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723" r:id="rId5"/>
  </p:sldMasterIdLst>
  <p:notesMasterIdLst>
    <p:notesMasterId r:id="rId162"/>
  </p:notesMasterIdLst>
  <p:handoutMasterIdLst>
    <p:handoutMasterId r:id="rId163"/>
  </p:handoutMasterIdLst>
  <p:sldIdLst>
    <p:sldId id="257" r:id="rId6"/>
    <p:sldId id="258" r:id="rId7"/>
    <p:sldId id="287" r:id="rId8"/>
    <p:sldId id="260" r:id="rId9"/>
    <p:sldId id="261" r:id="rId10"/>
    <p:sldId id="262" r:id="rId11"/>
    <p:sldId id="302" r:id="rId12"/>
    <p:sldId id="264" r:id="rId13"/>
    <p:sldId id="265" r:id="rId14"/>
    <p:sldId id="267" r:id="rId15"/>
    <p:sldId id="269" r:id="rId16"/>
    <p:sldId id="270" r:id="rId17"/>
    <p:sldId id="271" r:id="rId18"/>
    <p:sldId id="295" r:id="rId19"/>
    <p:sldId id="272" r:id="rId20"/>
    <p:sldId id="273" r:id="rId21"/>
    <p:sldId id="275" r:id="rId22"/>
    <p:sldId id="276" r:id="rId23"/>
    <p:sldId id="301" r:id="rId24"/>
    <p:sldId id="480" r:id="rId25"/>
    <p:sldId id="277" r:id="rId26"/>
    <p:sldId id="297" r:id="rId27"/>
    <p:sldId id="500" r:id="rId28"/>
    <p:sldId id="279" r:id="rId29"/>
    <p:sldId id="280" r:id="rId30"/>
    <p:sldId id="281" r:id="rId31"/>
    <p:sldId id="323" r:id="rId32"/>
    <p:sldId id="285" r:id="rId33"/>
    <p:sldId id="298" r:id="rId34"/>
    <p:sldId id="299" r:id="rId35"/>
    <p:sldId id="498" r:id="rId36"/>
    <p:sldId id="268" r:id="rId37"/>
    <p:sldId id="300" r:id="rId38"/>
    <p:sldId id="283" r:id="rId39"/>
    <p:sldId id="499" r:id="rId40"/>
    <p:sldId id="367" r:id="rId41"/>
    <p:sldId id="370" r:id="rId42"/>
    <p:sldId id="465" r:id="rId43"/>
    <p:sldId id="351" r:id="rId44"/>
    <p:sldId id="352" r:id="rId45"/>
    <p:sldId id="502" r:id="rId46"/>
    <p:sldId id="353" r:id="rId47"/>
    <p:sldId id="503" r:id="rId48"/>
    <p:sldId id="482" r:id="rId49"/>
    <p:sldId id="474"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501" r:id="rId64"/>
    <p:sldId id="463" r:id="rId65"/>
    <p:sldId id="464" r:id="rId66"/>
    <p:sldId id="371" r:id="rId67"/>
    <p:sldId id="372" r:id="rId68"/>
    <p:sldId id="373" r:id="rId69"/>
    <p:sldId id="374" r:id="rId70"/>
    <p:sldId id="375" r:id="rId71"/>
    <p:sldId id="467" r:id="rId72"/>
    <p:sldId id="376" r:id="rId73"/>
    <p:sldId id="377" r:id="rId74"/>
    <p:sldId id="378" r:id="rId75"/>
    <p:sldId id="468" r:id="rId76"/>
    <p:sldId id="379" r:id="rId77"/>
    <p:sldId id="380" r:id="rId78"/>
    <p:sldId id="381" r:id="rId79"/>
    <p:sldId id="382" r:id="rId80"/>
    <p:sldId id="494" r:id="rId81"/>
    <p:sldId id="401" r:id="rId82"/>
    <p:sldId id="402" r:id="rId83"/>
    <p:sldId id="403" r:id="rId84"/>
    <p:sldId id="404" r:id="rId85"/>
    <p:sldId id="405" r:id="rId86"/>
    <p:sldId id="406" r:id="rId87"/>
    <p:sldId id="407" r:id="rId88"/>
    <p:sldId id="408" r:id="rId89"/>
    <p:sldId id="415" r:id="rId90"/>
    <p:sldId id="416" r:id="rId91"/>
    <p:sldId id="417" r:id="rId92"/>
    <p:sldId id="418" r:id="rId93"/>
    <p:sldId id="423" r:id="rId94"/>
    <p:sldId id="475" r:id="rId95"/>
    <p:sldId id="419" r:id="rId96"/>
    <p:sldId id="325" r:id="rId97"/>
    <p:sldId id="326" r:id="rId98"/>
    <p:sldId id="327" r:id="rId99"/>
    <p:sldId id="328" r:id="rId100"/>
    <p:sldId id="330" r:id="rId101"/>
    <p:sldId id="331" r:id="rId102"/>
    <p:sldId id="332" r:id="rId103"/>
    <p:sldId id="329" r:id="rId104"/>
    <p:sldId id="333" r:id="rId105"/>
    <p:sldId id="334" r:id="rId106"/>
    <p:sldId id="335" r:id="rId107"/>
    <p:sldId id="336" r:id="rId108"/>
    <p:sldId id="337" r:id="rId109"/>
    <p:sldId id="338" r:id="rId110"/>
    <p:sldId id="493" r:id="rId111"/>
    <p:sldId id="339" r:id="rId112"/>
    <p:sldId id="340" r:id="rId113"/>
    <p:sldId id="341" r:id="rId114"/>
    <p:sldId id="342" r:id="rId115"/>
    <p:sldId id="344" r:id="rId116"/>
    <p:sldId id="345" r:id="rId117"/>
    <p:sldId id="346" r:id="rId118"/>
    <p:sldId id="343" r:id="rId119"/>
    <p:sldId id="347" r:id="rId120"/>
    <p:sldId id="348" r:id="rId121"/>
    <p:sldId id="349"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95" r:id="rId141"/>
    <p:sldId id="409" r:id="rId142"/>
    <p:sldId id="412" r:id="rId143"/>
    <p:sldId id="413" r:id="rId144"/>
    <p:sldId id="410" r:id="rId145"/>
    <p:sldId id="411" r:id="rId146"/>
    <p:sldId id="414" r:id="rId147"/>
    <p:sldId id="420" r:id="rId148"/>
    <p:sldId id="422" r:id="rId149"/>
    <p:sldId id="421" r:id="rId150"/>
    <p:sldId id="504" r:id="rId151"/>
    <p:sldId id="483" r:id="rId152"/>
    <p:sldId id="484" r:id="rId153"/>
    <p:sldId id="485" r:id="rId154"/>
    <p:sldId id="486" r:id="rId155"/>
    <p:sldId id="487" r:id="rId156"/>
    <p:sldId id="488" r:id="rId157"/>
    <p:sldId id="489" r:id="rId158"/>
    <p:sldId id="490" r:id="rId159"/>
    <p:sldId id="491" r:id="rId160"/>
    <p:sldId id="492" r:id="rId161"/>
  </p:sldIdLst>
  <p:sldSz cx="9144000" cy="6858000" type="screen4x3"/>
  <p:notesSz cx="6854825" cy="9750425"/>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5A38D8"/>
    <a:srgbClr val="00A84C"/>
    <a:srgbClr val="FFFFFF"/>
    <a:srgbClr val="CC3399"/>
    <a:srgbClr val="6600FF"/>
    <a:srgbClr val="D60093"/>
    <a:srgbClr val="00CC00"/>
    <a:srgbClr val="00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7" autoAdjust="0"/>
  </p:normalViewPr>
  <p:slideViewPr>
    <p:cSldViewPr>
      <p:cViewPr varScale="1">
        <p:scale>
          <a:sx n="64" d="100"/>
          <a:sy n="64" d="100"/>
        </p:scale>
        <p:origin x="1292"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78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viewProps" Target="viewProp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141394895"/>
        <c:axId val="1"/>
        <c:axId val="0"/>
      </c:bar3DChart>
      <c:catAx>
        <c:axId val="141394895"/>
        <c:scaling>
          <c:orientation val="minMax"/>
        </c:scaling>
        <c:delete val="0"/>
        <c:axPos val="b"/>
        <c:majorTickMark val="out"/>
        <c:minorTickMark val="none"/>
        <c:tickLblPos val="low"/>
        <c:spPr>
          <a:ln w="3291">
            <a:solidFill>
              <a:schemeClr val="tx1"/>
            </a:solidFill>
            <a:prstDash val="solid"/>
          </a:ln>
        </c:spPr>
        <c:txPr>
          <a:bodyPr rot="0" vert="horz"/>
          <a:lstStyle/>
          <a:p>
            <a:pPr>
              <a:defRPr sz="1866" b="1" i="0" u="none" strike="noStrike" baseline="0">
                <a:solidFill>
                  <a:schemeClr val="tx1"/>
                </a:solidFill>
                <a:latin typeface="Arial"/>
                <a:ea typeface="Arial"/>
                <a:cs typeface="Arial"/>
              </a:defRPr>
            </a:pPr>
            <a:endParaRPr lang="it-IT"/>
          </a:p>
        </c:txPr>
        <c:crossAx val="1"/>
        <c:crosses val="autoZero"/>
        <c:auto val="1"/>
        <c:lblAlgn val="ctr"/>
        <c:lblOffset val="100"/>
        <c:tickMarkSkip val="1"/>
        <c:noMultiLvlLbl val="0"/>
      </c:catAx>
      <c:valAx>
        <c:axId val="1"/>
        <c:scaling>
          <c:orientation val="minMax"/>
        </c:scaling>
        <c:delete val="0"/>
        <c:axPos val="l"/>
        <c:majorGridlines>
          <c:spPr>
            <a:ln w="3291">
              <a:solidFill>
                <a:schemeClr val="tx1"/>
              </a:solidFill>
              <a:prstDash val="solid"/>
            </a:ln>
          </c:spPr>
        </c:majorGridlines>
        <c:majorTickMark val="out"/>
        <c:minorTickMark val="none"/>
        <c:tickLblPos val="nextTo"/>
        <c:spPr>
          <a:ln w="3291">
            <a:solidFill>
              <a:schemeClr val="tx1"/>
            </a:solidFill>
            <a:prstDash val="solid"/>
          </a:ln>
        </c:spPr>
        <c:txPr>
          <a:bodyPr rot="0" vert="horz"/>
          <a:lstStyle/>
          <a:p>
            <a:pPr>
              <a:defRPr sz="1866" b="1" i="0" u="none" strike="noStrike" baseline="0">
                <a:solidFill>
                  <a:schemeClr val="tx1"/>
                </a:solidFill>
                <a:latin typeface="Arial"/>
                <a:ea typeface="Arial"/>
                <a:cs typeface="Arial"/>
              </a:defRPr>
            </a:pPr>
            <a:endParaRPr lang="it-IT"/>
          </a:p>
        </c:txPr>
        <c:crossAx val="141394895"/>
        <c:crosses val="autoZero"/>
        <c:crossBetween val="between"/>
      </c:valAx>
      <c:spPr>
        <a:noFill/>
        <a:ln w="26332">
          <a:noFill/>
        </a:ln>
      </c:spPr>
    </c:plotArea>
    <c:legend>
      <c:legendPos val="r"/>
      <c:layout>
        <c:manualLayout>
          <c:xMode val="edge"/>
          <c:yMode val="edge"/>
          <c:x val="0.68671679197994984"/>
          <c:y val="0.359375"/>
          <c:w val="0.3032581453634085"/>
          <c:h val="0.28348214285714285"/>
        </c:manualLayout>
      </c:layout>
      <c:overlay val="0"/>
      <c:spPr>
        <a:noFill/>
        <a:ln w="3291">
          <a:solidFill>
            <a:schemeClr val="tx1"/>
          </a:solidFill>
          <a:prstDash val="solid"/>
        </a:ln>
      </c:spPr>
      <c:txPr>
        <a:bodyPr/>
        <a:lstStyle/>
        <a:p>
          <a:pPr>
            <a:defRPr sz="1716" b="1" i="0" u="none" strike="noStrike" baseline="0">
              <a:solidFill>
                <a:schemeClr val="tx1"/>
              </a:solidFill>
              <a:latin typeface="Arial"/>
              <a:ea typeface="Arial"/>
              <a:cs typeface="Arial"/>
            </a:defRPr>
          </a:pPr>
          <a:endParaRPr lang="it-IT"/>
        </a:p>
      </c:txPr>
    </c:legend>
    <c:plotVisOnly val="1"/>
    <c:dispBlanksAs val="gap"/>
    <c:showDLblsOverMax val="0"/>
  </c:chart>
  <c:spPr>
    <a:noFill/>
    <a:ln>
      <a:noFill/>
    </a:ln>
  </c:spPr>
  <c:txPr>
    <a:bodyPr/>
    <a:lstStyle/>
    <a:p>
      <a:pPr>
        <a:defRPr sz="1866" b="1" i="0" u="none" strike="noStrike" baseline="0">
          <a:solidFill>
            <a:schemeClr val="tx1"/>
          </a:solidFill>
          <a:latin typeface="Arial"/>
          <a:ea typeface="Arial"/>
          <a:cs typeface="Arial"/>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it-IT"/>
          </a:p>
        </p:txBody>
      </p:sp>
      <p:sp>
        <p:nvSpPr>
          <p:cNvPr id="64515" name="Rectangle 3"/>
          <p:cNvSpPr>
            <a:spLocks noGrp="1" noChangeArrowheads="1"/>
          </p:cNvSpPr>
          <p:nvPr>
            <p:ph type="dt" sz="quarter" idx="1"/>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p>
        </p:txBody>
      </p:sp>
      <p:sp>
        <p:nvSpPr>
          <p:cNvPr id="64516" name="Rectangle 4"/>
          <p:cNvSpPr>
            <a:spLocks noGrp="1" noChangeArrowheads="1"/>
          </p:cNvSpPr>
          <p:nvPr>
            <p:ph type="ftr" sz="quarter" idx="2"/>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it-IT"/>
          </a:p>
        </p:txBody>
      </p:sp>
      <p:sp>
        <p:nvSpPr>
          <p:cNvPr id="64517" name="Rectangle 5"/>
          <p:cNvSpPr>
            <a:spLocks noGrp="1" noChangeArrowheads="1"/>
          </p:cNvSpPr>
          <p:nvPr>
            <p:ph type="sldNum" sz="quarter" idx="3"/>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3081E16-1410-4985-81DF-B00D838CFABF}"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it-IT"/>
          </a:p>
        </p:txBody>
      </p:sp>
      <p:sp>
        <p:nvSpPr>
          <p:cNvPr id="4099" name="Rectangle 3"/>
          <p:cNvSpPr>
            <a:spLocks noGrp="1" noChangeArrowheads="1"/>
          </p:cNvSpPr>
          <p:nvPr>
            <p:ph type="dt" idx="1"/>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p>
        </p:txBody>
      </p:sp>
      <p:sp>
        <p:nvSpPr>
          <p:cNvPr id="21508" name="Rectangle 4"/>
          <p:cNvSpPr>
            <a:spLocks noGrp="1" noRot="1" noChangeAspect="1" noChangeArrowheads="1" noTextEdit="1"/>
          </p:cNvSpPr>
          <p:nvPr>
            <p:ph type="sldImg" idx="2"/>
          </p:nvPr>
        </p:nvSpPr>
        <p:spPr bwMode="auto">
          <a:xfrm>
            <a:off x="989013" y="730250"/>
            <a:ext cx="48768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630738"/>
            <a:ext cx="502602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p:cNvSpPr>
            <a:spLocks noGrp="1" noChangeArrowheads="1"/>
          </p:cNvSpPr>
          <p:nvPr>
            <p:ph type="ftr" sz="quarter" idx="4"/>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it-IT"/>
          </a:p>
        </p:txBody>
      </p:sp>
      <p:sp>
        <p:nvSpPr>
          <p:cNvPr id="4103" name="Rectangle 7"/>
          <p:cNvSpPr>
            <a:spLocks noGrp="1" noChangeArrowheads="1"/>
          </p:cNvSpPr>
          <p:nvPr>
            <p:ph type="sldNum" sz="quarter" idx="5"/>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033E47-8049-4BDE-9316-F46608218DF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BC1307-0F3E-4550-B5A1-084F45E6CD39}" type="slidenum">
              <a:rPr lang="it-IT" altLang="en-US" sz="1200" smtClean="0"/>
              <a:pPr/>
              <a:t>1</a:t>
            </a:fld>
            <a:endParaRPr lang="it-IT" altLang="en-US" sz="1200"/>
          </a:p>
        </p:txBody>
      </p:sp>
      <p:sp>
        <p:nvSpPr>
          <p:cNvPr id="2457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8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a:t>
            </a:r>
          </a:p>
        </p:txBody>
      </p:sp>
      <p:sp>
        <p:nvSpPr>
          <p:cNvPr id="2458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8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83"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84"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a:t>
            </a:r>
          </a:p>
        </p:txBody>
      </p:sp>
      <p:sp>
        <p:nvSpPr>
          <p:cNvPr id="2458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8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87"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24588"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3AE619-2A66-46CA-8D18-03CD372B34D4}" type="slidenum">
              <a:rPr lang="it-IT" altLang="en-US" sz="1200" smtClean="0"/>
              <a:pPr/>
              <a:t>10</a:t>
            </a:fld>
            <a:endParaRPr lang="it-IT" altLang="en-US" sz="1200"/>
          </a:p>
        </p:txBody>
      </p:sp>
      <p:sp>
        <p:nvSpPr>
          <p:cNvPr id="4096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26</a:t>
            </a:r>
          </a:p>
        </p:txBody>
      </p:sp>
      <p:sp>
        <p:nvSpPr>
          <p:cNvPr id="4096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7"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68"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40969"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70"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71"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40972"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1663F4-F361-43C5-9945-7A62E1CF2653}" type="slidenum">
              <a:rPr lang="it-IT" altLang="en-US" sz="1200" smtClean="0"/>
              <a:pPr/>
              <a:t>107</a:t>
            </a:fld>
            <a:endParaRPr lang="it-IT" altLang="en-US" sz="1200"/>
          </a:p>
        </p:txBody>
      </p:sp>
      <p:sp>
        <p:nvSpPr>
          <p:cNvPr id="17613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3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53</a:t>
            </a:r>
          </a:p>
        </p:txBody>
      </p:sp>
      <p:sp>
        <p:nvSpPr>
          <p:cNvPr id="17613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3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3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3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53</a:t>
            </a:r>
          </a:p>
        </p:txBody>
      </p:sp>
      <p:sp>
        <p:nvSpPr>
          <p:cNvPr id="17613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3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39"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40"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32</a:t>
            </a:r>
          </a:p>
        </p:txBody>
      </p:sp>
      <p:sp>
        <p:nvSpPr>
          <p:cNvPr id="17614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4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6143" name="Rectangle 14"/>
          <p:cNvSpPr>
            <a:spLocks noGrp="1" noRot="1" noChangeAspect="1" noChangeArrowheads="1" noTextEdit="1"/>
          </p:cNvSpPr>
          <p:nvPr>
            <p:ph type="sldImg"/>
          </p:nvPr>
        </p:nvSpPr>
        <p:spPr>
          <a:xfrm>
            <a:off x="1000125" y="738188"/>
            <a:ext cx="4857750" cy="3643312"/>
          </a:xfrm>
          <a:ln w="12700" cap="flat"/>
        </p:spPr>
      </p:sp>
      <p:sp>
        <p:nvSpPr>
          <p:cNvPr id="176144"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E5763E-A43A-4000-A6EB-EBDCE156F10A}" type="slidenum">
              <a:rPr lang="it-IT" altLang="en-US" sz="1200" smtClean="0"/>
              <a:pPr/>
              <a:t>108</a:t>
            </a:fld>
            <a:endParaRPr lang="it-IT" altLang="en-US" sz="1200"/>
          </a:p>
        </p:txBody>
      </p:sp>
      <p:sp>
        <p:nvSpPr>
          <p:cNvPr id="17817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8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58</a:t>
            </a:r>
          </a:p>
        </p:txBody>
      </p:sp>
      <p:sp>
        <p:nvSpPr>
          <p:cNvPr id="17818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8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83"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84"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58</a:t>
            </a:r>
          </a:p>
        </p:txBody>
      </p:sp>
      <p:sp>
        <p:nvSpPr>
          <p:cNvPr id="178185"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86"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87"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88"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33</a:t>
            </a:r>
          </a:p>
        </p:txBody>
      </p:sp>
      <p:sp>
        <p:nvSpPr>
          <p:cNvPr id="178189"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90"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8191" name="Rectangle 14"/>
          <p:cNvSpPr>
            <a:spLocks noGrp="1" noRot="1" noChangeAspect="1" noChangeArrowheads="1" noTextEdit="1"/>
          </p:cNvSpPr>
          <p:nvPr>
            <p:ph type="sldImg"/>
          </p:nvPr>
        </p:nvSpPr>
        <p:spPr>
          <a:xfrm>
            <a:off x="1000125" y="738188"/>
            <a:ext cx="4857750" cy="3643312"/>
          </a:xfrm>
          <a:ln w="12700" cap="flat"/>
        </p:spPr>
      </p:sp>
      <p:sp>
        <p:nvSpPr>
          <p:cNvPr id="178192"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833C3C-C570-47DF-8C57-1EAC1785FADB}" type="slidenum">
              <a:rPr lang="it-IT" altLang="en-US" sz="1200" smtClean="0"/>
              <a:pPr/>
              <a:t>109</a:t>
            </a:fld>
            <a:endParaRPr lang="it-IT" altLang="en-US" sz="1200"/>
          </a:p>
        </p:txBody>
      </p:sp>
      <p:sp>
        <p:nvSpPr>
          <p:cNvPr id="18022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2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59</a:t>
            </a:r>
          </a:p>
        </p:txBody>
      </p:sp>
      <p:sp>
        <p:nvSpPr>
          <p:cNvPr id="18022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59</a:t>
            </a:r>
          </a:p>
        </p:txBody>
      </p:sp>
      <p:sp>
        <p:nvSpPr>
          <p:cNvPr id="18023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5"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6"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35</a:t>
            </a:r>
          </a:p>
        </p:txBody>
      </p:sp>
      <p:sp>
        <p:nvSpPr>
          <p:cNvPr id="18023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0239" name="Rectangle 14"/>
          <p:cNvSpPr>
            <a:spLocks noGrp="1" noRot="1" noChangeAspect="1" noChangeArrowheads="1" noTextEdit="1"/>
          </p:cNvSpPr>
          <p:nvPr>
            <p:ph type="sldImg"/>
          </p:nvPr>
        </p:nvSpPr>
        <p:spPr>
          <a:xfrm>
            <a:off x="1000125" y="738188"/>
            <a:ext cx="4857750" cy="3643312"/>
          </a:xfrm>
          <a:ln w="12700" cap="flat"/>
        </p:spPr>
      </p:sp>
      <p:sp>
        <p:nvSpPr>
          <p:cNvPr id="180240"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6D11E2-D6A0-460E-BB45-4BD1D0F3418B}" type="slidenum">
              <a:rPr lang="it-IT" altLang="en-US" sz="1200" smtClean="0"/>
              <a:pPr/>
              <a:t>110</a:t>
            </a:fld>
            <a:endParaRPr lang="it-IT" altLang="en-US"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CEDF36-4D90-4B49-BB15-4FEA34292E9E}" type="slidenum">
              <a:rPr lang="it-IT" altLang="en-US" sz="1200" smtClean="0"/>
              <a:pPr/>
              <a:t>111</a:t>
            </a:fld>
            <a:endParaRPr lang="it-IT" altLang="en-US" sz="1200"/>
          </a:p>
        </p:txBody>
      </p:sp>
      <p:sp>
        <p:nvSpPr>
          <p:cNvPr id="186371" name="Rectangle 2"/>
          <p:cNvSpPr>
            <a:spLocks noGrp="1" noRot="1" noChangeAspect="1" noChangeArrowheads="1" noTextEdit="1"/>
          </p:cNvSpPr>
          <p:nvPr>
            <p:ph type="sldImg"/>
          </p:nvPr>
        </p:nvSpPr>
        <p:spPr>
          <a:xfrm>
            <a:off x="990600" y="731838"/>
            <a:ext cx="4875213" cy="3656012"/>
          </a:xfrm>
          <a:ln/>
        </p:spPr>
      </p:sp>
      <p:sp>
        <p:nvSpPr>
          <p:cNvPr id="186372" name="Rectangle 3"/>
          <p:cNvSpPr>
            <a:spLocks noGrp="1" noChangeArrowheads="1"/>
          </p:cNvSpPr>
          <p:nvPr>
            <p:ph type="body" idx="1"/>
          </p:nvPr>
        </p:nvSpPr>
        <p:spPr>
          <a:xfrm>
            <a:off x="914400" y="4630738"/>
            <a:ext cx="5026025" cy="4387850"/>
          </a:xfrm>
          <a:noFill/>
        </p:spPr>
        <p:txBody>
          <a:bodyPr/>
          <a:lstStyle/>
          <a:p>
            <a:pPr eaLnBrk="1" hangingPunct="1"/>
            <a:r>
              <a:rPr lang="it-IT" altLang="en-US"/>
              <a:t>STAMPARE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AE72F9-35CE-468B-902B-844B4AD02A2D}" type="slidenum">
              <a:rPr lang="it-IT" altLang="en-US" sz="1200" smtClean="0"/>
              <a:pPr/>
              <a:t>112</a:t>
            </a:fld>
            <a:endParaRPr lang="it-IT" altLang="en-US" sz="1200"/>
          </a:p>
        </p:txBody>
      </p:sp>
      <p:sp>
        <p:nvSpPr>
          <p:cNvPr id="188419" name="Rectangle 2"/>
          <p:cNvSpPr>
            <a:spLocks noGrp="1" noRot="1" noChangeAspect="1" noChangeArrowheads="1" noTextEdit="1"/>
          </p:cNvSpPr>
          <p:nvPr>
            <p:ph type="sldImg"/>
          </p:nvPr>
        </p:nvSpPr>
        <p:spPr>
          <a:xfrm>
            <a:off x="990600" y="731838"/>
            <a:ext cx="4875213" cy="3656012"/>
          </a:xfrm>
          <a:ln/>
        </p:spPr>
      </p:sp>
      <p:sp>
        <p:nvSpPr>
          <p:cNvPr id="188420" name="Rectangle 3"/>
          <p:cNvSpPr>
            <a:spLocks noGrp="1" noChangeArrowheads="1"/>
          </p:cNvSpPr>
          <p:nvPr>
            <p:ph type="body" idx="1"/>
          </p:nvPr>
        </p:nvSpPr>
        <p:spPr>
          <a:xfrm>
            <a:off x="914400" y="4630738"/>
            <a:ext cx="5026025" cy="4387850"/>
          </a:xfrm>
          <a:noFill/>
        </p:spPr>
        <p:txBody>
          <a:bodyPr/>
          <a:lstStyle/>
          <a:p>
            <a:pPr eaLnBrk="1" hangingPunct="1"/>
            <a:r>
              <a:rPr lang="it-IT" altLang="en-US"/>
              <a:t>STAMPARE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08AE5A-105C-40CA-BFC3-C0C4DB43AC6A}" type="slidenum">
              <a:rPr lang="it-IT" altLang="en-US" sz="1200" smtClean="0"/>
              <a:pPr/>
              <a:t>113</a:t>
            </a:fld>
            <a:endParaRPr lang="it-IT" altLang="en-US" sz="1200"/>
          </a:p>
        </p:txBody>
      </p:sp>
      <p:sp>
        <p:nvSpPr>
          <p:cNvPr id="190467" name="Rectangle 2"/>
          <p:cNvSpPr>
            <a:spLocks noGrp="1" noRot="1" noChangeAspect="1" noChangeArrowheads="1" noTextEdit="1"/>
          </p:cNvSpPr>
          <p:nvPr>
            <p:ph type="sldImg"/>
          </p:nvPr>
        </p:nvSpPr>
        <p:spPr>
          <a:xfrm>
            <a:off x="990600" y="731838"/>
            <a:ext cx="4875213" cy="3656012"/>
          </a:xfrm>
          <a:ln/>
        </p:spPr>
      </p:sp>
      <p:sp>
        <p:nvSpPr>
          <p:cNvPr id="190468" name="Rectangle 3"/>
          <p:cNvSpPr>
            <a:spLocks noGrp="1" noChangeArrowheads="1"/>
          </p:cNvSpPr>
          <p:nvPr>
            <p:ph type="body" idx="1"/>
          </p:nvPr>
        </p:nvSpPr>
        <p:spPr>
          <a:xfrm>
            <a:off x="914400" y="4630738"/>
            <a:ext cx="5026025" cy="4387850"/>
          </a:xfrm>
          <a:noFill/>
        </p:spPr>
        <p:txBody>
          <a:bodyPr/>
          <a:lstStyle/>
          <a:p>
            <a:pPr eaLnBrk="1" hangingPunct="1"/>
            <a:r>
              <a:rPr lang="it-IT" altLang="en-US"/>
              <a:t>STAMPARE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8D79D0-CC24-442C-A47F-CC36813F272C}" type="slidenum">
              <a:rPr lang="it-IT" altLang="en-US" sz="1200" smtClean="0"/>
              <a:pPr/>
              <a:t>114</a:t>
            </a:fld>
            <a:endParaRPr lang="it-IT" altLang="en-US" sz="1200"/>
          </a:p>
        </p:txBody>
      </p:sp>
      <p:sp>
        <p:nvSpPr>
          <p:cNvPr id="184323" name="Rectangle 2"/>
          <p:cNvSpPr>
            <a:spLocks noGrp="1" noRot="1" noChangeAspect="1" noChangeArrowheads="1" noTextEdit="1"/>
          </p:cNvSpPr>
          <p:nvPr>
            <p:ph type="sldImg"/>
          </p:nvPr>
        </p:nvSpPr>
        <p:spPr>
          <a:xfrm>
            <a:off x="990600" y="731838"/>
            <a:ext cx="4875213" cy="3656012"/>
          </a:xfrm>
          <a:ln/>
        </p:spPr>
      </p:sp>
      <p:sp>
        <p:nvSpPr>
          <p:cNvPr id="184324" name="Rectangle 3"/>
          <p:cNvSpPr>
            <a:spLocks noGrp="1" noChangeArrowheads="1"/>
          </p:cNvSpPr>
          <p:nvPr>
            <p:ph type="body" idx="1"/>
          </p:nvPr>
        </p:nvSpPr>
        <p:spPr>
          <a:xfrm>
            <a:off x="914400" y="4630738"/>
            <a:ext cx="5026025" cy="4387850"/>
          </a:xfrm>
          <a:noFill/>
        </p:spPr>
        <p:txBody>
          <a:bodyPr/>
          <a:lstStyle/>
          <a:p>
            <a:pPr eaLnBrk="1" hangingPunct="1"/>
            <a:r>
              <a:rPr lang="it-IT" altLang="en-US"/>
              <a:t>STAMPARE</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36DD44-63A3-44F2-9FD6-BCC149E963CC}" type="slidenum">
              <a:rPr lang="it-IT" altLang="en-US" sz="1200" smtClean="0"/>
              <a:pPr/>
              <a:t>115</a:t>
            </a:fld>
            <a:endParaRPr lang="it-IT" altLang="en-US" sz="1200"/>
          </a:p>
        </p:txBody>
      </p:sp>
      <p:sp>
        <p:nvSpPr>
          <p:cNvPr id="192515" name="Rectangle 2"/>
          <p:cNvSpPr>
            <a:spLocks noGrp="1" noRot="1" noChangeAspect="1" noChangeArrowheads="1" noTextEdit="1"/>
          </p:cNvSpPr>
          <p:nvPr>
            <p:ph type="sldImg"/>
          </p:nvPr>
        </p:nvSpPr>
        <p:spPr>
          <a:xfrm>
            <a:off x="990600" y="731838"/>
            <a:ext cx="4875213" cy="3656012"/>
          </a:xfrm>
          <a:ln/>
        </p:spPr>
      </p:sp>
      <p:sp>
        <p:nvSpPr>
          <p:cNvPr id="192516" name="Rectangle 3"/>
          <p:cNvSpPr>
            <a:spLocks noGrp="1" noChangeArrowheads="1"/>
          </p:cNvSpPr>
          <p:nvPr>
            <p:ph type="body" idx="1"/>
          </p:nvPr>
        </p:nvSpPr>
        <p:spPr>
          <a:xfrm>
            <a:off x="914400" y="4630738"/>
            <a:ext cx="5026025" cy="4387850"/>
          </a:xfrm>
          <a:noFill/>
        </p:spPr>
        <p:txBody>
          <a:bodyPr/>
          <a:lstStyle/>
          <a:p>
            <a:pPr eaLnBrk="1" hangingPunct="1"/>
            <a:r>
              <a:rPr lang="it-IT" altLang="en-US"/>
              <a:t>STAMPARE</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495F0B-0121-460E-932B-C96FE317B28C}" type="slidenum">
              <a:rPr lang="it-IT" altLang="en-US" sz="1200" smtClean="0"/>
              <a:pPr/>
              <a:t>116</a:t>
            </a:fld>
            <a:endParaRPr lang="it-IT" altLang="en-US" sz="1200"/>
          </a:p>
        </p:txBody>
      </p:sp>
      <p:sp>
        <p:nvSpPr>
          <p:cNvPr id="19456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6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58</a:t>
            </a:r>
          </a:p>
        </p:txBody>
      </p:sp>
      <p:sp>
        <p:nvSpPr>
          <p:cNvPr id="19456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6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6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6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58</a:t>
            </a:r>
          </a:p>
        </p:txBody>
      </p:sp>
      <p:sp>
        <p:nvSpPr>
          <p:cNvPr id="19456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7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71"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72"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33</a:t>
            </a:r>
          </a:p>
        </p:txBody>
      </p:sp>
      <p:sp>
        <p:nvSpPr>
          <p:cNvPr id="19457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7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575" name="Rectangle 14"/>
          <p:cNvSpPr>
            <a:spLocks noGrp="1" noRot="1" noChangeAspect="1" noChangeArrowheads="1" noTextEdit="1"/>
          </p:cNvSpPr>
          <p:nvPr>
            <p:ph type="sldImg"/>
          </p:nvPr>
        </p:nvSpPr>
        <p:spPr>
          <a:xfrm>
            <a:off x="1000125" y="738188"/>
            <a:ext cx="4857750" cy="3643312"/>
          </a:xfrm>
          <a:ln w="12700" cap="flat"/>
        </p:spPr>
      </p:sp>
      <p:sp>
        <p:nvSpPr>
          <p:cNvPr id="194576"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BB439A-D912-4D07-8839-3B34762AB7BE}" type="slidenum">
              <a:rPr lang="it-IT" altLang="en-US" sz="1200" smtClean="0"/>
              <a:pPr/>
              <a:t>11</a:t>
            </a:fld>
            <a:endParaRPr lang="it-IT" altLang="en-US" sz="1200"/>
          </a:p>
        </p:txBody>
      </p:sp>
      <p:sp>
        <p:nvSpPr>
          <p:cNvPr id="4301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29</a:t>
            </a:r>
          </a:p>
        </p:txBody>
      </p:sp>
      <p:sp>
        <p:nvSpPr>
          <p:cNvPr id="4301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5"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6"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4301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9"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43020"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D7B76A-9B0A-460B-966C-C7B4709ABF37}" type="slidenum">
              <a:rPr lang="it-IT" altLang="en-US" sz="1200" smtClean="0"/>
              <a:pPr/>
              <a:t>117</a:t>
            </a:fld>
            <a:endParaRPr lang="it-IT" altLang="en-US" sz="1200"/>
          </a:p>
        </p:txBody>
      </p:sp>
      <p:sp>
        <p:nvSpPr>
          <p:cNvPr id="196611" name="Rectangle 2"/>
          <p:cNvSpPr>
            <a:spLocks noGrp="1" noRot="1" noChangeAspect="1" noChangeArrowheads="1" noTextEdit="1"/>
          </p:cNvSpPr>
          <p:nvPr>
            <p:ph type="sldImg"/>
          </p:nvPr>
        </p:nvSpPr>
        <p:spPr>
          <a:xfrm>
            <a:off x="990600" y="731838"/>
            <a:ext cx="4875213" cy="3656012"/>
          </a:xfrm>
          <a:ln/>
        </p:spPr>
      </p:sp>
      <p:sp>
        <p:nvSpPr>
          <p:cNvPr id="196612"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4950A6-494E-4B3B-A845-6B2959726735}" type="slidenum">
              <a:rPr lang="it-IT" altLang="en-US" sz="1200" smtClean="0"/>
              <a:pPr/>
              <a:t>118</a:t>
            </a:fld>
            <a:endParaRPr lang="it-IT" altLang="en-US" sz="1200"/>
          </a:p>
        </p:txBody>
      </p:sp>
      <p:sp>
        <p:nvSpPr>
          <p:cNvPr id="25190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190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a:t>
            </a:r>
          </a:p>
        </p:txBody>
      </p:sp>
      <p:sp>
        <p:nvSpPr>
          <p:cNvPr id="25190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191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1911"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1912"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5191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191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1915" name="Rectangle 10"/>
          <p:cNvSpPr>
            <a:spLocks noGrp="1" noRot="1" noChangeAspect="1" noChangeArrowheads="1" noTextEdit="1"/>
          </p:cNvSpPr>
          <p:nvPr>
            <p:ph type="sldImg"/>
          </p:nvPr>
        </p:nvSpPr>
        <p:spPr>
          <a:xfrm>
            <a:off x="998538" y="738188"/>
            <a:ext cx="4857750" cy="3643312"/>
          </a:xfrm>
          <a:ln w="12700" cap="flat"/>
        </p:spPr>
      </p:sp>
      <p:sp>
        <p:nvSpPr>
          <p:cNvPr id="251916"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E2D9AE-0189-48B3-B5AE-EAF69BF45EF7}" type="slidenum">
              <a:rPr lang="it-IT" altLang="en-US" sz="1200" smtClean="0"/>
              <a:pPr/>
              <a:t>119</a:t>
            </a:fld>
            <a:endParaRPr lang="it-IT" altLang="en-US" sz="1200"/>
          </a:p>
        </p:txBody>
      </p:sp>
      <p:sp>
        <p:nvSpPr>
          <p:cNvPr id="25395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395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5395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395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3959"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3960"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253961"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3962"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3963" name="Rectangle 10"/>
          <p:cNvSpPr>
            <a:spLocks noGrp="1" noRot="1" noChangeAspect="1" noChangeArrowheads="1" noTextEdit="1"/>
          </p:cNvSpPr>
          <p:nvPr>
            <p:ph type="sldImg"/>
          </p:nvPr>
        </p:nvSpPr>
        <p:spPr>
          <a:xfrm>
            <a:off x="998538" y="738188"/>
            <a:ext cx="4857750" cy="3643312"/>
          </a:xfrm>
          <a:ln w="12700" cap="flat"/>
        </p:spPr>
      </p:sp>
      <p:sp>
        <p:nvSpPr>
          <p:cNvPr id="253964"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25738A-1F0F-4465-98F9-D17C8460D7A7}" type="slidenum">
              <a:rPr lang="it-IT" altLang="en-US" sz="1200" smtClean="0"/>
              <a:pPr/>
              <a:t>120</a:t>
            </a:fld>
            <a:endParaRPr lang="it-IT" altLang="en-US" sz="1200"/>
          </a:p>
        </p:txBody>
      </p:sp>
      <p:sp>
        <p:nvSpPr>
          <p:cNvPr id="25600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0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14</a:t>
            </a:r>
          </a:p>
        </p:txBody>
      </p:sp>
      <p:sp>
        <p:nvSpPr>
          <p:cNvPr id="25600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0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07"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08"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14</a:t>
            </a:r>
          </a:p>
        </p:txBody>
      </p:sp>
      <p:sp>
        <p:nvSpPr>
          <p:cNvPr id="256009"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10"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11" name="Rectangle 10"/>
          <p:cNvSpPr>
            <a:spLocks noGrp="1" noRot="1" noChangeAspect="1" noChangeArrowheads="1" noTextEdit="1"/>
          </p:cNvSpPr>
          <p:nvPr>
            <p:ph type="sldImg"/>
          </p:nvPr>
        </p:nvSpPr>
        <p:spPr>
          <a:xfrm>
            <a:off x="998538" y="738188"/>
            <a:ext cx="4857750" cy="3643312"/>
          </a:xfrm>
          <a:ln w="12700" cap="flat"/>
        </p:spPr>
      </p:sp>
      <p:sp>
        <p:nvSpPr>
          <p:cNvPr id="256012"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08E218-EA57-47E6-870A-58477D630892}" type="slidenum">
              <a:rPr lang="it-IT" altLang="en-US" sz="1200" smtClean="0"/>
              <a:pPr/>
              <a:t>121</a:t>
            </a:fld>
            <a:endParaRPr lang="it-IT" altLang="en-US" sz="1200"/>
          </a:p>
        </p:txBody>
      </p:sp>
      <p:sp>
        <p:nvSpPr>
          <p:cNvPr id="25805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805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25805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805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8055"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8056"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25805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805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8059" name="Rectangle 10"/>
          <p:cNvSpPr>
            <a:spLocks noGrp="1" noRot="1" noChangeAspect="1" noChangeArrowheads="1" noTextEdit="1"/>
          </p:cNvSpPr>
          <p:nvPr>
            <p:ph type="sldImg"/>
          </p:nvPr>
        </p:nvSpPr>
        <p:spPr>
          <a:xfrm>
            <a:off x="998538" y="738188"/>
            <a:ext cx="4857750" cy="3643312"/>
          </a:xfrm>
          <a:ln w="12700" cap="flat"/>
        </p:spPr>
      </p:sp>
      <p:sp>
        <p:nvSpPr>
          <p:cNvPr id="258060"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2A7A4C-1538-48B3-B673-AC49ABF4F833}" type="slidenum">
              <a:rPr lang="it-IT" altLang="en-US" sz="1200" smtClean="0"/>
              <a:pPr/>
              <a:t>122</a:t>
            </a:fld>
            <a:endParaRPr lang="it-IT" altLang="en-US" sz="1200"/>
          </a:p>
        </p:txBody>
      </p:sp>
      <p:sp>
        <p:nvSpPr>
          <p:cNvPr id="26009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010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21</a:t>
            </a:r>
          </a:p>
        </p:txBody>
      </p:sp>
      <p:sp>
        <p:nvSpPr>
          <p:cNvPr id="26010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010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0103"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0104"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26010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010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0107" name="Rectangle 10"/>
          <p:cNvSpPr>
            <a:spLocks noGrp="1" noRot="1" noChangeAspect="1" noChangeArrowheads="1" noTextEdit="1"/>
          </p:cNvSpPr>
          <p:nvPr>
            <p:ph type="sldImg"/>
          </p:nvPr>
        </p:nvSpPr>
        <p:spPr>
          <a:xfrm>
            <a:off x="998538" y="738188"/>
            <a:ext cx="4857750" cy="3643312"/>
          </a:xfrm>
          <a:ln w="12700" cap="flat"/>
        </p:spPr>
      </p:sp>
      <p:sp>
        <p:nvSpPr>
          <p:cNvPr id="260108"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75A7D6-0AAF-4884-ADC2-375CFC4A9D2D}" type="slidenum">
              <a:rPr lang="it-IT" altLang="en-US" sz="1200" smtClean="0"/>
              <a:pPr/>
              <a:t>123</a:t>
            </a:fld>
            <a:endParaRPr lang="it-IT" altLang="en-US" sz="1200"/>
          </a:p>
        </p:txBody>
      </p:sp>
      <p:sp>
        <p:nvSpPr>
          <p:cNvPr id="26214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214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50</a:t>
            </a:r>
          </a:p>
        </p:txBody>
      </p:sp>
      <p:sp>
        <p:nvSpPr>
          <p:cNvPr id="26214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215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215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215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200"/>
              <a:t>3</a:t>
            </a:r>
          </a:p>
        </p:txBody>
      </p:sp>
      <p:sp>
        <p:nvSpPr>
          <p:cNvPr id="26215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215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2155" name="Rectangle 10"/>
          <p:cNvSpPr>
            <a:spLocks noGrp="1" noRot="1" noChangeAspect="1" noChangeArrowheads="1" noTextEdit="1"/>
          </p:cNvSpPr>
          <p:nvPr>
            <p:ph type="sldImg"/>
          </p:nvPr>
        </p:nvSpPr>
        <p:spPr>
          <a:xfrm>
            <a:off x="998538" y="738188"/>
            <a:ext cx="4857750" cy="3643312"/>
          </a:xfrm>
          <a:ln w="12700" cap="flat"/>
        </p:spPr>
      </p:sp>
      <p:sp>
        <p:nvSpPr>
          <p:cNvPr id="262156"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630BA4-62C9-4161-A8C3-74855CBBF453}" type="slidenum">
              <a:rPr lang="it-IT" altLang="en-US" sz="1200" smtClean="0"/>
              <a:pPr/>
              <a:t>124</a:t>
            </a:fld>
            <a:endParaRPr lang="it-IT" altLang="en-US" sz="1200"/>
          </a:p>
        </p:txBody>
      </p:sp>
      <p:sp>
        <p:nvSpPr>
          <p:cNvPr id="26419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419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22</a:t>
            </a:r>
          </a:p>
        </p:txBody>
      </p:sp>
      <p:sp>
        <p:nvSpPr>
          <p:cNvPr id="26419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419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4199"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4200"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20</a:t>
            </a:r>
          </a:p>
        </p:txBody>
      </p:sp>
      <p:sp>
        <p:nvSpPr>
          <p:cNvPr id="264201"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4202"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4203" name="Rectangle 10"/>
          <p:cNvSpPr>
            <a:spLocks noGrp="1" noRot="1" noChangeAspect="1" noChangeArrowheads="1" noTextEdit="1"/>
          </p:cNvSpPr>
          <p:nvPr>
            <p:ph type="sldImg"/>
          </p:nvPr>
        </p:nvSpPr>
        <p:spPr>
          <a:xfrm>
            <a:off x="998538" y="738188"/>
            <a:ext cx="4857750" cy="3643312"/>
          </a:xfrm>
          <a:ln w="12700" cap="flat"/>
        </p:spPr>
      </p:sp>
      <p:sp>
        <p:nvSpPr>
          <p:cNvPr id="264204"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CDC11C-E855-40A0-A0CD-38EA520459C9}" type="slidenum">
              <a:rPr lang="it-IT" altLang="en-US" sz="1200" smtClean="0"/>
              <a:pPr/>
              <a:t>125</a:t>
            </a:fld>
            <a:endParaRPr lang="it-IT" altLang="en-US" sz="1200"/>
          </a:p>
        </p:txBody>
      </p:sp>
      <p:sp>
        <p:nvSpPr>
          <p:cNvPr id="26624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4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51</a:t>
            </a:r>
          </a:p>
        </p:txBody>
      </p:sp>
      <p:sp>
        <p:nvSpPr>
          <p:cNvPr id="26624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4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4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4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200"/>
              <a:t>4</a:t>
            </a:r>
          </a:p>
        </p:txBody>
      </p:sp>
      <p:sp>
        <p:nvSpPr>
          <p:cNvPr id="26624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5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51" name="Rectangle 10"/>
          <p:cNvSpPr>
            <a:spLocks noGrp="1" noRot="1" noChangeAspect="1" noChangeArrowheads="1" noTextEdit="1"/>
          </p:cNvSpPr>
          <p:nvPr>
            <p:ph type="sldImg"/>
          </p:nvPr>
        </p:nvSpPr>
        <p:spPr>
          <a:xfrm>
            <a:off x="998538" y="738188"/>
            <a:ext cx="4857750" cy="3643312"/>
          </a:xfrm>
          <a:ln w="12700" cap="flat"/>
        </p:spPr>
      </p:sp>
      <p:sp>
        <p:nvSpPr>
          <p:cNvPr id="266252"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3B51269-F3BD-4C1C-8B56-63F74ED89D7A}" type="slidenum">
              <a:rPr lang="it-IT" altLang="en-US" sz="1200" smtClean="0"/>
              <a:pPr/>
              <a:t>126</a:t>
            </a:fld>
            <a:endParaRPr lang="it-IT" altLang="en-US" sz="1200"/>
          </a:p>
        </p:txBody>
      </p:sp>
      <p:sp>
        <p:nvSpPr>
          <p:cNvPr id="26829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829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28</a:t>
            </a:r>
          </a:p>
        </p:txBody>
      </p:sp>
      <p:sp>
        <p:nvSpPr>
          <p:cNvPr id="26829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829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8295"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8296"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21</a:t>
            </a:r>
          </a:p>
        </p:txBody>
      </p:sp>
      <p:sp>
        <p:nvSpPr>
          <p:cNvPr id="26829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829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8299" name="Rectangle 10"/>
          <p:cNvSpPr>
            <a:spLocks noGrp="1" noRot="1" noChangeAspect="1" noChangeArrowheads="1" noTextEdit="1"/>
          </p:cNvSpPr>
          <p:nvPr>
            <p:ph type="sldImg"/>
          </p:nvPr>
        </p:nvSpPr>
        <p:spPr>
          <a:xfrm>
            <a:off x="998538" y="738188"/>
            <a:ext cx="4857750" cy="3643312"/>
          </a:xfrm>
          <a:ln w="12700" cap="flat"/>
        </p:spPr>
      </p:sp>
      <p:sp>
        <p:nvSpPr>
          <p:cNvPr id="268300"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28718B-216D-4A06-A68E-89ADD3AAF9FD}" type="slidenum">
              <a:rPr lang="it-IT" altLang="en-US" sz="1200" smtClean="0"/>
              <a:pPr/>
              <a:t>12</a:t>
            </a:fld>
            <a:endParaRPr lang="it-IT" altLang="en-US" sz="1200"/>
          </a:p>
        </p:txBody>
      </p:sp>
      <p:sp>
        <p:nvSpPr>
          <p:cNvPr id="4505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06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36</a:t>
            </a:r>
          </a:p>
        </p:txBody>
      </p:sp>
      <p:sp>
        <p:nvSpPr>
          <p:cNvPr id="4506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06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063"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064"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20</a:t>
            </a:r>
          </a:p>
        </p:txBody>
      </p:sp>
      <p:sp>
        <p:nvSpPr>
          <p:cNvPr id="4506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06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067"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45068"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D2CB9C-1130-484E-8EEF-0B63E504607B}" type="slidenum">
              <a:rPr lang="it-IT" altLang="en-US" sz="1200" smtClean="0"/>
              <a:pPr/>
              <a:t>127</a:t>
            </a:fld>
            <a:endParaRPr lang="it-IT" altLang="en-US" sz="1200"/>
          </a:p>
        </p:txBody>
      </p:sp>
      <p:sp>
        <p:nvSpPr>
          <p:cNvPr id="27033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034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31</a:t>
            </a:r>
          </a:p>
        </p:txBody>
      </p:sp>
      <p:sp>
        <p:nvSpPr>
          <p:cNvPr id="27034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034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0343"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0344"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7034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034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0347" name="Rectangle 10"/>
          <p:cNvSpPr>
            <a:spLocks noGrp="1" noRot="1" noChangeAspect="1" noChangeArrowheads="1" noTextEdit="1"/>
          </p:cNvSpPr>
          <p:nvPr>
            <p:ph type="sldImg"/>
          </p:nvPr>
        </p:nvSpPr>
        <p:spPr>
          <a:xfrm>
            <a:off x="998538" y="738188"/>
            <a:ext cx="4857750" cy="3643312"/>
          </a:xfrm>
          <a:ln w="12700" cap="flat"/>
        </p:spPr>
      </p:sp>
      <p:sp>
        <p:nvSpPr>
          <p:cNvPr id="270348"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89EBE8-535C-4BCA-8330-AF74087234D0}" type="slidenum">
              <a:rPr lang="it-IT" altLang="en-US" sz="1200" smtClean="0"/>
              <a:pPr/>
              <a:t>128</a:t>
            </a:fld>
            <a:endParaRPr lang="it-IT" altLang="en-US" sz="1200"/>
          </a:p>
        </p:txBody>
      </p:sp>
      <p:sp>
        <p:nvSpPr>
          <p:cNvPr id="27238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238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32</a:t>
            </a:r>
          </a:p>
        </p:txBody>
      </p:sp>
      <p:sp>
        <p:nvSpPr>
          <p:cNvPr id="27238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239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2391"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2392"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24</a:t>
            </a:r>
          </a:p>
        </p:txBody>
      </p:sp>
      <p:sp>
        <p:nvSpPr>
          <p:cNvPr id="27239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239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2395" name="Rectangle 10"/>
          <p:cNvSpPr>
            <a:spLocks noGrp="1" noRot="1" noChangeAspect="1" noChangeArrowheads="1" noTextEdit="1"/>
          </p:cNvSpPr>
          <p:nvPr>
            <p:ph type="sldImg"/>
          </p:nvPr>
        </p:nvSpPr>
        <p:spPr>
          <a:xfrm>
            <a:off x="998538" y="738188"/>
            <a:ext cx="4857750" cy="3643312"/>
          </a:xfrm>
          <a:ln w="12700" cap="flat"/>
        </p:spPr>
      </p:sp>
      <p:sp>
        <p:nvSpPr>
          <p:cNvPr id="272396"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D1298E-B88D-42C4-89C9-0223A3B81D8E}" type="slidenum">
              <a:rPr lang="it-IT" altLang="en-US" sz="1200" smtClean="0"/>
              <a:pPr/>
              <a:t>129</a:t>
            </a:fld>
            <a:endParaRPr lang="it-IT" altLang="en-US" sz="1200"/>
          </a:p>
        </p:txBody>
      </p:sp>
      <p:sp>
        <p:nvSpPr>
          <p:cNvPr id="274435" name="Rectangle 2"/>
          <p:cNvSpPr>
            <a:spLocks noGrp="1" noRot="1" noChangeAspect="1" noChangeArrowheads="1" noTextEdit="1"/>
          </p:cNvSpPr>
          <p:nvPr>
            <p:ph type="sldImg"/>
          </p:nvPr>
        </p:nvSpPr>
        <p:spPr>
          <a:xfrm>
            <a:off x="990600" y="731838"/>
            <a:ext cx="4875213" cy="3656012"/>
          </a:xfrm>
          <a:ln/>
        </p:spPr>
      </p:sp>
      <p:sp>
        <p:nvSpPr>
          <p:cNvPr id="274436" name="Rectangle 3"/>
          <p:cNvSpPr>
            <a:spLocks noGrp="1" noChangeArrowheads="1"/>
          </p:cNvSpPr>
          <p:nvPr>
            <p:ph type="body" idx="1"/>
          </p:nvPr>
        </p:nvSpPr>
        <p:spPr>
          <a:xfrm>
            <a:off x="914400" y="4630738"/>
            <a:ext cx="5026025" cy="4387850"/>
          </a:xfrm>
          <a:noFill/>
        </p:spPr>
        <p:txBody>
          <a:bodyPr/>
          <a:lstStyle/>
          <a:p>
            <a:pPr eaLnBrk="1" hangingPunct="1"/>
            <a:r>
              <a:rPr lang="it-IT" altLang="en-US"/>
              <a:t>STAMPARE</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341D1C-B844-4692-819A-F7CDE92C358D}" type="slidenum">
              <a:rPr lang="it-IT" altLang="en-US" sz="1200" smtClean="0"/>
              <a:pPr/>
              <a:t>130</a:t>
            </a:fld>
            <a:endParaRPr lang="it-IT" altLang="en-US" sz="1200"/>
          </a:p>
        </p:txBody>
      </p:sp>
      <p:sp>
        <p:nvSpPr>
          <p:cNvPr id="27648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48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38</a:t>
            </a:r>
          </a:p>
        </p:txBody>
      </p:sp>
      <p:sp>
        <p:nvSpPr>
          <p:cNvPr id="27648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48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487"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488"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31</a:t>
            </a:r>
          </a:p>
        </p:txBody>
      </p:sp>
      <p:sp>
        <p:nvSpPr>
          <p:cNvPr id="276489"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490"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491" name="Rectangle 10"/>
          <p:cNvSpPr>
            <a:spLocks noGrp="1" noRot="1" noChangeAspect="1" noChangeArrowheads="1" noTextEdit="1"/>
          </p:cNvSpPr>
          <p:nvPr>
            <p:ph type="sldImg"/>
          </p:nvPr>
        </p:nvSpPr>
        <p:spPr>
          <a:xfrm>
            <a:off x="998538" y="738188"/>
            <a:ext cx="4857750" cy="3643312"/>
          </a:xfrm>
          <a:ln w="12700" cap="flat"/>
        </p:spPr>
      </p:sp>
      <p:sp>
        <p:nvSpPr>
          <p:cNvPr id="276492"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5DFCAF-9714-4C52-9B4D-BC97B9272F1C}" type="slidenum">
              <a:rPr lang="it-IT" altLang="en-US" sz="1200" smtClean="0"/>
              <a:pPr/>
              <a:t>131</a:t>
            </a:fld>
            <a:endParaRPr lang="it-IT" altLang="en-US" sz="1200"/>
          </a:p>
        </p:txBody>
      </p:sp>
      <p:sp>
        <p:nvSpPr>
          <p:cNvPr id="27853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853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39</a:t>
            </a:r>
          </a:p>
        </p:txBody>
      </p:sp>
      <p:sp>
        <p:nvSpPr>
          <p:cNvPr id="27853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853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8535"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8536"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31</a:t>
            </a:r>
          </a:p>
        </p:txBody>
      </p:sp>
      <p:sp>
        <p:nvSpPr>
          <p:cNvPr id="27853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853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8539" name="Rectangle 10"/>
          <p:cNvSpPr>
            <a:spLocks noGrp="1" noRot="1" noChangeAspect="1" noChangeArrowheads="1" noTextEdit="1"/>
          </p:cNvSpPr>
          <p:nvPr>
            <p:ph type="sldImg"/>
          </p:nvPr>
        </p:nvSpPr>
        <p:spPr>
          <a:xfrm>
            <a:off x="998538" y="738188"/>
            <a:ext cx="4857750" cy="3643312"/>
          </a:xfrm>
          <a:ln w="12700" cap="flat"/>
        </p:spPr>
      </p:sp>
      <p:sp>
        <p:nvSpPr>
          <p:cNvPr id="278540"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C1484F-A35C-4601-8973-2857828E0B2D}" type="slidenum">
              <a:rPr lang="it-IT" altLang="en-US" sz="1200" smtClean="0"/>
              <a:pPr/>
              <a:t>132</a:t>
            </a:fld>
            <a:endParaRPr lang="it-IT" altLang="en-US" sz="1200"/>
          </a:p>
        </p:txBody>
      </p:sp>
      <p:sp>
        <p:nvSpPr>
          <p:cNvPr id="28057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058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40</a:t>
            </a:r>
          </a:p>
        </p:txBody>
      </p:sp>
      <p:sp>
        <p:nvSpPr>
          <p:cNvPr id="28058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058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0583"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0584"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31</a:t>
            </a:r>
          </a:p>
        </p:txBody>
      </p:sp>
      <p:sp>
        <p:nvSpPr>
          <p:cNvPr id="28058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058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0587" name="Rectangle 10"/>
          <p:cNvSpPr>
            <a:spLocks noGrp="1" noRot="1" noChangeAspect="1" noChangeArrowheads="1" noTextEdit="1"/>
          </p:cNvSpPr>
          <p:nvPr>
            <p:ph type="sldImg"/>
          </p:nvPr>
        </p:nvSpPr>
        <p:spPr>
          <a:xfrm>
            <a:off x="998538" y="738188"/>
            <a:ext cx="4857750" cy="3643312"/>
          </a:xfrm>
          <a:ln w="12700" cap="flat"/>
        </p:spPr>
      </p:sp>
      <p:sp>
        <p:nvSpPr>
          <p:cNvPr id="280588"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860835-21CC-4378-B106-88A9785F2F03}" type="slidenum">
              <a:rPr lang="it-IT" altLang="en-US" sz="1200" smtClean="0"/>
              <a:pPr/>
              <a:t>133</a:t>
            </a:fld>
            <a:endParaRPr lang="it-IT" altLang="en-US" sz="1200"/>
          </a:p>
        </p:txBody>
      </p:sp>
      <p:sp>
        <p:nvSpPr>
          <p:cNvPr id="28262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262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57</a:t>
            </a:r>
          </a:p>
        </p:txBody>
      </p:sp>
      <p:sp>
        <p:nvSpPr>
          <p:cNvPr id="28262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263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263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263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200"/>
              <a:t>8</a:t>
            </a:r>
          </a:p>
        </p:txBody>
      </p:sp>
      <p:sp>
        <p:nvSpPr>
          <p:cNvPr id="28263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263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2635" name="Rectangle 10"/>
          <p:cNvSpPr>
            <a:spLocks noGrp="1" noRot="1" noChangeAspect="1" noChangeArrowheads="1" noTextEdit="1"/>
          </p:cNvSpPr>
          <p:nvPr>
            <p:ph type="sldImg"/>
          </p:nvPr>
        </p:nvSpPr>
        <p:spPr>
          <a:xfrm>
            <a:off x="998538" y="738188"/>
            <a:ext cx="4857750" cy="3643312"/>
          </a:xfrm>
          <a:ln w="12700" cap="flat"/>
        </p:spPr>
      </p:sp>
      <p:sp>
        <p:nvSpPr>
          <p:cNvPr id="282636"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A5061D-7CFA-41CE-B6D6-368A864BD7B8}" type="slidenum">
              <a:rPr lang="it-IT" altLang="en-US" sz="1200" smtClean="0"/>
              <a:pPr/>
              <a:t>134</a:t>
            </a:fld>
            <a:endParaRPr lang="it-IT" altLang="en-US" sz="1200"/>
          </a:p>
        </p:txBody>
      </p:sp>
      <p:sp>
        <p:nvSpPr>
          <p:cNvPr id="28467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467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21</a:t>
            </a:r>
          </a:p>
        </p:txBody>
      </p:sp>
      <p:sp>
        <p:nvSpPr>
          <p:cNvPr id="28467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467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4679"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4680"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284681"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4682"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4683" name="Rectangle 10"/>
          <p:cNvSpPr>
            <a:spLocks noGrp="1" noRot="1" noChangeAspect="1" noChangeArrowheads="1" noTextEdit="1"/>
          </p:cNvSpPr>
          <p:nvPr>
            <p:ph type="sldImg"/>
          </p:nvPr>
        </p:nvSpPr>
        <p:spPr>
          <a:xfrm>
            <a:off x="1000125" y="738188"/>
            <a:ext cx="4857750" cy="3643312"/>
          </a:xfrm>
          <a:ln w="12700" cap="flat"/>
        </p:spPr>
      </p:sp>
      <p:sp>
        <p:nvSpPr>
          <p:cNvPr id="284684"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BE78D1-CBA1-4CBE-8278-B7DB67AC10F7}" type="slidenum">
              <a:rPr lang="it-IT" altLang="en-US" sz="1200" smtClean="0"/>
              <a:pPr/>
              <a:t>135</a:t>
            </a:fld>
            <a:endParaRPr lang="it-IT" altLang="en-US" sz="120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CB2A14-C4EF-409A-BFC2-9BCBD997954F}" type="slidenum">
              <a:rPr lang="it-IT" altLang="en-US" sz="1200" smtClean="0"/>
              <a:pPr/>
              <a:t>136</a:t>
            </a:fld>
            <a:endParaRPr lang="it-IT" altLang="en-US" sz="1200"/>
          </a:p>
        </p:txBody>
      </p:sp>
      <p:sp>
        <p:nvSpPr>
          <p:cNvPr id="28877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21</a:t>
            </a:r>
          </a:p>
        </p:txBody>
      </p:sp>
      <p:sp>
        <p:nvSpPr>
          <p:cNvPr id="28877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5"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6"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28877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9" name="Rectangle 10"/>
          <p:cNvSpPr>
            <a:spLocks noGrp="1" noRot="1" noChangeAspect="1" noChangeArrowheads="1" noTextEdit="1"/>
          </p:cNvSpPr>
          <p:nvPr>
            <p:ph type="sldImg"/>
          </p:nvPr>
        </p:nvSpPr>
        <p:spPr>
          <a:xfrm>
            <a:off x="1000125" y="738188"/>
            <a:ext cx="4857750" cy="3643312"/>
          </a:xfrm>
          <a:ln w="12700" cap="flat"/>
        </p:spPr>
      </p:sp>
      <p:sp>
        <p:nvSpPr>
          <p:cNvPr id="288780"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180273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1276FE-83B4-4207-91AA-5C2837D68340}" type="slidenum">
              <a:rPr lang="it-IT" altLang="en-US" sz="1200" smtClean="0"/>
              <a:pPr/>
              <a:t>13</a:t>
            </a:fld>
            <a:endParaRPr lang="it-IT" altLang="en-US" sz="1200"/>
          </a:p>
        </p:txBody>
      </p:sp>
      <p:sp>
        <p:nvSpPr>
          <p:cNvPr id="4710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10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41</a:t>
            </a:r>
          </a:p>
        </p:txBody>
      </p:sp>
      <p:sp>
        <p:nvSpPr>
          <p:cNvPr id="4710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11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111"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112"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4711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11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115"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47116"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32D6BA-81E3-4FE3-9D9E-DCBF68AABE44}" type="slidenum">
              <a:rPr lang="it-IT" altLang="en-US" sz="1200" smtClean="0"/>
              <a:pPr/>
              <a:t>137</a:t>
            </a:fld>
            <a:endParaRPr lang="it-IT" altLang="en-US" sz="120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4921C7-8F91-4182-A060-C2773BD099E3}" type="slidenum">
              <a:rPr lang="it-IT" altLang="en-US" sz="1200" smtClean="0"/>
              <a:pPr/>
              <a:t>138</a:t>
            </a:fld>
            <a:endParaRPr lang="it-IT" altLang="en-US" sz="120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9909F5-2414-4AA5-8934-C9F102073893}" type="slidenum">
              <a:rPr lang="it-IT" altLang="en-US" sz="1200" smtClean="0"/>
              <a:pPr/>
              <a:t>139</a:t>
            </a:fld>
            <a:endParaRPr lang="it-IT" altLang="en-US" sz="120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683E1A-41A3-4778-ADDD-68C7292C8A28}" type="slidenum">
              <a:rPr lang="it-IT" altLang="en-US" sz="1200" smtClean="0"/>
              <a:pPr/>
              <a:t>140</a:t>
            </a:fld>
            <a:endParaRPr lang="it-IT" altLang="en-US" sz="120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C7B849-1B0B-46D9-B4F4-C41BD72B08E4}" type="slidenum">
              <a:rPr lang="it-IT" altLang="en-US" sz="1200" smtClean="0"/>
              <a:pPr/>
              <a:t>141</a:t>
            </a:fld>
            <a:endParaRPr lang="it-IT" altLang="en-US" sz="120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ECF182-F22F-413A-AEC8-DA0A320317A9}" type="slidenum">
              <a:rPr lang="it-IT" altLang="en-US" sz="1200" smtClean="0"/>
              <a:pPr/>
              <a:t>142</a:t>
            </a:fld>
            <a:endParaRPr lang="it-IT" altLang="en-US" sz="120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858A68-0838-4948-9130-D1F1B5789F0A}" type="slidenum">
              <a:rPr lang="it-IT" altLang="en-US" sz="1200" smtClean="0"/>
              <a:pPr/>
              <a:t>143</a:t>
            </a:fld>
            <a:endParaRPr lang="it-IT" altLang="en-US" sz="120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54D095-2D1B-436E-9C61-F77D23D97DCA}" type="slidenum">
              <a:rPr lang="it-IT" altLang="en-US" sz="1200" smtClean="0"/>
              <a:pPr/>
              <a:t>144</a:t>
            </a:fld>
            <a:endParaRPr lang="it-IT" altLang="en-US" sz="120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ED4467-6017-4D9F-A64C-2470A05E6EB2}" type="slidenum">
              <a:rPr lang="it-IT" altLang="en-US" sz="1200" smtClean="0"/>
              <a:pPr/>
              <a:t>145</a:t>
            </a:fld>
            <a:endParaRPr lang="it-IT" altLang="en-US" sz="120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49A735-0D61-4747-A49D-6B0E197A0D43}"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0755" name="Rectangle 2"/>
          <p:cNvSpPr>
            <a:spLocks noGrp="1" noRot="1" noChangeAspect="1" noChangeArrowheads="1" noTextEdit="1"/>
          </p:cNvSpPr>
          <p:nvPr>
            <p:ph type="sldImg"/>
          </p:nvPr>
        </p:nvSpPr>
        <p:spPr>
          <a:xfrm>
            <a:off x="990600" y="731838"/>
            <a:ext cx="4875213" cy="3656012"/>
          </a:xfrm>
          <a:ln/>
        </p:spPr>
      </p:sp>
      <p:sp>
        <p:nvSpPr>
          <p:cNvPr id="330756"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215372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E5D603-F24C-4138-AA2B-DB0BAFD9209A}" type="slidenum">
              <a:rPr lang="it-IT" altLang="en-US" sz="1200" smtClean="0"/>
              <a:pPr/>
              <a:t>14</a:t>
            </a:fld>
            <a:endParaRPr lang="it-IT"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it-IT" altLang="en-US"/>
              <a:t>STAMPARE</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0D0FBE-B0FA-4EEF-B63E-BB11C7A68808}"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2803" name="Rectangle 2"/>
          <p:cNvSpPr>
            <a:spLocks noGrp="1" noRot="1" noChangeAspect="1" noChangeArrowheads="1" noTextEdit="1"/>
          </p:cNvSpPr>
          <p:nvPr>
            <p:ph type="sldImg"/>
          </p:nvPr>
        </p:nvSpPr>
        <p:spPr>
          <a:xfrm>
            <a:off x="990600" y="731838"/>
            <a:ext cx="4875213" cy="3656012"/>
          </a:xfrm>
          <a:ln/>
        </p:spPr>
      </p:sp>
      <p:sp>
        <p:nvSpPr>
          <p:cNvPr id="332804"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39353882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E695A4-EF24-4D8C-9E6A-A5277F29F1BB}"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4851" name="Rectangle 2"/>
          <p:cNvSpPr>
            <a:spLocks noGrp="1" noRot="1" noChangeAspect="1" noChangeArrowheads="1" noTextEdit="1"/>
          </p:cNvSpPr>
          <p:nvPr>
            <p:ph type="sldImg"/>
          </p:nvPr>
        </p:nvSpPr>
        <p:spPr>
          <a:xfrm>
            <a:off x="990600" y="731838"/>
            <a:ext cx="4875213" cy="3656012"/>
          </a:xfrm>
          <a:ln/>
        </p:spPr>
      </p:sp>
      <p:sp>
        <p:nvSpPr>
          <p:cNvPr id="334852"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228440550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2AF186-9C80-4758-A5B4-BB3FC2D25908}"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150</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6899" name="Rectangle 2"/>
          <p:cNvSpPr>
            <a:spLocks noGrp="1" noRot="1" noChangeAspect="1" noChangeArrowheads="1" noTextEdit="1"/>
          </p:cNvSpPr>
          <p:nvPr>
            <p:ph type="sldImg"/>
          </p:nvPr>
        </p:nvSpPr>
        <p:spPr>
          <a:xfrm>
            <a:off x="990600" y="731838"/>
            <a:ext cx="4875213" cy="3656012"/>
          </a:xfrm>
          <a:ln/>
        </p:spPr>
      </p:sp>
      <p:sp>
        <p:nvSpPr>
          <p:cNvPr id="336900"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1049470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B711D9-FE9F-496B-9F6D-6FEB435B8553}"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151</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8947" name="Rectangle 2"/>
          <p:cNvSpPr>
            <a:spLocks noGrp="1" noRot="1" noChangeAspect="1" noChangeArrowheads="1" noTextEdit="1"/>
          </p:cNvSpPr>
          <p:nvPr>
            <p:ph type="sldImg"/>
          </p:nvPr>
        </p:nvSpPr>
        <p:spPr>
          <a:xfrm>
            <a:off x="990600" y="731838"/>
            <a:ext cx="4875213" cy="3656012"/>
          </a:xfrm>
          <a:ln/>
        </p:spPr>
      </p:sp>
      <p:sp>
        <p:nvSpPr>
          <p:cNvPr id="338948"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39294529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53E60C-B55A-4397-A293-4E547360BE40}"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152</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0995" name="Rectangle 2"/>
          <p:cNvSpPr>
            <a:spLocks noGrp="1" noRot="1" noChangeAspect="1" noChangeArrowheads="1" noTextEdit="1"/>
          </p:cNvSpPr>
          <p:nvPr>
            <p:ph type="sldImg"/>
          </p:nvPr>
        </p:nvSpPr>
        <p:spPr>
          <a:xfrm>
            <a:off x="990600" y="731838"/>
            <a:ext cx="4875213" cy="3656012"/>
          </a:xfrm>
          <a:ln/>
        </p:spPr>
      </p:sp>
      <p:sp>
        <p:nvSpPr>
          <p:cNvPr id="340996"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410193599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F05FD8-07D0-420A-BB4F-E06B0DC6AA1D}"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153</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3043" name="Rectangle 2"/>
          <p:cNvSpPr>
            <a:spLocks noGrp="1" noRot="1" noChangeAspect="1" noChangeArrowheads="1" noTextEdit="1"/>
          </p:cNvSpPr>
          <p:nvPr>
            <p:ph type="sldImg"/>
          </p:nvPr>
        </p:nvSpPr>
        <p:spPr>
          <a:xfrm>
            <a:off x="990600" y="731838"/>
            <a:ext cx="4875213" cy="3656012"/>
          </a:xfrm>
          <a:ln/>
        </p:spPr>
      </p:sp>
      <p:sp>
        <p:nvSpPr>
          <p:cNvPr id="343044"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373190004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AA34B4-C4A5-408F-94BE-96681AB4ACF5}"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5091" name="Rectangle 2"/>
          <p:cNvSpPr>
            <a:spLocks noGrp="1" noRot="1" noChangeAspect="1" noChangeArrowheads="1" noTextEdit="1"/>
          </p:cNvSpPr>
          <p:nvPr>
            <p:ph type="sldImg"/>
          </p:nvPr>
        </p:nvSpPr>
        <p:spPr>
          <a:xfrm>
            <a:off x="990600" y="731838"/>
            <a:ext cx="4875213" cy="3656012"/>
          </a:xfrm>
          <a:ln/>
        </p:spPr>
      </p:sp>
      <p:sp>
        <p:nvSpPr>
          <p:cNvPr id="345092"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196219141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AF6C92-C424-4A4B-93CD-6007187EC73B}"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7139" name="Rectangle 2"/>
          <p:cNvSpPr>
            <a:spLocks noGrp="1" noRot="1" noChangeAspect="1" noChangeArrowheads="1" noTextEdit="1"/>
          </p:cNvSpPr>
          <p:nvPr>
            <p:ph type="sldImg"/>
          </p:nvPr>
        </p:nvSpPr>
        <p:spPr>
          <a:xfrm>
            <a:off x="990600" y="731838"/>
            <a:ext cx="4875213" cy="3656012"/>
          </a:xfrm>
          <a:ln/>
        </p:spPr>
      </p:sp>
      <p:sp>
        <p:nvSpPr>
          <p:cNvPr id="347140"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129573337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5FCD39-7B90-407A-B071-A6BC428C6EE4}" type="slidenum">
              <a:rPr kumimoji="0" lang="it-IT"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0" lang="it-IT"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9187" name="Rectangle 2"/>
          <p:cNvSpPr>
            <a:spLocks noGrp="1" noRot="1" noChangeAspect="1" noChangeArrowheads="1" noTextEdit="1"/>
          </p:cNvSpPr>
          <p:nvPr>
            <p:ph type="sldImg"/>
          </p:nvPr>
        </p:nvSpPr>
        <p:spPr>
          <a:xfrm>
            <a:off x="990600" y="731838"/>
            <a:ext cx="4875213" cy="3656012"/>
          </a:xfrm>
          <a:ln/>
        </p:spPr>
      </p:sp>
      <p:sp>
        <p:nvSpPr>
          <p:cNvPr id="349188"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extLst>
      <p:ext uri="{BB962C8B-B14F-4D97-AF65-F5344CB8AC3E}">
        <p14:creationId xmlns:p14="http://schemas.microsoft.com/office/powerpoint/2010/main" val="181599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AF7AFB-608A-42FD-A0B3-0B9E28A68B30}" type="slidenum">
              <a:rPr lang="it-IT" altLang="en-US" sz="1200" smtClean="0"/>
              <a:pPr/>
              <a:t>15</a:t>
            </a:fld>
            <a:endParaRPr lang="it-IT" altLang="en-US" sz="1200"/>
          </a:p>
        </p:txBody>
      </p:sp>
      <p:sp>
        <p:nvSpPr>
          <p:cNvPr id="5325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25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45</a:t>
            </a:r>
          </a:p>
        </p:txBody>
      </p:sp>
      <p:sp>
        <p:nvSpPr>
          <p:cNvPr id="5325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25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255"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256"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25</a:t>
            </a:r>
          </a:p>
        </p:txBody>
      </p:sp>
      <p:sp>
        <p:nvSpPr>
          <p:cNvPr id="5325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25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259"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53260"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23F8DF-8103-44C2-99CA-C1C05175F203}" type="slidenum">
              <a:rPr lang="it-IT" altLang="en-US" sz="1200" smtClean="0"/>
              <a:pPr/>
              <a:t>16</a:t>
            </a:fld>
            <a:endParaRPr lang="it-IT" altLang="en-US" sz="1200"/>
          </a:p>
        </p:txBody>
      </p:sp>
      <p:sp>
        <p:nvSpPr>
          <p:cNvPr id="5529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30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52</a:t>
            </a:r>
          </a:p>
        </p:txBody>
      </p:sp>
      <p:sp>
        <p:nvSpPr>
          <p:cNvPr id="5530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30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303"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304"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29</a:t>
            </a:r>
          </a:p>
        </p:txBody>
      </p:sp>
      <p:sp>
        <p:nvSpPr>
          <p:cNvPr id="5530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30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307"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55308"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5B0528-058E-470D-9BB5-810BE2366356}" type="slidenum">
              <a:rPr lang="it-IT" altLang="en-US" sz="1200" smtClean="0"/>
              <a:pPr/>
              <a:t>17</a:t>
            </a:fld>
            <a:endParaRPr lang="it-IT" altLang="en-US" sz="1200"/>
          </a:p>
        </p:txBody>
      </p:sp>
      <p:sp>
        <p:nvSpPr>
          <p:cNvPr id="5734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4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46</a:t>
            </a:r>
          </a:p>
        </p:txBody>
      </p:sp>
      <p:sp>
        <p:nvSpPr>
          <p:cNvPr id="5734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5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51"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52"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27</a:t>
            </a:r>
          </a:p>
        </p:txBody>
      </p:sp>
      <p:sp>
        <p:nvSpPr>
          <p:cNvPr id="5735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5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355"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57356"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A02DEB-C6DD-42E3-AAFF-7396B5F309C5}" type="slidenum">
              <a:rPr lang="it-IT" altLang="en-US" sz="1200" smtClean="0"/>
              <a:pPr/>
              <a:t>18</a:t>
            </a:fld>
            <a:endParaRPr lang="it-IT"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F3D148-4E57-4A94-ACE0-D24A6F040D37}" type="slidenum">
              <a:rPr lang="it-IT" altLang="en-US" sz="1200" smtClean="0"/>
              <a:pPr/>
              <a:t>19</a:t>
            </a:fld>
            <a:endParaRPr lang="it-IT"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808E48-E081-444E-A0AC-6889EE000514}" type="slidenum">
              <a:rPr lang="it-IT" altLang="en-US" sz="1200" smtClean="0"/>
              <a:pPr/>
              <a:t>2</a:t>
            </a:fld>
            <a:endParaRPr lang="it-IT" altLang="en-US" sz="1200"/>
          </a:p>
        </p:txBody>
      </p:sp>
      <p:sp>
        <p:nvSpPr>
          <p:cNvPr id="2662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a:t>
            </a:r>
          </a:p>
        </p:txBody>
      </p:sp>
      <p:sp>
        <p:nvSpPr>
          <p:cNvPr id="2662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3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31"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32"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a:t>
            </a:r>
          </a:p>
        </p:txBody>
      </p:sp>
      <p:sp>
        <p:nvSpPr>
          <p:cNvPr id="2663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3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35"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26636"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it-IT"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530413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E981E8-CADC-4276-8CD8-1309D859CB73}" type="slidenum">
              <a:rPr lang="it-IT" altLang="en-US" sz="1200" smtClean="0"/>
              <a:pPr/>
              <a:t>21</a:t>
            </a:fld>
            <a:endParaRPr lang="it-IT" altLang="en-US" sz="1200"/>
          </a:p>
        </p:txBody>
      </p:sp>
      <p:sp>
        <p:nvSpPr>
          <p:cNvPr id="6553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64</a:t>
            </a:r>
          </a:p>
        </p:txBody>
      </p:sp>
      <p:sp>
        <p:nvSpPr>
          <p:cNvPr id="6554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3"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4"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36</a:t>
            </a:r>
          </a:p>
        </p:txBody>
      </p:sp>
      <p:sp>
        <p:nvSpPr>
          <p:cNvPr id="6554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547"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65548"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E23A42-41E2-40EE-892F-C8F399C088F6}" type="slidenum">
              <a:rPr lang="it-IT" altLang="en-US" sz="1200" smtClean="0"/>
              <a:pPr/>
              <a:t>22</a:t>
            </a:fld>
            <a:endParaRPr lang="it-IT" altLang="en-US" sz="1200"/>
          </a:p>
        </p:txBody>
      </p:sp>
      <p:sp>
        <p:nvSpPr>
          <p:cNvPr id="6758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58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77</a:t>
            </a:r>
          </a:p>
        </p:txBody>
      </p:sp>
      <p:sp>
        <p:nvSpPr>
          <p:cNvPr id="6758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59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591"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592"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41</a:t>
            </a:r>
          </a:p>
        </p:txBody>
      </p:sp>
      <p:sp>
        <p:nvSpPr>
          <p:cNvPr id="6759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59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595" name="Rectangle 10"/>
          <p:cNvSpPr>
            <a:spLocks noGrp="1" noRot="1" noChangeAspect="1" noChangeArrowheads="1" noTextEdit="1"/>
          </p:cNvSpPr>
          <p:nvPr>
            <p:ph type="sldImg"/>
          </p:nvPr>
        </p:nvSpPr>
        <p:spPr>
          <a:xfrm>
            <a:off x="1000125" y="738188"/>
            <a:ext cx="4856163" cy="3641725"/>
          </a:xfrm>
          <a:ln w="12700" cap="flat"/>
        </p:spPr>
      </p:sp>
      <p:sp>
        <p:nvSpPr>
          <p:cNvPr id="67596"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A8D4BF-21A7-4699-BB64-C917CAF1DAAA}" type="slidenum">
              <a:rPr lang="it-IT" altLang="en-US" sz="1200" smtClean="0"/>
              <a:pPr/>
              <a:t>24</a:t>
            </a:fld>
            <a:endParaRPr lang="it-IT" altLang="en-US" sz="1200"/>
          </a:p>
        </p:txBody>
      </p:sp>
      <p:sp>
        <p:nvSpPr>
          <p:cNvPr id="6963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3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70</a:t>
            </a:r>
          </a:p>
        </p:txBody>
      </p:sp>
      <p:sp>
        <p:nvSpPr>
          <p:cNvPr id="6963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3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39"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40"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40</a:t>
            </a:r>
          </a:p>
        </p:txBody>
      </p:sp>
      <p:sp>
        <p:nvSpPr>
          <p:cNvPr id="69641"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42"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643"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69644"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3B27C3-5E0D-4F7A-9D8A-9B03B105875D}" type="slidenum">
              <a:rPr lang="it-IT" altLang="en-US" sz="1200" smtClean="0"/>
              <a:pPr/>
              <a:t>25</a:t>
            </a:fld>
            <a:endParaRPr lang="it-IT" altLang="en-US" sz="1200"/>
          </a:p>
        </p:txBody>
      </p:sp>
      <p:sp>
        <p:nvSpPr>
          <p:cNvPr id="7168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77</a:t>
            </a:r>
          </a:p>
        </p:txBody>
      </p:sp>
      <p:sp>
        <p:nvSpPr>
          <p:cNvPr id="7168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7"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8"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41</a:t>
            </a:r>
          </a:p>
        </p:txBody>
      </p:sp>
      <p:sp>
        <p:nvSpPr>
          <p:cNvPr id="71689"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90"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91"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71692"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35E678-9328-43F0-A850-AC4366A973FA}" type="slidenum">
              <a:rPr lang="it-IT" altLang="en-US" sz="1200" smtClean="0"/>
              <a:pPr/>
              <a:t>26</a:t>
            </a:fld>
            <a:endParaRPr lang="it-IT" altLang="en-US" sz="1200"/>
          </a:p>
        </p:txBody>
      </p:sp>
      <p:sp>
        <p:nvSpPr>
          <p:cNvPr id="7373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73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83</a:t>
            </a:r>
          </a:p>
        </p:txBody>
      </p:sp>
      <p:sp>
        <p:nvSpPr>
          <p:cNvPr id="7373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73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735"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736"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43</a:t>
            </a:r>
          </a:p>
        </p:txBody>
      </p:sp>
      <p:sp>
        <p:nvSpPr>
          <p:cNvPr id="7373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73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739"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73740"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76B5CD-6B68-49C6-B4F1-CA6802DE6683}" type="slidenum">
              <a:rPr lang="it-IT" altLang="en-US" sz="1200" smtClean="0"/>
              <a:pPr/>
              <a:t>27</a:t>
            </a:fld>
            <a:endParaRPr lang="it-IT"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8BB2C6-A398-44E5-84C3-FE4149E3ED69}" type="slidenum">
              <a:rPr lang="it-IT" altLang="en-US" sz="1200" smtClean="0"/>
              <a:pPr/>
              <a:t>28</a:t>
            </a:fld>
            <a:endParaRPr lang="it-IT"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it-IT" altLang="en-US"/>
              <a:t>STAMPARE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C8D7B2-4C58-400E-852E-144D5D6406D7}" type="slidenum">
              <a:rPr lang="it-IT" altLang="en-US" sz="1200" smtClean="0"/>
              <a:pPr/>
              <a:t>29</a:t>
            </a:fld>
            <a:endParaRPr lang="it-IT" altLang="en-US" sz="1200"/>
          </a:p>
        </p:txBody>
      </p:sp>
      <p:sp>
        <p:nvSpPr>
          <p:cNvPr id="7987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87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77</a:t>
            </a:r>
          </a:p>
        </p:txBody>
      </p:sp>
      <p:sp>
        <p:nvSpPr>
          <p:cNvPr id="7987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87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879"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880"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41</a:t>
            </a:r>
          </a:p>
        </p:txBody>
      </p:sp>
      <p:sp>
        <p:nvSpPr>
          <p:cNvPr id="79881"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882"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883" name="Rectangle 10"/>
          <p:cNvSpPr>
            <a:spLocks noGrp="1" noRot="1" noChangeAspect="1" noChangeArrowheads="1" noTextEdit="1"/>
          </p:cNvSpPr>
          <p:nvPr>
            <p:ph type="sldImg"/>
          </p:nvPr>
        </p:nvSpPr>
        <p:spPr>
          <a:xfrm>
            <a:off x="1000125" y="738188"/>
            <a:ext cx="4856163" cy="3641725"/>
          </a:xfrm>
          <a:ln w="12700" cap="flat"/>
        </p:spPr>
      </p:sp>
      <p:sp>
        <p:nvSpPr>
          <p:cNvPr id="79884"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33D19C-0EEF-4C5E-9CC7-A59464F7762B}" type="slidenum">
              <a:rPr lang="it-IT" altLang="en-US" sz="1200" smtClean="0"/>
              <a:pPr/>
              <a:t>30</a:t>
            </a:fld>
            <a:endParaRPr lang="it-IT" altLang="en-US" sz="1200"/>
          </a:p>
        </p:txBody>
      </p:sp>
      <p:sp>
        <p:nvSpPr>
          <p:cNvPr id="81923" name="Rectangle 102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4" name="Rectangle 102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77</a:t>
            </a:r>
          </a:p>
        </p:txBody>
      </p:sp>
      <p:sp>
        <p:nvSpPr>
          <p:cNvPr id="81925" name="Rectangle 102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6" name="Rectangle 102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7" name="Rectangle 103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8" name="Rectangle 103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41</a:t>
            </a:r>
          </a:p>
        </p:txBody>
      </p:sp>
      <p:sp>
        <p:nvSpPr>
          <p:cNvPr id="81929" name="Rectangle 103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30" name="Rectangle 103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31" name="Rectangle 1034"/>
          <p:cNvSpPr>
            <a:spLocks noGrp="1" noRot="1" noChangeAspect="1" noChangeArrowheads="1" noTextEdit="1"/>
          </p:cNvSpPr>
          <p:nvPr>
            <p:ph type="sldImg"/>
          </p:nvPr>
        </p:nvSpPr>
        <p:spPr>
          <a:xfrm>
            <a:off x="1000125" y="738188"/>
            <a:ext cx="4856163" cy="3641725"/>
          </a:xfrm>
          <a:ln w="12700" cap="flat"/>
        </p:spPr>
      </p:sp>
      <p:sp>
        <p:nvSpPr>
          <p:cNvPr id="81932" name="Rectangle 103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1E0449-2C1A-4085-864A-AAACAC1FDA65}" type="slidenum">
              <a:rPr lang="it-IT" altLang="en-US" sz="1200" smtClean="0"/>
              <a:pPr/>
              <a:t>3</a:t>
            </a:fld>
            <a:endParaRPr lang="it-IT" altLang="en-US" sz="1200"/>
          </a:p>
        </p:txBody>
      </p:sp>
      <p:sp>
        <p:nvSpPr>
          <p:cNvPr id="2867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a:t>
            </a:r>
          </a:p>
        </p:txBody>
      </p:sp>
      <p:sp>
        <p:nvSpPr>
          <p:cNvPr id="2867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9"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80"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a:t>
            </a:r>
          </a:p>
        </p:txBody>
      </p:sp>
      <p:sp>
        <p:nvSpPr>
          <p:cNvPr id="28681"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82"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83" name="Rectangle 10"/>
          <p:cNvSpPr>
            <a:spLocks noGrp="1" noRot="1" noChangeAspect="1" noChangeArrowheads="1" noTextEdit="1"/>
          </p:cNvSpPr>
          <p:nvPr>
            <p:ph type="sldImg"/>
          </p:nvPr>
        </p:nvSpPr>
        <p:spPr>
          <a:xfrm>
            <a:off x="1000125" y="738188"/>
            <a:ext cx="4856163" cy="3641725"/>
          </a:xfrm>
          <a:ln w="12700" cap="flat"/>
        </p:spPr>
      </p:sp>
      <p:sp>
        <p:nvSpPr>
          <p:cNvPr id="28684"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B3F748-658F-430B-9BA9-EA0B4D409A89}" type="slidenum">
              <a:rPr lang="it-IT" altLang="en-US" sz="1200" smtClean="0"/>
              <a:pPr/>
              <a:t>32</a:t>
            </a:fld>
            <a:endParaRPr lang="it-IT" altLang="en-US" sz="1200"/>
          </a:p>
        </p:txBody>
      </p:sp>
      <p:sp>
        <p:nvSpPr>
          <p:cNvPr id="8397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28</a:t>
            </a:r>
          </a:p>
        </p:txBody>
      </p:sp>
      <p:sp>
        <p:nvSpPr>
          <p:cNvPr id="8397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5"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6"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18</a:t>
            </a:r>
          </a:p>
        </p:txBody>
      </p:sp>
      <p:sp>
        <p:nvSpPr>
          <p:cNvPr id="8397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979"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83980"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it-IT" altLang="en-US"/>
              <a:t>Stampare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D2595C-8CD8-4765-A55F-812DC773E764}" type="slidenum">
              <a:rPr lang="it-IT" altLang="en-US" sz="1200" smtClean="0"/>
              <a:pPr/>
              <a:t>33</a:t>
            </a:fld>
            <a:endParaRPr lang="it-IT" altLang="en-US" sz="1200"/>
          </a:p>
        </p:txBody>
      </p:sp>
      <p:sp>
        <p:nvSpPr>
          <p:cNvPr id="8601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02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89</a:t>
            </a:r>
          </a:p>
        </p:txBody>
      </p:sp>
      <p:sp>
        <p:nvSpPr>
          <p:cNvPr id="8602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02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023"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024"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46</a:t>
            </a:r>
          </a:p>
        </p:txBody>
      </p:sp>
      <p:sp>
        <p:nvSpPr>
          <p:cNvPr id="8602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02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027" name="Rectangle 10"/>
          <p:cNvSpPr>
            <a:spLocks noGrp="1" noRot="1" noChangeAspect="1" noChangeArrowheads="1" noTextEdit="1"/>
          </p:cNvSpPr>
          <p:nvPr>
            <p:ph type="sldImg"/>
          </p:nvPr>
        </p:nvSpPr>
        <p:spPr>
          <a:xfrm>
            <a:off x="1000125" y="738188"/>
            <a:ext cx="4856163" cy="3641725"/>
          </a:xfrm>
          <a:ln w="12700" cap="flat"/>
        </p:spPr>
      </p:sp>
      <p:sp>
        <p:nvSpPr>
          <p:cNvPr id="86028"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DD4B06-AC30-4760-A450-CB42D360BFC5}" type="slidenum">
              <a:rPr lang="it-IT" altLang="en-US" sz="1200" smtClean="0"/>
              <a:pPr/>
              <a:t>34</a:t>
            </a:fld>
            <a:endParaRPr lang="it-IT" altLang="en-US" sz="1200"/>
          </a:p>
        </p:txBody>
      </p:sp>
      <p:sp>
        <p:nvSpPr>
          <p:cNvPr id="8806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6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96</a:t>
            </a:r>
          </a:p>
        </p:txBody>
      </p:sp>
      <p:sp>
        <p:nvSpPr>
          <p:cNvPr id="8806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1"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2"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46</a:t>
            </a:r>
          </a:p>
        </p:txBody>
      </p:sp>
      <p:sp>
        <p:nvSpPr>
          <p:cNvPr id="8807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075"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88076"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33D19C-0EEF-4C5E-9CC7-A59464F7762B}" type="slidenum">
              <a:rPr lang="it-IT" altLang="en-US" sz="1200" smtClean="0"/>
              <a:pPr/>
              <a:t>35</a:t>
            </a:fld>
            <a:endParaRPr lang="it-IT" altLang="en-US" sz="1200"/>
          </a:p>
        </p:txBody>
      </p:sp>
      <p:sp>
        <p:nvSpPr>
          <p:cNvPr id="81923" name="Rectangle 102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4" name="Rectangle 102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77</a:t>
            </a:r>
          </a:p>
        </p:txBody>
      </p:sp>
      <p:sp>
        <p:nvSpPr>
          <p:cNvPr id="81925" name="Rectangle 102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6" name="Rectangle 102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7" name="Rectangle 103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28" name="Rectangle 103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41</a:t>
            </a:r>
          </a:p>
        </p:txBody>
      </p:sp>
      <p:sp>
        <p:nvSpPr>
          <p:cNvPr id="81929" name="Rectangle 103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30" name="Rectangle 103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31" name="Rectangle 1034"/>
          <p:cNvSpPr>
            <a:spLocks noGrp="1" noRot="1" noChangeAspect="1" noChangeArrowheads="1" noTextEdit="1"/>
          </p:cNvSpPr>
          <p:nvPr>
            <p:ph type="sldImg"/>
          </p:nvPr>
        </p:nvSpPr>
        <p:spPr>
          <a:xfrm>
            <a:off x="1000125" y="738188"/>
            <a:ext cx="4856163" cy="3641725"/>
          </a:xfrm>
          <a:ln w="12700" cap="flat"/>
        </p:spPr>
      </p:sp>
      <p:sp>
        <p:nvSpPr>
          <p:cNvPr id="81932" name="Rectangle 103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extLst>
      <p:ext uri="{BB962C8B-B14F-4D97-AF65-F5344CB8AC3E}">
        <p14:creationId xmlns:p14="http://schemas.microsoft.com/office/powerpoint/2010/main" val="3926065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B9D14B-E992-4CF1-B939-3A4AFD7FA870}" type="slidenum">
              <a:rPr lang="it-IT" altLang="en-US" sz="1200" smtClean="0"/>
              <a:pPr/>
              <a:t>36</a:t>
            </a:fld>
            <a:endParaRPr lang="it-IT"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821170-7BC8-4061-A492-96039280ACBB}" type="slidenum">
              <a:rPr lang="it-IT" altLang="en-US" sz="1200" smtClean="0"/>
              <a:pPr/>
              <a:t>37</a:t>
            </a:fld>
            <a:endParaRPr lang="it-IT"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C70C5A-1C83-4578-BC09-C4D4C8E847E6}" type="slidenum">
              <a:rPr lang="en-US" altLang="en-US" sz="1200" smtClean="0">
                <a:solidFill>
                  <a:srgbClr val="000000"/>
                </a:solidFill>
              </a:rPr>
              <a:pPr/>
              <a:t>38</a:t>
            </a:fld>
            <a:endParaRPr lang="en-US" altLang="en-US" sz="120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5512A5-B063-45CD-9B96-723C07A91438}" type="slidenum">
              <a:rPr lang="it-IT" altLang="en-US" sz="1200" smtClean="0"/>
              <a:pPr/>
              <a:t>39</a:t>
            </a:fld>
            <a:endParaRPr lang="it-IT" altLang="en-US" sz="1200"/>
          </a:p>
        </p:txBody>
      </p:sp>
      <p:sp>
        <p:nvSpPr>
          <p:cNvPr id="108547" name="Rectangle 102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48" name="Rectangle 102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a:t>
            </a:r>
          </a:p>
        </p:txBody>
      </p:sp>
      <p:sp>
        <p:nvSpPr>
          <p:cNvPr id="108549" name="Rectangle 102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0" name="Rectangle 102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1" name="Rectangle 1030"/>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2" name="Rectangle 1031"/>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a:t>
            </a:r>
          </a:p>
        </p:txBody>
      </p:sp>
      <p:sp>
        <p:nvSpPr>
          <p:cNvPr id="108553" name="Rectangle 1032"/>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4" name="Rectangle 1033"/>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5" name="Rectangle 1034"/>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6" name="Rectangle 1035"/>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a:t>
            </a:r>
          </a:p>
        </p:txBody>
      </p:sp>
      <p:sp>
        <p:nvSpPr>
          <p:cNvPr id="108557" name="Rectangle 1036"/>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8" name="Rectangle 1037"/>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559" name="Rectangle 1038"/>
          <p:cNvSpPr>
            <a:spLocks noGrp="1" noRot="1" noChangeAspect="1" noChangeArrowheads="1" noTextEdit="1"/>
          </p:cNvSpPr>
          <p:nvPr>
            <p:ph type="sldImg"/>
          </p:nvPr>
        </p:nvSpPr>
        <p:spPr>
          <a:xfrm>
            <a:off x="1000125" y="738188"/>
            <a:ext cx="4856163" cy="3641725"/>
          </a:xfrm>
          <a:ln w="12700" cap="flat"/>
        </p:spPr>
      </p:sp>
      <p:sp>
        <p:nvSpPr>
          <p:cNvPr id="108560" name="Rectangle 1039"/>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428F50-649E-477F-940B-20689E068C7A}" type="slidenum">
              <a:rPr lang="it-IT" altLang="en-US" sz="1200" smtClean="0"/>
              <a:pPr/>
              <a:t>40</a:t>
            </a:fld>
            <a:endParaRPr lang="it-IT" altLang="en-US" sz="1200"/>
          </a:p>
        </p:txBody>
      </p:sp>
      <p:sp>
        <p:nvSpPr>
          <p:cNvPr id="11059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59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a:t>
            </a:r>
          </a:p>
        </p:txBody>
      </p:sp>
      <p:sp>
        <p:nvSpPr>
          <p:cNvPr id="11059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59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59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60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a:t>
            </a:r>
          </a:p>
        </p:txBody>
      </p:sp>
      <p:sp>
        <p:nvSpPr>
          <p:cNvPr id="11060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60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60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60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a:t>
            </a:r>
          </a:p>
        </p:txBody>
      </p:sp>
      <p:sp>
        <p:nvSpPr>
          <p:cNvPr id="11060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60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607" name="Rectangle 14"/>
          <p:cNvSpPr>
            <a:spLocks noGrp="1" noRot="1" noChangeAspect="1" noChangeArrowheads="1" noTextEdit="1"/>
          </p:cNvSpPr>
          <p:nvPr>
            <p:ph type="sldImg"/>
          </p:nvPr>
        </p:nvSpPr>
        <p:spPr>
          <a:xfrm>
            <a:off x="1000125" y="738188"/>
            <a:ext cx="4856163" cy="3641725"/>
          </a:xfrm>
          <a:ln w="12700" cap="flat"/>
        </p:spPr>
      </p:sp>
      <p:sp>
        <p:nvSpPr>
          <p:cNvPr id="11060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DF8E3F-8222-48FC-9F0B-A2A3D358FD0C}" type="slidenum">
              <a:rPr lang="it-IT" altLang="en-US" sz="1200" smtClean="0"/>
              <a:pPr/>
              <a:t>42</a:t>
            </a:fld>
            <a:endParaRPr lang="it-IT" altLang="en-US" sz="1200"/>
          </a:p>
        </p:txBody>
      </p:sp>
      <p:sp>
        <p:nvSpPr>
          <p:cNvPr id="11264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4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a:t>
            </a:r>
          </a:p>
        </p:txBody>
      </p:sp>
      <p:sp>
        <p:nvSpPr>
          <p:cNvPr id="11264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4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4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4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a:t>
            </a:r>
          </a:p>
        </p:txBody>
      </p:sp>
      <p:sp>
        <p:nvSpPr>
          <p:cNvPr id="11264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5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51"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52"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a:t>
            </a:r>
          </a:p>
        </p:txBody>
      </p:sp>
      <p:sp>
        <p:nvSpPr>
          <p:cNvPr id="11265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5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655" name="Rectangle 14"/>
          <p:cNvSpPr>
            <a:spLocks noGrp="1" noRot="1" noChangeAspect="1" noChangeArrowheads="1" noTextEdit="1"/>
          </p:cNvSpPr>
          <p:nvPr>
            <p:ph type="sldImg"/>
          </p:nvPr>
        </p:nvSpPr>
        <p:spPr>
          <a:xfrm>
            <a:off x="1000125" y="738188"/>
            <a:ext cx="4856163" cy="3641725"/>
          </a:xfrm>
          <a:ln w="12700" cap="flat"/>
        </p:spPr>
      </p:sp>
      <p:sp>
        <p:nvSpPr>
          <p:cNvPr id="112656"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ADA868-51B5-4259-B2D4-C78DE3EB4455}" type="slidenum">
              <a:rPr lang="it-IT" altLang="en-US" sz="1200" smtClean="0"/>
              <a:pPr/>
              <a:t>4</a:t>
            </a:fld>
            <a:endParaRPr lang="it-IT" altLang="en-US" sz="1200"/>
          </a:p>
        </p:txBody>
      </p:sp>
      <p:sp>
        <p:nvSpPr>
          <p:cNvPr id="3072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3072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7"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8"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a:t>
            </a:r>
          </a:p>
        </p:txBody>
      </p:sp>
      <p:sp>
        <p:nvSpPr>
          <p:cNvPr id="30729"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0"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1"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30732"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it-IT" altLang="en-US"/>
              <a:t>STAMPARE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0A29F5-9E9F-404B-82CA-14CC919AE086}" type="slidenum">
              <a:rPr lang="it-IT" altLang="en-US" sz="1200" smtClean="0"/>
              <a:pPr/>
              <a:t>44</a:t>
            </a:fld>
            <a:endParaRPr lang="it-IT"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91686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auto">
              <a:spcBef>
                <a:spcPts val="0"/>
              </a:spcBef>
              <a:spcAft>
                <a:spcPts val="0"/>
              </a:spcAft>
              <a:defRPr/>
            </a:pPr>
            <a:fld id="{E379F9F3-0C89-44AD-87F2-DC45FBC8A6C2}" type="slidenum">
              <a:rPr lang="it-IT" altLang="en-US" sz="1200" kern="0" smtClean="0"/>
              <a:pPr fontAlgn="auto">
                <a:spcBef>
                  <a:spcPts val="0"/>
                </a:spcBef>
                <a:spcAft>
                  <a:spcPts val="0"/>
                </a:spcAft>
                <a:defRPr/>
              </a:pPr>
              <a:t>45</a:t>
            </a:fld>
            <a:endParaRPr lang="it-IT" altLang="en-US" sz="1200" kern="0"/>
          </a:p>
        </p:txBody>
      </p:sp>
      <p:sp>
        <p:nvSpPr>
          <p:cNvPr id="11776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en-US" altLang="en-US" kern="0"/>
          </a:p>
        </p:txBody>
      </p:sp>
      <p:sp>
        <p:nvSpPr>
          <p:cNvPr id="11776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fontAlgn="auto" hangingPunct="1">
              <a:spcBef>
                <a:spcPts val="0"/>
              </a:spcBef>
              <a:spcAft>
                <a:spcPts val="0"/>
              </a:spcAft>
              <a:defRPr/>
            </a:pPr>
            <a:r>
              <a:rPr lang="it-IT" altLang="en-US" sz="1000" i="1" kern="0"/>
              <a:t>73</a:t>
            </a:r>
          </a:p>
        </p:txBody>
      </p:sp>
      <p:sp>
        <p:nvSpPr>
          <p:cNvPr id="11776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en-US" altLang="en-US" kern="0"/>
          </a:p>
        </p:txBody>
      </p:sp>
      <p:sp>
        <p:nvSpPr>
          <p:cNvPr id="11776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en-US" altLang="en-US" kern="0"/>
          </a:p>
        </p:txBody>
      </p:sp>
      <p:sp>
        <p:nvSpPr>
          <p:cNvPr id="11776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en-US" altLang="en-US" kern="0"/>
          </a:p>
        </p:txBody>
      </p:sp>
      <p:sp>
        <p:nvSpPr>
          <p:cNvPr id="11776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fontAlgn="auto" hangingPunct="1">
              <a:spcBef>
                <a:spcPts val="0"/>
              </a:spcBef>
              <a:spcAft>
                <a:spcPts val="0"/>
              </a:spcAft>
              <a:defRPr/>
            </a:pPr>
            <a:r>
              <a:rPr lang="it-IT" altLang="en-US" sz="1200" kern="0"/>
              <a:t>5</a:t>
            </a:r>
          </a:p>
        </p:txBody>
      </p:sp>
      <p:sp>
        <p:nvSpPr>
          <p:cNvPr id="11776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en-US" altLang="en-US" kern="0"/>
          </a:p>
        </p:txBody>
      </p:sp>
      <p:sp>
        <p:nvSpPr>
          <p:cNvPr id="11777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en-US" altLang="en-US" kern="0"/>
          </a:p>
        </p:txBody>
      </p:sp>
      <p:sp>
        <p:nvSpPr>
          <p:cNvPr id="114699" name="Rectangle 10"/>
          <p:cNvSpPr>
            <a:spLocks noGrp="1" noRot="1" noChangeAspect="1" noChangeArrowheads="1" noTextEdit="1"/>
          </p:cNvSpPr>
          <p:nvPr>
            <p:ph type="sldImg"/>
          </p:nvPr>
        </p:nvSpPr>
        <p:spPr>
          <a:xfrm>
            <a:off x="1000125" y="738188"/>
            <a:ext cx="4856163" cy="3641725"/>
          </a:xfrm>
          <a:ln w="12700" cap="flat"/>
        </p:spPr>
      </p:sp>
      <p:sp>
        <p:nvSpPr>
          <p:cNvPr id="114700"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15FC6E-FB23-4236-8914-AD3A9446172E}" type="slidenum">
              <a:rPr lang="it-IT" altLang="en-US" sz="1200" smtClean="0"/>
              <a:pPr/>
              <a:t>46</a:t>
            </a:fld>
            <a:endParaRPr lang="it-IT" altLang="en-US" sz="1200"/>
          </a:p>
        </p:txBody>
      </p:sp>
      <p:sp>
        <p:nvSpPr>
          <p:cNvPr id="116739" name="Rectangle 102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0" name="Rectangle 102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55</a:t>
            </a:r>
          </a:p>
        </p:txBody>
      </p:sp>
      <p:sp>
        <p:nvSpPr>
          <p:cNvPr id="116741" name="Rectangle 102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2" name="Rectangle 102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3" name="Rectangle 1030"/>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4" name="Rectangle 1031"/>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57</a:t>
            </a:r>
          </a:p>
        </p:txBody>
      </p:sp>
      <p:sp>
        <p:nvSpPr>
          <p:cNvPr id="116745" name="Rectangle 1032"/>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6" name="Rectangle 1033"/>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7" name="Rectangle 1034"/>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48" name="Rectangle 1035"/>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33</a:t>
            </a:r>
          </a:p>
        </p:txBody>
      </p:sp>
      <p:sp>
        <p:nvSpPr>
          <p:cNvPr id="116749" name="Rectangle 1036"/>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50" name="Rectangle 1037"/>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751" name="Rectangle 1038"/>
          <p:cNvSpPr>
            <a:spLocks noGrp="1" noRot="1" noChangeAspect="1" noChangeArrowheads="1" noTextEdit="1"/>
          </p:cNvSpPr>
          <p:nvPr>
            <p:ph type="sldImg"/>
          </p:nvPr>
        </p:nvSpPr>
        <p:spPr>
          <a:xfrm>
            <a:off x="1000125" y="738188"/>
            <a:ext cx="4856163" cy="3641725"/>
          </a:xfrm>
          <a:ln w="12700" cap="flat"/>
        </p:spPr>
      </p:sp>
      <p:sp>
        <p:nvSpPr>
          <p:cNvPr id="116752" name="Rectangle 1039"/>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16725-1B6E-4EBA-968B-DE98D284799D}" type="slidenum">
              <a:rPr lang="it-IT" altLang="en-US" sz="1200" smtClean="0"/>
              <a:pPr/>
              <a:t>47</a:t>
            </a:fld>
            <a:endParaRPr lang="it-IT" altLang="en-US" sz="1200"/>
          </a:p>
        </p:txBody>
      </p:sp>
      <p:sp>
        <p:nvSpPr>
          <p:cNvPr id="11878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8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58</a:t>
            </a:r>
          </a:p>
        </p:txBody>
      </p:sp>
      <p:sp>
        <p:nvSpPr>
          <p:cNvPr id="11878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60</a:t>
            </a:r>
          </a:p>
        </p:txBody>
      </p:sp>
      <p:sp>
        <p:nvSpPr>
          <p:cNvPr id="11879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5"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6"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36</a:t>
            </a:r>
          </a:p>
        </p:txBody>
      </p:sp>
      <p:sp>
        <p:nvSpPr>
          <p:cNvPr id="11879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799" name="Rectangle 14"/>
          <p:cNvSpPr>
            <a:spLocks noGrp="1" noRot="1" noChangeAspect="1" noChangeArrowheads="1" noTextEdit="1"/>
          </p:cNvSpPr>
          <p:nvPr>
            <p:ph type="sldImg"/>
          </p:nvPr>
        </p:nvSpPr>
        <p:spPr>
          <a:xfrm>
            <a:off x="1000125" y="738188"/>
            <a:ext cx="4856163" cy="3641725"/>
          </a:xfrm>
          <a:ln w="12700" cap="flat"/>
        </p:spPr>
      </p:sp>
      <p:sp>
        <p:nvSpPr>
          <p:cNvPr id="118800"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6A4CF6-85FC-4BE6-8808-954CAC81FE14}" type="slidenum">
              <a:rPr lang="it-IT" altLang="en-US" sz="1200" smtClean="0"/>
              <a:pPr/>
              <a:t>48</a:t>
            </a:fld>
            <a:endParaRPr lang="it-IT" altLang="en-US" sz="1200"/>
          </a:p>
        </p:txBody>
      </p:sp>
      <p:sp>
        <p:nvSpPr>
          <p:cNvPr id="12083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3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73</a:t>
            </a:r>
          </a:p>
        </p:txBody>
      </p:sp>
      <p:sp>
        <p:nvSpPr>
          <p:cNvPr id="12083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3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3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4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200"/>
              <a:t>5</a:t>
            </a:r>
          </a:p>
        </p:txBody>
      </p:sp>
      <p:sp>
        <p:nvSpPr>
          <p:cNvPr id="12084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4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843" name="Rectangle 10"/>
          <p:cNvSpPr>
            <a:spLocks noGrp="1" noRot="1" noChangeAspect="1" noChangeArrowheads="1" noTextEdit="1"/>
          </p:cNvSpPr>
          <p:nvPr>
            <p:ph type="sldImg"/>
          </p:nvPr>
        </p:nvSpPr>
        <p:spPr>
          <a:xfrm>
            <a:off x="1000125" y="738188"/>
            <a:ext cx="4856163" cy="3641725"/>
          </a:xfrm>
          <a:ln w="12700" cap="flat"/>
        </p:spPr>
      </p:sp>
      <p:sp>
        <p:nvSpPr>
          <p:cNvPr id="120844"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0A29F5-9E9F-404B-82CA-14CC919AE086}" type="slidenum">
              <a:rPr lang="it-IT" altLang="en-US" sz="1200" smtClean="0"/>
              <a:pPr/>
              <a:t>49</a:t>
            </a:fld>
            <a:endParaRPr lang="it-IT"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95DCF9-2AE8-4D3B-8301-A383C1388006}" type="slidenum">
              <a:rPr lang="it-IT" altLang="en-US" sz="1200" smtClean="0"/>
              <a:pPr/>
              <a:t>50</a:t>
            </a:fld>
            <a:endParaRPr lang="it-IT" altLang="en-US" sz="1200"/>
          </a:p>
        </p:txBody>
      </p:sp>
      <p:sp>
        <p:nvSpPr>
          <p:cNvPr id="12697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14</a:t>
            </a:r>
          </a:p>
        </p:txBody>
      </p:sp>
      <p:sp>
        <p:nvSpPr>
          <p:cNvPr id="12698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3"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4"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14</a:t>
            </a:r>
          </a:p>
        </p:txBody>
      </p:sp>
      <p:sp>
        <p:nvSpPr>
          <p:cNvPr id="126985"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6"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7"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88"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126989"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90"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991" name="Rectangle 14"/>
          <p:cNvSpPr>
            <a:spLocks noGrp="1" noRot="1" noChangeAspect="1" noChangeArrowheads="1" noTextEdit="1"/>
          </p:cNvSpPr>
          <p:nvPr>
            <p:ph type="sldImg"/>
          </p:nvPr>
        </p:nvSpPr>
        <p:spPr>
          <a:xfrm>
            <a:off x="1000125" y="738188"/>
            <a:ext cx="4856163" cy="3641725"/>
          </a:xfrm>
          <a:ln w="12700" cap="flat"/>
        </p:spPr>
      </p:sp>
      <p:sp>
        <p:nvSpPr>
          <p:cNvPr id="126992"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7F314C-6D98-4EF2-9360-863B9667E6A3}" type="slidenum">
              <a:rPr lang="it-IT" altLang="en-US" sz="1200" smtClean="0"/>
              <a:pPr/>
              <a:t>51</a:t>
            </a:fld>
            <a:endParaRPr lang="it-IT" altLang="en-US" sz="1200"/>
          </a:p>
        </p:txBody>
      </p:sp>
      <p:sp>
        <p:nvSpPr>
          <p:cNvPr id="12902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2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12902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25</a:t>
            </a:r>
          </a:p>
        </p:txBody>
      </p:sp>
      <p:sp>
        <p:nvSpPr>
          <p:cNvPr id="12903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5"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6"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12903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039" name="Rectangle 14"/>
          <p:cNvSpPr>
            <a:spLocks noGrp="1" noRot="1" noChangeAspect="1" noChangeArrowheads="1" noTextEdit="1"/>
          </p:cNvSpPr>
          <p:nvPr>
            <p:ph type="sldImg"/>
          </p:nvPr>
        </p:nvSpPr>
        <p:spPr>
          <a:xfrm>
            <a:off x="1000125" y="738188"/>
            <a:ext cx="4856163" cy="3641725"/>
          </a:xfrm>
          <a:ln w="12700" cap="flat"/>
        </p:spPr>
      </p:sp>
      <p:sp>
        <p:nvSpPr>
          <p:cNvPr id="129040"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411283-7711-4CE6-8C00-0F1B5AA81AD7}" type="slidenum">
              <a:rPr lang="it-IT" altLang="en-US" sz="1200" smtClean="0"/>
              <a:pPr/>
              <a:t>52</a:t>
            </a:fld>
            <a:endParaRPr lang="it-IT" altLang="en-US" sz="1200"/>
          </a:p>
        </p:txBody>
      </p:sp>
      <p:sp>
        <p:nvSpPr>
          <p:cNvPr id="13107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7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24</a:t>
            </a:r>
          </a:p>
        </p:txBody>
      </p:sp>
      <p:sp>
        <p:nvSpPr>
          <p:cNvPr id="13107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7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7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8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28</a:t>
            </a:r>
          </a:p>
        </p:txBody>
      </p:sp>
      <p:sp>
        <p:nvSpPr>
          <p:cNvPr id="13108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8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8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8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13108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8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087" name="Rectangle 14"/>
          <p:cNvSpPr>
            <a:spLocks noGrp="1" noRot="1" noChangeAspect="1" noChangeArrowheads="1" noTextEdit="1"/>
          </p:cNvSpPr>
          <p:nvPr>
            <p:ph type="sldImg"/>
          </p:nvPr>
        </p:nvSpPr>
        <p:spPr>
          <a:xfrm>
            <a:off x="1000125" y="738188"/>
            <a:ext cx="4856163" cy="3641725"/>
          </a:xfrm>
          <a:ln w="12700" cap="flat"/>
        </p:spPr>
      </p:sp>
      <p:sp>
        <p:nvSpPr>
          <p:cNvPr id="13108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A2B9B1-D689-4203-B14D-C8EE84D3854B}" type="slidenum">
              <a:rPr lang="it-IT" altLang="en-US" sz="1200" smtClean="0"/>
              <a:pPr/>
              <a:t>53</a:t>
            </a:fld>
            <a:endParaRPr lang="it-IT" altLang="en-US" sz="1200"/>
          </a:p>
        </p:txBody>
      </p:sp>
      <p:sp>
        <p:nvSpPr>
          <p:cNvPr id="13312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2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26</a:t>
            </a:r>
          </a:p>
        </p:txBody>
      </p:sp>
      <p:sp>
        <p:nvSpPr>
          <p:cNvPr id="13312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2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2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2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27</a:t>
            </a:r>
          </a:p>
        </p:txBody>
      </p:sp>
      <p:sp>
        <p:nvSpPr>
          <p:cNvPr id="13312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3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31"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32"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13313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3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35" name="Rectangle 14"/>
          <p:cNvSpPr>
            <a:spLocks noGrp="1" noRot="1" noChangeAspect="1" noChangeArrowheads="1" noTextEdit="1"/>
          </p:cNvSpPr>
          <p:nvPr>
            <p:ph type="sldImg"/>
          </p:nvPr>
        </p:nvSpPr>
        <p:spPr>
          <a:xfrm>
            <a:off x="1000125" y="738188"/>
            <a:ext cx="4856163" cy="3641725"/>
          </a:xfrm>
          <a:ln w="12700" cap="flat"/>
        </p:spPr>
      </p:sp>
      <p:sp>
        <p:nvSpPr>
          <p:cNvPr id="133136"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4F8A2B-3F37-4803-B705-79261697BFA2}" type="slidenum">
              <a:rPr lang="it-IT" altLang="en-US" sz="1200" smtClean="0"/>
              <a:pPr/>
              <a:t>5</a:t>
            </a:fld>
            <a:endParaRPr lang="it-IT" altLang="en-US" sz="1200"/>
          </a:p>
        </p:txBody>
      </p:sp>
      <p:sp>
        <p:nvSpPr>
          <p:cNvPr id="3277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13</a:t>
            </a:r>
          </a:p>
        </p:txBody>
      </p:sp>
      <p:sp>
        <p:nvSpPr>
          <p:cNvPr id="3277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5"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6"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3277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779"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32780"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10BA28-521A-4DC6-9841-B09BE1718633}" type="slidenum">
              <a:rPr lang="it-IT" altLang="en-US" sz="1200" smtClean="0"/>
              <a:pPr/>
              <a:t>54</a:t>
            </a:fld>
            <a:endParaRPr lang="it-IT" altLang="en-US" sz="1200"/>
          </a:p>
        </p:txBody>
      </p:sp>
      <p:sp>
        <p:nvSpPr>
          <p:cNvPr id="13517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7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27</a:t>
            </a:r>
          </a:p>
        </p:txBody>
      </p:sp>
      <p:sp>
        <p:nvSpPr>
          <p:cNvPr id="13517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7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7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7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29</a:t>
            </a:r>
          </a:p>
        </p:txBody>
      </p:sp>
      <p:sp>
        <p:nvSpPr>
          <p:cNvPr id="13517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7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79"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80"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13518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8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183" name="Rectangle 14"/>
          <p:cNvSpPr>
            <a:spLocks noGrp="1" noRot="1" noChangeAspect="1" noChangeArrowheads="1" noTextEdit="1"/>
          </p:cNvSpPr>
          <p:nvPr>
            <p:ph type="sldImg"/>
          </p:nvPr>
        </p:nvSpPr>
        <p:spPr>
          <a:xfrm>
            <a:off x="1000125" y="738188"/>
            <a:ext cx="4856163" cy="3641725"/>
          </a:xfrm>
          <a:ln w="12700" cap="flat"/>
        </p:spPr>
      </p:sp>
      <p:sp>
        <p:nvSpPr>
          <p:cNvPr id="135184"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CCA856-093F-4CE4-91A5-2FBF13F64030}" type="slidenum">
              <a:rPr lang="it-IT" altLang="en-US" sz="1200" smtClean="0"/>
              <a:pPr/>
              <a:t>55</a:t>
            </a:fld>
            <a:endParaRPr lang="it-IT"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it-IT" altLang="en-US"/>
              <a:t>STAMPARE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633427-76E8-4AF1-8C07-D1DCA186BD94}" type="slidenum">
              <a:rPr lang="it-IT" altLang="en-US" sz="1200" smtClean="0"/>
              <a:pPr/>
              <a:t>56</a:t>
            </a:fld>
            <a:endParaRPr lang="it-IT" altLang="en-US" sz="1200"/>
          </a:p>
        </p:txBody>
      </p:sp>
      <p:sp>
        <p:nvSpPr>
          <p:cNvPr id="13926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26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35</a:t>
            </a:r>
          </a:p>
        </p:txBody>
      </p:sp>
      <p:sp>
        <p:nvSpPr>
          <p:cNvPr id="13926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27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27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27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13927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27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275" name="Rectangle 10"/>
          <p:cNvSpPr>
            <a:spLocks noGrp="1" noRot="1" noChangeAspect="1" noChangeArrowheads="1" noTextEdit="1"/>
          </p:cNvSpPr>
          <p:nvPr>
            <p:ph type="sldImg"/>
          </p:nvPr>
        </p:nvSpPr>
        <p:spPr>
          <a:xfrm>
            <a:off x="1000125" y="738188"/>
            <a:ext cx="4856163" cy="3641725"/>
          </a:xfrm>
          <a:ln w="12700" cap="flat">
            <a:solidFill>
              <a:schemeClr val="tx1"/>
            </a:solidFill>
          </a:ln>
        </p:spPr>
      </p:sp>
      <p:sp>
        <p:nvSpPr>
          <p:cNvPr id="139276"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E0B9B3-3529-49A3-81AA-A96FF6328738}" type="slidenum">
              <a:rPr lang="it-IT" altLang="en-US" sz="1200" smtClean="0"/>
              <a:pPr/>
              <a:t>57</a:t>
            </a:fld>
            <a:endParaRPr lang="it-IT" altLang="en-US" sz="1200"/>
          </a:p>
        </p:txBody>
      </p:sp>
      <p:sp>
        <p:nvSpPr>
          <p:cNvPr id="14131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1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43</a:t>
            </a:r>
          </a:p>
        </p:txBody>
      </p:sp>
      <p:sp>
        <p:nvSpPr>
          <p:cNvPr id="14131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1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1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2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45</a:t>
            </a:r>
          </a:p>
        </p:txBody>
      </p:sp>
      <p:sp>
        <p:nvSpPr>
          <p:cNvPr id="14132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2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2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2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28</a:t>
            </a:r>
          </a:p>
        </p:txBody>
      </p:sp>
      <p:sp>
        <p:nvSpPr>
          <p:cNvPr id="14132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2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327" name="Rectangle 14"/>
          <p:cNvSpPr>
            <a:spLocks noGrp="1" noRot="1" noChangeAspect="1" noChangeArrowheads="1" noTextEdit="1"/>
          </p:cNvSpPr>
          <p:nvPr>
            <p:ph type="sldImg"/>
          </p:nvPr>
        </p:nvSpPr>
        <p:spPr>
          <a:xfrm>
            <a:off x="1000125" y="738188"/>
            <a:ext cx="4856163" cy="3641725"/>
          </a:xfrm>
          <a:ln w="12700" cap="flat"/>
        </p:spPr>
      </p:sp>
      <p:sp>
        <p:nvSpPr>
          <p:cNvPr id="14132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A4CE57-6484-451D-99A8-63EE244B28FA}" type="slidenum">
              <a:rPr lang="it-IT" altLang="en-US" sz="1200" smtClean="0"/>
              <a:pPr/>
              <a:t>58</a:t>
            </a:fld>
            <a:endParaRPr lang="it-IT" altLang="en-US" sz="1200"/>
          </a:p>
        </p:txBody>
      </p:sp>
      <p:sp>
        <p:nvSpPr>
          <p:cNvPr id="14336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76</a:t>
            </a:r>
          </a:p>
        </p:txBody>
      </p:sp>
      <p:sp>
        <p:nvSpPr>
          <p:cNvPr id="14336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200"/>
              <a:t>8</a:t>
            </a:r>
          </a:p>
        </p:txBody>
      </p:sp>
      <p:sp>
        <p:nvSpPr>
          <p:cNvPr id="14336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7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71" name="Rectangle 10"/>
          <p:cNvSpPr>
            <a:spLocks noGrp="1" noRot="1" noChangeAspect="1" noChangeArrowheads="1" noTextEdit="1"/>
          </p:cNvSpPr>
          <p:nvPr>
            <p:ph type="sldImg"/>
          </p:nvPr>
        </p:nvSpPr>
        <p:spPr>
          <a:xfrm>
            <a:off x="1000125" y="738188"/>
            <a:ext cx="4856163" cy="3641725"/>
          </a:xfrm>
          <a:ln w="12700" cap="flat"/>
        </p:spPr>
      </p:sp>
      <p:sp>
        <p:nvSpPr>
          <p:cNvPr id="143372"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A4CE57-6484-451D-99A8-63EE244B28FA}" type="slidenum">
              <a:rPr lang="it-IT" altLang="en-US" sz="1200" smtClean="0"/>
              <a:pPr/>
              <a:t>59</a:t>
            </a:fld>
            <a:endParaRPr lang="it-IT" altLang="en-US" sz="1200"/>
          </a:p>
        </p:txBody>
      </p:sp>
      <p:sp>
        <p:nvSpPr>
          <p:cNvPr id="14336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76</a:t>
            </a:r>
          </a:p>
        </p:txBody>
      </p:sp>
      <p:sp>
        <p:nvSpPr>
          <p:cNvPr id="14336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6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200"/>
              <a:t>8</a:t>
            </a:r>
          </a:p>
        </p:txBody>
      </p:sp>
      <p:sp>
        <p:nvSpPr>
          <p:cNvPr id="14336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7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371" name="Rectangle 10"/>
          <p:cNvSpPr>
            <a:spLocks noGrp="1" noRot="1" noChangeAspect="1" noChangeArrowheads="1" noTextEdit="1"/>
          </p:cNvSpPr>
          <p:nvPr>
            <p:ph type="sldImg"/>
          </p:nvPr>
        </p:nvSpPr>
        <p:spPr>
          <a:xfrm>
            <a:off x="1000125" y="738188"/>
            <a:ext cx="4856163" cy="3641725"/>
          </a:xfrm>
          <a:ln w="12700" cap="flat"/>
        </p:spPr>
      </p:sp>
      <p:sp>
        <p:nvSpPr>
          <p:cNvPr id="143372" name="Rectangle 11"/>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extLst>
      <p:ext uri="{BB962C8B-B14F-4D97-AF65-F5344CB8AC3E}">
        <p14:creationId xmlns:p14="http://schemas.microsoft.com/office/powerpoint/2010/main" val="87718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BF7C54-49DC-4DE0-8918-1F19708469CD}" type="slidenum">
              <a:rPr lang="it-IT" altLang="en-US" sz="1200" smtClean="0"/>
              <a:pPr/>
              <a:t>60</a:t>
            </a:fld>
            <a:endParaRPr lang="it-IT" altLang="en-US" sz="1200"/>
          </a:p>
        </p:txBody>
      </p:sp>
      <p:sp>
        <p:nvSpPr>
          <p:cNvPr id="122883" name="Rectangle 1026"/>
          <p:cNvSpPr>
            <a:spLocks noGrp="1" noRot="1" noChangeAspect="1" noChangeArrowheads="1" noTextEdit="1"/>
          </p:cNvSpPr>
          <p:nvPr>
            <p:ph type="sldImg"/>
          </p:nvPr>
        </p:nvSpPr>
        <p:spPr>
          <a:ln/>
        </p:spPr>
      </p:sp>
      <p:sp>
        <p:nvSpPr>
          <p:cNvPr id="122884" name="Rectangle 1027"/>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458ACA-19A0-43D7-BDB5-8A2AC97AB122}" type="slidenum">
              <a:rPr lang="it-IT" altLang="en-US" sz="1200" smtClean="0"/>
              <a:pPr/>
              <a:t>61</a:t>
            </a:fld>
            <a:endParaRPr lang="it-IT"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A3B830-6F02-44FF-909C-2CA5842D46AC}" type="slidenum">
              <a:rPr lang="it-IT" altLang="en-US" sz="1200" smtClean="0"/>
              <a:pPr/>
              <a:t>62</a:t>
            </a:fld>
            <a:endParaRPr lang="it-IT"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r>
              <a:rPr lang="it-IT" altLang="en-US"/>
              <a:t>STAMPARE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4F02C3-C45E-430E-BF2C-B7E2166CFC29}" type="slidenum">
              <a:rPr lang="it-IT" altLang="en-US" sz="1200" smtClean="0"/>
              <a:pPr/>
              <a:t>63</a:t>
            </a:fld>
            <a:endParaRPr lang="it-IT" altLang="en-US" sz="1200"/>
          </a:p>
        </p:txBody>
      </p:sp>
      <p:sp>
        <p:nvSpPr>
          <p:cNvPr id="22733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3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29</a:t>
            </a:r>
          </a:p>
        </p:txBody>
      </p:sp>
      <p:sp>
        <p:nvSpPr>
          <p:cNvPr id="22733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3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3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3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29</a:t>
            </a:r>
          </a:p>
        </p:txBody>
      </p:sp>
      <p:sp>
        <p:nvSpPr>
          <p:cNvPr id="22733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3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39"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40"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20</a:t>
            </a:r>
          </a:p>
        </p:txBody>
      </p:sp>
      <p:sp>
        <p:nvSpPr>
          <p:cNvPr id="22734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4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7343" name="Rectangle 14"/>
          <p:cNvSpPr>
            <a:spLocks noGrp="1" noRot="1" noChangeAspect="1" noChangeArrowheads="1" noTextEdit="1"/>
          </p:cNvSpPr>
          <p:nvPr>
            <p:ph type="sldImg"/>
          </p:nvPr>
        </p:nvSpPr>
        <p:spPr>
          <a:xfrm>
            <a:off x="1000125" y="738188"/>
            <a:ext cx="4856163" cy="3641725"/>
          </a:xfrm>
          <a:ln w="12700" cap="flat"/>
        </p:spPr>
      </p:sp>
      <p:sp>
        <p:nvSpPr>
          <p:cNvPr id="227344"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7BD19B-7D39-42CE-81CB-4D91527CE627}" type="slidenum">
              <a:rPr lang="it-IT" altLang="en-US" sz="1200" smtClean="0"/>
              <a:pPr/>
              <a:t>6</a:t>
            </a:fld>
            <a:endParaRPr lang="it-IT" altLang="en-US" sz="1200"/>
          </a:p>
        </p:txBody>
      </p:sp>
      <p:sp>
        <p:nvSpPr>
          <p:cNvPr id="3481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17</a:t>
            </a:r>
          </a:p>
        </p:txBody>
      </p:sp>
      <p:sp>
        <p:nvSpPr>
          <p:cNvPr id="3482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3"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4"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34825"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6"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827"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34828"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ECA7CA-4894-4B2E-91AF-3DCCE3A21A1C}" type="slidenum">
              <a:rPr lang="it-IT" altLang="en-US" sz="1200" smtClean="0"/>
              <a:pPr/>
              <a:t>64</a:t>
            </a:fld>
            <a:endParaRPr lang="it-IT" altLang="en-US" sz="1200"/>
          </a:p>
        </p:txBody>
      </p:sp>
      <p:sp>
        <p:nvSpPr>
          <p:cNvPr id="22937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8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2938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8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83"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84"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29385"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86"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87"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88"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29389"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90"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9391" name="Rectangle 14"/>
          <p:cNvSpPr>
            <a:spLocks noGrp="1" noRot="1" noChangeAspect="1" noChangeArrowheads="1" noTextEdit="1"/>
          </p:cNvSpPr>
          <p:nvPr>
            <p:ph type="sldImg"/>
          </p:nvPr>
        </p:nvSpPr>
        <p:spPr>
          <a:xfrm>
            <a:off x="1000125" y="738188"/>
            <a:ext cx="4856163" cy="3641725"/>
          </a:xfrm>
          <a:ln w="12700" cap="flat"/>
        </p:spPr>
      </p:sp>
      <p:sp>
        <p:nvSpPr>
          <p:cNvPr id="229392"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37F998-C0FA-406C-ABFF-5A283414CDF2}" type="slidenum">
              <a:rPr lang="it-IT" altLang="en-US" sz="1200" smtClean="0"/>
              <a:pPr/>
              <a:t>65</a:t>
            </a:fld>
            <a:endParaRPr lang="it-IT" altLang="en-US" sz="1200"/>
          </a:p>
        </p:txBody>
      </p:sp>
      <p:sp>
        <p:nvSpPr>
          <p:cNvPr id="23142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2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142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143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5"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6"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3143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1439" name="Rectangle 14"/>
          <p:cNvSpPr>
            <a:spLocks noGrp="1" noRot="1" noChangeAspect="1" noChangeArrowheads="1" noTextEdit="1"/>
          </p:cNvSpPr>
          <p:nvPr>
            <p:ph type="sldImg"/>
          </p:nvPr>
        </p:nvSpPr>
        <p:spPr>
          <a:xfrm>
            <a:off x="1000125" y="738188"/>
            <a:ext cx="4856163" cy="3641725"/>
          </a:xfrm>
          <a:ln w="12700" cap="flat"/>
        </p:spPr>
      </p:sp>
      <p:sp>
        <p:nvSpPr>
          <p:cNvPr id="231440"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B2CCDD-7FE9-4B5B-BD27-FD2E514FC83B}" type="slidenum">
              <a:rPr lang="it-IT" altLang="en-US" sz="1200" smtClean="0"/>
              <a:pPr/>
              <a:t>66</a:t>
            </a:fld>
            <a:endParaRPr lang="it-IT" altLang="en-US" sz="1200"/>
          </a:p>
        </p:txBody>
      </p:sp>
      <p:sp>
        <p:nvSpPr>
          <p:cNvPr id="23347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7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347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7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7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8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348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8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8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8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3348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8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3487" name="Rectangle 14"/>
          <p:cNvSpPr>
            <a:spLocks noGrp="1" noRot="1" noChangeAspect="1" noChangeArrowheads="1" noTextEdit="1"/>
          </p:cNvSpPr>
          <p:nvPr>
            <p:ph type="sldImg"/>
          </p:nvPr>
        </p:nvSpPr>
        <p:spPr>
          <a:xfrm>
            <a:off x="1000125" y="738188"/>
            <a:ext cx="4856163" cy="3641725"/>
          </a:xfrm>
          <a:ln w="12700" cap="flat"/>
        </p:spPr>
      </p:sp>
      <p:sp>
        <p:nvSpPr>
          <p:cNvPr id="23348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587BB0-C6BA-4430-84BF-3232F1B31F7D}" type="slidenum">
              <a:rPr lang="it-IT" altLang="en-US" sz="1200" smtClean="0"/>
              <a:pPr/>
              <a:t>68</a:t>
            </a:fld>
            <a:endParaRPr lang="it-IT" altLang="en-US" sz="1200"/>
          </a:p>
        </p:txBody>
      </p:sp>
      <p:sp>
        <p:nvSpPr>
          <p:cNvPr id="23654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4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654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655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5"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6"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3655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6559" name="Rectangle 14"/>
          <p:cNvSpPr>
            <a:spLocks noGrp="1" noRot="1" noChangeAspect="1" noChangeArrowheads="1" noTextEdit="1"/>
          </p:cNvSpPr>
          <p:nvPr>
            <p:ph type="sldImg"/>
          </p:nvPr>
        </p:nvSpPr>
        <p:spPr>
          <a:xfrm>
            <a:off x="1000125" y="738188"/>
            <a:ext cx="4856163" cy="3641725"/>
          </a:xfrm>
          <a:ln w="12700" cap="flat"/>
        </p:spPr>
      </p:sp>
      <p:sp>
        <p:nvSpPr>
          <p:cNvPr id="236560"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E5887D-4BD1-49EF-A5CC-47CCC9132CA0}" type="slidenum">
              <a:rPr lang="it-IT" altLang="en-US" sz="1200" smtClean="0"/>
              <a:pPr/>
              <a:t>69</a:t>
            </a:fld>
            <a:endParaRPr lang="it-IT" altLang="en-US" sz="1200"/>
          </a:p>
        </p:txBody>
      </p:sp>
      <p:sp>
        <p:nvSpPr>
          <p:cNvPr id="23859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59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859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59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59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60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3860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60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60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60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3860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60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8607" name="Rectangle 14"/>
          <p:cNvSpPr>
            <a:spLocks noGrp="1" noRot="1" noChangeAspect="1" noChangeArrowheads="1" noTextEdit="1"/>
          </p:cNvSpPr>
          <p:nvPr>
            <p:ph type="sldImg"/>
          </p:nvPr>
        </p:nvSpPr>
        <p:spPr>
          <a:xfrm>
            <a:off x="1000125" y="738188"/>
            <a:ext cx="4856163" cy="3641725"/>
          </a:xfrm>
          <a:ln w="12700" cap="flat"/>
        </p:spPr>
      </p:sp>
      <p:sp>
        <p:nvSpPr>
          <p:cNvPr id="23860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EDADE2-DBA9-42B0-B7C1-F04344F95BD7}" type="slidenum">
              <a:rPr lang="it-IT" altLang="en-US" sz="1200" smtClean="0"/>
              <a:pPr/>
              <a:t>70</a:t>
            </a:fld>
            <a:endParaRPr lang="it-IT" altLang="en-US" sz="1200"/>
          </a:p>
        </p:txBody>
      </p:sp>
      <p:sp>
        <p:nvSpPr>
          <p:cNvPr id="24064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4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4064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4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4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4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37</a:t>
            </a:r>
          </a:p>
        </p:txBody>
      </p:sp>
      <p:sp>
        <p:nvSpPr>
          <p:cNvPr id="24064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5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51"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52"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4065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5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0655" name="Rectangle 14"/>
          <p:cNvSpPr>
            <a:spLocks noGrp="1" noRot="1" noChangeAspect="1" noChangeArrowheads="1" noTextEdit="1"/>
          </p:cNvSpPr>
          <p:nvPr>
            <p:ph type="sldImg"/>
          </p:nvPr>
        </p:nvSpPr>
        <p:spPr>
          <a:xfrm>
            <a:off x="1000125" y="738188"/>
            <a:ext cx="4856163" cy="3641725"/>
          </a:xfrm>
          <a:ln w="12700" cap="flat"/>
        </p:spPr>
      </p:sp>
      <p:sp>
        <p:nvSpPr>
          <p:cNvPr id="240656"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78D262-1762-43BB-BB37-0550EA23E19A}" type="slidenum">
              <a:rPr lang="it-IT" altLang="en-US" sz="1200" smtClean="0"/>
              <a:pPr/>
              <a:t>72</a:t>
            </a:fld>
            <a:endParaRPr lang="it-IT" altLang="en-US" sz="1200"/>
          </a:p>
        </p:txBody>
      </p:sp>
      <p:sp>
        <p:nvSpPr>
          <p:cNvPr id="24371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1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47</a:t>
            </a:r>
          </a:p>
        </p:txBody>
      </p:sp>
      <p:sp>
        <p:nvSpPr>
          <p:cNvPr id="24371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1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1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2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39</a:t>
            </a:r>
          </a:p>
        </p:txBody>
      </p:sp>
      <p:sp>
        <p:nvSpPr>
          <p:cNvPr id="24372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2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2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2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29</a:t>
            </a:r>
          </a:p>
        </p:txBody>
      </p:sp>
      <p:sp>
        <p:nvSpPr>
          <p:cNvPr id="24372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2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3727" name="Rectangle 14"/>
          <p:cNvSpPr>
            <a:spLocks noGrp="1" noRot="1" noChangeAspect="1" noChangeArrowheads="1" noTextEdit="1"/>
          </p:cNvSpPr>
          <p:nvPr>
            <p:ph type="sldImg"/>
          </p:nvPr>
        </p:nvSpPr>
        <p:spPr>
          <a:xfrm>
            <a:off x="1000125" y="738188"/>
            <a:ext cx="4856163" cy="3641725"/>
          </a:xfrm>
          <a:ln w="12700" cap="flat"/>
        </p:spPr>
      </p:sp>
      <p:sp>
        <p:nvSpPr>
          <p:cNvPr id="24372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8EDE4F-87F1-40EA-9F08-5E3AF864B90E}" type="slidenum">
              <a:rPr lang="it-IT" altLang="en-US" sz="1200" smtClean="0"/>
              <a:pPr/>
              <a:t>73</a:t>
            </a:fld>
            <a:endParaRPr lang="it-IT" altLang="en-US" sz="1200"/>
          </a:p>
        </p:txBody>
      </p:sp>
      <p:sp>
        <p:nvSpPr>
          <p:cNvPr id="24576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6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57</a:t>
            </a:r>
          </a:p>
        </p:txBody>
      </p:sp>
      <p:sp>
        <p:nvSpPr>
          <p:cNvPr id="24576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6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6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6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49</a:t>
            </a:r>
          </a:p>
        </p:txBody>
      </p:sp>
      <p:sp>
        <p:nvSpPr>
          <p:cNvPr id="24576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7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71"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72"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32</a:t>
            </a:r>
          </a:p>
        </p:txBody>
      </p:sp>
      <p:sp>
        <p:nvSpPr>
          <p:cNvPr id="24577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7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5775" name="Rectangle 14"/>
          <p:cNvSpPr>
            <a:spLocks noGrp="1" noRot="1" noChangeAspect="1" noChangeArrowheads="1" noTextEdit="1"/>
          </p:cNvSpPr>
          <p:nvPr>
            <p:ph type="sldImg"/>
          </p:nvPr>
        </p:nvSpPr>
        <p:spPr>
          <a:xfrm>
            <a:off x="1000125" y="738188"/>
            <a:ext cx="4856163" cy="3641725"/>
          </a:xfrm>
          <a:ln w="12700" cap="flat"/>
        </p:spPr>
      </p:sp>
      <p:sp>
        <p:nvSpPr>
          <p:cNvPr id="245776"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4D723C-3797-47B8-818E-DA270BDB243B}" type="slidenum">
              <a:rPr lang="it-IT" altLang="en-US" sz="1200" smtClean="0"/>
              <a:pPr/>
              <a:t>74</a:t>
            </a:fld>
            <a:endParaRPr lang="it-IT" altLang="en-US" sz="1200"/>
          </a:p>
        </p:txBody>
      </p:sp>
      <p:sp>
        <p:nvSpPr>
          <p:cNvPr id="24781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1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57</a:t>
            </a:r>
          </a:p>
        </p:txBody>
      </p:sp>
      <p:sp>
        <p:nvSpPr>
          <p:cNvPr id="24781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1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1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1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49</a:t>
            </a:r>
          </a:p>
        </p:txBody>
      </p:sp>
      <p:sp>
        <p:nvSpPr>
          <p:cNvPr id="24781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1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19"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20"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32</a:t>
            </a:r>
          </a:p>
        </p:txBody>
      </p:sp>
      <p:sp>
        <p:nvSpPr>
          <p:cNvPr id="24782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2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7823" name="Rectangle 14"/>
          <p:cNvSpPr>
            <a:spLocks noGrp="1" noRot="1" noChangeAspect="1" noChangeArrowheads="1" noTextEdit="1"/>
          </p:cNvSpPr>
          <p:nvPr>
            <p:ph type="sldImg"/>
          </p:nvPr>
        </p:nvSpPr>
        <p:spPr>
          <a:xfrm>
            <a:off x="1000125" y="738188"/>
            <a:ext cx="4856163" cy="3641725"/>
          </a:xfrm>
          <a:ln w="12700" cap="flat"/>
        </p:spPr>
      </p:sp>
      <p:sp>
        <p:nvSpPr>
          <p:cNvPr id="247824"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924BA0-2C52-4C09-8764-BA6BFE72AA81}" type="slidenum">
              <a:rPr lang="it-IT" altLang="en-US" sz="1200" smtClean="0"/>
              <a:pPr/>
              <a:t>75</a:t>
            </a:fld>
            <a:endParaRPr lang="it-IT" altLang="en-US" sz="1200"/>
          </a:p>
        </p:txBody>
      </p:sp>
      <p:sp>
        <p:nvSpPr>
          <p:cNvPr id="24985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6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64</a:t>
            </a:r>
          </a:p>
        </p:txBody>
      </p:sp>
      <p:sp>
        <p:nvSpPr>
          <p:cNvPr id="24986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6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63"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64"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56</a:t>
            </a:r>
          </a:p>
        </p:txBody>
      </p:sp>
      <p:sp>
        <p:nvSpPr>
          <p:cNvPr id="249865"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66"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67"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68"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32</a:t>
            </a:r>
          </a:p>
        </p:txBody>
      </p:sp>
      <p:sp>
        <p:nvSpPr>
          <p:cNvPr id="249869"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70"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9871" name="Rectangle 14"/>
          <p:cNvSpPr>
            <a:spLocks noGrp="1" noRot="1" noChangeAspect="1" noChangeArrowheads="1" noTextEdit="1"/>
          </p:cNvSpPr>
          <p:nvPr>
            <p:ph type="sldImg"/>
          </p:nvPr>
        </p:nvSpPr>
        <p:spPr>
          <a:xfrm>
            <a:off x="1000125" y="738188"/>
            <a:ext cx="4856163" cy="3641725"/>
          </a:xfrm>
          <a:ln w="12700" cap="flat"/>
        </p:spPr>
      </p:sp>
      <p:sp>
        <p:nvSpPr>
          <p:cNvPr id="249872"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DDC065-5C0F-4A99-9A6F-015E5BF61C97}" type="slidenum">
              <a:rPr lang="it-IT" altLang="en-US" sz="1200" smtClean="0"/>
              <a:pPr/>
              <a:t>7</a:t>
            </a:fld>
            <a:endParaRPr lang="it-IT" altLang="en-US" sz="1200"/>
          </a:p>
        </p:txBody>
      </p:sp>
      <p:sp>
        <p:nvSpPr>
          <p:cNvPr id="49155" name="Rectangle 1026"/>
          <p:cNvSpPr>
            <a:spLocks noGrp="1" noRot="1" noChangeAspect="1" noChangeArrowheads="1" noTextEdit="1"/>
          </p:cNvSpPr>
          <p:nvPr>
            <p:ph type="sldImg"/>
          </p:nvPr>
        </p:nvSpPr>
        <p:spPr>
          <a:xfrm>
            <a:off x="990600" y="731838"/>
            <a:ext cx="4875213" cy="3656012"/>
          </a:xfrm>
          <a:ln/>
        </p:spPr>
      </p:sp>
      <p:sp>
        <p:nvSpPr>
          <p:cNvPr id="49156" name="Rectangle 1027"/>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BE78D1-CBA1-4CBE-8278-B7DB67AC10F7}" type="slidenum">
              <a:rPr lang="it-IT" altLang="en-US" sz="1200" smtClean="0"/>
              <a:pPr/>
              <a:t>76</a:t>
            </a:fld>
            <a:endParaRPr lang="it-IT" altLang="en-US" sz="120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605506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3909A1-431C-4E43-AF10-7A049D05F120}" type="slidenum">
              <a:rPr lang="it-IT" altLang="en-US" sz="1200" smtClean="0"/>
              <a:pPr/>
              <a:t>77</a:t>
            </a:fld>
            <a:endParaRPr lang="it-IT" altLang="en-US" sz="120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xfrm>
            <a:off x="684213" y="4630738"/>
            <a:ext cx="5486400" cy="4389437"/>
          </a:xfrm>
          <a:noFill/>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CB2A14-C4EF-409A-BFC2-9BCBD997954F}" type="slidenum">
              <a:rPr lang="it-IT" altLang="en-US" sz="1200" smtClean="0"/>
              <a:pPr/>
              <a:t>78</a:t>
            </a:fld>
            <a:endParaRPr lang="it-IT" altLang="en-US" sz="1200"/>
          </a:p>
        </p:txBody>
      </p:sp>
      <p:sp>
        <p:nvSpPr>
          <p:cNvPr id="28877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21</a:t>
            </a:r>
          </a:p>
        </p:txBody>
      </p:sp>
      <p:sp>
        <p:nvSpPr>
          <p:cNvPr id="28877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5" name="Rectangle 6"/>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6" name="Rectangle 7"/>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288777"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8"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779" name="Rectangle 10"/>
          <p:cNvSpPr>
            <a:spLocks noGrp="1" noRot="1" noChangeAspect="1" noChangeArrowheads="1" noTextEdit="1"/>
          </p:cNvSpPr>
          <p:nvPr>
            <p:ph type="sldImg"/>
          </p:nvPr>
        </p:nvSpPr>
        <p:spPr>
          <a:xfrm>
            <a:off x="1000125" y="738188"/>
            <a:ext cx="4857750" cy="3643312"/>
          </a:xfrm>
          <a:ln w="12700" cap="flat"/>
        </p:spPr>
      </p:sp>
      <p:sp>
        <p:nvSpPr>
          <p:cNvPr id="288780" name="Rectangle 11"/>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7FC2E4-BF5D-41FE-948A-1C3803A954F1}" type="slidenum">
              <a:rPr lang="it-IT" altLang="en-US" sz="1200" smtClean="0"/>
              <a:pPr/>
              <a:t>79</a:t>
            </a:fld>
            <a:endParaRPr lang="it-IT" altLang="en-US" sz="120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F83B6F-87B3-43AC-B5FF-089A34471362}" type="slidenum">
              <a:rPr lang="it-IT" altLang="en-US" sz="1200" smtClean="0"/>
              <a:pPr/>
              <a:t>80</a:t>
            </a:fld>
            <a:endParaRPr lang="it-IT" altLang="en-US" sz="1200"/>
          </a:p>
        </p:txBody>
      </p:sp>
      <p:sp>
        <p:nvSpPr>
          <p:cNvPr id="20070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0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a:t>
            </a:r>
          </a:p>
        </p:txBody>
      </p:sp>
      <p:sp>
        <p:nvSpPr>
          <p:cNvPr id="20070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a:t>
            </a:r>
          </a:p>
        </p:txBody>
      </p:sp>
      <p:sp>
        <p:nvSpPr>
          <p:cNvPr id="20071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5"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6"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a:t>
            </a:r>
          </a:p>
        </p:txBody>
      </p:sp>
      <p:sp>
        <p:nvSpPr>
          <p:cNvPr id="20071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0719" name="Rectangle 14"/>
          <p:cNvSpPr>
            <a:spLocks noGrp="1" noRot="1" noChangeAspect="1" noChangeArrowheads="1" noTextEdit="1"/>
          </p:cNvSpPr>
          <p:nvPr>
            <p:ph type="sldImg"/>
          </p:nvPr>
        </p:nvSpPr>
        <p:spPr>
          <a:xfrm>
            <a:off x="1000125" y="738188"/>
            <a:ext cx="4856163" cy="3641725"/>
          </a:xfrm>
          <a:ln w="12700" cap="flat"/>
        </p:spPr>
      </p:sp>
      <p:sp>
        <p:nvSpPr>
          <p:cNvPr id="200720"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C5947D-29A6-4DF2-8116-64FC9BC465F2}" type="slidenum">
              <a:rPr lang="it-IT" altLang="en-US" sz="1200" smtClean="0"/>
              <a:pPr/>
              <a:t>81</a:t>
            </a:fld>
            <a:endParaRPr lang="it-IT" altLang="en-US" sz="1200"/>
          </a:p>
        </p:txBody>
      </p:sp>
      <p:sp>
        <p:nvSpPr>
          <p:cNvPr id="20275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5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24</a:t>
            </a:r>
          </a:p>
        </p:txBody>
      </p:sp>
      <p:sp>
        <p:nvSpPr>
          <p:cNvPr id="20275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5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5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6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24</a:t>
            </a:r>
          </a:p>
        </p:txBody>
      </p:sp>
      <p:sp>
        <p:nvSpPr>
          <p:cNvPr id="20276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6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6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6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20276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6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2767" name="Rectangle 14"/>
          <p:cNvSpPr>
            <a:spLocks noGrp="1" noRot="1" noChangeAspect="1" noChangeArrowheads="1" noTextEdit="1"/>
          </p:cNvSpPr>
          <p:nvPr>
            <p:ph type="sldImg"/>
          </p:nvPr>
        </p:nvSpPr>
        <p:spPr>
          <a:xfrm>
            <a:off x="1000125" y="738188"/>
            <a:ext cx="4856163" cy="3641725"/>
          </a:xfrm>
          <a:ln w="12700" cap="flat"/>
        </p:spPr>
      </p:sp>
      <p:sp>
        <p:nvSpPr>
          <p:cNvPr id="20276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722AAE-6BFE-45FA-9885-F855C1BC0DC9}" type="slidenum">
              <a:rPr lang="it-IT" altLang="en-US" sz="1200" smtClean="0"/>
              <a:pPr/>
              <a:t>82</a:t>
            </a:fld>
            <a:endParaRPr lang="it-IT" altLang="en-US" sz="1200"/>
          </a:p>
        </p:txBody>
      </p:sp>
      <p:sp>
        <p:nvSpPr>
          <p:cNvPr id="20480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0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a:t>
            </a:r>
          </a:p>
        </p:txBody>
      </p:sp>
      <p:sp>
        <p:nvSpPr>
          <p:cNvPr id="20480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0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0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0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a:t>
            </a:r>
          </a:p>
        </p:txBody>
      </p:sp>
      <p:sp>
        <p:nvSpPr>
          <p:cNvPr id="20480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1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11"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12"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a:t>
            </a:r>
          </a:p>
        </p:txBody>
      </p:sp>
      <p:sp>
        <p:nvSpPr>
          <p:cNvPr id="20481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1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4815" name="Rectangle 14"/>
          <p:cNvSpPr>
            <a:spLocks noGrp="1" noRot="1" noChangeAspect="1" noChangeArrowheads="1" noTextEdit="1"/>
          </p:cNvSpPr>
          <p:nvPr>
            <p:ph type="sldImg"/>
          </p:nvPr>
        </p:nvSpPr>
        <p:spPr>
          <a:xfrm>
            <a:off x="1000125" y="738188"/>
            <a:ext cx="4856163" cy="3641725"/>
          </a:xfrm>
          <a:ln w="12700" cap="flat"/>
        </p:spPr>
      </p:sp>
      <p:sp>
        <p:nvSpPr>
          <p:cNvPr id="204816"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09D761-1576-473B-998A-79CA9C5EB86D}" type="slidenum">
              <a:rPr lang="it-IT" altLang="en-US" sz="1200" smtClean="0"/>
              <a:pPr/>
              <a:t>83</a:t>
            </a:fld>
            <a:endParaRPr lang="it-IT" altLang="en-US" sz="1200"/>
          </a:p>
        </p:txBody>
      </p:sp>
      <p:sp>
        <p:nvSpPr>
          <p:cNvPr id="20685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5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0685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5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5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5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0685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5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59"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60"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a:t>
            </a:r>
          </a:p>
        </p:txBody>
      </p:sp>
      <p:sp>
        <p:nvSpPr>
          <p:cNvPr id="20686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6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6863" name="Rectangle 14"/>
          <p:cNvSpPr>
            <a:spLocks noGrp="1" noRot="1" noChangeAspect="1" noChangeArrowheads="1" noTextEdit="1"/>
          </p:cNvSpPr>
          <p:nvPr>
            <p:ph type="sldImg"/>
          </p:nvPr>
        </p:nvSpPr>
        <p:spPr>
          <a:xfrm>
            <a:off x="1000125" y="738188"/>
            <a:ext cx="4856163" cy="3641725"/>
          </a:xfrm>
          <a:ln w="12700" cap="flat"/>
        </p:spPr>
      </p:sp>
      <p:sp>
        <p:nvSpPr>
          <p:cNvPr id="206864"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FB7B15-56C2-4959-ABED-99B21386EAC8}" type="slidenum">
              <a:rPr lang="it-IT" altLang="en-US" sz="1200" smtClean="0"/>
              <a:pPr/>
              <a:t>84</a:t>
            </a:fld>
            <a:endParaRPr lang="it-IT" altLang="en-US" sz="1200"/>
          </a:p>
        </p:txBody>
      </p:sp>
      <p:sp>
        <p:nvSpPr>
          <p:cNvPr id="20889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0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13</a:t>
            </a:r>
          </a:p>
        </p:txBody>
      </p:sp>
      <p:sp>
        <p:nvSpPr>
          <p:cNvPr id="20890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0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03"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04"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13</a:t>
            </a:r>
          </a:p>
        </p:txBody>
      </p:sp>
      <p:sp>
        <p:nvSpPr>
          <p:cNvPr id="208905"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06"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07"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08"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7</a:t>
            </a:r>
          </a:p>
        </p:txBody>
      </p:sp>
      <p:sp>
        <p:nvSpPr>
          <p:cNvPr id="208909"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10"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911" name="Rectangle 14"/>
          <p:cNvSpPr>
            <a:spLocks noGrp="1" noRot="1" noChangeAspect="1" noChangeArrowheads="1" noTextEdit="1"/>
          </p:cNvSpPr>
          <p:nvPr>
            <p:ph type="sldImg"/>
          </p:nvPr>
        </p:nvSpPr>
        <p:spPr>
          <a:xfrm>
            <a:off x="1000125" y="738188"/>
            <a:ext cx="4856163" cy="3641725"/>
          </a:xfrm>
          <a:ln w="12700" cap="flat"/>
        </p:spPr>
      </p:sp>
      <p:sp>
        <p:nvSpPr>
          <p:cNvPr id="208912"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8AB11D-C324-4F81-9D60-97679E9DCD20}" type="slidenum">
              <a:rPr lang="it-IT" altLang="en-US" sz="1200" smtClean="0"/>
              <a:pPr/>
              <a:t>85</a:t>
            </a:fld>
            <a:endParaRPr lang="it-IT" altLang="en-US" sz="1200"/>
          </a:p>
        </p:txBody>
      </p:sp>
      <p:sp>
        <p:nvSpPr>
          <p:cNvPr id="21299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299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21299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299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299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300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21300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300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3003"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3004"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12</a:t>
            </a:r>
          </a:p>
        </p:txBody>
      </p:sp>
      <p:sp>
        <p:nvSpPr>
          <p:cNvPr id="21300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300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3007" name="Rectangle 14"/>
          <p:cNvSpPr>
            <a:spLocks noGrp="1" noRot="1" noChangeAspect="1" noChangeArrowheads="1" noTextEdit="1"/>
          </p:cNvSpPr>
          <p:nvPr>
            <p:ph type="sldImg"/>
          </p:nvPr>
        </p:nvSpPr>
        <p:spPr>
          <a:xfrm>
            <a:off x="1000125" y="738188"/>
            <a:ext cx="4856163" cy="3641725"/>
          </a:xfrm>
          <a:ln w="12700" cap="flat"/>
        </p:spPr>
      </p:sp>
      <p:sp>
        <p:nvSpPr>
          <p:cNvPr id="213008"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D1DBFE-E899-4C0E-8DEB-2DDCDCA63CC7}" type="slidenum">
              <a:rPr lang="it-IT" altLang="en-US" sz="1200" smtClean="0"/>
              <a:pPr/>
              <a:t>8</a:t>
            </a:fld>
            <a:endParaRPr lang="it-IT" altLang="en-US" sz="1200"/>
          </a:p>
        </p:txBody>
      </p:sp>
      <p:sp>
        <p:nvSpPr>
          <p:cNvPr id="3686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6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21</a:t>
            </a:r>
          </a:p>
        </p:txBody>
      </p:sp>
      <p:sp>
        <p:nvSpPr>
          <p:cNvPr id="3686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7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71"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72"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11</a:t>
            </a:r>
          </a:p>
        </p:txBody>
      </p:sp>
      <p:sp>
        <p:nvSpPr>
          <p:cNvPr id="36873"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74"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75"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36876"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7A75E9-C3F6-408D-AD25-AC92E902AAD3}" type="slidenum">
              <a:rPr lang="it-IT" altLang="en-US" sz="1200" smtClean="0"/>
              <a:pPr/>
              <a:t>86</a:t>
            </a:fld>
            <a:endParaRPr lang="it-IT" altLang="en-US" sz="1200"/>
          </a:p>
        </p:txBody>
      </p:sp>
      <p:sp>
        <p:nvSpPr>
          <p:cNvPr id="21504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4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18</a:t>
            </a:r>
          </a:p>
        </p:txBody>
      </p:sp>
      <p:sp>
        <p:nvSpPr>
          <p:cNvPr id="21504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4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4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4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18</a:t>
            </a:r>
          </a:p>
        </p:txBody>
      </p:sp>
      <p:sp>
        <p:nvSpPr>
          <p:cNvPr id="21504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5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51"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52"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1505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5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55" name="Rectangle 14"/>
          <p:cNvSpPr>
            <a:spLocks noGrp="1" noRot="1" noChangeAspect="1" noChangeArrowheads="1" noTextEdit="1"/>
          </p:cNvSpPr>
          <p:nvPr>
            <p:ph type="sldImg"/>
          </p:nvPr>
        </p:nvSpPr>
        <p:spPr>
          <a:xfrm>
            <a:off x="1000125" y="738188"/>
            <a:ext cx="4856163" cy="3641725"/>
          </a:xfrm>
          <a:ln w="12700" cap="flat"/>
        </p:spPr>
      </p:sp>
      <p:sp>
        <p:nvSpPr>
          <p:cNvPr id="215056"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CDD392-627B-4123-B952-DD660B260757}" type="slidenum">
              <a:rPr lang="it-IT" altLang="en-US" sz="1200" smtClean="0"/>
              <a:pPr/>
              <a:t>87</a:t>
            </a:fld>
            <a:endParaRPr lang="it-IT" altLang="en-US" sz="1200"/>
          </a:p>
        </p:txBody>
      </p:sp>
      <p:sp>
        <p:nvSpPr>
          <p:cNvPr id="21709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09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1709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09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09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09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21709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09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099"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100"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1710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10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7103" name="Rectangle 14"/>
          <p:cNvSpPr>
            <a:spLocks noGrp="1" noRot="1" noChangeAspect="1" noChangeArrowheads="1" noTextEdit="1"/>
          </p:cNvSpPr>
          <p:nvPr>
            <p:ph type="sldImg"/>
          </p:nvPr>
        </p:nvSpPr>
        <p:spPr>
          <a:xfrm>
            <a:off x="1000125" y="738188"/>
            <a:ext cx="4856163" cy="3641725"/>
          </a:xfrm>
          <a:ln w="12700" cap="flat"/>
        </p:spPr>
      </p:sp>
      <p:sp>
        <p:nvSpPr>
          <p:cNvPr id="217104"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1D65DE-3D6E-45D5-AA02-8576238B9BD4}" type="slidenum">
              <a:rPr lang="it-IT" altLang="en-US" sz="1200" smtClean="0"/>
              <a:pPr/>
              <a:t>88</a:t>
            </a:fld>
            <a:endParaRPr lang="it-IT" altLang="en-US" sz="12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8306CD-5BD2-41A1-9A0D-1D5C96C558AB}" type="slidenum">
              <a:rPr lang="it-IT" altLang="en-US" sz="1200" smtClean="0"/>
              <a:pPr/>
              <a:t>89</a:t>
            </a:fld>
            <a:endParaRPr lang="it-IT" altLang="en-US" sz="120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67EB6D-8E17-473D-82D1-31BB4A0732A3}" type="slidenum">
              <a:rPr lang="it-IT" altLang="en-US" sz="1200" smtClean="0"/>
              <a:pPr/>
              <a:t>90</a:t>
            </a:fld>
            <a:endParaRPr lang="it-IT" altLang="en-US" sz="1200"/>
          </a:p>
        </p:txBody>
      </p:sp>
      <p:sp>
        <p:nvSpPr>
          <p:cNvPr id="22528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8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2528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8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8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8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8</a:t>
            </a:r>
          </a:p>
        </p:txBody>
      </p:sp>
      <p:sp>
        <p:nvSpPr>
          <p:cNvPr id="22528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9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91" name="Rectangle 10"/>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92" name="Rectangle 11"/>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a:t>
            </a:r>
          </a:p>
        </p:txBody>
      </p:sp>
      <p:sp>
        <p:nvSpPr>
          <p:cNvPr id="22529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9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295" name="Rectangle 14"/>
          <p:cNvSpPr>
            <a:spLocks noGrp="1" noRot="1" noChangeAspect="1" noChangeArrowheads="1" noTextEdit="1"/>
          </p:cNvSpPr>
          <p:nvPr>
            <p:ph type="sldImg"/>
          </p:nvPr>
        </p:nvSpPr>
        <p:spPr>
          <a:xfrm>
            <a:off x="1000125" y="738188"/>
            <a:ext cx="4856163" cy="3641725"/>
          </a:xfrm>
          <a:ln w="12700" cap="flat"/>
        </p:spPr>
      </p:sp>
      <p:sp>
        <p:nvSpPr>
          <p:cNvPr id="225296" name="Rectangle 1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6F49BC-D9BF-4A35-9DA2-27EFB0910CBB}" type="slidenum">
              <a:rPr lang="it-IT" altLang="en-US" sz="1200" smtClean="0"/>
              <a:pPr/>
              <a:t>91</a:t>
            </a:fld>
            <a:endParaRPr lang="it-IT" altLang="en-US" sz="120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35FD29-01C0-4CEA-9C25-6912E255C07F}" type="slidenum">
              <a:rPr lang="it-IT" altLang="en-US" sz="1200" smtClean="0"/>
              <a:pPr/>
              <a:t>92</a:t>
            </a:fld>
            <a:endParaRPr lang="it-IT" altLang="en-US" sz="1200"/>
          </a:p>
        </p:txBody>
      </p:sp>
      <p:sp>
        <p:nvSpPr>
          <p:cNvPr id="14745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6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a:t>
            </a:r>
          </a:p>
        </p:txBody>
      </p:sp>
      <p:sp>
        <p:nvSpPr>
          <p:cNvPr id="14746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6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63"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64"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a:t>
            </a:r>
          </a:p>
        </p:txBody>
      </p:sp>
      <p:sp>
        <p:nvSpPr>
          <p:cNvPr id="147465"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66"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67"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68"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a:t>
            </a:r>
          </a:p>
        </p:txBody>
      </p:sp>
      <p:sp>
        <p:nvSpPr>
          <p:cNvPr id="147469"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70"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7471" name="Rectangle 14"/>
          <p:cNvSpPr>
            <a:spLocks noGrp="1" noRot="1" noChangeAspect="1" noChangeArrowheads="1" noTextEdit="1"/>
          </p:cNvSpPr>
          <p:nvPr>
            <p:ph type="sldImg"/>
          </p:nvPr>
        </p:nvSpPr>
        <p:spPr>
          <a:xfrm>
            <a:off x="998538" y="738188"/>
            <a:ext cx="4857750" cy="3643312"/>
          </a:xfrm>
          <a:ln w="12700" cap="flat"/>
        </p:spPr>
      </p:sp>
      <p:sp>
        <p:nvSpPr>
          <p:cNvPr id="147472"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E82ADB-1CC5-46D6-8C78-155A010CA5C2}" type="slidenum">
              <a:rPr lang="it-IT" altLang="en-US" sz="1200" smtClean="0"/>
              <a:pPr/>
              <a:t>93</a:t>
            </a:fld>
            <a:endParaRPr lang="it-IT" altLang="en-US" sz="1200"/>
          </a:p>
        </p:txBody>
      </p:sp>
      <p:sp>
        <p:nvSpPr>
          <p:cNvPr id="14950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0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a:t>
            </a:r>
          </a:p>
        </p:txBody>
      </p:sp>
      <p:sp>
        <p:nvSpPr>
          <p:cNvPr id="14950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a:t>
            </a:r>
          </a:p>
        </p:txBody>
      </p:sp>
      <p:sp>
        <p:nvSpPr>
          <p:cNvPr id="14951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5"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6"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a:t>
            </a:r>
          </a:p>
        </p:txBody>
      </p:sp>
      <p:sp>
        <p:nvSpPr>
          <p:cNvPr id="14951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9519" name="Rectangle 14"/>
          <p:cNvSpPr>
            <a:spLocks noGrp="1" noRot="1" noChangeAspect="1" noChangeArrowheads="1" noTextEdit="1"/>
          </p:cNvSpPr>
          <p:nvPr>
            <p:ph type="sldImg"/>
          </p:nvPr>
        </p:nvSpPr>
        <p:spPr>
          <a:xfrm>
            <a:off x="998538" y="738188"/>
            <a:ext cx="4857750" cy="3643312"/>
          </a:xfrm>
          <a:ln w="12700" cap="flat"/>
        </p:spPr>
      </p:sp>
      <p:sp>
        <p:nvSpPr>
          <p:cNvPr id="149520"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STAMPARE</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32F40E-5561-4FE5-BF17-C2BBD6D88883}" type="slidenum">
              <a:rPr lang="it-IT" altLang="en-US" sz="1200" smtClean="0"/>
              <a:pPr/>
              <a:t>94</a:t>
            </a:fld>
            <a:endParaRPr lang="it-IT" altLang="en-US" sz="1200"/>
          </a:p>
        </p:txBody>
      </p:sp>
      <p:sp>
        <p:nvSpPr>
          <p:cNvPr id="15155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5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a:t>
            </a:r>
          </a:p>
        </p:txBody>
      </p:sp>
      <p:sp>
        <p:nvSpPr>
          <p:cNvPr id="15155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5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5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6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6</a:t>
            </a:r>
          </a:p>
        </p:txBody>
      </p:sp>
      <p:sp>
        <p:nvSpPr>
          <p:cNvPr id="15156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6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63"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64"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15156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6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567" name="Rectangle 14"/>
          <p:cNvSpPr>
            <a:spLocks noGrp="1" noRot="1" noChangeAspect="1" noChangeArrowheads="1" noTextEdit="1"/>
          </p:cNvSpPr>
          <p:nvPr>
            <p:ph type="sldImg"/>
          </p:nvPr>
        </p:nvSpPr>
        <p:spPr>
          <a:xfrm>
            <a:off x="998538" y="738188"/>
            <a:ext cx="4857750" cy="3643312"/>
          </a:xfrm>
          <a:ln w="12700" cap="flat"/>
        </p:spPr>
      </p:sp>
      <p:sp>
        <p:nvSpPr>
          <p:cNvPr id="151568"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49CB33-B6EC-4938-8579-69D28C291B5D}" type="slidenum">
              <a:rPr lang="it-IT" altLang="en-US" sz="1200" smtClean="0"/>
              <a:pPr/>
              <a:t>95</a:t>
            </a:fld>
            <a:endParaRPr lang="it-IT" altLang="en-US" sz="1200"/>
          </a:p>
        </p:txBody>
      </p:sp>
      <p:sp>
        <p:nvSpPr>
          <p:cNvPr id="15360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0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15360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0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0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0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9</a:t>
            </a:r>
          </a:p>
        </p:txBody>
      </p:sp>
      <p:sp>
        <p:nvSpPr>
          <p:cNvPr id="15360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1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11"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12"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10</a:t>
            </a:r>
          </a:p>
        </p:txBody>
      </p:sp>
      <p:sp>
        <p:nvSpPr>
          <p:cNvPr id="15361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1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15" name="Rectangle 14"/>
          <p:cNvSpPr>
            <a:spLocks noGrp="1" noRot="1" noChangeAspect="1" noChangeArrowheads="1" noTextEdit="1"/>
          </p:cNvSpPr>
          <p:nvPr>
            <p:ph type="sldImg"/>
          </p:nvPr>
        </p:nvSpPr>
        <p:spPr>
          <a:xfrm>
            <a:off x="998538" y="738188"/>
            <a:ext cx="4857750" cy="3643312"/>
          </a:xfrm>
          <a:ln w="12700" cap="flat"/>
        </p:spPr>
      </p:sp>
      <p:sp>
        <p:nvSpPr>
          <p:cNvPr id="153616"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38E713-71B5-4CEA-A978-109EF262E3CF}" type="slidenum">
              <a:rPr lang="it-IT" altLang="en-US" sz="1200" smtClean="0"/>
              <a:pPr/>
              <a:t>9</a:t>
            </a:fld>
            <a:endParaRPr lang="it-IT" altLang="en-US" sz="1200"/>
          </a:p>
        </p:txBody>
      </p:sp>
      <p:sp>
        <p:nvSpPr>
          <p:cNvPr id="3891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1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3891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1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19"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0"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13</a:t>
            </a:r>
          </a:p>
        </p:txBody>
      </p:sp>
      <p:sp>
        <p:nvSpPr>
          <p:cNvPr id="38921"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2"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923" name="Rectangle 10"/>
          <p:cNvSpPr>
            <a:spLocks noGrp="1" noRot="1" noChangeAspect="1" noChangeArrowheads="1" noTextEdit="1"/>
          </p:cNvSpPr>
          <p:nvPr>
            <p:ph type="sldImg"/>
          </p:nvPr>
        </p:nvSpPr>
        <p:spPr>
          <a:xfrm>
            <a:off x="1000125" y="738188"/>
            <a:ext cx="4856163" cy="3641725"/>
          </a:xfrm>
          <a:solidFill>
            <a:srgbClr val="FFFFFF"/>
          </a:solidFill>
          <a:ln w="12700" cap="flat"/>
        </p:spPr>
      </p:sp>
      <p:sp>
        <p:nvSpPr>
          <p:cNvPr id="38924" name="Rectangle 1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120B94-78B8-4561-9C90-A308E1A4E145}" type="slidenum">
              <a:rPr lang="it-IT" altLang="en-US" sz="1200" smtClean="0"/>
              <a:pPr/>
              <a:t>96</a:t>
            </a:fld>
            <a:endParaRPr lang="it-IT" altLang="en-US" sz="1200"/>
          </a:p>
        </p:txBody>
      </p:sp>
      <p:sp>
        <p:nvSpPr>
          <p:cNvPr id="157699" name="Rectangle 2"/>
          <p:cNvSpPr>
            <a:spLocks noGrp="1" noRot="1" noChangeAspect="1" noChangeArrowheads="1" noTextEdit="1"/>
          </p:cNvSpPr>
          <p:nvPr>
            <p:ph type="sldImg"/>
          </p:nvPr>
        </p:nvSpPr>
        <p:spPr>
          <a:xfrm>
            <a:off x="990600" y="731838"/>
            <a:ext cx="4875213" cy="3656012"/>
          </a:xfrm>
          <a:ln/>
        </p:spPr>
      </p:sp>
      <p:sp>
        <p:nvSpPr>
          <p:cNvPr id="157700"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41480B-E0C8-4B8F-8D10-81D06241FBA5}" type="slidenum">
              <a:rPr lang="it-IT" altLang="en-US" sz="1200" smtClean="0"/>
              <a:pPr/>
              <a:t>97</a:t>
            </a:fld>
            <a:endParaRPr lang="it-IT" altLang="en-US" sz="1200"/>
          </a:p>
        </p:txBody>
      </p:sp>
      <p:sp>
        <p:nvSpPr>
          <p:cNvPr id="159747" name="Rectangle 2"/>
          <p:cNvSpPr>
            <a:spLocks noGrp="1" noRot="1" noChangeAspect="1" noChangeArrowheads="1" noTextEdit="1"/>
          </p:cNvSpPr>
          <p:nvPr>
            <p:ph type="sldImg"/>
          </p:nvPr>
        </p:nvSpPr>
        <p:spPr>
          <a:xfrm>
            <a:off x="990600" y="731838"/>
            <a:ext cx="4875213" cy="3656012"/>
          </a:xfrm>
          <a:ln/>
        </p:spPr>
      </p:sp>
      <p:sp>
        <p:nvSpPr>
          <p:cNvPr id="159748" name="Rectangle 3"/>
          <p:cNvSpPr>
            <a:spLocks noGrp="1" noChangeArrowheads="1"/>
          </p:cNvSpPr>
          <p:nvPr>
            <p:ph type="body" idx="1"/>
          </p:nvPr>
        </p:nvSpPr>
        <p:spPr>
          <a:xfrm>
            <a:off x="914400" y="4630738"/>
            <a:ext cx="5026025" cy="4387850"/>
          </a:xfrm>
          <a:noFill/>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626D14-0314-4E63-9066-E04CB31A340D}" type="slidenum">
              <a:rPr lang="it-IT" altLang="en-US" sz="1200" smtClean="0"/>
              <a:pPr/>
              <a:t>98</a:t>
            </a:fld>
            <a:endParaRPr lang="it-IT" altLang="en-US" sz="1200"/>
          </a:p>
        </p:txBody>
      </p:sp>
      <p:sp>
        <p:nvSpPr>
          <p:cNvPr id="16179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79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24</a:t>
            </a:r>
          </a:p>
        </p:txBody>
      </p:sp>
      <p:sp>
        <p:nvSpPr>
          <p:cNvPr id="16179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79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79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80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24</a:t>
            </a:r>
          </a:p>
        </p:txBody>
      </p:sp>
      <p:sp>
        <p:nvSpPr>
          <p:cNvPr id="16180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80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803"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804"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17</a:t>
            </a:r>
          </a:p>
        </p:txBody>
      </p:sp>
      <p:sp>
        <p:nvSpPr>
          <p:cNvPr id="16180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80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807" name="Rectangle 14"/>
          <p:cNvSpPr>
            <a:spLocks noGrp="1" noRot="1" noChangeAspect="1" noChangeArrowheads="1" noTextEdit="1"/>
          </p:cNvSpPr>
          <p:nvPr>
            <p:ph type="sldImg"/>
          </p:nvPr>
        </p:nvSpPr>
        <p:spPr>
          <a:xfrm>
            <a:off x="1000125" y="738188"/>
            <a:ext cx="4857750" cy="3643312"/>
          </a:xfrm>
          <a:ln w="12700" cap="flat"/>
        </p:spPr>
      </p:sp>
      <p:sp>
        <p:nvSpPr>
          <p:cNvPr id="161808"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C8D779-AE75-4EF6-BB39-18E7731697CC}" type="slidenum">
              <a:rPr lang="it-IT" altLang="en-US" sz="1200" smtClean="0"/>
              <a:pPr/>
              <a:t>99</a:t>
            </a:fld>
            <a:endParaRPr lang="it-IT" altLang="en-US" sz="1200"/>
          </a:p>
        </p:txBody>
      </p:sp>
      <p:sp>
        <p:nvSpPr>
          <p:cNvPr id="15565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5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15565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5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5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5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19</a:t>
            </a:r>
          </a:p>
        </p:txBody>
      </p:sp>
      <p:sp>
        <p:nvSpPr>
          <p:cNvPr id="15565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5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59"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60"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15</a:t>
            </a:r>
          </a:p>
        </p:txBody>
      </p:sp>
      <p:sp>
        <p:nvSpPr>
          <p:cNvPr id="15566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6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5663" name="Rectangle 14"/>
          <p:cNvSpPr>
            <a:spLocks noGrp="1" noRot="1" noChangeAspect="1" noChangeArrowheads="1" noTextEdit="1"/>
          </p:cNvSpPr>
          <p:nvPr>
            <p:ph type="sldImg"/>
          </p:nvPr>
        </p:nvSpPr>
        <p:spPr>
          <a:xfrm>
            <a:off x="1000125" y="738188"/>
            <a:ext cx="4857750" cy="3643312"/>
          </a:xfrm>
          <a:ln w="12700" cap="flat"/>
        </p:spPr>
      </p:sp>
      <p:sp>
        <p:nvSpPr>
          <p:cNvPr id="155664"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7E32E0-BAF5-466F-857D-41B4D097C1FC}" type="slidenum">
              <a:rPr lang="it-IT" altLang="en-US" sz="1200" smtClean="0"/>
              <a:pPr/>
              <a:t>100</a:t>
            </a:fld>
            <a:endParaRPr lang="it-IT" altLang="en-US" sz="1200"/>
          </a:p>
        </p:txBody>
      </p:sp>
      <p:sp>
        <p:nvSpPr>
          <p:cNvPr id="16384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4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28</a:t>
            </a:r>
          </a:p>
        </p:txBody>
      </p:sp>
      <p:sp>
        <p:nvSpPr>
          <p:cNvPr id="16384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4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4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4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28</a:t>
            </a:r>
          </a:p>
        </p:txBody>
      </p:sp>
      <p:sp>
        <p:nvSpPr>
          <p:cNvPr id="16384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5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51"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52"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17</a:t>
            </a:r>
          </a:p>
        </p:txBody>
      </p:sp>
      <p:sp>
        <p:nvSpPr>
          <p:cNvPr id="16385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5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855" name="Rectangle 14"/>
          <p:cNvSpPr>
            <a:spLocks noGrp="1" noRot="1" noChangeAspect="1" noChangeArrowheads="1" noTextEdit="1"/>
          </p:cNvSpPr>
          <p:nvPr>
            <p:ph type="sldImg"/>
          </p:nvPr>
        </p:nvSpPr>
        <p:spPr>
          <a:xfrm>
            <a:off x="1000125" y="738188"/>
            <a:ext cx="4857750" cy="3643312"/>
          </a:xfrm>
          <a:ln w="12700" cap="flat"/>
        </p:spPr>
      </p:sp>
      <p:sp>
        <p:nvSpPr>
          <p:cNvPr id="163856"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2CAD38-10DF-4912-9025-6D0FD73EFC20}" type="slidenum">
              <a:rPr lang="it-IT" altLang="en-US" sz="1200" smtClean="0"/>
              <a:pPr/>
              <a:t>101</a:t>
            </a:fld>
            <a:endParaRPr lang="it-IT" altLang="en-US" sz="1200"/>
          </a:p>
        </p:txBody>
      </p:sp>
      <p:sp>
        <p:nvSpPr>
          <p:cNvPr id="165891"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892"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32</a:t>
            </a:r>
          </a:p>
        </p:txBody>
      </p:sp>
      <p:sp>
        <p:nvSpPr>
          <p:cNvPr id="165893"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894"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895"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896"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32</a:t>
            </a:r>
          </a:p>
        </p:txBody>
      </p:sp>
      <p:sp>
        <p:nvSpPr>
          <p:cNvPr id="165897"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898"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899"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900"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22</a:t>
            </a:r>
          </a:p>
        </p:txBody>
      </p:sp>
      <p:sp>
        <p:nvSpPr>
          <p:cNvPr id="165901"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902"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5903" name="Rectangle 14"/>
          <p:cNvSpPr>
            <a:spLocks noGrp="1" noRot="1" noChangeAspect="1" noChangeArrowheads="1" noTextEdit="1"/>
          </p:cNvSpPr>
          <p:nvPr>
            <p:ph type="sldImg"/>
          </p:nvPr>
        </p:nvSpPr>
        <p:spPr>
          <a:xfrm>
            <a:off x="1000125" y="738188"/>
            <a:ext cx="4857750" cy="3643312"/>
          </a:xfrm>
          <a:ln w="12700" cap="flat"/>
        </p:spPr>
      </p:sp>
      <p:sp>
        <p:nvSpPr>
          <p:cNvPr id="165904"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9EFAA9-8E0E-4AE9-B02B-2E994E2FA600}" type="slidenum">
              <a:rPr lang="it-IT" altLang="en-US" sz="1200" smtClean="0"/>
              <a:pPr/>
              <a:t>102</a:t>
            </a:fld>
            <a:endParaRPr lang="it-IT" altLang="en-US" sz="1200"/>
          </a:p>
        </p:txBody>
      </p:sp>
      <p:sp>
        <p:nvSpPr>
          <p:cNvPr id="167939"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40"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33</a:t>
            </a:r>
          </a:p>
        </p:txBody>
      </p:sp>
      <p:sp>
        <p:nvSpPr>
          <p:cNvPr id="167941"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42"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43"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44"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33</a:t>
            </a:r>
          </a:p>
        </p:txBody>
      </p:sp>
      <p:sp>
        <p:nvSpPr>
          <p:cNvPr id="167945"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46"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47"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48"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23</a:t>
            </a:r>
          </a:p>
        </p:txBody>
      </p:sp>
      <p:sp>
        <p:nvSpPr>
          <p:cNvPr id="167949"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50"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7951" name="Rectangle 14"/>
          <p:cNvSpPr>
            <a:spLocks noGrp="1" noRot="1" noChangeAspect="1" noChangeArrowheads="1" noTextEdit="1"/>
          </p:cNvSpPr>
          <p:nvPr>
            <p:ph type="sldImg"/>
          </p:nvPr>
        </p:nvSpPr>
        <p:spPr>
          <a:xfrm>
            <a:off x="1000125" y="738188"/>
            <a:ext cx="4857750" cy="3643312"/>
          </a:xfrm>
          <a:ln w="12700" cap="flat"/>
        </p:spPr>
      </p:sp>
      <p:sp>
        <p:nvSpPr>
          <p:cNvPr id="167952"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DA0911-6714-4F3A-BAD5-2802986A73DC}" type="slidenum">
              <a:rPr lang="it-IT" altLang="en-US" sz="1200" smtClean="0"/>
              <a:pPr/>
              <a:t>103</a:t>
            </a:fld>
            <a:endParaRPr lang="it-IT" altLang="en-US" sz="1200"/>
          </a:p>
        </p:txBody>
      </p:sp>
      <p:sp>
        <p:nvSpPr>
          <p:cNvPr id="169987"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88"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34</a:t>
            </a:r>
          </a:p>
        </p:txBody>
      </p:sp>
      <p:sp>
        <p:nvSpPr>
          <p:cNvPr id="169989"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0"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1"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2"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34</a:t>
            </a:r>
          </a:p>
        </p:txBody>
      </p:sp>
      <p:sp>
        <p:nvSpPr>
          <p:cNvPr id="169993"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4"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5"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6"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24</a:t>
            </a:r>
          </a:p>
        </p:txBody>
      </p:sp>
      <p:sp>
        <p:nvSpPr>
          <p:cNvPr id="169997"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8"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9999" name="Rectangle 14"/>
          <p:cNvSpPr>
            <a:spLocks noGrp="1" noRot="1" noChangeAspect="1" noChangeArrowheads="1" noTextEdit="1"/>
          </p:cNvSpPr>
          <p:nvPr>
            <p:ph type="sldImg"/>
          </p:nvPr>
        </p:nvSpPr>
        <p:spPr>
          <a:xfrm>
            <a:off x="1000125" y="738188"/>
            <a:ext cx="4857750" cy="3643312"/>
          </a:xfrm>
          <a:ln w="12700" cap="flat"/>
        </p:spPr>
      </p:sp>
      <p:sp>
        <p:nvSpPr>
          <p:cNvPr id="170000"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9EA4BF-7FFA-4C39-81D6-E778C6C9B2FB}" type="slidenum">
              <a:rPr lang="it-IT" altLang="en-US" sz="1200" smtClean="0"/>
              <a:pPr/>
              <a:t>104</a:t>
            </a:fld>
            <a:endParaRPr lang="it-IT" altLang="en-US" sz="1200"/>
          </a:p>
        </p:txBody>
      </p:sp>
      <p:sp>
        <p:nvSpPr>
          <p:cNvPr id="172035"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36"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47</a:t>
            </a:r>
          </a:p>
        </p:txBody>
      </p:sp>
      <p:sp>
        <p:nvSpPr>
          <p:cNvPr id="172037"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38"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39"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40"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47</a:t>
            </a:r>
          </a:p>
        </p:txBody>
      </p:sp>
      <p:sp>
        <p:nvSpPr>
          <p:cNvPr id="172041"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42"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43"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44"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26</a:t>
            </a:r>
          </a:p>
        </p:txBody>
      </p:sp>
      <p:sp>
        <p:nvSpPr>
          <p:cNvPr id="172045"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46"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2047" name="Rectangle 14"/>
          <p:cNvSpPr>
            <a:spLocks noGrp="1" noRot="1" noChangeAspect="1" noChangeArrowheads="1" noTextEdit="1"/>
          </p:cNvSpPr>
          <p:nvPr>
            <p:ph type="sldImg"/>
          </p:nvPr>
        </p:nvSpPr>
        <p:spPr>
          <a:xfrm>
            <a:off x="1000125" y="738188"/>
            <a:ext cx="4857750" cy="3643312"/>
          </a:xfrm>
          <a:ln w="12700" cap="flat"/>
        </p:spPr>
      </p:sp>
      <p:sp>
        <p:nvSpPr>
          <p:cNvPr id="172048"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1D339E-1BE6-4FE6-A29C-8F45EB1D0276}" type="slidenum">
              <a:rPr lang="it-IT" altLang="en-US" sz="1200" smtClean="0"/>
              <a:pPr/>
              <a:t>105</a:t>
            </a:fld>
            <a:endParaRPr lang="it-IT" altLang="en-US" sz="1200"/>
          </a:p>
        </p:txBody>
      </p:sp>
      <p:sp>
        <p:nvSpPr>
          <p:cNvPr id="174083"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84"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52</a:t>
            </a:r>
          </a:p>
        </p:txBody>
      </p:sp>
      <p:sp>
        <p:nvSpPr>
          <p:cNvPr id="174085"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86"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87"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88"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52</a:t>
            </a:r>
          </a:p>
        </p:txBody>
      </p:sp>
      <p:sp>
        <p:nvSpPr>
          <p:cNvPr id="174089"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90"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91" name="Rectangle 10"/>
          <p:cNvSpPr>
            <a:spLocks noChangeArrowheads="1"/>
          </p:cNvSpPr>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92" name="Rectangle 11"/>
          <p:cNvSpPr>
            <a:spLocks noChangeArrowheads="1"/>
          </p:cNvSpPr>
          <p:nvPr/>
        </p:nvSpPr>
        <p:spPr bwMode="auto">
          <a:xfrm>
            <a:off x="3883025" y="9261475"/>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it-IT" altLang="en-US" sz="1000" i="1"/>
              <a:t>26</a:t>
            </a:r>
          </a:p>
        </p:txBody>
      </p:sp>
      <p:sp>
        <p:nvSpPr>
          <p:cNvPr id="174093" name="Rectangle 12"/>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94" name="Rectangle 13"/>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4095" name="Rectangle 14"/>
          <p:cNvSpPr>
            <a:spLocks noGrp="1" noRot="1" noChangeAspect="1" noChangeArrowheads="1" noTextEdit="1"/>
          </p:cNvSpPr>
          <p:nvPr>
            <p:ph type="sldImg"/>
          </p:nvPr>
        </p:nvSpPr>
        <p:spPr>
          <a:xfrm>
            <a:off x="1000125" y="738188"/>
            <a:ext cx="4857750" cy="3643312"/>
          </a:xfrm>
          <a:ln w="12700" cap="flat"/>
        </p:spPr>
      </p:sp>
      <p:sp>
        <p:nvSpPr>
          <p:cNvPr id="174096" name="Rectangle 15"/>
          <p:cNvSpPr>
            <a:spLocks noGrp="1" noChangeArrowheads="1"/>
          </p:cNvSpPr>
          <p:nvPr>
            <p:ph type="body" idx="1"/>
          </p:nvPr>
        </p:nvSpPr>
        <p:spPr>
          <a:xfrm>
            <a:off x="914400" y="4630738"/>
            <a:ext cx="5026025" cy="43878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59F1A46-A43B-4D88-99F1-01DBE771A286}" type="slidenum">
              <a:rPr lang="it-IT"/>
              <a:pPr>
                <a:defRPr/>
              </a:pPr>
              <a:t>‹N›</a:t>
            </a:fld>
            <a:endParaRPr lang="it-IT"/>
          </a:p>
        </p:txBody>
      </p:sp>
    </p:spTree>
    <p:extLst>
      <p:ext uri="{BB962C8B-B14F-4D97-AF65-F5344CB8AC3E}">
        <p14:creationId xmlns:p14="http://schemas.microsoft.com/office/powerpoint/2010/main" val="287324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41F19E5-6775-463A-AF05-466E8A78C789}" type="slidenum">
              <a:rPr lang="it-IT"/>
              <a:pPr>
                <a:defRPr/>
              </a:pPr>
              <a:t>‹N›</a:t>
            </a:fld>
            <a:endParaRPr lang="it-IT"/>
          </a:p>
        </p:txBody>
      </p:sp>
    </p:spTree>
    <p:extLst>
      <p:ext uri="{BB962C8B-B14F-4D97-AF65-F5344CB8AC3E}">
        <p14:creationId xmlns:p14="http://schemas.microsoft.com/office/powerpoint/2010/main" val="140819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44D2E17-4C14-4DDC-A8CC-9A0DF57B7ACF}" type="slidenum">
              <a:rPr lang="it-IT"/>
              <a:pPr>
                <a:defRPr/>
              </a:pPr>
              <a:t>‹N›</a:t>
            </a:fld>
            <a:endParaRPr lang="it-IT"/>
          </a:p>
        </p:txBody>
      </p:sp>
    </p:spTree>
    <p:extLst>
      <p:ext uri="{BB962C8B-B14F-4D97-AF65-F5344CB8AC3E}">
        <p14:creationId xmlns:p14="http://schemas.microsoft.com/office/powerpoint/2010/main" val="8705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79CCDCC-9710-4614-8C94-1DC39DA29404}" type="slidenum">
              <a:rPr lang="it-IT"/>
              <a:pPr>
                <a:defRPr/>
              </a:pPr>
              <a:t>‹N›</a:t>
            </a:fld>
            <a:endParaRPr lang="it-IT"/>
          </a:p>
        </p:txBody>
      </p:sp>
    </p:spTree>
    <p:extLst>
      <p:ext uri="{BB962C8B-B14F-4D97-AF65-F5344CB8AC3E}">
        <p14:creationId xmlns:p14="http://schemas.microsoft.com/office/powerpoint/2010/main" val="386657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8200" y="1981200"/>
            <a:ext cx="3810000" cy="4114800"/>
          </a:xfrm>
        </p:spPr>
        <p:txBody>
          <a:bodyPr/>
          <a:lstStyle/>
          <a:p>
            <a:pPr lvl="0"/>
            <a:endParaRPr lang="it-IT" noProof="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C68C34E-93E6-421F-ACD5-D8F0BF4DCBC6}" type="slidenum">
              <a:rPr lang="it-IT"/>
              <a:pPr>
                <a:defRPr/>
              </a:pPr>
              <a:t>‹N›</a:t>
            </a:fld>
            <a:endParaRPr lang="it-IT"/>
          </a:p>
        </p:txBody>
      </p:sp>
    </p:spTree>
    <p:extLst>
      <p:ext uri="{BB962C8B-B14F-4D97-AF65-F5344CB8AC3E}">
        <p14:creationId xmlns:p14="http://schemas.microsoft.com/office/powerpoint/2010/main" val="402862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067514C-8FD1-4DB6-9455-F5E75E769E9C}" type="slidenum">
              <a:rPr lang="it-IT"/>
              <a:pPr>
                <a:defRPr/>
              </a:pPr>
              <a:t>‹N›</a:t>
            </a:fld>
            <a:endParaRPr lang="it-IT"/>
          </a:p>
        </p:txBody>
      </p:sp>
    </p:spTree>
    <p:extLst>
      <p:ext uri="{BB962C8B-B14F-4D97-AF65-F5344CB8AC3E}">
        <p14:creationId xmlns:p14="http://schemas.microsoft.com/office/powerpoint/2010/main" val="3936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5A06077-B7E5-473F-ACA5-90CAF14921AC}" type="slidenum">
              <a:rPr lang="it-IT"/>
              <a:pPr>
                <a:defRPr/>
              </a:pPr>
              <a:t>‹N›</a:t>
            </a:fld>
            <a:endParaRPr lang="it-IT"/>
          </a:p>
        </p:txBody>
      </p:sp>
    </p:spTree>
    <p:extLst>
      <p:ext uri="{BB962C8B-B14F-4D97-AF65-F5344CB8AC3E}">
        <p14:creationId xmlns:p14="http://schemas.microsoft.com/office/powerpoint/2010/main" val="245835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2AAADA2-069C-40E0-85CB-651C71650F28}" type="slidenum">
              <a:rPr lang="it-IT"/>
              <a:pPr>
                <a:defRPr/>
              </a:pPr>
              <a:t>‹N›</a:t>
            </a:fld>
            <a:endParaRPr lang="it-IT"/>
          </a:p>
        </p:txBody>
      </p:sp>
    </p:spTree>
    <p:extLst>
      <p:ext uri="{BB962C8B-B14F-4D97-AF65-F5344CB8AC3E}">
        <p14:creationId xmlns:p14="http://schemas.microsoft.com/office/powerpoint/2010/main" val="1123999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08F71F7-49DB-4015-91B6-E5514A735A5A}" type="slidenum">
              <a:rPr lang="it-IT"/>
              <a:pPr>
                <a:defRPr/>
              </a:pPr>
              <a:t>‹N›</a:t>
            </a:fld>
            <a:endParaRPr lang="it-IT"/>
          </a:p>
        </p:txBody>
      </p:sp>
    </p:spTree>
    <p:extLst>
      <p:ext uri="{BB962C8B-B14F-4D97-AF65-F5344CB8AC3E}">
        <p14:creationId xmlns:p14="http://schemas.microsoft.com/office/powerpoint/2010/main" val="2958095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B096D87-7F35-48FE-96E9-4415F18B96FD}" type="slidenum">
              <a:rPr lang="it-IT"/>
              <a:pPr>
                <a:defRPr/>
              </a:pPr>
              <a:t>‹N›</a:t>
            </a:fld>
            <a:endParaRPr lang="it-IT"/>
          </a:p>
        </p:txBody>
      </p:sp>
    </p:spTree>
    <p:extLst>
      <p:ext uri="{BB962C8B-B14F-4D97-AF65-F5344CB8AC3E}">
        <p14:creationId xmlns:p14="http://schemas.microsoft.com/office/powerpoint/2010/main" val="776474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8779174-DC07-4DB9-8E2B-1C2D7E2A9E11}" type="slidenum">
              <a:rPr lang="it-IT"/>
              <a:pPr>
                <a:defRPr/>
              </a:pPr>
              <a:t>‹N›</a:t>
            </a:fld>
            <a:endParaRPr lang="it-IT"/>
          </a:p>
        </p:txBody>
      </p:sp>
    </p:spTree>
    <p:extLst>
      <p:ext uri="{BB962C8B-B14F-4D97-AF65-F5344CB8AC3E}">
        <p14:creationId xmlns:p14="http://schemas.microsoft.com/office/powerpoint/2010/main" val="360278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A17092C-6F22-4F16-B5BF-162FDD12B45C}" type="slidenum">
              <a:rPr lang="it-IT"/>
              <a:pPr>
                <a:defRPr/>
              </a:pPr>
              <a:t>‹N›</a:t>
            </a:fld>
            <a:endParaRPr lang="it-IT"/>
          </a:p>
        </p:txBody>
      </p:sp>
    </p:spTree>
    <p:extLst>
      <p:ext uri="{BB962C8B-B14F-4D97-AF65-F5344CB8AC3E}">
        <p14:creationId xmlns:p14="http://schemas.microsoft.com/office/powerpoint/2010/main" val="1015102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2E64D91-1F3C-4BBB-825A-AAF899EEDC5A}" type="slidenum">
              <a:rPr lang="it-IT"/>
              <a:pPr>
                <a:defRPr/>
              </a:pPr>
              <a:t>‹N›</a:t>
            </a:fld>
            <a:endParaRPr lang="it-IT"/>
          </a:p>
        </p:txBody>
      </p:sp>
    </p:spTree>
    <p:extLst>
      <p:ext uri="{BB962C8B-B14F-4D97-AF65-F5344CB8AC3E}">
        <p14:creationId xmlns:p14="http://schemas.microsoft.com/office/powerpoint/2010/main" val="52706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8233B6D-2D24-4D1A-91A1-F46CFD782F60}" type="slidenum">
              <a:rPr lang="it-IT"/>
              <a:pPr>
                <a:defRPr/>
              </a:pPr>
              <a:t>‹N›</a:t>
            </a:fld>
            <a:endParaRPr lang="it-IT"/>
          </a:p>
        </p:txBody>
      </p:sp>
    </p:spTree>
    <p:extLst>
      <p:ext uri="{BB962C8B-B14F-4D97-AF65-F5344CB8AC3E}">
        <p14:creationId xmlns:p14="http://schemas.microsoft.com/office/powerpoint/2010/main" val="3799898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852ADD7-6673-4F51-95AA-8AB64313CED0}" type="slidenum">
              <a:rPr lang="it-IT"/>
              <a:pPr>
                <a:defRPr/>
              </a:pPr>
              <a:t>‹N›</a:t>
            </a:fld>
            <a:endParaRPr lang="it-IT"/>
          </a:p>
        </p:txBody>
      </p:sp>
    </p:spTree>
    <p:extLst>
      <p:ext uri="{BB962C8B-B14F-4D97-AF65-F5344CB8AC3E}">
        <p14:creationId xmlns:p14="http://schemas.microsoft.com/office/powerpoint/2010/main" val="175382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CB061C8-2F97-48AF-8B6E-C0D1D113BA91}" type="slidenum">
              <a:rPr lang="it-IT"/>
              <a:pPr>
                <a:defRPr/>
              </a:pPr>
              <a:t>‹N›</a:t>
            </a:fld>
            <a:endParaRPr lang="it-IT"/>
          </a:p>
        </p:txBody>
      </p:sp>
    </p:spTree>
    <p:extLst>
      <p:ext uri="{BB962C8B-B14F-4D97-AF65-F5344CB8AC3E}">
        <p14:creationId xmlns:p14="http://schemas.microsoft.com/office/powerpoint/2010/main" val="3212250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7DE731D-3838-428C-B8D1-D2ECAD3AC832}" type="slidenum">
              <a:rPr lang="it-IT"/>
              <a:pPr>
                <a:defRPr/>
              </a:pPr>
              <a:t>‹N›</a:t>
            </a:fld>
            <a:endParaRPr lang="it-IT"/>
          </a:p>
        </p:txBody>
      </p:sp>
    </p:spTree>
    <p:extLst>
      <p:ext uri="{BB962C8B-B14F-4D97-AF65-F5344CB8AC3E}">
        <p14:creationId xmlns:p14="http://schemas.microsoft.com/office/powerpoint/2010/main" val="40591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p>
        </p:txBody>
      </p:sp>
      <p:sp>
        <p:nvSpPr>
          <p:cNvPr id="6" name="Rectangle 2054"/>
          <p:cNvSpPr>
            <a:spLocks noGrp="1" noChangeArrowheads="1"/>
          </p:cNvSpPr>
          <p:nvPr>
            <p:ph type="sldNum" sz="quarter" idx="12"/>
          </p:nvPr>
        </p:nvSpPr>
        <p:spPr>
          <a:ln/>
        </p:spPr>
        <p:txBody>
          <a:bodyPr/>
          <a:lstStyle>
            <a:lvl1pPr>
              <a:defRPr/>
            </a:lvl1pPr>
          </a:lstStyle>
          <a:p>
            <a:pPr>
              <a:defRPr/>
            </a:pPr>
            <a:fld id="{62DF6788-237D-428C-B73F-E7D1CED55087}" type="slidenum">
              <a:rPr lang="it-IT"/>
              <a:pPr>
                <a:defRPr/>
              </a:pPr>
              <a:t>‹N›</a:t>
            </a:fld>
            <a:endParaRPr lang="it-IT"/>
          </a:p>
        </p:txBody>
      </p:sp>
    </p:spTree>
    <p:extLst>
      <p:ext uri="{BB962C8B-B14F-4D97-AF65-F5344CB8AC3E}">
        <p14:creationId xmlns:p14="http://schemas.microsoft.com/office/powerpoint/2010/main" val="2802797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p>
        </p:txBody>
      </p:sp>
      <p:sp>
        <p:nvSpPr>
          <p:cNvPr id="6" name="Rectangle 2054"/>
          <p:cNvSpPr>
            <a:spLocks noGrp="1" noChangeArrowheads="1"/>
          </p:cNvSpPr>
          <p:nvPr>
            <p:ph type="sldNum" sz="quarter" idx="12"/>
          </p:nvPr>
        </p:nvSpPr>
        <p:spPr>
          <a:ln/>
        </p:spPr>
        <p:txBody>
          <a:bodyPr/>
          <a:lstStyle>
            <a:lvl1pPr>
              <a:defRPr/>
            </a:lvl1pPr>
          </a:lstStyle>
          <a:p>
            <a:pPr>
              <a:defRPr/>
            </a:pPr>
            <a:fld id="{AC62F91F-6966-45FF-82E1-B82444EAD209}" type="slidenum">
              <a:rPr lang="it-IT"/>
              <a:pPr>
                <a:defRPr/>
              </a:pPr>
              <a:t>‹N›</a:t>
            </a:fld>
            <a:endParaRPr lang="it-IT"/>
          </a:p>
        </p:txBody>
      </p:sp>
    </p:spTree>
    <p:extLst>
      <p:ext uri="{BB962C8B-B14F-4D97-AF65-F5344CB8AC3E}">
        <p14:creationId xmlns:p14="http://schemas.microsoft.com/office/powerpoint/2010/main" val="3030352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p>
        </p:txBody>
      </p:sp>
      <p:sp>
        <p:nvSpPr>
          <p:cNvPr id="6" name="Rectangle 2054"/>
          <p:cNvSpPr>
            <a:spLocks noGrp="1" noChangeArrowheads="1"/>
          </p:cNvSpPr>
          <p:nvPr>
            <p:ph type="sldNum" sz="quarter" idx="12"/>
          </p:nvPr>
        </p:nvSpPr>
        <p:spPr>
          <a:ln/>
        </p:spPr>
        <p:txBody>
          <a:bodyPr/>
          <a:lstStyle>
            <a:lvl1pPr>
              <a:defRPr/>
            </a:lvl1pPr>
          </a:lstStyle>
          <a:p>
            <a:pPr>
              <a:defRPr/>
            </a:pPr>
            <a:fld id="{9BBC10ED-8EEB-4AD3-BED2-54611E4FE9F1}" type="slidenum">
              <a:rPr lang="it-IT"/>
              <a:pPr>
                <a:defRPr/>
              </a:pPr>
              <a:t>‹N›</a:t>
            </a:fld>
            <a:endParaRPr lang="it-IT"/>
          </a:p>
        </p:txBody>
      </p:sp>
    </p:spTree>
    <p:extLst>
      <p:ext uri="{BB962C8B-B14F-4D97-AF65-F5344CB8AC3E}">
        <p14:creationId xmlns:p14="http://schemas.microsoft.com/office/powerpoint/2010/main" val="409365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052"/>
          <p:cNvSpPr>
            <a:spLocks noGrp="1" noChangeArrowheads="1"/>
          </p:cNvSpPr>
          <p:nvPr>
            <p:ph type="dt" sz="half" idx="10"/>
          </p:nvPr>
        </p:nvSpPr>
        <p:spPr>
          <a:ln/>
        </p:spPr>
        <p:txBody>
          <a:bodyPr/>
          <a:lstStyle>
            <a:lvl1pPr>
              <a:defRPr/>
            </a:lvl1pPr>
          </a:lstStyle>
          <a:p>
            <a:pPr>
              <a:defRPr/>
            </a:pPr>
            <a:endParaRPr lang="it-IT"/>
          </a:p>
        </p:txBody>
      </p:sp>
      <p:sp>
        <p:nvSpPr>
          <p:cNvPr id="6" name="Rectangle 2053"/>
          <p:cNvSpPr>
            <a:spLocks noGrp="1" noChangeArrowheads="1"/>
          </p:cNvSpPr>
          <p:nvPr>
            <p:ph type="ftr" sz="quarter" idx="11"/>
          </p:nvPr>
        </p:nvSpPr>
        <p:spPr>
          <a:ln/>
        </p:spPr>
        <p:txBody>
          <a:bodyPr/>
          <a:lstStyle>
            <a:lvl1pPr>
              <a:defRPr/>
            </a:lvl1pPr>
          </a:lstStyle>
          <a:p>
            <a:pPr>
              <a:defRPr/>
            </a:pPr>
            <a:endParaRPr lang="it-IT"/>
          </a:p>
        </p:txBody>
      </p:sp>
      <p:sp>
        <p:nvSpPr>
          <p:cNvPr id="7" name="Rectangle 2054"/>
          <p:cNvSpPr>
            <a:spLocks noGrp="1" noChangeArrowheads="1"/>
          </p:cNvSpPr>
          <p:nvPr>
            <p:ph type="sldNum" sz="quarter" idx="12"/>
          </p:nvPr>
        </p:nvSpPr>
        <p:spPr>
          <a:ln/>
        </p:spPr>
        <p:txBody>
          <a:bodyPr/>
          <a:lstStyle>
            <a:lvl1pPr>
              <a:defRPr/>
            </a:lvl1pPr>
          </a:lstStyle>
          <a:p>
            <a:pPr>
              <a:defRPr/>
            </a:pPr>
            <a:fld id="{F56E4190-36E0-47C6-B072-7214DD1EE058}" type="slidenum">
              <a:rPr lang="it-IT"/>
              <a:pPr>
                <a:defRPr/>
              </a:pPr>
              <a:t>‹N›</a:t>
            </a:fld>
            <a:endParaRPr lang="it-IT"/>
          </a:p>
        </p:txBody>
      </p:sp>
    </p:spTree>
    <p:extLst>
      <p:ext uri="{BB962C8B-B14F-4D97-AF65-F5344CB8AC3E}">
        <p14:creationId xmlns:p14="http://schemas.microsoft.com/office/powerpoint/2010/main" val="1698065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052"/>
          <p:cNvSpPr>
            <a:spLocks noGrp="1" noChangeArrowheads="1"/>
          </p:cNvSpPr>
          <p:nvPr>
            <p:ph type="dt" sz="half" idx="10"/>
          </p:nvPr>
        </p:nvSpPr>
        <p:spPr>
          <a:ln/>
        </p:spPr>
        <p:txBody>
          <a:bodyPr/>
          <a:lstStyle>
            <a:lvl1pPr>
              <a:defRPr/>
            </a:lvl1pPr>
          </a:lstStyle>
          <a:p>
            <a:pPr>
              <a:defRPr/>
            </a:pPr>
            <a:endParaRPr lang="it-IT"/>
          </a:p>
        </p:txBody>
      </p:sp>
      <p:sp>
        <p:nvSpPr>
          <p:cNvPr id="8" name="Rectangle 2053"/>
          <p:cNvSpPr>
            <a:spLocks noGrp="1" noChangeArrowheads="1"/>
          </p:cNvSpPr>
          <p:nvPr>
            <p:ph type="ftr" sz="quarter" idx="11"/>
          </p:nvPr>
        </p:nvSpPr>
        <p:spPr>
          <a:ln/>
        </p:spPr>
        <p:txBody>
          <a:bodyPr/>
          <a:lstStyle>
            <a:lvl1pPr>
              <a:defRPr/>
            </a:lvl1pPr>
          </a:lstStyle>
          <a:p>
            <a:pPr>
              <a:defRPr/>
            </a:pPr>
            <a:endParaRPr lang="it-IT"/>
          </a:p>
        </p:txBody>
      </p:sp>
      <p:sp>
        <p:nvSpPr>
          <p:cNvPr id="9" name="Rectangle 2054"/>
          <p:cNvSpPr>
            <a:spLocks noGrp="1" noChangeArrowheads="1"/>
          </p:cNvSpPr>
          <p:nvPr>
            <p:ph type="sldNum" sz="quarter" idx="12"/>
          </p:nvPr>
        </p:nvSpPr>
        <p:spPr>
          <a:ln/>
        </p:spPr>
        <p:txBody>
          <a:bodyPr/>
          <a:lstStyle>
            <a:lvl1pPr>
              <a:defRPr/>
            </a:lvl1pPr>
          </a:lstStyle>
          <a:p>
            <a:pPr>
              <a:defRPr/>
            </a:pPr>
            <a:fld id="{8779E568-0F54-4FE0-9D6F-12C22FEFDB36}" type="slidenum">
              <a:rPr lang="it-IT"/>
              <a:pPr>
                <a:defRPr/>
              </a:pPr>
              <a:t>‹N›</a:t>
            </a:fld>
            <a:endParaRPr lang="it-IT"/>
          </a:p>
        </p:txBody>
      </p:sp>
    </p:spTree>
    <p:extLst>
      <p:ext uri="{BB962C8B-B14F-4D97-AF65-F5344CB8AC3E}">
        <p14:creationId xmlns:p14="http://schemas.microsoft.com/office/powerpoint/2010/main" val="200054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950AF5B-A15F-4C37-A1A8-C0C0B9FC663D}" type="slidenum">
              <a:rPr lang="it-IT"/>
              <a:pPr>
                <a:defRPr/>
              </a:pPr>
              <a:t>‹N›</a:t>
            </a:fld>
            <a:endParaRPr lang="it-IT"/>
          </a:p>
        </p:txBody>
      </p:sp>
    </p:spTree>
    <p:extLst>
      <p:ext uri="{BB962C8B-B14F-4D97-AF65-F5344CB8AC3E}">
        <p14:creationId xmlns:p14="http://schemas.microsoft.com/office/powerpoint/2010/main" val="57777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052"/>
          <p:cNvSpPr>
            <a:spLocks noGrp="1" noChangeArrowheads="1"/>
          </p:cNvSpPr>
          <p:nvPr>
            <p:ph type="dt" sz="half" idx="10"/>
          </p:nvPr>
        </p:nvSpPr>
        <p:spPr>
          <a:ln/>
        </p:spPr>
        <p:txBody>
          <a:bodyPr/>
          <a:lstStyle>
            <a:lvl1pPr>
              <a:defRPr/>
            </a:lvl1pPr>
          </a:lstStyle>
          <a:p>
            <a:pPr>
              <a:defRPr/>
            </a:pPr>
            <a:endParaRPr lang="it-IT"/>
          </a:p>
        </p:txBody>
      </p:sp>
      <p:sp>
        <p:nvSpPr>
          <p:cNvPr id="4" name="Rectangle 2053"/>
          <p:cNvSpPr>
            <a:spLocks noGrp="1" noChangeArrowheads="1"/>
          </p:cNvSpPr>
          <p:nvPr>
            <p:ph type="ftr" sz="quarter" idx="11"/>
          </p:nvPr>
        </p:nvSpPr>
        <p:spPr>
          <a:ln/>
        </p:spPr>
        <p:txBody>
          <a:bodyPr/>
          <a:lstStyle>
            <a:lvl1pPr>
              <a:defRPr/>
            </a:lvl1pPr>
          </a:lstStyle>
          <a:p>
            <a:pPr>
              <a:defRPr/>
            </a:pPr>
            <a:endParaRPr lang="it-IT"/>
          </a:p>
        </p:txBody>
      </p:sp>
      <p:sp>
        <p:nvSpPr>
          <p:cNvPr id="5" name="Rectangle 2054"/>
          <p:cNvSpPr>
            <a:spLocks noGrp="1" noChangeArrowheads="1"/>
          </p:cNvSpPr>
          <p:nvPr>
            <p:ph type="sldNum" sz="quarter" idx="12"/>
          </p:nvPr>
        </p:nvSpPr>
        <p:spPr>
          <a:ln/>
        </p:spPr>
        <p:txBody>
          <a:bodyPr/>
          <a:lstStyle>
            <a:lvl1pPr>
              <a:defRPr/>
            </a:lvl1pPr>
          </a:lstStyle>
          <a:p>
            <a:pPr>
              <a:defRPr/>
            </a:pPr>
            <a:fld id="{AA0581E5-DB27-4CF9-8273-F2E5179E4079}" type="slidenum">
              <a:rPr lang="it-IT"/>
              <a:pPr>
                <a:defRPr/>
              </a:pPr>
              <a:t>‹N›</a:t>
            </a:fld>
            <a:endParaRPr lang="it-IT"/>
          </a:p>
        </p:txBody>
      </p:sp>
    </p:spTree>
    <p:extLst>
      <p:ext uri="{BB962C8B-B14F-4D97-AF65-F5344CB8AC3E}">
        <p14:creationId xmlns:p14="http://schemas.microsoft.com/office/powerpoint/2010/main" val="1657792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052"/>
          <p:cNvSpPr>
            <a:spLocks noGrp="1" noChangeArrowheads="1"/>
          </p:cNvSpPr>
          <p:nvPr>
            <p:ph type="dt" sz="half" idx="10"/>
          </p:nvPr>
        </p:nvSpPr>
        <p:spPr>
          <a:ln/>
        </p:spPr>
        <p:txBody>
          <a:bodyPr/>
          <a:lstStyle>
            <a:lvl1pPr>
              <a:defRPr/>
            </a:lvl1pPr>
          </a:lstStyle>
          <a:p>
            <a:pPr>
              <a:defRPr/>
            </a:pPr>
            <a:endParaRPr lang="it-IT"/>
          </a:p>
        </p:txBody>
      </p:sp>
      <p:sp>
        <p:nvSpPr>
          <p:cNvPr id="3" name="Rectangle 2053"/>
          <p:cNvSpPr>
            <a:spLocks noGrp="1" noChangeArrowheads="1"/>
          </p:cNvSpPr>
          <p:nvPr>
            <p:ph type="ftr" sz="quarter" idx="11"/>
          </p:nvPr>
        </p:nvSpPr>
        <p:spPr>
          <a:ln/>
        </p:spPr>
        <p:txBody>
          <a:bodyPr/>
          <a:lstStyle>
            <a:lvl1pPr>
              <a:defRPr/>
            </a:lvl1pPr>
          </a:lstStyle>
          <a:p>
            <a:pPr>
              <a:defRPr/>
            </a:pPr>
            <a:endParaRPr lang="it-IT"/>
          </a:p>
        </p:txBody>
      </p:sp>
      <p:sp>
        <p:nvSpPr>
          <p:cNvPr id="4" name="Rectangle 2054"/>
          <p:cNvSpPr>
            <a:spLocks noGrp="1" noChangeArrowheads="1"/>
          </p:cNvSpPr>
          <p:nvPr>
            <p:ph type="sldNum" sz="quarter" idx="12"/>
          </p:nvPr>
        </p:nvSpPr>
        <p:spPr>
          <a:ln/>
        </p:spPr>
        <p:txBody>
          <a:bodyPr/>
          <a:lstStyle>
            <a:lvl1pPr>
              <a:defRPr/>
            </a:lvl1pPr>
          </a:lstStyle>
          <a:p>
            <a:pPr>
              <a:defRPr/>
            </a:pPr>
            <a:fld id="{A149BE5D-A743-4FA8-B440-9370A780CA07}" type="slidenum">
              <a:rPr lang="it-IT"/>
              <a:pPr>
                <a:defRPr/>
              </a:pPr>
              <a:t>‹N›</a:t>
            </a:fld>
            <a:endParaRPr lang="it-IT"/>
          </a:p>
        </p:txBody>
      </p:sp>
    </p:spTree>
    <p:extLst>
      <p:ext uri="{BB962C8B-B14F-4D97-AF65-F5344CB8AC3E}">
        <p14:creationId xmlns:p14="http://schemas.microsoft.com/office/powerpoint/2010/main" val="3145176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052"/>
          <p:cNvSpPr>
            <a:spLocks noGrp="1" noChangeArrowheads="1"/>
          </p:cNvSpPr>
          <p:nvPr>
            <p:ph type="dt" sz="half" idx="10"/>
          </p:nvPr>
        </p:nvSpPr>
        <p:spPr>
          <a:ln/>
        </p:spPr>
        <p:txBody>
          <a:bodyPr/>
          <a:lstStyle>
            <a:lvl1pPr>
              <a:defRPr/>
            </a:lvl1pPr>
          </a:lstStyle>
          <a:p>
            <a:pPr>
              <a:defRPr/>
            </a:pPr>
            <a:endParaRPr lang="it-IT"/>
          </a:p>
        </p:txBody>
      </p:sp>
      <p:sp>
        <p:nvSpPr>
          <p:cNvPr id="6" name="Rectangle 2053"/>
          <p:cNvSpPr>
            <a:spLocks noGrp="1" noChangeArrowheads="1"/>
          </p:cNvSpPr>
          <p:nvPr>
            <p:ph type="ftr" sz="quarter" idx="11"/>
          </p:nvPr>
        </p:nvSpPr>
        <p:spPr>
          <a:ln/>
        </p:spPr>
        <p:txBody>
          <a:bodyPr/>
          <a:lstStyle>
            <a:lvl1pPr>
              <a:defRPr/>
            </a:lvl1pPr>
          </a:lstStyle>
          <a:p>
            <a:pPr>
              <a:defRPr/>
            </a:pPr>
            <a:endParaRPr lang="it-IT"/>
          </a:p>
        </p:txBody>
      </p:sp>
      <p:sp>
        <p:nvSpPr>
          <p:cNvPr id="7" name="Rectangle 2054"/>
          <p:cNvSpPr>
            <a:spLocks noGrp="1" noChangeArrowheads="1"/>
          </p:cNvSpPr>
          <p:nvPr>
            <p:ph type="sldNum" sz="quarter" idx="12"/>
          </p:nvPr>
        </p:nvSpPr>
        <p:spPr>
          <a:ln/>
        </p:spPr>
        <p:txBody>
          <a:bodyPr/>
          <a:lstStyle>
            <a:lvl1pPr>
              <a:defRPr/>
            </a:lvl1pPr>
          </a:lstStyle>
          <a:p>
            <a:pPr>
              <a:defRPr/>
            </a:pPr>
            <a:fld id="{5D4EBF67-447A-4DDF-B6C2-ACF260C840F0}" type="slidenum">
              <a:rPr lang="it-IT"/>
              <a:pPr>
                <a:defRPr/>
              </a:pPr>
              <a:t>‹N›</a:t>
            </a:fld>
            <a:endParaRPr lang="it-IT"/>
          </a:p>
        </p:txBody>
      </p:sp>
    </p:spTree>
    <p:extLst>
      <p:ext uri="{BB962C8B-B14F-4D97-AF65-F5344CB8AC3E}">
        <p14:creationId xmlns:p14="http://schemas.microsoft.com/office/powerpoint/2010/main" val="600241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052"/>
          <p:cNvSpPr>
            <a:spLocks noGrp="1" noChangeArrowheads="1"/>
          </p:cNvSpPr>
          <p:nvPr>
            <p:ph type="dt" sz="half" idx="10"/>
          </p:nvPr>
        </p:nvSpPr>
        <p:spPr>
          <a:ln/>
        </p:spPr>
        <p:txBody>
          <a:bodyPr/>
          <a:lstStyle>
            <a:lvl1pPr>
              <a:defRPr/>
            </a:lvl1pPr>
          </a:lstStyle>
          <a:p>
            <a:pPr>
              <a:defRPr/>
            </a:pPr>
            <a:endParaRPr lang="it-IT"/>
          </a:p>
        </p:txBody>
      </p:sp>
      <p:sp>
        <p:nvSpPr>
          <p:cNvPr id="6" name="Rectangle 2053"/>
          <p:cNvSpPr>
            <a:spLocks noGrp="1" noChangeArrowheads="1"/>
          </p:cNvSpPr>
          <p:nvPr>
            <p:ph type="ftr" sz="quarter" idx="11"/>
          </p:nvPr>
        </p:nvSpPr>
        <p:spPr>
          <a:ln/>
        </p:spPr>
        <p:txBody>
          <a:bodyPr/>
          <a:lstStyle>
            <a:lvl1pPr>
              <a:defRPr/>
            </a:lvl1pPr>
          </a:lstStyle>
          <a:p>
            <a:pPr>
              <a:defRPr/>
            </a:pPr>
            <a:endParaRPr lang="it-IT"/>
          </a:p>
        </p:txBody>
      </p:sp>
      <p:sp>
        <p:nvSpPr>
          <p:cNvPr id="7" name="Rectangle 2054"/>
          <p:cNvSpPr>
            <a:spLocks noGrp="1" noChangeArrowheads="1"/>
          </p:cNvSpPr>
          <p:nvPr>
            <p:ph type="sldNum" sz="quarter" idx="12"/>
          </p:nvPr>
        </p:nvSpPr>
        <p:spPr>
          <a:ln/>
        </p:spPr>
        <p:txBody>
          <a:bodyPr/>
          <a:lstStyle>
            <a:lvl1pPr>
              <a:defRPr/>
            </a:lvl1pPr>
          </a:lstStyle>
          <a:p>
            <a:pPr>
              <a:defRPr/>
            </a:pPr>
            <a:fld id="{3F6E6CD4-2208-4C68-AD5C-FB50E29CC1D1}" type="slidenum">
              <a:rPr lang="it-IT"/>
              <a:pPr>
                <a:defRPr/>
              </a:pPr>
              <a:t>‹N›</a:t>
            </a:fld>
            <a:endParaRPr lang="it-IT"/>
          </a:p>
        </p:txBody>
      </p:sp>
    </p:spTree>
    <p:extLst>
      <p:ext uri="{BB962C8B-B14F-4D97-AF65-F5344CB8AC3E}">
        <p14:creationId xmlns:p14="http://schemas.microsoft.com/office/powerpoint/2010/main" val="3988657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p>
        </p:txBody>
      </p:sp>
      <p:sp>
        <p:nvSpPr>
          <p:cNvPr id="6" name="Rectangle 2054"/>
          <p:cNvSpPr>
            <a:spLocks noGrp="1" noChangeArrowheads="1"/>
          </p:cNvSpPr>
          <p:nvPr>
            <p:ph type="sldNum" sz="quarter" idx="12"/>
          </p:nvPr>
        </p:nvSpPr>
        <p:spPr>
          <a:ln/>
        </p:spPr>
        <p:txBody>
          <a:bodyPr/>
          <a:lstStyle>
            <a:lvl1pPr>
              <a:defRPr/>
            </a:lvl1pPr>
          </a:lstStyle>
          <a:p>
            <a:pPr>
              <a:defRPr/>
            </a:pPr>
            <a:fld id="{BDA61427-2BF3-41B2-80F5-582176072C50}" type="slidenum">
              <a:rPr lang="it-IT"/>
              <a:pPr>
                <a:defRPr/>
              </a:pPr>
              <a:t>‹N›</a:t>
            </a:fld>
            <a:endParaRPr lang="it-IT"/>
          </a:p>
        </p:txBody>
      </p:sp>
    </p:spTree>
    <p:extLst>
      <p:ext uri="{BB962C8B-B14F-4D97-AF65-F5344CB8AC3E}">
        <p14:creationId xmlns:p14="http://schemas.microsoft.com/office/powerpoint/2010/main" val="2857623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052"/>
          <p:cNvSpPr>
            <a:spLocks noGrp="1" noChangeArrowheads="1"/>
          </p:cNvSpPr>
          <p:nvPr>
            <p:ph type="dt" sz="half" idx="10"/>
          </p:nvPr>
        </p:nvSpPr>
        <p:spPr>
          <a:ln/>
        </p:spPr>
        <p:txBody>
          <a:bodyPr/>
          <a:lstStyle>
            <a:lvl1pPr>
              <a:defRPr/>
            </a:lvl1pPr>
          </a:lstStyle>
          <a:p>
            <a:pPr>
              <a:defRPr/>
            </a:pPr>
            <a:endParaRPr lang="it-IT"/>
          </a:p>
        </p:txBody>
      </p:sp>
      <p:sp>
        <p:nvSpPr>
          <p:cNvPr id="5" name="Rectangle 2053"/>
          <p:cNvSpPr>
            <a:spLocks noGrp="1" noChangeArrowheads="1"/>
          </p:cNvSpPr>
          <p:nvPr>
            <p:ph type="ftr" sz="quarter" idx="11"/>
          </p:nvPr>
        </p:nvSpPr>
        <p:spPr>
          <a:ln/>
        </p:spPr>
        <p:txBody>
          <a:bodyPr/>
          <a:lstStyle>
            <a:lvl1pPr>
              <a:defRPr/>
            </a:lvl1pPr>
          </a:lstStyle>
          <a:p>
            <a:pPr>
              <a:defRPr/>
            </a:pPr>
            <a:endParaRPr lang="it-IT"/>
          </a:p>
        </p:txBody>
      </p:sp>
      <p:sp>
        <p:nvSpPr>
          <p:cNvPr id="6" name="Rectangle 2054"/>
          <p:cNvSpPr>
            <a:spLocks noGrp="1" noChangeArrowheads="1"/>
          </p:cNvSpPr>
          <p:nvPr>
            <p:ph type="sldNum" sz="quarter" idx="12"/>
          </p:nvPr>
        </p:nvSpPr>
        <p:spPr>
          <a:ln/>
        </p:spPr>
        <p:txBody>
          <a:bodyPr/>
          <a:lstStyle>
            <a:lvl1pPr>
              <a:defRPr/>
            </a:lvl1pPr>
          </a:lstStyle>
          <a:p>
            <a:pPr>
              <a:defRPr/>
            </a:pPr>
            <a:fld id="{653ECC7A-E365-4411-9AA4-A67173D9F86D}" type="slidenum">
              <a:rPr lang="it-IT"/>
              <a:pPr>
                <a:defRPr/>
              </a:pPr>
              <a:t>‹N›</a:t>
            </a:fld>
            <a:endParaRPr lang="it-IT"/>
          </a:p>
        </p:txBody>
      </p:sp>
    </p:spTree>
    <p:extLst>
      <p:ext uri="{BB962C8B-B14F-4D97-AF65-F5344CB8AC3E}">
        <p14:creationId xmlns:p14="http://schemas.microsoft.com/office/powerpoint/2010/main" val="1775016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790392741"/>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27639196"/>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430167642"/>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69354456"/>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405A207-17FC-4405-B7B1-A858873514DD}" type="slidenum">
              <a:rPr lang="it-IT"/>
              <a:pPr>
                <a:defRPr/>
              </a:pPr>
              <a:t>‹N›</a:t>
            </a:fld>
            <a:endParaRPr lang="it-IT"/>
          </a:p>
        </p:txBody>
      </p:sp>
    </p:spTree>
    <p:extLst>
      <p:ext uri="{BB962C8B-B14F-4D97-AF65-F5344CB8AC3E}">
        <p14:creationId xmlns:p14="http://schemas.microsoft.com/office/powerpoint/2010/main" val="2664090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9639218"/>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64281273"/>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727443"/>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1597507"/>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33372481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03643320"/>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66223834"/>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Segnaposto piè di pagina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073A3685-DB85-44CC-A050-45602AAC045B}" type="slidenum">
              <a:rPr lang="en-US" altLang="en-US"/>
              <a:pPr>
                <a:defRPr/>
              </a:pPr>
              <a:t>‹N›</a:t>
            </a:fld>
            <a:endParaRPr lang="en-US" altLang="en-US"/>
          </a:p>
        </p:txBody>
      </p:sp>
    </p:spTree>
    <p:extLst>
      <p:ext uri="{BB962C8B-B14F-4D97-AF65-F5344CB8AC3E}">
        <p14:creationId xmlns:p14="http://schemas.microsoft.com/office/powerpoint/2010/main" val="2862410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Segnaposto piè di pagina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9DDA3680-D630-4064-996B-F0FE5B3A305E}" type="slidenum">
              <a:rPr lang="en-US" altLang="en-US"/>
              <a:pPr>
                <a:defRPr/>
              </a:pPr>
              <a:t>‹N›</a:t>
            </a:fld>
            <a:endParaRPr lang="en-US" altLang="en-US"/>
          </a:p>
        </p:txBody>
      </p:sp>
    </p:spTree>
    <p:extLst>
      <p:ext uri="{BB962C8B-B14F-4D97-AF65-F5344CB8AC3E}">
        <p14:creationId xmlns:p14="http://schemas.microsoft.com/office/powerpoint/2010/main" val="2159013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Segnaposto piè di pagina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AD0609F3-D98A-4382-ABA3-AF90E9742436}" type="slidenum">
              <a:rPr lang="en-US" altLang="en-US"/>
              <a:pPr>
                <a:defRPr/>
              </a:pPr>
              <a:t>‹N›</a:t>
            </a:fld>
            <a:endParaRPr lang="en-US" altLang="en-US"/>
          </a:p>
        </p:txBody>
      </p:sp>
    </p:spTree>
    <p:extLst>
      <p:ext uri="{BB962C8B-B14F-4D97-AF65-F5344CB8AC3E}">
        <p14:creationId xmlns:p14="http://schemas.microsoft.com/office/powerpoint/2010/main" val="156692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031C2247-6F5C-4953-AC78-5A08C905CFDD}" type="slidenum">
              <a:rPr lang="it-IT"/>
              <a:pPr>
                <a:defRPr/>
              </a:pPr>
              <a:t>‹N›</a:t>
            </a:fld>
            <a:endParaRPr lang="it-IT"/>
          </a:p>
        </p:txBody>
      </p:sp>
    </p:spTree>
    <p:extLst>
      <p:ext uri="{BB962C8B-B14F-4D97-AF65-F5344CB8AC3E}">
        <p14:creationId xmlns:p14="http://schemas.microsoft.com/office/powerpoint/2010/main" val="4036973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piè di pagina 5"/>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7" name="Segnaposto numero diapositiva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4AAD4BD8-C658-4282-ADFC-50111B1B6F0A}" type="slidenum">
              <a:rPr lang="en-US" altLang="en-US"/>
              <a:pPr>
                <a:defRPr/>
              </a:pPr>
              <a:t>‹N›</a:t>
            </a:fld>
            <a:endParaRPr lang="en-US" altLang="en-US"/>
          </a:p>
        </p:txBody>
      </p:sp>
    </p:spTree>
    <p:extLst>
      <p:ext uri="{BB962C8B-B14F-4D97-AF65-F5344CB8AC3E}">
        <p14:creationId xmlns:p14="http://schemas.microsoft.com/office/powerpoint/2010/main" val="2874831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8" name="Segnaposto piè di pagina 7"/>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9" name="Segnaposto numero diapositiva 8"/>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FB1DD479-3E74-45EA-8D8E-7184177733F0}" type="slidenum">
              <a:rPr lang="en-US" altLang="en-US"/>
              <a:pPr>
                <a:defRPr/>
              </a:pPr>
              <a:t>‹N›</a:t>
            </a:fld>
            <a:endParaRPr lang="en-US" altLang="en-US"/>
          </a:p>
        </p:txBody>
      </p:sp>
    </p:spTree>
    <p:extLst>
      <p:ext uri="{BB962C8B-B14F-4D97-AF65-F5344CB8AC3E}">
        <p14:creationId xmlns:p14="http://schemas.microsoft.com/office/powerpoint/2010/main" val="1810677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4" name="Segnaposto piè di pagina 3"/>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Segnaposto numero diapositiva 4"/>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B11C8938-E017-417B-95BB-8A0BD2CC390C}" type="slidenum">
              <a:rPr lang="en-US" altLang="en-US"/>
              <a:pPr>
                <a:defRPr/>
              </a:pPr>
              <a:t>‹N›</a:t>
            </a:fld>
            <a:endParaRPr lang="en-US" altLang="en-US"/>
          </a:p>
        </p:txBody>
      </p:sp>
    </p:spTree>
    <p:extLst>
      <p:ext uri="{BB962C8B-B14F-4D97-AF65-F5344CB8AC3E}">
        <p14:creationId xmlns:p14="http://schemas.microsoft.com/office/powerpoint/2010/main" val="1433913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3" name="Segnaposto piè di pagina 2"/>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4" name="Segnaposto numero diapositiva 3"/>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4FFAF022-9900-42BA-B952-13622A6FC0C2}" type="slidenum">
              <a:rPr lang="en-US" altLang="en-US"/>
              <a:pPr>
                <a:defRPr/>
              </a:pPr>
              <a:t>‹N›</a:t>
            </a:fld>
            <a:endParaRPr lang="en-US" altLang="en-US"/>
          </a:p>
        </p:txBody>
      </p:sp>
    </p:spTree>
    <p:extLst>
      <p:ext uri="{BB962C8B-B14F-4D97-AF65-F5344CB8AC3E}">
        <p14:creationId xmlns:p14="http://schemas.microsoft.com/office/powerpoint/2010/main" val="1333833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piè di pagina 5"/>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7" name="Segnaposto numero diapositiva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82DD3239-A258-4211-8645-7AEDED86783E}" type="slidenum">
              <a:rPr lang="en-US" altLang="en-US"/>
              <a:pPr>
                <a:defRPr/>
              </a:pPr>
              <a:t>‹N›</a:t>
            </a:fld>
            <a:endParaRPr lang="en-US" altLang="en-US"/>
          </a:p>
        </p:txBody>
      </p:sp>
    </p:spTree>
    <p:extLst>
      <p:ext uri="{BB962C8B-B14F-4D97-AF65-F5344CB8AC3E}">
        <p14:creationId xmlns:p14="http://schemas.microsoft.com/office/powerpoint/2010/main" val="4234417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piè di pagina 5"/>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7" name="Segnaposto numero diapositiva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4640CEB1-EB1A-44B6-B15C-2897CC5977D8}" type="slidenum">
              <a:rPr lang="en-US" altLang="en-US"/>
              <a:pPr>
                <a:defRPr/>
              </a:pPr>
              <a:t>‹N›</a:t>
            </a:fld>
            <a:endParaRPr lang="en-US" altLang="en-US"/>
          </a:p>
        </p:txBody>
      </p:sp>
    </p:spTree>
    <p:extLst>
      <p:ext uri="{BB962C8B-B14F-4D97-AF65-F5344CB8AC3E}">
        <p14:creationId xmlns:p14="http://schemas.microsoft.com/office/powerpoint/2010/main" val="559625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Segnaposto piè di pagina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4F458FA-C12D-4FA9-9446-8E1BA0DFE2F1}" type="slidenum">
              <a:rPr lang="en-US" altLang="en-US"/>
              <a:pPr>
                <a:defRPr/>
              </a:pPr>
              <a:t>‹N›</a:t>
            </a:fld>
            <a:endParaRPr lang="en-US" altLang="en-US"/>
          </a:p>
        </p:txBody>
      </p:sp>
    </p:spTree>
    <p:extLst>
      <p:ext uri="{BB962C8B-B14F-4D97-AF65-F5344CB8AC3E}">
        <p14:creationId xmlns:p14="http://schemas.microsoft.com/office/powerpoint/2010/main" val="731383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5" name="Segnaposto piè di pagina 4"/>
          <p:cNvSpPr>
            <a:spLocks noGrp="1"/>
          </p:cNvSpPr>
          <p:nvPr>
            <p:ph type="ftr" sz="quarter" idx="11"/>
          </p:nvPr>
        </p:nvSpPr>
        <p:spPr/>
        <p:txBody>
          <a:bodyPr/>
          <a:lstStyle>
            <a:lvl1pPr eaLnBrk="0" hangingPunct="0">
              <a:defRPr>
                <a:latin typeface="Times New Roman" panose="02020603050405020304" pitchFamily="18" charset="0"/>
              </a:defRPr>
            </a:lvl1pPr>
          </a:lstStyle>
          <a:p>
            <a:pPr>
              <a:defRPr/>
            </a:pPr>
            <a:endParaRPr lang="en-US" altLang="en-US"/>
          </a:p>
        </p:txBody>
      </p:sp>
      <p:sp>
        <p:nvSpPr>
          <p:cNvPr id="6" name="Segnaposto numero diapositiva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8BC15058-D4A6-4FD1-8DE1-CB7878AD5AF8}" type="slidenum">
              <a:rPr lang="en-US" altLang="en-US"/>
              <a:pPr>
                <a:defRPr/>
              </a:pPr>
              <a:t>‹N›</a:t>
            </a:fld>
            <a:endParaRPr lang="en-US" altLang="en-US"/>
          </a:p>
        </p:txBody>
      </p:sp>
    </p:spTree>
    <p:extLst>
      <p:ext uri="{BB962C8B-B14F-4D97-AF65-F5344CB8AC3E}">
        <p14:creationId xmlns:p14="http://schemas.microsoft.com/office/powerpoint/2010/main" val="210943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4CC96E6-A880-4CCD-988F-6714078457A2}" type="slidenum">
              <a:rPr lang="it-IT"/>
              <a:pPr>
                <a:defRPr/>
              </a:pPr>
              <a:t>‹N›</a:t>
            </a:fld>
            <a:endParaRPr lang="it-IT"/>
          </a:p>
        </p:txBody>
      </p:sp>
    </p:spTree>
    <p:extLst>
      <p:ext uri="{BB962C8B-B14F-4D97-AF65-F5344CB8AC3E}">
        <p14:creationId xmlns:p14="http://schemas.microsoft.com/office/powerpoint/2010/main" val="73600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0BEDBF9-6465-49A0-8489-B39C081E1033}" type="slidenum">
              <a:rPr lang="it-IT"/>
              <a:pPr>
                <a:defRPr/>
              </a:pPr>
              <a:t>‹N›</a:t>
            </a:fld>
            <a:endParaRPr lang="it-IT"/>
          </a:p>
        </p:txBody>
      </p:sp>
    </p:spTree>
    <p:extLst>
      <p:ext uri="{BB962C8B-B14F-4D97-AF65-F5344CB8AC3E}">
        <p14:creationId xmlns:p14="http://schemas.microsoft.com/office/powerpoint/2010/main" val="94369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AD2F81E-9E36-4BE5-B0F7-1384B7049A7C}" type="slidenum">
              <a:rPr lang="it-IT"/>
              <a:pPr>
                <a:defRPr/>
              </a:pPr>
              <a:t>‹N›</a:t>
            </a:fld>
            <a:endParaRPr lang="it-IT"/>
          </a:p>
        </p:txBody>
      </p:sp>
    </p:spTree>
    <p:extLst>
      <p:ext uri="{BB962C8B-B14F-4D97-AF65-F5344CB8AC3E}">
        <p14:creationId xmlns:p14="http://schemas.microsoft.com/office/powerpoint/2010/main" val="258369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7108B1A-2220-46B9-AE59-3E0631D7FD0D}" type="slidenum">
              <a:rPr lang="it-IT"/>
              <a:pPr>
                <a:defRPr/>
              </a:pPr>
              <a:t>‹N›</a:t>
            </a:fld>
            <a:endParaRPr lang="it-IT"/>
          </a:p>
        </p:txBody>
      </p:sp>
    </p:spTree>
    <p:extLst>
      <p:ext uri="{BB962C8B-B14F-4D97-AF65-F5344CB8AC3E}">
        <p14:creationId xmlns:p14="http://schemas.microsoft.com/office/powerpoint/2010/main" val="299369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ACEFE30-495B-4B5D-9131-68101B60050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21709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p>
        </p:txBody>
      </p:sp>
      <p:sp>
        <p:nvSpPr>
          <p:cNvPr id="2170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p>
        </p:txBody>
      </p:sp>
      <p:sp>
        <p:nvSpPr>
          <p:cNvPr id="21709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78019A-C0DB-4FC0-ADFE-CB1F05683DD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050"/>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3075" name="Rectangle 205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318468" name="Rectangle 205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p>
        </p:txBody>
      </p:sp>
      <p:sp>
        <p:nvSpPr>
          <p:cNvPr id="318469" name="Rectangle 205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p>
        </p:txBody>
      </p:sp>
      <p:sp>
        <p:nvSpPr>
          <p:cNvPr id="318470" name="Rectangle 2054"/>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F889BF6-0BD8-47AC-A1ED-49613CF5B07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Text Box 4"/>
          <p:cNvSpPr txBox="1">
            <a:spLocks noChangeArrowheads="1"/>
          </p:cNvSpPr>
          <p:nvPr userDrawn="1"/>
        </p:nvSpPr>
        <p:spPr bwMode="auto">
          <a:xfrm>
            <a:off x="8382000" y="6542088"/>
            <a:ext cx="5000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en-US" sz="900">
                <a:latin typeface="Arial" panose="020B0604020202020204" pitchFamily="34" charset="0"/>
              </a:rPr>
              <a:t>7 | </a:t>
            </a:r>
            <a:fld id="{50F4E63F-24AA-40A3-A7D7-B190D34DB6A3}" type="slidenum">
              <a:rPr lang="en-US" altLang="en-US" sz="900" smtClean="0">
                <a:latin typeface="Arial" panose="020B0604020202020204" pitchFamily="34" charset="0"/>
              </a:rPr>
              <a:pPr eaLnBrk="1" hangingPunct="1">
                <a:spcBef>
                  <a:spcPct val="20000"/>
                </a:spcBef>
                <a:buSzPct val="75000"/>
                <a:buFont typeface="Wingdings" panose="05000000000000000000" pitchFamily="2" charset="2"/>
                <a:buNone/>
                <a:defRPr/>
              </a:pPr>
              <a:t>‹N›</a:t>
            </a:fld>
            <a:endParaRPr lang="en-US" altLang="en-US" sz="900">
              <a:latin typeface="Arial" panose="020B0604020202020204" pitchFamily="34" charset="0"/>
            </a:endParaRPr>
          </a:p>
        </p:txBody>
      </p:sp>
      <p:sp>
        <p:nvSpPr>
          <p:cNvPr id="4101" name="Text Box 5"/>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75000"/>
              <a:buFont typeface="Wingdings" panose="05000000000000000000" pitchFamily="2" charset="2"/>
              <a:buNone/>
              <a:defRPr/>
            </a:pPr>
            <a:r>
              <a:rPr lang="en-US" altLang="en-US" sz="900">
                <a:latin typeface="Arial" panose="020B0604020202020204" pitchFamily="34" charset="0"/>
              </a:rPr>
              <a:t>Cowen-Tabarrok, PRINCIPI DI ECONOMIA, Zanichelli editore S.p.A. Copyright © 2011</a:t>
            </a:r>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Fare clic per modificare lo stile del titolo</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Fare clic per modificare gli stili del testo dello schema</a:t>
            </a:r>
          </a:p>
          <a:p>
            <a:pPr lvl="1"/>
            <a:r>
              <a:rPr lang="en-US" altLang="en-US"/>
              <a:t>Secondo livello</a:t>
            </a:r>
          </a:p>
          <a:p>
            <a:pPr lvl="2"/>
            <a:r>
              <a:rPr lang="en-US" altLang="en-US"/>
              <a:t>Terzo livello</a:t>
            </a:r>
          </a:p>
          <a:p>
            <a:pPr lvl="3"/>
            <a:r>
              <a:rPr lang="en-US" altLang="en-US"/>
              <a:t>Quarto livello</a:t>
            </a:r>
          </a:p>
          <a:p>
            <a:pPr lvl="4"/>
            <a:r>
              <a:rPr lang="en-US"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10D0EF6F-6617-4E6B-A386-AF4666E1D2A7}"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5.xml"/><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6.xml"/><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7.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9.xml"/><Relationship Id="rId1" Type="http://schemas.openxmlformats.org/officeDocument/2006/relationships/slideLayout" Target="../slideLayouts/slideLayout4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1.xml"/><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3.xml"/><Relationship Id="rId1" Type="http://schemas.openxmlformats.org/officeDocument/2006/relationships/slideLayout" Target="../slideLayouts/slideLayout20.xml"/></Relationships>
</file>

<file path=ppt/slides/_rels/slide1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4.xml"/><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5.xml"/><Relationship Id="rId1" Type="http://schemas.openxmlformats.org/officeDocument/2006/relationships/slideLayout" Target="../slideLayouts/slideLayout2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7.xml"/><Relationship Id="rId1" Type="http://schemas.openxmlformats.org/officeDocument/2006/relationships/slideLayout" Target="../slideLayouts/slideLayout20.xml"/></Relationships>
</file>

<file path=ppt/slides/_rels/slide1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8.xml"/><Relationship Id="rId1" Type="http://schemas.openxmlformats.org/officeDocument/2006/relationships/slideLayout" Target="../slideLayouts/slideLayout2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0.xml"/><Relationship Id="rId1" Type="http://schemas.openxmlformats.org/officeDocument/2006/relationships/slideLayout" Target="../slideLayouts/slideLayout3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2.xml"/><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3.xml"/><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5.xml"/><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7.xml"/><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6.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6.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8" name="Rectangle 6"/>
          <p:cNvSpPr>
            <a:spLocks noGrp="1" noChangeArrowheads="1"/>
          </p:cNvSpPr>
          <p:nvPr>
            <p:ph type="ctrTitle"/>
          </p:nvPr>
        </p:nvSpPr>
        <p:spPr>
          <a:xfrm>
            <a:off x="228600" y="620713"/>
            <a:ext cx="8763000" cy="1871662"/>
          </a:xfrm>
          <a:noFill/>
          <a:ln w="12700">
            <a:solidFill>
              <a:schemeClr val="tx1"/>
            </a:solidFill>
            <a:miter lim="800000"/>
            <a:headEnd/>
            <a:tailEnd/>
          </a:ln>
        </p:spPr>
        <p:txBody>
          <a:bodyPr lIns="90488" tIns="44450" rIns="90488" bIns="44450" anchor="ctr"/>
          <a:lstStyle/>
          <a:p>
            <a:pPr eaLnBrk="1" hangingPunct="1"/>
            <a:br>
              <a:rPr lang="it-IT" altLang="en-US" sz="3600">
                <a:latin typeface="Arial" panose="020B0604020202020204" pitchFamily="34" charset="0"/>
              </a:rPr>
            </a:br>
            <a:r>
              <a:rPr lang="it-IT" altLang="en-US" sz="4800">
                <a:latin typeface="Arial" panose="020B0604020202020204" pitchFamily="34" charset="0"/>
              </a:rPr>
              <a:t>IL MECCANISMO </a:t>
            </a:r>
            <a:br>
              <a:rPr lang="it-IT" altLang="en-US" sz="4800">
                <a:latin typeface="Arial" panose="020B0604020202020204" pitchFamily="34" charset="0"/>
              </a:rPr>
            </a:br>
            <a:r>
              <a:rPr lang="it-IT" altLang="en-US" sz="4800">
                <a:latin typeface="Arial" panose="020B0604020202020204" pitchFamily="34" charset="0"/>
              </a:rPr>
              <a:t>DI MERCATO</a:t>
            </a:r>
            <a:br>
              <a:rPr lang="it-IT" altLang="en-US" sz="4800">
                <a:latin typeface="Arial" panose="020B0604020202020204" pitchFamily="34" charset="0"/>
              </a:rPr>
            </a:br>
            <a:endParaRPr lang="it-IT" altLang="en-US" sz="4800">
              <a:latin typeface="Arial" panose="020B0604020202020204" pitchFamily="34" charset="0"/>
            </a:endParaRPr>
          </a:p>
        </p:txBody>
      </p:sp>
      <p:sp>
        <p:nvSpPr>
          <p:cNvPr id="23559" name="Text Box 8"/>
          <p:cNvSpPr txBox="1">
            <a:spLocks noChangeArrowheads="1"/>
          </p:cNvSpPr>
          <p:nvPr/>
        </p:nvSpPr>
        <p:spPr bwMode="auto">
          <a:xfrm>
            <a:off x="381000" y="5867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a:p>
        </p:txBody>
      </p:sp>
      <p:sp>
        <p:nvSpPr>
          <p:cNvPr id="23560" name="Text Box 13"/>
          <p:cNvSpPr txBox="1">
            <a:spLocks noChangeArrowheads="1"/>
          </p:cNvSpPr>
          <p:nvPr/>
        </p:nvSpPr>
        <p:spPr bwMode="auto">
          <a:xfrm>
            <a:off x="250825" y="2852738"/>
            <a:ext cx="4165756" cy="2308324"/>
          </a:xfrm>
          <a:prstGeom prst="rect">
            <a:avLst/>
          </a:prstGeom>
          <a:solidFill>
            <a:schemeClr val="hlink">
              <a:alpha val="4705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dirty="0"/>
              <a:t>ARGOMENTI TRATTATI:</a:t>
            </a:r>
          </a:p>
          <a:p>
            <a:pPr eaLnBrk="1" hangingPunct="1">
              <a:spcBef>
                <a:spcPct val="0"/>
              </a:spcBef>
              <a:buFontTx/>
              <a:buChar char="-"/>
            </a:pPr>
            <a:r>
              <a:rPr lang="it-IT" altLang="en-US" sz="2400" dirty="0"/>
              <a:t> Domanda, offerta ed equilibrio</a:t>
            </a:r>
          </a:p>
          <a:p>
            <a:pPr eaLnBrk="1" hangingPunct="1">
              <a:spcBef>
                <a:spcPct val="0"/>
              </a:spcBef>
              <a:buFontTx/>
              <a:buChar char="-"/>
            </a:pPr>
            <a:r>
              <a:rPr lang="it-IT" altLang="en-US" sz="2400" dirty="0"/>
              <a:t> Elasticità</a:t>
            </a:r>
          </a:p>
          <a:p>
            <a:pPr eaLnBrk="1" hangingPunct="1">
              <a:spcBef>
                <a:spcPct val="0"/>
              </a:spcBef>
              <a:buFontTx/>
              <a:buChar char="-"/>
            </a:pPr>
            <a:r>
              <a:rPr lang="it-IT" altLang="en-US" sz="2400" dirty="0"/>
              <a:t> Misurare il benessere sociale</a:t>
            </a:r>
          </a:p>
          <a:p>
            <a:pPr eaLnBrk="1" hangingPunct="1">
              <a:spcBef>
                <a:spcPct val="0"/>
              </a:spcBef>
              <a:buFontTx/>
              <a:buChar char="-"/>
            </a:pPr>
            <a:r>
              <a:rPr lang="it-IT" altLang="en-US" sz="2400" dirty="0"/>
              <a:t> Tasse e controlli sui prezzi</a:t>
            </a:r>
          </a:p>
          <a:p>
            <a:pPr eaLnBrk="1" hangingPunct="1">
              <a:spcBef>
                <a:spcPct val="0"/>
              </a:spcBef>
              <a:buFontTx/>
              <a:buChar char="-"/>
            </a:pPr>
            <a:r>
              <a:rPr lang="it-IT" altLang="en-US" sz="2400" dirty="0"/>
              <a:t> Commercio internazionale</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2" name="Rectangle 6"/>
          <p:cNvSpPr>
            <a:spLocks noGrp="1" noChangeArrowheads="1"/>
          </p:cNvSpPr>
          <p:nvPr>
            <p:ph type="title"/>
          </p:nvPr>
        </p:nvSpPr>
        <p:spPr>
          <a:xfrm>
            <a:off x="685800" y="4572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L’effetto sulla domanda della variazione del prezzo dei beni collegati</a:t>
            </a:r>
          </a:p>
        </p:txBody>
      </p:sp>
      <p:sp>
        <p:nvSpPr>
          <p:cNvPr id="24583" name="Rectangle 7"/>
          <p:cNvSpPr>
            <a:spLocks noGrp="1" noChangeArrowheads="1"/>
          </p:cNvSpPr>
          <p:nvPr>
            <p:ph type="body" idx="1"/>
          </p:nvPr>
        </p:nvSpPr>
        <p:spPr>
          <a:xfrm>
            <a:off x="381000" y="1905000"/>
            <a:ext cx="8610600" cy="3581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Quando una diminuzione del prezzo di un bene riduce la domanda di un altro bene, i beni sono detti </a:t>
            </a:r>
            <a:r>
              <a:rPr lang="it-IT" altLang="en-US" i="1">
                <a:solidFill>
                  <a:srgbClr val="8901F3"/>
                </a:solidFill>
              </a:rPr>
              <a:t>sostituti</a:t>
            </a:r>
            <a:r>
              <a:rPr lang="it-IT" altLang="en-US" i="1"/>
              <a:t>. Esempio: treno ed aereo</a:t>
            </a:r>
          </a:p>
          <a:p>
            <a:pPr eaLnBrk="1" hangingPunct="1"/>
            <a:r>
              <a:rPr lang="it-IT" altLang="en-US"/>
              <a:t>Quando una diminuzione del prezzo di un bene aumenta la domanda di un altro bene, i beni sono detti </a:t>
            </a:r>
            <a:r>
              <a:rPr lang="it-IT" altLang="en-US" i="1">
                <a:solidFill>
                  <a:srgbClr val="8901F3"/>
                </a:solidFill>
              </a:rPr>
              <a:t>complementari</a:t>
            </a:r>
            <a:r>
              <a:rPr lang="it-IT" altLang="en-US"/>
              <a:t>. </a:t>
            </a:r>
            <a:r>
              <a:rPr lang="it-IT" altLang="en-US" i="1"/>
              <a:t>Esempio: sci e scarponi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Effect transition="in" filter="wipe(left)">
                                      <p:cBhvr>
                                        <p:cTn id="7" dur="500"/>
                                        <p:tgtEl>
                                          <p:spTgt spid="245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3">
                                            <p:txEl>
                                              <p:pRg st="1" end="1"/>
                                            </p:txEl>
                                          </p:spTgt>
                                        </p:tgtEl>
                                        <p:attrNameLst>
                                          <p:attrName>style.visibility</p:attrName>
                                        </p:attrNameLst>
                                      </p:cBhvr>
                                      <p:to>
                                        <p:strVal val="visible"/>
                                      </p:to>
                                    </p:set>
                                    <p:animEffect transition="in" filter="wipe(left)">
                                      <p:cBhvr>
                                        <p:cTn id="12" dur="500"/>
                                        <p:tgtEl>
                                          <p:spTgt spid="245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81000" y="228600"/>
            <a:ext cx="8534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Effetto sul CS di una riduzione </a:t>
            </a:r>
            <a:br>
              <a:rPr lang="it-IT" altLang="en-US" sz="3600"/>
            </a:br>
            <a:r>
              <a:rPr lang="it-IT" altLang="en-US" sz="3600"/>
              <a:t>del prezzo di mercato</a:t>
            </a:r>
          </a:p>
        </p:txBody>
      </p:sp>
      <p:sp>
        <p:nvSpPr>
          <p:cNvPr id="162819" name="Rectangle 3"/>
          <p:cNvSpPr>
            <a:spLocks noChangeArrowheads="1"/>
          </p:cNvSpPr>
          <p:nvPr/>
        </p:nvSpPr>
        <p:spPr bwMode="auto">
          <a:xfrm>
            <a:off x="7178675" y="6243638"/>
            <a:ext cx="7175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Quantità</a:t>
            </a:r>
          </a:p>
        </p:txBody>
      </p:sp>
      <p:sp>
        <p:nvSpPr>
          <p:cNvPr id="162820" name="Rectangle 4"/>
          <p:cNvSpPr>
            <a:spLocks noChangeArrowheads="1"/>
          </p:cNvSpPr>
          <p:nvPr/>
        </p:nvSpPr>
        <p:spPr bwMode="auto">
          <a:xfrm>
            <a:off x="1704975" y="3779838"/>
            <a:ext cx="1527175" cy="806450"/>
          </a:xfrm>
          <a:prstGeom prst="rect">
            <a:avLst/>
          </a:prstGeom>
          <a:solidFill>
            <a:srgbClr val="CDF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6549" name="Freeform 5"/>
          <p:cNvSpPr>
            <a:spLocks/>
          </p:cNvSpPr>
          <p:nvPr/>
        </p:nvSpPr>
        <p:spPr bwMode="auto">
          <a:xfrm>
            <a:off x="3232150" y="3779838"/>
            <a:ext cx="766763" cy="808037"/>
          </a:xfrm>
          <a:custGeom>
            <a:avLst/>
            <a:gdLst>
              <a:gd name="T0" fmla="*/ 0 w 483"/>
              <a:gd name="T1" fmla="*/ 0 h 509"/>
              <a:gd name="T2" fmla="*/ 0 w 483"/>
              <a:gd name="T3" fmla="*/ 2147483646 h 509"/>
              <a:gd name="T4" fmla="*/ 2147483646 w 483"/>
              <a:gd name="T5" fmla="*/ 2147483646 h 509"/>
              <a:gd name="T6" fmla="*/ 0 w 483"/>
              <a:gd name="T7" fmla="*/ 0 h 5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3" h="509">
                <a:moveTo>
                  <a:pt x="0" y="0"/>
                </a:moveTo>
                <a:lnTo>
                  <a:pt x="0" y="508"/>
                </a:lnTo>
                <a:lnTo>
                  <a:pt x="482" y="508"/>
                </a:lnTo>
                <a:lnTo>
                  <a:pt x="0" y="0"/>
                </a:lnTo>
              </a:path>
            </a:pathLst>
          </a:custGeom>
          <a:solidFill>
            <a:srgbClr val="3366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22" name="Freeform 6"/>
          <p:cNvSpPr>
            <a:spLocks/>
          </p:cNvSpPr>
          <p:nvPr/>
        </p:nvSpPr>
        <p:spPr bwMode="auto">
          <a:xfrm>
            <a:off x="1704975" y="2122488"/>
            <a:ext cx="1528763" cy="1658937"/>
          </a:xfrm>
          <a:custGeom>
            <a:avLst/>
            <a:gdLst>
              <a:gd name="T0" fmla="*/ 0 w 963"/>
              <a:gd name="T1" fmla="*/ 0 h 1045"/>
              <a:gd name="T2" fmla="*/ 0 w 963"/>
              <a:gd name="T3" fmla="*/ 2147483646 h 1045"/>
              <a:gd name="T4" fmla="*/ 2147483646 w 963"/>
              <a:gd name="T5" fmla="*/ 2147483646 h 1045"/>
              <a:gd name="T6" fmla="*/ 0 w 963"/>
              <a:gd name="T7" fmla="*/ 0 h 10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3" h="1045">
                <a:moveTo>
                  <a:pt x="0" y="0"/>
                </a:moveTo>
                <a:lnTo>
                  <a:pt x="0" y="1044"/>
                </a:lnTo>
                <a:lnTo>
                  <a:pt x="962" y="1044"/>
                </a:lnTo>
                <a:lnTo>
                  <a:pt x="0" y="0"/>
                </a:lnTo>
              </a:path>
            </a:pathLst>
          </a:custGeom>
          <a:solidFill>
            <a:srgbClr val="CCCC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23" name="Rectangle 7"/>
          <p:cNvSpPr>
            <a:spLocks noChangeArrowheads="1"/>
          </p:cNvSpPr>
          <p:nvPr/>
        </p:nvSpPr>
        <p:spPr bwMode="auto">
          <a:xfrm>
            <a:off x="990600" y="1676400"/>
            <a:ext cx="5699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Prezzo</a:t>
            </a:r>
          </a:p>
        </p:txBody>
      </p:sp>
      <p:sp>
        <p:nvSpPr>
          <p:cNvPr id="162824" name="Rectangle 8"/>
          <p:cNvSpPr>
            <a:spLocks noChangeArrowheads="1"/>
          </p:cNvSpPr>
          <p:nvPr/>
        </p:nvSpPr>
        <p:spPr bwMode="auto">
          <a:xfrm>
            <a:off x="1511300" y="6243638"/>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0</a:t>
            </a:r>
          </a:p>
        </p:txBody>
      </p:sp>
      <p:sp>
        <p:nvSpPr>
          <p:cNvPr id="162825" name="Rectangle 9"/>
          <p:cNvSpPr>
            <a:spLocks noChangeArrowheads="1"/>
          </p:cNvSpPr>
          <p:nvPr/>
        </p:nvSpPr>
        <p:spPr bwMode="auto">
          <a:xfrm>
            <a:off x="5040313" y="5437188"/>
            <a:ext cx="80486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Domanda</a:t>
            </a:r>
          </a:p>
        </p:txBody>
      </p:sp>
      <p:sp>
        <p:nvSpPr>
          <p:cNvPr id="162826" name="Freeform 10"/>
          <p:cNvSpPr>
            <a:spLocks/>
          </p:cNvSpPr>
          <p:nvPr/>
        </p:nvSpPr>
        <p:spPr bwMode="auto">
          <a:xfrm>
            <a:off x="1704975" y="3779838"/>
            <a:ext cx="1528763" cy="2443162"/>
          </a:xfrm>
          <a:custGeom>
            <a:avLst/>
            <a:gdLst>
              <a:gd name="T0" fmla="*/ 0 w 963"/>
              <a:gd name="T1" fmla="*/ 0 h 1539"/>
              <a:gd name="T2" fmla="*/ 2147483646 w 963"/>
              <a:gd name="T3" fmla="*/ 0 h 1539"/>
              <a:gd name="T4" fmla="*/ 2147483646 w 963"/>
              <a:gd name="T5" fmla="*/ 2147483646 h 1539"/>
              <a:gd name="T6" fmla="*/ 0 60000 65536"/>
              <a:gd name="T7" fmla="*/ 0 60000 65536"/>
              <a:gd name="T8" fmla="*/ 0 60000 65536"/>
            </a:gdLst>
            <a:ahLst/>
            <a:cxnLst>
              <a:cxn ang="T6">
                <a:pos x="T0" y="T1"/>
              </a:cxn>
              <a:cxn ang="T7">
                <a:pos x="T2" y="T3"/>
              </a:cxn>
              <a:cxn ang="T8">
                <a:pos x="T4" y="T5"/>
              </a:cxn>
            </a:cxnLst>
            <a:rect l="0" t="0" r="r" b="b"/>
            <a:pathLst>
              <a:path w="963" h="1539">
                <a:moveTo>
                  <a:pt x="0" y="0"/>
                </a:moveTo>
                <a:lnTo>
                  <a:pt x="962" y="0"/>
                </a:lnTo>
                <a:lnTo>
                  <a:pt x="962" y="15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27" name="Freeform 11"/>
          <p:cNvSpPr>
            <a:spLocks/>
          </p:cNvSpPr>
          <p:nvPr/>
        </p:nvSpPr>
        <p:spPr bwMode="auto">
          <a:xfrm>
            <a:off x="1704975" y="4586288"/>
            <a:ext cx="2293938" cy="1636712"/>
          </a:xfrm>
          <a:custGeom>
            <a:avLst/>
            <a:gdLst>
              <a:gd name="T0" fmla="*/ 0 w 1445"/>
              <a:gd name="T1" fmla="*/ 0 h 1031"/>
              <a:gd name="T2" fmla="*/ 2147483646 w 1445"/>
              <a:gd name="T3" fmla="*/ 0 h 1031"/>
              <a:gd name="T4" fmla="*/ 2147483646 w 1445"/>
              <a:gd name="T5" fmla="*/ 2147483646 h 1031"/>
              <a:gd name="T6" fmla="*/ 0 60000 65536"/>
              <a:gd name="T7" fmla="*/ 0 60000 65536"/>
              <a:gd name="T8" fmla="*/ 0 60000 65536"/>
            </a:gdLst>
            <a:ahLst/>
            <a:cxnLst>
              <a:cxn ang="T6">
                <a:pos x="T0" y="T1"/>
              </a:cxn>
              <a:cxn ang="T7">
                <a:pos x="T2" y="T3"/>
              </a:cxn>
              <a:cxn ang="T8">
                <a:pos x="T4" y="T5"/>
              </a:cxn>
            </a:cxnLst>
            <a:rect l="0" t="0" r="r" b="b"/>
            <a:pathLst>
              <a:path w="1445" h="1031">
                <a:moveTo>
                  <a:pt x="0" y="0"/>
                </a:moveTo>
                <a:lnTo>
                  <a:pt x="1444" y="0"/>
                </a:lnTo>
                <a:lnTo>
                  <a:pt x="1444" y="10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28" name="Rectangle 12"/>
          <p:cNvSpPr>
            <a:spLocks noChangeArrowheads="1"/>
          </p:cNvSpPr>
          <p:nvPr/>
        </p:nvSpPr>
        <p:spPr bwMode="auto">
          <a:xfrm>
            <a:off x="1443038" y="3648075"/>
            <a:ext cx="1809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Narrow" panose="020B0606020202030204" pitchFamily="34" charset="0"/>
              </a:rPr>
              <a:t>P</a:t>
            </a:r>
            <a:r>
              <a:rPr lang="it-IT" altLang="en-US" sz="1700" b="1" i="1" baseline="-25000">
                <a:solidFill>
                  <a:srgbClr val="000000"/>
                </a:solidFill>
                <a:latin typeface="Arial Narrow" panose="020B0606020202030204" pitchFamily="34" charset="0"/>
              </a:rPr>
              <a:t>1</a:t>
            </a:r>
          </a:p>
        </p:txBody>
      </p:sp>
      <p:sp>
        <p:nvSpPr>
          <p:cNvPr id="162829" name="Rectangle 13"/>
          <p:cNvSpPr>
            <a:spLocks noChangeArrowheads="1"/>
          </p:cNvSpPr>
          <p:nvPr/>
        </p:nvSpPr>
        <p:spPr bwMode="auto">
          <a:xfrm>
            <a:off x="1443038" y="4475163"/>
            <a:ext cx="1809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Narrow" panose="020B0606020202030204" pitchFamily="34" charset="0"/>
              </a:rPr>
              <a:t>P</a:t>
            </a:r>
            <a:r>
              <a:rPr lang="it-IT" altLang="en-US" sz="1700" b="1" i="1" baseline="-25000">
                <a:solidFill>
                  <a:srgbClr val="000000"/>
                </a:solidFill>
                <a:latin typeface="Arial Narrow" panose="020B0606020202030204" pitchFamily="34" charset="0"/>
              </a:rPr>
              <a:t>2</a:t>
            </a:r>
          </a:p>
        </p:txBody>
      </p:sp>
      <p:sp>
        <p:nvSpPr>
          <p:cNvPr id="162830" name="Freeform 14"/>
          <p:cNvSpPr>
            <a:spLocks/>
          </p:cNvSpPr>
          <p:nvPr/>
        </p:nvSpPr>
        <p:spPr bwMode="auto">
          <a:xfrm>
            <a:off x="1662113" y="3714750"/>
            <a:ext cx="112712" cy="109538"/>
          </a:xfrm>
          <a:custGeom>
            <a:avLst/>
            <a:gdLst>
              <a:gd name="T0" fmla="*/ 2147483646 w 71"/>
              <a:gd name="T1" fmla="*/ 2147483646 h 69"/>
              <a:gd name="T2" fmla="*/ 2147483646 w 71"/>
              <a:gd name="T3" fmla="*/ 2147483646 h 69"/>
              <a:gd name="T4" fmla="*/ 2147483646 w 71"/>
              <a:gd name="T5" fmla="*/ 2147483646 h 69"/>
              <a:gd name="T6" fmla="*/ 2147483646 w 71"/>
              <a:gd name="T7" fmla="*/ 2147483646 h 69"/>
              <a:gd name="T8" fmla="*/ 2147483646 w 71"/>
              <a:gd name="T9" fmla="*/ 2147483646 h 69"/>
              <a:gd name="T10" fmla="*/ 2147483646 w 71"/>
              <a:gd name="T11" fmla="*/ 0 h 69"/>
              <a:gd name="T12" fmla="*/ 2147483646 w 71"/>
              <a:gd name="T13" fmla="*/ 0 h 69"/>
              <a:gd name="T14" fmla="*/ 2147483646 w 71"/>
              <a:gd name="T15" fmla="*/ 0 h 69"/>
              <a:gd name="T16" fmla="*/ 0 w 71"/>
              <a:gd name="T17" fmla="*/ 2147483646 h 69"/>
              <a:gd name="T18" fmla="*/ 0 w 71"/>
              <a:gd name="T19" fmla="*/ 2147483646 h 69"/>
              <a:gd name="T20" fmla="*/ 0 w 71"/>
              <a:gd name="T21" fmla="*/ 2147483646 h 69"/>
              <a:gd name="T22" fmla="*/ 2147483646 w 71"/>
              <a:gd name="T23" fmla="*/ 2147483646 h 69"/>
              <a:gd name="T24" fmla="*/ 2147483646 w 71"/>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9">
                <a:moveTo>
                  <a:pt x="27" y="68"/>
                </a:moveTo>
                <a:lnTo>
                  <a:pt x="56" y="68"/>
                </a:lnTo>
                <a:lnTo>
                  <a:pt x="56" y="54"/>
                </a:lnTo>
                <a:lnTo>
                  <a:pt x="70" y="41"/>
                </a:lnTo>
                <a:lnTo>
                  <a:pt x="56" y="14"/>
                </a:lnTo>
                <a:lnTo>
                  <a:pt x="56" y="0"/>
                </a:lnTo>
                <a:lnTo>
                  <a:pt x="27" y="0"/>
                </a:lnTo>
                <a:lnTo>
                  <a:pt x="14" y="0"/>
                </a:lnTo>
                <a:lnTo>
                  <a:pt x="0" y="14"/>
                </a:lnTo>
                <a:lnTo>
                  <a:pt x="0" y="41"/>
                </a:lnTo>
                <a:lnTo>
                  <a:pt x="0" y="54"/>
                </a:lnTo>
                <a:lnTo>
                  <a:pt x="14"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31" name="Freeform 15"/>
          <p:cNvSpPr>
            <a:spLocks/>
          </p:cNvSpPr>
          <p:nvPr/>
        </p:nvSpPr>
        <p:spPr bwMode="auto">
          <a:xfrm>
            <a:off x="1662113" y="4521200"/>
            <a:ext cx="112712" cy="109538"/>
          </a:xfrm>
          <a:custGeom>
            <a:avLst/>
            <a:gdLst>
              <a:gd name="T0" fmla="*/ 2147483646 w 71"/>
              <a:gd name="T1" fmla="*/ 2147483646 h 69"/>
              <a:gd name="T2" fmla="*/ 2147483646 w 71"/>
              <a:gd name="T3" fmla="*/ 2147483646 h 69"/>
              <a:gd name="T4" fmla="*/ 2147483646 w 71"/>
              <a:gd name="T5" fmla="*/ 2147483646 h 69"/>
              <a:gd name="T6" fmla="*/ 2147483646 w 71"/>
              <a:gd name="T7" fmla="*/ 2147483646 h 69"/>
              <a:gd name="T8" fmla="*/ 2147483646 w 71"/>
              <a:gd name="T9" fmla="*/ 2147483646 h 69"/>
              <a:gd name="T10" fmla="*/ 2147483646 w 71"/>
              <a:gd name="T11" fmla="*/ 2147483646 h 69"/>
              <a:gd name="T12" fmla="*/ 2147483646 w 71"/>
              <a:gd name="T13" fmla="*/ 0 h 69"/>
              <a:gd name="T14" fmla="*/ 2147483646 w 71"/>
              <a:gd name="T15" fmla="*/ 2147483646 h 69"/>
              <a:gd name="T16" fmla="*/ 0 w 71"/>
              <a:gd name="T17" fmla="*/ 2147483646 h 69"/>
              <a:gd name="T18" fmla="*/ 0 w 71"/>
              <a:gd name="T19" fmla="*/ 2147483646 h 69"/>
              <a:gd name="T20" fmla="*/ 0 w 71"/>
              <a:gd name="T21" fmla="*/ 2147483646 h 69"/>
              <a:gd name="T22" fmla="*/ 2147483646 w 71"/>
              <a:gd name="T23" fmla="*/ 2147483646 h 69"/>
              <a:gd name="T24" fmla="*/ 2147483646 w 71"/>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9">
                <a:moveTo>
                  <a:pt x="27" y="68"/>
                </a:moveTo>
                <a:lnTo>
                  <a:pt x="56" y="68"/>
                </a:lnTo>
                <a:lnTo>
                  <a:pt x="56" y="54"/>
                </a:lnTo>
                <a:lnTo>
                  <a:pt x="70" y="41"/>
                </a:lnTo>
                <a:lnTo>
                  <a:pt x="56" y="27"/>
                </a:lnTo>
                <a:lnTo>
                  <a:pt x="56" y="14"/>
                </a:lnTo>
                <a:lnTo>
                  <a:pt x="27" y="0"/>
                </a:lnTo>
                <a:lnTo>
                  <a:pt x="14" y="14"/>
                </a:lnTo>
                <a:lnTo>
                  <a:pt x="0" y="27"/>
                </a:lnTo>
                <a:lnTo>
                  <a:pt x="0" y="41"/>
                </a:lnTo>
                <a:lnTo>
                  <a:pt x="0" y="54"/>
                </a:lnTo>
                <a:lnTo>
                  <a:pt x="14"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32" name="Freeform 16"/>
          <p:cNvSpPr>
            <a:spLocks/>
          </p:cNvSpPr>
          <p:nvPr/>
        </p:nvSpPr>
        <p:spPr bwMode="auto">
          <a:xfrm>
            <a:off x="3189288" y="4521200"/>
            <a:ext cx="109537"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2147483646 h 69"/>
              <a:gd name="T12" fmla="*/ 2147483646 w 69"/>
              <a:gd name="T13" fmla="*/ 0 h 69"/>
              <a:gd name="T14" fmla="*/ 2147483646 w 69"/>
              <a:gd name="T15" fmla="*/ 2147483646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4" y="68"/>
                </a:lnTo>
                <a:lnTo>
                  <a:pt x="54" y="54"/>
                </a:lnTo>
                <a:lnTo>
                  <a:pt x="68" y="41"/>
                </a:lnTo>
                <a:lnTo>
                  <a:pt x="54" y="27"/>
                </a:lnTo>
                <a:lnTo>
                  <a:pt x="54" y="14"/>
                </a:lnTo>
                <a:lnTo>
                  <a:pt x="27" y="0"/>
                </a:lnTo>
                <a:lnTo>
                  <a:pt x="14" y="14"/>
                </a:lnTo>
                <a:lnTo>
                  <a:pt x="0" y="27"/>
                </a:lnTo>
                <a:lnTo>
                  <a:pt x="0" y="41"/>
                </a:lnTo>
                <a:lnTo>
                  <a:pt x="0" y="54"/>
                </a:lnTo>
                <a:lnTo>
                  <a:pt x="14"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33" name="Rectangle 17"/>
          <p:cNvSpPr>
            <a:spLocks noChangeArrowheads="1"/>
          </p:cNvSpPr>
          <p:nvPr/>
        </p:nvSpPr>
        <p:spPr bwMode="auto">
          <a:xfrm>
            <a:off x="1793875" y="1903413"/>
            <a:ext cx="127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A</a:t>
            </a:r>
          </a:p>
        </p:txBody>
      </p:sp>
      <p:sp>
        <p:nvSpPr>
          <p:cNvPr id="162834" name="Rectangle 18"/>
          <p:cNvSpPr>
            <a:spLocks noChangeArrowheads="1"/>
          </p:cNvSpPr>
          <p:nvPr/>
        </p:nvSpPr>
        <p:spPr bwMode="auto">
          <a:xfrm>
            <a:off x="1793875" y="3757613"/>
            <a:ext cx="127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B</a:t>
            </a:r>
          </a:p>
        </p:txBody>
      </p:sp>
      <p:sp>
        <p:nvSpPr>
          <p:cNvPr id="162835" name="Rectangle 19"/>
          <p:cNvSpPr>
            <a:spLocks noChangeArrowheads="1"/>
          </p:cNvSpPr>
          <p:nvPr/>
        </p:nvSpPr>
        <p:spPr bwMode="auto">
          <a:xfrm>
            <a:off x="1793875" y="4586288"/>
            <a:ext cx="127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D</a:t>
            </a:r>
          </a:p>
        </p:txBody>
      </p:sp>
      <p:sp>
        <p:nvSpPr>
          <p:cNvPr id="162836" name="Rectangle 20"/>
          <p:cNvSpPr>
            <a:spLocks noChangeArrowheads="1"/>
          </p:cNvSpPr>
          <p:nvPr/>
        </p:nvSpPr>
        <p:spPr bwMode="auto">
          <a:xfrm>
            <a:off x="3319463" y="3560763"/>
            <a:ext cx="127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C</a:t>
            </a:r>
          </a:p>
        </p:txBody>
      </p:sp>
      <p:sp>
        <p:nvSpPr>
          <p:cNvPr id="162837" name="Rectangle 21"/>
          <p:cNvSpPr>
            <a:spLocks noChangeArrowheads="1"/>
          </p:cNvSpPr>
          <p:nvPr/>
        </p:nvSpPr>
        <p:spPr bwMode="auto">
          <a:xfrm>
            <a:off x="3297238" y="4586288"/>
            <a:ext cx="1174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E</a:t>
            </a:r>
          </a:p>
        </p:txBody>
      </p:sp>
      <p:sp>
        <p:nvSpPr>
          <p:cNvPr id="162838" name="Rectangle 22"/>
          <p:cNvSpPr>
            <a:spLocks noChangeArrowheads="1"/>
          </p:cNvSpPr>
          <p:nvPr/>
        </p:nvSpPr>
        <p:spPr bwMode="auto">
          <a:xfrm>
            <a:off x="4083050" y="4367213"/>
            <a:ext cx="1079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F</a:t>
            </a:r>
          </a:p>
        </p:txBody>
      </p:sp>
      <p:sp>
        <p:nvSpPr>
          <p:cNvPr id="162839" name="Line 23"/>
          <p:cNvSpPr>
            <a:spLocks noChangeShapeType="1"/>
          </p:cNvSpPr>
          <p:nvPr/>
        </p:nvSpPr>
        <p:spPr bwMode="auto">
          <a:xfrm flipH="1">
            <a:off x="2411413" y="4292600"/>
            <a:ext cx="152400" cy="685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40" name="Line 24"/>
          <p:cNvSpPr>
            <a:spLocks noChangeShapeType="1"/>
          </p:cNvSpPr>
          <p:nvPr/>
        </p:nvSpPr>
        <p:spPr bwMode="auto">
          <a:xfrm>
            <a:off x="1725613" y="2143125"/>
            <a:ext cx="3760787" cy="4044950"/>
          </a:xfrm>
          <a:prstGeom prst="line">
            <a:avLst/>
          </a:prstGeom>
          <a:noFill/>
          <a:ln w="254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41" name="Freeform 25"/>
          <p:cNvSpPr>
            <a:spLocks/>
          </p:cNvSpPr>
          <p:nvPr/>
        </p:nvSpPr>
        <p:spPr bwMode="auto">
          <a:xfrm>
            <a:off x="1662113" y="2079625"/>
            <a:ext cx="112712" cy="109538"/>
          </a:xfrm>
          <a:custGeom>
            <a:avLst/>
            <a:gdLst>
              <a:gd name="T0" fmla="*/ 2147483646 w 71"/>
              <a:gd name="T1" fmla="*/ 2147483646 h 69"/>
              <a:gd name="T2" fmla="*/ 2147483646 w 71"/>
              <a:gd name="T3" fmla="*/ 2147483646 h 69"/>
              <a:gd name="T4" fmla="*/ 2147483646 w 71"/>
              <a:gd name="T5" fmla="*/ 2147483646 h 69"/>
              <a:gd name="T6" fmla="*/ 2147483646 w 71"/>
              <a:gd name="T7" fmla="*/ 2147483646 h 69"/>
              <a:gd name="T8" fmla="*/ 2147483646 w 71"/>
              <a:gd name="T9" fmla="*/ 2147483646 h 69"/>
              <a:gd name="T10" fmla="*/ 2147483646 w 71"/>
              <a:gd name="T11" fmla="*/ 0 h 69"/>
              <a:gd name="T12" fmla="*/ 2147483646 w 71"/>
              <a:gd name="T13" fmla="*/ 0 h 69"/>
              <a:gd name="T14" fmla="*/ 2147483646 w 71"/>
              <a:gd name="T15" fmla="*/ 0 h 69"/>
              <a:gd name="T16" fmla="*/ 0 w 71"/>
              <a:gd name="T17" fmla="*/ 2147483646 h 69"/>
              <a:gd name="T18" fmla="*/ 0 w 71"/>
              <a:gd name="T19" fmla="*/ 2147483646 h 69"/>
              <a:gd name="T20" fmla="*/ 0 w 71"/>
              <a:gd name="T21" fmla="*/ 2147483646 h 69"/>
              <a:gd name="T22" fmla="*/ 2147483646 w 71"/>
              <a:gd name="T23" fmla="*/ 2147483646 h 69"/>
              <a:gd name="T24" fmla="*/ 2147483646 w 71"/>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9">
                <a:moveTo>
                  <a:pt x="27" y="68"/>
                </a:moveTo>
                <a:lnTo>
                  <a:pt x="56" y="54"/>
                </a:lnTo>
                <a:lnTo>
                  <a:pt x="56" y="41"/>
                </a:lnTo>
                <a:lnTo>
                  <a:pt x="70" y="27"/>
                </a:lnTo>
                <a:lnTo>
                  <a:pt x="56" y="14"/>
                </a:lnTo>
                <a:lnTo>
                  <a:pt x="56" y="0"/>
                </a:lnTo>
                <a:lnTo>
                  <a:pt x="27" y="0"/>
                </a:lnTo>
                <a:lnTo>
                  <a:pt x="14" y="0"/>
                </a:lnTo>
                <a:lnTo>
                  <a:pt x="0" y="14"/>
                </a:lnTo>
                <a:lnTo>
                  <a:pt x="0" y="27"/>
                </a:lnTo>
                <a:lnTo>
                  <a:pt x="0" y="41"/>
                </a:lnTo>
                <a:lnTo>
                  <a:pt x="14" y="54"/>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42" name="Freeform 26"/>
          <p:cNvSpPr>
            <a:spLocks/>
          </p:cNvSpPr>
          <p:nvPr/>
        </p:nvSpPr>
        <p:spPr bwMode="auto">
          <a:xfrm>
            <a:off x="3189288" y="3714750"/>
            <a:ext cx="109537"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0 h 69"/>
              <a:gd name="T12" fmla="*/ 2147483646 w 69"/>
              <a:gd name="T13" fmla="*/ 0 h 69"/>
              <a:gd name="T14" fmla="*/ 2147483646 w 69"/>
              <a:gd name="T15" fmla="*/ 0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4" y="68"/>
                </a:lnTo>
                <a:lnTo>
                  <a:pt x="54" y="54"/>
                </a:lnTo>
                <a:lnTo>
                  <a:pt x="68" y="41"/>
                </a:lnTo>
                <a:lnTo>
                  <a:pt x="54" y="14"/>
                </a:lnTo>
                <a:lnTo>
                  <a:pt x="54" y="0"/>
                </a:lnTo>
                <a:lnTo>
                  <a:pt x="27" y="0"/>
                </a:lnTo>
                <a:lnTo>
                  <a:pt x="14" y="0"/>
                </a:lnTo>
                <a:lnTo>
                  <a:pt x="0" y="14"/>
                </a:lnTo>
                <a:lnTo>
                  <a:pt x="0" y="41"/>
                </a:lnTo>
                <a:lnTo>
                  <a:pt x="0" y="54"/>
                </a:lnTo>
                <a:lnTo>
                  <a:pt x="14"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43" name="Freeform 27"/>
          <p:cNvSpPr>
            <a:spLocks/>
          </p:cNvSpPr>
          <p:nvPr/>
        </p:nvSpPr>
        <p:spPr bwMode="auto">
          <a:xfrm>
            <a:off x="3951288" y="4521200"/>
            <a:ext cx="111125" cy="109538"/>
          </a:xfrm>
          <a:custGeom>
            <a:avLst/>
            <a:gdLst>
              <a:gd name="T0" fmla="*/ 2147483646 w 70"/>
              <a:gd name="T1" fmla="*/ 2147483646 h 69"/>
              <a:gd name="T2" fmla="*/ 2147483646 w 70"/>
              <a:gd name="T3" fmla="*/ 2147483646 h 69"/>
              <a:gd name="T4" fmla="*/ 2147483646 w 70"/>
              <a:gd name="T5" fmla="*/ 2147483646 h 69"/>
              <a:gd name="T6" fmla="*/ 2147483646 w 70"/>
              <a:gd name="T7" fmla="*/ 2147483646 h 69"/>
              <a:gd name="T8" fmla="*/ 2147483646 w 70"/>
              <a:gd name="T9" fmla="*/ 2147483646 h 69"/>
              <a:gd name="T10" fmla="*/ 2147483646 w 70"/>
              <a:gd name="T11" fmla="*/ 2147483646 h 69"/>
              <a:gd name="T12" fmla="*/ 2147483646 w 70"/>
              <a:gd name="T13" fmla="*/ 0 h 69"/>
              <a:gd name="T14" fmla="*/ 2147483646 w 70"/>
              <a:gd name="T15" fmla="*/ 2147483646 h 69"/>
              <a:gd name="T16" fmla="*/ 0 w 70"/>
              <a:gd name="T17" fmla="*/ 2147483646 h 69"/>
              <a:gd name="T18" fmla="*/ 0 w 70"/>
              <a:gd name="T19" fmla="*/ 2147483646 h 69"/>
              <a:gd name="T20" fmla="*/ 0 w 70"/>
              <a:gd name="T21" fmla="*/ 2147483646 h 69"/>
              <a:gd name="T22" fmla="*/ 2147483646 w 70"/>
              <a:gd name="T23" fmla="*/ 2147483646 h 69"/>
              <a:gd name="T24" fmla="*/ 2147483646 w 70"/>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69">
                <a:moveTo>
                  <a:pt x="29" y="68"/>
                </a:moveTo>
                <a:lnTo>
                  <a:pt x="42" y="68"/>
                </a:lnTo>
                <a:lnTo>
                  <a:pt x="56" y="54"/>
                </a:lnTo>
                <a:lnTo>
                  <a:pt x="69" y="41"/>
                </a:lnTo>
                <a:lnTo>
                  <a:pt x="56" y="27"/>
                </a:lnTo>
                <a:lnTo>
                  <a:pt x="42" y="14"/>
                </a:lnTo>
                <a:lnTo>
                  <a:pt x="29" y="0"/>
                </a:lnTo>
                <a:lnTo>
                  <a:pt x="15" y="14"/>
                </a:lnTo>
                <a:lnTo>
                  <a:pt x="0" y="27"/>
                </a:lnTo>
                <a:lnTo>
                  <a:pt x="0" y="41"/>
                </a:lnTo>
                <a:lnTo>
                  <a:pt x="0" y="54"/>
                </a:lnTo>
                <a:lnTo>
                  <a:pt x="15" y="68"/>
                </a:lnTo>
                <a:lnTo>
                  <a:pt x="29"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44" name="Rectangle 28"/>
          <p:cNvSpPr>
            <a:spLocks noChangeArrowheads="1"/>
          </p:cNvSpPr>
          <p:nvPr/>
        </p:nvSpPr>
        <p:spPr bwMode="auto">
          <a:xfrm>
            <a:off x="3146425" y="6243638"/>
            <a:ext cx="201613"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Narrow" panose="020B0606020202030204" pitchFamily="34" charset="0"/>
              </a:rPr>
              <a:t>Q</a:t>
            </a:r>
            <a:r>
              <a:rPr lang="it-IT" altLang="en-US" sz="1700" b="1" i="1" baseline="-25000">
                <a:solidFill>
                  <a:srgbClr val="000000"/>
                </a:solidFill>
                <a:latin typeface="Arial Narrow" panose="020B0606020202030204" pitchFamily="34" charset="0"/>
              </a:rPr>
              <a:t>1</a:t>
            </a:r>
          </a:p>
        </p:txBody>
      </p:sp>
      <p:sp>
        <p:nvSpPr>
          <p:cNvPr id="162845" name="Rectangle 29"/>
          <p:cNvSpPr>
            <a:spLocks noChangeArrowheads="1"/>
          </p:cNvSpPr>
          <p:nvPr/>
        </p:nvSpPr>
        <p:spPr bwMode="auto">
          <a:xfrm>
            <a:off x="3906838" y="6243638"/>
            <a:ext cx="20161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Narrow" panose="020B0606020202030204" pitchFamily="34" charset="0"/>
              </a:rPr>
              <a:t>Q</a:t>
            </a:r>
            <a:r>
              <a:rPr lang="it-IT" altLang="en-US" sz="1700" b="1" i="1" baseline="-25000">
                <a:solidFill>
                  <a:srgbClr val="000000"/>
                </a:solidFill>
                <a:latin typeface="Arial Narrow" panose="020B0606020202030204" pitchFamily="34" charset="0"/>
              </a:rPr>
              <a:t>2</a:t>
            </a:r>
          </a:p>
        </p:txBody>
      </p:sp>
      <p:sp>
        <p:nvSpPr>
          <p:cNvPr id="236574" name="Line 30"/>
          <p:cNvSpPr>
            <a:spLocks noChangeShapeType="1"/>
          </p:cNvSpPr>
          <p:nvPr/>
        </p:nvSpPr>
        <p:spPr bwMode="auto">
          <a:xfrm flipV="1">
            <a:off x="3492500" y="3716338"/>
            <a:ext cx="568325" cy="5937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47" name="Freeform 31"/>
          <p:cNvSpPr>
            <a:spLocks/>
          </p:cNvSpPr>
          <p:nvPr/>
        </p:nvSpPr>
        <p:spPr bwMode="auto">
          <a:xfrm>
            <a:off x="1704975" y="1795463"/>
            <a:ext cx="6084888" cy="4427537"/>
          </a:xfrm>
          <a:custGeom>
            <a:avLst/>
            <a:gdLst>
              <a:gd name="T0" fmla="*/ 0 w 3833"/>
              <a:gd name="T1" fmla="*/ 0 h 2789"/>
              <a:gd name="T2" fmla="*/ 0 w 3833"/>
              <a:gd name="T3" fmla="*/ 2147483646 h 2789"/>
              <a:gd name="T4" fmla="*/ 2147483646 w 3833"/>
              <a:gd name="T5" fmla="*/ 2147483646 h 2789"/>
              <a:gd name="T6" fmla="*/ 0 60000 65536"/>
              <a:gd name="T7" fmla="*/ 0 60000 65536"/>
              <a:gd name="T8" fmla="*/ 0 60000 65536"/>
            </a:gdLst>
            <a:ahLst/>
            <a:cxnLst>
              <a:cxn ang="T6">
                <a:pos x="T0" y="T1"/>
              </a:cxn>
              <a:cxn ang="T7">
                <a:pos x="T2" y="T3"/>
              </a:cxn>
              <a:cxn ang="T8">
                <a:pos x="T4" y="T5"/>
              </a:cxn>
            </a:cxnLst>
            <a:rect l="0" t="0" r="r" b="b"/>
            <a:pathLst>
              <a:path w="3833" h="2789">
                <a:moveTo>
                  <a:pt x="0" y="0"/>
                </a:moveTo>
                <a:lnTo>
                  <a:pt x="0" y="2788"/>
                </a:lnTo>
                <a:lnTo>
                  <a:pt x="3832" y="278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6576" name="Rectangle 32"/>
          <p:cNvSpPr>
            <a:spLocks noChangeArrowheads="1"/>
          </p:cNvSpPr>
          <p:nvPr/>
        </p:nvSpPr>
        <p:spPr bwMode="auto">
          <a:xfrm>
            <a:off x="4114800" y="3581400"/>
            <a:ext cx="6667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CS per i</a:t>
            </a:r>
          </a:p>
        </p:txBody>
      </p:sp>
      <p:sp>
        <p:nvSpPr>
          <p:cNvPr id="236577" name="Rectangle 33"/>
          <p:cNvSpPr>
            <a:spLocks noChangeArrowheads="1"/>
          </p:cNvSpPr>
          <p:nvPr/>
        </p:nvSpPr>
        <p:spPr bwMode="auto">
          <a:xfrm>
            <a:off x="4140200" y="3789363"/>
            <a:ext cx="1443038"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nuovi compratori</a:t>
            </a:r>
          </a:p>
        </p:txBody>
      </p:sp>
      <p:sp>
        <p:nvSpPr>
          <p:cNvPr id="162850" name="Rectangle 34"/>
          <p:cNvSpPr>
            <a:spLocks noChangeArrowheads="1"/>
          </p:cNvSpPr>
          <p:nvPr/>
        </p:nvSpPr>
        <p:spPr bwMode="auto">
          <a:xfrm>
            <a:off x="2078038" y="4759325"/>
            <a:ext cx="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1700" b="1">
              <a:solidFill>
                <a:srgbClr val="000000"/>
              </a:solidFill>
              <a:latin typeface="Arial Narrow" panose="020B0606020202030204" pitchFamily="34" charset="0"/>
            </a:endParaRPr>
          </a:p>
        </p:txBody>
      </p:sp>
      <p:sp>
        <p:nvSpPr>
          <p:cNvPr id="162851" name="Rectangle 35"/>
          <p:cNvSpPr>
            <a:spLocks noChangeArrowheads="1"/>
          </p:cNvSpPr>
          <p:nvPr/>
        </p:nvSpPr>
        <p:spPr bwMode="auto">
          <a:xfrm>
            <a:off x="2078038" y="4978400"/>
            <a:ext cx="2444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dirty="0">
                <a:solidFill>
                  <a:srgbClr val="000000"/>
                </a:solidFill>
                <a:latin typeface="Arial Narrow" panose="020B0606020202030204" pitchFamily="34" charset="0"/>
              </a:rPr>
              <a:t>CS</a:t>
            </a:r>
          </a:p>
        </p:txBody>
      </p:sp>
      <p:sp>
        <p:nvSpPr>
          <p:cNvPr id="162852" name="Rectangle 36"/>
          <p:cNvSpPr>
            <a:spLocks noChangeArrowheads="1"/>
          </p:cNvSpPr>
          <p:nvPr/>
        </p:nvSpPr>
        <p:spPr bwMode="auto">
          <a:xfrm>
            <a:off x="2078038" y="5195888"/>
            <a:ext cx="96361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dirty="0">
                <a:solidFill>
                  <a:srgbClr val="000000"/>
                </a:solidFill>
                <a:latin typeface="Arial Narrow" panose="020B0606020202030204" pitchFamily="34" charset="0"/>
              </a:rPr>
              <a:t>addizionale</a:t>
            </a:r>
          </a:p>
        </p:txBody>
      </p:sp>
      <p:sp>
        <p:nvSpPr>
          <p:cNvPr id="162853" name="Rectangle 37"/>
          <p:cNvSpPr>
            <a:spLocks noChangeArrowheads="1"/>
          </p:cNvSpPr>
          <p:nvPr/>
        </p:nvSpPr>
        <p:spPr bwMode="auto">
          <a:xfrm>
            <a:off x="2051050" y="5445125"/>
            <a:ext cx="1150938"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dirty="0">
                <a:solidFill>
                  <a:srgbClr val="000000"/>
                </a:solidFill>
                <a:latin typeface="Arial Narrow" panose="020B0606020202030204" pitchFamily="34" charset="0"/>
              </a:rPr>
              <a:t>per i “vecchi”</a:t>
            </a:r>
          </a:p>
        </p:txBody>
      </p:sp>
      <p:sp>
        <p:nvSpPr>
          <p:cNvPr id="162854" name="Rectangle 38"/>
          <p:cNvSpPr>
            <a:spLocks noChangeArrowheads="1"/>
          </p:cNvSpPr>
          <p:nvPr/>
        </p:nvSpPr>
        <p:spPr bwMode="auto">
          <a:xfrm>
            <a:off x="2078038" y="5634038"/>
            <a:ext cx="9223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dirty="0">
                <a:solidFill>
                  <a:srgbClr val="000000"/>
                </a:solidFill>
                <a:latin typeface="Arial Narrow" panose="020B0606020202030204" pitchFamily="34" charset="0"/>
              </a:rPr>
              <a:t>compratori</a:t>
            </a:r>
          </a:p>
        </p:txBody>
      </p:sp>
      <p:sp>
        <p:nvSpPr>
          <p:cNvPr id="162855" name="Rectangle 39"/>
          <p:cNvSpPr>
            <a:spLocks noChangeArrowheads="1"/>
          </p:cNvSpPr>
          <p:nvPr/>
        </p:nvSpPr>
        <p:spPr bwMode="auto">
          <a:xfrm>
            <a:off x="1827213" y="2928938"/>
            <a:ext cx="639762"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700" b="1">
                <a:solidFill>
                  <a:srgbClr val="000000"/>
                </a:solidFill>
                <a:latin typeface="Arial Narrow" panose="020B0606020202030204" pitchFamily="34" charset="0"/>
              </a:rPr>
              <a:t>CS</a:t>
            </a:r>
          </a:p>
          <a:p>
            <a:pPr algn="ctr">
              <a:lnSpc>
                <a:spcPct val="85000"/>
              </a:lnSpc>
              <a:spcBef>
                <a:spcPct val="0"/>
              </a:spcBef>
              <a:buFontTx/>
              <a:buNone/>
            </a:pPr>
            <a:r>
              <a:rPr lang="it-IT" altLang="en-US" sz="1700" b="1">
                <a:solidFill>
                  <a:srgbClr val="000000"/>
                </a:solidFill>
                <a:latin typeface="Arial Narrow" panose="020B0606020202030204" pitchFamily="34" charset="0"/>
              </a:rPr>
              <a:t> iniziale</a:t>
            </a:r>
          </a:p>
        </p:txBody>
      </p:sp>
      <p:sp>
        <p:nvSpPr>
          <p:cNvPr id="236584" name="Text Box 40"/>
          <p:cNvSpPr txBox="1">
            <a:spLocks noChangeArrowheads="1"/>
          </p:cNvSpPr>
          <p:nvPr/>
        </p:nvSpPr>
        <p:spPr bwMode="auto">
          <a:xfrm>
            <a:off x="4140200" y="1557338"/>
            <a:ext cx="4845050" cy="1739900"/>
          </a:xfrm>
          <a:prstGeom prst="rect">
            <a:avLst/>
          </a:prstGeom>
          <a:solidFill>
            <a:srgbClr val="FFFF99">
              <a:alpha val="6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N.b.: i “vecchi” compratori sono coloro che </a:t>
            </a:r>
          </a:p>
          <a:p>
            <a:pPr eaLnBrk="1" hangingPunct="1">
              <a:spcBef>
                <a:spcPct val="0"/>
              </a:spcBef>
              <a:buFontTx/>
              <a:buNone/>
            </a:pPr>
            <a:r>
              <a:rPr lang="it-IT" altLang="en-US" sz="1800"/>
              <a:t>avrebbero comprato a P1 e che, a maggior ragione,</a:t>
            </a:r>
          </a:p>
          <a:p>
            <a:pPr eaLnBrk="1" hangingPunct="1">
              <a:spcBef>
                <a:spcPct val="0"/>
              </a:spcBef>
              <a:buFontTx/>
              <a:buNone/>
            </a:pPr>
            <a:r>
              <a:rPr lang="it-IT" altLang="en-US" sz="1800"/>
              <a:t>sono disposti a pagare P2 (&lt; P1). </a:t>
            </a:r>
          </a:p>
          <a:p>
            <a:pPr eaLnBrk="1" hangingPunct="1">
              <a:spcBef>
                <a:spcPct val="0"/>
              </a:spcBef>
              <a:buFontTx/>
              <a:buNone/>
            </a:pPr>
            <a:r>
              <a:rPr lang="it-IT" altLang="en-US" sz="1800"/>
              <a:t>Tutti però, sia “vecchi” che nuovi compratori, </a:t>
            </a:r>
          </a:p>
          <a:p>
            <a:pPr eaLnBrk="1" hangingPunct="1">
              <a:spcBef>
                <a:spcPct val="0"/>
              </a:spcBef>
              <a:buFontTx/>
              <a:buNone/>
            </a:pPr>
            <a:r>
              <a:rPr lang="it-IT" altLang="en-US" sz="1800"/>
              <a:t>comprano allo </a:t>
            </a:r>
            <a:r>
              <a:rPr lang="it-IT" altLang="en-US" sz="1800" u="sng"/>
              <a:t>stesso prezzo</a:t>
            </a:r>
            <a:r>
              <a:rPr lang="it-IT" altLang="en-US" sz="1800"/>
              <a:t> P2 </a:t>
            </a:r>
            <a:r>
              <a:rPr lang="it-IT" altLang="en-US" sz="1800">
                <a:sym typeface="Symbol" panose="05050102010706020507" pitchFamily="18" charset="2"/>
              </a:rPr>
              <a:t> legge del </a:t>
            </a:r>
          </a:p>
          <a:p>
            <a:pPr eaLnBrk="1" hangingPunct="1">
              <a:spcBef>
                <a:spcPct val="0"/>
              </a:spcBef>
              <a:buFontTx/>
              <a:buNone/>
            </a:pPr>
            <a:r>
              <a:rPr lang="it-IT" altLang="en-US" sz="1800">
                <a:sym typeface="Symbol" panose="05050102010706020507" pitchFamily="18" charset="2"/>
              </a:rPr>
              <a:t>			         prezzo unico</a:t>
            </a:r>
          </a:p>
        </p:txBody>
      </p:sp>
      <p:cxnSp>
        <p:nvCxnSpPr>
          <p:cNvPr id="3" name="Connettore 2 2">
            <a:extLst>
              <a:ext uri="{FF2B5EF4-FFF2-40B4-BE49-F238E27FC236}">
                <a16:creationId xmlns:a16="http://schemas.microsoft.com/office/drawing/2014/main" id="{4F5869CB-1F42-41DF-8AE0-FE40E22635A1}"/>
              </a:ext>
            </a:extLst>
          </p:cNvPr>
          <p:cNvCxnSpPr>
            <a:cxnSpLocks/>
          </p:cNvCxnSpPr>
          <p:nvPr/>
        </p:nvCxnSpPr>
        <p:spPr>
          <a:xfrm flipH="1">
            <a:off x="1326976" y="3808413"/>
            <a:ext cx="19224" cy="7437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8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8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28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28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28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65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5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657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657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6584"/>
                                        </p:tgtEl>
                                        <p:attrNameLst>
                                          <p:attrName>style.visibility</p:attrName>
                                        </p:attrNameLst>
                                      </p:cBhvr>
                                      <p:to>
                                        <p:strVal val="visible"/>
                                      </p:to>
                                    </p:set>
                                    <p:animEffect transition="in" filter="blinds(horizontal)">
                                      <p:cBhvr>
                                        <p:cTn id="31" dur="500"/>
                                        <p:tgtEl>
                                          <p:spTgt spid="236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p:bldP spid="162839" grpId="0" animBg="1"/>
      <p:bldP spid="162851" grpId="0"/>
      <p:bldP spid="162852" grpId="0"/>
      <p:bldP spid="162853" grpId="0"/>
      <p:bldP spid="162854" grpId="0"/>
      <p:bldP spid="236584"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4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48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48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4870"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4871"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4872" name="Rectangle 8"/>
          <p:cNvSpPr>
            <a:spLocks noGrp="1" noChangeArrowheads="1"/>
          </p:cNvSpPr>
          <p:nvPr>
            <p:ph type="title"/>
          </p:nvPr>
        </p:nvSpPr>
        <p:spPr>
          <a:xfrm>
            <a:off x="685800" y="38100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Il costo opportunità del venditore</a:t>
            </a:r>
          </a:p>
        </p:txBody>
      </p:sp>
      <p:sp>
        <p:nvSpPr>
          <p:cNvPr id="238601" name="Rectangle 9"/>
          <p:cNvSpPr>
            <a:spLocks noGrp="1" noChangeArrowheads="1"/>
          </p:cNvSpPr>
          <p:nvPr>
            <p:ph type="body" idx="1"/>
          </p:nvPr>
        </p:nvSpPr>
        <p:spPr>
          <a:xfrm>
            <a:off x="228600" y="1295400"/>
            <a:ext cx="8763000" cy="487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738188" algn="l"/>
              </a:tabLst>
            </a:pPr>
            <a:r>
              <a:rPr lang="it-IT" altLang="en-US" sz="2800"/>
              <a:t>Sappiamo che la curva di offerta indica le diverse quantità che il venditore vuole e può offrire sul mercato ai diversi prezzi.</a:t>
            </a:r>
          </a:p>
          <a:p>
            <a:pPr eaLnBrk="1" hangingPunct="1">
              <a:lnSpc>
                <a:spcPct val="90000"/>
              </a:lnSpc>
              <a:tabLst>
                <a:tab pos="738188" algn="l"/>
              </a:tabLst>
            </a:pPr>
            <a:r>
              <a:rPr lang="it-IT" altLang="en-US" sz="2800"/>
              <a:t>La si può quindi considerare come una raffigurazione del </a:t>
            </a:r>
            <a:r>
              <a:rPr lang="it-IT" altLang="en-US" sz="2800" u="sng"/>
              <a:t>costo</a:t>
            </a:r>
            <a:r>
              <a:rPr lang="it-IT" altLang="en-US" sz="2800"/>
              <a:t> per il venditore, dove “costo” va inteso come il </a:t>
            </a:r>
            <a:r>
              <a:rPr lang="it-IT" altLang="en-US" sz="2800" b="1">
                <a:solidFill>
                  <a:schemeClr val="accent2"/>
                </a:solidFill>
              </a:rPr>
              <a:t>costo opportunità</a:t>
            </a:r>
            <a:r>
              <a:rPr lang="it-IT" altLang="en-US" sz="2800"/>
              <a:t> che egli subisce per offrire al mercato le diverse quantità del bene in oggetto.</a:t>
            </a:r>
          </a:p>
          <a:p>
            <a:pPr eaLnBrk="1" hangingPunct="1">
              <a:lnSpc>
                <a:spcPct val="90000"/>
              </a:lnSpc>
              <a:tabLst>
                <a:tab pos="738188" algn="l"/>
              </a:tabLst>
            </a:pPr>
            <a:r>
              <a:rPr lang="it-IT" altLang="en-US" sz="2800"/>
              <a:t>Ogni decisione di produzione ed offerta comporta infatti </a:t>
            </a:r>
            <a:r>
              <a:rPr lang="it-IT" altLang="en-US" sz="2800" u="sng"/>
              <a:t>la rinuncia ad un’alternativa</a:t>
            </a:r>
            <a:r>
              <a:rPr lang="it-IT" altLang="en-US" sz="2800"/>
              <a:t>, cioè alla possibilità di utilizzare le proprie risorse in un altro modo.</a:t>
            </a:r>
          </a:p>
          <a:p>
            <a:pPr lvl="1" eaLnBrk="1" hangingPunct="1">
              <a:lnSpc>
                <a:spcPct val="90000"/>
              </a:lnSpc>
              <a:buFont typeface="Wingdings" panose="05000000000000000000" pitchFamily="2" charset="2"/>
              <a:buChar char="Ø"/>
              <a:tabLst>
                <a:tab pos="738188" algn="l"/>
              </a:tabLst>
            </a:pPr>
            <a:r>
              <a:rPr lang="it-IT" altLang="en-US" sz="2400"/>
              <a:t>P.e. invece di investire nell’attività produttiva il venditore potrebbe investire il proprio denaro in titoli di Stato.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601">
                                            <p:txEl>
                                              <p:pRg st="1" end="1"/>
                                            </p:txEl>
                                          </p:spTgt>
                                        </p:tgtEl>
                                        <p:attrNameLst>
                                          <p:attrName>style.visibility</p:attrName>
                                        </p:attrNameLst>
                                      </p:cBhvr>
                                      <p:to>
                                        <p:strVal val="visible"/>
                                      </p:to>
                                    </p:set>
                                    <p:animEffect transition="in" filter="wipe(left)">
                                      <p:cBhvr>
                                        <p:cTn id="7" dur="500"/>
                                        <p:tgtEl>
                                          <p:spTgt spid="23860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601">
                                            <p:txEl>
                                              <p:pRg st="2" end="2"/>
                                            </p:txEl>
                                          </p:spTgt>
                                        </p:tgtEl>
                                        <p:attrNameLst>
                                          <p:attrName>style.visibility</p:attrName>
                                        </p:attrNameLst>
                                      </p:cBhvr>
                                      <p:to>
                                        <p:strVal val="visible"/>
                                      </p:to>
                                    </p:set>
                                    <p:animEffect transition="in" filter="wipe(left)">
                                      <p:cBhvr>
                                        <p:cTn id="12" dur="500"/>
                                        <p:tgtEl>
                                          <p:spTgt spid="238601">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8601">
                                            <p:txEl>
                                              <p:pRg st="3" end="3"/>
                                            </p:txEl>
                                          </p:spTgt>
                                        </p:tgtEl>
                                        <p:attrNameLst>
                                          <p:attrName>style.visibility</p:attrName>
                                        </p:attrNameLst>
                                      </p:cBhvr>
                                      <p:to>
                                        <p:strVal val="visible"/>
                                      </p:to>
                                    </p:set>
                                    <p:animEffect transition="in" filter="wipe(left)">
                                      <p:cBhvr>
                                        <p:cTn id="15" dur="500"/>
                                        <p:tgtEl>
                                          <p:spTgt spid="2386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1"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6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69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691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6918"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6919"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6920" name="Rectangle 8"/>
          <p:cNvSpPr>
            <a:spLocks noGrp="1" noChangeArrowheads="1"/>
          </p:cNvSpPr>
          <p:nvPr>
            <p:ph type="title"/>
          </p:nvPr>
        </p:nvSpPr>
        <p:spPr>
          <a:xfrm>
            <a:off x="609600" y="152400"/>
            <a:ext cx="77724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La disponibilità a vendere</a:t>
            </a:r>
          </a:p>
        </p:txBody>
      </p:sp>
      <p:sp>
        <p:nvSpPr>
          <p:cNvPr id="240649" name="Rectangle 9"/>
          <p:cNvSpPr>
            <a:spLocks noGrp="1" noChangeArrowheads="1"/>
          </p:cNvSpPr>
          <p:nvPr>
            <p:ph type="body" idx="1"/>
          </p:nvPr>
        </p:nvSpPr>
        <p:spPr>
          <a:xfrm>
            <a:off x="152400" y="990600"/>
            <a:ext cx="8812213" cy="488667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tabLst>
                <a:tab pos="738188" algn="l"/>
              </a:tabLst>
            </a:pPr>
            <a:r>
              <a:rPr lang="it-IT" altLang="en-US" sz="2800" dirty="0"/>
              <a:t>Il costo opportunità del venditore misura la sua </a:t>
            </a:r>
            <a:r>
              <a:rPr lang="it-IT" altLang="en-US" sz="2800" b="1" dirty="0">
                <a:solidFill>
                  <a:schemeClr val="accent2"/>
                </a:solidFill>
              </a:rPr>
              <a:t>disponibilità a vendere</a:t>
            </a:r>
            <a:r>
              <a:rPr lang="it-IT" altLang="en-US" sz="2800" dirty="0"/>
              <a:t>: esso indica infatti il </a:t>
            </a:r>
            <a:r>
              <a:rPr lang="it-IT" altLang="en-US" sz="2800" u="sng" dirty="0"/>
              <a:t>prezzo più basso</a:t>
            </a:r>
            <a:r>
              <a:rPr lang="it-IT" altLang="en-US" sz="2800" dirty="0"/>
              <a:t> che il venditore è disposto ad accettare per offrire sul mercato una certa unità del bene (= un prezzo che sia almeno sufficiente a compensarlo del costo opportunità sopportato per produrla).</a:t>
            </a:r>
          </a:p>
          <a:p>
            <a:pPr lvl="1" eaLnBrk="1" hangingPunct="1">
              <a:lnSpc>
                <a:spcPct val="80000"/>
              </a:lnSpc>
              <a:tabLst>
                <a:tab pos="738188" algn="l"/>
              </a:tabLst>
            </a:pPr>
            <a:r>
              <a:rPr lang="it-IT" altLang="en-US" sz="2400" dirty="0"/>
              <a:t>E’ il “prezzo di offerta” nell’aggiustamento </a:t>
            </a:r>
            <a:r>
              <a:rPr lang="it-IT" altLang="en-US" sz="2400" dirty="0" err="1"/>
              <a:t>marshalliano</a:t>
            </a:r>
            <a:r>
              <a:rPr lang="it-IT" altLang="en-US" sz="2400" dirty="0"/>
              <a:t>.</a:t>
            </a:r>
          </a:p>
          <a:p>
            <a:pPr eaLnBrk="1" hangingPunct="1">
              <a:lnSpc>
                <a:spcPct val="80000"/>
              </a:lnSpc>
              <a:tabLst>
                <a:tab pos="738188" algn="l"/>
              </a:tabLst>
            </a:pPr>
            <a:r>
              <a:rPr lang="it-IT" altLang="en-US" sz="2800" dirty="0"/>
              <a:t>La curva di offerta è una retta crescente. Ciò significa che il costo opportunità </a:t>
            </a:r>
            <a:r>
              <a:rPr lang="it-IT" altLang="en-US" sz="2800" u="sng" dirty="0"/>
              <a:t>marginale</a:t>
            </a:r>
            <a:r>
              <a:rPr lang="it-IT" altLang="en-US" sz="2800" dirty="0"/>
              <a:t> (cioè il costo dell’ultima unità prodotta) </a:t>
            </a:r>
            <a:r>
              <a:rPr lang="it-IT" altLang="en-US" sz="2800" u="sng" dirty="0"/>
              <a:t>aumenta</a:t>
            </a:r>
            <a:r>
              <a:rPr lang="it-IT" altLang="en-US" sz="2800" dirty="0"/>
              <a:t> al crescere dell’offerta. </a:t>
            </a:r>
          </a:p>
          <a:p>
            <a:pPr eaLnBrk="1" hangingPunct="1">
              <a:lnSpc>
                <a:spcPct val="80000"/>
              </a:lnSpc>
              <a:tabLst>
                <a:tab pos="738188" algn="l"/>
              </a:tabLst>
            </a:pPr>
            <a:r>
              <a:rPr lang="it-IT" altLang="en-US" sz="2800" dirty="0"/>
              <a:t>Quindi la disponibilità a vendere via via </a:t>
            </a:r>
            <a:r>
              <a:rPr lang="it-IT" altLang="en-US" sz="2800" u="sng" dirty="0"/>
              <a:t>diminuisce</a:t>
            </a:r>
            <a:r>
              <a:rPr lang="it-IT" altLang="en-US" sz="2800" dirty="0"/>
              <a:t> (= il venditore richiede un prezzo via via più </a:t>
            </a:r>
            <a:r>
              <a:rPr lang="it-IT" altLang="en-US" sz="2800" i="1" dirty="0"/>
              <a:t>alto</a:t>
            </a:r>
            <a:r>
              <a:rPr lang="it-IT" altLang="en-US" sz="2800" dirty="0"/>
              <a:t>) al crescere della quantità offerta.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0649">
                                            <p:txEl>
                                              <p:pRg st="2" end="2"/>
                                            </p:txEl>
                                          </p:spTgt>
                                        </p:tgtEl>
                                        <p:attrNameLst>
                                          <p:attrName>style.visibility</p:attrName>
                                        </p:attrNameLst>
                                      </p:cBhvr>
                                      <p:to>
                                        <p:strVal val="visible"/>
                                      </p:to>
                                    </p:set>
                                    <p:animEffect transition="in" filter="wipe(left)">
                                      <p:cBhvr>
                                        <p:cTn id="7" dur="500"/>
                                        <p:tgtEl>
                                          <p:spTgt spid="24064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9">
                                            <p:txEl>
                                              <p:pRg st="3" end="3"/>
                                            </p:txEl>
                                          </p:spTgt>
                                        </p:tgtEl>
                                        <p:attrNameLst>
                                          <p:attrName>style.visibility</p:attrName>
                                        </p:attrNameLst>
                                      </p:cBhvr>
                                      <p:to>
                                        <p:strVal val="visible"/>
                                      </p:to>
                                    </p:set>
                                    <p:animEffect transition="in" filter="wipe(left)">
                                      <p:cBhvr>
                                        <p:cTn id="12" dur="500"/>
                                        <p:tgtEl>
                                          <p:spTgt spid="2406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89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896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896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8966"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8967"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68968" name="Rectangle 8"/>
          <p:cNvSpPr>
            <a:spLocks noGrp="1" noChangeArrowheads="1"/>
          </p:cNvSpPr>
          <p:nvPr>
            <p:ph type="title"/>
          </p:nvPr>
        </p:nvSpPr>
        <p:spPr>
          <a:xfrm>
            <a:off x="685800" y="30480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Il surplus del produttore</a:t>
            </a:r>
          </a:p>
        </p:txBody>
      </p:sp>
      <p:sp>
        <p:nvSpPr>
          <p:cNvPr id="242697" name="Rectangle 9"/>
          <p:cNvSpPr>
            <a:spLocks noGrp="1" noChangeArrowheads="1"/>
          </p:cNvSpPr>
          <p:nvPr>
            <p:ph type="body" idx="1"/>
          </p:nvPr>
        </p:nvSpPr>
        <p:spPr>
          <a:xfrm>
            <a:off x="152400" y="1268413"/>
            <a:ext cx="8839200" cy="51133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en-US" sz="2800"/>
              <a:t>L’offerta di mercato indica quindi le diverse disponibilità a vendere, o costi opportunità, dei produttori (i “prezzi di offerta” di Marshall).</a:t>
            </a:r>
          </a:p>
          <a:p>
            <a:pPr lvl="1" eaLnBrk="1" hangingPunct="1">
              <a:lnSpc>
                <a:spcPct val="80000"/>
              </a:lnSpc>
              <a:buFont typeface="Wingdings" panose="05000000000000000000" pitchFamily="2" charset="2"/>
              <a:buChar char="Ø"/>
            </a:pPr>
            <a:r>
              <a:rPr lang="it-IT" altLang="en-US" sz="2400"/>
              <a:t>Anche in questo caso nulla cambia se si considera un singolo venditore che produce varie unità del bene o diversi venditori (ciascuno con un diverso costo opportunità) che producono una singola unità del bene.</a:t>
            </a:r>
          </a:p>
          <a:p>
            <a:pPr eaLnBrk="1" hangingPunct="1">
              <a:lnSpc>
                <a:spcPct val="80000"/>
              </a:lnSpc>
            </a:pPr>
            <a:r>
              <a:rPr lang="it-IT" altLang="en-US" sz="2800"/>
              <a:t>Il </a:t>
            </a:r>
            <a:r>
              <a:rPr lang="it-IT" altLang="en-US" sz="2800">
                <a:solidFill>
                  <a:schemeClr val="accent2"/>
                </a:solidFill>
              </a:rPr>
              <a:t>surplus del produttore</a:t>
            </a:r>
            <a:r>
              <a:rPr lang="it-IT" altLang="en-US" sz="2800">
                <a:solidFill>
                  <a:srgbClr val="8901F3"/>
                </a:solidFill>
              </a:rPr>
              <a:t> </a:t>
            </a:r>
            <a:r>
              <a:rPr lang="it-IT" altLang="en-US" sz="2800">
                <a:solidFill>
                  <a:schemeClr val="accent2"/>
                </a:solidFill>
              </a:rPr>
              <a:t>(PS)</a:t>
            </a:r>
            <a:r>
              <a:rPr lang="it-IT" altLang="en-US" sz="2800">
                <a:solidFill>
                  <a:srgbClr val="8901F3"/>
                </a:solidFill>
              </a:rPr>
              <a:t> </a:t>
            </a:r>
            <a:r>
              <a:rPr lang="it-IT" altLang="en-US" sz="2800"/>
              <a:t>misura il </a:t>
            </a:r>
            <a:r>
              <a:rPr lang="it-IT" altLang="en-US" sz="2800" u="sng"/>
              <a:t>beneficio netto</a:t>
            </a:r>
            <a:r>
              <a:rPr lang="it-IT" altLang="en-US" sz="2800"/>
              <a:t> che il venditore ricava dal partecipare al mercato.</a:t>
            </a:r>
          </a:p>
          <a:p>
            <a:pPr eaLnBrk="1" hangingPunct="1">
              <a:lnSpc>
                <a:spcPct val="80000"/>
              </a:lnSpc>
            </a:pPr>
            <a:r>
              <a:rPr lang="it-IT" altLang="en-US" sz="2800"/>
              <a:t>Esso è dato dalla </a:t>
            </a:r>
            <a:r>
              <a:rPr lang="it-IT" altLang="en-US" sz="2800" u="sng"/>
              <a:t>differenza</a:t>
            </a:r>
            <a:r>
              <a:rPr lang="it-IT" altLang="en-US" sz="2800" i="1"/>
              <a:t> </a:t>
            </a:r>
            <a:r>
              <a:rPr lang="it-IT" altLang="en-US" sz="2800"/>
              <a:t>tra la somma totale incassata dal venditore ed il costo di produzione.</a:t>
            </a:r>
          </a:p>
          <a:p>
            <a:pPr eaLnBrk="1" hangingPunct="1">
              <a:lnSpc>
                <a:spcPct val="80000"/>
              </a:lnSpc>
            </a:pPr>
            <a:r>
              <a:rPr lang="it-IT" altLang="en-US" sz="2800">
                <a:solidFill>
                  <a:schemeClr val="accent2"/>
                </a:solidFill>
              </a:rPr>
              <a:t>Il PS è misurato dall’area compresa tra il prezzo di mercato, la curva di offerta e l’asse delle ordinate.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697">
                                            <p:txEl>
                                              <p:pRg st="2" end="2"/>
                                            </p:txEl>
                                          </p:spTgt>
                                        </p:tgtEl>
                                        <p:attrNameLst>
                                          <p:attrName>style.visibility</p:attrName>
                                        </p:attrNameLst>
                                      </p:cBhvr>
                                      <p:to>
                                        <p:strVal val="visible"/>
                                      </p:to>
                                    </p:set>
                                    <p:animEffect transition="in" filter="wipe(left)">
                                      <p:cBhvr>
                                        <p:cTn id="7" dur="500"/>
                                        <p:tgtEl>
                                          <p:spTgt spid="24269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2697">
                                            <p:txEl>
                                              <p:pRg st="3" end="3"/>
                                            </p:txEl>
                                          </p:spTgt>
                                        </p:tgtEl>
                                        <p:attrNameLst>
                                          <p:attrName>style.visibility</p:attrName>
                                        </p:attrNameLst>
                                      </p:cBhvr>
                                      <p:to>
                                        <p:strVal val="visible"/>
                                      </p:to>
                                    </p:set>
                                    <p:animEffect transition="in" filter="wipe(left)">
                                      <p:cBhvr>
                                        <p:cTn id="12" dur="500"/>
                                        <p:tgtEl>
                                          <p:spTgt spid="24269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2697">
                                            <p:txEl>
                                              <p:pRg st="4" end="4"/>
                                            </p:txEl>
                                          </p:spTgt>
                                        </p:tgtEl>
                                        <p:attrNameLst>
                                          <p:attrName>style.visibility</p:attrName>
                                        </p:attrNameLst>
                                      </p:cBhvr>
                                      <p:to>
                                        <p:strVal val="visible"/>
                                      </p:to>
                                    </p:set>
                                    <p:animEffect transition="in" filter="wipe(left)">
                                      <p:cBhvr>
                                        <p:cTn id="17" dur="500"/>
                                        <p:tgtEl>
                                          <p:spTgt spid="2426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7"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10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10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10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1014" name="Rectangle 6"/>
          <p:cNvSpPr>
            <a:spLocks noGrp="1" noChangeArrowheads="1"/>
          </p:cNvSpPr>
          <p:nvPr>
            <p:ph type="title"/>
          </p:nvPr>
        </p:nvSpPr>
        <p:spPr>
          <a:xfrm>
            <a:off x="685800" y="4572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Come misurare il PS </a:t>
            </a:r>
            <a:br>
              <a:rPr lang="it-IT" altLang="en-US" sz="3600"/>
            </a:br>
            <a:r>
              <a:rPr lang="it-IT" altLang="en-US" sz="3600"/>
              <a:t>sulla curva di offerta</a:t>
            </a:r>
          </a:p>
        </p:txBody>
      </p:sp>
      <p:sp>
        <p:nvSpPr>
          <p:cNvPr id="171015" name="Rectangle 7"/>
          <p:cNvSpPr>
            <a:spLocks noChangeArrowheads="1"/>
          </p:cNvSpPr>
          <p:nvPr/>
        </p:nvSpPr>
        <p:spPr bwMode="auto">
          <a:xfrm>
            <a:off x="6383338" y="6238875"/>
            <a:ext cx="8763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Quantità</a:t>
            </a:r>
          </a:p>
        </p:txBody>
      </p:sp>
      <p:sp>
        <p:nvSpPr>
          <p:cNvPr id="171016" name="Freeform 8"/>
          <p:cNvSpPr>
            <a:spLocks/>
          </p:cNvSpPr>
          <p:nvPr/>
        </p:nvSpPr>
        <p:spPr bwMode="auto">
          <a:xfrm>
            <a:off x="2417763" y="4244975"/>
            <a:ext cx="1839912" cy="1550988"/>
          </a:xfrm>
          <a:custGeom>
            <a:avLst/>
            <a:gdLst>
              <a:gd name="T0" fmla="*/ 2147483646 w 1159"/>
              <a:gd name="T1" fmla="*/ 0 h 977"/>
              <a:gd name="T2" fmla="*/ 0 w 1159"/>
              <a:gd name="T3" fmla="*/ 0 h 977"/>
              <a:gd name="T4" fmla="*/ 0 w 1159"/>
              <a:gd name="T5" fmla="*/ 2147483646 h 977"/>
              <a:gd name="T6" fmla="*/ 2147483646 w 1159"/>
              <a:gd name="T7" fmla="*/ 0 h 9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9" h="977">
                <a:moveTo>
                  <a:pt x="1158" y="0"/>
                </a:moveTo>
                <a:lnTo>
                  <a:pt x="0" y="0"/>
                </a:lnTo>
                <a:lnTo>
                  <a:pt x="0" y="976"/>
                </a:lnTo>
                <a:lnTo>
                  <a:pt x="1158" y="0"/>
                </a:lnTo>
              </a:path>
            </a:pathLst>
          </a:custGeom>
          <a:solidFill>
            <a:srgbClr val="CCCC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17" name="Rectangle 9"/>
          <p:cNvSpPr>
            <a:spLocks noChangeArrowheads="1"/>
          </p:cNvSpPr>
          <p:nvPr/>
        </p:nvSpPr>
        <p:spPr bwMode="auto">
          <a:xfrm>
            <a:off x="1676400" y="1752600"/>
            <a:ext cx="6969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Prezzo</a:t>
            </a:r>
          </a:p>
        </p:txBody>
      </p:sp>
      <p:sp>
        <p:nvSpPr>
          <p:cNvPr id="171018" name="Rectangle 10"/>
          <p:cNvSpPr>
            <a:spLocks noChangeArrowheads="1"/>
          </p:cNvSpPr>
          <p:nvPr/>
        </p:nvSpPr>
        <p:spPr bwMode="auto">
          <a:xfrm>
            <a:off x="2306638" y="6238875"/>
            <a:ext cx="1206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0</a:t>
            </a:r>
          </a:p>
        </p:txBody>
      </p:sp>
      <p:sp>
        <p:nvSpPr>
          <p:cNvPr id="171019" name="Rectangle 11"/>
          <p:cNvSpPr>
            <a:spLocks noChangeArrowheads="1"/>
          </p:cNvSpPr>
          <p:nvPr/>
        </p:nvSpPr>
        <p:spPr bwMode="auto">
          <a:xfrm>
            <a:off x="2103438" y="4114800"/>
            <a:ext cx="2222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panose="020B0604020202020204" pitchFamily="34" charset="0"/>
              </a:rPr>
              <a:t>P</a:t>
            </a:r>
            <a:r>
              <a:rPr lang="it-IT" altLang="en-US" sz="1700" b="1" i="1" baseline="-25000">
                <a:solidFill>
                  <a:srgbClr val="000000"/>
                </a:solidFill>
                <a:latin typeface="Arial" panose="020B0604020202020204" pitchFamily="34" charset="0"/>
              </a:rPr>
              <a:t>1</a:t>
            </a:r>
          </a:p>
        </p:txBody>
      </p:sp>
      <p:sp>
        <p:nvSpPr>
          <p:cNvPr id="171020" name="Freeform 12"/>
          <p:cNvSpPr>
            <a:spLocks/>
          </p:cNvSpPr>
          <p:nvPr/>
        </p:nvSpPr>
        <p:spPr bwMode="auto">
          <a:xfrm>
            <a:off x="2366963" y="4192588"/>
            <a:ext cx="131762"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0 h 84"/>
              <a:gd name="T12" fmla="*/ 2147483646 w 83"/>
              <a:gd name="T13" fmla="*/ 0 h 84"/>
              <a:gd name="T14" fmla="*/ 2147483646 w 83"/>
              <a:gd name="T15" fmla="*/ 0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49" y="67"/>
                </a:lnTo>
                <a:lnTo>
                  <a:pt x="66" y="50"/>
                </a:lnTo>
                <a:lnTo>
                  <a:pt x="82" y="33"/>
                </a:lnTo>
                <a:lnTo>
                  <a:pt x="66" y="16"/>
                </a:lnTo>
                <a:lnTo>
                  <a:pt x="49" y="0"/>
                </a:lnTo>
                <a:lnTo>
                  <a:pt x="33" y="0"/>
                </a:lnTo>
                <a:lnTo>
                  <a:pt x="16" y="0"/>
                </a:lnTo>
                <a:lnTo>
                  <a:pt x="0" y="16"/>
                </a:lnTo>
                <a:lnTo>
                  <a:pt x="0" y="33"/>
                </a:lnTo>
                <a:lnTo>
                  <a:pt x="0" y="50"/>
                </a:lnTo>
                <a:lnTo>
                  <a:pt x="16" y="67"/>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1" name="Rectangle 13"/>
          <p:cNvSpPr>
            <a:spLocks noChangeArrowheads="1"/>
          </p:cNvSpPr>
          <p:nvPr/>
        </p:nvSpPr>
        <p:spPr bwMode="auto">
          <a:xfrm>
            <a:off x="2522538" y="3983038"/>
            <a:ext cx="1555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B</a:t>
            </a:r>
          </a:p>
        </p:txBody>
      </p:sp>
      <p:sp>
        <p:nvSpPr>
          <p:cNvPr id="171022" name="Rectangle 14"/>
          <p:cNvSpPr>
            <a:spLocks noChangeArrowheads="1"/>
          </p:cNvSpPr>
          <p:nvPr/>
        </p:nvSpPr>
        <p:spPr bwMode="auto">
          <a:xfrm>
            <a:off x="4333875" y="4244975"/>
            <a:ext cx="1555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C</a:t>
            </a:r>
          </a:p>
        </p:txBody>
      </p:sp>
      <p:sp>
        <p:nvSpPr>
          <p:cNvPr id="171023" name="Line 15"/>
          <p:cNvSpPr>
            <a:spLocks noChangeShapeType="1"/>
          </p:cNvSpPr>
          <p:nvPr/>
        </p:nvSpPr>
        <p:spPr bwMode="auto">
          <a:xfrm>
            <a:off x="2430463" y="4248150"/>
            <a:ext cx="1819275"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1024" name="Rectangle 16"/>
          <p:cNvSpPr>
            <a:spLocks noChangeArrowheads="1"/>
          </p:cNvSpPr>
          <p:nvPr/>
        </p:nvSpPr>
        <p:spPr bwMode="auto">
          <a:xfrm>
            <a:off x="6199188" y="2043113"/>
            <a:ext cx="7080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Offerta</a:t>
            </a:r>
          </a:p>
        </p:txBody>
      </p:sp>
      <p:sp>
        <p:nvSpPr>
          <p:cNvPr id="171025" name="Rectangle 17"/>
          <p:cNvSpPr>
            <a:spLocks noChangeArrowheads="1"/>
          </p:cNvSpPr>
          <p:nvPr/>
        </p:nvSpPr>
        <p:spPr bwMode="auto">
          <a:xfrm>
            <a:off x="2522538" y="5741988"/>
            <a:ext cx="1555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A</a:t>
            </a:r>
          </a:p>
        </p:txBody>
      </p:sp>
      <p:sp>
        <p:nvSpPr>
          <p:cNvPr id="171026" name="Line 18"/>
          <p:cNvSpPr>
            <a:spLocks noChangeShapeType="1"/>
          </p:cNvSpPr>
          <p:nvPr/>
        </p:nvSpPr>
        <p:spPr bwMode="auto">
          <a:xfrm flipV="1">
            <a:off x="2433638" y="2374900"/>
            <a:ext cx="4011612" cy="342900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1027" name="Freeform 19"/>
          <p:cNvSpPr>
            <a:spLocks/>
          </p:cNvSpPr>
          <p:nvPr/>
        </p:nvSpPr>
        <p:spPr bwMode="auto">
          <a:xfrm>
            <a:off x="2366963" y="5741988"/>
            <a:ext cx="131762"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0 h 84"/>
              <a:gd name="T12" fmla="*/ 2147483646 w 83"/>
              <a:gd name="T13" fmla="*/ 0 h 84"/>
              <a:gd name="T14" fmla="*/ 2147483646 w 83"/>
              <a:gd name="T15" fmla="*/ 0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49" y="67"/>
                </a:lnTo>
                <a:lnTo>
                  <a:pt x="66" y="50"/>
                </a:lnTo>
                <a:lnTo>
                  <a:pt x="82" y="33"/>
                </a:lnTo>
                <a:lnTo>
                  <a:pt x="66" y="16"/>
                </a:lnTo>
                <a:lnTo>
                  <a:pt x="49" y="0"/>
                </a:lnTo>
                <a:lnTo>
                  <a:pt x="33" y="0"/>
                </a:lnTo>
                <a:lnTo>
                  <a:pt x="16" y="0"/>
                </a:lnTo>
                <a:lnTo>
                  <a:pt x="0" y="16"/>
                </a:lnTo>
                <a:lnTo>
                  <a:pt x="0" y="33"/>
                </a:lnTo>
                <a:lnTo>
                  <a:pt x="0" y="50"/>
                </a:lnTo>
                <a:lnTo>
                  <a:pt x="16" y="67"/>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8" name="Freeform 20"/>
          <p:cNvSpPr>
            <a:spLocks/>
          </p:cNvSpPr>
          <p:nvPr/>
        </p:nvSpPr>
        <p:spPr bwMode="auto">
          <a:xfrm>
            <a:off x="4203700" y="4192588"/>
            <a:ext cx="131763"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0 h 84"/>
              <a:gd name="T12" fmla="*/ 2147483646 w 83"/>
              <a:gd name="T13" fmla="*/ 0 h 84"/>
              <a:gd name="T14" fmla="*/ 2147483646 w 83"/>
              <a:gd name="T15" fmla="*/ 0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66" y="67"/>
                </a:lnTo>
                <a:lnTo>
                  <a:pt x="66" y="50"/>
                </a:lnTo>
                <a:lnTo>
                  <a:pt x="82" y="33"/>
                </a:lnTo>
                <a:lnTo>
                  <a:pt x="66" y="16"/>
                </a:lnTo>
                <a:lnTo>
                  <a:pt x="66" y="0"/>
                </a:lnTo>
                <a:lnTo>
                  <a:pt x="33" y="0"/>
                </a:lnTo>
                <a:lnTo>
                  <a:pt x="16" y="0"/>
                </a:lnTo>
                <a:lnTo>
                  <a:pt x="0" y="16"/>
                </a:lnTo>
                <a:lnTo>
                  <a:pt x="0" y="33"/>
                </a:lnTo>
                <a:lnTo>
                  <a:pt x="0" y="50"/>
                </a:lnTo>
                <a:lnTo>
                  <a:pt x="16" y="67"/>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9" name="Rectangle 21"/>
          <p:cNvSpPr>
            <a:spLocks noChangeArrowheads="1"/>
          </p:cNvSpPr>
          <p:nvPr/>
        </p:nvSpPr>
        <p:spPr bwMode="auto">
          <a:xfrm>
            <a:off x="2819400" y="4724400"/>
            <a:ext cx="28892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700" b="1">
                <a:solidFill>
                  <a:srgbClr val="000000"/>
                </a:solidFill>
                <a:latin typeface="Arial" panose="020B0604020202020204" pitchFamily="34" charset="0"/>
              </a:rPr>
              <a:t>PS</a:t>
            </a:r>
          </a:p>
        </p:txBody>
      </p:sp>
      <p:sp>
        <p:nvSpPr>
          <p:cNvPr id="171030" name="Rectangle 22"/>
          <p:cNvSpPr>
            <a:spLocks noChangeArrowheads="1"/>
          </p:cNvSpPr>
          <p:nvPr/>
        </p:nvSpPr>
        <p:spPr bwMode="auto">
          <a:xfrm>
            <a:off x="4149725" y="6238875"/>
            <a:ext cx="2460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panose="020B0604020202020204" pitchFamily="34" charset="0"/>
              </a:rPr>
              <a:t>Q</a:t>
            </a:r>
            <a:r>
              <a:rPr lang="it-IT" altLang="en-US" sz="1700" b="1" i="1" baseline="-25000">
                <a:solidFill>
                  <a:srgbClr val="000000"/>
                </a:solidFill>
                <a:latin typeface="Arial" panose="020B0604020202020204" pitchFamily="34" charset="0"/>
              </a:rPr>
              <a:t>1</a:t>
            </a:r>
          </a:p>
        </p:txBody>
      </p:sp>
      <p:sp>
        <p:nvSpPr>
          <p:cNvPr id="171031" name="Freeform 23"/>
          <p:cNvSpPr>
            <a:spLocks/>
          </p:cNvSpPr>
          <p:nvPr/>
        </p:nvSpPr>
        <p:spPr bwMode="auto">
          <a:xfrm>
            <a:off x="2417763" y="1804988"/>
            <a:ext cx="4700587" cy="4384675"/>
          </a:xfrm>
          <a:custGeom>
            <a:avLst/>
            <a:gdLst>
              <a:gd name="T0" fmla="*/ 0 w 2961"/>
              <a:gd name="T1" fmla="*/ 0 h 2762"/>
              <a:gd name="T2" fmla="*/ 0 w 2961"/>
              <a:gd name="T3" fmla="*/ 2147483646 h 2762"/>
              <a:gd name="T4" fmla="*/ 2147483646 w 2961"/>
              <a:gd name="T5" fmla="*/ 2147483646 h 2762"/>
              <a:gd name="T6" fmla="*/ 0 60000 65536"/>
              <a:gd name="T7" fmla="*/ 0 60000 65536"/>
              <a:gd name="T8" fmla="*/ 0 60000 65536"/>
            </a:gdLst>
            <a:ahLst/>
            <a:cxnLst>
              <a:cxn ang="T6">
                <a:pos x="T0" y="T1"/>
              </a:cxn>
              <a:cxn ang="T7">
                <a:pos x="T2" y="T3"/>
              </a:cxn>
              <a:cxn ang="T8">
                <a:pos x="T4" y="T5"/>
              </a:cxn>
            </a:cxnLst>
            <a:rect l="0" t="0" r="r" b="b"/>
            <a:pathLst>
              <a:path w="2961" h="2762">
                <a:moveTo>
                  <a:pt x="0" y="0"/>
                </a:moveTo>
                <a:lnTo>
                  <a:pt x="0" y="2761"/>
                </a:lnTo>
                <a:lnTo>
                  <a:pt x="2960" y="27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32" name="Line 24"/>
          <p:cNvSpPr>
            <a:spLocks noChangeShapeType="1"/>
          </p:cNvSpPr>
          <p:nvPr/>
        </p:nvSpPr>
        <p:spPr bwMode="auto">
          <a:xfrm flipH="1">
            <a:off x="4254500" y="4273550"/>
            <a:ext cx="14288" cy="19335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spd="slow">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30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306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306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3062" name="Rectangle 6"/>
          <p:cNvSpPr>
            <a:spLocks noGrp="1" noChangeArrowheads="1"/>
          </p:cNvSpPr>
          <p:nvPr>
            <p:ph type="title"/>
          </p:nvPr>
        </p:nvSpPr>
        <p:spPr>
          <a:xfrm>
            <a:off x="381000" y="228600"/>
            <a:ext cx="8077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Effetto sul PS di un aumento </a:t>
            </a:r>
            <a:br>
              <a:rPr lang="it-IT" altLang="en-US" sz="3600"/>
            </a:br>
            <a:r>
              <a:rPr lang="it-IT" altLang="en-US" sz="3600"/>
              <a:t>del prezzo di mercato</a:t>
            </a:r>
          </a:p>
        </p:txBody>
      </p:sp>
      <p:sp>
        <p:nvSpPr>
          <p:cNvPr id="173063" name="Rectangle 7"/>
          <p:cNvSpPr>
            <a:spLocks noChangeArrowheads="1"/>
          </p:cNvSpPr>
          <p:nvPr/>
        </p:nvSpPr>
        <p:spPr bwMode="auto">
          <a:xfrm>
            <a:off x="6383338" y="6238875"/>
            <a:ext cx="8763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Quantità</a:t>
            </a:r>
          </a:p>
        </p:txBody>
      </p:sp>
      <p:sp>
        <p:nvSpPr>
          <p:cNvPr id="173064" name="Freeform 8"/>
          <p:cNvSpPr>
            <a:spLocks/>
          </p:cNvSpPr>
          <p:nvPr/>
        </p:nvSpPr>
        <p:spPr bwMode="auto">
          <a:xfrm>
            <a:off x="2417763" y="4244975"/>
            <a:ext cx="1839912" cy="1550988"/>
          </a:xfrm>
          <a:custGeom>
            <a:avLst/>
            <a:gdLst>
              <a:gd name="T0" fmla="*/ 2147483646 w 1159"/>
              <a:gd name="T1" fmla="*/ 0 h 977"/>
              <a:gd name="T2" fmla="*/ 0 w 1159"/>
              <a:gd name="T3" fmla="*/ 0 h 977"/>
              <a:gd name="T4" fmla="*/ 0 w 1159"/>
              <a:gd name="T5" fmla="*/ 2147483646 h 977"/>
              <a:gd name="T6" fmla="*/ 2147483646 w 1159"/>
              <a:gd name="T7" fmla="*/ 0 h 9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9" h="977">
                <a:moveTo>
                  <a:pt x="1158" y="0"/>
                </a:moveTo>
                <a:lnTo>
                  <a:pt x="0" y="0"/>
                </a:lnTo>
                <a:lnTo>
                  <a:pt x="0" y="976"/>
                </a:lnTo>
                <a:lnTo>
                  <a:pt x="1158" y="0"/>
                </a:lnTo>
              </a:path>
            </a:pathLst>
          </a:custGeom>
          <a:solidFill>
            <a:srgbClr val="CCCC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65" name="Rectangle 9"/>
          <p:cNvSpPr>
            <a:spLocks noChangeArrowheads="1"/>
          </p:cNvSpPr>
          <p:nvPr/>
        </p:nvSpPr>
        <p:spPr bwMode="auto">
          <a:xfrm>
            <a:off x="2417763" y="3486150"/>
            <a:ext cx="1838325" cy="758825"/>
          </a:xfrm>
          <a:prstGeom prst="rect">
            <a:avLst/>
          </a:prstGeom>
          <a:solidFill>
            <a:srgbClr val="FF99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6794" name="Freeform 10"/>
          <p:cNvSpPr>
            <a:spLocks/>
          </p:cNvSpPr>
          <p:nvPr/>
        </p:nvSpPr>
        <p:spPr bwMode="auto">
          <a:xfrm>
            <a:off x="4256088" y="3486150"/>
            <a:ext cx="920750" cy="760413"/>
          </a:xfrm>
          <a:custGeom>
            <a:avLst/>
            <a:gdLst>
              <a:gd name="T0" fmla="*/ 0 w 580"/>
              <a:gd name="T1" fmla="*/ 2147483646 h 479"/>
              <a:gd name="T2" fmla="*/ 0 w 580"/>
              <a:gd name="T3" fmla="*/ 0 h 479"/>
              <a:gd name="T4" fmla="*/ 2147483646 w 580"/>
              <a:gd name="T5" fmla="*/ 0 h 479"/>
              <a:gd name="T6" fmla="*/ 0 w 580"/>
              <a:gd name="T7" fmla="*/ 2147483646 h 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0" h="479">
                <a:moveTo>
                  <a:pt x="0" y="478"/>
                </a:moveTo>
                <a:lnTo>
                  <a:pt x="0" y="0"/>
                </a:lnTo>
                <a:lnTo>
                  <a:pt x="579" y="0"/>
                </a:lnTo>
                <a:lnTo>
                  <a:pt x="0" y="478"/>
                </a:lnTo>
              </a:path>
            </a:pathLst>
          </a:custGeom>
          <a:solidFill>
            <a:srgbClr val="CC66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67" name="Rectangle 11"/>
          <p:cNvSpPr>
            <a:spLocks noChangeArrowheads="1"/>
          </p:cNvSpPr>
          <p:nvPr/>
        </p:nvSpPr>
        <p:spPr bwMode="auto">
          <a:xfrm>
            <a:off x="1600200" y="1752600"/>
            <a:ext cx="6969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Prezzo</a:t>
            </a:r>
          </a:p>
        </p:txBody>
      </p:sp>
      <p:sp>
        <p:nvSpPr>
          <p:cNvPr id="173068" name="Rectangle 12"/>
          <p:cNvSpPr>
            <a:spLocks noChangeArrowheads="1"/>
          </p:cNvSpPr>
          <p:nvPr/>
        </p:nvSpPr>
        <p:spPr bwMode="auto">
          <a:xfrm>
            <a:off x="2306638" y="6238875"/>
            <a:ext cx="1206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0</a:t>
            </a:r>
          </a:p>
        </p:txBody>
      </p:sp>
      <p:sp>
        <p:nvSpPr>
          <p:cNvPr id="173069" name="Freeform 13"/>
          <p:cNvSpPr>
            <a:spLocks/>
          </p:cNvSpPr>
          <p:nvPr/>
        </p:nvSpPr>
        <p:spPr bwMode="auto">
          <a:xfrm>
            <a:off x="2417763" y="3486150"/>
            <a:ext cx="2759075" cy="2703513"/>
          </a:xfrm>
          <a:custGeom>
            <a:avLst/>
            <a:gdLst>
              <a:gd name="T0" fmla="*/ 0 w 1738"/>
              <a:gd name="T1" fmla="*/ 0 h 1703"/>
              <a:gd name="T2" fmla="*/ 2147483646 w 1738"/>
              <a:gd name="T3" fmla="*/ 0 h 1703"/>
              <a:gd name="T4" fmla="*/ 2147483646 w 1738"/>
              <a:gd name="T5" fmla="*/ 2147483646 h 1703"/>
              <a:gd name="T6" fmla="*/ 0 60000 65536"/>
              <a:gd name="T7" fmla="*/ 0 60000 65536"/>
              <a:gd name="T8" fmla="*/ 0 60000 65536"/>
            </a:gdLst>
            <a:ahLst/>
            <a:cxnLst>
              <a:cxn ang="T6">
                <a:pos x="T0" y="T1"/>
              </a:cxn>
              <a:cxn ang="T7">
                <a:pos x="T2" y="T3"/>
              </a:cxn>
              <a:cxn ang="T8">
                <a:pos x="T4" y="T5"/>
              </a:cxn>
            </a:cxnLst>
            <a:rect l="0" t="0" r="r" b="b"/>
            <a:pathLst>
              <a:path w="1738" h="1703">
                <a:moveTo>
                  <a:pt x="0" y="0"/>
                </a:moveTo>
                <a:lnTo>
                  <a:pt x="1737" y="0"/>
                </a:lnTo>
                <a:lnTo>
                  <a:pt x="1737" y="170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70" name="Rectangle 14"/>
          <p:cNvSpPr>
            <a:spLocks noChangeArrowheads="1"/>
          </p:cNvSpPr>
          <p:nvPr/>
        </p:nvSpPr>
        <p:spPr bwMode="auto">
          <a:xfrm>
            <a:off x="2103438" y="3354388"/>
            <a:ext cx="2222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panose="020B0604020202020204" pitchFamily="34" charset="0"/>
              </a:rPr>
              <a:t>P</a:t>
            </a:r>
            <a:r>
              <a:rPr lang="it-IT" altLang="en-US" sz="1700" b="1" i="1" baseline="-25000">
                <a:solidFill>
                  <a:srgbClr val="000000"/>
                </a:solidFill>
                <a:latin typeface="Arial" panose="020B0604020202020204" pitchFamily="34" charset="0"/>
              </a:rPr>
              <a:t>2</a:t>
            </a:r>
          </a:p>
        </p:txBody>
      </p:sp>
      <p:sp>
        <p:nvSpPr>
          <p:cNvPr id="173071" name="Rectangle 15"/>
          <p:cNvSpPr>
            <a:spLocks noChangeArrowheads="1"/>
          </p:cNvSpPr>
          <p:nvPr/>
        </p:nvSpPr>
        <p:spPr bwMode="auto">
          <a:xfrm>
            <a:off x="2103438" y="4114800"/>
            <a:ext cx="2222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panose="020B0604020202020204" pitchFamily="34" charset="0"/>
              </a:rPr>
              <a:t>P</a:t>
            </a:r>
            <a:r>
              <a:rPr lang="it-IT" altLang="en-US" sz="1700" b="1" i="1" baseline="-25000">
                <a:solidFill>
                  <a:srgbClr val="000000"/>
                </a:solidFill>
                <a:latin typeface="Arial" panose="020B0604020202020204" pitchFamily="34" charset="0"/>
              </a:rPr>
              <a:t>1</a:t>
            </a:r>
          </a:p>
        </p:txBody>
      </p:sp>
      <p:sp>
        <p:nvSpPr>
          <p:cNvPr id="173072" name="Freeform 16"/>
          <p:cNvSpPr>
            <a:spLocks/>
          </p:cNvSpPr>
          <p:nvPr/>
        </p:nvSpPr>
        <p:spPr bwMode="auto">
          <a:xfrm>
            <a:off x="2366963" y="3405188"/>
            <a:ext cx="131762"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2147483646 h 84"/>
              <a:gd name="T12" fmla="*/ 2147483646 w 83"/>
              <a:gd name="T13" fmla="*/ 0 h 84"/>
              <a:gd name="T14" fmla="*/ 2147483646 w 83"/>
              <a:gd name="T15" fmla="*/ 2147483646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49" y="83"/>
                </a:lnTo>
                <a:lnTo>
                  <a:pt x="66" y="67"/>
                </a:lnTo>
                <a:lnTo>
                  <a:pt x="82" y="50"/>
                </a:lnTo>
                <a:lnTo>
                  <a:pt x="66" y="33"/>
                </a:lnTo>
                <a:lnTo>
                  <a:pt x="49" y="16"/>
                </a:lnTo>
                <a:lnTo>
                  <a:pt x="33" y="0"/>
                </a:lnTo>
                <a:lnTo>
                  <a:pt x="16" y="16"/>
                </a:lnTo>
                <a:lnTo>
                  <a:pt x="0" y="33"/>
                </a:lnTo>
                <a:lnTo>
                  <a:pt x="0" y="50"/>
                </a:lnTo>
                <a:lnTo>
                  <a:pt x="0" y="67"/>
                </a:lnTo>
                <a:lnTo>
                  <a:pt x="16" y="83"/>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73" name="Freeform 17"/>
          <p:cNvSpPr>
            <a:spLocks/>
          </p:cNvSpPr>
          <p:nvPr/>
        </p:nvSpPr>
        <p:spPr bwMode="auto">
          <a:xfrm>
            <a:off x="2366963" y="4192588"/>
            <a:ext cx="131762"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0 h 84"/>
              <a:gd name="T12" fmla="*/ 2147483646 w 83"/>
              <a:gd name="T13" fmla="*/ 0 h 84"/>
              <a:gd name="T14" fmla="*/ 2147483646 w 83"/>
              <a:gd name="T15" fmla="*/ 0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49" y="67"/>
                </a:lnTo>
                <a:lnTo>
                  <a:pt x="66" y="50"/>
                </a:lnTo>
                <a:lnTo>
                  <a:pt x="82" y="33"/>
                </a:lnTo>
                <a:lnTo>
                  <a:pt x="66" y="16"/>
                </a:lnTo>
                <a:lnTo>
                  <a:pt x="49" y="0"/>
                </a:lnTo>
                <a:lnTo>
                  <a:pt x="33" y="0"/>
                </a:lnTo>
                <a:lnTo>
                  <a:pt x="16" y="0"/>
                </a:lnTo>
                <a:lnTo>
                  <a:pt x="0" y="16"/>
                </a:lnTo>
                <a:lnTo>
                  <a:pt x="0" y="33"/>
                </a:lnTo>
                <a:lnTo>
                  <a:pt x="0" y="50"/>
                </a:lnTo>
                <a:lnTo>
                  <a:pt x="16" y="67"/>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74" name="Rectangle 18"/>
          <p:cNvSpPr>
            <a:spLocks noChangeArrowheads="1"/>
          </p:cNvSpPr>
          <p:nvPr/>
        </p:nvSpPr>
        <p:spPr bwMode="auto">
          <a:xfrm>
            <a:off x="2522538" y="3983038"/>
            <a:ext cx="1555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B</a:t>
            </a:r>
          </a:p>
        </p:txBody>
      </p:sp>
      <p:sp>
        <p:nvSpPr>
          <p:cNvPr id="173075" name="Rectangle 19"/>
          <p:cNvSpPr>
            <a:spLocks noChangeArrowheads="1"/>
          </p:cNvSpPr>
          <p:nvPr/>
        </p:nvSpPr>
        <p:spPr bwMode="auto">
          <a:xfrm>
            <a:off x="4333875" y="4244975"/>
            <a:ext cx="1555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C</a:t>
            </a:r>
          </a:p>
        </p:txBody>
      </p:sp>
      <p:sp>
        <p:nvSpPr>
          <p:cNvPr id="173076" name="Line 20"/>
          <p:cNvSpPr>
            <a:spLocks noChangeShapeType="1"/>
          </p:cNvSpPr>
          <p:nvPr/>
        </p:nvSpPr>
        <p:spPr bwMode="auto">
          <a:xfrm>
            <a:off x="2430463" y="4248150"/>
            <a:ext cx="1819275"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3077" name="Rectangle 21"/>
          <p:cNvSpPr>
            <a:spLocks noChangeArrowheads="1"/>
          </p:cNvSpPr>
          <p:nvPr/>
        </p:nvSpPr>
        <p:spPr bwMode="auto">
          <a:xfrm>
            <a:off x="6199188" y="2043113"/>
            <a:ext cx="7080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Offerta</a:t>
            </a:r>
          </a:p>
        </p:txBody>
      </p:sp>
      <p:sp>
        <p:nvSpPr>
          <p:cNvPr id="173078" name="Rectangle 22"/>
          <p:cNvSpPr>
            <a:spLocks noChangeArrowheads="1"/>
          </p:cNvSpPr>
          <p:nvPr/>
        </p:nvSpPr>
        <p:spPr bwMode="auto">
          <a:xfrm>
            <a:off x="2522538" y="5741988"/>
            <a:ext cx="1555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A</a:t>
            </a:r>
          </a:p>
        </p:txBody>
      </p:sp>
      <p:sp>
        <p:nvSpPr>
          <p:cNvPr id="173079" name="Line 23"/>
          <p:cNvSpPr>
            <a:spLocks noChangeShapeType="1"/>
          </p:cNvSpPr>
          <p:nvPr/>
        </p:nvSpPr>
        <p:spPr bwMode="auto">
          <a:xfrm flipV="1">
            <a:off x="2433638" y="2374900"/>
            <a:ext cx="4011612" cy="342900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3080" name="Freeform 24"/>
          <p:cNvSpPr>
            <a:spLocks/>
          </p:cNvSpPr>
          <p:nvPr/>
        </p:nvSpPr>
        <p:spPr bwMode="auto">
          <a:xfrm>
            <a:off x="2366963" y="5741988"/>
            <a:ext cx="131762"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0 h 84"/>
              <a:gd name="T12" fmla="*/ 2147483646 w 83"/>
              <a:gd name="T13" fmla="*/ 0 h 84"/>
              <a:gd name="T14" fmla="*/ 2147483646 w 83"/>
              <a:gd name="T15" fmla="*/ 0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49" y="67"/>
                </a:lnTo>
                <a:lnTo>
                  <a:pt x="66" y="50"/>
                </a:lnTo>
                <a:lnTo>
                  <a:pt x="82" y="33"/>
                </a:lnTo>
                <a:lnTo>
                  <a:pt x="66" y="16"/>
                </a:lnTo>
                <a:lnTo>
                  <a:pt x="49" y="0"/>
                </a:lnTo>
                <a:lnTo>
                  <a:pt x="33" y="0"/>
                </a:lnTo>
                <a:lnTo>
                  <a:pt x="16" y="0"/>
                </a:lnTo>
                <a:lnTo>
                  <a:pt x="0" y="16"/>
                </a:lnTo>
                <a:lnTo>
                  <a:pt x="0" y="33"/>
                </a:lnTo>
                <a:lnTo>
                  <a:pt x="0" y="50"/>
                </a:lnTo>
                <a:lnTo>
                  <a:pt x="16" y="67"/>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81" name="Freeform 25"/>
          <p:cNvSpPr>
            <a:spLocks/>
          </p:cNvSpPr>
          <p:nvPr/>
        </p:nvSpPr>
        <p:spPr bwMode="auto">
          <a:xfrm>
            <a:off x="4203700" y="4192588"/>
            <a:ext cx="131763"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0 h 84"/>
              <a:gd name="T12" fmla="*/ 2147483646 w 83"/>
              <a:gd name="T13" fmla="*/ 0 h 84"/>
              <a:gd name="T14" fmla="*/ 2147483646 w 83"/>
              <a:gd name="T15" fmla="*/ 0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66" y="67"/>
                </a:lnTo>
                <a:lnTo>
                  <a:pt x="66" y="50"/>
                </a:lnTo>
                <a:lnTo>
                  <a:pt x="82" y="33"/>
                </a:lnTo>
                <a:lnTo>
                  <a:pt x="66" y="16"/>
                </a:lnTo>
                <a:lnTo>
                  <a:pt x="66" y="0"/>
                </a:lnTo>
                <a:lnTo>
                  <a:pt x="33" y="0"/>
                </a:lnTo>
                <a:lnTo>
                  <a:pt x="16" y="0"/>
                </a:lnTo>
                <a:lnTo>
                  <a:pt x="0" y="16"/>
                </a:lnTo>
                <a:lnTo>
                  <a:pt x="0" y="33"/>
                </a:lnTo>
                <a:lnTo>
                  <a:pt x="0" y="50"/>
                </a:lnTo>
                <a:lnTo>
                  <a:pt x="16" y="67"/>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82" name="Rectangle 26"/>
          <p:cNvSpPr>
            <a:spLocks noChangeArrowheads="1"/>
          </p:cNvSpPr>
          <p:nvPr/>
        </p:nvSpPr>
        <p:spPr bwMode="auto">
          <a:xfrm>
            <a:off x="2522538" y="3195638"/>
            <a:ext cx="1555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D</a:t>
            </a:r>
          </a:p>
        </p:txBody>
      </p:sp>
      <p:sp>
        <p:nvSpPr>
          <p:cNvPr id="173083" name="Rectangle 27"/>
          <p:cNvSpPr>
            <a:spLocks noChangeArrowheads="1"/>
          </p:cNvSpPr>
          <p:nvPr/>
        </p:nvSpPr>
        <p:spPr bwMode="auto">
          <a:xfrm>
            <a:off x="2635250" y="4337050"/>
            <a:ext cx="72231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700" b="1">
                <a:solidFill>
                  <a:srgbClr val="000000"/>
                </a:solidFill>
                <a:latin typeface="Arial" panose="020B0604020202020204" pitchFamily="34" charset="0"/>
              </a:rPr>
              <a:t>PS </a:t>
            </a:r>
          </a:p>
          <a:p>
            <a:pPr algn="ctr">
              <a:lnSpc>
                <a:spcPct val="85000"/>
              </a:lnSpc>
              <a:spcBef>
                <a:spcPct val="0"/>
              </a:spcBef>
              <a:buFontTx/>
              <a:buNone/>
            </a:pPr>
            <a:r>
              <a:rPr lang="it-IT" altLang="en-US" sz="1700" b="1">
                <a:solidFill>
                  <a:srgbClr val="000000"/>
                </a:solidFill>
                <a:latin typeface="Arial" panose="020B0604020202020204" pitchFamily="34" charset="0"/>
              </a:rPr>
              <a:t>iniziale</a:t>
            </a:r>
          </a:p>
        </p:txBody>
      </p:sp>
      <p:sp>
        <p:nvSpPr>
          <p:cNvPr id="173084" name="Rectangle 28"/>
          <p:cNvSpPr>
            <a:spLocks noChangeArrowheads="1"/>
          </p:cNvSpPr>
          <p:nvPr/>
        </p:nvSpPr>
        <p:spPr bwMode="auto">
          <a:xfrm>
            <a:off x="4203700" y="3143250"/>
            <a:ext cx="1444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E</a:t>
            </a:r>
          </a:p>
        </p:txBody>
      </p:sp>
      <p:sp>
        <p:nvSpPr>
          <p:cNvPr id="173085" name="Rectangle 29"/>
          <p:cNvSpPr>
            <a:spLocks noChangeArrowheads="1"/>
          </p:cNvSpPr>
          <p:nvPr/>
        </p:nvSpPr>
        <p:spPr bwMode="auto">
          <a:xfrm>
            <a:off x="5305425" y="3379788"/>
            <a:ext cx="131763"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panose="020B0604020202020204" pitchFamily="34" charset="0"/>
              </a:rPr>
              <a:t>F</a:t>
            </a:r>
          </a:p>
        </p:txBody>
      </p:sp>
      <p:sp>
        <p:nvSpPr>
          <p:cNvPr id="173086" name="Line 30"/>
          <p:cNvSpPr>
            <a:spLocks noChangeShapeType="1"/>
          </p:cNvSpPr>
          <p:nvPr/>
        </p:nvSpPr>
        <p:spPr bwMode="auto">
          <a:xfrm>
            <a:off x="3298825" y="2921000"/>
            <a:ext cx="111125" cy="8207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3087" name="Freeform 31"/>
          <p:cNvSpPr>
            <a:spLocks/>
          </p:cNvSpPr>
          <p:nvPr/>
        </p:nvSpPr>
        <p:spPr bwMode="auto">
          <a:xfrm>
            <a:off x="4203700" y="3405188"/>
            <a:ext cx="131763" cy="133350"/>
          </a:xfrm>
          <a:custGeom>
            <a:avLst/>
            <a:gdLst>
              <a:gd name="T0" fmla="*/ 2147483646 w 83"/>
              <a:gd name="T1" fmla="*/ 2147483646 h 84"/>
              <a:gd name="T2" fmla="*/ 2147483646 w 83"/>
              <a:gd name="T3" fmla="*/ 2147483646 h 84"/>
              <a:gd name="T4" fmla="*/ 2147483646 w 83"/>
              <a:gd name="T5" fmla="*/ 2147483646 h 84"/>
              <a:gd name="T6" fmla="*/ 2147483646 w 83"/>
              <a:gd name="T7" fmla="*/ 2147483646 h 84"/>
              <a:gd name="T8" fmla="*/ 2147483646 w 83"/>
              <a:gd name="T9" fmla="*/ 2147483646 h 84"/>
              <a:gd name="T10" fmla="*/ 2147483646 w 83"/>
              <a:gd name="T11" fmla="*/ 2147483646 h 84"/>
              <a:gd name="T12" fmla="*/ 2147483646 w 83"/>
              <a:gd name="T13" fmla="*/ 0 h 84"/>
              <a:gd name="T14" fmla="*/ 2147483646 w 83"/>
              <a:gd name="T15" fmla="*/ 2147483646 h 84"/>
              <a:gd name="T16" fmla="*/ 0 w 83"/>
              <a:gd name="T17" fmla="*/ 2147483646 h 84"/>
              <a:gd name="T18" fmla="*/ 0 w 83"/>
              <a:gd name="T19" fmla="*/ 2147483646 h 84"/>
              <a:gd name="T20" fmla="*/ 0 w 83"/>
              <a:gd name="T21" fmla="*/ 2147483646 h 84"/>
              <a:gd name="T22" fmla="*/ 2147483646 w 83"/>
              <a:gd name="T23" fmla="*/ 2147483646 h 84"/>
              <a:gd name="T24" fmla="*/ 2147483646 w 83"/>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84">
                <a:moveTo>
                  <a:pt x="33" y="83"/>
                </a:moveTo>
                <a:lnTo>
                  <a:pt x="66" y="83"/>
                </a:lnTo>
                <a:lnTo>
                  <a:pt x="66" y="67"/>
                </a:lnTo>
                <a:lnTo>
                  <a:pt x="82" y="50"/>
                </a:lnTo>
                <a:lnTo>
                  <a:pt x="66" y="33"/>
                </a:lnTo>
                <a:lnTo>
                  <a:pt x="66" y="16"/>
                </a:lnTo>
                <a:lnTo>
                  <a:pt x="33" y="0"/>
                </a:lnTo>
                <a:lnTo>
                  <a:pt x="16" y="16"/>
                </a:lnTo>
                <a:lnTo>
                  <a:pt x="0" y="33"/>
                </a:lnTo>
                <a:lnTo>
                  <a:pt x="0" y="50"/>
                </a:lnTo>
                <a:lnTo>
                  <a:pt x="0" y="67"/>
                </a:lnTo>
                <a:lnTo>
                  <a:pt x="16" y="83"/>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88" name="Freeform 32"/>
          <p:cNvSpPr>
            <a:spLocks/>
          </p:cNvSpPr>
          <p:nvPr/>
        </p:nvSpPr>
        <p:spPr bwMode="auto">
          <a:xfrm>
            <a:off x="5121275" y="3405188"/>
            <a:ext cx="133350" cy="133350"/>
          </a:xfrm>
          <a:custGeom>
            <a:avLst/>
            <a:gdLst>
              <a:gd name="T0" fmla="*/ 2147483646 w 84"/>
              <a:gd name="T1" fmla="*/ 2147483646 h 84"/>
              <a:gd name="T2" fmla="*/ 2147483646 w 84"/>
              <a:gd name="T3" fmla="*/ 2147483646 h 84"/>
              <a:gd name="T4" fmla="*/ 2147483646 w 84"/>
              <a:gd name="T5" fmla="*/ 2147483646 h 84"/>
              <a:gd name="T6" fmla="*/ 2147483646 w 84"/>
              <a:gd name="T7" fmla="*/ 2147483646 h 84"/>
              <a:gd name="T8" fmla="*/ 2147483646 w 84"/>
              <a:gd name="T9" fmla="*/ 2147483646 h 84"/>
              <a:gd name="T10" fmla="*/ 2147483646 w 84"/>
              <a:gd name="T11" fmla="*/ 2147483646 h 84"/>
              <a:gd name="T12" fmla="*/ 2147483646 w 84"/>
              <a:gd name="T13" fmla="*/ 0 h 84"/>
              <a:gd name="T14" fmla="*/ 2147483646 w 84"/>
              <a:gd name="T15" fmla="*/ 2147483646 h 84"/>
              <a:gd name="T16" fmla="*/ 0 w 84"/>
              <a:gd name="T17" fmla="*/ 2147483646 h 84"/>
              <a:gd name="T18" fmla="*/ 0 w 84"/>
              <a:gd name="T19" fmla="*/ 2147483646 h 84"/>
              <a:gd name="T20" fmla="*/ 0 w 84"/>
              <a:gd name="T21" fmla="*/ 2147483646 h 84"/>
              <a:gd name="T22" fmla="*/ 2147483646 w 84"/>
              <a:gd name="T23" fmla="*/ 2147483646 h 84"/>
              <a:gd name="T24" fmla="*/ 2147483646 w 84"/>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84">
                <a:moveTo>
                  <a:pt x="33" y="83"/>
                </a:moveTo>
                <a:lnTo>
                  <a:pt x="50" y="83"/>
                </a:lnTo>
                <a:lnTo>
                  <a:pt x="67" y="67"/>
                </a:lnTo>
                <a:lnTo>
                  <a:pt x="83" y="50"/>
                </a:lnTo>
                <a:lnTo>
                  <a:pt x="67" y="33"/>
                </a:lnTo>
                <a:lnTo>
                  <a:pt x="50" y="16"/>
                </a:lnTo>
                <a:lnTo>
                  <a:pt x="33" y="0"/>
                </a:lnTo>
                <a:lnTo>
                  <a:pt x="16" y="16"/>
                </a:lnTo>
                <a:lnTo>
                  <a:pt x="0" y="33"/>
                </a:lnTo>
                <a:lnTo>
                  <a:pt x="0" y="50"/>
                </a:lnTo>
                <a:lnTo>
                  <a:pt x="0" y="67"/>
                </a:lnTo>
                <a:lnTo>
                  <a:pt x="16" y="83"/>
                </a:lnTo>
                <a:lnTo>
                  <a:pt x="33"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3089" name="Rectangle 33"/>
          <p:cNvSpPr>
            <a:spLocks noChangeArrowheads="1"/>
          </p:cNvSpPr>
          <p:nvPr/>
        </p:nvSpPr>
        <p:spPr bwMode="auto">
          <a:xfrm>
            <a:off x="4149725" y="6238875"/>
            <a:ext cx="2460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panose="020B0604020202020204" pitchFamily="34" charset="0"/>
              </a:rPr>
              <a:t>Q</a:t>
            </a:r>
            <a:r>
              <a:rPr lang="it-IT" altLang="en-US" sz="1700" b="1" i="1" baseline="-25000">
                <a:solidFill>
                  <a:srgbClr val="000000"/>
                </a:solidFill>
                <a:latin typeface="Arial" panose="020B0604020202020204" pitchFamily="34" charset="0"/>
              </a:rPr>
              <a:t>1</a:t>
            </a:r>
          </a:p>
        </p:txBody>
      </p:sp>
      <p:sp>
        <p:nvSpPr>
          <p:cNvPr id="173090" name="Rectangle 34"/>
          <p:cNvSpPr>
            <a:spLocks noChangeArrowheads="1"/>
          </p:cNvSpPr>
          <p:nvPr/>
        </p:nvSpPr>
        <p:spPr bwMode="auto">
          <a:xfrm>
            <a:off x="5068888" y="6238875"/>
            <a:ext cx="246062"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panose="020B0604020202020204" pitchFamily="34" charset="0"/>
              </a:rPr>
              <a:t>Q</a:t>
            </a:r>
            <a:r>
              <a:rPr lang="it-IT" altLang="en-US" sz="1700" b="1" i="1" baseline="-25000">
                <a:solidFill>
                  <a:srgbClr val="000000"/>
                </a:solidFill>
                <a:latin typeface="Arial" panose="020B0604020202020204" pitchFamily="34" charset="0"/>
              </a:rPr>
              <a:t>2</a:t>
            </a:r>
          </a:p>
        </p:txBody>
      </p:sp>
      <p:sp>
        <p:nvSpPr>
          <p:cNvPr id="246819" name="Line 35"/>
          <p:cNvSpPr>
            <a:spLocks noChangeShapeType="1"/>
          </p:cNvSpPr>
          <p:nvPr/>
        </p:nvSpPr>
        <p:spPr bwMode="auto">
          <a:xfrm>
            <a:off x="4572000" y="3789363"/>
            <a:ext cx="766763" cy="7397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3092" name="Line 36"/>
          <p:cNvSpPr>
            <a:spLocks noChangeShapeType="1"/>
          </p:cNvSpPr>
          <p:nvPr/>
        </p:nvSpPr>
        <p:spPr bwMode="auto">
          <a:xfrm>
            <a:off x="4259263" y="3498850"/>
            <a:ext cx="1587" cy="2708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3093" name="Freeform 37"/>
          <p:cNvSpPr>
            <a:spLocks/>
          </p:cNvSpPr>
          <p:nvPr/>
        </p:nvSpPr>
        <p:spPr bwMode="auto">
          <a:xfrm>
            <a:off x="2417763" y="1804988"/>
            <a:ext cx="4700587" cy="4384675"/>
          </a:xfrm>
          <a:custGeom>
            <a:avLst/>
            <a:gdLst>
              <a:gd name="T0" fmla="*/ 0 w 2961"/>
              <a:gd name="T1" fmla="*/ 0 h 2762"/>
              <a:gd name="T2" fmla="*/ 0 w 2961"/>
              <a:gd name="T3" fmla="*/ 2147483646 h 2762"/>
              <a:gd name="T4" fmla="*/ 2147483646 w 2961"/>
              <a:gd name="T5" fmla="*/ 2147483646 h 2762"/>
              <a:gd name="T6" fmla="*/ 0 60000 65536"/>
              <a:gd name="T7" fmla="*/ 0 60000 65536"/>
              <a:gd name="T8" fmla="*/ 0 60000 65536"/>
            </a:gdLst>
            <a:ahLst/>
            <a:cxnLst>
              <a:cxn ang="T6">
                <a:pos x="T0" y="T1"/>
              </a:cxn>
              <a:cxn ang="T7">
                <a:pos x="T2" y="T3"/>
              </a:cxn>
              <a:cxn ang="T8">
                <a:pos x="T4" y="T5"/>
              </a:cxn>
            </a:cxnLst>
            <a:rect l="0" t="0" r="r" b="b"/>
            <a:pathLst>
              <a:path w="2961" h="2762">
                <a:moveTo>
                  <a:pt x="0" y="0"/>
                </a:moveTo>
                <a:lnTo>
                  <a:pt x="0" y="2761"/>
                </a:lnTo>
                <a:lnTo>
                  <a:pt x="2960" y="27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22" name="Rectangle 38"/>
          <p:cNvSpPr>
            <a:spLocks noChangeArrowheads="1"/>
          </p:cNvSpPr>
          <p:nvPr/>
        </p:nvSpPr>
        <p:spPr bwMode="auto">
          <a:xfrm>
            <a:off x="5384800" y="4402138"/>
            <a:ext cx="1920875"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r>
              <a:rPr lang="it-IT" altLang="en-US" sz="1700" b="1">
                <a:solidFill>
                  <a:srgbClr val="000000"/>
                </a:solidFill>
                <a:latin typeface="Arial" panose="020B0604020202020204" pitchFamily="34" charset="0"/>
              </a:rPr>
              <a:t>PS per i</a:t>
            </a:r>
          </a:p>
          <a:p>
            <a:pPr>
              <a:lnSpc>
                <a:spcPct val="85000"/>
              </a:lnSpc>
              <a:spcBef>
                <a:spcPct val="0"/>
              </a:spcBef>
              <a:buFontTx/>
              <a:buNone/>
            </a:pPr>
            <a:r>
              <a:rPr lang="it-IT" altLang="en-US" sz="1700" b="1">
                <a:solidFill>
                  <a:srgbClr val="000000"/>
                </a:solidFill>
                <a:latin typeface="Arial" panose="020B0604020202020204" pitchFamily="34" charset="0"/>
              </a:rPr>
              <a:t>nuovi produttori</a:t>
            </a:r>
          </a:p>
          <a:p>
            <a:pPr>
              <a:lnSpc>
                <a:spcPct val="85000"/>
              </a:lnSpc>
              <a:spcBef>
                <a:spcPct val="0"/>
              </a:spcBef>
              <a:buFontTx/>
              <a:buNone/>
            </a:pPr>
            <a:r>
              <a:rPr lang="it-IT" altLang="en-US" sz="1700" b="1">
                <a:solidFill>
                  <a:srgbClr val="000000"/>
                </a:solidFill>
                <a:latin typeface="Arial" panose="020B0604020202020204" pitchFamily="34" charset="0"/>
              </a:rPr>
              <a:t>(con costi più alti!)</a:t>
            </a:r>
          </a:p>
        </p:txBody>
      </p:sp>
      <p:sp>
        <p:nvSpPr>
          <p:cNvPr id="173095" name="Rectangle 39"/>
          <p:cNvSpPr>
            <a:spLocks noChangeArrowheads="1"/>
          </p:cNvSpPr>
          <p:nvPr/>
        </p:nvSpPr>
        <p:spPr bwMode="auto">
          <a:xfrm>
            <a:off x="2667000" y="2438400"/>
            <a:ext cx="21018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r>
              <a:rPr lang="it-IT" altLang="en-US" sz="1700" b="1" dirty="0">
                <a:solidFill>
                  <a:srgbClr val="000000"/>
                </a:solidFill>
                <a:latin typeface="Arial" panose="020B0604020202020204" pitchFamily="34" charset="0"/>
              </a:rPr>
              <a:t>PS addizionale per </a:t>
            </a:r>
          </a:p>
          <a:p>
            <a:pPr>
              <a:lnSpc>
                <a:spcPct val="85000"/>
              </a:lnSpc>
              <a:spcBef>
                <a:spcPct val="0"/>
              </a:spcBef>
              <a:buFontTx/>
              <a:buNone/>
            </a:pPr>
            <a:r>
              <a:rPr lang="it-IT" altLang="en-US" sz="1700" b="1" dirty="0">
                <a:solidFill>
                  <a:srgbClr val="000000"/>
                </a:solidFill>
                <a:latin typeface="Arial" panose="020B0604020202020204" pitchFamily="34" charset="0"/>
              </a:rPr>
              <a:t>I “vecchi” produttori</a:t>
            </a:r>
          </a:p>
        </p:txBody>
      </p:sp>
      <p:cxnSp>
        <p:nvCxnSpPr>
          <p:cNvPr id="3" name="Connettore 2 2">
            <a:extLst>
              <a:ext uri="{FF2B5EF4-FFF2-40B4-BE49-F238E27FC236}">
                <a16:creationId xmlns:a16="http://schemas.microsoft.com/office/drawing/2014/main" id="{2E961D39-A5D3-4B17-A88B-04E5B7AC2CD2}"/>
              </a:ext>
            </a:extLst>
          </p:cNvPr>
          <p:cNvCxnSpPr/>
          <p:nvPr/>
        </p:nvCxnSpPr>
        <p:spPr>
          <a:xfrm flipV="1">
            <a:off x="1979712" y="3520592"/>
            <a:ext cx="0" cy="7064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30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3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7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68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682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682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68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5" grpId="0" animBg="1"/>
      <p:bldP spid="173086" grpId="0" animBg="1"/>
      <p:bldP spid="17309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16632"/>
            <a:ext cx="7772400" cy="792088"/>
          </a:xfrm>
        </p:spPr>
        <p:txBody>
          <a:bodyPr/>
          <a:lstStyle/>
          <a:p>
            <a:r>
              <a:rPr lang="it-IT" dirty="0"/>
              <a:t>I produttori «a costi alti»</a:t>
            </a:r>
          </a:p>
        </p:txBody>
      </p:sp>
      <p:sp>
        <p:nvSpPr>
          <p:cNvPr id="3" name="Segnaposto contenuto 2"/>
          <p:cNvSpPr>
            <a:spLocks noGrp="1"/>
          </p:cNvSpPr>
          <p:nvPr>
            <p:ph idx="1"/>
          </p:nvPr>
        </p:nvSpPr>
        <p:spPr>
          <a:xfrm>
            <a:off x="16633" y="908720"/>
            <a:ext cx="9127367" cy="5256584"/>
          </a:xfrm>
        </p:spPr>
        <p:txBody>
          <a:bodyPr/>
          <a:lstStyle/>
          <a:p>
            <a:r>
              <a:rPr lang="it-IT" sz="2800" dirty="0"/>
              <a:t>Chi sono i produttori «a costi alti» che troviamo </a:t>
            </a:r>
            <a:r>
              <a:rPr lang="it-IT" sz="2800"/>
              <a:t>nella parte </a:t>
            </a:r>
            <a:r>
              <a:rPr lang="it-IT" sz="2800" dirty="0"/>
              <a:t>alta della retta di offerta?</a:t>
            </a:r>
          </a:p>
          <a:p>
            <a:r>
              <a:rPr lang="it-IT" sz="2800" dirty="0"/>
              <a:t>Due possibilità, entrambe corrette:</a:t>
            </a:r>
          </a:p>
          <a:p>
            <a:pPr lvl="1"/>
            <a:r>
              <a:rPr lang="it-IT" dirty="0"/>
              <a:t>Produttori </a:t>
            </a:r>
            <a:r>
              <a:rPr lang="it-IT" u="sng" dirty="0"/>
              <a:t>inefficienti</a:t>
            </a:r>
            <a:r>
              <a:rPr lang="it-IT" dirty="0"/>
              <a:t>, con costi di produzione più elevati degli altri e che sono quindi in grado di vendere il prodotto solo a prezzo alto.</a:t>
            </a:r>
          </a:p>
          <a:p>
            <a:pPr lvl="1"/>
            <a:r>
              <a:rPr lang="it-IT" dirty="0"/>
              <a:t>Produttori con elevato costo opportunità perché </a:t>
            </a:r>
            <a:r>
              <a:rPr lang="it-IT" u="sng" dirty="0"/>
              <a:t>molto «bravi»</a:t>
            </a:r>
            <a:r>
              <a:rPr lang="it-IT" dirty="0"/>
              <a:t> a produrre altri beni e che quindi entreranno nel mercato in oggetto solo se il prezzo è elevato.</a:t>
            </a:r>
          </a:p>
          <a:p>
            <a:r>
              <a:rPr lang="it-IT" sz="2800" dirty="0"/>
              <a:t>In entrambi i casi la disponibilità a vendere misura il costo opportunità della rinuncia ad utilizzare le proprie risorse.</a:t>
            </a:r>
          </a:p>
        </p:txBody>
      </p:sp>
    </p:spTree>
    <p:extLst>
      <p:ext uri="{BB962C8B-B14F-4D97-AF65-F5344CB8AC3E}">
        <p14:creationId xmlns:p14="http://schemas.microsoft.com/office/powerpoint/2010/main" val="42064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51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510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510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5110"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5111" name="Rectangle 7"/>
          <p:cNvSpPr>
            <a:spLocks noChangeArrowheads="1"/>
          </p:cNvSpPr>
          <p:nvPr/>
        </p:nvSpPr>
        <p:spPr bwMode="auto">
          <a:xfrm>
            <a:off x="3048000" y="601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5112" name="Rectangle 8"/>
          <p:cNvSpPr>
            <a:spLocks noGrp="1" noChangeArrowheads="1"/>
          </p:cNvSpPr>
          <p:nvPr>
            <p:ph type="title"/>
          </p:nvPr>
        </p:nvSpPr>
        <p:spPr>
          <a:xfrm>
            <a:off x="611188" y="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Il teorema della mano invisibile</a:t>
            </a:r>
          </a:p>
        </p:txBody>
      </p:sp>
      <p:sp>
        <p:nvSpPr>
          <p:cNvPr id="248841" name="Rectangle 9"/>
          <p:cNvSpPr>
            <a:spLocks noGrp="1" noChangeArrowheads="1"/>
          </p:cNvSpPr>
          <p:nvPr>
            <p:ph type="body" idx="1"/>
          </p:nvPr>
        </p:nvSpPr>
        <p:spPr>
          <a:xfrm>
            <a:off x="179388" y="620713"/>
            <a:ext cx="8763000" cy="5562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en-US" sz="2800"/>
              <a:t>Il benessere sociale è dato dalla somma di CS e PS, cioè dal </a:t>
            </a:r>
            <a:r>
              <a:rPr lang="it-IT" altLang="en-US" sz="2800">
                <a:solidFill>
                  <a:schemeClr val="accent2"/>
                </a:solidFill>
              </a:rPr>
              <a:t>surplus totale</a:t>
            </a:r>
            <a:r>
              <a:rPr lang="it-IT" altLang="en-US" sz="2800"/>
              <a:t>.</a:t>
            </a:r>
          </a:p>
          <a:p>
            <a:pPr eaLnBrk="1" hangingPunct="1">
              <a:lnSpc>
                <a:spcPct val="90000"/>
              </a:lnSpc>
            </a:pPr>
            <a:r>
              <a:rPr lang="it-IT" altLang="en-US" sz="2800"/>
              <a:t>Il mercato raggiunge la situazione </a:t>
            </a:r>
            <a:r>
              <a:rPr lang="it-IT" altLang="en-US" sz="2800">
                <a:solidFill>
                  <a:schemeClr val="accent2"/>
                </a:solidFill>
              </a:rPr>
              <a:t>ottimale</a:t>
            </a:r>
            <a:r>
              <a:rPr lang="it-IT" altLang="en-US" sz="2800"/>
              <a:t> o </a:t>
            </a:r>
            <a:r>
              <a:rPr lang="it-IT" altLang="en-US" sz="2800">
                <a:solidFill>
                  <a:schemeClr val="accent2"/>
                </a:solidFill>
              </a:rPr>
              <a:t>efficiente</a:t>
            </a:r>
            <a:r>
              <a:rPr lang="it-IT" altLang="en-US" sz="2800"/>
              <a:t> quando le risorse sono allocate in modo da </a:t>
            </a:r>
            <a:r>
              <a:rPr lang="it-IT" altLang="en-US" sz="2800">
                <a:solidFill>
                  <a:schemeClr val="accent2"/>
                </a:solidFill>
              </a:rPr>
              <a:t>massimizzare il surplus totale</a:t>
            </a:r>
            <a:r>
              <a:rPr lang="it-IT" altLang="en-US" sz="2800"/>
              <a:t>.</a:t>
            </a:r>
          </a:p>
          <a:p>
            <a:pPr eaLnBrk="1" hangingPunct="1">
              <a:lnSpc>
                <a:spcPct val="90000"/>
              </a:lnSpc>
            </a:pPr>
            <a:r>
              <a:rPr lang="it-IT" altLang="en-US" sz="2800">
                <a:solidFill>
                  <a:schemeClr val="accent2"/>
                </a:solidFill>
              </a:rPr>
              <a:t>“Teorema” della mano invisibile</a:t>
            </a:r>
            <a:r>
              <a:rPr lang="it-IT" altLang="en-US" sz="2800"/>
              <a:t>: l’equilibrio del libero mercato determina il massimo surplus totale, cioè un’allocazione socialmente ottimale.</a:t>
            </a:r>
          </a:p>
          <a:p>
            <a:pPr eaLnBrk="1" hangingPunct="1">
              <a:lnSpc>
                <a:spcPct val="90000"/>
              </a:lnSpc>
            </a:pPr>
            <a:r>
              <a:rPr lang="it-IT" altLang="en-US" sz="2800"/>
              <a:t>N.b.: il teorema vale in forma “pura” solo in caso di concorrenza perfetta e assenza di fallimenti del mercato. Si parla in questo caso di </a:t>
            </a:r>
            <a:r>
              <a:rPr lang="it-IT" altLang="en-US" sz="2800" u="sng"/>
              <a:t>allocazione di </a:t>
            </a:r>
            <a:r>
              <a:rPr lang="it-IT" altLang="en-US" sz="2800" i="1" u="sng"/>
              <a:t>first best</a:t>
            </a:r>
            <a:r>
              <a:rPr lang="it-IT" altLang="en-US" sz="2800"/>
              <a:t>.</a:t>
            </a:r>
          </a:p>
          <a:p>
            <a:pPr lvl="1" eaLnBrk="1" hangingPunct="1">
              <a:lnSpc>
                <a:spcPct val="90000"/>
              </a:lnSpc>
              <a:buFont typeface="Wingdings" panose="05000000000000000000" pitchFamily="2" charset="2"/>
              <a:buChar char="Ø"/>
            </a:pPr>
            <a:r>
              <a:rPr lang="it-IT" altLang="en-US" sz="2400"/>
              <a:t>Nella realtà, come vedremo, sul mercato si può al massimo raggiungere un’</a:t>
            </a:r>
            <a:r>
              <a:rPr lang="it-IT" altLang="en-US" sz="2400" u="sng"/>
              <a:t>allocazione di </a:t>
            </a:r>
            <a:r>
              <a:rPr lang="it-IT" altLang="en-US" sz="2400" i="1" u="sng"/>
              <a:t>second best</a:t>
            </a:r>
            <a:r>
              <a:rPr lang="it-IT" altLang="en-US" sz="2400"/>
              <a:t>, cioè la migliore possibile data l’esistenza di </a:t>
            </a:r>
            <a:r>
              <a:rPr lang="it-IT" altLang="en-US" sz="2400" u="sng"/>
              <a:t>imperfezioni</a:t>
            </a:r>
            <a:r>
              <a:rPr lang="it-IT" altLang="en-US" sz="2400"/>
              <a:t> rispetto alla PC.</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841">
                                            <p:txEl>
                                              <p:pRg st="2" end="2"/>
                                            </p:txEl>
                                          </p:spTgt>
                                        </p:tgtEl>
                                        <p:attrNameLst>
                                          <p:attrName>style.visibility</p:attrName>
                                        </p:attrNameLst>
                                      </p:cBhvr>
                                      <p:to>
                                        <p:strVal val="visible"/>
                                      </p:to>
                                    </p:set>
                                    <p:animEffect transition="in" filter="wipe(left)">
                                      <p:cBhvr>
                                        <p:cTn id="7" dur="500"/>
                                        <p:tgtEl>
                                          <p:spTgt spid="24884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8841">
                                            <p:txEl>
                                              <p:pRg st="3" end="3"/>
                                            </p:txEl>
                                          </p:spTgt>
                                        </p:tgtEl>
                                        <p:attrNameLst>
                                          <p:attrName>style.visibility</p:attrName>
                                        </p:attrNameLst>
                                      </p:cBhvr>
                                      <p:to>
                                        <p:strVal val="visible"/>
                                      </p:to>
                                    </p:set>
                                    <p:animEffect transition="in" filter="wipe(left)">
                                      <p:cBhvr>
                                        <p:cTn id="12" dur="500"/>
                                        <p:tgtEl>
                                          <p:spTgt spid="24884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8841">
                                            <p:txEl>
                                              <p:pRg st="4" end="4"/>
                                            </p:txEl>
                                          </p:spTgt>
                                        </p:tgtEl>
                                        <p:attrNameLst>
                                          <p:attrName>style.visibility</p:attrName>
                                        </p:attrNameLst>
                                      </p:cBhvr>
                                      <p:to>
                                        <p:strVal val="visible"/>
                                      </p:to>
                                    </p:set>
                                    <p:animEffect transition="in" filter="wipe(left)">
                                      <p:cBhvr>
                                        <p:cTn id="17" dur="500"/>
                                        <p:tgtEl>
                                          <p:spTgt spid="2488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71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71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71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7158" name="Rectangle 6"/>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Il surplus totale in un mercato </a:t>
            </a:r>
            <a:br>
              <a:rPr lang="it-IT" altLang="en-US" sz="3600"/>
            </a:br>
            <a:r>
              <a:rPr lang="it-IT" altLang="en-US" sz="3600"/>
              <a:t>in equilibrio</a:t>
            </a:r>
          </a:p>
        </p:txBody>
      </p:sp>
      <p:grpSp>
        <p:nvGrpSpPr>
          <p:cNvPr id="177159" name="Group 7"/>
          <p:cNvGrpSpPr>
            <a:grpSpLocks/>
          </p:cNvGrpSpPr>
          <p:nvPr/>
        </p:nvGrpSpPr>
        <p:grpSpPr bwMode="auto">
          <a:xfrm>
            <a:off x="1403350" y="1773238"/>
            <a:ext cx="6624638" cy="4856162"/>
            <a:chOff x="866" y="1091"/>
            <a:chExt cx="4173" cy="3059"/>
          </a:xfrm>
        </p:grpSpPr>
        <p:sp>
          <p:nvSpPr>
            <p:cNvPr id="177161" name="Freeform 8"/>
            <p:cNvSpPr>
              <a:spLocks/>
            </p:cNvSpPr>
            <p:nvPr/>
          </p:nvSpPr>
          <p:spPr bwMode="auto">
            <a:xfrm>
              <a:off x="1439" y="2459"/>
              <a:ext cx="1436" cy="1207"/>
            </a:xfrm>
            <a:custGeom>
              <a:avLst/>
              <a:gdLst>
                <a:gd name="T0" fmla="*/ 1435 w 1436"/>
                <a:gd name="T1" fmla="*/ 0 h 1207"/>
                <a:gd name="T2" fmla="*/ 0 w 1436"/>
                <a:gd name="T3" fmla="*/ 0 h 1207"/>
                <a:gd name="T4" fmla="*/ 0 w 1436"/>
                <a:gd name="T5" fmla="*/ 1206 h 1207"/>
                <a:gd name="T6" fmla="*/ 1435 w 1436"/>
                <a:gd name="T7" fmla="*/ 0 h 1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6" h="1207">
                  <a:moveTo>
                    <a:pt x="1435" y="0"/>
                  </a:moveTo>
                  <a:lnTo>
                    <a:pt x="0" y="0"/>
                  </a:lnTo>
                  <a:lnTo>
                    <a:pt x="0" y="1206"/>
                  </a:lnTo>
                  <a:lnTo>
                    <a:pt x="1435"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62" name="Freeform 9"/>
            <p:cNvSpPr>
              <a:spLocks/>
            </p:cNvSpPr>
            <p:nvPr/>
          </p:nvSpPr>
          <p:spPr bwMode="auto">
            <a:xfrm>
              <a:off x="1439" y="1267"/>
              <a:ext cx="1436" cy="1193"/>
            </a:xfrm>
            <a:custGeom>
              <a:avLst/>
              <a:gdLst>
                <a:gd name="T0" fmla="*/ 1435 w 1436"/>
                <a:gd name="T1" fmla="*/ 1192 h 1193"/>
                <a:gd name="T2" fmla="*/ 0 w 1436"/>
                <a:gd name="T3" fmla="*/ 1192 h 1193"/>
                <a:gd name="T4" fmla="*/ 0 w 1436"/>
                <a:gd name="T5" fmla="*/ 0 h 1193"/>
                <a:gd name="T6" fmla="*/ 1435 w 1436"/>
                <a:gd name="T7" fmla="*/ 1192 h 1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6" h="1193">
                  <a:moveTo>
                    <a:pt x="1435" y="1192"/>
                  </a:moveTo>
                  <a:lnTo>
                    <a:pt x="0" y="1192"/>
                  </a:lnTo>
                  <a:lnTo>
                    <a:pt x="0" y="0"/>
                  </a:lnTo>
                  <a:lnTo>
                    <a:pt x="1435" y="1192"/>
                  </a:lnTo>
                </a:path>
              </a:pathLst>
            </a:custGeom>
            <a:solidFill>
              <a:srgbClr val="CDF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63" name="Rectangle 10"/>
            <p:cNvSpPr>
              <a:spLocks noChangeArrowheads="1"/>
            </p:cNvSpPr>
            <p:nvPr/>
          </p:nvSpPr>
          <p:spPr bwMode="auto">
            <a:xfrm>
              <a:off x="1093" y="1091"/>
              <a:ext cx="3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Prezzo</a:t>
              </a:r>
            </a:p>
          </p:txBody>
        </p:sp>
        <p:sp>
          <p:nvSpPr>
            <p:cNvPr id="177164" name="Rectangle 11"/>
            <p:cNvSpPr>
              <a:spLocks noChangeArrowheads="1"/>
            </p:cNvSpPr>
            <p:nvPr/>
          </p:nvSpPr>
          <p:spPr bwMode="auto">
            <a:xfrm>
              <a:off x="866" y="2318"/>
              <a:ext cx="5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500" b="1">
                  <a:solidFill>
                    <a:srgbClr val="000000"/>
                  </a:solidFill>
                  <a:latin typeface="Arial" panose="020B0604020202020204" pitchFamily="34" charset="0"/>
                </a:rPr>
                <a:t>Prezzo di</a:t>
              </a:r>
            </a:p>
            <a:p>
              <a:pPr algn="r">
                <a:spcBef>
                  <a:spcPct val="0"/>
                </a:spcBef>
                <a:buFontTx/>
                <a:buNone/>
              </a:pPr>
              <a:r>
                <a:rPr lang="it-IT" altLang="en-US" sz="1500" b="1">
                  <a:solidFill>
                    <a:srgbClr val="000000"/>
                  </a:solidFill>
                  <a:latin typeface="Arial" panose="020B0604020202020204" pitchFamily="34" charset="0"/>
                </a:rPr>
                <a:t>equilibrio</a:t>
              </a:r>
            </a:p>
          </p:txBody>
        </p:sp>
        <p:sp>
          <p:nvSpPr>
            <p:cNvPr id="177165" name="Rectangle 12"/>
            <p:cNvSpPr>
              <a:spLocks noChangeArrowheads="1"/>
            </p:cNvSpPr>
            <p:nvPr/>
          </p:nvSpPr>
          <p:spPr bwMode="auto">
            <a:xfrm>
              <a:off x="1331" y="3880"/>
              <a:ext cx="6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0</a:t>
              </a:r>
            </a:p>
          </p:txBody>
        </p:sp>
        <p:sp>
          <p:nvSpPr>
            <p:cNvPr id="177166" name="Rectangle 13"/>
            <p:cNvSpPr>
              <a:spLocks noChangeArrowheads="1"/>
            </p:cNvSpPr>
            <p:nvPr/>
          </p:nvSpPr>
          <p:spPr bwMode="auto">
            <a:xfrm>
              <a:off x="4553" y="3880"/>
              <a:ext cx="48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Quantità</a:t>
              </a:r>
            </a:p>
          </p:txBody>
        </p:sp>
        <p:sp>
          <p:nvSpPr>
            <p:cNvPr id="177167" name="Rectangle 14"/>
            <p:cNvSpPr>
              <a:spLocks noChangeArrowheads="1"/>
            </p:cNvSpPr>
            <p:nvPr/>
          </p:nvSpPr>
          <p:spPr bwMode="auto">
            <a:xfrm>
              <a:off x="2564" y="3906"/>
              <a:ext cx="62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500" b="1">
                  <a:solidFill>
                    <a:srgbClr val="000000"/>
                  </a:solidFill>
                  <a:latin typeface="Arial" panose="020B0604020202020204" pitchFamily="34" charset="0"/>
                </a:rPr>
                <a:t>Quantità di</a:t>
              </a:r>
            </a:p>
            <a:p>
              <a:pPr algn="ctr">
                <a:lnSpc>
                  <a:spcPct val="85000"/>
                </a:lnSpc>
                <a:spcBef>
                  <a:spcPct val="0"/>
                </a:spcBef>
                <a:buFontTx/>
                <a:buNone/>
              </a:pPr>
              <a:r>
                <a:rPr lang="it-IT" altLang="en-US" sz="1500" b="1">
                  <a:solidFill>
                    <a:srgbClr val="000000"/>
                  </a:solidFill>
                  <a:latin typeface="Arial" panose="020B0604020202020204" pitchFamily="34" charset="0"/>
                </a:rPr>
                <a:t>equilibrio</a:t>
              </a:r>
            </a:p>
          </p:txBody>
        </p:sp>
        <p:sp>
          <p:nvSpPr>
            <p:cNvPr id="177168" name="Freeform 15"/>
            <p:cNvSpPr>
              <a:spLocks/>
            </p:cNvSpPr>
            <p:nvPr/>
          </p:nvSpPr>
          <p:spPr bwMode="auto">
            <a:xfrm>
              <a:off x="1452" y="2459"/>
              <a:ext cx="1423" cy="1409"/>
            </a:xfrm>
            <a:custGeom>
              <a:avLst/>
              <a:gdLst>
                <a:gd name="T0" fmla="*/ 0 w 1423"/>
                <a:gd name="T1" fmla="*/ 0 h 1409"/>
                <a:gd name="T2" fmla="*/ 1422 w 1423"/>
                <a:gd name="T3" fmla="*/ 0 h 1409"/>
                <a:gd name="T4" fmla="*/ 1422 w 1423"/>
                <a:gd name="T5" fmla="*/ 1408 h 1409"/>
                <a:gd name="T6" fmla="*/ 0 60000 65536"/>
                <a:gd name="T7" fmla="*/ 0 60000 65536"/>
                <a:gd name="T8" fmla="*/ 0 60000 65536"/>
              </a:gdLst>
              <a:ahLst/>
              <a:cxnLst>
                <a:cxn ang="T6">
                  <a:pos x="T0" y="T1"/>
                </a:cxn>
                <a:cxn ang="T7">
                  <a:pos x="T2" y="T3"/>
                </a:cxn>
                <a:cxn ang="T8">
                  <a:pos x="T4" y="T5"/>
                </a:cxn>
              </a:cxnLst>
              <a:rect l="0" t="0" r="r" b="b"/>
              <a:pathLst>
                <a:path w="1423" h="1409">
                  <a:moveTo>
                    <a:pt x="0" y="0"/>
                  </a:moveTo>
                  <a:lnTo>
                    <a:pt x="1422" y="0"/>
                  </a:lnTo>
                  <a:lnTo>
                    <a:pt x="1422" y="14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69" name="Rectangle 16"/>
            <p:cNvSpPr>
              <a:spLocks noChangeArrowheads="1"/>
            </p:cNvSpPr>
            <p:nvPr/>
          </p:nvSpPr>
          <p:spPr bwMode="auto">
            <a:xfrm>
              <a:off x="1506" y="1132"/>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A</a:t>
              </a:r>
            </a:p>
          </p:txBody>
        </p:sp>
        <p:sp>
          <p:nvSpPr>
            <p:cNvPr id="177170" name="Rectangle 17"/>
            <p:cNvSpPr>
              <a:spLocks noChangeArrowheads="1"/>
            </p:cNvSpPr>
            <p:nvPr/>
          </p:nvSpPr>
          <p:spPr bwMode="auto">
            <a:xfrm>
              <a:off x="3917" y="1565"/>
              <a:ext cx="39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Offerta</a:t>
              </a:r>
            </a:p>
          </p:txBody>
        </p:sp>
        <p:sp>
          <p:nvSpPr>
            <p:cNvPr id="177171" name="Rectangle 18"/>
            <p:cNvSpPr>
              <a:spLocks noChangeArrowheads="1"/>
            </p:cNvSpPr>
            <p:nvPr/>
          </p:nvSpPr>
          <p:spPr bwMode="auto">
            <a:xfrm>
              <a:off x="1506" y="3637"/>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C</a:t>
              </a:r>
            </a:p>
          </p:txBody>
        </p:sp>
        <p:sp>
          <p:nvSpPr>
            <p:cNvPr id="177172" name="Rectangle 19"/>
            <p:cNvSpPr>
              <a:spLocks noChangeArrowheads="1"/>
            </p:cNvSpPr>
            <p:nvPr/>
          </p:nvSpPr>
          <p:spPr bwMode="auto">
            <a:xfrm>
              <a:off x="3809" y="3299"/>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B</a:t>
              </a:r>
            </a:p>
          </p:txBody>
        </p:sp>
        <p:sp>
          <p:nvSpPr>
            <p:cNvPr id="177173" name="Rectangle 20"/>
            <p:cNvSpPr>
              <a:spLocks noChangeArrowheads="1"/>
            </p:cNvSpPr>
            <p:nvPr/>
          </p:nvSpPr>
          <p:spPr bwMode="auto">
            <a:xfrm>
              <a:off x="3917" y="3204"/>
              <a:ext cx="54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Domanda</a:t>
              </a:r>
            </a:p>
          </p:txBody>
        </p:sp>
        <p:sp>
          <p:nvSpPr>
            <p:cNvPr id="177174" name="Line 21"/>
            <p:cNvSpPr>
              <a:spLocks noChangeShapeType="1"/>
            </p:cNvSpPr>
            <p:nvPr/>
          </p:nvSpPr>
          <p:spPr bwMode="auto">
            <a:xfrm flipV="1">
              <a:off x="1450" y="1640"/>
              <a:ext cx="2377" cy="2031"/>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7175" name="Line 22"/>
            <p:cNvSpPr>
              <a:spLocks noChangeShapeType="1"/>
            </p:cNvSpPr>
            <p:nvPr/>
          </p:nvSpPr>
          <p:spPr bwMode="auto">
            <a:xfrm>
              <a:off x="1451" y="1279"/>
              <a:ext cx="2377" cy="1984"/>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7176" name="Freeform 23"/>
            <p:cNvSpPr>
              <a:spLocks/>
            </p:cNvSpPr>
            <p:nvPr/>
          </p:nvSpPr>
          <p:spPr bwMode="auto">
            <a:xfrm>
              <a:off x="1439" y="1119"/>
              <a:ext cx="3495" cy="2749"/>
            </a:xfrm>
            <a:custGeom>
              <a:avLst/>
              <a:gdLst>
                <a:gd name="T0" fmla="*/ 0 w 3495"/>
                <a:gd name="T1" fmla="*/ 0 h 2749"/>
                <a:gd name="T2" fmla="*/ 0 w 3495"/>
                <a:gd name="T3" fmla="*/ 2748 h 2749"/>
                <a:gd name="T4" fmla="*/ 3494 w 3495"/>
                <a:gd name="T5" fmla="*/ 2748 h 2749"/>
                <a:gd name="T6" fmla="*/ 0 60000 65536"/>
                <a:gd name="T7" fmla="*/ 0 60000 65536"/>
                <a:gd name="T8" fmla="*/ 0 60000 65536"/>
              </a:gdLst>
              <a:ahLst/>
              <a:cxnLst>
                <a:cxn ang="T6">
                  <a:pos x="T0" y="T1"/>
                </a:cxn>
                <a:cxn ang="T7">
                  <a:pos x="T2" y="T3"/>
                </a:cxn>
                <a:cxn ang="T8">
                  <a:pos x="T4" y="T5"/>
                </a:cxn>
              </a:cxnLst>
              <a:rect l="0" t="0" r="r" b="b"/>
              <a:pathLst>
                <a:path w="3495" h="2749">
                  <a:moveTo>
                    <a:pt x="0" y="0"/>
                  </a:moveTo>
                  <a:lnTo>
                    <a:pt x="0" y="2748"/>
                  </a:lnTo>
                  <a:lnTo>
                    <a:pt x="3494" y="27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77" name="Freeform 24"/>
            <p:cNvSpPr>
              <a:spLocks/>
            </p:cNvSpPr>
            <p:nvPr/>
          </p:nvSpPr>
          <p:spPr bwMode="auto">
            <a:xfrm>
              <a:off x="1412" y="3624"/>
              <a:ext cx="69" cy="68"/>
            </a:xfrm>
            <a:custGeom>
              <a:avLst/>
              <a:gdLst>
                <a:gd name="T0" fmla="*/ 40 w 69"/>
                <a:gd name="T1" fmla="*/ 67 h 68"/>
                <a:gd name="T2" fmla="*/ 54 w 69"/>
                <a:gd name="T3" fmla="*/ 67 h 68"/>
                <a:gd name="T4" fmla="*/ 68 w 69"/>
                <a:gd name="T5" fmla="*/ 53 h 68"/>
                <a:gd name="T6" fmla="*/ 68 w 69"/>
                <a:gd name="T7" fmla="*/ 40 h 68"/>
                <a:gd name="T8" fmla="*/ 68 w 69"/>
                <a:gd name="T9" fmla="*/ 14 h 68"/>
                <a:gd name="T10" fmla="*/ 54 w 69"/>
                <a:gd name="T11" fmla="*/ 0 h 68"/>
                <a:gd name="T12" fmla="*/ 40 w 69"/>
                <a:gd name="T13" fmla="*/ 0 h 68"/>
                <a:gd name="T14" fmla="*/ 14 w 69"/>
                <a:gd name="T15" fmla="*/ 0 h 68"/>
                <a:gd name="T16" fmla="*/ 0 w 69"/>
                <a:gd name="T17" fmla="*/ 14 h 68"/>
                <a:gd name="T18" fmla="*/ 0 w 69"/>
                <a:gd name="T19" fmla="*/ 40 h 68"/>
                <a:gd name="T20" fmla="*/ 0 w 69"/>
                <a:gd name="T21" fmla="*/ 53 h 68"/>
                <a:gd name="T22" fmla="*/ 14 w 69"/>
                <a:gd name="T23" fmla="*/ 67 h 68"/>
                <a:gd name="T24" fmla="*/ 40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40" y="67"/>
                  </a:moveTo>
                  <a:lnTo>
                    <a:pt x="54" y="67"/>
                  </a:lnTo>
                  <a:lnTo>
                    <a:pt x="68" y="53"/>
                  </a:lnTo>
                  <a:lnTo>
                    <a:pt x="68" y="40"/>
                  </a:lnTo>
                  <a:lnTo>
                    <a:pt x="68" y="14"/>
                  </a:lnTo>
                  <a:lnTo>
                    <a:pt x="54" y="0"/>
                  </a:lnTo>
                  <a:lnTo>
                    <a:pt x="40" y="0"/>
                  </a:lnTo>
                  <a:lnTo>
                    <a:pt x="14" y="0"/>
                  </a:lnTo>
                  <a:lnTo>
                    <a:pt x="0" y="14"/>
                  </a:lnTo>
                  <a:lnTo>
                    <a:pt x="0" y="40"/>
                  </a:lnTo>
                  <a:lnTo>
                    <a:pt x="0" y="53"/>
                  </a:lnTo>
                  <a:lnTo>
                    <a:pt x="14" y="67"/>
                  </a:lnTo>
                  <a:lnTo>
                    <a:pt x="40"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78" name="Rectangle 25"/>
            <p:cNvSpPr>
              <a:spLocks noChangeArrowheads="1"/>
            </p:cNvSpPr>
            <p:nvPr/>
          </p:nvSpPr>
          <p:spPr bwMode="auto">
            <a:xfrm>
              <a:off x="3809" y="1471"/>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D</a:t>
              </a:r>
            </a:p>
          </p:txBody>
        </p:sp>
        <p:sp>
          <p:nvSpPr>
            <p:cNvPr id="177179" name="Rectangle 26"/>
            <p:cNvSpPr>
              <a:spLocks noChangeArrowheads="1"/>
            </p:cNvSpPr>
            <p:nvPr/>
          </p:nvSpPr>
          <p:spPr bwMode="auto">
            <a:xfrm>
              <a:off x="1670" y="2661"/>
              <a:ext cx="65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r>
                <a:rPr lang="it-IT" altLang="en-US" sz="1500" b="1">
                  <a:solidFill>
                    <a:srgbClr val="000000"/>
                  </a:solidFill>
                  <a:latin typeface="Arial" panose="020B0604020202020204" pitchFamily="34" charset="0"/>
                </a:rPr>
                <a:t>Surplus del</a:t>
              </a:r>
            </a:p>
            <a:p>
              <a:pPr>
                <a:lnSpc>
                  <a:spcPct val="85000"/>
                </a:lnSpc>
                <a:spcBef>
                  <a:spcPct val="0"/>
                </a:spcBef>
                <a:buFontTx/>
                <a:buNone/>
              </a:pPr>
              <a:r>
                <a:rPr lang="it-IT" altLang="en-US" sz="1500" b="1">
                  <a:solidFill>
                    <a:srgbClr val="000000"/>
                  </a:solidFill>
                  <a:latin typeface="Arial" panose="020B0604020202020204" pitchFamily="34" charset="0"/>
                </a:rPr>
                <a:t>produttore</a:t>
              </a:r>
            </a:p>
          </p:txBody>
        </p:sp>
        <p:sp>
          <p:nvSpPr>
            <p:cNvPr id="177180" name="Rectangle 27"/>
            <p:cNvSpPr>
              <a:spLocks noChangeArrowheads="1"/>
            </p:cNvSpPr>
            <p:nvPr/>
          </p:nvSpPr>
          <p:spPr bwMode="auto">
            <a:xfrm>
              <a:off x="1642" y="1998"/>
              <a:ext cx="75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r>
                <a:rPr lang="it-IT" altLang="en-US" sz="1500" b="1">
                  <a:solidFill>
                    <a:srgbClr val="000000"/>
                  </a:solidFill>
                  <a:latin typeface="Arial" panose="020B0604020202020204" pitchFamily="34" charset="0"/>
                </a:rPr>
                <a:t>Surplus del</a:t>
              </a:r>
            </a:p>
            <a:p>
              <a:pPr>
                <a:lnSpc>
                  <a:spcPct val="85000"/>
                </a:lnSpc>
                <a:spcBef>
                  <a:spcPct val="0"/>
                </a:spcBef>
                <a:buFontTx/>
                <a:buNone/>
              </a:pPr>
              <a:r>
                <a:rPr lang="it-IT" altLang="en-US" sz="1500" b="1">
                  <a:solidFill>
                    <a:srgbClr val="000000"/>
                  </a:solidFill>
                  <a:latin typeface="Arial" panose="020B0604020202020204" pitchFamily="34" charset="0"/>
                </a:rPr>
                <a:t>consumatore</a:t>
              </a:r>
            </a:p>
          </p:txBody>
        </p:sp>
        <p:sp>
          <p:nvSpPr>
            <p:cNvPr id="177181" name="Rectangle 28"/>
            <p:cNvSpPr>
              <a:spLocks noChangeArrowheads="1"/>
            </p:cNvSpPr>
            <p:nvPr/>
          </p:nvSpPr>
          <p:spPr bwMode="auto">
            <a:xfrm>
              <a:off x="2955" y="2392"/>
              <a:ext cx="8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E</a:t>
              </a:r>
            </a:p>
          </p:txBody>
        </p:sp>
        <p:sp>
          <p:nvSpPr>
            <p:cNvPr id="177182" name="Freeform 29"/>
            <p:cNvSpPr>
              <a:spLocks/>
            </p:cNvSpPr>
            <p:nvPr/>
          </p:nvSpPr>
          <p:spPr bwMode="auto">
            <a:xfrm>
              <a:off x="2834" y="2432"/>
              <a:ext cx="69" cy="68"/>
            </a:xfrm>
            <a:custGeom>
              <a:avLst/>
              <a:gdLst>
                <a:gd name="T0" fmla="*/ 40 w 69"/>
                <a:gd name="T1" fmla="*/ 67 h 68"/>
                <a:gd name="T2" fmla="*/ 54 w 69"/>
                <a:gd name="T3" fmla="*/ 53 h 68"/>
                <a:gd name="T4" fmla="*/ 68 w 69"/>
                <a:gd name="T5" fmla="*/ 40 h 68"/>
                <a:gd name="T6" fmla="*/ 68 w 69"/>
                <a:gd name="T7" fmla="*/ 27 h 68"/>
                <a:gd name="T8" fmla="*/ 68 w 69"/>
                <a:gd name="T9" fmla="*/ 14 h 68"/>
                <a:gd name="T10" fmla="*/ 54 w 69"/>
                <a:gd name="T11" fmla="*/ 0 h 68"/>
                <a:gd name="T12" fmla="*/ 40 w 69"/>
                <a:gd name="T13" fmla="*/ 0 h 68"/>
                <a:gd name="T14" fmla="*/ 14 w 69"/>
                <a:gd name="T15" fmla="*/ 0 h 68"/>
                <a:gd name="T16" fmla="*/ 0 w 69"/>
                <a:gd name="T17" fmla="*/ 14 h 68"/>
                <a:gd name="T18" fmla="*/ 0 w 69"/>
                <a:gd name="T19" fmla="*/ 27 h 68"/>
                <a:gd name="T20" fmla="*/ 0 w 69"/>
                <a:gd name="T21" fmla="*/ 40 h 68"/>
                <a:gd name="T22" fmla="*/ 14 w 69"/>
                <a:gd name="T23" fmla="*/ 53 h 68"/>
                <a:gd name="T24" fmla="*/ 40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40" y="67"/>
                  </a:moveTo>
                  <a:lnTo>
                    <a:pt x="54" y="53"/>
                  </a:lnTo>
                  <a:lnTo>
                    <a:pt x="68" y="40"/>
                  </a:lnTo>
                  <a:lnTo>
                    <a:pt x="68" y="27"/>
                  </a:lnTo>
                  <a:lnTo>
                    <a:pt x="68" y="14"/>
                  </a:lnTo>
                  <a:lnTo>
                    <a:pt x="54" y="0"/>
                  </a:lnTo>
                  <a:lnTo>
                    <a:pt x="40" y="0"/>
                  </a:lnTo>
                  <a:lnTo>
                    <a:pt x="14" y="0"/>
                  </a:lnTo>
                  <a:lnTo>
                    <a:pt x="0" y="14"/>
                  </a:lnTo>
                  <a:lnTo>
                    <a:pt x="0" y="27"/>
                  </a:lnTo>
                  <a:lnTo>
                    <a:pt x="0" y="40"/>
                  </a:lnTo>
                  <a:lnTo>
                    <a:pt x="14" y="53"/>
                  </a:lnTo>
                  <a:lnTo>
                    <a:pt x="40"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83" name="Freeform 30"/>
            <p:cNvSpPr>
              <a:spLocks/>
            </p:cNvSpPr>
            <p:nvPr/>
          </p:nvSpPr>
          <p:spPr bwMode="auto">
            <a:xfrm>
              <a:off x="3809" y="1606"/>
              <a:ext cx="69" cy="68"/>
            </a:xfrm>
            <a:custGeom>
              <a:avLst/>
              <a:gdLst>
                <a:gd name="T0" fmla="*/ 28 w 69"/>
                <a:gd name="T1" fmla="*/ 67 h 68"/>
                <a:gd name="T2" fmla="*/ 54 w 69"/>
                <a:gd name="T3" fmla="*/ 67 h 68"/>
                <a:gd name="T4" fmla="*/ 54 w 69"/>
                <a:gd name="T5" fmla="*/ 53 h 68"/>
                <a:gd name="T6" fmla="*/ 68 w 69"/>
                <a:gd name="T7" fmla="*/ 40 h 68"/>
                <a:gd name="T8" fmla="*/ 54 w 69"/>
                <a:gd name="T9" fmla="*/ 27 h 68"/>
                <a:gd name="T10" fmla="*/ 54 w 69"/>
                <a:gd name="T11" fmla="*/ 14 h 68"/>
                <a:gd name="T12" fmla="*/ 28 w 69"/>
                <a:gd name="T13" fmla="*/ 0 h 68"/>
                <a:gd name="T14" fmla="*/ 14 w 69"/>
                <a:gd name="T15" fmla="*/ 14 h 68"/>
                <a:gd name="T16" fmla="*/ 0 w 69"/>
                <a:gd name="T17" fmla="*/ 27 h 68"/>
                <a:gd name="T18" fmla="*/ 0 w 69"/>
                <a:gd name="T19" fmla="*/ 40 h 68"/>
                <a:gd name="T20" fmla="*/ 0 w 69"/>
                <a:gd name="T21" fmla="*/ 53 h 68"/>
                <a:gd name="T22" fmla="*/ 14 w 69"/>
                <a:gd name="T23" fmla="*/ 67 h 68"/>
                <a:gd name="T24" fmla="*/ 28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28" y="67"/>
                  </a:moveTo>
                  <a:lnTo>
                    <a:pt x="54" y="67"/>
                  </a:lnTo>
                  <a:lnTo>
                    <a:pt x="54" y="53"/>
                  </a:lnTo>
                  <a:lnTo>
                    <a:pt x="68" y="40"/>
                  </a:lnTo>
                  <a:lnTo>
                    <a:pt x="54" y="27"/>
                  </a:lnTo>
                  <a:lnTo>
                    <a:pt x="54" y="14"/>
                  </a:lnTo>
                  <a:lnTo>
                    <a:pt x="28" y="0"/>
                  </a:lnTo>
                  <a:lnTo>
                    <a:pt x="14" y="14"/>
                  </a:lnTo>
                  <a:lnTo>
                    <a:pt x="0" y="27"/>
                  </a:lnTo>
                  <a:lnTo>
                    <a:pt x="0" y="40"/>
                  </a:lnTo>
                  <a:lnTo>
                    <a:pt x="0" y="53"/>
                  </a:lnTo>
                  <a:lnTo>
                    <a:pt x="14" y="67"/>
                  </a:lnTo>
                  <a:lnTo>
                    <a:pt x="28"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84" name="Freeform 31"/>
            <p:cNvSpPr>
              <a:spLocks/>
            </p:cNvSpPr>
            <p:nvPr/>
          </p:nvSpPr>
          <p:spPr bwMode="auto">
            <a:xfrm>
              <a:off x="3809" y="3245"/>
              <a:ext cx="69" cy="68"/>
            </a:xfrm>
            <a:custGeom>
              <a:avLst/>
              <a:gdLst>
                <a:gd name="T0" fmla="*/ 28 w 69"/>
                <a:gd name="T1" fmla="*/ 67 h 68"/>
                <a:gd name="T2" fmla="*/ 40 w 69"/>
                <a:gd name="T3" fmla="*/ 53 h 68"/>
                <a:gd name="T4" fmla="*/ 54 w 69"/>
                <a:gd name="T5" fmla="*/ 53 h 68"/>
                <a:gd name="T6" fmla="*/ 68 w 69"/>
                <a:gd name="T7" fmla="*/ 27 h 68"/>
                <a:gd name="T8" fmla="*/ 54 w 69"/>
                <a:gd name="T9" fmla="*/ 14 h 68"/>
                <a:gd name="T10" fmla="*/ 40 w 69"/>
                <a:gd name="T11" fmla="*/ 0 h 68"/>
                <a:gd name="T12" fmla="*/ 28 w 69"/>
                <a:gd name="T13" fmla="*/ 0 h 68"/>
                <a:gd name="T14" fmla="*/ 14 w 69"/>
                <a:gd name="T15" fmla="*/ 0 h 68"/>
                <a:gd name="T16" fmla="*/ 0 w 69"/>
                <a:gd name="T17" fmla="*/ 14 h 68"/>
                <a:gd name="T18" fmla="*/ 0 w 69"/>
                <a:gd name="T19" fmla="*/ 27 h 68"/>
                <a:gd name="T20" fmla="*/ 0 w 69"/>
                <a:gd name="T21" fmla="*/ 53 h 68"/>
                <a:gd name="T22" fmla="*/ 14 w 69"/>
                <a:gd name="T23" fmla="*/ 53 h 68"/>
                <a:gd name="T24" fmla="*/ 28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28" y="67"/>
                  </a:moveTo>
                  <a:lnTo>
                    <a:pt x="40" y="53"/>
                  </a:lnTo>
                  <a:lnTo>
                    <a:pt x="54" y="53"/>
                  </a:lnTo>
                  <a:lnTo>
                    <a:pt x="68" y="27"/>
                  </a:lnTo>
                  <a:lnTo>
                    <a:pt x="54" y="14"/>
                  </a:lnTo>
                  <a:lnTo>
                    <a:pt x="40" y="0"/>
                  </a:lnTo>
                  <a:lnTo>
                    <a:pt x="28" y="0"/>
                  </a:lnTo>
                  <a:lnTo>
                    <a:pt x="14" y="0"/>
                  </a:lnTo>
                  <a:lnTo>
                    <a:pt x="0" y="14"/>
                  </a:lnTo>
                  <a:lnTo>
                    <a:pt x="0" y="27"/>
                  </a:lnTo>
                  <a:lnTo>
                    <a:pt x="0" y="53"/>
                  </a:lnTo>
                  <a:lnTo>
                    <a:pt x="14" y="53"/>
                  </a:lnTo>
                  <a:lnTo>
                    <a:pt x="28"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7185" name="Freeform 32"/>
            <p:cNvSpPr>
              <a:spLocks/>
            </p:cNvSpPr>
            <p:nvPr/>
          </p:nvSpPr>
          <p:spPr bwMode="auto">
            <a:xfrm>
              <a:off x="1412" y="1226"/>
              <a:ext cx="69" cy="69"/>
            </a:xfrm>
            <a:custGeom>
              <a:avLst/>
              <a:gdLst>
                <a:gd name="T0" fmla="*/ 40 w 69"/>
                <a:gd name="T1" fmla="*/ 68 h 69"/>
                <a:gd name="T2" fmla="*/ 54 w 69"/>
                <a:gd name="T3" fmla="*/ 68 h 69"/>
                <a:gd name="T4" fmla="*/ 68 w 69"/>
                <a:gd name="T5" fmla="*/ 54 h 69"/>
                <a:gd name="T6" fmla="*/ 68 w 69"/>
                <a:gd name="T7" fmla="*/ 41 h 69"/>
                <a:gd name="T8" fmla="*/ 68 w 69"/>
                <a:gd name="T9" fmla="*/ 27 h 69"/>
                <a:gd name="T10" fmla="*/ 54 w 69"/>
                <a:gd name="T11" fmla="*/ 14 h 69"/>
                <a:gd name="T12" fmla="*/ 40 w 69"/>
                <a:gd name="T13" fmla="*/ 0 h 69"/>
                <a:gd name="T14" fmla="*/ 14 w 69"/>
                <a:gd name="T15" fmla="*/ 14 h 69"/>
                <a:gd name="T16" fmla="*/ 0 w 69"/>
                <a:gd name="T17" fmla="*/ 27 h 69"/>
                <a:gd name="T18" fmla="*/ 0 w 69"/>
                <a:gd name="T19" fmla="*/ 41 h 69"/>
                <a:gd name="T20" fmla="*/ 0 w 69"/>
                <a:gd name="T21" fmla="*/ 54 h 69"/>
                <a:gd name="T22" fmla="*/ 14 w 69"/>
                <a:gd name="T23" fmla="*/ 68 h 69"/>
                <a:gd name="T24" fmla="*/ 40 w 69"/>
                <a:gd name="T25" fmla="*/ 68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40" y="68"/>
                  </a:moveTo>
                  <a:lnTo>
                    <a:pt x="54" y="68"/>
                  </a:lnTo>
                  <a:lnTo>
                    <a:pt x="68" y="54"/>
                  </a:lnTo>
                  <a:lnTo>
                    <a:pt x="68" y="41"/>
                  </a:lnTo>
                  <a:lnTo>
                    <a:pt x="68" y="27"/>
                  </a:lnTo>
                  <a:lnTo>
                    <a:pt x="54" y="14"/>
                  </a:lnTo>
                  <a:lnTo>
                    <a:pt x="40" y="0"/>
                  </a:lnTo>
                  <a:lnTo>
                    <a:pt x="14" y="14"/>
                  </a:lnTo>
                  <a:lnTo>
                    <a:pt x="0" y="27"/>
                  </a:lnTo>
                  <a:lnTo>
                    <a:pt x="0" y="41"/>
                  </a:lnTo>
                  <a:lnTo>
                    <a:pt x="0" y="54"/>
                  </a:lnTo>
                  <a:lnTo>
                    <a:pt x="14" y="68"/>
                  </a:lnTo>
                  <a:lnTo>
                    <a:pt x="40"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50913" name="Text Box 33"/>
          <p:cNvSpPr txBox="1">
            <a:spLocks noChangeArrowheads="1"/>
          </p:cNvSpPr>
          <p:nvPr/>
        </p:nvSpPr>
        <p:spPr bwMode="auto">
          <a:xfrm>
            <a:off x="5940425" y="3284538"/>
            <a:ext cx="2965450" cy="822325"/>
          </a:xfrm>
          <a:prstGeom prst="rect">
            <a:avLst/>
          </a:prstGeom>
          <a:solidFill>
            <a:srgbClr val="FFFF00">
              <a:alpha val="4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Tesi: l’area del surplus</a:t>
            </a:r>
          </a:p>
          <a:p>
            <a:pPr eaLnBrk="1" hangingPunct="1">
              <a:spcBef>
                <a:spcPct val="0"/>
              </a:spcBef>
              <a:buFontTx/>
              <a:buNone/>
            </a:pPr>
            <a:r>
              <a:rPr lang="it-IT" altLang="en-US" sz="2400"/>
              <a:t>totale AEC è </a:t>
            </a:r>
            <a:r>
              <a:rPr lang="it-IT" altLang="en-US" sz="2400" u="sng"/>
              <a:t>massima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0913"/>
                                        </p:tgtEl>
                                        <p:attrNameLst>
                                          <p:attrName>style.visibility</p:attrName>
                                        </p:attrNameLst>
                                      </p:cBhvr>
                                      <p:to>
                                        <p:strVal val="visible"/>
                                      </p:to>
                                    </p:set>
                                    <p:anim calcmode="lin" valueType="num">
                                      <p:cBhvr additive="base">
                                        <p:cTn id="7" dur="500" fill="hold"/>
                                        <p:tgtEl>
                                          <p:spTgt spid="250913"/>
                                        </p:tgtEl>
                                        <p:attrNameLst>
                                          <p:attrName>ppt_x</p:attrName>
                                        </p:attrNameLst>
                                      </p:cBhvr>
                                      <p:tavLst>
                                        <p:tav tm="0">
                                          <p:val>
                                            <p:strVal val="1+#ppt_w/2"/>
                                          </p:val>
                                        </p:tav>
                                        <p:tav tm="100000">
                                          <p:val>
                                            <p:strVal val="#ppt_x"/>
                                          </p:val>
                                        </p:tav>
                                      </p:tavLst>
                                    </p:anim>
                                    <p:anim calcmode="lin" valueType="num">
                                      <p:cBhvr additive="base">
                                        <p:cTn id="8" dur="500" fill="hold"/>
                                        <p:tgtEl>
                                          <p:spTgt spid="2509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92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920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920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9206"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9207"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79208" name="Rectangle 8"/>
          <p:cNvSpPr>
            <a:spLocks noGrp="1" noChangeArrowheads="1"/>
          </p:cNvSpPr>
          <p:nvPr>
            <p:ph type="title"/>
          </p:nvPr>
        </p:nvSpPr>
        <p:spPr>
          <a:xfrm>
            <a:off x="685800" y="152400"/>
            <a:ext cx="7772400" cy="53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“Dimostrazione” del teorema</a:t>
            </a:r>
          </a:p>
        </p:txBody>
      </p:sp>
      <p:sp>
        <p:nvSpPr>
          <p:cNvPr id="252937" name="Rectangle 9"/>
          <p:cNvSpPr>
            <a:spLocks noGrp="1" noChangeArrowheads="1"/>
          </p:cNvSpPr>
          <p:nvPr>
            <p:ph type="body" idx="1"/>
          </p:nvPr>
        </p:nvSpPr>
        <p:spPr>
          <a:xfrm>
            <a:off x="228600" y="914400"/>
            <a:ext cx="8686800" cy="5638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333375" algn="l"/>
                <a:tab pos="857250" algn="l"/>
              </a:tabLst>
            </a:pPr>
            <a:r>
              <a:rPr lang="it-IT" altLang="en-US" sz="2400"/>
              <a:t>Nel libero mercato i beni offerti sono assegnati ai consumatori che li valutano </a:t>
            </a:r>
            <a:r>
              <a:rPr lang="it-IT" altLang="en-US" sz="2400" u="sng"/>
              <a:t>di può</a:t>
            </a:r>
            <a:r>
              <a:rPr lang="it-IT" altLang="en-US" sz="2400"/>
              <a:t>, mentre la domanda premia i venditori capaci di produrre tali beni al costo </a:t>
            </a:r>
            <a:r>
              <a:rPr lang="it-IT" altLang="en-US" sz="2400" u="sng"/>
              <a:t>più basso</a:t>
            </a:r>
            <a:r>
              <a:rPr lang="it-IT" altLang="en-US" sz="2400"/>
              <a:t> (vedi i prossimi grafici).</a:t>
            </a:r>
          </a:p>
          <a:p>
            <a:pPr eaLnBrk="1" hangingPunct="1">
              <a:lnSpc>
                <a:spcPct val="90000"/>
              </a:lnSpc>
              <a:tabLst>
                <a:tab pos="333375" algn="l"/>
                <a:tab pos="857250" algn="l"/>
              </a:tabLst>
            </a:pPr>
            <a:r>
              <a:rPr lang="it-IT" altLang="en-US" sz="2400"/>
              <a:t>Questo spiega perché la coppia </a:t>
            </a:r>
            <a:r>
              <a:rPr lang="it-IT" altLang="en-US" sz="2400" u="sng"/>
              <a:t>quantità/prezzo di equilibrio</a:t>
            </a:r>
            <a:r>
              <a:rPr lang="it-IT" altLang="en-US" sz="2400"/>
              <a:t> massimizza il surplus totale:</a:t>
            </a:r>
            <a:r>
              <a:rPr lang="it-IT" altLang="en-US" sz="2800"/>
              <a:t> </a:t>
            </a:r>
          </a:p>
          <a:p>
            <a:pPr lvl="1" eaLnBrk="1" hangingPunct="1">
              <a:lnSpc>
                <a:spcPct val="90000"/>
              </a:lnSpc>
              <a:buFont typeface="Wingdings" panose="05000000000000000000" pitchFamily="2" charset="2"/>
              <a:buChar char="Ø"/>
              <a:tabLst>
                <a:tab pos="333375" algn="l"/>
                <a:tab pos="857250" algn="l"/>
              </a:tabLst>
            </a:pPr>
            <a:r>
              <a:rPr lang="it-IT" altLang="en-US" sz="2400"/>
              <a:t>se si scambiasse una quantità minore, rimarrebbero non sfruttate delle opportunità di scambio </a:t>
            </a:r>
            <a:r>
              <a:rPr lang="it-IT" altLang="en-US" sz="2400" u="sng"/>
              <a:t>mutuamente vantaggioso</a:t>
            </a:r>
            <a:r>
              <a:rPr lang="it-IT" altLang="en-US" sz="2400"/>
              <a:t>; </a:t>
            </a:r>
          </a:p>
          <a:p>
            <a:pPr lvl="1" eaLnBrk="1" hangingPunct="1">
              <a:lnSpc>
                <a:spcPct val="90000"/>
              </a:lnSpc>
              <a:buFont typeface="Wingdings" panose="05000000000000000000" pitchFamily="2" charset="2"/>
              <a:buChar char="Ø"/>
              <a:tabLst>
                <a:tab pos="333375" algn="l"/>
                <a:tab pos="857250" algn="l"/>
              </a:tabLst>
            </a:pPr>
            <a:r>
              <a:rPr lang="it-IT" altLang="en-US" sz="2400"/>
              <a:t>se si scambiasse una quantità maggiore, si realizzerebbero scambi che </a:t>
            </a:r>
            <a:r>
              <a:rPr lang="it-IT" altLang="en-US" sz="2400" u="sng"/>
              <a:t>distruggono</a:t>
            </a:r>
            <a:r>
              <a:rPr lang="it-IT" altLang="en-US" sz="2400"/>
              <a:t> benessere sociale. </a:t>
            </a:r>
            <a:endParaRPr lang="it-IT" altLang="en-US"/>
          </a:p>
          <a:p>
            <a:pPr eaLnBrk="1" hangingPunct="1">
              <a:lnSpc>
                <a:spcPct val="90000"/>
              </a:lnSpc>
              <a:tabLst>
                <a:tab pos="333375" algn="l"/>
                <a:tab pos="857250" algn="l"/>
              </a:tabLst>
            </a:pPr>
            <a:r>
              <a:rPr lang="it-IT" altLang="en-US" sz="2400"/>
              <a:t>Nonostante che ciascun compratore e venditore sia mosso solo dal proprio interesse (qui rappresentato dalle rispettive disponibilità), il mercato, attraverso l’azione del prezzo, </a:t>
            </a:r>
            <a:r>
              <a:rPr lang="it-IT" altLang="en-US" sz="2400">
                <a:solidFill>
                  <a:schemeClr val="accent2"/>
                </a:solidFill>
              </a:rPr>
              <a:t>coordina</a:t>
            </a:r>
            <a:r>
              <a:rPr lang="it-IT" altLang="en-US" sz="2400"/>
              <a:t> le azioni di tutti gli agenti conducendoli all’esito collettivo </a:t>
            </a:r>
            <a:r>
              <a:rPr lang="it-IT" altLang="en-US" sz="2400">
                <a:solidFill>
                  <a:schemeClr val="accent2"/>
                </a:solidFill>
              </a:rPr>
              <a:t>più efficiente</a:t>
            </a:r>
            <a:r>
              <a:rPr lang="it-IT" altLang="en-US" sz="2400"/>
              <a:t>.</a:t>
            </a:r>
          </a:p>
          <a:p>
            <a:pPr eaLnBrk="1" hangingPunct="1">
              <a:lnSpc>
                <a:spcPct val="90000"/>
              </a:lnSpc>
              <a:tabLst>
                <a:tab pos="333375" algn="l"/>
                <a:tab pos="857250" algn="l"/>
              </a:tabLst>
            </a:pPr>
            <a:r>
              <a:rPr lang="it-IT" altLang="en-US" sz="2400"/>
              <a:t>Questo conferma la validità dell’intuizione di Adam Smith: </a:t>
            </a:r>
            <a:r>
              <a:rPr lang="it-IT" altLang="en-US" sz="2400" u="sng"/>
              <a:t>la mano invisibile funziona</a:t>
            </a:r>
            <a:r>
              <a:rPr lang="it-IT" altLang="en-US" sz="240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2937">
                                            <p:txEl>
                                              <p:pRg st="2" end="2"/>
                                            </p:txEl>
                                          </p:spTgt>
                                        </p:tgtEl>
                                        <p:attrNameLst>
                                          <p:attrName>style.visibility</p:attrName>
                                        </p:attrNameLst>
                                      </p:cBhvr>
                                      <p:to>
                                        <p:strVal val="visible"/>
                                      </p:to>
                                    </p:set>
                                    <p:animEffect transition="in" filter="wipe(left)">
                                      <p:cBhvr>
                                        <p:cTn id="7" dur="500"/>
                                        <p:tgtEl>
                                          <p:spTgt spid="252937">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2937">
                                            <p:txEl>
                                              <p:pRg st="3" end="3"/>
                                            </p:txEl>
                                          </p:spTgt>
                                        </p:tgtEl>
                                        <p:attrNameLst>
                                          <p:attrName>style.visibility</p:attrName>
                                        </p:attrNameLst>
                                      </p:cBhvr>
                                      <p:to>
                                        <p:strVal val="visible"/>
                                      </p:to>
                                    </p:set>
                                    <p:animEffect transition="in" filter="wipe(left)">
                                      <p:cBhvr>
                                        <p:cTn id="10" dur="500"/>
                                        <p:tgtEl>
                                          <p:spTgt spid="252937">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2937">
                                            <p:txEl>
                                              <p:pRg st="4" end="4"/>
                                            </p:txEl>
                                          </p:spTgt>
                                        </p:tgtEl>
                                        <p:attrNameLst>
                                          <p:attrName>style.visibility</p:attrName>
                                        </p:attrNameLst>
                                      </p:cBhvr>
                                      <p:to>
                                        <p:strVal val="visible"/>
                                      </p:to>
                                    </p:set>
                                    <p:animEffect transition="in" filter="wipe(left)">
                                      <p:cBhvr>
                                        <p:cTn id="15" dur="500"/>
                                        <p:tgtEl>
                                          <p:spTgt spid="252937">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2937">
                                            <p:txEl>
                                              <p:pRg st="5" end="5"/>
                                            </p:txEl>
                                          </p:spTgt>
                                        </p:tgtEl>
                                        <p:attrNameLst>
                                          <p:attrName>style.visibility</p:attrName>
                                        </p:attrNameLst>
                                      </p:cBhvr>
                                      <p:to>
                                        <p:strVal val="visible"/>
                                      </p:to>
                                    </p:set>
                                    <p:animEffect transition="in" filter="wipe(left)">
                                      <p:cBhvr>
                                        <p:cTn id="18" dur="500"/>
                                        <p:tgtEl>
                                          <p:spTgt spid="2529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8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8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90" name="Rectangle 6"/>
          <p:cNvSpPr>
            <a:spLocks noGrp="1" noChangeArrowheads="1"/>
          </p:cNvSpPr>
          <p:nvPr>
            <p:ph type="title"/>
          </p:nvPr>
        </p:nvSpPr>
        <p:spPr>
          <a:xfrm>
            <a:off x="228600" y="228600"/>
            <a:ext cx="8915400" cy="137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Spostamenti della curva di domanda </a:t>
            </a:r>
            <a:br>
              <a:rPr lang="it-IT" altLang="en-US" sz="3600"/>
            </a:br>
            <a:r>
              <a:rPr lang="it-IT" altLang="en-US" sz="3600" i="1"/>
              <a:t>vs.</a:t>
            </a:r>
            <a:r>
              <a:rPr lang="it-IT" altLang="en-US" sz="3600"/>
              <a:t> </a:t>
            </a:r>
            <a:br>
              <a:rPr lang="it-IT" altLang="en-US" sz="3600"/>
            </a:br>
            <a:r>
              <a:rPr lang="it-IT" altLang="en-US" sz="3600"/>
              <a:t>spostamenti lungo la curva di domanda</a:t>
            </a:r>
            <a:endParaRPr lang="it-IT" altLang="en-US" sz="4000"/>
          </a:p>
        </p:txBody>
      </p:sp>
      <p:sp>
        <p:nvSpPr>
          <p:cNvPr id="28679" name="Rectangle 7"/>
          <p:cNvSpPr>
            <a:spLocks noGrp="1" noChangeArrowheads="1"/>
          </p:cNvSpPr>
          <p:nvPr>
            <p:ph type="body" idx="1"/>
          </p:nvPr>
        </p:nvSpPr>
        <p:spPr>
          <a:xfrm>
            <a:off x="304800" y="1981200"/>
            <a:ext cx="86106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796925" algn="l"/>
              </a:tabLst>
            </a:pPr>
            <a:r>
              <a:rPr lang="it-IT" altLang="en-US"/>
              <a:t>Variazioni della quantità domandata</a:t>
            </a:r>
            <a:r>
              <a:rPr lang="it-IT" altLang="en-US" sz="3600"/>
              <a:t>:</a:t>
            </a:r>
          </a:p>
          <a:p>
            <a:pPr lvl="1" eaLnBrk="1" hangingPunct="1">
              <a:lnSpc>
                <a:spcPct val="90000"/>
              </a:lnSpc>
              <a:tabLst>
                <a:tab pos="796925" algn="l"/>
              </a:tabLst>
            </a:pPr>
            <a:r>
              <a:rPr lang="it-IT" altLang="en-US"/>
              <a:t> Movimento lungo la curva di domanda…</a:t>
            </a:r>
          </a:p>
          <a:p>
            <a:pPr lvl="1" eaLnBrk="1" hangingPunct="1">
              <a:lnSpc>
                <a:spcPct val="90000"/>
              </a:lnSpc>
              <a:tabLst>
                <a:tab pos="796925" algn="l"/>
              </a:tabLst>
            </a:pPr>
            <a:r>
              <a:rPr lang="it-IT" altLang="en-US"/>
              <a:t> …sempre causato dalla variazione nel prezzo di mercato del prodotto.</a:t>
            </a:r>
            <a:endParaRPr lang="it-IT" altLang="en-US" sz="3200"/>
          </a:p>
          <a:p>
            <a:pPr eaLnBrk="1" hangingPunct="1">
              <a:lnSpc>
                <a:spcPct val="90000"/>
              </a:lnSpc>
              <a:tabLst>
                <a:tab pos="796925" algn="l"/>
              </a:tabLst>
            </a:pPr>
            <a:r>
              <a:rPr lang="it-IT" altLang="en-US"/>
              <a:t>Variazioni della domanda</a:t>
            </a:r>
            <a:r>
              <a:rPr lang="it-IT" altLang="en-US" sz="3600"/>
              <a:t>: </a:t>
            </a:r>
          </a:p>
          <a:p>
            <a:pPr lvl="1" eaLnBrk="1" hangingPunct="1">
              <a:lnSpc>
                <a:spcPct val="90000"/>
              </a:lnSpc>
              <a:tabLst>
                <a:tab pos="796925" algn="l"/>
              </a:tabLst>
            </a:pPr>
            <a:r>
              <a:rPr lang="it-IT" altLang="en-US"/>
              <a:t> Uno spostamento della curva di domanda…</a:t>
            </a:r>
          </a:p>
          <a:p>
            <a:pPr lvl="1" eaLnBrk="1" hangingPunct="1">
              <a:lnSpc>
                <a:spcPct val="90000"/>
              </a:lnSpc>
              <a:tabLst>
                <a:tab pos="796925" algn="l"/>
              </a:tabLst>
            </a:pPr>
            <a:r>
              <a:rPr lang="it-IT" altLang="en-US"/>
              <a:t> …causato dalla variazione in una qualsiasi delle determinanti diverse dal prezzo.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Effect transition="in" filter="wipe(left)">
                                      <p:cBhvr>
                                        <p:cTn id="7" dur="500"/>
                                        <p:tgtEl>
                                          <p:spTgt spid="286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679">
                                            <p:txEl>
                                              <p:pRg st="1" end="1"/>
                                            </p:txEl>
                                          </p:spTgt>
                                        </p:tgtEl>
                                        <p:attrNameLst>
                                          <p:attrName>style.visibility</p:attrName>
                                        </p:attrNameLst>
                                      </p:cBhvr>
                                      <p:to>
                                        <p:strVal val="visible"/>
                                      </p:to>
                                    </p:set>
                                    <p:animEffect transition="in" filter="wipe(left)">
                                      <p:cBhvr>
                                        <p:cTn id="10" dur="500"/>
                                        <p:tgtEl>
                                          <p:spTgt spid="2867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679">
                                            <p:txEl>
                                              <p:pRg st="2" end="2"/>
                                            </p:txEl>
                                          </p:spTgt>
                                        </p:tgtEl>
                                        <p:attrNameLst>
                                          <p:attrName>style.visibility</p:attrName>
                                        </p:attrNameLst>
                                      </p:cBhvr>
                                      <p:to>
                                        <p:strVal val="visible"/>
                                      </p:to>
                                    </p:set>
                                    <p:animEffect transition="in" filter="wipe(left)">
                                      <p:cBhvr>
                                        <p:cTn id="13" dur="500"/>
                                        <p:tgtEl>
                                          <p:spTgt spid="2867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8679">
                                            <p:txEl>
                                              <p:pRg st="3" end="3"/>
                                            </p:txEl>
                                          </p:spTgt>
                                        </p:tgtEl>
                                        <p:attrNameLst>
                                          <p:attrName>style.visibility</p:attrName>
                                        </p:attrNameLst>
                                      </p:cBhvr>
                                      <p:to>
                                        <p:strVal val="visible"/>
                                      </p:to>
                                    </p:set>
                                    <p:animEffect transition="in" filter="wipe(left)">
                                      <p:cBhvr>
                                        <p:cTn id="18" dur="500"/>
                                        <p:tgtEl>
                                          <p:spTgt spid="2867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679">
                                            <p:txEl>
                                              <p:pRg st="4" end="4"/>
                                            </p:txEl>
                                          </p:spTgt>
                                        </p:tgtEl>
                                        <p:attrNameLst>
                                          <p:attrName>style.visibility</p:attrName>
                                        </p:attrNameLst>
                                      </p:cBhvr>
                                      <p:to>
                                        <p:strVal val="visible"/>
                                      </p:to>
                                    </p:set>
                                    <p:animEffect transition="in" filter="wipe(left)">
                                      <p:cBhvr>
                                        <p:cTn id="21" dur="500"/>
                                        <p:tgtEl>
                                          <p:spTgt spid="2867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679">
                                            <p:txEl>
                                              <p:pRg st="5" end="5"/>
                                            </p:txEl>
                                          </p:spTgt>
                                        </p:tgtEl>
                                        <p:attrNameLst>
                                          <p:attrName>style.visibility</p:attrName>
                                        </p:attrNameLst>
                                      </p:cBhvr>
                                      <p:to>
                                        <p:strVal val="visible"/>
                                      </p:to>
                                    </p:set>
                                    <p:animEffect transition="in" filter="wipe(left)">
                                      <p:cBhvr>
                                        <p:cTn id="24" dur="500"/>
                                        <p:tgtEl>
                                          <p:spTgt spid="286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68313" y="333375"/>
            <a:ext cx="8347075" cy="647700"/>
          </a:xfrm>
        </p:spPr>
        <p:txBody>
          <a:bodyPr/>
          <a:lstStyle/>
          <a:p>
            <a:pPr eaLnBrk="1" hangingPunct="1"/>
            <a:r>
              <a:rPr lang="it-IT" altLang="en-US" sz="4000"/>
              <a:t>Uno scambio mutuamente vantaggioso</a:t>
            </a:r>
          </a:p>
        </p:txBody>
      </p:sp>
      <p:sp>
        <p:nvSpPr>
          <p:cNvPr id="254979" name="Rectangle 3"/>
          <p:cNvSpPr>
            <a:spLocks noGrp="1" noChangeArrowheads="1"/>
          </p:cNvSpPr>
          <p:nvPr>
            <p:ph type="body" idx="1"/>
          </p:nvPr>
        </p:nvSpPr>
        <p:spPr>
          <a:xfrm>
            <a:off x="179388" y="1196975"/>
            <a:ext cx="8640762" cy="4392613"/>
          </a:xfrm>
        </p:spPr>
        <p:txBody>
          <a:bodyPr/>
          <a:lstStyle/>
          <a:p>
            <a:pPr eaLnBrk="1" hangingPunct="1">
              <a:buFontTx/>
              <a:buNone/>
            </a:pPr>
            <a:r>
              <a:rPr lang="it-IT" altLang="en-US"/>
              <a:t>	L’idea centrale della dimostrazione è:</a:t>
            </a:r>
          </a:p>
          <a:p>
            <a:pPr eaLnBrk="1" hangingPunct="1">
              <a:buFontTx/>
              <a:buNone/>
            </a:pPr>
            <a:r>
              <a:rPr lang="it-IT" altLang="en-US"/>
              <a:t>	</a:t>
            </a:r>
            <a:r>
              <a:rPr lang="it-IT" altLang="en-US" i="1"/>
              <a:t>se e solo se la disponibilità a pagare è maggiore della disponibilità a vendere siamo in presenza di uno scambio vantaggioso per entrambe le parti e quindi tale da accrescere il surplus totale.</a:t>
            </a:r>
          </a:p>
          <a:p>
            <a:pPr algn="ctr" eaLnBrk="1" hangingPunct="1">
              <a:buFontTx/>
              <a:buNone/>
            </a:pPr>
            <a:r>
              <a:rPr lang="it-IT" altLang="en-US"/>
              <a:t>	</a:t>
            </a:r>
            <a:r>
              <a:rPr lang="it-IT" altLang="en-US">
                <a:solidFill>
                  <a:srgbClr val="009900"/>
                </a:solidFill>
              </a:rPr>
              <a:t>disp. pagare &gt; disp. vendere </a:t>
            </a:r>
            <a:r>
              <a:rPr lang="it-IT" altLang="en-US">
                <a:solidFill>
                  <a:srgbClr val="009900"/>
                </a:solidFill>
                <a:sym typeface="Symbol" panose="05050102010706020507" pitchFamily="18" charset="2"/>
              </a:rPr>
              <a:t> sì scambio</a:t>
            </a:r>
          </a:p>
          <a:p>
            <a:pPr algn="ctr" eaLnBrk="1" hangingPunct="1">
              <a:buFontTx/>
              <a:buNone/>
            </a:pPr>
            <a:r>
              <a:rPr lang="it-IT" altLang="en-US">
                <a:solidFill>
                  <a:srgbClr val="FF0000"/>
                </a:solidFill>
                <a:sym typeface="Symbol" panose="05050102010706020507" pitchFamily="18" charset="2"/>
              </a:rPr>
              <a:t>	disp. pagare &lt; disp. vendere  no scambio</a:t>
            </a:r>
          </a:p>
          <a:p>
            <a:pPr eaLnBrk="1" hangingPunct="1">
              <a:buFontTx/>
              <a:buNone/>
            </a:pPr>
            <a:endParaRPr lang="it-IT"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4979">
                                            <p:txEl>
                                              <p:pRg st="2" end="2"/>
                                            </p:txEl>
                                          </p:spTgt>
                                        </p:tgtEl>
                                        <p:attrNameLst>
                                          <p:attrName>style.visibility</p:attrName>
                                        </p:attrNameLst>
                                      </p:cBhvr>
                                      <p:to>
                                        <p:strVal val="visible"/>
                                      </p:to>
                                    </p:set>
                                    <p:animEffect transition="in" filter="blinds(horizontal)">
                                      <p:cBhvr>
                                        <p:cTn id="7" dur="500"/>
                                        <p:tgtEl>
                                          <p:spTgt spid="25497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4979">
                                            <p:txEl>
                                              <p:pRg st="3" end="3"/>
                                            </p:txEl>
                                          </p:spTgt>
                                        </p:tgtEl>
                                        <p:attrNameLst>
                                          <p:attrName>style.visibility</p:attrName>
                                        </p:attrNameLst>
                                      </p:cBhvr>
                                      <p:to>
                                        <p:strVal val="visible"/>
                                      </p:to>
                                    </p:set>
                                    <p:animEffect transition="in" filter="blinds(horizontal)">
                                      <p:cBhvr>
                                        <p:cTn id="10" dur="500"/>
                                        <p:tgtEl>
                                          <p:spTgt spid="254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Line 2"/>
          <p:cNvSpPr>
            <a:spLocks noChangeShapeType="1"/>
          </p:cNvSpPr>
          <p:nvPr/>
        </p:nvSpPr>
        <p:spPr bwMode="auto">
          <a:xfrm flipV="1">
            <a:off x="1600200" y="990600"/>
            <a:ext cx="0" cy="426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5347" name="Line 3"/>
          <p:cNvSpPr>
            <a:spLocks noChangeShapeType="1"/>
          </p:cNvSpPr>
          <p:nvPr/>
        </p:nvSpPr>
        <p:spPr bwMode="auto">
          <a:xfrm>
            <a:off x="1600200" y="5257800"/>
            <a:ext cx="601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5348" name="Line 4"/>
          <p:cNvSpPr>
            <a:spLocks noChangeShapeType="1"/>
          </p:cNvSpPr>
          <p:nvPr/>
        </p:nvSpPr>
        <p:spPr bwMode="auto">
          <a:xfrm flipH="1">
            <a:off x="1619250" y="2060575"/>
            <a:ext cx="5043488" cy="316865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5349" name="Line 5"/>
          <p:cNvSpPr>
            <a:spLocks noChangeShapeType="1"/>
          </p:cNvSpPr>
          <p:nvPr/>
        </p:nvSpPr>
        <p:spPr bwMode="auto">
          <a:xfrm>
            <a:off x="1692275" y="1052513"/>
            <a:ext cx="5543550" cy="3522662"/>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5350" name="Line 6"/>
          <p:cNvSpPr>
            <a:spLocks noChangeShapeType="1"/>
          </p:cNvSpPr>
          <p:nvPr/>
        </p:nvSpPr>
        <p:spPr bwMode="auto">
          <a:xfrm flipH="1">
            <a:off x="3048000" y="1905000"/>
            <a:ext cx="0" cy="33528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5351" name="Line 7"/>
          <p:cNvSpPr>
            <a:spLocks noChangeShapeType="1"/>
          </p:cNvSpPr>
          <p:nvPr/>
        </p:nvSpPr>
        <p:spPr bwMode="auto">
          <a:xfrm flipH="1">
            <a:off x="1600200" y="19050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5352" name="Line 8"/>
          <p:cNvSpPr>
            <a:spLocks noChangeShapeType="1"/>
          </p:cNvSpPr>
          <p:nvPr/>
        </p:nvSpPr>
        <p:spPr bwMode="auto">
          <a:xfrm flipH="1">
            <a:off x="1600200" y="43434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5353" name="Text Box 9"/>
          <p:cNvSpPr txBox="1">
            <a:spLocks noChangeArrowheads="1"/>
          </p:cNvSpPr>
          <p:nvPr/>
        </p:nvSpPr>
        <p:spPr bwMode="auto">
          <a:xfrm>
            <a:off x="2819400" y="5257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a:t>
            </a:r>
          </a:p>
        </p:txBody>
      </p:sp>
      <p:sp>
        <p:nvSpPr>
          <p:cNvPr id="185354" name="Text Box 10"/>
          <p:cNvSpPr txBox="1">
            <a:spLocks noChangeArrowheads="1"/>
          </p:cNvSpPr>
          <p:nvPr/>
        </p:nvSpPr>
        <p:spPr bwMode="auto">
          <a:xfrm>
            <a:off x="152400" y="914400"/>
            <a:ext cx="1365250"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t>
            </a:r>
          </a:p>
          <a:p>
            <a:pPr eaLnBrk="1" hangingPunct="1">
              <a:spcBef>
                <a:spcPct val="0"/>
              </a:spcBef>
              <a:buFontTx/>
              <a:buNone/>
            </a:pPr>
            <a:r>
              <a:rPr lang="it-IT" altLang="en-US" sz="1600" b="1"/>
              <a:t>a pagare Q’</a:t>
            </a:r>
          </a:p>
        </p:txBody>
      </p:sp>
      <p:sp>
        <p:nvSpPr>
          <p:cNvPr id="185355" name="Text Box 11"/>
          <p:cNvSpPr txBox="1">
            <a:spLocks noChangeArrowheads="1"/>
          </p:cNvSpPr>
          <p:nvPr/>
        </p:nvSpPr>
        <p:spPr bwMode="auto">
          <a:xfrm>
            <a:off x="0" y="4724400"/>
            <a:ext cx="1517650"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 </a:t>
            </a:r>
          </a:p>
          <a:p>
            <a:pPr eaLnBrk="1" hangingPunct="1">
              <a:spcBef>
                <a:spcPct val="0"/>
              </a:spcBef>
              <a:buFontTx/>
              <a:buNone/>
            </a:pPr>
            <a:r>
              <a:rPr lang="it-IT" altLang="en-US" sz="1600" b="1"/>
              <a:t>vendere Q’</a:t>
            </a:r>
          </a:p>
        </p:txBody>
      </p:sp>
      <p:cxnSp>
        <p:nvCxnSpPr>
          <p:cNvPr id="185356" name="AutoShape 12"/>
          <p:cNvCxnSpPr>
            <a:cxnSpLocks noChangeShapeType="1"/>
            <a:stCxn id="185355" idx="0"/>
            <a:endCxn id="185352" idx="1"/>
          </p:cNvCxnSpPr>
          <p:nvPr/>
        </p:nvCxnSpPr>
        <p:spPr bwMode="auto">
          <a:xfrm flipV="1">
            <a:off x="758825" y="4343400"/>
            <a:ext cx="841375"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7" name="AutoShape 13"/>
          <p:cNvCxnSpPr>
            <a:cxnSpLocks noChangeShapeType="1"/>
            <a:stCxn id="185354" idx="2"/>
            <a:endCxn id="185351" idx="1"/>
          </p:cNvCxnSpPr>
          <p:nvPr/>
        </p:nvCxnSpPr>
        <p:spPr bwMode="auto">
          <a:xfrm>
            <a:off x="835025" y="1504950"/>
            <a:ext cx="765175"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58" name="Text Box 14"/>
          <p:cNvSpPr txBox="1">
            <a:spLocks noChangeArrowheads="1"/>
          </p:cNvSpPr>
          <p:nvPr/>
        </p:nvSpPr>
        <p:spPr bwMode="auto">
          <a:xfrm>
            <a:off x="1371600" y="6096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a:t>
            </a:r>
          </a:p>
        </p:txBody>
      </p:sp>
      <p:sp>
        <p:nvSpPr>
          <p:cNvPr id="185359" name="Text Box 15"/>
          <p:cNvSpPr txBox="1">
            <a:spLocks noChangeArrowheads="1"/>
          </p:cNvSpPr>
          <p:nvPr/>
        </p:nvSpPr>
        <p:spPr bwMode="auto">
          <a:xfrm>
            <a:off x="7620000" y="51054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a:t>
            </a:r>
          </a:p>
        </p:txBody>
      </p:sp>
      <p:sp>
        <p:nvSpPr>
          <p:cNvPr id="185360" name="Text Box 16"/>
          <p:cNvSpPr txBox="1">
            <a:spLocks noChangeArrowheads="1"/>
          </p:cNvSpPr>
          <p:nvPr/>
        </p:nvSpPr>
        <p:spPr bwMode="auto">
          <a:xfrm>
            <a:off x="6629400" y="17526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Offerta</a:t>
            </a:r>
          </a:p>
        </p:txBody>
      </p:sp>
      <p:sp>
        <p:nvSpPr>
          <p:cNvPr id="185361" name="Text Box 17"/>
          <p:cNvSpPr txBox="1">
            <a:spLocks noChangeArrowheads="1"/>
          </p:cNvSpPr>
          <p:nvPr/>
        </p:nvSpPr>
        <p:spPr bwMode="auto">
          <a:xfrm>
            <a:off x="7086600" y="42672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Domanda</a:t>
            </a:r>
          </a:p>
        </p:txBody>
      </p:sp>
      <p:sp>
        <p:nvSpPr>
          <p:cNvPr id="185362" name="Text Box 18"/>
          <p:cNvSpPr txBox="1">
            <a:spLocks noChangeArrowheads="1"/>
          </p:cNvSpPr>
          <p:nvPr/>
        </p:nvSpPr>
        <p:spPr bwMode="auto">
          <a:xfrm>
            <a:off x="2895600" y="16002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A</a:t>
            </a:r>
          </a:p>
        </p:txBody>
      </p:sp>
      <p:sp>
        <p:nvSpPr>
          <p:cNvPr id="185363" name="Oval 19"/>
          <p:cNvSpPr>
            <a:spLocks noChangeArrowheads="1"/>
          </p:cNvSpPr>
          <p:nvPr/>
        </p:nvSpPr>
        <p:spPr bwMode="auto">
          <a:xfrm>
            <a:off x="2971800" y="1828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5364" name="Oval 20"/>
          <p:cNvSpPr>
            <a:spLocks noChangeArrowheads="1"/>
          </p:cNvSpPr>
          <p:nvPr/>
        </p:nvSpPr>
        <p:spPr bwMode="auto">
          <a:xfrm>
            <a:off x="2971800" y="4267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5365" name="Text Box 21"/>
          <p:cNvSpPr txBox="1">
            <a:spLocks noChangeArrowheads="1"/>
          </p:cNvSpPr>
          <p:nvPr/>
        </p:nvSpPr>
        <p:spPr bwMode="auto">
          <a:xfrm>
            <a:off x="2743200" y="40386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B</a:t>
            </a:r>
          </a:p>
        </p:txBody>
      </p:sp>
      <p:sp>
        <p:nvSpPr>
          <p:cNvPr id="185366" name="Oval 22"/>
          <p:cNvSpPr>
            <a:spLocks noChangeArrowheads="1"/>
          </p:cNvSpPr>
          <p:nvPr/>
        </p:nvSpPr>
        <p:spPr bwMode="auto">
          <a:xfrm>
            <a:off x="4876800" y="3124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5367" name="Text Box 23"/>
          <p:cNvSpPr txBox="1">
            <a:spLocks noChangeArrowheads="1"/>
          </p:cNvSpPr>
          <p:nvPr/>
        </p:nvSpPr>
        <p:spPr bwMode="auto">
          <a:xfrm>
            <a:off x="4724400" y="28194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E</a:t>
            </a:r>
          </a:p>
        </p:txBody>
      </p:sp>
      <p:sp>
        <p:nvSpPr>
          <p:cNvPr id="185368" name="Text Box 24"/>
          <p:cNvSpPr txBox="1">
            <a:spLocks noChangeArrowheads="1"/>
          </p:cNvSpPr>
          <p:nvPr/>
        </p:nvSpPr>
        <p:spPr bwMode="auto">
          <a:xfrm>
            <a:off x="4724400" y="51816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Q*</a:t>
            </a:r>
          </a:p>
        </p:txBody>
      </p:sp>
      <p:sp>
        <p:nvSpPr>
          <p:cNvPr id="185369" name="Line 25"/>
          <p:cNvSpPr>
            <a:spLocks noChangeShapeType="1"/>
          </p:cNvSpPr>
          <p:nvPr/>
        </p:nvSpPr>
        <p:spPr bwMode="auto">
          <a:xfrm>
            <a:off x="3200400" y="5257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098" name="AutoShape 26"/>
          <p:cNvSpPr>
            <a:spLocks noChangeArrowheads="1"/>
          </p:cNvSpPr>
          <p:nvPr/>
        </p:nvSpPr>
        <p:spPr bwMode="auto">
          <a:xfrm rot="-5400000">
            <a:off x="215107" y="2385218"/>
            <a:ext cx="4248150" cy="14398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197 w 21600"/>
              <a:gd name="T13" fmla="*/ 4197 h 21600"/>
              <a:gd name="T14" fmla="*/ 17403 w 21600"/>
              <a:gd name="T15" fmla="*/ 17403 h 21600"/>
            </a:gdLst>
            <a:ahLst/>
            <a:cxnLst>
              <a:cxn ang="T8">
                <a:pos x="T0" y="T1"/>
              </a:cxn>
              <a:cxn ang="T9">
                <a:pos x="T2" y="T3"/>
              </a:cxn>
              <a:cxn ang="T10">
                <a:pos x="T4" y="T5"/>
              </a:cxn>
              <a:cxn ang="T11">
                <a:pos x="T6" y="T7"/>
              </a:cxn>
            </a:cxnLst>
            <a:rect l="T12" t="T13" r="T14" b="T15"/>
            <a:pathLst>
              <a:path w="21600" h="21600">
                <a:moveTo>
                  <a:pt x="0" y="0"/>
                </a:moveTo>
                <a:lnTo>
                  <a:pt x="4794" y="21600"/>
                </a:lnTo>
                <a:lnTo>
                  <a:pt x="16806" y="21600"/>
                </a:lnTo>
                <a:lnTo>
                  <a:pt x="21600" y="0"/>
                </a:lnTo>
                <a:lnTo>
                  <a:pt x="0" y="0"/>
                </a:lnTo>
                <a:close/>
              </a:path>
            </a:pathLst>
          </a:custGeom>
          <a:solidFill>
            <a:srgbClr val="FF99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CasellaDiTesto 1"/>
          <p:cNvSpPr txBox="1"/>
          <p:nvPr/>
        </p:nvSpPr>
        <p:spPr>
          <a:xfrm>
            <a:off x="2885661" y="473562"/>
            <a:ext cx="5884175" cy="461665"/>
          </a:xfrm>
          <a:prstGeom prst="rect">
            <a:avLst/>
          </a:prstGeom>
          <a:solidFill>
            <a:schemeClr val="accent6">
              <a:lumMod val="20000"/>
              <a:lumOff val="80000"/>
            </a:schemeClr>
          </a:solidFill>
        </p:spPr>
        <p:txBody>
          <a:bodyPr wrap="none" rtlCol="0">
            <a:spAutoFit/>
          </a:bodyPr>
          <a:lstStyle/>
          <a:p>
            <a:r>
              <a:rPr lang="it-IT" dirty="0"/>
              <a:t>E’ possibile che Q’ sia la quantità di first best?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9098"/>
                                        </p:tgtEl>
                                        <p:attrNameLst>
                                          <p:attrName>style.visibility</p:attrName>
                                        </p:attrNameLst>
                                      </p:cBhvr>
                                      <p:to>
                                        <p:strVal val="visible"/>
                                      </p:to>
                                    </p:set>
                                    <p:animEffect transition="in" filter="checkerboard(across)">
                                      <p:cBhvr>
                                        <p:cTn id="7" dur="500"/>
                                        <p:tgtEl>
                                          <p:spTgt spid="25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Line 2"/>
          <p:cNvSpPr>
            <a:spLocks noChangeShapeType="1"/>
          </p:cNvSpPr>
          <p:nvPr/>
        </p:nvSpPr>
        <p:spPr bwMode="auto">
          <a:xfrm flipV="1">
            <a:off x="1600200" y="990600"/>
            <a:ext cx="0" cy="426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395" name="Line 3"/>
          <p:cNvSpPr>
            <a:spLocks noChangeShapeType="1"/>
          </p:cNvSpPr>
          <p:nvPr/>
        </p:nvSpPr>
        <p:spPr bwMode="auto">
          <a:xfrm>
            <a:off x="1600200" y="5257800"/>
            <a:ext cx="601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396" name="Line 4"/>
          <p:cNvSpPr>
            <a:spLocks noChangeShapeType="1"/>
          </p:cNvSpPr>
          <p:nvPr/>
        </p:nvSpPr>
        <p:spPr bwMode="auto">
          <a:xfrm flipH="1">
            <a:off x="1692275" y="2060575"/>
            <a:ext cx="4865688" cy="3100388"/>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397" name="Line 5"/>
          <p:cNvSpPr>
            <a:spLocks noChangeShapeType="1"/>
          </p:cNvSpPr>
          <p:nvPr/>
        </p:nvSpPr>
        <p:spPr bwMode="auto">
          <a:xfrm>
            <a:off x="1692275" y="981075"/>
            <a:ext cx="5470525" cy="3667125"/>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398" name="Line 6"/>
          <p:cNvSpPr>
            <a:spLocks noChangeShapeType="1"/>
          </p:cNvSpPr>
          <p:nvPr/>
        </p:nvSpPr>
        <p:spPr bwMode="auto">
          <a:xfrm flipH="1">
            <a:off x="3048000" y="1905000"/>
            <a:ext cx="0" cy="33528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399" name="Line 7"/>
          <p:cNvSpPr>
            <a:spLocks noChangeShapeType="1"/>
          </p:cNvSpPr>
          <p:nvPr/>
        </p:nvSpPr>
        <p:spPr bwMode="auto">
          <a:xfrm>
            <a:off x="3203575" y="1989138"/>
            <a:ext cx="0" cy="3276600"/>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400" name="Line 8"/>
          <p:cNvSpPr>
            <a:spLocks noChangeShapeType="1"/>
          </p:cNvSpPr>
          <p:nvPr/>
        </p:nvSpPr>
        <p:spPr bwMode="auto">
          <a:xfrm flipH="1">
            <a:off x="1600200" y="19050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401" name="Line 9"/>
          <p:cNvSpPr>
            <a:spLocks noChangeShapeType="1"/>
          </p:cNvSpPr>
          <p:nvPr/>
        </p:nvSpPr>
        <p:spPr bwMode="auto">
          <a:xfrm flipH="1">
            <a:off x="1600200" y="43434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30" name="Line 10"/>
          <p:cNvSpPr>
            <a:spLocks noChangeShapeType="1"/>
          </p:cNvSpPr>
          <p:nvPr/>
        </p:nvSpPr>
        <p:spPr bwMode="auto">
          <a:xfrm flipH="1">
            <a:off x="1619250" y="2060575"/>
            <a:ext cx="1600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31" name="Line 11"/>
          <p:cNvSpPr>
            <a:spLocks noChangeShapeType="1"/>
          </p:cNvSpPr>
          <p:nvPr/>
        </p:nvSpPr>
        <p:spPr bwMode="auto">
          <a:xfrm flipH="1">
            <a:off x="1600200" y="4191000"/>
            <a:ext cx="1600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404" name="Text Box 12"/>
          <p:cNvSpPr txBox="1">
            <a:spLocks noChangeArrowheads="1"/>
          </p:cNvSpPr>
          <p:nvPr/>
        </p:nvSpPr>
        <p:spPr bwMode="auto">
          <a:xfrm>
            <a:off x="2819400" y="5257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a:t>
            </a:r>
          </a:p>
        </p:txBody>
      </p:sp>
      <p:sp>
        <p:nvSpPr>
          <p:cNvPr id="187405" name="Text Box 13"/>
          <p:cNvSpPr txBox="1">
            <a:spLocks noChangeArrowheads="1"/>
          </p:cNvSpPr>
          <p:nvPr/>
        </p:nvSpPr>
        <p:spPr bwMode="auto">
          <a:xfrm>
            <a:off x="3048000" y="5257800"/>
            <a:ext cx="57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Q’+1</a:t>
            </a:r>
          </a:p>
        </p:txBody>
      </p:sp>
      <p:sp>
        <p:nvSpPr>
          <p:cNvPr id="187406" name="Text Box 14"/>
          <p:cNvSpPr txBox="1">
            <a:spLocks noChangeArrowheads="1"/>
          </p:cNvSpPr>
          <p:nvPr/>
        </p:nvSpPr>
        <p:spPr bwMode="auto">
          <a:xfrm>
            <a:off x="152400" y="914400"/>
            <a:ext cx="1365250"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t>
            </a:r>
          </a:p>
          <a:p>
            <a:pPr eaLnBrk="1" hangingPunct="1">
              <a:spcBef>
                <a:spcPct val="0"/>
              </a:spcBef>
              <a:buFontTx/>
              <a:buNone/>
            </a:pPr>
            <a:r>
              <a:rPr lang="it-IT" altLang="en-US" sz="1600" b="1"/>
              <a:t>a pagare Q’</a:t>
            </a:r>
          </a:p>
        </p:txBody>
      </p:sp>
      <p:sp>
        <p:nvSpPr>
          <p:cNvPr id="187407" name="Text Box 15"/>
          <p:cNvSpPr txBox="1">
            <a:spLocks noChangeArrowheads="1"/>
          </p:cNvSpPr>
          <p:nvPr/>
        </p:nvSpPr>
        <p:spPr bwMode="auto">
          <a:xfrm>
            <a:off x="0" y="4724400"/>
            <a:ext cx="1517650"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 </a:t>
            </a:r>
          </a:p>
          <a:p>
            <a:pPr eaLnBrk="1" hangingPunct="1">
              <a:spcBef>
                <a:spcPct val="0"/>
              </a:spcBef>
              <a:buFontTx/>
              <a:buNone/>
            </a:pPr>
            <a:r>
              <a:rPr lang="it-IT" altLang="en-US" sz="1600" b="1"/>
              <a:t>vendere Q’</a:t>
            </a:r>
          </a:p>
        </p:txBody>
      </p:sp>
      <p:cxnSp>
        <p:nvCxnSpPr>
          <p:cNvPr id="187408" name="AutoShape 16"/>
          <p:cNvCxnSpPr>
            <a:cxnSpLocks noChangeShapeType="1"/>
            <a:stCxn id="187407" idx="0"/>
            <a:endCxn id="187401" idx="1"/>
          </p:cNvCxnSpPr>
          <p:nvPr/>
        </p:nvCxnSpPr>
        <p:spPr bwMode="auto">
          <a:xfrm flipV="1">
            <a:off x="758825" y="4343400"/>
            <a:ext cx="841375"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409" name="AutoShape 17"/>
          <p:cNvCxnSpPr>
            <a:cxnSpLocks noChangeShapeType="1"/>
            <a:stCxn id="187406" idx="2"/>
            <a:endCxn id="187400" idx="1"/>
          </p:cNvCxnSpPr>
          <p:nvPr/>
        </p:nvCxnSpPr>
        <p:spPr bwMode="auto">
          <a:xfrm>
            <a:off x="835025" y="1504950"/>
            <a:ext cx="765175"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410" name="Text Box 18"/>
          <p:cNvSpPr txBox="1">
            <a:spLocks noChangeArrowheads="1"/>
          </p:cNvSpPr>
          <p:nvPr/>
        </p:nvSpPr>
        <p:spPr bwMode="auto">
          <a:xfrm>
            <a:off x="1371600" y="6096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a:t>
            </a:r>
          </a:p>
        </p:txBody>
      </p:sp>
      <p:sp>
        <p:nvSpPr>
          <p:cNvPr id="187411" name="Text Box 19"/>
          <p:cNvSpPr txBox="1">
            <a:spLocks noChangeArrowheads="1"/>
          </p:cNvSpPr>
          <p:nvPr/>
        </p:nvSpPr>
        <p:spPr bwMode="auto">
          <a:xfrm>
            <a:off x="7620000" y="51054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a:t>
            </a:r>
          </a:p>
        </p:txBody>
      </p:sp>
      <p:sp>
        <p:nvSpPr>
          <p:cNvPr id="261140" name="Text Box 20"/>
          <p:cNvSpPr txBox="1">
            <a:spLocks noChangeArrowheads="1"/>
          </p:cNvSpPr>
          <p:nvPr/>
        </p:nvSpPr>
        <p:spPr bwMode="auto">
          <a:xfrm>
            <a:off x="0" y="2276475"/>
            <a:ext cx="1439863" cy="590550"/>
          </a:xfrm>
          <a:prstGeom prst="rect">
            <a:avLst/>
          </a:prstGeom>
          <a:solidFill>
            <a:schemeClr val="accent2">
              <a:alpha val="38823"/>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t>
            </a:r>
          </a:p>
          <a:p>
            <a:pPr eaLnBrk="1" hangingPunct="1">
              <a:spcBef>
                <a:spcPct val="0"/>
              </a:spcBef>
              <a:buFontTx/>
              <a:buNone/>
            </a:pPr>
            <a:r>
              <a:rPr lang="it-IT" altLang="en-US" sz="1600" b="1"/>
              <a:t>a pagare Q’+1</a:t>
            </a:r>
          </a:p>
        </p:txBody>
      </p:sp>
      <p:sp>
        <p:nvSpPr>
          <p:cNvPr id="261141" name="Text Box 21"/>
          <p:cNvSpPr txBox="1">
            <a:spLocks noChangeArrowheads="1"/>
          </p:cNvSpPr>
          <p:nvPr/>
        </p:nvSpPr>
        <p:spPr bwMode="auto">
          <a:xfrm>
            <a:off x="0" y="3429000"/>
            <a:ext cx="1547813" cy="590550"/>
          </a:xfrm>
          <a:prstGeom prst="rect">
            <a:avLst/>
          </a:prstGeom>
          <a:solidFill>
            <a:schemeClr val="accent2">
              <a:alpha val="38823"/>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 </a:t>
            </a:r>
          </a:p>
          <a:p>
            <a:pPr eaLnBrk="1" hangingPunct="1">
              <a:spcBef>
                <a:spcPct val="0"/>
              </a:spcBef>
              <a:buFontTx/>
              <a:buNone/>
            </a:pPr>
            <a:r>
              <a:rPr lang="it-IT" altLang="en-US" sz="1600" b="1"/>
              <a:t>vendere Q’+1</a:t>
            </a:r>
          </a:p>
        </p:txBody>
      </p:sp>
      <p:sp>
        <p:nvSpPr>
          <p:cNvPr id="261142" name="Line 22"/>
          <p:cNvSpPr>
            <a:spLocks noChangeShapeType="1"/>
          </p:cNvSpPr>
          <p:nvPr/>
        </p:nvSpPr>
        <p:spPr bwMode="auto">
          <a:xfrm flipV="1">
            <a:off x="1042988" y="2060575"/>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43" name="Line 23"/>
          <p:cNvSpPr>
            <a:spLocks noChangeShapeType="1"/>
          </p:cNvSpPr>
          <p:nvPr/>
        </p:nvSpPr>
        <p:spPr bwMode="auto">
          <a:xfrm>
            <a:off x="1116013" y="4005263"/>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416" name="Text Box 24"/>
          <p:cNvSpPr txBox="1">
            <a:spLocks noChangeArrowheads="1"/>
          </p:cNvSpPr>
          <p:nvPr/>
        </p:nvSpPr>
        <p:spPr bwMode="auto">
          <a:xfrm>
            <a:off x="6588125" y="1700213"/>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Offerta</a:t>
            </a:r>
          </a:p>
        </p:txBody>
      </p:sp>
      <p:sp>
        <p:nvSpPr>
          <p:cNvPr id="187417" name="Text Box 25"/>
          <p:cNvSpPr txBox="1">
            <a:spLocks noChangeArrowheads="1"/>
          </p:cNvSpPr>
          <p:nvPr/>
        </p:nvSpPr>
        <p:spPr bwMode="auto">
          <a:xfrm>
            <a:off x="7086600" y="42672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Domanda</a:t>
            </a:r>
          </a:p>
        </p:txBody>
      </p:sp>
      <p:sp>
        <p:nvSpPr>
          <p:cNvPr id="187418" name="Text Box 26"/>
          <p:cNvSpPr txBox="1">
            <a:spLocks noChangeArrowheads="1"/>
          </p:cNvSpPr>
          <p:nvPr/>
        </p:nvSpPr>
        <p:spPr bwMode="auto">
          <a:xfrm>
            <a:off x="2895600" y="16002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A</a:t>
            </a:r>
          </a:p>
        </p:txBody>
      </p:sp>
      <p:sp>
        <p:nvSpPr>
          <p:cNvPr id="187419" name="Oval 27"/>
          <p:cNvSpPr>
            <a:spLocks noChangeArrowheads="1"/>
          </p:cNvSpPr>
          <p:nvPr/>
        </p:nvSpPr>
        <p:spPr bwMode="auto">
          <a:xfrm>
            <a:off x="2971800" y="1828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7420" name="Oval 28"/>
          <p:cNvSpPr>
            <a:spLocks noChangeArrowheads="1"/>
          </p:cNvSpPr>
          <p:nvPr/>
        </p:nvSpPr>
        <p:spPr bwMode="auto">
          <a:xfrm>
            <a:off x="2971800" y="4267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7421" name="Oval 29"/>
          <p:cNvSpPr>
            <a:spLocks noChangeArrowheads="1"/>
          </p:cNvSpPr>
          <p:nvPr/>
        </p:nvSpPr>
        <p:spPr bwMode="auto">
          <a:xfrm>
            <a:off x="3124200" y="1981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7422" name="Oval 30"/>
          <p:cNvSpPr>
            <a:spLocks noChangeArrowheads="1"/>
          </p:cNvSpPr>
          <p:nvPr/>
        </p:nvSpPr>
        <p:spPr bwMode="auto">
          <a:xfrm>
            <a:off x="3200400" y="4191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7423" name="Text Box 31"/>
          <p:cNvSpPr txBox="1">
            <a:spLocks noChangeArrowheads="1"/>
          </p:cNvSpPr>
          <p:nvPr/>
        </p:nvSpPr>
        <p:spPr bwMode="auto">
          <a:xfrm>
            <a:off x="3132138" y="1773238"/>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C</a:t>
            </a:r>
          </a:p>
        </p:txBody>
      </p:sp>
      <p:sp>
        <p:nvSpPr>
          <p:cNvPr id="187424" name="Text Box 32"/>
          <p:cNvSpPr txBox="1">
            <a:spLocks noChangeArrowheads="1"/>
          </p:cNvSpPr>
          <p:nvPr/>
        </p:nvSpPr>
        <p:spPr bwMode="auto">
          <a:xfrm>
            <a:off x="2743200" y="40386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B</a:t>
            </a:r>
          </a:p>
        </p:txBody>
      </p:sp>
      <p:sp>
        <p:nvSpPr>
          <p:cNvPr id="187425" name="Text Box 33"/>
          <p:cNvSpPr txBox="1">
            <a:spLocks noChangeArrowheads="1"/>
          </p:cNvSpPr>
          <p:nvPr/>
        </p:nvSpPr>
        <p:spPr bwMode="auto">
          <a:xfrm>
            <a:off x="3200400" y="41148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a:t>
            </a:r>
          </a:p>
        </p:txBody>
      </p:sp>
      <p:sp>
        <p:nvSpPr>
          <p:cNvPr id="187426" name="Oval 34"/>
          <p:cNvSpPr>
            <a:spLocks noChangeArrowheads="1"/>
          </p:cNvSpPr>
          <p:nvPr/>
        </p:nvSpPr>
        <p:spPr bwMode="auto">
          <a:xfrm>
            <a:off x="4876800" y="3124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7427" name="Text Box 35"/>
          <p:cNvSpPr txBox="1">
            <a:spLocks noChangeArrowheads="1"/>
          </p:cNvSpPr>
          <p:nvPr/>
        </p:nvSpPr>
        <p:spPr bwMode="auto">
          <a:xfrm>
            <a:off x="4724400" y="28194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E</a:t>
            </a:r>
          </a:p>
        </p:txBody>
      </p:sp>
      <p:sp>
        <p:nvSpPr>
          <p:cNvPr id="187428" name="Text Box 36"/>
          <p:cNvSpPr txBox="1">
            <a:spLocks noChangeArrowheads="1"/>
          </p:cNvSpPr>
          <p:nvPr/>
        </p:nvSpPr>
        <p:spPr bwMode="auto">
          <a:xfrm>
            <a:off x="4724400" y="51816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Q*</a:t>
            </a:r>
          </a:p>
        </p:txBody>
      </p:sp>
      <p:sp>
        <p:nvSpPr>
          <p:cNvPr id="187429" name="Line 37"/>
          <p:cNvSpPr>
            <a:spLocks noChangeShapeType="1"/>
          </p:cNvSpPr>
          <p:nvPr/>
        </p:nvSpPr>
        <p:spPr bwMode="auto">
          <a:xfrm>
            <a:off x="3200400" y="5257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430" name="Line 38"/>
          <p:cNvSpPr>
            <a:spLocks noChangeShapeType="1"/>
          </p:cNvSpPr>
          <p:nvPr/>
        </p:nvSpPr>
        <p:spPr bwMode="auto">
          <a:xfrm>
            <a:off x="3059113" y="5013325"/>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431" name="Line 39"/>
          <p:cNvSpPr>
            <a:spLocks noChangeShapeType="1"/>
          </p:cNvSpPr>
          <p:nvPr/>
        </p:nvSpPr>
        <p:spPr bwMode="auto">
          <a:xfrm>
            <a:off x="3059113" y="25654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7432" name="AutoShape 40"/>
          <p:cNvSpPr>
            <a:spLocks noChangeArrowheads="1"/>
          </p:cNvSpPr>
          <p:nvPr/>
        </p:nvSpPr>
        <p:spPr bwMode="auto">
          <a:xfrm rot="-5400000">
            <a:off x="215107" y="2385218"/>
            <a:ext cx="4248150" cy="14398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197 w 21600"/>
              <a:gd name="T13" fmla="*/ 4197 h 21600"/>
              <a:gd name="T14" fmla="*/ 17403 w 21600"/>
              <a:gd name="T15" fmla="*/ 17403 h 21600"/>
            </a:gdLst>
            <a:ahLst/>
            <a:cxnLst>
              <a:cxn ang="T8">
                <a:pos x="T0" y="T1"/>
              </a:cxn>
              <a:cxn ang="T9">
                <a:pos x="T2" y="T3"/>
              </a:cxn>
              <a:cxn ang="T10">
                <a:pos x="T4" y="T5"/>
              </a:cxn>
              <a:cxn ang="T11">
                <a:pos x="T6" y="T7"/>
              </a:cxn>
            </a:cxnLst>
            <a:rect l="T12" t="T13" r="T14" b="T15"/>
            <a:pathLst>
              <a:path w="21600" h="21600">
                <a:moveTo>
                  <a:pt x="0" y="0"/>
                </a:moveTo>
                <a:lnTo>
                  <a:pt x="4794" y="21600"/>
                </a:lnTo>
                <a:lnTo>
                  <a:pt x="16806" y="21600"/>
                </a:lnTo>
                <a:lnTo>
                  <a:pt x="21600" y="0"/>
                </a:lnTo>
                <a:lnTo>
                  <a:pt x="0" y="0"/>
                </a:lnTo>
                <a:close/>
              </a:path>
            </a:pathLst>
          </a:custGeom>
          <a:solidFill>
            <a:srgbClr val="FF99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1161" name="AutoShape 41"/>
          <p:cNvSpPr>
            <a:spLocks noChangeArrowheads="1"/>
          </p:cNvSpPr>
          <p:nvPr/>
        </p:nvSpPr>
        <p:spPr bwMode="auto">
          <a:xfrm>
            <a:off x="3059113" y="1916113"/>
            <a:ext cx="144462" cy="144462"/>
          </a:xfrm>
          <a:prstGeom prst="rtTriangle">
            <a:avLst/>
          </a:prstGeom>
          <a:solidFill>
            <a:schemeClr val="accent1">
              <a:alpha val="3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1162" name="Rectangle 42"/>
          <p:cNvSpPr>
            <a:spLocks noChangeArrowheads="1"/>
          </p:cNvSpPr>
          <p:nvPr/>
        </p:nvSpPr>
        <p:spPr bwMode="auto">
          <a:xfrm>
            <a:off x="3059113" y="2060575"/>
            <a:ext cx="144462" cy="2160588"/>
          </a:xfrm>
          <a:prstGeom prst="rect">
            <a:avLst/>
          </a:prstGeom>
          <a:solidFill>
            <a:schemeClr val="accent1">
              <a:alpha val="3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1140">
                                            <p:bg/>
                                          </p:spTgt>
                                        </p:tgtEl>
                                        <p:attrNameLst>
                                          <p:attrName>style.visibility</p:attrName>
                                        </p:attrNameLst>
                                      </p:cBhvr>
                                      <p:to>
                                        <p:strVal val="visible"/>
                                      </p:to>
                                    </p:set>
                                    <p:anim calcmode="lin" valueType="num">
                                      <p:cBhvr additive="base">
                                        <p:cTn id="7" dur="500" fill="hold"/>
                                        <p:tgtEl>
                                          <p:spTgt spid="261140">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61140">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1140">
                                            <p:txEl>
                                              <p:pRg st="0" end="0"/>
                                            </p:txEl>
                                          </p:spTgt>
                                        </p:tgtEl>
                                        <p:attrNameLst>
                                          <p:attrName>style.visibility</p:attrName>
                                        </p:attrNameLst>
                                      </p:cBhvr>
                                      <p:to>
                                        <p:strVal val="visible"/>
                                      </p:to>
                                    </p:set>
                                    <p:anim calcmode="lin" valueType="num">
                                      <p:cBhvr additive="base">
                                        <p:cTn id="11" dur="500" fill="hold"/>
                                        <p:tgtEl>
                                          <p:spTgt spid="26114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114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1140">
                                            <p:txEl>
                                              <p:pRg st="1" end="1"/>
                                            </p:txEl>
                                          </p:spTgt>
                                        </p:tgtEl>
                                        <p:attrNameLst>
                                          <p:attrName>style.visibility</p:attrName>
                                        </p:attrNameLst>
                                      </p:cBhvr>
                                      <p:to>
                                        <p:strVal val="visible"/>
                                      </p:to>
                                    </p:set>
                                    <p:anim calcmode="lin" valueType="num">
                                      <p:cBhvr additive="base">
                                        <p:cTn id="15" dur="500" fill="hold"/>
                                        <p:tgtEl>
                                          <p:spTgt spid="261140">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1140">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61130"/>
                                        </p:tgtEl>
                                        <p:attrNameLst>
                                          <p:attrName>style.visibility</p:attrName>
                                        </p:attrNameLst>
                                      </p:cBhvr>
                                      <p:to>
                                        <p:strVal val="visible"/>
                                      </p:to>
                                    </p:set>
                                    <p:anim calcmode="lin" valueType="num">
                                      <p:cBhvr additive="base">
                                        <p:cTn id="19" dur="500" fill="hold"/>
                                        <p:tgtEl>
                                          <p:spTgt spid="261130"/>
                                        </p:tgtEl>
                                        <p:attrNameLst>
                                          <p:attrName>ppt_x</p:attrName>
                                        </p:attrNameLst>
                                      </p:cBhvr>
                                      <p:tavLst>
                                        <p:tav tm="0">
                                          <p:val>
                                            <p:strVal val="0-#ppt_w/2"/>
                                          </p:val>
                                        </p:tav>
                                        <p:tav tm="100000">
                                          <p:val>
                                            <p:strVal val="#ppt_x"/>
                                          </p:val>
                                        </p:tav>
                                      </p:tavLst>
                                    </p:anim>
                                    <p:anim calcmode="lin" valueType="num">
                                      <p:cBhvr additive="base">
                                        <p:cTn id="20" dur="500" fill="hold"/>
                                        <p:tgtEl>
                                          <p:spTgt spid="2611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1142"/>
                                        </p:tgtEl>
                                        <p:attrNameLst>
                                          <p:attrName>style.visibility</p:attrName>
                                        </p:attrNameLst>
                                      </p:cBhvr>
                                      <p:to>
                                        <p:strVal val="visible"/>
                                      </p:to>
                                    </p:set>
                                    <p:anim calcmode="lin" valueType="num">
                                      <p:cBhvr additive="base">
                                        <p:cTn id="23" dur="500" fill="hold"/>
                                        <p:tgtEl>
                                          <p:spTgt spid="261142"/>
                                        </p:tgtEl>
                                        <p:attrNameLst>
                                          <p:attrName>ppt_x</p:attrName>
                                        </p:attrNameLst>
                                      </p:cBhvr>
                                      <p:tavLst>
                                        <p:tav tm="0">
                                          <p:val>
                                            <p:strVal val="0-#ppt_w/2"/>
                                          </p:val>
                                        </p:tav>
                                        <p:tav tm="100000">
                                          <p:val>
                                            <p:strVal val="#ppt_x"/>
                                          </p:val>
                                        </p:tav>
                                      </p:tavLst>
                                    </p:anim>
                                    <p:anim calcmode="lin" valueType="num">
                                      <p:cBhvr additive="base">
                                        <p:cTn id="24" dur="500" fill="hold"/>
                                        <p:tgtEl>
                                          <p:spTgt spid="26114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1141"/>
                                        </p:tgtEl>
                                        <p:attrNameLst>
                                          <p:attrName>style.visibility</p:attrName>
                                        </p:attrNameLst>
                                      </p:cBhvr>
                                      <p:to>
                                        <p:strVal val="visible"/>
                                      </p:to>
                                    </p:set>
                                    <p:anim calcmode="lin" valueType="num">
                                      <p:cBhvr additive="base">
                                        <p:cTn id="29" dur="500" fill="hold"/>
                                        <p:tgtEl>
                                          <p:spTgt spid="261141"/>
                                        </p:tgtEl>
                                        <p:attrNameLst>
                                          <p:attrName>ppt_x</p:attrName>
                                        </p:attrNameLst>
                                      </p:cBhvr>
                                      <p:tavLst>
                                        <p:tav tm="0">
                                          <p:val>
                                            <p:strVal val="0-#ppt_w/2"/>
                                          </p:val>
                                        </p:tav>
                                        <p:tav tm="100000">
                                          <p:val>
                                            <p:strVal val="#ppt_x"/>
                                          </p:val>
                                        </p:tav>
                                      </p:tavLst>
                                    </p:anim>
                                    <p:anim calcmode="lin" valueType="num">
                                      <p:cBhvr additive="base">
                                        <p:cTn id="30" dur="500" fill="hold"/>
                                        <p:tgtEl>
                                          <p:spTgt spid="26114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61131"/>
                                        </p:tgtEl>
                                        <p:attrNameLst>
                                          <p:attrName>style.visibility</p:attrName>
                                        </p:attrNameLst>
                                      </p:cBhvr>
                                      <p:to>
                                        <p:strVal val="visible"/>
                                      </p:to>
                                    </p:set>
                                    <p:anim calcmode="lin" valueType="num">
                                      <p:cBhvr additive="base">
                                        <p:cTn id="33" dur="500" fill="hold"/>
                                        <p:tgtEl>
                                          <p:spTgt spid="261131"/>
                                        </p:tgtEl>
                                        <p:attrNameLst>
                                          <p:attrName>ppt_x</p:attrName>
                                        </p:attrNameLst>
                                      </p:cBhvr>
                                      <p:tavLst>
                                        <p:tav tm="0">
                                          <p:val>
                                            <p:strVal val="0-#ppt_w/2"/>
                                          </p:val>
                                        </p:tav>
                                        <p:tav tm="100000">
                                          <p:val>
                                            <p:strVal val="#ppt_x"/>
                                          </p:val>
                                        </p:tav>
                                      </p:tavLst>
                                    </p:anim>
                                    <p:anim calcmode="lin" valueType="num">
                                      <p:cBhvr additive="base">
                                        <p:cTn id="34" dur="500" fill="hold"/>
                                        <p:tgtEl>
                                          <p:spTgt spid="26113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61143"/>
                                        </p:tgtEl>
                                        <p:attrNameLst>
                                          <p:attrName>style.visibility</p:attrName>
                                        </p:attrNameLst>
                                      </p:cBhvr>
                                      <p:to>
                                        <p:strVal val="visible"/>
                                      </p:to>
                                    </p:set>
                                    <p:anim calcmode="lin" valueType="num">
                                      <p:cBhvr additive="base">
                                        <p:cTn id="37" dur="500" fill="hold"/>
                                        <p:tgtEl>
                                          <p:spTgt spid="261143"/>
                                        </p:tgtEl>
                                        <p:attrNameLst>
                                          <p:attrName>ppt_x</p:attrName>
                                        </p:attrNameLst>
                                      </p:cBhvr>
                                      <p:tavLst>
                                        <p:tav tm="0">
                                          <p:val>
                                            <p:strVal val="0-#ppt_w/2"/>
                                          </p:val>
                                        </p:tav>
                                        <p:tav tm="100000">
                                          <p:val>
                                            <p:strVal val="#ppt_x"/>
                                          </p:val>
                                        </p:tav>
                                      </p:tavLst>
                                    </p:anim>
                                    <p:anim calcmode="lin" valueType="num">
                                      <p:cBhvr additive="base">
                                        <p:cTn id="38" dur="500" fill="hold"/>
                                        <p:tgtEl>
                                          <p:spTgt spid="26114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61161"/>
                                        </p:tgtEl>
                                        <p:attrNameLst>
                                          <p:attrName>style.visibility</p:attrName>
                                        </p:attrNameLst>
                                      </p:cBhvr>
                                      <p:to>
                                        <p:strVal val="visible"/>
                                      </p:to>
                                    </p:set>
                                    <p:animEffect transition="in" filter="checkerboard(across)">
                                      <p:cBhvr>
                                        <p:cTn id="43" dur="500"/>
                                        <p:tgtEl>
                                          <p:spTgt spid="261161"/>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61162"/>
                                        </p:tgtEl>
                                        <p:attrNameLst>
                                          <p:attrName>style.visibility</p:attrName>
                                        </p:attrNameLst>
                                      </p:cBhvr>
                                      <p:to>
                                        <p:strVal val="visible"/>
                                      </p:to>
                                    </p:set>
                                    <p:animEffect transition="in" filter="checkerboard(across)">
                                      <p:cBhvr>
                                        <p:cTn id="46" dur="500"/>
                                        <p:tgtEl>
                                          <p:spTgt spid="261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0" grpId="0" build="allAtOnce" animBg="1"/>
      <p:bldP spid="261141" grpId="0" animBg="1"/>
      <p:bldP spid="261161" grpId="0" animBg="1"/>
      <p:bldP spid="26116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Line 2"/>
          <p:cNvSpPr>
            <a:spLocks noChangeShapeType="1"/>
          </p:cNvSpPr>
          <p:nvPr/>
        </p:nvSpPr>
        <p:spPr bwMode="auto">
          <a:xfrm flipV="1">
            <a:off x="1600200" y="990600"/>
            <a:ext cx="0" cy="426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43" name="Line 3"/>
          <p:cNvSpPr>
            <a:spLocks noChangeShapeType="1"/>
          </p:cNvSpPr>
          <p:nvPr/>
        </p:nvSpPr>
        <p:spPr bwMode="auto">
          <a:xfrm>
            <a:off x="1600200" y="5257800"/>
            <a:ext cx="601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44" name="Line 4"/>
          <p:cNvSpPr>
            <a:spLocks noChangeShapeType="1"/>
          </p:cNvSpPr>
          <p:nvPr/>
        </p:nvSpPr>
        <p:spPr bwMode="auto">
          <a:xfrm flipH="1">
            <a:off x="1692275" y="2060575"/>
            <a:ext cx="4865688" cy="3100388"/>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45" name="Line 5"/>
          <p:cNvSpPr>
            <a:spLocks noChangeShapeType="1"/>
          </p:cNvSpPr>
          <p:nvPr/>
        </p:nvSpPr>
        <p:spPr bwMode="auto">
          <a:xfrm>
            <a:off x="1692275" y="981075"/>
            <a:ext cx="5470525" cy="3667125"/>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46" name="Line 6"/>
          <p:cNvSpPr>
            <a:spLocks noChangeShapeType="1"/>
          </p:cNvSpPr>
          <p:nvPr/>
        </p:nvSpPr>
        <p:spPr bwMode="auto">
          <a:xfrm flipH="1">
            <a:off x="3048000" y="1905000"/>
            <a:ext cx="0" cy="33528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47" name="Line 7"/>
          <p:cNvSpPr>
            <a:spLocks noChangeShapeType="1"/>
          </p:cNvSpPr>
          <p:nvPr/>
        </p:nvSpPr>
        <p:spPr bwMode="auto">
          <a:xfrm>
            <a:off x="3203575" y="1989138"/>
            <a:ext cx="0" cy="3276600"/>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48" name="Line 8"/>
          <p:cNvSpPr>
            <a:spLocks noChangeShapeType="1"/>
          </p:cNvSpPr>
          <p:nvPr/>
        </p:nvSpPr>
        <p:spPr bwMode="auto">
          <a:xfrm flipH="1">
            <a:off x="1600200" y="19050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49" name="Line 9"/>
          <p:cNvSpPr>
            <a:spLocks noChangeShapeType="1"/>
          </p:cNvSpPr>
          <p:nvPr/>
        </p:nvSpPr>
        <p:spPr bwMode="auto">
          <a:xfrm flipH="1">
            <a:off x="1600200" y="43434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50" name="Line 10"/>
          <p:cNvSpPr>
            <a:spLocks noChangeShapeType="1"/>
          </p:cNvSpPr>
          <p:nvPr/>
        </p:nvSpPr>
        <p:spPr bwMode="auto">
          <a:xfrm flipH="1">
            <a:off x="1619250" y="2060575"/>
            <a:ext cx="1600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51" name="Line 11"/>
          <p:cNvSpPr>
            <a:spLocks noChangeShapeType="1"/>
          </p:cNvSpPr>
          <p:nvPr/>
        </p:nvSpPr>
        <p:spPr bwMode="auto">
          <a:xfrm flipH="1">
            <a:off x="1600200" y="4191000"/>
            <a:ext cx="1600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52" name="Text Box 12"/>
          <p:cNvSpPr txBox="1">
            <a:spLocks noChangeArrowheads="1"/>
          </p:cNvSpPr>
          <p:nvPr/>
        </p:nvSpPr>
        <p:spPr bwMode="auto">
          <a:xfrm>
            <a:off x="2819400" y="5257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a:t>
            </a:r>
          </a:p>
        </p:txBody>
      </p:sp>
      <p:sp>
        <p:nvSpPr>
          <p:cNvPr id="189453" name="Text Box 13"/>
          <p:cNvSpPr txBox="1">
            <a:spLocks noChangeArrowheads="1"/>
          </p:cNvSpPr>
          <p:nvPr/>
        </p:nvSpPr>
        <p:spPr bwMode="auto">
          <a:xfrm>
            <a:off x="3048000" y="5257800"/>
            <a:ext cx="44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Q’+ 1</a:t>
            </a:r>
          </a:p>
        </p:txBody>
      </p:sp>
      <p:sp>
        <p:nvSpPr>
          <p:cNvPr id="189454" name="Text Box 14"/>
          <p:cNvSpPr txBox="1">
            <a:spLocks noChangeArrowheads="1"/>
          </p:cNvSpPr>
          <p:nvPr/>
        </p:nvSpPr>
        <p:spPr bwMode="auto">
          <a:xfrm>
            <a:off x="1371600" y="6096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a:t>
            </a:r>
          </a:p>
        </p:txBody>
      </p:sp>
      <p:sp>
        <p:nvSpPr>
          <p:cNvPr id="189455" name="Text Box 15"/>
          <p:cNvSpPr txBox="1">
            <a:spLocks noChangeArrowheads="1"/>
          </p:cNvSpPr>
          <p:nvPr/>
        </p:nvSpPr>
        <p:spPr bwMode="auto">
          <a:xfrm>
            <a:off x="7620000" y="51054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a:t>
            </a:r>
          </a:p>
        </p:txBody>
      </p:sp>
      <p:sp>
        <p:nvSpPr>
          <p:cNvPr id="189456" name="Text Box 16"/>
          <p:cNvSpPr txBox="1">
            <a:spLocks noChangeArrowheads="1"/>
          </p:cNvSpPr>
          <p:nvPr/>
        </p:nvSpPr>
        <p:spPr bwMode="auto">
          <a:xfrm>
            <a:off x="6588125" y="1700213"/>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Offerta</a:t>
            </a:r>
          </a:p>
        </p:txBody>
      </p:sp>
      <p:sp>
        <p:nvSpPr>
          <p:cNvPr id="189457" name="Text Box 17"/>
          <p:cNvSpPr txBox="1">
            <a:spLocks noChangeArrowheads="1"/>
          </p:cNvSpPr>
          <p:nvPr/>
        </p:nvSpPr>
        <p:spPr bwMode="auto">
          <a:xfrm>
            <a:off x="7086600" y="42672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Domanda</a:t>
            </a:r>
          </a:p>
        </p:txBody>
      </p:sp>
      <p:sp>
        <p:nvSpPr>
          <p:cNvPr id="189458" name="Text Box 18"/>
          <p:cNvSpPr txBox="1">
            <a:spLocks noChangeArrowheads="1"/>
          </p:cNvSpPr>
          <p:nvPr/>
        </p:nvSpPr>
        <p:spPr bwMode="auto">
          <a:xfrm>
            <a:off x="2895600" y="16002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A</a:t>
            </a:r>
          </a:p>
        </p:txBody>
      </p:sp>
      <p:sp>
        <p:nvSpPr>
          <p:cNvPr id="189459" name="Oval 19"/>
          <p:cNvSpPr>
            <a:spLocks noChangeArrowheads="1"/>
          </p:cNvSpPr>
          <p:nvPr/>
        </p:nvSpPr>
        <p:spPr bwMode="auto">
          <a:xfrm>
            <a:off x="2971800" y="1828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9460" name="Oval 20"/>
          <p:cNvSpPr>
            <a:spLocks noChangeArrowheads="1"/>
          </p:cNvSpPr>
          <p:nvPr/>
        </p:nvSpPr>
        <p:spPr bwMode="auto">
          <a:xfrm>
            <a:off x="2971800" y="4267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9461" name="Oval 21"/>
          <p:cNvSpPr>
            <a:spLocks noChangeArrowheads="1"/>
          </p:cNvSpPr>
          <p:nvPr/>
        </p:nvSpPr>
        <p:spPr bwMode="auto">
          <a:xfrm>
            <a:off x="3124200" y="1981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9462" name="Oval 22"/>
          <p:cNvSpPr>
            <a:spLocks noChangeArrowheads="1"/>
          </p:cNvSpPr>
          <p:nvPr/>
        </p:nvSpPr>
        <p:spPr bwMode="auto">
          <a:xfrm>
            <a:off x="3200400" y="4191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9463" name="Text Box 23"/>
          <p:cNvSpPr txBox="1">
            <a:spLocks noChangeArrowheads="1"/>
          </p:cNvSpPr>
          <p:nvPr/>
        </p:nvSpPr>
        <p:spPr bwMode="auto">
          <a:xfrm>
            <a:off x="3132138" y="1773238"/>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C</a:t>
            </a:r>
          </a:p>
        </p:txBody>
      </p:sp>
      <p:sp>
        <p:nvSpPr>
          <p:cNvPr id="189464" name="Text Box 24"/>
          <p:cNvSpPr txBox="1">
            <a:spLocks noChangeArrowheads="1"/>
          </p:cNvSpPr>
          <p:nvPr/>
        </p:nvSpPr>
        <p:spPr bwMode="auto">
          <a:xfrm>
            <a:off x="2743200" y="40386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B</a:t>
            </a:r>
          </a:p>
        </p:txBody>
      </p:sp>
      <p:sp>
        <p:nvSpPr>
          <p:cNvPr id="189465" name="Text Box 25"/>
          <p:cNvSpPr txBox="1">
            <a:spLocks noChangeArrowheads="1"/>
          </p:cNvSpPr>
          <p:nvPr/>
        </p:nvSpPr>
        <p:spPr bwMode="auto">
          <a:xfrm>
            <a:off x="3200400" y="41148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a:t>
            </a:r>
          </a:p>
        </p:txBody>
      </p:sp>
      <p:sp>
        <p:nvSpPr>
          <p:cNvPr id="189466" name="Oval 26"/>
          <p:cNvSpPr>
            <a:spLocks noChangeArrowheads="1"/>
          </p:cNvSpPr>
          <p:nvPr/>
        </p:nvSpPr>
        <p:spPr bwMode="auto">
          <a:xfrm>
            <a:off x="4876800" y="3124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9467" name="Text Box 27"/>
          <p:cNvSpPr txBox="1">
            <a:spLocks noChangeArrowheads="1"/>
          </p:cNvSpPr>
          <p:nvPr/>
        </p:nvSpPr>
        <p:spPr bwMode="auto">
          <a:xfrm>
            <a:off x="4724400" y="28194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E</a:t>
            </a:r>
          </a:p>
        </p:txBody>
      </p:sp>
      <p:sp>
        <p:nvSpPr>
          <p:cNvPr id="189468" name="Text Box 28"/>
          <p:cNvSpPr txBox="1">
            <a:spLocks noChangeArrowheads="1"/>
          </p:cNvSpPr>
          <p:nvPr/>
        </p:nvSpPr>
        <p:spPr bwMode="auto">
          <a:xfrm>
            <a:off x="4724400" y="51816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Q*</a:t>
            </a:r>
          </a:p>
        </p:txBody>
      </p:sp>
      <p:sp>
        <p:nvSpPr>
          <p:cNvPr id="189469" name="Line 29"/>
          <p:cNvSpPr>
            <a:spLocks noChangeShapeType="1"/>
          </p:cNvSpPr>
          <p:nvPr/>
        </p:nvSpPr>
        <p:spPr bwMode="auto">
          <a:xfrm>
            <a:off x="3200400" y="5257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70" name="Line 30"/>
          <p:cNvSpPr>
            <a:spLocks noChangeShapeType="1"/>
          </p:cNvSpPr>
          <p:nvPr/>
        </p:nvSpPr>
        <p:spPr bwMode="auto">
          <a:xfrm>
            <a:off x="3059113" y="5013325"/>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71" name="Line 31"/>
          <p:cNvSpPr>
            <a:spLocks noChangeShapeType="1"/>
          </p:cNvSpPr>
          <p:nvPr/>
        </p:nvSpPr>
        <p:spPr bwMode="auto">
          <a:xfrm>
            <a:off x="3059113" y="25654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9472" name="AutoShape 32"/>
          <p:cNvSpPr>
            <a:spLocks noChangeArrowheads="1"/>
          </p:cNvSpPr>
          <p:nvPr/>
        </p:nvSpPr>
        <p:spPr bwMode="auto">
          <a:xfrm rot="-5400000">
            <a:off x="215107" y="2385218"/>
            <a:ext cx="4248150" cy="14398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197 w 21600"/>
              <a:gd name="T13" fmla="*/ 4197 h 21600"/>
              <a:gd name="T14" fmla="*/ 17403 w 21600"/>
              <a:gd name="T15" fmla="*/ 17403 h 21600"/>
            </a:gdLst>
            <a:ahLst/>
            <a:cxnLst>
              <a:cxn ang="T8">
                <a:pos x="T0" y="T1"/>
              </a:cxn>
              <a:cxn ang="T9">
                <a:pos x="T2" y="T3"/>
              </a:cxn>
              <a:cxn ang="T10">
                <a:pos x="T4" y="T5"/>
              </a:cxn>
              <a:cxn ang="T11">
                <a:pos x="T6" y="T7"/>
              </a:cxn>
            </a:cxnLst>
            <a:rect l="T12" t="T13" r="T14" b="T15"/>
            <a:pathLst>
              <a:path w="21600" h="21600">
                <a:moveTo>
                  <a:pt x="0" y="0"/>
                </a:moveTo>
                <a:lnTo>
                  <a:pt x="4794" y="21600"/>
                </a:lnTo>
                <a:lnTo>
                  <a:pt x="16806" y="21600"/>
                </a:lnTo>
                <a:lnTo>
                  <a:pt x="21600" y="0"/>
                </a:lnTo>
                <a:lnTo>
                  <a:pt x="0" y="0"/>
                </a:lnTo>
                <a:close/>
              </a:path>
            </a:pathLst>
          </a:custGeom>
          <a:solidFill>
            <a:srgbClr val="FF99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9473" name="AutoShape 33"/>
          <p:cNvSpPr>
            <a:spLocks noChangeArrowheads="1"/>
          </p:cNvSpPr>
          <p:nvPr/>
        </p:nvSpPr>
        <p:spPr bwMode="auto">
          <a:xfrm>
            <a:off x="3059113" y="1916113"/>
            <a:ext cx="144462" cy="144462"/>
          </a:xfrm>
          <a:prstGeom prst="rtTriangle">
            <a:avLst/>
          </a:prstGeom>
          <a:solidFill>
            <a:schemeClr val="accent1">
              <a:alpha val="3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9474" name="Rectangle 34"/>
          <p:cNvSpPr>
            <a:spLocks noChangeArrowheads="1"/>
          </p:cNvSpPr>
          <p:nvPr/>
        </p:nvSpPr>
        <p:spPr bwMode="auto">
          <a:xfrm>
            <a:off x="3059113" y="2060575"/>
            <a:ext cx="144462" cy="2160588"/>
          </a:xfrm>
          <a:prstGeom prst="rect">
            <a:avLst/>
          </a:prstGeom>
          <a:solidFill>
            <a:schemeClr val="accent1">
              <a:alpha val="3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3203" name="AutoShape 35"/>
          <p:cNvSpPr>
            <a:spLocks noChangeArrowheads="1"/>
          </p:cNvSpPr>
          <p:nvPr/>
        </p:nvSpPr>
        <p:spPr bwMode="auto">
          <a:xfrm rot="5400000">
            <a:off x="2915444" y="2277269"/>
            <a:ext cx="2232025" cy="1655763"/>
          </a:xfrm>
          <a:prstGeom prst="triangle">
            <a:avLst>
              <a:gd name="adj" fmla="val 50000"/>
            </a:avLst>
          </a:prstGeom>
          <a:solidFill>
            <a:srgbClr val="FF0000">
              <a:alpha val="3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9476" name="Line 36"/>
          <p:cNvSpPr>
            <a:spLocks noChangeShapeType="1"/>
          </p:cNvSpPr>
          <p:nvPr/>
        </p:nvSpPr>
        <p:spPr bwMode="auto">
          <a:xfrm>
            <a:off x="4932363" y="3213100"/>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3205" name="Line 37"/>
          <p:cNvSpPr>
            <a:spLocks noChangeShapeType="1"/>
          </p:cNvSpPr>
          <p:nvPr/>
        </p:nvSpPr>
        <p:spPr bwMode="auto">
          <a:xfrm>
            <a:off x="1619250" y="3141663"/>
            <a:ext cx="3241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3206" name="Text Box 38"/>
          <p:cNvSpPr txBox="1">
            <a:spLocks noChangeArrowheads="1"/>
          </p:cNvSpPr>
          <p:nvPr/>
        </p:nvSpPr>
        <p:spPr bwMode="auto">
          <a:xfrm>
            <a:off x="1219200" y="2971800"/>
            <a:ext cx="398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P*</a:t>
            </a:r>
          </a:p>
        </p:txBody>
      </p:sp>
      <p:sp>
        <p:nvSpPr>
          <p:cNvPr id="263207" name="Line 39"/>
          <p:cNvSpPr>
            <a:spLocks noChangeShapeType="1"/>
          </p:cNvSpPr>
          <p:nvPr/>
        </p:nvSpPr>
        <p:spPr bwMode="auto">
          <a:xfrm>
            <a:off x="3348038" y="2133600"/>
            <a:ext cx="0" cy="3095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3208" name="Line 40"/>
          <p:cNvSpPr>
            <a:spLocks noChangeShapeType="1"/>
          </p:cNvSpPr>
          <p:nvPr/>
        </p:nvSpPr>
        <p:spPr bwMode="auto">
          <a:xfrm>
            <a:off x="3492500" y="2205038"/>
            <a:ext cx="0" cy="30241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3209" name="Line 41"/>
          <p:cNvSpPr>
            <a:spLocks noChangeShapeType="1"/>
          </p:cNvSpPr>
          <p:nvPr/>
        </p:nvSpPr>
        <p:spPr bwMode="auto">
          <a:xfrm>
            <a:off x="3635375" y="2276475"/>
            <a:ext cx="0" cy="29527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3210" name="Rectangle 42"/>
          <p:cNvSpPr>
            <a:spLocks noChangeArrowheads="1"/>
          </p:cNvSpPr>
          <p:nvPr/>
        </p:nvSpPr>
        <p:spPr bwMode="auto">
          <a:xfrm>
            <a:off x="3203575" y="2060575"/>
            <a:ext cx="144463" cy="2089150"/>
          </a:xfrm>
          <a:prstGeom prst="rect">
            <a:avLst/>
          </a:prstGeom>
          <a:solidFill>
            <a:srgbClr val="FF00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3211" name="Rectangle 43"/>
          <p:cNvSpPr>
            <a:spLocks noChangeArrowheads="1"/>
          </p:cNvSpPr>
          <p:nvPr/>
        </p:nvSpPr>
        <p:spPr bwMode="auto">
          <a:xfrm>
            <a:off x="3348038" y="2133600"/>
            <a:ext cx="144462" cy="1943100"/>
          </a:xfrm>
          <a:prstGeom prst="rect">
            <a:avLst/>
          </a:prstGeom>
          <a:solidFill>
            <a:srgbClr val="FF00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3212" name="Rectangle 44"/>
          <p:cNvSpPr>
            <a:spLocks noChangeArrowheads="1"/>
          </p:cNvSpPr>
          <p:nvPr/>
        </p:nvSpPr>
        <p:spPr bwMode="auto">
          <a:xfrm>
            <a:off x="3492500" y="2276475"/>
            <a:ext cx="144463" cy="1657350"/>
          </a:xfrm>
          <a:prstGeom prst="rect">
            <a:avLst/>
          </a:prstGeom>
          <a:solidFill>
            <a:srgbClr val="FF00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3207"/>
                                        </p:tgtEl>
                                        <p:attrNameLst>
                                          <p:attrName>style.visibility</p:attrName>
                                        </p:attrNameLst>
                                      </p:cBhvr>
                                      <p:to>
                                        <p:strVal val="visible"/>
                                      </p:to>
                                    </p:set>
                                    <p:anim calcmode="lin" valueType="num">
                                      <p:cBhvr additive="base">
                                        <p:cTn id="7" dur="500" fill="hold"/>
                                        <p:tgtEl>
                                          <p:spTgt spid="263207"/>
                                        </p:tgtEl>
                                        <p:attrNameLst>
                                          <p:attrName>ppt_x</p:attrName>
                                        </p:attrNameLst>
                                      </p:cBhvr>
                                      <p:tavLst>
                                        <p:tav tm="0">
                                          <p:val>
                                            <p:strVal val="0-#ppt_w/2"/>
                                          </p:val>
                                        </p:tav>
                                        <p:tav tm="100000">
                                          <p:val>
                                            <p:strVal val="#ppt_x"/>
                                          </p:val>
                                        </p:tav>
                                      </p:tavLst>
                                    </p:anim>
                                    <p:anim calcmode="lin" valueType="num">
                                      <p:cBhvr additive="base">
                                        <p:cTn id="8" dur="500" fill="hold"/>
                                        <p:tgtEl>
                                          <p:spTgt spid="263207"/>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3210"/>
                                        </p:tgtEl>
                                        <p:attrNameLst>
                                          <p:attrName>style.visibility</p:attrName>
                                        </p:attrNameLst>
                                      </p:cBhvr>
                                      <p:to>
                                        <p:strVal val="visible"/>
                                      </p:to>
                                    </p:set>
                                    <p:animEffect transition="in" filter="checkerboard(across)">
                                      <p:cBhvr>
                                        <p:cTn id="11" dur="500"/>
                                        <p:tgtEl>
                                          <p:spTgt spid="2632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263208"/>
                                        </p:tgtEl>
                                        <p:attrNameLst>
                                          <p:attrName>style.visibility</p:attrName>
                                        </p:attrNameLst>
                                      </p:cBhvr>
                                      <p:to>
                                        <p:strVal val="visible"/>
                                      </p:to>
                                    </p:set>
                                    <p:anim calcmode="lin" valueType="num">
                                      <p:cBhvr additive="base">
                                        <p:cTn id="16" dur="500" fill="hold"/>
                                        <p:tgtEl>
                                          <p:spTgt spid="263208"/>
                                        </p:tgtEl>
                                        <p:attrNameLst>
                                          <p:attrName>ppt_x</p:attrName>
                                        </p:attrNameLst>
                                      </p:cBhvr>
                                      <p:tavLst>
                                        <p:tav tm="0">
                                          <p:val>
                                            <p:strVal val="0-#ppt_w/2"/>
                                          </p:val>
                                        </p:tav>
                                        <p:tav tm="100000">
                                          <p:val>
                                            <p:strVal val="#ppt_x"/>
                                          </p:val>
                                        </p:tav>
                                      </p:tavLst>
                                    </p:anim>
                                    <p:anim calcmode="lin" valueType="num">
                                      <p:cBhvr additive="base">
                                        <p:cTn id="17" dur="500" fill="hold"/>
                                        <p:tgtEl>
                                          <p:spTgt spid="263208"/>
                                        </p:tgtEl>
                                        <p:attrNameLst>
                                          <p:attrName>ppt_y</p:attrName>
                                        </p:attrNameLst>
                                      </p:cBhvr>
                                      <p:tavLst>
                                        <p:tav tm="0">
                                          <p:val>
                                            <p:strVal val="#ppt_y"/>
                                          </p:val>
                                        </p:tav>
                                        <p:tav tm="100000">
                                          <p:val>
                                            <p:strVal val="#ppt_y"/>
                                          </p:val>
                                        </p:tav>
                                      </p:tavLst>
                                    </p:anim>
                                  </p:childTnLst>
                                </p:cTn>
                              </p:par>
                              <p:par>
                                <p:cTn id="18" presetID="5" presetClass="entr" presetSubtype="10" fill="hold" grpId="0" nodeType="withEffect">
                                  <p:stCondLst>
                                    <p:cond delay="0"/>
                                  </p:stCondLst>
                                  <p:childTnLst>
                                    <p:set>
                                      <p:cBhvr>
                                        <p:cTn id="19" dur="1" fill="hold">
                                          <p:stCondLst>
                                            <p:cond delay="0"/>
                                          </p:stCondLst>
                                        </p:cTn>
                                        <p:tgtEl>
                                          <p:spTgt spid="263211"/>
                                        </p:tgtEl>
                                        <p:attrNameLst>
                                          <p:attrName>style.visibility</p:attrName>
                                        </p:attrNameLst>
                                      </p:cBhvr>
                                      <p:to>
                                        <p:strVal val="visible"/>
                                      </p:to>
                                    </p:set>
                                    <p:animEffect transition="in" filter="checkerboard(across)">
                                      <p:cBhvr>
                                        <p:cTn id="20" dur="500"/>
                                        <p:tgtEl>
                                          <p:spTgt spid="2632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63209"/>
                                        </p:tgtEl>
                                        <p:attrNameLst>
                                          <p:attrName>style.visibility</p:attrName>
                                        </p:attrNameLst>
                                      </p:cBhvr>
                                      <p:to>
                                        <p:strVal val="visible"/>
                                      </p:to>
                                    </p:set>
                                    <p:anim calcmode="lin" valueType="num">
                                      <p:cBhvr additive="base">
                                        <p:cTn id="25" dur="500" fill="hold"/>
                                        <p:tgtEl>
                                          <p:spTgt spid="263209"/>
                                        </p:tgtEl>
                                        <p:attrNameLst>
                                          <p:attrName>ppt_x</p:attrName>
                                        </p:attrNameLst>
                                      </p:cBhvr>
                                      <p:tavLst>
                                        <p:tav tm="0">
                                          <p:val>
                                            <p:strVal val="0-#ppt_w/2"/>
                                          </p:val>
                                        </p:tav>
                                        <p:tav tm="100000">
                                          <p:val>
                                            <p:strVal val="#ppt_x"/>
                                          </p:val>
                                        </p:tav>
                                      </p:tavLst>
                                    </p:anim>
                                    <p:anim calcmode="lin" valueType="num">
                                      <p:cBhvr additive="base">
                                        <p:cTn id="26" dur="500" fill="hold"/>
                                        <p:tgtEl>
                                          <p:spTgt spid="263209"/>
                                        </p:tgtEl>
                                        <p:attrNameLst>
                                          <p:attrName>ppt_y</p:attrName>
                                        </p:attrNameLst>
                                      </p:cBhvr>
                                      <p:tavLst>
                                        <p:tav tm="0">
                                          <p:val>
                                            <p:strVal val="#ppt_y"/>
                                          </p:val>
                                        </p:tav>
                                        <p:tav tm="100000">
                                          <p:val>
                                            <p:strVal val="#ppt_y"/>
                                          </p:val>
                                        </p:tav>
                                      </p:tavLst>
                                    </p:anim>
                                  </p:childTnLst>
                                </p:cTn>
                              </p:par>
                              <p:par>
                                <p:cTn id="27" presetID="5" presetClass="entr" presetSubtype="10" fill="hold" grpId="0" nodeType="withEffect">
                                  <p:stCondLst>
                                    <p:cond delay="0"/>
                                  </p:stCondLst>
                                  <p:childTnLst>
                                    <p:set>
                                      <p:cBhvr>
                                        <p:cTn id="28" dur="1" fill="hold">
                                          <p:stCondLst>
                                            <p:cond delay="0"/>
                                          </p:stCondLst>
                                        </p:cTn>
                                        <p:tgtEl>
                                          <p:spTgt spid="263212"/>
                                        </p:tgtEl>
                                        <p:attrNameLst>
                                          <p:attrName>style.visibility</p:attrName>
                                        </p:attrNameLst>
                                      </p:cBhvr>
                                      <p:to>
                                        <p:strVal val="visible"/>
                                      </p:to>
                                    </p:set>
                                    <p:animEffect transition="in" filter="checkerboard(across)">
                                      <p:cBhvr>
                                        <p:cTn id="29" dur="500"/>
                                        <p:tgtEl>
                                          <p:spTgt spid="2632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63203"/>
                                        </p:tgtEl>
                                        <p:attrNameLst>
                                          <p:attrName>style.visibility</p:attrName>
                                        </p:attrNameLst>
                                      </p:cBhvr>
                                      <p:to>
                                        <p:strVal val="visible"/>
                                      </p:to>
                                    </p:set>
                                    <p:animEffect transition="in" filter="checkerboard(across)">
                                      <p:cBhvr>
                                        <p:cTn id="34" dur="500"/>
                                        <p:tgtEl>
                                          <p:spTgt spid="263203"/>
                                        </p:tgtEl>
                                      </p:cBhvr>
                                    </p:animEffect>
                                  </p:childTnLst>
                                </p:cTn>
                              </p:par>
                              <p:par>
                                <p:cTn id="35" presetID="2" presetClass="entr" presetSubtype="8" fill="hold" nodeType="withEffect">
                                  <p:stCondLst>
                                    <p:cond delay="0"/>
                                  </p:stCondLst>
                                  <p:childTnLst>
                                    <p:set>
                                      <p:cBhvr>
                                        <p:cTn id="36" dur="1" fill="hold">
                                          <p:stCondLst>
                                            <p:cond delay="0"/>
                                          </p:stCondLst>
                                        </p:cTn>
                                        <p:tgtEl>
                                          <p:spTgt spid="263205"/>
                                        </p:tgtEl>
                                        <p:attrNameLst>
                                          <p:attrName>style.visibility</p:attrName>
                                        </p:attrNameLst>
                                      </p:cBhvr>
                                      <p:to>
                                        <p:strVal val="visible"/>
                                      </p:to>
                                    </p:set>
                                    <p:anim calcmode="lin" valueType="num">
                                      <p:cBhvr additive="base">
                                        <p:cTn id="37" dur="500" fill="hold"/>
                                        <p:tgtEl>
                                          <p:spTgt spid="263205"/>
                                        </p:tgtEl>
                                        <p:attrNameLst>
                                          <p:attrName>ppt_x</p:attrName>
                                        </p:attrNameLst>
                                      </p:cBhvr>
                                      <p:tavLst>
                                        <p:tav tm="0">
                                          <p:val>
                                            <p:strVal val="0-#ppt_w/2"/>
                                          </p:val>
                                        </p:tav>
                                        <p:tav tm="100000">
                                          <p:val>
                                            <p:strVal val="#ppt_x"/>
                                          </p:val>
                                        </p:tav>
                                      </p:tavLst>
                                    </p:anim>
                                    <p:anim calcmode="lin" valueType="num">
                                      <p:cBhvr additive="base">
                                        <p:cTn id="38" dur="500" fill="hold"/>
                                        <p:tgtEl>
                                          <p:spTgt spid="26320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63206"/>
                                        </p:tgtEl>
                                        <p:attrNameLst>
                                          <p:attrName>style.visibility</p:attrName>
                                        </p:attrNameLst>
                                      </p:cBhvr>
                                      <p:to>
                                        <p:strVal val="visible"/>
                                      </p:to>
                                    </p:set>
                                    <p:anim calcmode="lin" valueType="num">
                                      <p:cBhvr additive="base">
                                        <p:cTn id="41" dur="500" fill="hold"/>
                                        <p:tgtEl>
                                          <p:spTgt spid="263206"/>
                                        </p:tgtEl>
                                        <p:attrNameLst>
                                          <p:attrName>ppt_x</p:attrName>
                                        </p:attrNameLst>
                                      </p:cBhvr>
                                      <p:tavLst>
                                        <p:tav tm="0">
                                          <p:val>
                                            <p:strVal val="0-#ppt_w/2"/>
                                          </p:val>
                                        </p:tav>
                                        <p:tav tm="100000">
                                          <p:val>
                                            <p:strVal val="#ppt_x"/>
                                          </p:val>
                                        </p:tav>
                                      </p:tavLst>
                                    </p:anim>
                                    <p:anim calcmode="lin" valueType="num">
                                      <p:cBhvr additive="base">
                                        <p:cTn id="42" dur="500" fill="hold"/>
                                        <p:tgtEl>
                                          <p:spTgt spid="263206"/>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189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03" grpId="0" animBg="1"/>
      <p:bldP spid="189476" grpId="0" animBg="1"/>
      <p:bldP spid="263206" grpId="0"/>
      <p:bldP spid="263210" grpId="0" animBg="1"/>
      <p:bldP spid="263211" grpId="0" animBg="1"/>
      <p:bldP spid="2632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Line 2"/>
          <p:cNvSpPr>
            <a:spLocks noChangeShapeType="1"/>
          </p:cNvSpPr>
          <p:nvPr/>
        </p:nvSpPr>
        <p:spPr bwMode="auto">
          <a:xfrm flipV="1">
            <a:off x="1600200" y="990600"/>
            <a:ext cx="0" cy="426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299" name="Line 3"/>
          <p:cNvSpPr>
            <a:spLocks noChangeShapeType="1"/>
          </p:cNvSpPr>
          <p:nvPr/>
        </p:nvSpPr>
        <p:spPr bwMode="auto">
          <a:xfrm>
            <a:off x="1600200" y="5257800"/>
            <a:ext cx="601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00" name="Line 4"/>
          <p:cNvSpPr>
            <a:spLocks noChangeShapeType="1"/>
          </p:cNvSpPr>
          <p:nvPr/>
        </p:nvSpPr>
        <p:spPr bwMode="auto">
          <a:xfrm flipH="1">
            <a:off x="2667000" y="2057400"/>
            <a:ext cx="3962400" cy="251460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01" name="Line 5"/>
          <p:cNvSpPr>
            <a:spLocks noChangeShapeType="1"/>
          </p:cNvSpPr>
          <p:nvPr/>
        </p:nvSpPr>
        <p:spPr bwMode="auto">
          <a:xfrm>
            <a:off x="2590800" y="1600200"/>
            <a:ext cx="4572000" cy="30480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02" name="Line 6"/>
          <p:cNvSpPr>
            <a:spLocks noChangeShapeType="1"/>
          </p:cNvSpPr>
          <p:nvPr/>
        </p:nvSpPr>
        <p:spPr bwMode="auto">
          <a:xfrm flipH="1">
            <a:off x="3048000" y="1905000"/>
            <a:ext cx="0" cy="33528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7031" name="Line 7"/>
          <p:cNvSpPr>
            <a:spLocks noChangeShapeType="1"/>
          </p:cNvSpPr>
          <p:nvPr/>
        </p:nvSpPr>
        <p:spPr bwMode="auto">
          <a:xfrm>
            <a:off x="3203575" y="1989138"/>
            <a:ext cx="0" cy="3276600"/>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04" name="Line 8"/>
          <p:cNvSpPr>
            <a:spLocks noChangeShapeType="1"/>
          </p:cNvSpPr>
          <p:nvPr/>
        </p:nvSpPr>
        <p:spPr bwMode="auto">
          <a:xfrm flipH="1">
            <a:off x="1600200" y="19050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05" name="Line 9"/>
          <p:cNvSpPr>
            <a:spLocks noChangeShapeType="1"/>
          </p:cNvSpPr>
          <p:nvPr/>
        </p:nvSpPr>
        <p:spPr bwMode="auto">
          <a:xfrm flipH="1">
            <a:off x="1600200" y="4343400"/>
            <a:ext cx="1447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7034" name="Line 10"/>
          <p:cNvSpPr>
            <a:spLocks noChangeShapeType="1"/>
          </p:cNvSpPr>
          <p:nvPr/>
        </p:nvSpPr>
        <p:spPr bwMode="auto">
          <a:xfrm flipH="1">
            <a:off x="1619250" y="2060575"/>
            <a:ext cx="1600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7035" name="Line 11"/>
          <p:cNvSpPr>
            <a:spLocks noChangeShapeType="1"/>
          </p:cNvSpPr>
          <p:nvPr/>
        </p:nvSpPr>
        <p:spPr bwMode="auto">
          <a:xfrm flipH="1">
            <a:off x="1600200" y="4191000"/>
            <a:ext cx="1600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08" name="Text Box 12"/>
          <p:cNvSpPr txBox="1">
            <a:spLocks noChangeArrowheads="1"/>
          </p:cNvSpPr>
          <p:nvPr/>
        </p:nvSpPr>
        <p:spPr bwMode="auto">
          <a:xfrm>
            <a:off x="2819400" y="5257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a:t>
            </a:r>
          </a:p>
        </p:txBody>
      </p:sp>
      <p:sp>
        <p:nvSpPr>
          <p:cNvPr id="257037" name="Text Box 13"/>
          <p:cNvSpPr txBox="1">
            <a:spLocks noChangeArrowheads="1"/>
          </p:cNvSpPr>
          <p:nvPr/>
        </p:nvSpPr>
        <p:spPr bwMode="auto">
          <a:xfrm>
            <a:off x="3048000" y="5257800"/>
            <a:ext cx="57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Q’+1</a:t>
            </a:r>
          </a:p>
        </p:txBody>
      </p:sp>
      <p:sp>
        <p:nvSpPr>
          <p:cNvPr id="183310" name="Text Box 14"/>
          <p:cNvSpPr txBox="1">
            <a:spLocks noChangeArrowheads="1"/>
          </p:cNvSpPr>
          <p:nvPr/>
        </p:nvSpPr>
        <p:spPr bwMode="auto">
          <a:xfrm>
            <a:off x="152400" y="914400"/>
            <a:ext cx="1365250"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t>
            </a:r>
          </a:p>
          <a:p>
            <a:pPr eaLnBrk="1" hangingPunct="1">
              <a:spcBef>
                <a:spcPct val="0"/>
              </a:spcBef>
              <a:buFontTx/>
              <a:buNone/>
            </a:pPr>
            <a:r>
              <a:rPr lang="it-IT" altLang="en-US" sz="1600" b="1"/>
              <a:t>a pagare Q’</a:t>
            </a:r>
          </a:p>
        </p:txBody>
      </p:sp>
      <p:sp>
        <p:nvSpPr>
          <p:cNvPr id="183311" name="Text Box 15"/>
          <p:cNvSpPr txBox="1">
            <a:spLocks noChangeArrowheads="1"/>
          </p:cNvSpPr>
          <p:nvPr/>
        </p:nvSpPr>
        <p:spPr bwMode="auto">
          <a:xfrm>
            <a:off x="0" y="4724400"/>
            <a:ext cx="1517650"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 </a:t>
            </a:r>
          </a:p>
          <a:p>
            <a:pPr eaLnBrk="1" hangingPunct="1">
              <a:spcBef>
                <a:spcPct val="0"/>
              </a:spcBef>
              <a:buFontTx/>
              <a:buNone/>
            </a:pPr>
            <a:r>
              <a:rPr lang="it-IT" altLang="en-US" sz="1600" b="1"/>
              <a:t>vendere Q’</a:t>
            </a:r>
          </a:p>
        </p:txBody>
      </p:sp>
      <p:cxnSp>
        <p:nvCxnSpPr>
          <p:cNvPr id="183312" name="AutoShape 16"/>
          <p:cNvCxnSpPr>
            <a:cxnSpLocks noChangeShapeType="1"/>
            <a:stCxn id="183311" idx="0"/>
            <a:endCxn id="183305" idx="1"/>
          </p:cNvCxnSpPr>
          <p:nvPr/>
        </p:nvCxnSpPr>
        <p:spPr bwMode="auto">
          <a:xfrm flipV="1">
            <a:off x="758825" y="4343400"/>
            <a:ext cx="841375"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3" name="AutoShape 17"/>
          <p:cNvCxnSpPr>
            <a:cxnSpLocks noChangeShapeType="1"/>
            <a:stCxn id="183310" idx="2"/>
            <a:endCxn id="183304" idx="1"/>
          </p:cNvCxnSpPr>
          <p:nvPr/>
        </p:nvCxnSpPr>
        <p:spPr bwMode="auto">
          <a:xfrm>
            <a:off x="835025" y="1504950"/>
            <a:ext cx="765175" cy="400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314" name="Text Box 18"/>
          <p:cNvSpPr txBox="1">
            <a:spLocks noChangeArrowheads="1"/>
          </p:cNvSpPr>
          <p:nvPr/>
        </p:nvSpPr>
        <p:spPr bwMode="auto">
          <a:xfrm>
            <a:off x="1371600" y="6096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a:t>
            </a:r>
          </a:p>
        </p:txBody>
      </p:sp>
      <p:sp>
        <p:nvSpPr>
          <p:cNvPr id="183315" name="Text Box 19"/>
          <p:cNvSpPr txBox="1">
            <a:spLocks noChangeArrowheads="1"/>
          </p:cNvSpPr>
          <p:nvPr/>
        </p:nvSpPr>
        <p:spPr bwMode="auto">
          <a:xfrm>
            <a:off x="7620000" y="51054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a:t>
            </a:r>
          </a:p>
        </p:txBody>
      </p:sp>
      <p:sp>
        <p:nvSpPr>
          <p:cNvPr id="257044" name="Text Box 20"/>
          <p:cNvSpPr txBox="1">
            <a:spLocks noChangeArrowheads="1"/>
          </p:cNvSpPr>
          <p:nvPr/>
        </p:nvSpPr>
        <p:spPr bwMode="auto">
          <a:xfrm>
            <a:off x="0" y="2276475"/>
            <a:ext cx="1439863" cy="590550"/>
          </a:xfrm>
          <a:prstGeom prst="rect">
            <a:avLst/>
          </a:prstGeom>
          <a:solidFill>
            <a:schemeClr val="accent2">
              <a:alpha val="38823"/>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t>
            </a:r>
          </a:p>
          <a:p>
            <a:pPr eaLnBrk="1" hangingPunct="1">
              <a:spcBef>
                <a:spcPct val="0"/>
              </a:spcBef>
              <a:buFontTx/>
              <a:buNone/>
            </a:pPr>
            <a:r>
              <a:rPr lang="it-IT" altLang="en-US" sz="1600" b="1"/>
              <a:t>a pagare Q’+1</a:t>
            </a:r>
          </a:p>
        </p:txBody>
      </p:sp>
      <p:sp>
        <p:nvSpPr>
          <p:cNvPr id="257045" name="Text Box 21"/>
          <p:cNvSpPr txBox="1">
            <a:spLocks noChangeArrowheads="1"/>
          </p:cNvSpPr>
          <p:nvPr/>
        </p:nvSpPr>
        <p:spPr bwMode="auto">
          <a:xfrm>
            <a:off x="0" y="3429000"/>
            <a:ext cx="1547813" cy="590550"/>
          </a:xfrm>
          <a:prstGeom prst="rect">
            <a:avLst/>
          </a:prstGeom>
          <a:solidFill>
            <a:schemeClr val="accent2">
              <a:alpha val="38823"/>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 </a:t>
            </a:r>
          </a:p>
          <a:p>
            <a:pPr eaLnBrk="1" hangingPunct="1">
              <a:spcBef>
                <a:spcPct val="0"/>
              </a:spcBef>
              <a:buFontTx/>
              <a:buNone/>
            </a:pPr>
            <a:r>
              <a:rPr lang="it-IT" altLang="en-US" sz="1600" b="1"/>
              <a:t>vendere Q’+1</a:t>
            </a:r>
          </a:p>
        </p:txBody>
      </p:sp>
      <p:sp>
        <p:nvSpPr>
          <p:cNvPr id="257046" name="Line 22"/>
          <p:cNvSpPr>
            <a:spLocks noChangeShapeType="1"/>
          </p:cNvSpPr>
          <p:nvPr/>
        </p:nvSpPr>
        <p:spPr bwMode="auto">
          <a:xfrm flipV="1">
            <a:off x="1042988" y="2060575"/>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7047" name="Line 23"/>
          <p:cNvSpPr>
            <a:spLocks noChangeShapeType="1"/>
          </p:cNvSpPr>
          <p:nvPr/>
        </p:nvSpPr>
        <p:spPr bwMode="auto">
          <a:xfrm>
            <a:off x="1116013" y="4005263"/>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20" name="Text Box 24"/>
          <p:cNvSpPr txBox="1">
            <a:spLocks noChangeArrowheads="1"/>
          </p:cNvSpPr>
          <p:nvPr/>
        </p:nvSpPr>
        <p:spPr bwMode="auto">
          <a:xfrm>
            <a:off x="6629400" y="17526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Offerta</a:t>
            </a:r>
          </a:p>
        </p:txBody>
      </p:sp>
      <p:sp>
        <p:nvSpPr>
          <p:cNvPr id="183321" name="Text Box 25"/>
          <p:cNvSpPr txBox="1">
            <a:spLocks noChangeArrowheads="1"/>
          </p:cNvSpPr>
          <p:nvPr/>
        </p:nvSpPr>
        <p:spPr bwMode="auto">
          <a:xfrm>
            <a:off x="7086600" y="42672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Domanda</a:t>
            </a:r>
          </a:p>
        </p:txBody>
      </p:sp>
      <p:sp>
        <p:nvSpPr>
          <p:cNvPr id="183322" name="Text Box 26"/>
          <p:cNvSpPr txBox="1">
            <a:spLocks noChangeArrowheads="1"/>
          </p:cNvSpPr>
          <p:nvPr/>
        </p:nvSpPr>
        <p:spPr bwMode="auto">
          <a:xfrm>
            <a:off x="2895600" y="16002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A</a:t>
            </a:r>
          </a:p>
        </p:txBody>
      </p:sp>
      <p:sp>
        <p:nvSpPr>
          <p:cNvPr id="183323" name="Oval 27"/>
          <p:cNvSpPr>
            <a:spLocks noChangeArrowheads="1"/>
          </p:cNvSpPr>
          <p:nvPr/>
        </p:nvSpPr>
        <p:spPr bwMode="auto">
          <a:xfrm>
            <a:off x="2971800" y="1828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3324" name="Oval 28"/>
          <p:cNvSpPr>
            <a:spLocks noChangeArrowheads="1"/>
          </p:cNvSpPr>
          <p:nvPr/>
        </p:nvSpPr>
        <p:spPr bwMode="auto">
          <a:xfrm>
            <a:off x="2971800" y="4267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3325" name="Oval 29"/>
          <p:cNvSpPr>
            <a:spLocks noChangeArrowheads="1"/>
          </p:cNvSpPr>
          <p:nvPr/>
        </p:nvSpPr>
        <p:spPr bwMode="auto">
          <a:xfrm>
            <a:off x="3124200" y="1981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3326" name="Oval 30"/>
          <p:cNvSpPr>
            <a:spLocks noChangeArrowheads="1"/>
          </p:cNvSpPr>
          <p:nvPr/>
        </p:nvSpPr>
        <p:spPr bwMode="auto">
          <a:xfrm>
            <a:off x="3200400" y="4191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3327" name="Text Box 31"/>
          <p:cNvSpPr txBox="1">
            <a:spLocks noChangeArrowheads="1"/>
          </p:cNvSpPr>
          <p:nvPr/>
        </p:nvSpPr>
        <p:spPr bwMode="auto">
          <a:xfrm>
            <a:off x="3124200" y="17526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C</a:t>
            </a:r>
          </a:p>
        </p:txBody>
      </p:sp>
      <p:sp>
        <p:nvSpPr>
          <p:cNvPr id="183328" name="Text Box 32"/>
          <p:cNvSpPr txBox="1">
            <a:spLocks noChangeArrowheads="1"/>
          </p:cNvSpPr>
          <p:nvPr/>
        </p:nvSpPr>
        <p:spPr bwMode="auto">
          <a:xfrm>
            <a:off x="2743200" y="40386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B</a:t>
            </a:r>
          </a:p>
        </p:txBody>
      </p:sp>
      <p:sp>
        <p:nvSpPr>
          <p:cNvPr id="183329" name="Text Box 33"/>
          <p:cNvSpPr txBox="1">
            <a:spLocks noChangeArrowheads="1"/>
          </p:cNvSpPr>
          <p:nvPr/>
        </p:nvSpPr>
        <p:spPr bwMode="auto">
          <a:xfrm>
            <a:off x="3200400" y="41148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a:t>
            </a:r>
          </a:p>
        </p:txBody>
      </p:sp>
      <p:sp>
        <p:nvSpPr>
          <p:cNvPr id="183330" name="Oval 34"/>
          <p:cNvSpPr>
            <a:spLocks noChangeArrowheads="1"/>
          </p:cNvSpPr>
          <p:nvPr/>
        </p:nvSpPr>
        <p:spPr bwMode="auto">
          <a:xfrm>
            <a:off x="4876800" y="3124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83331" name="Text Box 35"/>
          <p:cNvSpPr txBox="1">
            <a:spLocks noChangeArrowheads="1"/>
          </p:cNvSpPr>
          <p:nvPr/>
        </p:nvSpPr>
        <p:spPr bwMode="auto">
          <a:xfrm>
            <a:off x="4724400" y="28194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E</a:t>
            </a:r>
          </a:p>
        </p:txBody>
      </p:sp>
      <p:sp>
        <p:nvSpPr>
          <p:cNvPr id="183332" name="Line 36"/>
          <p:cNvSpPr>
            <a:spLocks noChangeShapeType="1"/>
          </p:cNvSpPr>
          <p:nvPr/>
        </p:nvSpPr>
        <p:spPr bwMode="auto">
          <a:xfrm>
            <a:off x="1600200" y="3124200"/>
            <a:ext cx="32766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33" name="Line 37"/>
          <p:cNvSpPr>
            <a:spLocks noChangeShapeType="1"/>
          </p:cNvSpPr>
          <p:nvPr/>
        </p:nvSpPr>
        <p:spPr bwMode="auto">
          <a:xfrm>
            <a:off x="4876800" y="3200400"/>
            <a:ext cx="0" cy="20574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34" name="Text Box 38"/>
          <p:cNvSpPr txBox="1">
            <a:spLocks noChangeArrowheads="1"/>
          </p:cNvSpPr>
          <p:nvPr/>
        </p:nvSpPr>
        <p:spPr bwMode="auto">
          <a:xfrm>
            <a:off x="1219200" y="2971800"/>
            <a:ext cx="398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P*</a:t>
            </a:r>
          </a:p>
        </p:txBody>
      </p:sp>
      <p:sp>
        <p:nvSpPr>
          <p:cNvPr id="183335" name="Text Box 39"/>
          <p:cNvSpPr txBox="1">
            <a:spLocks noChangeArrowheads="1"/>
          </p:cNvSpPr>
          <p:nvPr/>
        </p:nvSpPr>
        <p:spPr bwMode="auto">
          <a:xfrm>
            <a:off x="4724400" y="51816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Q*</a:t>
            </a:r>
          </a:p>
        </p:txBody>
      </p:sp>
      <p:sp>
        <p:nvSpPr>
          <p:cNvPr id="257064" name="Text Box 40"/>
          <p:cNvSpPr txBox="1">
            <a:spLocks noChangeArrowheads="1"/>
          </p:cNvSpPr>
          <p:nvPr/>
        </p:nvSpPr>
        <p:spPr bwMode="auto">
          <a:xfrm>
            <a:off x="152400" y="5543550"/>
            <a:ext cx="8839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Scambiare </a:t>
            </a:r>
            <a:r>
              <a:rPr lang="it-IT" altLang="en-US" sz="1600" u="sng"/>
              <a:t>solo</a:t>
            </a:r>
            <a:r>
              <a:rPr lang="it-IT" altLang="en-US" sz="1600"/>
              <a:t> fino a Q’ non massimizza il benessere sociale. Infatti, se aumentiamo lo scambio di una  </a:t>
            </a:r>
          </a:p>
          <a:p>
            <a:pPr eaLnBrk="1" hangingPunct="1">
              <a:spcBef>
                <a:spcPct val="0"/>
              </a:spcBef>
              <a:buFontTx/>
              <a:buNone/>
            </a:pPr>
            <a:r>
              <a:rPr lang="it-IT" altLang="en-US" sz="1600"/>
              <a:t>unità (da Q’ a Q’+1), la disponibilità a pagare rimane </a:t>
            </a:r>
            <a:r>
              <a:rPr lang="it-IT" altLang="en-US" sz="1600" u="sng"/>
              <a:t>maggiore</a:t>
            </a:r>
            <a:r>
              <a:rPr lang="it-IT" altLang="en-US" sz="1600"/>
              <a:t> della disponibilità a vendere. Si tratta quindi di uno scambio </a:t>
            </a:r>
            <a:r>
              <a:rPr lang="it-IT" altLang="en-US" sz="1600" u="sng"/>
              <a:t>mutuamente vantaggioso</a:t>
            </a:r>
            <a:r>
              <a:rPr lang="it-IT" altLang="en-US" sz="1600"/>
              <a:t> che incrementa il benessere sociale. Lo stesso ragionamento può essere ripetuto aumentando lo scambio, sempre di una unità alla volta, fino a Q*. Per Q* la disponibilità a comprare </a:t>
            </a:r>
            <a:r>
              <a:rPr lang="it-IT" altLang="en-US" sz="1600" u="sng"/>
              <a:t>uguaglia</a:t>
            </a:r>
            <a:r>
              <a:rPr lang="it-IT" altLang="en-US" sz="1600"/>
              <a:t> quella a vendere: ulteriori scambi non sarebbero più vantaggiosi.</a:t>
            </a:r>
          </a:p>
        </p:txBody>
      </p:sp>
      <p:sp>
        <p:nvSpPr>
          <p:cNvPr id="183337" name="Line 41"/>
          <p:cNvSpPr>
            <a:spLocks noChangeShapeType="1"/>
          </p:cNvSpPr>
          <p:nvPr/>
        </p:nvSpPr>
        <p:spPr bwMode="auto">
          <a:xfrm>
            <a:off x="3200400" y="5257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3338" name="Text Box 42"/>
          <p:cNvSpPr txBox="1">
            <a:spLocks noChangeArrowheads="1"/>
          </p:cNvSpPr>
          <p:nvPr/>
        </p:nvSpPr>
        <p:spPr bwMode="auto">
          <a:xfrm>
            <a:off x="2362200" y="304800"/>
            <a:ext cx="6326188" cy="588963"/>
          </a:xfrm>
          <a:prstGeom prst="rect">
            <a:avLst/>
          </a:prstGeom>
          <a:solidFill>
            <a:srgbClr val="CC9900">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a:t>Dimostrazione del “teorema” – step 1</a:t>
            </a:r>
          </a:p>
        </p:txBody>
      </p:sp>
      <p:sp>
        <p:nvSpPr>
          <p:cNvPr id="257067" name="Line 43"/>
          <p:cNvSpPr>
            <a:spLocks noChangeShapeType="1"/>
          </p:cNvSpPr>
          <p:nvPr/>
        </p:nvSpPr>
        <p:spPr bwMode="auto">
          <a:xfrm>
            <a:off x="3059113" y="5013325"/>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7068" name="Line 44"/>
          <p:cNvSpPr>
            <a:spLocks noChangeShapeType="1"/>
          </p:cNvSpPr>
          <p:nvPr/>
        </p:nvSpPr>
        <p:spPr bwMode="auto">
          <a:xfrm>
            <a:off x="3059113" y="25654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7068"/>
                                        </p:tgtEl>
                                        <p:attrNameLst>
                                          <p:attrName>style.visibility</p:attrName>
                                        </p:attrNameLst>
                                      </p:cBhvr>
                                      <p:to>
                                        <p:strVal val="visible"/>
                                      </p:to>
                                    </p:set>
                                    <p:anim calcmode="lin" valueType="num">
                                      <p:cBhvr additive="base">
                                        <p:cTn id="7" dur="500" fill="hold"/>
                                        <p:tgtEl>
                                          <p:spTgt spid="257068"/>
                                        </p:tgtEl>
                                        <p:attrNameLst>
                                          <p:attrName>ppt_x</p:attrName>
                                        </p:attrNameLst>
                                      </p:cBhvr>
                                      <p:tavLst>
                                        <p:tav tm="0">
                                          <p:val>
                                            <p:strVal val="0-#ppt_w/2"/>
                                          </p:val>
                                        </p:tav>
                                        <p:tav tm="100000">
                                          <p:val>
                                            <p:strVal val="#ppt_x"/>
                                          </p:val>
                                        </p:tav>
                                      </p:tavLst>
                                    </p:anim>
                                    <p:anim calcmode="lin" valueType="num">
                                      <p:cBhvr additive="base">
                                        <p:cTn id="8" dur="500" fill="hold"/>
                                        <p:tgtEl>
                                          <p:spTgt spid="25706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7067"/>
                                        </p:tgtEl>
                                        <p:attrNameLst>
                                          <p:attrName>style.visibility</p:attrName>
                                        </p:attrNameLst>
                                      </p:cBhvr>
                                      <p:to>
                                        <p:strVal val="visible"/>
                                      </p:to>
                                    </p:set>
                                    <p:anim calcmode="lin" valueType="num">
                                      <p:cBhvr additive="base">
                                        <p:cTn id="11" dur="500" fill="hold"/>
                                        <p:tgtEl>
                                          <p:spTgt spid="257067"/>
                                        </p:tgtEl>
                                        <p:attrNameLst>
                                          <p:attrName>ppt_x</p:attrName>
                                        </p:attrNameLst>
                                      </p:cBhvr>
                                      <p:tavLst>
                                        <p:tav tm="0">
                                          <p:val>
                                            <p:strVal val="0-#ppt_w/2"/>
                                          </p:val>
                                        </p:tav>
                                        <p:tav tm="100000">
                                          <p:val>
                                            <p:strVal val="#ppt_x"/>
                                          </p:val>
                                        </p:tav>
                                      </p:tavLst>
                                    </p:anim>
                                    <p:anim calcmode="lin" valueType="num">
                                      <p:cBhvr additive="base">
                                        <p:cTn id="12" dur="500" fill="hold"/>
                                        <p:tgtEl>
                                          <p:spTgt spid="25706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7031"/>
                                        </p:tgtEl>
                                        <p:attrNameLst>
                                          <p:attrName>style.visibility</p:attrName>
                                        </p:attrNameLst>
                                      </p:cBhvr>
                                      <p:to>
                                        <p:strVal val="visible"/>
                                      </p:to>
                                    </p:set>
                                    <p:anim calcmode="lin" valueType="num">
                                      <p:cBhvr additive="base">
                                        <p:cTn id="15" dur="500" fill="hold"/>
                                        <p:tgtEl>
                                          <p:spTgt spid="257031"/>
                                        </p:tgtEl>
                                        <p:attrNameLst>
                                          <p:attrName>ppt_x</p:attrName>
                                        </p:attrNameLst>
                                      </p:cBhvr>
                                      <p:tavLst>
                                        <p:tav tm="0">
                                          <p:val>
                                            <p:strVal val="0-#ppt_w/2"/>
                                          </p:val>
                                        </p:tav>
                                        <p:tav tm="100000">
                                          <p:val>
                                            <p:strVal val="#ppt_x"/>
                                          </p:val>
                                        </p:tav>
                                      </p:tavLst>
                                    </p:anim>
                                    <p:anim calcmode="lin" valueType="num">
                                      <p:cBhvr additive="base">
                                        <p:cTn id="16" dur="500" fill="hold"/>
                                        <p:tgtEl>
                                          <p:spTgt spid="25703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7037"/>
                                        </p:tgtEl>
                                        <p:attrNameLst>
                                          <p:attrName>style.visibility</p:attrName>
                                        </p:attrNameLst>
                                      </p:cBhvr>
                                      <p:to>
                                        <p:strVal val="visible"/>
                                      </p:to>
                                    </p:set>
                                    <p:anim calcmode="lin" valueType="num">
                                      <p:cBhvr additive="base">
                                        <p:cTn id="19" dur="500" fill="hold"/>
                                        <p:tgtEl>
                                          <p:spTgt spid="257037"/>
                                        </p:tgtEl>
                                        <p:attrNameLst>
                                          <p:attrName>ppt_x</p:attrName>
                                        </p:attrNameLst>
                                      </p:cBhvr>
                                      <p:tavLst>
                                        <p:tav tm="0">
                                          <p:val>
                                            <p:strVal val="0-#ppt_w/2"/>
                                          </p:val>
                                        </p:tav>
                                        <p:tav tm="100000">
                                          <p:val>
                                            <p:strVal val="#ppt_x"/>
                                          </p:val>
                                        </p:tav>
                                      </p:tavLst>
                                    </p:anim>
                                    <p:anim calcmode="lin" valueType="num">
                                      <p:cBhvr additive="base">
                                        <p:cTn id="20" dur="500" fill="hold"/>
                                        <p:tgtEl>
                                          <p:spTgt spid="2570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7044">
                                            <p:bg/>
                                          </p:spTgt>
                                        </p:tgtEl>
                                        <p:attrNameLst>
                                          <p:attrName>style.visibility</p:attrName>
                                        </p:attrNameLst>
                                      </p:cBhvr>
                                      <p:to>
                                        <p:strVal val="visible"/>
                                      </p:to>
                                    </p:set>
                                    <p:anim calcmode="lin" valueType="num">
                                      <p:cBhvr additive="base">
                                        <p:cTn id="25" dur="500" fill="hold"/>
                                        <p:tgtEl>
                                          <p:spTgt spid="257044">
                                            <p:bg/>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7044">
                                            <p:bg/>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57044">
                                            <p:txEl>
                                              <p:pRg st="0" end="0"/>
                                            </p:txEl>
                                          </p:spTgt>
                                        </p:tgtEl>
                                        <p:attrNameLst>
                                          <p:attrName>style.visibility</p:attrName>
                                        </p:attrNameLst>
                                      </p:cBhvr>
                                      <p:to>
                                        <p:strVal val="visible"/>
                                      </p:to>
                                    </p:set>
                                    <p:anim calcmode="lin" valueType="num">
                                      <p:cBhvr additive="base">
                                        <p:cTn id="29" dur="500" fill="hold"/>
                                        <p:tgtEl>
                                          <p:spTgt spid="257044">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7044">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7044">
                                            <p:txEl>
                                              <p:pRg st="1" end="1"/>
                                            </p:txEl>
                                          </p:spTgt>
                                        </p:tgtEl>
                                        <p:attrNameLst>
                                          <p:attrName>style.visibility</p:attrName>
                                        </p:attrNameLst>
                                      </p:cBhvr>
                                      <p:to>
                                        <p:strVal val="visible"/>
                                      </p:to>
                                    </p:set>
                                    <p:anim calcmode="lin" valueType="num">
                                      <p:cBhvr additive="base">
                                        <p:cTn id="33" dur="500" fill="hold"/>
                                        <p:tgtEl>
                                          <p:spTgt spid="257044">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57044">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57034"/>
                                        </p:tgtEl>
                                        <p:attrNameLst>
                                          <p:attrName>style.visibility</p:attrName>
                                        </p:attrNameLst>
                                      </p:cBhvr>
                                      <p:to>
                                        <p:strVal val="visible"/>
                                      </p:to>
                                    </p:set>
                                    <p:anim calcmode="lin" valueType="num">
                                      <p:cBhvr additive="base">
                                        <p:cTn id="37" dur="500" fill="hold"/>
                                        <p:tgtEl>
                                          <p:spTgt spid="257034"/>
                                        </p:tgtEl>
                                        <p:attrNameLst>
                                          <p:attrName>ppt_x</p:attrName>
                                        </p:attrNameLst>
                                      </p:cBhvr>
                                      <p:tavLst>
                                        <p:tav tm="0">
                                          <p:val>
                                            <p:strVal val="0-#ppt_w/2"/>
                                          </p:val>
                                        </p:tav>
                                        <p:tav tm="100000">
                                          <p:val>
                                            <p:strVal val="#ppt_x"/>
                                          </p:val>
                                        </p:tav>
                                      </p:tavLst>
                                    </p:anim>
                                    <p:anim calcmode="lin" valueType="num">
                                      <p:cBhvr additive="base">
                                        <p:cTn id="38" dur="500" fill="hold"/>
                                        <p:tgtEl>
                                          <p:spTgt spid="25703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57046"/>
                                        </p:tgtEl>
                                        <p:attrNameLst>
                                          <p:attrName>style.visibility</p:attrName>
                                        </p:attrNameLst>
                                      </p:cBhvr>
                                      <p:to>
                                        <p:strVal val="visible"/>
                                      </p:to>
                                    </p:set>
                                    <p:anim calcmode="lin" valueType="num">
                                      <p:cBhvr additive="base">
                                        <p:cTn id="41" dur="500" fill="hold"/>
                                        <p:tgtEl>
                                          <p:spTgt spid="257046"/>
                                        </p:tgtEl>
                                        <p:attrNameLst>
                                          <p:attrName>ppt_x</p:attrName>
                                        </p:attrNameLst>
                                      </p:cBhvr>
                                      <p:tavLst>
                                        <p:tav tm="0">
                                          <p:val>
                                            <p:strVal val="0-#ppt_w/2"/>
                                          </p:val>
                                        </p:tav>
                                        <p:tav tm="100000">
                                          <p:val>
                                            <p:strVal val="#ppt_x"/>
                                          </p:val>
                                        </p:tav>
                                      </p:tavLst>
                                    </p:anim>
                                    <p:anim calcmode="lin" valueType="num">
                                      <p:cBhvr additive="base">
                                        <p:cTn id="42" dur="500" fill="hold"/>
                                        <p:tgtEl>
                                          <p:spTgt spid="25704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57045"/>
                                        </p:tgtEl>
                                        <p:attrNameLst>
                                          <p:attrName>style.visibility</p:attrName>
                                        </p:attrNameLst>
                                      </p:cBhvr>
                                      <p:to>
                                        <p:strVal val="visible"/>
                                      </p:to>
                                    </p:set>
                                    <p:anim calcmode="lin" valueType="num">
                                      <p:cBhvr additive="base">
                                        <p:cTn id="47" dur="500" fill="hold"/>
                                        <p:tgtEl>
                                          <p:spTgt spid="257045"/>
                                        </p:tgtEl>
                                        <p:attrNameLst>
                                          <p:attrName>ppt_x</p:attrName>
                                        </p:attrNameLst>
                                      </p:cBhvr>
                                      <p:tavLst>
                                        <p:tav tm="0">
                                          <p:val>
                                            <p:strVal val="0-#ppt_w/2"/>
                                          </p:val>
                                        </p:tav>
                                        <p:tav tm="100000">
                                          <p:val>
                                            <p:strVal val="#ppt_x"/>
                                          </p:val>
                                        </p:tav>
                                      </p:tavLst>
                                    </p:anim>
                                    <p:anim calcmode="lin" valueType="num">
                                      <p:cBhvr additive="base">
                                        <p:cTn id="48" dur="500" fill="hold"/>
                                        <p:tgtEl>
                                          <p:spTgt spid="25704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57035"/>
                                        </p:tgtEl>
                                        <p:attrNameLst>
                                          <p:attrName>style.visibility</p:attrName>
                                        </p:attrNameLst>
                                      </p:cBhvr>
                                      <p:to>
                                        <p:strVal val="visible"/>
                                      </p:to>
                                    </p:set>
                                    <p:anim calcmode="lin" valueType="num">
                                      <p:cBhvr additive="base">
                                        <p:cTn id="51" dur="500" fill="hold"/>
                                        <p:tgtEl>
                                          <p:spTgt spid="257035"/>
                                        </p:tgtEl>
                                        <p:attrNameLst>
                                          <p:attrName>ppt_x</p:attrName>
                                        </p:attrNameLst>
                                      </p:cBhvr>
                                      <p:tavLst>
                                        <p:tav tm="0">
                                          <p:val>
                                            <p:strVal val="0-#ppt_w/2"/>
                                          </p:val>
                                        </p:tav>
                                        <p:tav tm="100000">
                                          <p:val>
                                            <p:strVal val="#ppt_x"/>
                                          </p:val>
                                        </p:tav>
                                      </p:tavLst>
                                    </p:anim>
                                    <p:anim calcmode="lin" valueType="num">
                                      <p:cBhvr additive="base">
                                        <p:cTn id="52" dur="500" fill="hold"/>
                                        <p:tgtEl>
                                          <p:spTgt spid="257035"/>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57047"/>
                                        </p:tgtEl>
                                        <p:attrNameLst>
                                          <p:attrName>style.visibility</p:attrName>
                                        </p:attrNameLst>
                                      </p:cBhvr>
                                      <p:to>
                                        <p:strVal val="visible"/>
                                      </p:to>
                                    </p:set>
                                    <p:anim calcmode="lin" valueType="num">
                                      <p:cBhvr additive="base">
                                        <p:cTn id="55" dur="500" fill="hold"/>
                                        <p:tgtEl>
                                          <p:spTgt spid="257047"/>
                                        </p:tgtEl>
                                        <p:attrNameLst>
                                          <p:attrName>ppt_x</p:attrName>
                                        </p:attrNameLst>
                                      </p:cBhvr>
                                      <p:tavLst>
                                        <p:tav tm="0">
                                          <p:val>
                                            <p:strVal val="0-#ppt_w/2"/>
                                          </p:val>
                                        </p:tav>
                                        <p:tav tm="100000">
                                          <p:val>
                                            <p:strVal val="#ppt_x"/>
                                          </p:val>
                                        </p:tav>
                                      </p:tavLst>
                                    </p:anim>
                                    <p:anim calcmode="lin" valueType="num">
                                      <p:cBhvr additive="base">
                                        <p:cTn id="56" dur="500" fill="hold"/>
                                        <p:tgtEl>
                                          <p:spTgt spid="25704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57064"/>
                                        </p:tgtEl>
                                        <p:attrNameLst>
                                          <p:attrName>style.visibility</p:attrName>
                                        </p:attrNameLst>
                                      </p:cBhvr>
                                      <p:to>
                                        <p:strVal val="visible"/>
                                      </p:to>
                                    </p:set>
                                    <p:anim calcmode="lin" valueType="num">
                                      <p:cBhvr additive="base">
                                        <p:cTn id="61" dur="500" fill="hold"/>
                                        <p:tgtEl>
                                          <p:spTgt spid="257064"/>
                                        </p:tgtEl>
                                        <p:attrNameLst>
                                          <p:attrName>ppt_x</p:attrName>
                                        </p:attrNameLst>
                                      </p:cBhvr>
                                      <p:tavLst>
                                        <p:tav tm="0">
                                          <p:val>
                                            <p:strVal val="1+#ppt_w/2"/>
                                          </p:val>
                                        </p:tav>
                                        <p:tav tm="100000">
                                          <p:val>
                                            <p:strVal val="#ppt_x"/>
                                          </p:val>
                                        </p:tav>
                                      </p:tavLst>
                                    </p:anim>
                                    <p:anim calcmode="lin" valueType="num">
                                      <p:cBhvr additive="base">
                                        <p:cTn id="62" dur="500" fill="hold"/>
                                        <p:tgtEl>
                                          <p:spTgt spid="257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7" grpId="0"/>
      <p:bldP spid="257044" grpId="0" build="allAtOnce" animBg="1"/>
      <p:bldP spid="257045" grpId="0" animBg="1"/>
      <p:bldP spid="25706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Line 2"/>
          <p:cNvSpPr>
            <a:spLocks noChangeShapeType="1"/>
          </p:cNvSpPr>
          <p:nvPr/>
        </p:nvSpPr>
        <p:spPr bwMode="auto">
          <a:xfrm flipV="1">
            <a:off x="1600200" y="990600"/>
            <a:ext cx="0" cy="426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1" name="Line 3"/>
          <p:cNvSpPr>
            <a:spLocks noChangeShapeType="1"/>
          </p:cNvSpPr>
          <p:nvPr/>
        </p:nvSpPr>
        <p:spPr bwMode="auto">
          <a:xfrm>
            <a:off x="1600200" y="5257800"/>
            <a:ext cx="601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2" name="Line 4"/>
          <p:cNvSpPr>
            <a:spLocks noChangeShapeType="1"/>
          </p:cNvSpPr>
          <p:nvPr/>
        </p:nvSpPr>
        <p:spPr bwMode="auto">
          <a:xfrm flipH="1">
            <a:off x="2667000" y="1905000"/>
            <a:ext cx="4114800" cy="266700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3" name="Line 5"/>
          <p:cNvSpPr>
            <a:spLocks noChangeShapeType="1"/>
          </p:cNvSpPr>
          <p:nvPr/>
        </p:nvSpPr>
        <p:spPr bwMode="auto">
          <a:xfrm>
            <a:off x="2590800" y="1600200"/>
            <a:ext cx="4572000" cy="30480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4" name="Line 6"/>
          <p:cNvSpPr>
            <a:spLocks noChangeShapeType="1"/>
          </p:cNvSpPr>
          <p:nvPr/>
        </p:nvSpPr>
        <p:spPr bwMode="auto">
          <a:xfrm flipH="1">
            <a:off x="6553200" y="2133600"/>
            <a:ext cx="0" cy="3124200"/>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5" name="Line 7"/>
          <p:cNvSpPr>
            <a:spLocks noChangeShapeType="1"/>
          </p:cNvSpPr>
          <p:nvPr/>
        </p:nvSpPr>
        <p:spPr bwMode="auto">
          <a:xfrm>
            <a:off x="6324600" y="2209800"/>
            <a:ext cx="0" cy="30480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6" name="Line 8"/>
          <p:cNvSpPr>
            <a:spLocks noChangeShapeType="1"/>
          </p:cNvSpPr>
          <p:nvPr/>
        </p:nvSpPr>
        <p:spPr bwMode="auto">
          <a:xfrm flipH="1" flipV="1">
            <a:off x="1600200" y="2209800"/>
            <a:ext cx="4648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7" name="Line 9"/>
          <p:cNvSpPr>
            <a:spLocks noChangeShapeType="1"/>
          </p:cNvSpPr>
          <p:nvPr/>
        </p:nvSpPr>
        <p:spPr bwMode="auto">
          <a:xfrm flipH="1">
            <a:off x="1600200" y="4267200"/>
            <a:ext cx="4953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8" name="Line 10"/>
          <p:cNvSpPr>
            <a:spLocks noChangeShapeType="1"/>
          </p:cNvSpPr>
          <p:nvPr/>
        </p:nvSpPr>
        <p:spPr bwMode="auto">
          <a:xfrm flipH="1" flipV="1">
            <a:off x="1600200" y="2057400"/>
            <a:ext cx="48768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499" name="Line 11"/>
          <p:cNvSpPr>
            <a:spLocks noChangeShapeType="1"/>
          </p:cNvSpPr>
          <p:nvPr/>
        </p:nvSpPr>
        <p:spPr bwMode="auto">
          <a:xfrm flipH="1" flipV="1">
            <a:off x="1600200" y="4038600"/>
            <a:ext cx="4724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00" name="Text Box 12"/>
          <p:cNvSpPr txBox="1">
            <a:spLocks noChangeArrowheads="1"/>
          </p:cNvSpPr>
          <p:nvPr/>
        </p:nvSpPr>
        <p:spPr bwMode="auto">
          <a:xfrm>
            <a:off x="6400800" y="5257800"/>
            <a:ext cx="411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a:t>
            </a:r>
          </a:p>
        </p:txBody>
      </p:sp>
      <p:sp>
        <p:nvSpPr>
          <p:cNvPr id="191501" name="Text Box 13"/>
          <p:cNvSpPr txBox="1">
            <a:spLocks noChangeArrowheads="1"/>
          </p:cNvSpPr>
          <p:nvPr/>
        </p:nvSpPr>
        <p:spPr bwMode="auto">
          <a:xfrm>
            <a:off x="5943600" y="5257800"/>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400" b="1"/>
              <a:t>Q”-1</a:t>
            </a:r>
          </a:p>
        </p:txBody>
      </p:sp>
      <p:sp>
        <p:nvSpPr>
          <p:cNvPr id="191502" name="Text Box 14"/>
          <p:cNvSpPr txBox="1">
            <a:spLocks noChangeArrowheads="1"/>
          </p:cNvSpPr>
          <p:nvPr/>
        </p:nvSpPr>
        <p:spPr bwMode="auto">
          <a:xfrm>
            <a:off x="152400" y="1143000"/>
            <a:ext cx="1365250" cy="590550"/>
          </a:xfrm>
          <a:prstGeom prst="rect">
            <a:avLst/>
          </a:prstGeom>
          <a:solidFill>
            <a:schemeClr val="accent2">
              <a:alpha val="39999"/>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t>
            </a:r>
          </a:p>
          <a:p>
            <a:pPr eaLnBrk="1" hangingPunct="1">
              <a:spcBef>
                <a:spcPct val="0"/>
              </a:spcBef>
              <a:buFontTx/>
              <a:buNone/>
            </a:pPr>
            <a:r>
              <a:rPr lang="it-IT" altLang="en-US" sz="1600" b="1"/>
              <a:t>a vendere Q”</a:t>
            </a:r>
          </a:p>
        </p:txBody>
      </p:sp>
      <p:sp>
        <p:nvSpPr>
          <p:cNvPr id="191503" name="Text Box 15"/>
          <p:cNvSpPr txBox="1">
            <a:spLocks noChangeArrowheads="1"/>
          </p:cNvSpPr>
          <p:nvPr/>
        </p:nvSpPr>
        <p:spPr bwMode="auto">
          <a:xfrm>
            <a:off x="0" y="2362200"/>
            <a:ext cx="1517650"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 </a:t>
            </a:r>
          </a:p>
          <a:p>
            <a:pPr eaLnBrk="1" hangingPunct="1">
              <a:spcBef>
                <a:spcPct val="0"/>
              </a:spcBef>
              <a:buFontTx/>
              <a:buNone/>
            </a:pPr>
            <a:r>
              <a:rPr lang="it-IT" altLang="en-US" sz="1600" b="1"/>
              <a:t>vendere Q” - 1</a:t>
            </a:r>
          </a:p>
        </p:txBody>
      </p:sp>
      <p:cxnSp>
        <p:nvCxnSpPr>
          <p:cNvPr id="191504" name="AutoShape 16"/>
          <p:cNvCxnSpPr>
            <a:cxnSpLocks noChangeShapeType="1"/>
            <a:stCxn id="191502" idx="2"/>
          </p:cNvCxnSpPr>
          <p:nvPr/>
        </p:nvCxnSpPr>
        <p:spPr bwMode="auto">
          <a:xfrm>
            <a:off x="835025" y="1733550"/>
            <a:ext cx="792163" cy="3238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505" name="Text Box 17"/>
          <p:cNvSpPr txBox="1">
            <a:spLocks noChangeArrowheads="1"/>
          </p:cNvSpPr>
          <p:nvPr/>
        </p:nvSpPr>
        <p:spPr bwMode="auto">
          <a:xfrm>
            <a:off x="1371600" y="6096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a:t>
            </a:r>
          </a:p>
        </p:txBody>
      </p:sp>
      <p:sp>
        <p:nvSpPr>
          <p:cNvPr id="191506" name="Text Box 18"/>
          <p:cNvSpPr txBox="1">
            <a:spLocks noChangeArrowheads="1"/>
          </p:cNvSpPr>
          <p:nvPr/>
        </p:nvSpPr>
        <p:spPr bwMode="auto">
          <a:xfrm>
            <a:off x="7620000" y="51054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a:t>
            </a:r>
          </a:p>
        </p:txBody>
      </p:sp>
      <p:sp>
        <p:nvSpPr>
          <p:cNvPr id="191507" name="Text Box 19"/>
          <p:cNvSpPr txBox="1">
            <a:spLocks noChangeArrowheads="1"/>
          </p:cNvSpPr>
          <p:nvPr/>
        </p:nvSpPr>
        <p:spPr bwMode="auto">
          <a:xfrm>
            <a:off x="0" y="4495800"/>
            <a:ext cx="1365250" cy="590550"/>
          </a:xfrm>
          <a:prstGeom prst="rect">
            <a:avLst/>
          </a:prstGeom>
          <a:solidFill>
            <a:schemeClr val="accent2">
              <a:alpha val="38823"/>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t>
            </a:r>
          </a:p>
          <a:p>
            <a:pPr eaLnBrk="1" hangingPunct="1">
              <a:spcBef>
                <a:spcPct val="0"/>
              </a:spcBef>
              <a:buFontTx/>
              <a:buNone/>
            </a:pPr>
            <a:r>
              <a:rPr lang="it-IT" altLang="en-US" sz="1600" b="1"/>
              <a:t>a pagare Q”</a:t>
            </a:r>
          </a:p>
        </p:txBody>
      </p:sp>
      <p:sp>
        <p:nvSpPr>
          <p:cNvPr id="191508" name="Text Box 20"/>
          <p:cNvSpPr txBox="1">
            <a:spLocks noChangeArrowheads="1"/>
          </p:cNvSpPr>
          <p:nvPr/>
        </p:nvSpPr>
        <p:spPr bwMode="auto">
          <a:xfrm>
            <a:off x="0" y="3276600"/>
            <a:ext cx="1476375" cy="590550"/>
          </a:xfrm>
          <a:prstGeom prst="rect">
            <a:avLst/>
          </a:prstGeom>
          <a:solidFill>
            <a:srgbClr val="FF0000">
              <a:alpha val="38823"/>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Disponibilità a </a:t>
            </a:r>
          </a:p>
          <a:p>
            <a:pPr eaLnBrk="1" hangingPunct="1">
              <a:spcBef>
                <a:spcPct val="0"/>
              </a:spcBef>
              <a:buFontTx/>
              <a:buNone/>
            </a:pPr>
            <a:r>
              <a:rPr lang="it-IT" altLang="en-US" sz="1600" b="1"/>
              <a:t>pagare Q” - 1</a:t>
            </a:r>
          </a:p>
        </p:txBody>
      </p:sp>
      <p:sp>
        <p:nvSpPr>
          <p:cNvPr id="191509" name="Line 21"/>
          <p:cNvSpPr>
            <a:spLocks noChangeShapeType="1"/>
          </p:cNvSpPr>
          <p:nvPr/>
        </p:nvSpPr>
        <p:spPr bwMode="auto">
          <a:xfrm flipV="1">
            <a:off x="914400" y="22098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10" name="Line 22"/>
          <p:cNvSpPr>
            <a:spLocks noChangeShapeType="1"/>
          </p:cNvSpPr>
          <p:nvPr/>
        </p:nvSpPr>
        <p:spPr bwMode="auto">
          <a:xfrm flipV="1">
            <a:off x="838200" y="42672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11" name="Text Box 23"/>
          <p:cNvSpPr txBox="1">
            <a:spLocks noChangeArrowheads="1"/>
          </p:cNvSpPr>
          <p:nvPr/>
        </p:nvSpPr>
        <p:spPr bwMode="auto">
          <a:xfrm>
            <a:off x="6781800" y="16764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Offerta</a:t>
            </a:r>
          </a:p>
        </p:txBody>
      </p:sp>
      <p:sp>
        <p:nvSpPr>
          <p:cNvPr id="191512" name="Text Box 24"/>
          <p:cNvSpPr txBox="1">
            <a:spLocks noChangeArrowheads="1"/>
          </p:cNvSpPr>
          <p:nvPr/>
        </p:nvSpPr>
        <p:spPr bwMode="auto">
          <a:xfrm>
            <a:off x="7086600" y="43434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Domanda</a:t>
            </a:r>
          </a:p>
        </p:txBody>
      </p:sp>
      <p:sp>
        <p:nvSpPr>
          <p:cNvPr id="191513" name="Text Box 25"/>
          <p:cNvSpPr txBox="1">
            <a:spLocks noChangeArrowheads="1"/>
          </p:cNvSpPr>
          <p:nvPr/>
        </p:nvSpPr>
        <p:spPr bwMode="auto">
          <a:xfrm>
            <a:off x="6324600" y="17526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A</a:t>
            </a:r>
          </a:p>
        </p:txBody>
      </p:sp>
      <p:sp>
        <p:nvSpPr>
          <p:cNvPr id="191514" name="Oval 26"/>
          <p:cNvSpPr>
            <a:spLocks noChangeArrowheads="1"/>
          </p:cNvSpPr>
          <p:nvPr/>
        </p:nvSpPr>
        <p:spPr bwMode="auto">
          <a:xfrm>
            <a:off x="6477000" y="20574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1515" name="Oval 27"/>
          <p:cNvSpPr>
            <a:spLocks noChangeArrowheads="1"/>
          </p:cNvSpPr>
          <p:nvPr/>
        </p:nvSpPr>
        <p:spPr bwMode="auto">
          <a:xfrm>
            <a:off x="6553200" y="4191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1516" name="Oval 28"/>
          <p:cNvSpPr>
            <a:spLocks noChangeArrowheads="1"/>
          </p:cNvSpPr>
          <p:nvPr/>
        </p:nvSpPr>
        <p:spPr bwMode="auto">
          <a:xfrm>
            <a:off x="6248400" y="2209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1517" name="Oval 29"/>
          <p:cNvSpPr>
            <a:spLocks noChangeArrowheads="1"/>
          </p:cNvSpPr>
          <p:nvPr/>
        </p:nvSpPr>
        <p:spPr bwMode="auto">
          <a:xfrm>
            <a:off x="6248400" y="4038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1518" name="Text Box 30"/>
          <p:cNvSpPr txBox="1">
            <a:spLocks noChangeArrowheads="1"/>
          </p:cNvSpPr>
          <p:nvPr/>
        </p:nvSpPr>
        <p:spPr bwMode="auto">
          <a:xfrm>
            <a:off x="6019800" y="19812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C</a:t>
            </a:r>
          </a:p>
        </p:txBody>
      </p:sp>
      <p:sp>
        <p:nvSpPr>
          <p:cNvPr id="191519" name="Text Box 31"/>
          <p:cNvSpPr txBox="1">
            <a:spLocks noChangeArrowheads="1"/>
          </p:cNvSpPr>
          <p:nvPr/>
        </p:nvSpPr>
        <p:spPr bwMode="auto">
          <a:xfrm>
            <a:off x="6553200" y="3962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B</a:t>
            </a:r>
          </a:p>
        </p:txBody>
      </p:sp>
      <p:sp>
        <p:nvSpPr>
          <p:cNvPr id="191520" name="Text Box 32"/>
          <p:cNvSpPr txBox="1">
            <a:spLocks noChangeArrowheads="1"/>
          </p:cNvSpPr>
          <p:nvPr/>
        </p:nvSpPr>
        <p:spPr bwMode="auto">
          <a:xfrm>
            <a:off x="6096000" y="37338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D</a:t>
            </a:r>
          </a:p>
        </p:txBody>
      </p:sp>
      <p:sp>
        <p:nvSpPr>
          <p:cNvPr id="191521" name="Oval 33"/>
          <p:cNvSpPr>
            <a:spLocks noChangeArrowheads="1"/>
          </p:cNvSpPr>
          <p:nvPr/>
        </p:nvSpPr>
        <p:spPr bwMode="auto">
          <a:xfrm>
            <a:off x="4876800" y="31242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1522" name="Text Box 34"/>
          <p:cNvSpPr txBox="1">
            <a:spLocks noChangeArrowheads="1"/>
          </p:cNvSpPr>
          <p:nvPr/>
        </p:nvSpPr>
        <p:spPr bwMode="auto">
          <a:xfrm>
            <a:off x="4724400" y="27432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E</a:t>
            </a:r>
          </a:p>
        </p:txBody>
      </p:sp>
      <p:sp>
        <p:nvSpPr>
          <p:cNvPr id="191523" name="Line 35"/>
          <p:cNvSpPr>
            <a:spLocks noChangeShapeType="1"/>
          </p:cNvSpPr>
          <p:nvPr/>
        </p:nvSpPr>
        <p:spPr bwMode="auto">
          <a:xfrm>
            <a:off x="1600200" y="3124200"/>
            <a:ext cx="32766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24" name="Line 36"/>
          <p:cNvSpPr>
            <a:spLocks noChangeShapeType="1"/>
          </p:cNvSpPr>
          <p:nvPr/>
        </p:nvSpPr>
        <p:spPr bwMode="auto">
          <a:xfrm>
            <a:off x="4876800" y="3200400"/>
            <a:ext cx="0" cy="20574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25" name="Text Box 37"/>
          <p:cNvSpPr txBox="1">
            <a:spLocks noChangeArrowheads="1"/>
          </p:cNvSpPr>
          <p:nvPr/>
        </p:nvSpPr>
        <p:spPr bwMode="auto">
          <a:xfrm>
            <a:off x="1219200" y="2971800"/>
            <a:ext cx="398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P*</a:t>
            </a:r>
          </a:p>
        </p:txBody>
      </p:sp>
      <p:sp>
        <p:nvSpPr>
          <p:cNvPr id="191526" name="Text Box 38"/>
          <p:cNvSpPr txBox="1">
            <a:spLocks noChangeArrowheads="1"/>
          </p:cNvSpPr>
          <p:nvPr/>
        </p:nvSpPr>
        <p:spPr bwMode="auto">
          <a:xfrm>
            <a:off x="4724400" y="51816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Q*</a:t>
            </a:r>
          </a:p>
        </p:txBody>
      </p:sp>
      <p:sp>
        <p:nvSpPr>
          <p:cNvPr id="265255" name="Text Box 39"/>
          <p:cNvSpPr txBox="1">
            <a:spLocks noChangeArrowheads="1"/>
          </p:cNvSpPr>
          <p:nvPr/>
        </p:nvSpPr>
        <p:spPr bwMode="auto">
          <a:xfrm>
            <a:off x="152400" y="5543550"/>
            <a:ext cx="8839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Scambiare </a:t>
            </a:r>
            <a:r>
              <a:rPr lang="it-IT" altLang="en-US" sz="1600" u="sng"/>
              <a:t>oltre</a:t>
            </a:r>
            <a:r>
              <a:rPr lang="it-IT" altLang="en-US" sz="1600"/>
              <a:t> Q* non massimizza il benessere sociale. Infatti, se partiamo da Q” e riduciamo lo scambio di una  unità (da Q” a Q”</a:t>
            </a:r>
            <a:r>
              <a:rPr lang="it-IT" altLang="en-US" sz="1600">
                <a:cs typeface="Times New Roman" panose="02020603050405020304" pitchFamily="18" charset="0"/>
              </a:rPr>
              <a:t>–</a:t>
            </a:r>
            <a:r>
              <a:rPr lang="it-IT" altLang="en-US" sz="1600"/>
              <a:t>1), la disponibilità a pagare rimane </a:t>
            </a:r>
            <a:r>
              <a:rPr lang="it-IT" altLang="en-US" sz="1600" u="sng"/>
              <a:t>minore</a:t>
            </a:r>
            <a:r>
              <a:rPr lang="it-IT" altLang="en-US" sz="1600"/>
              <a:t> della disponibilità a vendere. Si tratta quindi di uno scambio che </a:t>
            </a:r>
            <a:r>
              <a:rPr lang="it-IT" altLang="en-US" sz="1600" u="sng"/>
              <a:t>non</a:t>
            </a:r>
            <a:r>
              <a:rPr lang="it-IT" altLang="en-US" sz="1600"/>
              <a:t> può realizzarsi perché </a:t>
            </a:r>
            <a:r>
              <a:rPr lang="it-IT" altLang="en-US" sz="1600" u="sng"/>
              <a:t>ridurrebbe</a:t>
            </a:r>
            <a:r>
              <a:rPr lang="it-IT" altLang="en-US" sz="1600"/>
              <a:t> il benessere sociale. Lo stesso vale se diminuiamo lo scambio, sempre di una unità alla volta, fino a Q*. Dato che, per lo step 1, neppure scambiare </a:t>
            </a:r>
            <a:r>
              <a:rPr lang="it-IT" altLang="en-US" sz="1600" u="sng"/>
              <a:t>meno</a:t>
            </a:r>
            <a:r>
              <a:rPr lang="it-IT" altLang="en-US" sz="1600"/>
              <a:t> di Q* è efficiente, concludiamo che il benessere sociale è </a:t>
            </a:r>
            <a:r>
              <a:rPr lang="it-IT" altLang="en-US" sz="1600" u="sng"/>
              <a:t>massimo</a:t>
            </a:r>
            <a:r>
              <a:rPr lang="it-IT" altLang="en-US" sz="1600"/>
              <a:t> per Q*.</a:t>
            </a:r>
          </a:p>
        </p:txBody>
      </p:sp>
      <p:sp>
        <p:nvSpPr>
          <p:cNvPr id="191528" name="Line 40"/>
          <p:cNvSpPr>
            <a:spLocks noChangeShapeType="1"/>
          </p:cNvSpPr>
          <p:nvPr/>
        </p:nvSpPr>
        <p:spPr bwMode="auto">
          <a:xfrm>
            <a:off x="3200400" y="5257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29" name="Text Box 41"/>
          <p:cNvSpPr txBox="1">
            <a:spLocks noChangeArrowheads="1"/>
          </p:cNvSpPr>
          <p:nvPr/>
        </p:nvSpPr>
        <p:spPr bwMode="auto">
          <a:xfrm>
            <a:off x="2362200" y="304800"/>
            <a:ext cx="6326188" cy="588963"/>
          </a:xfrm>
          <a:prstGeom prst="rect">
            <a:avLst/>
          </a:prstGeom>
          <a:solidFill>
            <a:srgbClr val="CC9900">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a:t>Dimostrazione del “teorema” – step 2</a:t>
            </a:r>
          </a:p>
        </p:txBody>
      </p:sp>
      <p:sp>
        <p:nvSpPr>
          <p:cNvPr id="191530" name="Line 42"/>
          <p:cNvSpPr>
            <a:spLocks noChangeShapeType="1"/>
          </p:cNvSpPr>
          <p:nvPr/>
        </p:nvSpPr>
        <p:spPr bwMode="auto">
          <a:xfrm>
            <a:off x="685800" y="38862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31" name="Line 43"/>
          <p:cNvSpPr>
            <a:spLocks noChangeShapeType="1"/>
          </p:cNvSpPr>
          <p:nvPr/>
        </p:nvSpPr>
        <p:spPr bwMode="auto">
          <a:xfrm flipH="1">
            <a:off x="6324600" y="2743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1532" name="Line 44"/>
          <p:cNvSpPr>
            <a:spLocks noChangeShapeType="1"/>
          </p:cNvSpPr>
          <p:nvPr/>
        </p:nvSpPr>
        <p:spPr bwMode="auto">
          <a:xfrm flipH="1">
            <a:off x="6324600" y="4953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255"/>
                                        </p:tgtEl>
                                        <p:attrNameLst>
                                          <p:attrName>style.visibility</p:attrName>
                                        </p:attrNameLst>
                                      </p:cBhvr>
                                      <p:to>
                                        <p:strVal val="visible"/>
                                      </p:to>
                                    </p:set>
                                    <p:anim calcmode="lin" valueType="num">
                                      <p:cBhvr additive="base">
                                        <p:cTn id="7" dur="500" fill="hold"/>
                                        <p:tgtEl>
                                          <p:spTgt spid="265255"/>
                                        </p:tgtEl>
                                        <p:attrNameLst>
                                          <p:attrName>ppt_x</p:attrName>
                                        </p:attrNameLst>
                                      </p:cBhvr>
                                      <p:tavLst>
                                        <p:tav tm="0">
                                          <p:val>
                                            <p:strVal val="#ppt_x"/>
                                          </p:val>
                                        </p:tav>
                                        <p:tav tm="100000">
                                          <p:val>
                                            <p:strVal val="#ppt_x"/>
                                          </p:val>
                                        </p:tav>
                                      </p:tavLst>
                                    </p:anim>
                                    <p:anim calcmode="lin" valueType="num">
                                      <p:cBhvr additive="base">
                                        <p:cTn id="8" dur="500" fill="hold"/>
                                        <p:tgtEl>
                                          <p:spTgt spid="265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5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35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35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35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3542" name="Rectangle 6"/>
          <p:cNvSpPr>
            <a:spLocks noGrp="1" noChangeArrowheads="1"/>
          </p:cNvSpPr>
          <p:nvPr>
            <p:ph type="title"/>
          </p:nvPr>
        </p:nvSpPr>
        <p:spPr>
          <a:xfrm>
            <a:off x="685800" y="188913"/>
            <a:ext cx="7772400" cy="7191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Il riparto del surplus</a:t>
            </a:r>
          </a:p>
        </p:txBody>
      </p:sp>
      <p:grpSp>
        <p:nvGrpSpPr>
          <p:cNvPr id="193543" name="Group 7"/>
          <p:cNvGrpSpPr>
            <a:grpSpLocks/>
          </p:cNvGrpSpPr>
          <p:nvPr/>
        </p:nvGrpSpPr>
        <p:grpSpPr bwMode="auto">
          <a:xfrm>
            <a:off x="1763713" y="1773238"/>
            <a:ext cx="6264275" cy="4662487"/>
            <a:chOff x="1093" y="1091"/>
            <a:chExt cx="3946" cy="2937"/>
          </a:xfrm>
        </p:grpSpPr>
        <p:sp>
          <p:nvSpPr>
            <p:cNvPr id="193546" name="Freeform 8"/>
            <p:cNvSpPr>
              <a:spLocks/>
            </p:cNvSpPr>
            <p:nvPr/>
          </p:nvSpPr>
          <p:spPr bwMode="auto">
            <a:xfrm>
              <a:off x="1439" y="2459"/>
              <a:ext cx="1436" cy="1207"/>
            </a:xfrm>
            <a:custGeom>
              <a:avLst/>
              <a:gdLst>
                <a:gd name="T0" fmla="*/ 1435 w 1436"/>
                <a:gd name="T1" fmla="*/ 0 h 1207"/>
                <a:gd name="T2" fmla="*/ 0 w 1436"/>
                <a:gd name="T3" fmla="*/ 0 h 1207"/>
                <a:gd name="T4" fmla="*/ 0 w 1436"/>
                <a:gd name="T5" fmla="*/ 1206 h 1207"/>
                <a:gd name="T6" fmla="*/ 1435 w 1436"/>
                <a:gd name="T7" fmla="*/ 0 h 1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6" h="1207">
                  <a:moveTo>
                    <a:pt x="1435" y="0"/>
                  </a:moveTo>
                  <a:lnTo>
                    <a:pt x="0" y="0"/>
                  </a:lnTo>
                  <a:lnTo>
                    <a:pt x="0" y="1206"/>
                  </a:lnTo>
                  <a:lnTo>
                    <a:pt x="1435"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47" name="Freeform 9"/>
            <p:cNvSpPr>
              <a:spLocks/>
            </p:cNvSpPr>
            <p:nvPr/>
          </p:nvSpPr>
          <p:spPr bwMode="auto">
            <a:xfrm>
              <a:off x="1439" y="1267"/>
              <a:ext cx="1436" cy="1193"/>
            </a:xfrm>
            <a:custGeom>
              <a:avLst/>
              <a:gdLst>
                <a:gd name="T0" fmla="*/ 1435 w 1436"/>
                <a:gd name="T1" fmla="*/ 1192 h 1193"/>
                <a:gd name="T2" fmla="*/ 0 w 1436"/>
                <a:gd name="T3" fmla="*/ 1192 h 1193"/>
                <a:gd name="T4" fmla="*/ 0 w 1436"/>
                <a:gd name="T5" fmla="*/ 0 h 1193"/>
                <a:gd name="T6" fmla="*/ 1435 w 1436"/>
                <a:gd name="T7" fmla="*/ 1192 h 1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6" h="1193">
                  <a:moveTo>
                    <a:pt x="1435" y="1192"/>
                  </a:moveTo>
                  <a:lnTo>
                    <a:pt x="0" y="1192"/>
                  </a:lnTo>
                  <a:lnTo>
                    <a:pt x="0" y="0"/>
                  </a:lnTo>
                  <a:lnTo>
                    <a:pt x="1435" y="1192"/>
                  </a:lnTo>
                </a:path>
              </a:pathLst>
            </a:custGeom>
            <a:solidFill>
              <a:srgbClr val="CDF3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48" name="Rectangle 10"/>
            <p:cNvSpPr>
              <a:spLocks noChangeArrowheads="1"/>
            </p:cNvSpPr>
            <p:nvPr/>
          </p:nvSpPr>
          <p:spPr bwMode="auto">
            <a:xfrm>
              <a:off x="1093" y="1091"/>
              <a:ext cx="3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Prezzo</a:t>
              </a:r>
            </a:p>
          </p:txBody>
        </p:sp>
        <p:sp>
          <p:nvSpPr>
            <p:cNvPr id="193549" name="Rectangle 11"/>
            <p:cNvSpPr>
              <a:spLocks noChangeArrowheads="1"/>
            </p:cNvSpPr>
            <p:nvPr/>
          </p:nvSpPr>
          <p:spPr bwMode="auto">
            <a:xfrm>
              <a:off x="1277" y="2318"/>
              <a:ext cx="1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500" b="1">
                  <a:solidFill>
                    <a:srgbClr val="000000"/>
                  </a:solidFill>
                  <a:latin typeface="Arial" panose="020B0604020202020204" pitchFamily="34" charset="0"/>
                </a:rPr>
                <a:t>P*</a:t>
              </a:r>
            </a:p>
          </p:txBody>
        </p:sp>
        <p:sp>
          <p:nvSpPr>
            <p:cNvPr id="193550" name="Rectangle 12"/>
            <p:cNvSpPr>
              <a:spLocks noChangeArrowheads="1"/>
            </p:cNvSpPr>
            <p:nvPr/>
          </p:nvSpPr>
          <p:spPr bwMode="auto">
            <a:xfrm>
              <a:off x="1331" y="3880"/>
              <a:ext cx="6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0</a:t>
              </a:r>
            </a:p>
          </p:txBody>
        </p:sp>
        <p:sp>
          <p:nvSpPr>
            <p:cNvPr id="193551" name="Rectangle 13"/>
            <p:cNvSpPr>
              <a:spLocks noChangeArrowheads="1"/>
            </p:cNvSpPr>
            <p:nvPr/>
          </p:nvSpPr>
          <p:spPr bwMode="auto">
            <a:xfrm>
              <a:off x="4553" y="3880"/>
              <a:ext cx="48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Quantità</a:t>
              </a:r>
            </a:p>
          </p:txBody>
        </p:sp>
        <p:sp>
          <p:nvSpPr>
            <p:cNvPr id="193552" name="Rectangle 14"/>
            <p:cNvSpPr>
              <a:spLocks noChangeArrowheads="1"/>
            </p:cNvSpPr>
            <p:nvPr/>
          </p:nvSpPr>
          <p:spPr bwMode="auto">
            <a:xfrm>
              <a:off x="2807" y="3906"/>
              <a:ext cx="140"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500" b="1">
                  <a:solidFill>
                    <a:srgbClr val="000000"/>
                  </a:solidFill>
                  <a:latin typeface="Arial" panose="020B0604020202020204" pitchFamily="34" charset="0"/>
                </a:rPr>
                <a:t>Q*</a:t>
              </a:r>
            </a:p>
          </p:txBody>
        </p:sp>
        <p:sp>
          <p:nvSpPr>
            <p:cNvPr id="193553" name="Freeform 15"/>
            <p:cNvSpPr>
              <a:spLocks/>
            </p:cNvSpPr>
            <p:nvPr/>
          </p:nvSpPr>
          <p:spPr bwMode="auto">
            <a:xfrm>
              <a:off x="1452" y="2459"/>
              <a:ext cx="1423" cy="1409"/>
            </a:xfrm>
            <a:custGeom>
              <a:avLst/>
              <a:gdLst>
                <a:gd name="T0" fmla="*/ 0 w 1423"/>
                <a:gd name="T1" fmla="*/ 0 h 1409"/>
                <a:gd name="T2" fmla="*/ 1422 w 1423"/>
                <a:gd name="T3" fmla="*/ 0 h 1409"/>
                <a:gd name="T4" fmla="*/ 1422 w 1423"/>
                <a:gd name="T5" fmla="*/ 1408 h 1409"/>
                <a:gd name="T6" fmla="*/ 0 60000 65536"/>
                <a:gd name="T7" fmla="*/ 0 60000 65536"/>
                <a:gd name="T8" fmla="*/ 0 60000 65536"/>
              </a:gdLst>
              <a:ahLst/>
              <a:cxnLst>
                <a:cxn ang="T6">
                  <a:pos x="T0" y="T1"/>
                </a:cxn>
                <a:cxn ang="T7">
                  <a:pos x="T2" y="T3"/>
                </a:cxn>
                <a:cxn ang="T8">
                  <a:pos x="T4" y="T5"/>
                </a:cxn>
              </a:cxnLst>
              <a:rect l="0" t="0" r="r" b="b"/>
              <a:pathLst>
                <a:path w="1423" h="1409">
                  <a:moveTo>
                    <a:pt x="0" y="0"/>
                  </a:moveTo>
                  <a:lnTo>
                    <a:pt x="1422" y="0"/>
                  </a:lnTo>
                  <a:lnTo>
                    <a:pt x="1422" y="14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54" name="Rectangle 16"/>
            <p:cNvSpPr>
              <a:spLocks noChangeArrowheads="1"/>
            </p:cNvSpPr>
            <p:nvPr/>
          </p:nvSpPr>
          <p:spPr bwMode="auto">
            <a:xfrm>
              <a:off x="1506" y="1132"/>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A</a:t>
              </a:r>
            </a:p>
          </p:txBody>
        </p:sp>
        <p:sp>
          <p:nvSpPr>
            <p:cNvPr id="193555" name="Rectangle 17"/>
            <p:cNvSpPr>
              <a:spLocks noChangeArrowheads="1"/>
            </p:cNvSpPr>
            <p:nvPr/>
          </p:nvSpPr>
          <p:spPr bwMode="auto">
            <a:xfrm>
              <a:off x="3917" y="1565"/>
              <a:ext cx="39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Offerta</a:t>
              </a:r>
            </a:p>
          </p:txBody>
        </p:sp>
        <p:sp>
          <p:nvSpPr>
            <p:cNvPr id="193556" name="Rectangle 18"/>
            <p:cNvSpPr>
              <a:spLocks noChangeArrowheads="1"/>
            </p:cNvSpPr>
            <p:nvPr/>
          </p:nvSpPr>
          <p:spPr bwMode="auto">
            <a:xfrm>
              <a:off x="1506" y="3637"/>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C</a:t>
              </a:r>
            </a:p>
          </p:txBody>
        </p:sp>
        <p:sp>
          <p:nvSpPr>
            <p:cNvPr id="193557" name="Rectangle 19"/>
            <p:cNvSpPr>
              <a:spLocks noChangeArrowheads="1"/>
            </p:cNvSpPr>
            <p:nvPr/>
          </p:nvSpPr>
          <p:spPr bwMode="auto">
            <a:xfrm>
              <a:off x="3809" y="3299"/>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B</a:t>
              </a:r>
            </a:p>
          </p:txBody>
        </p:sp>
        <p:sp>
          <p:nvSpPr>
            <p:cNvPr id="193558" name="Rectangle 20"/>
            <p:cNvSpPr>
              <a:spLocks noChangeArrowheads="1"/>
            </p:cNvSpPr>
            <p:nvPr/>
          </p:nvSpPr>
          <p:spPr bwMode="auto">
            <a:xfrm>
              <a:off x="3917" y="3204"/>
              <a:ext cx="54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Domanda</a:t>
              </a:r>
            </a:p>
          </p:txBody>
        </p:sp>
        <p:sp>
          <p:nvSpPr>
            <p:cNvPr id="193559" name="Line 21"/>
            <p:cNvSpPr>
              <a:spLocks noChangeShapeType="1"/>
            </p:cNvSpPr>
            <p:nvPr/>
          </p:nvSpPr>
          <p:spPr bwMode="auto">
            <a:xfrm flipV="1">
              <a:off x="1450" y="1640"/>
              <a:ext cx="2377" cy="2031"/>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3560" name="Line 22"/>
            <p:cNvSpPr>
              <a:spLocks noChangeShapeType="1"/>
            </p:cNvSpPr>
            <p:nvPr/>
          </p:nvSpPr>
          <p:spPr bwMode="auto">
            <a:xfrm>
              <a:off x="1451" y="1279"/>
              <a:ext cx="2377" cy="1984"/>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3561" name="Freeform 23"/>
            <p:cNvSpPr>
              <a:spLocks/>
            </p:cNvSpPr>
            <p:nvPr/>
          </p:nvSpPr>
          <p:spPr bwMode="auto">
            <a:xfrm>
              <a:off x="1439" y="1119"/>
              <a:ext cx="3495" cy="2749"/>
            </a:xfrm>
            <a:custGeom>
              <a:avLst/>
              <a:gdLst>
                <a:gd name="T0" fmla="*/ 0 w 3495"/>
                <a:gd name="T1" fmla="*/ 0 h 2749"/>
                <a:gd name="T2" fmla="*/ 0 w 3495"/>
                <a:gd name="T3" fmla="*/ 2748 h 2749"/>
                <a:gd name="T4" fmla="*/ 3494 w 3495"/>
                <a:gd name="T5" fmla="*/ 2748 h 2749"/>
                <a:gd name="T6" fmla="*/ 0 60000 65536"/>
                <a:gd name="T7" fmla="*/ 0 60000 65536"/>
                <a:gd name="T8" fmla="*/ 0 60000 65536"/>
              </a:gdLst>
              <a:ahLst/>
              <a:cxnLst>
                <a:cxn ang="T6">
                  <a:pos x="T0" y="T1"/>
                </a:cxn>
                <a:cxn ang="T7">
                  <a:pos x="T2" y="T3"/>
                </a:cxn>
                <a:cxn ang="T8">
                  <a:pos x="T4" y="T5"/>
                </a:cxn>
              </a:cxnLst>
              <a:rect l="0" t="0" r="r" b="b"/>
              <a:pathLst>
                <a:path w="3495" h="2749">
                  <a:moveTo>
                    <a:pt x="0" y="0"/>
                  </a:moveTo>
                  <a:lnTo>
                    <a:pt x="0" y="2748"/>
                  </a:lnTo>
                  <a:lnTo>
                    <a:pt x="3494" y="27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62" name="Freeform 24"/>
            <p:cNvSpPr>
              <a:spLocks/>
            </p:cNvSpPr>
            <p:nvPr/>
          </p:nvSpPr>
          <p:spPr bwMode="auto">
            <a:xfrm>
              <a:off x="1412" y="3624"/>
              <a:ext cx="69" cy="68"/>
            </a:xfrm>
            <a:custGeom>
              <a:avLst/>
              <a:gdLst>
                <a:gd name="T0" fmla="*/ 40 w 69"/>
                <a:gd name="T1" fmla="*/ 67 h 68"/>
                <a:gd name="T2" fmla="*/ 54 w 69"/>
                <a:gd name="T3" fmla="*/ 67 h 68"/>
                <a:gd name="T4" fmla="*/ 68 w 69"/>
                <a:gd name="T5" fmla="*/ 53 h 68"/>
                <a:gd name="T6" fmla="*/ 68 w 69"/>
                <a:gd name="T7" fmla="*/ 40 h 68"/>
                <a:gd name="T8" fmla="*/ 68 w 69"/>
                <a:gd name="T9" fmla="*/ 14 h 68"/>
                <a:gd name="T10" fmla="*/ 54 w 69"/>
                <a:gd name="T11" fmla="*/ 0 h 68"/>
                <a:gd name="T12" fmla="*/ 40 w 69"/>
                <a:gd name="T13" fmla="*/ 0 h 68"/>
                <a:gd name="T14" fmla="*/ 14 w 69"/>
                <a:gd name="T15" fmla="*/ 0 h 68"/>
                <a:gd name="T16" fmla="*/ 0 w 69"/>
                <a:gd name="T17" fmla="*/ 14 h 68"/>
                <a:gd name="T18" fmla="*/ 0 w 69"/>
                <a:gd name="T19" fmla="*/ 40 h 68"/>
                <a:gd name="T20" fmla="*/ 0 w 69"/>
                <a:gd name="T21" fmla="*/ 53 h 68"/>
                <a:gd name="T22" fmla="*/ 14 w 69"/>
                <a:gd name="T23" fmla="*/ 67 h 68"/>
                <a:gd name="T24" fmla="*/ 40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40" y="67"/>
                  </a:moveTo>
                  <a:lnTo>
                    <a:pt x="54" y="67"/>
                  </a:lnTo>
                  <a:lnTo>
                    <a:pt x="68" y="53"/>
                  </a:lnTo>
                  <a:lnTo>
                    <a:pt x="68" y="40"/>
                  </a:lnTo>
                  <a:lnTo>
                    <a:pt x="68" y="14"/>
                  </a:lnTo>
                  <a:lnTo>
                    <a:pt x="54" y="0"/>
                  </a:lnTo>
                  <a:lnTo>
                    <a:pt x="40" y="0"/>
                  </a:lnTo>
                  <a:lnTo>
                    <a:pt x="14" y="0"/>
                  </a:lnTo>
                  <a:lnTo>
                    <a:pt x="0" y="14"/>
                  </a:lnTo>
                  <a:lnTo>
                    <a:pt x="0" y="40"/>
                  </a:lnTo>
                  <a:lnTo>
                    <a:pt x="0" y="53"/>
                  </a:lnTo>
                  <a:lnTo>
                    <a:pt x="14" y="67"/>
                  </a:lnTo>
                  <a:lnTo>
                    <a:pt x="40"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63" name="Rectangle 25"/>
            <p:cNvSpPr>
              <a:spLocks noChangeArrowheads="1"/>
            </p:cNvSpPr>
            <p:nvPr/>
          </p:nvSpPr>
          <p:spPr bwMode="auto">
            <a:xfrm>
              <a:off x="3809" y="1471"/>
              <a:ext cx="8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D</a:t>
              </a:r>
            </a:p>
          </p:txBody>
        </p:sp>
        <p:sp>
          <p:nvSpPr>
            <p:cNvPr id="193564" name="Rectangle 26"/>
            <p:cNvSpPr>
              <a:spLocks noChangeArrowheads="1"/>
            </p:cNvSpPr>
            <p:nvPr/>
          </p:nvSpPr>
          <p:spPr bwMode="auto">
            <a:xfrm>
              <a:off x="1670" y="2661"/>
              <a:ext cx="256"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r>
                <a:rPr lang="it-IT" altLang="en-US" sz="2400" b="1">
                  <a:solidFill>
                    <a:srgbClr val="000000"/>
                  </a:solidFill>
                  <a:latin typeface="Arial" panose="020B0604020202020204" pitchFamily="34" charset="0"/>
                </a:rPr>
                <a:t>PS</a:t>
              </a:r>
            </a:p>
          </p:txBody>
        </p:sp>
        <p:sp>
          <p:nvSpPr>
            <p:cNvPr id="193565" name="Rectangle 27"/>
            <p:cNvSpPr>
              <a:spLocks noChangeArrowheads="1"/>
            </p:cNvSpPr>
            <p:nvPr/>
          </p:nvSpPr>
          <p:spPr bwMode="auto">
            <a:xfrm>
              <a:off x="1642" y="1998"/>
              <a:ext cx="26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r>
                <a:rPr lang="it-IT" altLang="en-US" sz="2400" b="1">
                  <a:solidFill>
                    <a:srgbClr val="000000"/>
                  </a:solidFill>
                  <a:latin typeface="Arial" panose="020B0604020202020204" pitchFamily="34" charset="0"/>
                </a:rPr>
                <a:t>CS</a:t>
              </a:r>
            </a:p>
          </p:txBody>
        </p:sp>
        <p:sp>
          <p:nvSpPr>
            <p:cNvPr id="193566" name="Rectangle 28"/>
            <p:cNvSpPr>
              <a:spLocks noChangeArrowheads="1"/>
            </p:cNvSpPr>
            <p:nvPr/>
          </p:nvSpPr>
          <p:spPr bwMode="auto">
            <a:xfrm>
              <a:off x="2955" y="2392"/>
              <a:ext cx="8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833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833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833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833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833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500" b="1">
                  <a:solidFill>
                    <a:srgbClr val="000000"/>
                  </a:solidFill>
                  <a:latin typeface="Arial" panose="020B0604020202020204" pitchFamily="34" charset="0"/>
                </a:rPr>
                <a:t>E</a:t>
              </a:r>
            </a:p>
          </p:txBody>
        </p:sp>
        <p:sp>
          <p:nvSpPr>
            <p:cNvPr id="193567" name="Freeform 29"/>
            <p:cNvSpPr>
              <a:spLocks/>
            </p:cNvSpPr>
            <p:nvPr/>
          </p:nvSpPr>
          <p:spPr bwMode="auto">
            <a:xfrm>
              <a:off x="2834" y="2432"/>
              <a:ext cx="69" cy="68"/>
            </a:xfrm>
            <a:custGeom>
              <a:avLst/>
              <a:gdLst>
                <a:gd name="T0" fmla="*/ 40 w 69"/>
                <a:gd name="T1" fmla="*/ 67 h 68"/>
                <a:gd name="T2" fmla="*/ 54 w 69"/>
                <a:gd name="T3" fmla="*/ 53 h 68"/>
                <a:gd name="T4" fmla="*/ 68 w 69"/>
                <a:gd name="T5" fmla="*/ 40 h 68"/>
                <a:gd name="T6" fmla="*/ 68 w 69"/>
                <a:gd name="T7" fmla="*/ 27 h 68"/>
                <a:gd name="T8" fmla="*/ 68 w 69"/>
                <a:gd name="T9" fmla="*/ 14 h 68"/>
                <a:gd name="T10" fmla="*/ 54 w 69"/>
                <a:gd name="T11" fmla="*/ 0 h 68"/>
                <a:gd name="T12" fmla="*/ 40 w 69"/>
                <a:gd name="T13" fmla="*/ 0 h 68"/>
                <a:gd name="T14" fmla="*/ 14 w 69"/>
                <a:gd name="T15" fmla="*/ 0 h 68"/>
                <a:gd name="T16" fmla="*/ 0 w 69"/>
                <a:gd name="T17" fmla="*/ 14 h 68"/>
                <a:gd name="T18" fmla="*/ 0 w 69"/>
                <a:gd name="T19" fmla="*/ 27 h 68"/>
                <a:gd name="T20" fmla="*/ 0 w 69"/>
                <a:gd name="T21" fmla="*/ 40 h 68"/>
                <a:gd name="T22" fmla="*/ 14 w 69"/>
                <a:gd name="T23" fmla="*/ 53 h 68"/>
                <a:gd name="T24" fmla="*/ 40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40" y="67"/>
                  </a:moveTo>
                  <a:lnTo>
                    <a:pt x="54" y="53"/>
                  </a:lnTo>
                  <a:lnTo>
                    <a:pt x="68" y="40"/>
                  </a:lnTo>
                  <a:lnTo>
                    <a:pt x="68" y="27"/>
                  </a:lnTo>
                  <a:lnTo>
                    <a:pt x="68" y="14"/>
                  </a:lnTo>
                  <a:lnTo>
                    <a:pt x="54" y="0"/>
                  </a:lnTo>
                  <a:lnTo>
                    <a:pt x="40" y="0"/>
                  </a:lnTo>
                  <a:lnTo>
                    <a:pt x="14" y="0"/>
                  </a:lnTo>
                  <a:lnTo>
                    <a:pt x="0" y="14"/>
                  </a:lnTo>
                  <a:lnTo>
                    <a:pt x="0" y="27"/>
                  </a:lnTo>
                  <a:lnTo>
                    <a:pt x="0" y="40"/>
                  </a:lnTo>
                  <a:lnTo>
                    <a:pt x="14" y="53"/>
                  </a:lnTo>
                  <a:lnTo>
                    <a:pt x="40"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68" name="Freeform 30"/>
            <p:cNvSpPr>
              <a:spLocks/>
            </p:cNvSpPr>
            <p:nvPr/>
          </p:nvSpPr>
          <p:spPr bwMode="auto">
            <a:xfrm>
              <a:off x="3809" y="1606"/>
              <a:ext cx="69" cy="68"/>
            </a:xfrm>
            <a:custGeom>
              <a:avLst/>
              <a:gdLst>
                <a:gd name="T0" fmla="*/ 28 w 69"/>
                <a:gd name="T1" fmla="*/ 67 h 68"/>
                <a:gd name="T2" fmla="*/ 54 w 69"/>
                <a:gd name="T3" fmla="*/ 67 h 68"/>
                <a:gd name="T4" fmla="*/ 54 w 69"/>
                <a:gd name="T5" fmla="*/ 53 h 68"/>
                <a:gd name="T6" fmla="*/ 68 w 69"/>
                <a:gd name="T7" fmla="*/ 40 h 68"/>
                <a:gd name="T8" fmla="*/ 54 w 69"/>
                <a:gd name="T9" fmla="*/ 27 h 68"/>
                <a:gd name="T10" fmla="*/ 54 w 69"/>
                <a:gd name="T11" fmla="*/ 14 h 68"/>
                <a:gd name="T12" fmla="*/ 28 w 69"/>
                <a:gd name="T13" fmla="*/ 0 h 68"/>
                <a:gd name="T14" fmla="*/ 14 w 69"/>
                <a:gd name="T15" fmla="*/ 14 h 68"/>
                <a:gd name="T16" fmla="*/ 0 w 69"/>
                <a:gd name="T17" fmla="*/ 27 h 68"/>
                <a:gd name="T18" fmla="*/ 0 w 69"/>
                <a:gd name="T19" fmla="*/ 40 h 68"/>
                <a:gd name="T20" fmla="*/ 0 w 69"/>
                <a:gd name="T21" fmla="*/ 53 h 68"/>
                <a:gd name="T22" fmla="*/ 14 w 69"/>
                <a:gd name="T23" fmla="*/ 67 h 68"/>
                <a:gd name="T24" fmla="*/ 28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28" y="67"/>
                  </a:moveTo>
                  <a:lnTo>
                    <a:pt x="54" y="67"/>
                  </a:lnTo>
                  <a:lnTo>
                    <a:pt x="54" y="53"/>
                  </a:lnTo>
                  <a:lnTo>
                    <a:pt x="68" y="40"/>
                  </a:lnTo>
                  <a:lnTo>
                    <a:pt x="54" y="27"/>
                  </a:lnTo>
                  <a:lnTo>
                    <a:pt x="54" y="14"/>
                  </a:lnTo>
                  <a:lnTo>
                    <a:pt x="28" y="0"/>
                  </a:lnTo>
                  <a:lnTo>
                    <a:pt x="14" y="14"/>
                  </a:lnTo>
                  <a:lnTo>
                    <a:pt x="0" y="27"/>
                  </a:lnTo>
                  <a:lnTo>
                    <a:pt x="0" y="40"/>
                  </a:lnTo>
                  <a:lnTo>
                    <a:pt x="0" y="53"/>
                  </a:lnTo>
                  <a:lnTo>
                    <a:pt x="14" y="67"/>
                  </a:lnTo>
                  <a:lnTo>
                    <a:pt x="28"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69" name="Freeform 31"/>
            <p:cNvSpPr>
              <a:spLocks/>
            </p:cNvSpPr>
            <p:nvPr/>
          </p:nvSpPr>
          <p:spPr bwMode="auto">
            <a:xfrm>
              <a:off x="3809" y="3245"/>
              <a:ext cx="69" cy="68"/>
            </a:xfrm>
            <a:custGeom>
              <a:avLst/>
              <a:gdLst>
                <a:gd name="T0" fmla="*/ 28 w 69"/>
                <a:gd name="T1" fmla="*/ 67 h 68"/>
                <a:gd name="T2" fmla="*/ 40 w 69"/>
                <a:gd name="T3" fmla="*/ 53 h 68"/>
                <a:gd name="T4" fmla="*/ 54 w 69"/>
                <a:gd name="T5" fmla="*/ 53 h 68"/>
                <a:gd name="T6" fmla="*/ 68 w 69"/>
                <a:gd name="T7" fmla="*/ 27 h 68"/>
                <a:gd name="T8" fmla="*/ 54 w 69"/>
                <a:gd name="T9" fmla="*/ 14 h 68"/>
                <a:gd name="T10" fmla="*/ 40 w 69"/>
                <a:gd name="T11" fmla="*/ 0 h 68"/>
                <a:gd name="T12" fmla="*/ 28 w 69"/>
                <a:gd name="T13" fmla="*/ 0 h 68"/>
                <a:gd name="T14" fmla="*/ 14 w 69"/>
                <a:gd name="T15" fmla="*/ 0 h 68"/>
                <a:gd name="T16" fmla="*/ 0 w 69"/>
                <a:gd name="T17" fmla="*/ 14 h 68"/>
                <a:gd name="T18" fmla="*/ 0 w 69"/>
                <a:gd name="T19" fmla="*/ 27 h 68"/>
                <a:gd name="T20" fmla="*/ 0 w 69"/>
                <a:gd name="T21" fmla="*/ 53 h 68"/>
                <a:gd name="T22" fmla="*/ 14 w 69"/>
                <a:gd name="T23" fmla="*/ 53 h 68"/>
                <a:gd name="T24" fmla="*/ 28 w 69"/>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8">
                  <a:moveTo>
                    <a:pt x="28" y="67"/>
                  </a:moveTo>
                  <a:lnTo>
                    <a:pt x="40" y="53"/>
                  </a:lnTo>
                  <a:lnTo>
                    <a:pt x="54" y="53"/>
                  </a:lnTo>
                  <a:lnTo>
                    <a:pt x="68" y="27"/>
                  </a:lnTo>
                  <a:lnTo>
                    <a:pt x="54" y="14"/>
                  </a:lnTo>
                  <a:lnTo>
                    <a:pt x="40" y="0"/>
                  </a:lnTo>
                  <a:lnTo>
                    <a:pt x="28" y="0"/>
                  </a:lnTo>
                  <a:lnTo>
                    <a:pt x="14" y="0"/>
                  </a:lnTo>
                  <a:lnTo>
                    <a:pt x="0" y="14"/>
                  </a:lnTo>
                  <a:lnTo>
                    <a:pt x="0" y="27"/>
                  </a:lnTo>
                  <a:lnTo>
                    <a:pt x="0" y="53"/>
                  </a:lnTo>
                  <a:lnTo>
                    <a:pt x="14" y="53"/>
                  </a:lnTo>
                  <a:lnTo>
                    <a:pt x="28" y="6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3570" name="Freeform 32"/>
            <p:cNvSpPr>
              <a:spLocks/>
            </p:cNvSpPr>
            <p:nvPr/>
          </p:nvSpPr>
          <p:spPr bwMode="auto">
            <a:xfrm>
              <a:off x="1412" y="1226"/>
              <a:ext cx="69" cy="69"/>
            </a:xfrm>
            <a:custGeom>
              <a:avLst/>
              <a:gdLst>
                <a:gd name="T0" fmla="*/ 40 w 69"/>
                <a:gd name="T1" fmla="*/ 68 h 69"/>
                <a:gd name="T2" fmla="*/ 54 w 69"/>
                <a:gd name="T3" fmla="*/ 68 h 69"/>
                <a:gd name="T4" fmla="*/ 68 w 69"/>
                <a:gd name="T5" fmla="*/ 54 h 69"/>
                <a:gd name="T6" fmla="*/ 68 w 69"/>
                <a:gd name="T7" fmla="*/ 41 h 69"/>
                <a:gd name="T8" fmla="*/ 68 w 69"/>
                <a:gd name="T9" fmla="*/ 27 h 69"/>
                <a:gd name="T10" fmla="*/ 54 w 69"/>
                <a:gd name="T11" fmla="*/ 14 h 69"/>
                <a:gd name="T12" fmla="*/ 40 w 69"/>
                <a:gd name="T13" fmla="*/ 0 h 69"/>
                <a:gd name="T14" fmla="*/ 14 w 69"/>
                <a:gd name="T15" fmla="*/ 14 h 69"/>
                <a:gd name="T16" fmla="*/ 0 w 69"/>
                <a:gd name="T17" fmla="*/ 27 h 69"/>
                <a:gd name="T18" fmla="*/ 0 w 69"/>
                <a:gd name="T19" fmla="*/ 41 h 69"/>
                <a:gd name="T20" fmla="*/ 0 w 69"/>
                <a:gd name="T21" fmla="*/ 54 h 69"/>
                <a:gd name="T22" fmla="*/ 14 w 69"/>
                <a:gd name="T23" fmla="*/ 68 h 69"/>
                <a:gd name="T24" fmla="*/ 40 w 69"/>
                <a:gd name="T25" fmla="*/ 68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40" y="68"/>
                  </a:moveTo>
                  <a:lnTo>
                    <a:pt x="54" y="68"/>
                  </a:lnTo>
                  <a:lnTo>
                    <a:pt x="68" y="54"/>
                  </a:lnTo>
                  <a:lnTo>
                    <a:pt x="68" y="41"/>
                  </a:lnTo>
                  <a:lnTo>
                    <a:pt x="68" y="27"/>
                  </a:lnTo>
                  <a:lnTo>
                    <a:pt x="54" y="14"/>
                  </a:lnTo>
                  <a:lnTo>
                    <a:pt x="40" y="0"/>
                  </a:lnTo>
                  <a:lnTo>
                    <a:pt x="14" y="14"/>
                  </a:lnTo>
                  <a:lnTo>
                    <a:pt x="0" y="27"/>
                  </a:lnTo>
                  <a:lnTo>
                    <a:pt x="0" y="41"/>
                  </a:lnTo>
                  <a:lnTo>
                    <a:pt x="0" y="54"/>
                  </a:lnTo>
                  <a:lnTo>
                    <a:pt x="14" y="68"/>
                  </a:lnTo>
                  <a:lnTo>
                    <a:pt x="40"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93544" name="Text Box 33"/>
          <p:cNvSpPr txBox="1">
            <a:spLocks noChangeArrowheads="1"/>
          </p:cNvSpPr>
          <p:nvPr/>
        </p:nvSpPr>
        <p:spPr bwMode="auto">
          <a:xfrm>
            <a:off x="404813" y="908050"/>
            <a:ext cx="7781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u="sng"/>
              <a:t>Attenzione</a:t>
            </a:r>
            <a:r>
              <a:rPr lang="it-IT" altLang="en-US" sz="2400"/>
              <a:t>: il teorema dimostra che l’area del benessere AEC </a:t>
            </a:r>
          </a:p>
          <a:p>
            <a:pPr eaLnBrk="1" hangingPunct="1">
              <a:spcBef>
                <a:spcPct val="0"/>
              </a:spcBef>
              <a:buFontTx/>
              <a:buNone/>
            </a:pPr>
            <a:r>
              <a:rPr lang="it-IT" altLang="en-US" sz="2400"/>
              <a:t>è massima, NON che CS e PS si ripartiscono in parti uguali!</a:t>
            </a:r>
          </a:p>
        </p:txBody>
      </p:sp>
      <p:sp>
        <p:nvSpPr>
          <p:cNvPr id="193545" name="Line 34"/>
          <p:cNvSpPr>
            <a:spLocks noChangeShapeType="1"/>
          </p:cNvSpPr>
          <p:nvPr/>
        </p:nvSpPr>
        <p:spPr bwMode="auto">
          <a:xfrm>
            <a:off x="2339975" y="2060575"/>
            <a:ext cx="3816350" cy="3168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Line 2"/>
          <p:cNvSpPr>
            <a:spLocks noChangeShapeType="1"/>
          </p:cNvSpPr>
          <p:nvPr/>
        </p:nvSpPr>
        <p:spPr bwMode="auto">
          <a:xfrm flipV="1">
            <a:off x="1600200" y="990600"/>
            <a:ext cx="0" cy="426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5587" name="Line 3"/>
          <p:cNvSpPr>
            <a:spLocks noChangeShapeType="1"/>
          </p:cNvSpPr>
          <p:nvPr/>
        </p:nvSpPr>
        <p:spPr bwMode="auto">
          <a:xfrm>
            <a:off x="1600200" y="5257800"/>
            <a:ext cx="601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5588" name="Line 4"/>
          <p:cNvSpPr>
            <a:spLocks noChangeShapeType="1"/>
          </p:cNvSpPr>
          <p:nvPr/>
        </p:nvSpPr>
        <p:spPr bwMode="auto">
          <a:xfrm flipH="1">
            <a:off x="1619250" y="1557338"/>
            <a:ext cx="5184775" cy="338455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5589" name="Line 5"/>
          <p:cNvSpPr>
            <a:spLocks noChangeShapeType="1"/>
          </p:cNvSpPr>
          <p:nvPr/>
        </p:nvSpPr>
        <p:spPr bwMode="auto">
          <a:xfrm>
            <a:off x="1619250" y="2060575"/>
            <a:ext cx="5832475" cy="1439863"/>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5590" name="Text Box 6"/>
          <p:cNvSpPr txBox="1">
            <a:spLocks noChangeArrowheads="1"/>
          </p:cNvSpPr>
          <p:nvPr/>
        </p:nvSpPr>
        <p:spPr bwMode="auto">
          <a:xfrm>
            <a:off x="1403350" y="620713"/>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a:t>
            </a:r>
          </a:p>
        </p:txBody>
      </p:sp>
      <p:sp>
        <p:nvSpPr>
          <p:cNvPr id="195591" name="Text Box 7"/>
          <p:cNvSpPr txBox="1">
            <a:spLocks noChangeArrowheads="1"/>
          </p:cNvSpPr>
          <p:nvPr/>
        </p:nvSpPr>
        <p:spPr bwMode="auto">
          <a:xfrm>
            <a:off x="7620000" y="5105400"/>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a:t>
            </a:r>
          </a:p>
        </p:txBody>
      </p:sp>
      <p:sp>
        <p:nvSpPr>
          <p:cNvPr id="195592" name="Text Box 8"/>
          <p:cNvSpPr txBox="1">
            <a:spLocks noChangeArrowheads="1"/>
          </p:cNvSpPr>
          <p:nvPr/>
        </p:nvSpPr>
        <p:spPr bwMode="auto">
          <a:xfrm>
            <a:off x="6588125" y="1628775"/>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Offerta</a:t>
            </a:r>
          </a:p>
        </p:txBody>
      </p:sp>
      <p:sp>
        <p:nvSpPr>
          <p:cNvPr id="195593" name="Text Box 9"/>
          <p:cNvSpPr txBox="1">
            <a:spLocks noChangeArrowheads="1"/>
          </p:cNvSpPr>
          <p:nvPr/>
        </p:nvSpPr>
        <p:spPr bwMode="auto">
          <a:xfrm>
            <a:off x="6732588" y="34290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Domanda</a:t>
            </a:r>
          </a:p>
        </p:txBody>
      </p:sp>
      <p:sp>
        <p:nvSpPr>
          <p:cNvPr id="195594" name="Oval 10"/>
          <p:cNvSpPr>
            <a:spLocks noChangeArrowheads="1"/>
          </p:cNvSpPr>
          <p:nvPr/>
        </p:nvSpPr>
        <p:spPr bwMode="auto">
          <a:xfrm>
            <a:off x="4787900" y="2852738"/>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5595" name="Text Box 11"/>
          <p:cNvSpPr txBox="1">
            <a:spLocks noChangeArrowheads="1"/>
          </p:cNvSpPr>
          <p:nvPr/>
        </p:nvSpPr>
        <p:spPr bwMode="auto">
          <a:xfrm>
            <a:off x="4643438" y="2492375"/>
            <a:ext cx="319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E</a:t>
            </a:r>
          </a:p>
        </p:txBody>
      </p:sp>
      <p:sp>
        <p:nvSpPr>
          <p:cNvPr id="195596" name="Text Box 12"/>
          <p:cNvSpPr txBox="1">
            <a:spLocks noChangeArrowheads="1"/>
          </p:cNvSpPr>
          <p:nvPr/>
        </p:nvSpPr>
        <p:spPr bwMode="auto">
          <a:xfrm>
            <a:off x="4724400" y="51816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Q*</a:t>
            </a:r>
          </a:p>
        </p:txBody>
      </p:sp>
      <p:sp>
        <p:nvSpPr>
          <p:cNvPr id="195597" name="Line 13"/>
          <p:cNvSpPr>
            <a:spLocks noChangeShapeType="1"/>
          </p:cNvSpPr>
          <p:nvPr/>
        </p:nvSpPr>
        <p:spPr bwMode="auto">
          <a:xfrm>
            <a:off x="3200400" y="5257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5598" name="Line 14"/>
          <p:cNvSpPr>
            <a:spLocks noChangeShapeType="1"/>
          </p:cNvSpPr>
          <p:nvPr/>
        </p:nvSpPr>
        <p:spPr bwMode="auto">
          <a:xfrm>
            <a:off x="4859338" y="2852738"/>
            <a:ext cx="0" cy="23764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5599" name="Line 15"/>
          <p:cNvSpPr>
            <a:spLocks noChangeShapeType="1"/>
          </p:cNvSpPr>
          <p:nvPr/>
        </p:nvSpPr>
        <p:spPr bwMode="auto">
          <a:xfrm>
            <a:off x="1619250" y="2852738"/>
            <a:ext cx="32416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5600" name="Text Box 16"/>
          <p:cNvSpPr txBox="1">
            <a:spLocks noChangeArrowheads="1"/>
          </p:cNvSpPr>
          <p:nvPr/>
        </p:nvSpPr>
        <p:spPr bwMode="auto">
          <a:xfrm>
            <a:off x="1187450" y="2708275"/>
            <a:ext cx="398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a:t>P*</a:t>
            </a:r>
          </a:p>
        </p:txBody>
      </p:sp>
      <p:sp>
        <p:nvSpPr>
          <p:cNvPr id="195601" name="Text Box 17"/>
          <p:cNvSpPr txBox="1">
            <a:spLocks noChangeArrowheads="1"/>
          </p:cNvSpPr>
          <p:nvPr/>
        </p:nvSpPr>
        <p:spPr bwMode="auto">
          <a:xfrm>
            <a:off x="2268538" y="333375"/>
            <a:ext cx="66722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Anche all’equilibrio in questo mercato l’area AEC</a:t>
            </a:r>
          </a:p>
          <a:p>
            <a:pPr eaLnBrk="1" hangingPunct="1">
              <a:spcBef>
                <a:spcPct val="0"/>
              </a:spcBef>
              <a:buFontTx/>
              <a:buNone/>
            </a:pPr>
            <a:r>
              <a:rPr lang="it-IT" altLang="en-US" sz="2400"/>
              <a:t>è massima, ma PS è molto maggiore di CS.</a:t>
            </a:r>
          </a:p>
          <a:p>
            <a:pPr eaLnBrk="1" hangingPunct="1">
              <a:spcBef>
                <a:spcPct val="0"/>
              </a:spcBef>
              <a:buFontTx/>
              <a:buNone/>
            </a:pPr>
            <a:r>
              <a:rPr lang="it-IT" altLang="en-US" sz="2400">
                <a:solidFill>
                  <a:schemeClr val="accent2"/>
                </a:solidFill>
              </a:rPr>
              <a:t>Il libero mercato garantisce l’efficienza, non l’equità</a:t>
            </a:r>
            <a:r>
              <a:rPr lang="it-IT" altLang="en-US" sz="2400"/>
              <a:t>.</a:t>
            </a:r>
          </a:p>
        </p:txBody>
      </p:sp>
      <p:sp>
        <p:nvSpPr>
          <p:cNvPr id="195602" name="AutoShape 18"/>
          <p:cNvSpPr>
            <a:spLocks noChangeArrowheads="1"/>
          </p:cNvSpPr>
          <p:nvPr/>
        </p:nvSpPr>
        <p:spPr bwMode="auto">
          <a:xfrm>
            <a:off x="1619250" y="2060575"/>
            <a:ext cx="3168650" cy="792163"/>
          </a:xfrm>
          <a:prstGeom prst="rtTriangle">
            <a:avLst/>
          </a:prstGeom>
          <a:solidFill>
            <a:srgbClr val="33CCCC">
              <a:alpha val="4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400"/>
              <a:t>CS</a:t>
            </a:r>
          </a:p>
        </p:txBody>
      </p:sp>
      <p:sp>
        <p:nvSpPr>
          <p:cNvPr id="195603" name="AutoShape 19"/>
          <p:cNvSpPr>
            <a:spLocks noChangeArrowheads="1"/>
          </p:cNvSpPr>
          <p:nvPr/>
        </p:nvSpPr>
        <p:spPr bwMode="auto">
          <a:xfrm flipV="1">
            <a:off x="1619250" y="2852738"/>
            <a:ext cx="3168650" cy="2089150"/>
          </a:xfrm>
          <a:prstGeom prst="rtTriangle">
            <a:avLst/>
          </a:prstGeom>
          <a:solidFill>
            <a:srgbClr val="80008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en-US" sz="2400"/>
          </a:p>
        </p:txBody>
      </p:sp>
      <p:sp>
        <p:nvSpPr>
          <p:cNvPr id="195604" name="Text Box 20"/>
          <p:cNvSpPr txBox="1">
            <a:spLocks noChangeArrowheads="1"/>
          </p:cNvSpPr>
          <p:nvPr/>
        </p:nvSpPr>
        <p:spPr bwMode="auto">
          <a:xfrm>
            <a:off x="2411413" y="328453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PS</a:t>
            </a:r>
          </a:p>
        </p:txBody>
      </p:sp>
      <p:sp>
        <p:nvSpPr>
          <p:cNvPr id="195605" name="Text Box 21"/>
          <p:cNvSpPr txBox="1">
            <a:spLocks noChangeArrowheads="1"/>
          </p:cNvSpPr>
          <p:nvPr/>
        </p:nvSpPr>
        <p:spPr bwMode="auto">
          <a:xfrm>
            <a:off x="1331913" y="18446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A</a:t>
            </a:r>
          </a:p>
        </p:txBody>
      </p:sp>
      <p:sp>
        <p:nvSpPr>
          <p:cNvPr id="195606" name="Text Box 22"/>
          <p:cNvSpPr txBox="1">
            <a:spLocks noChangeArrowheads="1"/>
          </p:cNvSpPr>
          <p:nvPr/>
        </p:nvSpPr>
        <p:spPr bwMode="auto">
          <a:xfrm>
            <a:off x="1258888" y="479742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C</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08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088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088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0886" name="Rectangle 6"/>
          <p:cNvSpPr>
            <a:spLocks noGrp="1" noChangeArrowheads="1"/>
          </p:cNvSpPr>
          <p:nvPr>
            <p:ph type="title"/>
          </p:nvPr>
        </p:nvSpPr>
        <p:spPr>
          <a:xfrm>
            <a:off x="250825" y="260350"/>
            <a:ext cx="86106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L’effetto delle tasse sul benessere sociale</a:t>
            </a:r>
          </a:p>
        </p:txBody>
      </p:sp>
      <p:sp>
        <p:nvSpPr>
          <p:cNvPr id="495623" name="Rectangle 7"/>
          <p:cNvSpPr>
            <a:spLocks noGrp="1" noChangeArrowheads="1"/>
          </p:cNvSpPr>
          <p:nvPr>
            <p:ph type="body" idx="1"/>
          </p:nvPr>
        </p:nvSpPr>
        <p:spPr>
          <a:xfrm>
            <a:off x="228600" y="1196975"/>
            <a:ext cx="8763000" cy="50514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en-US" sz="2800"/>
              <a:t>Sappiamo che, in generale, quando viene imposta una tassa su un bene la dimensione del mercato per quel bene si riduce, cioè la quantità di equilibrio </a:t>
            </a:r>
            <a:r>
              <a:rPr lang="it-IT" altLang="en-US" sz="2800" i="1"/>
              <a:t>diminuisce</a:t>
            </a:r>
            <a:r>
              <a:rPr lang="it-IT" altLang="en-US" sz="2800"/>
              <a:t>.</a:t>
            </a:r>
          </a:p>
          <a:p>
            <a:pPr eaLnBrk="1" hangingPunct="1">
              <a:lnSpc>
                <a:spcPct val="90000"/>
              </a:lnSpc>
            </a:pPr>
            <a:r>
              <a:rPr lang="it-IT" altLang="en-US" sz="2800"/>
              <a:t>Siamo ora in grado di misurare come varia il benessere complessivo, e per ciascuno dei due lati del mercato, in presenza di una tassa </a:t>
            </a:r>
          </a:p>
          <a:p>
            <a:pPr eaLnBrk="1" hangingPunct="1">
              <a:lnSpc>
                <a:spcPct val="90000"/>
              </a:lnSpc>
            </a:pPr>
            <a:r>
              <a:rPr lang="it-IT" altLang="en-US" sz="2800"/>
              <a:t>Come sempre parliamo di </a:t>
            </a:r>
            <a:r>
              <a:rPr lang="it-IT" altLang="en-US" sz="2800">
                <a:solidFill>
                  <a:srgbClr val="FF0000"/>
                </a:solidFill>
              </a:rPr>
              <a:t>tasse sui beni</a:t>
            </a:r>
            <a:r>
              <a:rPr lang="it-IT" altLang="en-US" sz="2800"/>
              <a:t> (p.e. IVA; accise su benzina e sigarette), </a:t>
            </a:r>
            <a:r>
              <a:rPr lang="it-IT" altLang="en-US" sz="2800" u="sng"/>
              <a:t>non</a:t>
            </a:r>
            <a:r>
              <a:rPr lang="it-IT" altLang="en-US" sz="2800"/>
              <a:t> di imposte sul reddito.</a:t>
            </a:r>
          </a:p>
          <a:p>
            <a:pPr eaLnBrk="1" hangingPunct="1">
              <a:lnSpc>
                <a:spcPct val="90000"/>
              </a:lnSpc>
            </a:pPr>
            <a:r>
              <a:rPr lang="it-IT" altLang="en-US" sz="2800"/>
              <a:t>Il primo concetto da introdurre è quello di </a:t>
            </a:r>
            <a:r>
              <a:rPr lang="it-IT" altLang="en-US" sz="2800">
                <a:solidFill>
                  <a:srgbClr val="FF0000"/>
                </a:solidFill>
              </a:rPr>
              <a:t>gettito fiscale</a:t>
            </a:r>
            <a:r>
              <a:rPr lang="it-IT" altLang="en-US" sz="2800"/>
              <a:t> (GF), ovvero l’incasso che il policy-maker ottiene imponendo la tassa (è il motivo per cui esiste la tassa!). </a:t>
            </a:r>
          </a:p>
          <a:p>
            <a:pPr eaLnBrk="1" hangingPunct="1">
              <a:lnSpc>
                <a:spcPct val="90000"/>
              </a:lnSpc>
            </a:pPr>
            <a:r>
              <a:rPr lang="it-IT" altLang="en-US" sz="2800"/>
              <a:t>Il GF è pari al prodotto “tassa </a:t>
            </a:r>
            <a:r>
              <a:rPr lang="en-US" altLang="en-US" sz="2800">
                <a:cs typeface="Times New Roman" panose="02020603050405020304" pitchFamily="18" charset="0"/>
              </a:rPr>
              <a:t>× </a:t>
            </a:r>
            <a:r>
              <a:rPr lang="it-IT" altLang="en-US" sz="2800">
                <a:cs typeface="Times New Roman" panose="02020603050405020304" pitchFamily="18" charset="0"/>
              </a:rPr>
              <a:t>quantità scambiata”</a:t>
            </a:r>
            <a:r>
              <a:rPr lang="it-IT" altLang="en-US" sz="280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23">
                                            <p:txEl>
                                              <p:pRg st="3" end="3"/>
                                            </p:txEl>
                                          </p:spTgt>
                                        </p:tgtEl>
                                        <p:attrNameLst>
                                          <p:attrName>style.visibility</p:attrName>
                                        </p:attrNameLst>
                                      </p:cBhvr>
                                      <p:to>
                                        <p:strVal val="visible"/>
                                      </p:to>
                                    </p:set>
                                    <p:animEffect transition="in" filter="wipe(left)">
                                      <p:cBhvr>
                                        <p:cTn id="7" dur="500"/>
                                        <p:tgtEl>
                                          <p:spTgt spid="495623">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5623">
                                            <p:txEl>
                                              <p:pRg st="4" end="4"/>
                                            </p:txEl>
                                          </p:spTgt>
                                        </p:tgtEl>
                                        <p:attrNameLst>
                                          <p:attrName>style.visibility</p:attrName>
                                        </p:attrNameLst>
                                      </p:cBhvr>
                                      <p:to>
                                        <p:strVal val="visible"/>
                                      </p:to>
                                    </p:set>
                                    <p:animEffect transition="in" filter="wipe(left)">
                                      <p:cBhvr>
                                        <p:cTn id="10" dur="500"/>
                                        <p:tgtEl>
                                          <p:spTgt spid="4956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29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29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29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2934" name="Rectangle 6"/>
          <p:cNvSpPr>
            <a:spLocks noGrp="1" noChangeArrowheads="1"/>
          </p:cNvSpPr>
          <p:nvPr>
            <p:ph type="title"/>
          </p:nvPr>
        </p:nvSpPr>
        <p:spPr>
          <a:xfrm>
            <a:off x="228600" y="228600"/>
            <a:ext cx="86868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Il gettito fiscale</a:t>
            </a:r>
          </a:p>
        </p:txBody>
      </p:sp>
      <p:grpSp>
        <p:nvGrpSpPr>
          <p:cNvPr id="252935" name="Group 7"/>
          <p:cNvGrpSpPr>
            <a:grpSpLocks/>
          </p:cNvGrpSpPr>
          <p:nvPr/>
        </p:nvGrpSpPr>
        <p:grpSpPr bwMode="auto">
          <a:xfrm>
            <a:off x="1042988" y="2205038"/>
            <a:ext cx="6811962" cy="4092575"/>
            <a:chOff x="651" y="1399"/>
            <a:chExt cx="4291" cy="2578"/>
          </a:xfrm>
        </p:grpSpPr>
        <p:sp>
          <p:nvSpPr>
            <p:cNvPr id="252938" name="Rectangle 8"/>
            <p:cNvSpPr>
              <a:spLocks noChangeArrowheads="1"/>
            </p:cNvSpPr>
            <p:nvPr/>
          </p:nvSpPr>
          <p:spPr bwMode="auto">
            <a:xfrm>
              <a:off x="1520" y="2151"/>
              <a:ext cx="858" cy="779"/>
            </a:xfrm>
            <a:prstGeom prst="rect">
              <a:avLst/>
            </a:prstGeom>
            <a:solidFill>
              <a:srgbClr val="E6B4E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2939" name="Rectangle 9"/>
            <p:cNvSpPr>
              <a:spLocks noChangeArrowheads="1"/>
            </p:cNvSpPr>
            <p:nvPr/>
          </p:nvSpPr>
          <p:spPr bwMode="auto">
            <a:xfrm>
              <a:off x="712" y="2072"/>
              <a:ext cx="776"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400" b="1">
                  <a:solidFill>
                    <a:srgbClr val="000000"/>
                  </a:solidFill>
                  <a:latin typeface="Arial" panose="020B0604020202020204" pitchFamily="34" charset="0"/>
                </a:rPr>
                <a:t>Prezzo pagato</a:t>
              </a:r>
            </a:p>
            <a:p>
              <a:pPr algn="r">
                <a:lnSpc>
                  <a:spcPct val="85000"/>
                </a:lnSpc>
                <a:spcBef>
                  <a:spcPct val="0"/>
                </a:spcBef>
                <a:buFontTx/>
                <a:buNone/>
              </a:pPr>
              <a:r>
                <a:rPr lang="it-IT" altLang="en-US" sz="1400" b="1">
                  <a:solidFill>
                    <a:srgbClr val="000000"/>
                  </a:solidFill>
                  <a:latin typeface="Arial" panose="020B0604020202020204" pitchFamily="34" charset="0"/>
                </a:rPr>
                <a:t>dai compratori</a:t>
              </a:r>
            </a:p>
          </p:txBody>
        </p:sp>
        <p:sp>
          <p:nvSpPr>
            <p:cNvPr id="252940" name="Rectangle 10"/>
            <p:cNvSpPr>
              <a:spLocks noChangeArrowheads="1"/>
            </p:cNvSpPr>
            <p:nvPr/>
          </p:nvSpPr>
          <p:spPr bwMode="auto">
            <a:xfrm>
              <a:off x="2747" y="2125"/>
              <a:ext cx="31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Tassa</a:t>
              </a:r>
            </a:p>
          </p:txBody>
        </p:sp>
        <p:sp>
          <p:nvSpPr>
            <p:cNvPr id="252941" name="Rectangle 11"/>
            <p:cNvSpPr>
              <a:spLocks noChangeArrowheads="1"/>
            </p:cNvSpPr>
            <p:nvPr/>
          </p:nvSpPr>
          <p:spPr bwMode="auto">
            <a:xfrm>
              <a:off x="2029" y="3273"/>
              <a:ext cx="0"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endParaRPr lang="en-US" altLang="en-US" sz="1400" b="1">
                <a:solidFill>
                  <a:srgbClr val="000000"/>
                </a:solidFill>
                <a:latin typeface="Arial" panose="020B0604020202020204" pitchFamily="34" charset="0"/>
              </a:endParaRPr>
            </a:p>
          </p:txBody>
        </p:sp>
        <p:sp>
          <p:nvSpPr>
            <p:cNvPr id="252942" name="Rectangle 12"/>
            <p:cNvSpPr>
              <a:spLocks noChangeArrowheads="1"/>
            </p:cNvSpPr>
            <p:nvPr/>
          </p:nvSpPr>
          <p:spPr bwMode="auto">
            <a:xfrm>
              <a:off x="1615" y="2323"/>
              <a:ext cx="73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it-IT" altLang="en-US" sz="1400" b="1">
                  <a:solidFill>
                    <a:srgbClr val="000000"/>
                  </a:solidFill>
                  <a:latin typeface="Arial" panose="020B0604020202020204" pitchFamily="34" charset="0"/>
                </a:rPr>
                <a:t>Gettito fiscale</a:t>
              </a:r>
            </a:p>
            <a:p>
              <a:pPr algn="ctr">
                <a:spcBef>
                  <a:spcPct val="0"/>
                </a:spcBef>
                <a:buFontTx/>
                <a:buNone/>
              </a:pPr>
              <a:r>
                <a:rPr lang="it-IT" altLang="en-US" sz="1400" b="1">
                  <a:solidFill>
                    <a:srgbClr val="000000"/>
                  </a:solidFill>
                  <a:latin typeface="Arial" panose="020B0604020202020204" pitchFamily="34" charset="0"/>
                </a:rPr>
                <a:t>(</a:t>
              </a:r>
              <a:r>
                <a:rPr lang="it-IT" altLang="en-US" sz="1400" b="1" i="1">
                  <a:solidFill>
                    <a:srgbClr val="000000"/>
                  </a:solidFill>
                  <a:latin typeface="Arial" panose="020B0604020202020204" pitchFamily="34" charset="0"/>
                </a:rPr>
                <a:t>T </a:t>
              </a:r>
              <a:r>
                <a:rPr lang="it-IT" altLang="en-US" sz="1400" i="1">
                  <a:solidFill>
                    <a:srgbClr val="000000"/>
                  </a:solidFill>
                  <a:latin typeface="Arial" panose="020B0604020202020204" pitchFamily="34" charset="0"/>
                </a:rPr>
                <a:t>X</a:t>
              </a:r>
              <a:r>
                <a:rPr lang="it-IT" altLang="en-US" sz="1400" b="1" i="1">
                  <a:solidFill>
                    <a:srgbClr val="000000"/>
                  </a:solidFill>
                  <a:latin typeface="Arial" panose="020B0604020202020204" pitchFamily="34" charset="0"/>
                </a:rPr>
                <a:t> Q</a:t>
              </a:r>
              <a:r>
                <a:rPr lang="it-IT" altLang="en-US" sz="1400" b="1">
                  <a:solidFill>
                    <a:srgbClr val="000000"/>
                  </a:solidFill>
                  <a:latin typeface="Arial" panose="020B0604020202020204" pitchFamily="34" charset="0"/>
                </a:rPr>
                <a:t>)</a:t>
              </a:r>
            </a:p>
          </p:txBody>
        </p:sp>
        <p:sp>
          <p:nvSpPr>
            <p:cNvPr id="252943" name="Rectangle 13"/>
            <p:cNvSpPr>
              <a:spLocks noChangeArrowheads="1"/>
            </p:cNvSpPr>
            <p:nvPr/>
          </p:nvSpPr>
          <p:spPr bwMode="auto">
            <a:xfrm>
              <a:off x="1990" y="2587"/>
              <a:ext cx="3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 </a:t>
              </a:r>
            </a:p>
          </p:txBody>
        </p:sp>
        <p:sp>
          <p:nvSpPr>
            <p:cNvPr id="252944" name="Rectangle 14"/>
            <p:cNvSpPr>
              <a:spLocks noChangeArrowheads="1"/>
            </p:cNvSpPr>
            <p:nvPr/>
          </p:nvSpPr>
          <p:spPr bwMode="auto">
            <a:xfrm>
              <a:off x="2171" y="2587"/>
              <a:ext cx="3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 </a:t>
              </a:r>
            </a:p>
          </p:txBody>
        </p:sp>
        <p:sp>
          <p:nvSpPr>
            <p:cNvPr id="252945" name="Rectangle 15"/>
            <p:cNvSpPr>
              <a:spLocks noChangeArrowheads="1"/>
            </p:cNvSpPr>
            <p:nvPr/>
          </p:nvSpPr>
          <p:spPr bwMode="auto">
            <a:xfrm>
              <a:off x="4490" y="3749"/>
              <a:ext cx="45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Quantità</a:t>
              </a:r>
            </a:p>
          </p:txBody>
        </p:sp>
        <p:sp>
          <p:nvSpPr>
            <p:cNvPr id="252946" name="Rectangle 16"/>
            <p:cNvSpPr>
              <a:spLocks noChangeArrowheads="1"/>
            </p:cNvSpPr>
            <p:nvPr/>
          </p:nvSpPr>
          <p:spPr bwMode="auto">
            <a:xfrm>
              <a:off x="2130" y="3749"/>
              <a:ext cx="56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400" b="1">
                  <a:solidFill>
                    <a:srgbClr val="8901F3"/>
                  </a:solidFill>
                  <a:latin typeface="Arial" panose="020B0604020202020204" pitchFamily="34" charset="0"/>
                </a:rPr>
                <a:t>Quantità</a:t>
              </a:r>
            </a:p>
            <a:p>
              <a:pPr algn="ctr">
                <a:lnSpc>
                  <a:spcPct val="85000"/>
                </a:lnSpc>
                <a:spcBef>
                  <a:spcPct val="0"/>
                </a:spcBef>
                <a:buFontTx/>
                <a:buNone/>
              </a:pPr>
              <a:r>
                <a:rPr lang="it-IT" altLang="en-US" sz="1400" b="1">
                  <a:solidFill>
                    <a:srgbClr val="8901F3"/>
                  </a:solidFill>
                  <a:latin typeface="Arial" panose="020B0604020202020204" pitchFamily="34" charset="0"/>
                </a:rPr>
                <a:t>Post-tassa</a:t>
              </a:r>
            </a:p>
          </p:txBody>
        </p:sp>
        <p:sp>
          <p:nvSpPr>
            <p:cNvPr id="252947" name="Rectangle 17"/>
            <p:cNvSpPr>
              <a:spLocks noChangeArrowheads="1"/>
            </p:cNvSpPr>
            <p:nvPr/>
          </p:nvSpPr>
          <p:spPr bwMode="auto">
            <a:xfrm>
              <a:off x="1414" y="3749"/>
              <a:ext cx="6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0</a:t>
              </a:r>
            </a:p>
          </p:txBody>
        </p:sp>
        <p:sp>
          <p:nvSpPr>
            <p:cNvPr id="252948" name="Rectangle 18"/>
            <p:cNvSpPr>
              <a:spLocks noChangeArrowheads="1"/>
            </p:cNvSpPr>
            <p:nvPr/>
          </p:nvSpPr>
          <p:spPr bwMode="auto">
            <a:xfrm>
              <a:off x="1184" y="1399"/>
              <a:ext cx="36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Prezzo</a:t>
              </a:r>
            </a:p>
          </p:txBody>
        </p:sp>
        <p:sp>
          <p:nvSpPr>
            <p:cNvPr id="252949" name="Freeform 19"/>
            <p:cNvSpPr>
              <a:spLocks/>
            </p:cNvSpPr>
            <p:nvPr/>
          </p:nvSpPr>
          <p:spPr bwMode="auto">
            <a:xfrm>
              <a:off x="1520" y="1425"/>
              <a:ext cx="3353" cy="2298"/>
            </a:xfrm>
            <a:custGeom>
              <a:avLst/>
              <a:gdLst>
                <a:gd name="T0" fmla="*/ 0 w 3353"/>
                <a:gd name="T1" fmla="*/ 0 h 2298"/>
                <a:gd name="T2" fmla="*/ 0 w 3353"/>
                <a:gd name="T3" fmla="*/ 2297 h 2298"/>
                <a:gd name="T4" fmla="*/ 3352 w 3353"/>
                <a:gd name="T5" fmla="*/ 2297 h 2298"/>
                <a:gd name="T6" fmla="*/ 0 60000 65536"/>
                <a:gd name="T7" fmla="*/ 0 60000 65536"/>
                <a:gd name="T8" fmla="*/ 0 60000 65536"/>
              </a:gdLst>
              <a:ahLst/>
              <a:cxnLst>
                <a:cxn ang="T6">
                  <a:pos x="T0" y="T1"/>
                </a:cxn>
                <a:cxn ang="T7">
                  <a:pos x="T2" y="T3"/>
                </a:cxn>
                <a:cxn ang="T8">
                  <a:pos x="T4" y="T5"/>
                </a:cxn>
              </a:cxnLst>
              <a:rect l="0" t="0" r="r" b="b"/>
              <a:pathLst>
                <a:path w="3353" h="2298">
                  <a:moveTo>
                    <a:pt x="0" y="0"/>
                  </a:moveTo>
                  <a:lnTo>
                    <a:pt x="0" y="2297"/>
                  </a:lnTo>
                  <a:lnTo>
                    <a:pt x="3352" y="229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50" name="Rectangle 20"/>
            <p:cNvSpPr>
              <a:spLocks noChangeArrowheads="1"/>
            </p:cNvSpPr>
            <p:nvPr/>
          </p:nvSpPr>
          <p:spPr bwMode="auto">
            <a:xfrm>
              <a:off x="651" y="2851"/>
              <a:ext cx="826"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400" b="1">
                  <a:solidFill>
                    <a:srgbClr val="000000"/>
                  </a:solidFill>
                  <a:latin typeface="Arial" panose="020B0604020202020204" pitchFamily="34" charset="0"/>
                </a:rPr>
                <a:t>Prezzo ricevuto</a:t>
              </a:r>
            </a:p>
            <a:p>
              <a:pPr algn="r">
                <a:lnSpc>
                  <a:spcPct val="85000"/>
                </a:lnSpc>
                <a:spcBef>
                  <a:spcPct val="0"/>
                </a:spcBef>
                <a:buFontTx/>
                <a:buNone/>
              </a:pPr>
              <a:r>
                <a:rPr lang="it-IT" altLang="en-US" sz="1400" b="1">
                  <a:solidFill>
                    <a:srgbClr val="000000"/>
                  </a:solidFill>
                  <a:latin typeface="Arial" panose="020B0604020202020204" pitchFamily="34" charset="0"/>
                </a:rPr>
                <a:t>dai venditori</a:t>
              </a:r>
            </a:p>
          </p:txBody>
        </p:sp>
        <p:sp>
          <p:nvSpPr>
            <p:cNvPr id="252951" name="Rectangle 21"/>
            <p:cNvSpPr>
              <a:spLocks noChangeArrowheads="1"/>
            </p:cNvSpPr>
            <p:nvPr/>
          </p:nvSpPr>
          <p:spPr bwMode="auto">
            <a:xfrm>
              <a:off x="2797" y="3749"/>
              <a:ext cx="496"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400" b="1">
                  <a:solidFill>
                    <a:srgbClr val="8901F3"/>
                  </a:solidFill>
                  <a:latin typeface="Arial" panose="020B0604020202020204" pitchFamily="34" charset="0"/>
                </a:rPr>
                <a:t>Quantità</a:t>
              </a:r>
            </a:p>
            <a:p>
              <a:pPr algn="ctr">
                <a:lnSpc>
                  <a:spcPct val="85000"/>
                </a:lnSpc>
                <a:spcBef>
                  <a:spcPct val="0"/>
                </a:spcBef>
                <a:buFontTx/>
                <a:buNone/>
              </a:pPr>
              <a:r>
                <a:rPr lang="it-IT" altLang="en-US" sz="1400" b="1">
                  <a:solidFill>
                    <a:srgbClr val="8901F3"/>
                  </a:solidFill>
                  <a:latin typeface="Arial" panose="020B0604020202020204" pitchFamily="34" charset="0"/>
                </a:rPr>
                <a:t>pre-tassa</a:t>
              </a:r>
            </a:p>
          </p:txBody>
        </p:sp>
        <p:sp>
          <p:nvSpPr>
            <p:cNvPr id="252952" name="Rectangle 22"/>
            <p:cNvSpPr>
              <a:spLocks noChangeArrowheads="1"/>
            </p:cNvSpPr>
            <p:nvPr/>
          </p:nvSpPr>
          <p:spPr bwMode="auto">
            <a:xfrm>
              <a:off x="4133" y="3247"/>
              <a:ext cx="5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Domanda</a:t>
              </a:r>
            </a:p>
          </p:txBody>
        </p:sp>
        <p:sp>
          <p:nvSpPr>
            <p:cNvPr id="252953" name="Rectangle 23"/>
            <p:cNvSpPr>
              <a:spLocks noChangeArrowheads="1"/>
            </p:cNvSpPr>
            <p:nvPr/>
          </p:nvSpPr>
          <p:spPr bwMode="auto">
            <a:xfrm>
              <a:off x="4133" y="1861"/>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5143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5143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5143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Offerta</a:t>
              </a:r>
            </a:p>
          </p:txBody>
        </p:sp>
        <p:sp>
          <p:nvSpPr>
            <p:cNvPr id="252954" name="Freeform 24"/>
            <p:cNvSpPr>
              <a:spLocks/>
            </p:cNvSpPr>
            <p:nvPr/>
          </p:nvSpPr>
          <p:spPr bwMode="auto">
            <a:xfrm>
              <a:off x="1520" y="2138"/>
              <a:ext cx="859" cy="1585"/>
            </a:xfrm>
            <a:custGeom>
              <a:avLst/>
              <a:gdLst>
                <a:gd name="T0" fmla="*/ 858 w 859"/>
                <a:gd name="T1" fmla="*/ 1584 h 1585"/>
                <a:gd name="T2" fmla="*/ 858 w 859"/>
                <a:gd name="T3" fmla="*/ 0 h 1585"/>
                <a:gd name="T4" fmla="*/ 0 w 859"/>
                <a:gd name="T5" fmla="*/ 0 h 1585"/>
                <a:gd name="T6" fmla="*/ 0 60000 65536"/>
                <a:gd name="T7" fmla="*/ 0 60000 65536"/>
                <a:gd name="T8" fmla="*/ 0 60000 65536"/>
              </a:gdLst>
              <a:ahLst/>
              <a:cxnLst>
                <a:cxn ang="T6">
                  <a:pos x="T0" y="T1"/>
                </a:cxn>
                <a:cxn ang="T7">
                  <a:pos x="T2" y="T3"/>
                </a:cxn>
                <a:cxn ang="T8">
                  <a:pos x="T4" y="T5"/>
                </a:cxn>
              </a:cxnLst>
              <a:rect l="0" t="0" r="r" b="b"/>
              <a:pathLst>
                <a:path w="859" h="1585">
                  <a:moveTo>
                    <a:pt x="858" y="1584"/>
                  </a:moveTo>
                  <a:lnTo>
                    <a:pt x="85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55" name="Line 25"/>
            <p:cNvSpPr>
              <a:spLocks noChangeShapeType="1"/>
            </p:cNvSpPr>
            <p:nvPr/>
          </p:nvSpPr>
          <p:spPr bwMode="auto">
            <a:xfrm>
              <a:off x="1543" y="1594"/>
              <a:ext cx="2556" cy="169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2956" name="Line 26"/>
            <p:cNvSpPr>
              <a:spLocks noChangeShapeType="1"/>
            </p:cNvSpPr>
            <p:nvPr/>
          </p:nvSpPr>
          <p:spPr bwMode="auto">
            <a:xfrm flipH="1">
              <a:off x="1541" y="1964"/>
              <a:ext cx="2587" cy="143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2957" name="Line 27"/>
            <p:cNvSpPr>
              <a:spLocks noChangeShapeType="1"/>
            </p:cNvSpPr>
            <p:nvPr/>
          </p:nvSpPr>
          <p:spPr bwMode="auto">
            <a:xfrm flipH="1">
              <a:off x="1518" y="2932"/>
              <a:ext cx="864"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2958" name="Freeform 28"/>
            <p:cNvSpPr>
              <a:spLocks/>
            </p:cNvSpPr>
            <p:nvPr/>
          </p:nvSpPr>
          <p:spPr bwMode="auto">
            <a:xfrm>
              <a:off x="2972" y="2547"/>
              <a:ext cx="67" cy="67"/>
            </a:xfrm>
            <a:custGeom>
              <a:avLst/>
              <a:gdLst>
                <a:gd name="T0" fmla="*/ 40 w 67"/>
                <a:gd name="T1" fmla="*/ 66 h 67"/>
                <a:gd name="T2" fmla="*/ 53 w 67"/>
                <a:gd name="T3" fmla="*/ 53 h 67"/>
                <a:gd name="T4" fmla="*/ 66 w 67"/>
                <a:gd name="T5" fmla="*/ 40 h 67"/>
                <a:gd name="T6" fmla="*/ 66 w 67"/>
                <a:gd name="T7" fmla="*/ 26 h 67"/>
                <a:gd name="T8" fmla="*/ 66 w 67"/>
                <a:gd name="T9" fmla="*/ 14 h 67"/>
                <a:gd name="T10" fmla="*/ 53 w 67"/>
                <a:gd name="T11" fmla="*/ 0 h 67"/>
                <a:gd name="T12" fmla="*/ 40 w 67"/>
                <a:gd name="T13" fmla="*/ 0 h 67"/>
                <a:gd name="T14" fmla="*/ 26 w 67"/>
                <a:gd name="T15" fmla="*/ 0 h 67"/>
                <a:gd name="T16" fmla="*/ 14 w 67"/>
                <a:gd name="T17" fmla="*/ 14 h 67"/>
                <a:gd name="T18" fmla="*/ 0 w 67"/>
                <a:gd name="T19" fmla="*/ 26 h 67"/>
                <a:gd name="T20" fmla="*/ 14 w 67"/>
                <a:gd name="T21" fmla="*/ 40 h 67"/>
                <a:gd name="T22" fmla="*/ 26 w 67"/>
                <a:gd name="T23" fmla="*/ 53 h 67"/>
                <a:gd name="T24" fmla="*/ 40 w 67"/>
                <a:gd name="T25" fmla="*/ 6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7">
                  <a:moveTo>
                    <a:pt x="40" y="66"/>
                  </a:moveTo>
                  <a:lnTo>
                    <a:pt x="53" y="53"/>
                  </a:lnTo>
                  <a:lnTo>
                    <a:pt x="66" y="40"/>
                  </a:lnTo>
                  <a:lnTo>
                    <a:pt x="66" y="26"/>
                  </a:lnTo>
                  <a:lnTo>
                    <a:pt x="66" y="14"/>
                  </a:lnTo>
                  <a:lnTo>
                    <a:pt x="53" y="0"/>
                  </a:lnTo>
                  <a:lnTo>
                    <a:pt x="40" y="0"/>
                  </a:lnTo>
                  <a:lnTo>
                    <a:pt x="26" y="0"/>
                  </a:lnTo>
                  <a:lnTo>
                    <a:pt x="14" y="14"/>
                  </a:lnTo>
                  <a:lnTo>
                    <a:pt x="0" y="26"/>
                  </a:lnTo>
                  <a:lnTo>
                    <a:pt x="14" y="40"/>
                  </a:lnTo>
                  <a:lnTo>
                    <a:pt x="26" y="53"/>
                  </a:lnTo>
                  <a:lnTo>
                    <a:pt x="40" y="6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59" name="Freeform 29"/>
            <p:cNvSpPr>
              <a:spLocks/>
            </p:cNvSpPr>
            <p:nvPr/>
          </p:nvSpPr>
          <p:spPr bwMode="auto">
            <a:xfrm>
              <a:off x="2351" y="2903"/>
              <a:ext cx="67" cy="67"/>
            </a:xfrm>
            <a:custGeom>
              <a:avLst/>
              <a:gdLst>
                <a:gd name="T0" fmla="*/ 26 w 67"/>
                <a:gd name="T1" fmla="*/ 66 h 67"/>
                <a:gd name="T2" fmla="*/ 53 w 67"/>
                <a:gd name="T3" fmla="*/ 53 h 67"/>
                <a:gd name="T4" fmla="*/ 53 w 67"/>
                <a:gd name="T5" fmla="*/ 40 h 67"/>
                <a:gd name="T6" fmla="*/ 66 w 67"/>
                <a:gd name="T7" fmla="*/ 26 h 67"/>
                <a:gd name="T8" fmla="*/ 53 w 67"/>
                <a:gd name="T9" fmla="*/ 14 h 67"/>
                <a:gd name="T10" fmla="*/ 53 w 67"/>
                <a:gd name="T11" fmla="*/ 0 h 67"/>
                <a:gd name="T12" fmla="*/ 26 w 67"/>
                <a:gd name="T13" fmla="*/ 0 h 67"/>
                <a:gd name="T14" fmla="*/ 14 w 67"/>
                <a:gd name="T15" fmla="*/ 0 h 67"/>
                <a:gd name="T16" fmla="*/ 0 w 67"/>
                <a:gd name="T17" fmla="*/ 14 h 67"/>
                <a:gd name="T18" fmla="*/ 0 w 67"/>
                <a:gd name="T19" fmla="*/ 26 h 67"/>
                <a:gd name="T20" fmla="*/ 0 w 67"/>
                <a:gd name="T21" fmla="*/ 40 h 67"/>
                <a:gd name="T22" fmla="*/ 14 w 67"/>
                <a:gd name="T23" fmla="*/ 53 h 67"/>
                <a:gd name="T24" fmla="*/ 26 w 67"/>
                <a:gd name="T25" fmla="*/ 6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7">
                  <a:moveTo>
                    <a:pt x="26" y="66"/>
                  </a:moveTo>
                  <a:lnTo>
                    <a:pt x="53" y="53"/>
                  </a:lnTo>
                  <a:lnTo>
                    <a:pt x="53" y="40"/>
                  </a:lnTo>
                  <a:lnTo>
                    <a:pt x="66" y="26"/>
                  </a:lnTo>
                  <a:lnTo>
                    <a:pt x="53" y="14"/>
                  </a:lnTo>
                  <a:lnTo>
                    <a:pt x="53" y="0"/>
                  </a:lnTo>
                  <a:lnTo>
                    <a:pt x="26" y="0"/>
                  </a:lnTo>
                  <a:lnTo>
                    <a:pt x="14" y="0"/>
                  </a:lnTo>
                  <a:lnTo>
                    <a:pt x="0" y="14"/>
                  </a:lnTo>
                  <a:lnTo>
                    <a:pt x="0" y="26"/>
                  </a:lnTo>
                  <a:lnTo>
                    <a:pt x="0" y="40"/>
                  </a:lnTo>
                  <a:lnTo>
                    <a:pt x="14" y="53"/>
                  </a:lnTo>
                  <a:lnTo>
                    <a:pt x="26" y="6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0" name="Freeform 30"/>
            <p:cNvSpPr>
              <a:spLocks/>
            </p:cNvSpPr>
            <p:nvPr/>
          </p:nvSpPr>
          <p:spPr bwMode="auto">
            <a:xfrm>
              <a:off x="2351" y="2111"/>
              <a:ext cx="67" cy="67"/>
            </a:xfrm>
            <a:custGeom>
              <a:avLst/>
              <a:gdLst>
                <a:gd name="T0" fmla="*/ 26 w 67"/>
                <a:gd name="T1" fmla="*/ 66 h 67"/>
                <a:gd name="T2" fmla="*/ 53 w 67"/>
                <a:gd name="T3" fmla="*/ 66 h 67"/>
                <a:gd name="T4" fmla="*/ 53 w 67"/>
                <a:gd name="T5" fmla="*/ 53 h 67"/>
                <a:gd name="T6" fmla="*/ 66 w 67"/>
                <a:gd name="T7" fmla="*/ 40 h 67"/>
                <a:gd name="T8" fmla="*/ 53 w 67"/>
                <a:gd name="T9" fmla="*/ 14 h 67"/>
                <a:gd name="T10" fmla="*/ 53 w 67"/>
                <a:gd name="T11" fmla="*/ 0 h 67"/>
                <a:gd name="T12" fmla="*/ 26 w 67"/>
                <a:gd name="T13" fmla="*/ 0 h 67"/>
                <a:gd name="T14" fmla="*/ 14 w 67"/>
                <a:gd name="T15" fmla="*/ 0 h 67"/>
                <a:gd name="T16" fmla="*/ 0 w 67"/>
                <a:gd name="T17" fmla="*/ 14 h 67"/>
                <a:gd name="T18" fmla="*/ 0 w 67"/>
                <a:gd name="T19" fmla="*/ 40 h 67"/>
                <a:gd name="T20" fmla="*/ 0 w 67"/>
                <a:gd name="T21" fmla="*/ 53 h 67"/>
                <a:gd name="T22" fmla="*/ 14 w 67"/>
                <a:gd name="T23" fmla="*/ 66 h 67"/>
                <a:gd name="T24" fmla="*/ 26 w 67"/>
                <a:gd name="T25" fmla="*/ 66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7">
                  <a:moveTo>
                    <a:pt x="26" y="66"/>
                  </a:moveTo>
                  <a:lnTo>
                    <a:pt x="53" y="66"/>
                  </a:lnTo>
                  <a:lnTo>
                    <a:pt x="53" y="53"/>
                  </a:lnTo>
                  <a:lnTo>
                    <a:pt x="66" y="40"/>
                  </a:lnTo>
                  <a:lnTo>
                    <a:pt x="53" y="14"/>
                  </a:lnTo>
                  <a:lnTo>
                    <a:pt x="53" y="0"/>
                  </a:lnTo>
                  <a:lnTo>
                    <a:pt x="26" y="0"/>
                  </a:lnTo>
                  <a:lnTo>
                    <a:pt x="14" y="0"/>
                  </a:lnTo>
                  <a:lnTo>
                    <a:pt x="0" y="14"/>
                  </a:lnTo>
                  <a:lnTo>
                    <a:pt x="0" y="40"/>
                  </a:lnTo>
                  <a:lnTo>
                    <a:pt x="0" y="53"/>
                  </a:lnTo>
                  <a:lnTo>
                    <a:pt x="14" y="66"/>
                  </a:lnTo>
                  <a:lnTo>
                    <a:pt x="26" y="6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1" name="Freeform 31"/>
            <p:cNvSpPr>
              <a:spLocks/>
            </p:cNvSpPr>
            <p:nvPr/>
          </p:nvSpPr>
          <p:spPr bwMode="auto">
            <a:xfrm>
              <a:off x="2404" y="2204"/>
              <a:ext cx="41" cy="54"/>
            </a:xfrm>
            <a:custGeom>
              <a:avLst/>
              <a:gdLst>
                <a:gd name="T0" fmla="*/ 0 w 41"/>
                <a:gd name="T1" fmla="*/ 0 h 54"/>
                <a:gd name="T2" fmla="*/ 26 w 41"/>
                <a:gd name="T3" fmla="*/ 13 h 54"/>
                <a:gd name="T4" fmla="*/ 40 w 41"/>
                <a:gd name="T5" fmla="*/ 27 h 54"/>
                <a:gd name="T6" fmla="*/ 40 w 41"/>
                <a:gd name="T7" fmla="*/ 53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4">
                  <a:moveTo>
                    <a:pt x="0" y="0"/>
                  </a:moveTo>
                  <a:lnTo>
                    <a:pt x="26" y="13"/>
                  </a:lnTo>
                  <a:lnTo>
                    <a:pt x="40" y="27"/>
                  </a:lnTo>
                  <a:lnTo>
                    <a:pt x="40" y="5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2" name="Freeform 32"/>
            <p:cNvSpPr>
              <a:spLocks/>
            </p:cNvSpPr>
            <p:nvPr/>
          </p:nvSpPr>
          <p:spPr bwMode="auto">
            <a:xfrm>
              <a:off x="2445" y="2257"/>
              <a:ext cx="1" cy="251"/>
            </a:xfrm>
            <a:custGeom>
              <a:avLst/>
              <a:gdLst>
                <a:gd name="T0" fmla="*/ 0 w 1"/>
                <a:gd name="T1" fmla="*/ 0 h 251"/>
                <a:gd name="T2" fmla="*/ 0 w 1"/>
                <a:gd name="T3" fmla="*/ 13 h 251"/>
                <a:gd name="T4" fmla="*/ 0 w 1"/>
                <a:gd name="T5" fmla="*/ 40 h 251"/>
                <a:gd name="T6" fmla="*/ 0 w 1"/>
                <a:gd name="T7" fmla="*/ 52 h 251"/>
                <a:gd name="T8" fmla="*/ 0 w 1"/>
                <a:gd name="T9" fmla="*/ 79 h 251"/>
                <a:gd name="T10" fmla="*/ 0 w 1"/>
                <a:gd name="T11" fmla="*/ 106 h 251"/>
                <a:gd name="T12" fmla="*/ 0 w 1"/>
                <a:gd name="T13" fmla="*/ 132 h 251"/>
                <a:gd name="T14" fmla="*/ 0 w 1"/>
                <a:gd name="T15" fmla="*/ 171 h 251"/>
                <a:gd name="T16" fmla="*/ 0 w 1"/>
                <a:gd name="T17" fmla="*/ 198 h 251"/>
                <a:gd name="T18" fmla="*/ 0 w 1"/>
                <a:gd name="T19" fmla="*/ 210 h 251"/>
                <a:gd name="T20" fmla="*/ 0 w 1"/>
                <a:gd name="T21" fmla="*/ 237 h 251"/>
                <a:gd name="T22" fmla="*/ 0 w 1"/>
                <a:gd name="T23" fmla="*/ 250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251">
                  <a:moveTo>
                    <a:pt x="0" y="0"/>
                  </a:moveTo>
                  <a:lnTo>
                    <a:pt x="0" y="13"/>
                  </a:lnTo>
                  <a:lnTo>
                    <a:pt x="0" y="40"/>
                  </a:lnTo>
                  <a:lnTo>
                    <a:pt x="0" y="52"/>
                  </a:lnTo>
                  <a:lnTo>
                    <a:pt x="0" y="79"/>
                  </a:lnTo>
                  <a:lnTo>
                    <a:pt x="0" y="106"/>
                  </a:lnTo>
                  <a:lnTo>
                    <a:pt x="0" y="132"/>
                  </a:lnTo>
                  <a:lnTo>
                    <a:pt x="0" y="171"/>
                  </a:lnTo>
                  <a:lnTo>
                    <a:pt x="0" y="198"/>
                  </a:lnTo>
                  <a:lnTo>
                    <a:pt x="0" y="210"/>
                  </a:lnTo>
                  <a:lnTo>
                    <a:pt x="0" y="237"/>
                  </a:lnTo>
                  <a:lnTo>
                    <a:pt x="0" y="25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3" name="Freeform 33"/>
            <p:cNvSpPr>
              <a:spLocks/>
            </p:cNvSpPr>
            <p:nvPr/>
          </p:nvSpPr>
          <p:spPr bwMode="auto">
            <a:xfrm>
              <a:off x="2444" y="2507"/>
              <a:ext cx="40" cy="41"/>
            </a:xfrm>
            <a:custGeom>
              <a:avLst/>
              <a:gdLst>
                <a:gd name="T0" fmla="*/ 0 w 40"/>
                <a:gd name="T1" fmla="*/ 0 h 41"/>
                <a:gd name="T2" fmla="*/ 13 w 40"/>
                <a:gd name="T3" fmla="*/ 14 h 41"/>
                <a:gd name="T4" fmla="*/ 26 w 40"/>
                <a:gd name="T5" fmla="*/ 26 h 41"/>
                <a:gd name="T6" fmla="*/ 39 w 40"/>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1">
                  <a:moveTo>
                    <a:pt x="0" y="0"/>
                  </a:moveTo>
                  <a:lnTo>
                    <a:pt x="13" y="14"/>
                  </a:lnTo>
                  <a:lnTo>
                    <a:pt x="26" y="26"/>
                  </a:lnTo>
                  <a:lnTo>
                    <a:pt x="39" y="4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4" name="Freeform 34"/>
            <p:cNvSpPr>
              <a:spLocks/>
            </p:cNvSpPr>
            <p:nvPr/>
          </p:nvSpPr>
          <p:spPr bwMode="auto">
            <a:xfrm>
              <a:off x="2444" y="2547"/>
              <a:ext cx="40" cy="41"/>
            </a:xfrm>
            <a:custGeom>
              <a:avLst/>
              <a:gdLst>
                <a:gd name="T0" fmla="*/ 39 w 40"/>
                <a:gd name="T1" fmla="*/ 0 h 41"/>
                <a:gd name="T2" fmla="*/ 26 w 40"/>
                <a:gd name="T3" fmla="*/ 0 h 41"/>
                <a:gd name="T4" fmla="*/ 13 w 40"/>
                <a:gd name="T5" fmla="*/ 14 h 41"/>
                <a:gd name="T6" fmla="*/ 0 w 40"/>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1">
                  <a:moveTo>
                    <a:pt x="39" y="0"/>
                  </a:moveTo>
                  <a:lnTo>
                    <a:pt x="26" y="0"/>
                  </a:lnTo>
                  <a:lnTo>
                    <a:pt x="13" y="14"/>
                  </a:lnTo>
                  <a:lnTo>
                    <a:pt x="0" y="4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5" name="Freeform 35"/>
            <p:cNvSpPr>
              <a:spLocks/>
            </p:cNvSpPr>
            <p:nvPr/>
          </p:nvSpPr>
          <p:spPr bwMode="auto">
            <a:xfrm>
              <a:off x="2445" y="2587"/>
              <a:ext cx="1" cy="239"/>
            </a:xfrm>
            <a:custGeom>
              <a:avLst/>
              <a:gdLst>
                <a:gd name="T0" fmla="*/ 0 w 1"/>
                <a:gd name="T1" fmla="*/ 0 h 239"/>
                <a:gd name="T2" fmla="*/ 0 w 1"/>
                <a:gd name="T3" fmla="*/ 14 h 239"/>
                <a:gd name="T4" fmla="*/ 0 w 1"/>
                <a:gd name="T5" fmla="*/ 26 h 239"/>
                <a:gd name="T6" fmla="*/ 0 w 1"/>
                <a:gd name="T7" fmla="*/ 53 h 239"/>
                <a:gd name="T8" fmla="*/ 0 w 1"/>
                <a:gd name="T9" fmla="*/ 80 h 239"/>
                <a:gd name="T10" fmla="*/ 0 w 1"/>
                <a:gd name="T11" fmla="*/ 106 h 239"/>
                <a:gd name="T12" fmla="*/ 0 w 1"/>
                <a:gd name="T13" fmla="*/ 132 h 239"/>
                <a:gd name="T14" fmla="*/ 0 w 1"/>
                <a:gd name="T15" fmla="*/ 158 h 239"/>
                <a:gd name="T16" fmla="*/ 0 w 1"/>
                <a:gd name="T17" fmla="*/ 185 h 239"/>
                <a:gd name="T18" fmla="*/ 0 w 1"/>
                <a:gd name="T19" fmla="*/ 212 h 239"/>
                <a:gd name="T20" fmla="*/ 0 w 1"/>
                <a:gd name="T21" fmla="*/ 224 h 239"/>
                <a:gd name="T22" fmla="*/ 0 w 1"/>
                <a:gd name="T23" fmla="*/ 23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239">
                  <a:moveTo>
                    <a:pt x="0" y="0"/>
                  </a:moveTo>
                  <a:lnTo>
                    <a:pt x="0" y="14"/>
                  </a:lnTo>
                  <a:lnTo>
                    <a:pt x="0" y="26"/>
                  </a:lnTo>
                  <a:lnTo>
                    <a:pt x="0" y="53"/>
                  </a:lnTo>
                  <a:lnTo>
                    <a:pt x="0" y="80"/>
                  </a:lnTo>
                  <a:lnTo>
                    <a:pt x="0" y="106"/>
                  </a:lnTo>
                  <a:lnTo>
                    <a:pt x="0" y="132"/>
                  </a:lnTo>
                  <a:lnTo>
                    <a:pt x="0" y="158"/>
                  </a:lnTo>
                  <a:lnTo>
                    <a:pt x="0" y="185"/>
                  </a:lnTo>
                  <a:lnTo>
                    <a:pt x="0" y="212"/>
                  </a:lnTo>
                  <a:lnTo>
                    <a:pt x="0" y="224"/>
                  </a:lnTo>
                  <a:lnTo>
                    <a:pt x="0" y="23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6" name="Freeform 36"/>
            <p:cNvSpPr>
              <a:spLocks/>
            </p:cNvSpPr>
            <p:nvPr/>
          </p:nvSpPr>
          <p:spPr bwMode="auto">
            <a:xfrm>
              <a:off x="2404" y="2825"/>
              <a:ext cx="41" cy="53"/>
            </a:xfrm>
            <a:custGeom>
              <a:avLst/>
              <a:gdLst>
                <a:gd name="T0" fmla="*/ 40 w 41"/>
                <a:gd name="T1" fmla="*/ 0 h 53"/>
                <a:gd name="T2" fmla="*/ 40 w 41"/>
                <a:gd name="T3" fmla="*/ 26 h 53"/>
                <a:gd name="T4" fmla="*/ 26 w 41"/>
                <a:gd name="T5" fmla="*/ 52 h 53"/>
                <a:gd name="T6" fmla="*/ 0 w 41"/>
                <a:gd name="T7" fmla="*/ 52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3">
                  <a:moveTo>
                    <a:pt x="40" y="0"/>
                  </a:moveTo>
                  <a:lnTo>
                    <a:pt x="40" y="26"/>
                  </a:lnTo>
                  <a:lnTo>
                    <a:pt x="26" y="52"/>
                  </a:lnTo>
                  <a:lnTo>
                    <a:pt x="0" y="52"/>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7" name="Freeform 37"/>
            <p:cNvSpPr>
              <a:spLocks/>
            </p:cNvSpPr>
            <p:nvPr/>
          </p:nvSpPr>
          <p:spPr bwMode="auto">
            <a:xfrm>
              <a:off x="2272" y="2943"/>
              <a:ext cx="53" cy="41"/>
            </a:xfrm>
            <a:custGeom>
              <a:avLst/>
              <a:gdLst>
                <a:gd name="T0" fmla="*/ 52 w 53"/>
                <a:gd name="T1" fmla="*/ 0 h 41"/>
                <a:gd name="T2" fmla="*/ 39 w 53"/>
                <a:gd name="T3" fmla="*/ 14 h 41"/>
                <a:gd name="T4" fmla="*/ 13 w 53"/>
                <a:gd name="T5" fmla="*/ 40 h 41"/>
                <a:gd name="T6" fmla="*/ 0 w 53"/>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1">
                  <a:moveTo>
                    <a:pt x="52" y="0"/>
                  </a:moveTo>
                  <a:lnTo>
                    <a:pt x="39" y="14"/>
                  </a:lnTo>
                  <a:lnTo>
                    <a:pt x="13" y="40"/>
                  </a:lnTo>
                  <a:lnTo>
                    <a:pt x="0" y="4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8" name="Freeform 38"/>
            <p:cNvSpPr>
              <a:spLocks/>
            </p:cNvSpPr>
            <p:nvPr/>
          </p:nvSpPr>
          <p:spPr bwMode="auto">
            <a:xfrm>
              <a:off x="1968" y="2984"/>
              <a:ext cx="305" cy="1"/>
            </a:xfrm>
            <a:custGeom>
              <a:avLst/>
              <a:gdLst>
                <a:gd name="T0" fmla="*/ 304 w 305"/>
                <a:gd name="T1" fmla="*/ 0 h 1"/>
                <a:gd name="T2" fmla="*/ 290 w 305"/>
                <a:gd name="T3" fmla="*/ 0 h 1"/>
                <a:gd name="T4" fmla="*/ 278 w 305"/>
                <a:gd name="T5" fmla="*/ 0 h 1"/>
                <a:gd name="T6" fmla="*/ 251 w 305"/>
                <a:gd name="T7" fmla="*/ 0 h 1"/>
                <a:gd name="T8" fmla="*/ 224 w 305"/>
                <a:gd name="T9" fmla="*/ 0 h 1"/>
                <a:gd name="T10" fmla="*/ 198 w 305"/>
                <a:gd name="T11" fmla="*/ 0 h 1"/>
                <a:gd name="T12" fmla="*/ 172 w 305"/>
                <a:gd name="T13" fmla="*/ 0 h 1"/>
                <a:gd name="T14" fmla="*/ 146 w 305"/>
                <a:gd name="T15" fmla="*/ 0 h 1"/>
                <a:gd name="T16" fmla="*/ 119 w 305"/>
                <a:gd name="T17" fmla="*/ 0 h 1"/>
                <a:gd name="T18" fmla="*/ 92 w 305"/>
                <a:gd name="T19" fmla="*/ 0 h 1"/>
                <a:gd name="T20" fmla="*/ 66 w 305"/>
                <a:gd name="T21" fmla="*/ 0 h 1"/>
                <a:gd name="T22" fmla="*/ 40 w 305"/>
                <a:gd name="T23" fmla="*/ 0 h 1"/>
                <a:gd name="T24" fmla="*/ 26 w 305"/>
                <a:gd name="T25" fmla="*/ 0 h 1"/>
                <a:gd name="T26" fmla="*/ 14 w 305"/>
                <a:gd name="T27" fmla="*/ 0 h 1"/>
                <a:gd name="T28" fmla="*/ 0 w 305"/>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5" h="1">
                  <a:moveTo>
                    <a:pt x="304" y="0"/>
                  </a:moveTo>
                  <a:lnTo>
                    <a:pt x="290" y="0"/>
                  </a:lnTo>
                  <a:lnTo>
                    <a:pt x="278" y="0"/>
                  </a:lnTo>
                  <a:lnTo>
                    <a:pt x="251" y="0"/>
                  </a:lnTo>
                  <a:lnTo>
                    <a:pt x="224" y="0"/>
                  </a:lnTo>
                  <a:lnTo>
                    <a:pt x="198" y="0"/>
                  </a:lnTo>
                  <a:lnTo>
                    <a:pt x="172" y="0"/>
                  </a:lnTo>
                  <a:lnTo>
                    <a:pt x="146" y="0"/>
                  </a:lnTo>
                  <a:lnTo>
                    <a:pt x="119" y="0"/>
                  </a:lnTo>
                  <a:lnTo>
                    <a:pt x="92" y="0"/>
                  </a:lnTo>
                  <a:lnTo>
                    <a:pt x="66" y="0"/>
                  </a:lnTo>
                  <a:lnTo>
                    <a:pt x="40" y="0"/>
                  </a:lnTo>
                  <a:lnTo>
                    <a:pt x="26" y="0"/>
                  </a:lnTo>
                  <a:lnTo>
                    <a:pt x="14"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69" name="Freeform 39"/>
            <p:cNvSpPr>
              <a:spLocks/>
            </p:cNvSpPr>
            <p:nvPr/>
          </p:nvSpPr>
          <p:spPr bwMode="auto">
            <a:xfrm>
              <a:off x="1928" y="2983"/>
              <a:ext cx="41" cy="41"/>
            </a:xfrm>
            <a:custGeom>
              <a:avLst/>
              <a:gdLst>
                <a:gd name="T0" fmla="*/ 40 w 41"/>
                <a:gd name="T1" fmla="*/ 0 h 41"/>
                <a:gd name="T2" fmla="*/ 14 w 41"/>
                <a:gd name="T3" fmla="*/ 0 h 41"/>
                <a:gd name="T4" fmla="*/ 0 w 41"/>
                <a:gd name="T5" fmla="*/ 14 h 41"/>
                <a:gd name="T6" fmla="*/ 0 w 4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1">
                  <a:moveTo>
                    <a:pt x="40" y="0"/>
                  </a:moveTo>
                  <a:lnTo>
                    <a:pt x="14" y="0"/>
                  </a:lnTo>
                  <a:lnTo>
                    <a:pt x="0" y="14"/>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70" name="Freeform 40"/>
            <p:cNvSpPr>
              <a:spLocks/>
            </p:cNvSpPr>
            <p:nvPr/>
          </p:nvSpPr>
          <p:spPr bwMode="auto">
            <a:xfrm>
              <a:off x="1889" y="2983"/>
              <a:ext cx="40" cy="41"/>
            </a:xfrm>
            <a:custGeom>
              <a:avLst/>
              <a:gdLst>
                <a:gd name="T0" fmla="*/ 39 w 40"/>
                <a:gd name="T1" fmla="*/ 40 h 41"/>
                <a:gd name="T2" fmla="*/ 26 w 40"/>
                <a:gd name="T3" fmla="*/ 14 h 41"/>
                <a:gd name="T4" fmla="*/ 13 w 40"/>
                <a:gd name="T5" fmla="*/ 0 h 41"/>
                <a:gd name="T6" fmla="*/ 0 w 40"/>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1">
                  <a:moveTo>
                    <a:pt x="39" y="40"/>
                  </a:moveTo>
                  <a:lnTo>
                    <a:pt x="26" y="14"/>
                  </a:lnTo>
                  <a:lnTo>
                    <a:pt x="13"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71" name="Freeform 41"/>
            <p:cNvSpPr>
              <a:spLocks/>
            </p:cNvSpPr>
            <p:nvPr/>
          </p:nvSpPr>
          <p:spPr bwMode="auto">
            <a:xfrm>
              <a:off x="1586" y="2984"/>
              <a:ext cx="304" cy="1"/>
            </a:xfrm>
            <a:custGeom>
              <a:avLst/>
              <a:gdLst>
                <a:gd name="T0" fmla="*/ 303 w 304"/>
                <a:gd name="T1" fmla="*/ 0 h 1"/>
                <a:gd name="T2" fmla="*/ 290 w 304"/>
                <a:gd name="T3" fmla="*/ 0 h 1"/>
                <a:gd name="T4" fmla="*/ 277 w 304"/>
                <a:gd name="T5" fmla="*/ 0 h 1"/>
                <a:gd name="T6" fmla="*/ 251 w 304"/>
                <a:gd name="T7" fmla="*/ 0 h 1"/>
                <a:gd name="T8" fmla="*/ 237 w 304"/>
                <a:gd name="T9" fmla="*/ 0 h 1"/>
                <a:gd name="T10" fmla="*/ 211 w 304"/>
                <a:gd name="T11" fmla="*/ 0 h 1"/>
                <a:gd name="T12" fmla="*/ 185 w 304"/>
                <a:gd name="T13" fmla="*/ 0 h 1"/>
                <a:gd name="T14" fmla="*/ 158 w 304"/>
                <a:gd name="T15" fmla="*/ 0 h 1"/>
                <a:gd name="T16" fmla="*/ 119 w 304"/>
                <a:gd name="T17" fmla="*/ 0 h 1"/>
                <a:gd name="T18" fmla="*/ 92 w 304"/>
                <a:gd name="T19" fmla="*/ 0 h 1"/>
                <a:gd name="T20" fmla="*/ 79 w 304"/>
                <a:gd name="T21" fmla="*/ 0 h 1"/>
                <a:gd name="T22" fmla="*/ 53 w 304"/>
                <a:gd name="T23" fmla="*/ 0 h 1"/>
                <a:gd name="T24" fmla="*/ 26 w 304"/>
                <a:gd name="T25" fmla="*/ 0 h 1"/>
                <a:gd name="T26" fmla="*/ 14 w 304"/>
                <a:gd name="T27" fmla="*/ 0 h 1"/>
                <a:gd name="T28" fmla="*/ 0 w 304"/>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4" h="1">
                  <a:moveTo>
                    <a:pt x="303" y="0"/>
                  </a:moveTo>
                  <a:lnTo>
                    <a:pt x="290" y="0"/>
                  </a:lnTo>
                  <a:lnTo>
                    <a:pt x="277" y="0"/>
                  </a:lnTo>
                  <a:lnTo>
                    <a:pt x="251" y="0"/>
                  </a:lnTo>
                  <a:lnTo>
                    <a:pt x="237" y="0"/>
                  </a:lnTo>
                  <a:lnTo>
                    <a:pt x="211" y="0"/>
                  </a:lnTo>
                  <a:lnTo>
                    <a:pt x="185" y="0"/>
                  </a:lnTo>
                  <a:lnTo>
                    <a:pt x="158" y="0"/>
                  </a:lnTo>
                  <a:lnTo>
                    <a:pt x="119" y="0"/>
                  </a:lnTo>
                  <a:lnTo>
                    <a:pt x="92" y="0"/>
                  </a:lnTo>
                  <a:lnTo>
                    <a:pt x="79" y="0"/>
                  </a:lnTo>
                  <a:lnTo>
                    <a:pt x="53" y="0"/>
                  </a:lnTo>
                  <a:lnTo>
                    <a:pt x="26" y="0"/>
                  </a:lnTo>
                  <a:lnTo>
                    <a:pt x="14"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72" name="Freeform 42"/>
            <p:cNvSpPr>
              <a:spLocks/>
            </p:cNvSpPr>
            <p:nvPr/>
          </p:nvSpPr>
          <p:spPr bwMode="auto">
            <a:xfrm>
              <a:off x="1532" y="2943"/>
              <a:ext cx="55" cy="41"/>
            </a:xfrm>
            <a:custGeom>
              <a:avLst/>
              <a:gdLst>
                <a:gd name="T0" fmla="*/ 54 w 55"/>
                <a:gd name="T1" fmla="*/ 40 h 41"/>
                <a:gd name="T2" fmla="*/ 40 w 55"/>
                <a:gd name="T3" fmla="*/ 40 h 41"/>
                <a:gd name="T4" fmla="*/ 14 w 55"/>
                <a:gd name="T5" fmla="*/ 14 h 41"/>
                <a:gd name="T6" fmla="*/ 0 w 55"/>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41">
                  <a:moveTo>
                    <a:pt x="54" y="40"/>
                  </a:moveTo>
                  <a:lnTo>
                    <a:pt x="40" y="40"/>
                  </a:lnTo>
                  <a:lnTo>
                    <a:pt x="14" y="14"/>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73" name="Line 43"/>
            <p:cNvSpPr>
              <a:spLocks noChangeShapeType="1"/>
            </p:cNvSpPr>
            <p:nvPr/>
          </p:nvSpPr>
          <p:spPr bwMode="auto">
            <a:xfrm flipV="1">
              <a:off x="2515" y="2215"/>
              <a:ext cx="200" cy="3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2974" name="Line 44"/>
            <p:cNvSpPr>
              <a:spLocks noChangeShapeType="1"/>
            </p:cNvSpPr>
            <p:nvPr/>
          </p:nvSpPr>
          <p:spPr bwMode="auto">
            <a:xfrm>
              <a:off x="1935" y="3056"/>
              <a:ext cx="16" cy="2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2975" name="Line 45"/>
            <p:cNvSpPr>
              <a:spLocks noChangeShapeType="1"/>
            </p:cNvSpPr>
            <p:nvPr/>
          </p:nvSpPr>
          <p:spPr bwMode="auto">
            <a:xfrm flipV="1">
              <a:off x="3011" y="2571"/>
              <a:ext cx="0" cy="115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52936" name="Line 46"/>
          <p:cNvSpPr>
            <a:spLocks noChangeShapeType="1"/>
          </p:cNvSpPr>
          <p:nvPr/>
        </p:nvSpPr>
        <p:spPr bwMode="auto">
          <a:xfrm>
            <a:off x="3124200" y="51816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2937" name="Line 47"/>
          <p:cNvSpPr>
            <a:spLocks noChangeShapeType="1"/>
          </p:cNvSpPr>
          <p:nvPr/>
        </p:nvSpPr>
        <p:spPr bwMode="auto">
          <a:xfrm>
            <a:off x="2411413" y="2492375"/>
            <a:ext cx="4105275" cy="273843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6"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Spostamenti lungo la curva di domanda</a:t>
            </a:r>
          </a:p>
        </p:txBody>
      </p:sp>
      <p:sp>
        <p:nvSpPr>
          <p:cNvPr id="44037" name="Rectangle 5"/>
          <p:cNvSpPr>
            <a:spLocks noChangeArrowheads="1"/>
          </p:cNvSpPr>
          <p:nvPr/>
        </p:nvSpPr>
        <p:spPr bwMode="auto">
          <a:xfrm>
            <a:off x="2070100" y="5718175"/>
            <a:ext cx="434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8" name="Rectangle 6"/>
          <p:cNvSpPr>
            <a:spLocks noChangeArrowheads="1"/>
          </p:cNvSpPr>
          <p:nvPr/>
        </p:nvSpPr>
        <p:spPr bwMode="auto">
          <a:xfrm>
            <a:off x="1336675" y="1939925"/>
            <a:ext cx="6048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0000"/>
              </a:lnSpc>
              <a:spcBef>
                <a:spcPct val="0"/>
              </a:spcBef>
              <a:buFontTx/>
              <a:buNone/>
            </a:pPr>
            <a:r>
              <a:rPr lang="it-IT" altLang="en-US" sz="1800" b="1">
                <a:solidFill>
                  <a:srgbClr val="000000"/>
                </a:solidFill>
                <a:latin typeface="Arial Narrow" panose="020B0606020202030204" pitchFamily="34" charset="0"/>
              </a:rPr>
              <a:t>Prezzo</a:t>
            </a:r>
          </a:p>
          <a:p>
            <a:pPr algn="r">
              <a:lnSpc>
                <a:spcPct val="80000"/>
              </a:lnSpc>
              <a:spcBef>
                <a:spcPct val="0"/>
              </a:spcBef>
              <a:buFontTx/>
              <a:buNone/>
            </a:pPr>
            <a:endParaRPr lang="it-IT" altLang="en-US" sz="1800" b="1">
              <a:solidFill>
                <a:srgbClr val="000000"/>
              </a:solidFill>
              <a:latin typeface="Arial Narrow" panose="020B0606020202030204" pitchFamily="34" charset="0"/>
            </a:endParaRPr>
          </a:p>
        </p:txBody>
      </p:sp>
      <p:sp>
        <p:nvSpPr>
          <p:cNvPr id="44039" name="Freeform 7"/>
          <p:cNvSpPr>
            <a:spLocks/>
          </p:cNvSpPr>
          <p:nvPr/>
        </p:nvSpPr>
        <p:spPr bwMode="auto">
          <a:xfrm>
            <a:off x="2033588" y="2108200"/>
            <a:ext cx="4964112" cy="3667125"/>
          </a:xfrm>
          <a:custGeom>
            <a:avLst/>
            <a:gdLst>
              <a:gd name="T0" fmla="*/ 0 w 3127"/>
              <a:gd name="T1" fmla="*/ 0 h 2310"/>
              <a:gd name="T2" fmla="*/ 0 w 3127"/>
              <a:gd name="T3" fmla="*/ 2147483646 h 2310"/>
              <a:gd name="T4" fmla="*/ 2147483646 w 3127"/>
              <a:gd name="T5" fmla="*/ 2147483646 h 2310"/>
              <a:gd name="T6" fmla="*/ 0 60000 65536"/>
              <a:gd name="T7" fmla="*/ 0 60000 65536"/>
              <a:gd name="T8" fmla="*/ 0 60000 65536"/>
            </a:gdLst>
            <a:ahLst/>
            <a:cxnLst>
              <a:cxn ang="T6">
                <a:pos x="T0" y="T1"/>
              </a:cxn>
              <a:cxn ang="T7">
                <a:pos x="T2" y="T3"/>
              </a:cxn>
              <a:cxn ang="T8">
                <a:pos x="T4" y="T5"/>
              </a:cxn>
            </a:cxnLst>
            <a:rect l="0" t="0" r="r" b="b"/>
            <a:pathLst>
              <a:path w="3127" h="2310">
                <a:moveTo>
                  <a:pt x="0" y="0"/>
                </a:moveTo>
                <a:lnTo>
                  <a:pt x="0" y="2309"/>
                </a:lnTo>
                <a:lnTo>
                  <a:pt x="3126" y="230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4040" name="Line 8"/>
          <p:cNvSpPr>
            <a:spLocks noChangeShapeType="1"/>
          </p:cNvSpPr>
          <p:nvPr/>
        </p:nvSpPr>
        <p:spPr bwMode="auto">
          <a:xfrm flipH="1" flipV="1">
            <a:off x="2727325" y="2730500"/>
            <a:ext cx="2960688" cy="2787650"/>
          </a:xfrm>
          <a:prstGeom prst="line">
            <a:avLst/>
          </a:prstGeom>
          <a:noFill/>
          <a:ln w="254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41" name="Line 9"/>
          <p:cNvSpPr>
            <a:spLocks noChangeShapeType="1"/>
          </p:cNvSpPr>
          <p:nvPr/>
        </p:nvSpPr>
        <p:spPr bwMode="auto">
          <a:xfrm>
            <a:off x="3540125" y="3309938"/>
            <a:ext cx="1076325" cy="1000125"/>
          </a:xfrm>
          <a:prstGeom prst="line">
            <a:avLst/>
          </a:prstGeom>
          <a:noFill/>
          <a:ln w="25400">
            <a:solidFill>
              <a:srgbClr val="8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42" name="Rectangle 10"/>
          <p:cNvSpPr>
            <a:spLocks noChangeArrowheads="1"/>
          </p:cNvSpPr>
          <p:nvPr/>
        </p:nvSpPr>
        <p:spPr bwMode="auto">
          <a:xfrm>
            <a:off x="5756275" y="5221288"/>
            <a:ext cx="204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D</a:t>
            </a:r>
            <a:r>
              <a:rPr lang="it-IT" altLang="en-US" sz="1800" b="1" baseline="-25000">
                <a:solidFill>
                  <a:srgbClr val="000000"/>
                </a:solidFill>
                <a:latin typeface="Arial Narrow" panose="020B0606020202030204" pitchFamily="34" charset="0"/>
              </a:rPr>
              <a:t>1</a:t>
            </a:r>
          </a:p>
        </p:txBody>
      </p:sp>
      <p:sp>
        <p:nvSpPr>
          <p:cNvPr id="44043" name="Rectangle 11"/>
          <p:cNvSpPr>
            <a:spLocks noChangeArrowheads="1"/>
          </p:cNvSpPr>
          <p:nvPr/>
        </p:nvSpPr>
        <p:spPr bwMode="auto">
          <a:xfrm>
            <a:off x="1976438" y="5794375"/>
            <a:ext cx="104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44044" name="Rectangle 12"/>
          <p:cNvSpPr>
            <a:spLocks noChangeArrowheads="1"/>
          </p:cNvSpPr>
          <p:nvPr/>
        </p:nvSpPr>
        <p:spPr bwMode="auto">
          <a:xfrm>
            <a:off x="3179763" y="579437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12</a:t>
            </a:r>
          </a:p>
        </p:txBody>
      </p:sp>
      <p:sp>
        <p:nvSpPr>
          <p:cNvPr id="44045" name="Rectangle 13"/>
          <p:cNvSpPr>
            <a:spLocks noChangeArrowheads="1"/>
          </p:cNvSpPr>
          <p:nvPr/>
        </p:nvSpPr>
        <p:spPr bwMode="auto">
          <a:xfrm>
            <a:off x="4476750" y="579437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20</a:t>
            </a:r>
          </a:p>
        </p:txBody>
      </p:sp>
      <p:sp>
        <p:nvSpPr>
          <p:cNvPr id="44046" name="Rectangle 14"/>
          <p:cNvSpPr>
            <a:spLocks noChangeArrowheads="1"/>
          </p:cNvSpPr>
          <p:nvPr/>
        </p:nvSpPr>
        <p:spPr bwMode="auto">
          <a:xfrm>
            <a:off x="1203325" y="3197225"/>
            <a:ext cx="471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€4.00</a:t>
            </a:r>
          </a:p>
        </p:txBody>
      </p:sp>
      <p:sp>
        <p:nvSpPr>
          <p:cNvPr id="44047" name="Rectangle 15"/>
          <p:cNvSpPr>
            <a:spLocks noChangeArrowheads="1"/>
          </p:cNvSpPr>
          <p:nvPr/>
        </p:nvSpPr>
        <p:spPr bwMode="auto">
          <a:xfrm>
            <a:off x="1374775" y="4351338"/>
            <a:ext cx="3667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2.00</a:t>
            </a:r>
          </a:p>
        </p:txBody>
      </p:sp>
      <p:sp>
        <p:nvSpPr>
          <p:cNvPr id="44048" name="Rectangle 16"/>
          <p:cNvSpPr>
            <a:spLocks noChangeArrowheads="1"/>
          </p:cNvSpPr>
          <p:nvPr/>
        </p:nvSpPr>
        <p:spPr bwMode="auto">
          <a:xfrm>
            <a:off x="3351213" y="2921000"/>
            <a:ext cx="134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C</a:t>
            </a:r>
          </a:p>
        </p:txBody>
      </p:sp>
      <p:sp>
        <p:nvSpPr>
          <p:cNvPr id="44049" name="Rectangle 17"/>
          <p:cNvSpPr>
            <a:spLocks noChangeArrowheads="1"/>
          </p:cNvSpPr>
          <p:nvPr/>
        </p:nvSpPr>
        <p:spPr bwMode="auto">
          <a:xfrm>
            <a:off x="4735513" y="4122738"/>
            <a:ext cx="134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A</a:t>
            </a:r>
          </a:p>
        </p:txBody>
      </p:sp>
      <p:sp>
        <p:nvSpPr>
          <p:cNvPr id="44050" name="Line 18"/>
          <p:cNvSpPr>
            <a:spLocks noChangeShapeType="1"/>
          </p:cNvSpPr>
          <p:nvPr/>
        </p:nvSpPr>
        <p:spPr bwMode="auto">
          <a:xfrm>
            <a:off x="2046288" y="3311525"/>
            <a:ext cx="1298575"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51" name="Line 19"/>
          <p:cNvSpPr>
            <a:spLocks noChangeShapeType="1"/>
          </p:cNvSpPr>
          <p:nvPr/>
        </p:nvSpPr>
        <p:spPr bwMode="auto">
          <a:xfrm>
            <a:off x="2046288" y="4533900"/>
            <a:ext cx="2595562"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52" name="Line 20"/>
          <p:cNvSpPr>
            <a:spLocks noChangeShapeType="1"/>
          </p:cNvSpPr>
          <p:nvPr/>
        </p:nvSpPr>
        <p:spPr bwMode="auto">
          <a:xfrm>
            <a:off x="3351213" y="3322638"/>
            <a:ext cx="1587" cy="24447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53" name="Line 21"/>
          <p:cNvSpPr>
            <a:spLocks noChangeShapeType="1"/>
          </p:cNvSpPr>
          <p:nvPr/>
        </p:nvSpPr>
        <p:spPr bwMode="auto">
          <a:xfrm>
            <a:off x="4649788" y="4545013"/>
            <a:ext cx="1587" cy="12033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54" name="Freeform 22"/>
          <p:cNvSpPr>
            <a:spLocks/>
          </p:cNvSpPr>
          <p:nvPr/>
        </p:nvSpPr>
        <p:spPr bwMode="auto">
          <a:xfrm>
            <a:off x="3294063" y="3254375"/>
            <a:ext cx="96837" cy="9683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0 h 61"/>
              <a:gd name="T14" fmla="*/ 2147483646 w 61"/>
              <a:gd name="T15" fmla="*/ 2147483646 h 61"/>
              <a:gd name="T16" fmla="*/ 2147483646 w 61"/>
              <a:gd name="T17" fmla="*/ 2147483646 h 61"/>
              <a:gd name="T18" fmla="*/ 0 w 61"/>
              <a:gd name="T19" fmla="*/ 2147483646 h 61"/>
              <a:gd name="T20" fmla="*/ 2147483646 w 61"/>
              <a:gd name="T21" fmla="*/ 2147483646 h 61"/>
              <a:gd name="T22" fmla="*/ 2147483646 w 61"/>
              <a:gd name="T23" fmla="*/ 2147483646 h 61"/>
              <a:gd name="T24" fmla="*/ 2147483646 w 61"/>
              <a:gd name="T25" fmla="*/ 2147483646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61">
                <a:moveTo>
                  <a:pt x="36" y="60"/>
                </a:moveTo>
                <a:lnTo>
                  <a:pt x="48" y="60"/>
                </a:lnTo>
                <a:lnTo>
                  <a:pt x="60" y="48"/>
                </a:lnTo>
                <a:lnTo>
                  <a:pt x="60" y="36"/>
                </a:lnTo>
                <a:lnTo>
                  <a:pt x="60" y="24"/>
                </a:lnTo>
                <a:lnTo>
                  <a:pt x="48" y="12"/>
                </a:lnTo>
                <a:lnTo>
                  <a:pt x="36" y="0"/>
                </a:lnTo>
                <a:lnTo>
                  <a:pt x="24" y="12"/>
                </a:lnTo>
                <a:lnTo>
                  <a:pt x="12" y="24"/>
                </a:lnTo>
                <a:lnTo>
                  <a:pt x="0" y="36"/>
                </a:lnTo>
                <a:lnTo>
                  <a:pt x="12" y="48"/>
                </a:lnTo>
                <a:lnTo>
                  <a:pt x="24" y="60"/>
                </a:lnTo>
                <a:lnTo>
                  <a:pt x="36" y="6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4055" name="Freeform 23"/>
          <p:cNvSpPr>
            <a:spLocks/>
          </p:cNvSpPr>
          <p:nvPr/>
        </p:nvSpPr>
        <p:spPr bwMode="auto">
          <a:xfrm>
            <a:off x="4610100" y="4494213"/>
            <a:ext cx="96838" cy="96837"/>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0 h 61"/>
              <a:gd name="T10" fmla="*/ 2147483646 w 61"/>
              <a:gd name="T11" fmla="*/ 0 h 61"/>
              <a:gd name="T12" fmla="*/ 2147483646 w 61"/>
              <a:gd name="T13" fmla="*/ 0 h 61"/>
              <a:gd name="T14" fmla="*/ 0 w 61"/>
              <a:gd name="T15" fmla="*/ 2147483646 h 61"/>
              <a:gd name="T16" fmla="*/ 0 w 61"/>
              <a:gd name="T17" fmla="*/ 2147483646 h 61"/>
              <a:gd name="T18" fmla="*/ 0 w 61"/>
              <a:gd name="T19" fmla="*/ 2147483646 h 61"/>
              <a:gd name="T20" fmla="*/ 2147483646 w 61"/>
              <a:gd name="T21" fmla="*/ 2147483646 h 61"/>
              <a:gd name="T22" fmla="*/ 2147483646 w 61"/>
              <a:gd name="T23" fmla="*/ 2147483646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1" h="61">
                <a:moveTo>
                  <a:pt x="24" y="60"/>
                </a:moveTo>
                <a:lnTo>
                  <a:pt x="48" y="48"/>
                </a:lnTo>
                <a:lnTo>
                  <a:pt x="60" y="24"/>
                </a:lnTo>
                <a:lnTo>
                  <a:pt x="48" y="12"/>
                </a:lnTo>
                <a:lnTo>
                  <a:pt x="48" y="0"/>
                </a:lnTo>
                <a:lnTo>
                  <a:pt x="24" y="0"/>
                </a:lnTo>
                <a:lnTo>
                  <a:pt x="12" y="0"/>
                </a:lnTo>
                <a:lnTo>
                  <a:pt x="0" y="12"/>
                </a:lnTo>
                <a:lnTo>
                  <a:pt x="0" y="24"/>
                </a:lnTo>
                <a:lnTo>
                  <a:pt x="0" y="48"/>
                </a:lnTo>
                <a:lnTo>
                  <a:pt x="12" y="48"/>
                </a:lnTo>
                <a:lnTo>
                  <a:pt x="24" y="6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4056" name="Line 25"/>
          <p:cNvSpPr>
            <a:spLocks noChangeShapeType="1"/>
          </p:cNvSpPr>
          <p:nvPr/>
        </p:nvSpPr>
        <p:spPr bwMode="auto">
          <a:xfrm>
            <a:off x="3514725" y="5995988"/>
            <a:ext cx="879475" cy="1587"/>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57" name="Line 26"/>
          <p:cNvSpPr>
            <a:spLocks noChangeShapeType="1"/>
          </p:cNvSpPr>
          <p:nvPr/>
        </p:nvSpPr>
        <p:spPr bwMode="auto">
          <a:xfrm>
            <a:off x="1600200" y="3505200"/>
            <a:ext cx="0" cy="762000"/>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58" name="Rectangle 28"/>
          <p:cNvSpPr>
            <a:spLocks noChangeArrowheads="1"/>
          </p:cNvSpPr>
          <p:nvPr/>
        </p:nvSpPr>
        <p:spPr bwMode="auto">
          <a:xfrm>
            <a:off x="6705600" y="5791200"/>
            <a:ext cx="760413"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800" b="1">
                <a:solidFill>
                  <a:srgbClr val="000000"/>
                </a:solidFill>
                <a:latin typeface="Arial Narrow" panose="020B0606020202030204" pitchFamily="34" charset="0"/>
              </a:rPr>
              <a:t>Quantità</a:t>
            </a:r>
          </a:p>
        </p:txBody>
      </p:sp>
    </p:spTree>
  </p:cSld>
  <p:clrMapOvr>
    <a:masterClrMapping/>
  </p:clrMapOvr>
  <p:transition spd="slow">
    <p:wip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49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4980" name="Rectangle 4"/>
          <p:cNvSpPr>
            <a:spLocks noChangeArrowheads="1"/>
          </p:cNvSpPr>
          <p:nvPr/>
        </p:nvSpPr>
        <p:spPr bwMode="auto">
          <a:xfrm>
            <a:off x="1949450" y="3849688"/>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 </a:t>
            </a:r>
          </a:p>
        </p:txBody>
      </p:sp>
      <p:sp>
        <p:nvSpPr>
          <p:cNvPr id="254981" name="Rectangle 5"/>
          <p:cNvSpPr>
            <a:spLocks noChangeArrowheads="1"/>
          </p:cNvSpPr>
          <p:nvPr/>
        </p:nvSpPr>
        <p:spPr bwMode="auto">
          <a:xfrm>
            <a:off x="7559675" y="6232525"/>
            <a:ext cx="825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Quantità</a:t>
            </a:r>
          </a:p>
        </p:txBody>
      </p:sp>
      <p:sp>
        <p:nvSpPr>
          <p:cNvPr id="254982" name="Rectangle 6"/>
          <p:cNvSpPr>
            <a:spLocks noChangeArrowheads="1"/>
          </p:cNvSpPr>
          <p:nvPr/>
        </p:nvSpPr>
        <p:spPr bwMode="auto">
          <a:xfrm>
            <a:off x="1895475" y="6232525"/>
            <a:ext cx="112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0</a:t>
            </a:r>
          </a:p>
        </p:txBody>
      </p:sp>
      <p:sp>
        <p:nvSpPr>
          <p:cNvPr id="254983" name="Rectangle 7"/>
          <p:cNvSpPr>
            <a:spLocks noChangeArrowheads="1"/>
          </p:cNvSpPr>
          <p:nvPr/>
        </p:nvSpPr>
        <p:spPr bwMode="auto">
          <a:xfrm>
            <a:off x="1512888" y="1749425"/>
            <a:ext cx="654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Prezzo</a:t>
            </a:r>
          </a:p>
        </p:txBody>
      </p:sp>
      <p:sp>
        <p:nvSpPr>
          <p:cNvPr id="254984" name="Freeform 8"/>
          <p:cNvSpPr>
            <a:spLocks/>
          </p:cNvSpPr>
          <p:nvPr/>
        </p:nvSpPr>
        <p:spPr bwMode="auto">
          <a:xfrm>
            <a:off x="2070100" y="1793875"/>
            <a:ext cx="6170613" cy="4397375"/>
          </a:xfrm>
          <a:custGeom>
            <a:avLst/>
            <a:gdLst>
              <a:gd name="T0" fmla="*/ 0 w 3887"/>
              <a:gd name="T1" fmla="*/ 0 h 2770"/>
              <a:gd name="T2" fmla="*/ 0 w 3887"/>
              <a:gd name="T3" fmla="*/ 2147483646 h 2770"/>
              <a:gd name="T4" fmla="*/ 2147483646 w 3887"/>
              <a:gd name="T5" fmla="*/ 2147483646 h 2770"/>
              <a:gd name="T6" fmla="*/ 0 60000 65536"/>
              <a:gd name="T7" fmla="*/ 0 60000 65536"/>
              <a:gd name="T8" fmla="*/ 0 60000 65536"/>
            </a:gdLst>
            <a:ahLst/>
            <a:cxnLst>
              <a:cxn ang="T6">
                <a:pos x="T0" y="T1"/>
              </a:cxn>
              <a:cxn ang="T7">
                <a:pos x="T2" y="T3"/>
              </a:cxn>
              <a:cxn ang="T8">
                <a:pos x="T4" y="T5"/>
              </a:cxn>
            </a:cxnLst>
            <a:rect l="0" t="0" r="r" b="b"/>
            <a:pathLst>
              <a:path w="3887" h="2770">
                <a:moveTo>
                  <a:pt x="0" y="0"/>
                </a:moveTo>
                <a:lnTo>
                  <a:pt x="0" y="2769"/>
                </a:lnTo>
                <a:lnTo>
                  <a:pt x="3886" y="27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4985" name="Freeform 9"/>
          <p:cNvSpPr>
            <a:spLocks/>
          </p:cNvSpPr>
          <p:nvPr/>
        </p:nvSpPr>
        <p:spPr bwMode="auto">
          <a:xfrm>
            <a:off x="2057400" y="3962400"/>
            <a:ext cx="2670175" cy="2166938"/>
          </a:xfrm>
          <a:custGeom>
            <a:avLst/>
            <a:gdLst>
              <a:gd name="T0" fmla="*/ 2147483646 w 1682"/>
              <a:gd name="T1" fmla="*/ 2147483646 h 1365"/>
              <a:gd name="T2" fmla="*/ 2147483646 w 1682"/>
              <a:gd name="T3" fmla="*/ 0 h 1365"/>
              <a:gd name="T4" fmla="*/ 0 w 1682"/>
              <a:gd name="T5" fmla="*/ 0 h 1365"/>
              <a:gd name="T6" fmla="*/ 0 60000 65536"/>
              <a:gd name="T7" fmla="*/ 0 60000 65536"/>
              <a:gd name="T8" fmla="*/ 0 60000 65536"/>
            </a:gdLst>
            <a:ahLst/>
            <a:cxnLst>
              <a:cxn ang="T6">
                <a:pos x="T0" y="T1"/>
              </a:cxn>
              <a:cxn ang="T7">
                <a:pos x="T2" y="T3"/>
              </a:cxn>
              <a:cxn ang="T8">
                <a:pos x="T4" y="T5"/>
              </a:cxn>
            </a:cxnLst>
            <a:rect l="0" t="0" r="r" b="b"/>
            <a:pathLst>
              <a:path w="1682" h="1365">
                <a:moveTo>
                  <a:pt x="1681" y="1364"/>
                </a:moveTo>
                <a:lnTo>
                  <a:pt x="168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4986" name="Rectangle 10"/>
          <p:cNvSpPr>
            <a:spLocks noChangeArrowheads="1"/>
          </p:cNvSpPr>
          <p:nvPr/>
        </p:nvSpPr>
        <p:spPr bwMode="auto">
          <a:xfrm>
            <a:off x="1949450" y="4527550"/>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 </a:t>
            </a:r>
          </a:p>
        </p:txBody>
      </p:sp>
      <p:sp>
        <p:nvSpPr>
          <p:cNvPr id="254987" name="Rectangle 11"/>
          <p:cNvSpPr>
            <a:spLocks noChangeArrowheads="1"/>
          </p:cNvSpPr>
          <p:nvPr/>
        </p:nvSpPr>
        <p:spPr bwMode="auto">
          <a:xfrm>
            <a:off x="6796088" y="5248275"/>
            <a:ext cx="923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Domanda</a:t>
            </a:r>
          </a:p>
        </p:txBody>
      </p:sp>
      <p:sp>
        <p:nvSpPr>
          <p:cNvPr id="254988" name="Rectangle 12"/>
          <p:cNvSpPr>
            <a:spLocks noChangeArrowheads="1"/>
          </p:cNvSpPr>
          <p:nvPr/>
        </p:nvSpPr>
        <p:spPr bwMode="auto">
          <a:xfrm>
            <a:off x="6816725" y="2668588"/>
            <a:ext cx="668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Offerta</a:t>
            </a:r>
          </a:p>
        </p:txBody>
      </p:sp>
      <p:sp>
        <p:nvSpPr>
          <p:cNvPr id="254989" name="Freeform 13"/>
          <p:cNvSpPr>
            <a:spLocks/>
          </p:cNvSpPr>
          <p:nvPr/>
        </p:nvSpPr>
        <p:spPr bwMode="auto">
          <a:xfrm>
            <a:off x="2057400" y="3124200"/>
            <a:ext cx="1555750" cy="3044825"/>
          </a:xfrm>
          <a:custGeom>
            <a:avLst/>
            <a:gdLst>
              <a:gd name="T0" fmla="*/ 2147483646 w 980"/>
              <a:gd name="T1" fmla="*/ 2147483646 h 1918"/>
              <a:gd name="T2" fmla="*/ 2147483646 w 980"/>
              <a:gd name="T3" fmla="*/ 0 h 1918"/>
              <a:gd name="T4" fmla="*/ 0 w 980"/>
              <a:gd name="T5" fmla="*/ 0 h 1918"/>
              <a:gd name="T6" fmla="*/ 0 60000 65536"/>
              <a:gd name="T7" fmla="*/ 0 60000 65536"/>
              <a:gd name="T8" fmla="*/ 0 60000 65536"/>
            </a:gdLst>
            <a:ahLst/>
            <a:cxnLst>
              <a:cxn ang="T6">
                <a:pos x="T0" y="T1"/>
              </a:cxn>
              <a:cxn ang="T7">
                <a:pos x="T2" y="T3"/>
              </a:cxn>
              <a:cxn ang="T8">
                <a:pos x="T4" y="T5"/>
              </a:cxn>
            </a:cxnLst>
            <a:rect l="0" t="0" r="r" b="b"/>
            <a:pathLst>
              <a:path w="980" h="1918">
                <a:moveTo>
                  <a:pt x="979" y="1917"/>
                </a:moveTo>
                <a:lnTo>
                  <a:pt x="979"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4990" name="Line 14"/>
          <p:cNvSpPr>
            <a:spLocks noChangeShapeType="1"/>
          </p:cNvSpPr>
          <p:nvPr/>
        </p:nvSpPr>
        <p:spPr bwMode="auto">
          <a:xfrm>
            <a:off x="2109788" y="2116138"/>
            <a:ext cx="4606925" cy="3251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4991" name="Line 15"/>
          <p:cNvSpPr>
            <a:spLocks noChangeShapeType="1"/>
          </p:cNvSpPr>
          <p:nvPr/>
        </p:nvSpPr>
        <p:spPr bwMode="auto">
          <a:xfrm flipH="1">
            <a:off x="2105025" y="2816225"/>
            <a:ext cx="4659313" cy="27479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4992" name="Line 16"/>
          <p:cNvSpPr>
            <a:spLocks noChangeShapeType="1"/>
          </p:cNvSpPr>
          <p:nvPr/>
        </p:nvSpPr>
        <p:spPr bwMode="auto">
          <a:xfrm flipH="1">
            <a:off x="2066925" y="4683125"/>
            <a:ext cx="1563688" cy="1588"/>
          </a:xfrm>
          <a:prstGeom prst="line">
            <a:avLst/>
          </a:prstGeom>
          <a:noFill/>
          <a:ln w="12700">
            <a:solidFill>
              <a:srgbClr val="7A7A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4993" name="Freeform 17"/>
          <p:cNvSpPr>
            <a:spLocks/>
          </p:cNvSpPr>
          <p:nvPr/>
        </p:nvSpPr>
        <p:spPr bwMode="auto">
          <a:xfrm>
            <a:off x="4695825" y="3937000"/>
            <a:ext cx="109538"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0 h 69"/>
              <a:gd name="T12" fmla="*/ 2147483646 w 69"/>
              <a:gd name="T13" fmla="*/ 0 h 69"/>
              <a:gd name="T14" fmla="*/ 2147483646 w 69"/>
              <a:gd name="T15" fmla="*/ 0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5" y="68"/>
                </a:lnTo>
                <a:lnTo>
                  <a:pt x="68" y="55"/>
                </a:lnTo>
                <a:lnTo>
                  <a:pt x="68" y="41"/>
                </a:lnTo>
                <a:lnTo>
                  <a:pt x="68" y="13"/>
                </a:lnTo>
                <a:lnTo>
                  <a:pt x="55" y="0"/>
                </a:lnTo>
                <a:lnTo>
                  <a:pt x="27" y="0"/>
                </a:lnTo>
                <a:lnTo>
                  <a:pt x="13" y="0"/>
                </a:lnTo>
                <a:lnTo>
                  <a:pt x="0" y="13"/>
                </a:lnTo>
                <a:lnTo>
                  <a:pt x="0" y="41"/>
                </a:lnTo>
                <a:lnTo>
                  <a:pt x="0" y="55"/>
                </a:lnTo>
                <a:lnTo>
                  <a:pt x="13"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4994" name="Freeform 18"/>
          <p:cNvSpPr>
            <a:spLocks/>
          </p:cNvSpPr>
          <p:nvPr/>
        </p:nvSpPr>
        <p:spPr bwMode="auto">
          <a:xfrm>
            <a:off x="3579813" y="3105150"/>
            <a:ext cx="109537"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4995" name="Freeform 19"/>
          <p:cNvSpPr>
            <a:spLocks/>
          </p:cNvSpPr>
          <p:nvPr/>
        </p:nvSpPr>
        <p:spPr bwMode="auto">
          <a:xfrm>
            <a:off x="3579813" y="4614863"/>
            <a:ext cx="109537" cy="131762"/>
          </a:xfrm>
          <a:custGeom>
            <a:avLst/>
            <a:gdLst>
              <a:gd name="T0" fmla="*/ 2147483646 w 69"/>
              <a:gd name="T1" fmla="*/ 2147483646 h 83"/>
              <a:gd name="T2" fmla="*/ 2147483646 w 69"/>
              <a:gd name="T3" fmla="*/ 2147483646 h 83"/>
              <a:gd name="T4" fmla="*/ 2147483646 w 69"/>
              <a:gd name="T5" fmla="*/ 2147483646 h 83"/>
              <a:gd name="T6" fmla="*/ 2147483646 w 69"/>
              <a:gd name="T7" fmla="*/ 2147483646 h 83"/>
              <a:gd name="T8" fmla="*/ 2147483646 w 69"/>
              <a:gd name="T9" fmla="*/ 2147483646 h 83"/>
              <a:gd name="T10" fmla="*/ 2147483646 w 69"/>
              <a:gd name="T11" fmla="*/ 0 h 83"/>
              <a:gd name="T12" fmla="*/ 2147483646 w 69"/>
              <a:gd name="T13" fmla="*/ 0 h 83"/>
              <a:gd name="T14" fmla="*/ 2147483646 w 69"/>
              <a:gd name="T15" fmla="*/ 0 h 83"/>
              <a:gd name="T16" fmla="*/ 0 w 69"/>
              <a:gd name="T17" fmla="*/ 2147483646 h 83"/>
              <a:gd name="T18" fmla="*/ 0 w 69"/>
              <a:gd name="T19" fmla="*/ 2147483646 h 83"/>
              <a:gd name="T20" fmla="*/ 0 w 69"/>
              <a:gd name="T21" fmla="*/ 2147483646 h 83"/>
              <a:gd name="T22" fmla="*/ 2147483646 w 69"/>
              <a:gd name="T23" fmla="*/ 2147483646 h 83"/>
              <a:gd name="T24" fmla="*/ 2147483646 w 69"/>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3">
                <a:moveTo>
                  <a:pt x="27" y="82"/>
                </a:moveTo>
                <a:lnTo>
                  <a:pt x="55" y="69"/>
                </a:lnTo>
                <a:lnTo>
                  <a:pt x="68" y="54"/>
                </a:lnTo>
                <a:lnTo>
                  <a:pt x="68" y="41"/>
                </a:lnTo>
                <a:lnTo>
                  <a:pt x="68" y="13"/>
                </a:lnTo>
                <a:lnTo>
                  <a:pt x="55" y="0"/>
                </a:lnTo>
                <a:lnTo>
                  <a:pt x="27" y="0"/>
                </a:lnTo>
                <a:lnTo>
                  <a:pt x="13" y="0"/>
                </a:lnTo>
                <a:lnTo>
                  <a:pt x="0" y="13"/>
                </a:lnTo>
                <a:lnTo>
                  <a:pt x="0" y="41"/>
                </a:lnTo>
                <a:lnTo>
                  <a:pt x="0" y="54"/>
                </a:lnTo>
                <a:lnTo>
                  <a:pt x="13" y="69"/>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4996" name="Rectangle 20"/>
          <p:cNvSpPr>
            <a:spLocks noChangeArrowheads="1"/>
          </p:cNvSpPr>
          <p:nvPr/>
        </p:nvSpPr>
        <p:spPr bwMode="auto">
          <a:xfrm>
            <a:off x="1531938" y="3878263"/>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b="1">
                <a:solidFill>
                  <a:srgbClr val="000000"/>
                </a:solidFill>
                <a:latin typeface="Arial" panose="020B0604020202020204" pitchFamily="34" charset="0"/>
              </a:rPr>
              <a:t>€0.50</a:t>
            </a:r>
          </a:p>
        </p:txBody>
      </p:sp>
      <p:sp>
        <p:nvSpPr>
          <p:cNvPr id="254997" name="Rectangle 21"/>
          <p:cNvSpPr>
            <a:spLocks noChangeArrowheads="1"/>
          </p:cNvSpPr>
          <p:nvPr/>
        </p:nvSpPr>
        <p:spPr bwMode="auto">
          <a:xfrm>
            <a:off x="4511675" y="6232525"/>
            <a:ext cx="450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1000</a:t>
            </a:r>
          </a:p>
        </p:txBody>
      </p:sp>
      <p:sp>
        <p:nvSpPr>
          <p:cNvPr id="254998" name="Rectangle 22"/>
          <p:cNvSpPr>
            <a:spLocks noChangeArrowheads="1"/>
          </p:cNvSpPr>
          <p:nvPr/>
        </p:nvSpPr>
        <p:spPr bwMode="auto">
          <a:xfrm>
            <a:off x="3444875" y="6232525"/>
            <a:ext cx="33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800</a:t>
            </a:r>
          </a:p>
        </p:txBody>
      </p:sp>
      <p:sp>
        <p:nvSpPr>
          <p:cNvPr id="254999" name="Rectangle 23"/>
          <p:cNvSpPr>
            <a:spLocks noChangeArrowheads="1"/>
          </p:cNvSpPr>
          <p:nvPr/>
        </p:nvSpPr>
        <p:spPr bwMode="auto">
          <a:xfrm>
            <a:off x="1531938" y="4564063"/>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b="1">
                <a:solidFill>
                  <a:srgbClr val="000000"/>
                </a:solidFill>
                <a:latin typeface="Arial" panose="020B0604020202020204" pitchFamily="34" charset="0"/>
              </a:rPr>
              <a:t>€0.40</a:t>
            </a:r>
          </a:p>
        </p:txBody>
      </p:sp>
      <p:sp>
        <p:nvSpPr>
          <p:cNvPr id="255000" name="Rectangle 24"/>
          <p:cNvSpPr>
            <a:spLocks noChangeArrowheads="1"/>
          </p:cNvSpPr>
          <p:nvPr/>
        </p:nvSpPr>
        <p:spPr bwMode="auto">
          <a:xfrm>
            <a:off x="1547813" y="3070225"/>
            <a:ext cx="508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b="1">
                <a:solidFill>
                  <a:srgbClr val="000000"/>
                </a:solidFill>
                <a:latin typeface="Arial" panose="020B0604020202020204" pitchFamily="34" charset="0"/>
              </a:rPr>
              <a:t>€0.60</a:t>
            </a:r>
          </a:p>
        </p:txBody>
      </p:sp>
      <p:sp>
        <p:nvSpPr>
          <p:cNvPr id="255001" name="Rectangle 25"/>
          <p:cNvSpPr>
            <a:spLocks noChangeArrowheads="1"/>
          </p:cNvSpPr>
          <p:nvPr/>
        </p:nvSpPr>
        <p:spPr bwMode="auto">
          <a:xfrm>
            <a:off x="471488" y="3581400"/>
            <a:ext cx="5794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5002" name="Rectangle 26"/>
          <p:cNvSpPr>
            <a:spLocks noChangeArrowheads="1"/>
          </p:cNvSpPr>
          <p:nvPr/>
        </p:nvSpPr>
        <p:spPr bwMode="auto">
          <a:xfrm>
            <a:off x="547688" y="3657600"/>
            <a:ext cx="9001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499739" name="Rectangle 27"/>
          <p:cNvSpPr>
            <a:spLocks noChangeArrowheads="1"/>
          </p:cNvSpPr>
          <p:nvPr/>
        </p:nvSpPr>
        <p:spPr bwMode="auto">
          <a:xfrm>
            <a:off x="2667000" y="762000"/>
            <a:ext cx="5943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800">
                <a:solidFill>
                  <a:schemeClr val="accent2"/>
                </a:solidFill>
                <a:latin typeface="Book Antiqua" panose="02040602050305030304" pitchFamily="18" charset="0"/>
              </a:rPr>
              <a:t>Gettito fiscale:</a:t>
            </a:r>
          </a:p>
          <a:p>
            <a:pPr>
              <a:spcBef>
                <a:spcPct val="0"/>
              </a:spcBef>
              <a:buFontTx/>
              <a:buNone/>
            </a:pPr>
            <a:r>
              <a:rPr lang="it-IT" altLang="en-US" sz="2800">
                <a:solidFill>
                  <a:schemeClr val="tx2"/>
                </a:solidFill>
                <a:latin typeface="Book Antiqua" panose="02040602050305030304" pitchFamily="18" charset="0"/>
              </a:rPr>
              <a:t>Tassa unitaria x quantità venduta=</a:t>
            </a:r>
          </a:p>
          <a:p>
            <a:pPr>
              <a:spcBef>
                <a:spcPct val="0"/>
              </a:spcBef>
              <a:buFontTx/>
              <a:buNone/>
            </a:pPr>
            <a:r>
              <a:rPr lang="it-IT" altLang="en-US" sz="2800">
                <a:solidFill>
                  <a:schemeClr val="tx2"/>
                </a:solidFill>
                <a:latin typeface="Book Antiqua" panose="02040602050305030304" pitchFamily="18" charset="0"/>
              </a:rPr>
              <a:t>= (€0.60 - €0.40) x 800 = €160</a:t>
            </a:r>
            <a:endParaRPr lang="it-IT" altLang="en-US" sz="2400">
              <a:solidFill>
                <a:schemeClr val="tx2"/>
              </a:solidFill>
              <a:latin typeface="Arial" panose="020B0604020202020204" pitchFamily="34" charset="0"/>
            </a:endParaRPr>
          </a:p>
        </p:txBody>
      </p:sp>
      <p:sp>
        <p:nvSpPr>
          <p:cNvPr id="499740" name="Rectangle 28" descr="25%"/>
          <p:cNvSpPr>
            <a:spLocks noChangeArrowheads="1"/>
          </p:cNvSpPr>
          <p:nvPr/>
        </p:nvSpPr>
        <p:spPr bwMode="auto">
          <a:xfrm>
            <a:off x="2051050" y="3141663"/>
            <a:ext cx="1517650" cy="1524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en-US" sz="2400">
              <a:solidFill>
                <a:schemeClr val="accent1"/>
              </a:solidFill>
            </a:endParaRPr>
          </a:p>
        </p:txBody>
      </p:sp>
      <p:sp>
        <p:nvSpPr>
          <p:cNvPr id="255005" name="Line 29"/>
          <p:cNvSpPr>
            <a:spLocks noChangeShapeType="1"/>
          </p:cNvSpPr>
          <p:nvPr/>
        </p:nvSpPr>
        <p:spPr bwMode="auto">
          <a:xfrm flipH="1">
            <a:off x="2057400" y="3962400"/>
            <a:ext cx="152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5006" name="Text Box 30"/>
          <p:cNvSpPr txBox="1">
            <a:spLocks noChangeArrowheads="1"/>
          </p:cNvSpPr>
          <p:nvPr/>
        </p:nvSpPr>
        <p:spPr bwMode="auto">
          <a:xfrm>
            <a:off x="4648200" y="3581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latin typeface="Book Antiqua" panose="02040602050305030304" pitchFamily="18" charset="0"/>
              </a:rPr>
              <a:t>E</a:t>
            </a:r>
          </a:p>
        </p:txBody>
      </p:sp>
      <p:sp>
        <p:nvSpPr>
          <p:cNvPr id="255007" name="Text Box 31"/>
          <p:cNvSpPr txBox="1">
            <a:spLocks noChangeArrowheads="1"/>
          </p:cNvSpPr>
          <p:nvPr/>
        </p:nvSpPr>
        <p:spPr bwMode="auto">
          <a:xfrm>
            <a:off x="3657600" y="45720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latin typeface="Book Antiqua" panose="02040602050305030304" pitchFamily="18" charset="0"/>
              </a:rPr>
              <a:t>B</a:t>
            </a:r>
          </a:p>
        </p:txBody>
      </p:sp>
      <p:sp>
        <p:nvSpPr>
          <p:cNvPr id="255008" name="Text Box 32"/>
          <p:cNvSpPr txBox="1">
            <a:spLocks noChangeArrowheads="1"/>
          </p:cNvSpPr>
          <p:nvPr/>
        </p:nvSpPr>
        <p:spPr bwMode="auto">
          <a:xfrm>
            <a:off x="3657600" y="2895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latin typeface="Book Antiqua" panose="02040602050305030304" pitchFamily="18" charset="0"/>
              </a:rPr>
              <a: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9740"/>
                                        </p:tgtEl>
                                        <p:attrNameLst>
                                          <p:attrName>style.visibility</p:attrName>
                                        </p:attrNameLst>
                                      </p:cBhvr>
                                      <p:to>
                                        <p:strVal val="visible"/>
                                      </p:to>
                                    </p:set>
                                    <p:animEffect transition="in" filter="checkerboard(across)">
                                      <p:cBhvr>
                                        <p:cTn id="7" dur="500"/>
                                        <p:tgtEl>
                                          <p:spTgt spid="49974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99739"/>
                                        </p:tgtEl>
                                        <p:attrNameLst>
                                          <p:attrName>style.visibility</p:attrName>
                                        </p:attrNameLst>
                                      </p:cBhvr>
                                      <p:to>
                                        <p:strVal val="visible"/>
                                      </p:to>
                                    </p:set>
                                    <p:animEffect transition="in" filter="checkerboard(across)">
                                      <p:cBhvr>
                                        <p:cTn id="10" dur="500"/>
                                        <p:tgtEl>
                                          <p:spTgt spid="499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39" grpId="0"/>
      <p:bldP spid="49974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70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702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702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7030" name="Rectangle 6"/>
          <p:cNvSpPr>
            <a:spLocks noGrp="1" noChangeArrowheads="1"/>
          </p:cNvSpPr>
          <p:nvPr>
            <p:ph type="title"/>
          </p:nvPr>
        </p:nvSpPr>
        <p:spPr>
          <a:xfrm>
            <a:off x="250825" y="188913"/>
            <a:ext cx="8610600" cy="7191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Il costo sociale dell’imposizione fiscale</a:t>
            </a:r>
          </a:p>
        </p:txBody>
      </p:sp>
      <p:sp>
        <p:nvSpPr>
          <p:cNvPr id="501767" name="Rectangle 7"/>
          <p:cNvSpPr>
            <a:spLocks noGrp="1" noChangeArrowheads="1"/>
          </p:cNvSpPr>
          <p:nvPr>
            <p:ph type="body" idx="1"/>
          </p:nvPr>
        </p:nvSpPr>
        <p:spPr>
          <a:xfrm>
            <a:off x="179388" y="908050"/>
            <a:ext cx="8812212" cy="59499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en-US" sz="2800"/>
              <a:t>Come sappiamo, una tassa genera un cuneo (</a:t>
            </a:r>
            <a:r>
              <a:rPr lang="it-IT" altLang="en-US" sz="2800" i="1"/>
              <a:t>tax wedge</a:t>
            </a:r>
            <a:r>
              <a:rPr lang="it-IT" altLang="en-US" sz="2800"/>
              <a:t>) tra il prezzo pagato dal compratore e quello incassato dal venditore. Ciò induce una riduzione del benessere sociale. </a:t>
            </a:r>
          </a:p>
          <a:p>
            <a:pPr eaLnBrk="1" hangingPunct="1">
              <a:lnSpc>
                <a:spcPct val="80000"/>
              </a:lnSpc>
            </a:pPr>
            <a:r>
              <a:rPr lang="it-IT" altLang="en-US" sz="2800"/>
              <a:t>Si dimostra che le perdite di benessere subite da compratori e venditori eccedono </a:t>
            </a:r>
            <a:r>
              <a:rPr lang="it-IT" altLang="en-US" sz="2800" u="sng"/>
              <a:t>sempre</a:t>
            </a:r>
            <a:r>
              <a:rPr lang="it-IT" altLang="en-US" sz="2800"/>
              <a:t> il gettito fiscale.</a:t>
            </a:r>
            <a:endParaRPr lang="it-IT" altLang="en-US" sz="2800">
              <a:solidFill>
                <a:srgbClr val="8901F3"/>
              </a:solidFill>
            </a:endParaRPr>
          </a:p>
          <a:p>
            <a:pPr eaLnBrk="1" hangingPunct="1">
              <a:lnSpc>
                <a:spcPct val="80000"/>
              </a:lnSpc>
            </a:pPr>
            <a:r>
              <a:rPr lang="it-IT" altLang="en-US" sz="2800"/>
              <a:t>Definiamo </a:t>
            </a:r>
            <a:r>
              <a:rPr lang="it-IT" altLang="en-US" sz="2800">
                <a:solidFill>
                  <a:srgbClr val="8901F3"/>
                </a:solidFill>
              </a:rPr>
              <a:t>perdita secca</a:t>
            </a:r>
            <a:r>
              <a:rPr lang="it-IT" altLang="en-US" sz="2800"/>
              <a:t> (</a:t>
            </a:r>
            <a:r>
              <a:rPr lang="it-IT" altLang="en-US" sz="2800" i="1"/>
              <a:t>deadweight loss</a:t>
            </a:r>
            <a:r>
              <a:rPr lang="it-IT" altLang="en-US" sz="2800"/>
              <a:t> = DWL) la riduzione nel surplus totale indotta da una tassa.</a:t>
            </a:r>
          </a:p>
          <a:p>
            <a:pPr eaLnBrk="1" hangingPunct="1">
              <a:lnSpc>
                <a:spcPct val="80000"/>
              </a:lnSpc>
            </a:pPr>
            <a:r>
              <a:rPr lang="it-IT" altLang="en-US" sz="2800">
                <a:solidFill>
                  <a:srgbClr val="8901F3"/>
                </a:solidFill>
              </a:rPr>
              <a:t>DWL = Benessere perduto da compratori e venditori – 		       – gettito fiscale</a:t>
            </a:r>
          </a:p>
          <a:p>
            <a:pPr eaLnBrk="1" hangingPunct="1">
              <a:lnSpc>
                <a:spcPct val="80000"/>
              </a:lnSpc>
            </a:pPr>
            <a:r>
              <a:rPr lang="it-IT" altLang="en-US" sz="2800"/>
              <a:t>Quindi DWL è quella parte di benessere che viene </a:t>
            </a:r>
            <a:r>
              <a:rPr lang="it-IT" altLang="en-US" sz="2800" u="sng"/>
              <a:t>distrutta</a:t>
            </a:r>
            <a:r>
              <a:rPr lang="it-IT" altLang="en-US" sz="2800"/>
              <a:t> dall’imposta, perché perduta da compratori e venditori senza che lo Stato riesca ad appropriarsene.</a:t>
            </a:r>
          </a:p>
          <a:p>
            <a:pPr lvl="1" eaLnBrk="1" hangingPunct="1">
              <a:lnSpc>
                <a:spcPct val="80000"/>
              </a:lnSpc>
              <a:buFont typeface="Wingdings" panose="05000000000000000000" pitchFamily="2" charset="2"/>
              <a:buChar char="Ø"/>
            </a:pPr>
            <a:r>
              <a:rPr lang="it-IT" altLang="en-US" sz="2400"/>
              <a:t>Anche se lo Stato </a:t>
            </a:r>
            <a:r>
              <a:rPr lang="it-IT" altLang="en-US" sz="2400" u="sng"/>
              <a:t>restituisse</a:t>
            </a:r>
            <a:r>
              <a:rPr lang="it-IT" altLang="en-US" sz="2400"/>
              <a:t> a compratori e venditori l’intero incasso della tassa, il benessere complessivo sarebbe comunque </a:t>
            </a:r>
            <a:r>
              <a:rPr lang="it-IT" altLang="en-US" sz="2400" u="sng"/>
              <a:t>ridotto</a:t>
            </a:r>
            <a:r>
              <a:rPr lang="it-IT" altLang="en-US" sz="2400"/>
              <a:t> di un ammontare pari alla DWL.</a:t>
            </a:r>
          </a:p>
          <a:p>
            <a:pPr lvl="1" eaLnBrk="1" hangingPunct="1">
              <a:lnSpc>
                <a:spcPct val="80000"/>
              </a:lnSpc>
              <a:buFont typeface="Wingdings" panose="05000000000000000000" pitchFamily="2" charset="2"/>
              <a:buChar char="Ø"/>
            </a:pPr>
            <a:r>
              <a:rPr lang="it-IT" altLang="en-US" sz="2400"/>
              <a:t>E’ un nuovo esempio del </a:t>
            </a:r>
            <a:r>
              <a:rPr lang="it-IT" altLang="en-US" sz="2400" i="1"/>
              <a:t>trade-off</a:t>
            </a:r>
            <a:r>
              <a:rPr lang="it-IT" altLang="en-US" sz="2400"/>
              <a:t> tra equità ed efficienza.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67">
                                            <p:txEl>
                                              <p:pRg st="2" end="2"/>
                                            </p:txEl>
                                          </p:spTgt>
                                        </p:tgtEl>
                                        <p:attrNameLst>
                                          <p:attrName>style.visibility</p:attrName>
                                        </p:attrNameLst>
                                      </p:cBhvr>
                                      <p:to>
                                        <p:strVal val="visible"/>
                                      </p:to>
                                    </p:set>
                                    <p:animEffect transition="in" filter="wipe(left)">
                                      <p:cBhvr>
                                        <p:cTn id="7" dur="500"/>
                                        <p:tgtEl>
                                          <p:spTgt spid="501767">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1767">
                                            <p:txEl>
                                              <p:pRg st="3" end="3"/>
                                            </p:txEl>
                                          </p:spTgt>
                                        </p:tgtEl>
                                        <p:attrNameLst>
                                          <p:attrName>style.visibility</p:attrName>
                                        </p:attrNameLst>
                                      </p:cBhvr>
                                      <p:to>
                                        <p:strVal val="visible"/>
                                      </p:to>
                                    </p:set>
                                    <p:animEffect transition="in" filter="wipe(left)">
                                      <p:cBhvr>
                                        <p:cTn id="10" dur="500"/>
                                        <p:tgtEl>
                                          <p:spTgt spid="501767">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01767">
                                            <p:txEl>
                                              <p:pRg st="4" end="4"/>
                                            </p:txEl>
                                          </p:spTgt>
                                        </p:tgtEl>
                                        <p:attrNameLst>
                                          <p:attrName>style.visibility</p:attrName>
                                        </p:attrNameLst>
                                      </p:cBhvr>
                                      <p:to>
                                        <p:strVal val="visible"/>
                                      </p:to>
                                    </p:set>
                                    <p:animEffect transition="in" filter="wipe(left)">
                                      <p:cBhvr>
                                        <p:cTn id="15" dur="500"/>
                                        <p:tgtEl>
                                          <p:spTgt spid="501767">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01767">
                                            <p:txEl>
                                              <p:pRg st="5" end="5"/>
                                            </p:txEl>
                                          </p:spTgt>
                                        </p:tgtEl>
                                        <p:attrNameLst>
                                          <p:attrName>style.visibility</p:attrName>
                                        </p:attrNameLst>
                                      </p:cBhvr>
                                      <p:to>
                                        <p:strVal val="visible"/>
                                      </p:to>
                                    </p:set>
                                    <p:animEffect transition="in" filter="wipe(left)">
                                      <p:cBhvr>
                                        <p:cTn id="18" dur="500"/>
                                        <p:tgtEl>
                                          <p:spTgt spid="501767">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1767">
                                            <p:txEl>
                                              <p:pRg st="6" end="6"/>
                                            </p:txEl>
                                          </p:spTgt>
                                        </p:tgtEl>
                                        <p:attrNameLst>
                                          <p:attrName>style.visibility</p:attrName>
                                        </p:attrNameLst>
                                      </p:cBhvr>
                                      <p:to>
                                        <p:strVal val="visible"/>
                                      </p:to>
                                    </p:set>
                                    <p:animEffect transition="in" filter="wipe(left)">
                                      <p:cBhvr>
                                        <p:cTn id="21" dur="500"/>
                                        <p:tgtEl>
                                          <p:spTgt spid="5017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7"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90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503812" name="Freeform 4"/>
          <p:cNvSpPr>
            <a:spLocks/>
          </p:cNvSpPr>
          <p:nvPr/>
        </p:nvSpPr>
        <p:spPr bwMode="auto">
          <a:xfrm>
            <a:off x="3635375" y="3213100"/>
            <a:ext cx="1138238" cy="1489075"/>
          </a:xfrm>
          <a:custGeom>
            <a:avLst/>
            <a:gdLst>
              <a:gd name="T0" fmla="*/ 0 w 717"/>
              <a:gd name="T1" fmla="*/ 0 h 938"/>
              <a:gd name="T2" fmla="*/ 0 w 717"/>
              <a:gd name="T3" fmla="*/ 2147483646 h 938"/>
              <a:gd name="T4" fmla="*/ 0 w 717"/>
              <a:gd name="T5" fmla="*/ 2147483646 h 938"/>
              <a:gd name="T6" fmla="*/ 2147483646 w 717"/>
              <a:gd name="T7" fmla="*/ 2147483646 h 938"/>
              <a:gd name="T8" fmla="*/ 0 w 717"/>
              <a:gd name="T9" fmla="*/ 0 h 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938">
                <a:moveTo>
                  <a:pt x="0" y="0"/>
                </a:moveTo>
                <a:lnTo>
                  <a:pt x="0" y="496"/>
                </a:lnTo>
                <a:lnTo>
                  <a:pt x="0" y="937"/>
                </a:lnTo>
                <a:lnTo>
                  <a:pt x="716" y="496"/>
                </a:lnTo>
                <a:lnTo>
                  <a:pt x="0" y="0"/>
                </a:lnTo>
              </a:path>
            </a:pathLst>
          </a:custGeom>
          <a:solidFill>
            <a:srgbClr val="FF66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077" name="Rectangle 5"/>
          <p:cNvSpPr>
            <a:spLocks noChangeArrowheads="1"/>
          </p:cNvSpPr>
          <p:nvPr/>
        </p:nvSpPr>
        <p:spPr bwMode="auto">
          <a:xfrm>
            <a:off x="1949450" y="3849688"/>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 </a:t>
            </a:r>
          </a:p>
        </p:txBody>
      </p:sp>
      <p:sp>
        <p:nvSpPr>
          <p:cNvPr id="259078" name="Rectangle 6"/>
          <p:cNvSpPr>
            <a:spLocks noChangeArrowheads="1"/>
          </p:cNvSpPr>
          <p:nvPr/>
        </p:nvSpPr>
        <p:spPr bwMode="auto">
          <a:xfrm>
            <a:off x="7559675" y="6232525"/>
            <a:ext cx="825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Quantità</a:t>
            </a:r>
          </a:p>
        </p:txBody>
      </p:sp>
      <p:sp>
        <p:nvSpPr>
          <p:cNvPr id="259079" name="Rectangle 7"/>
          <p:cNvSpPr>
            <a:spLocks noChangeArrowheads="1"/>
          </p:cNvSpPr>
          <p:nvPr/>
        </p:nvSpPr>
        <p:spPr bwMode="auto">
          <a:xfrm>
            <a:off x="1895475" y="6232525"/>
            <a:ext cx="112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0</a:t>
            </a:r>
          </a:p>
        </p:txBody>
      </p:sp>
      <p:sp>
        <p:nvSpPr>
          <p:cNvPr id="259080" name="Rectangle 8"/>
          <p:cNvSpPr>
            <a:spLocks noChangeArrowheads="1"/>
          </p:cNvSpPr>
          <p:nvPr/>
        </p:nvSpPr>
        <p:spPr bwMode="auto">
          <a:xfrm>
            <a:off x="1589088" y="1749425"/>
            <a:ext cx="654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Prezzo</a:t>
            </a:r>
          </a:p>
        </p:txBody>
      </p:sp>
      <p:sp>
        <p:nvSpPr>
          <p:cNvPr id="259081" name="Freeform 9"/>
          <p:cNvSpPr>
            <a:spLocks/>
          </p:cNvSpPr>
          <p:nvPr/>
        </p:nvSpPr>
        <p:spPr bwMode="auto">
          <a:xfrm>
            <a:off x="2070100" y="1793875"/>
            <a:ext cx="6170613" cy="4397375"/>
          </a:xfrm>
          <a:custGeom>
            <a:avLst/>
            <a:gdLst>
              <a:gd name="T0" fmla="*/ 0 w 3887"/>
              <a:gd name="T1" fmla="*/ 0 h 2770"/>
              <a:gd name="T2" fmla="*/ 0 w 3887"/>
              <a:gd name="T3" fmla="*/ 2147483646 h 2770"/>
              <a:gd name="T4" fmla="*/ 2147483646 w 3887"/>
              <a:gd name="T5" fmla="*/ 2147483646 h 2770"/>
              <a:gd name="T6" fmla="*/ 0 60000 65536"/>
              <a:gd name="T7" fmla="*/ 0 60000 65536"/>
              <a:gd name="T8" fmla="*/ 0 60000 65536"/>
            </a:gdLst>
            <a:ahLst/>
            <a:cxnLst>
              <a:cxn ang="T6">
                <a:pos x="T0" y="T1"/>
              </a:cxn>
              <a:cxn ang="T7">
                <a:pos x="T2" y="T3"/>
              </a:cxn>
              <a:cxn ang="T8">
                <a:pos x="T4" y="T5"/>
              </a:cxn>
            </a:cxnLst>
            <a:rect l="0" t="0" r="r" b="b"/>
            <a:pathLst>
              <a:path w="3887" h="2770">
                <a:moveTo>
                  <a:pt x="0" y="0"/>
                </a:moveTo>
                <a:lnTo>
                  <a:pt x="0" y="2769"/>
                </a:lnTo>
                <a:lnTo>
                  <a:pt x="3886" y="27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082" name="Rectangle 10" descr="25%"/>
          <p:cNvSpPr>
            <a:spLocks noChangeArrowheads="1"/>
          </p:cNvSpPr>
          <p:nvPr/>
        </p:nvSpPr>
        <p:spPr bwMode="auto">
          <a:xfrm>
            <a:off x="2089150" y="3181350"/>
            <a:ext cx="1517650" cy="1479550"/>
          </a:xfrm>
          <a:prstGeom prst="rec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59083" name="Rectangle 11"/>
          <p:cNvSpPr>
            <a:spLocks noChangeArrowheads="1"/>
          </p:cNvSpPr>
          <p:nvPr/>
        </p:nvSpPr>
        <p:spPr bwMode="auto">
          <a:xfrm>
            <a:off x="1644650" y="3878263"/>
            <a:ext cx="395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b="1">
                <a:solidFill>
                  <a:srgbClr val="000000"/>
                </a:solidFill>
                <a:latin typeface="Arial" panose="020B0604020202020204" pitchFamily="34" charset="0"/>
              </a:rPr>
              <a:t>0.50</a:t>
            </a:r>
          </a:p>
        </p:txBody>
      </p:sp>
      <p:sp>
        <p:nvSpPr>
          <p:cNvPr id="259084" name="Rectangle 12"/>
          <p:cNvSpPr>
            <a:spLocks noChangeArrowheads="1"/>
          </p:cNvSpPr>
          <p:nvPr/>
        </p:nvSpPr>
        <p:spPr bwMode="auto">
          <a:xfrm>
            <a:off x="1644650" y="4564063"/>
            <a:ext cx="395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b="1">
                <a:solidFill>
                  <a:srgbClr val="000000"/>
                </a:solidFill>
                <a:latin typeface="Arial" panose="020B0604020202020204" pitchFamily="34" charset="0"/>
              </a:rPr>
              <a:t>0.40</a:t>
            </a:r>
          </a:p>
        </p:txBody>
      </p:sp>
      <p:sp>
        <p:nvSpPr>
          <p:cNvPr id="259085" name="Rectangle 13"/>
          <p:cNvSpPr>
            <a:spLocks noChangeArrowheads="1"/>
          </p:cNvSpPr>
          <p:nvPr/>
        </p:nvSpPr>
        <p:spPr bwMode="auto">
          <a:xfrm>
            <a:off x="1644650" y="3070225"/>
            <a:ext cx="395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b="1">
                <a:solidFill>
                  <a:srgbClr val="000000"/>
                </a:solidFill>
                <a:latin typeface="Arial" panose="020B0604020202020204" pitchFamily="34" charset="0"/>
              </a:rPr>
              <a:t>0.60</a:t>
            </a:r>
          </a:p>
        </p:txBody>
      </p:sp>
      <p:sp>
        <p:nvSpPr>
          <p:cNvPr id="259086" name="Rectangle 14"/>
          <p:cNvSpPr>
            <a:spLocks noChangeArrowheads="1"/>
          </p:cNvSpPr>
          <p:nvPr/>
        </p:nvSpPr>
        <p:spPr bwMode="auto">
          <a:xfrm>
            <a:off x="4511675" y="6232525"/>
            <a:ext cx="450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1000</a:t>
            </a:r>
          </a:p>
        </p:txBody>
      </p:sp>
      <p:sp>
        <p:nvSpPr>
          <p:cNvPr id="259087" name="Rectangle 15"/>
          <p:cNvSpPr>
            <a:spLocks noChangeArrowheads="1"/>
          </p:cNvSpPr>
          <p:nvPr/>
        </p:nvSpPr>
        <p:spPr bwMode="auto">
          <a:xfrm>
            <a:off x="3444875" y="6232525"/>
            <a:ext cx="33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800</a:t>
            </a:r>
          </a:p>
        </p:txBody>
      </p:sp>
      <p:sp>
        <p:nvSpPr>
          <p:cNvPr id="259088" name="Freeform 16"/>
          <p:cNvSpPr>
            <a:spLocks/>
          </p:cNvSpPr>
          <p:nvPr/>
        </p:nvSpPr>
        <p:spPr bwMode="auto">
          <a:xfrm>
            <a:off x="2070100" y="4002088"/>
            <a:ext cx="2670175" cy="2166937"/>
          </a:xfrm>
          <a:custGeom>
            <a:avLst/>
            <a:gdLst>
              <a:gd name="T0" fmla="*/ 2147483646 w 1682"/>
              <a:gd name="T1" fmla="*/ 2147483646 h 1365"/>
              <a:gd name="T2" fmla="*/ 2147483646 w 1682"/>
              <a:gd name="T3" fmla="*/ 0 h 1365"/>
              <a:gd name="T4" fmla="*/ 0 w 1682"/>
              <a:gd name="T5" fmla="*/ 0 h 1365"/>
              <a:gd name="T6" fmla="*/ 0 60000 65536"/>
              <a:gd name="T7" fmla="*/ 0 60000 65536"/>
              <a:gd name="T8" fmla="*/ 0 60000 65536"/>
            </a:gdLst>
            <a:ahLst/>
            <a:cxnLst>
              <a:cxn ang="T6">
                <a:pos x="T0" y="T1"/>
              </a:cxn>
              <a:cxn ang="T7">
                <a:pos x="T2" y="T3"/>
              </a:cxn>
              <a:cxn ang="T8">
                <a:pos x="T4" y="T5"/>
              </a:cxn>
            </a:cxnLst>
            <a:rect l="0" t="0" r="r" b="b"/>
            <a:pathLst>
              <a:path w="1682" h="1365">
                <a:moveTo>
                  <a:pt x="1681" y="1364"/>
                </a:moveTo>
                <a:lnTo>
                  <a:pt x="168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089" name="Rectangle 17"/>
          <p:cNvSpPr>
            <a:spLocks noChangeArrowheads="1"/>
          </p:cNvSpPr>
          <p:nvPr/>
        </p:nvSpPr>
        <p:spPr bwMode="auto">
          <a:xfrm>
            <a:off x="1949450" y="4527550"/>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 </a:t>
            </a:r>
          </a:p>
        </p:txBody>
      </p:sp>
      <p:sp>
        <p:nvSpPr>
          <p:cNvPr id="259090" name="Rectangle 18"/>
          <p:cNvSpPr>
            <a:spLocks noChangeArrowheads="1"/>
          </p:cNvSpPr>
          <p:nvPr/>
        </p:nvSpPr>
        <p:spPr bwMode="auto">
          <a:xfrm>
            <a:off x="6796088" y="5248275"/>
            <a:ext cx="923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Domanda</a:t>
            </a:r>
          </a:p>
        </p:txBody>
      </p:sp>
      <p:sp>
        <p:nvSpPr>
          <p:cNvPr id="259091" name="Rectangle 19"/>
          <p:cNvSpPr>
            <a:spLocks noChangeArrowheads="1"/>
          </p:cNvSpPr>
          <p:nvPr/>
        </p:nvSpPr>
        <p:spPr bwMode="auto">
          <a:xfrm>
            <a:off x="6816725" y="2668588"/>
            <a:ext cx="668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Offerta</a:t>
            </a:r>
          </a:p>
        </p:txBody>
      </p:sp>
      <p:sp>
        <p:nvSpPr>
          <p:cNvPr id="259092" name="Freeform 20"/>
          <p:cNvSpPr>
            <a:spLocks/>
          </p:cNvSpPr>
          <p:nvPr/>
        </p:nvSpPr>
        <p:spPr bwMode="auto">
          <a:xfrm>
            <a:off x="2070100" y="3171825"/>
            <a:ext cx="1555750" cy="2997200"/>
          </a:xfrm>
          <a:custGeom>
            <a:avLst/>
            <a:gdLst>
              <a:gd name="T0" fmla="*/ 2147483646 w 980"/>
              <a:gd name="T1" fmla="*/ 2147483646 h 1888"/>
              <a:gd name="T2" fmla="*/ 2147483646 w 980"/>
              <a:gd name="T3" fmla="*/ 0 h 1888"/>
              <a:gd name="T4" fmla="*/ 0 w 980"/>
              <a:gd name="T5" fmla="*/ 0 h 1888"/>
              <a:gd name="T6" fmla="*/ 0 60000 65536"/>
              <a:gd name="T7" fmla="*/ 0 60000 65536"/>
              <a:gd name="T8" fmla="*/ 0 60000 65536"/>
            </a:gdLst>
            <a:ahLst/>
            <a:cxnLst>
              <a:cxn ang="T6">
                <a:pos x="T0" y="T1"/>
              </a:cxn>
              <a:cxn ang="T7">
                <a:pos x="T2" y="T3"/>
              </a:cxn>
              <a:cxn ang="T8">
                <a:pos x="T4" y="T5"/>
              </a:cxn>
            </a:cxnLst>
            <a:rect l="0" t="0" r="r" b="b"/>
            <a:pathLst>
              <a:path w="980" h="1888">
                <a:moveTo>
                  <a:pt x="979" y="1887"/>
                </a:moveTo>
                <a:lnTo>
                  <a:pt x="979"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093" name="Line 21"/>
          <p:cNvSpPr>
            <a:spLocks noChangeShapeType="1"/>
          </p:cNvSpPr>
          <p:nvPr/>
        </p:nvSpPr>
        <p:spPr bwMode="auto">
          <a:xfrm>
            <a:off x="2109788" y="2116138"/>
            <a:ext cx="4606925" cy="32512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9094" name="Line 22"/>
          <p:cNvSpPr>
            <a:spLocks noChangeShapeType="1"/>
          </p:cNvSpPr>
          <p:nvPr/>
        </p:nvSpPr>
        <p:spPr bwMode="auto">
          <a:xfrm flipH="1">
            <a:off x="2105025" y="2816225"/>
            <a:ext cx="4659313" cy="27479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9095" name="Line 23"/>
          <p:cNvSpPr>
            <a:spLocks noChangeShapeType="1"/>
          </p:cNvSpPr>
          <p:nvPr/>
        </p:nvSpPr>
        <p:spPr bwMode="auto">
          <a:xfrm flipH="1">
            <a:off x="2066925" y="4683125"/>
            <a:ext cx="1563688"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9096" name="Freeform 24"/>
          <p:cNvSpPr>
            <a:spLocks/>
          </p:cNvSpPr>
          <p:nvPr/>
        </p:nvSpPr>
        <p:spPr bwMode="auto">
          <a:xfrm>
            <a:off x="4695825" y="3937000"/>
            <a:ext cx="109538"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0 h 69"/>
              <a:gd name="T12" fmla="*/ 2147483646 w 69"/>
              <a:gd name="T13" fmla="*/ 0 h 69"/>
              <a:gd name="T14" fmla="*/ 2147483646 w 69"/>
              <a:gd name="T15" fmla="*/ 0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5" y="68"/>
                </a:lnTo>
                <a:lnTo>
                  <a:pt x="68" y="55"/>
                </a:lnTo>
                <a:lnTo>
                  <a:pt x="68" y="41"/>
                </a:lnTo>
                <a:lnTo>
                  <a:pt x="68" y="13"/>
                </a:lnTo>
                <a:lnTo>
                  <a:pt x="55" y="0"/>
                </a:lnTo>
                <a:lnTo>
                  <a:pt x="27" y="0"/>
                </a:lnTo>
                <a:lnTo>
                  <a:pt x="13" y="0"/>
                </a:lnTo>
                <a:lnTo>
                  <a:pt x="0" y="13"/>
                </a:lnTo>
                <a:lnTo>
                  <a:pt x="0" y="41"/>
                </a:lnTo>
                <a:lnTo>
                  <a:pt x="0" y="55"/>
                </a:lnTo>
                <a:lnTo>
                  <a:pt x="13"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097" name="Freeform 25"/>
          <p:cNvSpPr>
            <a:spLocks/>
          </p:cNvSpPr>
          <p:nvPr/>
        </p:nvSpPr>
        <p:spPr bwMode="auto">
          <a:xfrm>
            <a:off x="3579813" y="3105150"/>
            <a:ext cx="109537"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098" name="Freeform 26"/>
          <p:cNvSpPr>
            <a:spLocks/>
          </p:cNvSpPr>
          <p:nvPr/>
        </p:nvSpPr>
        <p:spPr bwMode="auto">
          <a:xfrm>
            <a:off x="3579813" y="4614863"/>
            <a:ext cx="109537" cy="131762"/>
          </a:xfrm>
          <a:custGeom>
            <a:avLst/>
            <a:gdLst>
              <a:gd name="T0" fmla="*/ 2147483646 w 69"/>
              <a:gd name="T1" fmla="*/ 2147483646 h 83"/>
              <a:gd name="T2" fmla="*/ 2147483646 w 69"/>
              <a:gd name="T3" fmla="*/ 2147483646 h 83"/>
              <a:gd name="T4" fmla="*/ 2147483646 w 69"/>
              <a:gd name="T5" fmla="*/ 2147483646 h 83"/>
              <a:gd name="T6" fmla="*/ 2147483646 w 69"/>
              <a:gd name="T7" fmla="*/ 2147483646 h 83"/>
              <a:gd name="T8" fmla="*/ 2147483646 w 69"/>
              <a:gd name="T9" fmla="*/ 2147483646 h 83"/>
              <a:gd name="T10" fmla="*/ 2147483646 w 69"/>
              <a:gd name="T11" fmla="*/ 0 h 83"/>
              <a:gd name="T12" fmla="*/ 2147483646 w 69"/>
              <a:gd name="T13" fmla="*/ 0 h 83"/>
              <a:gd name="T14" fmla="*/ 2147483646 w 69"/>
              <a:gd name="T15" fmla="*/ 0 h 83"/>
              <a:gd name="T16" fmla="*/ 0 w 69"/>
              <a:gd name="T17" fmla="*/ 2147483646 h 83"/>
              <a:gd name="T18" fmla="*/ 0 w 69"/>
              <a:gd name="T19" fmla="*/ 2147483646 h 83"/>
              <a:gd name="T20" fmla="*/ 0 w 69"/>
              <a:gd name="T21" fmla="*/ 2147483646 h 83"/>
              <a:gd name="T22" fmla="*/ 2147483646 w 69"/>
              <a:gd name="T23" fmla="*/ 2147483646 h 83"/>
              <a:gd name="T24" fmla="*/ 2147483646 w 69"/>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3">
                <a:moveTo>
                  <a:pt x="27" y="82"/>
                </a:moveTo>
                <a:lnTo>
                  <a:pt x="55" y="69"/>
                </a:lnTo>
                <a:lnTo>
                  <a:pt x="68" y="54"/>
                </a:lnTo>
                <a:lnTo>
                  <a:pt x="68" y="41"/>
                </a:lnTo>
                <a:lnTo>
                  <a:pt x="68" y="13"/>
                </a:lnTo>
                <a:lnTo>
                  <a:pt x="55" y="0"/>
                </a:lnTo>
                <a:lnTo>
                  <a:pt x="27" y="0"/>
                </a:lnTo>
                <a:lnTo>
                  <a:pt x="13" y="0"/>
                </a:lnTo>
                <a:lnTo>
                  <a:pt x="0" y="13"/>
                </a:lnTo>
                <a:lnTo>
                  <a:pt x="0" y="41"/>
                </a:lnTo>
                <a:lnTo>
                  <a:pt x="0" y="54"/>
                </a:lnTo>
                <a:lnTo>
                  <a:pt x="13" y="69"/>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3835" name="Rectangle 27"/>
          <p:cNvSpPr>
            <a:spLocks noChangeArrowheads="1"/>
          </p:cNvSpPr>
          <p:nvPr/>
        </p:nvSpPr>
        <p:spPr bwMode="auto">
          <a:xfrm>
            <a:off x="2987675" y="836613"/>
            <a:ext cx="5943600" cy="822325"/>
          </a:xfrm>
          <a:prstGeom prst="rect">
            <a:avLst/>
          </a:prstGeom>
          <a:solidFill>
            <a:srgbClr val="FF66CC">
              <a:alpha val="47842"/>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it-IT" altLang="en-US" sz="2400" b="1">
                <a:latin typeface="Book Antiqua" panose="02040602050305030304" pitchFamily="18" charset="0"/>
              </a:rPr>
              <a:t>La perdita secca (DWL) dovuta alla tassa è pari all’area del triangolo AEB, cioè €20</a:t>
            </a:r>
            <a:endParaRPr lang="it-IT" altLang="en-US" sz="2400"/>
          </a:p>
        </p:txBody>
      </p:sp>
      <p:sp>
        <p:nvSpPr>
          <p:cNvPr id="259100" name="Text Box 28"/>
          <p:cNvSpPr txBox="1">
            <a:spLocks noChangeArrowheads="1"/>
          </p:cNvSpPr>
          <p:nvPr/>
        </p:nvSpPr>
        <p:spPr bwMode="auto">
          <a:xfrm>
            <a:off x="3581400" y="2819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A</a:t>
            </a:r>
          </a:p>
        </p:txBody>
      </p:sp>
      <p:sp>
        <p:nvSpPr>
          <p:cNvPr id="259101" name="Text Box 29"/>
          <p:cNvSpPr txBox="1">
            <a:spLocks noChangeArrowheads="1"/>
          </p:cNvSpPr>
          <p:nvPr/>
        </p:nvSpPr>
        <p:spPr bwMode="auto">
          <a:xfrm>
            <a:off x="3657600" y="45720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B</a:t>
            </a:r>
          </a:p>
        </p:txBody>
      </p:sp>
      <p:sp>
        <p:nvSpPr>
          <p:cNvPr id="259102" name="Text Box 30"/>
          <p:cNvSpPr txBox="1">
            <a:spLocks noChangeArrowheads="1"/>
          </p:cNvSpPr>
          <p:nvPr/>
        </p:nvSpPr>
        <p:spPr bwMode="auto">
          <a:xfrm>
            <a:off x="4648200" y="3581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3835"/>
                                        </p:tgtEl>
                                        <p:attrNameLst>
                                          <p:attrName>style.visibility</p:attrName>
                                        </p:attrNameLst>
                                      </p:cBhvr>
                                      <p:to>
                                        <p:strVal val="visible"/>
                                      </p:to>
                                    </p:set>
                                    <p:animEffect transition="in" filter="checkerboard(across)">
                                      <p:cBhvr>
                                        <p:cTn id="7" dur="500"/>
                                        <p:tgtEl>
                                          <p:spTgt spid="503835"/>
                                        </p:tgtEl>
                                      </p:cBhvr>
                                    </p:animEffect>
                                  </p:childTnLst>
                                </p:cTn>
                              </p:par>
                              <p:par>
                                <p:cTn id="8" presetID="5" presetClass="entr" presetSubtype="10" fill="hold" nodeType="withEffect">
                                  <p:stCondLst>
                                    <p:cond delay="0"/>
                                  </p:stCondLst>
                                  <p:childTnLst>
                                    <p:set>
                                      <p:cBhvr>
                                        <p:cTn id="9" dur="1" fill="hold">
                                          <p:stCondLst>
                                            <p:cond delay="0"/>
                                          </p:stCondLst>
                                        </p:cTn>
                                        <p:tgtEl>
                                          <p:spTgt spid="503812"/>
                                        </p:tgtEl>
                                        <p:attrNameLst>
                                          <p:attrName>style.visibility</p:attrName>
                                        </p:attrNameLst>
                                      </p:cBhvr>
                                      <p:to>
                                        <p:strVal val="visible"/>
                                      </p:to>
                                    </p:set>
                                    <p:animEffect transition="in" filter="checkerboard(across)">
                                      <p:cBhvr>
                                        <p:cTn id="10" dur="500"/>
                                        <p:tgtEl>
                                          <p:spTgt spid="50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3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11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grpSp>
        <p:nvGrpSpPr>
          <p:cNvPr id="261124" name="Group 4"/>
          <p:cNvGrpSpPr>
            <a:grpSpLocks/>
          </p:cNvGrpSpPr>
          <p:nvPr/>
        </p:nvGrpSpPr>
        <p:grpSpPr bwMode="auto">
          <a:xfrm>
            <a:off x="122238" y="801688"/>
            <a:ext cx="8583612" cy="5256212"/>
            <a:chOff x="77" y="505"/>
            <a:chExt cx="5407" cy="3311"/>
          </a:xfrm>
        </p:grpSpPr>
        <p:sp>
          <p:nvSpPr>
            <p:cNvPr id="261128" name="Freeform 5"/>
            <p:cNvSpPr>
              <a:spLocks/>
            </p:cNvSpPr>
            <p:nvPr/>
          </p:nvSpPr>
          <p:spPr bwMode="auto">
            <a:xfrm>
              <a:off x="2217" y="1515"/>
              <a:ext cx="797" cy="1042"/>
            </a:xfrm>
            <a:custGeom>
              <a:avLst/>
              <a:gdLst>
                <a:gd name="T0" fmla="*/ 0 w 797"/>
                <a:gd name="T1" fmla="*/ 0 h 1042"/>
                <a:gd name="T2" fmla="*/ 0 w 797"/>
                <a:gd name="T3" fmla="*/ 551 h 1042"/>
                <a:gd name="T4" fmla="*/ 0 w 797"/>
                <a:gd name="T5" fmla="*/ 1041 h 1042"/>
                <a:gd name="T6" fmla="*/ 796 w 797"/>
                <a:gd name="T7" fmla="*/ 551 h 1042"/>
                <a:gd name="T8" fmla="*/ 0 w 797"/>
                <a:gd name="T9" fmla="*/ 0 h 10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042">
                  <a:moveTo>
                    <a:pt x="0" y="0"/>
                  </a:moveTo>
                  <a:lnTo>
                    <a:pt x="0" y="551"/>
                  </a:lnTo>
                  <a:lnTo>
                    <a:pt x="0" y="1041"/>
                  </a:lnTo>
                  <a:lnTo>
                    <a:pt x="796" y="551"/>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29" name="Rectangle 6"/>
            <p:cNvSpPr>
              <a:spLocks noChangeArrowheads="1"/>
            </p:cNvSpPr>
            <p:nvPr/>
          </p:nvSpPr>
          <p:spPr bwMode="auto">
            <a:xfrm>
              <a:off x="1528" y="1209"/>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A</a:t>
              </a:r>
            </a:p>
          </p:txBody>
        </p:sp>
        <p:sp>
          <p:nvSpPr>
            <p:cNvPr id="261130" name="Rectangle 7"/>
            <p:cNvSpPr>
              <a:spLocks noChangeArrowheads="1"/>
            </p:cNvSpPr>
            <p:nvPr/>
          </p:nvSpPr>
          <p:spPr bwMode="auto">
            <a:xfrm>
              <a:off x="1528" y="2633"/>
              <a:ext cx="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F</a:t>
              </a:r>
            </a:p>
          </p:txBody>
        </p:sp>
        <p:sp>
          <p:nvSpPr>
            <p:cNvPr id="261131" name="Rectangle 8"/>
            <p:cNvSpPr>
              <a:spLocks noChangeArrowheads="1"/>
            </p:cNvSpPr>
            <p:nvPr/>
          </p:nvSpPr>
          <p:spPr bwMode="auto">
            <a:xfrm>
              <a:off x="1650" y="1699"/>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B</a:t>
              </a:r>
            </a:p>
          </p:txBody>
        </p:sp>
        <p:sp>
          <p:nvSpPr>
            <p:cNvPr id="261132" name="Rectangle 9"/>
            <p:cNvSpPr>
              <a:spLocks noChangeArrowheads="1"/>
            </p:cNvSpPr>
            <p:nvPr/>
          </p:nvSpPr>
          <p:spPr bwMode="auto">
            <a:xfrm>
              <a:off x="1650" y="2220"/>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p>
          </p:txBody>
        </p:sp>
        <p:sp>
          <p:nvSpPr>
            <p:cNvPr id="261133" name="Rectangle 10"/>
            <p:cNvSpPr>
              <a:spLocks noChangeArrowheads="1"/>
            </p:cNvSpPr>
            <p:nvPr/>
          </p:nvSpPr>
          <p:spPr bwMode="auto">
            <a:xfrm>
              <a:off x="2461" y="1837"/>
              <a:ext cx="1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C</a:t>
              </a:r>
            </a:p>
          </p:txBody>
        </p:sp>
        <p:sp>
          <p:nvSpPr>
            <p:cNvPr id="261134" name="Rectangle 11"/>
            <p:cNvSpPr>
              <a:spLocks noChangeArrowheads="1"/>
            </p:cNvSpPr>
            <p:nvPr/>
          </p:nvSpPr>
          <p:spPr bwMode="auto">
            <a:xfrm>
              <a:off x="2461" y="2128"/>
              <a:ext cx="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E</a:t>
              </a:r>
            </a:p>
          </p:txBody>
        </p:sp>
        <p:sp>
          <p:nvSpPr>
            <p:cNvPr id="261135" name="Rectangle 12"/>
            <p:cNvSpPr>
              <a:spLocks noChangeArrowheads="1"/>
            </p:cNvSpPr>
            <p:nvPr/>
          </p:nvSpPr>
          <p:spPr bwMode="auto">
            <a:xfrm>
              <a:off x="1045" y="1975"/>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 </a:t>
              </a:r>
            </a:p>
          </p:txBody>
        </p:sp>
        <p:sp>
          <p:nvSpPr>
            <p:cNvPr id="261136" name="Rectangle 13"/>
            <p:cNvSpPr>
              <a:spLocks noChangeArrowheads="1"/>
            </p:cNvSpPr>
            <p:nvPr/>
          </p:nvSpPr>
          <p:spPr bwMode="auto">
            <a:xfrm>
              <a:off x="4972" y="3643"/>
              <a:ext cx="5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          Q</a:t>
              </a:r>
            </a:p>
          </p:txBody>
        </p:sp>
        <p:sp>
          <p:nvSpPr>
            <p:cNvPr id="261137" name="Rectangle 14"/>
            <p:cNvSpPr>
              <a:spLocks noChangeArrowheads="1"/>
            </p:cNvSpPr>
            <p:nvPr/>
          </p:nvSpPr>
          <p:spPr bwMode="auto">
            <a:xfrm>
              <a:off x="2155" y="3643"/>
              <a:ext cx="16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r>
                <a:rPr lang="it-IT" altLang="en-US" sz="1800" b="1" baseline="-25000">
                  <a:solidFill>
                    <a:srgbClr val="000000"/>
                  </a:solidFill>
                  <a:latin typeface="Arial" panose="020B0604020202020204" pitchFamily="34" charset="0"/>
                </a:rPr>
                <a:t>1</a:t>
              </a:r>
            </a:p>
          </p:txBody>
        </p:sp>
        <p:sp>
          <p:nvSpPr>
            <p:cNvPr id="261138" name="Rectangle 15"/>
            <p:cNvSpPr>
              <a:spLocks noChangeArrowheads="1"/>
            </p:cNvSpPr>
            <p:nvPr/>
          </p:nvSpPr>
          <p:spPr bwMode="auto">
            <a:xfrm>
              <a:off x="1007" y="3643"/>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61139" name="Rectangle 16"/>
            <p:cNvSpPr>
              <a:spLocks noChangeArrowheads="1"/>
            </p:cNvSpPr>
            <p:nvPr/>
          </p:nvSpPr>
          <p:spPr bwMode="auto">
            <a:xfrm>
              <a:off x="793" y="505"/>
              <a:ext cx="2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     P</a:t>
              </a:r>
            </a:p>
          </p:txBody>
        </p:sp>
        <p:sp>
          <p:nvSpPr>
            <p:cNvPr id="261140" name="Freeform 17"/>
            <p:cNvSpPr>
              <a:spLocks/>
            </p:cNvSpPr>
            <p:nvPr/>
          </p:nvSpPr>
          <p:spPr bwMode="auto">
            <a:xfrm>
              <a:off x="1129" y="536"/>
              <a:ext cx="4319" cy="3078"/>
            </a:xfrm>
            <a:custGeom>
              <a:avLst/>
              <a:gdLst>
                <a:gd name="T0" fmla="*/ 0 w 4319"/>
                <a:gd name="T1" fmla="*/ 0 h 3078"/>
                <a:gd name="T2" fmla="*/ 0 w 4319"/>
                <a:gd name="T3" fmla="*/ 3077 h 3078"/>
                <a:gd name="T4" fmla="*/ 4318 w 4319"/>
                <a:gd name="T5" fmla="*/ 3077 h 3078"/>
                <a:gd name="T6" fmla="*/ 0 60000 65536"/>
                <a:gd name="T7" fmla="*/ 0 60000 65536"/>
                <a:gd name="T8" fmla="*/ 0 60000 65536"/>
              </a:gdLst>
              <a:ahLst/>
              <a:cxnLst>
                <a:cxn ang="T6">
                  <a:pos x="T0" y="T1"/>
                </a:cxn>
                <a:cxn ang="T7">
                  <a:pos x="T2" y="T3"/>
                </a:cxn>
                <a:cxn ang="T8">
                  <a:pos x="T4" y="T5"/>
                </a:cxn>
              </a:cxnLst>
              <a:rect l="0" t="0" r="r" b="b"/>
              <a:pathLst>
                <a:path w="4319" h="3078">
                  <a:moveTo>
                    <a:pt x="0" y="0"/>
                  </a:moveTo>
                  <a:lnTo>
                    <a:pt x="0" y="3077"/>
                  </a:lnTo>
                  <a:lnTo>
                    <a:pt x="4318" y="30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41" name="Freeform 18"/>
            <p:cNvSpPr>
              <a:spLocks/>
            </p:cNvSpPr>
            <p:nvPr/>
          </p:nvSpPr>
          <p:spPr bwMode="auto">
            <a:xfrm>
              <a:off x="1129" y="2082"/>
              <a:ext cx="1869" cy="1516"/>
            </a:xfrm>
            <a:custGeom>
              <a:avLst/>
              <a:gdLst>
                <a:gd name="T0" fmla="*/ 1868 w 1869"/>
                <a:gd name="T1" fmla="*/ 1515 h 1516"/>
                <a:gd name="T2" fmla="*/ 1868 w 1869"/>
                <a:gd name="T3" fmla="*/ 0 h 1516"/>
                <a:gd name="T4" fmla="*/ 0 w 1869"/>
                <a:gd name="T5" fmla="*/ 0 h 1516"/>
                <a:gd name="T6" fmla="*/ 0 60000 65536"/>
                <a:gd name="T7" fmla="*/ 0 60000 65536"/>
                <a:gd name="T8" fmla="*/ 0 60000 65536"/>
              </a:gdLst>
              <a:ahLst/>
              <a:cxnLst>
                <a:cxn ang="T6">
                  <a:pos x="T0" y="T1"/>
                </a:cxn>
                <a:cxn ang="T7">
                  <a:pos x="T2" y="T3"/>
                </a:cxn>
                <a:cxn ang="T8">
                  <a:pos x="T4" y="T5"/>
                </a:cxn>
              </a:cxnLst>
              <a:rect l="0" t="0" r="r" b="b"/>
              <a:pathLst>
                <a:path w="1869" h="1516">
                  <a:moveTo>
                    <a:pt x="1868" y="1515"/>
                  </a:moveTo>
                  <a:lnTo>
                    <a:pt x="186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42" name="Rectangle 19"/>
            <p:cNvSpPr>
              <a:spLocks noChangeArrowheads="1"/>
            </p:cNvSpPr>
            <p:nvPr/>
          </p:nvSpPr>
          <p:spPr bwMode="auto">
            <a:xfrm>
              <a:off x="1045" y="2449"/>
              <a:ext cx="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 </a:t>
              </a:r>
            </a:p>
          </p:txBody>
        </p:sp>
        <p:sp>
          <p:nvSpPr>
            <p:cNvPr id="261143" name="Rectangle 20"/>
            <p:cNvSpPr>
              <a:spLocks noChangeArrowheads="1"/>
            </p:cNvSpPr>
            <p:nvPr/>
          </p:nvSpPr>
          <p:spPr bwMode="auto">
            <a:xfrm>
              <a:off x="2936" y="364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r>
                <a:rPr lang="it-IT" altLang="en-US" sz="1800" b="1">
                  <a:solidFill>
                    <a:srgbClr val="000000"/>
                  </a:solidFill>
                  <a:latin typeface="Arial" panose="020B0604020202020204" pitchFamily="34" charset="0"/>
                </a:rPr>
                <a:t>*</a:t>
              </a:r>
              <a:endParaRPr lang="it-IT" altLang="en-US" sz="1800" b="1" baseline="-25000">
                <a:solidFill>
                  <a:srgbClr val="000000"/>
                </a:solidFill>
                <a:latin typeface="Arial" panose="020B0604020202020204" pitchFamily="34" charset="0"/>
              </a:endParaRPr>
            </a:p>
          </p:txBody>
        </p:sp>
        <p:sp>
          <p:nvSpPr>
            <p:cNvPr id="261144" name="Rectangle 21"/>
            <p:cNvSpPr>
              <a:spLocks noChangeArrowheads="1"/>
            </p:cNvSpPr>
            <p:nvPr/>
          </p:nvSpPr>
          <p:spPr bwMode="auto">
            <a:xfrm>
              <a:off x="4437" y="295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61145" name="Rectangle 22"/>
            <p:cNvSpPr>
              <a:spLocks noChangeArrowheads="1"/>
            </p:cNvSpPr>
            <p:nvPr/>
          </p:nvSpPr>
          <p:spPr bwMode="auto">
            <a:xfrm>
              <a:off x="4452" y="1148"/>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61146" name="Freeform 23"/>
            <p:cNvSpPr>
              <a:spLocks/>
            </p:cNvSpPr>
            <p:nvPr/>
          </p:nvSpPr>
          <p:spPr bwMode="auto">
            <a:xfrm>
              <a:off x="1129" y="1500"/>
              <a:ext cx="1089" cy="2098"/>
            </a:xfrm>
            <a:custGeom>
              <a:avLst/>
              <a:gdLst>
                <a:gd name="T0" fmla="*/ 1088 w 1089"/>
                <a:gd name="T1" fmla="*/ 2097 h 2098"/>
                <a:gd name="T2" fmla="*/ 1088 w 1089"/>
                <a:gd name="T3" fmla="*/ 0 h 2098"/>
                <a:gd name="T4" fmla="*/ 0 w 1089"/>
                <a:gd name="T5" fmla="*/ 0 h 2098"/>
                <a:gd name="T6" fmla="*/ 0 60000 65536"/>
                <a:gd name="T7" fmla="*/ 0 60000 65536"/>
                <a:gd name="T8" fmla="*/ 0 60000 65536"/>
              </a:gdLst>
              <a:ahLst/>
              <a:cxnLst>
                <a:cxn ang="T6">
                  <a:pos x="T0" y="T1"/>
                </a:cxn>
                <a:cxn ang="T7">
                  <a:pos x="T2" y="T3"/>
                </a:cxn>
                <a:cxn ang="T8">
                  <a:pos x="T4" y="T5"/>
                </a:cxn>
              </a:cxnLst>
              <a:rect l="0" t="0" r="r" b="b"/>
              <a:pathLst>
                <a:path w="1089" h="2098">
                  <a:moveTo>
                    <a:pt x="1088" y="2097"/>
                  </a:moveTo>
                  <a:lnTo>
                    <a:pt x="108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47" name="Line 24"/>
            <p:cNvSpPr>
              <a:spLocks noChangeShapeType="1"/>
            </p:cNvSpPr>
            <p:nvPr/>
          </p:nvSpPr>
          <p:spPr bwMode="auto">
            <a:xfrm>
              <a:off x="1156" y="761"/>
              <a:ext cx="3227" cy="227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1148" name="Line 25"/>
            <p:cNvSpPr>
              <a:spLocks noChangeShapeType="1"/>
            </p:cNvSpPr>
            <p:nvPr/>
          </p:nvSpPr>
          <p:spPr bwMode="auto">
            <a:xfrm flipH="1">
              <a:off x="1155" y="1251"/>
              <a:ext cx="3259" cy="19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1149" name="Line 26"/>
            <p:cNvSpPr>
              <a:spLocks noChangeShapeType="1"/>
            </p:cNvSpPr>
            <p:nvPr/>
          </p:nvSpPr>
          <p:spPr bwMode="auto">
            <a:xfrm flipH="1">
              <a:off x="1128" y="2558"/>
              <a:ext cx="109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1150" name="Freeform 27"/>
            <p:cNvSpPr>
              <a:spLocks/>
            </p:cNvSpPr>
            <p:nvPr/>
          </p:nvSpPr>
          <p:spPr bwMode="auto">
            <a:xfrm>
              <a:off x="2967" y="2036"/>
              <a:ext cx="77" cy="77"/>
            </a:xfrm>
            <a:custGeom>
              <a:avLst/>
              <a:gdLst>
                <a:gd name="T0" fmla="*/ 30 w 77"/>
                <a:gd name="T1" fmla="*/ 76 h 77"/>
                <a:gd name="T2" fmla="*/ 61 w 77"/>
                <a:gd name="T3" fmla="*/ 76 h 77"/>
                <a:gd name="T4" fmla="*/ 76 w 77"/>
                <a:gd name="T5" fmla="*/ 61 h 77"/>
                <a:gd name="T6" fmla="*/ 76 w 77"/>
                <a:gd name="T7" fmla="*/ 46 h 77"/>
                <a:gd name="T8" fmla="*/ 76 w 77"/>
                <a:gd name="T9" fmla="*/ 15 h 77"/>
                <a:gd name="T10" fmla="*/ 61 w 77"/>
                <a:gd name="T11" fmla="*/ 0 h 77"/>
                <a:gd name="T12" fmla="*/ 30 w 77"/>
                <a:gd name="T13" fmla="*/ 0 h 77"/>
                <a:gd name="T14" fmla="*/ 15 w 77"/>
                <a:gd name="T15" fmla="*/ 0 h 77"/>
                <a:gd name="T16" fmla="*/ 0 w 77"/>
                <a:gd name="T17" fmla="*/ 15 h 77"/>
                <a:gd name="T18" fmla="*/ 0 w 77"/>
                <a:gd name="T19" fmla="*/ 46 h 77"/>
                <a:gd name="T20" fmla="*/ 0 w 77"/>
                <a:gd name="T21" fmla="*/ 61 h 77"/>
                <a:gd name="T22" fmla="*/ 15 w 77"/>
                <a:gd name="T23" fmla="*/ 76 h 77"/>
                <a:gd name="T24" fmla="*/ 30 w 77"/>
                <a:gd name="T25" fmla="*/ 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7">
                  <a:moveTo>
                    <a:pt x="30" y="76"/>
                  </a:moveTo>
                  <a:lnTo>
                    <a:pt x="61" y="76"/>
                  </a:lnTo>
                  <a:lnTo>
                    <a:pt x="76" y="61"/>
                  </a:lnTo>
                  <a:lnTo>
                    <a:pt x="76" y="46"/>
                  </a:lnTo>
                  <a:lnTo>
                    <a:pt x="76" y="15"/>
                  </a:lnTo>
                  <a:lnTo>
                    <a:pt x="61" y="0"/>
                  </a:lnTo>
                  <a:lnTo>
                    <a:pt x="30" y="0"/>
                  </a:lnTo>
                  <a:lnTo>
                    <a:pt x="15" y="0"/>
                  </a:lnTo>
                  <a:lnTo>
                    <a:pt x="0" y="15"/>
                  </a:lnTo>
                  <a:lnTo>
                    <a:pt x="0" y="46"/>
                  </a:lnTo>
                  <a:lnTo>
                    <a:pt x="0" y="61"/>
                  </a:lnTo>
                  <a:lnTo>
                    <a:pt x="15" y="76"/>
                  </a:lnTo>
                  <a:lnTo>
                    <a:pt x="30" y="7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51" name="Freeform 28"/>
            <p:cNvSpPr>
              <a:spLocks/>
            </p:cNvSpPr>
            <p:nvPr/>
          </p:nvSpPr>
          <p:spPr bwMode="auto">
            <a:xfrm>
              <a:off x="2186" y="1454"/>
              <a:ext cx="77" cy="93"/>
            </a:xfrm>
            <a:custGeom>
              <a:avLst/>
              <a:gdLst>
                <a:gd name="T0" fmla="*/ 30 w 77"/>
                <a:gd name="T1" fmla="*/ 92 h 93"/>
                <a:gd name="T2" fmla="*/ 61 w 77"/>
                <a:gd name="T3" fmla="*/ 92 h 93"/>
                <a:gd name="T4" fmla="*/ 76 w 77"/>
                <a:gd name="T5" fmla="*/ 77 h 93"/>
                <a:gd name="T6" fmla="*/ 76 w 77"/>
                <a:gd name="T7" fmla="*/ 46 h 93"/>
                <a:gd name="T8" fmla="*/ 76 w 77"/>
                <a:gd name="T9" fmla="*/ 31 h 93"/>
                <a:gd name="T10" fmla="*/ 61 w 77"/>
                <a:gd name="T11" fmla="*/ 15 h 93"/>
                <a:gd name="T12" fmla="*/ 30 w 77"/>
                <a:gd name="T13" fmla="*/ 0 h 93"/>
                <a:gd name="T14" fmla="*/ 15 w 77"/>
                <a:gd name="T15" fmla="*/ 15 h 93"/>
                <a:gd name="T16" fmla="*/ 0 w 77"/>
                <a:gd name="T17" fmla="*/ 31 h 93"/>
                <a:gd name="T18" fmla="*/ 0 w 77"/>
                <a:gd name="T19" fmla="*/ 46 h 93"/>
                <a:gd name="T20" fmla="*/ 0 w 77"/>
                <a:gd name="T21" fmla="*/ 77 h 93"/>
                <a:gd name="T22" fmla="*/ 15 w 77"/>
                <a:gd name="T23" fmla="*/ 92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92"/>
                  </a:lnTo>
                  <a:lnTo>
                    <a:pt x="76" y="77"/>
                  </a:lnTo>
                  <a:lnTo>
                    <a:pt x="76" y="46"/>
                  </a:lnTo>
                  <a:lnTo>
                    <a:pt x="76" y="31"/>
                  </a:lnTo>
                  <a:lnTo>
                    <a:pt x="61" y="15"/>
                  </a:lnTo>
                  <a:lnTo>
                    <a:pt x="30" y="0"/>
                  </a:lnTo>
                  <a:lnTo>
                    <a:pt x="15" y="15"/>
                  </a:lnTo>
                  <a:lnTo>
                    <a:pt x="0" y="31"/>
                  </a:lnTo>
                  <a:lnTo>
                    <a:pt x="0" y="46"/>
                  </a:lnTo>
                  <a:lnTo>
                    <a:pt x="0" y="77"/>
                  </a:lnTo>
                  <a:lnTo>
                    <a:pt x="15" y="92"/>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52" name="Freeform 29"/>
            <p:cNvSpPr>
              <a:spLocks/>
            </p:cNvSpPr>
            <p:nvPr/>
          </p:nvSpPr>
          <p:spPr bwMode="auto">
            <a:xfrm>
              <a:off x="2186" y="2510"/>
              <a:ext cx="77" cy="93"/>
            </a:xfrm>
            <a:custGeom>
              <a:avLst/>
              <a:gdLst>
                <a:gd name="T0" fmla="*/ 30 w 77"/>
                <a:gd name="T1" fmla="*/ 92 h 93"/>
                <a:gd name="T2" fmla="*/ 61 w 77"/>
                <a:gd name="T3" fmla="*/ 77 h 93"/>
                <a:gd name="T4" fmla="*/ 76 w 77"/>
                <a:gd name="T5" fmla="*/ 61 h 93"/>
                <a:gd name="T6" fmla="*/ 76 w 77"/>
                <a:gd name="T7" fmla="*/ 46 h 93"/>
                <a:gd name="T8" fmla="*/ 76 w 77"/>
                <a:gd name="T9" fmla="*/ 15 h 93"/>
                <a:gd name="T10" fmla="*/ 61 w 77"/>
                <a:gd name="T11" fmla="*/ 0 h 93"/>
                <a:gd name="T12" fmla="*/ 30 w 77"/>
                <a:gd name="T13" fmla="*/ 0 h 93"/>
                <a:gd name="T14" fmla="*/ 15 w 77"/>
                <a:gd name="T15" fmla="*/ 0 h 93"/>
                <a:gd name="T16" fmla="*/ 0 w 77"/>
                <a:gd name="T17" fmla="*/ 15 h 93"/>
                <a:gd name="T18" fmla="*/ 0 w 77"/>
                <a:gd name="T19" fmla="*/ 46 h 93"/>
                <a:gd name="T20" fmla="*/ 0 w 77"/>
                <a:gd name="T21" fmla="*/ 61 h 93"/>
                <a:gd name="T22" fmla="*/ 15 w 77"/>
                <a:gd name="T23" fmla="*/ 77 h 93"/>
                <a:gd name="T24" fmla="*/ 30 w 77"/>
                <a:gd name="T25" fmla="*/ 9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93">
                  <a:moveTo>
                    <a:pt x="30" y="92"/>
                  </a:moveTo>
                  <a:lnTo>
                    <a:pt x="61" y="77"/>
                  </a:lnTo>
                  <a:lnTo>
                    <a:pt x="76" y="61"/>
                  </a:lnTo>
                  <a:lnTo>
                    <a:pt x="76" y="46"/>
                  </a:lnTo>
                  <a:lnTo>
                    <a:pt x="76" y="15"/>
                  </a:lnTo>
                  <a:lnTo>
                    <a:pt x="61" y="0"/>
                  </a:lnTo>
                  <a:lnTo>
                    <a:pt x="30" y="0"/>
                  </a:lnTo>
                  <a:lnTo>
                    <a:pt x="15" y="0"/>
                  </a:lnTo>
                  <a:lnTo>
                    <a:pt x="0" y="15"/>
                  </a:lnTo>
                  <a:lnTo>
                    <a:pt x="0" y="46"/>
                  </a:lnTo>
                  <a:lnTo>
                    <a:pt x="0" y="61"/>
                  </a:lnTo>
                  <a:lnTo>
                    <a:pt x="15" y="77"/>
                  </a:lnTo>
                  <a:lnTo>
                    <a:pt x="30" y="9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1153" name="Rectangle 30"/>
            <p:cNvSpPr>
              <a:spLocks noChangeArrowheads="1"/>
            </p:cNvSpPr>
            <p:nvPr/>
          </p:nvSpPr>
          <p:spPr bwMode="auto">
            <a:xfrm>
              <a:off x="77" y="1328"/>
              <a:ext cx="10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a:solidFill>
                    <a:srgbClr val="000000"/>
                  </a:solidFill>
                  <a:latin typeface="Arial" panose="020B0604020202020204" pitchFamily="34" charset="0"/>
                </a:rPr>
                <a:t>Prezzo pagato dai</a:t>
              </a:r>
            </a:p>
            <a:p>
              <a:pPr algn="r">
                <a:spcBef>
                  <a:spcPct val="0"/>
                </a:spcBef>
                <a:buFontTx/>
                <a:buNone/>
              </a:pPr>
              <a:r>
                <a:rPr lang="it-IT" altLang="en-US" sz="1600">
                  <a:solidFill>
                    <a:srgbClr val="000000"/>
                  </a:solidFill>
                  <a:latin typeface="Arial" panose="020B0604020202020204" pitchFamily="34" charset="0"/>
                </a:rPr>
                <a:t>compratori =</a:t>
              </a:r>
              <a:r>
                <a:rPr lang="it-IT" altLang="en-US" sz="1800" b="1">
                  <a:solidFill>
                    <a:srgbClr val="000000"/>
                  </a:solidFill>
                  <a:latin typeface="Arial" panose="020B0604020202020204" pitchFamily="34" charset="0"/>
                </a:rPr>
                <a:t> </a:t>
              </a:r>
              <a:r>
                <a:rPr lang="it-IT" altLang="en-US" sz="1800" b="1" i="1">
                  <a:solidFill>
                    <a:srgbClr val="000000"/>
                  </a:solidFill>
                  <a:latin typeface="Arial" panose="020B0604020202020204" pitchFamily="34" charset="0"/>
                </a:rPr>
                <a:t>P</a:t>
              </a:r>
              <a:r>
                <a:rPr lang="it-IT" altLang="en-US" sz="1200" b="1" i="1">
                  <a:solidFill>
                    <a:srgbClr val="000000"/>
                  </a:solidFill>
                  <a:latin typeface="Arial" panose="020B0604020202020204" pitchFamily="34" charset="0"/>
                </a:rPr>
                <a:t>1</a:t>
              </a:r>
            </a:p>
          </p:txBody>
        </p:sp>
        <p:sp>
          <p:nvSpPr>
            <p:cNvPr id="261154" name="Rectangle 31"/>
            <p:cNvSpPr>
              <a:spLocks noChangeArrowheads="1"/>
            </p:cNvSpPr>
            <p:nvPr/>
          </p:nvSpPr>
          <p:spPr bwMode="auto">
            <a:xfrm>
              <a:off x="297" y="1906"/>
              <a:ext cx="81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600">
                  <a:solidFill>
                    <a:srgbClr val="000000"/>
                  </a:solidFill>
                  <a:latin typeface="Arial" panose="020B0604020202020204" pitchFamily="34" charset="0"/>
                </a:rPr>
                <a:t>Prezzo senza </a:t>
              </a:r>
            </a:p>
            <a:p>
              <a:pPr algn="r">
                <a:spcBef>
                  <a:spcPct val="0"/>
                </a:spcBef>
                <a:buFontTx/>
                <a:buNone/>
              </a:pPr>
              <a:r>
                <a:rPr lang="it-IT" altLang="en-US" sz="1600">
                  <a:solidFill>
                    <a:srgbClr val="000000"/>
                  </a:solidFill>
                  <a:latin typeface="Arial" panose="020B0604020202020204" pitchFamily="34" charset="0"/>
                </a:rPr>
                <a:t>tassa =</a:t>
              </a:r>
              <a:r>
                <a:rPr lang="it-IT" altLang="en-US" sz="1800" b="1">
                  <a:solidFill>
                    <a:srgbClr val="000000"/>
                  </a:solidFill>
                  <a:latin typeface="Arial" panose="020B0604020202020204" pitchFamily="34" charset="0"/>
                </a:rPr>
                <a:t> </a:t>
              </a:r>
              <a:r>
                <a:rPr lang="it-IT" altLang="en-US" sz="1800" b="1" i="1">
                  <a:solidFill>
                    <a:srgbClr val="000000"/>
                  </a:solidFill>
                  <a:latin typeface="Arial" panose="020B0604020202020204" pitchFamily="34" charset="0"/>
                </a:rPr>
                <a:t>P*</a:t>
              </a:r>
              <a:endParaRPr lang="it-IT" altLang="en-US" sz="1800" b="1" baseline="-25000">
                <a:solidFill>
                  <a:srgbClr val="000000"/>
                </a:solidFill>
                <a:latin typeface="Arial" panose="020B0604020202020204" pitchFamily="34" charset="0"/>
              </a:endParaRPr>
            </a:p>
          </p:txBody>
        </p:sp>
        <p:sp>
          <p:nvSpPr>
            <p:cNvPr id="261155" name="Rectangle 32"/>
            <p:cNvSpPr>
              <a:spLocks noChangeArrowheads="1"/>
            </p:cNvSpPr>
            <p:nvPr/>
          </p:nvSpPr>
          <p:spPr bwMode="auto">
            <a:xfrm>
              <a:off x="119" y="2413"/>
              <a:ext cx="98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600">
                  <a:solidFill>
                    <a:srgbClr val="000000"/>
                  </a:solidFill>
                  <a:latin typeface="Arial" panose="020B0604020202020204" pitchFamily="34" charset="0"/>
                </a:rPr>
                <a:t>Prezzo ricevuto </a:t>
              </a:r>
            </a:p>
            <a:p>
              <a:pPr algn="r">
                <a:lnSpc>
                  <a:spcPct val="85000"/>
                </a:lnSpc>
                <a:spcBef>
                  <a:spcPct val="0"/>
                </a:spcBef>
                <a:buFontTx/>
                <a:buNone/>
              </a:pPr>
              <a:r>
                <a:rPr lang="it-IT" altLang="en-US" sz="1600">
                  <a:solidFill>
                    <a:srgbClr val="000000"/>
                  </a:solidFill>
                  <a:latin typeface="Arial" panose="020B0604020202020204" pitchFamily="34" charset="0"/>
                </a:rPr>
                <a:t>dai venditori =</a:t>
              </a:r>
              <a:r>
                <a:rPr lang="it-IT" altLang="en-US" sz="1800" b="1">
                  <a:solidFill>
                    <a:srgbClr val="000000"/>
                  </a:solidFill>
                  <a:latin typeface="Arial" panose="020B0604020202020204" pitchFamily="34" charset="0"/>
                </a:rPr>
                <a:t> </a:t>
              </a:r>
              <a:r>
                <a:rPr lang="it-IT" altLang="en-US" sz="1800" b="1" i="1">
                  <a:solidFill>
                    <a:srgbClr val="000000"/>
                  </a:solidFill>
                  <a:latin typeface="Arial" panose="020B0604020202020204" pitchFamily="34" charset="0"/>
                </a:rPr>
                <a:t>P</a:t>
              </a:r>
              <a:r>
                <a:rPr lang="it-IT" altLang="en-US" sz="1200" b="1" i="1">
                  <a:solidFill>
                    <a:srgbClr val="000000"/>
                  </a:solidFill>
                  <a:latin typeface="Arial" panose="020B0604020202020204" pitchFamily="34" charset="0"/>
                </a:rPr>
                <a:t>2</a:t>
              </a:r>
            </a:p>
          </p:txBody>
        </p:sp>
      </p:grpSp>
      <p:sp>
        <p:nvSpPr>
          <p:cNvPr id="505889" name="Text Box 33"/>
          <p:cNvSpPr txBox="1">
            <a:spLocks noChangeArrowheads="1"/>
          </p:cNvSpPr>
          <p:nvPr/>
        </p:nvSpPr>
        <p:spPr bwMode="auto">
          <a:xfrm>
            <a:off x="5791200" y="152400"/>
            <a:ext cx="3124200" cy="1552575"/>
          </a:xfrm>
          <a:prstGeom prst="rect">
            <a:avLst/>
          </a:prstGeom>
          <a:solidFill>
            <a:srgbClr val="FF66CC">
              <a:alpha val="43137"/>
            </a:srgbClr>
          </a:solidFill>
          <a:ln>
            <a:noFill/>
          </a:ln>
          <a:effectLst/>
          <a:extLst>
            <a:ext uri="{91240B29-F687-4F45-9708-019B960494DF}">
              <a14:hiddenLine xmlns:a14="http://schemas.microsoft.com/office/drawing/2010/main" w="9525">
                <a:solidFill>
                  <a:srgbClr val="FF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CS post-tassa = A</a:t>
            </a:r>
          </a:p>
          <a:p>
            <a:pPr eaLnBrk="1" hangingPunct="1">
              <a:spcBef>
                <a:spcPct val="0"/>
              </a:spcBef>
              <a:buFontTx/>
              <a:buNone/>
            </a:pPr>
            <a:r>
              <a:rPr lang="it-IT" altLang="en-US" sz="2400"/>
              <a:t>PS post-tassa = F</a:t>
            </a:r>
          </a:p>
          <a:p>
            <a:pPr eaLnBrk="1" hangingPunct="1">
              <a:spcBef>
                <a:spcPct val="0"/>
              </a:spcBef>
              <a:buFontTx/>
              <a:buNone/>
            </a:pPr>
            <a:r>
              <a:rPr lang="it-IT" altLang="en-US" sz="2400"/>
              <a:t>Gettito fiscale = B + D</a:t>
            </a:r>
          </a:p>
          <a:p>
            <a:pPr eaLnBrk="1" hangingPunct="1">
              <a:spcBef>
                <a:spcPct val="0"/>
              </a:spcBef>
              <a:buFontTx/>
              <a:buNone/>
            </a:pPr>
            <a:r>
              <a:rPr lang="it-IT" altLang="en-US" sz="2400"/>
              <a:t>Perdita secca = C + E</a:t>
            </a:r>
          </a:p>
        </p:txBody>
      </p:sp>
      <p:sp>
        <p:nvSpPr>
          <p:cNvPr id="261126" name="Line 34"/>
          <p:cNvSpPr>
            <a:spLocks noChangeShapeType="1"/>
          </p:cNvSpPr>
          <p:nvPr/>
        </p:nvSpPr>
        <p:spPr bwMode="auto">
          <a:xfrm>
            <a:off x="1828800" y="1219200"/>
            <a:ext cx="5105400" cy="3581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5891" name="Text Box 35"/>
          <p:cNvSpPr txBox="1">
            <a:spLocks noChangeArrowheads="1"/>
          </p:cNvSpPr>
          <p:nvPr/>
        </p:nvSpPr>
        <p:spPr bwMode="auto">
          <a:xfrm>
            <a:off x="2339975" y="476250"/>
            <a:ext cx="3314700" cy="822325"/>
          </a:xfrm>
          <a:prstGeom prst="rect">
            <a:avLst/>
          </a:prstGeom>
          <a:solidFill>
            <a:srgbClr val="99FF99">
              <a:alpha val="61176"/>
            </a:srgbClr>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CS pre-tassa = A + B + C</a:t>
            </a:r>
          </a:p>
          <a:p>
            <a:pPr eaLnBrk="1" hangingPunct="1">
              <a:spcBef>
                <a:spcPct val="0"/>
              </a:spcBef>
              <a:buFontTx/>
              <a:buNone/>
            </a:pPr>
            <a:r>
              <a:rPr lang="it-IT" altLang="en-US" sz="2400"/>
              <a:t>PS pre-tassa = D + E + 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05891"/>
                                        </p:tgtEl>
                                        <p:attrNameLst>
                                          <p:attrName>style.visibility</p:attrName>
                                        </p:attrNameLst>
                                      </p:cBhvr>
                                      <p:to>
                                        <p:strVal val="visible"/>
                                      </p:to>
                                    </p:set>
                                    <p:anim calcmode="lin" valueType="num">
                                      <p:cBhvr additive="base">
                                        <p:cTn id="7" dur="500" fill="hold"/>
                                        <p:tgtEl>
                                          <p:spTgt spid="505891"/>
                                        </p:tgtEl>
                                        <p:attrNameLst>
                                          <p:attrName>ppt_x</p:attrName>
                                        </p:attrNameLst>
                                      </p:cBhvr>
                                      <p:tavLst>
                                        <p:tav tm="0">
                                          <p:val>
                                            <p:strVal val="#ppt_x"/>
                                          </p:val>
                                        </p:tav>
                                        <p:tav tm="100000">
                                          <p:val>
                                            <p:strVal val="#ppt_x"/>
                                          </p:val>
                                        </p:tav>
                                      </p:tavLst>
                                    </p:anim>
                                    <p:anim calcmode="lin" valueType="num">
                                      <p:cBhvr additive="base">
                                        <p:cTn id="8" dur="500" fill="hold"/>
                                        <p:tgtEl>
                                          <p:spTgt spid="50589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5889"/>
                                        </p:tgtEl>
                                        <p:attrNameLst>
                                          <p:attrName>style.visibility</p:attrName>
                                        </p:attrNameLst>
                                      </p:cBhvr>
                                      <p:to>
                                        <p:strVal val="visible"/>
                                      </p:to>
                                    </p:set>
                                    <p:anim calcmode="lin" valueType="num">
                                      <p:cBhvr additive="base">
                                        <p:cTn id="13" dur="500" fill="hold"/>
                                        <p:tgtEl>
                                          <p:spTgt spid="505889"/>
                                        </p:tgtEl>
                                        <p:attrNameLst>
                                          <p:attrName>ppt_x</p:attrName>
                                        </p:attrNameLst>
                                      </p:cBhvr>
                                      <p:tavLst>
                                        <p:tav tm="0">
                                          <p:val>
                                            <p:strVal val="1+#ppt_w/2"/>
                                          </p:val>
                                        </p:tav>
                                        <p:tav tm="100000">
                                          <p:val>
                                            <p:strVal val="#ppt_x"/>
                                          </p:val>
                                        </p:tav>
                                      </p:tavLst>
                                    </p:anim>
                                    <p:anim calcmode="lin" valueType="num">
                                      <p:cBhvr additive="base">
                                        <p:cTn id="14" dur="500" fill="hold"/>
                                        <p:tgtEl>
                                          <p:spTgt spid="5058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89" grpId="0" animBg="1"/>
      <p:bldP spid="50589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3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317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317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3174" name="Rectangle 6"/>
          <p:cNvSpPr>
            <a:spLocks noGrp="1" noChangeArrowheads="1"/>
          </p:cNvSpPr>
          <p:nvPr>
            <p:ph type="title"/>
          </p:nvPr>
        </p:nvSpPr>
        <p:spPr>
          <a:xfrm>
            <a:off x="304800" y="228600"/>
            <a:ext cx="86106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Perché una tassa induce una DWL?</a:t>
            </a:r>
          </a:p>
        </p:txBody>
      </p:sp>
      <p:sp>
        <p:nvSpPr>
          <p:cNvPr id="263175" name="Rectangle 7"/>
          <p:cNvSpPr>
            <a:spLocks noGrp="1" noChangeArrowheads="1"/>
          </p:cNvSpPr>
          <p:nvPr>
            <p:ph type="body" idx="1"/>
          </p:nvPr>
        </p:nvSpPr>
        <p:spPr>
          <a:xfrm>
            <a:off x="228600" y="1600200"/>
            <a:ext cx="8686800" cy="441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tabLst>
                <a:tab pos="333375" algn="l"/>
                <a:tab pos="857250" algn="l"/>
              </a:tabLst>
            </a:pPr>
            <a:r>
              <a:rPr lang="it-IT" altLang="en-US" sz="2800"/>
              <a:t>Una tassa genera una DWL perché impedisce agli agenti di mercato di percepire parte dei benefici dello scambio.</a:t>
            </a:r>
          </a:p>
          <a:p>
            <a:pPr eaLnBrk="1" hangingPunct="1">
              <a:tabLst>
                <a:tab pos="333375" algn="l"/>
                <a:tab pos="857250" algn="l"/>
              </a:tabLst>
            </a:pPr>
            <a:r>
              <a:rPr lang="it-IT" altLang="en-US" sz="2800"/>
              <a:t>In altre parole, la tassa obbliga gli agenti a modificare il loro comportamento di mercato in modo da non beneficiare interamente dei vantaggi dello scambio. </a:t>
            </a:r>
          </a:p>
          <a:p>
            <a:pPr eaLnBrk="1" hangingPunct="1">
              <a:tabLst>
                <a:tab pos="333375" algn="l"/>
                <a:tab pos="857250" algn="l"/>
              </a:tabLst>
            </a:pPr>
            <a:r>
              <a:rPr lang="it-IT" altLang="en-US" sz="2800"/>
              <a:t>Ciò è dimostrato dal fatto che per colpa della tassa non avvengono scambi mutuamente vantaggiosi. </a:t>
            </a:r>
          </a:p>
          <a:p>
            <a:pPr eaLnBrk="1" hangingPunct="1">
              <a:tabLst>
                <a:tab pos="333375" algn="l"/>
                <a:tab pos="857250" algn="l"/>
              </a:tabLst>
            </a:pPr>
            <a:r>
              <a:rPr lang="it-IT" altLang="en-US" sz="2800"/>
              <a:t>Quindi l’effetto di una tassa è di ridurre la dimensione del mercato al di sotto di quella ottimale, cioè efficiente.</a:t>
            </a:r>
          </a:p>
        </p:txBody>
      </p:sp>
    </p:spTree>
  </p:cSld>
  <p:clrMapOvr>
    <a:masterClrMapping/>
  </p:clrMapOvr>
  <p:transition spd="slow">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5219" name="Rectangle 3"/>
          <p:cNvSpPr>
            <a:spLocks noChangeArrowheads="1"/>
          </p:cNvSpPr>
          <p:nvPr/>
        </p:nvSpPr>
        <p:spPr bwMode="auto">
          <a:xfrm>
            <a:off x="4648200" y="4191000"/>
            <a:ext cx="13716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6600CC"/>
                </a:solidFill>
                <a:latin typeface="Arial" panose="020B0604020202020204" pitchFamily="34" charset="0"/>
              </a:rPr>
              <a:t>Disponibilità</a:t>
            </a:r>
          </a:p>
          <a:p>
            <a:pPr algn="ctr">
              <a:lnSpc>
                <a:spcPct val="85000"/>
              </a:lnSpc>
              <a:spcBef>
                <a:spcPct val="0"/>
              </a:spcBef>
              <a:buFontTx/>
              <a:buNone/>
            </a:pPr>
            <a:r>
              <a:rPr lang="it-IT" altLang="en-US" sz="1800" b="1">
                <a:solidFill>
                  <a:srgbClr val="6600CC"/>
                </a:solidFill>
                <a:latin typeface="Arial" panose="020B0604020202020204" pitchFamily="34" charset="0"/>
              </a:rPr>
              <a:t>a vendere</a:t>
            </a:r>
          </a:p>
        </p:txBody>
      </p:sp>
      <p:sp>
        <p:nvSpPr>
          <p:cNvPr id="265220" name="Rectangle 4"/>
          <p:cNvSpPr>
            <a:spLocks noChangeArrowheads="1"/>
          </p:cNvSpPr>
          <p:nvPr/>
        </p:nvSpPr>
        <p:spPr bwMode="auto">
          <a:xfrm>
            <a:off x="1882775" y="4652963"/>
            <a:ext cx="13716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8000"/>
                </a:solidFill>
                <a:latin typeface="Arial" panose="020B0604020202020204" pitchFamily="34" charset="0"/>
              </a:rPr>
              <a:t>Disponibilità</a:t>
            </a:r>
          </a:p>
          <a:p>
            <a:pPr algn="ctr">
              <a:lnSpc>
                <a:spcPct val="85000"/>
              </a:lnSpc>
              <a:spcBef>
                <a:spcPct val="0"/>
              </a:spcBef>
              <a:buFontTx/>
              <a:buNone/>
            </a:pPr>
            <a:r>
              <a:rPr lang="it-IT" altLang="en-US" sz="1800" b="1">
                <a:solidFill>
                  <a:srgbClr val="008000"/>
                </a:solidFill>
                <a:latin typeface="Arial" panose="020B0604020202020204" pitchFamily="34" charset="0"/>
              </a:rPr>
              <a:t>a pagare</a:t>
            </a:r>
          </a:p>
        </p:txBody>
      </p:sp>
      <p:sp>
        <p:nvSpPr>
          <p:cNvPr id="265221" name="Rectangle 5"/>
          <p:cNvSpPr>
            <a:spLocks noChangeArrowheads="1"/>
          </p:cNvSpPr>
          <p:nvPr/>
        </p:nvSpPr>
        <p:spPr bwMode="auto">
          <a:xfrm>
            <a:off x="2743200" y="2590800"/>
            <a:ext cx="22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T      </a:t>
            </a:r>
          </a:p>
        </p:txBody>
      </p:sp>
      <p:sp>
        <p:nvSpPr>
          <p:cNvPr id="265222" name="Rectangle 6"/>
          <p:cNvSpPr>
            <a:spLocks noChangeArrowheads="1"/>
          </p:cNvSpPr>
          <p:nvPr/>
        </p:nvSpPr>
        <p:spPr bwMode="auto">
          <a:xfrm>
            <a:off x="8001000" y="5638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        Q</a:t>
            </a:r>
          </a:p>
        </p:txBody>
      </p:sp>
      <p:sp>
        <p:nvSpPr>
          <p:cNvPr id="265223" name="Rectangle 7"/>
          <p:cNvSpPr>
            <a:spLocks noChangeArrowheads="1"/>
          </p:cNvSpPr>
          <p:nvPr/>
        </p:nvSpPr>
        <p:spPr bwMode="auto">
          <a:xfrm>
            <a:off x="3159125" y="5654675"/>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r>
              <a:rPr lang="it-IT" altLang="en-US" sz="1800" b="1" baseline="-25000">
                <a:solidFill>
                  <a:srgbClr val="000000"/>
                </a:solidFill>
                <a:latin typeface="Arial" panose="020B0604020202020204" pitchFamily="34" charset="0"/>
              </a:rPr>
              <a:t>1</a:t>
            </a:r>
          </a:p>
        </p:txBody>
      </p:sp>
      <p:sp>
        <p:nvSpPr>
          <p:cNvPr id="265224" name="Rectangle 8"/>
          <p:cNvSpPr>
            <a:spLocks noChangeArrowheads="1"/>
          </p:cNvSpPr>
          <p:nvPr/>
        </p:nvSpPr>
        <p:spPr bwMode="auto">
          <a:xfrm>
            <a:off x="1230313" y="56546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65225" name="Rectangle 9"/>
          <p:cNvSpPr>
            <a:spLocks noChangeArrowheads="1"/>
          </p:cNvSpPr>
          <p:nvPr/>
        </p:nvSpPr>
        <p:spPr bwMode="auto">
          <a:xfrm>
            <a:off x="895350" y="384175"/>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      P</a:t>
            </a:r>
          </a:p>
        </p:txBody>
      </p:sp>
      <p:sp>
        <p:nvSpPr>
          <p:cNvPr id="265226" name="Rectangle 10"/>
          <p:cNvSpPr>
            <a:spLocks noChangeArrowheads="1"/>
          </p:cNvSpPr>
          <p:nvPr/>
        </p:nvSpPr>
        <p:spPr bwMode="auto">
          <a:xfrm>
            <a:off x="4495800" y="5654675"/>
            <a:ext cx="26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endParaRPr lang="it-IT" altLang="en-US" sz="1800" b="1" baseline="-25000">
              <a:solidFill>
                <a:srgbClr val="000000"/>
              </a:solidFill>
              <a:latin typeface="Arial" panose="020B0604020202020204" pitchFamily="34" charset="0"/>
            </a:endParaRPr>
          </a:p>
        </p:txBody>
      </p:sp>
      <p:sp>
        <p:nvSpPr>
          <p:cNvPr id="265227" name="Rectangle 11"/>
          <p:cNvSpPr>
            <a:spLocks noChangeArrowheads="1"/>
          </p:cNvSpPr>
          <p:nvPr/>
        </p:nvSpPr>
        <p:spPr bwMode="auto">
          <a:xfrm>
            <a:off x="6989763" y="4497388"/>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65228" name="Rectangle 12"/>
          <p:cNvSpPr>
            <a:spLocks noChangeArrowheads="1"/>
          </p:cNvSpPr>
          <p:nvPr/>
        </p:nvSpPr>
        <p:spPr bwMode="auto">
          <a:xfrm>
            <a:off x="7015163" y="1463675"/>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65229" name="Freeform 13"/>
          <p:cNvSpPr>
            <a:spLocks/>
          </p:cNvSpPr>
          <p:nvPr/>
        </p:nvSpPr>
        <p:spPr bwMode="auto">
          <a:xfrm>
            <a:off x="1462088" y="2055813"/>
            <a:ext cx="1827212" cy="3524250"/>
          </a:xfrm>
          <a:custGeom>
            <a:avLst/>
            <a:gdLst>
              <a:gd name="T0" fmla="*/ 2147483646 w 1151"/>
              <a:gd name="T1" fmla="*/ 2147483646 h 2220"/>
              <a:gd name="T2" fmla="*/ 2147483646 w 1151"/>
              <a:gd name="T3" fmla="*/ 0 h 2220"/>
              <a:gd name="T4" fmla="*/ 0 w 1151"/>
              <a:gd name="T5" fmla="*/ 0 h 2220"/>
              <a:gd name="T6" fmla="*/ 0 60000 65536"/>
              <a:gd name="T7" fmla="*/ 0 60000 65536"/>
              <a:gd name="T8" fmla="*/ 0 60000 65536"/>
            </a:gdLst>
            <a:ahLst/>
            <a:cxnLst>
              <a:cxn ang="T6">
                <a:pos x="T0" y="T1"/>
              </a:cxn>
              <a:cxn ang="T7">
                <a:pos x="T2" y="T3"/>
              </a:cxn>
              <a:cxn ang="T8">
                <a:pos x="T4" y="T5"/>
              </a:cxn>
            </a:cxnLst>
            <a:rect l="0" t="0" r="r" b="b"/>
            <a:pathLst>
              <a:path w="1151" h="2220">
                <a:moveTo>
                  <a:pt x="1150" y="2219"/>
                </a:moveTo>
                <a:lnTo>
                  <a:pt x="1150" y="0"/>
                </a:lnTo>
                <a:lnTo>
                  <a:pt x="0" y="0"/>
                </a:lnTo>
              </a:path>
            </a:pathLst>
          </a:custGeom>
          <a:noFill/>
          <a:ln w="12700" cap="rnd"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30" name="Line 14"/>
          <p:cNvSpPr>
            <a:spLocks noChangeShapeType="1"/>
          </p:cNvSpPr>
          <p:nvPr/>
        </p:nvSpPr>
        <p:spPr bwMode="auto">
          <a:xfrm>
            <a:off x="1504950" y="812800"/>
            <a:ext cx="5394325" cy="38274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31" name="Line 15"/>
          <p:cNvSpPr>
            <a:spLocks noChangeShapeType="1"/>
          </p:cNvSpPr>
          <p:nvPr/>
        </p:nvSpPr>
        <p:spPr bwMode="auto">
          <a:xfrm flipH="1">
            <a:off x="1504950" y="1635125"/>
            <a:ext cx="5445125" cy="3235325"/>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32" name="Freeform 16"/>
          <p:cNvSpPr>
            <a:spLocks/>
          </p:cNvSpPr>
          <p:nvPr/>
        </p:nvSpPr>
        <p:spPr bwMode="auto">
          <a:xfrm>
            <a:off x="4521200" y="2955925"/>
            <a:ext cx="155575" cy="130175"/>
          </a:xfrm>
          <a:custGeom>
            <a:avLst/>
            <a:gdLst>
              <a:gd name="T0" fmla="*/ 2147483646 w 98"/>
              <a:gd name="T1" fmla="*/ 2147483646 h 82"/>
              <a:gd name="T2" fmla="*/ 2147483646 w 98"/>
              <a:gd name="T3" fmla="*/ 2147483646 h 82"/>
              <a:gd name="T4" fmla="*/ 2147483646 w 98"/>
              <a:gd name="T5" fmla="*/ 2147483646 h 82"/>
              <a:gd name="T6" fmla="*/ 2147483646 w 98"/>
              <a:gd name="T7" fmla="*/ 2147483646 h 82"/>
              <a:gd name="T8" fmla="*/ 2147483646 w 98"/>
              <a:gd name="T9" fmla="*/ 2147483646 h 82"/>
              <a:gd name="T10" fmla="*/ 2147483646 w 98"/>
              <a:gd name="T11" fmla="*/ 0 h 82"/>
              <a:gd name="T12" fmla="*/ 2147483646 w 98"/>
              <a:gd name="T13" fmla="*/ 0 h 82"/>
              <a:gd name="T14" fmla="*/ 2147483646 w 98"/>
              <a:gd name="T15" fmla="*/ 0 h 82"/>
              <a:gd name="T16" fmla="*/ 0 w 98"/>
              <a:gd name="T17" fmla="*/ 2147483646 h 82"/>
              <a:gd name="T18" fmla="*/ 0 w 98"/>
              <a:gd name="T19" fmla="*/ 2147483646 h 82"/>
              <a:gd name="T20" fmla="*/ 0 w 98"/>
              <a:gd name="T21" fmla="*/ 2147483646 h 82"/>
              <a:gd name="T22" fmla="*/ 2147483646 w 98"/>
              <a:gd name="T23" fmla="*/ 2147483646 h 82"/>
              <a:gd name="T24" fmla="*/ 2147483646 w 98"/>
              <a:gd name="T25" fmla="*/ 2147483646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82">
                <a:moveTo>
                  <a:pt x="48" y="81"/>
                </a:moveTo>
                <a:lnTo>
                  <a:pt x="65" y="81"/>
                </a:lnTo>
                <a:lnTo>
                  <a:pt x="81" y="65"/>
                </a:lnTo>
                <a:lnTo>
                  <a:pt x="97" y="49"/>
                </a:lnTo>
                <a:lnTo>
                  <a:pt x="81" y="16"/>
                </a:lnTo>
                <a:lnTo>
                  <a:pt x="65" y="0"/>
                </a:lnTo>
                <a:lnTo>
                  <a:pt x="48" y="0"/>
                </a:lnTo>
                <a:lnTo>
                  <a:pt x="16" y="0"/>
                </a:lnTo>
                <a:lnTo>
                  <a:pt x="0" y="16"/>
                </a:lnTo>
                <a:lnTo>
                  <a:pt x="0" y="49"/>
                </a:lnTo>
                <a:lnTo>
                  <a:pt x="0" y="65"/>
                </a:lnTo>
                <a:lnTo>
                  <a:pt x="16" y="81"/>
                </a:lnTo>
                <a:lnTo>
                  <a:pt x="48" y="8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33" name="Freeform 17"/>
          <p:cNvSpPr>
            <a:spLocks/>
          </p:cNvSpPr>
          <p:nvPr/>
        </p:nvSpPr>
        <p:spPr bwMode="auto">
          <a:xfrm>
            <a:off x="3209925" y="1978025"/>
            <a:ext cx="155575" cy="155575"/>
          </a:xfrm>
          <a:custGeom>
            <a:avLst/>
            <a:gdLst>
              <a:gd name="T0" fmla="*/ 2147483646 w 98"/>
              <a:gd name="T1" fmla="*/ 2147483646 h 98"/>
              <a:gd name="T2" fmla="*/ 2147483646 w 98"/>
              <a:gd name="T3" fmla="*/ 2147483646 h 98"/>
              <a:gd name="T4" fmla="*/ 2147483646 w 98"/>
              <a:gd name="T5" fmla="*/ 2147483646 h 98"/>
              <a:gd name="T6" fmla="*/ 2147483646 w 98"/>
              <a:gd name="T7" fmla="*/ 2147483646 h 98"/>
              <a:gd name="T8" fmla="*/ 2147483646 w 98"/>
              <a:gd name="T9" fmla="*/ 2147483646 h 98"/>
              <a:gd name="T10" fmla="*/ 2147483646 w 98"/>
              <a:gd name="T11" fmla="*/ 2147483646 h 98"/>
              <a:gd name="T12" fmla="*/ 2147483646 w 98"/>
              <a:gd name="T13" fmla="*/ 0 h 98"/>
              <a:gd name="T14" fmla="*/ 2147483646 w 98"/>
              <a:gd name="T15" fmla="*/ 2147483646 h 98"/>
              <a:gd name="T16" fmla="*/ 2147483646 w 98"/>
              <a:gd name="T17" fmla="*/ 2147483646 h 98"/>
              <a:gd name="T18" fmla="*/ 0 w 98"/>
              <a:gd name="T19" fmla="*/ 2147483646 h 98"/>
              <a:gd name="T20" fmla="*/ 2147483646 w 98"/>
              <a:gd name="T21" fmla="*/ 2147483646 h 98"/>
              <a:gd name="T22" fmla="*/ 2147483646 w 98"/>
              <a:gd name="T23" fmla="*/ 2147483646 h 98"/>
              <a:gd name="T24" fmla="*/ 2147483646 w 9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98">
                <a:moveTo>
                  <a:pt x="48" y="97"/>
                </a:moveTo>
                <a:lnTo>
                  <a:pt x="65" y="97"/>
                </a:lnTo>
                <a:lnTo>
                  <a:pt x="81" y="81"/>
                </a:lnTo>
                <a:lnTo>
                  <a:pt x="97" y="48"/>
                </a:lnTo>
                <a:lnTo>
                  <a:pt x="81" y="32"/>
                </a:lnTo>
                <a:lnTo>
                  <a:pt x="65" y="16"/>
                </a:lnTo>
                <a:lnTo>
                  <a:pt x="48" y="0"/>
                </a:lnTo>
                <a:lnTo>
                  <a:pt x="32" y="16"/>
                </a:lnTo>
                <a:lnTo>
                  <a:pt x="16" y="32"/>
                </a:lnTo>
                <a:lnTo>
                  <a:pt x="0" y="48"/>
                </a:lnTo>
                <a:lnTo>
                  <a:pt x="16" y="81"/>
                </a:lnTo>
                <a:lnTo>
                  <a:pt x="32" y="97"/>
                </a:lnTo>
                <a:lnTo>
                  <a:pt x="48" y="9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265234" name="Group 18"/>
          <p:cNvGrpSpPr>
            <a:grpSpLocks/>
          </p:cNvGrpSpPr>
          <p:nvPr/>
        </p:nvGrpSpPr>
        <p:grpSpPr bwMode="auto">
          <a:xfrm>
            <a:off x="3981450" y="2620963"/>
            <a:ext cx="155575" cy="722312"/>
            <a:chOff x="2508" y="1651"/>
            <a:chExt cx="98" cy="455"/>
          </a:xfrm>
        </p:grpSpPr>
        <p:sp>
          <p:nvSpPr>
            <p:cNvPr id="265257" name="Freeform 19"/>
            <p:cNvSpPr>
              <a:spLocks/>
            </p:cNvSpPr>
            <p:nvPr/>
          </p:nvSpPr>
          <p:spPr bwMode="auto">
            <a:xfrm>
              <a:off x="2508" y="1651"/>
              <a:ext cx="50" cy="66"/>
            </a:xfrm>
            <a:custGeom>
              <a:avLst/>
              <a:gdLst>
                <a:gd name="T0" fmla="*/ 0 w 50"/>
                <a:gd name="T1" fmla="*/ 0 h 66"/>
                <a:gd name="T2" fmla="*/ 16 w 50"/>
                <a:gd name="T3" fmla="*/ 16 h 66"/>
                <a:gd name="T4" fmla="*/ 49 w 50"/>
                <a:gd name="T5" fmla="*/ 32 h 66"/>
                <a:gd name="T6" fmla="*/ 49 w 50"/>
                <a:gd name="T7" fmla="*/ 65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6">
                  <a:moveTo>
                    <a:pt x="0" y="0"/>
                  </a:moveTo>
                  <a:lnTo>
                    <a:pt x="16" y="16"/>
                  </a:lnTo>
                  <a:lnTo>
                    <a:pt x="49" y="32"/>
                  </a:lnTo>
                  <a:lnTo>
                    <a:pt x="49" y="65"/>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58" name="Freeform 20"/>
            <p:cNvSpPr>
              <a:spLocks/>
            </p:cNvSpPr>
            <p:nvPr/>
          </p:nvSpPr>
          <p:spPr bwMode="auto">
            <a:xfrm>
              <a:off x="2558" y="1716"/>
              <a:ext cx="1" cy="114"/>
            </a:xfrm>
            <a:custGeom>
              <a:avLst/>
              <a:gdLst>
                <a:gd name="T0" fmla="*/ 0 w 1"/>
                <a:gd name="T1" fmla="*/ 0 h 114"/>
                <a:gd name="T2" fmla="*/ 0 w 1"/>
                <a:gd name="T3" fmla="*/ 32 h 114"/>
                <a:gd name="T4" fmla="*/ 0 w 1"/>
                <a:gd name="T5" fmla="*/ 81 h 114"/>
                <a:gd name="T6" fmla="*/ 0 w 1"/>
                <a:gd name="T7" fmla="*/ 113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14">
                  <a:moveTo>
                    <a:pt x="0" y="0"/>
                  </a:moveTo>
                  <a:lnTo>
                    <a:pt x="0" y="32"/>
                  </a:lnTo>
                  <a:lnTo>
                    <a:pt x="0" y="81"/>
                  </a:lnTo>
                  <a:lnTo>
                    <a:pt x="0" y="113"/>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59" name="Freeform 21"/>
            <p:cNvSpPr>
              <a:spLocks/>
            </p:cNvSpPr>
            <p:nvPr/>
          </p:nvSpPr>
          <p:spPr bwMode="auto">
            <a:xfrm>
              <a:off x="2557" y="1829"/>
              <a:ext cx="49" cy="50"/>
            </a:xfrm>
            <a:custGeom>
              <a:avLst/>
              <a:gdLst>
                <a:gd name="T0" fmla="*/ 0 w 49"/>
                <a:gd name="T1" fmla="*/ 0 h 50"/>
                <a:gd name="T2" fmla="*/ 0 w 49"/>
                <a:gd name="T3" fmla="*/ 33 h 50"/>
                <a:gd name="T4" fmla="*/ 32 w 49"/>
                <a:gd name="T5" fmla="*/ 49 h 50"/>
                <a:gd name="T6" fmla="*/ 48 w 49"/>
                <a:gd name="T7" fmla="*/ 49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0">
                  <a:moveTo>
                    <a:pt x="0" y="0"/>
                  </a:moveTo>
                  <a:lnTo>
                    <a:pt x="0" y="33"/>
                  </a:lnTo>
                  <a:lnTo>
                    <a:pt x="32" y="49"/>
                  </a:lnTo>
                  <a:lnTo>
                    <a:pt x="48" y="49"/>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60" name="Freeform 22"/>
            <p:cNvSpPr>
              <a:spLocks/>
            </p:cNvSpPr>
            <p:nvPr/>
          </p:nvSpPr>
          <p:spPr bwMode="auto">
            <a:xfrm>
              <a:off x="2557" y="1878"/>
              <a:ext cx="49" cy="66"/>
            </a:xfrm>
            <a:custGeom>
              <a:avLst/>
              <a:gdLst>
                <a:gd name="T0" fmla="*/ 48 w 49"/>
                <a:gd name="T1" fmla="*/ 0 h 66"/>
                <a:gd name="T2" fmla="*/ 32 w 49"/>
                <a:gd name="T3" fmla="*/ 16 h 66"/>
                <a:gd name="T4" fmla="*/ 0 w 49"/>
                <a:gd name="T5" fmla="*/ 32 h 66"/>
                <a:gd name="T6" fmla="*/ 0 w 49"/>
                <a:gd name="T7" fmla="*/ 65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6">
                  <a:moveTo>
                    <a:pt x="48" y="0"/>
                  </a:moveTo>
                  <a:lnTo>
                    <a:pt x="32" y="16"/>
                  </a:lnTo>
                  <a:lnTo>
                    <a:pt x="0" y="32"/>
                  </a:lnTo>
                  <a:lnTo>
                    <a:pt x="0" y="65"/>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61" name="Freeform 23"/>
            <p:cNvSpPr>
              <a:spLocks/>
            </p:cNvSpPr>
            <p:nvPr/>
          </p:nvSpPr>
          <p:spPr bwMode="auto">
            <a:xfrm>
              <a:off x="2558" y="1943"/>
              <a:ext cx="1" cy="98"/>
            </a:xfrm>
            <a:custGeom>
              <a:avLst/>
              <a:gdLst>
                <a:gd name="T0" fmla="*/ 0 w 1"/>
                <a:gd name="T1" fmla="*/ 0 h 98"/>
                <a:gd name="T2" fmla="*/ 0 w 1"/>
                <a:gd name="T3" fmla="*/ 16 h 98"/>
                <a:gd name="T4" fmla="*/ 0 w 1"/>
                <a:gd name="T5" fmla="*/ 65 h 98"/>
                <a:gd name="T6" fmla="*/ 0 w 1"/>
                <a:gd name="T7" fmla="*/ 9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98">
                  <a:moveTo>
                    <a:pt x="0" y="0"/>
                  </a:moveTo>
                  <a:lnTo>
                    <a:pt x="0" y="16"/>
                  </a:lnTo>
                  <a:lnTo>
                    <a:pt x="0" y="65"/>
                  </a:lnTo>
                  <a:lnTo>
                    <a:pt x="0" y="97"/>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62" name="Freeform 24"/>
            <p:cNvSpPr>
              <a:spLocks/>
            </p:cNvSpPr>
            <p:nvPr/>
          </p:nvSpPr>
          <p:spPr bwMode="auto">
            <a:xfrm>
              <a:off x="2508" y="2040"/>
              <a:ext cx="50" cy="66"/>
            </a:xfrm>
            <a:custGeom>
              <a:avLst/>
              <a:gdLst>
                <a:gd name="T0" fmla="*/ 49 w 50"/>
                <a:gd name="T1" fmla="*/ 0 h 66"/>
                <a:gd name="T2" fmla="*/ 49 w 50"/>
                <a:gd name="T3" fmla="*/ 32 h 66"/>
                <a:gd name="T4" fmla="*/ 16 w 50"/>
                <a:gd name="T5" fmla="*/ 65 h 66"/>
                <a:gd name="T6" fmla="*/ 0 w 50"/>
                <a:gd name="T7" fmla="*/ 65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6">
                  <a:moveTo>
                    <a:pt x="49" y="0"/>
                  </a:moveTo>
                  <a:lnTo>
                    <a:pt x="49" y="32"/>
                  </a:lnTo>
                  <a:lnTo>
                    <a:pt x="16" y="65"/>
                  </a:lnTo>
                  <a:lnTo>
                    <a:pt x="0" y="65"/>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65235" name="Group 25"/>
          <p:cNvGrpSpPr>
            <a:grpSpLocks/>
          </p:cNvGrpSpPr>
          <p:nvPr/>
        </p:nvGrpSpPr>
        <p:grpSpPr bwMode="auto">
          <a:xfrm>
            <a:off x="3005138" y="2132013"/>
            <a:ext cx="180975" cy="1647825"/>
            <a:chOff x="1893" y="1343"/>
            <a:chExt cx="114" cy="1038"/>
          </a:xfrm>
        </p:grpSpPr>
        <p:sp>
          <p:nvSpPr>
            <p:cNvPr id="265251" name="Freeform 26"/>
            <p:cNvSpPr>
              <a:spLocks/>
            </p:cNvSpPr>
            <p:nvPr/>
          </p:nvSpPr>
          <p:spPr bwMode="auto">
            <a:xfrm>
              <a:off x="1941" y="1343"/>
              <a:ext cx="66" cy="66"/>
            </a:xfrm>
            <a:custGeom>
              <a:avLst/>
              <a:gdLst>
                <a:gd name="T0" fmla="*/ 65 w 66"/>
                <a:gd name="T1" fmla="*/ 0 h 66"/>
                <a:gd name="T2" fmla="*/ 32 w 66"/>
                <a:gd name="T3" fmla="*/ 16 h 66"/>
                <a:gd name="T4" fmla="*/ 16 w 66"/>
                <a:gd name="T5" fmla="*/ 32 h 66"/>
                <a:gd name="T6" fmla="*/ 0 w 66"/>
                <a:gd name="T7" fmla="*/ 65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66">
                  <a:moveTo>
                    <a:pt x="65" y="0"/>
                  </a:moveTo>
                  <a:lnTo>
                    <a:pt x="32" y="16"/>
                  </a:lnTo>
                  <a:lnTo>
                    <a:pt x="16" y="32"/>
                  </a:lnTo>
                  <a:lnTo>
                    <a:pt x="0" y="6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52" name="Freeform 27"/>
            <p:cNvSpPr>
              <a:spLocks/>
            </p:cNvSpPr>
            <p:nvPr/>
          </p:nvSpPr>
          <p:spPr bwMode="auto">
            <a:xfrm>
              <a:off x="1943" y="1408"/>
              <a:ext cx="1" cy="244"/>
            </a:xfrm>
            <a:custGeom>
              <a:avLst/>
              <a:gdLst>
                <a:gd name="T0" fmla="*/ 0 w 1"/>
                <a:gd name="T1" fmla="*/ 0 h 244"/>
                <a:gd name="T2" fmla="*/ 0 w 1"/>
                <a:gd name="T3" fmla="*/ 65 h 244"/>
                <a:gd name="T4" fmla="*/ 0 w 1"/>
                <a:gd name="T5" fmla="*/ 178 h 244"/>
                <a:gd name="T6" fmla="*/ 0 w 1"/>
                <a:gd name="T7" fmla="*/ 243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4">
                  <a:moveTo>
                    <a:pt x="0" y="0"/>
                  </a:moveTo>
                  <a:lnTo>
                    <a:pt x="0" y="65"/>
                  </a:lnTo>
                  <a:lnTo>
                    <a:pt x="0" y="178"/>
                  </a:lnTo>
                  <a:lnTo>
                    <a:pt x="0" y="24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53" name="Freeform 28"/>
            <p:cNvSpPr>
              <a:spLocks/>
            </p:cNvSpPr>
            <p:nvPr/>
          </p:nvSpPr>
          <p:spPr bwMode="auto">
            <a:xfrm>
              <a:off x="1893" y="1651"/>
              <a:ext cx="49" cy="66"/>
            </a:xfrm>
            <a:custGeom>
              <a:avLst/>
              <a:gdLst>
                <a:gd name="T0" fmla="*/ 48 w 49"/>
                <a:gd name="T1" fmla="*/ 0 h 66"/>
                <a:gd name="T2" fmla="*/ 48 w 49"/>
                <a:gd name="T3" fmla="*/ 32 h 66"/>
                <a:gd name="T4" fmla="*/ 32 w 49"/>
                <a:gd name="T5" fmla="*/ 49 h 66"/>
                <a:gd name="T6" fmla="*/ 0 w 49"/>
                <a:gd name="T7" fmla="*/ 65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6">
                  <a:moveTo>
                    <a:pt x="48" y="0"/>
                  </a:moveTo>
                  <a:lnTo>
                    <a:pt x="48" y="32"/>
                  </a:lnTo>
                  <a:lnTo>
                    <a:pt x="32" y="49"/>
                  </a:lnTo>
                  <a:lnTo>
                    <a:pt x="0" y="6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54" name="Freeform 29"/>
            <p:cNvSpPr>
              <a:spLocks/>
            </p:cNvSpPr>
            <p:nvPr/>
          </p:nvSpPr>
          <p:spPr bwMode="auto">
            <a:xfrm>
              <a:off x="1893" y="1716"/>
              <a:ext cx="49" cy="49"/>
            </a:xfrm>
            <a:custGeom>
              <a:avLst/>
              <a:gdLst>
                <a:gd name="T0" fmla="*/ 0 w 49"/>
                <a:gd name="T1" fmla="*/ 0 h 49"/>
                <a:gd name="T2" fmla="*/ 32 w 49"/>
                <a:gd name="T3" fmla="*/ 0 h 49"/>
                <a:gd name="T4" fmla="*/ 48 w 49"/>
                <a:gd name="T5" fmla="*/ 16 h 49"/>
                <a:gd name="T6" fmla="*/ 48 w 49"/>
                <a:gd name="T7" fmla="*/ 4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49">
                  <a:moveTo>
                    <a:pt x="0" y="0"/>
                  </a:moveTo>
                  <a:lnTo>
                    <a:pt x="32" y="0"/>
                  </a:lnTo>
                  <a:lnTo>
                    <a:pt x="48" y="16"/>
                  </a:lnTo>
                  <a:lnTo>
                    <a:pt x="48" y="4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55" name="Freeform 30"/>
            <p:cNvSpPr>
              <a:spLocks/>
            </p:cNvSpPr>
            <p:nvPr/>
          </p:nvSpPr>
          <p:spPr bwMode="auto">
            <a:xfrm>
              <a:off x="1943" y="1764"/>
              <a:ext cx="1" cy="536"/>
            </a:xfrm>
            <a:custGeom>
              <a:avLst/>
              <a:gdLst>
                <a:gd name="T0" fmla="*/ 0 w 1"/>
                <a:gd name="T1" fmla="*/ 0 h 536"/>
                <a:gd name="T2" fmla="*/ 0 w 1"/>
                <a:gd name="T3" fmla="*/ 146 h 536"/>
                <a:gd name="T4" fmla="*/ 0 w 1"/>
                <a:gd name="T5" fmla="*/ 389 h 536"/>
                <a:gd name="T6" fmla="*/ 0 w 1"/>
                <a:gd name="T7" fmla="*/ 535 h 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36">
                  <a:moveTo>
                    <a:pt x="0" y="0"/>
                  </a:moveTo>
                  <a:lnTo>
                    <a:pt x="0" y="146"/>
                  </a:lnTo>
                  <a:lnTo>
                    <a:pt x="0" y="389"/>
                  </a:lnTo>
                  <a:lnTo>
                    <a:pt x="0" y="53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56" name="Freeform 31"/>
            <p:cNvSpPr>
              <a:spLocks/>
            </p:cNvSpPr>
            <p:nvPr/>
          </p:nvSpPr>
          <p:spPr bwMode="auto">
            <a:xfrm>
              <a:off x="1941" y="2299"/>
              <a:ext cx="66" cy="82"/>
            </a:xfrm>
            <a:custGeom>
              <a:avLst/>
              <a:gdLst>
                <a:gd name="T0" fmla="*/ 0 w 66"/>
                <a:gd name="T1" fmla="*/ 0 h 82"/>
                <a:gd name="T2" fmla="*/ 16 w 66"/>
                <a:gd name="T3" fmla="*/ 32 h 82"/>
                <a:gd name="T4" fmla="*/ 32 w 66"/>
                <a:gd name="T5" fmla="*/ 65 h 82"/>
                <a:gd name="T6" fmla="*/ 65 w 66"/>
                <a:gd name="T7" fmla="*/ 81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82">
                  <a:moveTo>
                    <a:pt x="0" y="0"/>
                  </a:moveTo>
                  <a:lnTo>
                    <a:pt x="16" y="32"/>
                  </a:lnTo>
                  <a:lnTo>
                    <a:pt x="32" y="65"/>
                  </a:lnTo>
                  <a:lnTo>
                    <a:pt x="65" y="81"/>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65236" name="Group 32"/>
          <p:cNvGrpSpPr>
            <a:grpSpLocks/>
          </p:cNvGrpSpPr>
          <p:nvPr/>
        </p:nvGrpSpPr>
        <p:grpSpPr bwMode="auto">
          <a:xfrm>
            <a:off x="3981450" y="3417888"/>
            <a:ext cx="155575" cy="2173287"/>
            <a:chOff x="2508" y="2153"/>
            <a:chExt cx="98" cy="1369"/>
          </a:xfrm>
        </p:grpSpPr>
        <p:sp>
          <p:nvSpPr>
            <p:cNvPr id="265249" name="Line 33"/>
            <p:cNvSpPr>
              <a:spLocks noChangeShapeType="1"/>
            </p:cNvSpPr>
            <p:nvPr/>
          </p:nvSpPr>
          <p:spPr bwMode="auto">
            <a:xfrm>
              <a:off x="2558" y="2294"/>
              <a:ext cx="1" cy="1228"/>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50" name="Freeform 34"/>
            <p:cNvSpPr>
              <a:spLocks/>
            </p:cNvSpPr>
            <p:nvPr/>
          </p:nvSpPr>
          <p:spPr bwMode="auto">
            <a:xfrm>
              <a:off x="2508" y="2153"/>
              <a:ext cx="98" cy="163"/>
            </a:xfrm>
            <a:custGeom>
              <a:avLst/>
              <a:gdLst>
                <a:gd name="T0" fmla="*/ 48 w 98"/>
                <a:gd name="T1" fmla="*/ 146 h 163"/>
                <a:gd name="T2" fmla="*/ 0 w 98"/>
                <a:gd name="T3" fmla="*/ 162 h 163"/>
                <a:gd name="T4" fmla="*/ 16 w 98"/>
                <a:gd name="T5" fmla="*/ 146 h 163"/>
                <a:gd name="T6" fmla="*/ 32 w 98"/>
                <a:gd name="T7" fmla="*/ 113 h 163"/>
                <a:gd name="T8" fmla="*/ 32 w 98"/>
                <a:gd name="T9" fmla="*/ 81 h 163"/>
                <a:gd name="T10" fmla="*/ 48 w 98"/>
                <a:gd name="T11" fmla="*/ 49 h 163"/>
                <a:gd name="T12" fmla="*/ 48 w 98"/>
                <a:gd name="T13" fmla="*/ 32 h 163"/>
                <a:gd name="T14" fmla="*/ 48 w 98"/>
                <a:gd name="T15" fmla="*/ 0 h 163"/>
                <a:gd name="T16" fmla="*/ 65 w 98"/>
                <a:gd name="T17" fmla="*/ 32 h 163"/>
                <a:gd name="T18" fmla="*/ 65 w 98"/>
                <a:gd name="T19" fmla="*/ 49 h 163"/>
                <a:gd name="T20" fmla="*/ 65 w 98"/>
                <a:gd name="T21" fmla="*/ 81 h 163"/>
                <a:gd name="T22" fmla="*/ 81 w 98"/>
                <a:gd name="T23" fmla="*/ 113 h 163"/>
                <a:gd name="T24" fmla="*/ 97 w 98"/>
                <a:gd name="T25" fmla="*/ 146 h 163"/>
                <a:gd name="T26" fmla="*/ 97 w 98"/>
                <a:gd name="T27" fmla="*/ 162 h 163"/>
                <a:gd name="T28" fmla="*/ 48 w 98"/>
                <a:gd name="T29" fmla="*/ 146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163">
                  <a:moveTo>
                    <a:pt x="48" y="146"/>
                  </a:moveTo>
                  <a:lnTo>
                    <a:pt x="0" y="162"/>
                  </a:lnTo>
                  <a:lnTo>
                    <a:pt x="16" y="146"/>
                  </a:lnTo>
                  <a:lnTo>
                    <a:pt x="32" y="113"/>
                  </a:lnTo>
                  <a:lnTo>
                    <a:pt x="32" y="81"/>
                  </a:lnTo>
                  <a:lnTo>
                    <a:pt x="48" y="49"/>
                  </a:lnTo>
                  <a:lnTo>
                    <a:pt x="48" y="32"/>
                  </a:lnTo>
                  <a:lnTo>
                    <a:pt x="48" y="0"/>
                  </a:lnTo>
                  <a:lnTo>
                    <a:pt x="65" y="32"/>
                  </a:lnTo>
                  <a:lnTo>
                    <a:pt x="65" y="49"/>
                  </a:lnTo>
                  <a:lnTo>
                    <a:pt x="65" y="81"/>
                  </a:lnTo>
                  <a:lnTo>
                    <a:pt x="81" y="113"/>
                  </a:lnTo>
                  <a:lnTo>
                    <a:pt x="97" y="146"/>
                  </a:lnTo>
                  <a:lnTo>
                    <a:pt x="97" y="162"/>
                  </a:lnTo>
                  <a:lnTo>
                    <a:pt x="48" y="146"/>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65237" name="Group 35"/>
          <p:cNvGrpSpPr>
            <a:grpSpLocks/>
          </p:cNvGrpSpPr>
          <p:nvPr/>
        </p:nvGrpSpPr>
        <p:grpSpPr bwMode="auto">
          <a:xfrm>
            <a:off x="3810000" y="2590800"/>
            <a:ext cx="180975" cy="3021013"/>
            <a:chOff x="2395" y="1619"/>
            <a:chExt cx="114" cy="1903"/>
          </a:xfrm>
        </p:grpSpPr>
        <p:sp>
          <p:nvSpPr>
            <p:cNvPr id="265247" name="Line 36"/>
            <p:cNvSpPr>
              <a:spLocks noChangeShapeType="1"/>
            </p:cNvSpPr>
            <p:nvPr/>
          </p:nvSpPr>
          <p:spPr bwMode="auto">
            <a:xfrm>
              <a:off x="2445" y="1759"/>
              <a:ext cx="1" cy="1763"/>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48" name="Freeform 37"/>
            <p:cNvSpPr>
              <a:spLocks/>
            </p:cNvSpPr>
            <p:nvPr/>
          </p:nvSpPr>
          <p:spPr bwMode="auto">
            <a:xfrm>
              <a:off x="2395" y="1619"/>
              <a:ext cx="114" cy="163"/>
            </a:xfrm>
            <a:custGeom>
              <a:avLst/>
              <a:gdLst>
                <a:gd name="T0" fmla="*/ 48 w 114"/>
                <a:gd name="T1" fmla="*/ 130 h 163"/>
                <a:gd name="T2" fmla="*/ 16 w 114"/>
                <a:gd name="T3" fmla="*/ 162 h 163"/>
                <a:gd name="T4" fmla="*/ 0 w 114"/>
                <a:gd name="T5" fmla="*/ 162 h 163"/>
                <a:gd name="T6" fmla="*/ 16 w 114"/>
                <a:gd name="T7" fmla="*/ 146 h 163"/>
                <a:gd name="T8" fmla="*/ 32 w 114"/>
                <a:gd name="T9" fmla="*/ 97 h 163"/>
                <a:gd name="T10" fmla="*/ 32 w 114"/>
                <a:gd name="T11" fmla="*/ 81 h 163"/>
                <a:gd name="T12" fmla="*/ 48 w 114"/>
                <a:gd name="T13" fmla="*/ 49 h 163"/>
                <a:gd name="T14" fmla="*/ 48 w 114"/>
                <a:gd name="T15" fmla="*/ 32 h 163"/>
                <a:gd name="T16" fmla="*/ 48 w 114"/>
                <a:gd name="T17" fmla="*/ 0 h 163"/>
                <a:gd name="T18" fmla="*/ 65 w 114"/>
                <a:gd name="T19" fmla="*/ 32 h 163"/>
                <a:gd name="T20" fmla="*/ 65 w 114"/>
                <a:gd name="T21" fmla="*/ 49 h 163"/>
                <a:gd name="T22" fmla="*/ 81 w 114"/>
                <a:gd name="T23" fmla="*/ 81 h 163"/>
                <a:gd name="T24" fmla="*/ 81 w 114"/>
                <a:gd name="T25" fmla="*/ 97 h 163"/>
                <a:gd name="T26" fmla="*/ 97 w 114"/>
                <a:gd name="T27" fmla="*/ 146 h 163"/>
                <a:gd name="T28" fmla="*/ 113 w 114"/>
                <a:gd name="T29" fmla="*/ 162 h 163"/>
                <a:gd name="T30" fmla="*/ 97 w 114"/>
                <a:gd name="T31" fmla="*/ 162 h 163"/>
                <a:gd name="T32" fmla="*/ 48 w 114"/>
                <a:gd name="T33" fmla="*/ 13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163">
                  <a:moveTo>
                    <a:pt x="48" y="130"/>
                  </a:moveTo>
                  <a:lnTo>
                    <a:pt x="16" y="162"/>
                  </a:lnTo>
                  <a:lnTo>
                    <a:pt x="0" y="162"/>
                  </a:lnTo>
                  <a:lnTo>
                    <a:pt x="16" y="146"/>
                  </a:lnTo>
                  <a:lnTo>
                    <a:pt x="32" y="97"/>
                  </a:lnTo>
                  <a:lnTo>
                    <a:pt x="32" y="81"/>
                  </a:lnTo>
                  <a:lnTo>
                    <a:pt x="48" y="49"/>
                  </a:lnTo>
                  <a:lnTo>
                    <a:pt x="48" y="32"/>
                  </a:lnTo>
                  <a:lnTo>
                    <a:pt x="48" y="0"/>
                  </a:lnTo>
                  <a:lnTo>
                    <a:pt x="65" y="32"/>
                  </a:lnTo>
                  <a:lnTo>
                    <a:pt x="65" y="49"/>
                  </a:lnTo>
                  <a:lnTo>
                    <a:pt x="81" y="81"/>
                  </a:lnTo>
                  <a:lnTo>
                    <a:pt x="81" y="97"/>
                  </a:lnTo>
                  <a:lnTo>
                    <a:pt x="97" y="146"/>
                  </a:lnTo>
                  <a:lnTo>
                    <a:pt x="113" y="162"/>
                  </a:lnTo>
                  <a:lnTo>
                    <a:pt x="97" y="162"/>
                  </a:lnTo>
                  <a:lnTo>
                    <a:pt x="48" y="130"/>
                  </a:lnTo>
                </a:path>
              </a:pathLst>
            </a:custGeom>
            <a:solidFill>
              <a:srgbClr val="0080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65238" name="Line 38"/>
          <p:cNvSpPr>
            <a:spLocks noChangeShapeType="1"/>
          </p:cNvSpPr>
          <p:nvPr/>
        </p:nvSpPr>
        <p:spPr bwMode="auto">
          <a:xfrm>
            <a:off x="3041650" y="4886325"/>
            <a:ext cx="754063" cy="1588"/>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39" name="Line 39"/>
          <p:cNvSpPr>
            <a:spLocks noChangeShapeType="1"/>
          </p:cNvSpPr>
          <p:nvPr/>
        </p:nvSpPr>
        <p:spPr bwMode="auto">
          <a:xfrm flipV="1">
            <a:off x="4114800" y="4419600"/>
            <a:ext cx="533400" cy="55563"/>
          </a:xfrm>
          <a:prstGeom prst="line">
            <a:avLst/>
          </a:prstGeom>
          <a:noFill/>
          <a:ln w="12700">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40" name="Line 40"/>
          <p:cNvSpPr>
            <a:spLocks noChangeShapeType="1"/>
          </p:cNvSpPr>
          <p:nvPr/>
        </p:nvSpPr>
        <p:spPr bwMode="auto">
          <a:xfrm flipV="1">
            <a:off x="4114800" y="2076450"/>
            <a:ext cx="373063" cy="89535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5241" name="Freeform 41"/>
          <p:cNvSpPr>
            <a:spLocks/>
          </p:cNvSpPr>
          <p:nvPr/>
        </p:nvSpPr>
        <p:spPr bwMode="auto">
          <a:xfrm>
            <a:off x="3209925" y="3752850"/>
            <a:ext cx="155575" cy="155575"/>
          </a:xfrm>
          <a:custGeom>
            <a:avLst/>
            <a:gdLst>
              <a:gd name="T0" fmla="*/ 2147483646 w 98"/>
              <a:gd name="T1" fmla="*/ 2147483646 h 98"/>
              <a:gd name="T2" fmla="*/ 2147483646 w 98"/>
              <a:gd name="T3" fmla="*/ 2147483646 h 98"/>
              <a:gd name="T4" fmla="*/ 2147483646 w 98"/>
              <a:gd name="T5" fmla="*/ 2147483646 h 98"/>
              <a:gd name="T6" fmla="*/ 2147483646 w 98"/>
              <a:gd name="T7" fmla="*/ 2147483646 h 98"/>
              <a:gd name="T8" fmla="*/ 2147483646 w 98"/>
              <a:gd name="T9" fmla="*/ 2147483646 h 98"/>
              <a:gd name="T10" fmla="*/ 2147483646 w 98"/>
              <a:gd name="T11" fmla="*/ 0 h 98"/>
              <a:gd name="T12" fmla="*/ 2147483646 w 98"/>
              <a:gd name="T13" fmla="*/ 0 h 98"/>
              <a:gd name="T14" fmla="*/ 2147483646 w 98"/>
              <a:gd name="T15" fmla="*/ 0 h 98"/>
              <a:gd name="T16" fmla="*/ 2147483646 w 98"/>
              <a:gd name="T17" fmla="*/ 2147483646 h 98"/>
              <a:gd name="T18" fmla="*/ 0 w 98"/>
              <a:gd name="T19" fmla="*/ 2147483646 h 98"/>
              <a:gd name="T20" fmla="*/ 2147483646 w 98"/>
              <a:gd name="T21" fmla="*/ 2147483646 h 98"/>
              <a:gd name="T22" fmla="*/ 2147483646 w 98"/>
              <a:gd name="T23" fmla="*/ 2147483646 h 98"/>
              <a:gd name="T24" fmla="*/ 2147483646 w 9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98">
                <a:moveTo>
                  <a:pt x="48" y="97"/>
                </a:moveTo>
                <a:lnTo>
                  <a:pt x="65" y="81"/>
                </a:lnTo>
                <a:lnTo>
                  <a:pt x="81" y="65"/>
                </a:lnTo>
                <a:lnTo>
                  <a:pt x="97" y="48"/>
                </a:lnTo>
                <a:lnTo>
                  <a:pt x="81" y="16"/>
                </a:lnTo>
                <a:lnTo>
                  <a:pt x="65" y="0"/>
                </a:lnTo>
                <a:lnTo>
                  <a:pt x="48" y="0"/>
                </a:lnTo>
                <a:lnTo>
                  <a:pt x="32" y="0"/>
                </a:lnTo>
                <a:lnTo>
                  <a:pt x="16" y="16"/>
                </a:lnTo>
                <a:lnTo>
                  <a:pt x="0" y="48"/>
                </a:lnTo>
                <a:lnTo>
                  <a:pt x="16" y="65"/>
                </a:lnTo>
                <a:lnTo>
                  <a:pt x="32" y="81"/>
                </a:lnTo>
                <a:lnTo>
                  <a:pt x="48" y="9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42" name="Rectangle 42"/>
          <p:cNvSpPr>
            <a:spLocks noChangeArrowheads="1"/>
          </p:cNvSpPr>
          <p:nvPr/>
        </p:nvSpPr>
        <p:spPr bwMode="auto">
          <a:xfrm>
            <a:off x="3589338" y="1620838"/>
            <a:ext cx="1778000" cy="479425"/>
          </a:xfrm>
          <a:prstGeom prst="rect">
            <a:avLst/>
          </a:prstGeom>
          <a:solidFill>
            <a:srgbClr val="66FF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Benefici dello </a:t>
            </a:r>
          </a:p>
          <a:p>
            <a:pPr algn="ctr">
              <a:lnSpc>
                <a:spcPct val="85000"/>
              </a:lnSpc>
              <a:spcBef>
                <a:spcPct val="0"/>
              </a:spcBef>
              <a:buFontTx/>
              <a:buNone/>
            </a:pPr>
            <a:r>
              <a:rPr lang="it-IT" altLang="en-US" sz="1800" b="1">
                <a:solidFill>
                  <a:srgbClr val="000000"/>
                </a:solidFill>
                <a:latin typeface="Arial" panose="020B0604020202020204" pitchFamily="34" charset="0"/>
              </a:rPr>
              <a:t>scambio perduti</a:t>
            </a:r>
          </a:p>
        </p:txBody>
      </p:sp>
      <p:sp>
        <p:nvSpPr>
          <p:cNvPr id="265243" name="Freeform 43"/>
          <p:cNvSpPr>
            <a:spLocks/>
          </p:cNvSpPr>
          <p:nvPr/>
        </p:nvSpPr>
        <p:spPr bwMode="auto">
          <a:xfrm>
            <a:off x="1462088" y="434975"/>
            <a:ext cx="7226300" cy="5170488"/>
          </a:xfrm>
          <a:custGeom>
            <a:avLst/>
            <a:gdLst>
              <a:gd name="T0" fmla="*/ 0 w 4552"/>
              <a:gd name="T1" fmla="*/ 0 h 3257"/>
              <a:gd name="T2" fmla="*/ 0 w 4552"/>
              <a:gd name="T3" fmla="*/ 2147483646 h 3257"/>
              <a:gd name="T4" fmla="*/ 2147483646 w 4552"/>
              <a:gd name="T5" fmla="*/ 2147483646 h 3257"/>
              <a:gd name="T6" fmla="*/ 0 60000 65536"/>
              <a:gd name="T7" fmla="*/ 0 60000 65536"/>
              <a:gd name="T8" fmla="*/ 0 60000 65536"/>
            </a:gdLst>
            <a:ahLst/>
            <a:cxnLst>
              <a:cxn ang="T6">
                <a:pos x="T0" y="T1"/>
              </a:cxn>
              <a:cxn ang="T7">
                <a:pos x="T2" y="T3"/>
              </a:cxn>
              <a:cxn ang="T8">
                <a:pos x="T4" y="T5"/>
              </a:cxn>
            </a:cxnLst>
            <a:rect l="0" t="0" r="r" b="b"/>
            <a:pathLst>
              <a:path w="4552" h="3257">
                <a:moveTo>
                  <a:pt x="0" y="0"/>
                </a:moveTo>
                <a:lnTo>
                  <a:pt x="0" y="3256"/>
                </a:lnTo>
                <a:lnTo>
                  <a:pt x="4551" y="32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44" name="Line 44"/>
          <p:cNvSpPr>
            <a:spLocks noChangeShapeType="1"/>
          </p:cNvSpPr>
          <p:nvPr/>
        </p:nvSpPr>
        <p:spPr bwMode="auto">
          <a:xfrm flipH="1">
            <a:off x="1524000" y="3810000"/>
            <a:ext cx="1676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45" name="Line 45"/>
          <p:cNvSpPr>
            <a:spLocks noChangeShapeType="1"/>
          </p:cNvSpPr>
          <p:nvPr/>
        </p:nvSpPr>
        <p:spPr bwMode="auto">
          <a:xfrm>
            <a:off x="4572000" y="3048000"/>
            <a:ext cx="0" cy="2514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5246" name="Text Box 46"/>
          <p:cNvSpPr txBox="1">
            <a:spLocks noChangeArrowheads="1"/>
          </p:cNvSpPr>
          <p:nvPr/>
        </p:nvSpPr>
        <p:spPr bwMode="auto">
          <a:xfrm>
            <a:off x="2362200" y="152400"/>
            <a:ext cx="6219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800"/>
              <a:t>La tassa fa perdere opportunità di scambio</a:t>
            </a:r>
          </a:p>
          <a:p>
            <a:pPr algn="ctr" eaLnBrk="1" hangingPunct="1">
              <a:spcBef>
                <a:spcPct val="0"/>
              </a:spcBef>
              <a:buFontTx/>
              <a:buNone/>
            </a:pPr>
            <a:r>
              <a:rPr lang="it-IT" altLang="en-US" sz="2800"/>
              <a:t>mutuamente vantaggiose</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7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72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72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7270" name="Rectangle 6"/>
          <p:cNvSpPr>
            <a:spLocks noGrp="1" noChangeArrowheads="1"/>
          </p:cNvSpPr>
          <p:nvPr>
            <p:ph type="title"/>
          </p:nvPr>
        </p:nvSpPr>
        <p:spPr>
          <a:xfrm>
            <a:off x="685800" y="3048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Da cosa dipende DWL?</a:t>
            </a:r>
          </a:p>
        </p:txBody>
      </p:sp>
      <p:sp>
        <p:nvSpPr>
          <p:cNvPr id="512007" name="Rectangle 7"/>
          <p:cNvSpPr>
            <a:spLocks noGrp="1" noChangeArrowheads="1"/>
          </p:cNvSpPr>
          <p:nvPr>
            <p:ph type="body" idx="1"/>
          </p:nvPr>
        </p:nvSpPr>
        <p:spPr>
          <a:xfrm>
            <a:off x="381000" y="1524000"/>
            <a:ext cx="8458200" cy="3429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333375" algn="l"/>
                <a:tab pos="857250" algn="l"/>
              </a:tabLst>
            </a:pPr>
            <a:r>
              <a:rPr lang="it-IT" altLang="en-US"/>
              <a:t>L’entità della DWL dipende dall’entità della riduzione della dimensione del mercato.  </a:t>
            </a:r>
          </a:p>
          <a:p>
            <a:pPr eaLnBrk="1" hangingPunct="1">
              <a:lnSpc>
                <a:spcPct val="90000"/>
              </a:lnSpc>
              <a:tabLst>
                <a:tab pos="333375" algn="l"/>
                <a:tab pos="857250" algn="l"/>
              </a:tabLst>
            </a:pPr>
            <a:r>
              <a:rPr lang="it-IT" altLang="en-US"/>
              <a:t>Questa a sua volta dipende dalle </a:t>
            </a:r>
            <a:r>
              <a:rPr lang="it-IT" altLang="en-US">
                <a:solidFill>
                  <a:srgbClr val="FF0000"/>
                </a:solidFill>
              </a:rPr>
              <a:t>elasticità rispetto al prezzo di domanda ed offerta</a:t>
            </a:r>
            <a:r>
              <a:rPr lang="it-IT" altLang="en-US"/>
              <a:t>.</a:t>
            </a:r>
          </a:p>
          <a:p>
            <a:pPr eaLnBrk="1" hangingPunct="1">
              <a:lnSpc>
                <a:spcPct val="90000"/>
              </a:lnSpc>
              <a:tabLst>
                <a:tab pos="333375" algn="l"/>
                <a:tab pos="857250" algn="l"/>
              </a:tabLst>
            </a:pPr>
            <a:r>
              <a:rPr lang="it-IT" altLang="en-US"/>
              <a:t>Quanto più domanda ed offerta sono elastiche, tanto maggiore è la riduzione della quantità di equilibrio e quindi tanto maggiore è la DWL.</a:t>
            </a:r>
            <a:endParaRPr lang="it-IT" altLang="en-US" sz="360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07">
                                            <p:txEl>
                                              <p:pRg st="0" end="0"/>
                                            </p:txEl>
                                          </p:spTgt>
                                        </p:tgtEl>
                                        <p:attrNameLst>
                                          <p:attrName>style.visibility</p:attrName>
                                        </p:attrNameLst>
                                      </p:cBhvr>
                                      <p:to>
                                        <p:strVal val="visible"/>
                                      </p:to>
                                    </p:set>
                                    <p:animEffect transition="in" filter="wipe(left)">
                                      <p:cBhvr>
                                        <p:cTn id="7" dur="500"/>
                                        <p:tgtEl>
                                          <p:spTgt spid="5120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07">
                                            <p:txEl>
                                              <p:pRg st="1" end="1"/>
                                            </p:txEl>
                                          </p:spTgt>
                                        </p:tgtEl>
                                        <p:attrNameLst>
                                          <p:attrName>style.visibility</p:attrName>
                                        </p:attrNameLst>
                                      </p:cBhvr>
                                      <p:to>
                                        <p:strVal val="visible"/>
                                      </p:to>
                                    </p:set>
                                    <p:animEffect transition="in" filter="wipe(left)">
                                      <p:cBhvr>
                                        <p:cTn id="12" dur="500"/>
                                        <p:tgtEl>
                                          <p:spTgt spid="5120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07">
                                            <p:txEl>
                                              <p:pRg st="2" end="2"/>
                                            </p:txEl>
                                          </p:spTgt>
                                        </p:tgtEl>
                                        <p:attrNameLst>
                                          <p:attrName>style.visibility</p:attrName>
                                        </p:attrNameLst>
                                      </p:cBhvr>
                                      <p:to>
                                        <p:strVal val="visible"/>
                                      </p:to>
                                    </p:set>
                                    <p:animEffect transition="in" filter="wipe(left)">
                                      <p:cBhvr>
                                        <p:cTn id="17" dur="500"/>
                                        <p:tgtEl>
                                          <p:spTgt spid="5120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7"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93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93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931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69318" name="Rectangle 6"/>
          <p:cNvSpPr>
            <a:spLocks noGrp="1" noChangeArrowheads="1"/>
          </p:cNvSpPr>
          <p:nvPr>
            <p:ph type="title"/>
          </p:nvPr>
        </p:nvSpPr>
        <p:spPr>
          <a:xfrm>
            <a:off x="762000" y="3048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Elasticità e DWL</a:t>
            </a:r>
          </a:p>
        </p:txBody>
      </p:sp>
      <p:grpSp>
        <p:nvGrpSpPr>
          <p:cNvPr id="269319" name="Group 7"/>
          <p:cNvGrpSpPr>
            <a:grpSpLocks/>
          </p:cNvGrpSpPr>
          <p:nvPr/>
        </p:nvGrpSpPr>
        <p:grpSpPr bwMode="auto">
          <a:xfrm>
            <a:off x="293688" y="2184400"/>
            <a:ext cx="8493125" cy="3862388"/>
            <a:chOff x="185" y="1376"/>
            <a:chExt cx="5350" cy="2433"/>
          </a:xfrm>
        </p:grpSpPr>
        <p:sp>
          <p:nvSpPr>
            <p:cNvPr id="269324" name="Rectangle 8"/>
            <p:cNvSpPr>
              <a:spLocks noChangeArrowheads="1"/>
            </p:cNvSpPr>
            <p:nvPr/>
          </p:nvSpPr>
          <p:spPr bwMode="auto">
            <a:xfrm>
              <a:off x="1254" y="1376"/>
              <a:ext cx="1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(a) Offerta inelastica</a:t>
              </a:r>
            </a:p>
          </p:txBody>
        </p:sp>
        <p:sp>
          <p:nvSpPr>
            <p:cNvPr id="269325" name="Rectangle 9"/>
            <p:cNvSpPr>
              <a:spLocks noChangeArrowheads="1"/>
            </p:cNvSpPr>
            <p:nvPr/>
          </p:nvSpPr>
          <p:spPr bwMode="auto">
            <a:xfrm>
              <a:off x="3906" y="1376"/>
              <a:ext cx="12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(b) Offerta elastica</a:t>
              </a:r>
            </a:p>
          </p:txBody>
        </p:sp>
        <p:sp>
          <p:nvSpPr>
            <p:cNvPr id="269326" name="Rectangle 10"/>
            <p:cNvSpPr>
              <a:spLocks noChangeArrowheads="1"/>
            </p:cNvSpPr>
            <p:nvPr/>
          </p:nvSpPr>
          <p:spPr bwMode="auto">
            <a:xfrm>
              <a:off x="185" y="1577"/>
              <a:ext cx="4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Prezzo</a:t>
              </a:r>
            </a:p>
          </p:txBody>
        </p:sp>
        <p:sp>
          <p:nvSpPr>
            <p:cNvPr id="269327" name="Rectangle 11"/>
            <p:cNvSpPr>
              <a:spLocks noChangeArrowheads="1"/>
            </p:cNvSpPr>
            <p:nvPr/>
          </p:nvSpPr>
          <p:spPr bwMode="auto">
            <a:xfrm>
              <a:off x="469" y="3636"/>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0</a:t>
              </a:r>
            </a:p>
          </p:txBody>
        </p:sp>
        <p:sp>
          <p:nvSpPr>
            <p:cNvPr id="269328" name="Rectangle 12"/>
            <p:cNvSpPr>
              <a:spLocks noChangeArrowheads="1"/>
            </p:cNvSpPr>
            <p:nvPr/>
          </p:nvSpPr>
          <p:spPr bwMode="auto">
            <a:xfrm>
              <a:off x="2369" y="3636"/>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Quantità</a:t>
              </a:r>
            </a:p>
          </p:txBody>
        </p:sp>
        <p:sp>
          <p:nvSpPr>
            <p:cNvPr id="269329" name="Rectangle 13"/>
            <p:cNvSpPr>
              <a:spLocks noChangeArrowheads="1"/>
            </p:cNvSpPr>
            <p:nvPr/>
          </p:nvSpPr>
          <p:spPr bwMode="auto">
            <a:xfrm>
              <a:off x="2807" y="1577"/>
              <a:ext cx="4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Prezzo</a:t>
              </a:r>
            </a:p>
          </p:txBody>
        </p:sp>
        <p:sp>
          <p:nvSpPr>
            <p:cNvPr id="269330" name="Rectangle 14"/>
            <p:cNvSpPr>
              <a:spLocks noChangeArrowheads="1"/>
            </p:cNvSpPr>
            <p:nvPr/>
          </p:nvSpPr>
          <p:spPr bwMode="auto">
            <a:xfrm>
              <a:off x="3092" y="3636"/>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0</a:t>
              </a:r>
            </a:p>
          </p:txBody>
        </p:sp>
        <p:sp>
          <p:nvSpPr>
            <p:cNvPr id="269331" name="Rectangle 15"/>
            <p:cNvSpPr>
              <a:spLocks noChangeArrowheads="1"/>
            </p:cNvSpPr>
            <p:nvPr/>
          </p:nvSpPr>
          <p:spPr bwMode="auto">
            <a:xfrm>
              <a:off x="4991" y="3636"/>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Quantità</a:t>
              </a:r>
            </a:p>
          </p:txBody>
        </p:sp>
        <p:sp>
          <p:nvSpPr>
            <p:cNvPr id="269332" name="Freeform 16"/>
            <p:cNvSpPr>
              <a:spLocks/>
            </p:cNvSpPr>
            <p:nvPr/>
          </p:nvSpPr>
          <p:spPr bwMode="auto">
            <a:xfrm>
              <a:off x="1283" y="2551"/>
              <a:ext cx="162" cy="625"/>
            </a:xfrm>
            <a:custGeom>
              <a:avLst/>
              <a:gdLst>
                <a:gd name="T0" fmla="*/ 0 w 162"/>
                <a:gd name="T1" fmla="*/ 0 h 625"/>
                <a:gd name="T2" fmla="*/ 0 w 162"/>
                <a:gd name="T3" fmla="*/ 624 h 625"/>
                <a:gd name="T4" fmla="*/ 161 w 162"/>
                <a:gd name="T5" fmla="*/ 161 h 625"/>
                <a:gd name="T6" fmla="*/ 0 w 162"/>
                <a:gd name="T7" fmla="*/ 0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25">
                  <a:moveTo>
                    <a:pt x="0" y="0"/>
                  </a:moveTo>
                  <a:lnTo>
                    <a:pt x="0" y="624"/>
                  </a:lnTo>
                  <a:lnTo>
                    <a:pt x="161" y="161"/>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33" name="Rectangle 17"/>
            <p:cNvSpPr>
              <a:spLocks noChangeArrowheads="1"/>
            </p:cNvSpPr>
            <p:nvPr/>
          </p:nvSpPr>
          <p:spPr bwMode="auto">
            <a:xfrm>
              <a:off x="2159" y="3366"/>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69334" name="Rectangle 18"/>
            <p:cNvSpPr>
              <a:spLocks noChangeArrowheads="1"/>
            </p:cNvSpPr>
            <p:nvPr/>
          </p:nvSpPr>
          <p:spPr bwMode="auto">
            <a:xfrm>
              <a:off x="4790" y="3366"/>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69335" name="Rectangle 19"/>
            <p:cNvSpPr>
              <a:spLocks noChangeArrowheads="1"/>
            </p:cNvSpPr>
            <p:nvPr/>
          </p:nvSpPr>
          <p:spPr bwMode="auto">
            <a:xfrm>
              <a:off x="1605" y="1838"/>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69336" name="Line 20"/>
            <p:cNvSpPr>
              <a:spLocks noChangeShapeType="1"/>
            </p:cNvSpPr>
            <p:nvPr/>
          </p:nvSpPr>
          <p:spPr bwMode="auto">
            <a:xfrm flipV="1">
              <a:off x="1285" y="2550"/>
              <a:ext cx="0" cy="6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37" name="Line 21"/>
            <p:cNvSpPr>
              <a:spLocks noChangeShapeType="1"/>
            </p:cNvSpPr>
            <p:nvPr/>
          </p:nvSpPr>
          <p:spPr bwMode="auto">
            <a:xfrm flipH="1">
              <a:off x="1158" y="2000"/>
              <a:ext cx="536" cy="152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38" name="Freeform 22"/>
            <p:cNvSpPr>
              <a:spLocks/>
            </p:cNvSpPr>
            <p:nvPr/>
          </p:nvSpPr>
          <p:spPr bwMode="auto">
            <a:xfrm>
              <a:off x="3616" y="2240"/>
              <a:ext cx="452" cy="644"/>
            </a:xfrm>
            <a:custGeom>
              <a:avLst/>
              <a:gdLst>
                <a:gd name="T0" fmla="*/ 0 w 452"/>
                <a:gd name="T1" fmla="*/ 0 h 644"/>
                <a:gd name="T2" fmla="*/ 0 w 452"/>
                <a:gd name="T3" fmla="*/ 643 h 644"/>
                <a:gd name="T4" fmla="*/ 451 w 452"/>
                <a:gd name="T5" fmla="*/ 473 h 644"/>
                <a:gd name="T6" fmla="*/ 0 w 452"/>
                <a:gd name="T7" fmla="*/ 0 h 6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 h="644">
                  <a:moveTo>
                    <a:pt x="0" y="0"/>
                  </a:moveTo>
                  <a:lnTo>
                    <a:pt x="0" y="643"/>
                  </a:lnTo>
                  <a:lnTo>
                    <a:pt x="451" y="473"/>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39" name="Rectangle 23"/>
            <p:cNvSpPr>
              <a:spLocks noChangeArrowheads="1"/>
            </p:cNvSpPr>
            <p:nvPr/>
          </p:nvSpPr>
          <p:spPr bwMode="auto">
            <a:xfrm>
              <a:off x="4910" y="2341"/>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69340" name="Line 24"/>
            <p:cNvSpPr>
              <a:spLocks noChangeShapeType="1"/>
            </p:cNvSpPr>
            <p:nvPr/>
          </p:nvSpPr>
          <p:spPr bwMode="auto">
            <a:xfrm>
              <a:off x="3616" y="2237"/>
              <a:ext cx="1" cy="6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41" name="Line 25"/>
            <p:cNvSpPr>
              <a:spLocks noChangeShapeType="1"/>
            </p:cNvSpPr>
            <p:nvPr/>
          </p:nvSpPr>
          <p:spPr bwMode="auto">
            <a:xfrm flipH="1">
              <a:off x="3380" y="2422"/>
              <a:ext cx="1510" cy="53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42" name="Line 26"/>
            <p:cNvSpPr>
              <a:spLocks noChangeShapeType="1"/>
            </p:cNvSpPr>
            <p:nvPr/>
          </p:nvSpPr>
          <p:spPr bwMode="auto">
            <a:xfrm flipH="1" flipV="1">
              <a:off x="553" y="1792"/>
              <a:ext cx="1571" cy="163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43" name="Line 27"/>
            <p:cNvSpPr>
              <a:spLocks noChangeShapeType="1"/>
            </p:cNvSpPr>
            <p:nvPr/>
          </p:nvSpPr>
          <p:spPr bwMode="auto">
            <a:xfrm flipH="1" flipV="1">
              <a:off x="3176" y="1792"/>
              <a:ext cx="1580" cy="163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44" name="Line 28"/>
            <p:cNvSpPr>
              <a:spLocks noChangeShapeType="1"/>
            </p:cNvSpPr>
            <p:nvPr/>
          </p:nvSpPr>
          <p:spPr bwMode="auto">
            <a:xfrm flipH="1">
              <a:off x="3765" y="2227"/>
              <a:ext cx="236" cy="3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45" name="Line 29"/>
            <p:cNvSpPr>
              <a:spLocks noChangeShapeType="1"/>
            </p:cNvSpPr>
            <p:nvPr/>
          </p:nvSpPr>
          <p:spPr bwMode="auto">
            <a:xfrm flipH="1">
              <a:off x="1344" y="2388"/>
              <a:ext cx="406" cy="3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9346" name="Freeform 30"/>
            <p:cNvSpPr>
              <a:spLocks/>
            </p:cNvSpPr>
            <p:nvPr/>
          </p:nvSpPr>
          <p:spPr bwMode="auto">
            <a:xfrm>
              <a:off x="1234" y="2551"/>
              <a:ext cx="31" cy="42"/>
            </a:xfrm>
            <a:custGeom>
              <a:avLst/>
              <a:gdLst>
                <a:gd name="T0" fmla="*/ 30 w 31"/>
                <a:gd name="T1" fmla="*/ 0 h 42"/>
                <a:gd name="T2" fmla="*/ 10 w 31"/>
                <a:gd name="T3" fmla="*/ 0 h 42"/>
                <a:gd name="T4" fmla="*/ 0 w 31"/>
                <a:gd name="T5" fmla="*/ 20 h 42"/>
                <a:gd name="T6" fmla="*/ 0 w 31"/>
                <a:gd name="T7" fmla="*/ 41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2">
                  <a:moveTo>
                    <a:pt x="30" y="0"/>
                  </a:moveTo>
                  <a:lnTo>
                    <a:pt x="10" y="0"/>
                  </a:lnTo>
                  <a:lnTo>
                    <a:pt x="0" y="20"/>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47" name="Freeform 31"/>
            <p:cNvSpPr>
              <a:spLocks/>
            </p:cNvSpPr>
            <p:nvPr/>
          </p:nvSpPr>
          <p:spPr bwMode="auto">
            <a:xfrm>
              <a:off x="1234" y="2592"/>
              <a:ext cx="1" cy="242"/>
            </a:xfrm>
            <a:custGeom>
              <a:avLst/>
              <a:gdLst>
                <a:gd name="T0" fmla="*/ 0 w 1"/>
                <a:gd name="T1" fmla="*/ 0 h 242"/>
                <a:gd name="T2" fmla="*/ 0 w 1"/>
                <a:gd name="T3" fmla="*/ 60 h 242"/>
                <a:gd name="T4" fmla="*/ 0 w 1"/>
                <a:gd name="T5" fmla="*/ 180 h 242"/>
                <a:gd name="T6" fmla="*/ 0 w 1"/>
                <a:gd name="T7" fmla="*/ 241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2">
                  <a:moveTo>
                    <a:pt x="0" y="0"/>
                  </a:moveTo>
                  <a:lnTo>
                    <a:pt x="0" y="60"/>
                  </a:lnTo>
                  <a:lnTo>
                    <a:pt x="0" y="180"/>
                  </a:lnTo>
                  <a:lnTo>
                    <a:pt x="0" y="2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48" name="Freeform 32"/>
            <p:cNvSpPr>
              <a:spLocks/>
            </p:cNvSpPr>
            <p:nvPr/>
          </p:nvSpPr>
          <p:spPr bwMode="auto">
            <a:xfrm>
              <a:off x="1203" y="2833"/>
              <a:ext cx="32" cy="42"/>
            </a:xfrm>
            <a:custGeom>
              <a:avLst/>
              <a:gdLst>
                <a:gd name="T0" fmla="*/ 31 w 32"/>
                <a:gd name="T1" fmla="*/ 0 h 42"/>
                <a:gd name="T2" fmla="*/ 21 w 32"/>
                <a:gd name="T3" fmla="*/ 20 h 42"/>
                <a:gd name="T4" fmla="*/ 10 w 32"/>
                <a:gd name="T5" fmla="*/ 30 h 42"/>
                <a:gd name="T6" fmla="*/ 0 w 32"/>
                <a:gd name="T7" fmla="*/ 41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
                  <a:moveTo>
                    <a:pt x="31" y="0"/>
                  </a:moveTo>
                  <a:lnTo>
                    <a:pt x="21" y="20"/>
                  </a:lnTo>
                  <a:lnTo>
                    <a:pt x="10" y="30"/>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49" name="Freeform 33"/>
            <p:cNvSpPr>
              <a:spLocks/>
            </p:cNvSpPr>
            <p:nvPr/>
          </p:nvSpPr>
          <p:spPr bwMode="auto">
            <a:xfrm>
              <a:off x="1203" y="2874"/>
              <a:ext cx="32" cy="30"/>
            </a:xfrm>
            <a:custGeom>
              <a:avLst/>
              <a:gdLst>
                <a:gd name="T0" fmla="*/ 0 w 32"/>
                <a:gd name="T1" fmla="*/ 0 h 30"/>
                <a:gd name="T2" fmla="*/ 10 w 32"/>
                <a:gd name="T3" fmla="*/ 0 h 30"/>
                <a:gd name="T4" fmla="*/ 21 w 32"/>
                <a:gd name="T5" fmla="*/ 10 h 30"/>
                <a:gd name="T6" fmla="*/ 31 w 32"/>
                <a:gd name="T7" fmla="*/ 2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0">
                  <a:moveTo>
                    <a:pt x="0" y="0"/>
                  </a:moveTo>
                  <a:lnTo>
                    <a:pt x="10" y="0"/>
                  </a:lnTo>
                  <a:lnTo>
                    <a:pt x="21" y="10"/>
                  </a:lnTo>
                  <a:lnTo>
                    <a:pt x="31"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0" name="Freeform 34"/>
            <p:cNvSpPr>
              <a:spLocks/>
            </p:cNvSpPr>
            <p:nvPr/>
          </p:nvSpPr>
          <p:spPr bwMode="auto">
            <a:xfrm>
              <a:off x="1234" y="2903"/>
              <a:ext cx="1" cy="242"/>
            </a:xfrm>
            <a:custGeom>
              <a:avLst/>
              <a:gdLst>
                <a:gd name="T0" fmla="*/ 0 w 1"/>
                <a:gd name="T1" fmla="*/ 0 h 242"/>
                <a:gd name="T2" fmla="*/ 0 w 1"/>
                <a:gd name="T3" fmla="*/ 60 h 242"/>
                <a:gd name="T4" fmla="*/ 0 w 1"/>
                <a:gd name="T5" fmla="*/ 181 h 242"/>
                <a:gd name="T6" fmla="*/ 0 w 1"/>
                <a:gd name="T7" fmla="*/ 241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2">
                  <a:moveTo>
                    <a:pt x="0" y="0"/>
                  </a:moveTo>
                  <a:lnTo>
                    <a:pt x="0" y="60"/>
                  </a:lnTo>
                  <a:lnTo>
                    <a:pt x="0" y="181"/>
                  </a:lnTo>
                  <a:lnTo>
                    <a:pt x="0" y="2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1" name="Freeform 35"/>
            <p:cNvSpPr>
              <a:spLocks/>
            </p:cNvSpPr>
            <p:nvPr/>
          </p:nvSpPr>
          <p:spPr bwMode="auto">
            <a:xfrm>
              <a:off x="1234" y="3144"/>
              <a:ext cx="31" cy="41"/>
            </a:xfrm>
            <a:custGeom>
              <a:avLst/>
              <a:gdLst>
                <a:gd name="T0" fmla="*/ 0 w 31"/>
                <a:gd name="T1" fmla="*/ 0 h 41"/>
                <a:gd name="T2" fmla="*/ 0 w 31"/>
                <a:gd name="T3" fmla="*/ 19 h 41"/>
                <a:gd name="T4" fmla="*/ 10 w 31"/>
                <a:gd name="T5" fmla="*/ 40 h 41"/>
                <a:gd name="T6" fmla="*/ 30 w 3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1">
                  <a:moveTo>
                    <a:pt x="0" y="0"/>
                  </a:moveTo>
                  <a:lnTo>
                    <a:pt x="0" y="19"/>
                  </a:lnTo>
                  <a:lnTo>
                    <a:pt x="10" y="40"/>
                  </a:lnTo>
                  <a:lnTo>
                    <a:pt x="3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2" name="Rectangle 36"/>
            <p:cNvSpPr>
              <a:spLocks noChangeArrowheads="1"/>
            </p:cNvSpPr>
            <p:nvPr/>
          </p:nvSpPr>
          <p:spPr bwMode="auto">
            <a:xfrm>
              <a:off x="3422" y="2342"/>
              <a:ext cx="88"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endParaRPr lang="it-IT" altLang="en-US" sz="1800" b="1">
                <a:solidFill>
                  <a:srgbClr val="000000"/>
                </a:solidFill>
                <a:latin typeface="Arial" panose="020B0604020202020204" pitchFamily="34" charset="0"/>
              </a:endParaRPr>
            </a:p>
            <a:p>
              <a:pPr algn="r">
                <a:lnSpc>
                  <a:spcPct val="85000"/>
                </a:lnSpc>
                <a:spcBef>
                  <a:spcPct val="0"/>
                </a:spcBef>
                <a:buFontTx/>
                <a:buNone/>
              </a:pPr>
              <a:r>
                <a:rPr lang="it-IT" altLang="en-US" sz="1800" b="1">
                  <a:solidFill>
                    <a:srgbClr val="000000"/>
                  </a:solidFill>
                  <a:latin typeface="Arial" panose="020B0604020202020204" pitchFamily="34" charset="0"/>
                </a:rPr>
                <a:t>T</a:t>
              </a:r>
            </a:p>
          </p:txBody>
        </p:sp>
        <p:sp>
          <p:nvSpPr>
            <p:cNvPr id="269353" name="Freeform 37"/>
            <p:cNvSpPr>
              <a:spLocks/>
            </p:cNvSpPr>
            <p:nvPr/>
          </p:nvSpPr>
          <p:spPr bwMode="auto">
            <a:xfrm>
              <a:off x="3565" y="2240"/>
              <a:ext cx="31" cy="41"/>
            </a:xfrm>
            <a:custGeom>
              <a:avLst/>
              <a:gdLst>
                <a:gd name="T0" fmla="*/ 30 w 31"/>
                <a:gd name="T1" fmla="*/ 0 h 41"/>
                <a:gd name="T2" fmla="*/ 10 w 31"/>
                <a:gd name="T3" fmla="*/ 0 h 41"/>
                <a:gd name="T4" fmla="*/ 0 w 31"/>
                <a:gd name="T5" fmla="*/ 19 h 41"/>
                <a:gd name="T6" fmla="*/ 0 w 3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1">
                  <a:moveTo>
                    <a:pt x="30" y="0"/>
                  </a:moveTo>
                  <a:lnTo>
                    <a:pt x="10" y="0"/>
                  </a:lnTo>
                  <a:lnTo>
                    <a:pt x="0" y="19"/>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4" name="Freeform 38"/>
            <p:cNvSpPr>
              <a:spLocks/>
            </p:cNvSpPr>
            <p:nvPr/>
          </p:nvSpPr>
          <p:spPr bwMode="auto">
            <a:xfrm>
              <a:off x="3566" y="2280"/>
              <a:ext cx="1" cy="243"/>
            </a:xfrm>
            <a:custGeom>
              <a:avLst/>
              <a:gdLst>
                <a:gd name="T0" fmla="*/ 0 w 1"/>
                <a:gd name="T1" fmla="*/ 0 h 243"/>
                <a:gd name="T2" fmla="*/ 0 w 1"/>
                <a:gd name="T3" fmla="*/ 70 h 243"/>
                <a:gd name="T4" fmla="*/ 0 w 1"/>
                <a:gd name="T5" fmla="*/ 181 h 243"/>
                <a:gd name="T6" fmla="*/ 0 w 1"/>
                <a:gd name="T7" fmla="*/ 242 h 2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3">
                  <a:moveTo>
                    <a:pt x="0" y="0"/>
                  </a:moveTo>
                  <a:lnTo>
                    <a:pt x="0" y="70"/>
                  </a:lnTo>
                  <a:lnTo>
                    <a:pt x="0" y="181"/>
                  </a:lnTo>
                  <a:lnTo>
                    <a:pt x="0" y="2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5" name="Freeform 39"/>
            <p:cNvSpPr>
              <a:spLocks/>
            </p:cNvSpPr>
            <p:nvPr/>
          </p:nvSpPr>
          <p:spPr bwMode="auto">
            <a:xfrm>
              <a:off x="3525" y="2522"/>
              <a:ext cx="41" cy="41"/>
            </a:xfrm>
            <a:custGeom>
              <a:avLst/>
              <a:gdLst>
                <a:gd name="T0" fmla="*/ 40 w 41"/>
                <a:gd name="T1" fmla="*/ 0 h 41"/>
                <a:gd name="T2" fmla="*/ 30 w 41"/>
                <a:gd name="T3" fmla="*/ 19 h 41"/>
                <a:gd name="T4" fmla="*/ 19 w 41"/>
                <a:gd name="T5" fmla="*/ 30 h 41"/>
                <a:gd name="T6" fmla="*/ 0 w 4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1">
                  <a:moveTo>
                    <a:pt x="40" y="0"/>
                  </a:moveTo>
                  <a:lnTo>
                    <a:pt x="30" y="19"/>
                  </a:lnTo>
                  <a:lnTo>
                    <a:pt x="19" y="30"/>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6" name="Freeform 40"/>
            <p:cNvSpPr>
              <a:spLocks/>
            </p:cNvSpPr>
            <p:nvPr/>
          </p:nvSpPr>
          <p:spPr bwMode="auto">
            <a:xfrm>
              <a:off x="3525" y="2562"/>
              <a:ext cx="41" cy="31"/>
            </a:xfrm>
            <a:custGeom>
              <a:avLst/>
              <a:gdLst>
                <a:gd name="T0" fmla="*/ 0 w 41"/>
                <a:gd name="T1" fmla="*/ 0 h 31"/>
                <a:gd name="T2" fmla="*/ 19 w 41"/>
                <a:gd name="T3" fmla="*/ 0 h 31"/>
                <a:gd name="T4" fmla="*/ 30 w 41"/>
                <a:gd name="T5" fmla="*/ 10 h 31"/>
                <a:gd name="T6" fmla="*/ 40 w 41"/>
                <a:gd name="T7" fmla="*/ 3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31">
                  <a:moveTo>
                    <a:pt x="0" y="0"/>
                  </a:moveTo>
                  <a:lnTo>
                    <a:pt x="19" y="0"/>
                  </a:lnTo>
                  <a:lnTo>
                    <a:pt x="30" y="10"/>
                  </a:lnTo>
                  <a:lnTo>
                    <a:pt x="4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7" name="Freeform 41"/>
            <p:cNvSpPr>
              <a:spLocks/>
            </p:cNvSpPr>
            <p:nvPr/>
          </p:nvSpPr>
          <p:spPr bwMode="auto">
            <a:xfrm>
              <a:off x="3566" y="2592"/>
              <a:ext cx="1" cy="242"/>
            </a:xfrm>
            <a:custGeom>
              <a:avLst/>
              <a:gdLst>
                <a:gd name="T0" fmla="*/ 0 w 1"/>
                <a:gd name="T1" fmla="*/ 0 h 242"/>
                <a:gd name="T2" fmla="*/ 0 w 1"/>
                <a:gd name="T3" fmla="*/ 60 h 242"/>
                <a:gd name="T4" fmla="*/ 0 w 1"/>
                <a:gd name="T5" fmla="*/ 180 h 242"/>
                <a:gd name="T6" fmla="*/ 0 w 1"/>
                <a:gd name="T7" fmla="*/ 241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2">
                  <a:moveTo>
                    <a:pt x="0" y="0"/>
                  </a:moveTo>
                  <a:lnTo>
                    <a:pt x="0" y="60"/>
                  </a:lnTo>
                  <a:lnTo>
                    <a:pt x="0" y="180"/>
                  </a:lnTo>
                  <a:lnTo>
                    <a:pt x="0" y="2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8" name="Freeform 42"/>
            <p:cNvSpPr>
              <a:spLocks/>
            </p:cNvSpPr>
            <p:nvPr/>
          </p:nvSpPr>
          <p:spPr bwMode="auto">
            <a:xfrm>
              <a:off x="3565" y="2833"/>
              <a:ext cx="31" cy="42"/>
            </a:xfrm>
            <a:custGeom>
              <a:avLst/>
              <a:gdLst>
                <a:gd name="T0" fmla="*/ 0 w 31"/>
                <a:gd name="T1" fmla="*/ 0 h 42"/>
                <a:gd name="T2" fmla="*/ 0 w 31"/>
                <a:gd name="T3" fmla="*/ 20 h 42"/>
                <a:gd name="T4" fmla="*/ 10 w 31"/>
                <a:gd name="T5" fmla="*/ 41 h 42"/>
                <a:gd name="T6" fmla="*/ 30 w 31"/>
                <a:gd name="T7" fmla="*/ 41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2">
                  <a:moveTo>
                    <a:pt x="0" y="0"/>
                  </a:moveTo>
                  <a:lnTo>
                    <a:pt x="0" y="20"/>
                  </a:lnTo>
                  <a:lnTo>
                    <a:pt x="10" y="41"/>
                  </a:lnTo>
                  <a:lnTo>
                    <a:pt x="3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59" name="Freeform 43"/>
            <p:cNvSpPr>
              <a:spLocks/>
            </p:cNvSpPr>
            <p:nvPr/>
          </p:nvSpPr>
          <p:spPr bwMode="auto">
            <a:xfrm>
              <a:off x="560" y="1607"/>
              <a:ext cx="2122" cy="2011"/>
            </a:xfrm>
            <a:custGeom>
              <a:avLst/>
              <a:gdLst>
                <a:gd name="T0" fmla="*/ 0 w 2122"/>
                <a:gd name="T1" fmla="*/ 0 h 2011"/>
                <a:gd name="T2" fmla="*/ 0 w 2122"/>
                <a:gd name="T3" fmla="*/ 2010 h 2011"/>
                <a:gd name="T4" fmla="*/ 2121 w 2122"/>
                <a:gd name="T5" fmla="*/ 2010 h 2011"/>
                <a:gd name="T6" fmla="*/ 0 60000 65536"/>
                <a:gd name="T7" fmla="*/ 0 60000 65536"/>
                <a:gd name="T8" fmla="*/ 0 60000 65536"/>
              </a:gdLst>
              <a:ahLst/>
              <a:cxnLst>
                <a:cxn ang="T6">
                  <a:pos x="T0" y="T1"/>
                </a:cxn>
                <a:cxn ang="T7">
                  <a:pos x="T2" y="T3"/>
                </a:cxn>
                <a:cxn ang="T8">
                  <a:pos x="T4" y="T5"/>
                </a:cxn>
              </a:cxnLst>
              <a:rect l="0" t="0" r="r" b="b"/>
              <a:pathLst>
                <a:path w="2122" h="2011">
                  <a:moveTo>
                    <a:pt x="0" y="0"/>
                  </a:moveTo>
                  <a:lnTo>
                    <a:pt x="0" y="2010"/>
                  </a:lnTo>
                  <a:lnTo>
                    <a:pt x="2121" y="20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60" name="Freeform 44"/>
            <p:cNvSpPr>
              <a:spLocks/>
            </p:cNvSpPr>
            <p:nvPr/>
          </p:nvSpPr>
          <p:spPr bwMode="auto">
            <a:xfrm>
              <a:off x="3194" y="1549"/>
              <a:ext cx="2121" cy="2011"/>
            </a:xfrm>
            <a:custGeom>
              <a:avLst/>
              <a:gdLst>
                <a:gd name="T0" fmla="*/ 0 w 2121"/>
                <a:gd name="T1" fmla="*/ 0 h 2011"/>
                <a:gd name="T2" fmla="*/ 0 w 2121"/>
                <a:gd name="T3" fmla="*/ 2010 h 2011"/>
                <a:gd name="T4" fmla="*/ 2120 w 2121"/>
                <a:gd name="T5" fmla="*/ 2010 h 2011"/>
                <a:gd name="T6" fmla="*/ 0 60000 65536"/>
                <a:gd name="T7" fmla="*/ 0 60000 65536"/>
                <a:gd name="T8" fmla="*/ 0 60000 65536"/>
              </a:gdLst>
              <a:ahLst/>
              <a:cxnLst>
                <a:cxn ang="T6">
                  <a:pos x="T0" y="T1"/>
                </a:cxn>
                <a:cxn ang="T7">
                  <a:pos x="T2" y="T3"/>
                </a:cxn>
                <a:cxn ang="T8">
                  <a:pos x="T4" y="T5"/>
                </a:cxn>
              </a:cxnLst>
              <a:rect l="0" t="0" r="r" b="b"/>
              <a:pathLst>
                <a:path w="2121" h="2011">
                  <a:moveTo>
                    <a:pt x="0" y="0"/>
                  </a:moveTo>
                  <a:lnTo>
                    <a:pt x="0" y="2010"/>
                  </a:lnTo>
                  <a:lnTo>
                    <a:pt x="2120" y="20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61" name="Rectangle 45"/>
            <p:cNvSpPr>
              <a:spLocks noChangeArrowheads="1"/>
            </p:cNvSpPr>
            <p:nvPr/>
          </p:nvSpPr>
          <p:spPr bwMode="auto">
            <a:xfrm>
              <a:off x="1764" y="2272"/>
              <a:ext cx="0"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endParaRPr lang="en-US" altLang="en-US" sz="1800">
                <a:solidFill>
                  <a:srgbClr val="000000"/>
                </a:solidFill>
                <a:latin typeface="Arial" panose="020B0604020202020204" pitchFamily="34" charset="0"/>
              </a:endParaRPr>
            </a:p>
          </p:txBody>
        </p:sp>
        <p:sp>
          <p:nvSpPr>
            <p:cNvPr id="269362" name="Rectangle 46"/>
            <p:cNvSpPr>
              <a:spLocks noChangeArrowheads="1"/>
            </p:cNvSpPr>
            <p:nvPr/>
          </p:nvSpPr>
          <p:spPr bwMode="auto">
            <a:xfrm>
              <a:off x="3956" y="1783"/>
              <a:ext cx="0"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endParaRPr lang="en-US" altLang="en-US" sz="1800">
                <a:solidFill>
                  <a:srgbClr val="000000"/>
                </a:solidFill>
                <a:latin typeface="Arial" panose="020B0604020202020204" pitchFamily="34" charset="0"/>
              </a:endParaRPr>
            </a:p>
          </p:txBody>
        </p:sp>
        <p:sp>
          <p:nvSpPr>
            <p:cNvPr id="269363" name="Rectangle 47"/>
            <p:cNvSpPr>
              <a:spLocks noChangeArrowheads="1"/>
            </p:cNvSpPr>
            <p:nvPr/>
          </p:nvSpPr>
          <p:spPr bwMode="auto">
            <a:xfrm>
              <a:off x="1046" y="2654"/>
              <a:ext cx="88"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endParaRPr lang="it-IT" altLang="en-US" sz="1800" b="1">
                <a:solidFill>
                  <a:srgbClr val="000000"/>
                </a:solidFill>
                <a:latin typeface="Arial" panose="020B0604020202020204" pitchFamily="34" charset="0"/>
              </a:endParaRPr>
            </a:p>
            <a:p>
              <a:pPr algn="r">
                <a:lnSpc>
                  <a:spcPct val="85000"/>
                </a:lnSpc>
                <a:spcBef>
                  <a:spcPct val="0"/>
                </a:spcBef>
                <a:buFontTx/>
                <a:buNone/>
              </a:pPr>
              <a:r>
                <a:rPr lang="it-IT" altLang="en-US" sz="1800" b="1">
                  <a:solidFill>
                    <a:srgbClr val="000000"/>
                  </a:solidFill>
                  <a:latin typeface="Arial" panose="020B0604020202020204" pitchFamily="34" charset="0"/>
                </a:rPr>
                <a:t>T</a:t>
              </a:r>
            </a:p>
          </p:txBody>
        </p:sp>
      </p:grpSp>
      <p:sp>
        <p:nvSpPr>
          <p:cNvPr id="269320" name="Text Box 48"/>
          <p:cNvSpPr txBox="1">
            <a:spLocks noChangeArrowheads="1"/>
          </p:cNvSpPr>
          <p:nvPr/>
        </p:nvSpPr>
        <p:spPr bwMode="auto">
          <a:xfrm>
            <a:off x="2743200" y="35814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b="1">
                <a:latin typeface="Arial" panose="020B0604020202020204" pitchFamily="34" charset="0"/>
              </a:rPr>
              <a:t>DWL</a:t>
            </a:r>
          </a:p>
        </p:txBody>
      </p:sp>
      <p:sp>
        <p:nvSpPr>
          <p:cNvPr id="269321" name="Text Box 49"/>
          <p:cNvSpPr txBox="1">
            <a:spLocks noChangeArrowheads="1"/>
          </p:cNvSpPr>
          <p:nvPr/>
        </p:nvSpPr>
        <p:spPr bwMode="auto">
          <a:xfrm>
            <a:off x="6324600" y="3276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b="1">
                <a:latin typeface="Arial" panose="020B0604020202020204" pitchFamily="34" charset="0"/>
              </a:rPr>
              <a:t>DWL</a:t>
            </a:r>
          </a:p>
        </p:txBody>
      </p:sp>
      <p:sp>
        <p:nvSpPr>
          <p:cNvPr id="269322" name="Line 50"/>
          <p:cNvSpPr>
            <a:spLocks noChangeShapeType="1"/>
          </p:cNvSpPr>
          <p:nvPr/>
        </p:nvSpPr>
        <p:spPr bwMode="auto">
          <a:xfrm flipH="1" flipV="1">
            <a:off x="914400" y="2895600"/>
            <a:ext cx="2438400" cy="2514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9323" name="Line 51"/>
          <p:cNvSpPr>
            <a:spLocks noChangeShapeType="1"/>
          </p:cNvSpPr>
          <p:nvPr/>
        </p:nvSpPr>
        <p:spPr bwMode="auto">
          <a:xfrm flipH="1" flipV="1">
            <a:off x="5029200" y="2819400"/>
            <a:ext cx="2514600" cy="259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13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136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136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grpSp>
        <p:nvGrpSpPr>
          <p:cNvPr id="271366" name="Group 6"/>
          <p:cNvGrpSpPr>
            <a:grpSpLocks/>
          </p:cNvGrpSpPr>
          <p:nvPr/>
        </p:nvGrpSpPr>
        <p:grpSpPr bwMode="auto">
          <a:xfrm>
            <a:off x="369888" y="2176463"/>
            <a:ext cx="8342312" cy="3878262"/>
            <a:chOff x="233" y="1371"/>
            <a:chExt cx="5255" cy="2443"/>
          </a:xfrm>
        </p:grpSpPr>
        <p:sp>
          <p:nvSpPr>
            <p:cNvPr id="271371" name="Freeform 7"/>
            <p:cNvSpPr>
              <a:spLocks/>
            </p:cNvSpPr>
            <p:nvPr/>
          </p:nvSpPr>
          <p:spPr bwMode="auto">
            <a:xfrm>
              <a:off x="1236" y="2235"/>
              <a:ext cx="162" cy="634"/>
            </a:xfrm>
            <a:custGeom>
              <a:avLst/>
              <a:gdLst>
                <a:gd name="T0" fmla="*/ 0 w 162"/>
                <a:gd name="T1" fmla="*/ 633 h 634"/>
                <a:gd name="T2" fmla="*/ 0 w 162"/>
                <a:gd name="T3" fmla="*/ 0 h 634"/>
                <a:gd name="T4" fmla="*/ 161 w 162"/>
                <a:gd name="T5" fmla="*/ 472 h 634"/>
                <a:gd name="T6" fmla="*/ 0 w 162"/>
                <a:gd name="T7" fmla="*/ 633 h 6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34">
                  <a:moveTo>
                    <a:pt x="0" y="633"/>
                  </a:moveTo>
                  <a:lnTo>
                    <a:pt x="0" y="0"/>
                  </a:lnTo>
                  <a:lnTo>
                    <a:pt x="161" y="472"/>
                  </a:lnTo>
                  <a:lnTo>
                    <a:pt x="0" y="633"/>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72" name="Rectangle 8"/>
            <p:cNvSpPr>
              <a:spLocks noChangeArrowheads="1"/>
            </p:cNvSpPr>
            <p:nvPr/>
          </p:nvSpPr>
          <p:spPr bwMode="auto">
            <a:xfrm>
              <a:off x="1668" y="3380"/>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71373" name="Rectangle 9"/>
            <p:cNvSpPr>
              <a:spLocks noChangeArrowheads="1"/>
            </p:cNvSpPr>
            <p:nvPr/>
          </p:nvSpPr>
          <p:spPr bwMode="auto">
            <a:xfrm>
              <a:off x="1960" y="1853"/>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71374" name="Freeform 10"/>
            <p:cNvSpPr>
              <a:spLocks/>
            </p:cNvSpPr>
            <p:nvPr/>
          </p:nvSpPr>
          <p:spPr bwMode="auto">
            <a:xfrm>
              <a:off x="1186" y="2245"/>
              <a:ext cx="31" cy="41"/>
            </a:xfrm>
            <a:custGeom>
              <a:avLst/>
              <a:gdLst>
                <a:gd name="T0" fmla="*/ 30 w 31"/>
                <a:gd name="T1" fmla="*/ 0 h 41"/>
                <a:gd name="T2" fmla="*/ 10 w 31"/>
                <a:gd name="T3" fmla="*/ 0 h 41"/>
                <a:gd name="T4" fmla="*/ 0 w 31"/>
                <a:gd name="T5" fmla="*/ 19 h 41"/>
                <a:gd name="T6" fmla="*/ 0 w 3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1">
                  <a:moveTo>
                    <a:pt x="30" y="0"/>
                  </a:moveTo>
                  <a:lnTo>
                    <a:pt x="10" y="0"/>
                  </a:lnTo>
                  <a:lnTo>
                    <a:pt x="0" y="19"/>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75" name="Freeform 11"/>
            <p:cNvSpPr>
              <a:spLocks/>
            </p:cNvSpPr>
            <p:nvPr/>
          </p:nvSpPr>
          <p:spPr bwMode="auto">
            <a:xfrm>
              <a:off x="1186" y="2285"/>
              <a:ext cx="1" cy="243"/>
            </a:xfrm>
            <a:custGeom>
              <a:avLst/>
              <a:gdLst>
                <a:gd name="T0" fmla="*/ 0 w 1"/>
                <a:gd name="T1" fmla="*/ 0 h 243"/>
                <a:gd name="T2" fmla="*/ 0 w 1"/>
                <a:gd name="T3" fmla="*/ 60 h 243"/>
                <a:gd name="T4" fmla="*/ 0 w 1"/>
                <a:gd name="T5" fmla="*/ 181 h 243"/>
                <a:gd name="T6" fmla="*/ 0 w 1"/>
                <a:gd name="T7" fmla="*/ 242 h 2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3">
                  <a:moveTo>
                    <a:pt x="0" y="0"/>
                  </a:moveTo>
                  <a:lnTo>
                    <a:pt x="0" y="60"/>
                  </a:lnTo>
                  <a:lnTo>
                    <a:pt x="0" y="181"/>
                  </a:lnTo>
                  <a:lnTo>
                    <a:pt x="0" y="2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76" name="Freeform 12"/>
            <p:cNvSpPr>
              <a:spLocks/>
            </p:cNvSpPr>
            <p:nvPr/>
          </p:nvSpPr>
          <p:spPr bwMode="auto">
            <a:xfrm>
              <a:off x="1155" y="2527"/>
              <a:ext cx="32" cy="40"/>
            </a:xfrm>
            <a:custGeom>
              <a:avLst/>
              <a:gdLst>
                <a:gd name="T0" fmla="*/ 31 w 32"/>
                <a:gd name="T1" fmla="*/ 0 h 40"/>
                <a:gd name="T2" fmla="*/ 21 w 32"/>
                <a:gd name="T3" fmla="*/ 20 h 40"/>
                <a:gd name="T4" fmla="*/ 10 w 32"/>
                <a:gd name="T5" fmla="*/ 29 h 40"/>
                <a:gd name="T6" fmla="*/ 0 w 32"/>
                <a:gd name="T7" fmla="*/ 39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0">
                  <a:moveTo>
                    <a:pt x="31" y="0"/>
                  </a:moveTo>
                  <a:lnTo>
                    <a:pt x="21" y="20"/>
                  </a:lnTo>
                  <a:lnTo>
                    <a:pt x="10" y="29"/>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77" name="Freeform 13"/>
            <p:cNvSpPr>
              <a:spLocks/>
            </p:cNvSpPr>
            <p:nvPr/>
          </p:nvSpPr>
          <p:spPr bwMode="auto">
            <a:xfrm>
              <a:off x="1155" y="2566"/>
              <a:ext cx="32" cy="32"/>
            </a:xfrm>
            <a:custGeom>
              <a:avLst/>
              <a:gdLst>
                <a:gd name="T0" fmla="*/ 0 w 32"/>
                <a:gd name="T1" fmla="*/ 0 h 32"/>
                <a:gd name="T2" fmla="*/ 10 w 32"/>
                <a:gd name="T3" fmla="*/ 0 h 32"/>
                <a:gd name="T4" fmla="*/ 21 w 32"/>
                <a:gd name="T5" fmla="*/ 10 h 32"/>
                <a:gd name="T6" fmla="*/ 31 w 32"/>
                <a:gd name="T7" fmla="*/ 3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2">
                  <a:moveTo>
                    <a:pt x="0" y="0"/>
                  </a:moveTo>
                  <a:lnTo>
                    <a:pt x="10" y="0"/>
                  </a:lnTo>
                  <a:lnTo>
                    <a:pt x="21" y="10"/>
                  </a:lnTo>
                  <a:lnTo>
                    <a:pt x="31" y="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78" name="Freeform 14"/>
            <p:cNvSpPr>
              <a:spLocks/>
            </p:cNvSpPr>
            <p:nvPr/>
          </p:nvSpPr>
          <p:spPr bwMode="auto">
            <a:xfrm>
              <a:off x="1186" y="2597"/>
              <a:ext cx="1" cy="241"/>
            </a:xfrm>
            <a:custGeom>
              <a:avLst/>
              <a:gdLst>
                <a:gd name="T0" fmla="*/ 0 w 1"/>
                <a:gd name="T1" fmla="*/ 0 h 241"/>
                <a:gd name="T2" fmla="*/ 0 w 1"/>
                <a:gd name="T3" fmla="*/ 60 h 241"/>
                <a:gd name="T4" fmla="*/ 0 w 1"/>
                <a:gd name="T5" fmla="*/ 180 h 241"/>
                <a:gd name="T6" fmla="*/ 0 w 1"/>
                <a:gd name="T7" fmla="*/ 24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1">
                  <a:moveTo>
                    <a:pt x="0" y="0"/>
                  </a:moveTo>
                  <a:lnTo>
                    <a:pt x="0" y="60"/>
                  </a:lnTo>
                  <a:lnTo>
                    <a:pt x="0" y="180"/>
                  </a:lnTo>
                  <a:lnTo>
                    <a:pt x="0" y="2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79" name="Freeform 15"/>
            <p:cNvSpPr>
              <a:spLocks/>
            </p:cNvSpPr>
            <p:nvPr/>
          </p:nvSpPr>
          <p:spPr bwMode="auto">
            <a:xfrm>
              <a:off x="1186" y="2837"/>
              <a:ext cx="31" cy="41"/>
            </a:xfrm>
            <a:custGeom>
              <a:avLst/>
              <a:gdLst>
                <a:gd name="T0" fmla="*/ 0 w 31"/>
                <a:gd name="T1" fmla="*/ 0 h 41"/>
                <a:gd name="T2" fmla="*/ 0 w 31"/>
                <a:gd name="T3" fmla="*/ 19 h 41"/>
                <a:gd name="T4" fmla="*/ 10 w 31"/>
                <a:gd name="T5" fmla="*/ 40 h 41"/>
                <a:gd name="T6" fmla="*/ 30 w 3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1">
                  <a:moveTo>
                    <a:pt x="0" y="0"/>
                  </a:moveTo>
                  <a:lnTo>
                    <a:pt x="0" y="19"/>
                  </a:lnTo>
                  <a:lnTo>
                    <a:pt x="10" y="40"/>
                  </a:lnTo>
                  <a:lnTo>
                    <a:pt x="3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80" name="Rectangle 16"/>
            <p:cNvSpPr>
              <a:spLocks noChangeArrowheads="1"/>
            </p:cNvSpPr>
            <p:nvPr/>
          </p:nvSpPr>
          <p:spPr bwMode="auto">
            <a:xfrm>
              <a:off x="1176" y="1371"/>
              <a:ext cx="15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(c) Domanda inelastica</a:t>
              </a:r>
            </a:p>
          </p:txBody>
        </p:sp>
        <p:sp>
          <p:nvSpPr>
            <p:cNvPr id="271381" name="Rectangle 17"/>
            <p:cNvSpPr>
              <a:spLocks noChangeArrowheads="1"/>
            </p:cNvSpPr>
            <p:nvPr/>
          </p:nvSpPr>
          <p:spPr bwMode="auto">
            <a:xfrm>
              <a:off x="3828" y="1371"/>
              <a:ext cx="14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 Domanda elastica</a:t>
              </a:r>
            </a:p>
          </p:txBody>
        </p:sp>
        <p:sp>
          <p:nvSpPr>
            <p:cNvPr id="271382" name="Rectangle 18"/>
            <p:cNvSpPr>
              <a:spLocks noChangeArrowheads="1"/>
            </p:cNvSpPr>
            <p:nvPr/>
          </p:nvSpPr>
          <p:spPr bwMode="auto">
            <a:xfrm>
              <a:off x="233" y="1572"/>
              <a:ext cx="4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Prezzo</a:t>
              </a:r>
            </a:p>
          </p:txBody>
        </p:sp>
        <p:sp>
          <p:nvSpPr>
            <p:cNvPr id="271383" name="Rectangle 19"/>
            <p:cNvSpPr>
              <a:spLocks noChangeArrowheads="1"/>
            </p:cNvSpPr>
            <p:nvPr/>
          </p:nvSpPr>
          <p:spPr bwMode="auto">
            <a:xfrm>
              <a:off x="421" y="3641"/>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0</a:t>
              </a:r>
            </a:p>
          </p:txBody>
        </p:sp>
        <p:sp>
          <p:nvSpPr>
            <p:cNvPr id="271384" name="Rectangle 20"/>
            <p:cNvSpPr>
              <a:spLocks noChangeArrowheads="1"/>
            </p:cNvSpPr>
            <p:nvPr/>
          </p:nvSpPr>
          <p:spPr bwMode="auto">
            <a:xfrm>
              <a:off x="2320" y="3641"/>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Quantità</a:t>
              </a:r>
            </a:p>
          </p:txBody>
        </p:sp>
        <p:sp>
          <p:nvSpPr>
            <p:cNvPr id="271385" name="Rectangle 21"/>
            <p:cNvSpPr>
              <a:spLocks noChangeArrowheads="1"/>
            </p:cNvSpPr>
            <p:nvPr/>
          </p:nvSpPr>
          <p:spPr bwMode="auto">
            <a:xfrm>
              <a:off x="2759" y="1572"/>
              <a:ext cx="4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Prezzo</a:t>
              </a:r>
            </a:p>
          </p:txBody>
        </p:sp>
        <p:sp>
          <p:nvSpPr>
            <p:cNvPr id="271386" name="Rectangle 22"/>
            <p:cNvSpPr>
              <a:spLocks noChangeArrowheads="1"/>
            </p:cNvSpPr>
            <p:nvPr/>
          </p:nvSpPr>
          <p:spPr bwMode="auto">
            <a:xfrm>
              <a:off x="3041" y="3641"/>
              <a:ext cx="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0</a:t>
              </a:r>
            </a:p>
          </p:txBody>
        </p:sp>
        <p:sp>
          <p:nvSpPr>
            <p:cNvPr id="271387" name="Rectangle 23"/>
            <p:cNvSpPr>
              <a:spLocks noChangeArrowheads="1"/>
            </p:cNvSpPr>
            <p:nvPr/>
          </p:nvSpPr>
          <p:spPr bwMode="auto">
            <a:xfrm>
              <a:off x="4944" y="3641"/>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Quantità</a:t>
              </a:r>
            </a:p>
          </p:txBody>
        </p:sp>
        <p:sp>
          <p:nvSpPr>
            <p:cNvPr id="271388" name="Line 24"/>
            <p:cNvSpPr>
              <a:spLocks noChangeShapeType="1"/>
            </p:cNvSpPr>
            <p:nvPr/>
          </p:nvSpPr>
          <p:spPr bwMode="auto">
            <a:xfrm>
              <a:off x="1237" y="2242"/>
              <a:ext cx="1" cy="6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389" name="Line 25"/>
            <p:cNvSpPr>
              <a:spLocks noChangeShapeType="1"/>
            </p:cNvSpPr>
            <p:nvPr/>
          </p:nvSpPr>
          <p:spPr bwMode="auto">
            <a:xfrm flipH="1" flipV="1">
              <a:off x="1112" y="1872"/>
              <a:ext cx="528" cy="1562"/>
            </a:xfrm>
            <a:prstGeom prst="line">
              <a:avLst/>
            </a:prstGeom>
            <a:noFill/>
            <a:ln w="127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390" name="Rectangle 26"/>
            <p:cNvSpPr>
              <a:spLocks noChangeArrowheads="1"/>
            </p:cNvSpPr>
            <p:nvPr/>
          </p:nvSpPr>
          <p:spPr bwMode="auto">
            <a:xfrm>
              <a:off x="3374" y="2649"/>
              <a:ext cx="88"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endParaRPr lang="it-IT" altLang="en-US" sz="1800" b="1">
                <a:solidFill>
                  <a:srgbClr val="000000"/>
                </a:solidFill>
                <a:latin typeface="Arial" panose="020B0604020202020204" pitchFamily="34" charset="0"/>
              </a:endParaRPr>
            </a:p>
            <a:p>
              <a:pPr algn="r">
                <a:lnSpc>
                  <a:spcPct val="85000"/>
                </a:lnSpc>
                <a:spcBef>
                  <a:spcPct val="0"/>
                </a:spcBef>
                <a:buFontTx/>
                <a:buNone/>
              </a:pPr>
              <a:r>
                <a:rPr lang="it-IT" altLang="en-US" sz="1800" b="1">
                  <a:solidFill>
                    <a:srgbClr val="000000"/>
                  </a:solidFill>
                  <a:latin typeface="Arial" panose="020B0604020202020204" pitchFamily="34" charset="0"/>
                </a:rPr>
                <a:t>T</a:t>
              </a:r>
            </a:p>
          </p:txBody>
        </p:sp>
        <p:sp>
          <p:nvSpPr>
            <p:cNvPr id="271391" name="Freeform 27"/>
            <p:cNvSpPr>
              <a:spLocks/>
            </p:cNvSpPr>
            <p:nvPr/>
          </p:nvSpPr>
          <p:spPr bwMode="auto">
            <a:xfrm>
              <a:off x="3568" y="2536"/>
              <a:ext cx="453" cy="644"/>
            </a:xfrm>
            <a:custGeom>
              <a:avLst/>
              <a:gdLst>
                <a:gd name="T0" fmla="*/ 0 w 453"/>
                <a:gd name="T1" fmla="*/ 643 h 644"/>
                <a:gd name="T2" fmla="*/ 0 w 453"/>
                <a:gd name="T3" fmla="*/ 0 h 644"/>
                <a:gd name="T4" fmla="*/ 452 w 453"/>
                <a:gd name="T5" fmla="*/ 170 h 644"/>
                <a:gd name="T6" fmla="*/ 0 w 453"/>
                <a:gd name="T7" fmla="*/ 643 h 6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644">
                  <a:moveTo>
                    <a:pt x="0" y="643"/>
                  </a:moveTo>
                  <a:lnTo>
                    <a:pt x="0" y="0"/>
                  </a:lnTo>
                  <a:lnTo>
                    <a:pt x="452" y="170"/>
                  </a:lnTo>
                  <a:lnTo>
                    <a:pt x="0" y="643"/>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92" name="Rectangle 28"/>
            <p:cNvSpPr>
              <a:spLocks noChangeArrowheads="1"/>
            </p:cNvSpPr>
            <p:nvPr/>
          </p:nvSpPr>
          <p:spPr bwMode="auto">
            <a:xfrm>
              <a:off x="4854" y="2948"/>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71393" name="Rectangle 29"/>
            <p:cNvSpPr>
              <a:spLocks noChangeArrowheads="1"/>
            </p:cNvSpPr>
            <p:nvPr/>
          </p:nvSpPr>
          <p:spPr bwMode="auto">
            <a:xfrm>
              <a:off x="4592" y="1853"/>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71394" name="Freeform 30"/>
            <p:cNvSpPr>
              <a:spLocks/>
            </p:cNvSpPr>
            <p:nvPr/>
          </p:nvSpPr>
          <p:spPr bwMode="auto">
            <a:xfrm>
              <a:off x="3517" y="2546"/>
              <a:ext cx="31" cy="42"/>
            </a:xfrm>
            <a:custGeom>
              <a:avLst/>
              <a:gdLst>
                <a:gd name="T0" fmla="*/ 30 w 31"/>
                <a:gd name="T1" fmla="*/ 0 h 42"/>
                <a:gd name="T2" fmla="*/ 10 w 31"/>
                <a:gd name="T3" fmla="*/ 0 h 42"/>
                <a:gd name="T4" fmla="*/ 0 w 31"/>
                <a:gd name="T5" fmla="*/ 20 h 42"/>
                <a:gd name="T6" fmla="*/ 0 w 31"/>
                <a:gd name="T7" fmla="*/ 41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2">
                  <a:moveTo>
                    <a:pt x="30" y="0"/>
                  </a:moveTo>
                  <a:lnTo>
                    <a:pt x="10" y="0"/>
                  </a:lnTo>
                  <a:lnTo>
                    <a:pt x="0" y="20"/>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95" name="Freeform 31"/>
            <p:cNvSpPr>
              <a:spLocks/>
            </p:cNvSpPr>
            <p:nvPr/>
          </p:nvSpPr>
          <p:spPr bwMode="auto">
            <a:xfrm>
              <a:off x="3519" y="2587"/>
              <a:ext cx="1" cy="242"/>
            </a:xfrm>
            <a:custGeom>
              <a:avLst/>
              <a:gdLst>
                <a:gd name="T0" fmla="*/ 0 w 1"/>
                <a:gd name="T1" fmla="*/ 0 h 242"/>
                <a:gd name="T2" fmla="*/ 0 w 1"/>
                <a:gd name="T3" fmla="*/ 60 h 242"/>
                <a:gd name="T4" fmla="*/ 0 w 1"/>
                <a:gd name="T5" fmla="*/ 180 h 242"/>
                <a:gd name="T6" fmla="*/ 0 w 1"/>
                <a:gd name="T7" fmla="*/ 241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2">
                  <a:moveTo>
                    <a:pt x="0" y="0"/>
                  </a:moveTo>
                  <a:lnTo>
                    <a:pt x="0" y="60"/>
                  </a:lnTo>
                  <a:lnTo>
                    <a:pt x="0" y="180"/>
                  </a:lnTo>
                  <a:lnTo>
                    <a:pt x="0" y="2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96" name="Freeform 32"/>
            <p:cNvSpPr>
              <a:spLocks/>
            </p:cNvSpPr>
            <p:nvPr/>
          </p:nvSpPr>
          <p:spPr bwMode="auto">
            <a:xfrm>
              <a:off x="3477" y="2828"/>
              <a:ext cx="41" cy="41"/>
            </a:xfrm>
            <a:custGeom>
              <a:avLst/>
              <a:gdLst>
                <a:gd name="T0" fmla="*/ 40 w 41"/>
                <a:gd name="T1" fmla="*/ 0 h 41"/>
                <a:gd name="T2" fmla="*/ 30 w 41"/>
                <a:gd name="T3" fmla="*/ 19 h 41"/>
                <a:gd name="T4" fmla="*/ 19 w 41"/>
                <a:gd name="T5" fmla="*/ 30 h 41"/>
                <a:gd name="T6" fmla="*/ 0 w 4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1">
                  <a:moveTo>
                    <a:pt x="40" y="0"/>
                  </a:moveTo>
                  <a:lnTo>
                    <a:pt x="30" y="19"/>
                  </a:lnTo>
                  <a:lnTo>
                    <a:pt x="19" y="30"/>
                  </a:lnTo>
                  <a:lnTo>
                    <a:pt x="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97" name="Freeform 33"/>
            <p:cNvSpPr>
              <a:spLocks/>
            </p:cNvSpPr>
            <p:nvPr/>
          </p:nvSpPr>
          <p:spPr bwMode="auto">
            <a:xfrm>
              <a:off x="3477" y="2868"/>
              <a:ext cx="41" cy="31"/>
            </a:xfrm>
            <a:custGeom>
              <a:avLst/>
              <a:gdLst>
                <a:gd name="T0" fmla="*/ 0 w 41"/>
                <a:gd name="T1" fmla="*/ 0 h 31"/>
                <a:gd name="T2" fmla="*/ 19 w 41"/>
                <a:gd name="T3" fmla="*/ 0 h 31"/>
                <a:gd name="T4" fmla="*/ 30 w 41"/>
                <a:gd name="T5" fmla="*/ 10 h 31"/>
                <a:gd name="T6" fmla="*/ 40 w 41"/>
                <a:gd name="T7" fmla="*/ 3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31">
                  <a:moveTo>
                    <a:pt x="0" y="0"/>
                  </a:moveTo>
                  <a:lnTo>
                    <a:pt x="19" y="0"/>
                  </a:lnTo>
                  <a:lnTo>
                    <a:pt x="30" y="10"/>
                  </a:lnTo>
                  <a:lnTo>
                    <a:pt x="4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98" name="Freeform 34"/>
            <p:cNvSpPr>
              <a:spLocks/>
            </p:cNvSpPr>
            <p:nvPr/>
          </p:nvSpPr>
          <p:spPr bwMode="auto">
            <a:xfrm>
              <a:off x="3519" y="2898"/>
              <a:ext cx="1" cy="242"/>
            </a:xfrm>
            <a:custGeom>
              <a:avLst/>
              <a:gdLst>
                <a:gd name="T0" fmla="*/ 0 w 1"/>
                <a:gd name="T1" fmla="*/ 0 h 242"/>
                <a:gd name="T2" fmla="*/ 0 w 1"/>
                <a:gd name="T3" fmla="*/ 60 h 242"/>
                <a:gd name="T4" fmla="*/ 0 w 1"/>
                <a:gd name="T5" fmla="*/ 181 h 242"/>
                <a:gd name="T6" fmla="*/ 0 w 1"/>
                <a:gd name="T7" fmla="*/ 241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42">
                  <a:moveTo>
                    <a:pt x="0" y="0"/>
                  </a:moveTo>
                  <a:lnTo>
                    <a:pt x="0" y="60"/>
                  </a:lnTo>
                  <a:lnTo>
                    <a:pt x="0" y="181"/>
                  </a:lnTo>
                  <a:lnTo>
                    <a:pt x="0" y="2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99" name="Freeform 35"/>
            <p:cNvSpPr>
              <a:spLocks/>
            </p:cNvSpPr>
            <p:nvPr/>
          </p:nvSpPr>
          <p:spPr bwMode="auto">
            <a:xfrm>
              <a:off x="3517" y="3139"/>
              <a:ext cx="31" cy="41"/>
            </a:xfrm>
            <a:custGeom>
              <a:avLst/>
              <a:gdLst>
                <a:gd name="T0" fmla="*/ 0 w 31"/>
                <a:gd name="T1" fmla="*/ 0 h 41"/>
                <a:gd name="T2" fmla="*/ 0 w 31"/>
                <a:gd name="T3" fmla="*/ 19 h 41"/>
                <a:gd name="T4" fmla="*/ 10 w 31"/>
                <a:gd name="T5" fmla="*/ 40 h 41"/>
                <a:gd name="T6" fmla="*/ 30 w 31"/>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41">
                  <a:moveTo>
                    <a:pt x="0" y="0"/>
                  </a:moveTo>
                  <a:lnTo>
                    <a:pt x="0" y="19"/>
                  </a:lnTo>
                  <a:lnTo>
                    <a:pt x="10" y="40"/>
                  </a:lnTo>
                  <a:lnTo>
                    <a:pt x="30"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400" name="Line 36"/>
            <p:cNvSpPr>
              <a:spLocks noChangeShapeType="1"/>
            </p:cNvSpPr>
            <p:nvPr/>
          </p:nvSpPr>
          <p:spPr bwMode="auto">
            <a:xfrm>
              <a:off x="3568" y="2543"/>
              <a:ext cx="1" cy="6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401" name="Line 37"/>
            <p:cNvSpPr>
              <a:spLocks noChangeShapeType="1"/>
            </p:cNvSpPr>
            <p:nvPr/>
          </p:nvSpPr>
          <p:spPr bwMode="auto">
            <a:xfrm flipH="1" flipV="1">
              <a:off x="3335" y="2443"/>
              <a:ext cx="1502" cy="567"/>
            </a:xfrm>
            <a:prstGeom prst="line">
              <a:avLst/>
            </a:prstGeom>
            <a:noFill/>
            <a:ln w="127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402" name="Line 38"/>
            <p:cNvSpPr>
              <a:spLocks noChangeShapeType="1"/>
            </p:cNvSpPr>
            <p:nvPr/>
          </p:nvSpPr>
          <p:spPr bwMode="auto">
            <a:xfrm flipH="1">
              <a:off x="511" y="2011"/>
              <a:ext cx="1573" cy="1607"/>
            </a:xfrm>
            <a:prstGeom prst="line">
              <a:avLst/>
            </a:prstGeom>
            <a:noFill/>
            <a:ln w="127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403" name="Line 39"/>
            <p:cNvSpPr>
              <a:spLocks noChangeShapeType="1"/>
            </p:cNvSpPr>
            <p:nvPr/>
          </p:nvSpPr>
          <p:spPr bwMode="auto">
            <a:xfrm flipH="1">
              <a:off x="3145" y="2011"/>
              <a:ext cx="1562" cy="1607"/>
            </a:xfrm>
            <a:prstGeom prst="line">
              <a:avLst/>
            </a:prstGeom>
            <a:noFill/>
            <a:ln w="127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404" name="Freeform 40"/>
            <p:cNvSpPr>
              <a:spLocks/>
            </p:cNvSpPr>
            <p:nvPr/>
          </p:nvSpPr>
          <p:spPr bwMode="auto">
            <a:xfrm>
              <a:off x="512" y="1602"/>
              <a:ext cx="2122" cy="2021"/>
            </a:xfrm>
            <a:custGeom>
              <a:avLst/>
              <a:gdLst>
                <a:gd name="T0" fmla="*/ 0 w 2122"/>
                <a:gd name="T1" fmla="*/ 0 h 2021"/>
                <a:gd name="T2" fmla="*/ 0 w 2122"/>
                <a:gd name="T3" fmla="*/ 2020 h 2021"/>
                <a:gd name="T4" fmla="*/ 2121 w 2122"/>
                <a:gd name="T5" fmla="*/ 2020 h 2021"/>
                <a:gd name="T6" fmla="*/ 0 60000 65536"/>
                <a:gd name="T7" fmla="*/ 0 60000 65536"/>
                <a:gd name="T8" fmla="*/ 0 60000 65536"/>
              </a:gdLst>
              <a:ahLst/>
              <a:cxnLst>
                <a:cxn ang="T6">
                  <a:pos x="T0" y="T1"/>
                </a:cxn>
                <a:cxn ang="T7">
                  <a:pos x="T2" y="T3"/>
                </a:cxn>
                <a:cxn ang="T8">
                  <a:pos x="T4" y="T5"/>
                </a:cxn>
              </a:cxnLst>
              <a:rect l="0" t="0" r="r" b="b"/>
              <a:pathLst>
                <a:path w="2122" h="2021">
                  <a:moveTo>
                    <a:pt x="0" y="0"/>
                  </a:moveTo>
                  <a:lnTo>
                    <a:pt x="0" y="2020"/>
                  </a:lnTo>
                  <a:lnTo>
                    <a:pt x="2121" y="20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405" name="Freeform 41"/>
            <p:cNvSpPr>
              <a:spLocks/>
            </p:cNvSpPr>
            <p:nvPr/>
          </p:nvSpPr>
          <p:spPr bwMode="auto">
            <a:xfrm>
              <a:off x="3146" y="1602"/>
              <a:ext cx="2122" cy="2021"/>
            </a:xfrm>
            <a:custGeom>
              <a:avLst/>
              <a:gdLst>
                <a:gd name="T0" fmla="*/ 0 w 2122"/>
                <a:gd name="T1" fmla="*/ 0 h 2021"/>
                <a:gd name="T2" fmla="*/ 0 w 2122"/>
                <a:gd name="T3" fmla="*/ 2020 h 2021"/>
                <a:gd name="T4" fmla="*/ 2121 w 2122"/>
                <a:gd name="T5" fmla="*/ 2020 h 2021"/>
                <a:gd name="T6" fmla="*/ 0 60000 65536"/>
                <a:gd name="T7" fmla="*/ 0 60000 65536"/>
                <a:gd name="T8" fmla="*/ 0 60000 65536"/>
              </a:gdLst>
              <a:ahLst/>
              <a:cxnLst>
                <a:cxn ang="T6">
                  <a:pos x="T0" y="T1"/>
                </a:cxn>
                <a:cxn ang="T7">
                  <a:pos x="T2" y="T3"/>
                </a:cxn>
                <a:cxn ang="T8">
                  <a:pos x="T4" y="T5"/>
                </a:cxn>
              </a:cxnLst>
              <a:rect l="0" t="0" r="r" b="b"/>
              <a:pathLst>
                <a:path w="2122" h="2021">
                  <a:moveTo>
                    <a:pt x="0" y="0"/>
                  </a:moveTo>
                  <a:lnTo>
                    <a:pt x="0" y="2020"/>
                  </a:lnTo>
                  <a:lnTo>
                    <a:pt x="2121" y="20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406" name="Line 42"/>
            <p:cNvSpPr>
              <a:spLocks noChangeShapeType="1"/>
            </p:cNvSpPr>
            <p:nvPr/>
          </p:nvSpPr>
          <p:spPr bwMode="auto">
            <a:xfrm flipH="1" flipV="1">
              <a:off x="3687" y="2807"/>
              <a:ext cx="227" cy="3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407" name="Line 43"/>
            <p:cNvSpPr>
              <a:spLocks noChangeShapeType="1"/>
            </p:cNvSpPr>
            <p:nvPr/>
          </p:nvSpPr>
          <p:spPr bwMode="auto">
            <a:xfrm flipH="1" flipV="1">
              <a:off x="1294" y="2604"/>
              <a:ext cx="397" cy="8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1408" name="Rectangle 44"/>
            <p:cNvSpPr>
              <a:spLocks noChangeArrowheads="1"/>
            </p:cNvSpPr>
            <p:nvPr/>
          </p:nvSpPr>
          <p:spPr bwMode="auto">
            <a:xfrm>
              <a:off x="3778" y="3159"/>
              <a:ext cx="0"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endParaRPr lang="en-US" altLang="en-US" sz="1800">
                <a:solidFill>
                  <a:srgbClr val="000000"/>
                </a:solidFill>
                <a:latin typeface="Arial" panose="020B0604020202020204" pitchFamily="34" charset="0"/>
              </a:endParaRPr>
            </a:p>
          </p:txBody>
        </p:sp>
        <p:sp>
          <p:nvSpPr>
            <p:cNvPr id="271409" name="Rectangle 45"/>
            <p:cNvSpPr>
              <a:spLocks noChangeArrowheads="1"/>
            </p:cNvSpPr>
            <p:nvPr/>
          </p:nvSpPr>
          <p:spPr bwMode="auto">
            <a:xfrm>
              <a:off x="1698" y="2520"/>
              <a:ext cx="0"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endParaRPr lang="en-US" altLang="en-US" sz="1800">
                <a:solidFill>
                  <a:srgbClr val="000000"/>
                </a:solidFill>
                <a:latin typeface="Arial" panose="020B0604020202020204" pitchFamily="34" charset="0"/>
              </a:endParaRPr>
            </a:p>
          </p:txBody>
        </p:sp>
        <p:sp>
          <p:nvSpPr>
            <p:cNvPr id="271410" name="Rectangle 46"/>
            <p:cNvSpPr>
              <a:spLocks noChangeArrowheads="1"/>
            </p:cNvSpPr>
            <p:nvPr/>
          </p:nvSpPr>
          <p:spPr bwMode="auto">
            <a:xfrm>
              <a:off x="974" y="2349"/>
              <a:ext cx="88"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2080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2080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2080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2080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2080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endParaRPr lang="it-IT" altLang="en-US" sz="1800" b="1">
                <a:solidFill>
                  <a:srgbClr val="000000"/>
                </a:solidFill>
                <a:latin typeface="Arial" panose="020B0604020202020204" pitchFamily="34" charset="0"/>
              </a:endParaRPr>
            </a:p>
            <a:p>
              <a:pPr algn="r">
                <a:lnSpc>
                  <a:spcPct val="85000"/>
                </a:lnSpc>
                <a:spcBef>
                  <a:spcPct val="0"/>
                </a:spcBef>
                <a:buFontTx/>
                <a:buNone/>
              </a:pPr>
              <a:r>
                <a:rPr lang="it-IT" altLang="en-US" sz="1800" b="1">
                  <a:solidFill>
                    <a:srgbClr val="000000"/>
                  </a:solidFill>
                  <a:latin typeface="Arial" panose="020B0604020202020204" pitchFamily="34" charset="0"/>
                </a:rPr>
                <a:t>T</a:t>
              </a:r>
            </a:p>
          </p:txBody>
        </p:sp>
      </p:grpSp>
      <p:sp>
        <p:nvSpPr>
          <p:cNvPr id="271367" name="Text Box 47"/>
          <p:cNvSpPr txBox="1">
            <a:spLocks noChangeArrowheads="1"/>
          </p:cNvSpPr>
          <p:nvPr/>
        </p:nvSpPr>
        <p:spPr bwMode="auto">
          <a:xfrm>
            <a:off x="2667000" y="41148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b="1">
                <a:latin typeface="Arial" panose="020B0604020202020204" pitchFamily="34" charset="0"/>
              </a:rPr>
              <a:t>DWL</a:t>
            </a:r>
          </a:p>
        </p:txBody>
      </p:sp>
      <p:sp>
        <p:nvSpPr>
          <p:cNvPr id="271368" name="Text Box 48"/>
          <p:cNvSpPr txBox="1">
            <a:spLocks noChangeArrowheads="1"/>
          </p:cNvSpPr>
          <p:nvPr/>
        </p:nvSpPr>
        <p:spPr bwMode="auto">
          <a:xfrm>
            <a:off x="6172200" y="48768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b="1">
                <a:latin typeface="Arial" panose="020B0604020202020204" pitchFamily="34" charset="0"/>
              </a:rPr>
              <a:t>DWL</a:t>
            </a:r>
          </a:p>
        </p:txBody>
      </p:sp>
      <p:sp>
        <p:nvSpPr>
          <p:cNvPr id="271369" name="Line 49"/>
          <p:cNvSpPr>
            <a:spLocks noChangeShapeType="1"/>
          </p:cNvSpPr>
          <p:nvPr/>
        </p:nvSpPr>
        <p:spPr bwMode="auto">
          <a:xfrm flipH="1" flipV="1">
            <a:off x="1752600" y="2971800"/>
            <a:ext cx="914400" cy="259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1370" name="Line 50"/>
          <p:cNvSpPr>
            <a:spLocks noChangeShapeType="1"/>
          </p:cNvSpPr>
          <p:nvPr/>
        </p:nvSpPr>
        <p:spPr bwMode="auto">
          <a:xfrm flipH="1" flipV="1">
            <a:off x="5257800" y="3886200"/>
            <a:ext cx="243840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609600" y="381000"/>
            <a:ext cx="8153400" cy="533400"/>
          </a:xfrm>
        </p:spPr>
        <p:txBody>
          <a:bodyPr/>
          <a:lstStyle/>
          <a:p>
            <a:pPr eaLnBrk="1" hangingPunct="1"/>
            <a:r>
              <a:rPr lang="it-IT" altLang="en-US" sz="3600"/>
              <a:t>L’andamento della DWL e del gettito</a:t>
            </a:r>
          </a:p>
        </p:txBody>
      </p:sp>
      <p:sp>
        <p:nvSpPr>
          <p:cNvPr id="273411" name="Rectangle 3"/>
          <p:cNvSpPr>
            <a:spLocks noGrp="1" noChangeArrowheads="1"/>
          </p:cNvSpPr>
          <p:nvPr>
            <p:ph type="body" idx="1"/>
          </p:nvPr>
        </p:nvSpPr>
        <p:spPr>
          <a:xfrm>
            <a:off x="0" y="1295400"/>
            <a:ext cx="9144000" cy="5181600"/>
          </a:xfrm>
        </p:spPr>
        <p:txBody>
          <a:bodyPr/>
          <a:lstStyle/>
          <a:p>
            <a:pPr eaLnBrk="1" hangingPunct="1">
              <a:lnSpc>
                <a:spcPct val="90000"/>
              </a:lnSpc>
            </a:pPr>
            <a:r>
              <a:rPr lang="it-IT" altLang="en-US" sz="2800" dirty="0"/>
              <a:t>La DWL cresce più rapidamente dell’entità della tassa: </a:t>
            </a:r>
          </a:p>
          <a:p>
            <a:pPr lvl="1" eaLnBrk="1" hangingPunct="1">
              <a:lnSpc>
                <a:spcPct val="90000"/>
              </a:lnSpc>
            </a:pPr>
            <a:r>
              <a:rPr lang="it-IT" altLang="en-US" sz="2000" dirty="0"/>
              <a:t>La DWL è l’area di un triangolo, la tassa è un segmento</a:t>
            </a:r>
          </a:p>
          <a:p>
            <a:pPr lvl="1" eaLnBrk="1" hangingPunct="1">
              <a:lnSpc>
                <a:spcPct val="90000"/>
              </a:lnSpc>
            </a:pPr>
            <a:r>
              <a:rPr lang="it-IT" altLang="en-US" sz="2000" dirty="0"/>
              <a:t>Quindi raddoppiando la tassa, l’area del triangolo quadruplica.</a:t>
            </a:r>
            <a:endParaRPr lang="it-IT" altLang="en-US" sz="2400" dirty="0"/>
          </a:p>
          <a:p>
            <a:pPr eaLnBrk="1" hangingPunct="1">
              <a:lnSpc>
                <a:spcPct val="90000"/>
              </a:lnSpc>
            </a:pPr>
            <a:r>
              <a:rPr lang="it-IT" altLang="en-US" sz="2800" dirty="0"/>
              <a:t>La relazione tra tassa e gettito fiscale è invece “a campana”:</a:t>
            </a:r>
          </a:p>
          <a:p>
            <a:pPr lvl="1" eaLnBrk="1" hangingPunct="1">
              <a:lnSpc>
                <a:spcPct val="90000"/>
              </a:lnSpc>
            </a:pPr>
            <a:r>
              <a:rPr lang="it-IT" altLang="en-US" sz="2400" dirty="0"/>
              <a:t>Al crescere della tassa, il gettito fiscale prima cresce, poi raggiunge un massimo, infine diminuisce.</a:t>
            </a:r>
          </a:p>
          <a:p>
            <a:pPr eaLnBrk="1" hangingPunct="1">
              <a:lnSpc>
                <a:spcPct val="90000"/>
              </a:lnSpc>
            </a:pPr>
            <a:r>
              <a:rPr lang="it-IT" altLang="en-US" sz="2800" dirty="0">
                <a:solidFill>
                  <a:srgbClr val="FF0000"/>
                </a:solidFill>
              </a:rPr>
              <a:t>Effetto “curva di Laffer”</a:t>
            </a:r>
            <a:r>
              <a:rPr lang="it-IT" altLang="en-US" sz="2800" dirty="0"/>
              <a:t>: ridurre la tassa, oltre a diminuire la DWL, può anche far </a:t>
            </a:r>
            <a:r>
              <a:rPr lang="it-IT" altLang="en-US" sz="2800" u="sng" dirty="0"/>
              <a:t>aumentare</a:t>
            </a:r>
            <a:r>
              <a:rPr lang="it-IT" altLang="en-US" sz="2800" dirty="0"/>
              <a:t> il gettito fiscale.</a:t>
            </a:r>
          </a:p>
          <a:p>
            <a:pPr lvl="1" eaLnBrk="1" hangingPunct="1">
              <a:lnSpc>
                <a:spcPct val="90000"/>
              </a:lnSpc>
            </a:pPr>
            <a:r>
              <a:rPr lang="it-IT" altLang="en-US" sz="2000" dirty="0"/>
              <a:t>La leggenda vuole che la curva sia stata disegnata per la prima volta nel 1974 da un giovane economista, Arthur Laffer, su un tovagliolo di carta in un bar di Washington.</a:t>
            </a:r>
          </a:p>
          <a:p>
            <a:pPr lvl="1" eaLnBrk="1" hangingPunct="1">
              <a:lnSpc>
                <a:spcPct val="90000"/>
              </a:lnSpc>
            </a:pPr>
            <a:r>
              <a:rPr lang="it-IT" altLang="en-US" sz="2000" dirty="0"/>
              <a:t>E’ uno dei concetti alla base della politica economica americana durante la presidenza di Ronald Reagan (1981-1988).</a:t>
            </a:r>
          </a:p>
          <a:p>
            <a:pPr lvl="1" eaLnBrk="1" hangingPunct="1">
              <a:lnSpc>
                <a:spcPct val="90000"/>
              </a:lnSpc>
            </a:pPr>
            <a:r>
              <a:rPr lang="it-IT" altLang="en-US" sz="2000" dirty="0"/>
              <a:t>Ma… l’effetto dipende da dove ci troviamo lungo la curva!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4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34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34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3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60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6084"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Spostamenti della curva di domanda</a:t>
            </a:r>
          </a:p>
        </p:txBody>
      </p:sp>
      <p:sp>
        <p:nvSpPr>
          <p:cNvPr id="46085" name="Rectangle 5"/>
          <p:cNvSpPr>
            <a:spLocks noChangeArrowheads="1"/>
          </p:cNvSpPr>
          <p:nvPr/>
        </p:nvSpPr>
        <p:spPr bwMode="auto">
          <a:xfrm>
            <a:off x="1493838" y="2073275"/>
            <a:ext cx="6048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0000"/>
              </a:lnSpc>
              <a:spcBef>
                <a:spcPct val="0"/>
              </a:spcBef>
              <a:buFontTx/>
              <a:buNone/>
            </a:pPr>
            <a:r>
              <a:rPr lang="it-IT" altLang="en-US" sz="1800" b="1">
                <a:solidFill>
                  <a:srgbClr val="000000"/>
                </a:solidFill>
                <a:latin typeface="Arial Narrow" panose="020B0606020202030204" pitchFamily="34" charset="0"/>
              </a:rPr>
              <a:t>Prezzo</a:t>
            </a:r>
          </a:p>
        </p:txBody>
      </p:sp>
      <p:sp>
        <p:nvSpPr>
          <p:cNvPr id="46086" name="Rectangle 6"/>
          <p:cNvSpPr>
            <a:spLocks noChangeArrowheads="1"/>
          </p:cNvSpPr>
          <p:nvPr/>
        </p:nvSpPr>
        <p:spPr bwMode="auto">
          <a:xfrm>
            <a:off x="7239000" y="5791200"/>
            <a:ext cx="76041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800" b="1">
                <a:solidFill>
                  <a:srgbClr val="000000"/>
                </a:solidFill>
                <a:latin typeface="Arial Narrow" panose="020B0606020202030204" pitchFamily="34" charset="0"/>
              </a:rPr>
              <a:t>Quantità</a:t>
            </a:r>
          </a:p>
          <a:p>
            <a:pPr algn="r">
              <a:lnSpc>
                <a:spcPct val="85000"/>
              </a:lnSpc>
              <a:spcBef>
                <a:spcPct val="0"/>
              </a:spcBef>
              <a:buFontTx/>
              <a:buNone/>
            </a:pPr>
            <a:endParaRPr lang="it-IT" altLang="en-US" sz="1800" b="1">
              <a:solidFill>
                <a:srgbClr val="000000"/>
              </a:solidFill>
              <a:latin typeface="Arial Narrow" panose="020B0606020202030204" pitchFamily="34" charset="0"/>
            </a:endParaRPr>
          </a:p>
        </p:txBody>
      </p:sp>
      <p:sp>
        <p:nvSpPr>
          <p:cNvPr id="46087" name="Freeform 7"/>
          <p:cNvSpPr>
            <a:spLocks/>
          </p:cNvSpPr>
          <p:nvPr/>
        </p:nvSpPr>
        <p:spPr bwMode="auto">
          <a:xfrm>
            <a:off x="2320925" y="2108200"/>
            <a:ext cx="4964113" cy="3687763"/>
          </a:xfrm>
          <a:custGeom>
            <a:avLst/>
            <a:gdLst>
              <a:gd name="T0" fmla="*/ 0 w 3127"/>
              <a:gd name="T1" fmla="*/ 0 h 2323"/>
              <a:gd name="T2" fmla="*/ 0 w 3127"/>
              <a:gd name="T3" fmla="*/ 2147483646 h 2323"/>
              <a:gd name="T4" fmla="*/ 2147483646 w 3127"/>
              <a:gd name="T5" fmla="*/ 2147483646 h 2323"/>
              <a:gd name="T6" fmla="*/ 0 60000 65536"/>
              <a:gd name="T7" fmla="*/ 0 60000 65536"/>
              <a:gd name="T8" fmla="*/ 0 60000 65536"/>
            </a:gdLst>
            <a:ahLst/>
            <a:cxnLst>
              <a:cxn ang="T6">
                <a:pos x="T0" y="T1"/>
              </a:cxn>
              <a:cxn ang="T7">
                <a:pos x="T2" y="T3"/>
              </a:cxn>
              <a:cxn ang="T8">
                <a:pos x="T4" y="T5"/>
              </a:cxn>
            </a:cxnLst>
            <a:rect l="0" t="0" r="r" b="b"/>
            <a:pathLst>
              <a:path w="3127" h="2323">
                <a:moveTo>
                  <a:pt x="0" y="0"/>
                </a:moveTo>
                <a:lnTo>
                  <a:pt x="0" y="2322"/>
                </a:lnTo>
                <a:lnTo>
                  <a:pt x="3126" y="23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8" name="Line 8"/>
          <p:cNvSpPr>
            <a:spLocks noChangeShapeType="1"/>
          </p:cNvSpPr>
          <p:nvPr/>
        </p:nvSpPr>
        <p:spPr bwMode="auto">
          <a:xfrm flipH="1" flipV="1">
            <a:off x="3416300" y="3092450"/>
            <a:ext cx="2232025" cy="2139950"/>
          </a:xfrm>
          <a:prstGeom prst="line">
            <a:avLst/>
          </a:prstGeom>
          <a:noFill/>
          <a:ln w="254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089" name="Line 9"/>
          <p:cNvSpPr>
            <a:spLocks noChangeShapeType="1"/>
          </p:cNvSpPr>
          <p:nvPr/>
        </p:nvSpPr>
        <p:spPr bwMode="auto">
          <a:xfrm flipH="1" flipV="1">
            <a:off x="2406650" y="3359150"/>
            <a:ext cx="2216150" cy="2136775"/>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090" name="Line 10"/>
          <p:cNvSpPr>
            <a:spLocks noChangeShapeType="1"/>
          </p:cNvSpPr>
          <p:nvPr/>
        </p:nvSpPr>
        <p:spPr bwMode="auto">
          <a:xfrm>
            <a:off x="2757488" y="3543300"/>
            <a:ext cx="1038225" cy="1588"/>
          </a:xfrm>
          <a:prstGeom prst="line">
            <a:avLst/>
          </a:prstGeom>
          <a:noFill/>
          <a:ln w="25400">
            <a:solidFill>
              <a:srgbClr val="FC012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091" name="Rectangle 11"/>
          <p:cNvSpPr>
            <a:spLocks noChangeArrowheads="1"/>
          </p:cNvSpPr>
          <p:nvPr/>
        </p:nvSpPr>
        <p:spPr bwMode="auto">
          <a:xfrm>
            <a:off x="4591050" y="5086350"/>
            <a:ext cx="239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D</a:t>
            </a:r>
            <a:r>
              <a:rPr lang="it-IT" altLang="en-US" sz="1800" b="1" baseline="-25000">
                <a:solidFill>
                  <a:srgbClr val="000000"/>
                </a:solidFill>
                <a:latin typeface="Arial Narrow" panose="020B0606020202030204" pitchFamily="34" charset="0"/>
              </a:rPr>
              <a:t> 2</a:t>
            </a:r>
          </a:p>
        </p:txBody>
      </p:sp>
      <p:sp>
        <p:nvSpPr>
          <p:cNvPr id="46092" name="Rectangle 12"/>
          <p:cNvSpPr>
            <a:spLocks noChangeArrowheads="1"/>
          </p:cNvSpPr>
          <p:nvPr/>
        </p:nvSpPr>
        <p:spPr bwMode="auto">
          <a:xfrm>
            <a:off x="5678488" y="5086350"/>
            <a:ext cx="204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D</a:t>
            </a:r>
            <a:r>
              <a:rPr lang="it-IT" altLang="en-US" sz="1800" b="1" baseline="-25000">
                <a:solidFill>
                  <a:srgbClr val="000000"/>
                </a:solidFill>
                <a:latin typeface="Arial Narrow" panose="020B0606020202030204" pitchFamily="34" charset="0"/>
              </a:rPr>
              <a:t>1</a:t>
            </a:r>
          </a:p>
        </p:txBody>
      </p:sp>
      <p:sp>
        <p:nvSpPr>
          <p:cNvPr id="46093" name="Rectangle 13"/>
          <p:cNvSpPr>
            <a:spLocks noChangeArrowheads="1"/>
          </p:cNvSpPr>
          <p:nvPr/>
        </p:nvSpPr>
        <p:spPr bwMode="auto">
          <a:xfrm>
            <a:off x="2263775" y="5794375"/>
            <a:ext cx="104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46094" name="Rectangle 14"/>
          <p:cNvSpPr>
            <a:spLocks noChangeArrowheads="1"/>
          </p:cNvSpPr>
          <p:nvPr/>
        </p:nvSpPr>
        <p:spPr bwMode="auto">
          <a:xfrm>
            <a:off x="3541713" y="579437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10</a:t>
            </a:r>
          </a:p>
        </p:txBody>
      </p:sp>
      <p:sp>
        <p:nvSpPr>
          <p:cNvPr id="46095" name="Rectangle 15"/>
          <p:cNvSpPr>
            <a:spLocks noChangeArrowheads="1"/>
          </p:cNvSpPr>
          <p:nvPr/>
        </p:nvSpPr>
        <p:spPr bwMode="auto">
          <a:xfrm>
            <a:off x="4840288" y="579437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20</a:t>
            </a:r>
          </a:p>
        </p:txBody>
      </p:sp>
      <p:sp>
        <p:nvSpPr>
          <p:cNvPr id="46096" name="Rectangle 16"/>
          <p:cNvSpPr>
            <a:spLocks noChangeArrowheads="1"/>
          </p:cNvSpPr>
          <p:nvPr/>
        </p:nvSpPr>
        <p:spPr bwMode="auto">
          <a:xfrm>
            <a:off x="1828800" y="4419600"/>
            <a:ext cx="4714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€2.00</a:t>
            </a:r>
          </a:p>
        </p:txBody>
      </p:sp>
      <p:sp>
        <p:nvSpPr>
          <p:cNvPr id="46097" name="Rectangle 17"/>
          <p:cNvSpPr>
            <a:spLocks noChangeArrowheads="1"/>
          </p:cNvSpPr>
          <p:nvPr/>
        </p:nvSpPr>
        <p:spPr bwMode="auto">
          <a:xfrm>
            <a:off x="3695700" y="4189413"/>
            <a:ext cx="134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B</a:t>
            </a:r>
          </a:p>
        </p:txBody>
      </p:sp>
      <p:sp>
        <p:nvSpPr>
          <p:cNvPr id="46098" name="Rectangle 18"/>
          <p:cNvSpPr>
            <a:spLocks noChangeArrowheads="1"/>
          </p:cNvSpPr>
          <p:nvPr/>
        </p:nvSpPr>
        <p:spPr bwMode="auto">
          <a:xfrm>
            <a:off x="5032375" y="4208463"/>
            <a:ext cx="134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A</a:t>
            </a:r>
          </a:p>
        </p:txBody>
      </p:sp>
      <p:sp>
        <p:nvSpPr>
          <p:cNvPr id="46099" name="Line 19"/>
          <p:cNvSpPr>
            <a:spLocks noChangeShapeType="1"/>
          </p:cNvSpPr>
          <p:nvPr/>
        </p:nvSpPr>
        <p:spPr bwMode="auto">
          <a:xfrm>
            <a:off x="2332038" y="4533900"/>
            <a:ext cx="257810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0" name="Line 20"/>
          <p:cNvSpPr>
            <a:spLocks noChangeShapeType="1"/>
          </p:cNvSpPr>
          <p:nvPr/>
        </p:nvSpPr>
        <p:spPr bwMode="auto">
          <a:xfrm>
            <a:off x="3619500" y="4545013"/>
            <a:ext cx="1588" cy="12239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1" name="Line 21"/>
          <p:cNvSpPr>
            <a:spLocks noChangeShapeType="1"/>
          </p:cNvSpPr>
          <p:nvPr/>
        </p:nvSpPr>
        <p:spPr bwMode="auto">
          <a:xfrm>
            <a:off x="4935538" y="4545013"/>
            <a:ext cx="1587" cy="12033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2" name="Freeform 22"/>
          <p:cNvSpPr>
            <a:spLocks/>
          </p:cNvSpPr>
          <p:nvPr/>
        </p:nvSpPr>
        <p:spPr bwMode="auto">
          <a:xfrm>
            <a:off x="3579813" y="4494213"/>
            <a:ext cx="96837" cy="100012"/>
          </a:xfrm>
          <a:custGeom>
            <a:avLst/>
            <a:gdLst>
              <a:gd name="T0" fmla="*/ 2147483646 w 61"/>
              <a:gd name="T1" fmla="*/ 2147483646 h 63"/>
              <a:gd name="T2" fmla="*/ 2147483646 w 61"/>
              <a:gd name="T3" fmla="*/ 2147483646 h 63"/>
              <a:gd name="T4" fmla="*/ 2147483646 w 61"/>
              <a:gd name="T5" fmla="*/ 2147483646 h 63"/>
              <a:gd name="T6" fmla="*/ 2147483646 w 61"/>
              <a:gd name="T7" fmla="*/ 2147483646 h 63"/>
              <a:gd name="T8" fmla="*/ 2147483646 w 61"/>
              <a:gd name="T9" fmla="*/ 2147483646 h 63"/>
              <a:gd name="T10" fmla="*/ 2147483646 w 61"/>
              <a:gd name="T11" fmla="*/ 2147483646 h 63"/>
              <a:gd name="T12" fmla="*/ 2147483646 w 61"/>
              <a:gd name="T13" fmla="*/ 0 h 63"/>
              <a:gd name="T14" fmla="*/ 2147483646 w 61"/>
              <a:gd name="T15" fmla="*/ 2147483646 h 63"/>
              <a:gd name="T16" fmla="*/ 0 w 61"/>
              <a:gd name="T17" fmla="*/ 2147483646 h 63"/>
              <a:gd name="T18" fmla="*/ 0 w 61"/>
              <a:gd name="T19" fmla="*/ 2147483646 h 63"/>
              <a:gd name="T20" fmla="*/ 0 w 61"/>
              <a:gd name="T21" fmla="*/ 2147483646 h 63"/>
              <a:gd name="T22" fmla="*/ 2147483646 w 61"/>
              <a:gd name="T23" fmla="*/ 2147483646 h 63"/>
              <a:gd name="T24" fmla="*/ 2147483646 w 61"/>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63">
                <a:moveTo>
                  <a:pt x="24" y="62"/>
                </a:moveTo>
                <a:lnTo>
                  <a:pt x="48" y="62"/>
                </a:lnTo>
                <a:lnTo>
                  <a:pt x="60" y="50"/>
                </a:lnTo>
                <a:lnTo>
                  <a:pt x="60" y="36"/>
                </a:lnTo>
                <a:lnTo>
                  <a:pt x="60" y="24"/>
                </a:lnTo>
                <a:lnTo>
                  <a:pt x="48" y="12"/>
                </a:lnTo>
                <a:lnTo>
                  <a:pt x="24" y="0"/>
                </a:lnTo>
                <a:lnTo>
                  <a:pt x="12" y="12"/>
                </a:lnTo>
                <a:lnTo>
                  <a:pt x="0" y="24"/>
                </a:lnTo>
                <a:lnTo>
                  <a:pt x="0" y="36"/>
                </a:lnTo>
                <a:lnTo>
                  <a:pt x="0" y="50"/>
                </a:lnTo>
                <a:lnTo>
                  <a:pt x="12" y="62"/>
                </a:lnTo>
                <a:lnTo>
                  <a:pt x="24"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103" name="Freeform 23"/>
          <p:cNvSpPr>
            <a:spLocks/>
          </p:cNvSpPr>
          <p:nvPr/>
        </p:nvSpPr>
        <p:spPr bwMode="auto">
          <a:xfrm>
            <a:off x="4878388" y="4494213"/>
            <a:ext cx="96837" cy="100012"/>
          </a:xfrm>
          <a:custGeom>
            <a:avLst/>
            <a:gdLst>
              <a:gd name="T0" fmla="*/ 2147483646 w 61"/>
              <a:gd name="T1" fmla="*/ 2147483646 h 63"/>
              <a:gd name="T2" fmla="*/ 2147483646 w 61"/>
              <a:gd name="T3" fmla="*/ 2147483646 h 63"/>
              <a:gd name="T4" fmla="*/ 2147483646 w 61"/>
              <a:gd name="T5" fmla="*/ 2147483646 h 63"/>
              <a:gd name="T6" fmla="*/ 2147483646 w 61"/>
              <a:gd name="T7" fmla="*/ 2147483646 h 63"/>
              <a:gd name="T8" fmla="*/ 2147483646 w 61"/>
              <a:gd name="T9" fmla="*/ 2147483646 h 63"/>
              <a:gd name="T10" fmla="*/ 2147483646 w 61"/>
              <a:gd name="T11" fmla="*/ 0 h 63"/>
              <a:gd name="T12" fmla="*/ 2147483646 w 61"/>
              <a:gd name="T13" fmla="*/ 0 h 63"/>
              <a:gd name="T14" fmla="*/ 2147483646 w 61"/>
              <a:gd name="T15" fmla="*/ 0 h 63"/>
              <a:gd name="T16" fmla="*/ 0 w 61"/>
              <a:gd name="T17" fmla="*/ 2147483646 h 63"/>
              <a:gd name="T18" fmla="*/ 0 w 61"/>
              <a:gd name="T19" fmla="*/ 2147483646 h 63"/>
              <a:gd name="T20" fmla="*/ 0 w 61"/>
              <a:gd name="T21" fmla="*/ 2147483646 h 63"/>
              <a:gd name="T22" fmla="*/ 2147483646 w 61"/>
              <a:gd name="T23" fmla="*/ 2147483646 h 63"/>
              <a:gd name="T24" fmla="*/ 2147483646 w 61"/>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63">
                <a:moveTo>
                  <a:pt x="24" y="62"/>
                </a:moveTo>
                <a:lnTo>
                  <a:pt x="48" y="62"/>
                </a:lnTo>
                <a:lnTo>
                  <a:pt x="48" y="50"/>
                </a:lnTo>
                <a:lnTo>
                  <a:pt x="60" y="24"/>
                </a:lnTo>
                <a:lnTo>
                  <a:pt x="48" y="12"/>
                </a:lnTo>
                <a:lnTo>
                  <a:pt x="48" y="0"/>
                </a:lnTo>
                <a:lnTo>
                  <a:pt x="24" y="0"/>
                </a:lnTo>
                <a:lnTo>
                  <a:pt x="12" y="0"/>
                </a:lnTo>
                <a:lnTo>
                  <a:pt x="0" y="12"/>
                </a:lnTo>
                <a:lnTo>
                  <a:pt x="0" y="24"/>
                </a:lnTo>
                <a:lnTo>
                  <a:pt x="0" y="50"/>
                </a:lnTo>
                <a:lnTo>
                  <a:pt x="12" y="62"/>
                </a:lnTo>
                <a:lnTo>
                  <a:pt x="24"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104" name="Freeform 25"/>
          <p:cNvSpPr>
            <a:spLocks/>
          </p:cNvSpPr>
          <p:nvPr/>
        </p:nvSpPr>
        <p:spPr bwMode="auto">
          <a:xfrm>
            <a:off x="2320925" y="2108200"/>
            <a:ext cx="4964113" cy="3668713"/>
          </a:xfrm>
          <a:custGeom>
            <a:avLst/>
            <a:gdLst>
              <a:gd name="T0" fmla="*/ 0 w 3127"/>
              <a:gd name="T1" fmla="*/ 0 h 2311"/>
              <a:gd name="T2" fmla="*/ 0 w 3127"/>
              <a:gd name="T3" fmla="*/ 2147483646 h 2311"/>
              <a:gd name="T4" fmla="*/ 2147483646 w 3127"/>
              <a:gd name="T5" fmla="*/ 2147483646 h 2311"/>
              <a:gd name="T6" fmla="*/ 0 60000 65536"/>
              <a:gd name="T7" fmla="*/ 0 60000 65536"/>
              <a:gd name="T8" fmla="*/ 0 60000 65536"/>
            </a:gdLst>
            <a:ahLst/>
            <a:cxnLst>
              <a:cxn ang="T6">
                <a:pos x="T0" y="T1"/>
              </a:cxn>
              <a:cxn ang="T7">
                <a:pos x="T2" y="T3"/>
              </a:cxn>
              <a:cxn ang="T8">
                <a:pos x="T4" y="T5"/>
              </a:cxn>
            </a:cxnLst>
            <a:rect l="0" t="0" r="r" b="b"/>
            <a:pathLst>
              <a:path w="3127" h="2311">
                <a:moveTo>
                  <a:pt x="0" y="0"/>
                </a:moveTo>
                <a:lnTo>
                  <a:pt x="0" y="2310"/>
                </a:lnTo>
                <a:lnTo>
                  <a:pt x="3126" y="23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105" name="Line 26"/>
          <p:cNvSpPr>
            <a:spLocks noChangeShapeType="1"/>
          </p:cNvSpPr>
          <p:nvPr/>
        </p:nvSpPr>
        <p:spPr bwMode="auto">
          <a:xfrm>
            <a:off x="3897313" y="5967413"/>
            <a:ext cx="879475" cy="1587"/>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spd="slow">
    <p:wip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5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5460" name="Rectangle 4"/>
          <p:cNvSpPr>
            <a:spLocks noGrp="1" noChangeArrowheads="1"/>
          </p:cNvSpPr>
          <p:nvPr>
            <p:ph type="title"/>
          </p:nvPr>
        </p:nvSpPr>
        <p:spPr>
          <a:xfrm>
            <a:off x="609600" y="3048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DWL e gettito fiscale: 3 esempi</a:t>
            </a:r>
          </a:p>
        </p:txBody>
      </p:sp>
      <p:sp>
        <p:nvSpPr>
          <p:cNvPr id="275461" name="Rectangle 5"/>
          <p:cNvSpPr>
            <a:spLocks noChangeArrowheads="1"/>
          </p:cNvSpPr>
          <p:nvPr/>
        </p:nvSpPr>
        <p:spPr bwMode="auto">
          <a:xfrm>
            <a:off x="2349500" y="4178300"/>
            <a:ext cx="1982788" cy="379413"/>
          </a:xfrm>
          <a:prstGeom prst="rect">
            <a:avLst/>
          </a:prstGeom>
          <a:solidFill>
            <a:srgbClr val="C7FF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5462" name="Freeform 6"/>
          <p:cNvSpPr>
            <a:spLocks/>
          </p:cNvSpPr>
          <p:nvPr/>
        </p:nvSpPr>
        <p:spPr bwMode="auto">
          <a:xfrm>
            <a:off x="4332288" y="4178300"/>
            <a:ext cx="261937" cy="381000"/>
          </a:xfrm>
          <a:custGeom>
            <a:avLst/>
            <a:gdLst>
              <a:gd name="T0" fmla="*/ 0 w 165"/>
              <a:gd name="T1" fmla="*/ 0 h 240"/>
              <a:gd name="T2" fmla="*/ 0 w 165"/>
              <a:gd name="T3" fmla="*/ 2147483646 h 240"/>
              <a:gd name="T4" fmla="*/ 2147483646 w 165"/>
              <a:gd name="T5" fmla="*/ 2147483646 h 240"/>
              <a:gd name="T6" fmla="*/ 0 w 165"/>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 h="240">
                <a:moveTo>
                  <a:pt x="0" y="0"/>
                </a:moveTo>
                <a:lnTo>
                  <a:pt x="0" y="239"/>
                </a:lnTo>
                <a:lnTo>
                  <a:pt x="164" y="134"/>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5463" name="Line 7"/>
          <p:cNvSpPr>
            <a:spLocks noChangeShapeType="1"/>
          </p:cNvSpPr>
          <p:nvPr/>
        </p:nvSpPr>
        <p:spPr bwMode="auto">
          <a:xfrm>
            <a:off x="2603500" y="2779713"/>
            <a:ext cx="3676650" cy="29686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5464" name="Line 8"/>
          <p:cNvSpPr>
            <a:spLocks noChangeShapeType="1"/>
          </p:cNvSpPr>
          <p:nvPr/>
        </p:nvSpPr>
        <p:spPr bwMode="auto">
          <a:xfrm flipH="1">
            <a:off x="2578100" y="2994025"/>
            <a:ext cx="4152900" cy="27305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5465" name="Rectangle 9"/>
          <p:cNvSpPr>
            <a:spLocks noChangeArrowheads="1"/>
          </p:cNvSpPr>
          <p:nvPr/>
        </p:nvSpPr>
        <p:spPr bwMode="auto">
          <a:xfrm>
            <a:off x="2014538" y="4038600"/>
            <a:ext cx="236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P</a:t>
            </a:r>
            <a:r>
              <a:rPr lang="it-IT" altLang="en-US" sz="1800" b="1" baseline="-25000">
                <a:solidFill>
                  <a:srgbClr val="000000"/>
                </a:solidFill>
                <a:latin typeface="Arial" panose="020B0604020202020204" pitchFamily="34" charset="0"/>
              </a:rPr>
              <a:t>1</a:t>
            </a:r>
          </a:p>
        </p:txBody>
      </p:sp>
      <p:sp>
        <p:nvSpPr>
          <p:cNvPr id="275466" name="Rectangle 10"/>
          <p:cNvSpPr>
            <a:spLocks noChangeArrowheads="1"/>
          </p:cNvSpPr>
          <p:nvPr/>
        </p:nvSpPr>
        <p:spPr bwMode="auto">
          <a:xfrm>
            <a:off x="6340475" y="60198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Quantità</a:t>
            </a:r>
          </a:p>
        </p:txBody>
      </p:sp>
      <p:sp>
        <p:nvSpPr>
          <p:cNvPr id="275467" name="Rectangle 11"/>
          <p:cNvSpPr>
            <a:spLocks noChangeArrowheads="1"/>
          </p:cNvSpPr>
          <p:nvPr/>
        </p:nvSpPr>
        <p:spPr bwMode="auto">
          <a:xfrm>
            <a:off x="4214813" y="6019800"/>
            <a:ext cx="261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r>
              <a:rPr lang="it-IT" altLang="en-US" sz="1800" b="1" baseline="-25000">
                <a:solidFill>
                  <a:srgbClr val="000000"/>
                </a:solidFill>
                <a:latin typeface="Arial" panose="020B0604020202020204" pitchFamily="34" charset="0"/>
              </a:rPr>
              <a:t>1</a:t>
            </a:r>
          </a:p>
        </p:txBody>
      </p:sp>
      <p:sp>
        <p:nvSpPr>
          <p:cNvPr id="275468" name="Rectangle 12"/>
          <p:cNvSpPr>
            <a:spLocks noChangeArrowheads="1"/>
          </p:cNvSpPr>
          <p:nvPr/>
        </p:nvSpPr>
        <p:spPr bwMode="auto">
          <a:xfrm>
            <a:off x="2162175" y="601980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75469" name="Rectangle 13"/>
          <p:cNvSpPr>
            <a:spLocks noChangeArrowheads="1"/>
          </p:cNvSpPr>
          <p:nvPr/>
        </p:nvSpPr>
        <p:spPr bwMode="auto">
          <a:xfrm>
            <a:off x="1116013" y="2336800"/>
            <a:ext cx="1282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342900" indent="-342900"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7150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lvl="1">
              <a:spcBef>
                <a:spcPct val="0"/>
              </a:spcBef>
              <a:buFontTx/>
              <a:buNone/>
            </a:pPr>
            <a:r>
              <a:rPr lang="it-IT" altLang="en-US" sz="1800">
                <a:solidFill>
                  <a:srgbClr val="000000"/>
                </a:solidFill>
                <a:latin typeface="Arial" panose="020B0604020202020204" pitchFamily="34" charset="0"/>
              </a:rPr>
              <a:t>Prezzo</a:t>
            </a:r>
          </a:p>
        </p:txBody>
      </p:sp>
      <p:sp>
        <p:nvSpPr>
          <p:cNvPr id="275470" name="Rectangle 14"/>
          <p:cNvSpPr>
            <a:spLocks noChangeArrowheads="1"/>
          </p:cNvSpPr>
          <p:nvPr/>
        </p:nvSpPr>
        <p:spPr bwMode="auto">
          <a:xfrm>
            <a:off x="4498975" y="6019800"/>
            <a:ext cx="26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endParaRPr lang="it-IT" altLang="en-US" sz="1800" b="1" baseline="-25000">
              <a:solidFill>
                <a:srgbClr val="000000"/>
              </a:solidFill>
              <a:latin typeface="Arial" panose="020B0604020202020204" pitchFamily="34" charset="0"/>
            </a:endParaRPr>
          </a:p>
        </p:txBody>
      </p:sp>
      <p:sp>
        <p:nvSpPr>
          <p:cNvPr id="275471" name="Freeform 15"/>
          <p:cNvSpPr>
            <a:spLocks/>
          </p:cNvSpPr>
          <p:nvPr/>
        </p:nvSpPr>
        <p:spPr bwMode="auto">
          <a:xfrm>
            <a:off x="2349500" y="2408238"/>
            <a:ext cx="4676775" cy="3565525"/>
          </a:xfrm>
          <a:custGeom>
            <a:avLst/>
            <a:gdLst>
              <a:gd name="T0" fmla="*/ 0 w 2946"/>
              <a:gd name="T1" fmla="*/ 0 h 2246"/>
              <a:gd name="T2" fmla="*/ 0 w 2946"/>
              <a:gd name="T3" fmla="*/ 2147483646 h 2246"/>
              <a:gd name="T4" fmla="*/ 2147483646 w 2946"/>
              <a:gd name="T5" fmla="*/ 2147483646 h 2246"/>
              <a:gd name="T6" fmla="*/ 0 60000 65536"/>
              <a:gd name="T7" fmla="*/ 0 60000 65536"/>
              <a:gd name="T8" fmla="*/ 0 60000 65536"/>
            </a:gdLst>
            <a:ahLst/>
            <a:cxnLst>
              <a:cxn ang="T6">
                <a:pos x="T0" y="T1"/>
              </a:cxn>
              <a:cxn ang="T7">
                <a:pos x="T2" y="T3"/>
              </a:cxn>
              <a:cxn ang="T8">
                <a:pos x="T4" y="T5"/>
              </a:cxn>
            </a:cxnLst>
            <a:rect l="0" t="0" r="r" b="b"/>
            <a:pathLst>
              <a:path w="2946" h="2246">
                <a:moveTo>
                  <a:pt x="0" y="0"/>
                </a:moveTo>
                <a:lnTo>
                  <a:pt x="0" y="2245"/>
                </a:lnTo>
                <a:lnTo>
                  <a:pt x="2945" y="22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5472" name="Line 16"/>
          <p:cNvSpPr>
            <a:spLocks noChangeShapeType="1"/>
          </p:cNvSpPr>
          <p:nvPr/>
        </p:nvSpPr>
        <p:spPr bwMode="auto">
          <a:xfrm flipV="1">
            <a:off x="4592638" y="4386263"/>
            <a:ext cx="0" cy="15890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5473" name="Rectangle 17"/>
          <p:cNvSpPr>
            <a:spLocks noChangeArrowheads="1"/>
          </p:cNvSpPr>
          <p:nvPr/>
        </p:nvSpPr>
        <p:spPr bwMode="auto">
          <a:xfrm>
            <a:off x="6032500" y="5265738"/>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75474" name="Rectangle 18"/>
          <p:cNvSpPr>
            <a:spLocks noChangeArrowheads="1"/>
          </p:cNvSpPr>
          <p:nvPr/>
        </p:nvSpPr>
        <p:spPr bwMode="auto">
          <a:xfrm>
            <a:off x="5856288" y="2733675"/>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75475" name="Rectangle 19"/>
          <p:cNvSpPr>
            <a:spLocks noChangeArrowheads="1"/>
          </p:cNvSpPr>
          <p:nvPr/>
        </p:nvSpPr>
        <p:spPr bwMode="auto">
          <a:xfrm>
            <a:off x="4367213" y="3448050"/>
            <a:ext cx="787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a:solidFill>
                  <a:srgbClr val="000000"/>
                </a:solidFill>
                <a:latin typeface="Arial" panose="020B0604020202020204" pitchFamily="34" charset="0"/>
              </a:rPr>
              <a:t>Perdita </a:t>
            </a:r>
          </a:p>
          <a:p>
            <a:pPr algn="ctr">
              <a:lnSpc>
                <a:spcPct val="85000"/>
              </a:lnSpc>
              <a:spcBef>
                <a:spcPct val="0"/>
              </a:spcBef>
              <a:buFontTx/>
              <a:buNone/>
            </a:pPr>
            <a:r>
              <a:rPr lang="it-IT" altLang="en-US" sz="1800">
                <a:solidFill>
                  <a:srgbClr val="000000"/>
                </a:solidFill>
                <a:latin typeface="Arial" panose="020B0604020202020204" pitchFamily="34" charset="0"/>
              </a:rPr>
              <a:t>secca</a:t>
            </a:r>
          </a:p>
        </p:txBody>
      </p:sp>
      <p:sp>
        <p:nvSpPr>
          <p:cNvPr id="275476" name="Rectangle 20"/>
          <p:cNvSpPr>
            <a:spLocks noChangeArrowheads="1"/>
          </p:cNvSpPr>
          <p:nvPr/>
        </p:nvSpPr>
        <p:spPr bwMode="auto">
          <a:xfrm>
            <a:off x="2673350" y="4230688"/>
            <a:ext cx="1384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Gettito fiscale</a:t>
            </a:r>
          </a:p>
        </p:txBody>
      </p:sp>
      <p:sp>
        <p:nvSpPr>
          <p:cNvPr id="275477" name="Rectangle 21"/>
          <p:cNvSpPr>
            <a:spLocks noChangeArrowheads="1"/>
          </p:cNvSpPr>
          <p:nvPr/>
        </p:nvSpPr>
        <p:spPr bwMode="auto">
          <a:xfrm>
            <a:off x="2014538" y="4514850"/>
            <a:ext cx="236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P</a:t>
            </a:r>
            <a:r>
              <a:rPr lang="it-IT" altLang="en-US" sz="1800" b="1" baseline="-25000">
                <a:solidFill>
                  <a:srgbClr val="000000"/>
                </a:solidFill>
                <a:latin typeface="Arial" panose="020B0604020202020204" pitchFamily="34" charset="0"/>
              </a:rPr>
              <a:t>2</a:t>
            </a:r>
          </a:p>
        </p:txBody>
      </p:sp>
      <p:sp>
        <p:nvSpPr>
          <p:cNvPr id="275478" name="Line 22"/>
          <p:cNvSpPr>
            <a:spLocks noChangeShapeType="1"/>
          </p:cNvSpPr>
          <p:nvPr/>
        </p:nvSpPr>
        <p:spPr bwMode="auto">
          <a:xfrm flipH="1">
            <a:off x="4402138" y="3906838"/>
            <a:ext cx="196850" cy="4540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5479" name="Freeform 23"/>
          <p:cNvSpPr>
            <a:spLocks/>
          </p:cNvSpPr>
          <p:nvPr/>
        </p:nvSpPr>
        <p:spPr bwMode="auto">
          <a:xfrm>
            <a:off x="4545013" y="4321175"/>
            <a:ext cx="120650" cy="119063"/>
          </a:xfrm>
          <a:custGeom>
            <a:avLst/>
            <a:gdLst>
              <a:gd name="T0" fmla="*/ 2147483646 w 76"/>
              <a:gd name="T1" fmla="*/ 2147483646 h 75"/>
              <a:gd name="T2" fmla="*/ 2147483646 w 76"/>
              <a:gd name="T3" fmla="*/ 2147483646 h 75"/>
              <a:gd name="T4" fmla="*/ 2147483646 w 76"/>
              <a:gd name="T5" fmla="*/ 2147483646 h 75"/>
              <a:gd name="T6" fmla="*/ 2147483646 w 76"/>
              <a:gd name="T7" fmla="*/ 2147483646 h 75"/>
              <a:gd name="T8" fmla="*/ 2147483646 w 76"/>
              <a:gd name="T9" fmla="*/ 2147483646 h 75"/>
              <a:gd name="T10" fmla="*/ 2147483646 w 76"/>
              <a:gd name="T11" fmla="*/ 2147483646 h 75"/>
              <a:gd name="T12" fmla="*/ 2147483646 w 76"/>
              <a:gd name="T13" fmla="*/ 0 h 75"/>
              <a:gd name="T14" fmla="*/ 2147483646 w 76"/>
              <a:gd name="T15" fmla="*/ 2147483646 h 75"/>
              <a:gd name="T16" fmla="*/ 0 w 76"/>
              <a:gd name="T17" fmla="*/ 2147483646 h 75"/>
              <a:gd name="T18" fmla="*/ 0 w 76"/>
              <a:gd name="T19" fmla="*/ 2147483646 h 75"/>
              <a:gd name="T20" fmla="*/ 0 w 76"/>
              <a:gd name="T21" fmla="*/ 2147483646 h 75"/>
              <a:gd name="T22" fmla="*/ 2147483646 w 76"/>
              <a:gd name="T23" fmla="*/ 2147483646 h 75"/>
              <a:gd name="T24" fmla="*/ 2147483646 w 76"/>
              <a:gd name="T25" fmla="*/ 2147483646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5">
                <a:moveTo>
                  <a:pt x="30" y="74"/>
                </a:moveTo>
                <a:lnTo>
                  <a:pt x="45" y="74"/>
                </a:lnTo>
                <a:lnTo>
                  <a:pt x="60" y="59"/>
                </a:lnTo>
                <a:lnTo>
                  <a:pt x="75" y="44"/>
                </a:lnTo>
                <a:lnTo>
                  <a:pt x="60" y="15"/>
                </a:lnTo>
                <a:lnTo>
                  <a:pt x="45" y="15"/>
                </a:lnTo>
                <a:lnTo>
                  <a:pt x="30" y="0"/>
                </a:lnTo>
                <a:lnTo>
                  <a:pt x="15" y="15"/>
                </a:lnTo>
                <a:lnTo>
                  <a:pt x="0" y="15"/>
                </a:lnTo>
                <a:lnTo>
                  <a:pt x="0" y="44"/>
                </a:lnTo>
                <a:lnTo>
                  <a:pt x="0" y="59"/>
                </a:lnTo>
                <a:lnTo>
                  <a:pt x="15" y="74"/>
                </a:lnTo>
                <a:lnTo>
                  <a:pt x="30" y="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5480" name="Freeform 24"/>
          <p:cNvSpPr>
            <a:spLocks/>
          </p:cNvSpPr>
          <p:nvPr/>
        </p:nvSpPr>
        <p:spPr bwMode="auto">
          <a:xfrm>
            <a:off x="2373313" y="4178300"/>
            <a:ext cx="1960562" cy="1795463"/>
          </a:xfrm>
          <a:custGeom>
            <a:avLst/>
            <a:gdLst>
              <a:gd name="T0" fmla="*/ 2147483646 w 1235"/>
              <a:gd name="T1" fmla="*/ 2147483646 h 1131"/>
              <a:gd name="T2" fmla="*/ 2147483646 w 1235"/>
              <a:gd name="T3" fmla="*/ 0 h 1131"/>
              <a:gd name="T4" fmla="*/ 0 w 1235"/>
              <a:gd name="T5" fmla="*/ 0 h 1131"/>
              <a:gd name="T6" fmla="*/ 0 60000 65536"/>
              <a:gd name="T7" fmla="*/ 0 60000 65536"/>
              <a:gd name="T8" fmla="*/ 0 60000 65536"/>
            </a:gdLst>
            <a:ahLst/>
            <a:cxnLst>
              <a:cxn ang="T6">
                <a:pos x="T0" y="T1"/>
              </a:cxn>
              <a:cxn ang="T7">
                <a:pos x="T2" y="T3"/>
              </a:cxn>
              <a:cxn ang="T8">
                <a:pos x="T4" y="T5"/>
              </a:cxn>
            </a:cxnLst>
            <a:rect l="0" t="0" r="r" b="b"/>
            <a:pathLst>
              <a:path w="1235" h="1131">
                <a:moveTo>
                  <a:pt x="1234" y="1130"/>
                </a:moveTo>
                <a:lnTo>
                  <a:pt x="123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5481" name="Line 25"/>
          <p:cNvSpPr>
            <a:spLocks noChangeShapeType="1"/>
          </p:cNvSpPr>
          <p:nvPr/>
        </p:nvSpPr>
        <p:spPr bwMode="auto">
          <a:xfrm flipH="1">
            <a:off x="2373313" y="4557713"/>
            <a:ext cx="1965325"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5482" name="Rectangle 26"/>
          <p:cNvSpPr>
            <a:spLocks noChangeArrowheads="1"/>
          </p:cNvSpPr>
          <p:nvPr/>
        </p:nvSpPr>
        <p:spPr bwMode="auto">
          <a:xfrm>
            <a:off x="3852863" y="1944688"/>
            <a:ext cx="1865312" cy="365125"/>
          </a:xfrm>
          <a:prstGeom prst="rect">
            <a:avLst/>
          </a:prstGeom>
          <a:solidFill>
            <a:srgbClr val="66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400">
                <a:solidFill>
                  <a:srgbClr val="000000"/>
                </a:solidFill>
                <a:latin typeface="Arial" panose="020B0604020202020204" pitchFamily="34" charset="0"/>
              </a:rPr>
              <a:t>Tassa piccola</a:t>
            </a:r>
          </a:p>
        </p:txBody>
      </p:sp>
    </p:spTree>
  </p:cSld>
  <p:clrMapOvr>
    <a:masterClrMapping/>
  </p:clrMapOvr>
  <p:transition spd="slow">
    <p:wipe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75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7508" name="Rectangle 4"/>
          <p:cNvSpPr>
            <a:spLocks noChangeArrowheads="1"/>
          </p:cNvSpPr>
          <p:nvPr/>
        </p:nvSpPr>
        <p:spPr bwMode="auto">
          <a:xfrm>
            <a:off x="2349500" y="3613150"/>
            <a:ext cx="1276350" cy="1417638"/>
          </a:xfrm>
          <a:prstGeom prst="rect">
            <a:avLst/>
          </a:prstGeom>
          <a:solidFill>
            <a:srgbClr val="C7FF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7509" name="Freeform 5"/>
          <p:cNvSpPr>
            <a:spLocks/>
          </p:cNvSpPr>
          <p:nvPr/>
        </p:nvSpPr>
        <p:spPr bwMode="auto">
          <a:xfrm>
            <a:off x="3625850" y="3613150"/>
            <a:ext cx="969963" cy="1419225"/>
          </a:xfrm>
          <a:custGeom>
            <a:avLst/>
            <a:gdLst>
              <a:gd name="T0" fmla="*/ 0 w 611"/>
              <a:gd name="T1" fmla="*/ 0 h 894"/>
              <a:gd name="T2" fmla="*/ 0 w 611"/>
              <a:gd name="T3" fmla="*/ 2147483646 h 894"/>
              <a:gd name="T4" fmla="*/ 2147483646 w 611"/>
              <a:gd name="T5" fmla="*/ 2147483646 h 894"/>
              <a:gd name="T6" fmla="*/ 0 w 611"/>
              <a:gd name="T7" fmla="*/ 0 h 8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1" h="894">
                <a:moveTo>
                  <a:pt x="0" y="0"/>
                </a:moveTo>
                <a:lnTo>
                  <a:pt x="0" y="893"/>
                </a:lnTo>
                <a:lnTo>
                  <a:pt x="610" y="490"/>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7510" name="Line 6"/>
          <p:cNvSpPr>
            <a:spLocks noChangeShapeType="1"/>
          </p:cNvSpPr>
          <p:nvPr/>
        </p:nvSpPr>
        <p:spPr bwMode="auto">
          <a:xfrm>
            <a:off x="2579688" y="2779713"/>
            <a:ext cx="3700462" cy="29686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7511" name="Line 7"/>
          <p:cNvSpPr>
            <a:spLocks noChangeShapeType="1"/>
          </p:cNvSpPr>
          <p:nvPr/>
        </p:nvSpPr>
        <p:spPr bwMode="auto">
          <a:xfrm flipH="1">
            <a:off x="2554288" y="2994025"/>
            <a:ext cx="4152900" cy="27305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7512" name="Rectangle 8"/>
          <p:cNvSpPr>
            <a:spLocks noChangeArrowheads="1"/>
          </p:cNvSpPr>
          <p:nvPr/>
        </p:nvSpPr>
        <p:spPr bwMode="auto">
          <a:xfrm>
            <a:off x="6084888" y="5265738"/>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77513" name="Rectangle 9"/>
          <p:cNvSpPr>
            <a:spLocks noChangeArrowheads="1"/>
          </p:cNvSpPr>
          <p:nvPr/>
        </p:nvSpPr>
        <p:spPr bwMode="auto">
          <a:xfrm>
            <a:off x="5780088" y="2809875"/>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77514" name="Rectangle 10"/>
          <p:cNvSpPr>
            <a:spLocks noChangeArrowheads="1"/>
          </p:cNvSpPr>
          <p:nvPr/>
        </p:nvSpPr>
        <p:spPr bwMode="auto">
          <a:xfrm>
            <a:off x="2651125" y="4087813"/>
            <a:ext cx="6731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a:solidFill>
                  <a:srgbClr val="000000"/>
                </a:solidFill>
                <a:latin typeface="Arial" panose="020B0604020202020204" pitchFamily="34" charset="0"/>
              </a:rPr>
              <a:t>Gettito</a:t>
            </a:r>
          </a:p>
          <a:p>
            <a:pPr algn="ctr">
              <a:lnSpc>
                <a:spcPct val="85000"/>
              </a:lnSpc>
              <a:spcBef>
                <a:spcPct val="0"/>
              </a:spcBef>
              <a:buFontTx/>
              <a:buNone/>
            </a:pPr>
            <a:r>
              <a:rPr lang="it-IT" altLang="en-US" sz="1800">
                <a:solidFill>
                  <a:srgbClr val="000000"/>
                </a:solidFill>
                <a:latin typeface="Arial" panose="020B0604020202020204" pitchFamily="34" charset="0"/>
              </a:rPr>
              <a:t>fiscale</a:t>
            </a:r>
          </a:p>
        </p:txBody>
      </p:sp>
      <p:sp>
        <p:nvSpPr>
          <p:cNvPr id="277515" name="Rectangle 11"/>
          <p:cNvSpPr>
            <a:spLocks noChangeArrowheads="1"/>
          </p:cNvSpPr>
          <p:nvPr/>
        </p:nvSpPr>
        <p:spPr bwMode="auto">
          <a:xfrm>
            <a:off x="2014538" y="3494088"/>
            <a:ext cx="2365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P</a:t>
            </a:r>
            <a:r>
              <a:rPr lang="it-IT" altLang="en-US" sz="1800" b="1" baseline="-25000">
                <a:solidFill>
                  <a:srgbClr val="000000"/>
                </a:solidFill>
                <a:latin typeface="Arial" panose="020B0604020202020204" pitchFamily="34" charset="0"/>
              </a:rPr>
              <a:t>1</a:t>
            </a:r>
          </a:p>
        </p:txBody>
      </p:sp>
      <p:sp>
        <p:nvSpPr>
          <p:cNvPr id="277516" name="Rectangle 12"/>
          <p:cNvSpPr>
            <a:spLocks noChangeArrowheads="1"/>
          </p:cNvSpPr>
          <p:nvPr/>
        </p:nvSpPr>
        <p:spPr bwMode="auto">
          <a:xfrm>
            <a:off x="6340475" y="6019800"/>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Quantità</a:t>
            </a:r>
          </a:p>
        </p:txBody>
      </p:sp>
      <p:sp>
        <p:nvSpPr>
          <p:cNvPr id="277517" name="Rectangle 13"/>
          <p:cNvSpPr>
            <a:spLocks noChangeArrowheads="1"/>
          </p:cNvSpPr>
          <p:nvPr/>
        </p:nvSpPr>
        <p:spPr bwMode="auto">
          <a:xfrm>
            <a:off x="3530600" y="60198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r>
              <a:rPr lang="it-IT" altLang="en-US" sz="1800" b="1" baseline="-25000">
                <a:solidFill>
                  <a:srgbClr val="000000"/>
                </a:solidFill>
                <a:latin typeface="Arial" panose="020B0604020202020204" pitchFamily="34" charset="0"/>
              </a:rPr>
              <a:t>1</a:t>
            </a:r>
          </a:p>
        </p:txBody>
      </p:sp>
      <p:sp>
        <p:nvSpPr>
          <p:cNvPr id="277518" name="Rectangle 14"/>
          <p:cNvSpPr>
            <a:spLocks noChangeArrowheads="1"/>
          </p:cNvSpPr>
          <p:nvPr/>
        </p:nvSpPr>
        <p:spPr bwMode="auto">
          <a:xfrm>
            <a:off x="2162175" y="601980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77519" name="Rectangle 15"/>
          <p:cNvSpPr>
            <a:spLocks noChangeArrowheads="1"/>
          </p:cNvSpPr>
          <p:nvPr/>
        </p:nvSpPr>
        <p:spPr bwMode="auto">
          <a:xfrm>
            <a:off x="1725613" y="2336800"/>
            <a:ext cx="711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Prezzo</a:t>
            </a:r>
          </a:p>
        </p:txBody>
      </p:sp>
      <p:sp>
        <p:nvSpPr>
          <p:cNvPr id="277520" name="Freeform 16"/>
          <p:cNvSpPr>
            <a:spLocks/>
          </p:cNvSpPr>
          <p:nvPr/>
        </p:nvSpPr>
        <p:spPr bwMode="auto">
          <a:xfrm>
            <a:off x="2349500" y="2408238"/>
            <a:ext cx="4652963" cy="3565525"/>
          </a:xfrm>
          <a:custGeom>
            <a:avLst/>
            <a:gdLst>
              <a:gd name="T0" fmla="*/ 0 w 2931"/>
              <a:gd name="T1" fmla="*/ 0 h 2246"/>
              <a:gd name="T2" fmla="*/ 0 w 2931"/>
              <a:gd name="T3" fmla="*/ 2147483646 h 2246"/>
              <a:gd name="T4" fmla="*/ 2147483646 w 2931"/>
              <a:gd name="T5" fmla="*/ 2147483646 h 2246"/>
              <a:gd name="T6" fmla="*/ 0 60000 65536"/>
              <a:gd name="T7" fmla="*/ 0 60000 65536"/>
              <a:gd name="T8" fmla="*/ 0 60000 65536"/>
            </a:gdLst>
            <a:ahLst/>
            <a:cxnLst>
              <a:cxn ang="T6">
                <a:pos x="T0" y="T1"/>
              </a:cxn>
              <a:cxn ang="T7">
                <a:pos x="T2" y="T3"/>
              </a:cxn>
              <a:cxn ang="T8">
                <a:pos x="T4" y="T5"/>
              </a:cxn>
            </a:cxnLst>
            <a:rect l="0" t="0" r="r" b="b"/>
            <a:pathLst>
              <a:path w="2931" h="2246">
                <a:moveTo>
                  <a:pt x="0" y="0"/>
                </a:moveTo>
                <a:lnTo>
                  <a:pt x="0" y="2245"/>
                </a:lnTo>
                <a:lnTo>
                  <a:pt x="2930" y="22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7521" name="Line 17"/>
          <p:cNvSpPr>
            <a:spLocks noChangeShapeType="1"/>
          </p:cNvSpPr>
          <p:nvPr/>
        </p:nvSpPr>
        <p:spPr bwMode="auto">
          <a:xfrm flipV="1">
            <a:off x="4594225" y="4386263"/>
            <a:ext cx="0" cy="15890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7522" name="Rectangle 18"/>
          <p:cNvSpPr>
            <a:spLocks noChangeArrowheads="1"/>
          </p:cNvSpPr>
          <p:nvPr/>
        </p:nvSpPr>
        <p:spPr bwMode="auto">
          <a:xfrm>
            <a:off x="4498975" y="6019800"/>
            <a:ext cx="26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endParaRPr lang="it-IT" altLang="en-US" sz="1800" b="1" baseline="-25000">
              <a:solidFill>
                <a:srgbClr val="000000"/>
              </a:solidFill>
              <a:latin typeface="Arial" panose="020B0604020202020204" pitchFamily="34" charset="0"/>
            </a:endParaRPr>
          </a:p>
        </p:txBody>
      </p:sp>
      <p:sp>
        <p:nvSpPr>
          <p:cNvPr id="277523" name="Rectangle 19"/>
          <p:cNvSpPr>
            <a:spLocks noChangeArrowheads="1"/>
          </p:cNvSpPr>
          <p:nvPr/>
        </p:nvSpPr>
        <p:spPr bwMode="auto">
          <a:xfrm>
            <a:off x="4283075" y="3328988"/>
            <a:ext cx="7239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a:solidFill>
                  <a:srgbClr val="000000"/>
                </a:solidFill>
                <a:latin typeface="Arial" panose="020B0604020202020204" pitchFamily="34" charset="0"/>
              </a:rPr>
              <a:t>Perdita</a:t>
            </a:r>
          </a:p>
          <a:p>
            <a:pPr algn="ctr">
              <a:lnSpc>
                <a:spcPct val="85000"/>
              </a:lnSpc>
              <a:spcBef>
                <a:spcPct val="0"/>
              </a:spcBef>
              <a:buFontTx/>
              <a:buNone/>
            </a:pPr>
            <a:r>
              <a:rPr lang="it-IT" altLang="en-US" sz="1800">
                <a:solidFill>
                  <a:srgbClr val="000000"/>
                </a:solidFill>
                <a:latin typeface="Arial" panose="020B0604020202020204" pitchFamily="34" charset="0"/>
              </a:rPr>
              <a:t>secca</a:t>
            </a:r>
          </a:p>
        </p:txBody>
      </p:sp>
      <p:sp>
        <p:nvSpPr>
          <p:cNvPr id="277524" name="Rectangle 20"/>
          <p:cNvSpPr>
            <a:spLocks noChangeArrowheads="1"/>
          </p:cNvSpPr>
          <p:nvPr/>
        </p:nvSpPr>
        <p:spPr bwMode="auto">
          <a:xfrm>
            <a:off x="2014538" y="4887913"/>
            <a:ext cx="2365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42875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428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42875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42875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42875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P</a:t>
            </a:r>
            <a:r>
              <a:rPr lang="it-IT" altLang="en-US" sz="1800" b="1" baseline="-25000">
                <a:solidFill>
                  <a:srgbClr val="000000"/>
                </a:solidFill>
                <a:latin typeface="Arial" panose="020B0604020202020204" pitchFamily="34" charset="0"/>
              </a:rPr>
              <a:t>2</a:t>
            </a:r>
          </a:p>
        </p:txBody>
      </p:sp>
      <p:sp>
        <p:nvSpPr>
          <p:cNvPr id="277525" name="Line 21"/>
          <p:cNvSpPr>
            <a:spLocks noChangeShapeType="1"/>
          </p:cNvSpPr>
          <p:nvPr/>
        </p:nvSpPr>
        <p:spPr bwMode="auto">
          <a:xfrm flipH="1">
            <a:off x="4038600" y="3717925"/>
            <a:ext cx="254000" cy="549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7526" name="Freeform 22"/>
          <p:cNvSpPr>
            <a:spLocks/>
          </p:cNvSpPr>
          <p:nvPr/>
        </p:nvSpPr>
        <p:spPr bwMode="auto">
          <a:xfrm>
            <a:off x="4522788" y="4321175"/>
            <a:ext cx="119062" cy="119063"/>
          </a:xfrm>
          <a:custGeom>
            <a:avLst/>
            <a:gdLst>
              <a:gd name="T0" fmla="*/ 2147483646 w 75"/>
              <a:gd name="T1" fmla="*/ 2147483646 h 75"/>
              <a:gd name="T2" fmla="*/ 2147483646 w 75"/>
              <a:gd name="T3" fmla="*/ 2147483646 h 75"/>
              <a:gd name="T4" fmla="*/ 2147483646 w 75"/>
              <a:gd name="T5" fmla="*/ 2147483646 h 75"/>
              <a:gd name="T6" fmla="*/ 2147483646 w 75"/>
              <a:gd name="T7" fmla="*/ 2147483646 h 75"/>
              <a:gd name="T8" fmla="*/ 2147483646 w 75"/>
              <a:gd name="T9" fmla="*/ 2147483646 h 75"/>
              <a:gd name="T10" fmla="*/ 2147483646 w 75"/>
              <a:gd name="T11" fmla="*/ 2147483646 h 75"/>
              <a:gd name="T12" fmla="*/ 2147483646 w 75"/>
              <a:gd name="T13" fmla="*/ 0 h 75"/>
              <a:gd name="T14" fmla="*/ 2147483646 w 75"/>
              <a:gd name="T15" fmla="*/ 2147483646 h 75"/>
              <a:gd name="T16" fmla="*/ 2147483646 w 75"/>
              <a:gd name="T17" fmla="*/ 2147483646 h 75"/>
              <a:gd name="T18" fmla="*/ 0 w 75"/>
              <a:gd name="T19" fmla="*/ 2147483646 h 75"/>
              <a:gd name="T20" fmla="*/ 2147483646 w 75"/>
              <a:gd name="T21" fmla="*/ 2147483646 h 75"/>
              <a:gd name="T22" fmla="*/ 2147483646 w 75"/>
              <a:gd name="T23" fmla="*/ 2147483646 h 75"/>
              <a:gd name="T24" fmla="*/ 2147483646 w 75"/>
              <a:gd name="T25" fmla="*/ 2147483646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75">
                <a:moveTo>
                  <a:pt x="45" y="74"/>
                </a:moveTo>
                <a:lnTo>
                  <a:pt x="59" y="74"/>
                </a:lnTo>
                <a:lnTo>
                  <a:pt x="74" y="59"/>
                </a:lnTo>
                <a:lnTo>
                  <a:pt x="74" y="44"/>
                </a:lnTo>
                <a:lnTo>
                  <a:pt x="74" y="15"/>
                </a:lnTo>
                <a:lnTo>
                  <a:pt x="59" y="15"/>
                </a:lnTo>
                <a:lnTo>
                  <a:pt x="45" y="0"/>
                </a:lnTo>
                <a:lnTo>
                  <a:pt x="30" y="15"/>
                </a:lnTo>
                <a:lnTo>
                  <a:pt x="15" y="15"/>
                </a:lnTo>
                <a:lnTo>
                  <a:pt x="0" y="44"/>
                </a:lnTo>
                <a:lnTo>
                  <a:pt x="15" y="59"/>
                </a:lnTo>
                <a:lnTo>
                  <a:pt x="30" y="74"/>
                </a:lnTo>
                <a:lnTo>
                  <a:pt x="45" y="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7527" name="Freeform 23"/>
          <p:cNvSpPr>
            <a:spLocks/>
          </p:cNvSpPr>
          <p:nvPr/>
        </p:nvSpPr>
        <p:spPr bwMode="auto">
          <a:xfrm>
            <a:off x="2349500" y="3613150"/>
            <a:ext cx="1277938" cy="2360613"/>
          </a:xfrm>
          <a:custGeom>
            <a:avLst/>
            <a:gdLst>
              <a:gd name="T0" fmla="*/ 2147483646 w 805"/>
              <a:gd name="T1" fmla="*/ 2147483646 h 1487"/>
              <a:gd name="T2" fmla="*/ 2147483646 w 805"/>
              <a:gd name="T3" fmla="*/ 0 h 1487"/>
              <a:gd name="T4" fmla="*/ 0 w 805"/>
              <a:gd name="T5" fmla="*/ 0 h 1487"/>
              <a:gd name="T6" fmla="*/ 0 60000 65536"/>
              <a:gd name="T7" fmla="*/ 0 60000 65536"/>
              <a:gd name="T8" fmla="*/ 0 60000 65536"/>
            </a:gdLst>
            <a:ahLst/>
            <a:cxnLst>
              <a:cxn ang="T6">
                <a:pos x="T0" y="T1"/>
              </a:cxn>
              <a:cxn ang="T7">
                <a:pos x="T2" y="T3"/>
              </a:cxn>
              <a:cxn ang="T8">
                <a:pos x="T4" y="T5"/>
              </a:cxn>
            </a:cxnLst>
            <a:rect l="0" t="0" r="r" b="b"/>
            <a:pathLst>
              <a:path w="805" h="1487">
                <a:moveTo>
                  <a:pt x="804" y="1486"/>
                </a:moveTo>
                <a:lnTo>
                  <a:pt x="80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7528" name="Line 24"/>
          <p:cNvSpPr>
            <a:spLocks noChangeShapeType="1"/>
          </p:cNvSpPr>
          <p:nvPr/>
        </p:nvSpPr>
        <p:spPr bwMode="auto">
          <a:xfrm flipH="1">
            <a:off x="2373313" y="5030788"/>
            <a:ext cx="1258887"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7529" name="Rectangle 25"/>
          <p:cNvSpPr>
            <a:spLocks noChangeArrowheads="1"/>
          </p:cNvSpPr>
          <p:nvPr/>
        </p:nvSpPr>
        <p:spPr bwMode="auto">
          <a:xfrm>
            <a:off x="3852863" y="1944688"/>
            <a:ext cx="1746250" cy="365125"/>
          </a:xfrm>
          <a:prstGeom prst="rect">
            <a:avLst/>
          </a:prstGeom>
          <a:solidFill>
            <a:srgbClr val="66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400">
                <a:solidFill>
                  <a:srgbClr val="000000"/>
                </a:solidFill>
                <a:latin typeface="Arial" panose="020B0604020202020204" pitchFamily="34" charset="0"/>
              </a:rPr>
              <a:t>Tassa media</a:t>
            </a:r>
          </a:p>
        </p:txBody>
      </p:sp>
    </p:spTree>
  </p:cSld>
  <p:clrMapOvr>
    <a:masterClrMapping/>
  </p:clrMapOvr>
  <p:transition spd="slow">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9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9556" name="Rectangle 4"/>
          <p:cNvSpPr>
            <a:spLocks noChangeArrowheads="1"/>
          </p:cNvSpPr>
          <p:nvPr/>
        </p:nvSpPr>
        <p:spPr bwMode="auto">
          <a:xfrm>
            <a:off x="2444750" y="2927350"/>
            <a:ext cx="317500" cy="2647950"/>
          </a:xfrm>
          <a:prstGeom prst="rect">
            <a:avLst/>
          </a:prstGeom>
          <a:solidFill>
            <a:srgbClr val="C7FF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79557" name="Rectangle 5"/>
          <p:cNvSpPr>
            <a:spLocks noChangeArrowheads="1"/>
          </p:cNvSpPr>
          <p:nvPr/>
        </p:nvSpPr>
        <p:spPr bwMode="auto">
          <a:xfrm rot="-5460000">
            <a:off x="1902619" y="4245769"/>
            <a:ext cx="1384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Gettito fiscale</a:t>
            </a:r>
          </a:p>
        </p:txBody>
      </p:sp>
      <p:sp>
        <p:nvSpPr>
          <p:cNvPr id="279558" name="Rectangle 6"/>
          <p:cNvSpPr>
            <a:spLocks noChangeArrowheads="1"/>
          </p:cNvSpPr>
          <p:nvPr/>
        </p:nvSpPr>
        <p:spPr bwMode="auto">
          <a:xfrm>
            <a:off x="2125663" y="2813050"/>
            <a:ext cx="236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P</a:t>
            </a:r>
            <a:r>
              <a:rPr lang="it-IT" altLang="en-US" sz="1800" b="1" baseline="-25000">
                <a:solidFill>
                  <a:srgbClr val="000000"/>
                </a:solidFill>
                <a:latin typeface="Arial" panose="020B0604020202020204" pitchFamily="34" charset="0"/>
              </a:rPr>
              <a:t>1</a:t>
            </a:r>
          </a:p>
        </p:txBody>
      </p:sp>
      <p:sp>
        <p:nvSpPr>
          <p:cNvPr id="279559" name="Rectangle 7"/>
          <p:cNvSpPr>
            <a:spLocks noChangeArrowheads="1"/>
          </p:cNvSpPr>
          <p:nvPr/>
        </p:nvSpPr>
        <p:spPr bwMode="auto">
          <a:xfrm>
            <a:off x="6248400" y="59356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Quantità</a:t>
            </a:r>
          </a:p>
        </p:txBody>
      </p:sp>
      <p:sp>
        <p:nvSpPr>
          <p:cNvPr id="279560" name="Rectangle 8"/>
          <p:cNvSpPr>
            <a:spLocks noChangeArrowheads="1"/>
          </p:cNvSpPr>
          <p:nvPr/>
        </p:nvSpPr>
        <p:spPr bwMode="auto">
          <a:xfrm>
            <a:off x="2670175" y="5935663"/>
            <a:ext cx="261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r>
              <a:rPr lang="it-IT" altLang="en-US" sz="1800" b="1" baseline="-25000">
                <a:solidFill>
                  <a:srgbClr val="000000"/>
                </a:solidFill>
                <a:latin typeface="Arial" panose="020B0604020202020204" pitchFamily="34" charset="0"/>
              </a:rPr>
              <a:t>1</a:t>
            </a:r>
          </a:p>
        </p:txBody>
      </p:sp>
      <p:sp>
        <p:nvSpPr>
          <p:cNvPr id="279561" name="Rectangle 9"/>
          <p:cNvSpPr>
            <a:spLocks noChangeArrowheads="1"/>
          </p:cNvSpPr>
          <p:nvPr/>
        </p:nvSpPr>
        <p:spPr bwMode="auto">
          <a:xfrm>
            <a:off x="2241550" y="5935663"/>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79562" name="Rectangle 10"/>
          <p:cNvSpPr>
            <a:spLocks noChangeArrowheads="1"/>
          </p:cNvSpPr>
          <p:nvPr/>
        </p:nvSpPr>
        <p:spPr bwMode="auto">
          <a:xfrm>
            <a:off x="1817688" y="2405063"/>
            <a:ext cx="711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Prezzo</a:t>
            </a:r>
          </a:p>
        </p:txBody>
      </p:sp>
      <p:sp>
        <p:nvSpPr>
          <p:cNvPr id="279563" name="Freeform 11"/>
          <p:cNvSpPr>
            <a:spLocks/>
          </p:cNvSpPr>
          <p:nvPr/>
        </p:nvSpPr>
        <p:spPr bwMode="auto">
          <a:xfrm>
            <a:off x="2422525" y="2471738"/>
            <a:ext cx="4484688" cy="3421062"/>
          </a:xfrm>
          <a:custGeom>
            <a:avLst/>
            <a:gdLst>
              <a:gd name="T0" fmla="*/ 0 w 2825"/>
              <a:gd name="T1" fmla="*/ 0 h 2155"/>
              <a:gd name="T2" fmla="*/ 0 w 2825"/>
              <a:gd name="T3" fmla="*/ 2147483646 h 2155"/>
              <a:gd name="T4" fmla="*/ 2147483646 w 2825"/>
              <a:gd name="T5" fmla="*/ 2147483646 h 2155"/>
              <a:gd name="T6" fmla="*/ 0 60000 65536"/>
              <a:gd name="T7" fmla="*/ 0 60000 65536"/>
              <a:gd name="T8" fmla="*/ 0 60000 65536"/>
            </a:gdLst>
            <a:ahLst/>
            <a:cxnLst>
              <a:cxn ang="T6">
                <a:pos x="T0" y="T1"/>
              </a:cxn>
              <a:cxn ang="T7">
                <a:pos x="T2" y="T3"/>
              </a:cxn>
              <a:cxn ang="T8">
                <a:pos x="T4" y="T5"/>
              </a:cxn>
            </a:cxnLst>
            <a:rect l="0" t="0" r="r" b="b"/>
            <a:pathLst>
              <a:path w="2825" h="2155">
                <a:moveTo>
                  <a:pt x="0" y="0"/>
                </a:moveTo>
                <a:lnTo>
                  <a:pt x="0" y="2154"/>
                </a:lnTo>
                <a:lnTo>
                  <a:pt x="2824" y="21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9564" name="Rectangle 12"/>
          <p:cNvSpPr>
            <a:spLocks noChangeArrowheads="1"/>
          </p:cNvSpPr>
          <p:nvPr/>
        </p:nvSpPr>
        <p:spPr bwMode="auto">
          <a:xfrm>
            <a:off x="4483100" y="5935663"/>
            <a:ext cx="26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Q*</a:t>
            </a:r>
            <a:endParaRPr lang="it-IT" altLang="en-US" sz="1800" b="1" baseline="-25000">
              <a:solidFill>
                <a:srgbClr val="000000"/>
              </a:solidFill>
              <a:latin typeface="Arial" panose="020B0604020202020204" pitchFamily="34" charset="0"/>
            </a:endParaRPr>
          </a:p>
        </p:txBody>
      </p:sp>
      <p:sp>
        <p:nvSpPr>
          <p:cNvPr id="279565" name="Rectangle 13"/>
          <p:cNvSpPr>
            <a:spLocks noChangeArrowheads="1"/>
          </p:cNvSpPr>
          <p:nvPr/>
        </p:nvSpPr>
        <p:spPr bwMode="auto">
          <a:xfrm>
            <a:off x="5956300" y="521335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Domanda</a:t>
            </a:r>
          </a:p>
        </p:txBody>
      </p:sp>
      <p:sp>
        <p:nvSpPr>
          <p:cNvPr id="279566" name="Rectangle 14"/>
          <p:cNvSpPr>
            <a:spLocks noChangeArrowheads="1"/>
          </p:cNvSpPr>
          <p:nvPr/>
        </p:nvSpPr>
        <p:spPr bwMode="auto">
          <a:xfrm>
            <a:off x="5856288" y="2781300"/>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Offerta</a:t>
            </a:r>
          </a:p>
        </p:txBody>
      </p:sp>
      <p:sp>
        <p:nvSpPr>
          <p:cNvPr id="279567" name="Rectangle 15"/>
          <p:cNvSpPr>
            <a:spLocks noChangeArrowheads="1"/>
          </p:cNvSpPr>
          <p:nvPr/>
        </p:nvSpPr>
        <p:spPr bwMode="auto">
          <a:xfrm>
            <a:off x="3852863" y="1944688"/>
            <a:ext cx="1865312" cy="365125"/>
          </a:xfrm>
          <a:prstGeom prst="rect">
            <a:avLst/>
          </a:prstGeom>
          <a:solidFill>
            <a:srgbClr val="66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400">
                <a:solidFill>
                  <a:srgbClr val="000000"/>
                </a:solidFill>
                <a:latin typeface="Arial" panose="020B0604020202020204" pitchFamily="34" charset="0"/>
              </a:rPr>
              <a:t>Tassa grande</a:t>
            </a:r>
          </a:p>
        </p:txBody>
      </p:sp>
      <p:sp>
        <p:nvSpPr>
          <p:cNvPr id="279568" name="Rectangle 16"/>
          <p:cNvSpPr>
            <a:spLocks noChangeArrowheads="1"/>
          </p:cNvSpPr>
          <p:nvPr/>
        </p:nvSpPr>
        <p:spPr bwMode="auto">
          <a:xfrm>
            <a:off x="4467225" y="3106738"/>
            <a:ext cx="7239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a:solidFill>
                  <a:srgbClr val="000000"/>
                </a:solidFill>
                <a:latin typeface="Arial" panose="020B0604020202020204" pitchFamily="34" charset="0"/>
              </a:rPr>
              <a:t>Perdita</a:t>
            </a:r>
          </a:p>
          <a:p>
            <a:pPr algn="ctr">
              <a:lnSpc>
                <a:spcPct val="85000"/>
              </a:lnSpc>
              <a:spcBef>
                <a:spcPct val="0"/>
              </a:spcBef>
              <a:buFontTx/>
              <a:buNone/>
            </a:pPr>
            <a:r>
              <a:rPr lang="it-IT" altLang="en-US" sz="1800">
                <a:solidFill>
                  <a:srgbClr val="000000"/>
                </a:solidFill>
                <a:latin typeface="Arial" panose="020B0604020202020204" pitchFamily="34" charset="0"/>
              </a:rPr>
              <a:t>secca</a:t>
            </a:r>
          </a:p>
        </p:txBody>
      </p:sp>
      <p:sp>
        <p:nvSpPr>
          <p:cNvPr id="279569" name="Rectangle 17"/>
          <p:cNvSpPr>
            <a:spLocks noChangeArrowheads="1"/>
          </p:cNvSpPr>
          <p:nvPr/>
        </p:nvSpPr>
        <p:spPr bwMode="auto">
          <a:xfrm>
            <a:off x="2125663" y="5437188"/>
            <a:ext cx="2365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4841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4841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4841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4841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4841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i="1">
                <a:solidFill>
                  <a:srgbClr val="000000"/>
                </a:solidFill>
                <a:latin typeface="Arial" panose="020B0604020202020204" pitchFamily="34" charset="0"/>
              </a:rPr>
              <a:t>P</a:t>
            </a:r>
            <a:r>
              <a:rPr lang="it-IT" altLang="en-US" sz="1800" b="1" baseline="-25000">
                <a:solidFill>
                  <a:srgbClr val="000000"/>
                </a:solidFill>
                <a:latin typeface="Arial" panose="020B0604020202020204" pitchFamily="34" charset="0"/>
              </a:rPr>
              <a:t>2</a:t>
            </a:r>
          </a:p>
        </p:txBody>
      </p:sp>
      <p:sp>
        <p:nvSpPr>
          <p:cNvPr id="279570" name="Line 18"/>
          <p:cNvSpPr>
            <a:spLocks noChangeShapeType="1"/>
          </p:cNvSpPr>
          <p:nvPr/>
        </p:nvSpPr>
        <p:spPr bwMode="auto">
          <a:xfrm flipH="1">
            <a:off x="2436813" y="5575300"/>
            <a:ext cx="338137"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9571" name="Freeform 19"/>
          <p:cNvSpPr>
            <a:spLocks/>
          </p:cNvSpPr>
          <p:nvPr/>
        </p:nvSpPr>
        <p:spPr bwMode="auto">
          <a:xfrm>
            <a:off x="2427288" y="2927350"/>
            <a:ext cx="338137" cy="2965450"/>
          </a:xfrm>
          <a:custGeom>
            <a:avLst/>
            <a:gdLst>
              <a:gd name="T0" fmla="*/ 2147483646 w 213"/>
              <a:gd name="T1" fmla="*/ 2147483646 h 1868"/>
              <a:gd name="T2" fmla="*/ 2147483646 w 213"/>
              <a:gd name="T3" fmla="*/ 0 h 1868"/>
              <a:gd name="T4" fmla="*/ 0 w 213"/>
              <a:gd name="T5" fmla="*/ 0 h 1868"/>
              <a:gd name="T6" fmla="*/ 0 60000 65536"/>
              <a:gd name="T7" fmla="*/ 0 60000 65536"/>
              <a:gd name="T8" fmla="*/ 0 60000 65536"/>
            </a:gdLst>
            <a:ahLst/>
            <a:cxnLst>
              <a:cxn ang="T6">
                <a:pos x="T0" y="T1"/>
              </a:cxn>
              <a:cxn ang="T7">
                <a:pos x="T2" y="T3"/>
              </a:cxn>
              <a:cxn ang="T8">
                <a:pos x="T4" y="T5"/>
              </a:cxn>
            </a:cxnLst>
            <a:rect l="0" t="0" r="r" b="b"/>
            <a:pathLst>
              <a:path w="213" h="1868">
                <a:moveTo>
                  <a:pt x="212" y="1867"/>
                </a:moveTo>
                <a:lnTo>
                  <a:pt x="21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9572" name="Freeform 20"/>
          <p:cNvSpPr>
            <a:spLocks/>
          </p:cNvSpPr>
          <p:nvPr/>
        </p:nvSpPr>
        <p:spPr bwMode="auto">
          <a:xfrm>
            <a:off x="2781300" y="2967038"/>
            <a:ext cx="1739900" cy="2538412"/>
          </a:xfrm>
          <a:custGeom>
            <a:avLst/>
            <a:gdLst>
              <a:gd name="T0" fmla="*/ 0 w 1096"/>
              <a:gd name="T1" fmla="*/ 0 h 1599"/>
              <a:gd name="T2" fmla="*/ 0 w 1096"/>
              <a:gd name="T3" fmla="*/ 2147483646 h 1599"/>
              <a:gd name="T4" fmla="*/ 2147483646 w 1096"/>
              <a:gd name="T5" fmla="*/ 2147483646 h 1599"/>
              <a:gd name="T6" fmla="*/ 0 w 1096"/>
              <a:gd name="T7" fmla="*/ 0 h 15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6" h="1599">
                <a:moveTo>
                  <a:pt x="0" y="0"/>
                </a:moveTo>
                <a:lnTo>
                  <a:pt x="0" y="1598"/>
                </a:lnTo>
                <a:lnTo>
                  <a:pt x="1095" y="880"/>
                </a:lnTo>
                <a:lnTo>
                  <a:pt x="0" y="0"/>
                </a:lnTo>
              </a:path>
            </a:pathLst>
          </a:custGeom>
          <a:solidFill>
            <a:srgbClr val="E6B4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9573" name="Line 21"/>
          <p:cNvSpPr>
            <a:spLocks noChangeShapeType="1"/>
          </p:cNvSpPr>
          <p:nvPr/>
        </p:nvSpPr>
        <p:spPr bwMode="auto">
          <a:xfrm>
            <a:off x="2643188" y="2828925"/>
            <a:ext cx="3548062" cy="28463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9574" name="Line 22"/>
          <p:cNvSpPr>
            <a:spLocks noChangeShapeType="1"/>
          </p:cNvSpPr>
          <p:nvPr/>
        </p:nvSpPr>
        <p:spPr bwMode="auto">
          <a:xfrm flipH="1">
            <a:off x="2617788" y="3032125"/>
            <a:ext cx="4006850" cy="261937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9575" name="Line 23"/>
          <p:cNvSpPr>
            <a:spLocks noChangeShapeType="1"/>
          </p:cNvSpPr>
          <p:nvPr/>
        </p:nvSpPr>
        <p:spPr bwMode="auto">
          <a:xfrm flipV="1">
            <a:off x="4573588" y="4368800"/>
            <a:ext cx="0" cy="1525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9576" name="Freeform 24"/>
          <p:cNvSpPr>
            <a:spLocks/>
          </p:cNvSpPr>
          <p:nvPr/>
        </p:nvSpPr>
        <p:spPr bwMode="auto">
          <a:xfrm>
            <a:off x="4527550" y="4305300"/>
            <a:ext cx="114300" cy="114300"/>
          </a:xfrm>
          <a:custGeom>
            <a:avLst/>
            <a:gdLst>
              <a:gd name="T0" fmla="*/ 2147483646 w 72"/>
              <a:gd name="T1" fmla="*/ 2147483646 h 72"/>
              <a:gd name="T2" fmla="*/ 2147483646 w 72"/>
              <a:gd name="T3" fmla="*/ 2147483646 h 72"/>
              <a:gd name="T4" fmla="*/ 2147483646 w 72"/>
              <a:gd name="T5" fmla="*/ 2147483646 h 72"/>
              <a:gd name="T6" fmla="*/ 2147483646 w 72"/>
              <a:gd name="T7" fmla="*/ 2147483646 h 72"/>
              <a:gd name="T8" fmla="*/ 2147483646 w 72"/>
              <a:gd name="T9" fmla="*/ 2147483646 h 72"/>
              <a:gd name="T10" fmla="*/ 2147483646 w 72"/>
              <a:gd name="T11" fmla="*/ 2147483646 h 72"/>
              <a:gd name="T12" fmla="*/ 2147483646 w 72"/>
              <a:gd name="T13" fmla="*/ 0 h 72"/>
              <a:gd name="T14" fmla="*/ 2147483646 w 72"/>
              <a:gd name="T15" fmla="*/ 2147483646 h 72"/>
              <a:gd name="T16" fmla="*/ 0 w 72"/>
              <a:gd name="T17" fmla="*/ 2147483646 h 72"/>
              <a:gd name="T18" fmla="*/ 0 w 72"/>
              <a:gd name="T19" fmla="*/ 2147483646 h 72"/>
              <a:gd name="T20" fmla="*/ 0 w 72"/>
              <a:gd name="T21" fmla="*/ 2147483646 h 72"/>
              <a:gd name="T22" fmla="*/ 2147483646 w 72"/>
              <a:gd name="T23" fmla="*/ 2147483646 h 72"/>
              <a:gd name="T24" fmla="*/ 2147483646 w 72"/>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72">
                <a:moveTo>
                  <a:pt x="28" y="71"/>
                </a:moveTo>
                <a:lnTo>
                  <a:pt x="43" y="71"/>
                </a:lnTo>
                <a:lnTo>
                  <a:pt x="57" y="57"/>
                </a:lnTo>
                <a:lnTo>
                  <a:pt x="71" y="42"/>
                </a:lnTo>
                <a:lnTo>
                  <a:pt x="57" y="14"/>
                </a:lnTo>
                <a:lnTo>
                  <a:pt x="43" y="14"/>
                </a:lnTo>
                <a:lnTo>
                  <a:pt x="28" y="0"/>
                </a:lnTo>
                <a:lnTo>
                  <a:pt x="14" y="14"/>
                </a:lnTo>
                <a:lnTo>
                  <a:pt x="0" y="14"/>
                </a:lnTo>
                <a:lnTo>
                  <a:pt x="0" y="42"/>
                </a:lnTo>
                <a:lnTo>
                  <a:pt x="0" y="57"/>
                </a:lnTo>
                <a:lnTo>
                  <a:pt x="14" y="71"/>
                </a:lnTo>
                <a:lnTo>
                  <a:pt x="28" y="7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9577" name="Line 25"/>
          <p:cNvSpPr>
            <a:spLocks noChangeShapeType="1"/>
          </p:cNvSpPr>
          <p:nvPr/>
        </p:nvSpPr>
        <p:spPr bwMode="auto">
          <a:xfrm flipH="1">
            <a:off x="3581400" y="3479800"/>
            <a:ext cx="839788" cy="787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spd="slow">
    <p:wipe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1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1604" name="Rectangle 4"/>
          <p:cNvSpPr>
            <a:spLocks noChangeArrowheads="1"/>
          </p:cNvSpPr>
          <p:nvPr/>
        </p:nvSpPr>
        <p:spPr bwMode="auto">
          <a:xfrm>
            <a:off x="625475" y="58975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1605" name="Rectangle 5"/>
          <p:cNvSpPr>
            <a:spLocks noChangeArrowheads="1"/>
          </p:cNvSpPr>
          <p:nvPr/>
        </p:nvSpPr>
        <p:spPr bwMode="auto">
          <a:xfrm>
            <a:off x="3063875" y="5897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1606" name="Rectangle 6"/>
          <p:cNvSpPr>
            <a:spLocks noChangeArrowheads="1"/>
          </p:cNvSpPr>
          <p:nvPr/>
        </p:nvSpPr>
        <p:spPr bwMode="auto">
          <a:xfrm>
            <a:off x="3617913" y="76200"/>
            <a:ext cx="3873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(a) L’andamento della perdita secca</a:t>
            </a:r>
          </a:p>
        </p:txBody>
      </p:sp>
      <p:sp>
        <p:nvSpPr>
          <p:cNvPr id="281607" name="Rectangle 7"/>
          <p:cNvSpPr>
            <a:spLocks noChangeArrowheads="1"/>
          </p:cNvSpPr>
          <p:nvPr/>
        </p:nvSpPr>
        <p:spPr bwMode="auto">
          <a:xfrm>
            <a:off x="2022475" y="125413"/>
            <a:ext cx="7239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a:solidFill>
                  <a:srgbClr val="000000"/>
                </a:solidFill>
                <a:latin typeface="Arial" panose="020B0604020202020204" pitchFamily="34" charset="0"/>
              </a:rPr>
              <a:t>Perdita</a:t>
            </a:r>
          </a:p>
          <a:p>
            <a:pPr algn="r">
              <a:lnSpc>
                <a:spcPct val="85000"/>
              </a:lnSpc>
              <a:spcBef>
                <a:spcPct val="0"/>
              </a:spcBef>
              <a:buFontTx/>
              <a:buNone/>
            </a:pPr>
            <a:r>
              <a:rPr lang="it-IT" altLang="en-US" sz="1800">
                <a:solidFill>
                  <a:srgbClr val="000000"/>
                </a:solidFill>
                <a:latin typeface="Arial" panose="020B0604020202020204" pitchFamily="34" charset="0"/>
              </a:rPr>
              <a:t>secca</a:t>
            </a:r>
          </a:p>
        </p:txBody>
      </p:sp>
      <p:sp>
        <p:nvSpPr>
          <p:cNvPr id="281608" name="Rectangle 8"/>
          <p:cNvSpPr>
            <a:spLocks noChangeArrowheads="1"/>
          </p:cNvSpPr>
          <p:nvPr/>
        </p:nvSpPr>
        <p:spPr bwMode="auto">
          <a:xfrm>
            <a:off x="2747963" y="2808288"/>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81609" name="Rectangle 9"/>
          <p:cNvSpPr>
            <a:spLocks noChangeArrowheads="1"/>
          </p:cNvSpPr>
          <p:nvPr/>
        </p:nvSpPr>
        <p:spPr bwMode="auto">
          <a:xfrm>
            <a:off x="6781800" y="2819400"/>
            <a:ext cx="2006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Tassa (dimensione)</a:t>
            </a:r>
          </a:p>
        </p:txBody>
      </p:sp>
      <p:sp>
        <p:nvSpPr>
          <p:cNvPr id="281610" name="Freeform 10"/>
          <p:cNvSpPr>
            <a:spLocks/>
          </p:cNvSpPr>
          <p:nvPr/>
        </p:nvSpPr>
        <p:spPr bwMode="auto">
          <a:xfrm>
            <a:off x="2886075" y="496888"/>
            <a:ext cx="3268663" cy="2266950"/>
          </a:xfrm>
          <a:custGeom>
            <a:avLst/>
            <a:gdLst>
              <a:gd name="T0" fmla="*/ 2147483646 w 2059"/>
              <a:gd name="T1" fmla="*/ 2147483646 h 1428"/>
              <a:gd name="T2" fmla="*/ 2147483646 w 2059"/>
              <a:gd name="T3" fmla="*/ 2147483646 h 1428"/>
              <a:gd name="T4" fmla="*/ 2147483646 w 2059"/>
              <a:gd name="T5" fmla="*/ 2147483646 h 1428"/>
              <a:gd name="T6" fmla="*/ 2147483646 w 2059"/>
              <a:gd name="T7" fmla="*/ 2147483646 h 1428"/>
              <a:gd name="T8" fmla="*/ 2147483646 w 2059"/>
              <a:gd name="T9" fmla="*/ 2147483646 h 1428"/>
              <a:gd name="T10" fmla="*/ 2147483646 w 2059"/>
              <a:gd name="T11" fmla="*/ 2147483646 h 1428"/>
              <a:gd name="T12" fmla="*/ 2147483646 w 2059"/>
              <a:gd name="T13" fmla="*/ 2147483646 h 1428"/>
              <a:gd name="T14" fmla="*/ 2147483646 w 2059"/>
              <a:gd name="T15" fmla="*/ 2147483646 h 1428"/>
              <a:gd name="T16" fmla="*/ 2147483646 w 2059"/>
              <a:gd name="T17" fmla="*/ 2147483646 h 1428"/>
              <a:gd name="T18" fmla="*/ 2147483646 w 2059"/>
              <a:gd name="T19" fmla="*/ 2147483646 h 1428"/>
              <a:gd name="T20" fmla="*/ 2147483646 w 2059"/>
              <a:gd name="T21" fmla="*/ 2147483646 h 1428"/>
              <a:gd name="T22" fmla="*/ 2147483646 w 2059"/>
              <a:gd name="T23" fmla="*/ 2147483646 h 1428"/>
              <a:gd name="T24" fmla="*/ 2147483646 w 2059"/>
              <a:gd name="T25" fmla="*/ 2147483646 h 1428"/>
              <a:gd name="T26" fmla="*/ 2147483646 w 2059"/>
              <a:gd name="T27" fmla="*/ 2147483646 h 1428"/>
              <a:gd name="T28" fmla="*/ 2147483646 w 2059"/>
              <a:gd name="T29" fmla="*/ 2147483646 h 1428"/>
              <a:gd name="T30" fmla="*/ 2147483646 w 2059"/>
              <a:gd name="T31" fmla="*/ 2147483646 h 1428"/>
              <a:gd name="T32" fmla="*/ 2147483646 w 2059"/>
              <a:gd name="T33" fmla="*/ 2147483646 h 1428"/>
              <a:gd name="T34" fmla="*/ 2147483646 w 2059"/>
              <a:gd name="T35" fmla="*/ 2147483646 h 1428"/>
              <a:gd name="T36" fmla="*/ 2147483646 w 2059"/>
              <a:gd name="T37" fmla="*/ 2147483646 h 1428"/>
              <a:gd name="T38" fmla="*/ 2147483646 w 2059"/>
              <a:gd name="T39" fmla="*/ 2147483646 h 1428"/>
              <a:gd name="T40" fmla="*/ 2147483646 w 2059"/>
              <a:gd name="T41" fmla="*/ 2147483646 h 1428"/>
              <a:gd name="T42" fmla="*/ 2147483646 w 2059"/>
              <a:gd name="T43" fmla="*/ 2147483646 h 1428"/>
              <a:gd name="T44" fmla="*/ 2147483646 w 2059"/>
              <a:gd name="T45" fmla="*/ 2147483646 h 1428"/>
              <a:gd name="T46" fmla="*/ 2147483646 w 2059"/>
              <a:gd name="T47" fmla="*/ 2147483646 h 1428"/>
              <a:gd name="T48" fmla="*/ 2147483646 w 2059"/>
              <a:gd name="T49" fmla="*/ 2147483646 h 1428"/>
              <a:gd name="T50" fmla="*/ 2147483646 w 2059"/>
              <a:gd name="T51" fmla="*/ 2147483646 h 1428"/>
              <a:gd name="T52" fmla="*/ 2147483646 w 2059"/>
              <a:gd name="T53" fmla="*/ 2147483646 h 1428"/>
              <a:gd name="T54" fmla="*/ 2147483646 w 2059"/>
              <a:gd name="T55" fmla="*/ 2147483646 h 1428"/>
              <a:gd name="T56" fmla="*/ 2147483646 w 2059"/>
              <a:gd name="T57" fmla="*/ 2147483646 h 1428"/>
              <a:gd name="T58" fmla="*/ 2147483646 w 2059"/>
              <a:gd name="T59" fmla="*/ 2147483646 h 1428"/>
              <a:gd name="T60" fmla="*/ 2147483646 w 2059"/>
              <a:gd name="T61" fmla="*/ 2147483646 h 1428"/>
              <a:gd name="T62" fmla="*/ 2147483646 w 2059"/>
              <a:gd name="T63" fmla="*/ 2147483646 h 1428"/>
              <a:gd name="T64" fmla="*/ 2147483646 w 2059"/>
              <a:gd name="T65" fmla="*/ 2147483646 h 1428"/>
              <a:gd name="T66" fmla="*/ 2147483646 w 2059"/>
              <a:gd name="T67" fmla="*/ 2147483646 h 1428"/>
              <a:gd name="T68" fmla="*/ 2147483646 w 2059"/>
              <a:gd name="T69" fmla="*/ 2147483646 h 1428"/>
              <a:gd name="T70" fmla="*/ 2147483646 w 2059"/>
              <a:gd name="T71" fmla="*/ 2147483646 h 1428"/>
              <a:gd name="T72" fmla="*/ 2147483646 w 2059"/>
              <a:gd name="T73" fmla="*/ 2147483646 h 1428"/>
              <a:gd name="T74" fmla="*/ 2147483646 w 2059"/>
              <a:gd name="T75" fmla="*/ 2147483646 h 1428"/>
              <a:gd name="T76" fmla="*/ 2147483646 w 2059"/>
              <a:gd name="T77" fmla="*/ 2147483646 h 1428"/>
              <a:gd name="T78" fmla="*/ 2147483646 w 2059"/>
              <a:gd name="T79" fmla="*/ 2147483646 h 1428"/>
              <a:gd name="T80" fmla="*/ 2147483646 w 2059"/>
              <a:gd name="T81" fmla="*/ 2147483646 h 1428"/>
              <a:gd name="T82" fmla="*/ 2147483646 w 2059"/>
              <a:gd name="T83" fmla="*/ 2147483646 h 1428"/>
              <a:gd name="T84" fmla="*/ 2147483646 w 2059"/>
              <a:gd name="T85" fmla="*/ 2147483646 h 1428"/>
              <a:gd name="T86" fmla="*/ 2147483646 w 2059"/>
              <a:gd name="T87" fmla="*/ 2147483646 h 1428"/>
              <a:gd name="T88" fmla="*/ 2147483646 w 2059"/>
              <a:gd name="T89" fmla="*/ 2147483646 h 1428"/>
              <a:gd name="T90" fmla="*/ 2147483646 w 2059"/>
              <a:gd name="T91" fmla="*/ 2147483646 h 1428"/>
              <a:gd name="T92" fmla="*/ 2147483646 w 2059"/>
              <a:gd name="T93" fmla="*/ 2147483646 h 1428"/>
              <a:gd name="T94" fmla="*/ 2147483646 w 2059"/>
              <a:gd name="T95" fmla="*/ 2147483646 h 1428"/>
              <a:gd name="T96" fmla="*/ 2147483646 w 2059"/>
              <a:gd name="T97" fmla="*/ 2147483646 h 1428"/>
              <a:gd name="T98" fmla="*/ 2147483646 w 2059"/>
              <a:gd name="T99" fmla="*/ 2147483646 h 1428"/>
              <a:gd name="T100" fmla="*/ 2147483646 w 2059"/>
              <a:gd name="T101" fmla="*/ 2147483646 h 1428"/>
              <a:gd name="T102" fmla="*/ 2147483646 w 2059"/>
              <a:gd name="T103" fmla="*/ 2147483646 h 1428"/>
              <a:gd name="T104" fmla="*/ 2147483646 w 2059"/>
              <a:gd name="T105" fmla="*/ 2147483646 h 1428"/>
              <a:gd name="T106" fmla="*/ 2147483646 w 2059"/>
              <a:gd name="T107" fmla="*/ 2147483646 h 1428"/>
              <a:gd name="T108" fmla="*/ 2147483646 w 2059"/>
              <a:gd name="T109" fmla="*/ 2147483646 h 14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59" h="1428">
                <a:moveTo>
                  <a:pt x="0" y="1427"/>
                </a:moveTo>
                <a:lnTo>
                  <a:pt x="10" y="1427"/>
                </a:lnTo>
                <a:lnTo>
                  <a:pt x="19" y="1427"/>
                </a:lnTo>
                <a:lnTo>
                  <a:pt x="29" y="1427"/>
                </a:lnTo>
                <a:lnTo>
                  <a:pt x="39" y="1427"/>
                </a:lnTo>
                <a:lnTo>
                  <a:pt x="48" y="1427"/>
                </a:lnTo>
                <a:lnTo>
                  <a:pt x="58" y="1427"/>
                </a:lnTo>
                <a:lnTo>
                  <a:pt x="68" y="1427"/>
                </a:lnTo>
                <a:lnTo>
                  <a:pt x="78" y="1427"/>
                </a:lnTo>
                <a:lnTo>
                  <a:pt x="87" y="1427"/>
                </a:lnTo>
                <a:lnTo>
                  <a:pt x="97" y="1427"/>
                </a:lnTo>
                <a:lnTo>
                  <a:pt x="107" y="1427"/>
                </a:lnTo>
                <a:lnTo>
                  <a:pt x="116" y="1427"/>
                </a:lnTo>
                <a:lnTo>
                  <a:pt x="126" y="1427"/>
                </a:lnTo>
                <a:lnTo>
                  <a:pt x="136" y="1427"/>
                </a:lnTo>
                <a:lnTo>
                  <a:pt x="146" y="1427"/>
                </a:lnTo>
                <a:lnTo>
                  <a:pt x="155" y="1427"/>
                </a:lnTo>
                <a:lnTo>
                  <a:pt x="165" y="1427"/>
                </a:lnTo>
                <a:lnTo>
                  <a:pt x="175" y="1417"/>
                </a:lnTo>
                <a:lnTo>
                  <a:pt x="184" y="1417"/>
                </a:lnTo>
                <a:lnTo>
                  <a:pt x="194" y="1417"/>
                </a:lnTo>
                <a:lnTo>
                  <a:pt x="204" y="1417"/>
                </a:lnTo>
                <a:lnTo>
                  <a:pt x="213" y="1417"/>
                </a:lnTo>
                <a:lnTo>
                  <a:pt x="223" y="1417"/>
                </a:lnTo>
                <a:lnTo>
                  <a:pt x="233" y="1417"/>
                </a:lnTo>
                <a:lnTo>
                  <a:pt x="243" y="1417"/>
                </a:lnTo>
                <a:lnTo>
                  <a:pt x="262" y="1417"/>
                </a:lnTo>
                <a:lnTo>
                  <a:pt x="272" y="1408"/>
                </a:lnTo>
                <a:lnTo>
                  <a:pt x="281" y="1408"/>
                </a:lnTo>
                <a:lnTo>
                  <a:pt x="291" y="1408"/>
                </a:lnTo>
                <a:lnTo>
                  <a:pt x="301" y="1408"/>
                </a:lnTo>
                <a:lnTo>
                  <a:pt x="311" y="1408"/>
                </a:lnTo>
                <a:lnTo>
                  <a:pt x="330" y="1408"/>
                </a:lnTo>
                <a:lnTo>
                  <a:pt x="340" y="1398"/>
                </a:lnTo>
                <a:lnTo>
                  <a:pt x="349" y="1398"/>
                </a:lnTo>
                <a:lnTo>
                  <a:pt x="359" y="1398"/>
                </a:lnTo>
                <a:lnTo>
                  <a:pt x="378" y="1398"/>
                </a:lnTo>
                <a:lnTo>
                  <a:pt x="388" y="1398"/>
                </a:lnTo>
                <a:lnTo>
                  <a:pt x="398" y="1388"/>
                </a:lnTo>
                <a:lnTo>
                  <a:pt x="417" y="1388"/>
                </a:lnTo>
                <a:lnTo>
                  <a:pt x="427" y="1388"/>
                </a:lnTo>
                <a:lnTo>
                  <a:pt x="437" y="1388"/>
                </a:lnTo>
                <a:lnTo>
                  <a:pt x="456" y="1378"/>
                </a:lnTo>
                <a:lnTo>
                  <a:pt x="466" y="1378"/>
                </a:lnTo>
                <a:lnTo>
                  <a:pt x="476" y="1378"/>
                </a:lnTo>
                <a:lnTo>
                  <a:pt x="495" y="1378"/>
                </a:lnTo>
                <a:lnTo>
                  <a:pt x="505" y="1369"/>
                </a:lnTo>
                <a:lnTo>
                  <a:pt x="514" y="1369"/>
                </a:lnTo>
                <a:lnTo>
                  <a:pt x="534" y="1369"/>
                </a:lnTo>
                <a:lnTo>
                  <a:pt x="543" y="1359"/>
                </a:lnTo>
                <a:lnTo>
                  <a:pt x="553" y="1359"/>
                </a:lnTo>
                <a:lnTo>
                  <a:pt x="573" y="1359"/>
                </a:lnTo>
                <a:lnTo>
                  <a:pt x="582" y="1349"/>
                </a:lnTo>
                <a:lnTo>
                  <a:pt x="602" y="1349"/>
                </a:lnTo>
                <a:lnTo>
                  <a:pt x="611" y="1349"/>
                </a:lnTo>
                <a:lnTo>
                  <a:pt x="631" y="1340"/>
                </a:lnTo>
                <a:lnTo>
                  <a:pt x="641" y="1340"/>
                </a:lnTo>
                <a:lnTo>
                  <a:pt x="650" y="1330"/>
                </a:lnTo>
                <a:lnTo>
                  <a:pt x="670" y="1330"/>
                </a:lnTo>
                <a:lnTo>
                  <a:pt x="679" y="1330"/>
                </a:lnTo>
                <a:lnTo>
                  <a:pt x="699" y="1320"/>
                </a:lnTo>
                <a:lnTo>
                  <a:pt x="709" y="1320"/>
                </a:lnTo>
                <a:lnTo>
                  <a:pt x="728" y="1310"/>
                </a:lnTo>
                <a:lnTo>
                  <a:pt x="738" y="1310"/>
                </a:lnTo>
                <a:lnTo>
                  <a:pt x="757" y="1301"/>
                </a:lnTo>
                <a:lnTo>
                  <a:pt x="767" y="1301"/>
                </a:lnTo>
                <a:lnTo>
                  <a:pt x="786" y="1291"/>
                </a:lnTo>
                <a:lnTo>
                  <a:pt x="796" y="1291"/>
                </a:lnTo>
                <a:lnTo>
                  <a:pt x="815" y="1281"/>
                </a:lnTo>
                <a:lnTo>
                  <a:pt x="825" y="1281"/>
                </a:lnTo>
                <a:lnTo>
                  <a:pt x="844" y="1272"/>
                </a:lnTo>
                <a:lnTo>
                  <a:pt x="854" y="1272"/>
                </a:lnTo>
                <a:lnTo>
                  <a:pt x="874" y="1262"/>
                </a:lnTo>
                <a:lnTo>
                  <a:pt x="883" y="1252"/>
                </a:lnTo>
                <a:lnTo>
                  <a:pt x="903" y="1252"/>
                </a:lnTo>
                <a:lnTo>
                  <a:pt x="912" y="1243"/>
                </a:lnTo>
                <a:lnTo>
                  <a:pt x="932" y="1243"/>
                </a:lnTo>
                <a:lnTo>
                  <a:pt x="941" y="1233"/>
                </a:lnTo>
                <a:lnTo>
                  <a:pt x="961" y="1223"/>
                </a:lnTo>
                <a:lnTo>
                  <a:pt x="971" y="1223"/>
                </a:lnTo>
                <a:lnTo>
                  <a:pt x="990" y="1213"/>
                </a:lnTo>
                <a:lnTo>
                  <a:pt x="1000" y="1204"/>
                </a:lnTo>
                <a:lnTo>
                  <a:pt x="1019" y="1194"/>
                </a:lnTo>
                <a:lnTo>
                  <a:pt x="1029" y="1194"/>
                </a:lnTo>
                <a:lnTo>
                  <a:pt x="1048" y="1184"/>
                </a:lnTo>
                <a:lnTo>
                  <a:pt x="1058" y="1175"/>
                </a:lnTo>
                <a:lnTo>
                  <a:pt x="1077" y="1165"/>
                </a:lnTo>
                <a:lnTo>
                  <a:pt x="1087" y="1165"/>
                </a:lnTo>
                <a:lnTo>
                  <a:pt x="1107" y="1155"/>
                </a:lnTo>
                <a:lnTo>
                  <a:pt x="1126" y="1145"/>
                </a:lnTo>
                <a:lnTo>
                  <a:pt x="1136" y="1136"/>
                </a:lnTo>
                <a:lnTo>
                  <a:pt x="1155" y="1126"/>
                </a:lnTo>
                <a:lnTo>
                  <a:pt x="1165" y="1116"/>
                </a:lnTo>
                <a:lnTo>
                  <a:pt x="1184" y="1116"/>
                </a:lnTo>
                <a:lnTo>
                  <a:pt x="1194" y="1107"/>
                </a:lnTo>
                <a:lnTo>
                  <a:pt x="1213" y="1097"/>
                </a:lnTo>
                <a:lnTo>
                  <a:pt x="1223" y="1087"/>
                </a:lnTo>
                <a:lnTo>
                  <a:pt x="1242" y="1078"/>
                </a:lnTo>
                <a:lnTo>
                  <a:pt x="1252" y="1068"/>
                </a:lnTo>
                <a:lnTo>
                  <a:pt x="1272" y="1058"/>
                </a:lnTo>
                <a:lnTo>
                  <a:pt x="1281" y="1048"/>
                </a:lnTo>
                <a:lnTo>
                  <a:pt x="1301" y="1039"/>
                </a:lnTo>
                <a:lnTo>
                  <a:pt x="1310" y="1029"/>
                </a:lnTo>
                <a:lnTo>
                  <a:pt x="1330" y="1019"/>
                </a:lnTo>
                <a:lnTo>
                  <a:pt x="1339" y="1010"/>
                </a:lnTo>
                <a:lnTo>
                  <a:pt x="1359" y="1000"/>
                </a:lnTo>
                <a:lnTo>
                  <a:pt x="1369" y="990"/>
                </a:lnTo>
                <a:lnTo>
                  <a:pt x="1388" y="980"/>
                </a:lnTo>
                <a:lnTo>
                  <a:pt x="1398" y="961"/>
                </a:lnTo>
                <a:lnTo>
                  <a:pt x="1407" y="951"/>
                </a:lnTo>
                <a:lnTo>
                  <a:pt x="1427" y="942"/>
                </a:lnTo>
                <a:lnTo>
                  <a:pt x="1437" y="932"/>
                </a:lnTo>
                <a:lnTo>
                  <a:pt x="1456" y="922"/>
                </a:lnTo>
                <a:lnTo>
                  <a:pt x="1466" y="912"/>
                </a:lnTo>
                <a:lnTo>
                  <a:pt x="1485" y="893"/>
                </a:lnTo>
                <a:lnTo>
                  <a:pt x="1495" y="883"/>
                </a:lnTo>
                <a:lnTo>
                  <a:pt x="1514" y="874"/>
                </a:lnTo>
                <a:lnTo>
                  <a:pt x="1524" y="864"/>
                </a:lnTo>
                <a:lnTo>
                  <a:pt x="1534" y="845"/>
                </a:lnTo>
                <a:lnTo>
                  <a:pt x="1553" y="835"/>
                </a:lnTo>
                <a:lnTo>
                  <a:pt x="1563" y="825"/>
                </a:lnTo>
                <a:lnTo>
                  <a:pt x="1572" y="806"/>
                </a:lnTo>
                <a:lnTo>
                  <a:pt x="1592" y="796"/>
                </a:lnTo>
                <a:lnTo>
                  <a:pt x="1602" y="777"/>
                </a:lnTo>
                <a:lnTo>
                  <a:pt x="1621" y="767"/>
                </a:lnTo>
                <a:lnTo>
                  <a:pt x="1631" y="757"/>
                </a:lnTo>
                <a:lnTo>
                  <a:pt x="1640" y="738"/>
                </a:lnTo>
                <a:lnTo>
                  <a:pt x="1660" y="728"/>
                </a:lnTo>
                <a:lnTo>
                  <a:pt x="1670" y="709"/>
                </a:lnTo>
                <a:lnTo>
                  <a:pt x="1679" y="699"/>
                </a:lnTo>
                <a:lnTo>
                  <a:pt x="1689" y="679"/>
                </a:lnTo>
                <a:lnTo>
                  <a:pt x="1708" y="660"/>
                </a:lnTo>
                <a:lnTo>
                  <a:pt x="1718" y="650"/>
                </a:lnTo>
                <a:lnTo>
                  <a:pt x="1728" y="631"/>
                </a:lnTo>
                <a:lnTo>
                  <a:pt x="1737" y="621"/>
                </a:lnTo>
                <a:lnTo>
                  <a:pt x="1757" y="602"/>
                </a:lnTo>
                <a:lnTo>
                  <a:pt x="1767" y="582"/>
                </a:lnTo>
                <a:lnTo>
                  <a:pt x="1776" y="573"/>
                </a:lnTo>
                <a:lnTo>
                  <a:pt x="1786" y="553"/>
                </a:lnTo>
                <a:lnTo>
                  <a:pt x="1805" y="534"/>
                </a:lnTo>
                <a:lnTo>
                  <a:pt x="1815" y="514"/>
                </a:lnTo>
                <a:lnTo>
                  <a:pt x="1825" y="505"/>
                </a:lnTo>
                <a:lnTo>
                  <a:pt x="1835" y="485"/>
                </a:lnTo>
                <a:lnTo>
                  <a:pt x="1844" y="466"/>
                </a:lnTo>
                <a:lnTo>
                  <a:pt x="1854" y="446"/>
                </a:lnTo>
                <a:lnTo>
                  <a:pt x="1864" y="427"/>
                </a:lnTo>
                <a:lnTo>
                  <a:pt x="1883" y="408"/>
                </a:lnTo>
                <a:lnTo>
                  <a:pt x="1893" y="388"/>
                </a:lnTo>
                <a:lnTo>
                  <a:pt x="1902" y="379"/>
                </a:lnTo>
                <a:lnTo>
                  <a:pt x="1912" y="359"/>
                </a:lnTo>
                <a:lnTo>
                  <a:pt x="1922" y="340"/>
                </a:lnTo>
                <a:lnTo>
                  <a:pt x="1932" y="320"/>
                </a:lnTo>
                <a:lnTo>
                  <a:pt x="1941" y="301"/>
                </a:lnTo>
                <a:lnTo>
                  <a:pt x="1951" y="272"/>
                </a:lnTo>
                <a:lnTo>
                  <a:pt x="1961" y="252"/>
                </a:lnTo>
                <a:lnTo>
                  <a:pt x="1970" y="233"/>
                </a:lnTo>
                <a:lnTo>
                  <a:pt x="1980" y="214"/>
                </a:lnTo>
                <a:lnTo>
                  <a:pt x="1990" y="194"/>
                </a:lnTo>
                <a:lnTo>
                  <a:pt x="2000" y="175"/>
                </a:lnTo>
                <a:lnTo>
                  <a:pt x="2000" y="155"/>
                </a:lnTo>
                <a:lnTo>
                  <a:pt x="2009" y="126"/>
                </a:lnTo>
                <a:lnTo>
                  <a:pt x="2019" y="107"/>
                </a:lnTo>
                <a:lnTo>
                  <a:pt x="2029" y="87"/>
                </a:lnTo>
                <a:lnTo>
                  <a:pt x="2038" y="68"/>
                </a:lnTo>
                <a:lnTo>
                  <a:pt x="2048" y="39"/>
                </a:lnTo>
                <a:lnTo>
                  <a:pt x="2048" y="19"/>
                </a:lnTo>
                <a:lnTo>
                  <a:pt x="2058" y="0"/>
                </a:lnTo>
              </a:path>
            </a:pathLst>
          </a:custGeom>
          <a:noFill/>
          <a:ln w="381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11" name="Freeform 11"/>
          <p:cNvSpPr>
            <a:spLocks/>
          </p:cNvSpPr>
          <p:nvPr/>
        </p:nvSpPr>
        <p:spPr bwMode="auto">
          <a:xfrm>
            <a:off x="2870200" y="96838"/>
            <a:ext cx="3962400" cy="2682875"/>
          </a:xfrm>
          <a:custGeom>
            <a:avLst/>
            <a:gdLst>
              <a:gd name="T0" fmla="*/ 0 w 2496"/>
              <a:gd name="T1" fmla="*/ 0 h 1690"/>
              <a:gd name="T2" fmla="*/ 0 w 2496"/>
              <a:gd name="T3" fmla="*/ 2147483646 h 1690"/>
              <a:gd name="T4" fmla="*/ 2147483646 w 2496"/>
              <a:gd name="T5" fmla="*/ 2147483646 h 1690"/>
              <a:gd name="T6" fmla="*/ 0 60000 65536"/>
              <a:gd name="T7" fmla="*/ 0 60000 65536"/>
              <a:gd name="T8" fmla="*/ 0 60000 65536"/>
            </a:gdLst>
            <a:ahLst/>
            <a:cxnLst>
              <a:cxn ang="T6">
                <a:pos x="T0" y="T1"/>
              </a:cxn>
              <a:cxn ang="T7">
                <a:pos x="T2" y="T3"/>
              </a:cxn>
              <a:cxn ang="T8">
                <a:pos x="T4" y="T5"/>
              </a:cxn>
            </a:cxnLst>
            <a:rect l="0" t="0" r="r" b="b"/>
            <a:pathLst>
              <a:path w="2496" h="1690">
                <a:moveTo>
                  <a:pt x="0" y="0"/>
                </a:moveTo>
                <a:lnTo>
                  <a:pt x="0" y="1689"/>
                </a:lnTo>
                <a:lnTo>
                  <a:pt x="2495" y="168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12" name="Rectangle 12"/>
          <p:cNvSpPr>
            <a:spLocks noChangeArrowheads="1"/>
          </p:cNvSpPr>
          <p:nvPr/>
        </p:nvSpPr>
        <p:spPr bwMode="auto">
          <a:xfrm>
            <a:off x="4057650" y="3178175"/>
            <a:ext cx="370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(b) L’andamento del gettito fiscale</a:t>
            </a:r>
          </a:p>
        </p:txBody>
      </p:sp>
      <p:sp>
        <p:nvSpPr>
          <p:cNvPr id="281613" name="Rectangle 13"/>
          <p:cNvSpPr>
            <a:spLocks noChangeArrowheads="1"/>
          </p:cNvSpPr>
          <p:nvPr/>
        </p:nvSpPr>
        <p:spPr bwMode="auto">
          <a:xfrm>
            <a:off x="2114550" y="3440113"/>
            <a:ext cx="6731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a:solidFill>
                  <a:srgbClr val="000000"/>
                </a:solidFill>
                <a:latin typeface="Arial" panose="020B0604020202020204" pitchFamily="34" charset="0"/>
              </a:rPr>
              <a:t>Gettito</a:t>
            </a:r>
          </a:p>
          <a:p>
            <a:pPr algn="r">
              <a:lnSpc>
                <a:spcPct val="85000"/>
              </a:lnSpc>
              <a:spcBef>
                <a:spcPct val="0"/>
              </a:spcBef>
              <a:buFontTx/>
              <a:buNone/>
            </a:pPr>
            <a:r>
              <a:rPr lang="it-IT" altLang="en-US" sz="1800">
                <a:solidFill>
                  <a:srgbClr val="000000"/>
                </a:solidFill>
                <a:latin typeface="Arial" panose="020B0604020202020204" pitchFamily="34" charset="0"/>
              </a:rPr>
              <a:t>fiscale</a:t>
            </a:r>
          </a:p>
        </p:txBody>
      </p:sp>
      <p:sp>
        <p:nvSpPr>
          <p:cNvPr id="281614" name="Rectangle 14"/>
          <p:cNvSpPr>
            <a:spLocks noChangeArrowheads="1"/>
          </p:cNvSpPr>
          <p:nvPr/>
        </p:nvSpPr>
        <p:spPr bwMode="auto">
          <a:xfrm>
            <a:off x="2747963" y="6199188"/>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81615" name="Rectangle 15"/>
          <p:cNvSpPr>
            <a:spLocks noChangeArrowheads="1"/>
          </p:cNvSpPr>
          <p:nvPr/>
        </p:nvSpPr>
        <p:spPr bwMode="auto">
          <a:xfrm>
            <a:off x="6858000" y="6172200"/>
            <a:ext cx="2006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a:solidFill>
                  <a:srgbClr val="000000"/>
                </a:solidFill>
                <a:latin typeface="Arial" panose="020B0604020202020204" pitchFamily="34" charset="0"/>
              </a:rPr>
              <a:t>Tassa (dimensione)</a:t>
            </a:r>
          </a:p>
        </p:txBody>
      </p:sp>
      <p:sp>
        <p:nvSpPr>
          <p:cNvPr id="281616" name="Freeform 16"/>
          <p:cNvSpPr>
            <a:spLocks/>
          </p:cNvSpPr>
          <p:nvPr/>
        </p:nvSpPr>
        <p:spPr bwMode="auto">
          <a:xfrm>
            <a:off x="4611688" y="3871913"/>
            <a:ext cx="1712912" cy="2297112"/>
          </a:xfrm>
          <a:custGeom>
            <a:avLst/>
            <a:gdLst>
              <a:gd name="T0" fmla="*/ 2147483646 w 1079"/>
              <a:gd name="T1" fmla="*/ 2147483646 h 1447"/>
              <a:gd name="T2" fmla="*/ 2147483646 w 1079"/>
              <a:gd name="T3" fmla="*/ 2147483646 h 1447"/>
              <a:gd name="T4" fmla="*/ 2147483646 w 1079"/>
              <a:gd name="T5" fmla="*/ 2147483646 h 1447"/>
              <a:gd name="T6" fmla="*/ 2147483646 w 1079"/>
              <a:gd name="T7" fmla="*/ 2147483646 h 1447"/>
              <a:gd name="T8" fmla="*/ 2147483646 w 1079"/>
              <a:gd name="T9" fmla="*/ 2147483646 h 1447"/>
              <a:gd name="T10" fmla="*/ 2147483646 w 1079"/>
              <a:gd name="T11" fmla="*/ 2147483646 h 1447"/>
              <a:gd name="T12" fmla="*/ 2147483646 w 1079"/>
              <a:gd name="T13" fmla="*/ 2147483646 h 1447"/>
              <a:gd name="T14" fmla="*/ 2147483646 w 1079"/>
              <a:gd name="T15" fmla="*/ 2147483646 h 1447"/>
              <a:gd name="T16" fmla="*/ 2147483646 w 1079"/>
              <a:gd name="T17" fmla="*/ 2147483646 h 1447"/>
              <a:gd name="T18" fmla="*/ 2147483646 w 1079"/>
              <a:gd name="T19" fmla="*/ 2147483646 h 1447"/>
              <a:gd name="T20" fmla="*/ 2147483646 w 1079"/>
              <a:gd name="T21" fmla="*/ 2147483646 h 1447"/>
              <a:gd name="T22" fmla="*/ 2147483646 w 1079"/>
              <a:gd name="T23" fmla="*/ 2147483646 h 1447"/>
              <a:gd name="T24" fmla="*/ 2147483646 w 1079"/>
              <a:gd name="T25" fmla="*/ 2147483646 h 1447"/>
              <a:gd name="T26" fmla="*/ 2147483646 w 1079"/>
              <a:gd name="T27" fmla="*/ 2147483646 h 1447"/>
              <a:gd name="T28" fmla="*/ 2147483646 w 1079"/>
              <a:gd name="T29" fmla="*/ 2147483646 h 1447"/>
              <a:gd name="T30" fmla="*/ 2147483646 w 1079"/>
              <a:gd name="T31" fmla="*/ 2147483646 h 1447"/>
              <a:gd name="T32" fmla="*/ 2147483646 w 1079"/>
              <a:gd name="T33" fmla="*/ 2147483646 h 1447"/>
              <a:gd name="T34" fmla="*/ 2147483646 w 1079"/>
              <a:gd name="T35" fmla="*/ 2147483646 h 1447"/>
              <a:gd name="T36" fmla="*/ 2147483646 w 1079"/>
              <a:gd name="T37" fmla="*/ 2147483646 h 1447"/>
              <a:gd name="T38" fmla="*/ 2147483646 w 1079"/>
              <a:gd name="T39" fmla="*/ 2147483646 h 1447"/>
              <a:gd name="T40" fmla="*/ 2147483646 w 1079"/>
              <a:gd name="T41" fmla="*/ 2147483646 h 1447"/>
              <a:gd name="T42" fmla="*/ 2147483646 w 1079"/>
              <a:gd name="T43" fmla="*/ 2147483646 h 1447"/>
              <a:gd name="T44" fmla="*/ 2147483646 w 1079"/>
              <a:gd name="T45" fmla="*/ 2147483646 h 1447"/>
              <a:gd name="T46" fmla="*/ 2147483646 w 1079"/>
              <a:gd name="T47" fmla="*/ 2147483646 h 1447"/>
              <a:gd name="T48" fmla="*/ 2147483646 w 1079"/>
              <a:gd name="T49" fmla="*/ 2147483646 h 1447"/>
              <a:gd name="T50" fmla="*/ 2147483646 w 1079"/>
              <a:gd name="T51" fmla="*/ 2147483646 h 1447"/>
              <a:gd name="T52" fmla="*/ 2147483646 w 1079"/>
              <a:gd name="T53" fmla="*/ 2147483646 h 1447"/>
              <a:gd name="T54" fmla="*/ 2147483646 w 1079"/>
              <a:gd name="T55" fmla="*/ 2147483646 h 1447"/>
              <a:gd name="T56" fmla="*/ 2147483646 w 1079"/>
              <a:gd name="T57" fmla="*/ 2147483646 h 1447"/>
              <a:gd name="T58" fmla="*/ 2147483646 w 1079"/>
              <a:gd name="T59" fmla="*/ 2147483646 h 1447"/>
              <a:gd name="T60" fmla="*/ 2147483646 w 1079"/>
              <a:gd name="T61" fmla="*/ 2147483646 h 1447"/>
              <a:gd name="T62" fmla="*/ 2147483646 w 1079"/>
              <a:gd name="T63" fmla="*/ 2147483646 h 1447"/>
              <a:gd name="T64" fmla="*/ 2147483646 w 1079"/>
              <a:gd name="T65" fmla="*/ 2147483646 h 1447"/>
              <a:gd name="T66" fmla="*/ 2147483646 w 1079"/>
              <a:gd name="T67" fmla="*/ 2147483646 h 1447"/>
              <a:gd name="T68" fmla="*/ 2147483646 w 1079"/>
              <a:gd name="T69" fmla="*/ 2147483646 h 1447"/>
              <a:gd name="T70" fmla="*/ 2147483646 w 1079"/>
              <a:gd name="T71" fmla="*/ 2147483646 h 1447"/>
              <a:gd name="T72" fmla="*/ 2147483646 w 1079"/>
              <a:gd name="T73" fmla="*/ 2147483646 h 1447"/>
              <a:gd name="T74" fmla="*/ 2147483646 w 1079"/>
              <a:gd name="T75" fmla="*/ 2147483646 h 1447"/>
              <a:gd name="T76" fmla="*/ 2147483646 w 1079"/>
              <a:gd name="T77" fmla="*/ 2147483646 h 1447"/>
              <a:gd name="T78" fmla="*/ 2147483646 w 1079"/>
              <a:gd name="T79" fmla="*/ 2147483646 h 1447"/>
              <a:gd name="T80" fmla="*/ 2147483646 w 1079"/>
              <a:gd name="T81" fmla="*/ 2147483646 h 1447"/>
              <a:gd name="T82" fmla="*/ 2147483646 w 1079"/>
              <a:gd name="T83" fmla="*/ 2147483646 h 1447"/>
              <a:gd name="T84" fmla="*/ 2147483646 w 1079"/>
              <a:gd name="T85" fmla="*/ 2147483646 h 1447"/>
              <a:gd name="T86" fmla="*/ 2147483646 w 1079"/>
              <a:gd name="T87" fmla="*/ 2147483646 h 1447"/>
              <a:gd name="T88" fmla="*/ 2147483646 w 1079"/>
              <a:gd name="T89" fmla="*/ 2147483646 h 1447"/>
              <a:gd name="T90" fmla="*/ 2147483646 w 1079"/>
              <a:gd name="T91" fmla="*/ 2147483646 h 1447"/>
              <a:gd name="T92" fmla="*/ 2147483646 w 1079"/>
              <a:gd name="T93" fmla="*/ 2147483646 h 1447"/>
              <a:gd name="T94" fmla="*/ 2147483646 w 1079"/>
              <a:gd name="T95" fmla="*/ 2147483646 h 1447"/>
              <a:gd name="T96" fmla="*/ 2147483646 w 1079"/>
              <a:gd name="T97" fmla="*/ 2147483646 h 1447"/>
              <a:gd name="T98" fmla="*/ 2147483646 w 1079"/>
              <a:gd name="T99" fmla="*/ 2147483646 h 1447"/>
              <a:gd name="T100" fmla="*/ 2147483646 w 1079"/>
              <a:gd name="T101" fmla="*/ 0 h 1447"/>
              <a:gd name="T102" fmla="*/ 2147483646 w 1079"/>
              <a:gd name="T103" fmla="*/ 0 h 1447"/>
              <a:gd name="T104" fmla="*/ 2147483646 w 1079"/>
              <a:gd name="T105" fmla="*/ 0 h 1447"/>
              <a:gd name="T106" fmla="*/ 2147483646 w 1079"/>
              <a:gd name="T107" fmla="*/ 0 h 1447"/>
              <a:gd name="T108" fmla="*/ 2147483646 w 1079"/>
              <a:gd name="T109" fmla="*/ 0 h 1447"/>
              <a:gd name="T110" fmla="*/ 2147483646 w 1079"/>
              <a:gd name="T111" fmla="*/ 0 h 1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79" h="1447">
                <a:moveTo>
                  <a:pt x="1078" y="1446"/>
                </a:moveTo>
                <a:lnTo>
                  <a:pt x="1068" y="1417"/>
                </a:lnTo>
                <a:lnTo>
                  <a:pt x="1058" y="1388"/>
                </a:lnTo>
                <a:lnTo>
                  <a:pt x="1048" y="1359"/>
                </a:lnTo>
                <a:lnTo>
                  <a:pt x="1039" y="1330"/>
                </a:lnTo>
                <a:lnTo>
                  <a:pt x="1029" y="1301"/>
                </a:lnTo>
                <a:lnTo>
                  <a:pt x="1019" y="1272"/>
                </a:lnTo>
                <a:lnTo>
                  <a:pt x="1010" y="1243"/>
                </a:lnTo>
                <a:lnTo>
                  <a:pt x="1000" y="1213"/>
                </a:lnTo>
                <a:lnTo>
                  <a:pt x="990" y="1184"/>
                </a:lnTo>
                <a:lnTo>
                  <a:pt x="981" y="1165"/>
                </a:lnTo>
                <a:lnTo>
                  <a:pt x="961" y="1136"/>
                </a:lnTo>
                <a:lnTo>
                  <a:pt x="951" y="1107"/>
                </a:lnTo>
                <a:lnTo>
                  <a:pt x="942" y="1078"/>
                </a:lnTo>
                <a:lnTo>
                  <a:pt x="932" y="1058"/>
                </a:lnTo>
                <a:lnTo>
                  <a:pt x="922" y="1029"/>
                </a:lnTo>
                <a:lnTo>
                  <a:pt x="913" y="1010"/>
                </a:lnTo>
                <a:lnTo>
                  <a:pt x="903" y="980"/>
                </a:lnTo>
                <a:lnTo>
                  <a:pt x="893" y="961"/>
                </a:lnTo>
                <a:lnTo>
                  <a:pt x="883" y="932"/>
                </a:lnTo>
                <a:lnTo>
                  <a:pt x="874" y="912"/>
                </a:lnTo>
                <a:lnTo>
                  <a:pt x="864" y="883"/>
                </a:lnTo>
                <a:lnTo>
                  <a:pt x="854" y="864"/>
                </a:lnTo>
                <a:lnTo>
                  <a:pt x="845" y="845"/>
                </a:lnTo>
                <a:lnTo>
                  <a:pt x="835" y="825"/>
                </a:lnTo>
                <a:lnTo>
                  <a:pt x="825" y="796"/>
                </a:lnTo>
                <a:lnTo>
                  <a:pt x="815" y="777"/>
                </a:lnTo>
                <a:lnTo>
                  <a:pt x="806" y="757"/>
                </a:lnTo>
                <a:lnTo>
                  <a:pt x="796" y="738"/>
                </a:lnTo>
                <a:lnTo>
                  <a:pt x="786" y="718"/>
                </a:lnTo>
                <a:lnTo>
                  <a:pt x="777" y="699"/>
                </a:lnTo>
                <a:lnTo>
                  <a:pt x="767" y="680"/>
                </a:lnTo>
                <a:lnTo>
                  <a:pt x="757" y="660"/>
                </a:lnTo>
                <a:lnTo>
                  <a:pt x="748" y="641"/>
                </a:lnTo>
                <a:lnTo>
                  <a:pt x="738" y="621"/>
                </a:lnTo>
                <a:lnTo>
                  <a:pt x="728" y="602"/>
                </a:lnTo>
                <a:lnTo>
                  <a:pt x="718" y="582"/>
                </a:lnTo>
                <a:lnTo>
                  <a:pt x="718" y="563"/>
                </a:lnTo>
                <a:lnTo>
                  <a:pt x="709" y="553"/>
                </a:lnTo>
                <a:lnTo>
                  <a:pt x="699" y="534"/>
                </a:lnTo>
                <a:lnTo>
                  <a:pt x="689" y="514"/>
                </a:lnTo>
                <a:lnTo>
                  <a:pt x="680" y="505"/>
                </a:lnTo>
                <a:lnTo>
                  <a:pt x="670" y="485"/>
                </a:lnTo>
                <a:lnTo>
                  <a:pt x="660" y="466"/>
                </a:lnTo>
                <a:lnTo>
                  <a:pt x="650" y="456"/>
                </a:lnTo>
                <a:lnTo>
                  <a:pt x="641" y="437"/>
                </a:lnTo>
                <a:lnTo>
                  <a:pt x="631" y="427"/>
                </a:lnTo>
                <a:lnTo>
                  <a:pt x="621" y="408"/>
                </a:lnTo>
                <a:lnTo>
                  <a:pt x="612" y="398"/>
                </a:lnTo>
                <a:lnTo>
                  <a:pt x="602" y="379"/>
                </a:lnTo>
                <a:lnTo>
                  <a:pt x="592" y="369"/>
                </a:lnTo>
                <a:lnTo>
                  <a:pt x="583" y="359"/>
                </a:lnTo>
                <a:lnTo>
                  <a:pt x="573" y="340"/>
                </a:lnTo>
                <a:lnTo>
                  <a:pt x="563" y="330"/>
                </a:lnTo>
                <a:lnTo>
                  <a:pt x="553" y="320"/>
                </a:lnTo>
                <a:lnTo>
                  <a:pt x="544" y="301"/>
                </a:lnTo>
                <a:lnTo>
                  <a:pt x="534" y="291"/>
                </a:lnTo>
                <a:lnTo>
                  <a:pt x="524" y="281"/>
                </a:lnTo>
                <a:lnTo>
                  <a:pt x="515" y="272"/>
                </a:lnTo>
                <a:lnTo>
                  <a:pt x="505" y="262"/>
                </a:lnTo>
                <a:lnTo>
                  <a:pt x="495" y="252"/>
                </a:lnTo>
                <a:lnTo>
                  <a:pt x="485" y="233"/>
                </a:lnTo>
                <a:lnTo>
                  <a:pt x="476" y="223"/>
                </a:lnTo>
                <a:lnTo>
                  <a:pt x="466" y="214"/>
                </a:lnTo>
                <a:lnTo>
                  <a:pt x="456" y="204"/>
                </a:lnTo>
                <a:lnTo>
                  <a:pt x="447" y="194"/>
                </a:lnTo>
                <a:lnTo>
                  <a:pt x="437" y="184"/>
                </a:lnTo>
                <a:lnTo>
                  <a:pt x="427" y="184"/>
                </a:lnTo>
                <a:lnTo>
                  <a:pt x="418" y="175"/>
                </a:lnTo>
                <a:lnTo>
                  <a:pt x="418" y="165"/>
                </a:lnTo>
                <a:lnTo>
                  <a:pt x="408" y="155"/>
                </a:lnTo>
                <a:lnTo>
                  <a:pt x="398" y="146"/>
                </a:lnTo>
                <a:lnTo>
                  <a:pt x="388" y="136"/>
                </a:lnTo>
                <a:lnTo>
                  <a:pt x="379" y="136"/>
                </a:lnTo>
                <a:lnTo>
                  <a:pt x="369" y="126"/>
                </a:lnTo>
                <a:lnTo>
                  <a:pt x="359" y="116"/>
                </a:lnTo>
                <a:lnTo>
                  <a:pt x="350" y="107"/>
                </a:lnTo>
                <a:lnTo>
                  <a:pt x="340" y="107"/>
                </a:lnTo>
                <a:lnTo>
                  <a:pt x="330" y="97"/>
                </a:lnTo>
                <a:lnTo>
                  <a:pt x="320" y="87"/>
                </a:lnTo>
                <a:lnTo>
                  <a:pt x="311" y="87"/>
                </a:lnTo>
                <a:lnTo>
                  <a:pt x="301" y="78"/>
                </a:lnTo>
                <a:lnTo>
                  <a:pt x="291" y="78"/>
                </a:lnTo>
                <a:lnTo>
                  <a:pt x="282" y="68"/>
                </a:lnTo>
                <a:lnTo>
                  <a:pt x="272" y="68"/>
                </a:lnTo>
                <a:lnTo>
                  <a:pt x="262" y="58"/>
                </a:lnTo>
                <a:lnTo>
                  <a:pt x="252" y="58"/>
                </a:lnTo>
                <a:lnTo>
                  <a:pt x="243" y="48"/>
                </a:lnTo>
                <a:lnTo>
                  <a:pt x="233" y="48"/>
                </a:lnTo>
                <a:lnTo>
                  <a:pt x="223" y="39"/>
                </a:lnTo>
                <a:lnTo>
                  <a:pt x="214" y="39"/>
                </a:lnTo>
                <a:lnTo>
                  <a:pt x="204" y="29"/>
                </a:lnTo>
                <a:lnTo>
                  <a:pt x="194" y="29"/>
                </a:lnTo>
                <a:lnTo>
                  <a:pt x="185" y="29"/>
                </a:lnTo>
                <a:lnTo>
                  <a:pt x="175" y="19"/>
                </a:lnTo>
                <a:lnTo>
                  <a:pt x="165" y="19"/>
                </a:lnTo>
                <a:lnTo>
                  <a:pt x="155" y="19"/>
                </a:lnTo>
                <a:lnTo>
                  <a:pt x="146" y="19"/>
                </a:lnTo>
                <a:lnTo>
                  <a:pt x="136" y="10"/>
                </a:lnTo>
                <a:lnTo>
                  <a:pt x="126" y="10"/>
                </a:lnTo>
                <a:lnTo>
                  <a:pt x="117" y="10"/>
                </a:lnTo>
                <a:lnTo>
                  <a:pt x="107" y="0"/>
                </a:lnTo>
                <a:lnTo>
                  <a:pt x="97" y="0"/>
                </a:lnTo>
                <a:lnTo>
                  <a:pt x="87" y="0"/>
                </a:lnTo>
                <a:lnTo>
                  <a:pt x="78" y="0"/>
                </a:lnTo>
                <a:lnTo>
                  <a:pt x="68" y="0"/>
                </a:lnTo>
                <a:lnTo>
                  <a:pt x="58" y="0"/>
                </a:lnTo>
                <a:lnTo>
                  <a:pt x="49" y="0"/>
                </a:lnTo>
                <a:lnTo>
                  <a:pt x="39" y="0"/>
                </a:lnTo>
                <a:lnTo>
                  <a:pt x="29" y="0"/>
                </a:lnTo>
                <a:lnTo>
                  <a:pt x="20" y="0"/>
                </a:lnTo>
                <a:lnTo>
                  <a:pt x="10" y="0"/>
                </a:lnTo>
                <a:lnTo>
                  <a:pt x="0" y="0"/>
                </a:lnTo>
              </a:path>
            </a:pathLst>
          </a:custGeom>
          <a:noFill/>
          <a:ln w="381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17" name="Freeform 17"/>
          <p:cNvSpPr>
            <a:spLocks/>
          </p:cNvSpPr>
          <p:nvPr/>
        </p:nvSpPr>
        <p:spPr bwMode="auto">
          <a:xfrm>
            <a:off x="2901950" y="3871913"/>
            <a:ext cx="1711325" cy="2297112"/>
          </a:xfrm>
          <a:custGeom>
            <a:avLst/>
            <a:gdLst>
              <a:gd name="T0" fmla="*/ 2147483646 w 1078"/>
              <a:gd name="T1" fmla="*/ 0 h 1447"/>
              <a:gd name="T2" fmla="*/ 2147483646 w 1078"/>
              <a:gd name="T3" fmla="*/ 0 h 1447"/>
              <a:gd name="T4" fmla="*/ 2147483646 w 1078"/>
              <a:gd name="T5" fmla="*/ 0 h 1447"/>
              <a:gd name="T6" fmla="*/ 2147483646 w 1078"/>
              <a:gd name="T7" fmla="*/ 0 h 1447"/>
              <a:gd name="T8" fmla="*/ 2147483646 w 1078"/>
              <a:gd name="T9" fmla="*/ 0 h 1447"/>
              <a:gd name="T10" fmla="*/ 2147483646 w 1078"/>
              <a:gd name="T11" fmla="*/ 0 h 1447"/>
              <a:gd name="T12" fmla="*/ 2147483646 w 1078"/>
              <a:gd name="T13" fmla="*/ 2147483646 h 1447"/>
              <a:gd name="T14" fmla="*/ 2147483646 w 1078"/>
              <a:gd name="T15" fmla="*/ 2147483646 h 1447"/>
              <a:gd name="T16" fmla="*/ 2147483646 w 1078"/>
              <a:gd name="T17" fmla="*/ 2147483646 h 1447"/>
              <a:gd name="T18" fmla="*/ 2147483646 w 1078"/>
              <a:gd name="T19" fmla="*/ 2147483646 h 1447"/>
              <a:gd name="T20" fmla="*/ 2147483646 w 1078"/>
              <a:gd name="T21" fmla="*/ 2147483646 h 1447"/>
              <a:gd name="T22" fmla="*/ 2147483646 w 1078"/>
              <a:gd name="T23" fmla="*/ 2147483646 h 1447"/>
              <a:gd name="T24" fmla="*/ 2147483646 w 1078"/>
              <a:gd name="T25" fmla="*/ 2147483646 h 1447"/>
              <a:gd name="T26" fmla="*/ 2147483646 w 1078"/>
              <a:gd name="T27" fmla="*/ 2147483646 h 1447"/>
              <a:gd name="T28" fmla="*/ 2147483646 w 1078"/>
              <a:gd name="T29" fmla="*/ 2147483646 h 1447"/>
              <a:gd name="T30" fmla="*/ 2147483646 w 1078"/>
              <a:gd name="T31" fmla="*/ 2147483646 h 1447"/>
              <a:gd name="T32" fmla="*/ 2147483646 w 1078"/>
              <a:gd name="T33" fmla="*/ 2147483646 h 1447"/>
              <a:gd name="T34" fmla="*/ 2147483646 w 1078"/>
              <a:gd name="T35" fmla="*/ 2147483646 h 1447"/>
              <a:gd name="T36" fmla="*/ 2147483646 w 1078"/>
              <a:gd name="T37" fmla="*/ 2147483646 h 1447"/>
              <a:gd name="T38" fmla="*/ 2147483646 w 1078"/>
              <a:gd name="T39" fmla="*/ 2147483646 h 1447"/>
              <a:gd name="T40" fmla="*/ 2147483646 w 1078"/>
              <a:gd name="T41" fmla="*/ 2147483646 h 1447"/>
              <a:gd name="T42" fmla="*/ 2147483646 w 1078"/>
              <a:gd name="T43" fmla="*/ 2147483646 h 1447"/>
              <a:gd name="T44" fmla="*/ 2147483646 w 1078"/>
              <a:gd name="T45" fmla="*/ 2147483646 h 1447"/>
              <a:gd name="T46" fmla="*/ 2147483646 w 1078"/>
              <a:gd name="T47" fmla="*/ 2147483646 h 1447"/>
              <a:gd name="T48" fmla="*/ 2147483646 w 1078"/>
              <a:gd name="T49" fmla="*/ 2147483646 h 1447"/>
              <a:gd name="T50" fmla="*/ 2147483646 w 1078"/>
              <a:gd name="T51" fmla="*/ 2147483646 h 1447"/>
              <a:gd name="T52" fmla="*/ 2147483646 w 1078"/>
              <a:gd name="T53" fmla="*/ 2147483646 h 1447"/>
              <a:gd name="T54" fmla="*/ 2147483646 w 1078"/>
              <a:gd name="T55" fmla="*/ 2147483646 h 1447"/>
              <a:gd name="T56" fmla="*/ 2147483646 w 1078"/>
              <a:gd name="T57" fmla="*/ 2147483646 h 1447"/>
              <a:gd name="T58" fmla="*/ 2147483646 w 1078"/>
              <a:gd name="T59" fmla="*/ 2147483646 h 1447"/>
              <a:gd name="T60" fmla="*/ 2147483646 w 1078"/>
              <a:gd name="T61" fmla="*/ 2147483646 h 1447"/>
              <a:gd name="T62" fmla="*/ 2147483646 w 1078"/>
              <a:gd name="T63" fmla="*/ 2147483646 h 1447"/>
              <a:gd name="T64" fmla="*/ 2147483646 w 1078"/>
              <a:gd name="T65" fmla="*/ 2147483646 h 1447"/>
              <a:gd name="T66" fmla="*/ 2147483646 w 1078"/>
              <a:gd name="T67" fmla="*/ 2147483646 h 1447"/>
              <a:gd name="T68" fmla="*/ 2147483646 w 1078"/>
              <a:gd name="T69" fmla="*/ 2147483646 h 1447"/>
              <a:gd name="T70" fmla="*/ 2147483646 w 1078"/>
              <a:gd name="T71" fmla="*/ 2147483646 h 1447"/>
              <a:gd name="T72" fmla="*/ 2147483646 w 1078"/>
              <a:gd name="T73" fmla="*/ 2147483646 h 1447"/>
              <a:gd name="T74" fmla="*/ 2147483646 w 1078"/>
              <a:gd name="T75" fmla="*/ 2147483646 h 1447"/>
              <a:gd name="T76" fmla="*/ 2147483646 w 1078"/>
              <a:gd name="T77" fmla="*/ 2147483646 h 1447"/>
              <a:gd name="T78" fmla="*/ 2147483646 w 1078"/>
              <a:gd name="T79" fmla="*/ 2147483646 h 1447"/>
              <a:gd name="T80" fmla="*/ 2147483646 w 1078"/>
              <a:gd name="T81" fmla="*/ 2147483646 h 1447"/>
              <a:gd name="T82" fmla="*/ 2147483646 w 1078"/>
              <a:gd name="T83" fmla="*/ 2147483646 h 1447"/>
              <a:gd name="T84" fmla="*/ 2147483646 w 1078"/>
              <a:gd name="T85" fmla="*/ 2147483646 h 1447"/>
              <a:gd name="T86" fmla="*/ 2147483646 w 1078"/>
              <a:gd name="T87" fmla="*/ 2147483646 h 1447"/>
              <a:gd name="T88" fmla="*/ 2147483646 w 1078"/>
              <a:gd name="T89" fmla="*/ 2147483646 h 1447"/>
              <a:gd name="T90" fmla="*/ 2147483646 w 1078"/>
              <a:gd name="T91" fmla="*/ 2147483646 h 1447"/>
              <a:gd name="T92" fmla="*/ 2147483646 w 1078"/>
              <a:gd name="T93" fmla="*/ 2147483646 h 1447"/>
              <a:gd name="T94" fmla="*/ 2147483646 w 1078"/>
              <a:gd name="T95" fmla="*/ 2147483646 h 1447"/>
              <a:gd name="T96" fmla="*/ 2147483646 w 1078"/>
              <a:gd name="T97" fmla="*/ 2147483646 h 1447"/>
              <a:gd name="T98" fmla="*/ 2147483646 w 1078"/>
              <a:gd name="T99" fmla="*/ 2147483646 h 1447"/>
              <a:gd name="T100" fmla="*/ 2147483646 w 1078"/>
              <a:gd name="T101" fmla="*/ 2147483646 h 1447"/>
              <a:gd name="T102" fmla="*/ 2147483646 w 1078"/>
              <a:gd name="T103" fmla="*/ 2147483646 h 1447"/>
              <a:gd name="T104" fmla="*/ 2147483646 w 1078"/>
              <a:gd name="T105" fmla="*/ 2147483646 h 1447"/>
              <a:gd name="T106" fmla="*/ 2147483646 w 1078"/>
              <a:gd name="T107" fmla="*/ 2147483646 h 1447"/>
              <a:gd name="T108" fmla="*/ 2147483646 w 1078"/>
              <a:gd name="T109" fmla="*/ 2147483646 h 1447"/>
              <a:gd name="T110" fmla="*/ 2147483646 w 1078"/>
              <a:gd name="T111" fmla="*/ 2147483646 h 1447"/>
              <a:gd name="T112" fmla="*/ 0 w 1078"/>
              <a:gd name="T113" fmla="*/ 2147483646 h 14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78" h="1447">
                <a:moveTo>
                  <a:pt x="1077" y="0"/>
                </a:moveTo>
                <a:lnTo>
                  <a:pt x="1067" y="0"/>
                </a:lnTo>
                <a:lnTo>
                  <a:pt x="1058" y="0"/>
                </a:lnTo>
                <a:lnTo>
                  <a:pt x="1048" y="0"/>
                </a:lnTo>
                <a:lnTo>
                  <a:pt x="1038" y="0"/>
                </a:lnTo>
                <a:lnTo>
                  <a:pt x="1029" y="0"/>
                </a:lnTo>
                <a:lnTo>
                  <a:pt x="1019" y="0"/>
                </a:lnTo>
                <a:lnTo>
                  <a:pt x="1009" y="0"/>
                </a:lnTo>
                <a:lnTo>
                  <a:pt x="999" y="0"/>
                </a:lnTo>
                <a:lnTo>
                  <a:pt x="990" y="0"/>
                </a:lnTo>
                <a:lnTo>
                  <a:pt x="980" y="0"/>
                </a:lnTo>
                <a:lnTo>
                  <a:pt x="970" y="0"/>
                </a:lnTo>
                <a:lnTo>
                  <a:pt x="961" y="10"/>
                </a:lnTo>
                <a:lnTo>
                  <a:pt x="951" y="10"/>
                </a:lnTo>
                <a:lnTo>
                  <a:pt x="941" y="10"/>
                </a:lnTo>
                <a:lnTo>
                  <a:pt x="931" y="10"/>
                </a:lnTo>
                <a:lnTo>
                  <a:pt x="922" y="19"/>
                </a:lnTo>
                <a:lnTo>
                  <a:pt x="912" y="19"/>
                </a:lnTo>
                <a:lnTo>
                  <a:pt x="902" y="19"/>
                </a:lnTo>
                <a:lnTo>
                  <a:pt x="893" y="19"/>
                </a:lnTo>
                <a:lnTo>
                  <a:pt x="883" y="29"/>
                </a:lnTo>
                <a:lnTo>
                  <a:pt x="873" y="29"/>
                </a:lnTo>
                <a:lnTo>
                  <a:pt x="864" y="29"/>
                </a:lnTo>
                <a:lnTo>
                  <a:pt x="854" y="39"/>
                </a:lnTo>
                <a:lnTo>
                  <a:pt x="844" y="39"/>
                </a:lnTo>
                <a:lnTo>
                  <a:pt x="834" y="48"/>
                </a:lnTo>
                <a:lnTo>
                  <a:pt x="825" y="48"/>
                </a:lnTo>
                <a:lnTo>
                  <a:pt x="815" y="58"/>
                </a:lnTo>
                <a:lnTo>
                  <a:pt x="805" y="58"/>
                </a:lnTo>
                <a:lnTo>
                  <a:pt x="796" y="68"/>
                </a:lnTo>
                <a:lnTo>
                  <a:pt x="786" y="68"/>
                </a:lnTo>
                <a:lnTo>
                  <a:pt x="776" y="78"/>
                </a:lnTo>
                <a:lnTo>
                  <a:pt x="766" y="78"/>
                </a:lnTo>
                <a:lnTo>
                  <a:pt x="766" y="87"/>
                </a:lnTo>
                <a:lnTo>
                  <a:pt x="757" y="87"/>
                </a:lnTo>
                <a:lnTo>
                  <a:pt x="747" y="97"/>
                </a:lnTo>
                <a:lnTo>
                  <a:pt x="737" y="107"/>
                </a:lnTo>
                <a:lnTo>
                  <a:pt x="728" y="107"/>
                </a:lnTo>
                <a:lnTo>
                  <a:pt x="718" y="116"/>
                </a:lnTo>
                <a:lnTo>
                  <a:pt x="708" y="126"/>
                </a:lnTo>
                <a:lnTo>
                  <a:pt x="699" y="136"/>
                </a:lnTo>
                <a:lnTo>
                  <a:pt x="689" y="136"/>
                </a:lnTo>
                <a:lnTo>
                  <a:pt x="679" y="146"/>
                </a:lnTo>
                <a:lnTo>
                  <a:pt x="669" y="155"/>
                </a:lnTo>
                <a:lnTo>
                  <a:pt x="660" y="165"/>
                </a:lnTo>
                <a:lnTo>
                  <a:pt x="650" y="175"/>
                </a:lnTo>
                <a:lnTo>
                  <a:pt x="640" y="184"/>
                </a:lnTo>
                <a:lnTo>
                  <a:pt x="631" y="184"/>
                </a:lnTo>
                <a:lnTo>
                  <a:pt x="621" y="194"/>
                </a:lnTo>
                <a:lnTo>
                  <a:pt x="611" y="204"/>
                </a:lnTo>
                <a:lnTo>
                  <a:pt x="601" y="214"/>
                </a:lnTo>
                <a:lnTo>
                  <a:pt x="592" y="223"/>
                </a:lnTo>
                <a:lnTo>
                  <a:pt x="582" y="233"/>
                </a:lnTo>
                <a:lnTo>
                  <a:pt x="572" y="252"/>
                </a:lnTo>
                <a:lnTo>
                  <a:pt x="563" y="262"/>
                </a:lnTo>
                <a:lnTo>
                  <a:pt x="553" y="272"/>
                </a:lnTo>
                <a:lnTo>
                  <a:pt x="543" y="281"/>
                </a:lnTo>
                <a:lnTo>
                  <a:pt x="533" y="291"/>
                </a:lnTo>
                <a:lnTo>
                  <a:pt x="524" y="301"/>
                </a:lnTo>
                <a:lnTo>
                  <a:pt x="514" y="320"/>
                </a:lnTo>
                <a:lnTo>
                  <a:pt x="504" y="330"/>
                </a:lnTo>
                <a:lnTo>
                  <a:pt x="504" y="340"/>
                </a:lnTo>
                <a:lnTo>
                  <a:pt x="495" y="359"/>
                </a:lnTo>
                <a:lnTo>
                  <a:pt x="485" y="369"/>
                </a:lnTo>
                <a:lnTo>
                  <a:pt x="475" y="379"/>
                </a:lnTo>
                <a:lnTo>
                  <a:pt x="466" y="398"/>
                </a:lnTo>
                <a:lnTo>
                  <a:pt x="456" y="408"/>
                </a:lnTo>
                <a:lnTo>
                  <a:pt x="446" y="427"/>
                </a:lnTo>
                <a:lnTo>
                  <a:pt x="436" y="437"/>
                </a:lnTo>
                <a:lnTo>
                  <a:pt x="427" y="456"/>
                </a:lnTo>
                <a:lnTo>
                  <a:pt x="417" y="466"/>
                </a:lnTo>
                <a:lnTo>
                  <a:pt x="407" y="485"/>
                </a:lnTo>
                <a:lnTo>
                  <a:pt x="398" y="505"/>
                </a:lnTo>
                <a:lnTo>
                  <a:pt x="388" y="514"/>
                </a:lnTo>
                <a:lnTo>
                  <a:pt x="378" y="534"/>
                </a:lnTo>
                <a:lnTo>
                  <a:pt x="368" y="553"/>
                </a:lnTo>
                <a:lnTo>
                  <a:pt x="359" y="563"/>
                </a:lnTo>
                <a:lnTo>
                  <a:pt x="349" y="582"/>
                </a:lnTo>
                <a:lnTo>
                  <a:pt x="339" y="602"/>
                </a:lnTo>
                <a:lnTo>
                  <a:pt x="330" y="621"/>
                </a:lnTo>
                <a:lnTo>
                  <a:pt x="320" y="641"/>
                </a:lnTo>
                <a:lnTo>
                  <a:pt x="310" y="660"/>
                </a:lnTo>
                <a:lnTo>
                  <a:pt x="301" y="680"/>
                </a:lnTo>
                <a:lnTo>
                  <a:pt x="291" y="699"/>
                </a:lnTo>
                <a:lnTo>
                  <a:pt x="281" y="718"/>
                </a:lnTo>
                <a:lnTo>
                  <a:pt x="271" y="738"/>
                </a:lnTo>
                <a:lnTo>
                  <a:pt x="262" y="757"/>
                </a:lnTo>
                <a:lnTo>
                  <a:pt x="252" y="777"/>
                </a:lnTo>
                <a:lnTo>
                  <a:pt x="242" y="796"/>
                </a:lnTo>
                <a:lnTo>
                  <a:pt x="233" y="825"/>
                </a:lnTo>
                <a:lnTo>
                  <a:pt x="223" y="845"/>
                </a:lnTo>
                <a:lnTo>
                  <a:pt x="213" y="864"/>
                </a:lnTo>
                <a:lnTo>
                  <a:pt x="203" y="883"/>
                </a:lnTo>
                <a:lnTo>
                  <a:pt x="194" y="912"/>
                </a:lnTo>
                <a:lnTo>
                  <a:pt x="184" y="932"/>
                </a:lnTo>
                <a:lnTo>
                  <a:pt x="174" y="961"/>
                </a:lnTo>
                <a:lnTo>
                  <a:pt x="165" y="980"/>
                </a:lnTo>
                <a:lnTo>
                  <a:pt x="155" y="1010"/>
                </a:lnTo>
                <a:lnTo>
                  <a:pt x="145" y="1029"/>
                </a:lnTo>
                <a:lnTo>
                  <a:pt x="136" y="1058"/>
                </a:lnTo>
                <a:lnTo>
                  <a:pt x="126" y="1078"/>
                </a:lnTo>
                <a:lnTo>
                  <a:pt x="116" y="1107"/>
                </a:lnTo>
                <a:lnTo>
                  <a:pt x="106" y="1136"/>
                </a:lnTo>
                <a:lnTo>
                  <a:pt x="97" y="1165"/>
                </a:lnTo>
                <a:lnTo>
                  <a:pt x="87" y="1184"/>
                </a:lnTo>
                <a:lnTo>
                  <a:pt x="77" y="1213"/>
                </a:lnTo>
                <a:lnTo>
                  <a:pt x="68" y="1243"/>
                </a:lnTo>
                <a:lnTo>
                  <a:pt x="58" y="1272"/>
                </a:lnTo>
                <a:lnTo>
                  <a:pt x="48" y="1301"/>
                </a:lnTo>
                <a:lnTo>
                  <a:pt x="38" y="1330"/>
                </a:lnTo>
                <a:lnTo>
                  <a:pt x="29" y="1359"/>
                </a:lnTo>
                <a:lnTo>
                  <a:pt x="19" y="1388"/>
                </a:lnTo>
                <a:lnTo>
                  <a:pt x="9" y="1417"/>
                </a:lnTo>
                <a:lnTo>
                  <a:pt x="0" y="1446"/>
                </a:lnTo>
              </a:path>
            </a:pathLst>
          </a:custGeom>
          <a:noFill/>
          <a:ln w="381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18" name="Freeform 18"/>
          <p:cNvSpPr>
            <a:spLocks/>
          </p:cNvSpPr>
          <p:nvPr/>
        </p:nvSpPr>
        <p:spPr bwMode="auto">
          <a:xfrm>
            <a:off x="2870200" y="3486150"/>
            <a:ext cx="3962400" cy="2682875"/>
          </a:xfrm>
          <a:custGeom>
            <a:avLst/>
            <a:gdLst>
              <a:gd name="T0" fmla="*/ 0 w 2496"/>
              <a:gd name="T1" fmla="*/ 0 h 1690"/>
              <a:gd name="T2" fmla="*/ 0 w 2496"/>
              <a:gd name="T3" fmla="*/ 2147483646 h 1690"/>
              <a:gd name="T4" fmla="*/ 2147483646 w 2496"/>
              <a:gd name="T5" fmla="*/ 2147483646 h 1690"/>
              <a:gd name="T6" fmla="*/ 0 60000 65536"/>
              <a:gd name="T7" fmla="*/ 0 60000 65536"/>
              <a:gd name="T8" fmla="*/ 0 60000 65536"/>
            </a:gdLst>
            <a:ahLst/>
            <a:cxnLst>
              <a:cxn ang="T6">
                <a:pos x="T0" y="T1"/>
              </a:cxn>
              <a:cxn ang="T7">
                <a:pos x="T2" y="T3"/>
              </a:cxn>
              <a:cxn ang="T8">
                <a:pos x="T4" y="T5"/>
              </a:cxn>
            </a:cxnLst>
            <a:rect l="0" t="0" r="r" b="b"/>
            <a:pathLst>
              <a:path w="2496" h="1690">
                <a:moveTo>
                  <a:pt x="0" y="0"/>
                </a:moveTo>
                <a:lnTo>
                  <a:pt x="0" y="1689"/>
                </a:lnTo>
                <a:lnTo>
                  <a:pt x="2495" y="168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19" name="Line 19"/>
          <p:cNvSpPr>
            <a:spLocks noChangeShapeType="1"/>
          </p:cNvSpPr>
          <p:nvPr/>
        </p:nvSpPr>
        <p:spPr bwMode="auto">
          <a:xfrm>
            <a:off x="4572000" y="3886200"/>
            <a:ext cx="0" cy="2286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20" name="Text Box 20"/>
          <p:cNvSpPr txBox="1">
            <a:spLocks noChangeArrowheads="1"/>
          </p:cNvSpPr>
          <p:nvPr/>
        </p:nvSpPr>
        <p:spPr bwMode="auto">
          <a:xfrm>
            <a:off x="4419600" y="6096000"/>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T</a:t>
            </a:r>
            <a:r>
              <a:rPr lang="it-IT" altLang="en-US" sz="1400" b="1"/>
              <a:t>max</a:t>
            </a:r>
          </a:p>
        </p:txBody>
      </p:sp>
      <p:sp>
        <p:nvSpPr>
          <p:cNvPr id="281621" name="Text Box 21"/>
          <p:cNvSpPr txBox="1">
            <a:spLocks noChangeArrowheads="1"/>
          </p:cNvSpPr>
          <p:nvPr/>
        </p:nvSpPr>
        <p:spPr bwMode="auto">
          <a:xfrm>
            <a:off x="3657600" y="6172200"/>
            <a:ext cx="395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T</a:t>
            </a:r>
            <a:r>
              <a:rPr lang="it-IT" altLang="en-US" sz="1200" b="1"/>
              <a:t>1</a:t>
            </a:r>
          </a:p>
        </p:txBody>
      </p:sp>
      <p:sp>
        <p:nvSpPr>
          <p:cNvPr id="281622" name="Text Box 22"/>
          <p:cNvSpPr txBox="1">
            <a:spLocks noChangeArrowheads="1"/>
          </p:cNvSpPr>
          <p:nvPr/>
        </p:nvSpPr>
        <p:spPr bwMode="auto">
          <a:xfrm>
            <a:off x="5715000" y="6096000"/>
            <a:ext cx="395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a:t>T</a:t>
            </a:r>
            <a:r>
              <a:rPr lang="it-IT" altLang="en-US" sz="1200" b="1"/>
              <a:t>2</a:t>
            </a:r>
          </a:p>
        </p:txBody>
      </p:sp>
      <p:sp>
        <p:nvSpPr>
          <p:cNvPr id="281623" name="Line 23"/>
          <p:cNvSpPr>
            <a:spLocks noChangeShapeType="1"/>
          </p:cNvSpPr>
          <p:nvPr/>
        </p:nvSpPr>
        <p:spPr bwMode="auto">
          <a:xfrm>
            <a:off x="3810000" y="4267200"/>
            <a:ext cx="0" cy="1905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24" name="Line 24"/>
          <p:cNvSpPr>
            <a:spLocks noChangeShapeType="1"/>
          </p:cNvSpPr>
          <p:nvPr/>
        </p:nvSpPr>
        <p:spPr bwMode="auto">
          <a:xfrm>
            <a:off x="5867400" y="5105400"/>
            <a:ext cx="0" cy="10668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1625" name="Text Box 25"/>
          <p:cNvSpPr txBox="1">
            <a:spLocks noChangeArrowheads="1"/>
          </p:cNvSpPr>
          <p:nvPr/>
        </p:nvSpPr>
        <p:spPr bwMode="auto">
          <a:xfrm>
            <a:off x="6461125" y="4156075"/>
            <a:ext cx="2078038" cy="45720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Curva di Laffer</a:t>
            </a:r>
          </a:p>
        </p:txBody>
      </p:sp>
      <p:sp>
        <p:nvSpPr>
          <p:cNvPr id="281626" name="Line 26"/>
          <p:cNvSpPr>
            <a:spLocks noChangeShapeType="1"/>
          </p:cNvSpPr>
          <p:nvPr/>
        </p:nvSpPr>
        <p:spPr bwMode="auto">
          <a:xfrm flipH="1">
            <a:off x="5791200" y="44196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281627" name="Picture 27" descr="Arthur Laf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1600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28" name="Text Box 28"/>
          <p:cNvSpPr txBox="1">
            <a:spLocks noChangeArrowheads="1"/>
          </p:cNvSpPr>
          <p:nvPr/>
        </p:nvSpPr>
        <p:spPr bwMode="auto">
          <a:xfrm>
            <a:off x="152400" y="4419600"/>
            <a:ext cx="185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Arthur B. Laffer</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3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3652" name="Freeform 4"/>
          <p:cNvSpPr>
            <a:spLocks/>
          </p:cNvSpPr>
          <p:nvPr/>
        </p:nvSpPr>
        <p:spPr bwMode="auto">
          <a:xfrm>
            <a:off x="3624263" y="3192463"/>
            <a:ext cx="1138237" cy="1489075"/>
          </a:xfrm>
          <a:custGeom>
            <a:avLst/>
            <a:gdLst>
              <a:gd name="T0" fmla="*/ 0 w 717"/>
              <a:gd name="T1" fmla="*/ 0 h 938"/>
              <a:gd name="T2" fmla="*/ 0 w 717"/>
              <a:gd name="T3" fmla="*/ 2147483646 h 938"/>
              <a:gd name="T4" fmla="*/ 0 w 717"/>
              <a:gd name="T5" fmla="*/ 2147483646 h 938"/>
              <a:gd name="T6" fmla="*/ 2147483646 w 717"/>
              <a:gd name="T7" fmla="*/ 2147483646 h 938"/>
              <a:gd name="T8" fmla="*/ 0 w 717"/>
              <a:gd name="T9" fmla="*/ 0 h 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7" h="938">
                <a:moveTo>
                  <a:pt x="0" y="0"/>
                </a:moveTo>
                <a:lnTo>
                  <a:pt x="0" y="496"/>
                </a:lnTo>
                <a:lnTo>
                  <a:pt x="0" y="937"/>
                </a:lnTo>
                <a:lnTo>
                  <a:pt x="716" y="496"/>
                </a:lnTo>
                <a:lnTo>
                  <a:pt x="0" y="0"/>
                </a:lnTo>
              </a:path>
            </a:pathLst>
          </a:custGeom>
          <a:solidFill>
            <a:srgbClr val="FF99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53" name="Rectangle 5"/>
          <p:cNvSpPr>
            <a:spLocks noChangeArrowheads="1"/>
          </p:cNvSpPr>
          <p:nvPr/>
        </p:nvSpPr>
        <p:spPr bwMode="auto">
          <a:xfrm>
            <a:off x="1949450" y="3849688"/>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 </a:t>
            </a:r>
          </a:p>
        </p:txBody>
      </p:sp>
      <p:sp>
        <p:nvSpPr>
          <p:cNvPr id="283654" name="Rectangle 6"/>
          <p:cNvSpPr>
            <a:spLocks noChangeArrowheads="1"/>
          </p:cNvSpPr>
          <p:nvPr/>
        </p:nvSpPr>
        <p:spPr bwMode="auto">
          <a:xfrm>
            <a:off x="7559675" y="6232525"/>
            <a:ext cx="825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Quantità</a:t>
            </a:r>
          </a:p>
        </p:txBody>
      </p:sp>
      <p:sp>
        <p:nvSpPr>
          <p:cNvPr id="283655" name="Rectangle 7"/>
          <p:cNvSpPr>
            <a:spLocks noChangeArrowheads="1"/>
          </p:cNvSpPr>
          <p:nvPr/>
        </p:nvSpPr>
        <p:spPr bwMode="auto">
          <a:xfrm>
            <a:off x="1895475" y="6232525"/>
            <a:ext cx="112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0</a:t>
            </a:r>
          </a:p>
        </p:txBody>
      </p:sp>
      <p:sp>
        <p:nvSpPr>
          <p:cNvPr id="283656" name="Rectangle 8"/>
          <p:cNvSpPr>
            <a:spLocks noChangeArrowheads="1"/>
          </p:cNvSpPr>
          <p:nvPr/>
        </p:nvSpPr>
        <p:spPr bwMode="auto">
          <a:xfrm>
            <a:off x="1547813" y="1557338"/>
            <a:ext cx="654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Prezzo</a:t>
            </a:r>
          </a:p>
        </p:txBody>
      </p:sp>
      <p:sp>
        <p:nvSpPr>
          <p:cNvPr id="283657" name="Freeform 9"/>
          <p:cNvSpPr>
            <a:spLocks/>
          </p:cNvSpPr>
          <p:nvPr/>
        </p:nvSpPr>
        <p:spPr bwMode="auto">
          <a:xfrm>
            <a:off x="2070100" y="1793875"/>
            <a:ext cx="6170613" cy="4397375"/>
          </a:xfrm>
          <a:custGeom>
            <a:avLst/>
            <a:gdLst>
              <a:gd name="T0" fmla="*/ 0 w 3887"/>
              <a:gd name="T1" fmla="*/ 0 h 2770"/>
              <a:gd name="T2" fmla="*/ 0 w 3887"/>
              <a:gd name="T3" fmla="*/ 2147483646 h 2770"/>
              <a:gd name="T4" fmla="*/ 2147483646 w 3887"/>
              <a:gd name="T5" fmla="*/ 2147483646 h 2770"/>
              <a:gd name="T6" fmla="*/ 0 60000 65536"/>
              <a:gd name="T7" fmla="*/ 0 60000 65536"/>
              <a:gd name="T8" fmla="*/ 0 60000 65536"/>
            </a:gdLst>
            <a:ahLst/>
            <a:cxnLst>
              <a:cxn ang="T6">
                <a:pos x="T0" y="T1"/>
              </a:cxn>
              <a:cxn ang="T7">
                <a:pos x="T2" y="T3"/>
              </a:cxn>
              <a:cxn ang="T8">
                <a:pos x="T4" y="T5"/>
              </a:cxn>
            </a:cxnLst>
            <a:rect l="0" t="0" r="r" b="b"/>
            <a:pathLst>
              <a:path w="3887" h="2770">
                <a:moveTo>
                  <a:pt x="0" y="0"/>
                </a:moveTo>
                <a:lnTo>
                  <a:pt x="0" y="2769"/>
                </a:lnTo>
                <a:lnTo>
                  <a:pt x="3886" y="27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58" name="Rectangle 10" descr="25%"/>
          <p:cNvSpPr>
            <a:spLocks noChangeArrowheads="1"/>
          </p:cNvSpPr>
          <p:nvPr/>
        </p:nvSpPr>
        <p:spPr bwMode="auto">
          <a:xfrm>
            <a:off x="2089150" y="3181350"/>
            <a:ext cx="1517650" cy="1479550"/>
          </a:xfrm>
          <a:prstGeom prst="rec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3659" name="Rectangle 11"/>
          <p:cNvSpPr>
            <a:spLocks noChangeArrowheads="1"/>
          </p:cNvSpPr>
          <p:nvPr/>
        </p:nvSpPr>
        <p:spPr bwMode="auto">
          <a:xfrm>
            <a:off x="4572000" y="6237288"/>
            <a:ext cx="407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Qeff</a:t>
            </a:r>
          </a:p>
        </p:txBody>
      </p:sp>
      <p:sp>
        <p:nvSpPr>
          <p:cNvPr id="283660" name="Freeform 12"/>
          <p:cNvSpPr>
            <a:spLocks/>
          </p:cNvSpPr>
          <p:nvPr/>
        </p:nvSpPr>
        <p:spPr bwMode="auto">
          <a:xfrm>
            <a:off x="2070100" y="4002088"/>
            <a:ext cx="2670175" cy="2166937"/>
          </a:xfrm>
          <a:custGeom>
            <a:avLst/>
            <a:gdLst>
              <a:gd name="T0" fmla="*/ 2147483646 w 1682"/>
              <a:gd name="T1" fmla="*/ 2147483646 h 1365"/>
              <a:gd name="T2" fmla="*/ 2147483646 w 1682"/>
              <a:gd name="T3" fmla="*/ 0 h 1365"/>
              <a:gd name="T4" fmla="*/ 0 w 1682"/>
              <a:gd name="T5" fmla="*/ 0 h 1365"/>
              <a:gd name="T6" fmla="*/ 0 60000 65536"/>
              <a:gd name="T7" fmla="*/ 0 60000 65536"/>
              <a:gd name="T8" fmla="*/ 0 60000 65536"/>
            </a:gdLst>
            <a:ahLst/>
            <a:cxnLst>
              <a:cxn ang="T6">
                <a:pos x="T0" y="T1"/>
              </a:cxn>
              <a:cxn ang="T7">
                <a:pos x="T2" y="T3"/>
              </a:cxn>
              <a:cxn ang="T8">
                <a:pos x="T4" y="T5"/>
              </a:cxn>
            </a:cxnLst>
            <a:rect l="0" t="0" r="r" b="b"/>
            <a:pathLst>
              <a:path w="1682" h="1365">
                <a:moveTo>
                  <a:pt x="1681" y="1364"/>
                </a:moveTo>
                <a:lnTo>
                  <a:pt x="1681" y="0"/>
                </a:lnTo>
                <a:lnTo>
                  <a:pt x="0" y="0"/>
                </a:lnTo>
              </a:path>
            </a:pathLst>
          </a:custGeom>
          <a:noFill/>
          <a:ln w="12700" cap="rnd"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61" name="Rectangle 13"/>
          <p:cNvSpPr>
            <a:spLocks noChangeArrowheads="1"/>
          </p:cNvSpPr>
          <p:nvPr/>
        </p:nvSpPr>
        <p:spPr bwMode="auto">
          <a:xfrm>
            <a:off x="1949450" y="4527550"/>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 </a:t>
            </a:r>
          </a:p>
        </p:txBody>
      </p:sp>
      <p:sp>
        <p:nvSpPr>
          <p:cNvPr id="283662" name="Rectangle 14"/>
          <p:cNvSpPr>
            <a:spLocks noChangeArrowheads="1"/>
          </p:cNvSpPr>
          <p:nvPr/>
        </p:nvSpPr>
        <p:spPr bwMode="auto">
          <a:xfrm>
            <a:off x="6796088" y="5248275"/>
            <a:ext cx="923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Domanda</a:t>
            </a:r>
          </a:p>
        </p:txBody>
      </p:sp>
      <p:sp>
        <p:nvSpPr>
          <p:cNvPr id="283663" name="Rectangle 15"/>
          <p:cNvSpPr>
            <a:spLocks noChangeArrowheads="1"/>
          </p:cNvSpPr>
          <p:nvPr/>
        </p:nvSpPr>
        <p:spPr bwMode="auto">
          <a:xfrm>
            <a:off x="6816725" y="2668588"/>
            <a:ext cx="668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Offerta</a:t>
            </a:r>
          </a:p>
        </p:txBody>
      </p:sp>
      <p:sp>
        <p:nvSpPr>
          <p:cNvPr id="283664" name="Freeform 16"/>
          <p:cNvSpPr>
            <a:spLocks/>
          </p:cNvSpPr>
          <p:nvPr/>
        </p:nvSpPr>
        <p:spPr bwMode="auto">
          <a:xfrm>
            <a:off x="2070100" y="3171825"/>
            <a:ext cx="1555750" cy="2997200"/>
          </a:xfrm>
          <a:custGeom>
            <a:avLst/>
            <a:gdLst>
              <a:gd name="T0" fmla="*/ 2147483646 w 980"/>
              <a:gd name="T1" fmla="*/ 2147483646 h 1888"/>
              <a:gd name="T2" fmla="*/ 2147483646 w 980"/>
              <a:gd name="T3" fmla="*/ 0 h 1888"/>
              <a:gd name="T4" fmla="*/ 0 w 980"/>
              <a:gd name="T5" fmla="*/ 0 h 1888"/>
              <a:gd name="T6" fmla="*/ 0 60000 65536"/>
              <a:gd name="T7" fmla="*/ 0 60000 65536"/>
              <a:gd name="T8" fmla="*/ 0 60000 65536"/>
            </a:gdLst>
            <a:ahLst/>
            <a:cxnLst>
              <a:cxn ang="T6">
                <a:pos x="T0" y="T1"/>
              </a:cxn>
              <a:cxn ang="T7">
                <a:pos x="T2" y="T3"/>
              </a:cxn>
              <a:cxn ang="T8">
                <a:pos x="T4" y="T5"/>
              </a:cxn>
            </a:cxnLst>
            <a:rect l="0" t="0" r="r" b="b"/>
            <a:pathLst>
              <a:path w="980" h="1888">
                <a:moveTo>
                  <a:pt x="979" y="1887"/>
                </a:moveTo>
                <a:lnTo>
                  <a:pt x="979" y="0"/>
                </a:lnTo>
                <a:lnTo>
                  <a:pt x="0" y="0"/>
                </a:lnTo>
              </a:path>
            </a:pathLst>
          </a:custGeom>
          <a:noFill/>
          <a:ln w="3175"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65" name="Line 17"/>
          <p:cNvSpPr>
            <a:spLocks noChangeShapeType="1"/>
          </p:cNvSpPr>
          <p:nvPr/>
        </p:nvSpPr>
        <p:spPr bwMode="auto">
          <a:xfrm>
            <a:off x="2109788" y="2116138"/>
            <a:ext cx="4606925" cy="3251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3666" name="Line 18"/>
          <p:cNvSpPr>
            <a:spLocks noChangeShapeType="1"/>
          </p:cNvSpPr>
          <p:nvPr/>
        </p:nvSpPr>
        <p:spPr bwMode="auto">
          <a:xfrm flipH="1">
            <a:off x="2105025" y="2816225"/>
            <a:ext cx="4659313" cy="27479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3667" name="Line 19"/>
          <p:cNvSpPr>
            <a:spLocks noChangeShapeType="1"/>
          </p:cNvSpPr>
          <p:nvPr/>
        </p:nvSpPr>
        <p:spPr bwMode="auto">
          <a:xfrm flipH="1">
            <a:off x="2066925" y="4683125"/>
            <a:ext cx="1563688" cy="1588"/>
          </a:xfrm>
          <a:prstGeom prst="line">
            <a:avLst/>
          </a:prstGeom>
          <a:noFill/>
          <a:ln w="952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3668" name="Freeform 20"/>
          <p:cNvSpPr>
            <a:spLocks/>
          </p:cNvSpPr>
          <p:nvPr/>
        </p:nvSpPr>
        <p:spPr bwMode="auto">
          <a:xfrm>
            <a:off x="4695825" y="3937000"/>
            <a:ext cx="109538"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0 h 69"/>
              <a:gd name="T12" fmla="*/ 2147483646 w 69"/>
              <a:gd name="T13" fmla="*/ 0 h 69"/>
              <a:gd name="T14" fmla="*/ 2147483646 w 69"/>
              <a:gd name="T15" fmla="*/ 0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5" y="68"/>
                </a:lnTo>
                <a:lnTo>
                  <a:pt x="68" y="55"/>
                </a:lnTo>
                <a:lnTo>
                  <a:pt x="68" y="41"/>
                </a:lnTo>
                <a:lnTo>
                  <a:pt x="68" y="13"/>
                </a:lnTo>
                <a:lnTo>
                  <a:pt x="55" y="0"/>
                </a:lnTo>
                <a:lnTo>
                  <a:pt x="27" y="0"/>
                </a:lnTo>
                <a:lnTo>
                  <a:pt x="13" y="0"/>
                </a:lnTo>
                <a:lnTo>
                  <a:pt x="0" y="13"/>
                </a:lnTo>
                <a:lnTo>
                  <a:pt x="0" y="41"/>
                </a:lnTo>
                <a:lnTo>
                  <a:pt x="0" y="55"/>
                </a:lnTo>
                <a:lnTo>
                  <a:pt x="13"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69" name="Freeform 21"/>
          <p:cNvSpPr>
            <a:spLocks/>
          </p:cNvSpPr>
          <p:nvPr/>
        </p:nvSpPr>
        <p:spPr bwMode="auto">
          <a:xfrm>
            <a:off x="3579813" y="3105150"/>
            <a:ext cx="109537"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70" name="Freeform 22"/>
          <p:cNvSpPr>
            <a:spLocks/>
          </p:cNvSpPr>
          <p:nvPr/>
        </p:nvSpPr>
        <p:spPr bwMode="auto">
          <a:xfrm>
            <a:off x="3579813" y="4614863"/>
            <a:ext cx="109537" cy="131762"/>
          </a:xfrm>
          <a:custGeom>
            <a:avLst/>
            <a:gdLst>
              <a:gd name="T0" fmla="*/ 2147483646 w 69"/>
              <a:gd name="T1" fmla="*/ 2147483646 h 83"/>
              <a:gd name="T2" fmla="*/ 2147483646 w 69"/>
              <a:gd name="T3" fmla="*/ 2147483646 h 83"/>
              <a:gd name="T4" fmla="*/ 2147483646 w 69"/>
              <a:gd name="T5" fmla="*/ 2147483646 h 83"/>
              <a:gd name="T6" fmla="*/ 2147483646 w 69"/>
              <a:gd name="T7" fmla="*/ 2147483646 h 83"/>
              <a:gd name="T8" fmla="*/ 2147483646 w 69"/>
              <a:gd name="T9" fmla="*/ 2147483646 h 83"/>
              <a:gd name="T10" fmla="*/ 2147483646 w 69"/>
              <a:gd name="T11" fmla="*/ 0 h 83"/>
              <a:gd name="T12" fmla="*/ 2147483646 w 69"/>
              <a:gd name="T13" fmla="*/ 0 h 83"/>
              <a:gd name="T14" fmla="*/ 2147483646 w 69"/>
              <a:gd name="T15" fmla="*/ 0 h 83"/>
              <a:gd name="T16" fmla="*/ 0 w 69"/>
              <a:gd name="T17" fmla="*/ 2147483646 h 83"/>
              <a:gd name="T18" fmla="*/ 0 w 69"/>
              <a:gd name="T19" fmla="*/ 2147483646 h 83"/>
              <a:gd name="T20" fmla="*/ 0 w 69"/>
              <a:gd name="T21" fmla="*/ 2147483646 h 83"/>
              <a:gd name="T22" fmla="*/ 2147483646 w 69"/>
              <a:gd name="T23" fmla="*/ 2147483646 h 83"/>
              <a:gd name="T24" fmla="*/ 2147483646 w 69"/>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3">
                <a:moveTo>
                  <a:pt x="27" y="82"/>
                </a:moveTo>
                <a:lnTo>
                  <a:pt x="55" y="69"/>
                </a:lnTo>
                <a:lnTo>
                  <a:pt x="68" y="54"/>
                </a:lnTo>
                <a:lnTo>
                  <a:pt x="68" y="41"/>
                </a:lnTo>
                <a:lnTo>
                  <a:pt x="68" y="13"/>
                </a:lnTo>
                <a:lnTo>
                  <a:pt x="55" y="0"/>
                </a:lnTo>
                <a:lnTo>
                  <a:pt x="27" y="0"/>
                </a:lnTo>
                <a:lnTo>
                  <a:pt x="13" y="0"/>
                </a:lnTo>
                <a:lnTo>
                  <a:pt x="0" y="13"/>
                </a:lnTo>
                <a:lnTo>
                  <a:pt x="0" y="41"/>
                </a:lnTo>
                <a:lnTo>
                  <a:pt x="0" y="54"/>
                </a:lnTo>
                <a:lnTo>
                  <a:pt x="13" y="69"/>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71" name="Text Box 23"/>
          <p:cNvSpPr txBox="1">
            <a:spLocks noChangeArrowheads="1"/>
          </p:cNvSpPr>
          <p:nvPr/>
        </p:nvSpPr>
        <p:spPr bwMode="auto">
          <a:xfrm>
            <a:off x="3563938" y="27813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A</a:t>
            </a:r>
          </a:p>
        </p:txBody>
      </p:sp>
      <p:sp>
        <p:nvSpPr>
          <p:cNvPr id="283672" name="Text Box 24"/>
          <p:cNvSpPr txBox="1">
            <a:spLocks noChangeArrowheads="1"/>
          </p:cNvSpPr>
          <p:nvPr/>
        </p:nvSpPr>
        <p:spPr bwMode="auto">
          <a:xfrm>
            <a:off x="3657600" y="45720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B</a:t>
            </a:r>
          </a:p>
        </p:txBody>
      </p:sp>
      <p:sp>
        <p:nvSpPr>
          <p:cNvPr id="283673" name="Text Box 25"/>
          <p:cNvSpPr txBox="1">
            <a:spLocks noChangeArrowheads="1"/>
          </p:cNvSpPr>
          <p:nvPr/>
        </p:nvSpPr>
        <p:spPr bwMode="auto">
          <a:xfrm>
            <a:off x="4648200" y="3581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E</a:t>
            </a:r>
          </a:p>
        </p:txBody>
      </p:sp>
      <p:sp>
        <p:nvSpPr>
          <p:cNvPr id="283674" name="Line 26"/>
          <p:cNvSpPr>
            <a:spLocks noChangeShapeType="1"/>
          </p:cNvSpPr>
          <p:nvPr/>
        </p:nvSpPr>
        <p:spPr bwMode="auto">
          <a:xfrm>
            <a:off x="4140200" y="3573463"/>
            <a:ext cx="0" cy="259238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75" name="Line 27"/>
          <p:cNvSpPr>
            <a:spLocks noChangeShapeType="1"/>
          </p:cNvSpPr>
          <p:nvPr/>
        </p:nvSpPr>
        <p:spPr bwMode="auto">
          <a:xfrm flipH="1">
            <a:off x="2051050" y="3573463"/>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76" name="Line 28"/>
          <p:cNvSpPr>
            <a:spLocks noChangeShapeType="1"/>
          </p:cNvSpPr>
          <p:nvPr/>
        </p:nvSpPr>
        <p:spPr bwMode="auto">
          <a:xfrm flipH="1">
            <a:off x="2051050" y="4365625"/>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77" name="Rectangle 29" descr="Diagonali larghe verso l'alto"/>
          <p:cNvSpPr>
            <a:spLocks noChangeArrowheads="1"/>
          </p:cNvSpPr>
          <p:nvPr/>
        </p:nvSpPr>
        <p:spPr bwMode="auto">
          <a:xfrm>
            <a:off x="2079625" y="3573740"/>
            <a:ext cx="2079625" cy="79216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3678" name="AutoShape 30" descr="Piastrelle bicolori"/>
          <p:cNvSpPr>
            <a:spLocks noChangeArrowheads="1"/>
          </p:cNvSpPr>
          <p:nvPr/>
        </p:nvSpPr>
        <p:spPr bwMode="auto">
          <a:xfrm rot="5400000">
            <a:off x="4032251" y="3681412"/>
            <a:ext cx="792162" cy="576263"/>
          </a:xfrm>
          <a:prstGeom prst="triangle">
            <a:avLst>
              <a:gd name="adj" fmla="val 50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83679" name="Freeform 31"/>
          <p:cNvSpPr>
            <a:spLocks/>
          </p:cNvSpPr>
          <p:nvPr/>
        </p:nvSpPr>
        <p:spPr bwMode="auto">
          <a:xfrm>
            <a:off x="4067175" y="3500438"/>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80" name="Freeform 32"/>
          <p:cNvSpPr>
            <a:spLocks/>
          </p:cNvSpPr>
          <p:nvPr/>
        </p:nvSpPr>
        <p:spPr bwMode="auto">
          <a:xfrm>
            <a:off x="4067175" y="4292600"/>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81" name="Text Box 33"/>
          <p:cNvSpPr txBox="1">
            <a:spLocks noChangeArrowheads="1"/>
          </p:cNvSpPr>
          <p:nvPr/>
        </p:nvSpPr>
        <p:spPr bwMode="auto">
          <a:xfrm>
            <a:off x="4140200" y="4292600"/>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dirty="0">
                <a:latin typeface="Book Antiqua" panose="02040602050305030304" pitchFamily="18" charset="0"/>
              </a:rPr>
              <a:t>B’</a:t>
            </a:r>
          </a:p>
        </p:txBody>
      </p:sp>
      <p:sp>
        <p:nvSpPr>
          <p:cNvPr id="283682" name="Text Box 34"/>
          <p:cNvSpPr txBox="1">
            <a:spLocks noChangeArrowheads="1"/>
          </p:cNvSpPr>
          <p:nvPr/>
        </p:nvSpPr>
        <p:spPr bwMode="auto">
          <a:xfrm>
            <a:off x="4067175" y="3213101"/>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dirty="0">
                <a:latin typeface="Book Antiqua" panose="02040602050305030304" pitchFamily="18" charset="0"/>
              </a:rPr>
              <a:t>A’</a:t>
            </a:r>
          </a:p>
        </p:txBody>
      </p:sp>
      <p:sp>
        <p:nvSpPr>
          <p:cNvPr id="283683" name="Text Box 35"/>
          <p:cNvSpPr txBox="1">
            <a:spLocks noChangeArrowheads="1"/>
          </p:cNvSpPr>
          <p:nvPr/>
        </p:nvSpPr>
        <p:spPr bwMode="auto">
          <a:xfrm>
            <a:off x="1692275" y="29972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C</a:t>
            </a:r>
          </a:p>
        </p:txBody>
      </p:sp>
      <p:sp>
        <p:nvSpPr>
          <p:cNvPr id="283684" name="Text Box 36"/>
          <p:cNvSpPr txBox="1">
            <a:spLocks noChangeArrowheads="1"/>
          </p:cNvSpPr>
          <p:nvPr/>
        </p:nvSpPr>
        <p:spPr bwMode="auto">
          <a:xfrm>
            <a:off x="1692275" y="44370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dirty="0">
                <a:latin typeface="Book Antiqua" panose="02040602050305030304" pitchFamily="18" charset="0"/>
              </a:rPr>
              <a:t>D</a:t>
            </a:r>
          </a:p>
        </p:txBody>
      </p:sp>
      <p:sp>
        <p:nvSpPr>
          <p:cNvPr id="283685" name="Text Box 37"/>
          <p:cNvSpPr txBox="1">
            <a:spLocks noChangeArrowheads="1"/>
          </p:cNvSpPr>
          <p:nvPr/>
        </p:nvSpPr>
        <p:spPr bwMode="auto">
          <a:xfrm>
            <a:off x="1692275" y="335756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dirty="0">
                <a:latin typeface="Book Antiqua" panose="02040602050305030304" pitchFamily="18" charset="0"/>
              </a:rPr>
              <a:t>C’</a:t>
            </a:r>
          </a:p>
        </p:txBody>
      </p:sp>
      <p:sp>
        <p:nvSpPr>
          <p:cNvPr id="283686" name="Text Box 38"/>
          <p:cNvSpPr txBox="1">
            <a:spLocks noChangeArrowheads="1"/>
          </p:cNvSpPr>
          <p:nvPr/>
        </p:nvSpPr>
        <p:spPr bwMode="auto">
          <a:xfrm>
            <a:off x="1619250" y="4149725"/>
            <a:ext cx="46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dirty="0">
                <a:latin typeface="Book Antiqua" panose="02040602050305030304" pitchFamily="18" charset="0"/>
              </a:rPr>
              <a:t>D’</a:t>
            </a:r>
          </a:p>
        </p:txBody>
      </p:sp>
      <p:sp>
        <p:nvSpPr>
          <p:cNvPr id="283687" name="Freeform 39"/>
          <p:cNvSpPr>
            <a:spLocks/>
          </p:cNvSpPr>
          <p:nvPr/>
        </p:nvSpPr>
        <p:spPr bwMode="auto">
          <a:xfrm>
            <a:off x="2051050" y="3141663"/>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88" name="Freeform 40"/>
          <p:cNvSpPr>
            <a:spLocks/>
          </p:cNvSpPr>
          <p:nvPr/>
        </p:nvSpPr>
        <p:spPr bwMode="auto">
          <a:xfrm>
            <a:off x="2051050" y="3500438"/>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89" name="Freeform 41"/>
          <p:cNvSpPr>
            <a:spLocks/>
          </p:cNvSpPr>
          <p:nvPr/>
        </p:nvSpPr>
        <p:spPr bwMode="auto">
          <a:xfrm>
            <a:off x="2051050" y="4292600"/>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90" name="Freeform 42"/>
          <p:cNvSpPr>
            <a:spLocks/>
          </p:cNvSpPr>
          <p:nvPr/>
        </p:nvSpPr>
        <p:spPr bwMode="auto">
          <a:xfrm>
            <a:off x="2051050" y="4652963"/>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91" name="Text Box 43"/>
          <p:cNvSpPr txBox="1">
            <a:spLocks noChangeArrowheads="1"/>
          </p:cNvSpPr>
          <p:nvPr/>
        </p:nvSpPr>
        <p:spPr bwMode="auto">
          <a:xfrm>
            <a:off x="3708400" y="908050"/>
            <a:ext cx="50768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solidFill>
                  <a:schemeClr val="accent2"/>
                </a:solidFill>
              </a:rPr>
              <a:t>Gettito con tassa AB = area ABCD</a:t>
            </a:r>
          </a:p>
          <a:p>
            <a:pPr eaLnBrk="1" hangingPunct="1">
              <a:spcBef>
                <a:spcPct val="0"/>
              </a:spcBef>
              <a:buFontTx/>
              <a:buNone/>
            </a:pPr>
            <a:r>
              <a:rPr lang="it-IT" altLang="en-US" sz="2400">
                <a:solidFill>
                  <a:schemeClr val="accent2"/>
                </a:solidFill>
              </a:rPr>
              <a:t>DWL con tassa AB = area ABE</a:t>
            </a:r>
            <a:r>
              <a:rPr lang="it-IT" altLang="en-US" sz="2400"/>
              <a:t> </a:t>
            </a:r>
          </a:p>
          <a:p>
            <a:pPr eaLnBrk="1" hangingPunct="1">
              <a:spcBef>
                <a:spcPct val="0"/>
              </a:spcBef>
              <a:buFontTx/>
              <a:buNone/>
            </a:pPr>
            <a:r>
              <a:rPr lang="it-IT" altLang="en-US" sz="2400">
                <a:solidFill>
                  <a:srgbClr val="FF0000"/>
                </a:solidFill>
              </a:rPr>
              <a:t>Gettito con tassa A’B’ = area A’B’C’D’</a:t>
            </a:r>
          </a:p>
          <a:p>
            <a:pPr eaLnBrk="1" hangingPunct="1">
              <a:spcBef>
                <a:spcPct val="0"/>
              </a:spcBef>
              <a:buFontTx/>
              <a:buNone/>
            </a:pPr>
            <a:r>
              <a:rPr lang="it-IT" altLang="en-US" sz="2400">
                <a:solidFill>
                  <a:srgbClr val="FF0000"/>
                </a:solidFill>
              </a:rPr>
              <a:t>DWL con tassa A’B’ = area A’B’E</a:t>
            </a:r>
          </a:p>
        </p:txBody>
      </p:sp>
      <p:sp>
        <p:nvSpPr>
          <p:cNvPr id="283692" name="Freeform 44"/>
          <p:cNvSpPr>
            <a:spLocks/>
          </p:cNvSpPr>
          <p:nvPr/>
        </p:nvSpPr>
        <p:spPr bwMode="auto">
          <a:xfrm>
            <a:off x="2051050" y="2060575"/>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93" name="Freeform 45"/>
          <p:cNvSpPr>
            <a:spLocks/>
          </p:cNvSpPr>
          <p:nvPr/>
        </p:nvSpPr>
        <p:spPr bwMode="auto">
          <a:xfrm>
            <a:off x="2051050" y="5516563"/>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3694" name="Text Box 46"/>
          <p:cNvSpPr txBox="1">
            <a:spLocks noChangeArrowheads="1"/>
          </p:cNvSpPr>
          <p:nvPr/>
        </p:nvSpPr>
        <p:spPr bwMode="auto">
          <a:xfrm>
            <a:off x="1692275" y="1989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F</a:t>
            </a:r>
          </a:p>
        </p:txBody>
      </p:sp>
      <p:sp>
        <p:nvSpPr>
          <p:cNvPr id="283695" name="Text Box 47"/>
          <p:cNvSpPr txBox="1">
            <a:spLocks noChangeArrowheads="1"/>
          </p:cNvSpPr>
          <p:nvPr/>
        </p:nvSpPr>
        <p:spPr bwMode="auto">
          <a:xfrm>
            <a:off x="1692275" y="54451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G</a:t>
            </a:r>
          </a:p>
        </p:txBody>
      </p:sp>
      <p:sp>
        <p:nvSpPr>
          <p:cNvPr id="283696" name="Rectangle 48"/>
          <p:cNvSpPr>
            <a:spLocks noChangeArrowheads="1"/>
          </p:cNvSpPr>
          <p:nvPr/>
        </p:nvSpPr>
        <p:spPr bwMode="auto">
          <a:xfrm>
            <a:off x="3995738" y="6237288"/>
            <a:ext cx="2714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dirty="0">
                <a:solidFill>
                  <a:srgbClr val="000000"/>
                </a:solidFill>
                <a:latin typeface="Arial" panose="020B0604020202020204" pitchFamily="34" charset="0"/>
              </a:rPr>
              <a:t>Q2</a:t>
            </a:r>
          </a:p>
        </p:txBody>
      </p:sp>
      <p:sp>
        <p:nvSpPr>
          <p:cNvPr id="283697" name="Rectangle 49"/>
          <p:cNvSpPr>
            <a:spLocks noChangeArrowheads="1"/>
          </p:cNvSpPr>
          <p:nvPr/>
        </p:nvSpPr>
        <p:spPr bwMode="auto">
          <a:xfrm>
            <a:off x="3492500" y="6237288"/>
            <a:ext cx="271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7397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7397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7397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Q1</a:t>
            </a:r>
          </a:p>
        </p:txBody>
      </p:sp>
      <p:sp>
        <p:nvSpPr>
          <p:cNvPr id="283698" name="Text Box 50"/>
          <p:cNvSpPr txBox="1">
            <a:spLocks noChangeArrowheads="1"/>
          </p:cNvSpPr>
          <p:nvPr/>
        </p:nvSpPr>
        <p:spPr bwMode="auto">
          <a:xfrm>
            <a:off x="1116013" y="115888"/>
            <a:ext cx="6902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3600"/>
              <a:t>L’effetto di una riduzione della tassa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36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36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36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36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36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36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36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36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36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36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3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74" grpId="0" animBg="1"/>
      <p:bldP spid="283675" grpId="0" animBg="1"/>
      <p:bldP spid="283676" grpId="0" animBg="1"/>
      <p:bldP spid="283677" grpId="0" animBg="1"/>
      <p:bldP spid="283678" grpId="0" animBg="1"/>
      <p:bldP spid="283679" grpId="0" animBg="1"/>
      <p:bldP spid="283680" grpId="0" animBg="1"/>
      <p:bldP spid="283681" grpId="0"/>
      <p:bldP spid="283682" grpId="0"/>
      <p:bldP spid="283685" grpId="0"/>
      <p:bldP spid="283686" grpId="0"/>
      <p:bldP spid="28369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539750" y="0"/>
            <a:ext cx="7772400" cy="692150"/>
          </a:xfrm>
        </p:spPr>
        <p:txBody>
          <a:bodyPr/>
          <a:lstStyle/>
          <a:p>
            <a:pPr eaLnBrk="1" hangingPunct="1"/>
            <a:r>
              <a:rPr lang="it-IT" altLang="en-US" sz="3600" dirty="0"/>
              <a:t>L’effetto di un sussidio</a:t>
            </a:r>
          </a:p>
        </p:txBody>
      </p:sp>
      <p:sp>
        <p:nvSpPr>
          <p:cNvPr id="285699" name="Rectangle 3"/>
          <p:cNvSpPr>
            <a:spLocks noGrp="1" noChangeArrowheads="1"/>
          </p:cNvSpPr>
          <p:nvPr>
            <p:ph type="body" idx="1"/>
          </p:nvPr>
        </p:nvSpPr>
        <p:spPr>
          <a:xfrm>
            <a:off x="0" y="692150"/>
            <a:ext cx="9144000" cy="6021388"/>
          </a:xfrm>
        </p:spPr>
        <p:txBody>
          <a:bodyPr/>
          <a:lstStyle/>
          <a:p>
            <a:pPr eaLnBrk="1" hangingPunct="1">
              <a:lnSpc>
                <a:spcPct val="85000"/>
              </a:lnSpc>
            </a:pPr>
            <a:r>
              <a:rPr lang="it-IT" altLang="en-US" sz="2800" dirty="0"/>
              <a:t>Un sussidio è un’imposta negativa, cioè un contributo che il policy-maker concede ai compratori o venditori di un bene.</a:t>
            </a:r>
          </a:p>
          <a:p>
            <a:pPr eaLnBrk="1" hangingPunct="1">
              <a:lnSpc>
                <a:spcPct val="85000"/>
              </a:lnSpc>
            </a:pPr>
            <a:r>
              <a:rPr lang="it-IT" altLang="en-US" sz="2800" dirty="0"/>
              <a:t>Sia che venga concesso ai compratori che ai venditori, il sussidio favorisce entrambi i lati del mercato.</a:t>
            </a:r>
          </a:p>
          <a:p>
            <a:pPr eaLnBrk="1" hangingPunct="1">
              <a:lnSpc>
                <a:spcPct val="85000"/>
              </a:lnSpc>
            </a:pPr>
            <a:r>
              <a:rPr lang="it-IT" altLang="en-US" sz="2800" dirty="0"/>
              <a:t>Gli effetti sono opposti a quelli della tassa: la quantità scambiata aumenta e il beneficio premia di più il lato meno elastico del mercato. Ma si genera comunque una DWL.</a:t>
            </a:r>
          </a:p>
          <a:p>
            <a:pPr eaLnBrk="1" hangingPunct="1">
              <a:lnSpc>
                <a:spcPct val="85000"/>
              </a:lnSpc>
            </a:pPr>
            <a:r>
              <a:rPr lang="it-IT" altLang="en-US" sz="2800" dirty="0"/>
              <a:t>In particolare la DWL è dovuta al fatto che la somma elargita dallo Stato (e pagata dai contribuenti!) eccede l’aumento di benessere di compratori e venditori:</a:t>
            </a:r>
          </a:p>
          <a:p>
            <a:pPr algn="ctr" eaLnBrk="1" hangingPunct="1">
              <a:lnSpc>
                <a:spcPct val="85000"/>
              </a:lnSpc>
              <a:buFontTx/>
              <a:buNone/>
            </a:pPr>
            <a:r>
              <a:rPr lang="it-IT" altLang="en-US" sz="2800" dirty="0" err="1">
                <a:solidFill>
                  <a:srgbClr val="FF0000"/>
                </a:solidFill>
              </a:rPr>
              <a:t>DWL</a:t>
            </a:r>
            <a:r>
              <a:rPr lang="it-IT" altLang="en-US" sz="2800" baseline="-25000" dirty="0" err="1">
                <a:solidFill>
                  <a:srgbClr val="FF0000"/>
                </a:solidFill>
              </a:rPr>
              <a:t>sussidio</a:t>
            </a:r>
            <a:r>
              <a:rPr lang="it-IT" altLang="en-US" sz="2800" dirty="0">
                <a:solidFill>
                  <a:srgbClr val="FF0000"/>
                </a:solidFill>
              </a:rPr>
              <a:t> = valore del sussidio – (</a:t>
            </a:r>
            <a:r>
              <a:rPr lang="it-IT" altLang="en-US" sz="2800" dirty="0">
                <a:solidFill>
                  <a:srgbClr val="FF0000"/>
                </a:solidFill>
                <a:sym typeface="Symbol" panose="05050102010706020507" pitchFamily="18" charset="2"/>
              </a:rPr>
              <a:t>CS + PS)</a:t>
            </a:r>
          </a:p>
          <a:p>
            <a:pPr eaLnBrk="1" hangingPunct="1">
              <a:lnSpc>
                <a:spcPct val="85000"/>
              </a:lnSpc>
            </a:pPr>
            <a:r>
              <a:rPr lang="it-IT" altLang="en-US" sz="2800" dirty="0">
                <a:sym typeface="Symbol" panose="05050102010706020507" pitchFamily="18" charset="2"/>
              </a:rPr>
              <a:t>Quindi il sussidio avvantaggia i partecipanti al mercato, ma danneggia la collettività nel suo complesso.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6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5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96" name="Rectangle 24" descr="Diagonali larghe verso l'alto"/>
          <p:cNvSpPr>
            <a:spLocks noChangeArrowheads="1"/>
          </p:cNvSpPr>
          <p:nvPr/>
        </p:nvSpPr>
        <p:spPr bwMode="auto">
          <a:xfrm>
            <a:off x="2051050" y="3573463"/>
            <a:ext cx="3457575" cy="935037"/>
          </a:xfrm>
          <a:prstGeom prst="rect">
            <a:avLst/>
          </a:prstGeom>
          <a:solidFill>
            <a:schemeClr val="accent5">
              <a:lumMod val="90000"/>
            </a:schemeClr>
          </a:solidFill>
          <a:ln>
            <a:noFill/>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2400">
              <a:latin typeface="Times New Roman" panose="02020603050405020304" pitchFamily="18" charset="0"/>
            </a:endParaRPr>
          </a:p>
        </p:txBody>
      </p:sp>
      <p:sp>
        <p:nvSpPr>
          <p:cNvPr id="287747"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87748"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87749" name="Rectangle 4"/>
          <p:cNvSpPr>
            <a:spLocks noChangeArrowheads="1"/>
          </p:cNvSpPr>
          <p:nvPr/>
        </p:nvSpPr>
        <p:spPr bwMode="auto">
          <a:xfrm>
            <a:off x="1949450" y="3849688"/>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 </a:t>
            </a:r>
          </a:p>
        </p:txBody>
      </p:sp>
      <p:sp>
        <p:nvSpPr>
          <p:cNvPr id="287750" name="Rectangle 5"/>
          <p:cNvSpPr>
            <a:spLocks noChangeArrowheads="1"/>
          </p:cNvSpPr>
          <p:nvPr/>
        </p:nvSpPr>
        <p:spPr bwMode="auto">
          <a:xfrm>
            <a:off x="7559675" y="6232525"/>
            <a:ext cx="825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Quantità</a:t>
            </a:r>
          </a:p>
        </p:txBody>
      </p:sp>
      <p:sp>
        <p:nvSpPr>
          <p:cNvPr id="287751" name="Rectangle 6"/>
          <p:cNvSpPr>
            <a:spLocks noChangeArrowheads="1"/>
          </p:cNvSpPr>
          <p:nvPr/>
        </p:nvSpPr>
        <p:spPr bwMode="auto">
          <a:xfrm>
            <a:off x="1895475" y="6232525"/>
            <a:ext cx="112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0</a:t>
            </a:r>
          </a:p>
        </p:txBody>
      </p:sp>
      <p:sp>
        <p:nvSpPr>
          <p:cNvPr id="287752" name="Rectangle 7"/>
          <p:cNvSpPr>
            <a:spLocks noChangeArrowheads="1"/>
          </p:cNvSpPr>
          <p:nvPr/>
        </p:nvSpPr>
        <p:spPr bwMode="auto">
          <a:xfrm>
            <a:off x="1547813" y="1557338"/>
            <a:ext cx="654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Prezzo</a:t>
            </a:r>
          </a:p>
        </p:txBody>
      </p:sp>
      <p:sp>
        <p:nvSpPr>
          <p:cNvPr id="287753" name="Freeform 8"/>
          <p:cNvSpPr>
            <a:spLocks/>
          </p:cNvSpPr>
          <p:nvPr/>
        </p:nvSpPr>
        <p:spPr bwMode="auto">
          <a:xfrm>
            <a:off x="2070100" y="1793875"/>
            <a:ext cx="6170613" cy="4397375"/>
          </a:xfrm>
          <a:custGeom>
            <a:avLst/>
            <a:gdLst>
              <a:gd name="T0" fmla="*/ 0 w 3887"/>
              <a:gd name="T1" fmla="*/ 0 h 2770"/>
              <a:gd name="T2" fmla="*/ 0 w 3887"/>
              <a:gd name="T3" fmla="*/ 2147483646 h 2770"/>
              <a:gd name="T4" fmla="*/ 2147483646 w 3887"/>
              <a:gd name="T5" fmla="*/ 2147483646 h 2770"/>
              <a:gd name="T6" fmla="*/ 0 60000 65536"/>
              <a:gd name="T7" fmla="*/ 0 60000 65536"/>
              <a:gd name="T8" fmla="*/ 0 60000 65536"/>
            </a:gdLst>
            <a:ahLst/>
            <a:cxnLst>
              <a:cxn ang="T6">
                <a:pos x="T0" y="T1"/>
              </a:cxn>
              <a:cxn ang="T7">
                <a:pos x="T2" y="T3"/>
              </a:cxn>
              <a:cxn ang="T8">
                <a:pos x="T4" y="T5"/>
              </a:cxn>
            </a:cxnLst>
            <a:rect l="0" t="0" r="r" b="b"/>
            <a:pathLst>
              <a:path w="3887" h="2770">
                <a:moveTo>
                  <a:pt x="0" y="0"/>
                </a:moveTo>
                <a:lnTo>
                  <a:pt x="0" y="2769"/>
                </a:lnTo>
                <a:lnTo>
                  <a:pt x="3886" y="27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54" name="Rectangle 9"/>
          <p:cNvSpPr>
            <a:spLocks noChangeArrowheads="1"/>
          </p:cNvSpPr>
          <p:nvPr/>
        </p:nvSpPr>
        <p:spPr bwMode="auto">
          <a:xfrm>
            <a:off x="4572000" y="6237288"/>
            <a:ext cx="407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Qeff</a:t>
            </a:r>
          </a:p>
        </p:txBody>
      </p:sp>
      <p:sp>
        <p:nvSpPr>
          <p:cNvPr id="287755" name="Freeform 10"/>
          <p:cNvSpPr>
            <a:spLocks/>
          </p:cNvSpPr>
          <p:nvPr/>
        </p:nvSpPr>
        <p:spPr bwMode="auto">
          <a:xfrm>
            <a:off x="2070100" y="4002088"/>
            <a:ext cx="2670175" cy="2166937"/>
          </a:xfrm>
          <a:custGeom>
            <a:avLst/>
            <a:gdLst>
              <a:gd name="T0" fmla="*/ 2147483646 w 1682"/>
              <a:gd name="T1" fmla="*/ 2147483646 h 1365"/>
              <a:gd name="T2" fmla="*/ 2147483646 w 1682"/>
              <a:gd name="T3" fmla="*/ 0 h 1365"/>
              <a:gd name="T4" fmla="*/ 0 w 1682"/>
              <a:gd name="T5" fmla="*/ 0 h 1365"/>
              <a:gd name="T6" fmla="*/ 0 60000 65536"/>
              <a:gd name="T7" fmla="*/ 0 60000 65536"/>
              <a:gd name="T8" fmla="*/ 0 60000 65536"/>
            </a:gdLst>
            <a:ahLst/>
            <a:cxnLst>
              <a:cxn ang="T6">
                <a:pos x="T0" y="T1"/>
              </a:cxn>
              <a:cxn ang="T7">
                <a:pos x="T2" y="T3"/>
              </a:cxn>
              <a:cxn ang="T8">
                <a:pos x="T4" y="T5"/>
              </a:cxn>
            </a:cxnLst>
            <a:rect l="0" t="0" r="r" b="b"/>
            <a:pathLst>
              <a:path w="1682" h="1365">
                <a:moveTo>
                  <a:pt x="1681" y="1364"/>
                </a:moveTo>
                <a:lnTo>
                  <a:pt x="168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56" name="Rectangle 11"/>
          <p:cNvSpPr>
            <a:spLocks noChangeArrowheads="1"/>
          </p:cNvSpPr>
          <p:nvPr/>
        </p:nvSpPr>
        <p:spPr bwMode="auto">
          <a:xfrm>
            <a:off x="1949450" y="4527550"/>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 </a:t>
            </a:r>
          </a:p>
        </p:txBody>
      </p:sp>
      <p:sp>
        <p:nvSpPr>
          <p:cNvPr id="287757" name="Rectangle 12"/>
          <p:cNvSpPr>
            <a:spLocks noChangeArrowheads="1"/>
          </p:cNvSpPr>
          <p:nvPr/>
        </p:nvSpPr>
        <p:spPr bwMode="auto">
          <a:xfrm>
            <a:off x="6796088" y="5248275"/>
            <a:ext cx="923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Domanda</a:t>
            </a:r>
          </a:p>
        </p:txBody>
      </p:sp>
      <p:sp>
        <p:nvSpPr>
          <p:cNvPr id="287758" name="Rectangle 13"/>
          <p:cNvSpPr>
            <a:spLocks noChangeArrowheads="1"/>
          </p:cNvSpPr>
          <p:nvPr/>
        </p:nvSpPr>
        <p:spPr bwMode="auto">
          <a:xfrm>
            <a:off x="6659563" y="2924175"/>
            <a:ext cx="668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Offerta</a:t>
            </a:r>
          </a:p>
        </p:txBody>
      </p:sp>
      <p:sp>
        <p:nvSpPr>
          <p:cNvPr id="287759" name="Freeform 14"/>
          <p:cNvSpPr>
            <a:spLocks/>
          </p:cNvSpPr>
          <p:nvPr/>
        </p:nvSpPr>
        <p:spPr bwMode="auto">
          <a:xfrm>
            <a:off x="2051050" y="3573463"/>
            <a:ext cx="3438525" cy="2595562"/>
          </a:xfrm>
          <a:custGeom>
            <a:avLst/>
            <a:gdLst>
              <a:gd name="T0" fmla="*/ 2147483646 w 980"/>
              <a:gd name="T1" fmla="*/ 2147483646 h 1888"/>
              <a:gd name="T2" fmla="*/ 2147483646 w 980"/>
              <a:gd name="T3" fmla="*/ 0 h 1888"/>
              <a:gd name="T4" fmla="*/ 0 w 980"/>
              <a:gd name="T5" fmla="*/ 0 h 1888"/>
              <a:gd name="T6" fmla="*/ 0 60000 65536"/>
              <a:gd name="T7" fmla="*/ 0 60000 65536"/>
              <a:gd name="T8" fmla="*/ 0 60000 65536"/>
            </a:gdLst>
            <a:ahLst/>
            <a:cxnLst>
              <a:cxn ang="T6">
                <a:pos x="T0" y="T1"/>
              </a:cxn>
              <a:cxn ang="T7">
                <a:pos x="T2" y="T3"/>
              </a:cxn>
              <a:cxn ang="T8">
                <a:pos x="T4" y="T5"/>
              </a:cxn>
            </a:cxnLst>
            <a:rect l="0" t="0" r="r" b="b"/>
            <a:pathLst>
              <a:path w="980" h="1888">
                <a:moveTo>
                  <a:pt x="979" y="1887"/>
                </a:moveTo>
                <a:lnTo>
                  <a:pt x="979" y="0"/>
                </a:lnTo>
                <a:lnTo>
                  <a:pt x="0" y="0"/>
                </a:lnTo>
              </a:path>
            </a:pathLst>
          </a:custGeom>
          <a:noFill/>
          <a:ln w="3175" cap="rnd"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0" name="Line 15"/>
          <p:cNvSpPr>
            <a:spLocks noChangeShapeType="1"/>
          </p:cNvSpPr>
          <p:nvPr/>
        </p:nvSpPr>
        <p:spPr bwMode="auto">
          <a:xfrm>
            <a:off x="2109788" y="2116138"/>
            <a:ext cx="4606925" cy="3251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7761" name="Line 16"/>
          <p:cNvSpPr>
            <a:spLocks noChangeShapeType="1"/>
          </p:cNvSpPr>
          <p:nvPr/>
        </p:nvSpPr>
        <p:spPr bwMode="auto">
          <a:xfrm flipH="1">
            <a:off x="2105025" y="2816225"/>
            <a:ext cx="4659313" cy="27479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7762" name="Freeform 17"/>
          <p:cNvSpPr>
            <a:spLocks/>
          </p:cNvSpPr>
          <p:nvPr/>
        </p:nvSpPr>
        <p:spPr bwMode="auto">
          <a:xfrm>
            <a:off x="4695825" y="3937000"/>
            <a:ext cx="109538"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0 h 69"/>
              <a:gd name="T12" fmla="*/ 2147483646 w 69"/>
              <a:gd name="T13" fmla="*/ 0 h 69"/>
              <a:gd name="T14" fmla="*/ 2147483646 w 69"/>
              <a:gd name="T15" fmla="*/ 0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5" y="68"/>
                </a:lnTo>
                <a:lnTo>
                  <a:pt x="68" y="55"/>
                </a:lnTo>
                <a:lnTo>
                  <a:pt x="68" y="41"/>
                </a:lnTo>
                <a:lnTo>
                  <a:pt x="68" y="13"/>
                </a:lnTo>
                <a:lnTo>
                  <a:pt x="55" y="0"/>
                </a:lnTo>
                <a:lnTo>
                  <a:pt x="27" y="0"/>
                </a:lnTo>
                <a:lnTo>
                  <a:pt x="13" y="0"/>
                </a:lnTo>
                <a:lnTo>
                  <a:pt x="0" y="13"/>
                </a:lnTo>
                <a:lnTo>
                  <a:pt x="0" y="41"/>
                </a:lnTo>
                <a:lnTo>
                  <a:pt x="0" y="55"/>
                </a:lnTo>
                <a:lnTo>
                  <a:pt x="13"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3" name="Freeform 18"/>
          <p:cNvSpPr>
            <a:spLocks/>
          </p:cNvSpPr>
          <p:nvPr/>
        </p:nvSpPr>
        <p:spPr bwMode="auto">
          <a:xfrm>
            <a:off x="5435600" y="3500438"/>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4" name="Freeform 19"/>
          <p:cNvSpPr>
            <a:spLocks/>
          </p:cNvSpPr>
          <p:nvPr/>
        </p:nvSpPr>
        <p:spPr bwMode="auto">
          <a:xfrm>
            <a:off x="5435600" y="4437063"/>
            <a:ext cx="109538" cy="131762"/>
          </a:xfrm>
          <a:custGeom>
            <a:avLst/>
            <a:gdLst>
              <a:gd name="T0" fmla="*/ 2147483646 w 69"/>
              <a:gd name="T1" fmla="*/ 2147483646 h 83"/>
              <a:gd name="T2" fmla="*/ 2147483646 w 69"/>
              <a:gd name="T3" fmla="*/ 2147483646 h 83"/>
              <a:gd name="T4" fmla="*/ 2147483646 w 69"/>
              <a:gd name="T5" fmla="*/ 2147483646 h 83"/>
              <a:gd name="T6" fmla="*/ 2147483646 w 69"/>
              <a:gd name="T7" fmla="*/ 2147483646 h 83"/>
              <a:gd name="T8" fmla="*/ 2147483646 w 69"/>
              <a:gd name="T9" fmla="*/ 2147483646 h 83"/>
              <a:gd name="T10" fmla="*/ 2147483646 w 69"/>
              <a:gd name="T11" fmla="*/ 0 h 83"/>
              <a:gd name="T12" fmla="*/ 2147483646 w 69"/>
              <a:gd name="T13" fmla="*/ 0 h 83"/>
              <a:gd name="T14" fmla="*/ 2147483646 w 69"/>
              <a:gd name="T15" fmla="*/ 0 h 83"/>
              <a:gd name="T16" fmla="*/ 0 w 69"/>
              <a:gd name="T17" fmla="*/ 2147483646 h 83"/>
              <a:gd name="T18" fmla="*/ 0 w 69"/>
              <a:gd name="T19" fmla="*/ 2147483646 h 83"/>
              <a:gd name="T20" fmla="*/ 0 w 69"/>
              <a:gd name="T21" fmla="*/ 2147483646 h 83"/>
              <a:gd name="T22" fmla="*/ 2147483646 w 69"/>
              <a:gd name="T23" fmla="*/ 2147483646 h 83"/>
              <a:gd name="T24" fmla="*/ 2147483646 w 69"/>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3">
                <a:moveTo>
                  <a:pt x="27" y="82"/>
                </a:moveTo>
                <a:lnTo>
                  <a:pt x="55" y="69"/>
                </a:lnTo>
                <a:lnTo>
                  <a:pt x="68" y="54"/>
                </a:lnTo>
                <a:lnTo>
                  <a:pt x="68" y="41"/>
                </a:lnTo>
                <a:lnTo>
                  <a:pt x="68" y="13"/>
                </a:lnTo>
                <a:lnTo>
                  <a:pt x="55" y="0"/>
                </a:lnTo>
                <a:lnTo>
                  <a:pt x="27" y="0"/>
                </a:lnTo>
                <a:lnTo>
                  <a:pt x="13" y="0"/>
                </a:lnTo>
                <a:lnTo>
                  <a:pt x="0" y="13"/>
                </a:lnTo>
                <a:lnTo>
                  <a:pt x="0" y="41"/>
                </a:lnTo>
                <a:lnTo>
                  <a:pt x="0" y="54"/>
                </a:lnTo>
                <a:lnTo>
                  <a:pt x="13" y="69"/>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5" name="Text Box 20"/>
          <p:cNvSpPr txBox="1">
            <a:spLocks noChangeArrowheads="1"/>
          </p:cNvSpPr>
          <p:nvPr/>
        </p:nvSpPr>
        <p:spPr bwMode="auto">
          <a:xfrm>
            <a:off x="5219700" y="31416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A</a:t>
            </a:r>
          </a:p>
        </p:txBody>
      </p:sp>
      <p:sp>
        <p:nvSpPr>
          <p:cNvPr id="287766" name="Text Box 21"/>
          <p:cNvSpPr txBox="1">
            <a:spLocks noChangeArrowheads="1"/>
          </p:cNvSpPr>
          <p:nvPr/>
        </p:nvSpPr>
        <p:spPr bwMode="auto">
          <a:xfrm>
            <a:off x="5219700" y="45815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B</a:t>
            </a:r>
          </a:p>
        </p:txBody>
      </p:sp>
      <p:sp>
        <p:nvSpPr>
          <p:cNvPr id="287767" name="Text Box 22"/>
          <p:cNvSpPr txBox="1">
            <a:spLocks noChangeArrowheads="1"/>
          </p:cNvSpPr>
          <p:nvPr/>
        </p:nvSpPr>
        <p:spPr bwMode="auto">
          <a:xfrm>
            <a:off x="4648200" y="3581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E</a:t>
            </a:r>
          </a:p>
        </p:txBody>
      </p:sp>
      <p:sp>
        <p:nvSpPr>
          <p:cNvPr id="287768" name="Line 23"/>
          <p:cNvSpPr>
            <a:spLocks noChangeShapeType="1"/>
          </p:cNvSpPr>
          <p:nvPr/>
        </p:nvSpPr>
        <p:spPr bwMode="auto">
          <a:xfrm flipH="1" flipV="1">
            <a:off x="2051050" y="4508500"/>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9" name="Text Box 25"/>
          <p:cNvSpPr txBox="1">
            <a:spLocks noChangeArrowheads="1"/>
          </p:cNvSpPr>
          <p:nvPr/>
        </p:nvSpPr>
        <p:spPr bwMode="auto">
          <a:xfrm>
            <a:off x="1692275" y="29972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b="1">
              <a:latin typeface="Book Antiqua" panose="02040602050305030304" pitchFamily="18" charset="0"/>
            </a:endParaRPr>
          </a:p>
        </p:txBody>
      </p:sp>
      <p:sp>
        <p:nvSpPr>
          <p:cNvPr id="287770" name="Text Box 26"/>
          <p:cNvSpPr txBox="1">
            <a:spLocks noChangeArrowheads="1"/>
          </p:cNvSpPr>
          <p:nvPr/>
        </p:nvSpPr>
        <p:spPr bwMode="auto">
          <a:xfrm>
            <a:off x="1692275" y="44370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D</a:t>
            </a:r>
          </a:p>
        </p:txBody>
      </p:sp>
      <p:sp>
        <p:nvSpPr>
          <p:cNvPr id="287771" name="Text Box 27"/>
          <p:cNvSpPr txBox="1">
            <a:spLocks noChangeArrowheads="1"/>
          </p:cNvSpPr>
          <p:nvPr/>
        </p:nvSpPr>
        <p:spPr bwMode="auto">
          <a:xfrm>
            <a:off x="1692275" y="33575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C</a:t>
            </a:r>
          </a:p>
        </p:txBody>
      </p:sp>
      <p:sp>
        <p:nvSpPr>
          <p:cNvPr id="287772" name="Freeform 28"/>
          <p:cNvSpPr>
            <a:spLocks/>
          </p:cNvSpPr>
          <p:nvPr/>
        </p:nvSpPr>
        <p:spPr bwMode="auto">
          <a:xfrm>
            <a:off x="2017713" y="3497262"/>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73" name="Freeform 29"/>
          <p:cNvSpPr>
            <a:spLocks/>
          </p:cNvSpPr>
          <p:nvPr/>
        </p:nvSpPr>
        <p:spPr bwMode="auto">
          <a:xfrm>
            <a:off x="2051050" y="4437063"/>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74" name="Text Box 30"/>
          <p:cNvSpPr txBox="1">
            <a:spLocks noChangeArrowheads="1"/>
          </p:cNvSpPr>
          <p:nvPr/>
        </p:nvSpPr>
        <p:spPr bwMode="auto">
          <a:xfrm>
            <a:off x="4211638" y="836613"/>
            <a:ext cx="46434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dirty="0">
                <a:solidFill>
                  <a:srgbClr val="FF0000"/>
                </a:solidFill>
                <a:latin typeface="Times New Roman" panose="02020603050405020304" pitchFamily="18" charset="0"/>
              </a:rPr>
              <a:t>PS senza sussidio = area GEH</a:t>
            </a:r>
          </a:p>
          <a:p>
            <a:pPr eaLnBrk="1" hangingPunct="1">
              <a:spcBef>
                <a:spcPct val="0"/>
              </a:spcBef>
              <a:buFontTx/>
              <a:buNone/>
            </a:pPr>
            <a:r>
              <a:rPr lang="it-IT" altLang="en-US" sz="2000" dirty="0">
                <a:solidFill>
                  <a:srgbClr val="FF0000"/>
                </a:solidFill>
                <a:latin typeface="Times New Roman" panose="02020603050405020304" pitchFamily="18" charset="0"/>
              </a:rPr>
              <a:t>CS senza sussidio = area FEH </a:t>
            </a:r>
          </a:p>
          <a:p>
            <a:pPr eaLnBrk="1" hangingPunct="1">
              <a:spcBef>
                <a:spcPct val="0"/>
              </a:spcBef>
              <a:buFontTx/>
              <a:buNone/>
            </a:pPr>
            <a:r>
              <a:rPr lang="it-IT" altLang="en-US" sz="2000" dirty="0">
                <a:solidFill>
                  <a:schemeClr val="accent2"/>
                </a:solidFill>
                <a:latin typeface="Times New Roman" panose="02020603050405020304" pitchFamily="18" charset="0"/>
                <a:sym typeface="Symbol" panose="05050102010706020507" pitchFamily="18" charset="2"/>
              </a:rPr>
              <a:t></a:t>
            </a:r>
            <a:r>
              <a:rPr lang="it-IT" altLang="en-US" sz="2000" dirty="0">
                <a:solidFill>
                  <a:schemeClr val="accent2"/>
                </a:solidFill>
                <a:latin typeface="Times New Roman" panose="02020603050405020304" pitchFamily="18" charset="0"/>
              </a:rPr>
              <a:t>PS con sussidio = area HCEA </a:t>
            </a:r>
          </a:p>
          <a:p>
            <a:pPr eaLnBrk="1" hangingPunct="1">
              <a:spcBef>
                <a:spcPct val="0"/>
              </a:spcBef>
              <a:buFontTx/>
              <a:buNone/>
            </a:pPr>
            <a:r>
              <a:rPr lang="it-IT" altLang="en-US" sz="2000" dirty="0">
                <a:solidFill>
                  <a:schemeClr val="accent2"/>
                </a:solidFill>
                <a:latin typeface="Times New Roman" panose="02020603050405020304" pitchFamily="18" charset="0"/>
                <a:sym typeface="Symbol" panose="05050102010706020507" pitchFamily="18" charset="2"/>
              </a:rPr>
              <a:t></a:t>
            </a:r>
            <a:r>
              <a:rPr lang="it-IT" altLang="en-US" sz="2000" dirty="0">
                <a:solidFill>
                  <a:schemeClr val="accent2"/>
                </a:solidFill>
                <a:latin typeface="Times New Roman" panose="02020603050405020304" pitchFamily="18" charset="0"/>
              </a:rPr>
              <a:t>CS con sussidio = area HDEB</a:t>
            </a:r>
          </a:p>
          <a:p>
            <a:pPr eaLnBrk="1" hangingPunct="1">
              <a:spcBef>
                <a:spcPct val="0"/>
              </a:spcBef>
              <a:buFontTx/>
              <a:buNone/>
            </a:pPr>
            <a:r>
              <a:rPr lang="it-IT" altLang="en-US" sz="2000" dirty="0">
                <a:solidFill>
                  <a:schemeClr val="accent2"/>
                </a:solidFill>
                <a:latin typeface="Times New Roman" panose="02020603050405020304" pitchFamily="18" charset="0"/>
              </a:rPr>
              <a:t>Costo del sussidio AB = area ABCD</a:t>
            </a:r>
          </a:p>
          <a:p>
            <a:pPr eaLnBrk="1" hangingPunct="1">
              <a:spcBef>
                <a:spcPct val="0"/>
              </a:spcBef>
              <a:buFontTx/>
              <a:buNone/>
            </a:pPr>
            <a:r>
              <a:rPr lang="it-IT" altLang="en-US" sz="2000" dirty="0">
                <a:solidFill>
                  <a:srgbClr val="9933FF"/>
                </a:solidFill>
                <a:latin typeface="Times New Roman" panose="02020603050405020304" pitchFamily="18" charset="0"/>
              </a:rPr>
              <a:t>DWL = ABCD – (HCEA + HDEB) = EAB</a:t>
            </a:r>
          </a:p>
        </p:txBody>
      </p:sp>
      <p:sp>
        <p:nvSpPr>
          <p:cNvPr id="287775" name="Freeform 31"/>
          <p:cNvSpPr>
            <a:spLocks/>
          </p:cNvSpPr>
          <p:nvPr/>
        </p:nvSpPr>
        <p:spPr bwMode="auto">
          <a:xfrm>
            <a:off x="2051050" y="2060575"/>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76" name="Freeform 32"/>
          <p:cNvSpPr>
            <a:spLocks/>
          </p:cNvSpPr>
          <p:nvPr/>
        </p:nvSpPr>
        <p:spPr bwMode="auto">
          <a:xfrm>
            <a:off x="2051050" y="5516563"/>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77" name="Text Box 33"/>
          <p:cNvSpPr txBox="1">
            <a:spLocks noChangeArrowheads="1"/>
          </p:cNvSpPr>
          <p:nvPr/>
        </p:nvSpPr>
        <p:spPr bwMode="auto">
          <a:xfrm>
            <a:off x="1692275" y="1989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F</a:t>
            </a:r>
          </a:p>
        </p:txBody>
      </p:sp>
      <p:sp>
        <p:nvSpPr>
          <p:cNvPr id="287778" name="Text Box 34"/>
          <p:cNvSpPr txBox="1">
            <a:spLocks noChangeArrowheads="1"/>
          </p:cNvSpPr>
          <p:nvPr/>
        </p:nvSpPr>
        <p:spPr bwMode="auto">
          <a:xfrm>
            <a:off x="1692275" y="54451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G</a:t>
            </a:r>
          </a:p>
        </p:txBody>
      </p:sp>
      <p:sp>
        <p:nvSpPr>
          <p:cNvPr id="287779" name="Rectangle 35"/>
          <p:cNvSpPr>
            <a:spLocks noChangeArrowheads="1"/>
          </p:cNvSpPr>
          <p:nvPr/>
        </p:nvSpPr>
        <p:spPr bwMode="auto">
          <a:xfrm>
            <a:off x="5435600" y="6237288"/>
            <a:ext cx="271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Q2</a:t>
            </a:r>
          </a:p>
        </p:txBody>
      </p:sp>
      <p:sp>
        <p:nvSpPr>
          <p:cNvPr id="287780" name="Text Box 36"/>
          <p:cNvSpPr txBox="1">
            <a:spLocks noChangeArrowheads="1"/>
          </p:cNvSpPr>
          <p:nvPr/>
        </p:nvSpPr>
        <p:spPr bwMode="auto">
          <a:xfrm>
            <a:off x="250825" y="188913"/>
            <a:ext cx="836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3600" dirty="0">
                <a:latin typeface="Times New Roman" panose="02020603050405020304" pitchFamily="18" charset="0"/>
              </a:rPr>
              <a:t>L’effetto di un sussidio sul benessere sociale</a:t>
            </a:r>
          </a:p>
        </p:txBody>
      </p:sp>
      <p:sp>
        <p:nvSpPr>
          <p:cNvPr id="287781" name="Text Box 37"/>
          <p:cNvSpPr txBox="1">
            <a:spLocks noChangeArrowheads="1"/>
          </p:cNvSpPr>
          <p:nvPr/>
        </p:nvSpPr>
        <p:spPr bwMode="auto">
          <a:xfrm>
            <a:off x="1619250" y="37893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H</a:t>
            </a:r>
          </a:p>
        </p:txBody>
      </p:sp>
      <p:sp>
        <p:nvSpPr>
          <p:cNvPr id="287782" name="Freeform 38"/>
          <p:cNvSpPr>
            <a:spLocks/>
          </p:cNvSpPr>
          <p:nvPr/>
        </p:nvSpPr>
        <p:spPr bwMode="auto">
          <a:xfrm>
            <a:off x="1979613" y="3933825"/>
            <a:ext cx="109537"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4711" name="AutoShape 39" descr="Piastrelle bicolori"/>
          <p:cNvSpPr>
            <a:spLocks noChangeArrowheads="1"/>
          </p:cNvSpPr>
          <p:nvPr/>
        </p:nvSpPr>
        <p:spPr bwMode="auto">
          <a:xfrm rot="-5400000">
            <a:off x="4644232" y="3644106"/>
            <a:ext cx="1008062" cy="720725"/>
          </a:xfrm>
          <a:prstGeom prst="triangle">
            <a:avLst>
              <a:gd name="adj" fmla="val 500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1396218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696"/>
                                        </p:tgtEl>
                                        <p:attrNameLst>
                                          <p:attrName>style.visibility</p:attrName>
                                        </p:attrNameLst>
                                      </p:cBhvr>
                                      <p:to>
                                        <p:strVal val="visible"/>
                                      </p:to>
                                    </p:set>
                                    <p:animEffect transition="in" filter="fade">
                                      <p:cBhvr>
                                        <p:cTn id="7" dur="500"/>
                                        <p:tgtEl>
                                          <p:spTgt spid="2846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77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4711"/>
                                        </p:tgtEl>
                                        <p:attrNameLst>
                                          <p:attrName>style.visibility</p:attrName>
                                        </p:attrNameLst>
                                      </p:cBhvr>
                                      <p:to>
                                        <p:strVal val="visible"/>
                                      </p:to>
                                    </p:set>
                                    <p:animEffect transition="in" filter="fade">
                                      <p:cBhvr>
                                        <p:cTn id="16" dur="500"/>
                                        <p:tgtEl>
                                          <p:spTgt spid="284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6" grpId="0" animBg="1"/>
      <p:bldP spid="287774" grpId="0"/>
      <p:bldP spid="2847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50825" y="0"/>
            <a:ext cx="8642350" cy="836613"/>
          </a:xfrm>
        </p:spPr>
        <p:txBody>
          <a:bodyPr/>
          <a:lstStyle/>
          <a:p>
            <a:pPr eaLnBrk="1" hangingPunct="1"/>
            <a:r>
              <a:rPr lang="it-IT" altLang="en-US" sz="3600" dirty="0"/>
              <a:t>Effetti di un tetto sul benessere sociale</a:t>
            </a:r>
          </a:p>
        </p:txBody>
      </p:sp>
      <p:sp>
        <p:nvSpPr>
          <p:cNvPr id="209923" name="Rectangle 3"/>
          <p:cNvSpPr>
            <a:spLocks noGrp="1" noChangeArrowheads="1"/>
          </p:cNvSpPr>
          <p:nvPr>
            <p:ph type="body" idx="1"/>
          </p:nvPr>
        </p:nvSpPr>
        <p:spPr>
          <a:xfrm>
            <a:off x="250825" y="765175"/>
            <a:ext cx="8642350" cy="5759450"/>
          </a:xfrm>
        </p:spPr>
        <p:txBody>
          <a:bodyPr/>
          <a:lstStyle/>
          <a:p>
            <a:pPr eaLnBrk="1" hangingPunct="1">
              <a:lnSpc>
                <a:spcPct val="80000"/>
              </a:lnSpc>
            </a:pPr>
            <a:r>
              <a:rPr lang="it-IT" altLang="en-US" sz="2400" dirty="0"/>
              <a:t>La presenza di un tetto vincolante genera diversi effetti negativi sul benessere sociale.</a:t>
            </a:r>
          </a:p>
          <a:p>
            <a:pPr eaLnBrk="1" hangingPunct="1">
              <a:lnSpc>
                <a:spcPct val="80000"/>
              </a:lnSpc>
            </a:pPr>
            <a:r>
              <a:rPr lang="it-IT" altLang="en-US" sz="2400" u="sng" dirty="0"/>
              <a:t>In primo luogo</a:t>
            </a:r>
            <a:r>
              <a:rPr lang="it-IT" altLang="en-US" sz="2400" dirty="0"/>
              <a:t>, si registra uno spreco di risorse indotto dal meccanismo “arbitrario” con cui viene soddisfatta la domanda.</a:t>
            </a:r>
          </a:p>
          <a:p>
            <a:pPr eaLnBrk="1" hangingPunct="1">
              <a:lnSpc>
                <a:spcPct val="80000"/>
              </a:lnSpc>
            </a:pPr>
            <a:r>
              <a:rPr lang="it-IT" altLang="en-US" sz="2400" dirty="0"/>
              <a:t>Per esempio, se il bene viene assegnato ai “primi della coda” e se ipotizziamo che questi siano i compratori con la disponibilità a pagare più alta (cioè quelli disposti ai maggiori sacrifici pur di ottenere il bene), si genera una perdita di benessere pari al costo opportunità del tempo trascorso in coda.</a:t>
            </a:r>
          </a:p>
          <a:p>
            <a:pPr lvl="1" eaLnBrk="1" hangingPunct="1">
              <a:lnSpc>
                <a:spcPct val="80000"/>
              </a:lnSpc>
            </a:pPr>
            <a:r>
              <a:rPr lang="it-IT" altLang="en-US" sz="2400" dirty="0"/>
              <a:t>Di fatto, i compratori competono tra loro sulla base della disponibilità a perdere tempo in coda. Questa è una forma di “concorrenza” inefficiente perché del tutto improduttiva.</a:t>
            </a:r>
          </a:p>
          <a:p>
            <a:pPr eaLnBrk="1" hangingPunct="1">
              <a:lnSpc>
                <a:spcPct val="80000"/>
              </a:lnSpc>
            </a:pPr>
            <a:r>
              <a:rPr lang="it-IT" altLang="en-US" sz="2400" u="sng" dirty="0"/>
              <a:t>In secondo luogo</a:t>
            </a:r>
            <a:r>
              <a:rPr lang="it-IT" altLang="en-US" sz="2400" dirty="0"/>
              <a:t>, la riduzione della quantità scambiata genera una DWL analoga a quella della tassa.</a:t>
            </a:r>
          </a:p>
          <a:p>
            <a:pPr eaLnBrk="1" hangingPunct="1">
              <a:lnSpc>
                <a:spcPct val="80000"/>
              </a:lnSpc>
            </a:pPr>
            <a:r>
              <a:rPr lang="it-IT" altLang="en-US" sz="2400" u="sng" dirty="0"/>
              <a:t>In terzo luogo</a:t>
            </a:r>
            <a:r>
              <a:rPr lang="it-IT" altLang="en-US" sz="2400" dirty="0"/>
              <a:t>, se il bene viene assegnato in modo “casuale”, cioè </a:t>
            </a:r>
            <a:r>
              <a:rPr lang="it-IT" altLang="en-US" sz="2400" u="sng" dirty="0"/>
              <a:t>non</a:t>
            </a:r>
            <a:r>
              <a:rPr lang="it-IT" altLang="en-US" sz="2400" dirty="0"/>
              <a:t> a chi ha la disponibilità a pagare più alta, esso finirà nelle mani di compratori che gli attribuiscono un valore minore.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9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descr="Cw_f0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76200"/>
            <a:ext cx="7983537"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diritto 2">
            <a:extLst>
              <a:ext uri="{FF2B5EF4-FFF2-40B4-BE49-F238E27FC236}">
                <a16:creationId xmlns:a16="http://schemas.microsoft.com/office/drawing/2014/main" id="{0EDE5906-3F79-4B4C-9442-55947E9EC608}"/>
              </a:ext>
            </a:extLst>
          </p:cNvPr>
          <p:cNvCxnSpPr>
            <a:cxnSpLocks/>
          </p:cNvCxnSpPr>
          <p:nvPr/>
        </p:nvCxnSpPr>
        <p:spPr>
          <a:xfrm>
            <a:off x="2411760" y="5157192"/>
            <a:ext cx="5544616" cy="0"/>
          </a:xfrm>
          <a:prstGeom prst="line">
            <a:avLst/>
          </a:prstGeom>
          <a:ln w="57150">
            <a:solidFill>
              <a:srgbClr val="5A38D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descr="Cw_f06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76200"/>
            <a:ext cx="6910387"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5" name="Text Box 3"/>
          <p:cNvSpPr txBox="1">
            <a:spLocks noChangeArrowheads="1"/>
          </p:cNvSpPr>
          <p:nvPr/>
        </p:nvSpPr>
        <p:spPr bwMode="auto">
          <a:xfrm>
            <a:off x="4383088" y="0"/>
            <a:ext cx="4559300" cy="1006475"/>
          </a:xfrm>
          <a:prstGeom prst="rect">
            <a:avLst/>
          </a:prstGeom>
          <a:solidFill>
            <a:schemeClr val="hlink">
              <a:alpha val="3803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000" b="1"/>
              <a:t>Se il bene viene assegnato ai compratori </a:t>
            </a:r>
          </a:p>
          <a:p>
            <a:pPr algn="ctr" eaLnBrk="1" hangingPunct="1">
              <a:spcBef>
                <a:spcPct val="0"/>
              </a:spcBef>
              <a:buFontTx/>
              <a:buNone/>
            </a:pPr>
            <a:r>
              <a:rPr lang="it-IT" altLang="en-US" sz="2000" b="1"/>
              <a:t>che gli attribuiscono maggior valore, </a:t>
            </a:r>
          </a:p>
          <a:p>
            <a:pPr algn="ctr" eaLnBrk="1" hangingPunct="1">
              <a:spcBef>
                <a:spcPct val="0"/>
              </a:spcBef>
              <a:buFontTx/>
              <a:buNone/>
            </a:pPr>
            <a:r>
              <a:rPr lang="it-IT" altLang="en-US" sz="2000" b="1"/>
              <a:t>questo è il surplus del consumatore</a:t>
            </a:r>
          </a:p>
        </p:txBody>
      </p:sp>
      <p:sp>
        <p:nvSpPr>
          <p:cNvPr id="356356" name="Line 4"/>
          <p:cNvSpPr>
            <a:spLocks noChangeShapeType="1"/>
          </p:cNvSpPr>
          <p:nvPr/>
        </p:nvSpPr>
        <p:spPr bwMode="auto">
          <a:xfrm flipH="1">
            <a:off x="3203575" y="1052513"/>
            <a:ext cx="2663825"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5" name="Connettore diritto 4">
            <a:extLst>
              <a:ext uri="{FF2B5EF4-FFF2-40B4-BE49-F238E27FC236}">
                <a16:creationId xmlns:a16="http://schemas.microsoft.com/office/drawing/2014/main" id="{FF80EE31-E684-463F-A167-3B4300713C5F}"/>
              </a:ext>
            </a:extLst>
          </p:cNvPr>
          <p:cNvCxnSpPr>
            <a:cxnSpLocks/>
          </p:cNvCxnSpPr>
          <p:nvPr/>
        </p:nvCxnSpPr>
        <p:spPr>
          <a:xfrm>
            <a:off x="2555776" y="4869160"/>
            <a:ext cx="5544616" cy="0"/>
          </a:xfrm>
          <a:prstGeom prst="line">
            <a:avLst/>
          </a:prstGeom>
          <a:ln w="57150">
            <a:solidFill>
              <a:srgbClr val="5A38D8"/>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77AC2981-642E-40A2-9A1A-CB41D3E87E61}"/>
              </a:ext>
            </a:extLst>
          </p:cNvPr>
          <p:cNvSpPr/>
          <p:nvPr/>
        </p:nvSpPr>
        <p:spPr>
          <a:xfrm>
            <a:off x="2051718" y="602461"/>
            <a:ext cx="254159" cy="26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5C77DC27-17FE-4CA7-B2E4-C6D68CD513E9}"/>
              </a:ext>
            </a:extLst>
          </p:cNvPr>
          <p:cNvSpPr txBox="1"/>
          <p:nvPr/>
        </p:nvSpPr>
        <p:spPr>
          <a:xfrm>
            <a:off x="2035363" y="524535"/>
            <a:ext cx="286868" cy="461665"/>
          </a:xfrm>
          <a:prstGeom prst="rect">
            <a:avLst/>
          </a:prstGeom>
          <a:noFill/>
          <a:ln>
            <a:solidFill>
              <a:srgbClr val="F8F8F8"/>
            </a:solidFill>
          </a:ln>
        </p:spPr>
        <p:txBody>
          <a:bodyPr wrap="square" rtlCol="0">
            <a:spAutoFit/>
          </a:bodyPr>
          <a:lstStyle/>
          <a:p>
            <a:r>
              <a:rPr lang="it-IT" dirty="0"/>
              <a:t>5</a:t>
            </a:r>
          </a:p>
        </p:txBody>
      </p:sp>
      <p:sp>
        <p:nvSpPr>
          <p:cNvPr id="4" name="Rettangolo 3">
            <a:extLst>
              <a:ext uri="{FF2B5EF4-FFF2-40B4-BE49-F238E27FC236}">
                <a16:creationId xmlns:a16="http://schemas.microsoft.com/office/drawing/2014/main" id="{3FB142BA-C5DB-4949-AD93-E6F39B3E1718}"/>
              </a:ext>
            </a:extLst>
          </p:cNvPr>
          <p:cNvSpPr/>
          <p:nvPr/>
        </p:nvSpPr>
        <p:spPr>
          <a:xfrm>
            <a:off x="2296389" y="4761153"/>
            <a:ext cx="169168" cy="21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6C80E1FE-80B9-43F6-8C4F-0D4E10EAD2C0}"/>
              </a:ext>
            </a:extLst>
          </p:cNvPr>
          <p:cNvSpPr txBox="1"/>
          <p:nvPr/>
        </p:nvSpPr>
        <p:spPr>
          <a:xfrm>
            <a:off x="2243347" y="4638327"/>
            <a:ext cx="189735" cy="461665"/>
          </a:xfrm>
          <a:prstGeom prst="rect">
            <a:avLst/>
          </a:prstGeom>
          <a:noFill/>
          <a:ln>
            <a:noFill/>
          </a:ln>
        </p:spPr>
        <p:txBody>
          <a:bodyPr wrap="square" rtlCol="0">
            <a:spAutoFit/>
          </a:bodyPr>
          <a:lstStyle/>
          <a:p>
            <a:r>
              <a:rPr lang="it-IT" dirty="0"/>
              <a:t>1</a:t>
            </a:r>
          </a:p>
        </p:txBody>
      </p:sp>
      <p:sp>
        <p:nvSpPr>
          <p:cNvPr id="7" name="CasellaDiTesto 6">
            <a:extLst>
              <a:ext uri="{FF2B5EF4-FFF2-40B4-BE49-F238E27FC236}">
                <a16:creationId xmlns:a16="http://schemas.microsoft.com/office/drawing/2014/main" id="{93660DD7-0600-4C16-A31E-7AD7EFB24730}"/>
              </a:ext>
            </a:extLst>
          </p:cNvPr>
          <p:cNvSpPr txBox="1"/>
          <p:nvPr/>
        </p:nvSpPr>
        <p:spPr>
          <a:xfrm>
            <a:off x="2210004" y="1613991"/>
            <a:ext cx="358148" cy="461665"/>
          </a:xfrm>
          <a:prstGeom prst="rect">
            <a:avLst/>
          </a:prstGeom>
          <a:noFill/>
        </p:spPr>
        <p:txBody>
          <a:bodyPr wrap="square" rtlCol="0">
            <a:spAutoFit/>
          </a:bodyPr>
          <a:lstStyle/>
          <a:p>
            <a:r>
              <a:rPr lang="it-IT" dirty="0"/>
              <a:t>3</a:t>
            </a:r>
          </a:p>
        </p:txBody>
      </p:sp>
      <p:cxnSp>
        <p:nvCxnSpPr>
          <p:cNvPr id="9" name="Connettore diritto 8">
            <a:extLst>
              <a:ext uri="{FF2B5EF4-FFF2-40B4-BE49-F238E27FC236}">
                <a16:creationId xmlns:a16="http://schemas.microsoft.com/office/drawing/2014/main" id="{8957370A-08CB-48E9-A932-30F4A5B9F5F2}"/>
              </a:ext>
            </a:extLst>
          </p:cNvPr>
          <p:cNvCxnSpPr/>
          <p:nvPr/>
        </p:nvCxnSpPr>
        <p:spPr>
          <a:xfrm>
            <a:off x="2543359" y="1844824"/>
            <a:ext cx="876513" cy="0"/>
          </a:xfrm>
          <a:prstGeom prst="line">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381000"/>
            <a:ext cx="7772400" cy="914400"/>
          </a:xfrm>
        </p:spPr>
        <p:txBody>
          <a:bodyPr/>
          <a:lstStyle/>
          <a:p>
            <a:pPr eaLnBrk="1" hangingPunct="1"/>
            <a:r>
              <a:rPr lang="it-IT" altLang="en-US" sz="3600"/>
              <a:t>Variabili dipendenti ed indipendenti</a:t>
            </a:r>
          </a:p>
        </p:txBody>
      </p:sp>
      <p:sp>
        <p:nvSpPr>
          <p:cNvPr id="88067" name="Rectangle 3"/>
          <p:cNvSpPr>
            <a:spLocks noGrp="1" noChangeArrowheads="1"/>
          </p:cNvSpPr>
          <p:nvPr>
            <p:ph type="body" idx="1"/>
          </p:nvPr>
        </p:nvSpPr>
        <p:spPr>
          <a:xfrm>
            <a:off x="304800" y="1447800"/>
            <a:ext cx="8610600" cy="4114800"/>
          </a:xfrm>
        </p:spPr>
        <p:txBody>
          <a:bodyPr/>
          <a:lstStyle/>
          <a:p>
            <a:pPr eaLnBrk="1" hangingPunct="1"/>
            <a:r>
              <a:rPr lang="it-IT" altLang="en-US" sz="2800"/>
              <a:t>Nella nostra analisi il </a:t>
            </a:r>
            <a:r>
              <a:rPr lang="it-IT" altLang="en-US" sz="2800" i="1"/>
              <a:t>prezzo</a:t>
            </a:r>
            <a:r>
              <a:rPr lang="it-IT" altLang="en-US" sz="2800"/>
              <a:t> è la variabile </a:t>
            </a:r>
            <a:r>
              <a:rPr lang="it-IT" altLang="en-US" sz="2800" u="sng"/>
              <a:t>indipendente</a:t>
            </a:r>
            <a:r>
              <a:rPr lang="it-IT" altLang="en-US" sz="2800"/>
              <a:t> e la </a:t>
            </a:r>
            <a:r>
              <a:rPr lang="it-IT" altLang="en-US" sz="2800" i="1"/>
              <a:t>quantità</a:t>
            </a:r>
            <a:r>
              <a:rPr lang="it-IT" altLang="en-US" sz="2800"/>
              <a:t> è la variabile </a:t>
            </a:r>
            <a:r>
              <a:rPr lang="it-IT" altLang="en-US" sz="2800" u="sng"/>
              <a:t>dipendente</a:t>
            </a:r>
            <a:r>
              <a:rPr lang="it-IT" altLang="en-US" sz="2800"/>
              <a:t> perché la quantità domandata dipende dal livello del prezzo (si pensi a come è costruita la scheda di domanda).</a:t>
            </a:r>
          </a:p>
          <a:p>
            <a:pPr eaLnBrk="1" hangingPunct="1"/>
            <a:r>
              <a:rPr lang="it-IT" altLang="en-US" sz="2800"/>
              <a:t>Ma … in matematica le funzioni sono scritte </a:t>
            </a:r>
            <a:r>
              <a:rPr lang="it-IT" altLang="en-US" sz="2800">
                <a:solidFill>
                  <a:srgbClr val="FF0000"/>
                </a:solidFill>
              </a:rPr>
              <a:t>y = f(x)</a:t>
            </a:r>
            <a:r>
              <a:rPr lang="it-IT" altLang="en-US" sz="2800"/>
              <a:t>, ad indicare che l’ascissa x è la variabile indipendente e l’ordinata y quella dipendente.</a:t>
            </a:r>
          </a:p>
          <a:p>
            <a:pPr eaLnBrk="1" hangingPunct="1"/>
            <a:r>
              <a:rPr lang="it-IT" altLang="en-US" sz="2800"/>
              <a:t>Perché allora nei grafici indichiamo il prezzo in ordinata e la quantità in ascissa?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 calcmode="lin" valueType="num">
                                      <p:cBhvr additive="base">
                                        <p:cTn id="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 calcmode="lin" valueType="num">
                                      <p:cBhvr additive="base">
                                        <p:cTn id="13"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Cw_f0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57795"/>
            <a:ext cx="7013575"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D68BA3B0-C085-417D-872C-162316DF466F}"/>
              </a:ext>
            </a:extLst>
          </p:cNvPr>
          <p:cNvSpPr txBox="1"/>
          <p:nvPr/>
        </p:nvSpPr>
        <p:spPr>
          <a:xfrm>
            <a:off x="3851920" y="188640"/>
            <a:ext cx="3889206" cy="584775"/>
          </a:xfrm>
          <a:prstGeom prst="rect">
            <a:avLst/>
          </a:prstGeom>
          <a:noFill/>
        </p:spPr>
        <p:txBody>
          <a:bodyPr wrap="square" rtlCol="0">
            <a:spAutoFit/>
          </a:bodyPr>
          <a:lstStyle/>
          <a:p>
            <a:r>
              <a:rPr lang="it-IT" sz="3200" dirty="0"/>
              <a:t>La coda al distributore</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descr="Cw_f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76200"/>
            <a:ext cx="7653337"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Cw_f0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76200"/>
            <a:ext cx="741045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3" name="Text Box 3"/>
          <p:cNvSpPr txBox="1">
            <a:spLocks noChangeArrowheads="1"/>
          </p:cNvSpPr>
          <p:nvPr/>
        </p:nvSpPr>
        <p:spPr bwMode="auto">
          <a:xfrm>
            <a:off x="4716463" y="0"/>
            <a:ext cx="4283075" cy="701675"/>
          </a:xfrm>
          <a:prstGeom prst="rect">
            <a:avLst/>
          </a:prstGeom>
          <a:solidFill>
            <a:schemeClr val="hlink">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000" b="1"/>
              <a:t>In caso di assegnazione casuale </a:t>
            </a:r>
          </a:p>
          <a:p>
            <a:pPr algn="ctr" eaLnBrk="1" hangingPunct="1">
              <a:spcBef>
                <a:spcPct val="0"/>
              </a:spcBef>
              <a:buFontTx/>
              <a:buNone/>
            </a:pPr>
            <a:r>
              <a:rPr lang="it-IT" altLang="en-US" sz="2000" b="1"/>
              <a:t>(p.e. in base alla disponibilità media)</a:t>
            </a:r>
          </a:p>
        </p:txBody>
      </p:sp>
      <p:sp>
        <p:nvSpPr>
          <p:cNvPr id="358404" name="Line 4"/>
          <p:cNvSpPr>
            <a:spLocks noChangeShapeType="1"/>
          </p:cNvSpPr>
          <p:nvPr/>
        </p:nvSpPr>
        <p:spPr bwMode="auto">
          <a:xfrm flipH="1">
            <a:off x="5435600" y="765175"/>
            <a:ext cx="1223963"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50825" y="0"/>
            <a:ext cx="8642350" cy="836613"/>
          </a:xfrm>
        </p:spPr>
        <p:txBody>
          <a:bodyPr/>
          <a:lstStyle/>
          <a:p>
            <a:pPr eaLnBrk="1" hangingPunct="1"/>
            <a:r>
              <a:rPr lang="it-IT" altLang="en-US" sz="3600" dirty="0"/>
              <a:t>Effetti di un pavimento sul benessere sociale</a:t>
            </a:r>
          </a:p>
        </p:txBody>
      </p:sp>
      <p:sp>
        <p:nvSpPr>
          <p:cNvPr id="220163" name="Rectangle 3"/>
          <p:cNvSpPr>
            <a:spLocks noGrp="1" noChangeArrowheads="1"/>
          </p:cNvSpPr>
          <p:nvPr>
            <p:ph type="body" idx="1"/>
          </p:nvPr>
        </p:nvSpPr>
        <p:spPr>
          <a:xfrm>
            <a:off x="0" y="765175"/>
            <a:ext cx="9144000" cy="5903913"/>
          </a:xfrm>
        </p:spPr>
        <p:txBody>
          <a:bodyPr/>
          <a:lstStyle/>
          <a:p>
            <a:pPr eaLnBrk="1" hangingPunct="1">
              <a:lnSpc>
                <a:spcPct val="80000"/>
              </a:lnSpc>
            </a:pPr>
            <a:r>
              <a:rPr lang="it-IT" altLang="en-US" sz="2000" dirty="0"/>
              <a:t>La presenza di un pavimento vincolante genera effetti negativi sul benessere sociale analoghi a quelli del tetto vincolante.</a:t>
            </a:r>
          </a:p>
          <a:p>
            <a:pPr eaLnBrk="1" hangingPunct="1">
              <a:lnSpc>
                <a:spcPct val="80000"/>
              </a:lnSpc>
            </a:pPr>
            <a:r>
              <a:rPr lang="it-IT" altLang="en-US" sz="2000" u="sng" dirty="0"/>
              <a:t>In primo luogo</a:t>
            </a:r>
            <a:r>
              <a:rPr lang="it-IT" altLang="en-US" sz="2000" dirty="0"/>
              <a:t>, la riduzione della quantità scambiata genera una DWL analoga a quella della tassa. </a:t>
            </a:r>
          </a:p>
          <a:p>
            <a:pPr eaLnBrk="1" hangingPunct="1">
              <a:lnSpc>
                <a:spcPct val="80000"/>
              </a:lnSpc>
            </a:pPr>
            <a:r>
              <a:rPr lang="it-IT" altLang="en-US" sz="2000" u="sng" dirty="0"/>
              <a:t>In secondo luogo</a:t>
            </a:r>
            <a:r>
              <a:rPr lang="it-IT" altLang="en-US" sz="2000" dirty="0"/>
              <a:t>, si registra uno spreco di risorse indotto da un </a:t>
            </a:r>
            <a:r>
              <a:rPr lang="it-IT" altLang="en-US" sz="2000" u="sng" dirty="0"/>
              <a:t>inefficiente miglioramento qualitativo</a:t>
            </a:r>
            <a:r>
              <a:rPr lang="it-IT" altLang="en-US" sz="2000" dirty="0"/>
              <a:t>.</a:t>
            </a:r>
          </a:p>
          <a:p>
            <a:pPr eaLnBrk="1" hangingPunct="1">
              <a:lnSpc>
                <a:spcPct val="80000"/>
              </a:lnSpc>
            </a:pPr>
            <a:r>
              <a:rPr lang="it-IT" altLang="en-US" sz="2000" dirty="0"/>
              <a:t>Dato che non possono competere in base al prezzo, i venditori cercheranno di rientrare tra i “fortunati” in grado di vendere il bene provando ad attrarre i clienti con disponibilità a pagare più alta offrendo loro miglioramenti qualitativi (p.e. in termini di servizi aggiuntivi). </a:t>
            </a:r>
          </a:p>
          <a:p>
            <a:pPr eaLnBrk="1" hangingPunct="1">
              <a:lnSpc>
                <a:spcPct val="80000"/>
              </a:lnSpc>
            </a:pPr>
            <a:r>
              <a:rPr lang="it-IT" altLang="en-US" sz="2000" dirty="0"/>
              <a:t>Produrre tali miglioramenti comporta un aggravio di costo per i venditori. Però, a differenza del caso del tetto, dove il valore del “tempo perso in coda” era un puro spreco di risorse, il costo del miglioramento qualitativo viene pagato dai compratori a vantaggio dei venditori. </a:t>
            </a:r>
          </a:p>
          <a:p>
            <a:pPr eaLnBrk="1" hangingPunct="1">
              <a:lnSpc>
                <a:spcPct val="80000"/>
              </a:lnSpc>
            </a:pPr>
            <a:r>
              <a:rPr lang="it-IT" altLang="en-US" sz="2000" dirty="0"/>
              <a:t>Tuttavia, siamo comunque di fronte ad uno spreco di risorse perché i compratori con la disponibilità a pagare più alta </a:t>
            </a:r>
            <a:r>
              <a:rPr lang="it-IT" altLang="en-US" sz="2000" u="sng" dirty="0"/>
              <a:t>per il bene</a:t>
            </a:r>
            <a:r>
              <a:rPr lang="it-IT" altLang="en-US" sz="2000" dirty="0"/>
              <a:t> sono costretti ad acquistare </a:t>
            </a:r>
            <a:r>
              <a:rPr lang="it-IT" altLang="en-US" sz="2000" u="sng" dirty="0"/>
              <a:t>anche</a:t>
            </a:r>
            <a:r>
              <a:rPr lang="it-IT" altLang="en-US" sz="2000" dirty="0"/>
              <a:t> il miglioramento qualitativo che in effetti </a:t>
            </a:r>
            <a:r>
              <a:rPr lang="it-IT" altLang="en-US" sz="2000" u="sng" dirty="0"/>
              <a:t>non</a:t>
            </a:r>
            <a:r>
              <a:rPr lang="it-IT" altLang="en-US" sz="2000" dirty="0"/>
              <a:t> hanno richiesto. </a:t>
            </a:r>
          </a:p>
          <a:p>
            <a:pPr eaLnBrk="1" hangingPunct="1">
              <a:lnSpc>
                <a:spcPct val="80000"/>
              </a:lnSpc>
            </a:pPr>
            <a:r>
              <a:rPr lang="it-IT" altLang="en-US" sz="2000" dirty="0"/>
              <a:t>La soluzione efficiente sarebbe creare un nuovo mercato, dove si scambia il miglioramento qualitativo in modo che chi è davvero interessato ad acquistarlo possa farlo liberamente al prezzo di mercato.</a:t>
            </a:r>
          </a:p>
          <a:p>
            <a:pPr eaLnBrk="1" hangingPunct="1">
              <a:lnSpc>
                <a:spcPct val="80000"/>
              </a:lnSpc>
            </a:pPr>
            <a:r>
              <a:rPr lang="it-IT" altLang="en-US" sz="2000" u="sng" dirty="0"/>
              <a:t>Infine</a:t>
            </a:r>
            <a:r>
              <a:rPr lang="it-IT" altLang="en-US" sz="2000" dirty="0"/>
              <a:t>, non vi è certezza che il bene sia effettivamente venduto da chi ha la disponibilità a vendere più alta, cioè dai produttori più efficienti.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1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01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01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0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2" descr="Cw_f0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46382"/>
            <a:ext cx="7367587"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diritto 2">
            <a:extLst>
              <a:ext uri="{FF2B5EF4-FFF2-40B4-BE49-F238E27FC236}">
                <a16:creationId xmlns:a16="http://schemas.microsoft.com/office/drawing/2014/main" id="{4BABD76E-5C03-41BE-962F-351B209DCEC7}"/>
              </a:ext>
            </a:extLst>
          </p:cNvPr>
          <p:cNvCxnSpPr/>
          <p:nvPr/>
        </p:nvCxnSpPr>
        <p:spPr>
          <a:xfrm>
            <a:off x="1259632" y="1700808"/>
            <a:ext cx="22516" cy="28601"/>
          </a:xfrm>
          <a:prstGeom prst="line">
            <a:avLst/>
          </a:prstGeom>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a16="http://schemas.microsoft.com/office/drawing/2014/main" id="{865A1D67-5CD0-4B01-BBB5-242C64043853}"/>
              </a:ext>
            </a:extLst>
          </p:cNvPr>
          <p:cNvSpPr/>
          <p:nvPr/>
        </p:nvSpPr>
        <p:spPr>
          <a:xfrm>
            <a:off x="683568" y="1628800"/>
            <a:ext cx="172819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17828966-0A5A-45EE-BA12-93779A3DD303}"/>
              </a:ext>
            </a:extLst>
          </p:cNvPr>
          <p:cNvSpPr txBox="1"/>
          <p:nvPr/>
        </p:nvSpPr>
        <p:spPr>
          <a:xfrm>
            <a:off x="673628" y="1628800"/>
            <a:ext cx="1728192" cy="646331"/>
          </a:xfrm>
          <a:prstGeom prst="rect">
            <a:avLst/>
          </a:prstGeom>
          <a:noFill/>
        </p:spPr>
        <p:txBody>
          <a:bodyPr wrap="square" rtlCol="0">
            <a:spAutoFit/>
          </a:bodyPr>
          <a:lstStyle/>
          <a:p>
            <a:pPr algn="r"/>
            <a:r>
              <a:rPr lang="it-IT" sz="1800" dirty="0">
                <a:latin typeface="Calibri" panose="020F0502020204030204" pitchFamily="34" charset="0"/>
                <a:cs typeface="Calibri" panose="020F0502020204030204" pitchFamily="34" charset="0"/>
              </a:rPr>
              <a:t>prezzo minimo imposto</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Cw_f0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76200"/>
            <a:ext cx="7037387"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AD399DE5-2131-4398-9A54-E013906FCC1E}"/>
              </a:ext>
            </a:extLst>
          </p:cNvPr>
          <p:cNvSpPr txBox="1"/>
          <p:nvPr/>
        </p:nvSpPr>
        <p:spPr>
          <a:xfrm>
            <a:off x="2684337" y="179929"/>
            <a:ext cx="4047903" cy="584775"/>
          </a:xfrm>
          <a:prstGeom prst="rect">
            <a:avLst/>
          </a:prstGeom>
          <a:noFill/>
        </p:spPr>
        <p:txBody>
          <a:bodyPr wrap="none" rtlCol="0">
            <a:spAutoFit/>
          </a:bodyPr>
          <a:lstStyle/>
          <a:p>
            <a:r>
              <a:rPr lang="it-IT" sz="3200" dirty="0"/>
              <a:t>Salario minimo e DWL</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27A00-6BD1-489E-8D76-D95C8B6B83BF}"/>
              </a:ext>
            </a:extLst>
          </p:cNvPr>
          <p:cNvSpPr>
            <a:spLocks noGrp="1"/>
          </p:cNvSpPr>
          <p:nvPr>
            <p:ph type="title"/>
          </p:nvPr>
        </p:nvSpPr>
        <p:spPr>
          <a:xfrm>
            <a:off x="685800" y="53752"/>
            <a:ext cx="7772400" cy="854968"/>
          </a:xfrm>
        </p:spPr>
        <p:txBody>
          <a:bodyPr/>
          <a:lstStyle/>
          <a:p>
            <a:r>
              <a:rPr lang="it-IT" sz="3600" dirty="0"/>
              <a:t>Discriminare costa benessere</a:t>
            </a:r>
          </a:p>
        </p:txBody>
      </p:sp>
      <p:sp>
        <p:nvSpPr>
          <p:cNvPr id="3" name="Segnaposto contenuto 2">
            <a:extLst>
              <a:ext uri="{FF2B5EF4-FFF2-40B4-BE49-F238E27FC236}">
                <a16:creationId xmlns:a16="http://schemas.microsoft.com/office/drawing/2014/main" id="{A6241309-A9F7-4F13-BCD0-98C4C9FDF871}"/>
              </a:ext>
            </a:extLst>
          </p:cNvPr>
          <p:cNvSpPr>
            <a:spLocks noGrp="1"/>
          </p:cNvSpPr>
          <p:nvPr>
            <p:ph idx="1"/>
          </p:nvPr>
        </p:nvSpPr>
        <p:spPr>
          <a:xfrm>
            <a:off x="107504" y="908720"/>
            <a:ext cx="8856984" cy="5758780"/>
          </a:xfrm>
        </p:spPr>
        <p:txBody>
          <a:bodyPr/>
          <a:lstStyle/>
          <a:p>
            <a:r>
              <a:rPr lang="it-IT" sz="2800" dirty="0"/>
              <a:t>In conclusione, qualunque metodo venga utilizzato per assegnare il bene in caso di tetto (o pavimento) vincolante comporta uno spreco di risorse.</a:t>
            </a:r>
          </a:p>
          <a:p>
            <a:r>
              <a:rPr lang="it-IT" sz="2800" dirty="0"/>
              <a:t>Per esempio, la coda comporta un costo in termini </a:t>
            </a:r>
            <a:r>
              <a:rPr lang="it-IT" sz="2800"/>
              <a:t>di benessere per </a:t>
            </a:r>
            <a:r>
              <a:rPr lang="it-IT" sz="2800" dirty="0"/>
              <a:t>coloro che «dimostrano» la loro superiore disponibilità a pagare per quel bene mettendosi in coda.</a:t>
            </a:r>
          </a:p>
          <a:p>
            <a:r>
              <a:rPr lang="it-IT" sz="2800" dirty="0"/>
              <a:t>L’assegnazione casuale invece comporta che il bene non finirà a coloro che lo valutano di più. </a:t>
            </a:r>
          </a:p>
          <a:p>
            <a:r>
              <a:rPr lang="it-IT" sz="2800" dirty="0"/>
              <a:t>La competizione su aspetti diversi dal prezzo e non richiesti/apprezzati dai consumatori serve ai venditori solo per «emergere» in caso di pavimento vincolante, ma è a sua volta uno spreco di benessere.</a:t>
            </a:r>
          </a:p>
        </p:txBody>
      </p:sp>
    </p:spTree>
    <p:extLst>
      <p:ext uri="{BB962C8B-B14F-4D97-AF65-F5344CB8AC3E}">
        <p14:creationId xmlns:p14="http://schemas.microsoft.com/office/powerpoint/2010/main" val="42191004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609600" y="152400"/>
            <a:ext cx="7772400" cy="685800"/>
          </a:xfrm>
        </p:spPr>
        <p:txBody>
          <a:bodyPr/>
          <a:lstStyle/>
          <a:p>
            <a:pPr eaLnBrk="1" hangingPunct="1"/>
            <a:r>
              <a:rPr lang="it-IT" altLang="en-US" sz="3600"/>
              <a:t>Il prezzo mondiale e l’arbitraggio</a:t>
            </a:r>
          </a:p>
        </p:txBody>
      </p:sp>
      <p:sp>
        <p:nvSpPr>
          <p:cNvPr id="329731" name="Rectangle 3"/>
          <p:cNvSpPr>
            <a:spLocks noGrp="1" noChangeArrowheads="1"/>
          </p:cNvSpPr>
          <p:nvPr>
            <p:ph type="body" idx="1"/>
          </p:nvPr>
        </p:nvSpPr>
        <p:spPr>
          <a:xfrm>
            <a:off x="152400" y="1066800"/>
            <a:ext cx="8839200" cy="5486400"/>
          </a:xfrm>
        </p:spPr>
        <p:txBody>
          <a:bodyPr/>
          <a:lstStyle/>
          <a:p>
            <a:pPr eaLnBrk="1" hangingPunct="1">
              <a:lnSpc>
                <a:spcPct val="90000"/>
              </a:lnSpc>
            </a:pPr>
            <a:r>
              <a:rPr lang="it-IT" altLang="en-US" sz="2400" dirty="0">
                <a:solidFill>
                  <a:srgbClr val="9900CC"/>
                </a:solidFill>
              </a:rPr>
              <a:t>Beni commerciabili</a:t>
            </a:r>
            <a:r>
              <a:rPr lang="it-IT" altLang="en-US" sz="2400" dirty="0"/>
              <a:t> (</a:t>
            </a:r>
            <a:r>
              <a:rPr lang="it-IT" altLang="en-US" sz="2400" i="1" dirty="0" err="1"/>
              <a:t>tradable</a:t>
            </a:r>
            <a:r>
              <a:rPr lang="it-IT" altLang="en-US" sz="2400" dirty="0"/>
              <a:t>): beni e servizi che possono essere oggetto di commercio internazionale.</a:t>
            </a:r>
          </a:p>
          <a:p>
            <a:pPr eaLnBrk="1" hangingPunct="1">
              <a:lnSpc>
                <a:spcPct val="90000"/>
              </a:lnSpc>
            </a:pPr>
            <a:r>
              <a:rPr lang="it-IT" altLang="en-US" sz="2400" dirty="0">
                <a:solidFill>
                  <a:srgbClr val="9900CC"/>
                </a:solidFill>
              </a:rPr>
              <a:t>Beni non commerciabili</a:t>
            </a:r>
            <a:r>
              <a:rPr lang="it-IT" altLang="en-US" sz="2400" dirty="0"/>
              <a:t> (</a:t>
            </a:r>
            <a:r>
              <a:rPr lang="it-IT" altLang="en-US" sz="2400" i="1" dirty="0"/>
              <a:t>non </a:t>
            </a:r>
            <a:r>
              <a:rPr lang="it-IT" altLang="en-US" sz="2400" i="1" dirty="0" err="1"/>
              <a:t>tradable</a:t>
            </a:r>
            <a:r>
              <a:rPr lang="it-IT" altLang="en-US" sz="2400" dirty="0"/>
              <a:t>): beni e (soprattutto) servizi che </a:t>
            </a:r>
            <a:r>
              <a:rPr lang="it-IT" altLang="en-US" sz="2400" u="sng" dirty="0"/>
              <a:t>non</a:t>
            </a:r>
            <a:r>
              <a:rPr lang="it-IT" altLang="en-US" sz="2400" dirty="0"/>
              <a:t> possono essere oggetto di commercio internazionale.</a:t>
            </a:r>
          </a:p>
          <a:p>
            <a:pPr eaLnBrk="1" hangingPunct="1">
              <a:lnSpc>
                <a:spcPct val="90000"/>
              </a:lnSpc>
            </a:pPr>
            <a:r>
              <a:rPr lang="it-IT" altLang="en-US" sz="2400" dirty="0"/>
              <a:t>Quando una nazione apre il proprio sistema economico al commercio internazionale, il prezzo dei beni commerciabili finisce per uguagliare il prezzo prevalente sui mercati internazionali, cioè il c.d. </a:t>
            </a:r>
            <a:r>
              <a:rPr lang="it-IT" altLang="en-US" sz="2400" dirty="0">
                <a:solidFill>
                  <a:srgbClr val="9900CC"/>
                </a:solidFill>
              </a:rPr>
              <a:t>prezzo mondiale</a:t>
            </a:r>
            <a:r>
              <a:rPr lang="it-IT" altLang="en-US" sz="2400" dirty="0"/>
              <a:t>.</a:t>
            </a:r>
          </a:p>
          <a:p>
            <a:pPr lvl="1" eaLnBrk="1" hangingPunct="1">
              <a:lnSpc>
                <a:spcPct val="90000"/>
              </a:lnSpc>
            </a:pPr>
            <a:r>
              <a:rPr lang="it-IT" altLang="en-US" sz="2400" dirty="0"/>
              <a:t>Questa è una conseguenza della </a:t>
            </a:r>
            <a:r>
              <a:rPr lang="it-IT" altLang="en-US" sz="2400" u="sng" dirty="0"/>
              <a:t>legge del prezzo unico</a:t>
            </a:r>
            <a:r>
              <a:rPr lang="it-IT" altLang="en-US" sz="2400" dirty="0"/>
              <a:t> e del </a:t>
            </a:r>
            <a:r>
              <a:rPr lang="it-IT" altLang="en-US" sz="2400" u="sng" dirty="0"/>
              <a:t>meccanismo di arbitraggio</a:t>
            </a:r>
            <a:r>
              <a:rPr lang="it-IT" altLang="en-US" sz="2400" dirty="0"/>
              <a:t>.</a:t>
            </a:r>
          </a:p>
          <a:p>
            <a:pPr eaLnBrk="1" hangingPunct="1">
              <a:lnSpc>
                <a:spcPct val="90000"/>
              </a:lnSpc>
            </a:pPr>
            <a:r>
              <a:rPr lang="it-IT" altLang="en-US" sz="2400" dirty="0">
                <a:solidFill>
                  <a:srgbClr val="9900CC"/>
                </a:solidFill>
              </a:rPr>
              <a:t>Arbitraggio</a:t>
            </a:r>
            <a:r>
              <a:rPr lang="it-IT" altLang="en-US" sz="2400" dirty="0"/>
              <a:t>: meccanismo che elimina le differenze di prezzo tra mercati dove si scambia lo stesso bene. E’ la possibilità di comprare dove il prezzo è più basso e vendere dove il prezzo è più alto.</a:t>
            </a:r>
          </a:p>
          <a:p>
            <a:pPr lvl="1" eaLnBrk="1" hangingPunct="1">
              <a:lnSpc>
                <a:spcPct val="90000"/>
              </a:lnSpc>
            </a:pPr>
            <a:r>
              <a:rPr lang="it-IT" altLang="en-US" sz="2400" dirty="0"/>
              <a:t>L’aumento della domanda dove il prezzo è basso e l’aumento di offerta dove il prezzo è alto azzerano le differenze di prezzo.  </a:t>
            </a:r>
          </a:p>
        </p:txBody>
      </p:sp>
    </p:spTree>
    <p:extLst>
      <p:ext uri="{BB962C8B-B14F-4D97-AF65-F5344CB8AC3E}">
        <p14:creationId xmlns:p14="http://schemas.microsoft.com/office/powerpoint/2010/main" val="320412043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descr="f0902_ISBN88-08-072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423863"/>
            <a:ext cx="6732588"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79" name="Text Box 3"/>
          <p:cNvSpPr txBox="1">
            <a:spLocks noChangeArrowheads="1"/>
          </p:cNvSpPr>
          <p:nvPr/>
        </p:nvSpPr>
        <p:spPr bwMode="auto">
          <a:xfrm>
            <a:off x="4038600" y="381000"/>
            <a:ext cx="4564063"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Effetto dell’apertura al commercio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internazionale nel paese esportatore</a:t>
            </a:r>
          </a:p>
        </p:txBody>
      </p:sp>
      <p:sp>
        <p:nvSpPr>
          <p:cNvPr id="331780" name="Text Box 4"/>
          <p:cNvSpPr txBox="1">
            <a:spLocks noChangeArrowheads="1"/>
          </p:cNvSpPr>
          <p:nvPr/>
        </p:nvSpPr>
        <p:spPr bwMode="auto">
          <a:xfrm>
            <a:off x="4114800" y="25908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a:t>
            </a:r>
          </a:p>
        </p:txBody>
      </p:sp>
      <p:sp>
        <p:nvSpPr>
          <p:cNvPr id="331781" name="Text Box 5"/>
          <p:cNvSpPr txBox="1">
            <a:spLocks noChangeArrowheads="1"/>
          </p:cNvSpPr>
          <p:nvPr/>
        </p:nvSpPr>
        <p:spPr bwMode="auto">
          <a:xfrm>
            <a:off x="4800600" y="3200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e</a:t>
            </a:r>
          </a:p>
        </p:txBody>
      </p:sp>
      <p:sp>
        <p:nvSpPr>
          <p:cNvPr id="331782" name="Text Box 6"/>
          <p:cNvSpPr txBox="1">
            <a:spLocks noChangeArrowheads="1"/>
          </p:cNvSpPr>
          <p:nvPr/>
        </p:nvSpPr>
        <p:spPr bwMode="auto">
          <a:xfrm>
            <a:off x="5638800" y="2590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b</a:t>
            </a:r>
          </a:p>
        </p:txBody>
      </p:sp>
    </p:spTree>
    <p:extLst>
      <p:ext uri="{BB962C8B-B14F-4D97-AF65-F5344CB8AC3E}">
        <p14:creationId xmlns:p14="http://schemas.microsoft.com/office/powerpoint/2010/main" val="27219340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52400" y="228600"/>
            <a:ext cx="8839200" cy="762000"/>
          </a:xfrm>
        </p:spPr>
        <p:txBody>
          <a:bodyPr/>
          <a:lstStyle/>
          <a:p>
            <a:pPr eaLnBrk="1" hangingPunct="1"/>
            <a:r>
              <a:rPr lang="it-IT" altLang="en-US" sz="3600"/>
              <a:t>Chi ci guadagna nel paese esportatore?</a:t>
            </a:r>
          </a:p>
        </p:txBody>
      </p:sp>
      <p:sp>
        <p:nvSpPr>
          <p:cNvPr id="333827" name="Rectangle 3"/>
          <p:cNvSpPr>
            <a:spLocks noGrp="1" noChangeArrowheads="1"/>
          </p:cNvSpPr>
          <p:nvPr>
            <p:ph type="body" idx="1"/>
          </p:nvPr>
        </p:nvSpPr>
        <p:spPr>
          <a:xfrm>
            <a:off x="381000" y="1143000"/>
            <a:ext cx="8458200" cy="5334000"/>
          </a:xfrm>
        </p:spPr>
        <p:txBody>
          <a:bodyPr/>
          <a:lstStyle/>
          <a:p>
            <a:pPr eaLnBrk="1" hangingPunct="1">
              <a:lnSpc>
                <a:spcPct val="90000"/>
              </a:lnSpc>
            </a:pPr>
            <a:r>
              <a:rPr lang="it-IT" altLang="en-US" sz="2800"/>
              <a:t>Dato che il prezzo mondiale è </a:t>
            </a:r>
            <a:r>
              <a:rPr lang="it-IT" altLang="en-US" sz="2800" u="sng"/>
              <a:t>più alto</a:t>
            </a:r>
            <a:r>
              <a:rPr lang="it-IT" altLang="en-US" sz="2800"/>
              <a:t> di quello interno (e data la </a:t>
            </a:r>
            <a:r>
              <a:rPr lang="it-IT" altLang="en-US" sz="2800" u="sng"/>
              <a:t>legge del prezzo unico</a:t>
            </a:r>
            <a:r>
              <a:rPr lang="it-IT" altLang="en-US" sz="2800"/>
              <a:t>!), si riduce il CS ed aumenta il PS.</a:t>
            </a:r>
          </a:p>
          <a:p>
            <a:pPr eaLnBrk="1" hangingPunct="1">
              <a:lnSpc>
                <a:spcPct val="90000"/>
              </a:lnSpc>
            </a:pPr>
            <a:r>
              <a:rPr lang="it-IT" altLang="en-US" sz="2800"/>
              <a:t>In dettaglio:</a:t>
            </a:r>
          </a:p>
          <a:p>
            <a:pPr lvl="1" eaLnBrk="1" hangingPunct="1">
              <a:lnSpc>
                <a:spcPct val="90000"/>
              </a:lnSpc>
            </a:pPr>
            <a:r>
              <a:rPr lang="it-IT" altLang="en-US">
                <a:solidFill>
                  <a:schemeClr val="accent2"/>
                </a:solidFill>
              </a:rPr>
              <a:t>CS senza commercio = A + B</a:t>
            </a:r>
          </a:p>
          <a:p>
            <a:pPr lvl="1" eaLnBrk="1" hangingPunct="1">
              <a:lnSpc>
                <a:spcPct val="90000"/>
              </a:lnSpc>
              <a:buFontTx/>
              <a:buNone/>
            </a:pPr>
            <a:r>
              <a:rPr lang="it-IT" altLang="en-US"/>
              <a:t>	</a:t>
            </a:r>
            <a:r>
              <a:rPr lang="it-IT" altLang="en-US">
                <a:solidFill>
                  <a:srgbClr val="FF0000"/>
                </a:solidFill>
              </a:rPr>
              <a:t>CS con commercio = A</a:t>
            </a:r>
          </a:p>
          <a:p>
            <a:pPr lvl="1" eaLnBrk="1" hangingPunct="1">
              <a:lnSpc>
                <a:spcPct val="90000"/>
              </a:lnSpc>
            </a:pPr>
            <a:r>
              <a:rPr lang="it-IT" altLang="en-US">
                <a:solidFill>
                  <a:schemeClr val="accent2"/>
                </a:solidFill>
              </a:rPr>
              <a:t>PS senza commercio = C</a:t>
            </a:r>
          </a:p>
          <a:p>
            <a:pPr lvl="1" eaLnBrk="1" hangingPunct="1">
              <a:lnSpc>
                <a:spcPct val="90000"/>
              </a:lnSpc>
              <a:buFontTx/>
              <a:buNone/>
            </a:pPr>
            <a:r>
              <a:rPr lang="it-IT" altLang="en-US"/>
              <a:t>	</a:t>
            </a:r>
            <a:r>
              <a:rPr lang="it-IT" altLang="en-US">
                <a:solidFill>
                  <a:srgbClr val="FF0000"/>
                </a:solidFill>
              </a:rPr>
              <a:t>PS con commercio = C + B + D</a:t>
            </a:r>
          </a:p>
          <a:p>
            <a:pPr lvl="1" eaLnBrk="1" hangingPunct="1">
              <a:lnSpc>
                <a:spcPct val="90000"/>
              </a:lnSpc>
            </a:pPr>
            <a:r>
              <a:rPr lang="it-IT" altLang="en-US">
                <a:solidFill>
                  <a:srgbClr val="008000"/>
                </a:solidFill>
              </a:rPr>
              <a:t>Incremento netto del TS = D</a:t>
            </a:r>
          </a:p>
          <a:p>
            <a:pPr eaLnBrk="1" hangingPunct="1">
              <a:lnSpc>
                <a:spcPct val="90000"/>
              </a:lnSpc>
            </a:pPr>
            <a:r>
              <a:rPr lang="it-IT" altLang="en-US" sz="2800"/>
              <a:t>Quindi il commercio internazionale incrementa e redistribuisce il benessere sociale: nel paese esportatore ciò avviene a vantaggio dei </a:t>
            </a:r>
            <a:r>
              <a:rPr lang="it-IT" altLang="en-US" sz="2800" u="sng"/>
              <a:t>produttori</a:t>
            </a:r>
            <a:r>
              <a:rPr lang="it-IT" altLang="en-US" sz="2800"/>
              <a:t>.</a:t>
            </a:r>
          </a:p>
        </p:txBody>
      </p:sp>
    </p:spTree>
    <p:extLst>
      <p:ext uri="{BB962C8B-B14F-4D97-AF65-F5344CB8AC3E}">
        <p14:creationId xmlns:p14="http://schemas.microsoft.com/office/powerpoint/2010/main" val="221242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22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222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222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2230" name="Rectangle 6"/>
          <p:cNvSpPr>
            <a:spLocks noGrp="1" noChangeArrowheads="1"/>
          </p:cNvSpPr>
          <p:nvPr>
            <p:ph type="title"/>
          </p:nvPr>
        </p:nvSpPr>
        <p:spPr>
          <a:xfrm>
            <a:off x="611188" y="115888"/>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La curva di offerta</a:t>
            </a:r>
          </a:p>
        </p:txBody>
      </p:sp>
      <p:sp>
        <p:nvSpPr>
          <p:cNvPr id="52231" name="Rectangle 7"/>
          <p:cNvSpPr>
            <a:spLocks noGrp="1" noChangeArrowheads="1"/>
          </p:cNvSpPr>
          <p:nvPr>
            <p:ph type="body" idx="1"/>
          </p:nvPr>
        </p:nvSpPr>
        <p:spPr>
          <a:xfrm>
            <a:off x="228600" y="1143000"/>
            <a:ext cx="8736013" cy="47339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2800"/>
              <a:t>La </a:t>
            </a:r>
            <a:r>
              <a:rPr lang="it-IT" altLang="en-US" sz="2800" i="1">
                <a:solidFill>
                  <a:srgbClr val="8901F3"/>
                </a:solidFill>
              </a:rPr>
              <a:t>quantità offerta</a:t>
            </a:r>
            <a:r>
              <a:rPr lang="it-IT" altLang="en-US" sz="2800"/>
              <a:t> è l’ammontare di bene che un venditore vuole e può vendere.</a:t>
            </a:r>
            <a:r>
              <a:rPr lang="it-IT" altLang="en-US" sz="2800">
                <a:solidFill>
                  <a:srgbClr val="8901F3"/>
                </a:solidFill>
              </a:rPr>
              <a:t> </a:t>
            </a:r>
          </a:p>
          <a:p>
            <a:pPr eaLnBrk="1" hangingPunct="1"/>
            <a:r>
              <a:rPr lang="it-IT" altLang="en-US" sz="2800"/>
              <a:t>La </a:t>
            </a:r>
            <a:r>
              <a:rPr lang="it-IT" altLang="en-US" sz="2800" i="1">
                <a:solidFill>
                  <a:srgbClr val="8901F3"/>
                </a:solidFill>
              </a:rPr>
              <a:t>scheda di offerta</a:t>
            </a:r>
            <a:r>
              <a:rPr lang="it-IT" altLang="en-US" sz="2800"/>
              <a:t> è una tabella che mostra la relazione tra il prezzo del bene e la quantità offerta. </a:t>
            </a:r>
          </a:p>
          <a:p>
            <a:pPr eaLnBrk="1" hangingPunct="1"/>
            <a:r>
              <a:rPr lang="it-IT" altLang="en-US" sz="2800"/>
              <a:t>La </a:t>
            </a:r>
            <a:r>
              <a:rPr lang="it-IT" altLang="en-US" sz="2800" i="1">
                <a:solidFill>
                  <a:srgbClr val="8901F3"/>
                </a:solidFill>
              </a:rPr>
              <a:t>curva di offerta</a:t>
            </a:r>
            <a:r>
              <a:rPr lang="it-IT" altLang="en-US" sz="2800"/>
              <a:t> è la linea ascendente che mette in relazione il prezzo e la quantità offerta in un sistema di assi cartesiani.</a:t>
            </a:r>
          </a:p>
          <a:p>
            <a:pPr eaLnBrk="1" hangingPunct="1"/>
            <a:r>
              <a:rPr lang="it-IT" altLang="en-US" sz="2800"/>
              <a:t>Anche in questo caso costruiamo la curva (anzi, la </a:t>
            </a:r>
            <a:r>
              <a:rPr lang="it-IT" altLang="en-US" sz="2800" i="1"/>
              <a:t>retta</a:t>
            </a:r>
            <a:r>
              <a:rPr lang="it-IT" altLang="en-US" sz="2800"/>
              <a:t>) di offerta osservando e/o interrogando il venditore, cioè seguendo un </a:t>
            </a:r>
            <a:r>
              <a:rPr lang="it-IT" altLang="en-US" sz="2800">
                <a:solidFill>
                  <a:srgbClr val="5A38D8"/>
                </a:solidFill>
              </a:rPr>
              <a:t>approccio comportamentista</a:t>
            </a:r>
            <a:r>
              <a:rPr lang="it-IT" altLang="en-US" sz="2800"/>
              <a:t>.</a:t>
            </a:r>
          </a:p>
        </p:txBody>
      </p:sp>
    </p:spTree>
  </p:cSld>
  <p:clrMapOvr>
    <a:masterClrMapping/>
  </p:clrMapOvr>
  <p:transition spd="slow">
    <p:wipe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f0903_ISBN88-08-072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663575"/>
            <a:ext cx="6708775"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5" name="Text Box 3"/>
          <p:cNvSpPr txBox="1">
            <a:spLocks noChangeArrowheads="1"/>
          </p:cNvSpPr>
          <p:nvPr/>
        </p:nvSpPr>
        <p:spPr bwMode="auto">
          <a:xfrm>
            <a:off x="4038600" y="381000"/>
            <a:ext cx="4125913"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Come varia il benessere sociale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nel paese esportatore</a:t>
            </a:r>
          </a:p>
        </p:txBody>
      </p:sp>
    </p:spTree>
    <p:extLst>
      <p:ext uri="{BB962C8B-B14F-4D97-AF65-F5344CB8AC3E}">
        <p14:creationId xmlns:p14="http://schemas.microsoft.com/office/powerpoint/2010/main" val="6233053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descr="f0904_ISBN88-08-072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228600"/>
            <a:ext cx="67087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3" name="Text Box 3"/>
          <p:cNvSpPr txBox="1">
            <a:spLocks noChangeArrowheads="1"/>
          </p:cNvSpPr>
          <p:nvPr/>
        </p:nvSpPr>
        <p:spPr bwMode="auto">
          <a:xfrm>
            <a:off x="4038600" y="381000"/>
            <a:ext cx="4630738"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Effetto dell’apertura al commercio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internazionale nel paese importatore</a:t>
            </a:r>
          </a:p>
        </p:txBody>
      </p:sp>
      <p:sp>
        <p:nvSpPr>
          <p:cNvPr id="337924" name="Text Box 4"/>
          <p:cNvSpPr txBox="1">
            <a:spLocks noChangeArrowheads="1"/>
          </p:cNvSpPr>
          <p:nvPr/>
        </p:nvSpPr>
        <p:spPr bwMode="auto">
          <a:xfrm>
            <a:off x="4800600" y="32766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e</a:t>
            </a:r>
          </a:p>
        </p:txBody>
      </p:sp>
      <p:sp>
        <p:nvSpPr>
          <p:cNvPr id="337925" name="Text Box 5"/>
          <p:cNvSpPr txBox="1">
            <a:spLocks noChangeArrowheads="1"/>
          </p:cNvSpPr>
          <p:nvPr/>
        </p:nvSpPr>
        <p:spPr bwMode="auto">
          <a:xfrm>
            <a:off x="3810000" y="39624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a:t>
            </a:r>
          </a:p>
        </p:txBody>
      </p:sp>
      <p:sp>
        <p:nvSpPr>
          <p:cNvPr id="337926" name="Text Box 6"/>
          <p:cNvSpPr txBox="1">
            <a:spLocks noChangeArrowheads="1"/>
          </p:cNvSpPr>
          <p:nvPr/>
        </p:nvSpPr>
        <p:spPr bwMode="auto">
          <a:xfrm>
            <a:off x="5486400" y="3962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b</a:t>
            </a:r>
          </a:p>
        </p:txBody>
      </p:sp>
    </p:spTree>
    <p:extLst>
      <p:ext uri="{BB962C8B-B14F-4D97-AF65-F5344CB8AC3E}">
        <p14:creationId xmlns:p14="http://schemas.microsoft.com/office/powerpoint/2010/main" val="36925161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152400" y="304800"/>
            <a:ext cx="8839200" cy="838200"/>
          </a:xfrm>
        </p:spPr>
        <p:txBody>
          <a:bodyPr/>
          <a:lstStyle/>
          <a:p>
            <a:pPr eaLnBrk="1" hangingPunct="1"/>
            <a:r>
              <a:rPr lang="it-IT" altLang="en-US" sz="3600"/>
              <a:t>Chi ci guadagna nel paese importatore?</a:t>
            </a:r>
          </a:p>
        </p:txBody>
      </p:sp>
      <p:sp>
        <p:nvSpPr>
          <p:cNvPr id="339971" name="Rectangle 3"/>
          <p:cNvSpPr>
            <a:spLocks noGrp="1" noChangeArrowheads="1"/>
          </p:cNvSpPr>
          <p:nvPr>
            <p:ph type="body" idx="1"/>
          </p:nvPr>
        </p:nvSpPr>
        <p:spPr>
          <a:xfrm>
            <a:off x="457200" y="1219200"/>
            <a:ext cx="8382000" cy="5105400"/>
          </a:xfrm>
        </p:spPr>
        <p:txBody>
          <a:bodyPr/>
          <a:lstStyle/>
          <a:p>
            <a:pPr eaLnBrk="1" hangingPunct="1">
              <a:lnSpc>
                <a:spcPct val="90000"/>
              </a:lnSpc>
            </a:pPr>
            <a:r>
              <a:rPr lang="it-IT" altLang="en-US" sz="2800"/>
              <a:t>Dato che il prezzo mondiale è </a:t>
            </a:r>
            <a:r>
              <a:rPr lang="it-IT" altLang="en-US" sz="2800" u="sng"/>
              <a:t>più basso</a:t>
            </a:r>
            <a:r>
              <a:rPr lang="it-IT" altLang="en-US" sz="2800"/>
              <a:t> di quello interno, aumenta il CS  e si riduce il PS.</a:t>
            </a:r>
          </a:p>
          <a:p>
            <a:pPr eaLnBrk="1" hangingPunct="1">
              <a:lnSpc>
                <a:spcPct val="90000"/>
              </a:lnSpc>
            </a:pPr>
            <a:r>
              <a:rPr lang="it-IT" altLang="en-US" sz="2800"/>
              <a:t>In dettaglio:</a:t>
            </a:r>
          </a:p>
          <a:p>
            <a:pPr lvl="1" eaLnBrk="1" hangingPunct="1">
              <a:lnSpc>
                <a:spcPct val="90000"/>
              </a:lnSpc>
            </a:pPr>
            <a:r>
              <a:rPr lang="it-IT" altLang="en-US">
                <a:solidFill>
                  <a:schemeClr val="accent2"/>
                </a:solidFill>
              </a:rPr>
              <a:t>CS senza commercio = A</a:t>
            </a:r>
          </a:p>
          <a:p>
            <a:pPr lvl="1" eaLnBrk="1" hangingPunct="1">
              <a:lnSpc>
                <a:spcPct val="90000"/>
              </a:lnSpc>
              <a:buFontTx/>
              <a:buNone/>
            </a:pPr>
            <a:r>
              <a:rPr lang="it-IT" altLang="en-US"/>
              <a:t>	</a:t>
            </a:r>
            <a:r>
              <a:rPr lang="it-IT" altLang="en-US">
                <a:solidFill>
                  <a:srgbClr val="FF0000"/>
                </a:solidFill>
              </a:rPr>
              <a:t>CS con commercio = A + B + D</a:t>
            </a:r>
          </a:p>
          <a:p>
            <a:pPr lvl="1" eaLnBrk="1" hangingPunct="1">
              <a:lnSpc>
                <a:spcPct val="90000"/>
              </a:lnSpc>
            </a:pPr>
            <a:r>
              <a:rPr lang="it-IT" altLang="en-US">
                <a:solidFill>
                  <a:schemeClr val="accent2"/>
                </a:solidFill>
              </a:rPr>
              <a:t>PS senza commercio = C + B</a:t>
            </a:r>
          </a:p>
          <a:p>
            <a:pPr lvl="1" eaLnBrk="1" hangingPunct="1">
              <a:lnSpc>
                <a:spcPct val="90000"/>
              </a:lnSpc>
              <a:buFontTx/>
              <a:buNone/>
            </a:pPr>
            <a:r>
              <a:rPr lang="it-IT" altLang="en-US"/>
              <a:t>	</a:t>
            </a:r>
            <a:r>
              <a:rPr lang="it-IT" altLang="en-US">
                <a:solidFill>
                  <a:srgbClr val="FF0000"/>
                </a:solidFill>
              </a:rPr>
              <a:t>PS con commercio = C</a:t>
            </a:r>
          </a:p>
          <a:p>
            <a:pPr lvl="1" eaLnBrk="1" hangingPunct="1">
              <a:lnSpc>
                <a:spcPct val="90000"/>
              </a:lnSpc>
            </a:pPr>
            <a:r>
              <a:rPr lang="it-IT" altLang="en-US">
                <a:solidFill>
                  <a:srgbClr val="008000"/>
                </a:solidFill>
              </a:rPr>
              <a:t>Incremento netto del TS = D</a:t>
            </a:r>
          </a:p>
          <a:p>
            <a:pPr eaLnBrk="1" hangingPunct="1">
              <a:lnSpc>
                <a:spcPct val="90000"/>
              </a:lnSpc>
            </a:pPr>
            <a:r>
              <a:rPr lang="it-IT" altLang="en-US" sz="2800"/>
              <a:t>Quindi il commercio internazionale incrementa e redistribuisce il benessere sociale: nel paese esportatore ciò avviene a vantaggio dei </a:t>
            </a:r>
            <a:r>
              <a:rPr lang="it-IT" altLang="en-US" sz="2800" u="sng"/>
              <a:t>compratori</a:t>
            </a:r>
            <a:r>
              <a:rPr lang="it-IT" altLang="en-US" sz="2800"/>
              <a:t>.</a:t>
            </a:r>
            <a:endParaRPr lang="it-IT" altLang="en-US">
              <a:solidFill>
                <a:srgbClr val="008000"/>
              </a:solidFill>
            </a:endParaRPr>
          </a:p>
        </p:txBody>
      </p:sp>
    </p:spTree>
    <p:extLst>
      <p:ext uri="{BB962C8B-B14F-4D97-AF65-F5344CB8AC3E}">
        <p14:creationId xmlns:p14="http://schemas.microsoft.com/office/powerpoint/2010/main" val="114864327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f0905_ISBN88-08-072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542925"/>
            <a:ext cx="6708775"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19" name="Text Box 3"/>
          <p:cNvSpPr txBox="1">
            <a:spLocks noChangeArrowheads="1"/>
          </p:cNvSpPr>
          <p:nvPr/>
        </p:nvSpPr>
        <p:spPr bwMode="auto">
          <a:xfrm>
            <a:off x="4038600" y="381000"/>
            <a:ext cx="4125913"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Come varia il benessere sociale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nel paese importatore</a:t>
            </a:r>
          </a:p>
        </p:txBody>
      </p:sp>
    </p:spTree>
    <p:extLst>
      <p:ext uri="{BB962C8B-B14F-4D97-AF65-F5344CB8AC3E}">
        <p14:creationId xmlns:p14="http://schemas.microsoft.com/office/powerpoint/2010/main" val="36406319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79388" y="0"/>
            <a:ext cx="8763000" cy="685800"/>
          </a:xfrm>
        </p:spPr>
        <p:txBody>
          <a:bodyPr/>
          <a:lstStyle/>
          <a:p>
            <a:pPr eaLnBrk="1" hangingPunct="1"/>
            <a:r>
              <a:rPr lang="it-IT" altLang="en-US" sz="3600"/>
              <a:t>L’effetto di un dazio sul benessere sociale</a:t>
            </a:r>
          </a:p>
        </p:txBody>
      </p:sp>
      <p:sp>
        <p:nvSpPr>
          <p:cNvPr id="344067" name="Rectangle 3"/>
          <p:cNvSpPr>
            <a:spLocks noGrp="1" noChangeArrowheads="1"/>
          </p:cNvSpPr>
          <p:nvPr>
            <p:ph type="body" idx="1"/>
          </p:nvPr>
        </p:nvSpPr>
        <p:spPr>
          <a:xfrm>
            <a:off x="179388" y="692150"/>
            <a:ext cx="8785225" cy="5876925"/>
          </a:xfrm>
        </p:spPr>
        <p:txBody>
          <a:bodyPr/>
          <a:lstStyle/>
          <a:p>
            <a:pPr eaLnBrk="1" hangingPunct="1">
              <a:lnSpc>
                <a:spcPct val="80000"/>
              </a:lnSpc>
            </a:pPr>
            <a:r>
              <a:rPr lang="it-IT" altLang="en-US" sz="2800"/>
              <a:t>Un </a:t>
            </a:r>
            <a:r>
              <a:rPr lang="it-IT" altLang="en-US" sz="2800" u="sng"/>
              <a:t>dazio doganale</a:t>
            </a:r>
            <a:r>
              <a:rPr lang="it-IT" altLang="en-US" sz="2800"/>
              <a:t> è una tassa applicata ad ogni unità del bene o servizio importato. </a:t>
            </a:r>
          </a:p>
          <a:p>
            <a:pPr eaLnBrk="1" hangingPunct="1">
              <a:lnSpc>
                <a:spcPct val="80000"/>
              </a:lnSpc>
            </a:pPr>
            <a:r>
              <a:rPr lang="it-IT" altLang="en-US" sz="2800"/>
              <a:t>Per effetto del dazio, nel paese importatore il prezzo rimane </a:t>
            </a:r>
            <a:r>
              <a:rPr lang="it-IT" altLang="en-US" sz="2800" u="sng"/>
              <a:t>superiore</a:t>
            </a:r>
            <a:r>
              <a:rPr lang="it-IT" altLang="en-US" sz="2800"/>
              <a:t> al prezzo mondiale. </a:t>
            </a:r>
          </a:p>
          <a:p>
            <a:pPr lvl="1" eaLnBrk="1" hangingPunct="1">
              <a:lnSpc>
                <a:spcPct val="80000"/>
              </a:lnSpc>
            </a:pPr>
            <a:r>
              <a:rPr lang="it-IT" altLang="en-US" sz="2400"/>
              <a:t>N.b.: …ma non necessariamente pari o superiore a quello in assenza di commercio internazionale.</a:t>
            </a:r>
          </a:p>
          <a:p>
            <a:pPr eaLnBrk="1" hangingPunct="1">
              <a:lnSpc>
                <a:spcPct val="80000"/>
              </a:lnSpc>
            </a:pPr>
            <a:r>
              <a:rPr lang="it-IT" altLang="en-US" sz="2800"/>
              <a:t> L’effetto complessivo sul benessere sociale è </a:t>
            </a:r>
            <a:r>
              <a:rPr lang="it-IT" altLang="en-US" sz="2800" u="sng"/>
              <a:t>negativo</a:t>
            </a:r>
            <a:r>
              <a:rPr lang="it-IT" altLang="en-US" sz="2800"/>
              <a:t>:</a:t>
            </a:r>
          </a:p>
          <a:p>
            <a:pPr lvl="1" eaLnBrk="1" hangingPunct="1">
              <a:lnSpc>
                <a:spcPct val="80000"/>
              </a:lnSpc>
            </a:pPr>
            <a:r>
              <a:rPr lang="it-IT" altLang="en-US" sz="2400"/>
              <a:t>Il CS passa da </a:t>
            </a:r>
            <a:r>
              <a:rPr lang="it-IT" altLang="en-US" sz="2400">
                <a:solidFill>
                  <a:schemeClr val="accent2"/>
                </a:solidFill>
              </a:rPr>
              <a:t>A + B + C + D + E + F</a:t>
            </a:r>
            <a:r>
              <a:rPr lang="it-IT" altLang="en-US" sz="2400"/>
              <a:t> a </a:t>
            </a:r>
            <a:r>
              <a:rPr lang="it-IT" altLang="en-US" sz="2400">
                <a:solidFill>
                  <a:srgbClr val="FF0000"/>
                </a:solidFill>
              </a:rPr>
              <a:t>A + B</a:t>
            </a:r>
          </a:p>
          <a:p>
            <a:pPr lvl="1" eaLnBrk="1" hangingPunct="1">
              <a:lnSpc>
                <a:spcPct val="80000"/>
              </a:lnSpc>
            </a:pPr>
            <a:r>
              <a:rPr lang="it-IT" altLang="en-US" sz="2400"/>
              <a:t>Il PS passa da </a:t>
            </a:r>
            <a:r>
              <a:rPr lang="it-IT" altLang="en-US" sz="2400">
                <a:solidFill>
                  <a:schemeClr val="accent2"/>
                </a:solidFill>
              </a:rPr>
              <a:t>G</a:t>
            </a:r>
            <a:r>
              <a:rPr lang="it-IT" altLang="en-US" sz="2400"/>
              <a:t> a </a:t>
            </a:r>
            <a:r>
              <a:rPr lang="it-IT" altLang="en-US" sz="2400">
                <a:solidFill>
                  <a:srgbClr val="FF0000"/>
                </a:solidFill>
              </a:rPr>
              <a:t>C + G </a:t>
            </a:r>
            <a:r>
              <a:rPr lang="it-IT" altLang="en-US" sz="2400"/>
              <a:t>(quindi i venditori ci guadagnano!)</a:t>
            </a:r>
            <a:endParaRPr lang="it-IT" altLang="en-US" sz="2400">
              <a:solidFill>
                <a:srgbClr val="FF0000"/>
              </a:solidFill>
            </a:endParaRPr>
          </a:p>
          <a:p>
            <a:pPr lvl="1" eaLnBrk="1" hangingPunct="1">
              <a:lnSpc>
                <a:spcPct val="80000"/>
              </a:lnSpc>
            </a:pPr>
            <a:r>
              <a:rPr lang="it-IT" altLang="en-US" sz="2400"/>
              <a:t>Le entrate dello Stato passano da </a:t>
            </a:r>
            <a:r>
              <a:rPr lang="it-IT" altLang="en-US" sz="2400">
                <a:solidFill>
                  <a:schemeClr val="accent2"/>
                </a:solidFill>
              </a:rPr>
              <a:t>zero</a:t>
            </a:r>
            <a:r>
              <a:rPr lang="it-IT" altLang="en-US" sz="2400"/>
              <a:t> a </a:t>
            </a:r>
            <a:r>
              <a:rPr lang="it-IT" altLang="en-US" sz="2400">
                <a:solidFill>
                  <a:srgbClr val="FF0000"/>
                </a:solidFill>
              </a:rPr>
              <a:t>E</a:t>
            </a:r>
          </a:p>
          <a:p>
            <a:pPr lvl="1" eaLnBrk="1" hangingPunct="1">
              <a:lnSpc>
                <a:spcPct val="80000"/>
              </a:lnSpc>
            </a:pPr>
            <a:r>
              <a:rPr lang="it-IT" altLang="en-US" sz="2400"/>
              <a:t>La </a:t>
            </a:r>
            <a:r>
              <a:rPr lang="it-IT" altLang="en-US" sz="2400" u="sng"/>
              <a:t>perdita secca</a:t>
            </a:r>
            <a:r>
              <a:rPr lang="it-IT" altLang="en-US" sz="2400"/>
              <a:t> generata dal dazio è quindi </a:t>
            </a:r>
            <a:r>
              <a:rPr lang="it-IT" altLang="en-US" sz="2400" b="1">
                <a:solidFill>
                  <a:srgbClr val="008000"/>
                </a:solidFill>
              </a:rPr>
              <a:t>D + F</a:t>
            </a:r>
          </a:p>
          <a:p>
            <a:pPr lvl="1" eaLnBrk="1" hangingPunct="1">
              <a:lnSpc>
                <a:spcPct val="80000"/>
              </a:lnSpc>
            </a:pPr>
            <a:r>
              <a:rPr lang="it-IT" altLang="en-US" sz="2400"/>
              <a:t>Tale perdita è tanto maggiore quanto più il dazio è elevato, ovvero quanto più le importazioni si riducono. </a:t>
            </a:r>
          </a:p>
          <a:p>
            <a:pPr eaLnBrk="1" hangingPunct="1">
              <a:lnSpc>
                <a:spcPct val="80000"/>
              </a:lnSpc>
            </a:pPr>
            <a:r>
              <a:rPr lang="it-IT" altLang="en-US" sz="2800"/>
              <a:t>Nel caso il dazio </a:t>
            </a:r>
            <a:r>
              <a:rPr lang="it-IT" altLang="en-US" sz="2800" u="sng"/>
              <a:t>azzeri</a:t>
            </a:r>
            <a:r>
              <a:rPr lang="it-IT" altLang="en-US" sz="2800"/>
              <a:t> le importazioni (perché riporta il prezzo al livello interno iniziale), la perdita sarà pari a </a:t>
            </a:r>
            <a:r>
              <a:rPr lang="it-IT" altLang="en-US" sz="2800" u="sng"/>
              <a:t>tutta l’area B+D+E+F</a:t>
            </a:r>
            <a:r>
              <a:rPr lang="it-IT" altLang="en-US" sz="2800"/>
              <a:t>.</a:t>
            </a:r>
          </a:p>
        </p:txBody>
      </p:sp>
    </p:spTree>
    <p:extLst>
      <p:ext uri="{BB962C8B-B14F-4D97-AF65-F5344CB8AC3E}">
        <p14:creationId xmlns:p14="http://schemas.microsoft.com/office/powerpoint/2010/main" val="11810173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f0906_ISBN88-08-072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331788"/>
            <a:ext cx="6732588"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5" name="Text Box 3"/>
          <p:cNvSpPr txBox="1">
            <a:spLocks noChangeArrowheads="1"/>
          </p:cNvSpPr>
          <p:nvPr/>
        </p:nvSpPr>
        <p:spPr bwMode="auto">
          <a:xfrm>
            <a:off x="3429000" y="38100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a:t>
            </a:r>
          </a:p>
        </p:txBody>
      </p:sp>
      <p:sp>
        <p:nvSpPr>
          <p:cNvPr id="346116" name="Text Box 4"/>
          <p:cNvSpPr txBox="1">
            <a:spLocks noChangeArrowheads="1"/>
          </p:cNvSpPr>
          <p:nvPr/>
        </p:nvSpPr>
        <p:spPr bwMode="auto">
          <a:xfrm>
            <a:off x="5105400" y="381000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b’</a:t>
            </a:r>
          </a:p>
        </p:txBody>
      </p:sp>
    </p:spTree>
    <p:extLst>
      <p:ext uri="{BB962C8B-B14F-4D97-AF65-F5344CB8AC3E}">
        <p14:creationId xmlns:p14="http://schemas.microsoft.com/office/powerpoint/2010/main" val="5808745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28600" y="152400"/>
            <a:ext cx="8610600" cy="685800"/>
          </a:xfrm>
        </p:spPr>
        <p:txBody>
          <a:bodyPr/>
          <a:lstStyle/>
          <a:p>
            <a:pPr eaLnBrk="1" hangingPunct="1"/>
            <a:r>
              <a:rPr lang="it-IT" altLang="en-US" sz="3600"/>
              <a:t>Pro e contro il protezionismo</a:t>
            </a:r>
          </a:p>
        </p:txBody>
      </p:sp>
      <p:sp>
        <p:nvSpPr>
          <p:cNvPr id="348163" name="Rectangle 3"/>
          <p:cNvSpPr>
            <a:spLocks noGrp="1" noChangeArrowheads="1"/>
          </p:cNvSpPr>
          <p:nvPr>
            <p:ph type="body" idx="1"/>
          </p:nvPr>
        </p:nvSpPr>
        <p:spPr>
          <a:xfrm>
            <a:off x="152400" y="990600"/>
            <a:ext cx="8763000" cy="5181600"/>
          </a:xfrm>
        </p:spPr>
        <p:txBody>
          <a:bodyPr/>
          <a:lstStyle/>
          <a:p>
            <a:pPr eaLnBrk="1" hangingPunct="1">
              <a:lnSpc>
                <a:spcPct val="90000"/>
              </a:lnSpc>
            </a:pPr>
            <a:r>
              <a:rPr lang="it-IT" altLang="en-US" sz="2400" dirty="0"/>
              <a:t>Imporre un dazio sulle importazioni è una misura di politica economica </a:t>
            </a:r>
            <a:r>
              <a:rPr lang="it-IT" altLang="en-US" sz="2400" u="sng" dirty="0"/>
              <a:t>protezionistica</a:t>
            </a:r>
            <a:r>
              <a:rPr lang="it-IT" altLang="en-US" sz="2000" dirty="0"/>
              <a:t>.</a:t>
            </a:r>
          </a:p>
          <a:p>
            <a:pPr eaLnBrk="1" hangingPunct="1">
              <a:lnSpc>
                <a:spcPct val="90000"/>
              </a:lnSpc>
            </a:pPr>
            <a:r>
              <a:rPr lang="it-IT" altLang="en-US" sz="2400" dirty="0">
                <a:solidFill>
                  <a:srgbClr val="9900CC"/>
                </a:solidFill>
              </a:rPr>
              <a:t>Motivi a favore del protezionismo:</a:t>
            </a:r>
          </a:p>
          <a:p>
            <a:pPr lvl="1" eaLnBrk="1" hangingPunct="1">
              <a:lnSpc>
                <a:spcPct val="90000"/>
              </a:lnSpc>
            </a:pPr>
            <a:r>
              <a:rPr lang="it-IT" altLang="en-US" sz="2000" dirty="0"/>
              <a:t>Difendere un’industria nazionale dalla concorrenza estera (concorrenza che potrebbe essere sleale </a:t>
            </a:r>
            <a:r>
              <a:rPr lang="it-IT" altLang="en-US" sz="2000" dirty="0">
                <a:sym typeface="Symbol" panose="05050102010706020507" pitchFamily="18" charset="2"/>
              </a:rPr>
              <a:t> </a:t>
            </a:r>
            <a:r>
              <a:rPr lang="it-IT" altLang="en-US" sz="2000" i="1" dirty="0"/>
              <a:t>dumping </a:t>
            </a:r>
            <a:r>
              <a:rPr lang="it-IT" altLang="en-US" sz="2000" dirty="0"/>
              <a:t>sui prezzi);</a:t>
            </a:r>
          </a:p>
          <a:p>
            <a:pPr lvl="1" eaLnBrk="1" hangingPunct="1">
              <a:lnSpc>
                <a:spcPct val="90000"/>
              </a:lnSpc>
            </a:pPr>
            <a:r>
              <a:rPr lang="it-IT" altLang="en-US" sz="2000" dirty="0"/>
              <a:t>Proteggere lo sviluppo di un’industria nascente (c.d. </a:t>
            </a:r>
            <a:r>
              <a:rPr lang="it-IT" altLang="en-US" sz="2000" i="1" dirty="0" err="1"/>
              <a:t>infant</a:t>
            </a:r>
            <a:r>
              <a:rPr lang="it-IT" altLang="en-US" sz="2000" i="1" dirty="0"/>
              <a:t> </a:t>
            </a:r>
            <a:r>
              <a:rPr lang="it-IT" altLang="en-US" sz="2000" i="1" dirty="0" err="1"/>
              <a:t>industry</a:t>
            </a:r>
            <a:r>
              <a:rPr lang="it-IT" altLang="en-US" sz="2000" dirty="0"/>
              <a:t>);</a:t>
            </a:r>
          </a:p>
          <a:p>
            <a:pPr lvl="1" eaLnBrk="1" hangingPunct="1">
              <a:lnSpc>
                <a:spcPct val="90000"/>
              </a:lnSpc>
            </a:pPr>
            <a:r>
              <a:rPr lang="it-IT" altLang="en-US" sz="2000" dirty="0"/>
              <a:t>Tutelare i posti di lavori nei settori minacciati dalla concorrenza estera (magari favorita dal c.d. </a:t>
            </a:r>
            <a:r>
              <a:rPr lang="it-IT" altLang="en-US" sz="2000" i="1" dirty="0"/>
              <a:t>dumping sociale</a:t>
            </a:r>
            <a:r>
              <a:rPr lang="it-IT" altLang="en-US" sz="2000" dirty="0"/>
              <a:t>).</a:t>
            </a:r>
          </a:p>
          <a:p>
            <a:pPr eaLnBrk="1" hangingPunct="1">
              <a:lnSpc>
                <a:spcPct val="90000"/>
              </a:lnSpc>
            </a:pPr>
            <a:r>
              <a:rPr lang="it-IT" altLang="en-US" sz="2400" dirty="0">
                <a:solidFill>
                  <a:srgbClr val="9900CC"/>
                </a:solidFill>
              </a:rPr>
              <a:t>Motivi contrari al protezionismo:</a:t>
            </a:r>
          </a:p>
          <a:p>
            <a:pPr lvl="1" eaLnBrk="1" hangingPunct="1">
              <a:lnSpc>
                <a:spcPct val="90000"/>
              </a:lnSpc>
            </a:pPr>
            <a:r>
              <a:rPr lang="it-IT" altLang="en-US" sz="2000" dirty="0"/>
              <a:t>Evitare una perdita di benessere sociale a danno dei consumatori;</a:t>
            </a:r>
          </a:p>
          <a:p>
            <a:pPr lvl="1" eaLnBrk="1" hangingPunct="1">
              <a:lnSpc>
                <a:spcPct val="90000"/>
              </a:lnSpc>
            </a:pPr>
            <a:r>
              <a:rPr lang="it-IT" altLang="en-US" sz="2000" dirty="0"/>
              <a:t>Non proteggere dalla concorrenza estera imprese inefficienti e/o monopoliste;</a:t>
            </a:r>
          </a:p>
          <a:p>
            <a:pPr lvl="1" eaLnBrk="1" hangingPunct="1">
              <a:lnSpc>
                <a:spcPct val="90000"/>
              </a:lnSpc>
            </a:pPr>
            <a:r>
              <a:rPr lang="it-IT" altLang="en-US" sz="2000" dirty="0"/>
              <a:t>Consentire anche al paese estero (p.e. un PVS) di beneficiare dei vantaggi dello scambio.</a:t>
            </a:r>
            <a:endParaRPr lang="it-IT" altLang="en-US" sz="2400" dirty="0"/>
          </a:p>
          <a:p>
            <a:pPr lvl="1" eaLnBrk="1" hangingPunct="1">
              <a:lnSpc>
                <a:spcPct val="90000"/>
              </a:lnSpc>
            </a:pPr>
            <a:r>
              <a:rPr lang="it-IT" altLang="en-US" sz="2000" dirty="0"/>
              <a:t>Il vecchio adagio: «dove passano le merci, non passano gli eserciti».</a:t>
            </a:r>
          </a:p>
        </p:txBody>
      </p:sp>
    </p:spTree>
    <p:extLst>
      <p:ext uri="{BB962C8B-B14F-4D97-AF65-F5344CB8AC3E}">
        <p14:creationId xmlns:p14="http://schemas.microsoft.com/office/powerpoint/2010/main" val="86688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7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7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78" name="Rectangle 6"/>
          <p:cNvSpPr>
            <a:spLocks noGrp="1" noChangeArrowheads="1"/>
          </p:cNvSpPr>
          <p:nvPr>
            <p:ph type="title"/>
          </p:nvPr>
        </p:nvSpPr>
        <p:spPr>
          <a:xfrm>
            <a:off x="685800" y="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La scheda e la curva di offerta</a:t>
            </a:r>
          </a:p>
        </p:txBody>
      </p:sp>
      <p:graphicFrame>
        <p:nvGraphicFramePr>
          <p:cNvPr id="54279" name="Object 7">
            <a:hlinkClick r:id="" action="ppaction://ole?verb=0"/>
          </p:cNvPr>
          <p:cNvGraphicFramePr>
            <a:graphicFrameLocks/>
          </p:cNvGraphicFramePr>
          <p:nvPr/>
        </p:nvGraphicFramePr>
        <p:xfrm>
          <a:off x="533400" y="1219200"/>
          <a:ext cx="3446463" cy="3633788"/>
        </p:xfrm>
        <a:graphic>
          <a:graphicData uri="http://schemas.openxmlformats.org/presentationml/2006/ole">
            <mc:AlternateContent xmlns:mc="http://schemas.openxmlformats.org/markup-compatibility/2006">
              <mc:Choice xmlns:v="urn:schemas-microsoft-com:vml" Requires="v">
                <p:oleObj spid="_x0000_s54436" name="Document" r:id="rId4" imgW="3447288" imgH="3776472" progId="Word.Document.8">
                  <p:embed/>
                </p:oleObj>
              </mc:Choice>
              <mc:Fallback>
                <p:oleObj name="Document" r:id="rId4" imgW="3447288" imgH="3776472" progId="Word.Document.8">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3446463"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Oval 8"/>
          <p:cNvSpPr>
            <a:spLocks noChangeArrowheads="1"/>
          </p:cNvSpPr>
          <p:nvPr/>
        </p:nvSpPr>
        <p:spPr bwMode="auto">
          <a:xfrm>
            <a:off x="762000" y="3276600"/>
            <a:ext cx="2717800" cy="508000"/>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81" name="Line 9"/>
          <p:cNvSpPr>
            <a:spLocks noChangeShapeType="1"/>
          </p:cNvSpPr>
          <p:nvPr/>
        </p:nvSpPr>
        <p:spPr bwMode="auto">
          <a:xfrm flipV="1">
            <a:off x="3429000" y="2971800"/>
            <a:ext cx="2667000" cy="46672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54282" name="Group 10"/>
          <p:cNvGrpSpPr>
            <a:grpSpLocks/>
          </p:cNvGrpSpPr>
          <p:nvPr/>
        </p:nvGrpSpPr>
        <p:grpSpPr bwMode="auto">
          <a:xfrm>
            <a:off x="4267200" y="838200"/>
            <a:ext cx="4224338" cy="5014913"/>
            <a:chOff x="2752" y="1071"/>
            <a:chExt cx="2661" cy="3159"/>
          </a:xfrm>
        </p:grpSpPr>
        <p:sp>
          <p:nvSpPr>
            <p:cNvPr id="54284" name="Rectangle 11"/>
            <p:cNvSpPr>
              <a:spLocks noChangeArrowheads="1"/>
            </p:cNvSpPr>
            <p:nvPr/>
          </p:nvSpPr>
          <p:spPr bwMode="auto">
            <a:xfrm>
              <a:off x="2752" y="1071"/>
              <a:ext cx="48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600" b="1">
                  <a:solidFill>
                    <a:srgbClr val="000000"/>
                  </a:solidFill>
                  <a:latin typeface="Arial Narrow" panose="020B0606020202030204" pitchFamily="34" charset="0"/>
                </a:rPr>
                <a:t>Prezzo</a:t>
              </a:r>
            </a:p>
            <a:p>
              <a:pPr algn="r">
                <a:lnSpc>
                  <a:spcPct val="85000"/>
                </a:lnSpc>
                <a:spcBef>
                  <a:spcPct val="0"/>
                </a:spcBef>
                <a:buFontTx/>
                <a:buNone/>
              </a:pPr>
              <a:r>
                <a:rPr lang="it-IT" altLang="en-US" sz="1600" b="1">
                  <a:solidFill>
                    <a:srgbClr val="000000"/>
                  </a:solidFill>
                  <a:latin typeface="Arial Narrow" panose="020B0606020202030204" pitchFamily="34" charset="0"/>
                </a:rPr>
                <a:t>del gelato</a:t>
              </a:r>
            </a:p>
          </p:txBody>
        </p:sp>
        <p:sp>
          <p:nvSpPr>
            <p:cNvPr id="54285" name="Rectangle 12"/>
            <p:cNvSpPr>
              <a:spLocks noChangeArrowheads="1"/>
            </p:cNvSpPr>
            <p:nvPr/>
          </p:nvSpPr>
          <p:spPr bwMode="auto">
            <a:xfrm>
              <a:off x="3061" y="2685"/>
              <a:ext cx="20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1.50</a:t>
              </a:r>
            </a:p>
          </p:txBody>
        </p:sp>
        <p:sp>
          <p:nvSpPr>
            <p:cNvPr id="54286" name="Rectangle 13"/>
            <p:cNvSpPr>
              <a:spLocks noChangeArrowheads="1"/>
            </p:cNvSpPr>
            <p:nvPr/>
          </p:nvSpPr>
          <p:spPr bwMode="auto">
            <a:xfrm>
              <a:off x="3061" y="2294"/>
              <a:ext cx="20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2.00</a:t>
              </a:r>
            </a:p>
          </p:txBody>
        </p:sp>
        <p:sp>
          <p:nvSpPr>
            <p:cNvPr id="54287" name="Rectangle 14"/>
            <p:cNvSpPr>
              <a:spLocks noChangeArrowheads="1"/>
            </p:cNvSpPr>
            <p:nvPr/>
          </p:nvSpPr>
          <p:spPr bwMode="auto">
            <a:xfrm>
              <a:off x="3061" y="1914"/>
              <a:ext cx="20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2.50</a:t>
              </a:r>
            </a:p>
          </p:txBody>
        </p:sp>
        <p:sp>
          <p:nvSpPr>
            <p:cNvPr id="54288" name="Rectangle 15"/>
            <p:cNvSpPr>
              <a:spLocks noChangeArrowheads="1"/>
            </p:cNvSpPr>
            <p:nvPr/>
          </p:nvSpPr>
          <p:spPr bwMode="auto">
            <a:xfrm>
              <a:off x="2996" y="1522"/>
              <a:ext cx="2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€3.00</a:t>
              </a:r>
            </a:p>
          </p:txBody>
        </p:sp>
        <p:sp>
          <p:nvSpPr>
            <p:cNvPr id="54289" name="Rectangle 16"/>
            <p:cNvSpPr>
              <a:spLocks noChangeArrowheads="1"/>
            </p:cNvSpPr>
            <p:nvPr/>
          </p:nvSpPr>
          <p:spPr bwMode="auto">
            <a:xfrm>
              <a:off x="3061" y="3065"/>
              <a:ext cx="20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1.00</a:t>
              </a:r>
            </a:p>
          </p:txBody>
        </p:sp>
        <p:sp>
          <p:nvSpPr>
            <p:cNvPr id="54290" name="Rectangle 17"/>
            <p:cNvSpPr>
              <a:spLocks noChangeArrowheads="1"/>
            </p:cNvSpPr>
            <p:nvPr/>
          </p:nvSpPr>
          <p:spPr bwMode="auto">
            <a:xfrm>
              <a:off x="3061" y="3432"/>
              <a:ext cx="20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0.50</a:t>
              </a:r>
            </a:p>
          </p:txBody>
        </p:sp>
        <p:sp>
          <p:nvSpPr>
            <p:cNvPr id="54291" name="Rectangle 18"/>
            <p:cNvSpPr>
              <a:spLocks noChangeArrowheads="1"/>
            </p:cNvSpPr>
            <p:nvPr/>
          </p:nvSpPr>
          <p:spPr bwMode="auto">
            <a:xfrm>
              <a:off x="3278" y="3907"/>
              <a:ext cx="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0</a:t>
              </a:r>
            </a:p>
          </p:txBody>
        </p:sp>
        <p:sp>
          <p:nvSpPr>
            <p:cNvPr id="54292" name="Rectangle 19"/>
            <p:cNvSpPr>
              <a:spLocks noChangeArrowheads="1"/>
            </p:cNvSpPr>
            <p:nvPr/>
          </p:nvSpPr>
          <p:spPr bwMode="auto">
            <a:xfrm>
              <a:off x="3519" y="3907"/>
              <a:ext cx="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1</a:t>
              </a:r>
            </a:p>
          </p:txBody>
        </p:sp>
        <p:sp>
          <p:nvSpPr>
            <p:cNvPr id="54293" name="Rectangle 20"/>
            <p:cNvSpPr>
              <a:spLocks noChangeArrowheads="1"/>
            </p:cNvSpPr>
            <p:nvPr/>
          </p:nvSpPr>
          <p:spPr bwMode="auto">
            <a:xfrm>
              <a:off x="3738" y="3907"/>
              <a:ext cx="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2</a:t>
              </a:r>
            </a:p>
          </p:txBody>
        </p:sp>
        <p:sp>
          <p:nvSpPr>
            <p:cNvPr id="54294" name="Rectangle 21"/>
            <p:cNvSpPr>
              <a:spLocks noChangeArrowheads="1"/>
            </p:cNvSpPr>
            <p:nvPr/>
          </p:nvSpPr>
          <p:spPr bwMode="auto">
            <a:xfrm>
              <a:off x="3955" y="3907"/>
              <a:ext cx="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3</a:t>
              </a:r>
            </a:p>
          </p:txBody>
        </p:sp>
        <p:sp>
          <p:nvSpPr>
            <p:cNvPr id="54295" name="Rectangle 22"/>
            <p:cNvSpPr>
              <a:spLocks noChangeArrowheads="1"/>
            </p:cNvSpPr>
            <p:nvPr/>
          </p:nvSpPr>
          <p:spPr bwMode="auto">
            <a:xfrm>
              <a:off x="4171" y="3907"/>
              <a:ext cx="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4</a:t>
              </a:r>
            </a:p>
          </p:txBody>
        </p:sp>
        <p:sp>
          <p:nvSpPr>
            <p:cNvPr id="54296" name="Rectangle 23"/>
            <p:cNvSpPr>
              <a:spLocks noChangeArrowheads="1"/>
            </p:cNvSpPr>
            <p:nvPr/>
          </p:nvSpPr>
          <p:spPr bwMode="auto">
            <a:xfrm>
              <a:off x="4401" y="3907"/>
              <a:ext cx="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5</a:t>
              </a:r>
            </a:p>
          </p:txBody>
        </p:sp>
        <p:sp>
          <p:nvSpPr>
            <p:cNvPr id="54297" name="Rectangle 24"/>
            <p:cNvSpPr>
              <a:spLocks noChangeArrowheads="1"/>
            </p:cNvSpPr>
            <p:nvPr/>
          </p:nvSpPr>
          <p:spPr bwMode="auto">
            <a:xfrm>
              <a:off x="4619" y="3907"/>
              <a:ext cx="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b="1">
                  <a:solidFill>
                    <a:srgbClr val="000000"/>
                  </a:solidFill>
                  <a:latin typeface="Arial Narrow" panose="020B0606020202030204" pitchFamily="34" charset="0"/>
                </a:rPr>
                <a:t>6</a:t>
              </a:r>
            </a:p>
          </p:txBody>
        </p:sp>
        <p:sp>
          <p:nvSpPr>
            <p:cNvPr id="54298" name="Line 25"/>
            <p:cNvSpPr>
              <a:spLocks noChangeShapeType="1"/>
            </p:cNvSpPr>
            <p:nvPr/>
          </p:nvSpPr>
          <p:spPr bwMode="auto">
            <a:xfrm>
              <a:off x="3322" y="1986"/>
              <a:ext cx="67"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99" name="Line 26"/>
            <p:cNvSpPr>
              <a:spLocks noChangeShapeType="1"/>
            </p:cNvSpPr>
            <p:nvPr/>
          </p:nvSpPr>
          <p:spPr bwMode="auto">
            <a:xfrm>
              <a:off x="3412" y="1986"/>
              <a:ext cx="79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0" name="Line 27"/>
            <p:cNvSpPr>
              <a:spLocks noChangeShapeType="1"/>
            </p:cNvSpPr>
            <p:nvPr/>
          </p:nvSpPr>
          <p:spPr bwMode="auto">
            <a:xfrm>
              <a:off x="4198" y="1991"/>
              <a:ext cx="1" cy="18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1" name="Line 28"/>
            <p:cNvSpPr>
              <a:spLocks noChangeShapeType="1"/>
            </p:cNvSpPr>
            <p:nvPr/>
          </p:nvSpPr>
          <p:spPr bwMode="auto">
            <a:xfrm>
              <a:off x="3412" y="1606"/>
              <a:ext cx="101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2" name="Line 29"/>
            <p:cNvSpPr>
              <a:spLocks noChangeShapeType="1"/>
            </p:cNvSpPr>
            <p:nvPr/>
          </p:nvSpPr>
          <p:spPr bwMode="auto">
            <a:xfrm>
              <a:off x="4429" y="1611"/>
              <a:ext cx="1" cy="22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3" name="Line 30"/>
            <p:cNvSpPr>
              <a:spLocks noChangeShapeType="1"/>
            </p:cNvSpPr>
            <p:nvPr/>
          </p:nvSpPr>
          <p:spPr bwMode="auto">
            <a:xfrm>
              <a:off x="3322" y="2366"/>
              <a:ext cx="67"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4" name="Line 31"/>
            <p:cNvSpPr>
              <a:spLocks noChangeShapeType="1"/>
            </p:cNvSpPr>
            <p:nvPr/>
          </p:nvSpPr>
          <p:spPr bwMode="auto">
            <a:xfrm>
              <a:off x="3322" y="2746"/>
              <a:ext cx="6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5" name="Line 32"/>
            <p:cNvSpPr>
              <a:spLocks noChangeShapeType="1"/>
            </p:cNvSpPr>
            <p:nvPr/>
          </p:nvSpPr>
          <p:spPr bwMode="auto">
            <a:xfrm>
              <a:off x="3322" y="3126"/>
              <a:ext cx="67"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6" name="Line 33"/>
            <p:cNvSpPr>
              <a:spLocks noChangeShapeType="1"/>
            </p:cNvSpPr>
            <p:nvPr/>
          </p:nvSpPr>
          <p:spPr bwMode="auto">
            <a:xfrm>
              <a:off x="3535"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7" name="Line 34"/>
            <p:cNvSpPr>
              <a:spLocks noChangeShapeType="1"/>
            </p:cNvSpPr>
            <p:nvPr/>
          </p:nvSpPr>
          <p:spPr bwMode="auto">
            <a:xfrm>
              <a:off x="3764"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8" name="Line 35"/>
            <p:cNvSpPr>
              <a:spLocks noChangeShapeType="1"/>
            </p:cNvSpPr>
            <p:nvPr/>
          </p:nvSpPr>
          <p:spPr bwMode="auto">
            <a:xfrm>
              <a:off x="3981"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09" name="Line 36"/>
            <p:cNvSpPr>
              <a:spLocks noChangeShapeType="1"/>
            </p:cNvSpPr>
            <p:nvPr/>
          </p:nvSpPr>
          <p:spPr bwMode="auto">
            <a:xfrm>
              <a:off x="4198"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10" name="Line 37"/>
            <p:cNvSpPr>
              <a:spLocks noChangeShapeType="1"/>
            </p:cNvSpPr>
            <p:nvPr/>
          </p:nvSpPr>
          <p:spPr bwMode="auto">
            <a:xfrm>
              <a:off x="4429"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11" name="Line 38"/>
            <p:cNvSpPr>
              <a:spLocks noChangeShapeType="1"/>
            </p:cNvSpPr>
            <p:nvPr/>
          </p:nvSpPr>
          <p:spPr bwMode="auto">
            <a:xfrm>
              <a:off x="4646"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12" name="Line 39"/>
            <p:cNvSpPr>
              <a:spLocks noChangeShapeType="1"/>
            </p:cNvSpPr>
            <p:nvPr/>
          </p:nvSpPr>
          <p:spPr bwMode="auto">
            <a:xfrm>
              <a:off x="4862"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13" name="Line 40"/>
            <p:cNvSpPr>
              <a:spLocks noChangeShapeType="1"/>
            </p:cNvSpPr>
            <p:nvPr/>
          </p:nvSpPr>
          <p:spPr bwMode="auto">
            <a:xfrm>
              <a:off x="5092" y="3831"/>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14" name="Rectangle 41"/>
            <p:cNvSpPr>
              <a:spLocks noChangeArrowheads="1"/>
            </p:cNvSpPr>
            <p:nvPr/>
          </p:nvSpPr>
          <p:spPr bwMode="auto">
            <a:xfrm>
              <a:off x="4966" y="3968"/>
              <a:ext cx="43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2138">
                <a:spcBef>
                  <a:spcPct val="20000"/>
                </a:spcBef>
                <a:buChar char="•"/>
                <a:defRPr sz="3200">
                  <a:solidFill>
                    <a:schemeClr val="tx1"/>
                  </a:solidFill>
                  <a:latin typeface="Times New Roman" panose="02020603050405020304" pitchFamily="18" charset="0"/>
                </a:defRPr>
              </a:lvl1pPr>
              <a:lvl2pPr marL="742950" indent="-285750" defTabSz="592138">
                <a:spcBef>
                  <a:spcPct val="20000"/>
                </a:spcBef>
                <a:buChar char="–"/>
                <a:defRPr sz="2800">
                  <a:solidFill>
                    <a:schemeClr val="tx1"/>
                  </a:solidFill>
                  <a:latin typeface="Times New Roman" panose="02020603050405020304" pitchFamily="18" charset="0"/>
                </a:defRPr>
              </a:lvl2pPr>
              <a:lvl3pPr marL="1143000" indent="-228600" defTabSz="592138">
                <a:spcBef>
                  <a:spcPct val="20000"/>
                </a:spcBef>
                <a:buChar char="•"/>
                <a:defRPr sz="2400">
                  <a:solidFill>
                    <a:schemeClr val="tx1"/>
                  </a:solidFill>
                  <a:latin typeface="Times New Roman" panose="02020603050405020304" pitchFamily="18" charset="0"/>
                </a:defRPr>
              </a:lvl3pPr>
              <a:lvl4pPr marL="1600200" indent="-228600" defTabSz="592138">
                <a:spcBef>
                  <a:spcPct val="20000"/>
                </a:spcBef>
                <a:buChar char="–"/>
                <a:defRPr sz="2000">
                  <a:solidFill>
                    <a:schemeClr val="tx1"/>
                  </a:solidFill>
                  <a:latin typeface="Times New Roman" panose="02020603050405020304" pitchFamily="18" charset="0"/>
                </a:defRPr>
              </a:lvl4pPr>
              <a:lvl5pPr marL="2057400" indent="-228600" defTabSz="592138">
                <a:spcBef>
                  <a:spcPct val="20000"/>
                </a:spcBef>
                <a:buChar char="»"/>
                <a:defRPr sz="2000">
                  <a:solidFill>
                    <a:schemeClr val="tx1"/>
                  </a:solidFill>
                  <a:latin typeface="Times New Roman" panose="02020603050405020304" pitchFamily="18" charset="0"/>
                </a:defRPr>
              </a:lvl5pPr>
              <a:lvl6pPr marL="25146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21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600" b="1">
                  <a:solidFill>
                    <a:srgbClr val="000000"/>
                  </a:solidFill>
                  <a:latin typeface="Arial Narrow" panose="020B0606020202030204" pitchFamily="34" charset="0"/>
                </a:rPr>
                <a:t>Quantità</a:t>
              </a:r>
            </a:p>
            <a:p>
              <a:pPr algn="r">
                <a:lnSpc>
                  <a:spcPct val="85000"/>
                </a:lnSpc>
                <a:spcBef>
                  <a:spcPct val="0"/>
                </a:spcBef>
                <a:buFontTx/>
                <a:buNone/>
              </a:pPr>
              <a:r>
                <a:rPr lang="it-IT" altLang="en-US" sz="1600" b="1">
                  <a:solidFill>
                    <a:srgbClr val="000000"/>
                  </a:solidFill>
                  <a:latin typeface="Arial Narrow" panose="020B0606020202030204" pitchFamily="34" charset="0"/>
                </a:rPr>
                <a:t>di gelato</a:t>
              </a:r>
            </a:p>
          </p:txBody>
        </p:sp>
        <p:sp>
          <p:nvSpPr>
            <p:cNvPr id="54315" name="Line 42"/>
            <p:cNvSpPr>
              <a:spLocks noChangeShapeType="1"/>
            </p:cNvSpPr>
            <p:nvPr/>
          </p:nvSpPr>
          <p:spPr bwMode="auto">
            <a:xfrm flipV="1">
              <a:off x="3339" y="1587"/>
              <a:ext cx="1078" cy="1924"/>
            </a:xfrm>
            <a:prstGeom prst="line">
              <a:avLst/>
            </a:prstGeom>
            <a:noFill/>
            <a:ln w="254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16" name="Freeform 43"/>
            <p:cNvSpPr>
              <a:spLocks/>
            </p:cNvSpPr>
            <p:nvPr/>
          </p:nvSpPr>
          <p:spPr bwMode="auto">
            <a:xfrm>
              <a:off x="4171" y="1949"/>
              <a:ext cx="65" cy="61"/>
            </a:xfrm>
            <a:custGeom>
              <a:avLst/>
              <a:gdLst>
                <a:gd name="T0" fmla="*/ 26 w 65"/>
                <a:gd name="T1" fmla="*/ 60 h 61"/>
                <a:gd name="T2" fmla="*/ 51 w 65"/>
                <a:gd name="T3" fmla="*/ 60 h 61"/>
                <a:gd name="T4" fmla="*/ 64 w 65"/>
                <a:gd name="T5" fmla="*/ 48 h 61"/>
                <a:gd name="T6" fmla="*/ 64 w 65"/>
                <a:gd name="T7" fmla="*/ 36 h 61"/>
                <a:gd name="T8" fmla="*/ 64 w 65"/>
                <a:gd name="T9" fmla="*/ 24 h 61"/>
                <a:gd name="T10" fmla="*/ 51 w 65"/>
                <a:gd name="T11" fmla="*/ 12 h 61"/>
                <a:gd name="T12" fmla="*/ 26 w 65"/>
                <a:gd name="T13" fmla="*/ 0 h 61"/>
                <a:gd name="T14" fmla="*/ 13 w 65"/>
                <a:gd name="T15" fmla="*/ 12 h 61"/>
                <a:gd name="T16" fmla="*/ 0 w 65"/>
                <a:gd name="T17" fmla="*/ 24 h 61"/>
                <a:gd name="T18" fmla="*/ 0 w 65"/>
                <a:gd name="T19" fmla="*/ 36 h 61"/>
                <a:gd name="T20" fmla="*/ 0 w 65"/>
                <a:gd name="T21" fmla="*/ 48 h 61"/>
                <a:gd name="T22" fmla="*/ 13 w 65"/>
                <a:gd name="T23" fmla="*/ 60 h 61"/>
                <a:gd name="T24" fmla="*/ 26 w 65"/>
                <a:gd name="T25" fmla="*/ 6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61">
                  <a:moveTo>
                    <a:pt x="26" y="60"/>
                  </a:moveTo>
                  <a:lnTo>
                    <a:pt x="51" y="60"/>
                  </a:lnTo>
                  <a:lnTo>
                    <a:pt x="64" y="48"/>
                  </a:lnTo>
                  <a:lnTo>
                    <a:pt x="64" y="36"/>
                  </a:lnTo>
                  <a:lnTo>
                    <a:pt x="64" y="24"/>
                  </a:lnTo>
                  <a:lnTo>
                    <a:pt x="51" y="12"/>
                  </a:lnTo>
                  <a:lnTo>
                    <a:pt x="26" y="0"/>
                  </a:lnTo>
                  <a:lnTo>
                    <a:pt x="13" y="12"/>
                  </a:lnTo>
                  <a:lnTo>
                    <a:pt x="0" y="24"/>
                  </a:lnTo>
                  <a:lnTo>
                    <a:pt x="0" y="36"/>
                  </a:lnTo>
                  <a:lnTo>
                    <a:pt x="0" y="48"/>
                  </a:lnTo>
                  <a:lnTo>
                    <a:pt x="13" y="60"/>
                  </a:lnTo>
                  <a:lnTo>
                    <a:pt x="26" y="6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317" name="Freeform 44"/>
            <p:cNvSpPr>
              <a:spLocks/>
            </p:cNvSpPr>
            <p:nvPr/>
          </p:nvSpPr>
          <p:spPr bwMode="auto">
            <a:xfrm>
              <a:off x="4389" y="1570"/>
              <a:ext cx="66" cy="61"/>
            </a:xfrm>
            <a:custGeom>
              <a:avLst/>
              <a:gdLst>
                <a:gd name="T0" fmla="*/ 39 w 66"/>
                <a:gd name="T1" fmla="*/ 60 h 61"/>
                <a:gd name="T2" fmla="*/ 52 w 66"/>
                <a:gd name="T3" fmla="*/ 60 h 61"/>
                <a:gd name="T4" fmla="*/ 65 w 66"/>
                <a:gd name="T5" fmla="*/ 48 h 61"/>
                <a:gd name="T6" fmla="*/ 65 w 66"/>
                <a:gd name="T7" fmla="*/ 24 h 61"/>
                <a:gd name="T8" fmla="*/ 65 w 66"/>
                <a:gd name="T9" fmla="*/ 12 h 61"/>
                <a:gd name="T10" fmla="*/ 52 w 66"/>
                <a:gd name="T11" fmla="*/ 0 h 61"/>
                <a:gd name="T12" fmla="*/ 39 w 66"/>
                <a:gd name="T13" fmla="*/ 0 h 61"/>
                <a:gd name="T14" fmla="*/ 13 w 66"/>
                <a:gd name="T15" fmla="*/ 0 h 61"/>
                <a:gd name="T16" fmla="*/ 13 w 66"/>
                <a:gd name="T17" fmla="*/ 12 h 61"/>
                <a:gd name="T18" fmla="*/ 0 w 66"/>
                <a:gd name="T19" fmla="*/ 24 h 61"/>
                <a:gd name="T20" fmla="*/ 13 w 66"/>
                <a:gd name="T21" fmla="*/ 48 h 61"/>
                <a:gd name="T22" fmla="*/ 13 w 66"/>
                <a:gd name="T23" fmla="*/ 60 h 61"/>
                <a:gd name="T24" fmla="*/ 39 w 66"/>
                <a:gd name="T25" fmla="*/ 6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1">
                  <a:moveTo>
                    <a:pt x="39" y="60"/>
                  </a:moveTo>
                  <a:lnTo>
                    <a:pt x="52" y="60"/>
                  </a:lnTo>
                  <a:lnTo>
                    <a:pt x="65" y="48"/>
                  </a:lnTo>
                  <a:lnTo>
                    <a:pt x="65" y="24"/>
                  </a:lnTo>
                  <a:lnTo>
                    <a:pt x="65" y="12"/>
                  </a:lnTo>
                  <a:lnTo>
                    <a:pt x="52" y="0"/>
                  </a:lnTo>
                  <a:lnTo>
                    <a:pt x="39" y="0"/>
                  </a:lnTo>
                  <a:lnTo>
                    <a:pt x="13" y="0"/>
                  </a:lnTo>
                  <a:lnTo>
                    <a:pt x="13" y="12"/>
                  </a:lnTo>
                  <a:lnTo>
                    <a:pt x="0" y="24"/>
                  </a:lnTo>
                  <a:lnTo>
                    <a:pt x="13" y="48"/>
                  </a:lnTo>
                  <a:lnTo>
                    <a:pt x="13" y="60"/>
                  </a:lnTo>
                  <a:lnTo>
                    <a:pt x="39" y="6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318" name="Freeform 45"/>
            <p:cNvSpPr>
              <a:spLocks/>
            </p:cNvSpPr>
            <p:nvPr/>
          </p:nvSpPr>
          <p:spPr bwMode="auto">
            <a:xfrm>
              <a:off x="3955" y="2329"/>
              <a:ext cx="64" cy="61"/>
            </a:xfrm>
            <a:custGeom>
              <a:avLst/>
              <a:gdLst>
                <a:gd name="T0" fmla="*/ 26 w 64"/>
                <a:gd name="T1" fmla="*/ 60 h 61"/>
                <a:gd name="T2" fmla="*/ 37 w 64"/>
                <a:gd name="T3" fmla="*/ 60 h 61"/>
                <a:gd name="T4" fmla="*/ 50 w 64"/>
                <a:gd name="T5" fmla="*/ 48 h 61"/>
                <a:gd name="T6" fmla="*/ 63 w 64"/>
                <a:gd name="T7" fmla="*/ 36 h 61"/>
                <a:gd name="T8" fmla="*/ 50 w 64"/>
                <a:gd name="T9" fmla="*/ 24 h 61"/>
                <a:gd name="T10" fmla="*/ 37 w 64"/>
                <a:gd name="T11" fmla="*/ 12 h 61"/>
                <a:gd name="T12" fmla="*/ 26 w 64"/>
                <a:gd name="T13" fmla="*/ 0 h 61"/>
                <a:gd name="T14" fmla="*/ 13 w 64"/>
                <a:gd name="T15" fmla="*/ 12 h 61"/>
                <a:gd name="T16" fmla="*/ 0 w 64"/>
                <a:gd name="T17" fmla="*/ 24 h 61"/>
                <a:gd name="T18" fmla="*/ 0 w 64"/>
                <a:gd name="T19" fmla="*/ 36 h 61"/>
                <a:gd name="T20" fmla="*/ 0 w 64"/>
                <a:gd name="T21" fmla="*/ 48 h 61"/>
                <a:gd name="T22" fmla="*/ 13 w 64"/>
                <a:gd name="T23" fmla="*/ 60 h 61"/>
                <a:gd name="T24" fmla="*/ 26 w 64"/>
                <a:gd name="T25" fmla="*/ 6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61">
                  <a:moveTo>
                    <a:pt x="26" y="60"/>
                  </a:moveTo>
                  <a:lnTo>
                    <a:pt x="37" y="60"/>
                  </a:lnTo>
                  <a:lnTo>
                    <a:pt x="50" y="48"/>
                  </a:lnTo>
                  <a:lnTo>
                    <a:pt x="63" y="36"/>
                  </a:lnTo>
                  <a:lnTo>
                    <a:pt x="50" y="24"/>
                  </a:lnTo>
                  <a:lnTo>
                    <a:pt x="37" y="12"/>
                  </a:lnTo>
                  <a:lnTo>
                    <a:pt x="26" y="0"/>
                  </a:lnTo>
                  <a:lnTo>
                    <a:pt x="13" y="12"/>
                  </a:lnTo>
                  <a:lnTo>
                    <a:pt x="0" y="24"/>
                  </a:lnTo>
                  <a:lnTo>
                    <a:pt x="0" y="36"/>
                  </a:lnTo>
                  <a:lnTo>
                    <a:pt x="0" y="48"/>
                  </a:lnTo>
                  <a:lnTo>
                    <a:pt x="13" y="60"/>
                  </a:lnTo>
                  <a:lnTo>
                    <a:pt x="26" y="6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319" name="Freeform 46"/>
            <p:cNvSpPr>
              <a:spLocks/>
            </p:cNvSpPr>
            <p:nvPr/>
          </p:nvSpPr>
          <p:spPr bwMode="auto">
            <a:xfrm>
              <a:off x="3509" y="3099"/>
              <a:ext cx="64" cy="61"/>
            </a:xfrm>
            <a:custGeom>
              <a:avLst/>
              <a:gdLst>
                <a:gd name="T0" fmla="*/ 26 w 64"/>
                <a:gd name="T1" fmla="*/ 60 h 61"/>
                <a:gd name="T2" fmla="*/ 50 w 64"/>
                <a:gd name="T3" fmla="*/ 60 h 61"/>
                <a:gd name="T4" fmla="*/ 50 w 64"/>
                <a:gd name="T5" fmla="*/ 48 h 61"/>
                <a:gd name="T6" fmla="*/ 63 w 64"/>
                <a:gd name="T7" fmla="*/ 36 h 61"/>
                <a:gd name="T8" fmla="*/ 50 w 64"/>
                <a:gd name="T9" fmla="*/ 12 h 61"/>
                <a:gd name="T10" fmla="*/ 50 w 64"/>
                <a:gd name="T11" fmla="*/ 0 h 61"/>
                <a:gd name="T12" fmla="*/ 26 w 64"/>
                <a:gd name="T13" fmla="*/ 0 h 61"/>
                <a:gd name="T14" fmla="*/ 13 w 64"/>
                <a:gd name="T15" fmla="*/ 0 h 61"/>
                <a:gd name="T16" fmla="*/ 0 w 64"/>
                <a:gd name="T17" fmla="*/ 12 h 61"/>
                <a:gd name="T18" fmla="*/ 0 w 64"/>
                <a:gd name="T19" fmla="*/ 36 h 61"/>
                <a:gd name="T20" fmla="*/ 0 w 64"/>
                <a:gd name="T21" fmla="*/ 48 h 61"/>
                <a:gd name="T22" fmla="*/ 13 w 64"/>
                <a:gd name="T23" fmla="*/ 60 h 61"/>
                <a:gd name="T24" fmla="*/ 26 w 64"/>
                <a:gd name="T25" fmla="*/ 6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61">
                  <a:moveTo>
                    <a:pt x="26" y="60"/>
                  </a:moveTo>
                  <a:lnTo>
                    <a:pt x="50" y="60"/>
                  </a:lnTo>
                  <a:lnTo>
                    <a:pt x="50" y="48"/>
                  </a:lnTo>
                  <a:lnTo>
                    <a:pt x="63" y="36"/>
                  </a:lnTo>
                  <a:lnTo>
                    <a:pt x="50" y="12"/>
                  </a:lnTo>
                  <a:lnTo>
                    <a:pt x="50" y="0"/>
                  </a:lnTo>
                  <a:lnTo>
                    <a:pt x="26" y="0"/>
                  </a:lnTo>
                  <a:lnTo>
                    <a:pt x="13" y="0"/>
                  </a:lnTo>
                  <a:lnTo>
                    <a:pt x="0" y="12"/>
                  </a:lnTo>
                  <a:lnTo>
                    <a:pt x="0" y="36"/>
                  </a:lnTo>
                  <a:lnTo>
                    <a:pt x="0" y="48"/>
                  </a:lnTo>
                  <a:lnTo>
                    <a:pt x="13" y="60"/>
                  </a:lnTo>
                  <a:lnTo>
                    <a:pt x="26" y="6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320" name="Freeform 47"/>
            <p:cNvSpPr>
              <a:spLocks/>
            </p:cNvSpPr>
            <p:nvPr/>
          </p:nvSpPr>
          <p:spPr bwMode="auto">
            <a:xfrm>
              <a:off x="3724" y="2720"/>
              <a:ext cx="66" cy="60"/>
            </a:xfrm>
            <a:custGeom>
              <a:avLst/>
              <a:gdLst>
                <a:gd name="T0" fmla="*/ 39 w 66"/>
                <a:gd name="T1" fmla="*/ 59 h 60"/>
                <a:gd name="T2" fmla="*/ 52 w 66"/>
                <a:gd name="T3" fmla="*/ 47 h 60"/>
                <a:gd name="T4" fmla="*/ 65 w 66"/>
                <a:gd name="T5" fmla="*/ 35 h 60"/>
                <a:gd name="T6" fmla="*/ 65 w 66"/>
                <a:gd name="T7" fmla="*/ 24 h 60"/>
                <a:gd name="T8" fmla="*/ 65 w 66"/>
                <a:gd name="T9" fmla="*/ 12 h 60"/>
                <a:gd name="T10" fmla="*/ 52 w 66"/>
                <a:gd name="T11" fmla="*/ 0 h 60"/>
                <a:gd name="T12" fmla="*/ 39 w 66"/>
                <a:gd name="T13" fmla="*/ 0 h 60"/>
                <a:gd name="T14" fmla="*/ 13 w 66"/>
                <a:gd name="T15" fmla="*/ 0 h 60"/>
                <a:gd name="T16" fmla="*/ 13 w 66"/>
                <a:gd name="T17" fmla="*/ 12 h 60"/>
                <a:gd name="T18" fmla="*/ 0 w 66"/>
                <a:gd name="T19" fmla="*/ 24 h 60"/>
                <a:gd name="T20" fmla="*/ 13 w 66"/>
                <a:gd name="T21" fmla="*/ 35 h 60"/>
                <a:gd name="T22" fmla="*/ 13 w 66"/>
                <a:gd name="T23" fmla="*/ 47 h 60"/>
                <a:gd name="T24" fmla="*/ 39 w 66"/>
                <a:gd name="T25" fmla="*/ 5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39" y="59"/>
                  </a:moveTo>
                  <a:lnTo>
                    <a:pt x="52" y="47"/>
                  </a:lnTo>
                  <a:lnTo>
                    <a:pt x="65" y="35"/>
                  </a:lnTo>
                  <a:lnTo>
                    <a:pt x="65" y="24"/>
                  </a:lnTo>
                  <a:lnTo>
                    <a:pt x="65" y="12"/>
                  </a:lnTo>
                  <a:lnTo>
                    <a:pt x="52" y="0"/>
                  </a:lnTo>
                  <a:lnTo>
                    <a:pt x="39" y="0"/>
                  </a:lnTo>
                  <a:lnTo>
                    <a:pt x="13" y="0"/>
                  </a:lnTo>
                  <a:lnTo>
                    <a:pt x="13" y="12"/>
                  </a:lnTo>
                  <a:lnTo>
                    <a:pt x="0" y="24"/>
                  </a:lnTo>
                  <a:lnTo>
                    <a:pt x="13" y="35"/>
                  </a:lnTo>
                  <a:lnTo>
                    <a:pt x="13" y="47"/>
                  </a:lnTo>
                  <a:lnTo>
                    <a:pt x="39" y="5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321" name="Line 48"/>
            <p:cNvSpPr>
              <a:spLocks noChangeShapeType="1"/>
            </p:cNvSpPr>
            <p:nvPr/>
          </p:nvSpPr>
          <p:spPr bwMode="auto">
            <a:xfrm>
              <a:off x="3412" y="2366"/>
              <a:ext cx="576"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22" name="Line 49"/>
            <p:cNvSpPr>
              <a:spLocks noChangeShapeType="1"/>
            </p:cNvSpPr>
            <p:nvPr/>
          </p:nvSpPr>
          <p:spPr bwMode="auto">
            <a:xfrm>
              <a:off x="3981" y="2372"/>
              <a:ext cx="1" cy="145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23" name="Line 50"/>
            <p:cNvSpPr>
              <a:spLocks noChangeShapeType="1"/>
            </p:cNvSpPr>
            <p:nvPr/>
          </p:nvSpPr>
          <p:spPr bwMode="auto">
            <a:xfrm>
              <a:off x="3412" y="2746"/>
              <a:ext cx="34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24" name="Line 51"/>
            <p:cNvSpPr>
              <a:spLocks noChangeShapeType="1"/>
            </p:cNvSpPr>
            <p:nvPr/>
          </p:nvSpPr>
          <p:spPr bwMode="auto">
            <a:xfrm>
              <a:off x="3764" y="2752"/>
              <a:ext cx="1" cy="106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25" name="Line 52"/>
            <p:cNvSpPr>
              <a:spLocks noChangeShapeType="1"/>
            </p:cNvSpPr>
            <p:nvPr/>
          </p:nvSpPr>
          <p:spPr bwMode="auto">
            <a:xfrm>
              <a:off x="3412" y="3126"/>
              <a:ext cx="129"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26" name="Line 53"/>
            <p:cNvSpPr>
              <a:spLocks noChangeShapeType="1"/>
            </p:cNvSpPr>
            <p:nvPr/>
          </p:nvSpPr>
          <p:spPr bwMode="auto">
            <a:xfrm>
              <a:off x="3535" y="3154"/>
              <a:ext cx="1" cy="66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27" name="Line 54"/>
            <p:cNvSpPr>
              <a:spLocks noChangeShapeType="1"/>
            </p:cNvSpPr>
            <p:nvPr/>
          </p:nvSpPr>
          <p:spPr bwMode="auto">
            <a:xfrm flipH="1">
              <a:off x="3314" y="1606"/>
              <a:ext cx="8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328" name="Freeform 55"/>
            <p:cNvSpPr>
              <a:spLocks/>
            </p:cNvSpPr>
            <p:nvPr/>
          </p:nvSpPr>
          <p:spPr bwMode="auto">
            <a:xfrm>
              <a:off x="3315" y="1138"/>
              <a:ext cx="2098" cy="2755"/>
            </a:xfrm>
            <a:custGeom>
              <a:avLst/>
              <a:gdLst>
                <a:gd name="T0" fmla="*/ 0 w 2098"/>
                <a:gd name="T1" fmla="*/ 0 h 2755"/>
                <a:gd name="T2" fmla="*/ 0 w 2098"/>
                <a:gd name="T3" fmla="*/ 2754 h 2755"/>
                <a:gd name="T4" fmla="*/ 2097 w 2098"/>
                <a:gd name="T5" fmla="*/ 2754 h 2755"/>
                <a:gd name="T6" fmla="*/ 0 60000 65536"/>
                <a:gd name="T7" fmla="*/ 0 60000 65536"/>
                <a:gd name="T8" fmla="*/ 0 60000 65536"/>
              </a:gdLst>
              <a:ahLst/>
              <a:cxnLst>
                <a:cxn ang="T6">
                  <a:pos x="T0" y="T1"/>
                </a:cxn>
                <a:cxn ang="T7">
                  <a:pos x="T2" y="T3"/>
                </a:cxn>
                <a:cxn ang="T8">
                  <a:pos x="T4" y="T5"/>
                </a:cxn>
              </a:cxnLst>
              <a:rect l="0" t="0" r="r" b="b"/>
              <a:pathLst>
                <a:path w="2098" h="2755">
                  <a:moveTo>
                    <a:pt x="0" y="0"/>
                  </a:moveTo>
                  <a:lnTo>
                    <a:pt x="0" y="2754"/>
                  </a:lnTo>
                  <a:lnTo>
                    <a:pt x="2097" y="27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329" name="Line 56"/>
            <p:cNvSpPr>
              <a:spLocks noChangeShapeType="1"/>
            </p:cNvSpPr>
            <p:nvPr/>
          </p:nvSpPr>
          <p:spPr bwMode="auto">
            <a:xfrm>
              <a:off x="3322" y="3516"/>
              <a:ext cx="67"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36921" name="Rectangle 57"/>
          <p:cNvSpPr>
            <a:spLocks noChangeArrowheads="1"/>
          </p:cNvSpPr>
          <p:nvPr/>
        </p:nvSpPr>
        <p:spPr bwMode="auto">
          <a:xfrm>
            <a:off x="228600" y="4876800"/>
            <a:ext cx="4724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it-IT" altLang="en-US" sz="2400"/>
              <a:t>La </a:t>
            </a:r>
            <a:r>
              <a:rPr lang="it-IT" altLang="en-US" sz="2400" i="1">
                <a:solidFill>
                  <a:srgbClr val="FF0000"/>
                </a:solidFill>
              </a:rPr>
              <a:t>legge dell’offerta</a:t>
            </a:r>
            <a:r>
              <a:rPr lang="it-IT" altLang="en-US" sz="2400"/>
              <a:t> afferma che esiste una relazione diretta tra prezzo e quantità offerta. </a:t>
            </a:r>
          </a:p>
          <a:p>
            <a:pPr eaLnBrk="1" hangingPunct="1">
              <a:buFontTx/>
              <a:buNone/>
            </a:pPr>
            <a:r>
              <a:rPr lang="it-IT" altLang="en-US" sz="2400"/>
              <a:t>MA: tale legge ammette molte più </a:t>
            </a:r>
            <a:r>
              <a:rPr lang="it-IT" altLang="en-US" sz="2400" u="sng"/>
              <a:t>eccezioni</a:t>
            </a:r>
            <a:r>
              <a:rPr lang="it-IT" altLang="en-US" sz="2400"/>
              <a:t> di quella di domanda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21"/>
                                        </p:tgtEl>
                                        <p:attrNameLst>
                                          <p:attrName>style.visibility</p:attrName>
                                        </p:attrNameLst>
                                      </p:cBhvr>
                                      <p:to>
                                        <p:strVal val="visible"/>
                                      </p:to>
                                    </p:set>
                                    <p:anim calcmode="lin" valueType="num">
                                      <p:cBhvr additive="base">
                                        <p:cTn id="7" dur="500" fill="hold"/>
                                        <p:tgtEl>
                                          <p:spTgt spid="36921"/>
                                        </p:tgtEl>
                                        <p:attrNameLst>
                                          <p:attrName>ppt_x</p:attrName>
                                        </p:attrNameLst>
                                      </p:cBhvr>
                                      <p:tavLst>
                                        <p:tav tm="0">
                                          <p:val>
                                            <p:strVal val="#ppt_x"/>
                                          </p:val>
                                        </p:tav>
                                        <p:tav tm="100000">
                                          <p:val>
                                            <p:strVal val="#ppt_x"/>
                                          </p:val>
                                        </p:tav>
                                      </p:tavLst>
                                    </p:anim>
                                    <p:anim calcmode="lin" valueType="num">
                                      <p:cBhvr additive="base">
                                        <p:cTn id="8" dur="500" fill="hold"/>
                                        <p:tgtEl>
                                          <p:spTgt spid="36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63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632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632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6326" name="Rectangle 6"/>
          <p:cNvSpPr>
            <a:spLocks noGrp="1" noChangeArrowheads="1"/>
          </p:cNvSpPr>
          <p:nvPr>
            <p:ph type="title"/>
          </p:nvPr>
        </p:nvSpPr>
        <p:spPr>
          <a:xfrm>
            <a:off x="685800" y="4572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Le determinanti dell’offerta </a:t>
            </a:r>
          </a:p>
        </p:txBody>
      </p:sp>
      <p:sp>
        <p:nvSpPr>
          <p:cNvPr id="40967" name="Rectangle 7"/>
          <p:cNvSpPr>
            <a:spLocks noGrp="1" noChangeArrowheads="1"/>
          </p:cNvSpPr>
          <p:nvPr>
            <p:ph type="body" idx="1"/>
          </p:nvPr>
        </p:nvSpPr>
        <p:spPr>
          <a:xfrm>
            <a:off x="304800" y="1981200"/>
            <a:ext cx="8382000" cy="3810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buFontTx/>
              <a:buNone/>
            </a:pPr>
            <a:r>
              <a:rPr lang="it-IT" altLang="en-US"/>
              <a:t>L’offerta di mercato di un bene dipende da numerosi fattori, tra cui…</a:t>
            </a:r>
          </a:p>
          <a:p>
            <a:pPr eaLnBrk="1" hangingPunct="1">
              <a:lnSpc>
                <a:spcPct val="90000"/>
              </a:lnSpc>
            </a:pPr>
            <a:r>
              <a:rPr lang="it-IT" altLang="en-US"/>
              <a:t>Il prezzo di mercato</a:t>
            </a:r>
          </a:p>
          <a:p>
            <a:pPr eaLnBrk="1" hangingPunct="1">
              <a:lnSpc>
                <a:spcPct val="90000"/>
              </a:lnSpc>
            </a:pPr>
            <a:r>
              <a:rPr lang="it-IT" altLang="en-US"/>
              <a:t>La tecnologia di produzione </a:t>
            </a:r>
          </a:p>
          <a:p>
            <a:pPr eaLnBrk="1" hangingPunct="1">
              <a:lnSpc>
                <a:spcPct val="90000"/>
              </a:lnSpc>
            </a:pPr>
            <a:r>
              <a:rPr lang="it-IT" altLang="en-US"/>
              <a:t>Il prezzo e la dotazione dei fattori di produzione</a:t>
            </a:r>
          </a:p>
          <a:p>
            <a:pPr eaLnBrk="1" hangingPunct="1">
              <a:lnSpc>
                <a:spcPct val="90000"/>
              </a:lnSpc>
            </a:pPr>
            <a:r>
              <a:rPr lang="it-IT" altLang="en-US"/>
              <a:t>Il numero di produttori/venditori</a:t>
            </a:r>
          </a:p>
          <a:p>
            <a:pPr eaLnBrk="1" hangingPunct="1">
              <a:lnSpc>
                <a:spcPct val="90000"/>
              </a:lnSpc>
            </a:pPr>
            <a:r>
              <a:rPr lang="it-IT" altLang="en-US" u="sng"/>
              <a:t>Le aspettative degli imprenditori</a:t>
            </a:r>
            <a:endParaRPr lang="it-IT"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7">
                                            <p:txEl>
                                              <p:pRg st="2" end="2"/>
                                            </p:txEl>
                                          </p:spTgt>
                                        </p:tgtEl>
                                        <p:attrNameLst>
                                          <p:attrName>style.visibility</p:attrName>
                                        </p:attrNameLst>
                                      </p:cBhvr>
                                      <p:to>
                                        <p:strVal val="visible"/>
                                      </p:to>
                                    </p:set>
                                    <p:animEffect transition="in" filter="wipe(left)">
                                      <p:cBhvr>
                                        <p:cTn id="7" dur="500"/>
                                        <p:tgtEl>
                                          <p:spTgt spid="409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7">
                                            <p:txEl>
                                              <p:pRg st="3" end="3"/>
                                            </p:txEl>
                                          </p:spTgt>
                                        </p:tgtEl>
                                        <p:attrNameLst>
                                          <p:attrName>style.visibility</p:attrName>
                                        </p:attrNameLst>
                                      </p:cBhvr>
                                      <p:to>
                                        <p:strVal val="visible"/>
                                      </p:to>
                                    </p:set>
                                    <p:animEffect transition="in" filter="wipe(left)">
                                      <p:cBhvr>
                                        <p:cTn id="12" dur="500"/>
                                        <p:tgtEl>
                                          <p:spTgt spid="409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7">
                                            <p:txEl>
                                              <p:pRg st="4" end="4"/>
                                            </p:txEl>
                                          </p:spTgt>
                                        </p:tgtEl>
                                        <p:attrNameLst>
                                          <p:attrName>style.visibility</p:attrName>
                                        </p:attrNameLst>
                                      </p:cBhvr>
                                      <p:to>
                                        <p:strVal val="visible"/>
                                      </p:to>
                                    </p:set>
                                    <p:animEffect transition="in" filter="wipe(left)">
                                      <p:cBhvr>
                                        <p:cTn id="17" dur="500"/>
                                        <p:tgtEl>
                                          <p:spTgt spid="409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7">
                                            <p:txEl>
                                              <p:pRg st="5" end="5"/>
                                            </p:txEl>
                                          </p:spTgt>
                                        </p:tgtEl>
                                        <p:attrNameLst>
                                          <p:attrName>style.visibility</p:attrName>
                                        </p:attrNameLst>
                                      </p:cBhvr>
                                      <p:to>
                                        <p:strVal val="visible"/>
                                      </p:to>
                                    </p:set>
                                    <p:animEffect transition="in" filter="wipe(left)">
                                      <p:cBhvr>
                                        <p:cTn id="22" dur="500"/>
                                        <p:tgtEl>
                                          <p:spTgt spid="409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228600"/>
            <a:ext cx="8610600" cy="1600200"/>
          </a:xfrm>
        </p:spPr>
        <p:txBody>
          <a:bodyPr/>
          <a:lstStyle/>
          <a:p>
            <a:pPr eaLnBrk="1" hangingPunct="1"/>
            <a:r>
              <a:rPr lang="it-IT" altLang="en-US" sz="3600"/>
              <a:t>Spostamenti della curva di offerta </a:t>
            </a:r>
            <a:br>
              <a:rPr lang="it-IT" altLang="en-US" sz="3600"/>
            </a:br>
            <a:r>
              <a:rPr lang="it-IT" altLang="en-US" sz="3600" i="1"/>
              <a:t>vs.</a:t>
            </a:r>
            <a:r>
              <a:rPr lang="it-IT" altLang="en-US" sz="3600"/>
              <a:t> </a:t>
            </a:r>
            <a:br>
              <a:rPr lang="it-IT" altLang="en-US" sz="3600"/>
            </a:br>
            <a:r>
              <a:rPr lang="it-IT" altLang="en-US" sz="3600"/>
              <a:t>spostamenti lungo l’offerta</a:t>
            </a:r>
          </a:p>
        </p:txBody>
      </p:sp>
      <p:sp>
        <p:nvSpPr>
          <p:cNvPr id="43011" name="Rectangle 3"/>
          <p:cNvSpPr>
            <a:spLocks noGrp="1" noChangeArrowheads="1"/>
          </p:cNvSpPr>
          <p:nvPr>
            <p:ph type="body" idx="1"/>
          </p:nvPr>
        </p:nvSpPr>
        <p:spPr>
          <a:xfrm>
            <a:off x="533400" y="2133600"/>
            <a:ext cx="8229600" cy="4114800"/>
          </a:xfrm>
        </p:spPr>
        <p:txBody>
          <a:bodyPr/>
          <a:lstStyle/>
          <a:p>
            <a:pPr eaLnBrk="1" hangingPunct="1"/>
            <a:r>
              <a:rPr lang="it-IT" altLang="en-US"/>
              <a:t>Variazioni della quantità offerta</a:t>
            </a:r>
            <a:r>
              <a:rPr lang="it-IT" altLang="en-US" sz="2800"/>
              <a:t>:</a:t>
            </a:r>
          </a:p>
          <a:p>
            <a:pPr lvl="1" eaLnBrk="1" hangingPunct="1"/>
            <a:r>
              <a:rPr lang="it-IT" altLang="en-US"/>
              <a:t> Movimento lungo la curva di offerta…</a:t>
            </a:r>
          </a:p>
          <a:p>
            <a:pPr lvl="1" eaLnBrk="1" hangingPunct="1"/>
            <a:r>
              <a:rPr lang="it-IT" altLang="en-US"/>
              <a:t> ...causato dalla variazione nel prezzo di mercato del prodotto.</a:t>
            </a:r>
          </a:p>
          <a:p>
            <a:pPr eaLnBrk="1" hangingPunct="1"/>
            <a:r>
              <a:rPr lang="it-IT" altLang="en-US"/>
              <a:t>Variazioni dell’offerta</a:t>
            </a:r>
            <a:r>
              <a:rPr lang="it-IT" altLang="en-US" sz="2800"/>
              <a:t>: </a:t>
            </a:r>
          </a:p>
          <a:p>
            <a:pPr lvl="1" eaLnBrk="1" hangingPunct="1"/>
            <a:r>
              <a:rPr lang="it-IT" altLang="en-US"/>
              <a:t> Uno spostamento della curva di offerta…</a:t>
            </a:r>
          </a:p>
          <a:p>
            <a:pPr lvl="1" eaLnBrk="1" hangingPunct="1"/>
            <a:r>
              <a:rPr lang="it-IT" altLang="en-US"/>
              <a:t> …causato dalla variazione in una qualsiasi delle determinanti diverse dal prezzo.</a:t>
            </a:r>
            <a:endParaRPr lang="it-IT" altLang="en-US">
              <a:solidFill>
                <a:schemeClr val="accent2"/>
              </a:solidFill>
              <a:latin typeface="Monotype Sort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 calcmode="lin" valueType="num">
                                      <p:cBhvr additive="base">
                                        <p:cTn id="15"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 calcmode="lin" valueType="num">
                                      <p:cBhvr additive="base">
                                        <p:cTn id="21"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 calcmode="lin" valueType="num">
                                      <p:cBhvr additive="base">
                                        <p:cTn id="25"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3011">
                                            <p:txEl>
                                              <p:pRg st="5" end="5"/>
                                            </p:txEl>
                                          </p:spTgt>
                                        </p:tgtEl>
                                        <p:attrNameLst>
                                          <p:attrName>style.visibility</p:attrName>
                                        </p:attrNameLst>
                                      </p:cBhvr>
                                      <p:to>
                                        <p:strVal val="visible"/>
                                      </p:to>
                                    </p:set>
                                    <p:anim calcmode="lin" valueType="num">
                                      <p:cBhvr additive="base">
                                        <p:cTn id="29"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flipV="1">
            <a:off x="1752600" y="914400"/>
            <a:ext cx="0" cy="441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19" name="Line 3"/>
          <p:cNvSpPr>
            <a:spLocks noChangeShapeType="1"/>
          </p:cNvSpPr>
          <p:nvPr/>
        </p:nvSpPr>
        <p:spPr bwMode="auto">
          <a:xfrm flipV="1">
            <a:off x="1752600" y="5334000"/>
            <a:ext cx="594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20" name="Line 4"/>
          <p:cNvSpPr>
            <a:spLocks noChangeShapeType="1"/>
          </p:cNvSpPr>
          <p:nvPr/>
        </p:nvSpPr>
        <p:spPr bwMode="auto">
          <a:xfrm flipV="1">
            <a:off x="1752600" y="1752600"/>
            <a:ext cx="3962400" cy="3124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1" name="Line 5"/>
          <p:cNvSpPr>
            <a:spLocks noChangeShapeType="1"/>
          </p:cNvSpPr>
          <p:nvPr/>
        </p:nvSpPr>
        <p:spPr bwMode="auto">
          <a:xfrm flipH="1">
            <a:off x="2916238" y="2205038"/>
            <a:ext cx="3886200" cy="30480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22" name="Line 6"/>
          <p:cNvSpPr>
            <a:spLocks noChangeShapeType="1"/>
          </p:cNvSpPr>
          <p:nvPr/>
        </p:nvSpPr>
        <p:spPr bwMode="auto">
          <a:xfrm>
            <a:off x="1763713" y="4365625"/>
            <a:ext cx="6477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3" name="Line 7"/>
          <p:cNvSpPr>
            <a:spLocks noChangeShapeType="1"/>
          </p:cNvSpPr>
          <p:nvPr/>
        </p:nvSpPr>
        <p:spPr bwMode="auto">
          <a:xfrm>
            <a:off x="5003800" y="2565400"/>
            <a:ext cx="9826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24" name="Text Box 8"/>
          <p:cNvSpPr txBox="1">
            <a:spLocks noChangeArrowheads="1"/>
          </p:cNvSpPr>
          <p:nvPr/>
        </p:nvSpPr>
        <p:spPr bwMode="auto">
          <a:xfrm>
            <a:off x="5715000" y="1447800"/>
            <a:ext cx="46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t>S</a:t>
            </a:r>
            <a:r>
              <a:rPr lang="it-IT" altLang="en-US" sz="1800"/>
              <a:t>1</a:t>
            </a:r>
          </a:p>
        </p:txBody>
      </p:sp>
      <p:sp>
        <p:nvSpPr>
          <p:cNvPr id="101385" name="Text Box 9"/>
          <p:cNvSpPr txBox="1">
            <a:spLocks noChangeArrowheads="1"/>
          </p:cNvSpPr>
          <p:nvPr/>
        </p:nvSpPr>
        <p:spPr bwMode="auto">
          <a:xfrm>
            <a:off x="6781800" y="1828800"/>
            <a:ext cx="46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t>S</a:t>
            </a:r>
            <a:r>
              <a:rPr lang="it-IT" altLang="en-US" sz="1800"/>
              <a:t>2</a:t>
            </a:r>
          </a:p>
        </p:txBody>
      </p:sp>
      <p:sp>
        <p:nvSpPr>
          <p:cNvPr id="60426" name="Freeform 10"/>
          <p:cNvSpPr>
            <a:spLocks/>
          </p:cNvSpPr>
          <p:nvPr/>
        </p:nvSpPr>
        <p:spPr bwMode="auto">
          <a:xfrm>
            <a:off x="2362200" y="4267200"/>
            <a:ext cx="96838" cy="100013"/>
          </a:xfrm>
          <a:custGeom>
            <a:avLst/>
            <a:gdLst>
              <a:gd name="T0" fmla="*/ 2147483646 w 61"/>
              <a:gd name="T1" fmla="*/ 2147483646 h 63"/>
              <a:gd name="T2" fmla="*/ 2147483646 w 61"/>
              <a:gd name="T3" fmla="*/ 2147483646 h 63"/>
              <a:gd name="T4" fmla="*/ 2147483646 w 61"/>
              <a:gd name="T5" fmla="*/ 2147483646 h 63"/>
              <a:gd name="T6" fmla="*/ 2147483646 w 61"/>
              <a:gd name="T7" fmla="*/ 2147483646 h 63"/>
              <a:gd name="T8" fmla="*/ 2147483646 w 61"/>
              <a:gd name="T9" fmla="*/ 2147483646 h 63"/>
              <a:gd name="T10" fmla="*/ 2147483646 w 61"/>
              <a:gd name="T11" fmla="*/ 2147483646 h 63"/>
              <a:gd name="T12" fmla="*/ 2147483646 w 61"/>
              <a:gd name="T13" fmla="*/ 0 h 63"/>
              <a:gd name="T14" fmla="*/ 2147483646 w 61"/>
              <a:gd name="T15" fmla="*/ 2147483646 h 63"/>
              <a:gd name="T16" fmla="*/ 0 w 61"/>
              <a:gd name="T17" fmla="*/ 2147483646 h 63"/>
              <a:gd name="T18" fmla="*/ 0 w 61"/>
              <a:gd name="T19" fmla="*/ 2147483646 h 63"/>
              <a:gd name="T20" fmla="*/ 0 w 61"/>
              <a:gd name="T21" fmla="*/ 2147483646 h 63"/>
              <a:gd name="T22" fmla="*/ 2147483646 w 61"/>
              <a:gd name="T23" fmla="*/ 2147483646 h 63"/>
              <a:gd name="T24" fmla="*/ 2147483646 w 61"/>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63">
                <a:moveTo>
                  <a:pt x="24" y="62"/>
                </a:moveTo>
                <a:lnTo>
                  <a:pt x="48" y="62"/>
                </a:lnTo>
                <a:lnTo>
                  <a:pt x="60" y="50"/>
                </a:lnTo>
                <a:lnTo>
                  <a:pt x="60" y="36"/>
                </a:lnTo>
                <a:lnTo>
                  <a:pt x="60" y="24"/>
                </a:lnTo>
                <a:lnTo>
                  <a:pt x="48" y="12"/>
                </a:lnTo>
                <a:lnTo>
                  <a:pt x="24" y="0"/>
                </a:lnTo>
                <a:lnTo>
                  <a:pt x="12" y="12"/>
                </a:lnTo>
                <a:lnTo>
                  <a:pt x="0" y="24"/>
                </a:lnTo>
                <a:lnTo>
                  <a:pt x="0" y="36"/>
                </a:lnTo>
                <a:lnTo>
                  <a:pt x="0" y="50"/>
                </a:lnTo>
                <a:lnTo>
                  <a:pt x="12" y="62"/>
                </a:lnTo>
                <a:lnTo>
                  <a:pt x="24"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7" name="Freeform 11"/>
          <p:cNvSpPr>
            <a:spLocks/>
          </p:cNvSpPr>
          <p:nvPr/>
        </p:nvSpPr>
        <p:spPr bwMode="auto">
          <a:xfrm>
            <a:off x="3995738" y="4292600"/>
            <a:ext cx="96837" cy="100013"/>
          </a:xfrm>
          <a:custGeom>
            <a:avLst/>
            <a:gdLst>
              <a:gd name="T0" fmla="*/ 2147483646 w 61"/>
              <a:gd name="T1" fmla="*/ 2147483646 h 63"/>
              <a:gd name="T2" fmla="*/ 2147483646 w 61"/>
              <a:gd name="T3" fmla="*/ 2147483646 h 63"/>
              <a:gd name="T4" fmla="*/ 2147483646 w 61"/>
              <a:gd name="T5" fmla="*/ 2147483646 h 63"/>
              <a:gd name="T6" fmla="*/ 2147483646 w 61"/>
              <a:gd name="T7" fmla="*/ 2147483646 h 63"/>
              <a:gd name="T8" fmla="*/ 2147483646 w 61"/>
              <a:gd name="T9" fmla="*/ 2147483646 h 63"/>
              <a:gd name="T10" fmla="*/ 2147483646 w 61"/>
              <a:gd name="T11" fmla="*/ 2147483646 h 63"/>
              <a:gd name="T12" fmla="*/ 2147483646 w 61"/>
              <a:gd name="T13" fmla="*/ 0 h 63"/>
              <a:gd name="T14" fmla="*/ 2147483646 w 61"/>
              <a:gd name="T15" fmla="*/ 2147483646 h 63"/>
              <a:gd name="T16" fmla="*/ 0 w 61"/>
              <a:gd name="T17" fmla="*/ 2147483646 h 63"/>
              <a:gd name="T18" fmla="*/ 0 w 61"/>
              <a:gd name="T19" fmla="*/ 2147483646 h 63"/>
              <a:gd name="T20" fmla="*/ 0 w 61"/>
              <a:gd name="T21" fmla="*/ 2147483646 h 63"/>
              <a:gd name="T22" fmla="*/ 2147483646 w 61"/>
              <a:gd name="T23" fmla="*/ 2147483646 h 63"/>
              <a:gd name="T24" fmla="*/ 2147483646 w 61"/>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63">
                <a:moveTo>
                  <a:pt x="24" y="62"/>
                </a:moveTo>
                <a:lnTo>
                  <a:pt x="48" y="62"/>
                </a:lnTo>
                <a:lnTo>
                  <a:pt x="60" y="50"/>
                </a:lnTo>
                <a:lnTo>
                  <a:pt x="60" y="36"/>
                </a:lnTo>
                <a:lnTo>
                  <a:pt x="60" y="24"/>
                </a:lnTo>
                <a:lnTo>
                  <a:pt x="48" y="12"/>
                </a:lnTo>
                <a:lnTo>
                  <a:pt x="24" y="0"/>
                </a:lnTo>
                <a:lnTo>
                  <a:pt x="12" y="12"/>
                </a:lnTo>
                <a:lnTo>
                  <a:pt x="0" y="24"/>
                </a:lnTo>
                <a:lnTo>
                  <a:pt x="0" y="36"/>
                </a:lnTo>
                <a:lnTo>
                  <a:pt x="0" y="50"/>
                </a:lnTo>
                <a:lnTo>
                  <a:pt x="12" y="62"/>
                </a:lnTo>
                <a:lnTo>
                  <a:pt x="24"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28" name="Text Box 12"/>
          <p:cNvSpPr txBox="1">
            <a:spLocks noChangeArrowheads="1"/>
          </p:cNvSpPr>
          <p:nvPr/>
        </p:nvSpPr>
        <p:spPr bwMode="auto">
          <a:xfrm>
            <a:off x="2124075" y="39338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t>A</a:t>
            </a:r>
          </a:p>
        </p:txBody>
      </p:sp>
      <p:sp>
        <p:nvSpPr>
          <p:cNvPr id="60429" name="Text Box 13"/>
          <p:cNvSpPr txBox="1">
            <a:spLocks noChangeArrowheads="1"/>
          </p:cNvSpPr>
          <p:nvPr/>
        </p:nvSpPr>
        <p:spPr bwMode="auto">
          <a:xfrm>
            <a:off x="3505200" y="28956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t>B</a:t>
            </a:r>
          </a:p>
        </p:txBody>
      </p:sp>
      <p:sp>
        <p:nvSpPr>
          <p:cNvPr id="60430" name="Freeform 14"/>
          <p:cNvSpPr>
            <a:spLocks/>
          </p:cNvSpPr>
          <p:nvPr/>
        </p:nvSpPr>
        <p:spPr bwMode="auto">
          <a:xfrm>
            <a:off x="3733800" y="3200400"/>
            <a:ext cx="96838" cy="100013"/>
          </a:xfrm>
          <a:custGeom>
            <a:avLst/>
            <a:gdLst>
              <a:gd name="T0" fmla="*/ 2147483646 w 61"/>
              <a:gd name="T1" fmla="*/ 2147483646 h 63"/>
              <a:gd name="T2" fmla="*/ 2147483646 w 61"/>
              <a:gd name="T3" fmla="*/ 2147483646 h 63"/>
              <a:gd name="T4" fmla="*/ 2147483646 w 61"/>
              <a:gd name="T5" fmla="*/ 2147483646 h 63"/>
              <a:gd name="T6" fmla="*/ 2147483646 w 61"/>
              <a:gd name="T7" fmla="*/ 2147483646 h 63"/>
              <a:gd name="T8" fmla="*/ 2147483646 w 61"/>
              <a:gd name="T9" fmla="*/ 2147483646 h 63"/>
              <a:gd name="T10" fmla="*/ 2147483646 w 61"/>
              <a:gd name="T11" fmla="*/ 2147483646 h 63"/>
              <a:gd name="T12" fmla="*/ 2147483646 w 61"/>
              <a:gd name="T13" fmla="*/ 0 h 63"/>
              <a:gd name="T14" fmla="*/ 2147483646 w 61"/>
              <a:gd name="T15" fmla="*/ 2147483646 h 63"/>
              <a:gd name="T16" fmla="*/ 0 w 61"/>
              <a:gd name="T17" fmla="*/ 2147483646 h 63"/>
              <a:gd name="T18" fmla="*/ 0 w 61"/>
              <a:gd name="T19" fmla="*/ 2147483646 h 63"/>
              <a:gd name="T20" fmla="*/ 0 w 61"/>
              <a:gd name="T21" fmla="*/ 2147483646 h 63"/>
              <a:gd name="T22" fmla="*/ 2147483646 w 61"/>
              <a:gd name="T23" fmla="*/ 2147483646 h 63"/>
              <a:gd name="T24" fmla="*/ 2147483646 w 61"/>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63">
                <a:moveTo>
                  <a:pt x="24" y="62"/>
                </a:moveTo>
                <a:lnTo>
                  <a:pt x="48" y="62"/>
                </a:lnTo>
                <a:lnTo>
                  <a:pt x="60" y="50"/>
                </a:lnTo>
                <a:lnTo>
                  <a:pt x="60" y="36"/>
                </a:lnTo>
                <a:lnTo>
                  <a:pt x="60" y="24"/>
                </a:lnTo>
                <a:lnTo>
                  <a:pt x="48" y="12"/>
                </a:lnTo>
                <a:lnTo>
                  <a:pt x="24" y="0"/>
                </a:lnTo>
                <a:lnTo>
                  <a:pt x="12" y="12"/>
                </a:lnTo>
                <a:lnTo>
                  <a:pt x="0" y="24"/>
                </a:lnTo>
                <a:lnTo>
                  <a:pt x="0" y="36"/>
                </a:lnTo>
                <a:lnTo>
                  <a:pt x="0" y="50"/>
                </a:lnTo>
                <a:lnTo>
                  <a:pt x="12" y="62"/>
                </a:lnTo>
                <a:lnTo>
                  <a:pt x="24"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1" name="Line 15"/>
          <p:cNvSpPr>
            <a:spLocks noChangeShapeType="1"/>
          </p:cNvSpPr>
          <p:nvPr/>
        </p:nvSpPr>
        <p:spPr bwMode="auto">
          <a:xfrm flipH="1">
            <a:off x="2514600" y="3276600"/>
            <a:ext cx="1066800" cy="838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2" name="Text Box 16"/>
          <p:cNvSpPr txBox="1">
            <a:spLocks noChangeArrowheads="1"/>
          </p:cNvSpPr>
          <p:nvPr/>
        </p:nvSpPr>
        <p:spPr bwMode="auto">
          <a:xfrm>
            <a:off x="4067175" y="42926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t>C</a:t>
            </a:r>
          </a:p>
        </p:txBody>
      </p:sp>
      <p:sp>
        <p:nvSpPr>
          <p:cNvPr id="60433" name="Text Box 17"/>
          <p:cNvSpPr txBox="1">
            <a:spLocks noChangeArrowheads="1"/>
          </p:cNvSpPr>
          <p:nvPr/>
        </p:nvSpPr>
        <p:spPr bwMode="auto">
          <a:xfrm>
            <a:off x="7086600" y="5459413"/>
            <a:ext cx="105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t>Quantità</a:t>
            </a:r>
          </a:p>
        </p:txBody>
      </p:sp>
      <p:sp>
        <p:nvSpPr>
          <p:cNvPr id="60434" name="Text Box 18"/>
          <p:cNvSpPr txBox="1">
            <a:spLocks noChangeArrowheads="1"/>
          </p:cNvSpPr>
          <p:nvPr/>
        </p:nvSpPr>
        <p:spPr bwMode="auto">
          <a:xfrm>
            <a:off x="822325" y="623888"/>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t>Prezzo</a:t>
            </a:r>
          </a:p>
        </p:txBody>
      </p:sp>
      <p:sp>
        <p:nvSpPr>
          <p:cNvPr id="60435" name="Line 19"/>
          <p:cNvSpPr>
            <a:spLocks noChangeShapeType="1"/>
          </p:cNvSpPr>
          <p:nvPr/>
        </p:nvSpPr>
        <p:spPr bwMode="auto">
          <a:xfrm flipH="1">
            <a:off x="1752600" y="3276600"/>
            <a:ext cx="1981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6" name="Text Box 20"/>
          <p:cNvSpPr txBox="1">
            <a:spLocks noChangeArrowheads="1"/>
          </p:cNvSpPr>
          <p:nvPr/>
        </p:nvSpPr>
        <p:spPr bwMode="auto">
          <a:xfrm>
            <a:off x="1295400" y="41148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a:t>P*</a:t>
            </a:r>
          </a:p>
        </p:txBody>
      </p:sp>
      <p:sp>
        <p:nvSpPr>
          <p:cNvPr id="60437" name="Text Box 21"/>
          <p:cNvSpPr txBox="1">
            <a:spLocks noChangeArrowheads="1"/>
          </p:cNvSpPr>
          <p:nvPr/>
        </p:nvSpPr>
        <p:spPr bwMode="auto">
          <a:xfrm>
            <a:off x="1219200" y="3124200"/>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a:t>P**</a:t>
            </a:r>
          </a:p>
        </p:txBody>
      </p:sp>
      <p:sp>
        <p:nvSpPr>
          <p:cNvPr id="101398" name="Text Box 22"/>
          <p:cNvSpPr txBox="1">
            <a:spLocks noChangeArrowheads="1"/>
          </p:cNvSpPr>
          <p:nvPr/>
        </p:nvSpPr>
        <p:spPr bwMode="auto">
          <a:xfrm>
            <a:off x="250825" y="6092825"/>
            <a:ext cx="7588250" cy="406400"/>
          </a:xfrm>
          <a:prstGeom prst="rect">
            <a:avLst/>
          </a:prstGeom>
          <a:solidFill>
            <a:schemeClr val="accent1">
              <a:alpha val="34117"/>
            </a:schemeClr>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000"/>
              <a:t>N.b.: la curva di offerta si può indicare sia con la O che con la S (</a:t>
            </a:r>
            <a:r>
              <a:rPr lang="it-IT" altLang="en-US" sz="2000" i="1"/>
              <a:t>supply</a:t>
            </a:r>
            <a:r>
              <a:rPr lang="it-IT" altLang="en-US" sz="2000"/>
              <a:t>)</a:t>
            </a:r>
          </a:p>
        </p:txBody>
      </p:sp>
      <p:sp>
        <p:nvSpPr>
          <p:cNvPr id="101399" name="Line 23"/>
          <p:cNvSpPr>
            <a:spLocks noChangeShapeType="1"/>
          </p:cNvSpPr>
          <p:nvPr/>
        </p:nvSpPr>
        <p:spPr bwMode="auto">
          <a:xfrm>
            <a:off x="2411413" y="4365625"/>
            <a:ext cx="1512887"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ppt_x"/>
                                          </p:val>
                                        </p:tav>
                                        <p:tav tm="100000">
                                          <p:val>
                                            <p:strVal val="#ppt_x"/>
                                          </p:val>
                                        </p:tav>
                                      </p:tavLst>
                                    </p:anim>
                                    <p:anim calcmode="lin" valueType="num">
                                      <p:cBhvr additive="base">
                                        <p:cTn id="8" dur="500" fill="hold"/>
                                        <p:tgtEl>
                                          <p:spTgt spid="1013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385"/>
                                        </p:tgtEl>
                                        <p:attrNameLst>
                                          <p:attrName>style.visibility</p:attrName>
                                        </p:attrNameLst>
                                      </p:cBhvr>
                                      <p:to>
                                        <p:strVal val="visible"/>
                                      </p:to>
                                    </p:set>
                                    <p:anim calcmode="lin" valueType="num">
                                      <p:cBhvr additive="base">
                                        <p:cTn id="11" dur="500" fill="hold"/>
                                        <p:tgtEl>
                                          <p:spTgt spid="101385"/>
                                        </p:tgtEl>
                                        <p:attrNameLst>
                                          <p:attrName>ppt_x</p:attrName>
                                        </p:attrNameLst>
                                      </p:cBhvr>
                                      <p:tavLst>
                                        <p:tav tm="0">
                                          <p:val>
                                            <p:strVal val="#ppt_x"/>
                                          </p:val>
                                        </p:tav>
                                        <p:tav tm="100000">
                                          <p:val>
                                            <p:strVal val="#ppt_x"/>
                                          </p:val>
                                        </p:tav>
                                      </p:tavLst>
                                    </p:anim>
                                    <p:anim calcmode="lin" valueType="num">
                                      <p:cBhvr additive="base">
                                        <p:cTn id="12" dur="500" fill="hold"/>
                                        <p:tgtEl>
                                          <p:spTgt spid="1013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1383"/>
                                        </p:tgtEl>
                                        <p:attrNameLst>
                                          <p:attrName>style.visibility</p:attrName>
                                        </p:attrNameLst>
                                      </p:cBhvr>
                                      <p:to>
                                        <p:strVal val="visible"/>
                                      </p:to>
                                    </p:set>
                                    <p:anim calcmode="lin" valueType="num">
                                      <p:cBhvr additive="base">
                                        <p:cTn id="15" dur="500" fill="hold"/>
                                        <p:tgtEl>
                                          <p:spTgt spid="101383"/>
                                        </p:tgtEl>
                                        <p:attrNameLst>
                                          <p:attrName>ppt_x</p:attrName>
                                        </p:attrNameLst>
                                      </p:cBhvr>
                                      <p:tavLst>
                                        <p:tav tm="0">
                                          <p:val>
                                            <p:strVal val="#ppt_x"/>
                                          </p:val>
                                        </p:tav>
                                        <p:tav tm="100000">
                                          <p:val>
                                            <p:strVal val="#ppt_x"/>
                                          </p:val>
                                        </p:tav>
                                      </p:tavLst>
                                    </p:anim>
                                    <p:anim calcmode="lin" valueType="num">
                                      <p:cBhvr additive="base">
                                        <p:cTn id="16" dur="500" fill="hold"/>
                                        <p:tgtEl>
                                          <p:spTgt spid="10138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1387"/>
                                        </p:tgtEl>
                                        <p:attrNameLst>
                                          <p:attrName>style.visibility</p:attrName>
                                        </p:attrNameLst>
                                      </p:cBhvr>
                                      <p:to>
                                        <p:strVal val="visible"/>
                                      </p:to>
                                    </p:set>
                                    <p:anim calcmode="lin" valueType="num">
                                      <p:cBhvr additive="base">
                                        <p:cTn id="19" dur="500" fill="hold"/>
                                        <p:tgtEl>
                                          <p:spTgt spid="101387"/>
                                        </p:tgtEl>
                                        <p:attrNameLst>
                                          <p:attrName>ppt_x</p:attrName>
                                        </p:attrNameLst>
                                      </p:cBhvr>
                                      <p:tavLst>
                                        <p:tav tm="0">
                                          <p:val>
                                            <p:strVal val="#ppt_x"/>
                                          </p:val>
                                        </p:tav>
                                        <p:tav tm="100000">
                                          <p:val>
                                            <p:strVal val="#ppt_x"/>
                                          </p:val>
                                        </p:tav>
                                      </p:tavLst>
                                    </p:anim>
                                    <p:anim calcmode="lin" valueType="num">
                                      <p:cBhvr additive="base">
                                        <p:cTn id="20" dur="500" fill="hold"/>
                                        <p:tgtEl>
                                          <p:spTgt spid="10138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1399"/>
                                        </p:tgtEl>
                                        <p:attrNameLst>
                                          <p:attrName>style.visibility</p:attrName>
                                        </p:attrNameLst>
                                      </p:cBhvr>
                                      <p:to>
                                        <p:strVal val="visible"/>
                                      </p:to>
                                    </p:set>
                                    <p:anim calcmode="lin" valueType="num">
                                      <p:cBhvr additive="base">
                                        <p:cTn id="23" dur="500" fill="hold"/>
                                        <p:tgtEl>
                                          <p:spTgt spid="101399"/>
                                        </p:tgtEl>
                                        <p:attrNameLst>
                                          <p:attrName>ppt_x</p:attrName>
                                        </p:attrNameLst>
                                      </p:cBhvr>
                                      <p:tavLst>
                                        <p:tav tm="0">
                                          <p:val>
                                            <p:strVal val="#ppt_x"/>
                                          </p:val>
                                        </p:tav>
                                        <p:tav tm="100000">
                                          <p:val>
                                            <p:strVal val="#ppt_x"/>
                                          </p:val>
                                        </p:tav>
                                      </p:tavLst>
                                    </p:anim>
                                    <p:anim calcmode="lin" valueType="num">
                                      <p:cBhvr additive="base">
                                        <p:cTn id="24" dur="500" fill="hold"/>
                                        <p:tgtEl>
                                          <p:spTgt spid="10139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1392"/>
                                        </p:tgtEl>
                                        <p:attrNameLst>
                                          <p:attrName>style.visibility</p:attrName>
                                        </p:attrNameLst>
                                      </p:cBhvr>
                                      <p:to>
                                        <p:strVal val="visible"/>
                                      </p:to>
                                    </p:set>
                                    <p:anim calcmode="lin" valueType="num">
                                      <p:cBhvr additive="base">
                                        <p:cTn id="27" dur="500" fill="hold"/>
                                        <p:tgtEl>
                                          <p:spTgt spid="101392"/>
                                        </p:tgtEl>
                                        <p:attrNameLst>
                                          <p:attrName>ppt_x</p:attrName>
                                        </p:attrNameLst>
                                      </p:cBhvr>
                                      <p:tavLst>
                                        <p:tav tm="0">
                                          <p:val>
                                            <p:strVal val="#ppt_x"/>
                                          </p:val>
                                        </p:tav>
                                        <p:tav tm="100000">
                                          <p:val>
                                            <p:strVal val="#ppt_x"/>
                                          </p:val>
                                        </p:tav>
                                      </p:tavLst>
                                    </p:anim>
                                    <p:anim calcmode="lin" valueType="num">
                                      <p:cBhvr additive="base">
                                        <p:cTn id="28" dur="500" fill="hold"/>
                                        <p:tgtEl>
                                          <p:spTgt spid="10139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1398"/>
                                        </p:tgtEl>
                                        <p:attrNameLst>
                                          <p:attrName>style.visibility</p:attrName>
                                        </p:attrNameLst>
                                      </p:cBhvr>
                                      <p:to>
                                        <p:strVal val="visible"/>
                                      </p:to>
                                    </p:set>
                                    <p:anim calcmode="lin" valueType="num">
                                      <p:cBhvr additive="base">
                                        <p:cTn id="33" dur="500" fill="hold"/>
                                        <p:tgtEl>
                                          <p:spTgt spid="101398"/>
                                        </p:tgtEl>
                                        <p:attrNameLst>
                                          <p:attrName>ppt_x</p:attrName>
                                        </p:attrNameLst>
                                      </p:cBhvr>
                                      <p:tavLst>
                                        <p:tav tm="0">
                                          <p:val>
                                            <p:strVal val="#ppt_x"/>
                                          </p:val>
                                        </p:tav>
                                        <p:tav tm="100000">
                                          <p:val>
                                            <p:strVal val="#ppt_x"/>
                                          </p:val>
                                        </p:tav>
                                      </p:tavLst>
                                    </p:anim>
                                    <p:anim calcmode="lin" valueType="num">
                                      <p:cBhvr additive="base">
                                        <p:cTn id="34" dur="500" fill="hold"/>
                                        <p:tgtEl>
                                          <p:spTgt spid="101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p:bldP spid="101392" grpId="0"/>
      <p:bldP spid="1013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6" name="Rectangle 6"/>
          <p:cNvSpPr>
            <a:spLocks noGrp="1" noChangeArrowheads="1"/>
          </p:cNvSpPr>
          <p:nvPr>
            <p:ph type="title"/>
          </p:nvPr>
        </p:nvSpPr>
        <p:spPr>
          <a:xfrm>
            <a:off x="304800" y="228600"/>
            <a:ext cx="8534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dirty="0"/>
              <a:t>Cosa è un mercato?</a:t>
            </a:r>
          </a:p>
        </p:txBody>
      </p:sp>
      <p:sp>
        <p:nvSpPr>
          <p:cNvPr id="6151" name="Rectangle 7"/>
          <p:cNvSpPr>
            <a:spLocks noGrp="1" noChangeArrowheads="1"/>
          </p:cNvSpPr>
          <p:nvPr>
            <p:ph type="body" idx="1"/>
          </p:nvPr>
        </p:nvSpPr>
        <p:spPr>
          <a:xfrm>
            <a:off x="0" y="780472"/>
            <a:ext cx="9144000" cy="592512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en-US" sz="2400" dirty="0"/>
              <a:t>Uno dei temi centrali della microeconomia è lo studio del funzionamento dei mercati.</a:t>
            </a:r>
          </a:p>
          <a:p>
            <a:pPr eaLnBrk="1" hangingPunct="1">
              <a:lnSpc>
                <a:spcPct val="90000"/>
              </a:lnSpc>
            </a:pPr>
            <a:r>
              <a:rPr lang="it-IT" altLang="en-US" sz="2400" dirty="0"/>
              <a:t>Un </a:t>
            </a:r>
            <a:r>
              <a:rPr lang="it-IT" altLang="en-US" sz="2400" dirty="0">
                <a:solidFill>
                  <a:srgbClr val="FF0000"/>
                </a:solidFill>
              </a:rPr>
              <a:t>mercato</a:t>
            </a:r>
            <a:r>
              <a:rPr lang="it-IT" altLang="en-US" sz="2400" dirty="0"/>
              <a:t> è un qualunque insieme </a:t>
            </a:r>
            <a:r>
              <a:rPr lang="it-IT" altLang="en-US" sz="2400" u="sng" dirty="0"/>
              <a:t>regolato</a:t>
            </a:r>
            <a:r>
              <a:rPr lang="it-IT" altLang="en-US" sz="2400" dirty="0"/>
              <a:t> di compratori e venditori di un certo bene o servizio o fattore produttivo.</a:t>
            </a:r>
          </a:p>
          <a:p>
            <a:pPr lvl="1" eaLnBrk="1" hangingPunct="1">
              <a:lnSpc>
                <a:spcPct val="90000"/>
              </a:lnSpc>
            </a:pPr>
            <a:r>
              <a:rPr lang="it-IT" altLang="en-US" sz="1800" dirty="0"/>
              <a:t>Anche un semplice scambio tra due contraenti è un mercato, sia pure sui generis, perché comunque esistono un compratore, un venditore e delle regole che sovrintendono all’accordo (p.e. la stretta di mano, il Codice Civile). </a:t>
            </a:r>
          </a:p>
          <a:p>
            <a:pPr eaLnBrk="1" hangingPunct="1">
              <a:lnSpc>
                <a:spcPct val="90000"/>
              </a:lnSpc>
            </a:pPr>
            <a:r>
              <a:rPr lang="it-IT" altLang="en-US" sz="2400" dirty="0"/>
              <a:t>I prezzi di mercato sono </a:t>
            </a:r>
            <a:r>
              <a:rPr lang="it-IT" altLang="en-US" sz="2400" dirty="0">
                <a:solidFill>
                  <a:srgbClr val="FF0000"/>
                </a:solidFill>
              </a:rPr>
              <a:t>segnali</a:t>
            </a:r>
            <a:r>
              <a:rPr lang="it-IT" altLang="en-US" sz="2400" dirty="0"/>
              <a:t> che guidano le decisioni dei compratori e dei venditori fornendo loro incentivi e disincentivi.</a:t>
            </a:r>
          </a:p>
          <a:p>
            <a:pPr eaLnBrk="1" hangingPunct="1">
              <a:lnSpc>
                <a:spcPct val="90000"/>
              </a:lnSpc>
            </a:pPr>
            <a:r>
              <a:rPr lang="it-IT" altLang="en-US" sz="2400" dirty="0"/>
              <a:t>Si distinguono didatticamente </a:t>
            </a:r>
            <a:r>
              <a:rPr lang="it-IT" altLang="en-US" sz="2400" u="sng" dirty="0"/>
              <a:t>4 forme di mercato</a:t>
            </a:r>
            <a:r>
              <a:rPr lang="it-IT" altLang="en-US" sz="2400"/>
              <a:t>: 1) Concorrenza </a:t>
            </a:r>
            <a:r>
              <a:rPr lang="it-IT" altLang="en-US" sz="2400" dirty="0"/>
              <a:t>perfetta</a:t>
            </a:r>
            <a:r>
              <a:rPr lang="it-IT" altLang="en-US" sz="2400"/>
              <a:t>, 2) Monopolio, 3) Concorrenza </a:t>
            </a:r>
            <a:r>
              <a:rPr lang="it-IT" altLang="en-US" sz="2400" dirty="0"/>
              <a:t>monopolistica</a:t>
            </a:r>
            <a:r>
              <a:rPr lang="it-IT" altLang="en-US" sz="2400"/>
              <a:t>, 4) Oligopolio.</a:t>
            </a:r>
            <a:endParaRPr lang="it-IT" altLang="en-US" sz="2400" dirty="0"/>
          </a:p>
          <a:p>
            <a:pPr eaLnBrk="1" hangingPunct="1">
              <a:lnSpc>
                <a:spcPct val="90000"/>
              </a:lnSpc>
            </a:pPr>
            <a:r>
              <a:rPr lang="it-IT" altLang="en-US" sz="2400" dirty="0"/>
              <a:t>La nostra analisi parte dalla </a:t>
            </a:r>
            <a:r>
              <a:rPr lang="it-IT" altLang="en-US" sz="2400" dirty="0">
                <a:solidFill>
                  <a:srgbClr val="FF0000"/>
                </a:solidFill>
              </a:rPr>
              <a:t>concorrenza perfetta</a:t>
            </a:r>
            <a:r>
              <a:rPr lang="it-IT" altLang="en-US" sz="2400" dirty="0"/>
              <a:t>, un caso limite (o </a:t>
            </a:r>
            <a:r>
              <a:rPr lang="it-IT" altLang="en-US" sz="2400" i="1" dirty="0"/>
              <a:t>tipo ideale</a:t>
            </a:r>
            <a:r>
              <a:rPr lang="it-IT" altLang="en-US" sz="2400" dirty="0"/>
              <a:t>) essenziale per lo studio dei mercati della realtà.</a:t>
            </a:r>
          </a:p>
          <a:p>
            <a:pPr lvl="1" eaLnBrk="1" hangingPunct="1">
              <a:lnSpc>
                <a:spcPct val="90000"/>
              </a:lnSpc>
            </a:pPr>
            <a:r>
              <a:rPr lang="it-IT" altLang="en-US" sz="1800" dirty="0"/>
              <a:t>La concorrenza perfetta </a:t>
            </a:r>
            <a:r>
              <a:rPr lang="it-IT" altLang="en-US" sz="1800" i="1" dirty="0"/>
              <a:t>non esiste nella realtà</a:t>
            </a:r>
            <a:r>
              <a:rPr lang="it-IT" altLang="en-US" sz="1800" dirty="0"/>
              <a:t>, è una pura astrazione, ma: "</a:t>
            </a:r>
            <a:r>
              <a:rPr lang="en-US" altLang="en-US" sz="1800" dirty="0"/>
              <a:t>all concepts sufficiently general and sufficiently precise to be useful in scientific analysis </a:t>
            </a:r>
            <a:r>
              <a:rPr lang="en-US" altLang="en-US" sz="1800" i="1" dirty="0"/>
              <a:t>must be abstract</a:t>
            </a:r>
            <a:r>
              <a:rPr lang="en-US" altLang="en-US" sz="1800" dirty="0"/>
              <a:t>: if a science is to deal with a large class of phenomena, clearly it cannot work with concepts that are faithfully descriptive of even one phenomenon, for then they will be grotesquely undescriptive of others" (George Stigler, Premio Nobel 1982).</a:t>
            </a:r>
            <a:endParaRPr lang="it-IT" altLang="en-US" sz="1800" dirty="0"/>
          </a:p>
          <a:p>
            <a:pPr lvl="1" eaLnBrk="1" hangingPunct="1">
              <a:lnSpc>
                <a:spcPct val="90000"/>
              </a:lnSpc>
            </a:pPr>
            <a:endParaRPr lang="it-IT" altLang="en-US" sz="20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1">
                                            <p:txEl>
                                              <p:pRg st="3" end="3"/>
                                            </p:txEl>
                                          </p:spTgt>
                                        </p:tgtEl>
                                        <p:attrNameLst>
                                          <p:attrName>style.visibility</p:attrName>
                                        </p:attrNameLst>
                                      </p:cBhvr>
                                      <p:to>
                                        <p:strVal val="visible"/>
                                      </p:to>
                                    </p:set>
                                    <p:anim calcmode="lin" valueType="num">
                                      <p:cBhvr additive="base">
                                        <p:cTn id="7" dur="500" fill="hold"/>
                                        <p:tgtEl>
                                          <p:spTgt spid="61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1">
                                            <p:txEl>
                                              <p:pRg st="4" end="4"/>
                                            </p:txEl>
                                          </p:spTgt>
                                        </p:tgtEl>
                                        <p:attrNameLst>
                                          <p:attrName>style.visibility</p:attrName>
                                        </p:attrNameLst>
                                      </p:cBhvr>
                                      <p:to>
                                        <p:strVal val="visible"/>
                                      </p:to>
                                    </p:set>
                                    <p:anim calcmode="lin" valueType="num">
                                      <p:cBhvr additive="base">
                                        <p:cTn id="13" dur="500" fill="hold"/>
                                        <p:tgtEl>
                                          <p:spTgt spid="615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51">
                                            <p:txEl>
                                              <p:pRg st="5" end="5"/>
                                            </p:txEl>
                                          </p:spTgt>
                                        </p:tgtEl>
                                        <p:attrNameLst>
                                          <p:attrName>style.visibility</p:attrName>
                                        </p:attrNameLst>
                                      </p:cBhvr>
                                      <p:to>
                                        <p:strVal val="visible"/>
                                      </p:to>
                                    </p:set>
                                    <p:anim calcmode="lin" valueType="num">
                                      <p:cBhvr additive="base">
                                        <p:cTn id="17" dur="500" fill="hold"/>
                                        <p:tgtEl>
                                          <p:spTgt spid="615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5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51">
                                            <p:txEl>
                                              <p:pRg st="6" end="6"/>
                                            </p:txEl>
                                          </p:spTgt>
                                        </p:tgtEl>
                                        <p:attrNameLst>
                                          <p:attrName>style.visibility</p:attrName>
                                        </p:attrNameLst>
                                      </p:cBhvr>
                                      <p:to>
                                        <p:strVal val="visible"/>
                                      </p:to>
                                    </p:set>
                                    <p:anim calcmode="lin" valueType="num">
                                      <p:cBhvr additive="base">
                                        <p:cTn id="21" dur="500" fill="hold"/>
                                        <p:tgtEl>
                                          <p:spTgt spid="615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11188" y="188913"/>
            <a:ext cx="7772400" cy="620712"/>
          </a:xfrm>
        </p:spPr>
        <p:txBody>
          <a:bodyPr/>
          <a:lstStyle/>
          <a:p>
            <a:pPr algn="ctr"/>
            <a:r>
              <a:rPr lang="it-IT" altLang="it-IT" sz="3600" b="0">
                <a:latin typeface="Times New Roman" panose="02020603050405020304" pitchFamily="18" charset="0"/>
              </a:rPr>
              <a:t>Definizioni di equilibrio</a:t>
            </a:r>
            <a:r>
              <a:rPr lang="it-IT" altLang="it-IT" sz="3600"/>
              <a:t>	</a:t>
            </a:r>
          </a:p>
        </p:txBody>
      </p:sp>
      <p:sp>
        <p:nvSpPr>
          <p:cNvPr id="265219" name="Rectangle 3"/>
          <p:cNvSpPr>
            <a:spLocks noGrp="1" noChangeArrowheads="1"/>
          </p:cNvSpPr>
          <p:nvPr>
            <p:ph type="body" idx="1"/>
          </p:nvPr>
        </p:nvSpPr>
        <p:spPr>
          <a:xfrm>
            <a:off x="251520" y="908720"/>
            <a:ext cx="8713788" cy="5472608"/>
          </a:xfrm>
        </p:spPr>
        <p:txBody>
          <a:bodyPr/>
          <a:lstStyle/>
          <a:p>
            <a:pPr>
              <a:lnSpc>
                <a:spcPct val="90000"/>
              </a:lnSpc>
              <a:buFont typeface="Wingdings" panose="05000000000000000000" pitchFamily="2" charset="2"/>
              <a:buChar char="§"/>
            </a:pPr>
            <a:r>
              <a:rPr lang="it-IT" altLang="it-IT" sz="2400" b="0" dirty="0">
                <a:latin typeface="Times New Roman" panose="02020603050405020304" pitchFamily="18" charset="0"/>
              </a:rPr>
              <a:t>Le variabili di un modello possono essere endogene o esogene.</a:t>
            </a:r>
          </a:p>
          <a:p>
            <a:pPr lvl="1">
              <a:lnSpc>
                <a:spcPct val="90000"/>
              </a:lnSpc>
              <a:buFont typeface="Wingdings" panose="05000000000000000000" pitchFamily="2" charset="2"/>
              <a:buChar char="Ø"/>
            </a:pPr>
            <a:r>
              <a:rPr lang="it-IT" altLang="it-IT" sz="2400" b="0" dirty="0">
                <a:latin typeface="Times New Roman" panose="02020603050405020304" pitchFamily="18" charset="0"/>
              </a:rPr>
              <a:t>Sono variabili </a:t>
            </a:r>
            <a:r>
              <a:rPr lang="it-IT" altLang="it-IT" sz="2400" b="0" u="sng" dirty="0">
                <a:solidFill>
                  <a:schemeClr val="accent2"/>
                </a:solidFill>
                <a:latin typeface="Times New Roman" panose="02020603050405020304" pitchFamily="18" charset="0"/>
              </a:rPr>
              <a:t>endogene</a:t>
            </a:r>
            <a:r>
              <a:rPr lang="it-IT" altLang="it-IT" sz="2400" b="0" dirty="0">
                <a:latin typeface="Times New Roman" panose="02020603050405020304" pitchFamily="18" charset="0"/>
              </a:rPr>
              <a:t> quelle i cui valori sono determinati all’interno del modello.</a:t>
            </a:r>
          </a:p>
          <a:p>
            <a:pPr lvl="1">
              <a:lnSpc>
                <a:spcPct val="90000"/>
              </a:lnSpc>
              <a:buFont typeface="Wingdings" panose="05000000000000000000" pitchFamily="2" charset="2"/>
              <a:buChar char="Ø"/>
            </a:pPr>
            <a:r>
              <a:rPr lang="it-IT" altLang="it-IT" sz="2400" b="0" dirty="0">
                <a:latin typeface="Times New Roman" panose="02020603050405020304" pitchFamily="18" charset="0"/>
              </a:rPr>
              <a:t>Sono variabili </a:t>
            </a:r>
            <a:r>
              <a:rPr lang="it-IT" altLang="it-IT" sz="2400" b="0" u="sng" dirty="0">
                <a:solidFill>
                  <a:schemeClr val="accent2"/>
                </a:solidFill>
                <a:latin typeface="Times New Roman" panose="02020603050405020304" pitchFamily="18" charset="0"/>
              </a:rPr>
              <a:t>esogene</a:t>
            </a:r>
            <a:r>
              <a:rPr lang="it-IT" altLang="it-IT" sz="2400" b="0" dirty="0">
                <a:latin typeface="Times New Roman" panose="02020603050405020304" pitchFamily="18" charset="0"/>
              </a:rPr>
              <a:t> quelle i cui valori dipendono da elementi </a:t>
            </a:r>
            <a:r>
              <a:rPr lang="it-IT" altLang="it-IT" sz="2400" b="0" u="sng" dirty="0">
                <a:latin typeface="Times New Roman" panose="02020603050405020304" pitchFamily="18" charset="0"/>
              </a:rPr>
              <a:t>non</a:t>
            </a:r>
            <a:r>
              <a:rPr lang="it-IT" altLang="it-IT" sz="2400" b="0" dirty="0">
                <a:latin typeface="Times New Roman" panose="02020603050405020304" pitchFamily="18" charset="0"/>
              </a:rPr>
              <a:t> considerati nel modello.</a:t>
            </a:r>
          </a:p>
          <a:p>
            <a:pPr>
              <a:lnSpc>
                <a:spcPct val="90000"/>
              </a:lnSpc>
              <a:buFont typeface="Wingdings" panose="05000000000000000000" pitchFamily="2" charset="2"/>
              <a:buChar char="§"/>
            </a:pPr>
            <a:r>
              <a:rPr lang="it-IT" altLang="it-IT" sz="2400" b="0" dirty="0">
                <a:solidFill>
                  <a:schemeClr val="accent2"/>
                </a:solidFill>
                <a:latin typeface="Times New Roman" panose="02020603050405020304" pitchFamily="18" charset="0"/>
              </a:rPr>
              <a:t>Definizione generale di equilibrio</a:t>
            </a:r>
            <a:r>
              <a:rPr lang="it-IT" altLang="it-IT" sz="2400" b="0" dirty="0">
                <a:latin typeface="Times New Roman" panose="02020603050405020304" pitchFamily="18" charset="0"/>
              </a:rPr>
              <a:t>:</a:t>
            </a:r>
            <a:r>
              <a:rPr lang="it-IT" altLang="it-IT" sz="2400" b="0" dirty="0">
                <a:solidFill>
                  <a:srgbClr val="8901F3"/>
                </a:solidFill>
                <a:latin typeface="Times New Roman" panose="02020603050405020304" pitchFamily="18" charset="0"/>
              </a:rPr>
              <a:t> </a:t>
            </a:r>
            <a:r>
              <a:rPr lang="it-IT" altLang="it-IT" sz="2400" b="0" u="sng" dirty="0">
                <a:latin typeface="Times New Roman" panose="02020603050405020304" pitchFamily="18" charset="0"/>
              </a:rPr>
              <a:t>stato indefinitamente persistente di un sistema</a:t>
            </a:r>
            <a:r>
              <a:rPr lang="it-IT" altLang="it-IT" sz="2400" b="0" dirty="0">
                <a:latin typeface="Times New Roman" panose="02020603050405020304" pitchFamily="18" charset="0"/>
              </a:rPr>
              <a:t>, ovvero: un equilibrio è una situazione nella quale è assente qualsiasi tendenza </a:t>
            </a:r>
            <a:r>
              <a:rPr lang="it-IT" altLang="it-IT" sz="2400" b="0" u="sng" dirty="0">
                <a:latin typeface="Times New Roman" panose="02020603050405020304" pitchFamily="18" charset="0"/>
              </a:rPr>
              <a:t>endogena</a:t>
            </a:r>
            <a:r>
              <a:rPr lang="it-IT" altLang="it-IT" sz="2400" b="0" dirty="0">
                <a:latin typeface="Times New Roman" panose="02020603050405020304" pitchFamily="18" charset="0"/>
              </a:rPr>
              <a:t> al cambiamento. </a:t>
            </a:r>
          </a:p>
          <a:p>
            <a:pPr>
              <a:lnSpc>
                <a:spcPct val="90000"/>
              </a:lnSpc>
              <a:buFont typeface="Wingdings" panose="05000000000000000000" pitchFamily="2" charset="2"/>
              <a:buChar char="§"/>
            </a:pPr>
            <a:r>
              <a:rPr lang="it-IT" altLang="it-IT" sz="2400" b="0" dirty="0">
                <a:latin typeface="Times New Roman" panose="02020603050405020304" pitchFamily="18" charset="0"/>
              </a:rPr>
              <a:t>Un equilibrio </a:t>
            </a:r>
            <a:r>
              <a:rPr lang="it-IT" altLang="it-IT" sz="2400" b="0" u="sng" dirty="0">
                <a:solidFill>
                  <a:schemeClr val="accent2"/>
                </a:solidFill>
                <a:latin typeface="Times New Roman" panose="02020603050405020304" pitchFamily="18" charset="0"/>
              </a:rPr>
              <a:t>soggettivo</a:t>
            </a:r>
            <a:r>
              <a:rPr lang="it-IT" altLang="it-IT" sz="2400" b="0" dirty="0">
                <a:latin typeface="Times New Roman" panose="02020603050405020304" pitchFamily="18" charset="0"/>
              </a:rPr>
              <a:t> si ha quando un agente economico raggiunge il massimo benessere, compatibilmente con le condizioni (i vincoli) a cui è soggetta la sua scelta.</a:t>
            </a:r>
          </a:p>
          <a:p>
            <a:pPr>
              <a:lnSpc>
                <a:spcPct val="90000"/>
              </a:lnSpc>
              <a:buFont typeface="Wingdings" panose="05000000000000000000" pitchFamily="2" charset="2"/>
              <a:buChar char="§"/>
            </a:pPr>
            <a:r>
              <a:rPr lang="it-IT" altLang="it-IT" sz="2400" b="0" dirty="0">
                <a:latin typeface="Times New Roman" panose="02020603050405020304" pitchFamily="18" charset="0"/>
              </a:rPr>
              <a:t>Un equilibrio </a:t>
            </a:r>
            <a:r>
              <a:rPr lang="it-IT" altLang="it-IT" sz="2400" b="0" u="sng" dirty="0">
                <a:solidFill>
                  <a:schemeClr val="accent2"/>
                </a:solidFill>
                <a:latin typeface="Times New Roman" panose="02020603050405020304" pitchFamily="18" charset="0"/>
              </a:rPr>
              <a:t>oggettivo</a:t>
            </a:r>
            <a:r>
              <a:rPr lang="it-IT" altLang="it-IT" sz="2400" b="0" dirty="0">
                <a:latin typeface="Times New Roman" panose="02020603050405020304" pitchFamily="18" charset="0"/>
              </a:rPr>
              <a:t> (o equilibrio </a:t>
            </a:r>
            <a:r>
              <a:rPr lang="it-IT" altLang="it-IT" sz="2400" b="0" u="sng" dirty="0">
                <a:latin typeface="Times New Roman" panose="02020603050405020304" pitchFamily="18" charset="0"/>
              </a:rPr>
              <a:t>di mercato</a:t>
            </a:r>
            <a:r>
              <a:rPr lang="it-IT" altLang="it-IT" sz="2400" b="0" dirty="0">
                <a:latin typeface="Times New Roman" panose="02020603050405020304" pitchFamily="18" charset="0"/>
              </a:rPr>
              <a:t>) si ha quando l’interazione tra gli agenti presenti in un mercato come compratori e venditori è tale per cui tutti realizzano i propri piani individuali (= chi vuole comprare, compra; chi vuole vendere, vende). </a:t>
            </a:r>
          </a:p>
        </p:txBody>
      </p:sp>
    </p:spTree>
    <p:extLst>
      <p:ext uri="{BB962C8B-B14F-4D97-AF65-F5344CB8AC3E}">
        <p14:creationId xmlns:p14="http://schemas.microsoft.com/office/powerpoint/2010/main" val="525863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5219">
                                            <p:txEl>
                                              <p:pRg st="3" end="3"/>
                                            </p:txEl>
                                          </p:spTgt>
                                        </p:tgtEl>
                                        <p:attrNameLst>
                                          <p:attrName>style.visibility</p:attrName>
                                        </p:attrNameLst>
                                      </p:cBhvr>
                                      <p:to>
                                        <p:strVal val="visible"/>
                                      </p:to>
                                    </p:set>
                                    <p:anim calcmode="lin" valueType="num">
                                      <p:cBhvr additive="base">
                                        <p:cTn id="7" dur="500" fill="hold"/>
                                        <p:tgtEl>
                                          <p:spTgt spid="2652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5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5219">
                                            <p:txEl>
                                              <p:pRg st="4" end="4"/>
                                            </p:txEl>
                                          </p:spTgt>
                                        </p:tgtEl>
                                        <p:attrNameLst>
                                          <p:attrName>style.visibility</p:attrName>
                                        </p:attrNameLst>
                                      </p:cBhvr>
                                      <p:to>
                                        <p:strVal val="visible"/>
                                      </p:to>
                                    </p:set>
                                    <p:anim calcmode="lin" valueType="num">
                                      <p:cBhvr additive="base">
                                        <p:cTn id="13" dur="500" fill="hold"/>
                                        <p:tgtEl>
                                          <p:spTgt spid="2652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5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5219">
                                            <p:txEl>
                                              <p:pRg st="5" end="5"/>
                                            </p:txEl>
                                          </p:spTgt>
                                        </p:tgtEl>
                                        <p:attrNameLst>
                                          <p:attrName>style.visibility</p:attrName>
                                        </p:attrNameLst>
                                      </p:cBhvr>
                                      <p:to>
                                        <p:strVal val="visible"/>
                                      </p:to>
                                    </p:set>
                                    <p:anim calcmode="lin" valueType="num">
                                      <p:cBhvr additive="base">
                                        <p:cTn id="19" dur="500" fill="hold"/>
                                        <p:tgtEl>
                                          <p:spTgt spid="26521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5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45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45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451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4518" name="Rectangle 6"/>
          <p:cNvSpPr>
            <a:spLocks noGrp="1" noChangeArrowheads="1"/>
          </p:cNvSpPr>
          <p:nvPr>
            <p:ph type="title"/>
          </p:nvPr>
        </p:nvSpPr>
        <p:spPr>
          <a:xfrm>
            <a:off x="609600" y="207335"/>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dirty="0"/>
              <a:t>Equilibrio di mercato</a:t>
            </a:r>
          </a:p>
        </p:txBody>
      </p:sp>
      <p:sp>
        <p:nvSpPr>
          <p:cNvPr id="44039" name="Rectangle 7"/>
          <p:cNvSpPr>
            <a:spLocks noGrp="1" noChangeArrowheads="1"/>
          </p:cNvSpPr>
          <p:nvPr>
            <p:ph type="body" idx="1"/>
          </p:nvPr>
        </p:nvSpPr>
        <p:spPr>
          <a:xfrm>
            <a:off x="20387" y="914400"/>
            <a:ext cx="9144000" cy="5410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ts val="3200"/>
              </a:lnSpc>
              <a:buFont typeface="Arial" panose="020B0604020202020204" pitchFamily="34" charset="0"/>
              <a:buChar char="•"/>
            </a:pPr>
            <a:r>
              <a:rPr lang="it-IT" altLang="it-IT" sz="2800" dirty="0">
                <a:latin typeface="Times New Roman" panose="02020603050405020304" pitchFamily="18" charset="0"/>
              </a:rPr>
              <a:t>Le rette di domanda ed offerta individuano </a:t>
            </a:r>
            <a:r>
              <a:rPr lang="it-IT" altLang="it-IT" sz="2800" u="sng" dirty="0">
                <a:latin typeface="Times New Roman" panose="02020603050405020304" pitchFamily="18" charset="0"/>
              </a:rPr>
              <a:t>tutti e soli</a:t>
            </a:r>
            <a:r>
              <a:rPr lang="it-IT" altLang="it-IT" sz="2800" dirty="0">
                <a:latin typeface="Times New Roman" panose="02020603050405020304" pitchFamily="18" charset="0"/>
              </a:rPr>
              <a:t> gli equilibri soggettivi di, rispettivamente, compratori e venditori. «Uscire dalle rette» significa non massimizzare.</a:t>
            </a:r>
          </a:p>
          <a:p>
            <a:pPr>
              <a:lnSpc>
                <a:spcPts val="3200"/>
              </a:lnSpc>
              <a:buFont typeface="Arial" panose="020B0604020202020204" pitchFamily="34" charset="0"/>
              <a:buChar char="•"/>
            </a:pPr>
            <a:r>
              <a:rPr lang="it-IT" altLang="it-IT" sz="2800" dirty="0">
                <a:latin typeface="Times New Roman" panose="02020603050405020304" pitchFamily="18" charset="0"/>
              </a:rPr>
              <a:t>Quindi gli agenti economici, proprio perché massimizzanti (= razionali), si sposteranno </a:t>
            </a:r>
            <a:r>
              <a:rPr lang="it-IT" altLang="it-IT" sz="2800" u="sng" dirty="0">
                <a:latin typeface="Times New Roman" panose="02020603050405020304" pitchFamily="18" charset="0"/>
              </a:rPr>
              <a:t>sempre</a:t>
            </a:r>
            <a:r>
              <a:rPr lang="it-IT" altLang="it-IT" sz="2800" dirty="0">
                <a:latin typeface="Times New Roman" panose="02020603050405020304" pitchFamily="18" charset="0"/>
              </a:rPr>
              <a:t> lungo le rette (o da una retta all’altra), mai al di fuori di esse.</a:t>
            </a:r>
          </a:p>
          <a:p>
            <a:pPr eaLnBrk="1" hangingPunct="1">
              <a:lnSpc>
                <a:spcPts val="3200"/>
              </a:lnSpc>
              <a:tabLst>
                <a:tab pos="333375" algn="l"/>
                <a:tab pos="857250" algn="l"/>
              </a:tabLst>
            </a:pPr>
            <a:r>
              <a:rPr lang="it-IT" altLang="en-US" sz="2800" dirty="0"/>
              <a:t>Nel caso di un mercato, l’equilibrio (oggettivo o di mercato) è determinato dalla intersezione tra curva di domanda e curva di offerta. E’ la c.d.</a:t>
            </a:r>
            <a:r>
              <a:rPr lang="it-IT" altLang="en-US" dirty="0"/>
              <a:t> </a:t>
            </a:r>
            <a:r>
              <a:rPr lang="it-IT" altLang="en-US" sz="2800" i="1" dirty="0">
                <a:solidFill>
                  <a:srgbClr val="8901F3"/>
                </a:solidFill>
              </a:rPr>
              <a:t>forbice </a:t>
            </a:r>
            <a:r>
              <a:rPr lang="it-IT" altLang="en-US" sz="2800" i="1" dirty="0" err="1">
                <a:solidFill>
                  <a:srgbClr val="8901F3"/>
                </a:solidFill>
              </a:rPr>
              <a:t>marshalliana</a:t>
            </a:r>
            <a:r>
              <a:rPr lang="it-IT" altLang="en-US" sz="2800" i="1" dirty="0">
                <a:solidFill>
                  <a:srgbClr val="8901F3"/>
                </a:solidFill>
              </a:rPr>
              <a:t>.</a:t>
            </a:r>
            <a:endParaRPr lang="it-IT" altLang="en-US" sz="2800" dirty="0">
              <a:solidFill>
                <a:srgbClr val="8901F3"/>
              </a:solidFill>
            </a:endParaRPr>
          </a:p>
          <a:p>
            <a:pPr lvl="1" eaLnBrk="1" hangingPunct="1">
              <a:lnSpc>
                <a:spcPts val="3200"/>
              </a:lnSpc>
              <a:tabLst>
                <a:tab pos="333375" algn="l"/>
                <a:tab pos="857250" algn="l"/>
              </a:tabLst>
            </a:pPr>
            <a:r>
              <a:rPr lang="it-IT" altLang="en-US" sz="2400" dirty="0">
                <a:solidFill>
                  <a:srgbClr val="8901F3"/>
                </a:solidFill>
              </a:rPr>
              <a:t>Prezzo di equilibrio</a:t>
            </a:r>
            <a:r>
              <a:rPr lang="it-IT" altLang="en-US" sz="2400" dirty="0"/>
              <a:t>:</a:t>
            </a:r>
            <a:r>
              <a:rPr lang="it-IT" altLang="en-US" sz="2400" dirty="0">
                <a:solidFill>
                  <a:srgbClr val="8901F3"/>
                </a:solidFill>
              </a:rPr>
              <a:t> </a:t>
            </a:r>
            <a:r>
              <a:rPr lang="it-IT" altLang="en-US" sz="2400" dirty="0"/>
              <a:t>il prezzo che uguaglia domanda e offerta (c.d. </a:t>
            </a:r>
            <a:r>
              <a:rPr lang="it-IT" altLang="en-US" sz="2400" i="1" dirty="0"/>
              <a:t>market-clearing </a:t>
            </a:r>
            <a:r>
              <a:rPr lang="it-IT" altLang="en-US" sz="2400" i="1" dirty="0" err="1"/>
              <a:t>price</a:t>
            </a:r>
            <a:r>
              <a:rPr lang="it-IT" altLang="en-US" sz="2400" dirty="0"/>
              <a:t>).</a:t>
            </a:r>
          </a:p>
          <a:p>
            <a:pPr lvl="1" eaLnBrk="1" hangingPunct="1">
              <a:lnSpc>
                <a:spcPts val="3200"/>
              </a:lnSpc>
              <a:tabLst>
                <a:tab pos="333375" algn="l"/>
                <a:tab pos="857250" algn="l"/>
              </a:tabLst>
            </a:pPr>
            <a:r>
              <a:rPr lang="it-IT" altLang="en-US" sz="2400" dirty="0">
                <a:solidFill>
                  <a:srgbClr val="8901F3"/>
                </a:solidFill>
              </a:rPr>
              <a:t>Quantità di equilibrio</a:t>
            </a:r>
            <a:r>
              <a:rPr lang="it-IT" altLang="en-US" sz="2400" dirty="0"/>
              <a:t>:</a:t>
            </a:r>
            <a:r>
              <a:rPr lang="it-IT" altLang="en-US" sz="2400" dirty="0">
                <a:solidFill>
                  <a:srgbClr val="8901F3"/>
                </a:solidFill>
              </a:rPr>
              <a:t> </a:t>
            </a:r>
            <a:r>
              <a:rPr lang="it-IT" altLang="en-US" sz="2400" dirty="0"/>
              <a:t>la quantità che uguaglia domanda ed offerta.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animEffect transition="in" filter="wipe(left)">
                                      <p:cBhvr>
                                        <p:cTn id="7" dur="500"/>
                                        <p:tgtEl>
                                          <p:spTgt spid="440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9">
                                            <p:txEl>
                                              <p:pRg st="1" end="1"/>
                                            </p:txEl>
                                          </p:spTgt>
                                        </p:tgtEl>
                                        <p:attrNameLst>
                                          <p:attrName>style.visibility</p:attrName>
                                        </p:attrNameLst>
                                      </p:cBhvr>
                                      <p:to>
                                        <p:strVal val="visible"/>
                                      </p:to>
                                    </p:set>
                                    <p:animEffect transition="in" filter="wipe(left)">
                                      <p:cBhvr>
                                        <p:cTn id="10" dur="500"/>
                                        <p:tgtEl>
                                          <p:spTgt spid="440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4039">
                                            <p:txEl>
                                              <p:pRg st="2" end="2"/>
                                            </p:txEl>
                                          </p:spTgt>
                                        </p:tgtEl>
                                        <p:attrNameLst>
                                          <p:attrName>style.visibility</p:attrName>
                                        </p:attrNameLst>
                                      </p:cBhvr>
                                      <p:to>
                                        <p:strVal val="visible"/>
                                      </p:to>
                                    </p:set>
                                    <p:animEffect transition="in" filter="wipe(left)">
                                      <p:cBhvr>
                                        <p:cTn id="15" dur="500"/>
                                        <p:tgtEl>
                                          <p:spTgt spid="4403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4039">
                                            <p:txEl>
                                              <p:pRg st="3" end="3"/>
                                            </p:txEl>
                                          </p:spTgt>
                                        </p:tgtEl>
                                        <p:attrNameLst>
                                          <p:attrName>style.visibility</p:attrName>
                                        </p:attrNameLst>
                                      </p:cBhvr>
                                      <p:to>
                                        <p:strVal val="visible"/>
                                      </p:to>
                                    </p:set>
                                    <p:animEffect transition="in" filter="wipe(left)">
                                      <p:cBhvr>
                                        <p:cTn id="18" dur="500"/>
                                        <p:tgtEl>
                                          <p:spTgt spid="4403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039">
                                            <p:txEl>
                                              <p:pRg st="4" end="4"/>
                                            </p:txEl>
                                          </p:spTgt>
                                        </p:tgtEl>
                                        <p:attrNameLst>
                                          <p:attrName>style.visibility</p:attrName>
                                        </p:attrNameLst>
                                      </p:cBhvr>
                                      <p:to>
                                        <p:strVal val="visible"/>
                                      </p:to>
                                    </p:set>
                                    <p:animEffect transition="in" filter="wipe(left)">
                                      <p:cBhvr>
                                        <p:cTn id="21" dur="500"/>
                                        <p:tgtEl>
                                          <p:spTgt spid="440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6563"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6564" name="Rectangle 1028"/>
          <p:cNvSpPr>
            <a:spLocks noGrp="1" noChangeArrowheads="1"/>
          </p:cNvSpPr>
          <p:nvPr>
            <p:ph type="title"/>
          </p:nvPr>
        </p:nvSpPr>
        <p:spPr>
          <a:xfrm>
            <a:off x="685800" y="60960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La forbice marshalliana</a:t>
            </a:r>
          </a:p>
        </p:txBody>
      </p:sp>
      <p:sp>
        <p:nvSpPr>
          <p:cNvPr id="66565" name="Rectangle 1029"/>
          <p:cNvSpPr>
            <a:spLocks noChangeArrowheads="1"/>
          </p:cNvSpPr>
          <p:nvPr/>
        </p:nvSpPr>
        <p:spPr bwMode="auto">
          <a:xfrm>
            <a:off x="1181100" y="1855788"/>
            <a:ext cx="901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Tx/>
              <a:buNone/>
            </a:pPr>
            <a:r>
              <a:rPr lang="it-IT" altLang="en-US" sz="2000">
                <a:solidFill>
                  <a:srgbClr val="000000"/>
                </a:solidFill>
                <a:latin typeface="Arial Narrow" panose="020B0606020202030204" pitchFamily="34" charset="0"/>
              </a:rPr>
              <a:t>Prezzo</a:t>
            </a:r>
          </a:p>
          <a:p>
            <a:pPr>
              <a:lnSpc>
                <a:spcPct val="85000"/>
              </a:lnSpc>
              <a:spcBef>
                <a:spcPct val="0"/>
              </a:spcBef>
              <a:buFontTx/>
              <a:buNone/>
            </a:pPr>
            <a:r>
              <a:rPr lang="it-IT" altLang="en-US" sz="2000">
                <a:solidFill>
                  <a:srgbClr val="000000"/>
                </a:solidFill>
                <a:latin typeface="Arial Narrow" panose="020B0606020202030204" pitchFamily="34" charset="0"/>
              </a:rPr>
              <a:t>del gelato</a:t>
            </a:r>
          </a:p>
        </p:txBody>
      </p:sp>
      <p:sp>
        <p:nvSpPr>
          <p:cNvPr id="66566" name="Rectangle 1030"/>
          <p:cNvSpPr>
            <a:spLocks noChangeArrowheads="1"/>
          </p:cNvSpPr>
          <p:nvPr/>
        </p:nvSpPr>
        <p:spPr bwMode="auto">
          <a:xfrm>
            <a:off x="1676400" y="373380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€2.00</a:t>
            </a:r>
          </a:p>
        </p:txBody>
      </p:sp>
      <p:sp>
        <p:nvSpPr>
          <p:cNvPr id="66567" name="Rectangle 1031"/>
          <p:cNvSpPr>
            <a:spLocks noChangeArrowheads="1"/>
          </p:cNvSpPr>
          <p:nvPr/>
        </p:nvSpPr>
        <p:spPr bwMode="auto">
          <a:xfrm>
            <a:off x="4368800" y="5416550"/>
            <a:ext cx="11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7</a:t>
            </a:r>
          </a:p>
        </p:txBody>
      </p:sp>
      <p:sp>
        <p:nvSpPr>
          <p:cNvPr id="66568" name="Rectangle 1032"/>
          <p:cNvSpPr>
            <a:spLocks noChangeArrowheads="1"/>
          </p:cNvSpPr>
          <p:nvPr/>
        </p:nvSpPr>
        <p:spPr bwMode="auto">
          <a:xfrm>
            <a:off x="7488238" y="5448300"/>
            <a:ext cx="7858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Quantità</a:t>
            </a:r>
          </a:p>
          <a:p>
            <a:pPr algn="r">
              <a:lnSpc>
                <a:spcPct val="85000"/>
              </a:lnSpc>
              <a:spcBef>
                <a:spcPct val="0"/>
              </a:spcBef>
              <a:buFontTx/>
              <a:buNone/>
            </a:pPr>
            <a:r>
              <a:rPr lang="it-IT" altLang="en-US" sz="2000">
                <a:solidFill>
                  <a:srgbClr val="000000"/>
                </a:solidFill>
                <a:latin typeface="Arial Narrow" panose="020B0606020202030204" pitchFamily="34" charset="0"/>
              </a:rPr>
              <a:t>di gelato</a:t>
            </a:r>
          </a:p>
        </p:txBody>
      </p:sp>
      <p:sp>
        <p:nvSpPr>
          <p:cNvPr id="66569" name="Freeform 1033"/>
          <p:cNvSpPr>
            <a:spLocks/>
          </p:cNvSpPr>
          <p:nvPr/>
        </p:nvSpPr>
        <p:spPr bwMode="auto">
          <a:xfrm>
            <a:off x="2268538" y="3851275"/>
            <a:ext cx="2143125" cy="1566863"/>
          </a:xfrm>
          <a:custGeom>
            <a:avLst/>
            <a:gdLst>
              <a:gd name="T0" fmla="*/ 0 w 1350"/>
              <a:gd name="T1" fmla="*/ 0 h 987"/>
              <a:gd name="T2" fmla="*/ 2147483646 w 1350"/>
              <a:gd name="T3" fmla="*/ 0 h 987"/>
              <a:gd name="T4" fmla="*/ 2147483646 w 1350"/>
              <a:gd name="T5" fmla="*/ 2147483646 h 987"/>
              <a:gd name="T6" fmla="*/ 0 60000 65536"/>
              <a:gd name="T7" fmla="*/ 0 60000 65536"/>
              <a:gd name="T8" fmla="*/ 0 60000 65536"/>
            </a:gdLst>
            <a:ahLst/>
            <a:cxnLst>
              <a:cxn ang="T6">
                <a:pos x="T0" y="T1"/>
              </a:cxn>
              <a:cxn ang="T7">
                <a:pos x="T2" y="T3"/>
              </a:cxn>
              <a:cxn ang="T8">
                <a:pos x="T4" y="T5"/>
              </a:cxn>
            </a:cxnLst>
            <a:rect l="0" t="0" r="r" b="b"/>
            <a:pathLst>
              <a:path w="1350" h="987">
                <a:moveTo>
                  <a:pt x="0" y="0"/>
                </a:moveTo>
                <a:lnTo>
                  <a:pt x="1349" y="0"/>
                </a:lnTo>
                <a:lnTo>
                  <a:pt x="1349" y="98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570" name="Line 1034"/>
          <p:cNvSpPr>
            <a:spLocks noChangeShapeType="1"/>
          </p:cNvSpPr>
          <p:nvPr/>
        </p:nvSpPr>
        <p:spPr bwMode="auto">
          <a:xfrm flipH="1">
            <a:off x="2436813" y="3086100"/>
            <a:ext cx="3832225" cy="15795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71" name="Line 1035"/>
          <p:cNvSpPr>
            <a:spLocks noChangeShapeType="1"/>
          </p:cNvSpPr>
          <p:nvPr/>
        </p:nvSpPr>
        <p:spPr bwMode="auto">
          <a:xfrm>
            <a:off x="2541588" y="3086100"/>
            <a:ext cx="3840162" cy="15954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72" name="Freeform 1036"/>
          <p:cNvSpPr>
            <a:spLocks/>
          </p:cNvSpPr>
          <p:nvPr/>
        </p:nvSpPr>
        <p:spPr bwMode="auto">
          <a:xfrm>
            <a:off x="4349750" y="3805238"/>
            <a:ext cx="122238" cy="95250"/>
          </a:xfrm>
          <a:custGeom>
            <a:avLst/>
            <a:gdLst>
              <a:gd name="T0" fmla="*/ 2147483646 w 77"/>
              <a:gd name="T1" fmla="*/ 2147483646 h 60"/>
              <a:gd name="T2" fmla="*/ 2147483646 w 77"/>
              <a:gd name="T3" fmla="*/ 2147483646 h 60"/>
              <a:gd name="T4" fmla="*/ 2147483646 w 77"/>
              <a:gd name="T5" fmla="*/ 2147483646 h 60"/>
              <a:gd name="T6" fmla="*/ 2147483646 w 77"/>
              <a:gd name="T7" fmla="*/ 2147483646 h 60"/>
              <a:gd name="T8" fmla="*/ 2147483646 w 77"/>
              <a:gd name="T9" fmla="*/ 2147483646 h 60"/>
              <a:gd name="T10" fmla="*/ 2147483646 w 77"/>
              <a:gd name="T11" fmla="*/ 2147483646 h 60"/>
              <a:gd name="T12" fmla="*/ 2147483646 w 77"/>
              <a:gd name="T13" fmla="*/ 0 h 60"/>
              <a:gd name="T14" fmla="*/ 2147483646 w 77"/>
              <a:gd name="T15" fmla="*/ 2147483646 h 60"/>
              <a:gd name="T16" fmla="*/ 0 w 77"/>
              <a:gd name="T17" fmla="*/ 2147483646 h 60"/>
              <a:gd name="T18" fmla="*/ 0 w 77"/>
              <a:gd name="T19" fmla="*/ 2147483646 h 60"/>
              <a:gd name="T20" fmla="*/ 0 w 77"/>
              <a:gd name="T21" fmla="*/ 2147483646 h 60"/>
              <a:gd name="T22" fmla="*/ 2147483646 w 77"/>
              <a:gd name="T23" fmla="*/ 2147483646 h 60"/>
              <a:gd name="T24" fmla="*/ 2147483646 w 77"/>
              <a:gd name="T25" fmla="*/ 21474836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60">
                <a:moveTo>
                  <a:pt x="38" y="59"/>
                </a:moveTo>
                <a:lnTo>
                  <a:pt x="51" y="59"/>
                </a:lnTo>
                <a:lnTo>
                  <a:pt x="63" y="49"/>
                </a:lnTo>
                <a:lnTo>
                  <a:pt x="76" y="30"/>
                </a:lnTo>
                <a:lnTo>
                  <a:pt x="63" y="20"/>
                </a:lnTo>
                <a:lnTo>
                  <a:pt x="51" y="10"/>
                </a:lnTo>
                <a:lnTo>
                  <a:pt x="38" y="0"/>
                </a:lnTo>
                <a:lnTo>
                  <a:pt x="25" y="10"/>
                </a:lnTo>
                <a:lnTo>
                  <a:pt x="0" y="20"/>
                </a:lnTo>
                <a:lnTo>
                  <a:pt x="0" y="30"/>
                </a:lnTo>
                <a:lnTo>
                  <a:pt x="0" y="49"/>
                </a:lnTo>
                <a:lnTo>
                  <a:pt x="25" y="59"/>
                </a:lnTo>
                <a:lnTo>
                  <a:pt x="38" y="5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573" name="Freeform 1037"/>
          <p:cNvSpPr>
            <a:spLocks/>
          </p:cNvSpPr>
          <p:nvPr/>
        </p:nvSpPr>
        <p:spPr bwMode="auto">
          <a:xfrm>
            <a:off x="2246313" y="1827213"/>
            <a:ext cx="5922962" cy="3590925"/>
          </a:xfrm>
          <a:custGeom>
            <a:avLst/>
            <a:gdLst>
              <a:gd name="T0" fmla="*/ 0 w 3731"/>
              <a:gd name="T1" fmla="*/ 0 h 2262"/>
              <a:gd name="T2" fmla="*/ 0 w 3731"/>
              <a:gd name="T3" fmla="*/ 2147483646 h 2262"/>
              <a:gd name="T4" fmla="*/ 2147483646 w 3731"/>
              <a:gd name="T5" fmla="*/ 2147483646 h 2262"/>
              <a:gd name="T6" fmla="*/ 0 60000 65536"/>
              <a:gd name="T7" fmla="*/ 0 60000 65536"/>
              <a:gd name="T8" fmla="*/ 0 60000 65536"/>
            </a:gdLst>
            <a:ahLst/>
            <a:cxnLst>
              <a:cxn ang="T6">
                <a:pos x="T0" y="T1"/>
              </a:cxn>
              <a:cxn ang="T7">
                <a:pos x="T2" y="T3"/>
              </a:cxn>
              <a:cxn ang="T8">
                <a:pos x="T4" y="T5"/>
              </a:cxn>
            </a:cxnLst>
            <a:rect l="0" t="0" r="r" b="b"/>
            <a:pathLst>
              <a:path w="3731" h="2262">
                <a:moveTo>
                  <a:pt x="0" y="0"/>
                </a:moveTo>
                <a:lnTo>
                  <a:pt x="0" y="2261"/>
                </a:lnTo>
                <a:lnTo>
                  <a:pt x="3730" y="2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574" name="Rectangle 1038"/>
          <p:cNvSpPr>
            <a:spLocks noChangeArrowheads="1"/>
          </p:cNvSpPr>
          <p:nvPr/>
        </p:nvSpPr>
        <p:spPr bwMode="auto">
          <a:xfrm>
            <a:off x="6342063" y="2960688"/>
            <a:ext cx="63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Offerta</a:t>
            </a:r>
          </a:p>
        </p:txBody>
      </p:sp>
      <p:sp>
        <p:nvSpPr>
          <p:cNvPr id="66575" name="Rectangle 1039"/>
          <p:cNvSpPr>
            <a:spLocks noChangeArrowheads="1"/>
          </p:cNvSpPr>
          <p:nvPr/>
        </p:nvSpPr>
        <p:spPr bwMode="auto">
          <a:xfrm>
            <a:off x="6459538" y="4602163"/>
            <a:ext cx="903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Domanda</a:t>
            </a:r>
          </a:p>
        </p:txBody>
      </p:sp>
      <p:sp>
        <p:nvSpPr>
          <p:cNvPr id="66576" name="Text Box 1040"/>
          <p:cNvSpPr txBox="1">
            <a:spLocks noChangeArrowheads="1"/>
          </p:cNvSpPr>
          <p:nvPr/>
        </p:nvSpPr>
        <p:spPr bwMode="auto">
          <a:xfrm>
            <a:off x="152400" y="4267200"/>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a:t>Prezzo di </a:t>
            </a:r>
          </a:p>
          <a:p>
            <a:pPr eaLnBrk="1" hangingPunct="1">
              <a:spcBef>
                <a:spcPct val="0"/>
              </a:spcBef>
              <a:buFontTx/>
              <a:buNone/>
            </a:pPr>
            <a:r>
              <a:rPr lang="it-IT" altLang="en-US" sz="1800"/>
              <a:t>equilibrio</a:t>
            </a:r>
          </a:p>
        </p:txBody>
      </p:sp>
      <p:sp>
        <p:nvSpPr>
          <p:cNvPr id="66577" name="Line 1041"/>
          <p:cNvSpPr>
            <a:spLocks noChangeShapeType="1"/>
          </p:cNvSpPr>
          <p:nvPr/>
        </p:nvSpPr>
        <p:spPr bwMode="auto">
          <a:xfrm flipV="1">
            <a:off x="838200" y="3962400"/>
            <a:ext cx="762000" cy="3810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6578" name="Text Box 1042"/>
          <p:cNvSpPr txBox="1">
            <a:spLocks noChangeArrowheads="1"/>
          </p:cNvSpPr>
          <p:nvPr/>
        </p:nvSpPr>
        <p:spPr bwMode="auto">
          <a:xfrm>
            <a:off x="4953000" y="5867400"/>
            <a:ext cx="1263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a:t>Quantità di </a:t>
            </a:r>
          </a:p>
          <a:p>
            <a:pPr eaLnBrk="1" hangingPunct="1">
              <a:spcBef>
                <a:spcPct val="0"/>
              </a:spcBef>
              <a:buFontTx/>
              <a:buNone/>
            </a:pPr>
            <a:r>
              <a:rPr lang="it-IT" altLang="en-US" sz="1800"/>
              <a:t>equilibrio</a:t>
            </a:r>
          </a:p>
        </p:txBody>
      </p:sp>
      <p:sp>
        <p:nvSpPr>
          <p:cNvPr id="66579" name="Line 1043"/>
          <p:cNvSpPr>
            <a:spLocks noChangeShapeType="1"/>
          </p:cNvSpPr>
          <p:nvPr/>
        </p:nvSpPr>
        <p:spPr bwMode="auto">
          <a:xfrm flipH="1" flipV="1">
            <a:off x="4572000" y="5638800"/>
            <a:ext cx="457200" cy="2286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66580" name="Picture 1044" descr="mars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88913"/>
            <a:ext cx="16144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40651-E5ED-42B2-83FB-8D57D4977AC0}"/>
              </a:ext>
            </a:extLst>
          </p:cNvPr>
          <p:cNvSpPr>
            <a:spLocks noGrp="1"/>
          </p:cNvSpPr>
          <p:nvPr>
            <p:ph type="title"/>
          </p:nvPr>
        </p:nvSpPr>
        <p:spPr>
          <a:xfrm>
            <a:off x="685800" y="116632"/>
            <a:ext cx="7772400" cy="1143000"/>
          </a:xfrm>
        </p:spPr>
        <p:txBody>
          <a:bodyPr/>
          <a:lstStyle/>
          <a:p>
            <a:r>
              <a:rPr lang="it-IT" sz="4000" dirty="0"/>
              <a:t>Perché studiare l’equilibrio?</a:t>
            </a:r>
          </a:p>
        </p:txBody>
      </p:sp>
      <p:sp>
        <p:nvSpPr>
          <p:cNvPr id="3" name="Segnaposto contenuto 2">
            <a:extLst>
              <a:ext uri="{FF2B5EF4-FFF2-40B4-BE49-F238E27FC236}">
                <a16:creationId xmlns:a16="http://schemas.microsoft.com/office/drawing/2014/main" id="{8B5390E2-49BD-4A4D-B44B-8075F2AD2026}"/>
              </a:ext>
            </a:extLst>
          </p:cNvPr>
          <p:cNvSpPr>
            <a:spLocks noGrp="1"/>
          </p:cNvSpPr>
          <p:nvPr>
            <p:ph idx="1"/>
          </p:nvPr>
        </p:nvSpPr>
        <p:spPr>
          <a:xfrm>
            <a:off x="0" y="1124744"/>
            <a:ext cx="9144000" cy="4761656"/>
          </a:xfrm>
        </p:spPr>
        <p:txBody>
          <a:bodyPr/>
          <a:lstStyle/>
          <a:p>
            <a:r>
              <a:rPr lang="it-IT" dirty="0"/>
              <a:t>L’economia studia i mercati in equilibrio, cioè le situazioni in cui la domanda è uguale all’offerta.</a:t>
            </a:r>
          </a:p>
          <a:p>
            <a:r>
              <a:rPr lang="it-IT" dirty="0"/>
              <a:t>Ma concentrarsi sul punto di equilibrio ha senso solo se possiamo dimostrare che nel mercato </a:t>
            </a:r>
            <a:r>
              <a:rPr lang="it-IT" u="sng" dirty="0"/>
              <a:t>esiste una forza endogena</a:t>
            </a:r>
            <a:r>
              <a:rPr lang="it-IT" dirty="0"/>
              <a:t> (= interna al mercato stesso) che porta il mercato all’equilibrio a partire da una qualsiasi posizione iniziale </a:t>
            </a:r>
            <a:r>
              <a:rPr lang="it-IT" i="1" dirty="0"/>
              <a:t>non</a:t>
            </a:r>
            <a:r>
              <a:rPr lang="it-IT" dirty="0"/>
              <a:t> di equilibrio. </a:t>
            </a:r>
          </a:p>
          <a:p>
            <a:r>
              <a:rPr lang="it-IT" dirty="0"/>
              <a:t>Tale forza esiste. E’ il </a:t>
            </a:r>
            <a:r>
              <a:rPr lang="it-IT" u="sng" dirty="0"/>
              <a:t>meccanismo dei prezzi di mercato</a:t>
            </a:r>
            <a:r>
              <a:rPr lang="it-IT" dirty="0"/>
              <a:t>. Cioè la «mano invisibile» di Adam Smith.</a:t>
            </a:r>
          </a:p>
        </p:txBody>
      </p:sp>
    </p:spTree>
    <p:extLst>
      <p:ext uri="{BB962C8B-B14F-4D97-AF65-F5344CB8AC3E}">
        <p14:creationId xmlns:p14="http://schemas.microsoft.com/office/powerpoint/2010/main" val="40001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8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86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86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8614" name="Rectangle 6"/>
          <p:cNvSpPr>
            <a:spLocks noGrp="1" noChangeArrowheads="1"/>
          </p:cNvSpPr>
          <p:nvPr>
            <p:ph type="title"/>
          </p:nvPr>
        </p:nvSpPr>
        <p:spPr>
          <a:xfrm>
            <a:off x="685800" y="22860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dirty="0"/>
              <a:t>Il disequilibrio </a:t>
            </a:r>
          </a:p>
        </p:txBody>
      </p:sp>
      <p:sp>
        <p:nvSpPr>
          <p:cNvPr id="48135" name="Rectangle 7"/>
          <p:cNvSpPr>
            <a:spLocks noGrp="1" noChangeArrowheads="1"/>
          </p:cNvSpPr>
          <p:nvPr>
            <p:ph type="body" idx="1"/>
          </p:nvPr>
        </p:nvSpPr>
        <p:spPr>
          <a:xfrm>
            <a:off x="381000" y="1295400"/>
            <a:ext cx="8534400" cy="5029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tabLst>
                <a:tab pos="796925" algn="l"/>
              </a:tabLst>
            </a:pPr>
            <a:r>
              <a:rPr lang="it-IT" altLang="en-US" sz="2400" i="1" dirty="0">
                <a:solidFill>
                  <a:srgbClr val="8901F3"/>
                </a:solidFill>
              </a:rPr>
              <a:t>Eccesso di offerta</a:t>
            </a:r>
            <a:r>
              <a:rPr lang="it-IT" altLang="en-US" sz="2400" dirty="0"/>
              <a:t>: situazione in cui la quantità offerta è maggiore di quella domandata.</a:t>
            </a:r>
          </a:p>
          <a:p>
            <a:pPr eaLnBrk="1" hangingPunct="1">
              <a:buFontTx/>
              <a:buNone/>
              <a:tabLst>
                <a:tab pos="796925" algn="l"/>
              </a:tabLst>
            </a:pPr>
            <a:r>
              <a:rPr lang="it-IT" altLang="en-US" sz="2400" dirty="0">
                <a:solidFill>
                  <a:schemeClr val="tx2"/>
                </a:solidFill>
                <a:latin typeface="Monotype Sorts" pitchFamily="2" charset="2"/>
              </a:rPr>
              <a:t>	</a:t>
            </a:r>
            <a:r>
              <a:rPr lang="it-IT" altLang="en-US" sz="2400" dirty="0">
                <a:solidFill>
                  <a:schemeClr val="accent2"/>
                </a:solidFill>
                <a:latin typeface="Monotype Sorts" pitchFamily="2" charset="2"/>
              </a:rPr>
              <a:t></a:t>
            </a:r>
            <a:r>
              <a:rPr lang="it-IT" altLang="en-US" sz="2400" dirty="0"/>
              <a:t> Questo avviene quando il prezzo di mercato è più alto del prezzo di equilibrio...</a:t>
            </a:r>
          </a:p>
          <a:p>
            <a:pPr eaLnBrk="1" hangingPunct="1">
              <a:buFontTx/>
              <a:buNone/>
              <a:tabLst>
                <a:tab pos="796925" algn="l"/>
              </a:tabLst>
            </a:pPr>
            <a:r>
              <a:rPr lang="it-IT" altLang="en-US" sz="2400" dirty="0"/>
              <a:t>	</a:t>
            </a:r>
            <a:r>
              <a:rPr lang="it-IT" altLang="en-US" sz="2400" dirty="0">
                <a:solidFill>
                  <a:schemeClr val="accent2"/>
                </a:solidFill>
                <a:latin typeface="Monotype Sorts" pitchFamily="2" charset="2"/>
              </a:rPr>
              <a:t></a:t>
            </a:r>
            <a:r>
              <a:rPr lang="it-IT" altLang="en-US" sz="2400" dirty="0"/>
              <a:t> …e quindi i produttori non riescono a vendere tutto quanto vorrebbero a quel prezzo.</a:t>
            </a:r>
          </a:p>
          <a:p>
            <a:pPr eaLnBrk="1" hangingPunct="1">
              <a:tabLst>
                <a:tab pos="796925" algn="l"/>
              </a:tabLst>
            </a:pPr>
            <a:r>
              <a:rPr lang="it-IT" altLang="en-US" sz="2400" i="1" dirty="0">
                <a:solidFill>
                  <a:srgbClr val="8901F3"/>
                </a:solidFill>
              </a:rPr>
              <a:t>Eccesso di domanda</a:t>
            </a:r>
            <a:r>
              <a:rPr lang="it-IT" altLang="en-US" sz="2400" dirty="0"/>
              <a:t>: situazione in cui la quantità domandata è maggiore di quella offerta.</a:t>
            </a:r>
          </a:p>
          <a:p>
            <a:pPr eaLnBrk="1" hangingPunct="1">
              <a:buFontTx/>
              <a:buNone/>
              <a:tabLst>
                <a:tab pos="796925" algn="l"/>
              </a:tabLst>
            </a:pPr>
            <a:r>
              <a:rPr lang="it-IT" altLang="en-US" sz="2400" dirty="0">
                <a:solidFill>
                  <a:schemeClr val="accent2"/>
                </a:solidFill>
                <a:latin typeface="Monotype Sorts" pitchFamily="2" charset="2"/>
              </a:rPr>
              <a:t>	</a:t>
            </a:r>
            <a:r>
              <a:rPr lang="it-IT" altLang="en-US" sz="2400" dirty="0"/>
              <a:t> Questo avviene quando il prezzo di mercato è inferiore al prezzo di equilibrio…</a:t>
            </a:r>
          </a:p>
          <a:p>
            <a:pPr eaLnBrk="1" hangingPunct="1">
              <a:buFontTx/>
              <a:buNone/>
              <a:tabLst>
                <a:tab pos="796925" algn="l"/>
              </a:tabLst>
            </a:pPr>
            <a:r>
              <a:rPr lang="it-IT" altLang="en-US" sz="2400" dirty="0">
                <a:solidFill>
                  <a:schemeClr val="accent2"/>
                </a:solidFill>
                <a:latin typeface="Monotype Sorts" pitchFamily="2" charset="2"/>
              </a:rPr>
              <a:t>	</a:t>
            </a:r>
            <a:r>
              <a:rPr lang="it-IT" altLang="en-US" sz="2400" dirty="0"/>
              <a:t> …e quindi i consumatori non riescono ad acquistare tutto quanto vorrebbero a quel prezzo.</a:t>
            </a:r>
          </a:p>
          <a:p>
            <a:pPr eaLnBrk="1" hangingPunct="1">
              <a:buFontTx/>
              <a:buNone/>
              <a:tabLst>
                <a:tab pos="796925" algn="l"/>
              </a:tabLst>
            </a:pPr>
            <a:endParaRPr lang="it-IT" alt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5">
                                            <p:txEl>
                                              <p:pRg st="0" end="0"/>
                                            </p:txEl>
                                          </p:spTgt>
                                        </p:tgtEl>
                                        <p:attrNameLst>
                                          <p:attrName>style.visibility</p:attrName>
                                        </p:attrNameLst>
                                      </p:cBhvr>
                                      <p:to>
                                        <p:strVal val="visible"/>
                                      </p:to>
                                    </p:set>
                                    <p:animEffect transition="in" filter="wipe(left)">
                                      <p:cBhvr>
                                        <p:cTn id="7" dur="500"/>
                                        <p:tgtEl>
                                          <p:spTgt spid="481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135">
                                            <p:txEl>
                                              <p:pRg st="1" end="1"/>
                                            </p:txEl>
                                          </p:spTgt>
                                        </p:tgtEl>
                                        <p:attrNameLst>
                                          <p:attrName>style.visibility</p:attrName>
                                        </p:attrNameLst>
                                      </p:cBhvr>
                                      <p:to>
                                        <p:strVal val="visible"/>
                                      </p:to>
                                    </p:set>
                                    <p:animEffect transition="in" filter="wipe(left)">
                                      <p:cBhvr>
                                        <p:cTn id="10" dur="500"/>
                                        <p:tgtEl>
                                          <p:spTgt spid="481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135">
                                            <p:txEl>
                                              <p:pRg st="2" end="2"/>
                                            </p:txEl>
                                          </p:spTgt>
                                        </p:tgtEl>
                                        <p:attrNameLst>
                                          <p:attrName>style.visibility</p:attrName>
                                        </p:attrNameLst>
                                      </p:cBhvr>
                                      <p:to>
                                        <p:strVal val="visible"/>
                                      </p:to>
                                    </p:set>
                                    <p:animEffect transition="in" filter="wipe(left)">
                                      <p:cBhvr>
                                        <p:cTn id="13" dur="500"/>
                                        <p:tgtEl>
                                          <p:spTgt spid="4813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8135">
                                            <p:txEl>
                                              <p:pRg st="3" end="3"/>
                                            </p:txEl>
                                          </p:spTgt>
                                        </p:tgtEl>
                                        <p:attrNameLst>
                                          <p:attrName>style.visibility</p:attrName>
                                        </p:attrNameLst>
                                      </p:cBhvr>
                                      <p:to>
                                        <p:strVal val="visible"/>
                                      </p:to>
                                    </p:set>
                                    <p:animEffect transition="in" filter="wipe(left)">
                                      <p:cBhvr>
                                        <p:cTn id="18" dur="500"/>
                                        <p:tgtEl>
                                          <p:spTgt spid="481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8135">
                                            <p:txEl>
                                              <p:pRg st="4" end="4"/>
                                            </p:txEl>
                                          </p:spTgt>
                                        </p:tgtEl>
                                        <p:attrNameLst>
                                          <p:attrName>style.visibility</p:attrName>
                                        </p:attrNameLst>
                                      </p:cBhvr>
                                      <p:to>
                                        <p:strVal val="visible"/>
                                      </p:to>
                                    </p:set>
                                    <p:animEffect transition="in" filter="wipe(left)">
                                      <p:cBhvr>
                                        <p:cTn id="21" dur="500"/>
                                        <p:tgtEl>
                                          <p:spTgt spid="481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8135">
                                            <p:txEl>
                                              <p:pRg st="5" end="5"/>
                                            </p:txEl>
                                          </p:spTgt>
                                        </p:tgtEl>
                                        <p:attrNameLst>
                                          <p:attrName>style.visibility</p:attrName>
                                        </p:attrNameLst>
                                      </p:cBhvr>
                                      <p:to>
                                        <p:strVal val="visible"/>
                                      </p:to>
                                    </p:set>
                                    <p:animEffect transition="in" filter="wipe(left)">
                                      <p:cBhvr>
                                        <p:cTn id="24" dur="500"/>
                                        <p:tgtEl>
                                          <p:spTgt spid="481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706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70660" name="Rectangle 4"/>
          <p:cNvSpPr>
            <a:spLocks noGrp="1" noChangeArrowheads="1"/>
          </p:cNvSpPr>
          <p:nvPr>
            <p:ph type="title"/>
          </p:nvPr>
        </p:nvSpPr>
        <p:spPr>
          <a:xfrm>
            <a:off x="685800" y="60960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Eccesso di offerta</a:t>
            </a:r>
          </a:p>
        </p:txBody>
      </p:sp>
      <p:sp>
        <p:nvSpPr>
          <p:cNvPr id="70661" name="Rectangle 5"/>
          <p:cNvSpPr>
            <a:spLocks noChangeArrowheads="1"/>
          </p:cNvSpPr>
          <p:nvPr/>
        </p:nvSpPr>
        <p:spPr bwMode="auto">
          <a:xfrm>
            <a:off x="1431925" y="1855788"/>
            <a:ext cx="6508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Prezzo</a:t>
            </a:r>
          </a:p>
        </p:txBody>
      </p:sp>
      <p:sp>
        <p:nvSpPr>
          <p:cNvPr id="70662" name="Rectangle 6"/>
          <p:cNvSpPr>
            <a:spLocks noChangeArrowheads="1"/>
          </p:cNvSpPr>
          <p:nvPr/>
        </p:nvSpPr>
        <p:spPr bwMode="auto">
          <a:xfrm>
            <a:off x="1809750" y="3703638"/>
            <a:ext cx="404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2.00</a:t>
            </a:r>
          </a:p>
        </p:txBody>
      </p:sp>
      <p:sp>
        <p:nvSpPr>
          <p:cNvPr id="70663" name="Rectangle 7"/>
          <p:cNvSpPr>
            <a:spLocks noChangeArrowheads="1"/>
          </p:cNvSpPr>
          <p:nvPr/>
        </p:nvSpPr>
        <p:spPr bwMode="auto">
          <a:xfrm>
            <a:off x="1666875" y="3311525"/>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€2.50</a:t>
            </a:r>
          </a:p>
        </p:txBody>
      </p:sp>
      <p:sp>
        <p:nvSpPr>
          <p:cNvPr id="70664" name="Rectangle 8"/>
          <p:cNvSpPr>
            <a:spLocks noChangeArrowheads="1"/>
          </p:cNvSpPr>
          <p:nvPr/>
        </p:nvSpPr>
        <p:spPr bwMode="auto">
          <a:xfrm>
            <a:off x="2166938" y="54165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000000"/>
                </a:solidFill>
                <a:latin typeface="Arial Narrow" panose="020B0606020202030204" pitchFamily="34" charset="0"/>
              </a:rPr>
              <a:t>0</a:t>
            </a:r>
          </a:p>
        </p:txBody>
      </p:sp>
      <p:sp>
        <p:nvSpPr>
          <p:cNvPr id="70665" name="Rectangle 9"/>
          <p:cNvSpPr>
            <a:spLocks noChangeArrowheads="1"/>
          </p:cNvSpPr>
          <p:nvPr/>
        </p:nvSpPr>
        <p:spPr bwMode="auto">
          <a:xfrm>
            <a:off x="3425825" y="5416550"/>
            <a:ext cx="11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000000"/>
                </a:solidFill>
                <a:latin typeface="Arial Narrow" panose="020B0606020202030204" pitchFamily="34" charset="0"/>
              </a:rPr>
              <a:t>4</a:t>
            </a:r>
          </a:p>
        </p:txBody>
      </p:sp>
      <p:sp>
        <p:nvSpPr>
          <p:cNvPr id="70666" name="Rectangle 10"/>
          <p:cNvSpPr>
            <a:spLocks noChangeArrowheads="1"/>
          </p:cNvSpPr>
          <p:nvPr/>
        </p:nvSpPr>
        <p:spPr bwMode="auto">
          <a:xfrm>
            <a:off x="4368800" y="5416550"/>
            <a:ext cx="11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000000"/>
                </a:solidFill>
                <a:latin typeface="Arial Narrow" panose="020B0606020202030204" pitchFamily="34" charset="0"/>
              </a:rPr>
              <a:t>7</a:t>
            </a:r>
          </a:p>
        </p:txBody>
      </p:sp>
      <p:sp>
        <p:nvSpPr>
          <p:cNvPr id="70667" name="Rectangle 11"/>
          <p:cNvSpPr>
            <a:spLocks noChangeArrowheads="1"/>
          </p:cNvSpPr>
          <p:nvPr/>
        </p:nvSpPr>
        <p:spPr bwMode="auto">
          <a:xfrm>
            <a:off x="5216525" y="5416550"/>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000000"/>
                </a:solidFill>
                <a:latin typeface="Arial Narrow" panose="020B0606020202030204" pitchFamily="34" charset="0"/>
              </a:rPr>
              <a:t>10</a:t>
            </a:r>
          </a:p>
        </p:txBody>
      </p:sp>
      <p:sp>
        <p:nvSpPr>
          <p:cNvPr id="70668" name="Line 12"/>
          <p:cNvSpPr>
            <a:spLocks noChangeShapeType="1"/>
          </p:cNvSpPr>
          <p:nvPr/>
        </p:nvSpPr>
        <p:spPr bwMode="auto">
          <a:xfrm>
            <a:off x="3487738" y="5349875"/>
            <a:ext cx="1587" cy="2857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0669" name="Line 13"/>
          <p:cNvSpPr>
            <a:spLocks noChangeShapeType="1"/>
          </p:cNvSpPr>
          <p:nvPr/>
        </p:nvSpPr>
        <p:spPr bwMode="auto">
          <a:xfrm>
            <a:off x="5314950" y="5349875"/>
            <a:ext cx="1588" cy="2857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0670" name="Line 14"/>
          <p:cNvSpPr>
            <a:spLocks noChangeShapeType="1"/>
          </p:cNvSpPr>
          <p:nvPr/>
        </p:nvSpPr>
        <p:spPr bwMode="auto">
          <a:xfrm>
            <a:off x="4411663" y="5349875"/>
            <a:ext cx="1587" cy="2857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0671" name="Rectangle 15"/>
          <p:cNvSpPr>
            <a:spLocks noChangeArrowheads="1"/>
          </p:cNvSpPr>
          <p:nvPr/>
        </p:nvSpPr>
        <p:spPr bwMode="auto">
          <a:xfrm>
            <a:off x="7488238" y="5448300"/>
            <a:ext cx="785812"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Quantità</a:t>
            </a:r>
          </a:p>
        </p:txBody>
      </p:sp>
      <p:sp>
        <p:nvSpPr>
          <p:cNvPr id="70672" name="Freeform 16"/>
          <p:cNvSpPr>
            <a:spLocks/>
          </p:cNvSpPr>
          <p:nvPr/>
        </p:nvSpPr>
        <p:spPr bwMode="auto">
          <a:xfrm>
            <a:off x="2268538" y="3851275"/>
            <a:ext cx="2143125" cy="1566863"/>
          </a:xfrm>
          <a:custGeom>
            <a:avLst/>
            <a:gdLst>
              <a:gd name="T0" fmla="*/ 0 w 1350"/>
              <a:gd name="T1" fmla="*/ 0 h 987"/>
              <a:gd name="T2" fmla="*/ 2147483646 w 1350"/>
              <a:gd name="T3" fmla="*/ 0 h 987"/>
              <a:gd name="T4" fmla="*/ 2147483646 w 1350"/>
              <a:gd name="T5" fmla="*/ 2147483646 h 987"/>
              <a:gd name="T6" fmla="*/ 0 60000 65536"/>
              <a:gd name="T7" fmla="*/ 0 60000 65536"/>
              <a:gd name="T8" fmla="*/ 0 60000 65536"/>
            </a:gdLst>
            <a:ahLst/>
            <a:cxnLst>
              <a:cxn ang="T6">
                <a:pos x="T0" y="T1"/>
              </a:cxn>
              <a:cxn ang="T7">
                <a:pos x="T2" y="T3"/>
              </a:cxn>
              <a:cxn ang="T8">
                <a:pos x="T4" y="T5"/>
              </a:cxn>
            </a:cxnLst>
            <a:rect l="0" t="0" r="r" b="b"/>
            <a:pathLst>
              <a:path w="1350" h="987">
                <a:moveTo>
                  <a:pt x="0" y="0"/>
                </a:moveTo>
                <a:lnTo>
                  <a:pt x="1349" y="0"/>
                </a:lnTo>
                <a:lnTo>
                  <a:pt x="1349" y="986"/>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73" name="Freeform 17"/>
          <p:cNvSpPr>
            <a:spLocks/>
          </p:cNvSpPr>
          <p:nvPr/>
        </p:nvSpPr>
        <p:spPr bwMode="auto">
          <a:xfrm>
            <a:off x="2268538" y="3465513"/>
            <a:ext cx="3046412" cy="1952625"/>
          </a:xfrm>
          <a:custGeom>
            <a:avLst/>
            <a:gdLst>
              <a:gd name="T0" fmla="*/ 0 w 1919"/>
              <a:gd name="T1" fmla="*/ 0 h 1230"/>
              <a:gd name="T2" fmla="*/ 2147483646 w 1919"/>
              <a:gd name="T3" fmla="*/ 0 h 1230"/>
              <a:gd name="T4" fmla="*/ 2147483646 w 1919"/>
              <a:gd name="T5" fmla="*/ 2147483646 h 1230"/>
              <a:gd name="T6" fmla="*/ 0 60000 65536"/>
              <a:gd name="T7" fmla="*/ 0 60000 65536"/>
              <a:gd name="T8" fmla="*/ 0 60000 65536"/>
            </a:gdLst>
            <a:ahLst/>
            <a:cxnLst>
              <a:cxn ang="T6">
                <a:pos x="T0" y="T1"/>
              </a:cxn>
              <a:cxn ang="T7">
                <a:pos x="T2" y="T3"/>
              </a:cxn>
              <a:cxn ang="T8">
                <a:pos x="T4" y="T5"/>
              </a:cxn>
            </a:cxnLst>
            <a:rect l="0" t="0" r="r" b="b"/>
            <a:pathLst>
              <a:path w="1919" h="1230">
                <a:moveTo>
                  <a:pt x="0" y="0"/>
                </a:moveTo>
                <a:lnTo>
                  <a:pt x="1918" y="0"/>
                </a:lnTo>
                <a:lnTo>
                  <a:pt x="1918" y="1229"/>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74" name="Line 18"/>
          <p:cNvSpPr>
            <a:spLocks noChangeShapeType="1"/>
          </p:cNvSpPr>
          <p:nvPr/>
        </p:nvSpPr>
        <p:spPr bwMode="auto">
          <a:xfrm>
            <a:off x="3487738" y="3478213"/>
            <a:ext cx="1587" cy="190023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0675" name="Line 19"/>
          <p:cNvSpPr>
            <a:spLocks noChangeShapeType="1"/>
          </p:cNvSpPr>
          <p:nvPr/>
        </p:nvSpPr>
        <p:spPr bwMode="auto">
          <a:xfrm flipH="1">
            <a:off x="2436813" y="3086100"/>
            <a:ext cx="3832225" cy="15795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0676" name="Line 20"/>
          <p:cNvSpPr>
            <a:spLocks noChangeShapeType="1"/>
          </p:cNvSpPr>
          <p:nvPr/>
        </p:nvSpPr>
        <p:spPr bwMode="auto">
          <a:xfrm>
            <a:off x="2541588" y="3086100"/>
            <a:ext cx="3840162" cy="15954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0677" name="Freeform 21"/>
          <p:cNvSpPr>
            <a:spLocks/>
          </p:cNvSpPr>
          <p:nvPr/>
        </p:nvSpPr>
        <p:spPr bwMode="auto">
          <a:xfrm>
            <a:off x="4349750" y="3805238"/>
            <a:ext cx="122238" cy="95250"/>
          </a:xfrm>
          <a:custGeom>
            <a:avLst/>
            <a:gdLst>
              <a:gd name="T0" fmla="*/ 2147483646 w 77"/>
              <a:gd name="T1" fmla="*/ 2147483646 h 60"/>
              <a:gd name="T2" fmla="*/ 2147483646 w 77"/>
              <a:gd name="T3" fmla="*/ 2147483646 h 60"/>
              <a:gd name="T4" fmla="*/ 2147483646 w 77"/>
              <a:gd name="T5" fmla="*/ 2147483646 h 60"/>
              <a:gd name="T6" fmla="*/ 2147483646 w 77"/>
              <a:gd name="T7" fmla="*/ 2147483646 h 60"/>
              <a:gd name="T8" fmla="*/ 2147483646 w 77"/>
              <a:gd name="T9" fmla="*/ 2147483646 h 60"/>
              <a:gd name="T10" fmla="*/ 2147483646 w 77"/>
              <a:gd name="T11" fmla="*/ 2147483646 h 60"/>
              <a:gd name="T12" fmla="*/ 2147483646 w 77"/>
              <a:gd name="T13" fmla="*/ 0 h 60"/>
              <a:gd name="T14" fmla="*/ 2147483646 w 77"/>
              <a:gd name="T15" fmla="*/ 2147483646 h 60"/>
              <a:gd name="T16" fmla="*/ 0 w 77"/>
              <a:gd name="T17" fmla="*/ 2147483646 h 60"/>
              <a:gd name="T18" fmla="*/ 0 w 77"/>
              <a:gd name="T19" fmla="*/ 2147483646 h 60"/>
              <a:gd name="T20" fmla="*/ 0 w 77"/>
              <a:gd name="T21" fmla="*/ 2147483646 h 60"/>
              <a:gd name="T22" fmla="*/ 2147483646 w 77"/>
              <a:gd name="T23" fmla="*/ 2147483646 h 60"/>
              <a:gd name="T24" fmla="*/ 2147483646 w 77"/>
              <a:gd name="T25" fmla="*/ 21474836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60">
                <a:moveTo>
                  <a:pt x="38" y="59"/>
                </a:moveTo>
                <a:lnTo>
                  <a:pt x="51" y="59"/>
                </a:lnTo>
                <a:lnTo>
                  <a:pt x="63" y="49"/>
                </a:lnTo>
                <a:lnTo>
                  <a:pt x="76" y="30"/>
                </a:lnTo>
                <a:lnTo>
                  <a:pt x="63" y="20"/>
                </a:lnTo>
                <a:lnTo>
                  <a:pt x="51" y="10"/>
                </a:lnTo>
                <a:lnTo>
                  <a:pt x="38" y="0"/>
                </a:lnTo>
                <a:lnTo>
                  <a:pt x="25" y="10"/>
                </a:lnTo>
                <a:lnTo>
                  <a:pt x="0" y="20"/>
                </a:lnTo>
                <a:lnTo>
                  <a:pt x="0" y="30"/>
                </a:lnTo>
                <a:lnTo>
                  <a:pt x="0" y="49"/>
                </a:lnTo>
                <a:lnTo>
                  <a:pt x="25" y="59"/>
                </a:lnTo>
                <a:lnTo>
                  <a:pt x="38" y="5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78" name="Freeform 22"/>
          <p:cNvSpPr>
            <a:spLocks/>
          </p:cNvSpPr>
          <p:nvPr/>
        </p:nvSpPr>
        <p:spPr bwMode="auto">
          <a:xfrm>
            <a:off x="3425825" y="3421063"/>
            <a:ext cx="119063" cy="93662"/>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0 w 75"/>
              <a:gd name="T17" fmla="*/ 2147483646 h 59"/>
              <a:gd name="T18" fmla="*/ 0 w 75"/>
              <a:gd name="T19" fmla="*/ 2147483646 h 59"/>
              <a:gd name="T20" fmla="*/ 0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49" y="48"/>
                </a:lnTo>
                <a:lnTo>
                  <a:pt x="61" y="38"/>
                </a:lnTo>
                <a:lnTo>
                  <a:pt x="74" y="28"/>
                </a:lnTo>
                <a:lnTo>
                  <a:pt x="61" y="10"/>
                </a:lnTo>
                <a:lnTo>
                  <a:pt x="49" y="0"/>
                </a:lnTo>
                <a:lnTo>
                  <a:pt x="36" y="0"/>
                </a:lnTo>
                <a:lnTo>
                  <a:pt x="13" y="0"/>
                </a:lnTo>
                <a:lnTo>
                  <a:pt x="0" y="10"/>
                </a:lnTo>
                <a:lnTo>
                  <a:pt x="0" y="28"/>
                </a:lnTo>
                <a:lnTo>
                  <a:pt x="0" y="38"/>
                </a:lnTo>
                <a:lnTo>
                  <a:pt x="13"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79" name="Freeform 23"/>
          <p:cNvSpPr>
            <a:spLocks/>
          </p:cNvSpPr>
          <p:nvPr/>
        </p:nvSpPr>
        <p:spPr bwMode="auto">
          <a:xfrm>
            <a:off x="5256213" y="3421063"/>
            <a:ext cx="119062" cy="93662"/>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2147483646 w 75"/>
              <a:gd name="T17" fmla="*/ 2147483646 h 59"/>
              <a:gd name="T18" fmla="*/ 0 w 75"/>
              <a:gd name="T19" fmla="*/ 2147483646 h 59"/>
              <a:gd name="T20" fmla="*/ 2147483646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61" y="48"/>
                </a:lnTo>
                <a:lnTo>
                  <a:pt x="74" y="38"/>
                </a:lnTo>
                <a:lnTo>
                  <a:pt x="74" y="28"/>
                </a:lnTo>
                <a:lnTo>
                  <a:pt x="74" y="10"/>
                </a:lnTo>
                <a:lnTo>
                  <a:pt x="61" y="0"/>
                </a:lnTo>
                <a:lnTo>
                  <a:pt x="36" y="0"/>
                </a:lnTo>
                <a:lnTo>
                  <a:pt x="25" y="0"/>
                </a:lnTo>
                <a:lnTo>
                  <a:pt x="13" y="10"/>
                </a:lnTo>
                <a:lnTo>
                  <a:pt x="0" y="28"/>
                </a:lnTo>
                <a:lnTo>
                  <a:pt x="13" y="38"/>
                </a:lnTo>
                <a:lnTo>
                  <a:pt x="25"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0" name="Freeform 24"/>
          <p:cNvSpPr>
            <a:spLocks/>
          </p:cNvSpPr>
          <p:nvPr/>
        </p:nvSpPr>
        <p:spPr bwMode="auto">
          <a:xfrm>
            <a:off x="2246313" y="1827213"/>
            <a:ext cx="5922962" cy="3590925"/>
          </a:xfrm>
          <a:custGeom>
            <a:avLst/>
            <a:gdLst>
              <a:gd name="T0" fmla="*/ 0 w 3731"/>
              <a:gd name="T1" fmla="*/ 0 h 2262"/>
              <a:gd name="T2" fmla="*/ 0 w 3731"/>
              <a:gd name="T3" fmla="*/ 2147483646 h 2262"/>
              <a:gd name="T4" fmla="*/ 2147483646 w 3731"/>
              <a:gd name="T5" fmla="*/ 2147483646 h 2262"/>
              <a:gd name="T6" fmla="*/ 0 60000 65536"/>
              <a:gd name="T7" fmla="*/ 0 60000 65536"/>
              <a:gd name="T8" fmla="*/ 0 60000 65536"/>
            </a:gdLst>
            <a:ahLst/>
            <a:cxnLst>
              <a:cxn ang="T6">
                <a:pos x="T0" y="T1"/>
              </a:cxn>
              <a:cxn ang="T7">
                <a:pos x="T2" y="T3"/>
              </a:cxn>
              <a:cxn ang="T8">
                <a:pos x="T4" y="T5"/>
              </a:cxn>
            </a:cxnLst>
            <a:rect l="0" t="0" r="r" b="b"/>
            <a:pathLst>
              <a:path w="3731" h="2262">
                <a:moveTo>
                  <a:pt x="0" y="0"/>
                </a:moveTo>
                <a:lnTo>
                  <a:pt x="0" y="2261"/>
                </a:lnTo>
                <a:lnTo>
                  <a:pt x="3730" y="2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1" name="Rectangle 25"/>
          <p:cNvSpPr>
            <a:spLocks noChangeArrowheads="1"/>
          </p:cNvSpPr>
          <p:nvPr/>
        </p:nvSpPr>
        <p:spPr bwMode="auto">
          <a:xfrm>
            <a:off x="6342063" y="2960688"/>
            <a:ext cx="63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Offerta</a:t>
            </a:r>
          </a:p>
        </p:txBody>
      </p:sp>
      <p:sp>
        <p:nvSpPr>
          <p:cNvPr id="70682" name="Rectangle 26"/>
          <p:cNvSpPr>
            <a:spLocks noChangeArrowheads="1"/>
          </p:cNvSpPr>
          <p:nvPr/>
        </p:nvSpPr>
        <p:spPr bwMode="auto">
          <a:xfrm>
            <a:off x="6459538" y="4602163"/>
            <a:ext cx="903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Domanda</a:t>
            </a:r>
          </a:p>
        </p:txBody>
      </p:sp>
      <p:sp>
        <p:nvSpPr>
          <p:cNvPr id="70683" name="Freeform 27"/>
          <p:cNvSpPr>
            <a:spLocks/>
          </p:cNvSpPr>
          <p:nvPr/>
        </p:nvSpPr>
        <p:spPr bwMode="auto">
          <a:xfrm>
            <a:off x="5216525" y="3330575"/>
            <a:ext cx="77788" cy="46038"/>
          </a:xfrm>
          <a:custGeom>
            <a:avLst/>
            <a:gdLst>
              <a:gd name="T0" fmla="*/ 2147483646 w 49"/>
              <a:gd name="T1" fmla="*/ 2147483646 h 29"/>
              <a:gd name="T2" fmla="*/ 2147483646 w 49"/>
              <a:gd name="T3" fmla="*/ 2147483646 h 29"/>
              <a:gd name="T4" fmla="*/ 2147483646 w 49"/>
              <a:gd name="T5" fmla="*/ 0 h 29"/>
              <a:gd name="T6" fmla="*/ 0 w 49"/>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9">
                <a:moveTo>
                  <a:pt x="48" y="28"/>
                </a:moveTo>
                <a:lnTo>
                  <a:pt x="48" y="18"/>
                </a:lnTo>
                <a:lnTo>
                  <a:pt x="23" y="0"/>
                </a:lnTo>
                <a:lnTo>
                  <a:pt x="0"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4" name="Freeform 28"/>
          <p:cNvSpPr>
            <a:spLocks/>
          </p:cNvSpPr>
          <p:nvPr/>
        </p:nvSpPr>
        <p:spPr bwMode="auto">
          <a:xfrm>
            <a:off x="4470400" y="3330575"/>
            <a:ext cx="747713" cy="1588"/>
          </a:xfrm>
          <a:custGeom>
            <a:avLst/>
            <a:gdLst>
              <a:gd name="T0" fmla="*/ 2147483646 w 471"/>
              <a:gd name="T1" fmla="*/ 0 h 1"/>
              <a:gd name="T2" fmla="*/ 2147483646 w 471"/>
              <a:gd name="T3" fmla="*/ 0 h 1"/>
              <a:gd name="T4" fmla="*/ 2147483646 w 471"/>
              <a:gd name="T5" fmla="*/ 0 h 1"/>
              <a:gd name="T6" fmla="*/ 0 w 47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1" h="1">
                <a:moveTo>
                  <a:pt x="470" y="0"/>
                </a:moveTo>
                <a:lnTo>
                  <a:pt x="347" y="0"/>
                </a:lnTo>
                <a:lnTo>
                  <a:pt x="123" y="0"/>
                </a:lnTo>
                <a:lnTo>
                  <a:pt x="0"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5" name="Freeform 29"/>
          <p:cNvSpPr>
            <a:spLocks/>
          </p:cNvSpPr>
          <p:nvPr/>
        </p:nvSpPr>
        <p:spPr bwMode="auto">
          <a:xfrm>
            <a:off x="4391025" y="3267075"/>
            <a:ext cx="80963" cy="65088"/>
          </a:xfrm>
          <a:custGeom>
            <a:avLst/>
            <a:gdLst>
              <a:gd name="T0" fmla="*/ 2147483646 w 51"/>
              <a:gd name="T1" fmla="*/ 2147483646 h 41"/>
              <a:gd name="T2" fmla="*/ 2147483646 w 51"/>
              <a:gd name="T3" fmla="*/ 2147483646 h 41"/>
              <a:gd name="T4" fmla="*/ 2147483646 w 51"/>
              <a:gd name="T5" fmla="*/ 2147483646 h 41"/>
              <a:gd name="T6" fmla="*/ 0 w 51"/>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50" y="40"/>
                </a:moveTo>
                <a:lnTo>
                  <a:pt x="25" y="30"/>
                </a:lnTo>
                <a:lnTo>
                  <a:pt x="13" y="20"/>
                </a:lnTo>
                <a:lnTo>
                  <a:pt x="0"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6" name="Freeform 30"/>
          <p:cNvSpPr>
            <a:spLocks/>
          </p:cNvSpPr>
          <p:nvPr/>
        </p:nvSpPr>
        <p:spPr bwMode="auto">
          <a:xfrm>
            <a:off x="4332288" y="3267075"/>
            <a:ext cx="60325" cy="65088"/>
          </a:xfrm>
          <a:custGeom>
            <a:avLst/>
            <a:gdLst>
              <a:gd name="T0" fmla="*/ 2147483646 w 38"/>
              <a:gd name="T1" fmla="*/ 0 h 41"/>
              <a:gd name="T2" fmla="*/ 2147483646 w 38"/>
              <a:gd name="T3" fmla="*/ 2147483646 h 41"/>
              <a:gd name="T4" fmla="*/ 2147483646 w 38"/>
              <a:gd name="T5" fmla="*/ 2147483646 h 41"/>
              <a:gd name="T6" fmla="*/ 0 w 38"/>
              <a:gd name="T7" fmla="*/ 214748364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41">
                <a:moveTo>
                  <a:pt x="37" y="0"/>
                </a:moveTo>
                <a:lnTo>
                  <a:pt x="37" y="20"/>
                </a:lnTo>
                <a:lnTo>
                  <a:pt x="24" y="30"/>
                </a:lnTo>
                <a:lnTo>
                  <a:pt x="0" y="4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7" name="Freeform 31"/>
          <p:cNvSpPr>
            <a:spLocks/>
          </p:cNvSpPr>
          <p:nvPr/>
        </p:nvSpPr>
        <p:spPr bwMode="auto">
          <a:xfrm>
            <a:off x="3563938" y="3330575"/>
            <a:ext cx="769937" cy="1588"/>
          </a:xfrm>
          <a:custGeom>
            <a:avLst/>
            <a:gdLst>
              <a:gd name="T0" fmla="*/ 2147483646 w 485"/>
              <a:gd name="T1" fmla="*/ 0 h 1"/>
              <a:gd name="T2" fmla="*/ 2147483646 w 485"/>
              <a:gd name="T3" fmla="*/ 0 h 1"/>
              <a:gd name="T4" fmla="*/ 2147483646 w 485"/>
              <a:gd name="T5" fmla="*/ 0 h 1"/>
              <a:gd name="T6" fmla="*/ 0 w 48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5" h="1">
                <a:moveTo>
                  <a:pt x="484" y="0"/>
                </a:moveTo>
                <a:lnTo>
                  <a:pt x="359" y="0"/>
                </a:lnTo>
                <a:lnTo>
                  <a:pt x="125" y="0"/>
                </a:lnTo>
                <a:lnTo>
                  <a:pt x="0"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8" name="Freeform 32"/>
          <p:cNvSpPr>
            <a:spLocks/>
          </p:cNvSpPr>
          <p:nvPr/>
        </p:nvSpPr>
        <p:spPr bwMode="auto">
          <a:xfrm>
            <a:off x="3486150" y="3330575"/>
            <a:ext cx="79375" cy="46038"/>
          </a:xfrm>
          <a:custGeom>
            <a:avLst/>
            <a:gdLst>
              <a:gd name="T0" fmla="*/ 2147483646 w 50"/>
              <a:gd name="T1" fmla="*/ 0 h 29"/>
              <a:gd name="T2" fmla="*/ 2147483646 w 50"/>
              <a:gd name="T3" fmla="*/ 0 h 29"/>
              <a:gd name="T4" fmla="*/ 0 w 50"/>
              <a:gd name="T5" fmla="*/ 2147483646 h 29"/>
              <a:gd name="T6" fmla="*/ 0 w 50"/>
              <a:gd name="T7" fmla="*/ 214748364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9">
                <a:moveTo>
                  <a:pt x="49" y="0"/>
                </a:moveTo>
                <a:lnTo>
                  <a:pt x="24" y="0"/>
                </a:lnTo>
                <a:lnTo>
                  <a:pt x="0" y="18"/>
                </a:lnTo>
                <a:lnTo>
                  <a:pt x="0" y="28"/>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0689" name="Rectangle 33"/>
          <p:cNvSpPr>
            <a:spLocks noChangeArrowheads="1"/>
          </p:cNvSpPr>
          <p:nvPr/>
        </p:nvSpPr>
        <p:spPr bwMode="auto">
          <a:xfrm>
            <a:off x="2944813" y="5675313"/>
            <a:ext cx="1041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2000">
                <a:solidFill>
                  <a:srgbClr val="000000"/>
                </a:solidFill>
                <a:latin typeface="Arial Narrow" panose="020B0606020202030204" pitchFamily="34" charset="0"/>
              </a:rPr>
              <a:t>Quantità</a:t>
            </a:r>
          </a:p>
          <a:p>
            <a:pPr algn="ctr">
              <a:lnSpc>
                <a:spcPct val="85000"/>
              </a:lnSpc>
              <a:spcBef>
                <a:spcPct val="0"/>
              </a:spcBef>
              <a:buFontTx/>
              <a:buNone/>
            </a:pPr>
            <a:r>
              <a:rPr lang="it-IT" altLang="en-US" sz="2000">
                <a:solidFill>
                  <a:srgbClr val="000000"/>
                </a:solidFill>
                <a:latin typeface="Arial Narrow" panose="020B0606020202030204" pitchFamily="34" charset="0"/>
              </a:rPr>
              <a:t>domandata</a:t>
            </a:r>
          </a:p>
        </p:txBody>
      </p:sp>
      <p:sp>
        <p:nvSpPr>
          <p:cNvPr id="70690" name="Rectangle 34"/>
          <p:cNvSpPr>
            <a:spLocks noChangeArrowheads="1"/>
          </p:cNvSpPr>
          <p:nvPr/>
        </p:nvSpPr>
        <p:spPr bwMode="auto">
          <a:xfrm>
            <a:off x="4919663" y="5675313"/>
            <a:ext cx="7858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2000">
                <a:solidFill>
                  <a:srgbClr val="000000"/>
                </a:solidFill>
                <a:latin typeface="Arial Narrow" panose="020B0606020202030204" pitchFamily="34" charset="0"/>
              </a:rPr>
              <a:t>Quantità</a:t>
            </a:r>
          </a:p>
          <a:p>
            <a:pPr algn="ctr">
              <a:lnSpc>
                <a:spcPct val="85000"/>
              </a:lnSpc>
              <a:spcBef>
                <a:spcPct val="0"/>
              </a:spcBef>
              <a:buFontTx/>
              <a:buNone/>
            </a:pPr>
            <a:r>
              <a:rPr lang="it-IT" altLang="en-US" sz="2000">
                <a:solidFill>
                  <a:srgbClr val="000000"/>
                </a:solidFill>
                <a:latin typeface="Arial Narrow" panose="020B0606020202030204" pitchFamily="34" charset="0"/>
              </a:rPr>
              <a:t>offerta</a:t>
            </a:r>
          </a:p>
        </p:txBody>
      </p:sp>
      <p:sp>
        <p:nvSpPr>
          <p:cNvPr id="70691" name="Rectangle 35"/>
          <p:cNvSpPr>
            <a:spLocks noChangeArrowheads="1"/>
          </p:cNvSpPr>
          <p:nvPr/>
        </p:nvSpPr>
        <p:spPr bwMode="auto">
          <a:xfrm>
            <a:off x="3581400" y="2971800"/>
            <a:ext cx="16557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2000">
                <a:solidFill>
                  <a:srgbClr val="000000"/>
                </a:solidFill>
                <a:latin typeface="Arial Narrow" panose="020B0606020202030204" pitchFamily="34" charset="0"/>
              </a:rPr>
              <a:t>Eccesso di offerta</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727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72708"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Eccesso di domanda</a:t>
            </a:r>
          </a:p>
        </p:txBody>
      </p:sp>
      <p:sp>
        <p:nvSpPr>
          <p:cNvPr id="72709" name="Rectangle 5"/>
          <p:cNvSpPr>
            <a:spLocks noChangeArrowheads="1"/>
          </p:cNvSpPr>
          <p:nvPr/>
        </p:nvSpPr>
        <p:spPr bwMode="auto">
          <a:xfrm>
            <a:off x="4652963" y="5837238"/>
            <a:ext cx="9413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1800">
                <a:solidFill>
                  <a:srgbClr val="000000"/>
                </a:solidFill>
                <a:latin typeface="Arial Narrow" panose="020B0606020202030204" pitchFamily="34" charset="0"/>
              </a:rPr>
              <a:t>Quantità</a:t>
            </a:r>
          </a:p>
          <a:p>
            <a:pPr algn="ctr">
              <a:lnSpc>
                <a:spcPct val="85000"/>
              </a:lnSpc>
              <a:spcBef>
                <a:spcPct val="0"/>
              </a:spcBef>
              <a:buFontTx/>
              <a:buNone/>
            </a:pPr>
            <a:r>
              <a:rPr lang="it-IT" altLang="en-US" sz="1800">
                <a:solidFill>
                  <a:srgbClr val="000000"/>
                </a:solidFill>
                <a:latin typeface="Arial Narrow" panose="020B0606020202030204" pitchFamily="34" charset="0"/>
              </a:rPr>
              <a:t>domandata</a:t>
            </a:r>
          </a:p>
        </p:txBody>
      </p:sp>
      <p:sp>
        <p:nvSpPr>
          <p:cNvPr id="72710" name="Rectangle 6"/>
          <p:cNvSpPr>
            <a:spLocks noChangeArrowheads="1"/>
          </p:cNvSpPr>
          <p:nvPr/>
        </p:nvSpPr>
        <p:spPr bwMode="auto">
          <a:xfrm>
            <a:off x="1903413" y="1865313"/>
            <a:ext cx="604837"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800" b="1">
                <a:solidFill>
                  <a:srgbClr val="000000"/>
                </a:solidFill>
                <a:latin typeface="Arial Narrow" panose="020B0606020202030204" pitchFamily="34" charset="0"/>
              </a:rPr>
              <a:t>Prezzo</a:t>
            </a:r>
          </a:p>
        </p:txBody>
      </p:sp>
      <p:sp>
        <p:nvSpPr>
          <p:cNvPr id="72711" name="Rectangle 7"/>
          <p:cNvSpPr>
            <a:spLocks noChangeArrowheads="1"/>
          </p:cNvSpPr>
          <p:nvPr/>
        </p:nvSpPr>
        <p:spPr bwMode="auto">
          <a:xfrm>
            <a:off x="1998663" y="3789363"/>
            <a:ext cx="471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€2.00</a:t>
            </a:r>
          </a:p>
        </p:txBody>
      </p:sp>
      <p:sp>
        <p:nvSpPr>
          <p:cNvPr id="72712" name="Rectangle 8"/>
          <p:cNvSpPr>
            <a:spLocks noChangeArrowheads="1"/>
          </p:cNvSpPr>
          <p:nvPr/>
        </p:nvSpPr>
        <p:spPr bwMode="auto">
          <a:xfrm>
            <a:off x="2112963" y="4210050"/>
            <a:ext cx="3667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1.50</a:t>
            </a:r>
          </a:p>
        </p:txBody>
      </p:sp>
      <p:sp>
        <p:nvSpPr>
          <p:cNvPr id="72713" name="Rectangle 9"/>
          <p:cNvSpPr>
            <a:spLocks noChangeArrowheads="1"/>
          </p:cNvSpPr>
          <p:nvPr/>
        </p:nvSpPr>
        <p:spPr bwMode="auto">
          <a:xfrm>
            <a:off x="2505075" y="5595938"/>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72714" name="Rectangle 10"/>
          <p:cNvSpPr>
            <a:spLocks noChangeArrowheads="1"/>
          </p:cNvSpPr>
          <p:nvPr/>
        </p:nvSpPr>
        <p:spPr bwMode="auto">
          <a:xfrm>
            <a:off x="3551238" y="5595938"/>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4</a:t>
            </a:r>
          </a:p>
        </p:txBody>
      </p:sp>
      <p:sp>
        <p:nvSpPr>
          <p:cNvPr id="72715" name="Rectangle 11"/>
          <p:cNvSpPr>
            <a:spLocks noChangeArrowheads="1"/>
          </p:cNvSpPr>
          <p:nvPr/>
        </p:nvSpPr>
        <p:spPr bwMode="auto">
          <a:xfrm>
            <a:off x="4333875" y="5595938"/>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7</a:t>
            </a:r>
          </a:p>
        </p:txBody>
      </p:sp>
      <p:sp>
        <p:nvSpPr>
          <p:cNvPr id="72716" name="Rectangle 12"/>
          <p:cNvSpPr>
            <a:spLocks noChangeArrowheads="1"/>
          </p:cNvSpPr>
          <p:nvPr/>
        </p:nvSpPr>
        <p:spPr bwMode="auto">
          <a:xfrm>
            <a:off x="5037138" y="5595938"/>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10</a:t>
            </a:r>
          </a:p>
        </p:txBody>
      </p:sp>
      <p:sp>
        <p:nvSpPr>
          <p:cNvPr id="72717" name="Line 13"/>
          <p:cNvSpPr>
            <a:spLocks noChangeShapeType="1"/>
          </p:cNvSpPr>
          <p:nvPr/>
        </p:nvSpPr>
        <p:spPr bwMode="auto">
          <a:xfrm>
            <a:off x="3602038" y="5494338"/>
            <a:ext cx="1587" cy="95250"/>
          </a:xfrm>
          <a:prstGeom prst="line">
            <a:avLst/>
          </a:prstGeom>
          <a:noFill/>
          <a:ln w="127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2718" name="Line 14"/>
          <p:cNvSpPr>
            <a:spLocks noChangeShapeType="1"/>
          </p:cNvSpPr>
          <p:nvPr/>
        </p:nvSpPr>
        <p:spPr bwMode="auto">
          <a:xfrm>
            <a:off x="5118100" y="5494338"/>
            <a:ext cx="1588" cy="95250"/>
          </a:xfrm>
          <a:prstGeom prst="line">
            <a:avLst/>
          </a:prstGeom>
          <a:noFill/>
          <a:ln w="127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2719" name="Rectangle 16"/>
          <p:cNvSpPr>
            <a:spLocks noChangeArrowheads="1"/>
          </p:cNvSpPr>
          <p:nvPr/>
        </p:nvSpPr>
        <p:spPr bwMode="auto">
          <a:xfrm>
            <a:off x="6916738" y="5661025"/>
            <a:ext cx="760412"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800" b="1">
                <a:solidFill>
                  <a:srgbClr val="000000"/>
                </a:solidFill>
                <a:latin typeface="Arial Narrow" panose="020B0606020202030204" pitchFamily="34" charset="0"/>
              </a:rPr>
              <a:t>Quantità</a:t>
            </a:r>
          </a:p>
        </p:txBody>
      </p:sp>
      <p:sp>
        <p:nvSpPr>
          <p:cNvPr id="72720" name="Freeform 18"/>
          <p:cNvSpPr>
            <a:spLocks/>
          </p:cNvSpPr>
          <p:nvPr/>
        </p:nvSpPr>
        <p:spPr bwMode="auto">
          <a:xfrm>
            <a:off x="2589213" y="4356100"/>
            <a:ext cx="2530475" cy="1241425"/>
          </a:xfrm>
          <a:custGeom>
            <a:avLst/>
            <a:gdLst>
              <a:gd name="T0" fmla="*/ 0 w 1594"/>
              <a:gd name="T1" fmla="*/ 0 h 782"/>
              <a:gd name="T2" fmla="*/ 2147483646 w 1594"/>
              <a:gd name="T3" fmla="*/ 0 h 782"/>
              <a:gd name="T4" fmla="*/ 2147483646 w 1594"/>
              <a:gd name="T5" fmla="*/ 2147483646 h 782"/>
              <a:gd name="T6" fmla="*/ 0 60000 65536"/>
              <a:gd name="T7" fmla="*/ 0 60000 65536"/>
              <a:gd name="T8" fmla="*/ 0 60000 65536"/>
            </a:gdLst>
            <a:ahLst/>
            <a:cxnLst>
              <a:cxn ang="T6">
                <a:pos x="T0" y="T1"/>
              </a:cxn>
              <a:cxn ang="T7">
                <a:pos x="T2" y="T3"/>
              </a:cxn>
              <a:cxn ang="T8">
                <a:pos x="T4" y="T5"/>
              </a:cxn>
            </a:cxnLst>
            <a:rect l="0" t="0" r="r" b="b"/>
            <a:pathLst>
              <a:path w="1594" h="782">
                <a:moveTo>
                  <a:pt x="0" y="0"/>
                </a:moveTo>
                <a:lnTo>
                  <a:pt x="1593" y="0"/>
                </a:lnTo>
                <a:lnTo>
                  <a:pt x="1593" y="781"/>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21" name="Line 19"/>
          <p:cNvSpPr>
            <a:spLocks noChangeShapeType="1"/>
          </p:cNvSpPr>
          <p:nvPr/>
        </p:nvSpPr>
        <p:spPr bwMode="auto">
          <a:xfrm>
            <a:off x="3602038" y="4367213"/>
            <a:ext cx="1587" cy="120650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2722" name="Line 20"/>
          <p:cNvSpPr>
            <a:spLocks noChangeShapeType="1"/>
          </p:cNvSpPr>
          <p:nvPr/>
        </p:nvSpPr>
        <p:spPr bwMode="auto">
          <a:xfrm flipH="1">
            <a:off x="2743200" y="3116263"/>
            <a:ext cx="3187700" cy="168433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2723" name="Line 21"/>
          <p:cNvSpPr>
            <a:spLocks noChangeShapeType="1"/>
          </p:cNvSpPr>
          <p:nvPr/>
        </p:nvSpPr>
        <p:spPr bwMode="auto">
          <a:xfrm>
            <a:off x="2819400" y="3116263"/>
            <a:ext cx="3182938" cy="170021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2724" name="Freeform 22"/>
          <p:cNvSpPr>
            <a:spLocks/>
          </p:cNvSpPr>
          <p:nvPr/>
        </p:nvSpPr>
        <p:spPr bwMode="auto">
          <a:xfrm>
            <a:off x="4318000" y="3898900"/>
            <a:ext cx="101600" cy="82550"/>
          </a:xfrm>
          <a:custGeom>
            <a:avLst/>
            <a:gdLst>
              <a:gd name="T0" fmla="*/ 2147483646 w 64"/>
              <a:gd name="T1" fmla="*/ 2147483646 h 52"/>
              <a:gd name="T2" fmla="*/ 2147483646 w 64"/>
              <a:gd name="T3" fmla="*/ 2147483646 h 52"/>
              <a:gd name="T4" fmla="*/ 2147483646 w 64"/>
              <a:gd name="T5" fmla="*/ 2147483646 h 52"/>
              <a:gd name="T6" fmla="*/ 2147483646 w 64"/>
              <a:gd name="T7" fmla="*/ 2147483646 h 52"/>
              <a:gd name="T8" fmla="*/ 2147483646 w 64"/>
              <a:gd name="T9" fmla="*/ 2147483646 h 52"/>
              <a:gd name="T10" fmla="*/ 2147483646 w 64"/>
              <a:gd name="T11" fmla="*/ 0 h 52"/>
              <a:gd name="T12" fmla="*/ 2147483646 w 64"/>
              <a:gd name="T13" fmla="*/ 0 h 52"/>
              <a:gd name="T14" fmla="*/ 2147483646 w 64"/>
              <a:gd name="T15" fmla="*/ 0 h 52"/>
              <a:gd name="T16" fmla="*/ 0 w 64"/>
              <a:gd name="T17" fmla="*/ 2147483646 h 52"/>
              <a:gd name="T18" fmla="*/ 0 w 64"/>
              <a:gd name="T19" fmla="*/ 2147483646 h 52"/>
              <a:gd name="T20" fmla="*/ 0 w 64"/>
              <a:gd name="T21" fmla="*/ 2147483646 h 52"/>
              <a:gd name="T22" fmla="*/ 2147483646 w 64"/>
              <a:gd name="T23" fmla="*/ 2147483646 h 52"/>
              <a:gd name="T24" fmla="*/ 2147483646 w 64"/>
              <a:gd name="T25" fmla="*/ 2147483646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52">
                <a:moveTo>
                  <a:pt x="32" y="51"/>
                </a:moveTo>
                <a:lnTo>
                  <a:pt x="42" y="51"/>
                </a:lnTo>
                <a:lnTo>
                  <a:pt x="53" y="41"/>
                </a:lnTo>
                <a:lnTo>
                  <a:pt x="63" y="21"/>
                </a:lnTo>
                <a:lnTo>
                  <a:pt x="53" y="11"/>
                </a:lnTo>
                <a:lnTo>
                  <a:pt x="42" y="0"/>
                </a:lnTo>
                <a:lnTo>
                  <a:pt x="32" y="0"/>
                </a:lnTo>
                <a:lnTo>
                  <a:pt x="21" y="0"/>
                </a:lnTo>
                <a:lnTo>
                  <a:pt x="0" y="11"/>
                </a:lnTo>
                <a:lnTo>
                  <a:pt x="0" y="21"/>
                </a:lnTo>
                <a:lnTo>
                  <a:pt x="0" y="41"/>
                </a:lnTo>
                <a:lnTo>
                  <a:pt x="21" y="51"/>
                </a:lnTo>
                <a:lnTo>
                  <a:pt x="32" y="51"/>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25" name="Freeform 23"/>
          <p:cNvSpPr>
            <a:spLocks/>
          </p:cNvSpPr>
          <p:nvPr/>
        </p:nvSpPr>
        <p:spPr bwMode="auto">
          <a:xfrm>
            <a:off x="3551238" y="4305300"/>
            <a:ext cx="98425" cy="100013"/>
          </a:xfrm>
          <a:custGeom>
            <a:avLst/>
            <a:gdLst>
              <a:gd name="T0" fmla="*/ 2147483646 w 62"/>
              <a:gd name="T1" fmla="*/ 2147483646 h 63"/>
              <a:gd name="T2" fmla="*/ 2147483646 w 62"/>
              <a:gd name="T3" fmla="*/ 2147483646 h 63"/>
              <a:gd name="T4" fmla="*/ 2147483646 w 62"/>
              <a:gd name="T5" fmla="*/ 2147483646 h 63"/>
              <a:gd name="T6" fmla="*/ 2147483646 w 62"/>
              <a:gd name="T7" fmla="*/ 2147483646 h 63"/>
              <a:gd name="T8" fmla="*/ 2147483646 w 62"/>
              <a:gd name="T9" fmla="*/ 2147483646 h 63"/>
              <a:gd name="T10" fmla="*/ 2147483646 w 62"/>
              <a:gd name="T11" fmla="*/ 0 h 63"/>
              <a:gd name="T12" fmla="*/ 2147483646 w 62"/>
              <a:gd name="T13" fmla="*/ 0 h 63"/>
              <a:gd name="T14" fmla="*/ 2147483646 w 62"/>
              <a:gd name="T15" fmla="*/ 0 h 63"/>
              <a:gd name="T16" fmla="*/ 0 w 62"/>
              <a:gd name="T17" fmla="*/ 2147483646 h 63"/>
              <a:gd name="T18" fmla="*/ 0 w 62"/>
              <a:gd name="T19" fmla="*/ 2147483646 h 63"/>
              <a:gd name="T20" fmla="*/ 0 w 62"/>
              <a:gd name="T21" fmla="*/ 2147483646 h 63"/>
              <a:gd name="T22" fmla="*/ 2147483646 w 62"/>
              <a:gd name="T23" fmla="*/ 2147483646 h 63"/>
              <a:gd name="T24" fmla="*/ 2147483646 w 62"/>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63">
                <a:moveTo>
                  <a:pt x="30" y="62"/>
                </a:moveTo>
                <a:lnTo>
                  <a:pt x="40" y="51"/>
                </a:lnTo>
                <a:lnTo>
                  <a:pt x="51" y="41"/>
                </a:lnTo>
                <a:lnTo>
                  <a:pt x="61" y="30"/>
                </a:lnTo>
                <a:lnTo>
                  <a:pt x="51" y="21"/>
                </a:lnTo>
                <a:lnTo>
                  <a:pt x="40" y="0"/>
                </a:lnTo>
                <a:lnTo>
                  <a:pt x="30" y="0"/>
                </a:lnTo>
                <a:lnTo>
                  <a:pt x="10" y="0"/>
                </a:lnTo>
                <a:lnTo>
                  <a:pt x="0" y="21"/>
                </a:lnTo>
                <a:lnTo>
                  <a:pt x="0" y="30"/>
                </a:lnTo>
                <a:lnTo>
                  <a:pt x="0" y="41"/>
                </a:lnTo>
                <a:lnTo>
                  <a:pt x="10" y="51"/>
                </a:lnTo>
                <a:lnTo>
                  <a:pt x="30" y="62"/>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26" name="Freeform 24"/>
          <p:cNvSpPr>
            <a:spLocks/>
          </p:cNvSpPr>
          <p:nvPr/>
        </p:nvSpPr>
        <p:spPr bwMode="auto">
          <a:xfrm>
            <a:off x="5070475" y="4305300"/>
            <a:ext cx="98425" cy="100013"/>
          </a:xfrm>
          <a:custGeom>
            <a:avLst/>
            <a:gdLst>
              <a:gd name="T0" fmla="*/ 2147483646 w 62"/>
              <a:gd name="T1" fmla="*/ 2147483646 h 63"/>
              <a:gd name="T2" fmla="*/ 2147483646 w 62"/>
              <a:gd name="T3" fmla="*/ 2147483646 h 63"/>
              <a:gd name="T4" fmla="*/ 2147483646 w 62"/>
              <a:gd name="T5" fmla="*/ 2147483646 h 63"/>
              <a:gd name="T6" fmla="*/ 2147483646 w 62"/>
              <a:gd name="T7" fmla="*/ 2147483646 h 63"/>
              <a:gd name="T8" fmla="*/ 2147483646 w 62"/>
              <a:gd name="T9" fmla="*/ 2147483646 h 63"/>
              <a:gd name="T10" fmla="*/ 2147483646 w 62"/>
              <a:gd name="T11" fmla="*/ 0 h 63"/>
              <a:gd name="T12" fmla="*/ 2147483646 w 62"/>
              <a:gd name="T13" fmla="*/ 0 h 63"/>
              <a:gd name="T14" fmla="*/ 2147483646 w 62"/>
              <a:gd name="T15" fmla="*/ 0 h 63"/>
              <a:gd name="T16" fmla="*/ 2147483646 w 62"/>
              <a:gd name="T17" fmla="*/ 2147483646 h 63"/>
              <a:gd name="T18" fmla="*/ 0 w 62"/>
              <a:gd name="T19" fmla="*/ 2147483646 h 63"/>
              <a:gd name="T20" fmla="*/ 2147483646 w 62"/>
              <a:gd name="T21" fmla="*/ 2147483646 h 63"/>
              <a:gd name="T22" fmla="*/ 2147483646 w 62"/>
              <a:gd name="T23" fmla="*/ 2147483646 h 63"/>
              <a:gd name="T24" fmla="*/ 2147483646 w 62"/>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63">
                <a:moveTo>
                  <a:pt x="30" y="62"/>
                </a:moveTo>
                <a:lnTo>
                  <a:pt x="51" y="51"/>
                </a:lnTo>
                <a:lnTo>
                  <a:pt x="61" y="41"/>
                </a:lnTo>
                <a:lnTo>
                  <a:pt x="61" y="30"/>
                </a:lnTo>
                <a:lnTo>
                  <a:pt x="61" y="11"/>
                </a:lnTo>
                <a:lnTo>
                  <a:pt x="51" y="0"/>
                </a:lnTo>
                <a:lnTo>
                  <a:pt x="30" y="0"/>
                </a:lnTo>
                <a:lnTo>
                  <a:pt x="21" y="0"/>
                </a:lnTo>
                <a:lnTo>
                  <a:pt x="10" y="11"/>
                </a:lnTo>
                <a:lnTo>
                  <a:pt x="0" y="30"/>
                </a:lnTo>
                <a:lnTo>
                  <a:pt x="10" y="41"/>
                </a:lnTo>
                <a:lnTo>
                  <a:pt x="21" y="51"/>
                </a:lnTo>
                <a:lnTo>
                  <a:pt x="30" y="62"/>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27" name="Freeform 25"/>
          <p:cNvSpPr>
            <a:spLocks/>
          </p:cNvSpPr>
          <p:nvPr/>
        </p:nvSpPr>
        <p:spPr bwMode="auto">
          <a:xfrm>
            <a:off x="2571750" y="1774825"/>
            <a:ext cx="4916488" cy="3822700"/>
          </a:xfrm>
          <a:custGeom>
            <a:avLst/>
            <a:gdLst>
              <a:gd name="T0" fmla="*/ 0 w 3097"/>
              <a:gd name="T1" fmla="*/ 0 h 2408"/>
              <a:gd name="T2" fmla="*/ 0 w 3097"/>
              <a:gd name="T3" fmla="*/ 2147483646 h 2408"/>
              <a:gd name="T4" fmla="*/ 2147483646 w 3097"/>
              <a:gd name="T5" fmla="*/ 2147483646 h 2408"/>
              <a:gd name="T6" fmla="*/ 0 60000 65536"/>
              <a:gd name="T7" fmla="*/ 0 60000 65536"/>
              <a:gd name="T8" fmla="*/ 0 60000 65536"/>
            </a:gdLst>
            <a:ahLst/>
            <a:cxnLst>
              <a:cxn ang="T6">
                <a:pos x="T0" y="T1"/>
              </a:cxn>
              <a:cxn ang="T7">
                <a:pos x="T2" y="T3"/>
              </a:cxn>
              <a:cxn ang="T8">
                <a:pos x="T4" y="T5"/>
              </a:cxn>
            </a:cxnLst>
            <a:rect l="0" t="0" r="r" b="b"/>
            <a:pathLst>
              <a:path w="3097" h="2408">
                <a:moveTo>
                  <a:pt x="0" y="0"/>
                </a:moveTo>
                <a:lnTo>
                  <a:pt x="0" y="2407"/>
                </a:lnTo>
                <a:lnTo>
                  <a:pt x="3096" y="24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28" name="Rectangle 26"/>
          <p:cNvSpPr>
            <a:spLocks noChangeArrowheads="1"/>
          </p:cNvSpPr>
          <p:nvPr/>
        </p:nvSpPr>
        <p:spPr bwMode="auto">
          <a:xfrm>
            <a:off x="6005513" y="2986088"/>
            <a:ext cx="614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Offerta</a:t>
            </a:r>
          </a:p>
        </p:txBody>
      </p:sp>
      <p:sp>
        <p:nvSpPr>
          <p:cNvPr id="72729" name="Rectangle 27"/>
          <p:cNvSpPr>
            <a:spLocks noChangeArrowheads="1"/>
          </p:cNvSpPr>
          <p:nvPr/>
        </p:nvSpPr>
        <p:spPr bwMode="auto">
          <a:xfrm>
            <a:off x="6111875" y="4729163"/>
            <a:ext cx="854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Domanda</a:t>
            </a:r>
          </a:p>
        </p:txBody>
      </p:sp>
      <p:sp>
        <p:nvSpPr>
          <p:cNvPr id="72730" name="Rectangle 28"/>
          <p:cNvSpPr>
            <a:spLocks noChangeArrowheads="1"/>
          </p:cNvSpPr>
          <p:nvPr/>
        </p:nvSpPr>
        <p:spPr bwMode="auto">
          <a:xfrm>
            <a:off x="3246438" y="5837238"/>
            <a:ext cx="711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1800">
                <a:solidFill>
                  <a:srgbClr val="000000"/>
                </a:solidFill>
                <a:latin typeface="Arial Narrow" panose="020B0606020202030204" pitchFamily="34" charset="0"/>
              </a:rPr>
              <a:t>Quantità</a:t>
            </a:r>
          </a:p>
          <a:p>
            <a:pPr algn="ctr">
              <a:lnSpc>
                <a:spcPct val="85000"/>
              </a:lnSpc>
              <a:spcBef>
                <a:spcPct val="0"/>
              </a:spcBef>
              <a:buFontTx/>
              <a:buNone/>
            </a:pPr>
            <a:r>
              <a:rPr lang="it-IT" altLang="en-US" sz="1800">
                <a:solidFill>
                  <a:srgbClr val="000000"/>
                </a:solidFill>
                <a:latin typeface="Arial Narrow" panose="020B0606020202030204" pitchFamily="34" charset="0"/>
              </a:rPr>
              <a:t>offerta</a:t>
            </a:r>
          </a:p>
        </p:txBody>
      </p:sp>
      <p:sp>
        <p:nvSpPr>
          <p:cNvPr id="72731" name="Freeform 29"/>
          <p:cNvSpPr>
            <a:spLocks/>
          </p:cNvSpPr>
          <p:nvPr/>
        </p:nvSpPr>
        <p:spPr bwMode="auto">
          <a:xfrm>
            <a:off x="3600450" y="4437063"/>
            <a:ext cx="66675" cy="50800"/>
          </a:xfrm>
          <a:custGeom>
            <a:avLst/>
            <a:gdLst>
              <a:gd name="T0" fmla="*/ 0 w 42"/>
              <a:gd name="T1" fmla="*/ 0 h 32"/>
              <a:gd name="T2" fmla="*/ 0 w 42"/>
              <a:gd name="T3" fmla="*/ 2147483646 h 32"/>
              <a:gd name="T4" fmla="*/ 2147483646 w 42"/>
              <a:gd name="T5" fmla="*/ 2147483646 h 32"/>
              <a:gd name="T6" fmla="*/ 2147483646 w 42"/>
              <a:gd name="T7" fmla="*/ 214748364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2">
                <a:moveTo>
                  <a:pt x="0" y="0"/>
                </a:moveTo>
                <a:lnTo>
                  <a:pt x="0" y="21"/>
                </a:lnTo>
                <a:lnTo>
                  <a:pt x="20" y="31"/>
                </a:lnTo>
                <a:lnTo>
                  <a:pt x="41" y="31"/>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32" name="Freeform 30"/>
          <p:cNvSpPr>
            <a:spLocks/>
          </p:cNvSpPr>
          <p:nvPr/>
        </p:nvSpPr>
        <p:spPr bwMode="auto">
          <a:xfrm>
            <a:off x="3665538" y="4486275"/>
            <a:ext cx="639762" cy="1588"/>
          </a:xfrm>
          <a:custGeom>
            <a:avLst/>
            <a:gdLst>
              <a:gd name="T0" fmla="*/ 0 w 403"/>
              <a:gd name="T1" fmla="*/ 0 h 1"/>
              <a:gd name="T2" fmla="*/ 2147483646 w 403"/>
              <a:gd name="T3" fmla="*/ 0 h 1"/>
              <a:gd name="T4" fmla="*/ 2147483646 w 403"/>
              <a:gd name="T5" fmla="*/ 0 h 1"/>
              <a:gd name="T6" fmla="*/ 2147483646 w 40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3" h="1">
                <a:moveTo>
                  <a:pt x="0" y="0"/>
                </a:moveTo>
                <a:lnTo>
                  <a:pt x="104" y="0"/>
                </a:lnTo>
                <a:lnTo>
                  <a:pt x="299" y="0"/>
                </a:lnTo>
                <a:lnTo>
                  <a:pt x="402"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33" name="Freeform 31"/>
          <p:cNvSpPr>
            <a:spLocks/>
          </p:cNvSpPr>
          <p:nvPr/>
        </p:nvSpPr>
        <p:spPr bwMode="auto">
          <a:xfrm>
            <a:off x="4303713" y="4486275"/>
            <a:ext cx="65087" cy="66675"/>
          </a:xfrm>
          <a:custGeom>
            <a:avLst/>
            <a:gdLst>
              <a:gd name="T0" fmla="*/ 0 w 41"/>
              <a:gd name="T1" fmla="*/ 0 h 42"/>
              <a:gd name="T2" fmla="*/ 2147483646 w 41"/>
              <a:gd name="T3" fmla="*/ 2147483646 h 42"/>
              <a:gd name="T4" fmla="*/ 2147483646 w 41"/>
              <a:gd name="T5" fmla="*/ 2147483646 h 42"/>
              <a:gd name="T6" fmla="*/ 2147483646 w 41"/>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2">
                <a:moveTo>
                  <a:pt x="0" y="0"/>
                </a:moveTo>
                <a:lnTo>
                  <a:pt x="19" y="11"/>
                </a:lnTo>
                <a:lnTo>
                  <a:pt x="30" y="20"/>
                </a:lnTo>
                <a:lnTo>
                  <a:pt x="40" y="41"/>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34" name="Freeform 32"/>
          <p:cNvSpPr>
            <a:spLocks/>
          </p:cNvSpPr>
          <p:nvPr/>
        </p:nvSpPr>
        <p:spPr bwMode="auto">
          <a:xfrm>
            <a:off x="4367213" y="4486275"/>
            <a:ext cx="52387" cy="66675"/>
          </a:xfrm>
          <a:custGeom>
            <a:avLst/>
            <a:gdLst>
              <a:gd name="T0" fmla="*/ 0 w 33"/>
              <a:gd name="T1" fmla="*/ 2147483646 h 42"/>
              <a:gd name="T2" fmla="*/ 0 w 33"/>
              <a:gd name="T3" fmla="*/ 2147483646 h 42"/>
              <a:gd name="T4" fmla="*/ 2147483646 w 33"/>
              <a:gd name="T5" fmla="*/ 2147483646 h 42"/>
              <a:gd name="T6" fmla="*/ 2147483646 w 33"/>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42">
                <a:moveTo>
                  <a:pt x="0" y="41"/>
                </a:moveTo>
                <a:lnTo>
                  <a:pt x="0" y="20"/>
                </a:lnTo>
                <a:lnTo>
                  <a:pt x="11" y="11"/>
                </a:lnTo>
                <a:lnTo>
                  <a:pt x="32"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35" name="Freeform 33"/>
          <p:cNvSpPr>
            <a:spLocks/>
          </p:cNvSpPr>
          <p:nvPr/>
        </p:nvSpPr>
        <p:spPr bwMode="auto">
          <a:xfrm>
            <a:off x="4418013" y="4486275"/>
            <a:ext cx="620712" cy="1588"/>
          </a:xfrm>
          <a:custGeom>
            <a:avLst/>
            <a:gdLst>
              <a:gd name="T0" fmla="*/ 0 w 391"/>
              <a:gd name="T1" fmla="*/ 0 h 1"/>
              <a:gd name="T2" fmla="*/ 2147483646 w 391"/>
              <a:gd name="T3" fmla="*/ 0 h 1"/>
              <a:gd name="T4" fmla="*/ 2147483646 w 391"/>
              <a:gd name="T5" fmla="*/ 0 h 1"/>
              <a:gd name="T6" fmla="*/ 2147483646 w 39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1" h="1">
                <a:moveTo>
                  <a:pt x="0" y="0"/>
                </a:moveTo>
                <a:lnTo>
                  <a:pt x="102" y="0"/>
                </a:lnTo>
                <a:lnTo>
                  <a:pt x="288" y="0"/>
                </a:lnTo>
                <a:lnTo>
                  <a:pt x="390"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36" name="Freeform 34"/>
          <p:cNvSpPr>
            <a:spLocks/>
          </p:cNvSpPr>
          <p:nvPr/>
        </p:nvSpPr>
        <p:spPr bwMode="auto">
          <a:xfrm>
            <a:off x="5037138" y="4437063"/>
            <a:ext cx="65087" cy="50800"/>
          </a:xfrm>
          <a:custGeom>
            <a:avLst/>
            <a:gdLst>
              <a:gd name="T0" fmla="*/ 0 w 41"/>
              <a:gd name="T1" fmla="*/ 2147483646 h 32"/>
              <a:gd name="T2" fmla="*/ 2147483646 w 41"/>
              <a:gd name="T3" fmla="*/ 2147483646 h 32"/>
              <a:gd name="T4" fmla="*/ 2147483646 w 41"/>
              <a:gd name="T5" fmla="*/ 2147483646 h 32"/>
              <a:gd name="T6" fmla="*/ 2147483646 w 41"/>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32">
                <a:moveTo>
                  <a:pt x="0" y="31"/>
                </a:moveTo>
                <a:lnTo>
                  <a:pt x="19" y="31"/>
                </a:lnTo>
                <a:lnTo>
                  <a:pt x="30" y="21"/>
                </a:lnTo>
                <a:lnTo>
                  <a:pt x="40" y="0"/>
                </a:lnTo>
              </a:path>
            </a:pathLst>
          </a:custGeom>
          <a:noFill/>
          <a:ln w="127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2737" name="Rectangle 35"/>
          <p:cNvSpPr>
            <a:spLocks noChangeArrowheads="1"/>
          </p:cNvSpPr>
          <p:nvPr/>
        </p:nvSpPr>
        <p:spPr bwMode="auto">
          <a:xfrm>
            <a:off x="3867150" y="4594225"/>
            <a:ext cx="98266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1800" b="1">
                <a:solidFill>
                  <a:srgbClr val="000000"/>
                </a:solidFill>
                <a:latin typeface="Arial Narrow" panose="020B0606020202030204" pitchFamily="34" charset="0"/>
              </a:rPr>
              <a:t>Eccesso di</a:t>
            </a:r>
          </a:p>
          <a:p>
            <a:pPr algn="ctr">
              <a:lnSpc>
                <a:spcPct val="85000"/>
              </a:lnSpc>
              <a:spcBef>
                <a:spcPct val="0"/>
              </a:spcBef>
              <a:buFontTx/>
              <a:buNone/>
            </a:pPr>
            <a:r>
              <a:rPr lang="it-IT" altLang="en-US" sz="1800" b="1">
                <a:solidFill>
                  <a:srgbClr val="000000"/>
                </a:solidFill>
                <a:latin typeface="Arial Narrow" panose="020B0606020202030204" pitchFamily="34" charset="0"/>
              </a:rPr>
              <a:t>domanda</a:t>
            </a:r>
          </a:p>
        </p:txBody>
      </p:sp>
      <p:sp>
        <p:nvSpPr>
          <p:cNvPr id="72738" name="Line 36"/>
          <p:cNvSpPr>
            <a:spLocks noChangeShapeType="1"/>
          </p:cNvSpPr>
          <p:nvPr/>
        </p:nvSpPr>
        <p:spPr bwMode="auto">
          <a:xfrm flipH="1">
            <a:off x="2590800" y="3962400"/>
            <a:ext cx="1676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11188" y="115888"/>
            <a:ext cx="7772400" cy="720725"/>
          </a:xfrm>
        </p:spPr>
        <p:txBody>
          <a:bodyPr/>
          <a:lstStyle/>
          <a:p>
            <a:pPr eaLnBrk="1" hangingPunct="1"/>
            <a:r>
              <a:rPr lang="it-IT" altLang="en-US" sz="3600"/>
              <a:t>Due “letture” diverse</a:t>
            </a:r>
          </a:p>
        </p:txBody>
      </p:sp>
      <p:sp>
        <p:nvSpPr>
          <p:cNvPr id="74755" name="Rectangle 3"/>
          <p:cNvSpPr>
            <a:spLocks noGrp="1" noChangeArrowheads="1"/>
          </p:cNvSpPr>
          <p:nvPr>
            <p:ph type="body" idx="1"/>
          </p:nvPr>
        </p:nvSpPr>
        <p:spPr>
          <a:xfrm>
            <a:off x="179388" y="981075"/>
            <a:ext cx="8785225" cy="5688013"/>
          </a:xfrm>
        </p:spPr>
        <p:txBody>
          <a:bodyPr/>
          <a:lstStyle/>
          <a:p>
            <a:pPr eaLnBrk="1" hangingPunct="1">
              <a:lnSpc>
                <a:spcPct val="80000"/>
              </a:lnSpc>
            </a:pPr>
            <a:r>
              <a:rPr lang="it-IT" altLang="en-US" sz="2400" dirty="0"/>
              <a:t>Finora abbiamo interpretato le curve di domanda e di offerta secondo una “</a:t>
            </a:r>
            <a:r>
              <a:rPr lang="it-IT" altLang="en-US" sz="2400" dirty="0">
                <a:solidFill>
                  <a:srgbClr val="D60093"/>
                </a:solidFill>
              </a:rPr>
              <a:t>lettura orizzontale</a:t>
            </a:r>
            <a:r>
              <a:rPr lang="it-IT" altLang="en-US" sz="2400" dirty="0"/>
              <a:t>”, cioè abbiamo preso come dato il </a:t>
            </a:r>
            <a:r>
              <a:rPr lang="it-IT" altLang="en-US" sz="2400" u="sng" dirty="0"/>
              <a:t>prezzo</a:t>
            </a:r>
            <a:r>
              <a:rPr lang="it-IT" altLang="en-US" sz="2400" dirty="0"/>
              <a:t> e da lì abbiamo ricavato (approccio comportamentista) la quantità domandata ed offerta.</a:t>
            </a:r>
          </a:p>
          <a:p>
            <a:pPr eaLnBrk="1" hangingPunct="1">
              <a:lnSpc>
                <a:spcPct val="80000"/>
              </a:lnSpc>
            </a:pPr>
            <a:r>
              <a:rPr lang="it-IT" altLang="en-US" sz="2400" dirty="0"/>
              <a:t>E’ possibile però anche un’interpretazione delle medesime curve secondo una “</a:t>
            </a:r>
            <a:r>
              <a:rPr lang="it-IT" altLang="en-US" sz="2400" dirty="0">
                <a:solidFill>
                  <a:srgbClr val="D60093"/>
                </a:solidFill>
              </a:rPr>
              <a:t>lettura verticale</a:t>
            </a:r>
            <a:r>
              <a:rPr lang="it-IT" altLang="en-US" sz="2400" dirty="0"/>
              <a:t>”, cioè partendo dalla quantità. </a:t>
            </a:r>
          </a:p>
          <a:p>
            <a:pPr eaLnBrk="1" hangingPunct="1">
              <a:lnSpc>
                <a:spcPct val="80000"/>
              </a:lnSpc>
            </a:pPr>
            <a:r>
              <a:rPr lang="it-IT" altLang="en-US" sz="2400" dirty="0"/>
              <a:t>Potremmo chiederci, infatti, quale sia il </a:t>
            </a:r>
            <a:r>
              <a:rPr lang="it-IT" altLang="en-US" sz="2400" u="sng" dirty="0"/>
              <a:t>prezzo massimo</a:t>
            </a:r>
            <a:r>
              <a:rPr lang="it-IT" altLang="en-US" sz="2400" dirty="0"/>
              <a:t> al quale i compratori sono disposti ad acquistare una determinata quantità di prodotto e quale sia il </a:t>
            </a:r>
            <a:r>
              <a:rPr lang="it-IT" altLang="en-US" sz="2400" u="sng" dirty="0"/>
              <a:t>prezzo minimo</a:t>
            </a:r>
            <a:r>
              <a:rPr lang="it-IT" altLang="en-US" sz="2400" dirty="0"/>
              <a:t> al quale i venditori sono disposti a portare sul mercato quella medesima quantità. </a:t>
            </a:r>
          </a:p>
          <a:p>
            <a:pPr lvl="1" eaLnBrk="1" hangingPunct="1">
              <a:lnSpc>
                <a:spcPct val="80000"/>
              </a:lnSpc>
            </a:pPr>
            <a:r>
              <a:rPr lang="it-IT" altLang="en-US" sz="2000" dirty="0"/>
              <a:t>Il primo prezzo lo chiameremo “</a:t>
            </a:r>
            <a:r>
              <a:rPr lang="it-IT" altLang="en-US" sz="2000" dirty="0">
                <a:solidFill>
                  <a:srgbClr val="D60093"/>
                </a:solidFill>
              </a:rPr>
              <a:t>prezzo di domanda</a:t>
            </a:r>
            <a:r>
              <a:rPr lang="it-IT" altLang="en-US" sz="2000" dirty="0"/>
              <a:t>” o “</a:t>
            </a:r>
            <a:r>
              <a:rPr lang="it-IT" altLang="en-US" sz="2000" dirty="0">
                <a:solidFill>
                  <a:srgbClr val="D60093"/>
                </a:solidFill>
              </a:rPr>
              <a:t>disponibilità a pagare</a:t>
            </a:r>
            <a:r>
              <a:rPr lang="it-IT" altLang="en-US" sz="2000" dirty="0"/>
              <a:t>” ed il secondo “</a:t>
            </a:r>
            <a:r>
              <a:rPr lang="it-IT" altLang="en-US" sz="2000" dirty="0">
                <a:solidFill>
                  <a:srgbClr val="D60093"/>
                </a:solidFill>
              </a:rPr>
              <a:t>prezzo di offerta</a:t>
            </a:r>
            <a:r>
              <a:rPr lang="it-IT" altLang="en-US" sz="2000" dirty="0"/>
              <a:t>” o “</a:t>
            </a:r>
            <a:r>
              <a:rPr lang="it-IT" altLang="en-US" sz="2000" dirty="0">
                <a:solidFill>
                  <a:srgbClr val="D60093"/>
                </a:solidFill>
              </a:rPr>
              <a:t>disponibilità a vendere</a:t>
            </a:r>
            <a:r>
              <a:rPr lang="it-IT" altLang="en-US" sz="2000" dirty="0"/>
              <a:t>”.</a:t>
            </a:r>
          </a:p>
          <a:p>
            <a:pPr eaLnBrk="1" hangingPunct="1">
              <a:lnSpc>
                <a:spcPct val="80000"/>
              </a:lnSpc>
            </a:pPr>
            <a:r>
              <a:rPr lang="it-IT" altLang="en-US" sz="2400" dirty="0"/>
              <a:t>In base a tale lettura, definiamo disequilibrio non più una situazione in cui, </a:t>
            </a:r>
            <a:r>
              <a:rPr lang="it-IT" altLang="en-US" sz="2400" u="sng" dirty="0"/>
              <a:t>ad un dato prezzo</a:t>
            </a:r>
            <a:r>
              <a:rPr lang="it-IT" altLang="en-US" sz="2400" dirty="0"/>
              <a:t>, la quantità domandata differisce da quella offerta, ma quella in cui </a:t>
            </a:r>
            <a:r>
              <a:rPr lang="it-IT" altLang="en-US" sz="2400" u="sng" dirty="0"/>
              <a:t>per una data quantità</a:t>
            </a:r>
            <a:r>
              <a:rPr lang="it-IT" altLang="en-US" sz="2400" dirty="0"/>
              <a:t>, </a:t>
            </a:r>
            <a:r>
              <a:rPr lang="it-IT" altLang="en-US" sz="2400" dirty="0">
                <a:solidFill>
                  <a:srgbClr val="D60093"/>
                </a:solidFill>
              </a:rPr>
              <a:t>il prezzo di domanda differisce da quello di offerta</a:t>
            </a:r>
            <a:r>
              <a:rPr lang="it-IT" altLang="en-US" sz="2400" dirty="0"/>
              <a:t>. </a:t>
            </a:r>
          </a:p>
          <a:p>
            <a:pPr eaLnBrk="1" hangingPunct="1">
              <a:lnSpc>
                <a:spcPct val="80000"/>
              </a:lnSpc>
            </a:pPr>
            <a:r>
              <a:rPr lang="it-IT" altLang="en-US" sz="2400" dirty="0"/>
              <a:t>Dalle due “letture”, derivano due diversi approcci al meccanismo di aggiustamento con cui il mercato torna all’equilibrio.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228600"/>
            <a:ext cx="7772400" cy="838200"/>
          </a:xfrm>
        </p:spPr>
        <p:txBody>
          <a:bodyPr/>
          <a:lstStyle/>
          <a:p>
            <a:pPr eaLnBrk="1" hangingPunct="1"/>
            <a:r>
              <a:rPr lang="it-IT" altLang="en-US" sz="3600"/>
              <a:t>Due tipi di aggiustamento</a:t>
            </a:r>
          </a:p>
        </p:txBody>
      </p:sp>
      <p:sp>
        <p:nvSpPr>
          <p:cNvPr id="60419" name="Rectangle 3"/>
          <p:cNvSpPr>
            <a:spLocks noGrp="1" noChangeArrowheads="1"/>
          </p:cNvSpPr>
          <p:nvPr>
            <p:ph type="body" idx="1"/>
          </p:nvPr>
        </p:nvSpPr>
        <p:spPr>
          <a:xfrm>
            <a:off x="0" y="1066800"/>
            <a:ext cx="9144000" cy="5562600"/>
          </a:xfrm>
        </p:spPr>
        <p:txBody>
          <a:bodyPr/>
          <a:lstStyle/>
          <a:p>
            <a:pPr eaLnBrk="1" hangingPunct="1">
              <a:lnSpc>
                <a:spcPct val="90000"/>
              </a:lnSpc>
            </a:pPr>
            <a:r>
              <a:rPr lang="it-IT" altLang="en-US" sz="2400" dirty="0">
                <a:solidFill>
                  <a:srgbClr val="660066"/>
                </a:solidFill>
              </a:rPr>
              <a:t>Approccio </a:t>
            </a:r>
            <a:r>
              <a:rPr lang="it-IT" altLang="en-US" sz="2400" dirty="0" err="1">
                <a:solidFill>
                  <a:srgbClr val="660066"/>
                </a:solidFill>
              </a:rPr>
              <a:t>walrasiano</a:t>
            </a:r>
            <a:r>
              <a:rPr lang="it-IT" altLang="en-US" sz="2400" dirty="0"/>
              <a:t>: il disequilibrio è rappresentato da una </a:t>
            </a:r>
            <a:r>
              <a:rPr lang="it-IT" altLang="en-US" sz="2400" u="sng" dirty="0"/>
              <a:t>differenza nelle quantità</a:t>
            </a:r>
            <a:r>
              <a:rPr lang="it-IT" altLang="en-US" sz="2400" dirty="0"/>
              <a:t> e segnala la presenza di un </a:t>
            </a:r>
            <a:r>
              <a:rPr lang="it-IT" altLang="en-US" sz="2400" i="1" dirty="0">
                <a:solidFill>
                  <a:srgbClr val="660066"/>
                </a:solidFill>
              </a:rPr>
              <a:t>prezzo</a:t>
            </a:r>
            <a:r>
              <a:rPr lang="it-IT" altLang="en-US" sz="2400" dirty="0"/>
              <a:t> troppo alto o troppo basso.</a:t>
            </a:r>
          </a:p>
          <a:p>
            <a:pPr eaLnBrk="1" hangingPunct="1">
              <a:lnSpc>
                <a:spcPct val="90000"/>
              </a:lnSpc>
            </a:pPr>
            <a:r>
              <a:rPr lang="it-IT" altLang="en-US" sz="2400" dirty="0"/>
              <a:t>Quindi si arriva all’equilibrio attraverso la </a:t>
            </a:r>
            <a:r>
              <a:rPr lang="it-IT" altLang="en-US" sz="2400" u="sng" dirty="0"/>
              <a:t>variazione del prezzo</a:t>
            </a:r>
            <a:r>
              <a:rPr lang="it-IT" altLang="en-US" sz="2400" dirty="0"/>
              <a:t> (</a:t>
            </a:r>
            <a:r>
              <a:rPr lang="it-IT" altLang="en-US" sz="2400" dirty="0" err="1"/>
              <a:t>Walras</a:t>
            </a:r>
            <a:r>
              <a:rPr lang="it-IT" altLang="en-US" sz="2400" dirty="0"/>
              <a:t>, 1874).</a:t>
            </a:r>
            <a:endParaRPr lang="it-IT" altLang="en-US" sz="2400" u="sng" dirty="0"/>
          </a:p>
          <a:p>
            <a:pPr eaLnBrk="1" hangingPunct="1">
              <a:lnSpc>
                <a:spcPct val="90000"/>
              </a:lnSpc>
            </a:pPr>
            <a:r>
              <a:rPr lang="it-IT" altLang="en-US" sz="2400" dirty="0">
                <a:solidFill>
                  <a:srgbClr val="660066"/>
                </a:solidFill>
              </a:rPr>
              <a:t>Approccio </a:t>
            </a:r>
            <a:r>
              <a:rPr lang="it-IT" altLang="en-US" sz="2400" dirty="0" err="1">
                <a:solidFill>
                  <a:srgbClr val="660066"/>
                </a:solidFill>
              </a:rPr>
              <a:t>marshalliano</a:t>
            </a:r>
            <a:r>
              <a:rPr lang="it-IT" altLang="en-US" sz="2400" dirty="0"/>
              <a:t>: il disequilibrio è rappresentato da una </a:t>
            </a:r>
            <a:r>
              <a:rPr lang="it-IT" altLang="en-US" sz="2400" u="sng" dirty="0"/>
              <a:t>differenza tra prezzo di acquisto e prezzo di vendita</a:t>
            </a:r>
            <a:r>
              <a:rPr lang="it-IT" altLang="en-US" sz="2400" dirty="0"/>
              <a:t> e segnala la presenza sul mercato di una </a:t>
            </a:r>
            <a:r>
              <a:rPr lang="it-IT" altLang="en-US" sz="2400" i="1" dirty="0">
                <a:solidFill>
                  <a:srgbClr val="660066"/>
                </a:solidFill>
              </a:rPr>
              <a:t>quantità offerta</a:t>
            </a:r>
            <a:r>
              <a:rPr lang="it-IT" altLang="en-US" sz="2400" dirty="0"/>
              <a:t> troppo alta o troppo bassa</a:t>
            </a:r>
          </a:p>
          <a:p>
            <a:pPr eaLnBrk="1" hangingPunct="1">
              <a:lnSpc>
                <a:spcPct val="90000"/>
              </a:lnSpc>
            </a:pPr>
            <a:r>
              <a:rPr lang="it-IT" altLang="en-US" sz="2400" dirty="0"/>
              <a:t>Quindi si arriva all’equilibrio attraverso la </a:t>
            </a:r>
            <a:r>
              <a:rPr lang="it-IT" altLang="en-US" sz="2400" u="sng" dirty="0"/>
              <a:t>variazione della quantità offerta</a:t>
            </a:r>
            <a:r>
              <a:rPr lang="it-IT" altLang="en-US" sz="2400" dirty="0"/>
              <a:t> (Marshall 1890).</a:t>
            </a:r>
          </a:p>
          <a:p>
            <a:pPr eaLnBrk="1" hangingPunct="1">
              <a:lnSpc>
                <a:spcPct val="90000"/>
              </a:lnSpc>
            </a:pPr>
            <a:r>
              <a:rPr lang="it-IT" altLang="en-US" sz="2400" dirty="0"/>
              <a:t>Utilizzeremo quasi sempre l’aggiustamento </a:t>
            </a:r>
            <a:r>
              <a:rPr lang="it-IT" altLang="en-US" sz="2400" dirty="0" err="1"/>
              <a:t>walrasiano</a:t>
            </a:r>
            <a:r>
              <a:rPr lang="it-IT" altLang="en-US" sz="2400" dirty="0"/>
              <a:t> perché più semplice, ma …</a:t>
            </a:r>
            <a:r>
              <a:rPr lang="it-IT" altLang="en-US" sz="2000" dirty="0"/>
              <a:t> </a:t>
            </a:r>
          </a:p>
          <a:p>
            <a:pPr lvl="1" eaLnBrk="1" hangingPunct="1">
              <a:lnSpc>
                <a:spcPct val="90000"/>
              </a:lnSpc>
              <a:buFontTx/>
              <a:buNone/>
            </a:pPr>
            <a:r>
              <a:rPr lang="it-IT" altLang="en-US" sz="2000" dirty="0"/>
              <a:t>… quello </a:t>
            </a:r>
            <a:r>
              <a:rPr lang="it-IT" altLang="en-US" sz="2000" dirty="0" err="1"/>
              <a:t>marshalliano</a:t>
            </a:r>
            <a:r>
              <a:rPr lang="it-IT" altLang="en-US" sz="2000" dirty="0"/>
              <a:t> è molto più realistico, ma analiticamente più complesso; </a:t>
            </a:r>
          </a:p>
          <a:p>
            <a:pPr lvl="1" eaLnBrk="1" hangingPunct="1">
              <a:lnSpc>
                <a:spcPct val="90000"/>
              </a:lnSpc>
              <a:buFontTx/>
              <a:buNone/>
            </a:pPr>
            <a:r>
              <a:rPr lang="it-IT" altLang="en-US" sz="2000" dirty="0"/>
              <a:t>… quello </a:t>
            </a:r>
            <a:r>
              <a:rPr lang="it-IT" altLang="en-US" sz="2000" dirty="0" err="1"/>
              <a:t>walrasiano</a:t>
            </a:r>
            <a:r>
              <a:rPr lang="it-IT" altLang="en-US" sz="2000" dirty="0"/>
              <a:t> ha un problema “istituzionale” irrisolto: </a:t>
            </a:r>
            <a:r>
              <a:rPr lang="it-IT" altLang="en-US" sz="2000" i="1" dirty="0"/>
              <a:t>chi</a:t>
            </a:r>
            <a:r>
              <a:rPr lang="it-IT" altLang="en-US" sz="2000" dirty="0"/>
              <a:t> fissa il prezzo di partenza?  (</a:t>
            </a:r>
            <a:r>
              <a:rPr lang="it-IT" altLang="en-US" sz="2000" dirty="0">
                <a:sym typeface="Symbol" panose="05050102010706020507" pitchFamily="18" charset="2"/>
              </a:rPr>
              <a:t> l’espediente del </a:t>
            </a:r>
            <a:r>
              <a:rPr lang="it-IT" altLang="en-US" sz="2000" u="sng" dirty="0">
                <a:sym typeface="Symbol" panose="05050102010706020507" pitchFamily="18" charset="2"/>
              </a:rPr>
              <a:t>banditore</a:t>
            </a:r>
            <a:r>
              <a:rPr lang="it-IT" altLang="en-US" sz="2000" dirty="0">
                <a:sym typeface="Symbol" panose="05050102010706020507" pitchFamily="18" charset="2"/>
              </a:rPr>
              <a:t>)</a:t>
            </a:r>
            <a:endParaRPr lang="it-IT"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 calcmode="lin" valueType="num">
                                      <p:cBhvr additive="base">
                                        <p:cTn id="7"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anim calcmode="lin" valueType="num">
                                      <p:cBhvr additive="base">
                                        <p:cTn id="11"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 calcmode="lin" valueType="num">
                                      <p:cBhvr additive="base">
                                        <p:cTn id="17"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041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0419">
                                            <p:txEl>
                                              <p:pRg st="5" end="5"/>
                                            </p:txEl>
                                          </p:spTgt>
                                        </p:tgtEl>
                                        <p:attrNameLst>
                                          <p:attrName>style.visibility</p:attrName>
                                        </p:attrNameLst>
                                      </p:cBhvr>
                                      <p:to>
                                        <p:strVal val="visible"/>
                                      </p:to>
                                    </p:set>
                                    <p:anim calcmode="lin" valueType="num">
                                      <p:cBhvr additive="base">
                                        <p:cTn id="21"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41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anim calcmode="lin" valueType="num">
                                      <p:cBhvr additive="base">
                                        <p:cTn id="25"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788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78852" name="Rectangle 4"/>
          <p:cNvSpPr>
            <a:spLocks noGrp="1" noChangeArrowheads="1"/>
          </p:cNvSpPr>
          <p:nvPr>
            <p:ph type="title"/>
          </p:nvPr>
        </p:nvSpPr>
        <p:spPr>
          <a:xfrm>
            <a:off x="685800" y="30480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Aggiustamento walrasiano</a:t>
            </a:r>
          </a:p>
        </p:txBody>
      </p:sp>
      <p:sp>
        <p:nvSpPr>
          <p:cNvPr id="78853" name="Rectangle 5"/>
          <p:cNvSpPr>
            <a:spLocks noChangeArrowheads="1"/>
          </p:cNvSpPr>
          <p:nvPr/>
        </p:nvSpPr>
        <p:spPr bwMode="auto">
          <a:xfrm>
            <a:off x="1431925" y="1855788"/>
            <a:ext cx="6508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Prezzo</a:t>
            </a:r>
          </a:p>
        </p:txBody>
      </p:sp>
      <p:sp>
        <p:nvSpPr>
          <p:cNvPr id="78854" name="Rectangle 6"/>
          <p:cNvSpPr>
            <a:spLocks noChangeArrowheads="1"/>
          </p:cNvSpPr>
          <p:nvPr/>
        </p:nvSpPr>
        <p:spPr bwMode="auto">
          <a:xfrm>
            <a:off x="1981200" y="3733800"/>
            <a:ext cx="220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P*</a:t>
            </a:r>
            <a:endParaRPr lang="it-IT" altLang="en-US" sz="1400">
              <a:solidFill>
                <a:srgbClr val="000000"/>
              </a:solidFill>
              <a:latin typeface="Arial Narrow" panose="020B0606020202030204" pitchFamily="34" charset="0"/>
            </a:endParaRPr>
          </a:p>
        </p:txBody>
      </p:sp>
      <p:sp>
        <p:nvSpPr>
          <p:cNvPr id="78855" name="Rectangle 7"/>
          <p:cNvSpPr>
            <a:spLocks noChangeArrowheads="1"/>
          </p:cNvSpPr>
          <p:nvPr/>
        </p:nvSpPr>
        <p:spPr bwMode="auto">
          <a:xfrm>
            <a:off x="1981200" y="3352800"/>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P</a:t>
            </a:r>
            <a:r>
              <a:rPr lang="it-IT" altLang="en-US" sz="1400">
                <a:solidFill>
                  <a:srgbClr val="000000"/>
                </a:solidFill>
                <a:latin typeface="Arial Narrow" panose="020B0606020202030204" pitchFamily="34" charset="0"/>
              </a:rPr>
              <a:t>1</a:t>
            </a:r>
            <a:endParaRPr lang="it-IT" altLang="en-US" sz="900">
              <a:solidFill>
                <a:srgbClr val="000000"/>
              </a:solidFill>
              <a:latin typeface="Arial Narrow" panose="020B0606020202030204" pitchFamily="34" charset="0"/>
            </a:endParaRPr>
          </a:p>
        </p:txBody>
      </p:sp>
      <p:sp>
        <p:nvSpPr>
          <p:cNvPr id="78856" name="Rectangle 8"/>
          <p:cNvSpPr>
            <a:spLocks noChangeArrowheads="1"/>
          </p:cNvSpPr>
          <p:nvPr/>
        </p:nvSpPr>
        <p:spPr bwMode="auto">
          <a:xfrm>
            <a:off x="2166938" y="54165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000000"/>
                </a:solidFill>
                <a:latin typeface="Arial Narrow" panose="020B0606020202030204" pitchFamily="34" charset="0"/>
              </a:rPr>
              <a:t>0</a:t>
            </a:r>
          </a:p>
        </p:txBody>
      </p:sp>
      <p:sp>
        <p:nvSpPr>
          <p:cNvPr id="78857" name="Rectangle 9"/>
          <p:cNvSpPr>
            <a:spLocks noChangeArrowheads="1"/>
          </p:cNvSpPr>
          <p:nvPr/>
        </p:nvSpPr>
        <p:spPr bwMode="auto">
          <a:xfrm>
            <a:off x="4368800" y="5416550"/>
            <a:ext cx="242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Q*</a:t>
            </a:r>
          </a:p>
        </p:txBody>
      </p:sp>
      <p:sp>
        <p:nvSpPr>
          <p:cNvPr id="78858" name="Rectangle 10"/>
          <p:cNvSpPr>
            <a:spLocks noChangeArrowheads="1"/>
          </p:cNvSpPr>
          <p:nvPr/>
        </p:nvSpPr>
        <p:spPr bwMode="auto">
          <a:xfrm>
            <a:off x="7488238" y="5448300"/>
            <a:ext cx="785812"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Quantità</a:t>
            </a:r>
          </a:p>
        </p:txBody>
      </p:sp>
      <p:sp>
        <p:nvSpPr>
          <p:cNvPr id="78859" name="Freeform 11"/>
          <p:cNvSpPr>
            <a:spLocks/>
          </p:cNvSpPr>
          <p:nvPr/>
        </p:nvSpPr>
        <p:spPr bwMode="auto">
          <a:xfrm>
            <a:off x="2268538" y="3465513"/>
            <a:ext cx="3046412" cy="1952625"/>
          </a:xfrm>
          <a:custGeom>
            <a:avLst/>
            <a:gdLst>
              <a:gd name="T0" fmla="*/ 0 w 1919"/>
              <a:gd name="T1" fmla="*/ 0 h 1230"/>
              <a:gd name="T2" fmla="*/ 2147483646 w 1919"/>
              <a:gd name="T3" fmla="*/ 0 h 1230"/>
              <a:gd name="T4" fmla="*/ 2147483646 w 1919"/>
              <a:gd name="T5" fmla="*/ 2147483646 h 1230"/>
              <a:gd name="T6" fmla="*/ 0 60000 65536"/>
              <a:gd name="T7" fmla="*/ 0 60000 65536"/>
              <a:gd name="T8" fmla="*/ 0 60000 65536"/>
            </a:gdLst>
            <a:ahLst/>
            <a:cxnLst>
              <a:cxn ang="T6">
                <a:pos x="T0" y="T1"/>
              </a:cxn>
              <a:cxn ang="T7">
                <a:pos x="T2" y="T3"/>
              </a:cxn>
              <a:cxn ang="T8">
                <a:pos x="T4" y="T5"/>
              </a:cxn>
            </a:cxnLst>
            <a:rect l="0" t="0" r="r" b="b"/>
            <a:pathLst>
              <a:path w="1919" h="1230">
                <a:moveTo>
                  <a:pt x="0" y="0"/>
                </a:moveTo>
                <a:lnTo>
                  <a:pt x="1918" y="0"/>
                </a:lnTo>
                <a:lnTo>
                  <a:pt x="1918" y="1229"/>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860" name="Line 12"/>
          <p:cNvSpPr>
            <a:spLocks noChangeShapeType="1"/>
          </p:cNvSpPr>
          <p:nvPr/>
        </p:nvSpPr>
        <p:spPr bwMode="auto">
          <a:xfrm>
            <a:off x="3487738" y="3478213"/>
            <a:ext cx="1587" cy="1900237"/>
          </a:xfrm>
          <a:prstGeom prst="line">
            <a:avLst/>
          </a:prstGeom>
          <a:noFill/>
          <a:ln w="127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1" name="Line 13"/>
          <p:cNvSpPr>
            <a:spLocks noChangeShapeType="1"/>
          </p:cNvSpPr>
          <p:nvPr/>
        </p:nvSpPr>
        <p:spPr bwMode="auto">
          <a:xfrm flipH="1">
            <a:off x="2436813" y="3086100"/>
            <a:ext cx="3832225" cy="15795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2" name="Line 14"/>
          <p:cNvSpPr>
            <a:spLocks noChangeShapeType="1"/>
          </p:cNvSpPr>
          <p:nvPr/>
        </p:nvSpPr>
        <p:spPr bwMode="auto">
          <a:xfrm>
            <a:off x="2541588" y="3086100"/>
            <a:ext cx="3840162" cy="15954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3" name="Freeform 15"/>
          <p:cNvSpPr>
            <a:spLocks/>
          </p:cNvSpPr>
          <p:nvPr/>
        </p:nvSpPr>
        <p:spPr bwMode="auto">
          <a:xfrm>
            <a:off x="4349750" y="3805238"/>
            <a:ext cx="122238" cy="95250"/>
          </a:xfrm>
          <a:custGeom>
            <a:avLst/>
            <a:gdLst>
              <a:gd name="T0" fmla="*/ 2147483646 w 77"/>
              <a:gd name="T1" fmla="*/ 2147483646 h 60"/>
              <a:gd name="T2" fmla="*/ 2147483646 w 77"/>
              <a:gd name="T3" fmla="*/ 2147483646 h 60"/>
              <a:gd name="T4" fmla="*/ 2147483646 w 77"/>
              <a:gd name="T5" fmla="*/ 2147483646 h 60"/>
              <a:gd name="T6" fmla="*/ 2147483646 w 77"/>
              <a:gd name="T7" fmla="*/ 2147483646 h 60"/>
              <a:gd name="T8" fmla="*/ 2147483646 w 77"/>
              <a:gd name="T9" fmla="*/ 2147483646 h 60"/>
              <a:gd name="T10" fmla="*/ 2147483646 w 77"/>
              <a:gd name="T11" fmla="*/ 2147483646 h 60"/>
              <a:gd name="T12" fmla="*/ 2147483646 w 77"/>
              <a:gd name="T13" fmla="*/ 0 h 60"/>
              <a:gd name="T14" fmla="*/ 2147483646 w 77"/>
              <a:gd name="T15" fmla="*/ 2147483646 h 60"/>
              <a:gd name="T16" fmla="*/ 0 w 77"/>
              <a:gd name="T17" fmla="*/ 2147483646 h 60"/>
              <a:gd name="T18" fmla="*/ 0 w 77"/>
              <a:gd name="T19" fmla="*/ 2147483646 h 60"/>
              <a:gd name="T20" fmla="*/ 0 w 77"/>
              <a:gd name="T21" fmla="*/ 2147483646 h 60"/>
              <a:gd name="T22" fmla="*/ 2147483646 w 77"/>
              <a:gd name="T23" fmla="*/ 2147483646 h 60"/>
              <a:gd name="T24" fmla="*/ 2147483646 w 77"/>
              <a:gd name="T25" fmla="*/ 21474836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60">
                <a:moveTo>
                  <a:pt x="38" y="59"/>
                </a:moveTo>
                <a:lnTo>
                  <a:pt x="51" y="59"/>
                </a:lnTo>
                <a:lnTo>
                  <a:pt x="63" y="49"/>
                </a:lnTo>
                <a:lnTo>
                  <a:pt x="76" y="30"/>
                </a:lnTo>
                <a:lnTo>
                  <a:pt x="63" y="20"/>
                </a:lnTo>
                <a:lnTo>
                  <a:pt x="51" y="10"/>
                </a:lnTo>
                <a:lnTo>
                  <a:pt x="38" y="0"/>
                </a:lnTo>
                <a:lnTo>
                  <a:pt x="25" y="10"/>
                </a:lnTo>
                <a:lnTo>
                  <a:pt x="0" y="20"/>
                </a:lnTo>
                <a:lnTo>
                  <a:pt x="0" y="30"/>
                </a:lnTo>
                <a:lnTo>
                  <a:pt x="0" y="49"/>
                </a:lnTo>
                <a:lnTo>
                  <a:pt x="25" y="59"/>
                </a:lnTo>
                <a:lnTo>
                  <a:pt x="38" y="5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864" name="Freeform 16"/>
          <p:cNvSpPr>
            <a:spLocks/>
          </p:cNvSpPr>
          <p:nvPr/>
        </p:nvSpPr>
        <p:spPr bwMode="auto">
          <a:xfrm>
            <a:off x="3425825" y="3421063"/>
            <a:ext cx="119063" cy="93662"/>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0 w 75"/>
              <a:gd name="T17" fmla="*/ 2147483646 h 59"/>
              <a:gd name="T18" fmla="*/ 0 w 75"/>
              <a:gd name="T19" fmla="*/ 2147483646 h 59"/>
              <a:gd name="T20" fmla="*/ 0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49" y="48"/>
                </a:lnTo>
                <a:lnTo>
                  <a:pt x="61" y="38"/>
                </a:lnTo>
                <a:lnTo>
                  <a:pt x="74" y="28"/>
                </a:lnTo>
                <a:lnTo>
                  <a:pt x="61" y="10"/>
                </a:lnTo>
                <a:lnTo>
                  <a:pt x="49" y="0"/>
                </a:lnTo>
                <a:lnTo>
                  <a:pt x="36" y="0"/>
                </a:lnTo>
                <a:lnTo>
                  <a:pt x="13" y="0"/>
                </a:lnTo>
                <a:lnTo>
                  <a:pt x="0" y="10"/>
                </a:lnTo>
                <a:lnTo>
                  <a:pt x="0" y="28"/>
                </a:lnTo>
                <a:lnTo>
                  <a:pt x="0" y="38"/>
                </a:lnTo>
                <a:lnTo>
                  <a:pt x="13"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865" name="Freeform 17"/>
          <p:cNvSpPr>
            <a:spLocks/>
          </p:cNvSpPr>
          <p:nvPr/>
        </p:nvSpPr>
        <p:spPr bwMode="auto">
          <a:xfrm>
            <a:off x="5256213" y="3421063"/>
            <a:ext cx="119062" cy="93662"/>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2147483646 w 75"/>
              <a:gd name="T17" fmla="*/ 2147483646 h 59"/>
              <a:gd name="T18" fmla="*/ 0 w 75"/>
              <a:gd name="T19" fmla="*/ 2147483646 h 59"/>
              <a:gd name="T20" fmla="*/ 2147483646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61" y="48"/>
                </a:lnTo>
                <a:lnTo>
                  <a:pt x="74" y="38"/>
                </a:lnTo>
                <a:lnTo>
                  <a:pt x="74" y="28"/>
                </a:lnTo>
                <a:lnTo>
                  <a:pt x="74" y="10"/>
                </a:lnTo>
                <a:lnTo>
                  <a:pt x="61" y="0"/>
                </a:lnTo>
                <a:lnTo>
                  <a:pt x="36" y="0"/>
                </a:lnTo>
                <a:lnTo>
                  <a:pt x="25" y="0"/>
                </a:lnTo>
                <a:lnTo>
                  <a:pt x="13" y="10"/>
                </a:lnTo>
                <a:lnTo>
                  <a:pt x="0" y="28"/>
                </a:lnTo>
                <a:lnTo>
                  <a:pt x="13" y="38"/>
                </a:lnTo>
                <a:lnTo>
                  <a:pt x="25"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866" name="Freeform 18"/>
          <p:cNvSpPr>
            <a:spLocks/>
          </p:cNvSpPr>
          <p:nvPr/>
        </p:nvSpPr>
        <p:spPr bwMode="auto">
          <a:xfrm>
            <a:off x="2246313" y="1827213"/>
            <a:ext cx="5922962" cy="3590925"/>
          </a:xfrm>
          <a:custGeom>
            <a:avLst/>
            <a:gdLst>
              <a:gd name="T0" fmla="*/ 0 w 3731"/>
              <a:gd name="T1" fmla="*/ 0 h 2262"/>
              <a:gd name="T2" fmla="*/ 0 w 3731"/>
              <a:gd name="T3" fmla="*/ 2147483646 h 2262"/>
              <a:gd name="T4" fmla="*/ 2147483646 w 3731"/>
              <a:gd name="T5" fmla="*/ 2147483646 h 2262"/>
              <a:gd name="T6" fmla="*/ 0 60000 65536"/>
              <a:gd name="T7" fmla="*/ 0 60000 65536"/>
              <a:gd name="T8" fmla="*/ 0 60000 65536"/>
            </a:gdLst>
            <a:ahLst/>
            <a:cxnLst>
              <a:cxn ang="T6">
                <a:pos x="T0" y="T1"/>
              </a:cxn>
              <a:cxn ang="T7">
                <a:pos x="T2" y="T3"/>
              </a:cxn>
              <a:cxn ang="T8">
                <a:pos x="T4" y="T5"/>
              </a:cxn>
            </a:cxnLst>
            <a:rect l="0" t="0" r="r" b="b"/>
            <a:pathLst>
              <a:path w="3731" h="2262">
                <a:moveTo>
                  <a:pt x="0" y="0"/>
                </a:moveTo>
                <a:lnTo>
                  <a:pt x="0" y="2261"/>
                </a:lnTo>
                <a:lnTo>
                  <a:pt x="3730" y="2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867" name="Rectangle 19"/>
          <p:cNvSpPr>
            <a:spLocks noChangeArrowheads="1"/>
          </p:cNvSpPr>
          <p:nvPr/>
        </p:nvSpPr>
        <p:spPr bwMode="auto">
          <a:xfrm>
            <a:off x="6342063" y="2960688"/>
            <a:ext cx="13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S</a:t>
            </a:r>
          </a:p>
        </p:txBody>
      </p:sp>
      <p:sp>
        <p:nvSpPr>
          <p:cNvPr id="78868" name="Rectangle 20"/>
          <p:cNvSpPr>
            <a:spLocks noChangeArrowheads="1"/>
          </p:cNvSpPr>
          <p:nvPr/>
        </p:nvSpPr>
        <p:spPr bwMode="auto">
          <a:xfrm>
            <a:off x="6459538" y="4602163"/>
            <a:ext cx="150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D</a:t>
            </a:r>
          </a:p>
        </p:txBody>
      </p:sp>
      <p:sp>
        <p:nvSpPr>
          <p:cNvPr id="78869" name="Rectangle 21"/>
          <p:cNvSpPr>
            <a:spLocks noChangeArrowheads="1"/>
          </p:cNvSpPr>
          <p:nvPr/>
        </p:nvSpPr>
        <p:spPr bwMode="auto">
          <a:xfrm>
            <a:off x="3352800" y="5486400"/>
            <a:ext cx="2778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2000">
                <a:solidFill>
                  <a:srgbClr val="000000"/>
                </a:solidFill>
                <a:latin typeface="Arial Narrow" panose="020B0606020202030204" pitchFamily="34" charset="0"/>
              </a:rPr>
              <a:t>Qd</a:t>
            </a:r>
          </a:p>
        </p:txBody>
      </p:sp>
      <p:sp>
        <p:nvSpPr>
          <p:cNvPr id="78870" name="Rectangle 22"/>
          <p:cNvSpPr>
            <a:spLocks noChangeArrowheads="1"/>
          </p:cNvSpPr>
          <p:nvPr/>
        </p:nvSpPr>
        <p:spPr bwMode="auto">
          <a:xfrm>
            <a:off x="5181600" y="5486400"/>
            <a:ext cx="2667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2000">
                <a:solidFill>
                  <a:srgbClr val="000000"/>
                </a:solidFill>
                <a:latin typeface="Arial Narrow" panose="020B0606020202030204" pitchFamily="34" charset="0"/>
              </a:rPr>
              <a:t>Qs</a:t>
            </a:r>
          </a:p>
        </p:txBody>
      </p:sp>
      <p:sp>
        <p:nvSpPr>
          <p:cNvPr id="78871" name="Text Box 23"/>
          <p:cNvSpPr txBox="1">
            <a:spLocks noChangeArrowheads="1"/>
          </p:cNvSpPr>
          <p:nvPr/>
        </p:nvSpPr>
        <p:spPr bwMode="auto">
          <a:xfrm>
            <a:off x="3352800" y="31242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A</a:t>
            </a:r>
          </a:p>
        </p:txBody>
      </p:sp>
      <p:sp>
        <p:nvSpPr>
          <p:cNvPr id="78872" name="Text Box 24"/>
          <p:cNvSpPr txBox="1">
            <a:spLocks noChangeArrowheads="1"/>
          </p:cNvSpPr>
          <p:nvPr/>
        </p:nvSpPr>
        <p:spPr bwMode="auto">
          <a:xfrm>
            <a:off x="5181600" y="31242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B</a:t>
            </a:r>
          </a:p>
        </p:txBody>
      </p:sp>
      <p:sp>
        <p:nvSpPr>
          <p:cNvPr id="78873" name="Text Box 25"/>
          <p:cNvSpPr txBox="1">
            <a:spLocks noChangeArrowheads="1"/>
          </p:cNvSpPr>
          <p:nvPr/>
        </p:nvSpPr>
        <p:spPr bwMode="auto">
          <a:xfrm>
            <a:off x="4267200" y="3962400"/>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E</a:t>
            </a:r>
          </a:p>
        </p:txBody>
      </p:sp>
      <p:sp>
        <p:nvSpPr>
          <p:cNvPr id="78874" name="Line 26"/>
          <p:cNvSpPr>
            <a:spLocks noChangeShapeType="1"/>
          </p:cNvSpPr>
          <p:nvPr/>
        </p:nvSpPr>
        <p:spPr bwMode="auto">
          <a:xfrm flipH="1">
            <a:off x="2268538" y="3860800"/>
            <a:ext cx="2057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875" name="Text Box 27"/>
          <p:cNvSpPr txBox="1">
            <a:spLocks noChangeArrowheads="1"/>
          </p:cNvSpPr>
          <p:nvPr/>
        </p:nvSpPr>
        <p:spPr bwMode="auto">
          <a:xfrm>
            <a:off x="3352800" y="1447800"/>
            <a:ext cx="56832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t>Sul mercato, </a:t>
            </a:r>
            <a:r>
              <a:rPr lang="it-IT" altLang="en-US" sz="2400" u="sng"/>
              <a:t>qui ed ora</a:t>
            </a:r>
            <a:r>
              <a:rPr lang="it-IT" altLang="en-US" sz="2400"/>
              <a:t>, il prezzo è P</a:t>
            </a:r>
            <a:r>
              <a:rPr lang="it-IT" altLang="en-US" sz="1800"/>
              <a:t>1</a:t>
            </a:r>
          </a:p>
          <a:p>
            <a:pPr eaLnBrk="1" hangingPunct="1">
              <a:spcBef>
                <a:spcPct val="0"/>
              </a:spcBef>
              <a:buFontTx/>
              <a:buNone/>
            </a:pPr>
            <a:r>
              <a:rPr lang="it-IT" altLang="en-US" sz="2400"/>
              <a:t>L’eccesso di offerta è definito come Qs &gt; Qd</a:t>
            </a:r>
          </a:p>
          <a:p>
            <a:pPr eaLnBrk="1" hangingPunct="1">
              <a:spcBef>
                <a:spcPct val="0"/>
              </a:spcBef>
              <a:buFontTx/>
              <a:buNone/>
            </a:pPr>
            <a:r>
              <a:rPr lang="it-IT" altLang="en-US" sz="2400"/>
              <a:t>Aggiustamento: P</a:t>
            </a:r>
            <a:r>
              <a:rPr lang="it-IT" altLang="en-US" sz="1800"/>
              <a:t>1</a:t>
            </a:r>
            <a:r>
              <a:rPr lang="it-IT" altLang="en-US" sz="2400"/>
              <a:t> si riduce fino a P*</a:t>
            </a:r>
          </a:p>
        </p:txBody>
      </p:sp>
      <p:pic>
        <p:nvPicPr>
          <p:cNvPr id="78876" name="Picture 28" descr="walr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65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4" name="Rectangle 6"/>
          <p:cNvSpPr>
            <a:spLocks noGrp="1" noChangeArrowheads="1"/>
          </p:cNvSpPr>
          <p:nvPr>
            <p:ph type="title"/>
          </p:nvPr>
        </p:nvSpPr>
        <p:spPr>
          <a:xfrm>
            <a:off x="0" y="260350"/>
            <a:ext cx="91440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Mercato di concorrenza perfetta</a:t>
            </a:r>
            <a:endParaRPr lang="it-IT" altLang="en-US" i="1"/>
          </a:p>
        </p:txBody>
      </p:sp>
      <p:sp>
        <p:nvSpPr>
          <p:cNvPr id="67591" name="Rectangle 7"/>
          <p:cNvSpPr>
            <a:spLocks noGrp="1" noChangeArrowheads="1"/>
          </p:cNvSpPr>
          <p:nvPr>
            <p:ph type="body" idx="1"/>
          </p:nvPr>
        </p:nvSpPr>
        <p:spPr>
          <a:xfrm>
            <a:off x="152400" y="836613"/>
            <a:ext cx="8991600" cy="568801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buFontTx/>
              <a:buNone/>
              <a:tabLst>
                <a:tab pos="333375" algn="l"/>
                <a:tab pos="857250" algn="l"/>
              </a:tabLst>
            </a:pPr>
            <a:r>
              <a:rPr lang="it-IT" altLang="en-US" sz="2400"/>
              <a:t>	Un mercato perfettamente concorrenziale (PC) è un mercato che soddisfa </a:t>
            </a:r>
            <a:r>
              <a:rPr lang="it-IT" altLang="en-US" sz="2400" b="1" u="sng"/>
              <a:t>4 ipotesi</a:t>
            </a:r>
            <a:r>
              <a:rPr lang="it-IT" altLang="en-US" sz="2400"/>
              <a:t> “forti”:</a:t>
            </a:r>
          </a:p>
          <a:p>
            <a:pPr eaLnBrk="1" hangingPunct="1">
              <a:lnSpc>
                <a:spcPct val="90000"/>
              </a:lnSpc>
              <a:buFontTx/>
              <a:buNone/>
              <a:tabLst>
                <a:tab pos="333375" algn="l"/>
                <a:tab pos="857250" algn="l"/>
              </a:tabLst>
            </a:pPr>
            <a:r>
              <a:rPr lang="it-IT" altLang="en-US" sz="2400"/>
              <a:t>1) </a:t>
            </a:r>
            <a:r>
              <a:rPr lang="it-IT" altLang="en-US" sz="2400" i="1">
                <a:solidFill>
                  <a:srgbClr val="9900CC"/>
                </a:solidFill>
              </a:rPr>
              <a:t>Hp di molteplicità e free entry</a:t>
            </a:r>
            <a:r>
              <a:rPr lang="it-IT" altLang="en-US" sz="2400"/>
              <a:t>: esistono molti compratori e venditori e nessun vincolo all’ingresso nel mercato di altri partecipanti. </a:t>
            </a:r>
          </a:p>
          <a:p>
            <a:pPr eaLnBrk="1" hangingPunct="1">
              <a:lnSpc>
                <a:spcPct val="90000"/>
              </a:lnSpc>
              <a:buFontTx/>
              <a:buNone/>
              <a:tabLst>
                <a:tab pos="333375" algn="l"/>
                <a:tab pos="857250" algn="l"/>
              </a:tabLst>
            </a:pPr>
            <a:r>
              <a:rPr lang="it-IT" altLang="en-US" sz="2400"/>
              <a:t>2) </a:t>
            </a:r>
            <a:r>
              <a:rPr lang="it-IT" altLang="en-US" sz="2400" i="1">
                <a:solidFill>
                  <a:srgbClr val="9900CC"/>
                </a:solidFill>
              </a:rPr>
              <a:t>Hp di assenza di potere di mercato</a:t>
            </a:r>
            <a:r>
              <a:rPr lang="it-IT" altLang="en-US" sz="2400"/>
              <a:t>: nessuno dei partecipanti al mercato è in grado di esercitare un controllo sul prezzo o la quantità. </a:t>
            </a:r>
          </a:p>
          <a:p>
            <a:pPr eaLnBrk="1" hangingPunct="1">
              <a:lnSpc>
                <a:spcPct val="90000"/>
              </a:lnSpc>
              <a:buFontTx/>
              <a:buNone/>
              <a:tabLst>
                <a:tab pos="333375" algn="l"/>
                <a:tab pos="857250" algn="l"/>
              </a:tabLst>
            </a:pPr>
            <a:r>
              <a:rPr lang="it-IT" altLang="en-US" sz="2400"/>
              <a:t>3) </a:t>
            </a:r>
            <a:r>
              <a:rPr lang="it-IT" altLang="en-US" sz="2400" i="1">
                <a:solidFill>
                  <a:srgbClr val="9900CC"/>
                </a:solidFill>
              </a:rPr>
              <a:t>Hp di uniformità del prodotto</a:t>
            </a:r>
            <a:r>
              <a:rPr lang="it-IT" altLang="en-US" sz="2400"/>
              <a:t>: il prodotto è omogeneo.</a:t>
            </a:r>
          </a:p>
          <a:p>
            <a:pPr eaLnBrk="1" hangingPunct="1">
              <a:lnSpc>
                <a:spcPct val="90000"/>
              </a:lnSpc>
              <a:buFontTx/>
              <a:buNone/>
              <a:tabLst>
                <a:tab pos="333375" algn="l"/>
                <a:tab pos="857250" algn="l"/>
              </a:tabLst>
            </a:pPr>
            <a:r>
              <a:rPr lang="it-IT" altLang="en-US" sz="2400"/>
              <a:t>4) </a:t>
            </a:r>
            <a:r>
              <a:rPr lang="it-IT" altLang="en-US" sz="2400" i="1">
                <a:solidFill>
                  <a:srgbClr val="9900CC"/>
                </a:solidFill>
              </a:rPr>
              <a:t>Hp di informazione perfetta</a:t>
            </a:r>
            <a:r>
              <a:rPr lang="it-IT" altLang="en-US" sz="2400"/>
              <a:t>: </a:t>
            </a:r>
            <a:r>
              <a:rPr lang="it-IT" altLang="en-US" sz="2400" u="sng"/>
              <a:t>tutti</a:t>
            </a:r>
            <a:r>
              <a:rPr lang="it-IT" altLang="en-US" sz="2400"/>
              <a:t> i partecipanti conoscono </a:t>
            </a:r>
            <a:r>
              <a:rPr lang="it-IT" altLang="en-US" sz="2400" u="sng"/>
              <a:t>tutte</a:t>
            </a:r>
            <a:r>
              <a:rPr lang="it-IT" altLang="en-US" sz="2400"/>
              <a:t> le informazioni relative al mercato ed alle caratteristiche del prodotto</a:t>
            </a:r>
          </a:p>
          <a:p>
            <a:pPr lvl="1" eaLnBrk="1" hangingPunct="1">
              <a:lnSpc>
                <a:spcPct val="90000"/>
              </a:lnSpc>
              <a:tabLst>
                <a:tab pos="333375" algn="l"/>
                <a:tab pos="857250" algn="l"/>
              </a:tabLst>
            </a:pPr>
            <a:r>
              <a:rPr lang="it-IT" altLang="en-US" sz="2000"/>
              <a:t>N.b.: non basta che le informazioni siano </a:t>
            </a:r>
            <a:r>
              <a:rPr lang="it-IT" altLang="en-US" sz="2000" u="sng"/>
              <a:t>simmetriche</a:t>
            </a:r>
            <a:r>
              <a:rPr lang="it-IT" altLang="en-US" sz="2000"/>
              <a:t>, cioè uguali per tutti gli agenti, devono anche essere </a:t>
            </a:r>
            <a:r>
              <a:rPr lang="it-IT" altLang="en-US" sz="2000" u="sng"/>
              <a:t>complete</a:t>
            </a:r>
            <a:r>
              <a:rPr lang="it-IT" altLang="en-US" sz="2000"/>
              <a:t>, cioè totalmente esaustive.</a:t>
            </a:r>
          </a:p>
          <a:p>
            <a:pPr eaLnBrk="1" hangingPunct="1">
              <a:lnSpc>
                <a:spcPct val="90000"/>
              </a:lnSpc>
              <a:buFontTx/>
              <a:buNone/>
              <a:tabLst>
                <a:tab pos="333375" algn="l"/>
                <a:tab pos="857250" algn="l"/>
              </a:tabLst>
            </a:pPr>
            <a:r>
              <a:rPr lang="it-IT" altLang="en-US" sz="2400"/>
              <a:t>	</a:t>
            </a:r>
            <a:r>
              <a:rPr lang="it-IT" altLang="en-US" sz="2400" b="1" u="sng"/>
              <a:t>Corollari</a:t>
            </a:r>
            <a:r>
              <a:rPr lang="it-IT" altLang="en-US" sz="2400"/>
              <a:t>: dalle quattro ipotesi discende che…</a:t>
            </a:r>
          </a:p>
          <a:p>
            <a:pPr eaLnBrk="1" hangingPunct="1">
              <a:lnSpc>
                <a:spcPct val="90000"/>
              </a:lnSpc>
              <a:buFontTx/>
              <a:buNone/>
              <a:tabLst>
                <a:tab pos="333375" algn="l"/>
                <a:tab pos="857250" algn="l"/>
              </a:tabLst>
            </a:pPr>
            <a:r>
              <a:rPr lang="it-IT" altLang="en-US" sz="2400" b="1" i="1">
                <a:solidFill>
                  <a:schemeClr val="accent2"/>
                </a:solidFill>
              </a:rPr>
              <a:t>-	Legge del prezzo unico</a:t>
            </a:r>
            <a:r>
              <a:rPr lang="it-IT" altLang="en-US" sz="2400"/>
              <a:t>: nel mercato vige un unico prezzo &amp;</a:t>
            </a:r>
            <a:endParaRPr lang="it-IT" altLang="en-US" sz="2400" b="1" i="1">
              <a:solidFill>
                <a:schemeClr val="accent2"/>
              </a:solidFill>
            </a:endParaRPr>
          </a:p>
          <a:p>
            <a:pPr eaLnBrk="1" hangingPunct="1">
              <a:lnSpc>
                <a:spcPct val="90000"/>
              </a:lnSpc>
              <a:buFontTx/>
              <a:buNone/>
              <a:tabLst>
                <a:tab pos="333375" algn="l"/>
                <a:tab pos="857250" algn="l"/>
              </a:tabLst>
            </a:pPr>
            <a:r>
              <a:rPr lang="it-IT" altLang="en-US" sz="2400" b="1" i="1">
                <a:solidFill>
                  <a:schemeClr val="accent2"/>
                </a:solidFill>
              </a:rPr>
              <a:t>-	Comportamento price taking</a:t>
            </a:r>
            <a:r>
              <a:rPr lang="it-IT" altLang="en-US" sz="2400"/>
              <a:t>: compratori e venditori “subiscono” il prezzo di mercato, senza poterlo influenzare.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91">
                                            <p:txEl>
                                              <p:pRg st="1" end="1"/>
                                            </p:txEl>
                                          </p:spTgt>
                                        </p:tgtEl>
                                        <p:attrNameLst>
                                          <p:attrName>style.visibility</p:attrName>
                                        </p:attrNameLst>
                                      </p:cBhvr>
                                      <p:to>
                                        <p:strVal val="visible"/>
                                      </p:to>
                                    </p:set>
                                    <p:animEffect transition="in" filter="wipe(left)">
                                      <p:cBhvr>
                                        <p:cTn id="7" dur="500"/>
                                        <p:tgtEl>
                                          <p:spTgt spid="675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91">
                                            <p:txEl>
                                              <p:pRg st="2" end="2"/>
                                            </p:txEl>
                                          </p:spTgt>
                                        </p:tgtEl>
                                        <p:attrNameLst>
                                          <p:attrName>style.visibility</p:attrName>
                                        </p:attrNameLst>
                                      </p:cBhvr>
                                      <p:to>
                                        <p:strVal val="visible"/>
                                      </p:to>
                                    </p:set>
                                    <p:animEffect transition="in" filter="wipe(left)">
                                      <p:cBhvr>
                                        <p:cTn id="12" dur="500"/>
                                        <p:tgtEl>
                                          <p:spTgt spid="675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91">
                                            <p:txEl>
                                              <p:pRg st="3" end="3"/>
                                            </p:txEl>
                                          </p:spTgt>
                                        </p:tgtEl>
                                        <p:attrNameLst>
                                          <p:attrName>style.visibility</p:attrName>
                                        </p:attrNameLst>
                                      </p:cBhvr>
                                      <p:to>
                                        <p:strVal val="visible"/>
                                      </p:to>
                                    </p:set>
                                    <p:animEffect transition="in" filter="wipe(left)">
                                      <p:cBhvr>
                                        <p:cTn id="17" dur="500"/>
                                        <p:tgtEl>
                                          <p:spTgt spid="675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591">
                                            <p:txEl>
                                              <p:pRg st="4" end="4"/>
                                            </p:txEl>
                                          </p:spTgt>
                                        </p:tgtEl>
                                        <p:attrNameLst>
                                          <p:attrName>style.visibility</p:attrName>
                                        </p:attrNameLst>
                                      </p:cBhvr>
                                      <p:to>
                                        <p:strVal val="visible"/>
                                      </p:to>
                                    </p:set>
                                    <p:animEffect transition="in" filter="wipe(left)">
                                      <p:cBhvr>
                                        <p:cTn id="22" dur="500"/>
                                        <p:tgtEl>
                                          <p:spTgt spid="67591">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7591">
                                            <p:txEl>
                                              <p:pRg st="5" end="5"/>
                                            </p:txEl>
                                          </p:spTgt>
                                        </p:tgtEl>
                                        <p:attrNameLst>
                                          <p:attrName>style.visibility</p:attrName>
                                        </p:attrNameLst>
                                      </p:cBhvr>
                                      <p:to>
                                        <p:strVal val="visible"/>
                                      </p:to>
                                    </p:set>
                                    <p:animEffect transition="in" filter="wipe(left)">
                                      <p:cBhvr>
                                        <p:cTn id="25" dur="500"/>
                                        <p:tgtEl>
                                          <p:spTgt spid="6759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7591">
                                            <p:txEl>
                                              <p:pRg st="6" end="6"/>
                                            </p:txEl>
                                          </p:spTgt>
                                        </p:tgtEl>
                                        <p:attrNameLst>
                                          <p:attrName>style.visibility</p:attrName>
                                        </p:attrNameLst>
                                      </p:cBhvr>
                                      <p:to>
                                        <p:strVal val="visible"/>
                                      </p:to>
                                    </p:set>
                                    <p:animEffect transition="in" filter="wipe(left)">
                                      <p:cBhvr>
                                        <p:cTn id="30" dur="500"/>
                                        <p:tgtEl>
                                          <p:spTgt spid="6759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7591">
                                            <p:txEl>
                                              <p:pRg st="7" end="7"/>
                                            </p:txEl>
                                          </p:spTgt>
                                        </p:tgtEl>
                                        <p:attrNameLst>
                                          <p:attrName>style.visibility</p:attrName>
                                        </p:attrNameLst>
                                      </p:cBhvr>
                                      <p:to>
                                        <p:strVal val="visible"/>
                                      </p:to>
                                    </p:set>
                                    <p:animEffect transition="in" filter="wipe(left)">
                                      <p:cBhvr>
                                        <p:cTn id="35" dur="500"/>
                                        <p:tgtEl>
                                          <p:spTgt spid="67591">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7591">
                                            <p:txEl>
                                              <p:pRg st="8" end="8"/>
                                            </p:txEl>
                                          </p:spTgt>
                                        </p:tgtEl>
                                        <p:attrNameLst>
                                          <p:attrName>style.visibility</p:attrName>
                                        </p:attrNameLst>
                                      </p:cBhvr>
                                      <p:to>
                                        <p:strVal val="visible"/>
                                      </p:to>
                                    </p:set>
                                    <p:animEffect transition="in" filter="wipe(left)">
                                      <p:cBhvr>
                                        <p:cTn id="40" dur="500"/>
                                        <p:tgtEl>
                                          <p:spTgt spid="675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08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0900" name="Rectangle 4"/>
          <p:cNvSpPr>
            <a:spLocks noGrp="1" noChangeArrowheads="1"/>
          </p:cNvSpPr>
          <p:nvPr>
            <p:ph type="title"/>
          </p:nvPr>
        </p:nvSpPr>
        <p:spPr>
          <a:xfrm>
            <a:off x="685800" y="30480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Aggiustamento marshalliano</a:t>
            </a:r>
          </a:p>
        </p:txBody>
      </p:sp>
      <p:sp>
        <p:nvSpPr>
          <p:cNvPr id="80901" name="Rectangle 5"/>
          <p:cNvSpPr>
            <a:spLocks noChangeArrowheads="1"/>
          </p:cNvSpPr>
          <p:nvPr/>
        </p:nvSpPr>
        <p:spPr bwMode="auto">
          <a:xfrm>
            <a:off x="1547813" y="1844675"/>
            <a:ext cx="6508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Prezzo</a:t>
            </a:r>
          </a:p>
        </p:txBody>
      </p:sp>
      <p:sp>
        <p:nvSpPr>
          <p:cNvPr id="80902" name="Rectangle 6"/>
          <p:cNvSpPr>
            <a:spLocks noChangeArrowheads="1"/>
          </p:cNvSpPr>
          <p:nvPr/>
        </p:nvSpPr>
        <p:spPr bwMode="auto">
          <a:xfrm>
            <a:off x="1981200" y="3733800"/>
            <a:ext cx="220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P*</a:t>
            </a:r>
            <a:endParaRPr lang="it-IT" altLang="en-US" sz="1400">
              <a:solidFill>
                <a:srgbClr val="000000"/>
              </a:solidFill>
              <a:latin typeface="Arial Narrow" panose="020B0606020202030204" pitchFamily="34" charset="0"/>
            </a:endParaRPr>
          </a:p>
        </p:txBody>
      </p:sp>
      <p:sp>
        <p:nvSpPr>
          <p:cNvPr id="80903" name="Rectangle 7"/>
          <p:cNvSpPr>
            <a:spLocks noChangeArrowheads="1"/>
          </p:cNvSpPr>
          <p:nvPr/>
        </p:nvSpPr>
        <p:spPr bwMode="auto">
          <a:xfrm>
            <a:off x="1981200" y="3352800"/>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P</a:t>
            </a:r>
            <a:r>
              <a:rPr lang="it-IT" altLang="en-US" sz="1600">
                <a:solidFill>
                  <a:srgbClr val="000000"/>
                </a:solidFill>
                <a:latin typeface="Arial Narrow" panose="020B0606020202030204" pitchFamily="34" charset="0"/>
              </a:rPr>
              <a:t>s</a:t>
            </a:r>
            <a:endParaRPr lang="it-IT" altLang="en-US" sz="1000">
              <a:solidFill>
                <a:srgbClr val="000000"/>
              </a:solidFill>
              <a:latin typeface="Arial Narrow" panose="020B0606020202030204" pitchFamily="34" charset="0"/>
            </a:endParaRPr>
          </a:p>
        </p:txBody>
      </p:sp>
      <p:sp>
        <p:nvSpPr>
          <p:cNvPr id="80904" name="Rectangle 8"/>
          <p:cNvSpPr>
            <a:spLocks noChangeArrowheads="1"/>
          </p:cNvSpPr>
          <p:nvPr/>
        </p:nvSpPr>
        <p:spPr bwMode="auto">
          <a:xfrm>
            <a:off x="2166938" y="54165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000000"/>
                </a:solidFill>
                <a:latin typeface="Arial Narrow" panose="020B0606020202030204" pitchFamily="34" charset="0"/>
              </a:rPr>
              <a:t>0</a:t>
            </a:r>
          </a:p>
        </p:txBody>
      </p:sp>
      <p:sp>
        <p:nvSpPr>
          <p:cNvPr id="80905" name="Rectangle 9"/>
          <p:cNvSpPr>
            <a:spLocks noChangeArrowheads="1"/>
          </p:cNvSpPr>
          <p:nvPr/>
        </p:nvSpPr>
        <p:spPr bwMode="auto">
          <a:xfrm>
            <a:off x="4368800" y="5416550"/>
            <a:ext cx="242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Q*</a:t>
            </a:r>
          </a:p>
        </p:txBody>
      </p:sp>
      <p:sp>
        <p:nvSpPr>
          <p:cNvPr id="80906" name="Rectangle 10"/>
          <p:cNvSpPr>
            <a:spLocks noChangeArrowheads="1"/>
          </p:cNvSpPr>
          <p:nvPr/>
        </p:nvSpPr>
        <p:spPr bwMode="auto">
          <a:xfrm>
            <a:off x="7488238" y="5448300"/>
            <a:ext cx="785812"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Quantità</a:t>
            </a:r>
          </a:p>
        </p:txBody>
      </p:sp>
      <p:sp>
        <p:nvSpPr>
          <p:cNvPr id="80907" name="Freeform 11"/>
          <p:cNvSpPr>
            <a:spLocks/>
          </p:cNvSpPr>
          <p:nvPr/>
        </p:nvSpPr>
        <p:spPr bwMode="auto">
          <a:xfrm>
            <a:off x="2268538" y="3465513"/>
            <a:ext cx="3046412" cy="1952625"/>
          </a:xfrm>
          <a:custGeom>
            <a:avLst/>
            <a:gdLst>
              <a:gd name="T0" fmla="*/ 0 w 1919"/>
              <a:gd name="T1" fmla="*/ 0 h 1230"/>
              <a:gd name="T2" fmla="*/ 2147483646 w 1919"/>
              <a:gd name="T3" fmla="*/ 0 h 1230"/>
              <a:gd name="T4" fmla="*/ 2147483646 w 1919"/>
              <a:gd name="T5" fmla="*/ 2147483646 h 1230"/>
              <a:gd name="T6" fmla="*/ 0 60000 65536"/>
              <a:gd name="T7" fmla="*/ 0 60000 65536"/>
              <a:gd name="T8" fmla="*/ 0 60000 65536"/>
            </a:gdLst>
            <a:ahLst/>
            <a:cxnLst>
              <a:cxn ang="T6">
                <a:pos x="T0" y="T1"/>
              </a:cxn>
              <a:cxn ang="T7">
                <a:pos x="T2" y="T3"/>
              </a:cxn>
              <a:cxn ang="T8">
                <a:pos x="T4" y="T5"/>
              </a:cxn>
            </a:cxnLst>
            <a:rect l="0" t="0" r="r" b="b"/>
            <a:pathLst>
              <a:path w="1919" h="1230">
                <a:moveTo>
                  <a:pt x="0" y="0"/>
                </a:moveTo>
                <a:lnTo>
                  <a:pt x="1918" y="0"/>
                </a:lnTo>
                <a:lnTo>
                  <a:pt x="1918" y="1229"/>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08" name="Line 12"/>
          <p:cNvSpPr>
            <a:spLocks noChangeShapeType="1"/>
          </p:cNvSpPr>
          <p:nvPr/>
        </p:nvSpPr>
        <p:spPr bwMode="auto">
          <a:xfrm flipH="1">
            <a:off x="2436813" y="3086100"/>
            <a:ext cx="3832225" cy="1579563"/>
          </a:xfrm>
          <a:prstGeom prst="line">
            <a:avLst/>
          </a:prstGeom>
          <a:noFill/>
          <a:ln w="254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0909" name="Line 13"/>
          <p:cNvSpPr>
            <a:spLocks noChangeShapeType="1"/>
          </p:cNvSpPr>
          <p:nvPr/>
        </p:nvSpPr>
        <p:spPr bwMode="auto">
          <a:xfrm>
            <a:off x="2541588" y="3086100"/>
            <a:ext cx="3840162" cy="15954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0910" name="Freeform 14"/>
          <p:cNvSpPr>
            <a:spLocks/>
          </p:cNvSpPr>
          <p:nvPr/>
        </p:nvSpPr>
        <p:spPr bwMode="auto">
          <a:xfrm>
            <a:off x="4349750" y="3805238"/>
            <a:ext cx="122238" cy="95250"/>
          </a:xfrm>
          <a:custGeom>
            <a:avLst/>
            <a:gdLst>
              <a:gd name="T0" fmla="*/ 2147483646 w 77"/>
              <a:gd name="T1" fmla="*/ 2147483646 h 60"/>
              <a:gd name="T2" fmla="*/ 2147483646 w 77"/>
              <a:gd name="T3" fmla="*/ 2147483646 h 60"/>
              <a:gd name="T4" fmla="*/ 2147483646 w 77"/>
              <a:gd name="T5" fmla="*/ 2147483646 h 60"/>
              <a:gd name="T6" fmla="*/ 2147483646 w 77"/>
              <a:gd name="T7" fmla="*/ 2147483646 h 60"/>
              <a:gd name="T8" fmla="*/ 2147483646 w 77"/>
              <a:gd name="T9" fmla="*/ 2147483646 h 60"/>
              <a:gd name="T10" fmla="*/ 2147483646 w 77"/>
              <a:gd name="T11" fmla="*/ 2147483646 h 60"/>
              <a:gd name="T12" fmla="*/ 2147483646 w 77"/>
              <a:gd name="T13" fmla="*/ 0 h 60"/>
              <a:gd name="T14" fmla="*/ 2147483646 w 77"/>
              <a:gd name="T15" fmla="*/ 2147483646 h 60"/>
              <a:gd name="T16" fmla="*/ 0 w 77"/>
              <a:gd name="T17" fmla="*/ 2147483646 h 60"/>
              <a:gd name="T18" fmla="*/ 0 w 77"/>
              <a:gd name="T19" fmla="*/ 2147483646 h 60"/>
              <a:gd name="T20" fmla="*/ 0 w 77"/>
              <a:gd name="T21" fmla="*/ 2147483646 h 60"/>
              <a:gd name="T22" fmla="*/ 2147483646 w 77"/>
              <a:gd name="T23" fmla="*/ 2147483646 h 60"/>
              <a:gd name="T24" fmla="*/ 2147483646 w 77"/>
              <a:gd name="T25" fmla="*/ 21474836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60">
                <a:moveTo>
                  <a:pt x="38" y="59"/>
                </a:moveTo>
                <a:lnTo>
                  <a:pt x="51" y="59"/>
                </a:lnTo>
                <a:lnTo>
                  <a:pt x="63" y="49"/>
                </a:lnTo>
                <a:lnTo>
                  <a:pt x="76" y="30"/>
                </a:lnTo>
                <a:lnTo>
                  <a:pt x="63" y="20"/>
                </a:lnTo>
                <a:lnTo>
                  <a:pt x="51" y="10"/>
                </a:lnTo>
                <a:lnTo>
                  <a:pt x="38" y="0"/>
                </a:lnTo>
                <a:lnTo>
                  <a:pt x="25" y="10"/>
                </a:lnTo>
                <a:lnTo>
                  <a:pt x="0" y="20"/>
                </a:lnTo>
                <a:lnTo>
                  <a:pt x="0" y="30"/>
                </a:lnTo>
                <a:lnTo>
                  <a:pt x="0" y="49"/>
                </a:lnTo>
                <a:lnTo>
                  <a:pt x="25" y="59"/>
                </a:lnTo>
                <a:lnTo>
                  <a:pt x="38" y="5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1" name="Freeform 15"/>
          <p:cNvSpPr>
            <a:spLocks/>
          </p:cNvSpPr>
          <p:nvPr/>
        </p:nvSpPr>
        <p:spPr bwMode="auto">
          <a:xfrm>
            <a:off x="5257800" y="4191000"/>
            <a:ext cx="119063" cy="93663"/>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0 w 75"/>
              <a:gd name="T17" fmla="*/ 2147483646 h 59"/>
              <a:gd name="T18" fmla="*/ 0 w 75"/>
              <a:gd name="T19" fmla="*/ 2147483646 h 59"/>
              <a:gd name="T20" fmla="*/ 0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49" y="48"/>
                </a:lnTo>
                <a:lnTo>
                  <a:pt x="61" y="38"/>
                </a:lnTo>
                <a:lnTo>
                  <a:pt x="74" y="28"/>
                </a:lnTo>
                <a:lnTo>
                  <a:pt x="61" y="10"/>
                </a:lnTo>
                <a:lnTo>
                  <a:pt x="49" y="0"/>
                </a:lnTo>
                <a:lnTo>
                  <a:pt x="36" y="0"/>
                </a:lnTo>
                <a:lnTo>
                  <a:pt x="13" y="0"/>
                </a:lnTo>
                <a:lnTo>
                  <a:pt x="0" y="10"/>
                </a:lnTo>
                <a:lnTo>
                  <a:pt x="0" y="28"/>
                </a:lnTo>
                <a:lnTo>
                  <a:pt x="0" y="38"/>
                </a:lnTo>
                <a:lnTo>
                  <a:pt x="13"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2" name="Freeform 16"/>
          <p:cNvSpPr>
            <a:spLocks/>
          </p:cNvSpPr>
          <p:nvPr/>
        </p:nvSpPr>
        <p:spPr bwMode="auto">
          <a:xfrm>
            <a:off x="5256213" y="3421063"/>
            <a:ext cx="119062" cy="93662"/>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2147483646 w 75"/>
              <a:gd name="T17" fmla="*/ 2147483646 h 59"/>
              <a:gd name="T18" fmla="*/ 0 w 75"/>
              <a:gd name="T19" fmla="*/ 2147483646 h 59"/>
              <a:gd name="T20" fmla="*/ 2147483646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61" y="48"/>
                </a:lnTo>
                <a:lnTo>
                  <a:pt x="74" y="38"/>
                </a:lnTo>
                <a:lnTo>
                  <a:pt x="74" y="28"/>
                </a:lnTo>
                <a:lnTo>
                  <a:pt x="74" y="10"/>
                </a:lnTo>
                <a:lnTo>
                  <a:pt x="61" y="0"/>
                </a:lnTo>
                <a:lnTo>
                  <a:pt x="36" y="0"/>
                </a:lnTo>
                <a:lnTo>
                  <a:pt x="25" y="0"/>
                </a:lnTo>
                <a:lnTo>
                  <a:pt x="13" y="10"/>
                </a:lnTo>
                <a:lnTo>
                  <a:pt x="0" y="28"/>
                </a:lnTo>
                <a:lnTo>
                  <a:pt x="13" y="38"/>
                </a:lnTo>
                <a:lnTo>
                  <a:pt x="25"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3" name="Freeform 17"/>
          <p:cNvSpPr>
            <a:spLocks/>
          </p:cNvSpPr>
          <p:nvPr/>
        </p:nvSpPr>
        <p:spPr bwMode="auto">
          <a:xfrm>
            <a:off x="2246313" y="1827213"/>
            <a:ext cx="5922962" cy="3590925"/>
          </a:xfrm>
          <a:custGeom>
            <a:avLst/>
            <a:gdLst>
              <a:gd name="T0" fmla="*/ 0 w 3731"/>
              <a:gd name="T1" fmla="*/ 0 h 2262"/>
              <a:gd name="T2" fmla="*/ 0 w 3731"/>
              <a:gd name="T3" fmla="*/ 2147483646 h 2262"/>
              <a:gd name="T4" fmla="*/ 2147483646 w 3731"/>
              <a:gd name="T5" fmla="*/ 2147483646 h 2262"/>
              <a:gd name="T6" fmla="*/ 0 60000 65536"/>
              <a:gd name="T7" fmla="*/ 0 60000 65536"/>
              <a:gd name="T8" fmla="*/ 0 60000 65536"/>
            </a:gdLst>
            <a:ahLst/>
            <a:cxnLst>
              <a:cxn ang="T6">
                <a:pos x="T0" y="T1"/>
              </a:cxn>
              <a:cxn ang="T7">
                <a:pos x="T2" y="T3"/>
              </a:cxn>
              <a:cxn ang="T8">
                <a:pos x="T4" y="T5"/>
              </a:cxn>
            </a:cxnLst>
            <a:rect l="0" t="0" r="r" b="b"/>
            <a:pathLst>
              <a:path w="3731" h="2262">
                <a:moveTo>
                  <a:pt x="0" y="0"/>
                </a:moveTo>
                <a:lnTo>
                  <a:pt x="0" y="2261"/>
                </a:lnTo>
                <a:lnTo>
                  <a:pt x="3730" y="2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4" name="Rectangle 18"/>
          <p:cNvSpPr>
            <a:spLocks noChangeArrowheads="1"/>
          </p:cNvSpPr>
          <p:nvPr/>
        </p:nvSpPr>
        <p:spPr bwMode="auto">
          <a:xfrm>
            <a:off x="6342063" y="2960688"/>
            <a:ext cx="13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S</a:t>
            </a:r>
          </a:p>
        </p:txBody>
      </p:sp>
      <p:sp>
        <p:nvSpPr>
          <p:cNvPr id="80915" name="Rectangle 19"/>
          <p:cNvSpPr>
            <a:spLocks noChangeArrowheads="1"/>
          </p:cNvSpPr>
          <p:nvPr/>
        </p:nvSpPr>
        <p:spPr bwMode="auto">
          <a:xfrm>
            <a:off x="6459538" y="4602163"/>
            <a:ext cx="150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D</a:t>
            </a:r>
          </a:p>
        </p:txBody>
      </p:sp>
      <p:sp>
        <p:nvSpPr>
          <p:cNvPr id="80916" name="Rectangle 20"/>
          <p:cNvSpPr>
            <a:spLocks noChangeArrowheads="1"/>
          </p:cNvSpPr>
          <p:nvPr/>
        </p:nvSpPr>
        <p:spPr bwMode="auto">
          <a:xfrm>
            <a:off x="5029200" y="5486400"/>
            <a:ext cx="74612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2000">
                <a:solidFill>
                  <a:srgbClr val="000000"/>
                </a:solidFill>
                <a:latin typeface="Arial Narrow" panose="020B0606020202030204" pitchFamily="34" charset="0"/>
              </a:rPr>
              <a:t>Q</a:t>
            </a:r>
            <a:r>
              <a:rPr lang="it-IT" altLang="en-US" sz="1400">
                <a:solidFill>
                  <a:srgbClr val="000000"/>
                </a:solidFill>
                <a:latin typeface="Arial Narrow" panose="020B0606020202030204" pitchFamily="34" charset="0"/>
              </a:rPr>
              <a:t>1</a:t>
            </a:r>
            <a:r>
              <a:rPr lang="it-IT" altLang="en-US" sz="2000">
                <a:solidFill>
                  <a:srgbClr val="000000"/>
                </a:solidFill>
                <a:latin typeface="Arial Narrow" panose="020B0606020202030204" pitchFamily="34" charset="0"/>
              </a:rPr>
              <a:t> = Qs</a:t>
            </a:r>
          </a:p>
        </p:txBody>
      </p:sp>
      <p:sp>
        <p:nvSpPr>
          <p:cNvPr id="80917" name="Text Box 21"/>
          <p:cNvSpPr txBox="1">
            <a:spLocks noChangeArrowheads="1"/>
          </p:cNvSpPr>
          <p:nvPr/>
        </p:nvSpPr>
        <p:spPr bwMode="auto">
          <a:xfrm>
            <a:off x="5334000" y="39624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C</a:t>
            </a:r>
          </a:p>
        </p:txBody>
      </p:sp>
      <p:sp>
        <p:nvSpPr>
          <p:cNvPr id="80918" name="Text Box 22"/>
          <p:cNvSpPr txBox="1">
            <a:spLocks noChangeArrowheads="1"/>
          </p:cNvSpPr>
          <p:nvPr/>
        </p:nvSpPr>
        <p:spPr bwMode="auto">
          <a:xfrm>
            <a:off x="5181600" y="31242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B</a:t>
            </a:r>
          </a:p>
        </p:txBody>
      </p:sp>
      <p:sp>
        <p:nvSpPr>
          <p:cNvPr id="80919" name="Text Box 23"/>
          <p:cNvSpPr txBox="1">
            <a:spLocks noChangeArrowheads="1"/>
          </p:cNvSpPr>
          <p:nvPr/>
        </p:nvSpPr>
        <p:spPr bwMode="auto">
          <a:xfrm>
            <a:off x="4267200" y="3505200"/>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E</a:t>
            </a:r>
          </a:p>
        </p:txBody>
      </p:sp>
      <p:sp>
        <p:nvSpPr>
          <p:cNvPr id="80920" name="Text Box 24"/>
          <p:cNvSpPr txBox="1">
            <a:spLocks noChangeArrowheads="1"/>
          </p:cNvSpPr>
          <p:nvPr/>
        </p:nvSpPr>
        <p:spPr bwMode="auto">
          <a:xfrm>
            <a:off x="3276600" y="1295400"/>
            <a:ext cx="553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t>Sul mercato, </a:t>
            </a:r>
            <a:r>
              <a:rPr lang="it-IT" altLang="en-US" sz="2400" u="sng"/>
              <a:t>qui ed ora</a:t>
            </a:r>
            <a:r>
              <a:rPr lang="it-IT" altLang="en-US" sz="2400"/>
              <a:t>, esiste Q</a:t>
            </a:r>
            <a:r>
              <a:rPr lang="it-IT" altLang="en-US" sz="1800"/>
              <a:t>1</a:t>
            </a:r>
          </a:p>
          <a:p>
            <a:pPr eaLnBrk="1" hangingPunct="1">
              <a:spcBef>
                <a:spcPct val="0"/>
              </a:spcBef>
              <a:buFontTx/>
              <a:buNone/>
            </a:pPr>
            <a:r>
              <a:rPr lang="it-IT" altLang="en-US" sz="2400"/>
              <a:t>L’eccesso di offerta è definito come P</a:t>
            </a:r>
            <a:r>
              <a:rPr lang="it-IT" altLang="en-US" sz="1600"/>
              <a:t>S</a:t>
            </a:r>
            <a:r>
              <a:rPr lang="it-IT" altLang="en-US" sz="2400"/>
              <a:t> &gt; P</a:t>
            </a:r>
            <a:r>
              <a:rPr lang="it-IT" altLang="en-US" sz="1800"/>
              <a:t>d</a:t>
            </a:r>
          </a:p>
          <a:p>
            <a:pPr eaLnBrk="1" hangingPunct="1">
              <a:spcBef>
                <a:spcPct val="0"/>
              </a:spcBef>
              <a:buFontTx/>
              <a:buNone/>
            </a:pPr>
            <a:r>
              <a:rPr lang="it-IT" altLang="en-US" sz="2400"/>
              <a:t>Aggiustamento: Q</a:t>
            </a:r>
            <a:r>
              <a:rPr lang="it-IT" altLang="en-US" sz="1800"/>
              <a:t>1</a:t>
            </a:r>
            <a:r>
              <a:rPr lang="it-IT" altLang="en-US" sz="2400"/>
              <a:t> si riduce fino a Q*</a:t>
            </a:r>
          </a:p>
        </p:txBody>
      </p:sp>
      <p:sp>
        <p:nvSpPr>
          <p:cNvPr id="80921" name="Line 25"/>
          <p:cNvSpPr>
            <a:spLocks noChangeShapeType="1"/>
          </p:cNvSpPr>
          <p:nvPr/>
        </p:nvSpPr>
        <p:spPr bwMode="auto">
          <a:xfrm flipH="1">
            <a:off x="2209800" y="4267200"/>
            <a:ext cx="304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22" name="Rectangle 26"/>
          <p:cNvSpPr>
            <a:spLocks noChangeArrowheads="1"/>
          </p:cNvSpPr>
          <p:nvPr/>
        </p:nvSpPr>
        <p:spPr bwMode="auto">
          <a:xfrm>
            <a:off x="1905000" y="4114800"/>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P</a:t>
            </a:r>
            <a:r>
              <a:rPr lang="it-IT" altLang="en-US" sz="1600">
                <a:solidFill>
                  <a:srgbClr val="000000"/>
                </a:solidFill>
                <a:latin typeface="Arial Narrow" panose="020B0606020202030204" pitchFamily="34" charset="0"/>
              </a:rPr>
              <a:t>d</a:t>
            </a:r>
            <a:endParaRPr lang="it-IT" altLang="en-US" sz="1000">
              <a:solidFill>
                <a:srgbClr val="000000"/>
              </a:solidFill>
              <a:latin typeface="Arial Narrow" panose="020B0606020202030204" pitchFamily="34" charset="0"/>
            </a:endParaRPr>
          </a:p>
        </p:txBody>
      </p:sp>
      <p:sp>
        <p:nvSpPr>
          <p:cNvPr id="80923" name="Line 27"/>
          <p:cNvSpPr>
            <a:spLocks noChangeShapeType="1"/>
          </p:cNvSpPr>
          <p:nvPr/>
        </p:nvSpPr>
        <p:spPr bwMode="auto">
          <a:xfrm>
            <a:off x="4419600" y="3886200"/>
            <a:ext cx="0"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24" name="Line 28"/>
          <p:cNvSpPr>
            <a:spLocks noChangeShapeType="1"/>
          </p:cNvSpPr>
          <p:nvPr/>
        </p:nvSpPr>
        <p:spPr bwMode="auto">
          <a:xfrm flipH="1" flipV="1">
            <a:off x="1066800" y="2971800"/>
            <a:ext cx="762000" cy="4572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25" name="Text Box 29"/>
          <p:cNvSpPr txBox="1">
            <a:spLocks noChangeArrowheads="1"/>
          </p:cNvSpPr>
          <p:nvPr/>
        </p:nvSpPr>
        <p:spPr bwMode="auto">
          <a:xfrm>
            <a:off x="304800" y="2667000"/>
            <a:ext cx="154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Prezzo di offerta</a:t>
            </a:r>
          </a:p>
        </p:txBody>
      </p:sp>
      <p:sp>
        <p:nvSpPr>
          <p:cNvPr id="80926" name="Line 30"/>
          <p:cNvSpPr>
            <a:spLocks noChangeShapeType="1"/>
          </p:cNvSpPr>
          <p:nvPr/>
        </p:nvSpPr>
        <p:spPr bwMode="auto">
          <a:xfrm flipH="1">
            <a:off x="1219200" y="4343400"/>
            <a:ext cx="609600" cy="6096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27" name="Text Box 31"/>
          <p:cNvSpPr txBox="1">
            <a:spLocks noChangeArrowheads="1"/>
          </p:cNvSpPr>
          <p:nvPr/>
        </p:nvSpPr>
        <p:spPr bwMode="auto">
          <a:xfrm>
            <a:off x="152400" y="4953000"/>
            <a:ext cx="1744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a:t>Prezzo di domanda</a:t>
            </a:r>
          </a:p>
        </p:txBody>
      </p:sp>
      <p:sp>
        <p:nvSpPr>
          <p:cNvPr id="80928" name="Text Box 32"/>
          <p:cNvSpPr txBox="1">
            <a:spLocks noChangeArrowheads="1"/>
          </p:cNvSpPr>
          <p:nvPr/>
        </p:nvSpPr>
        <p:spPr bwMode="auto">
          <a:xfrm>
            <a:off x="228600" y="5867400"/>
            <a:ext cx="7453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t>P</a:t>
            </a:r>
            <a:r>
              <a:rPr lang="it-IT" altLang="en-US" sz="1800"/>
              <a:t>s</a:t>
            </a:r>
            <a:r>
              <a:rPr lang="it-IT" altLang="en-US" sz="2400"/>
              <a:t> </a:t>
            </a:r>
            <a:r>
              <a:rPr lang="it-IT" altLang="en-US" sz="2400">
                <a:sym typeface="Symbol" panose="05050102010706020507" pitchFamily="18" charset="2"/>
              </a:rPr>
              <a:t> prezzo a cui i venditori sono disposti ad offrire Q</a:t>
            </a:r>
            <a:r>
              <a:rPr lang="it-IT" altLang="en-US" sz="1800">
                <a:sym typeface="Symbol" panose="05050102010706020507" pitchFamily="18" charset="2"/>
              </a:rPr>
              <a:t>1</a:t>
            </a:r>
          </a:p>
          <a:p>
            <a:pPr eaLnBrk="1" hangingPunct="1">
              <a:spcBef>
                <a:spcPct val="0"/>
              </a:spcBef>
              <a:buFontTx/>
              <a:buNone/>
            </a:pPr>
            <a:r>
              <a:rPr lang="it-IT" altLang="en-US" sz="2400"/>
              <a:t>P</a:t>
            </a:r>
            <a:r>
              <a:rPr lang="it-IT" altLang="en-US" sz="1800"/>
              <a:t>d</a:t>
            </a:r>
            <a:r>
              <a:rPr lang="it-IT" altLang="en-US" sz="2400"/>
              <a:t> </a:t>
            </a:r>
            <a:r>
              <a:rPr lang="it-IT" altLang="en-US" sz="2400">
                <a:sym typeface="Symbol" panose="05050102010706020507" pitchFamily="18" charset="2"/>
              </a:rPr>
              <a:t> prezzo che i compratori sono disposti a pagare per Q</a:t>
            </a:r>
            <a:r>
              <a:rPr lang="it-IT" altLang="en-US" sz="1800">
                <a:sym typeface="Symbol" panose="05050102010706020507" pitchFamily="18" charset="2"/>
              </a:rPr>
              <a:t>1</a:t>
            </a:r>
          </a:p>
        </p:txBody>
      </p:sp>
      <p:pic>
        <p:nvPicPr>
          <p:cNvPr id="80929" name="Picture 33" descr="mars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08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30" name="Line 34"/>
          <p:cNvSpPr>
            <a:spLocks noChangeShapeType="1"/>
          </p:cNvSpPr>
          <p:nvPr/>
        </p:nvSpPr>
        <p:spPr bwMode="auto">
          <a:xfrm flipH="1">
            <a:off x="2286000" y="3886200"/>
            <a:ext cx="213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FC1DEB-FD28-49D5-A0BD-C506338553BC}"/>
              </a:ext>
            </a:extLst>
          </p:cNvPr>
          <p:cNvSpPr>
            <a:spLocks noGrp="1"/>
          </p:cNvSpPr>
          <p:nvPr>
            <p:ph type="title"/>
          </p:nvPr>
        </p:nvSpPr>
        <p:spPr>
          <a:xfrm>
            <a:off x="685800" y="18309"/>
            <a:ext cx="7772400" cy="864096"/>
          </a:xfrm>
        </p:spPr>
        <p:txBody>
          <a:bodyPr/>
          <a:lstStyle/>
          <a:p>
            <a:r>
              <a:rPr lang="it-IT" sz="4000" dirty="0"/>
              <a:t>Un esempio reale «</a:t>
            </a:r>
            <a:r>
              <a:rPr lang="it-IT" sz="4000" dirty="0" err="1"/>
              <a:t>marshalliano</a:t>
            </a:r>
            <a:r>
              <a:rPr lang="it-IT" sz="4000" dirty="0"/>
              <a:t>»</a:t>
            </a:r>
          </a:p>
        </p:txBody>
      </p:sp>
      <p:sp>
        <p:nvSpPr>
          <p:cNvPr id="3" name="Segnaposto contenuto 2">
            <a:extLst>
              <a:ext uri="{FF2B5EF4-FFF2-40B4-BE49-F238E27FC236}">
                <a16:creationId xmlns:a16="http://schemas.microsoft.com/office/drawing/2014/main" id="{83DE0423-F095-40EC-8D87-1E79488ABC8E}"/>
              </a:ext>
            </a:extLst>
          </p:cNvPr>
          <p:cNvSpPr>
            <a:spLocks noGrp="1"/>
          </p:cNvSpPr>
          <p:nvPr>
            <p:ph idx="1"/>
          </p:nvPr>
        </p:nvSpPr>
        <p:spPr>
          <a:xfrm>
            <a:off x="0" y="836712"/>
            <a:ext cx="9144000" cy="5400600"/>
          </a:xfrm>
        </p:spPr>
        <p:txBody>
          <a:bodyPr/>
          <a:lstStyle/>
          <a:p>
            <a:r>
              <a:rPr lang="it-IT" sz="2800" dirty="0"/>
              <a:t>Sul mercato «qui ed ora» esiste Q</a:t>
            </a:r>
            <a:r>
              <a:rPr lang="it-IT" sz="2400" dirty="0"/>
              <a:t>1</a:t>
            </a:r>
            <a:r>
              <a:rPr lang="it-IT" sz="2800" dirty="0"/>
              <a:t> di latte ovino. </a:t>
            </a:r>
          </a:p>
          <a:p>
            <a:r>
              <a:rPr lang="it-IT" sz="2800" dirty="0"/>
              <a:t>Q</a:t>
            </a:r>
            <a:r>
              <a:rPr lang="it-IT" sz="2400" dirty="0"/>
              <a:t>1 </a:t>
            </a:r>
            <a:r>
              <a:rPr lang="it-IT" sz="2800" dirty="0"/>
              <a:t>è il risultato di decisioni di produzione (evidentemente errate…) dei pastori.</a:t>
            </a:r>
          </a:p>
          <a:p>
            <a:r>
              <a:rPr lang="it-IT" sz="2800" dirty="0"/>
              <a:t>Quel latte i pastori sono disposti a venderlo a P</a:t>
            </a:r>
            <a:r>
              <a:rPr lang="it-IT" sz="2400" dirty="0"/>
              <a:t>s</a:t>
            </a:r>
            <a:r>
              <a:rPr lang="it-IT" sz="2800" dirty="0"/>
              <a:t>. Ma i compratori (caseifici) sono disposti a pagarlo P</a:t>
            </a:r>
            <a:r>
              <a:rPr lang="it-IT" sz="2400" dirty="0"/>
              <a:t>d</a:t>
            </a:r>
            <a:r>
              <a:rPr lang="it-IT" sz="2800" dirty="0"/>
              <a:t>. </a:t>
            </a:r>
          </a:p>
          <a:p>
            <a:r>
              <a:rPr lang="it-IT" sz="2800" dirty="0"/>
              <a:t>Dato che P</a:t>
            </a:r>
            <a:r>
              <a:rPr lang="it-IT" sz="2400" dirty="0"/>
              <a:t>d</a:t>
            </a:r>
            <a:r>
              <a:rPr lang="it-IT" sz="2800" dirty="0"/>
              <a:t> &lt; P</a:t>
            </a:r>
            <a:r>
              <a:rPr lang="it-IT" sz="2400" dirty="0"/>
              <a:t>s</a:t>
            </a:r>
            <a:r>
              <a:rPr lang="it-IT" sz="2800" dirty="0"/>
              <a:t>, nel periodo successivo i pastori ridurranno la produzione (o cercheranno altri compratori disposti a pagare di più).</a:t>
            </a:r>
          </a:p>
          <a:p>
            <a:r>
              <a:rPr lang="it-IT" sz="2800" dirty="0"/>
              <a:t>Ma nel periodo presente le alternative sono solo vendere a P</a:t>
            </a:r>
            <a:r>
              <a:rPr lang="it-IT" sz="2400" dirty="0"/>
              <a:t>d</a:t>
            </a:r>
            <a:r>
              <a:rPr lang="it-IT" sz="2800" dirty="0"/>
              <a:t> </a:t>
            </a:r>
            <a:r>
              <a:rPr lang="it-IT" sz="2800" i="1" dirty="0"/>
              <a:t>oppure</a:t>
            </a:r>
            <a:r>
              <a:rPr lang="it-IT" sz="2800" dirty="0"/>
              <a:t> distruggere il latte in eccesso.</a:t>
            </a:r>
          </a:p>
          <a:p>
            <a:r>
              <a:rPr lang="it-IT" sz="2800" dirty="0"/>
              <a:t>Perché i pastori hanno prodotto così tanto latte? </a:t>
            </a:r>
          </a:p>
        </p:txBody>
      </p:sp>
    </p:spTree>
    <p:extLst>
      <p:ext uri="{BB962C8B-B14F-4D97-AF65-F5344CB8AC3E}">
        <p14:creationId xmlns:p14="http://schemas.microsoft.com/office/powerpoint/2010/main" val="93713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9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94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94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950" name="Rectangle 6"/>
          <p:cNvSpPr>
            <a:spLocks noGrp="1" noChangeArrowheads="1"/>
          </p:cNvSpPr>
          <p:nvPr>
            <p:ph type="title"/>
          </p:nvPr>
        </p:nvSpPr>
        <p:spPr>
          <a:xfrm>
            <a:off x="611560" y="762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dirty="0"/>
              <a:t>La clausola </a:t>
            </a:r>
            <a:r>
              <a:rPr lang="it-IT" altLang="en-US" sz="4000" i="1" dirty="0" err="1"/>
              <a:t>ceteris</a:t>
            </a:r>
            <a:r>
              <a:rPr lang="it-IT" altLang="en-US" sz="4000" i="1" dirty="0"/>
              <a:t> </a:t>
            </a:r>
            <a:r>
              <a:rPr lang="it-IT" altLang="en-US" sz="4000" i="1" dirty="0" err="1"/>
              <a:t>paribus</a:t>
            </a:r>
            <a:endParaRPr lang="it-IT" altLang="en-US" sz="4000" dirty="0"/>
          </a:p>
        </p:txBody>
      </p:sp>
      <p:sp>
        <p:nvSpPr>
          <p:cNvPr id="26631" name="Rectangle 7"/>
          <p:cNvSpPr>
            <a:spLocks noGrp="1" noChangeArrowheads="1"/>
          </p:cNvSpPr>
          <p:nvPr>
            <p:ph type="body" idx="1"/>
          </p:nvPr>
        </p:nvSpPr>
        <p:spPr>
          <a:xfrm>
            <a:off x="284049" y="1122621"/>
            <a:ext cx="8839200" cy="525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2400" dirty="0"/>
              <a:t>E’ un’espressione impiegata dagli economisti ad indicare che in una certa analisi tutte le variabili diverse da quelle in oggetto sono ipotizzate costanti.</a:t>
            </a:r>
          </a:p>
          <a:p>
            <a:pPr eaLnBrk="1" hangingPunct="1"/>
            <a:r>
              <a:rPr lang="it-IT" altLang="en-US" sz="2400" dirty="0"/>
              <a:t>Tale clausola è alla base del c.d. metodo di </a:t>
            </a:r>
            <a:r>
              <a:rPr lang="it-IT" altLang="en-US" sz="2400" i="1" dirty="0">
                <a:solidFill>
                  <a:srgbClr val="FF0000"/>
                </a:solidFill>
              </a:rPr>
              <a:t>equilibrio parziale</a:t>
            </a:r>
            <a:r>
              <a:rPr lang="it-IT" altLang="en-US" sz="2400" i="1" dirty="0"/>
              <a:t>, </a:t>
            </a:r>
            <a:r>
              <a:rPr lang="it-IT" altLang="en-US" sz="2400" dirty="0"/>
              <a:t>cioè lo studio di un singolo mercato in isolamento.</a:t>
            </a:r>
          </a:p>
          <a:p>
            <a:pPr lvl="1" eaLnBrk="1" hangingPunct="1"/>
            <a:r>
              <a:rPr lang="it-IT" altLang="en-US" sz="2400" dirty="0"/>
              <a:t>E’ il metodo di analisi introdotto da Alfred Marshall</a:t>
            </a:r>
          </a:p>
          <a:p>
            <a:pPr eaLnBrk="1" hangingPunct="1"/>
            <a:r>
              <a:rPr lang="it-IT" altLang="en-US" sz="2400" dirty="0"/>
              <a:t>Inoltre, essa è alla base degli esercizi di </a:t>
            </a:r>
            <a:r>
              <a:rPr lang="it-IT" altLang="en-US" sz="2400" i="1" dirty="0">
                <a:solidFill>
                  <a:srgbClr val="FF0000"/>
                </a:solidFill>
              </a:rPr>
              <a:t>statica comparata</a:t>
            </a:r>
            <a:r>
              <a:rPr lang="it-IT" altLang="en-US" sz="2400" dirty="0"/>
              <a:t>, ovvero il confronto tra due diverse posizioni di equilibrio di mercato.</a:t>
            </a:r>
          </a:p>
          <a:p>
            <a:pPr lvl="1" eaLnBrk="1" hangingPunct="1"/>
            <a:r>
              <a:rPr lang="it-IT" altLang="en-US" sz="2400" dirty="0"/>
              <a:t>Nel tipico esercizio di statica comparata si chiede di determinare l’effetto sulla posizione di equilibrio di una variazione in una qualsiasi delle determinanti dell’offerta e/o della domanda, tenendo ferme tutte le altre.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31">
                                            <p:txEl>
                                              <p:pRg st="1" end="1"/>
                                            </p:txEl>
                                          </p:spTgt>
                                        </p:tgtEl>
                                        <p:attrNameLst>
                                          <p:attrName>style.visibility</p:attrName>
                                        </p:attrNameLst>
                                      </p:cBhvr>
                                      <p:to>
                                        <p:strVal val="visible"/>
                                      </p:to>
                                    </p:set>
                                    <p:animEffect transition="in" filter="wipe(left)">
                                      <p:cBhvr>
                                        <p:cTn id="7" dur="500"/>
                                        <p:tgtEl>
                                          <p:spTgt spid="26631">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631">
                                            <p:txEl>
                                              <p:pRg st="2" end="2"/>
                                            </p:txEl>
                                          </p:spTgt>
                                        </p:tgtEl>
                                        <p:attrNameLst>
                                          <p:attrName>style.visibility</p:attrName>
                                        </p:attrNameLst>
                                      </p:cBhvr>
                                      <p:to>
                                        <p:strVal val="visible"/>
                                      </p:to>
                                    </p:set>
                                    <p:animEffect transition="in" filter="wipe(left)">
                                      <p:cBhvr>
                                        <p:cTn id="10" dur="500"/>
                                        <p:tgtEl>
                                          <p:spTgt spid="266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631">
                                            <p:txEl>
                                              <p:pRg st="3" end="3"/>
                                            </p:txEl>
                                          </p:spTgt>
                                        </p:tgtEl>
                                        <p:attrNameLst>
                                          <p:attrName>style.visibility</p:attrName>
                                        </p:attrNameLst>
                                      </p:cBhvr>
                                      <p:to>
                                        <p:strVal val="visible"/>
                                      </p:to>
                                    </p:set>
                                    <p:animEffect transition="in" filter="wipe(left)">
                                      <p:cBhvr>
                                        <p:cTn id="15" dur="500"/>
                                        <p:tgtEl>
                                          <p:spTgt spid="26631">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631">
                                            <p:txEl>
                                              <p:pRg st="4" end="4"/>
                                            </p:txEl>
                                          </p:spTgt>
                                        </p:tgtEl>
                                        <p:attrNameLst>
                                          <p:attrName>style.visibility</p:attrName>
                                        </p:attrNameLst>
                                      </p:cBhvr>
                                      <p:to>
                                        <p:strVal val="visible"/>
                                      </p:to>
                                    </p:set>
                                    <p:animEffect transition="in" filter="wipe(left)">
                                      <p:cBhvr>
                                        <p:cTn id="18" dur="500"/>
                                        <p:tgtEl>
                                          <p:spTgt spid="266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uiExpand="1"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49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4996" name="Rectangle 4"/>
          <p:cNvSpPr>
            <a:spLocks noGrp="1" noChangeArrowheads="1"/>
          </p:cNvSpPr>
          <p:nvPr>
            <p:ph type="title"/>
          </p:nvPr>
        </p:nvSpPr>
        <p:spPr>
          <a:xfrm>
            <a:off x="152400" y="228600"/>
            <a:ext cx="88392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Statica comparata: 1) aumento della domanda</a:t>
            </a:r>
          </a:p>
        </p:txBody>
      </p:sp>
      <p:sp>
        <p:nvSpPr>
          <p:cNvPr id="84997" name="Rectangle 5"/>
          <p:cNvSpPr>
            <a:spLocks noChangeArrowheads="1"/>
          </p:cNvSpPr>
          <p:nvPr/>
        </p:nvSpPr>
        <p:spPr bwMode="auto">
          <a:xfrm>
            <a:off x="1276350" y="1762125"/>
            <a:ext cx="604838"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800" b="1">
                <a:solidFill>
                  <a:srgbClr val="000000"/>
                </a:solidFill>
                <a:latin typeface="Arial Narrow" panose="020B0606020202030204" pitchFamily="34" charset="0"/>
              </a:rPr>
              <a:t>Prezzo</a:t>
            </a:r>
          </a:p>
        </p:txBody>
      </p:sp>
      <p:sp>
        <p:nvSpPr>
          <p:cNvPr id="84998" name="Rectangle 6"/>
          <p:cNvSpPr>
            <a:spLocks noChangeArrowheads="1"/>
          </p:cNvSpPr>
          <p:nvPr/>
        </p:nvSpPr>
        <p:spPr bwMode="auto">
          <a:xfrm>
            <a:off x="1431925" y="4157663"/>
            <a:ext cx="3667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2.00</a:t>
            </a:r>
          </a:p>
        </p:txBody>
      </p:sp>
      <p:sp>
        <p:nvSpPr>
          <p:cNvPr id="84999" name="Rectangle 7"/>
          <p:cNvSpPr>
            <a:spLocks noChangeArrowheads="1"/>
          </p:cNvSpPr>
          <p:nvPr/>
        </p:nvSpPr>
        <p:spPr bwMode="auto">
          <a:xfrm>
            <a:off x="1322388" y="3649663"/>
            <a:ext cx="471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€2.50</a:t>
            </a:r>
          </a:p>
        </p:txBody>
      </p:sp>
      <p:sp>
        <p:nvSpPr>
          <p:cNvPr id="85000" name="Rectangle 8"/>
          <p:cNvSpPr>
            <a:spLocks noChangeArrowheads="1"/>
          </p:cNvSpPr>
          <p:nvPr/>
        </p:nvSpPr>
        <p:spPr bwMode="auto">
          <a:xfrm>
            <a:off x="1878013" y="6153150"/>
            <a:ext cx="104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85001" name="Rectangle 9"/>
          <p:cNvSpPr>
            <a:spLocks noChangeArrowheads="1"/>
          </p:cNvSpPr>
          <p:nvPr/>
        </p:nvSpPr>
        <p:spPr bwMode="auto">
          <a:xfrm>
            <a:off x="4356100" y="6153150"/>
            <a:ext cx="104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7</a:t>
            </a:r>
          </a:p>
        </p:txBody>
      </p:sp>
      <p:sp>
        <p:nvSpPr>
          <p:cNvPr id="85002" name="Rectangle 10"/>
          <p:cNvSpPr>
            <a:spLocks noChangeArrowheads="1"/>
          </p:cNvSpPr>
          <p:nvPr/>
        </p:nvSpPr>
        <p:spPr bwMode="auto">
          <a:xfrm>
            <a:off x="5307013" y="6153150"/>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10</a:t>
            </a:r>
          </a:p>
        </p:txBody>
      </p:sp>
      <p:sp>
        <p:nvSpPr>
          <p:cNvPr id="85003" name="Line 11"/>
          <p:cNvSpPr>
            <a:spLocks noChangeShapeType="1"/>
          </p:cNvSpPr>
          <p:nvPr/>
        </p:nvSpPr>
        <p:spPr bwMode="auto">
          <a:xfrm>
            <a:off x="5421313" y="6064250"/>
            <a:ext cx="1587" cy="508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4" name="Line 12"/>
          <p:cNvSpPr>
            <a:spLocks noChangeShapeType="1"/>
          </p:cNvSpPr>
          <p:nvPr/>
        </p:nvSpPr>
        <p:spPr bwMode="auto">
          <a:xfrm>
            <a:off x="4402138" y="6064250"/>
            <a:ext cx="1587" cy="508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5" name="Rectangle 13"/>
          <p:cNvSpPr>
            <a:spLocks noChangeArrowheads="1"/>
          </p:cNvSpPr>
          <p:nvPr/>
        </p:nvSpPr>
        <p:spPr bwMode="auto">
          <a:xfrm>
            <a:off x="7869238" y="6205538"/>
            <a:ext cx="7715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800" b="1">
                <a:solidFill>
                  <a:srgbClr val="000000"/>
                </a:solidFill>
                <a:latin typeface="Arial Narrow" panose="020B0606020202030204" pitchFamily="34" charset="0"/>
              </a:rPr>
              <a:t>Quantità</a:t>
            </a:r>
          </a:p>
          <a:p>
            <a:pPr algn="r">
              <a:lnSpc>
                <a:spcPct val="85000"/>
              </a:lnSpc>
              <a:spcBef>
                <a:spcPct val="0"/>
              </a:spcBef>
              <a:buFontTx/>
              <a:buNone/>
            </a:pPr>
            <a:r>
              <a:rPr lang="it-IT" altLang="en-US" sz="1800" b="1">
                <a:solidFill>
                  <a:srgbClr val="000000"/>
                </a:solidFill>
                <a:latin typeface="Arial Narrow" panose="020B0606020202030204" pitchFamily="34" charset="0"/>
              </a:rPr>
              <a:t>di gelato</a:t>
            </a:r>
          </a:p>
        </p:txBody>
      </p:sp>
      <p:sp>
        <p:nvSpPr>
          <p:cNvPr id="85006" name="Freeform 14"/>
          <p:cNvSpPr>
            <a:spLocks/>
          </p:cNvSpPr>
          <p:nvPr/>
        </p:nvSpPr>
        <p:spPr bwMode="auto">
          <a:xfrm>
            <a:off x="1985963" y="4270375"/>
            <a:ext cx="2416175" cy="1884363"/>
          </a:xfrm>
          <a:custGeom>
            <a:avLst/>
            <a:gdLst>
              <a:gd name="T0" fmla="*/ 0 w 1522"/>
              <a:gd name="T1" fmla="*/ 0 h 1187"/>
              <a:gd name="T2" fmla="*/ 2147483646 w 1522"/>
              <a:gd name="T3" fmla="*/ 0 h 1187"/>
              <a:gd name="T4" fmla="*/ 2147483646 w 1522"/>
              <a:gd name="T5" fmla="*/ 2147483646 h 1187"/>
              <a:gd name="T6" fmla="*/ 0 60000 65536"/>
              <a:gd name="T7" fmla="*/ 0 60000 65536"/>
              <a:gd name="T8" fmla="*/ 0 60000 65536"/>
            </a:gdLst>
            <a:ahLst/>
            <a:cxnLst>
              <a:cxn ang="T6">
                <a:pos x="T0" y="T1"/>
              </a:cxn>
              <a:cxn ang="T7">
                <a:pos x="T2" y="T3"/>
              </a:cxn>
              <a:cxn ang="T8">
                <a:pos x="T4" y="T5"/>
              </a:cxn>
            </a:cxnLst>
            <a:rect l="0" t="0" r="r" b="b"/>
            <a:pathLst>
              <a:path w="1522" h="1187">
                <a:moveTo>
                  <a:pt x="0" y="0"/>
                </a:moveTo>
                <a:lnTo>
                  <a:pt x="1521" y="0"/>
                </a:lnTo>
                <a:lnTo>
                  <a:pt x="1521" y="1186"/>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5007" name="Line 16"/>
          <p:cNvSpPr>
            <a:spLocks noChangeShapeType="1"/>
          </p:cNvSpPr>
          <p:nvPr/>
        </p:nvSpPr>
        <p:spPr bwMode="auto">
          <a:xfrm flipH="1">
            <a:off x="2339975" y="3357563"/>
            <a:ext cx="4160838" cy="185261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8" name="Line 17"/>
          <p:cNvSpPr>
            <a:spLocks noChangeShapeType="1"/>
          </p:cNvSpPr>
          <p:nvPr/>
        </p:nvSpPr>
        <p:spPr bwMode="auto">
          <a:xfrm>
            <a:off x="2668588" y="2857500"/>
            <a:ext cx="3535362" cy="28876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9346" name="Line 18"/>
          <p:cNvSpPr>
            <a:spLocks noChangeShapeType="1"/>
          </p:cNvSpPr>
          <p:nvPr/>
        </p:nvSpPr>
        <p:spPr bwMode="auto">
          <a:xfrm>
            <a:off x="3563938" y="2276475"/>
            <a:ext cx="3535362" cy="2906713"/>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0" name="Freeform 19"/>
          <p:cNvSpPr>
            <a:spLocks/>
          </p:cNvSpPr>
          <p:nvPr/>
        </p:nvSpPr>
        <p:spPr bwMode="auto">
          <a:xfrm>
            <a:off x="4335463" y="4214813"/>
            <a:ext cx="133350" cy="95250"/>
          </a:xfrm>
          <a:custGeom>
            <a:avLst/>
            <a:gdLst>
              <a:gd name="T0" fmla="*/ 2147483646 w 84"/>
              <a:gd name="T1" fmla="*/ 2147483646 h 60"/>
              <a:gd name="T2" fmla="*/ 2147483646 w 84"/>
              <a:gd name="T3" fmla="*/ 2147483646 h 60"/>
              <a:gd name="T4" fmla="*/ 2147483646 w 84"/>
              <a:gd name="T5" fmla="*/ 2147483646 h 60"/>
              <a:gd name="T6" fmla="*/ 2147483646 w 84"/>
              <a:gd name="T7" fmla="*/ 2147483646 h 60"/>
              <a:gd name="T8" fmla="*/ 2147483646 w 84"/>
              <a:gd name="T9" fmla="*/ 2147483646 h 60"/>
              <a:gd name="T10" fmla="*/ 2147483646 w 84"/>
              <a:gd name="T11" fmla="*/ 0 h 60"/>
              <a:gd name="T12" fmla="*/ 2147483646 w 84"/>
              <a:gd name="T13" fmla="*/ 0 h 60"/>
              <a:gd name="T14" fmla="*/ 2147483646 w 84"/>
              <a:gd name="T15" fmla="*/ 0 h 60"/>
              <a:gd name="T16" fmla="*/ 0 w 84"/>
              <a:gd name="T17" fmla="*/ 2147483646 h 60"/>
              <a:gd name="T18" fmla="*/ 0 w 84"/>
              <a:gd name="T19" fmla="*/ 2147483646 h 60"/>
              <a:gd name="T20" fmla="*/ 0 w 84"/>
              <a:gd name="T21" fmla="*/ 2147483646 h 60"/>
              <a:gd name="T22" fmla="*/ 2147483646 w 84"/>
              <a:gd name="T23" fmla="*/ 2147483646 h 60"/>
              <a:gd name="T24" fmla="*/ 2147483646 w 84"/>
              <a:gd name="T25" fmla="*/ 21474836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60">
                <a:moveTo>
                  <a:pt x="41" y="59"/>
                </a:moveTo>
                <a:lnTo>
                  <a:pt x="55" y="59"/>
                </a:lnTo>
                <a:lnTo>
                  <a:pt x="69" y="47"/>
                </a:lnTo>
                <a:lnTo>
                  <a:pt x="83" y="35"/>
                </a:lnTo>
                <a:lnTo>
                  <a:pt x="69" y="12"/>
                </a:lnTo>
                <a:lnTo>
                  <a:pt x="55" y="0"/>
                </a:lnTo>
                <a:lnTo>
                  <a:pt x="41" y="0"/>
                </a:lnTo>
                <a:lnTo>
                  <a:pt x="28" y="0"/>
                </a:lnTo>
                <a:lnTo>
                  <a:pt x="0" y="12"/>
                </a:lnTo>
                <a:lnTo>
                  <a:pt x="0" y="35"/>
                </a:lnTo>
                <a:lnTo>
                  <a:pt x="0" y="47"/>
                </a:lnTo>
                <a:lnTo>
                  <a:pt x="28" y="59"/>
                </a:lnTo>
                <a:lnTo>
                  <a:pt x="41" y="5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9348" name="Freeform 20"/>
          <p:cNvSpPr>
            <a:spLocks/>
          </p:cNvSpPr>
          <p:nvPr/>
        </p:nvSpPr>
        <p:spPr bwMode="auto">
          <a:xfrm>
            <a:off x="5364163" y="3819525"/>
            <a:ext cx="134937" cy="114300"/>
          </a:xfrm>
          <a:custGeom>
            <a:avLst/>
            <a:gdLst>
              <a:gd name="T0" fmla="*/ 2147483646 w 85"/>
              <a:gd name="T1" fmla="*/ 2147483646 h 72"/>
              <a:gd name="T2" fmla="*/ 2147483646 w 85"/>
              <a:gd name="T3" fmla="*/ 2147483646 h 72"/>
              <a:gd name="T4" fmla="*/ 2147483646 w 85"/>
              <a:gd name="T5" fmla="*/ 2147483646 h 72"/>
              <a:gd name="T6" fmla="*/ 2147483646 w 85"/>
              <a:gd name="T7" fmla="*/ 2147483646 h 72"/>
              <a:gd name="T8" fmla="*/ 2147483646 w 85"/>
              <a:gd name="T9" fmla="*/ 2147483646 h 72"/>
              <a:gd name="T10" fmla="*/ 2147483646 w 85"/>
              <a:gd name="T11" fmla="*/ 2147483646 h 72"/>
              <a:gd name="T12" fmla="*/ 2147483646 w 85"/>
              <a:gd name="T13" fmla="*/ 0 h 72"/>
              <a:gd name="T14" fmla="*/ 2147483646 w 85"/>
              <a:gd name="T15" fmla="*/ 2147483646 h 72"/>
              <a:gd name="T16" fmla="*/ 2147483646 w 85"/>
              <a:gd name="T17" fmla="*/ 2147483646 h 72"/>
              <a:gd name="T18" fmla="*/ 0 w 85"/>
              <a:gd name="T19" fmla="*/ 2147483646 h 72"/>
              <a:gd name="T20" fmla="*/ 2147483646 w 85"/>
              <a:gd name="T21" fmla="*/ 2147483646 h 72"/>
              <a:gd name="T22" fmla="*/ 2147483646 w 85"/>
              <a:gd name="T23" fmla="*/ 2147483646 h 72"/>
              <a:gd name="T24" fmla="*/ 2147483646 w 85"/>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72">
                <a:moveTo>
                  <a:pt x="42" y="71"/>
                </a:moveTo>
                <a:lnTo>
                  <a:pt x="56" y="71"/>
                </a:lnTo>
                <a:lnTo>
                  <a:pt x="84" y="59"/>
                </a:lnTo>
                <a:lnTo>
                  <a:pt x="84" y="36"/>
                </a:lnTo>
                <a:lnTo>
                  <a:pt x="84" y="24"/>
                </a:lnTo>
                <a:lnTo>
                  <a:pt x="56" y="12"/>
                </a:lnTo>
                <a:lnTo>
                  <a:pt x="42" y="0"/>
                </a:lnTo>
                <a:lnTo>
                  <a:pt x="28" y="12"/>
                </a:lnTo>
                <a:lnTo>
                  <a:pt x="14" y="24"/>
                </a:lnTo>
                <a:lnTo>
                  <a:pt x="0" y="36"/>
                </a:lnTo>
                <a:lnTo>
                  <a:pt x="14" y="59"/>
                </a:lnTo>
                <a:lnTo>
                  <a:pt x="28" y="71"/>
                </a:lnTo>
                <a:lnTo>
                  <a:pt x="42" y="7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5012" name="Freeform 21"/>
          <p:cNvSpPr>
            <a:spLocks/>
          </p:cNvSpPr>
          <p:nvPr/>
        </p:nvSpPr>
        <p:spPr bwMode="auto">
          <a:xfrm>
            <a:off x="1981200" y="1752600"/>
            <a:ext cx="6669088" cy="4384675"/>
          </a:xfrm>
          <a:custGeom>
            <a:avLst/>
            <a:gdLst>
              <a:gd name="T0" fmla="*/ 0 w 4201"/>
              <a:gd name="T1" fmla="*/ 0 h 2762"/>
              <a:gd name="T2" fmla="*/ 0 w 4201"/>
              <a:gd name="T3" fmla="*/ 2147483646 h 2762"/>
              <a:gd name="T4" fmla="*/ 2147483646 w 4201"/>
              <a:gd name="T5" fmla="*/ 2147483646 h 2762"/>
              <a:gd name="T6" fmla="*/ 0 60000 65536"/>
              <a:gd name="T7" fmla="*/ 0 60000 65536"/>
              <a:gd name="T8" fmla="*/ 0 60000 65536"/>
            </a:gdLst>
            <a:ahLst/>
            <a:cxnLst>
              <a:cxn ang="T6">
                <a:pos x="T0" y="T1"/>
              </a:cxn>
              <a:cxn ang="T7">
                <a:pos x="T2" y="T3"/>
              </a:cxn>
              <a:cxn ang="T8">
                <a:pos x="T4" y="T5"/>
              </a:cxn>
            </a:cxnLst>
            <a:rect l="0" t="0" r="r" b="b"/>
            <a:pathLst>
              <a:path w="4201" h="2762">
                <a:moveTo>
                  <a:pt x="0" y="0"/>
                </a:moveTo>
                <a:lnTo>
                  <a:pt x="0" y="2761"/>
                </a:lnTo>
                <a:lnTo>
                  <a:pt x="4200" y="27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5013" name="Rectangle 22"/>
          <p:cNvSpPr>
            <a:spLocks noChangeArrowheads="1"/>
          </p:cNvSpPr>
          <p:nvPr/>
        </p:nvSpPr>
        <p:spPr bwMode="auto">
          <a:xfrm>
            <a:off x="6615113" y="3160713"/>
            <a:ext cx="614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Offerta</a:t>
            </a:r>
          </a:p>
        </p:txBody>
      </p:sp>
      <p:sp>
        <p:nvSpPr>
          <p:cNvPr id="99351" name="Rectangle 23"/>
          <p:cNvSpPr>
            <a:spLocks noChangeArrowheads="1"/>
          </p:cNvSpPr>
          <p:nvPr/>
        </p:nvSpPr>
        <p:spPr bwMode="auto">
          <a:xfrm>
            <a:off x="5638800" y="3705225"/>
            <a:ext cx="147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Nuovo equilibrio</a:t>
            </a:r>
          </a:p>
        </p:txBody>
      </p:sp>
      <p:sp>
        <p:nvSpPr>
          <p:cNvPr id="85015" name="Rectangle 24"/>
          <p:cNvSpPr>
            <a:spLocks noChangeArrowheads="1"/>
          </p:cNvSpPr>
          <p:nvPr/>
        </p:nvSpPr>
        <p:spPr bwMode="auto">
          <a:xfrm>
            <a:off x="3132138" y="5084763"/>
            <a:ext cx="8651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1800" b="1">
                <a:solidFill>
                  <a:srgbClr val="000000"/>
                </a:solidFill>
                <a:latin typeface="Arial Narrow" panose="020B0606020202030204" pitchFamily="34" charset="0"/>
              </a:rPr>
              <a:t>Equilibrio</a:t>
            </a:r>
          </a:p>
          <a:p>
            <a:pPr algn="ctr">
              <a:lnSpc>
                <a:spcPct val="85000"/>
              </a:lnSpc>
              <a:spcBef>
                <a:spcPct val="0"/>
              </a:spcBef>
              <a:buFontTx/>
              <a:buNone/>
            </a:pPr>
            <a:r>
              <a:rPr lang="it-IT" altLang="en-US" sz="1800" b="1">
                <a:solidFill>
                  <a:srgbClr val="000000"/>
                </a:solidFill>
                <a:latin typeface="Arial Narrow" panose="020B0606020202030204" pitchFamily="34" charset="0"/>
              </a:rPr>
              <a:t>iniziale</a:t>
            </a:r>
          </a:p>
        </p:txBody>
      </p:sp>
      <p:sp>
        <p:nvSpPr>
          <p:cNvPr id="85016" name="Rectangle 25"/>
          <p:cNvSpPr>
            <a:spLocks noChangeArrowheads="1"/>
          </p:cNvSpPr>
          <p:nvPr/>
        </p:nvSpPr>
        <p:spPr bwMode="auto">
          <a:xfrm>
            <a:off x="6303963" y="5664200"/>
            <a:ext cx="204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i="1">
                <a:solidFill>
                  <a:srgbClr val="000000"/>
                </a:solidFill>
                <a:latin typeface="Arial Narrow" panose="020B0606020202030204" pitchFamily="34" charset="0"/>
              </a:rPr>
              <a:t>D</a:t>
            </a:r>
            <a:r>
              <a:rPr lang="it-IT" altLang="en-US" sz="1800" b="1" baseline="-25000">
                <a:solidFill>
                  <a:srgbClr val="000000"/>
                </a:solidFill>
                <a:latin typeface="Arial Narrow" panose="020B0606020202030204" pitchFamily="34" charset="0"/>
              </a:rPr>
              <a:t>1</a:t>
            </a:r>
          </a:p>
        </p:txBody>
      </p:sp>
      <p:sp>
        <p:nvSpPr>
          <p:cNvPr id="85017" name="Rectangle 26"/>
          <p:cNvSpPr>
            <a:spLocks noChangeArrowheads="1"/>
          </p:cNvSpPr>
          <p:nvPr/>
        </p:nvSpPr>
        <p:spPr bwMode="auto">
          <a:xfrm>
            <a:off x="7167563" y="5118100"/>
            <a:ext cx="204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i="1">
                <a:solidFill>
                  <a:srgbClr val="000000"/>
                </a:solidFill>
                <a:latin typeface="Arial Narrow" panose="020B0606020202030204" pitchFamily="34" charset="0"/>
              </a:rPr>
              <a:t>D</a:t>
            </a:r>
            <a:r>
              <a:rPr lang="it-IT" altLang="en-US" sz="1800" b="1" baseline="-25000">
                <a:solidFill>
                  <a:srgbClr val="000000"/>
                </a:solidFill>
                <a:latin typeface="Arial Narrow" panose="020B0606020202030204" pitchFamily="34" charset="0"/>
              </a:rPr>
              <a:t>2</a:t>
            </a:r>
          </a:p>
        </p:txBody>
      </p:sp>
      <p:sp>
        <p:nvSpPr>
          <p:cNvPr id="99355" name="Line 27"/>
          <p:cNvSpPr>
            <a:spLocks noChangeShapeType="1"/>
          </p:cNvSpPr>
          <p:nvPr/>
        </p:nvSpPr>
        <p:spPr bwMode="auto">
          <a:xfrm>
            <a:off x="3132138" y="3068638"/>
            <a:ext cx="1260475"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9" name="Line 28"/>
          <p:cNvSpPr>
            <a:spLocks noChangeShapeType="1"/>
          </p:cNvSpPr>
          <p:nvPr/>
        </p:nvSpPr>
        <p:spPr bwMode="auto">
          <a:xfrm flipH="1">
            <a:off x="3708400" y="4365625"/>
            <a:ext cx="596900" cy="719138"/>
          </a:xfrm>
          <a:prstGeom prst="line">
            <a:avLst/>
          </a:prstGeom>
          <a:noFill/>
          <a:ln w="12700">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9357" name="Line 29"/>
          <p:cNvSpPr>
            <a:spLocks noChangeShapeType="1"/>
          </p:cNvSpPr>
          <p:nvPr/>
        </p:nvSpPr>
        <p:spPr bwMode="auto">
          <a:xfrm flipH="1">
            <a:off x="4427538" y="4292600"/>
            <a:ext cx="1600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9358" name="Freeform 30"/>
          <p:cNvSpPr>
            <a:spLocks/>
          </p:cNvSpPr>
          <p:nvPr/>
        </p:nvSpPr>
        <p:spPr bwMode="auto">
          <a:xfrm>
            <a:off x="5940425" y="4221163"/>
            <a:ext cx="134938" cy="114300"/>
          </a:xfrm>
          <a:custGeom>
            <a:avLst/>
            <a:gdLst>
              <a:gd name="T0" fmla="*/ 2147483646 w 85"/>
              <a:gd name="T1" fmla="*/ 2147483646 h 72"/>
              <a:gd name="T2" fmla="*/ 2147483646 w 85"/>
              <a:gd name="T3" fmla="*/ 2147483646 h 72"/>
              <a:gd name="T4" fmla="*/ 2147483646 w 85"/>
              <a:gd name="T5" fmla="*/ 2147483646 h 72"/>
              <a:gd name="T6" fmla="*/ 2147483646 w 85"/>
              <a:gd name="T7" fmla="*/ 2147483646 h 72"/>
              <a:gd name="T8" fmla="*/ 2147483646 w 85"/>
              <a:gd name="T9" fmla="*/ 2147483646 h 72"/>
              <a:gd name="T10" fmla="*/ 2147483646 w 85"/>
              <a:gd name="T11" fmla="*/ 2147483646 h 72"/>
              <a:gd name="T12" fmla="*/ 2147483646 w 85"/>
              <a:gd name="T13" fmla="*/ 0 h 72"/>
              <a:gd name="T14" fmla="*/ 2147483646 w 85"/>
              <a:gd name="T15" fmla="*/ 2147483646 h 72"/>
              <a:gd name="T16" fmla="*/ 2147483646 w 85"/>
              <a:gd name="T17" fmla="*/ 2147483646 h 72"/>
              <a:gd name="T18" fmla="*/ 0 w 85"/>
              <a:gd name="T19" fmla="*/ 2147483646 h 72"/>
              <a:gd name="T20" fmla="*/ 2147483646 w 85"/>
              <a:gd name="T21" fmla="*/ 2147483646 h 72"/>
              <a:gd name="T22" fmla="*/ 2147483646 w 85"/>
              <a:gd name="T23" fmla="*/ 2147483646 h 72"/>
              <a:gd name="T24" fmla="*/ 2147483646 w 85"/>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72">
                <a:moveTo>
                  <a:pt x="42" y="71"/>
                </a:moveTo>
                <a:lnTo>
                  <a:pt x="56" y="71"/>
                </a:lnTo>
                <a:lnTo>
                  <a:pt x="84" y="59"/>
                </a:lnTo>
                <a:lnTo>
                  <a:pt x="84" y="36"/>
                </a:lnTo>
                <a:lnTo>
                  <a:pt x="84" y="24"/>
                </a:lnTo>
                <a:lnTo>
                  <a:pt x="56" y="12"/>
                </a:lnTo>
                <a:lnTo>
                  <a:pt x="42" y="0"/>
                </a:lnTo>
                <a:lnTo>
                  <a:pt x="28" y="12"/>
                </a:lnTo>
                <a:lnTo>
                  <a:pt x="14" y="24"/>
                </a:lnTo>
                <a:lnTo>
                  <a:pt x="0" y="36"/>
                </a:lnTo>
                <a:lnTo>
                  <a:pt x="14" y="59"/>
                </a:lnTo>
                <a:lnTo>
                  <a:pt x="28" y="71"/>
                </a:lnTo>
                <a:lnTo>
                  <a:pt x="42" y="7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9359" name="Rectangle 31"/>
          <p:cNvSpPr>
            <a:spLocks noChangeArrowheads="1"/>
          </p:cNvSpPr>
          <p:nvPr/>
        </p:nvSpPr>
        <p:spPr bwMode="auto">
          <a:xfrm>
            <a:off x="6096000" y="4114800"/>
            <a:ext cx="134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98488">
              <a:spcBef>
                <a:spcPct val="20000"/>
              </a:spcBef>
              <a:buChar char="•"/>
              <a:defRPr sz="3200">
                <a:solidFill>
                  <a:schemeClr val="tx1"/>
                </a:solidFill>
                <a:latin typeface="Times New Roman" panose="02020603050405020304" pitchFamily="18" charset="0"/>
              </a:defRPr>
            </a:lvl1pPr>
            <a:lvl2pPr marL="742950" indent="-285750" defTabSz="598488">
              <a:spcBef>
                <a:spcPct val="20000"/>
              </a:spcBef>
              <a:buChar char="–"/>
              <a:defRPr sz="2800">
                <a:solidFill>
                  <a:schemeClr val="tx1"/>
                </a:solidFill>
                <a:latin typeface="Times New Roman" panose="02020603050405020304" pitchFamily="18" charset="0"/>
              </a:defRPr>
            </a:lvl2pPr>
            <a:lvl3pPr marL="1143000" indent="-228600" defTabSz="598488">
              <a:spcBef>
                <a:spcPct val="20000"/>
              </a:spcBef>
              <a:buChar char="•"/>
              <a:defRPr sz="2400">
                <a:solidFill>
                  <a:schemeClr val="tx1"/>
                </a:solidFill>
                <a:latin typeface="Times New Roman" panose="02020603050405020304" pitchFamily="18" charset="0"/>
              </a:defRPr>
            </a:lvl3pPr>
            <a:lvl4pPr marL="1600200" indent="-228600" defTabSz="598488">
              <a:spcBef>
                <a:spcPct val="20000"/>
              </a:spcBef>
              <a:buChar char="–"/>
              <a:defRPr sz="2000">
                <a:solidFill>
                  <a:schemeClr val="tx1"/>
                </a:solidFill>
                <a:latin typeface="Times New Roman" panose="02020603050405020304" pitchFamily="18" charset="0"/>
              </a:defRPr>
            </a:lvl4pPr>
            <a:lvl5pPr marL="2057400" indent="-228600" defTabSz="598488">
              <a:spcBef>
                <a:spcPct val="20000"/>
              </a:spcBef>
              <a:buChar char="»"/>
              <a:defRPr sz="2000">
                <a:solidFill>
                  <a:schemeClr val="tx1"/>
                </a:solidFill>
                <a:latin typeface="Times New Roman" panose="02020603050405020304" pitchFamily="18" charset="0"/>
              </a:defRPr>
            </a:lvl5pPr>
            <a:lvl6pPr marL="25146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984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A</a:t>
            </a:r>
          </a:p>
        </p:txBody>
      </p:sp>
      <p:sp>
        <p:nvSpPr>
          <p:cNvPr id="99363" name="Line 35"/>
          <p:cNvSpPr>
            <a:spLocks noChangeShapeType="1"/>
          </p:cNvSpPr>
          <p:nvPr/>
        </p:nvSpPr>
        <p:spPr bwMode="auto">
          <a:xfrm>
            <a:off x="1979613" y="3860800"/>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9364" name="Line 36"/>
          <p:cNvSpPr>
            <a:spLocks noChangeShapeType="1"/>
          </p:cNvSpPr>
          <p:nvPr/>
        </p:nvSpPr>
        <p:spPr bwMode="auto">
          <a:xfrm>
            <a:off x="5435600" y="3789363"/>
            <a:ext cx="0" cy="23034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55"/>
                                        </p:tgtEl>
                                        <p:attrNameLst>
                                          <p:attrName>style.visibility</p:attrName>
                                        </p:attrNameLst>
                                      </p:cBhvr>
                                      <p:to>
                                        <p:strVal val="visible"/>
                                      </p:to>
                                    </p:set>
                                    <p:anim calcmode="lin" valueType="num">
                                      <p:cBhvr additive="base">
                                        <p:cTn id="7" dur="500" fill="hold"/>
                                        <p:tgtEl>
                                          <p:spTgt spid="99355"/>
                                        </p:tgtEl>
                                        <p:attrNameLst>
                                          <p:attrName>ppt_x</p:attrName>
                                        </p:attrNameLst>
                                      </p:cBhvr>
                                      <p:tavLst>
                                        <p:tav tm="0">
                                          <p:val>
                                            <p:strVal val="#ppt_x"/>
                                          </p:val>
                                        </p:tav>
                                        <p:tav tm="100000">
                                          <p:val>
                                            <p:strVal val="#ppt_x"/>
                                          </p:val>
                                        </p:tav>
                                      </p:tavLst>
                                    </p:anim>
                                    <p:anim calcmode="lin" valueType="num">
                                      <p:cBhvr additive="base">
                                        <p:cTn id="8" dur="500" fill="hold"/>
                                        <p:tgtEl>
                                          <p:spTgt spid="993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9346"/>
                                        </p:tgtEl>
                                        <p:attrNameLst>
                                          <p:attrName>style.visibility</p:attrName>
                                        </p:attrNameLst>
                                      </p:cBhvr>
                                      <p:to>
                                        <p:strVal val="visible"/>
                                      </p:to>
                                    </p:set>
                                    <p:anim calcmode="lin" valueType="num">
                                      <p:cBhvr additive="base">
                                        <p:cTn id="11" dur="500" fill="hold"/>
                                        <p:tgtEl>
                                          <p:spTgt spid="99346"/>
                                        </p:tgtEl>
                                        <p:attrNameLst>
                                          <p:attrName>ppt_x</p:attrName>
                                        </p:attrNameLst>
                                      </p:cBhvr>
                                      <p:tavLst>
                                        <p:tav tm="0">
                                          <p:val>
                                            <p:strVal val="#ppt_x"/>
                                          </p:val>
                                        </p:tav>
                                        <p:tav tm="100000">
                                          <p:val>
                                            <p:strVal val="#ppt_x"/>
                                          </p:val>
                                        </p:tav>
                                      </p:tavLst>
                                    </p:anim>
                                    <p:anim calcmode="lin" valueType="num">
                                      <p:cBhvr additive="base">
                                        <p:cTn id="12" dur="500" fill="hold"/>
                                        <p:tgtEl>
                                          <p:spTgt spid="993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9358"/>
                                        </p:tgtEl>
                                        <p:attrNameLst>
                                          <p:attrName>style.visibility</p:attrName>
                                        </p:attrNameLst>
                                      </p:cBhvr>
                                      <p:to>
                                        <p:strVal val="visible"/>
                                      </p:to>
                                    </p:set>
                                    <p:anim calcmode="lin" valueType="num">
                                      <p:cBhvr additive="base">
                                        <p:cTn id="15" dur="500" fill="hold"/>
                                        <p:tgtEl>
                                          <p:spTgt spid="99358"/>
                                        </p:tgtEl>
                                        <p:attrNameLst>
                                          <p:attrName>ppt_x</p:attrName>
                                        </p:attrNameLst>
                                      </p:cBhvr>
                                      <p:tavLst>
                                        <p:tav tm="0">
                                          <p:val>
                                            <p:strVal val="#ppt_x"/>
                                          </p:val>
                                        </p:tav>
                                        <p:tav tm="100000">
                                          <p:val>
                                            <p:strVal val="#ppt_x"/>
                                          </p:val>
                                        </p:tav>
                                      </p:tavLst>
                                    </p:anim>
                                    <p:anim calcmode="lin" valueType="num">
                                      <p:cBhvr additive="base">
                                        <p:cTn id="16" dur="500" fill="hold"/>
                                        <p:tgtEl>
                                          <p:spTgt spid="9935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9357"/>
                                        </p:tgtEl>
                                        <p:attrNameLst>
                                          <p:attrName>style.visibility</p:attrName>
                                        </p:attrNameLst>
                                      </p:cBhvr>
                                      <p:to>
                                        <p:strVal val="visible"/>
                                      </p:to>
                                    </p:set>
                                    <p:anim calcmode="lin" valueType="num">
                                      <p:cBhvr additive="base">
                                        <p:cTn id="19" dur="500" fill="hold"/>
                                        <p:tgtEl>
                                          <p:spTgt spid="99357"/>
                                        </p:tgtEl>
                                        <p:attrNameLst>
                                          <p:attrName>ppt_x</p:attrName>
                                        </p:attrNameLst>
                                      </p:cBhvr>
                                      <p:tavLst>
                                        <p:tav tm="0">
                                          <p:val>
                                            <p:strVal val="#ppt_x"/>
                                          </p:val>
                                        </p:tav>
                                        <p:tav tm="100000">
                                          <p:val>
                                            <p:strVal val="#ppt_x"/>
                                          </p:val>
                                        </p:tav>
                                      </p:tavLst>
                                    </p:anim>
                                    <p:anim calcmode="lin" valueType="num">
                                      <p:cBhvr additive="base">
                                        <p:cTn id="20" dur="500" fill="hold"/>
                                        <p:tgtEl>
                                          <p:spTgt spid="9935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9359">
                                            <p:txEl>
                                              <p:pRg st="0" end="0"/>
                                            </p:txEl>
                                          </p:spTgt>
                                        </p:tgtEl>
                                        <p:attrNameLst>
                                          <p:attrName>style.visibility</p:attrName>
                                        </p:attrNameLst>
                                      </p:cBhvr>
                                      <p:to>
                                        <p:strVal val="visible"/>
                                      </p:to>
                                    </p:set>
                                    <p:anim calcmode="lin" valueType="num">
                                      <p:cBhvr additive="base">
                                        <p:cTn id="23" dur="500" fill="hold"/>
                                        <p:tgtEl>
                                          <p:spTgt spid="9935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3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8500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9363"/>
                                        </p:tgtEl>
                                        <p:attrNameLst>
                                          <p:attrName>style.visibility</p:attrName>
                                        </p:attrNameLst>
                                      </p:cBhvr>
                                      <p:to>
                                        <p:strVal val="visible"/>
                                      </p:to>
                                    </p:set>
                                    <p:anim calcmode="lin" valueType="num">
                                      <p:cBhvr additive="base">
                                        <p:cTn id="33" dur="500" fill="hold"/>
                                        <p:tgtEl>
                                          <p:spTgt spid="99363"/>
                                        </p:tgtEl>
                                        <p:attrNameLst>
                                          <p:attrName>ppt_x</p:attrName>
                                        </p:attrNameLst>
                                      </p:cBhvr>
                                      <p:tavLst>
                                        <p:tav tm="0">
                                          <p:val>
                                            <p:strVal val="#ppt_x"/>
                                          </p:val>
                                        </p:tav>
                                        <p:tav tm="100000">
                                          <p:val>
                                            <p:strVal val="#ppt_x"/>
                                          </p:val>
                                        </p:tav>
                                      </p:tavLst>
                                    </p:anim>
                                    <p:anim calcmode="lin" valueType="num">
                                      <p:cBhvr additive="base">
                                        <p:cTn id="34" dur="500" fill="hold"/>
                                        <p:tgtEl>
                                          <p:spTgt spid="9936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9364"/>
                                        </p:tgtEl>
                                        <p:attrNameLst>
                                          <p:attrName>style.visibility</p:attrName>
                                        </p:attrNameLst>
                                      </p:cBhvr>
                                      <p:to>
                                        <p:strVal val="visible"/>
                                      </p:to>
                                    </p:set>
                                    <p:anim calcmode="lin" valueType="num">
                                      <p:cBhvr additive="base">
                                        <p:cTn id="37" dur="500" fill="hold"/>
                                        <p:tgtEl>
                                          <p:spTgt spid="99364"/>
                                        </p:tgtEl>
                                        <p:attrNameLst>
                                          <p:attrName>ppt_x</p:attrName>
                                        </p:attrNameLst>
                                      </p:cBhvr>
                                      <p:tavLst>
                                        <p:tav tm="0">
                                          <p:val>
                                            <p:strVal val="#ppt_x"/>
                                          </p:val>
                                        </p:tav>
                                        <p:tav tm="100000">
                                          <p:val>
                                            <p:strVal val="#ppt_x"/>
                                          </p:val>
                                        </p:tav>
                                      </p:tavLst>
                                    </p:anim>
                                    <p:anim calcmode="lin" valueType="num">
                                      <p:cBhvr additive="base">
                                        <p:cTn id="38" dur="500" fill="hold"/>
                                        <p:tgtEl>
                                          <p:spTgt spid="9936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9348"/>
                                        </p:tgtEl>
                                        <p:attrNameLst>
                                          <p:attrName>style.visibility</p:attrName>
                                        </p:attrNameLst>
                                      </p:cBhvr>
                                      <p:to>
                                        <p:strVal val="visible"/>
                                      </p:to>
                                    </p:set>
                                    <p:anim calcmode="lin" valueType="num">
                                      <p:cBhvr additive="base">
                                        <p:cTn id="41" dur="500" fill="hold"/>
                                        <p:tgtEl>
                                          <p:spTgt spid="99348"/>
                                        </p:tgtEl>
                                        <p:attrNameLst>
                                          <p:attrName>ppt_x</p:attrName>
                                        </p:attrNameLst>
                                      </p:cBhvr>
                                      <p:tavLst>
                                        <p:tav tm="0">
                                          <p:val>
                                            <p:strVal val="#ppt_x"/>
                                          </p:val>
                                        </p:tav>
                                        <p:tav tm="100000">
                                          <p:val>
                                            <p:strVal val="#ppt_x"/>
                                          </p:val>
                                        </p:tav>
                                      </p:tavLst>
                                    </p:anim>
                                    <p:anim calcmode="lin" valueType="num">
                                      <p:cBhvr additive="base">
                                        <p:cTn id="42" dur="500" fill="hold"/>
                                        <p:tgtEl>
                                          <p:spTgt spid="9934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9351"/>
                                        </p:tgtEl>
                                        <p:attrNameLst>
                                          <p:attrName>style.visibility</p:attrName>
                                        </p:attrNameLst>
                                      </p:cBhvr>
                                      <p:to>
                                        <p:strVal val="visible"/>
                                      </p:to>
                                    </p:set>
                                    <p:anim calcmode="lin" valueType="num">
                                      <p:cBhvr additive="base">
                                        <p:cTn id="47" dur="500" fill="hold"/>
                                        <p:tgtEl>
                                          <p:spTgt spid="99351"/>
                                        </p:tgtEl>
                                        <p:attrNameLst>
                                          <p:attrName>ppt_x</p:attrName>
                                        </p:attrNameLst>
                                      </p:cBhvr>
                                      <p:tavLst>
                                        <p:tav tm="0">
                                          <p:val>
                                            <p:strVal val="#ppt_x"/>
                                          </p:val>
                                        </p:tav>
                                        <p:tav tm="100000">
                                          <p:val>
                                            <p:strVal val="#ppt_x"/>
                                          </p:val>
                                        </p:tav>
                                      </p:tavLst>
                                    </p:anim>
                                    <p:anim calcmode="lin" valueType="num">
                                      <p:cBhvr additive="base">
                                        <p:cTn id="48" dur="500" fill="hold"/>
                                        <p:tgtEl>
                                          <p:spTgt spid="9935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85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8" grpId="0" animBg="1"/>
      <p:bldP spid="85008" grpId="1" animBg="1"/>
      <p:bldP spid="993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70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7044" name="Rectangle 4"/>
          <p:cNvSpPr>
            <a:spLocks noGrp="1" noChangeArrowheads="1"/>
          </p:cNvSpPr>
          <p:nvPr>
            <p:ph type="title"/>
          </p:nvPr>
        </p:nvSpPr>
        <p:spPr>
          <a:xfrm>
            <a:off x="0" y="228600"/>
            <a:ext cx="91440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Statica comparata: 2) riduzione dell’offerta</a:t>
            </a:r>
          </a:p>
        </p:txBody>
      </p:sp>
      <p:sp>
        <p:nvSpPr>
          <p:cNvPr id="87045" name="Rectangle 5"/>
          <p:cNvSpPr>
            <a:spLocks noChangeArrowheads="1"/>
          </p:cNvSpPr>
          <p:nvPr/>
        </p:nvSpPr>
        <p:spPr bwMode="auto">
          <a:xfrm>
            <a:off x="1400175" y="1857375"/>
            <a:ext cx="569913"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700" b="1">
                <a:solidFill>
                  <a:srgbClr val="000000"/>
                </a:solidFill>
                <a:latin typeface="Arial Narrow" panose="020B0606020202030204" pitchFamily="34" charset="0"/>
              </a:rPr>
              <a:t>Prezzo</a:t>
            </a:r>
          </a:p>
        </p:txBody>
      </p:sp>
      <p:sp>
        <p:nvSpPr>
          <p:cNvPr id="87046" name="Rectangle 6"/>
          <p:cNvSpPr>
            <a:spLocks noChangeArrowheads="1"/>
          </p:cNvSpPr>
          <p:nvPr/>
        </p:nvSpPr>
        <p:spPr bwMode="auto">
          <a:xfrm>
            <a:off x="1514475" y="4117975"/>
            <a:ext cx="344488"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2.00</a:t>
            </a:r>
          </a:p>
        </p:txBody>
      </p:sp>
      <p:sp>
        <p:nvSpPr>
          <p:cNvPr id="87047" name="Rectangle 7"/>
          <p:cNvSpPr>
            <a:spLocks noChangeArrowheads="1"/>
          </p:cNvSpPr>
          <p:nvPr/>
        </p:nvSpPr>
        <p:spPr bwMode="auto">
          <a:xfrm>
            <a:off x="1404938" y="3621088"/>
            <a:ext cx="44291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€2.50</a:t>
            </a:r>
          </a:p>
        </p:txBody>
      </p:sp>
      <p:sp>
        <p:nvSpPr>
          <p:cNvPr id="87048" name="Rectangle 8"/>
          <p:cNvSpPr>
            <a:spLocks noChangeArrowheads="1"/>
          </p:cNvSpPr>
          <p:nvPr/>
        </p:nvSpPr>
        <p:spPr bwMode="auto">
          <a:xfrm>
            <a:off x="1946275"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0</a:t>
            </a:r>
          </a:p>
        </p:txBody>
      </p:sp>
      <p:sp>
        <p:nvSpPr>
          <p:cNvPr id="87049" name="Rectangle 9"/>
          <p:cNvSpPr>
            <a:spLocks noChangeArrowheads="1"/>
          </p:cNvSpPr>
          <p:nvPr/>
        </p:nvSpPr>
        <p:spPr bwMode="auto">
          <a:xfrm>
            <a:off x="2335213"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1</a:t>
            </a:r>
          </a:p>
        </p:txBody>
      </p:sp>
      <p:sp>
        <p:nvSpPr>
          <p:cNvPr id="87050" name="Rectangle 10"/>
          <p:cNvSpPr>
            <a:spLocks noChangeArrowheads="1"/>
          </p:cNvSpPr>
          <p:nvPr/>
        </p:nvSpPr>
        <p:spPr bwMode="auto">
          <a:xfrm>
            <a:off x="2660650"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2</a:t>
            </a:r>
          </a:p>
        </p:txBody>
      </p:sp>
      <p:sp>
        <p:nvSpPr>
          <p:cNvPr id="87051" name="Rectangle 11"/>
          <p:cNvSpPr>
            <a:spLocks noChangeArrowheads="1"/>
          </p:cNvSpPr>
          <p:nvPr/>
        </p:nvSpPr>
        <p:spPr bwMode="auto">
          <a:xfrm>
            <a:off x="3008313"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3</a:t>
            </a:r>
          </a:p>
        </p:txBody>
      </p:sp>
      <p:sp>
        <p:nvSpPr>
          <p:cNvPr id="87052" name="Rectangle 12"/>
          <p:cNvSpPr>
            <a:spLocks noChangeArrowheads="1"/>
          </p:cNvSpPr>
          <p:nvPr/>
        </p:nvSpPr>
        <p:spPr bwMode="auto">
          <a:xfrm>
            <a:off x="3333750"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4</a:t>
            </a:r>
          </a:p>
        </p:txBody>
      </p:sp>
      <p:sp>
        <p:nvSpPr>
          <p:cNvPr id="87053" name="Rectangle 13"/>
          <p:cNvSpPr>
            <a:spLocks noChangeArrowheads="1"/>
          </p:cNvSpPr>
          <p:nvPr/>
        </p:nvSpPr>
        <p:spPr bwMode="auto">
          <a:xfrm>
            <a:off x="3678238"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5</a:t>
            </a:r>
          </a:p>
        </p:txBody>
      </p:sp>
      <p:sp>
        <p:nvSpPr>
          <p:cNvPr id="87054" name="Rectangle 14"/>
          <p:cNvSpPr>
            <a:spLocks noChangeArrowheads="1"/>
          </p:cNvSpPr>
          <p:nvPr/>
        </p:nvSpPr>
        <p:spPr bwMode="auto">
          <a:xfrm>
            <a:off x="4022725"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6</a:t>
            </a:r>
          </a:p>
        </p:txBody>
      </p:sp>
      <p:sp>
        <p:nvSpPr>
          <p:cNvPr id="87055" name="Rectangle 15"/>
          <p:cNvSpPr>
            <a:spLocks noChangeArrowheads="1"/>
          </p:cNvSpPr>
          <p:nvPr/>
        </p:nvSpPr>
        <p:spPr bwMode="auto">
          <a:xfrm>
            <a:off x="4370388"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7</a:t>
            </a:r>
          </a:p>
        </p:txBody>
      </p:sp>
      <p:sp>
        <p:nvSpPr>
          <p:cNvPr id="87056" name="Rectangle 16"/>
          <p:cNvSpPr>
            <a:spLocks noChangeArrowheads="1"/>
          </p:cNvSpPr>
          <p:nvPr/>
        </p:nvSpPr>
        <p:spPr bwMode="auto">
          <a:xfrm>
            <a:off x="4716463"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8</a:t>
            </a:r>
          </a:p>
        </p:txBody>
      </p:sp>
      <p:sp>
        <p:nvSpPr>
          <p:cNvPr id="87057" name="Rectangle 17"/>
          <p:cNvSpPr>
            <a:spLocks noChangeArrowheads="1"/>
          </p:cNvSpPr>
          <p:nvPr/>
        </p:nvSpPr>
        <p:spPr bwMode="auto">
          <a:xfrm>
            <a:off x="5021263" y="6062663"/>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9</a:t>
            </a:r>
          </a:p>
        </p:txBody>
      </p:sp>
      <p:sp>
        <p:nvSpPr>
          <p:cNvPr id="87058" name="Rectangle 18"/>
          <p:cNvSpPr>
            <a:spLocks noChangeArrowheads="1"/>
          </p:cNvSpPr>
          <p:nvPr/>
        </p:nvSpPr>
        <p:spPr bwMode="auto">
          <a:xfrm>
            <a:off x="5648325" y="6062663"/>
            <a:ext cx="1968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11</a:t>
            </a:r>
          </a:p>
        </p:txBody>
      </p:sp>
      <p:sp>
        <p:nvSpPr>
          <p:cNvPr id="87059" name="Rectangle 19"/>
          <p:cNvSpPr>
            <a:spLocks noChangeArrowheads="1"/>
          </p:cNvSpPr>
          <p:nvPr/>
        </p:nvSpPr>
        <p:spPr bwMode="auto">
          <a:xfrm>
            <a:off x="5995988" y="6062663"/>
            <a:ext cx="1968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12</a:t>
            </a:r>
          </a:p>
        </p:txBody>
      </p:sp>
      <p:sp>
        <p:nvSpPr>
          <p:cNvPr id="87060" name="Line 20"/>
          <p:cNvSpPr>
            <a:spLocks noChangeShapeType="1"/>
          </p:cNvSpPr>
          <p:nvPr/>
        </p:nvSpPr>
        <p:spPr bwMode="auto">
          <a:xfrm>
            <a:off x="2382838" y="5953125"/>
            <a:ext cx="1587"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1" name="Line 21"/>
          <p:cNvSpPr>
            <a:spLocks noChangeShapeType="1"/>
          </p:cNvSpPr>
          <p:nvPr/>
        </p:nvSpPr>
        <p:spPr bwMode="auto">
          <a:xfrm>
            <a:off x="2706688" y="5953125"/>
            <a:ext cx="1587"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2" name="Line 22"/>
          <p:cNvSpPr>
            <a:spLocks noChangeShapeType="1"/>
          </p:cNvSpPr>
          <p:nvPr/>
        </p:nvSpPr>
        <p:spPr bwMode="auto">
          <a:xfrm>
            <a:off x="3052763" y="5953125"/>
            <a:ext cx="1587"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3" name="Line 23"/>
          <p:cNvSpPr>
            <a:spLocks noChangeShapeType="1"/>
          </p:cNvSpPr>
          <p:nvPr/>
        </p:nvSpPr>
        <p:spPr bwMode="auto">
          <a:xfrm>
            <a:off x="3402013" y="5962650"/>
            <a:ext cx="0" cy="936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4" name="Line 24"/>
          <p:cNvSpPr>
            <a:spLocks noChangeShapeType="1"/>
          </p:cNvSpPr>
          <p:nvPr/>
        </p:nvSpPr>
        <p:spPr bwMode="auto">
          <a:xfrm>
            <a:off x="3724275" y="5953125"/>
            <a:ext cx="1588"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5" name="Line 25"/>
          <p:cNvSpPr>
            <a:spLocks noChangeShapeType="1"/>
          </p:cNvSpPr>
          <p:nvPr/>
        </p:nvSpPr>
        <p:spPr bwMode="auto">
          <a:xfrm>
            <a:off x="4070350" y="5953125"/>
            <a:ext cx="1588"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6" name="Line 26"/>
          <p:cNvSpPr>
            <a:spLocks noChangeShapeType="1"/>
          </p:cNvSpPr>
          <p:nvPr/>
        </p:nvSpPr>
        <p:spPr bwMode="auto">
          <a:xfrm>
            <a:off x="4741863" y="5953125"/>
            <a:ext cx="1587"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7" name="Line 27"/>
          <p:cNvSpPr>
            <a:spLocks noChangeShapeType="1"/>
          </p:cNvSpPr>
          <p:nvPr/>
        </p:nvSpPr>
        <p:spPr bwMode="auto">
          <a:xfrm>
            <a:off x="5067300" y="5953125"/>
            <a:ext cx="1588"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8" name="Line 28"/>
          <p:cNvSpPr>
            <a:spLocks noChangeShapeType="1"/>
          </p:cNvSpPr>
          <p:nvPr/>
        </p:nvSpPr>
        <p:spPr bwMode="auto">
          <a:xfrm flipH="1">
            <a:off x="5402263" y="5948363"/>
            <a:ext cx="26987" cy="101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9" name="Line 29"/>
          <p:cNvSpPr>
            <a:spLocks noChangeShapeType="1"/>
          </p:cNvSpPr>
          <p:nvPr/>
        </p:nvSpPr>
        <p:spPr bwMode="auto">
          <a:xfrm>
            <a:off x="5757863" y="5953125"/>
            <a:ext cx="1587"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70" name="Line 30"/>
          <p:cNvSpPr>
            <a:spLocks noChangeShapeType="1"/>
          </p:cNvSpPr>
          <p:nvPr/>
        </p:nvSpPr>
        <p:spPr bwMode="auto">
          <a:xfrm>
            <a:off x="6084888" y="5953125"/>
            <a:ext cx="1587"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71" name="Line 31"/>
          <p:cNvSpPr>
            <a:spLocks noChangeShapeType="1"/>
          </p:cNvSpPr>
          <p:nvPr/>
        </p:nvSpPr>
        <p:spPr bwMode="auto">
          <a:xfrm flipH="1">
            <a:off x="6419850" y="5953125"/>
            <a:ext cx="26988"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72" name="Line 32"/>
          <p:cNvSpPr>
            <a:spLocks noChangeShapeType="1"/>
          </p:cNvSpPr>
          <p:nvPr/>
        </p:nvSpPr>
        <p:spPr bwMode="auto">
          <a:xfrm>
            <a:off x="4416425" y="5953125"/>
            <a:ext cx="1588" cy="968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73" name="Rectangle 33"/>
          <p:cNvSpPr>
            <a:spLocks noChangeArrowheads="1"/>
          </p:cNvSpPr>
          <p:nvPr/>
        </p:nvSpPr>
        <p:spPr bwMode="auto">
          <a:xfrm>
            <a:off x="7834313" y="6092825"/>
            <a:ext cx="72707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1700" b="1">
                <a:solidFill>
                  <a:srgbClr val="000000"/>
                </a:solidFill>
                <a:latin typeface="Arial Narrow" panose="020B0606020202030204" pitchFamily="34" charset="0"/>
              </a:rPr>
              <a:t>Quantità</a:t>
            </a:r>
          </a:p>
          <a:p>
            <a:pPr algn="r">
              <a:lnSpc>
                <a:spcPct val="85000"/>
              </a:lnSpc>
              <a:spcBef>
                <a:spcPct val="0"/>
              </a:spcBef>
              <a:buFontTx/>
              <a:buNone/>
            </a:pPr>
            <a:r>
              <a:rPr lang="it-IT" altLang="en-US" sz="1700" b="1">
                <a:solidFill>
                  <a:srgbClr val="000000"/>
                </a:solidFill>
                <a:latin typeface="Arial Narrow" panose="020B0606020202030204" pitchFamily="34" charset="0"/>
              </a:rPr>
              <a:t>di gelato</a:t>
            </a:r>
          </a:p>
        </p:txBody>
      </p:sp>
      <p:sp>
        <p:nvSpPr>
          <p:cNvPr id="87074" name="Freeform 34"/>
          <p:cNvSpPr>
            <a:spLocks/>
          </p:cNvSpPr>
          <p:nvPr/>
        </p:nvSpPr>
        <p:spPr bwMode="auto">
          <a:xfrm>
            <a:off x="2032000" y="4227513"/>
            <a:ext cx="2384425" cy="1836737"/>
          </a:xfrm>
          <a:custGeom>
            <a:avLst/>
            <a:gdLst>
              <a:gd name="T0" fmla="*/ 0 w 1502"/>
              <a:gd name="T1" fmla="*/ 0 h 1157"/>
              <a:gd name="T2" fmla="*/ 2147483646 w 1502"/>
              <a:gd name="T3" fmla="*/ 0 h 1157"/>
              <a:gd name="T4" fmla="*/ 2147483646 w 1502"/>
              <a:gd name="T5" fmla="*/ 2147483646 h 1157"/>
              <a:gd name="T6" fmla="*/ 0 60000 65536"/>
              <a:gd name="T7" fmla="*/ 0 60000 65536"/>
              <a:gd name="T8" fmla="*/ 0 60000 65536"/>
            </a:gdLst>
            <a:ahLst/>
            <a:cxnLst>
              <a:cxn ang="T6">
                <a:pos x="T0" y="T1"/>
              </a:cxn>
              <a:cxn ang="T7">
                <a:pos x="T2" y="T3"/>
              </a:cxn>
              <a:cxn ang="T8">
                <a:pos x="T4" y="T5"/>
              </a:cxn>
            </a:cxnLst>
            <a:rect l="0" t="0" r="r" b="b"/>
            <a:pathLst>
              <a:path w="1502" h="1157">
                <a:moveTo>
                  <a:pt x="0" y="0"/>
                </a:moveTo>
                <a:lnTo>
                  <a:pt x="1501" y="0"/>
                </a:lnTo>
                <a:lnTo>
                  <a:pt x="1501" y="1156"/>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5" name="Freeform 35"/>
          <p:cNvSpPr>
            <a:spLocks/>
          </p:cNvSpPr>
          <p:nvPr/>
        </p:nvSpPr>
        <p:spPr bwMode="auto">
          <a:xfrm>
            <a:off x="2032000" y="3749675"/>
            <a:ext cx="1365250" cy="2314575"/>
          </a:xfrm>
          <a:custGeom>
            <a:avLst/>
            <a:gdLst>
              <a:gd name="T0" fmla="*/ 0 w 860"/>
              <a:gd name="T1" fmla="*/ 0 h 1458"/>
              <a:gd name="T2" fmla="*/ 2147483646 w 860"/>
              <a:gd name="T3" fmla="*/ 0 h 1458"/>
              <a:gd name="T4" fmla="*/ 2147483646 w 860"/>
              <a:gd name="T5" fmla="*/ 2147483646 h 1458"/>
              <a:gd name="T6" fmla="*/ 0 60000 65536"/>
              <a:gd name="T7" fmla="*/ 0 60000 65536"/>
              <a:gd name="T8" fmla="*/ 0 60000 65536"/>
            </a:gdLst>
            <a:ahLst/>
            <a:cxnLst>
              <a:cxn ang="T6">
                <a:pos x="T0" y="T1"/>
              </a:cxn>
              <a:cxn ang="T7">
                <a:pos x="T2" y="T3"/>
              </a:cxn>
              <a:cxn ang="T8">
                <a:pos x="T4" y="T5"/>
              </a:cxn>
            </a:cxnLst>
            <a:rect l="0" t="0" r="r" b="b"/>
            <a:pathLst>
              <a:path w="860" h="1458">
                <a:moveTo>
                  <a:pt x="0" y="0"/>
                </a:moveTo>
                <a:lnTo>
                  <a:pt x="859" y="0"/>
                </a:lnTo>
                <a:lnTo>
                  <a:pt x="859" y="1457"/>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6" name="Rectangle 36"/>
          <p:cNvSpPr>
            <a:spLocks noChangeArrowheads="1"/>
          </p:cNvSpPr>
          <p:nvPr/>
        </p:nvSpPr>
        <p:spPr bwMode="auto">
          <a:xfrm>
            <a:off x="6319838" y="6062663"/>
            <a:ext cx="1968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13</a:t>
            </a:r>
          </a:p>
        </p:txBody>
      </p:sp>
      <p:sp>
        <p:nvSpPr>
          <p:cNvPr id="87077" name="Line 37"/>
          <p:cNvSpPr>
            <a:spLocks noChangeShapeType="1"/>
          </p:cNvSpPr>
          <p:nvPr/>
        </p:nvSpPr>
        <p:spPr bwMode="auto">
          <a:xfrm flipH="1">
            <a:off x="2673350" y="2830513"/>
            <a:ext cx="3419475" cy="2797175"/>
          </a:xfrm>
          <a:prstGeom prst="line">
            <a:avLst/>
          </a:prstGeom>
          <a:noFill/>
          <a:ln w="254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78" name="Line 38"/>
          <p:cNvSpPr>
            <a:spLocks noChangeShapeType="1"/>
          </p:cNvSpPr>
          <p:nvPr/>
        </p:nvSpPr>
        <p:spPr bwMode="auto">
          <a:xfrm flipH="1">
            <a:off x="2262188" y="2592388"/>
            <a:ext cx="2554287" cy="2081212"/>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79" name="Line 39"/>
          <p:cNvSpPr>
            <a:spLocks noChangeShapeType="1"/>
          </p:cNvSpPr>
          <p:nvPr/>
        </p:nvSpPr>
        <p:spPr bwMode="auto">
          <a:xfrm>
            <a:off x="2332038" y="3270250"/>
            <a:ext cx="4235450" cy="19367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80" name="Freeform 40"/>
          <p:cNvSpPr>
            <a:spLocks/>
          </p:cNvSpPr>
          <p:nvPr/>
        </p:nvSpPr>
        <p:spPr bwMode="auto">
          <a:xfrm>
            <a:off x="4349750" y="4171950"/>
            <a:ext cx="130175" cy="93663"/>
          </a:xfrm>
          <a:custGeom>
            <a:avLst/>
            <a:gdLst>
              <a:gd name="T0" fmla="*/ 2147483646 w 82"/>
              <a:gd name="T1" fmla="*/ 2147483646 h 59"/>
              <a:gd name="T2" fmla="*/ 2147483646 w 82"/>
              <a:gd name="T3" fmla="*/ 2147483646 h 59"/>
              <a:gd name="T4" fmla="*/ 2147483646 w 82"/>
              <a:gd name="T5" fmla="*/ 2147483646 h 59"/>
              <a:gd name="T6" fmla="*/ 2147483646 w 82"/>
              <a:gd name="T7" fmla="*/ 2147483646 h 59"/>
              <a:gd name="T8" fmla="*/ 2147483646 w 82"/>
              <a:gd name="T9" fmla="*/ 2147483646 h 59"/>
              <a:gd name="T10" fmla="*/ 2147483646 w 82"/>
              <a:gd name="T11" fmla="*/ 0 h 59"/>
              <a:gd name="T12" fmla="*/ 2147483646 w 82"/>
              <a:gd name="T13" fmla="*/ 0 h 59"/>
              <a:gd name="T14" fmla="*/ 2147483646 w 82"/>
              <a:gd name="T15" fmla="*/ 0 h 59"/>
              <a:gd name="T16" fmla="*/ 0 w 82"/>
              <a:gd name="T17" fmla="*/ 2147483646 h 59"/>
              <a:gd name="T18" fmla="*/ 0 w 82"/>
              <a:gd name="T19" fmla="*/ 2147483646 h 59"/>
              <a:gd name="T20" fmla="*/ 0 w 82"/>
              <a:gd name="T21" fmla="*/ 2147483646 h 59"/>
              <a:gd name="T22" fmla="*/ 2147483646 w 82"/>
              <a:gd name="T23" fmla="*/ 2147483646 h 59"/>
              <a:gd name="T24" fmla="*/ 2147483646 w 82"/>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59">
                <a:moveTo>
                  <a:pt x="40" y="58"/>
                </a:moveTo>
                <a:lnTo>
                  <a:pt x="54" y="58"/>
                </a:lnTo>
                <a:lnTo>
                  <a:pt x="67" y="46"/>
                </a:lnTo>
                <a:lnTo>
                  <a:pt x="81" y="35"/>
                </a:lnTo>
                <a:lnTo>
                  <a:pt x="67" y="12"/>
                </a:lnTo>
                <a:lnTo>
                  <a:pt x="54" y="0"/>
                </a:lnTo>
                <a:lnTo>
                  <a:pt x="40" y="0"/>
                </a:lnTo>
                <a:lnTo>
                  <a:pt x="27" y="0"/>
                </a:lnTo>
                <a:lnTo>
                  <a:pt x="0" y="12"/>
                </a:lnTo>
                <a:lnTo>
                  <a:pt x="0" y="35"/>
                </a:lnTo>
                <a:lnTo>
                  <a:pt x="0" y="46"/>
                </a:lnTo>
                <a:lnTo>
                  <a:pt x="27" y="58"/>
                </a:lnTo>
                <a:lnTo>
                  <a:pt x="40" y="5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1" name="Freeform 41"/>
          <p:cNvSpPr>
            <a:spLocks/>
          </p:cNvSpPr>
          <p:nvPr/>
        </p:nvSpPr>
        <p:spPr bwMode="auto">
          <a:xfrm>
            <a:off x="3333750" y="3695700"/>
            <a:ext cx="109538"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2147483646 h 69"/>
              <a:gd name="T12" fmla="*/ 2147483646 w 69"/>
              <a:gd name="T13" fmla="*/ 0 h 69"/>
              <a:gd name="T14" fmla="*/ 2147483646 w 69"/>
              <a:gd name="T15" fmla="*/ 2147483646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41" y="68"/>
                </a:moveTo>
                <a:lnTo>
                  <a:pt x="54" y="68"/>
                </a:lnTo>
                <a:lnTo>
                  <a:pt x="68" y="56"/>
                </a:lnTo>
                <a:lnTo>
                  <a:pt x="68" y="34"/>
                </a:lnTo>
                <a:lnTo>
                  <a:pt x="68" y="23"/>
                </a:lnTo>
                <a:lnTo>
                  <a:pt x="54" y="11"/>
                </a:lnTo>
                <a:lnTo>
                  <a:pt x="41" y="0"/>
                </a:lnTo>
                <a:lnTo>
                  <a:pt x="14" y="11"/>
                </a:lnTo>
                <a:lnTo>
                  <a:pt x="0" y="23"/>
                </a:lnTo>
                <a:lnTo>
                  <a:pt x="0" y="34"/>
                </a:lnTo>
                <a:lnTo>
                  <a:pt x="0" y="56"/>
                </a:lnTo>
                <a:lnTo>
                  <a:pt x="14"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2" name="Freeform 42"/>
          <p:cNvSpPr>
            <a:spLocks/>
          </p:cNvSpPr>
          <p:nvPr/>
        </p:nvSpPr>
        <p:spPr bwMode="auto">
          <a:xfrm>
            <a:off x="2032000" y="1784350"/>
            <a:ext cx="6518275" cy="4279900"/>
          </a:xfrm>
          <a:custGeom>
            <a:avLst/>
            <a:gdLst>
              <a:gd name="T0" fmla="*/ 0 w 4106"/>
              <a:gd name="T1" fmla="*/ 0 h 2696"/>
              <a:gd name="T2" fmla="*/ 0 w 4106"/>
              <a:gd name="T3" fmla="*/ 2147483646 h 2696"/>
              <a:gd name="T4" fmla="*/ 2147483646 w 4106"/>
              <a:gd name="T5" fmla="*/ 2147483646 h 2696"/>
              <a:gd name="T6" fmla="*/ 0 60000 65536"/>
              <a:gd name="T7" fmla="*/ 0 60000 65536"/>
              <a:gd name="T8" fmla="*/ 0 60000 65536"/>
            </a:gdLst>
            <a:ahLst/>
            <a:cxnLst>
              <a:cxn ang="T6">
                <a:pos x="T0" y="T1"/>
              </a:cxn>
              <a:cxn ang="T7">
                <a:pos x="T2" y="T3"/>
              </a:cxn>
              <a:cxn ang="T8">
                <a:pos x="T4" y="T5"/>
              </a:cxn>
            </a:cxnLst>
            <a:rect l="0" t="0" r="r" b="b"/>
            <a:pathLst>
              <a:path w="4106" h="2696">
                <a:moveTo>
                  <a:pt x="0" y="0"/>
                </a:moveTo>
                <a:lnTo>
                  <a:pt x="0" y="2695"/>
                </a:lnTo>
                <a:lnTo>
                  <a:pt x="4105" y="269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3" name="Rectangle 43"/>
          <p:cNvSpPr>
            <a:spLocks noChangeArrowheads="1"/>
          </p:cNvSpPr>
          <p:nvPr/>
        </p:nvSpPr>
        <p:spPr bwMode="auto">
          <a:xfrm>
            <a:off x="6689725" y="5106988"/>
            <a:ext cx="804863"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Domanda</a:t>
            </a:r>
          </a:p>
        </p:txBody>
      </p:sp>
      <p:sp>
        <p:nvSpPr>
          <p:cNvPr id="87084" name="Rectangle 44"/>
          <p:cNvSpPr>
            <a:spLocks noChangeArrowheads="1"/>
          </p:cNvSpPr>
          <p:nvPr/>
        </p:nvSpPr>
        <p:spPr bwMode="auto">
          <a:xfrm>
            <a:off x="3695700" y="3419475"/>
            <a:ext cx="79533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1700" b="1">
                <a:solidFill>
                  <a:srgbClr val="000000"/>
                </a:solidFill>
                <a:latin typeface="Arial Narrow" panose="020B0606020202030204" pitchFamily="34" charset="0"/>
              </a:rPr>
              <a:t>Nuovo</a:t>
            </a:r>
          </a:p>
          <a:p>
            <a:pPr algn="ctr">
              <a:lnSpc>
                <a:spcPct val="85000"/>
              </a:lnSpc>
              <a:spcBef>
                <a:spcPct val="0"/>
              </a:spcBef>
              <a:buFontTx/>
              <a:buNone/>
            </a:pPr>
            <a:r>
              <a:rPr lang="it-IT" altLang="en-US" sz="1700" b="1">
                <a:solidFill>
                  <a:srgbClr val="000000"/>
                </a:solidFill>
                <a:latin typeface="Arial Narrow" panose="020B0606020202030204" pitchFamily="34" charset="0"/>
              </a:rPr>
              <a:t>equilibrio</a:t>
            </a:r>
          </a:p>
        </p:txBody>
      </p:sp>
      <p:sp>
        <p:nvSpPr>
          <p:cNvPr id="87085" name="Rectangle 45"/>
          <p:cNvSpPr>
            <a:spLocks noChangeArrowheads="1"/>
          </p:cNvSpPr>
          <p:nvPr/>
        </p:nvSpPr>
        <p:spPr bwMode="auto">
          <a:xfrm>
            <a:off x="4589463" y="4081463"/>
            <a:ext cx="14541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Equilibrio iniziale</a:t>
            </a:r>
          </a:p>
        </p:txBody>
      </p:sp>
      <p:sp>
        <p:nvSpPr>
          <p:cNvPr id="87086" name="Rectangle 46"/>
          <p:cNvSpPr>
            <a:spLocks noChangeArrowheads="1"/>
          </p:cNvSpPr>
          <p:nvPr/>
        </p:nvSpPr>
        <p:spPr bwMode="auto">
          <a:xfrm>
            <a:off x="6016625" y="2574925"/>
            <a:ext cx="1809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i="1">
                <a:solidFill>
                  <a:srgbClr val="000000"/>
                </a:solidFill>
                <a:latin typeface="Arial Narrow" panose="020B0606020202030204" pitchFamily="34" charset="0"/>
              </a:rPr>
              <a:t>S</a:t>
            </a:r>
            <a:r>
              <a:rPr lang="it-IT" altLang="en-US" sz="1700" b="1" baseline="-25000">
                <a:solidFill>
                  <a:srgbClr val="000000"/>
                </a:solidFill>
                <a:latin typeface="Arial Narrow" panose="020B0606020202030204" pitchFamily="34" charset="0"/>
              </a:rPr>
              <a:t>1</a:t>
            </a:r>
          </a:p>
        </p:txBody>
      </p:sp>
      <p:sp>
        <p:nvSpPr>
          <p:cNvPr id="87087" name="Rectangle 47"/>
          <p:cNvSpPr>
            <a:spLocks noChangeArrowheads="1"/>
          </p:cNvSpPr>
          <p:nvPr/>
        </p:nvSpPr>
        <p:spPr bwMode="auto">
          <a:xfrm>
            <a:off x="4716463" y="2335213"/>
            <a:ext cx="1809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i="1">
                <a:solidFill>
                  <a:srgbClr val="000000"/>
                </a:solidFill>
                <a:latin typeface="Arial Narrow" panose="020B0606020202030204" pitchFamily="34" charset="0"/>
              </a:rPr>
              <a:t>S</a:t>
            </a:r>
            <a:r>
              <a:rPr lang="it-IT" altLang="en-US" sz="1700" b="1" baseline="-25000">
                <a:solidFill>
                  <a:srgbClr val="000000"/>
                </a:solidFill>
                <a:latin typeface="Arial Narrow" panose="020B0606020202030204" pitchFamily="34" charset="0"/>
              </a:rPr>
              <a:t>2</a:t>
            </a:r>
          </a:p>
        </p:txBody>
      </p:sp>
      <p:sp>
        <p:nvSpPr>
          <p:cNvPr id="87088" name="Line 48"/>
          <p:cNvSpPr>
            <a:spLocks noChangeShapeType="1"/>
          </p:cNvSpPr>
          <p:nvPr/>
        </p:nvSpPr>
        <p:spPr bwMode="auto">
          <a:xfrm flipH="1">
            <a:off x="4341813" y="3109913"/>
            <a:ext cx="131921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89" name="Rectangle 51"/>
          <p:cNvSpPr>
            <a:spLocks noChangeArrowheads="1"/>
          </p:cNvSpPr>
          <p:nvPr/>
        </p:nvSpPr>
        <p:spPr bwMode="auto">
          <a:xfrm>
            <a:off x="5238750" y="6029325"/>
            <a:ext cx="3524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788" tIns="39688" rIns="77788" bIns="39688">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700" b="1">
                <a:solidFill>
                  <a:srgbClr val="000000"/>
                </a:solidFill>
                <a:latin typeface="Arial Narrow" panose="020B0606020202030204" pitchFamily="34" charset="0"/>
              </a:rPr>
              <a:t>10</a:t>
            </a:r>
          </a:p>
        </p:txBody>
      </p:sp>
      <p:sp>
        <p:nvSpPr>
          <p:cNvPr id="87090" name="Freeform 52"/>
          <p:cNvSpPr>
            <a:spLocks/>
          </p:cNvSpPr>
          <p:nvPr/>
        </p:nvSpPr>
        <p:spPr bwMode="auto">
          <a:xfrm>
            <a:off x="2743200" y="4191000"/>
            <a:ext cx="109538"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2147483646 h 69"/>
              <a:gd name="T12" fmla="*/ 2147483646 w 69"/>
              <a:gd name="T13" fmla="*/ 0 h 69"/>
              <a:gd name="T14" fmla="*/ 2147483646 w 69"/>
              <a:gd name="T15" fmla="*/ 2147483646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41" y="68"/>
                </a:moveTo>
                <a:lnTo>
                  <a:pt x="54" y="68"/>
                </a:lnTo>
                <a:lnTo>
                  <a:pt x="68" y="56"/>
                </a:lnTo>
                <a:lnTo>
                  <a:pt x="68" y="34"/>
                </a:lnTo>
                <a:lnTo>
                  <a:pt x="68" y="23"/>
                </a:lnTo>
                <a:lnTo>
                  <a:pt x="54" y="11"/>
                </a:lnTo>
                <a:lnTo>
                  <a:pt x="41" y="0"/>
                </a:lnTo>
                <a:lnTo>
                  <a:pt x="14" y="11"/>
                </a:lnTo>
                <a:lnTo>
                  <a:pt x="0" y="23"/>
                </a:lnTo>
                <a:lnTo>
                  <a:pt x="0" y="34"/>
                </a:lnTo>
                <a:lnTo>
                  <a:pt x="0" y="56"/>
                </a:lnTo>
                <a:lnTo>
                  <a:pt x="14" y="68"/>
                </a:lnTo>
                <a:lnTo>
                  <a:pt x="41"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1" name="Rectangle 53"/>
          <p:cNvSpPr>
            <a:spLocks noChangeArrowheads="1"/>
          </p:cNvSpPr>
          <p:nvPr/>
        </p:nvSpPr>
        <p:spPr bwMode="auto">
          <a:xfrm>
            <a:off x="2667000" y="4343400"/>
            <a:ext cx="381000"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defRPr>
            </a:lvl1pPr>
            <a:lvl2pPr marL="742950" indent="-285750" defTabSz="661988">
              <a:spcBef>
                <a:spcPct val="20000"/>
              </a:spcBef>
              <a:buChar char="–"/>
              <a:defRPr sz="2800">
                <a:solidFill>
                  <a:schemeClr val="tx1"/>
                </a:solidFill>
                <a:latin typeface="Times New Roman" panose="02020603050405020304" pitchFamily="18" charset="0"/>
              </a:defRPr>
            </a:lvl2pPr>
            <a:lvl3pPr marL="1143000" indent="-228600" defTabSz="661988">
              <a:spcBef>
                <a:spcPct val="20000"/>
              </a:spcBef>
              <a:buChar char="•"/>
              <a:defRPr sz="2400">
                <a:solidFill>
                  <a:schemeClr val="tx1"/>
                </a:solidFill>
                <a:latin typeface="Times New Roman" panose="02020603050405020304" pitchFamily="18" charset="0"/>
              </a:defRPr>
            </a:lvl3pPr>
            <a:lvl4pPr marL="1600200" indent="-228600" defTabSz="661988">
              <a:spcBef>
                <a:spcPct val="20000"/>
              </a:spcBef>
              <a:buChar char="–"/>
              <a:defRPr sz="2000">
                <a:solidFill>
                  <a:schemeClr val="tx1"/>
                </a:solidFill>
                <a:latin typeface="Times New Roman" panose="02020603050405020304" pitchFamily="18" charset="0"/>
              </a:defRPr>
            </a:lvl4pPr>
            <a:lvl5pPr marL="2057400" indent="-228600" defTabSz="661988">
              <a:spcBef>
                <a:spcPct val="20000"/>
              </a:spcBef>
              <a:buChar char="»"/>
              <a:defRPr sz="2000">
                <a:solidFill>
                  <a:schemeClr val="tx1"/>
                </a:solidFill>
                <a:latin typeface="Times New Roman" panose="02020603050405020304" pitchFamily="18"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1700" b="1">
                <a:solidFill>
                  <a:srgbClr val="000000"/>
                </a:solidFill>
                <a:latin typeface="Arial Narrow" panose="020B0606020202030204" pitchFamily="34" charset="0"/>
              </a:rPr>
              <a:t>A</a:t>
            </a: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08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0900" name="Rectangle 4"/>
          <p:cNvSpPr>
            <a:spLocks noGrp="1" noChangeArrowheads="1"/>
          </p:cNvSpPr>
          <p:nvPr>
            <p:ph type="title"/>
          </p:nvPr>
        </p:nvSpPr>
        <p:spPr>
          <a:xfrm>
            <a:off x="685800" y="30480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dirty="0"/>
              <a:t>Statica comparata </a:t>
            </a:r>
            <a:r>
              <a:rPr lang="it-IT" altLang="en-US" sz="3600" dirty="0" err="1"/>
              <a:t>marshalliana</a:t>
            </a:r>
            <a:r>
              <a:rPr lang="it-IT" altLang="en-US" sz="3600" dirty="0"/>
              <a:t>: esempio</a:t>
            </a:r>
          </a:p>
        </p:txBody>
      </p:sp>
      <p:sp>
        <p:nvSpPr>
          <p:cNvPr id="80901" name="Rectangle 5"/>
          <p:cNvSpPr>
            <a:spLocks noChangeArrowheads="1"/>
          </p:cNvSpPr>
          <p:nvPr/>
        </p:nvSpPr>
        <p:spPr bwMode="auto">
          <a:xfrm>
            <a:off x="1547813" y="1844675"/>
            <a:ext cx="6508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Prezzo</a:t>
            </a:r>
          </a:p>
        </p:txBody>
      </p:sp>
      <p:sp>
        <p:nvSpPr>
          <p:cNvPr id="80902" name="Rectangle 6"/>
          <p:cNvSpPr>
            <a:spLocks noChangeArrowheads="1"/>
          </p:cNvSpPr>
          <p:nvPr/>
        </p:nvSpPr>
        <p:spPr bwMode="auto">
          <a:xfrm>
            <a:off x="1832871" y="3722679"/>
            <a:ext cx="3045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rgbClr val="000000"/>
                </a:solidFill>
                <a:latin typeface="Arial Narrow" panose="020B0606020202030204" pitchFamily="34" charset="0"/>
              </a:rPr>
              <a:t>P**</a:t>
            </a:r>
            <a:endParaRPr lang="it-IT" altLang="en-US" sz="1400" dirty="0">
              <a:solidFill>
                <a:srgbClr val="000000"/>
              </a:solidFill>
              <a:latin typeface="Arial Narrow" panose="020B0606020202030204" pitchFamily="34" charset="0"/>
            </a:endParaRPr>
          </a:p>
        </p:txBody>
      </p:sp>
      <p:sp>
        <p:nvSpPr>
          <p:cNvPr id="80903" name="Rectangle 7"/>
          <p:cNvSpPr>
            <a:spLocks noChangeArrowheads="1"/>
          </p:cNvSpPr>
          <p:nvPr/>
        </p:nvSpPr>
        <p:spPr bwMode="auto">
          <a:xfrm>
            <a:off x="844550" y="3322431"/>
            <a:ext cx="139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rgbClr val="000000"/>
                </a:solidFill>
                <a:latin typeface="Arial Narrow" panose="020B0606020202030204" pitchFamily="34" charset="0"/>
              </a:rPr>
              <a:t>P* = Pd</a:t>
            </a:r>
            <a:r>
              <a:rPr lang="it-IT" altLang="en-US" sz="1800" dirty="0">
                <a:solidFill>
                  <a:srgbClr val="000000"/>
                </a:solidFill>
                <a:latin typeface="Arial Narrow" panose="020B0606020202030204" pitchFamily="34" charset="0"/>
              </a:rPr>
              <a:t>1</a:t>
            </a:r>
            <a:r>
              <a:rPr lang="it-IT" altLang="en-US" sz="2000" dirty="0">
                <a:solidFill>
                  <a:srgbClr val="000000"/>
                </a:solidFill>
                <a:latin typeface="Arial Narrow" panose="020B0606020202030204" pitchFamily="34" charset="0"/>
              </a:rPr>
              <a:t> = P</a:t>
            </a:r>
            <a:r>
              <a:rPr lang="it-IT" altLang="en-US" sz="1600" dirty="0">
                <a:solidFill>
                  <a:srgbClr val="000000"/>
                </a:solidFill>
                <a:latin typeface="Arial Narrow" panose="020B0606020202030204" pitchFamily="34" charset="0"/>
              </a:rPr>
              <a:t>s</a:t>
            </a:r>
            <a:endParaRPr lang="it-IT" altLang="en-US" sz="1000" dirty="0">
              <a:solidFill>
                <a:srgbClr val="000000"/>
              </a:solidFill>
              <a:latin typeface="Arial Narrow" panose="020B0606020202030204" pitchFamily="34" charset="0"/>
            </a:endParaRPr>
          </a:p>
        </p:txBody>
      </p:sp>
      <p:sp>
        <p:nvSpPr>
          <p:cNvPr id="80904" name="Rectangle 8"/>
          <p:cNvSpPr>
            <a:spLocks noChangeArrowheads="1"/>
          </p:cNvSpPr>
          <p:nvPr/>
        </p:nvSpPr>
        <p:spPr bwMode="auto">
          <a:xfrm>
            <a:off x="2166938" y="54165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b="1">
                <a:solidFill>
                  <a:srgbClr val="000000"/>
                </a:solidFill>
                <a:latin typeface="Arial Narrow" panose="020B0606020202030204" pitchFamily="34" charset="0"/>
              </a:rPr>
              <a:t>0</a:t>
            </a:r>
          </a:p>
        </p:txBody>
      </p:sp>
      <p:sp>
        <p:nvSpPr>
          <p:cNvPr id="80905" name="Rectangle 9"/>
          <p:cNvSpPr>
            <a:spLocks noChangeArrowheads="1"/>
          </p:cNvSpPr>
          <p:nvPr/>
        </p:nvSpPr>
        <p:spPr bwMode="auto">
          <a:xfrm>
            <a:off x="4368800" y="5416550"/>
            <a:ext cx="3270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rgbClr val="000000"/>
                </a:solidFill>
                <a:latin typeface="Arial Narrow" panose="020B0606020202030204" pitchFamily="34" charset="0"/>
              </a:rPr>
              <a:t>Q**</a:t>
            </a:r>
          </a:p>
        </p:txBody>
      </p:sp>
      <p:sp>
        <p:nvSpPr>
          <p:cNvPr id="80906" name="Rectangle 10"/>
          <p:cNvSpPr>
            <a:spLocks noChangeArrowheads="1"/>
          </p:cNvSpPr>
          <p:nvPr/>
        </p:nvSpPr>
        <p:spPr bwMode="auto">
          <a:xfrm>
            <a:off x="7488238" y="5448300"/>
            <a:ext cx="785812"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5000"/>
              </a:lnSpc>
              <a:spcBef>
                <a:spcPct val="0"/>
              </a:spcBef>
              <a:buFontTx/>
              <a:buNone/>
            </a:pPr>
            <a:r>
              <a:rPr lang="it-IT" altLang="en-US" sz="2000">
                <a:solidFill>
                  <a:srgbClr val="000000"/>
                </a:solidFill>
                <a:latin typeface="Arial Narrow" panose="020B0606020202030204" pitchFamily="34" charset="0"/>
              </a:rPr>
              <a:t>Quantità</a:t>
            </a:r>
          </a:p>
        </p:txBody>
      </p:sp>
      <p:sp>
        <p:nvSpPr>
          <p:cNvPr id="80907" name="Freeform 11"/>
          <p:cNvSpPr>
            <a:spLocks/>
          </p:cNvSpPr>
          <p:nvPr/>
        </p:nvSpPr>
        <p:spPr bwMode="auto">
          <a:xfrm>
            <a:off x="2268538" y="3465513"/>
            <a:ext cx="3046412" cy="1952625"/>
          </a:xfrm>
          <a:custGeom>
            <a:avLst/>
            <a:gdLst>
              <a:gd name="T0" fmla="*/ 0 w 1919"/>
              <a:gd name="T1" fmla="*/ 0 h 1230"/>
              <a:gd name="T2" fmla="*/ 2147483646 w 1919"/>
              <a:gd name="T3" fmla="*/ 0 h 1230"/>
              <a:gd name="T4" fmla="*/ 2147483646 w 1919"/>
              <a:gd name="T5" fmla="*/ 2147483646 h 1230"/>
              <a:gd name="T6" fmla="*/ 0 60000 65536"/>
              <a:gd name="T7" fmla="*/ 0 60000 65536"/>
              <a:gd name="T8" fmla="*/ 0 60000 65536"/>
            </a:gdLst>
            <a:ahLst/>
            <a:cxnLst>
              <a:cxn ang="T6">
                <a:pos x="T0" y="T1"/>
              </a:cxn>
              <a:cxn ang="T7">
                <a:pos x="T2" y="T3"/>
              </a:cxn>
              <a:cxn ang="T8">
                <a:pos x="T4" y="T5"/>
              </a:cxn>
            </a:cxnLst>
            <a:rect l="0" t="0" r="r" b="b"/>
            <a:pathLst>
              <a:path w="1919" h="1230">
                <a:moveTo>
                  <a:pt x="0" y="0"/>
                </a:moveTo>
                <a:lnTo>
                  <a:pt x="1918" y="0"/>
                </a:lnTo>
                <a:lnTo>
                  <a:pt x="1918" y="1229"/>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08" name="Line 12"/>
          <p:cNvSpPr>
            <a:spLocks noChangeShapeType="1"/>
          </p:cNvSpPr>
          <p:nvPr/>
        </p:nvSpPr>
        <p:spPr bwMode="auto">
          <a:xfrm flipH="1">
            <a:off x="2436813" y="3086100"/>
            <a:ext cx="3832225" cy="1579563"/>
          </a:xfrm>
          <a:prstGeom prst="line">
            <a:avLst/>
          </a:prstGeom>
          <a:noFill/>
          <a:ln w="254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0909" name="Line 13"/>
          <p:cNvSpPr>
            <a:spLocks noChangeShapeType="1"/>
          </p:cNvSpPr>
          <p:nvPr/>
        </p:nvSpPr>
        <p:spPr bwMode="auto">
          <a:xfrm>
            <a:off x="2541588" y="3086100"/>
            <a:ext cx="3840162" cy="15954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0910" name="Freeform 14"/>
          <p:cNvSpPr>
            <a:spLocks/>
          </p:cNvSpPr>
          <p:nvPr/>
        </p:nvSpPr>
        <p:spPr bwMode="auto">
          <a:xfrm>
            <a:off x="4349750" y="3805238"/>
            <a:ext cx="122238" cy="95250"/>
          </a:xfrm>
          <a:custGeom>
            <a:avLst/>
            <a:gdLst>
              <a:gd name="T0" fmla="*/ 2147483646 w 77"/>
              <a:gd name="T1" fmla="*/ 2147483646 h 60"/>
              <a:gd name="T2" fmla="*/ 2147483646 w 77"/>
              <a:gd name="T3" fmla="*/ 2147483646 h 60"/>
              <a:gd name="T4" fmla="*/ 2147483646 w 77"/>
              <a:gd name="T5" fmla="*/ 2147483646 h 60"/>
              <a:gd name="T6" fmla="*/ 2147483646 w 77"/>
              <a:gd name="T7" fmla="*/ 2147483646 h 60"/>
              <a:gd name="T8" fmla="*/ 2147483646 w 77"/>
              <a:gd name="T9" fmla="*/ 2147483646 h 60"/>
              <a:gd name="T10" fmla="*/ 2147483646 w 77"/>
              <a:gd name="T11" fmla="*/ 2147483646 h 60"/>
              <a:gd name="T12" fmla="*/ 2147483646 w 77"/>
              <a:gd name="T13" fmla="*/ 0 h 60"/>
              <a:gd name="T14" fmla="*/ 2147483646 w 77"/>
              <a:gd name="T15" fmla="*/ 2147483646 h 60"/>
              <a:gd name="T16" fmla="*/ 0 w 77"/>
              <a:gd name="T17" fmla="*/ 2147483646 h 60"/>
              <a:gd name="T18" fmla="*/ 0 w 77"/>
              <a:gd name="T19" fmla="*/ 2147483646 h 60"/>
              <a:gd name="T20" fmla="*/ 0 w 77"/>
              <a:gd name="T21" fmla="*/ 2147483646 h 60"/>
              <a:gd name="T22" fmla="*/ 2147483646 w 77"/>
              <a:gd name="T23" fmla="*/ 2147483646 h 60"/>
              <a:gd name="T24" fmla="*/ 2147483646 w 77"/>
              <a:gd name="T25" fmla="*/ 214748364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60">
                <a:moveTo>
                  <a:pt x="38" y="59"/>
                </a:moveTo>
                <a:lnTo>
                  <a:pt x="51" y="59"/>
                </a:lnTo>
                <a:lnTo>
                  <a:pt x="63" y="49"/>
                </a:lnTo>
                <a:lnTo>
                  <a:pt x="76" y="30"/>
                </a:lnTo>
                <a:lnTo>
                  <a:pt x="63" y="20"/>
                </a:lnTo>
                <a:lnTo>
                  <a:pt x="51" y="10"/>
                </a:lnTo>
                <a:lnTo>
                  <a:pt x="38" y="0"/>
                </a:lnTo>
                <a:lnTo>
                  <a:pt x="25" y="10"/>
                </a:lnTo>
                <a:lnTo>
                  <a:pt x="0" y="20"/>
                </a:lnTo>
                <a:lnTo>
                  <a:pt x="0" y="30"/>
                </a:lnTo>
                <a:lnTo>
                  <a:pt x="0" y="49"/>
                </a:lnTo>
                <a:lnTo>
                  <a:pt x="25" y="59"/>
                </a:lnTo>
                <a:lnTo>
                  <a:pt x="38" y="5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1" name="Freeform 15"/>
          <p:cNvSpPr>
            <a:spLocks/>
          </p:cNvSpPr>
          <p:nvPr/>
        </p:nvSpPr>
        <p:spPr bwMode="auto">
          <a:xfrm>
            <a:off x="5257800" y="4191000"/>
            <a:ext cx="119063" cy="93663"/>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0 w 75"/>
              <a:gd name="T17" fmla="*/ 2147483646 h 59"/>
              <a:gd name="T18" fmla="*/ 0 w 75"/>
              <a:gd name="T19" fmla="*/ 2147483646 h 59"/>
              <a:gd name="T20" fmla="*/ 0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49" y="48"/>
                </a:lnTo>
                <a:lnTo>
                  <a:pt x="61" y="38"/>
                </a:lnTo>
                <a:lnTo>
                  <a:pt x="74" y="28"/>
                </a:lnTo>
                <a:lnTo>
                  <a:pt x="61" y="10"/>
                </a:lnTo>
                <a:lnTo>
                  <a:pt x="49" y="0"/>
                </a:lnTo>
                <a:lnTo>
                  <a:pt x="36" y="0"/>
                </a:lnTo>
                <a:lnTo>
                  <a:pt x="13" y="0"/>
                </a:lnTo>
                <a:lnTo>
                  <a:pt x="0" y="10"/>
                </a:lnTo>
                <a:lnTo>
                  <a:pt x="0" y="28"/>
                </a:lnTo>
                <a:lnTo>
                  <a:pt x="0" y="38"/>
                </a:lnTo>
                <a:lnTo>
                  <a:pt x="13"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2" name="Freeform 16"/>
          <p:cNvSpPr>
            <a:spLocks/>
          </p:cNvSpPr>
          <p:nvPr/>
        </p:nvSpPr>
        <p:spPr bwMode="auto">
          <a:xfrm>
            <a:off x="5256213" y="3421063"/>
            <a:ext cx="119062" cy="93662"/>
          </a:xfrm>
          <a:custGeom>
            <a:avLst/>
            <a:gdLst>
              <a:gd name="T0" fmla="*/ 2147483646 w 75"/>
              <a:gd name="T1" fmla="*/ 2147483646 h 59"/>
              <a:gd name="T2" fmla="*/ 2147483646 w 75"/>
              <a:gd name="T3" fmla="*/ 2147483646 h 59"/>
              <a:gd name="T4" fmla="*/ 2147483646 w 75"/>
              <a:gd name="T5" fmla="*/ 2147483646 h 59"/>
              <a:gd name="T6" fmla="*/ 2147483646 w 75"/>
              <a:gd name="T7" fmla="*/ 2147483646 h 59"/>
              <a:gd name="T8" fmla="*/ 2147483646 w 75"/>
              <a:gd name="T9" fmla="*/ 2147483646 h 59"/>
              <a:gd name="T10" fmla="*/ 2147483646 w 75"/>
              <a:gd name="T11" fmla="*/ 0 h 59"/>
              <a:gd name="T12" fmla="*/ 2147483646 w 75"/>
              <a:gd name="T13" fmla="*/ 0 h 59"/>
              <a:gd name="T14" fmla="*/ 2147483646 w 75"/>
              <a:gd name="T15" fmla="*/ 0 h 59"/>
              <a:gd name="T16" fmla="*/ 2147483646 w 75"/>
              <a:gd name="T17" fmla="*/ 2147483646 h 59"/>
              <a:gd name="T18" fmla="*/ 0 w 75"/>
              <a:gd name="T19" fmla="*/ 2147483646 h 59"/>
              <a:gd name="T20" fmla="*/ 2147483646 w 75"/>
              <a:gd name="T21" fmla="*/ 2147483646 h 59"/>
              <a:gd name="T22" fmla="*/ 2147483646 w 75"/>
              <a:gd name="T23" fmla="*/ 2147483646 h 59"/>
              <a:gd name="T24" fmla="*/ 2147483646 w 75"/>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59">
                <a:moveTo>
                  <a:pt x="36" y="58"/>
                </a:moveTo>
                <a:lnTo>
                  <a:pt x="61" y="48"/>
                </a:lnTo>
                <a:lnTo>
                  <a:pt x="74" y="38"/>
                </a:lnTo>
                <a:lnTo>
                  <a:pt x="74" y="28"/>
                </a:lnTo>
                <a:lnTo>
                  <a:pt x="74" y="10"/>
                </a:lnTo>
                <a:lnTo>
                  <a:pt x="61" y="0"/>
                </a:lnTo>
                <a:lnTo>
                  <a:pt x="36" y="0"/>
                </a:lnTo>
                <a:lnTo>
                  <a:pt x="25" y="0"/>
                </a:lnTo>
                <a:lnTo>
                  <a:pt x="13" y="10"/>
                </a:lnTo>
                <a:lnTo>
                  <a:pt x="0" y="28"/>
                </a:lnTo>
                <a:lnTo>
                  <a:pt x="13" y="38"/>
                </a:lnTo>
                <a:lnTo>
                  <a:pt x="25" y="48"/>
                </a:lnTo>
                <a:lnTo>
                  <a:pt x="36" y="58"/>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3" name="Freeform 17"/>
          <p:cNvSpPr>
            <a:spLocks/>
          </p:cNvSpPr>
          <p:nvPr/>
        </p:nvSpPr>
        <p:spPr bwMode="auto">
          <a:xfrm>
            <a:off x="2246313" y="1827213"/>
            <a:ext cx="5922962" cy="3590925"/>
          </a:xfrm>
          <a:custGeom>
            <a:avLst/>
            <a:gdLst>
              <a:gd name="T0" fmla="*/ 0 w 3731"/>
              <a:gd name="T1" fmla="*/ 0 h 2262"/>
              <a:gd name="T2" fmla="*/ 0 w 3731"/>
              <a:gd name="T3" fmla="*/ 2147483646 h 2262"/>
              <a:gd name="T4" fmla="*/ 2147483646 w 3731"/>
              <a:gd name="T5" fmla="*/ 2147483646 h 2262"/>
              <a:gd name="T6" fmla="*/ 0 60000 65536"/>
              <a:gd name="T7" fmla="*/ 0 60000 65536"/>
              <a:gd name="T8" fmla="*/ 0 60000 65536"/>
            </a:gdLst>
            <a:ahLst/>
            <a:cxnLst>
              <a:cxn ang="T6">
                <a:pos x="T0" y="T1"/>
              </a:cxn>
              <a:cxn ang="T7">
                <a:pos x="T2" y="T3"/>
              </a:cxn>
              <a:cxn ang="T8">
                <a:pos x="T4" y="T5"/>
              </a:cxn>
            </a:cxnLst>
            <a:rect l="0" t="0" r="r" b="b"/>
            <a:pathLst>
              <a:path w="3731" h="2262">
                <a:moveTo>
                  <a:pt x="0" y="0"/>
                </a:moveTo>
                <a:lnTo>
                  <a:pt x="0" y="2261"/>
                </a:lnTo>
                <a:lnTo>
                  <a:pt x="3730" y="2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14" name="Rectangle 18"/>
          <p:cNvSpPr>
            <a:spLocks noChangeArrowheads="1"/>
          </p:cNvSpPr>
          <p:nvPr/>
        </p:nvSpPr>
        <p:spPr bwMode="auto">
          <a:xfrm>
            <a:off x="6342063" y="2960688"/>
            <a:ext cx="13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a:solidFill>
                  <a:srgbClr val="000000"/>
                </a:solidFill>
                <a:latin typeface="Arial Narrow" panose="020B0606020202030204" pitchFamily="34" charset="0"/>
              </a:rPr>
              <a:t>S</a:t>
            </a:r>
          </a:p>
        </p:txBody>
      </p:sp>
      <p:sp>
        <p:nvSpPr>
          <p:cNvPr id="80915" name="Rectangle 19"/>
          <p:cNvSpPr>
            <a:spLocks noChangeArrowheads="1"/>
          </p:cNvSpPr>
          <p:nvPr/>
        </p:nvSpPr>
        <p:spPr bwMode="auto">
          <a:xfrm>
            <a:off x="6459537" y="4602163"/>
            <a:ext cx="3397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rgbClr val="000000"/>
                </a:solidFill>
                <a:latin typeface="Arial Narrow" panose="020B0606020202030204" pitchFamily="34" charset="0"/>
              </a:rPr>
              <a:t>D2</a:t>
            </a:r>
          </a:p>
        </p:txBody>
      </p:sp>
      <p:sp>
        <p:nvSpPr>
          <p:cNvPr id="80916" name="Rectangle 20"/>
          <p:cNvSpPr>
            <a:spLocks noChangeArrowheads="1"/>
          </p:cNvSpPr>
          <p:nvPr/>
        </p:nvSpPr>
        <p:spPr bwMode="auto">
          <a:xfrm>
            <a:off x="5025557" y="5486400"/>
            <a:ext cx="7534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it-IT" altLang="en-US" sz="2000" dirty="0">
                <a:solidFill>
                  <a:srgbClr val="000000"/>
                </a:solidFill>
                <a:latin typeface="Arial Narrow" panose="020B0606020202030204" pitchFamily="34" charset="0"/>
              </a:rPr>
              <a:t>Q* = </a:t>
            </a:r>
            <a:r>
              <a:rPr lang="it-IT" altLang="en-US" sz="2000" dirty="0" err="1">
                <a:solidFill>
                  <a:srgbClr val="000000"/>
                </a:solidFill>
                <a:latin typeface="Arial Narrow" panose="020B0606020202030204" pitchFamily="34" charset="0"/>
              </a:rPr>
              <a:t>Qs</a:t>
            </a:r>
            <a:endParaRPr lang="it-IT" altLang="en-US" sz="2000" dirty="0">
              <a:solidFill>
                <a:srgbClr val="000000"/>
              </a:solidFill>
              <a:latin typeface="Arial Narrow" panose="020B0606020202030204" pitchFamily="34" charset="0"/>
            </a:endParaRPr>
          </a:p>
        </p:txBody>
      </p:sp>
      <p:sp>
        <p:nvSpPr>
          <p:cNvPr id="80917" name="Text Box 21"/>
          <p:cNvSpPr txBox="1">
            <a:spLocks noChangeArrowheads="1"/>
          </p:cNvSpPr>
          <p:nvPr/>
        </p:nvSpPr>
        <p:spPr bwMode="auto">
          <a:xfrm>
            <a:off x="5334000" y="39624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dirty="0"/>
              <a:t>C</a:t>
            </a:r>
          </a:p>
        </p:txBody>
      </p:sp>
      <p:sp>
        <p:nvSpPr>
          <p:cNvPr id="80918" name="Text Box 22"/>
          <p:cNvSpPr txBox="1">
            <a:spLocks noChangeArrowheads="1"/>
          </p:cNvSpPr>
          <p:nvPr/>
        </p:nvSpPr>
        <p:spPr bwMode="auto">
          <a:xfrm>
            <a:off x="5181600" y="3124200"/>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dirty="0"/>
              <a:t>E</a:t>
            </a:r>
          </a:p>
        </p:txBody>
      </p:sp>
      <p:sp>
        <p:nvSpPr>
          <p:cNvPr id="80919" name="Text Box 23"/>
          <p:cNvSpPr txBox="1">
            <a:spLocks noChangeArrowheads="1"/>
          </p:cNvSpPr>
          <p:nvPr/>
        </p:nvSpPr>
        <p:spPr bwMode="auto">
          <a:xfrm>
            <a:off x="4267200" y="3505200"/>
            <a:ext cx="3786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600" dirty="0"/>
              <a:t>E’</a:t>
            </a:r>
          </a:p>
        </p:txBody>
      </p:sp>
      <p:sp>
        <p:nvSpPr>
          <p:cNvPr id="80921" name="Line 25"/>
          <p:cNvSpPr>
            <a:spLocks noChangeShapeType="1"/>
          </p:cNvSpPr>
          <p:nvPr/>
        </p:nvSpPr>
        <p:spPr bwMode="auto">
          <a:xfrm flipH="1">
            <a:off x="2209800" y="4267200"/>
            <a:ext cx="304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22" name="Rectangle 26"/>
          <p:cNvSpPr>
            <a:spLocks noChangeArrowheads="1"/>
          </p:cNvSpPr>
          <p:nvPr/>
        </p:nvSpPr>
        <p:spPr bwMode="auto">
          <a:xfrm>
            <a:off x="1825626" y="4152693"/>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rgbClr val="000000"/>
                </a:solidFill>
                <a:latin typeface="Arial Narrow" panose="020B0606020202030204" pitchFamily="34" charset="0"/>
              </a:rPr>
              <a:t>P</a:t>
            </a:r>
            <a:r>
              <a:rPr lang="it-IT" altLang="en-US" sz="1600" dirty="0">
                <a:solidFill>
                  <a:srgbClr val="000000"/>
                </a:solidFill>
                <a:latin typeface="Arial Narrow" panose="020B0606020202030204" pitchFamily="34" charset="0"/>
              </a:rPr>
              <a:t>d2</a:t>
            </a:r>
            <a:endParaRPr lang="it-IT" altLang="en-US" sz="1000" dirty="0">
              <a:solidFill>
                <a:srgbClr val="000000"/>
              </a:solidFill>
              <a:latin typeface="Arial Narrow" panose="020B0606020202030204" pitchFamily="34" charset="0"/>
            </a:endParaRPr>
          </a:p>
        </p:txBody>
      </p:sp>
      <p:sp>
        <p:nvSpPr>
          <p:cNvPr id="80923" name="Line 27"/>
          <p:cNvSpPr>
            <a:spLocks noChangeShapeType="1"/>
          </p:cNvSpPr>
          <p:nvPr/>
        </p:nvSpPr>
        <p:spPr bwMode="auto">
          <a:xfrm>
            <a:off x="4419600" y="3886200"/>
            <a:ext cx="0"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0930" name="Line 34"/>
          <p:cNvSpPr>
            <a:spLocks noChangeShapeType="1"/>
          </p:cNvSpPr>
          <p:nvPr/>
        </p:nvSpPr>
        <p:spPr bwMode="auto">
          <a:xfrm flipH="1">
            <a:off x="2286000" y="3883742"/>
            <a:ext cx="2109019" cy="24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 name="Line 13">
            <a:extLst>
              <a:ext uri="{FF2B5EF4-FFF2-40B4-BE49-F238E27FC236}">
                <a16:creationId xmlns:a16="http://schemas.microsoft.com/office/drawing/2014/main" id="{4EE8D5BE-999E-4775-AA20-B43BBF3D8823}"/>
              </a:ext>
            </a:extLst>
          </p:cNvPr>
          <p:cNvSpPr>
            <a:spLocks noChangeShapeType="1"/>
          </p:cNvSpPr>
          <p:nvPr/>
        </p:nvSpPr>
        <p:spPr bwMode="auto">
          <a:xfrm>
            <a:off x="3124200" y="2559050"/>
            <a:ext cx="3840162" cy="15954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19">
            <a:extLst>
              <a:ext uri="{FF2B5EF4-FFF2-40B4-BE49-F238E27FC236}">
                <a16:creationId xmlns:a16="http://schemas.microsoft.com/office/drawing/2014/main" id="{B8A7C8F1-FCAB-4D11-AF83-3E624E183B8A}"/>
              </a:ext>
            </a:extLst>
          </p:cNvPr>
          <p:cNvSpPr>
            <a:spLocks noChangeArrowheads="1"/>
          </p:cNvSpPr>
          <p:nvPr/>
        </p:nvSpPr>
        <p:spPr bwMode="auto">
          <a:xfrm>
            <a:off x="7008249" y="4037111"/>
            <a:ext cx="3397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2057400">
              <a:spcBef>
                <a:spcPct val="20000"/>
              </a:spcBef>
              <a:buChar char="•"/>
              <a:defRPr sz="3200">
                <a:solidFill>
                  <a:schemeClr val="tx1"/>
                </a:solidFill>
                <a:latin typeface="Times New Roman" panose="02020603050405020304" pitchFamily="18" charset="0"/>
              </a:defRPr>
            </a:lvl1pPr>
            <a:lvl2pPr marL="742950" indent="-285750" defTabSz="2057400">
              <a:spcBef>
                <a:spcPct val="20000"/>
              </a:spcBef>
              <a:buChar char="–"/>
              <a:defRPr sz="2800">
                <a:solidFill>
                  <a:schemeClr val="tx1"/>
                </a:solidFill>
                <a:latin typeface="Times New Roman" panose="02020603050405020304" pitchFamily="18" charset="0"/>
              </a:defRPr>
            </a:lvl2pPr>
            <a:lvl3pPr marL="1143000" indent="-228600" defTabSz="2057400">
              <a:spcBef>
                <a:spcPct val="20000"/>
              </a:spcBef>
              <a:buChar char="•"/>
              <a:defRPr sz="2400">
                <a:solidFill>
                  <a:schemeClr val="tx1"/>
                </a:solidFill>
                <a:latin typeface="Times New Roman" panose="02020603050405020304" pitchFamily="18" charset="0"/>
              </a:defRPr>
            </a:lvl3pPr>
            <a:lvl4pPr marL="1600200" indent="-228600" defTabSz="2057400">
              <a:spcBef>
                <a:spcPct val="20000"/>
              </a:spcBef>
              <a:buChar char="–"/>
              <a:defRPr sz="2000">
                <a:solidFill>
                  <a:schemeClr val="tx1"/>
                </a:solidFill>
                <a:latin typeface="Times New Roman" panose="02020603050405020304" pitchFamily="18" charset="0"/>
              </a:defRPr>
            </a:lvl4pPr>
            <a:lvl5pPr marL="2057400" indent="-228600" defTabSz="2057400">
              <a:spcBef>
                <a:spcPct val="20000"/>
              </a:spcBef>
              <a:buChar char="»"/>
              <a:defRPr sz="2000">
                <a:solidFill>
                  <a:schemeClr val="tx1"/>
                </a:solidFill>
                <a:latin typeface="Times New Roman" panose="02020603050405020304" pitchFamily="18"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000" dirty="0">
                <a:solidFill>
                  <a:srgbClr val="000000"/>
                </a:solidFill>
                <a:latin typeface="Arial Narrow" panose="020B0606020202030204" pitchFamily="34" charset="0"/>
              </a:rPr>
              <a:t>D1</a:t>
            </a:r>
          </a:p>
        </p:txBody>
      </p:sp>
      <p:cxnSp>
        <p:nvCxnSpPr>
          <p:cNvPr id="3" name="Connettore 2 2">
            <a:extLst>
              <a:ext uri="{FF2B5EF4-FFF2-40B4-BE49-F238E27FC236}">
                <a16:creationId xmlns:a16="http://schemas.microsoft.com/office/drawing/2014/main" id="{B70C44BD-79AC-43AA-B737-8235062105D3}"/>
              </a:ext>
            </a:extLst>
          </p:cNvPr>
          <p:cNvCxnSpPr>
            <a:cxnSpLocks/>
          </p:cNvCxnSpPr>
          <p:nvPr/>
        </p:nvCxnSpPr>
        <p:spPr>
          <a:xfrm flipH="1">
            <a:off x="3275856" y="3157538"/>
            <a:ext cx="877044" cy="222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9723C6CA-A92F-41A2-BC76-5275DC1B1737}"/>
              </a:ext>
            </a:extLst>
          </p:cNvPr>
          <p:cNvCxnSpPr>
            <a:cxnSpLocks/>
          </p:cNvCxnSpPr>
          <p:nvPr/>
        </p:nvCxnSpPr>
        <p:spPr>
          <a:xfrm flipH="1">
            <a:off x="4498976" y="4984750"/>
            <a:ext cx="682624" cy="11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8729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9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9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9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9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9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9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9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9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P spid="80905" grpId="0"/>
      <p:bldP spid="80909" grpId="0" animBg="1"/>
      <p:bldP spid="80910" grpId="0" animBg="1"/>
      <p:bldP spid="80911" grpId="0" animBg="1"/>
      <p:bldP spid="80915" grpId="0"/>
      <p:bldP spid="80917" grpId="0"/>
      <p:bldP spid="80919" grpId="0"/>
      <p:bldP spid="80921" grpId="0" animBg="1"/>
      <p:bldP spid="80922" grpId="0"/>
      <p:bldP spid="80923" grpId="0" animBg="1"/>
      <p:bldP spid="809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1188" y="188913"/>
            <a:ext cx="7772400" cy="719137"/>
          </a:xfrm>
        </p:spPr>
        <p:txBody>
          <a:bodyPr/>
          <a:lstStyle/>
          <a:p>
            <a:pPr eaLnBrk="1" hangingPunct="1"/>
            <a:r>
              <a:rPr lang="it-IT" altLang="en-US" sz="3600" dirty="0"/>
              <a:t>Speculazione e arbitraggio</a:t>
            </a:r>
          </a:p>
        </p:txBody>
      </p:sp>
      <p:sp>
        <p:nvSpPr>
          <p:cNvPr id="89091" name="Rectangle 3"/>
          <p:cNvSpPr>
            <a:spLocks noGrp="1" noChangeArrowheads="1"/>
          </p:cNvSpPr>
          <p:nvPr>
            <p:ph type="body" idx="1"/>
          </p:nvPr>
        </p:nvSpPr>
        <p:spPr>
          <a:xfrm>
            <a:off x="395288" y="1052513"/>
            <a:ext cx="8424862" cy="5400675"/>
          </a:xfrm>
        </p:spPr>
        <p:txBody>
          <a:bodyPr/>
          <a:lstStyle/>
          <a:p>
            <a:pPr eaLnBrk="1" hangingPunct="1">
              <a:lnSpc>
                <a:spcPct val="90000"/>
              </a:lnSpc>
            </a:pPr>
            <a:r>
              <a:rPr lang="it-IT" altLang="en-US" sz="2800" dirty="0"/>
              <a:t>Con il termine </a:t>
            </a:r>
            <a:r>
              <a:rPr lang="it-IT" altLang="en-US" sz="2800" dirty="0">
                <a:solidFill>
                  <a:srgbClr val="FF0000"/>
                </a:solidFill>
              </a:rPr>
              <a:t>speculazione</a:t>
            </a:r>
            <a:r>
              <a:rPr lang="it-IT" altLang="en-US" sz="2800" dirty="0"/>
              <a:t> si intende l’operazione con cui, </a:t>
            </a:r>
            <a:r>
              <a:rPr lang="it-IT" altLang="en-US" sz="2800" u="sng" dirty="0"/>
              <a:t>prevedendo un futuro aumento di prezzo</a:t>
            </a:r>
            <a:r>
              <a:rPr lang="it-IT" altLang="en-US" sz="2800" dirty="0"/>
              <a:t>, un agente economico compra oggi il bene a prezzo basso per rivenderlo domani, guadagnandoci, a prezzo alto.</a:t>
            </a:r>
          </a:p>
          <a:p>
            <a:pPr eaLnBrk="1" hangingPunct="1">
              <a:lnSpc>
                <a:spcPct val="90000"/>
              </a:lnSpc>
            </a:pPr>
            <a:r>
              <a:rPr lang="it-IT" altLang="en-US" sz="2800" dirty="0"/>
              <a:t>Più precisamente, se i due prezzi (basso ed alto) sono </a:t>
            </a:r>
            <a:r>
              <a:rPr lang="it-IT" altLang="en-US" sz="2800" u="sng" dirty="0"/>
              <a:t>contemporaneamente</a:t>
            </a:r>
            <a:r>
              <a:rPr lang="it-IT" altLang="en-US" sz="2800" dirty="0"/>
              <a:t> presenti sul mercato, p.e. in due paesi diversi, si parla di </a:t>
            </a:r>
            <a:r>
              <a:rPr lang="it-IT" altLang="en-US" sz="2800" dirty="0">
                <a:solidFill>
                  <a:srgbClr val="FF0000"/>
                </a:solidFill>
              </a:rPr>
              <a:t>arbitraggio</a:t>
            </a:r>
            <a:r>
              <a:rPr lang="it-IT" altLang="en-US" sz="2800" dirty="0"/>
              <a:t>. Se invece i due prezzi si verificheranno in momenti di tempo differenti si parla di </a:t>
            </a:r>
            <a:r>
              <a:rPr lang="it-IT" altLang="en-US" sz="2800" dirty="0">
                <a:solidFill>
                  <a:srgbClr val="FF0000"/>
                </a:solidFill>
              </a:rPr>
              <a:t>speculazione</a:t>
            </a:r>
            <a:r>
              <a:rPr lang="it-IT" altLang="en-US" sz="2800" dirty="0"/>
              <a:t>.</a:t>
            </a:r>
          </a:p>
          <a:p>
            <a:pPr eaLnBrk="1" hangingPunct="1">
              <a:lnSpc>
                <a:spcPct val="90000"/>
              </a:lnSpc>
            </a:pPr>
            <a:r>
              <a:rPr lang="it-IT" altLang="en-US" sz="2800" dirty="0"/>
              <a:t>In economia il termine “speculare” non ha alcun significato dispregiativo. Al contrario, si dimostra che </a:t>
            </a:r>
            <a:r>
              <a:rPr lang="it-IT" altLang="en-US" sz="2800" u="sng" dirty="0"/>
              <a:t>grazie alla speculazione</a:t>
            </a:r>
            <a:r>
              <a:rPr lang="it-IT" altLang="en-US" sz="2800" dirty="0"/>
              <a:t>, le oscillazioni di prezzo e quantità di equilibrio sul mercato vengono </a:t>
            </a:r>
            <a:r>
              <a:rPr lang="it-IT" altLang="en-US" sz="2800" u="sng" dirty="0"/>
              <a:t>attenuate</a:t>
            </a:r>
            <a:r>
              <a:rPr lang="it-IT" alt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4213" y="0"/>
            <a:ext cx="7772400" cy="981075"/>
          </a:xfrm>
        </p:spPr>
        <p:txBody>
          <a:bodyPr/>
          <a:lstStyle/>
          <a:p>
            <a:pPr eaLnBrk="1" hangingPunct="1"/>
            <a:r>
              <a:rPr lang="it-IT" altLang="en-US" sz="4000" dirty="0"/>
              <a:t>L’effetto della speculazione</a:t>
            </a:r>
          </a:p>
        </p:txBody>
      </p:sp>
      <p:sp>
        <p:nvSpPr>
          <p:cNvPr id="95235" name="Rectangle 3"/>
          <p:cNvSpPr>
            <a:spLocks noGrp="1" noChangeArrowheads="1"/>
          </p:cNvSpPr>
          <p:nvPr>
            <p:ph type="body" idx="1"/>
          </p:nvPr>
        </p:nvSpPr>
        <p:spPr>
          <a:xfrm>
            <a:off x="179388" y="908050"/>
            <a:ext cx="8785225" cy="5545138"/>
          </a:xfrm>
        </p:spPr>
        <p:txBody>
          <a:bodyPr/>
          <a:lstStyle/>
          <a:p>
            <a:pPr eaLnBrk="1" hangingPunct="1">
              <a:lnSpc>
                <a:spcPct val="90000"/>
              </a:lnSpc>
            </a:pPr>
            <a:r>
              <a:rPr lang="it-IT" altLang="en-US" dirty="0"/>
              <a:t>L’accumulazione di scorte del bene attuata dagli speculatori riduce l’offerta corrente del bene. Quindi il prezzo corrente aumenta (questo spiega la “cattiva fama” degli speculatori).</a:t>
            </a:r>
          </a:p>
          <a:p>
            <a:pPr eaLnBrk="1" hangingPunct="1">
              <a:lnSpc>
                <a:spcPct val="90000"/>
              </a:lnSpc>
            </a:pPr>
            <a:r>
              <a:rPr lang="it-IT" altLang="en-US" dirty="0"/>
              <a:t>Tuttavia, quando in futuro l’offerta </a:t>
            </a:r>
            <a:r>
              <a:rPr lang="it-IT" altLang="en-US" u="sng" dirty="0"/>
              <a:t>come previsto</a:t>
            </a:r>
            <a:r>
              <a:rPr lang="it-IT" altLang="en-US" dirty="0"/>
              <a:t> si riduce, l’ingresso nel mercato delle scorte accumulate dagli speculatori – che le rivendono con profitto – fa sì che il prezzo aumenti meno (o non aumenti affatto) rispetto a quanto sarebbe accaduto senza la speculazione.</a:t>
            </a:r>
          </a:p>
          <a:p>
            <a:pPr eaLnBrk="1" hangingPunct="1">
              <a:lnSpc>
                <a:spcPct val="90000"/>
              </a:lnSpc>
            </a:pPr>
            <a:r>
              <a:rPr lang="it-IT" altLang="en-US" dirty="0"/>
              <a:t>La speculazione ha quindi un </a:t>
            </a:r>
            <a:r>
              <a:rPr lang="it-IT" altLang="en-US" u="sng" dirty="0"/>
              <a:t>effetto stabilizzante</a:t>
            </a:r>
            <a:r>
              <a:rPr lang="it-IT" altLang="en-US" dirty="0"/>
              <a:t> sui mercati, in particolare delle materie prime.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5"/>
          <p:cNvGraphicFramePr>
            <a:graphicFrameLocks noGrp="1" noChangeAspect="1"/>
          </p:cNvGraphicFramePr>
          <p:nvPr>
            <p:ph sz="half" idx="4294967295"/>
          </p:nvPr>
        </p:nvGraphicFramePr>
        <p:xfrm>
          <a:off x="301625" y="1176338"/>
          <a:ext cx="3937000" cy="4421187"/>
        </p:xfrm>
        <a:graphic>
          <a:graphicData uri="http://schemas.openxmlformats.org/drawingml/2006/chart">
            <c:chart xmlns:c="http://schemas.openxmlformats.org/drawingml/2006/chart" xmlns:r="http://schemas.openxmlformats.org/officeDocument/2006/relationships" r:id="rId3"/>
          </a:graphicData>
        </a:graphic>
      </p:graphicFrame>
      <p:sp>
        <p:nvSpPr>
          <p:cNvPr id="91139" name="Line 57"/>
          <p:cNvSpPr>
            <a:spLocks noChangeShapeType="1"/>
          </p:cNvSpPr>
          <p:nvPr/>
        </p:nvSpPr>
        <p:spPr bwMode="auto">
          <a:xfrm flipV="1">
            <a:off x="1042988" y="1916113"/>
            <a:ext cx="0" cy="3168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40" name="Line 58"/>
          <p:cNvSpPr>
            <a:spLocks noChangeShapeType="1"/>
          </p:cNvSpPr>
          <p:nvPr/>
        </p:nvSpPr>
        <p:spPr bwMode="auto">
          <a:xfrm>
            <a:off x="971550" y="5084763"/>
            <a:ext cx="30241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41" name="Line 59"/>
          <p:cNvSpPr>
            <a:spLocks noChangeShapeType="1"/>
          </p:cNvSpPr>
          <p:nvPr/>
        </p:nvSpPr>
        <p:spPr bwMode="auto">
          <a:xfrm flipH="1" flipV="1">
            <a:off x="1258888" y="2133600"/>
            <a:ext cx="1800225" cy="266382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42" name="Line 60"/>
          <p:cNvSpPr>
            <a:spLocks noChangeShapeType="1"/>
          </p:cNvSpPr>
          <p:nvPr/>
        </p:nvSpPr>
        <p:spPr bwMode="auto">
          <a:xfrm flipV="1">
            <a:off x="1619250" y="2997200"/>
            <a:ext cx="1873250" cy="180022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43" name="Line 61"/>
          <p:cNvSpPr>
            <a:spLocks noChangeShapeType="1"/>
          </p:cNvSpPr>
          <p:nvPr/>
        </p:nvSpPr>
        <p:spPr bwMode="auto">
          <a:xfrm flipH="1">
            <a:off x="1042988" y="3933825"/>
            <a:ext cx="14414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44" name="Line 62"/>
          <p:cNvSpPr>
            <a:spLocks noChangeShapeType="1"/>
          </p:cNvSpPr>
          <p:nvPr/>
        </p:nvSpPr>
        <p:spPr bwMode="auto">
          <a:xfrm>
            <a:off x="2484438" y="3933825"/>
            <a:ext cx="0" cy="11509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1" name="Line 63"/>
          <p:cNvSpPr>
            <a:spLocks noChangeShapeType="1"/>
          </p:cNvSpPr>
          <p:nvPr/>
        </p:nvSpPr>
        <p:spPr bwMode="auto">
          <a:xfrm flipV="1">
            <a:off x="1116013" y="2636838"/>
            <a:ext cx="1727200" cy="165576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2" name="Line 64"/>
          <p:cNvSpPr>
            <a:spLocks noChangeShapeType="1"/>
          </p:cNvSpPr>
          <p:nvPr/>
        </p:nvSpPr>
        <p:spPr bwMode="auto">
          <a:xfrm flipH="1">
            <a:off x="2411413" y="3068638"/>
            <a:ext cx="938212" cy="0"/>
          </a:xfrm>
          <a:prstGeom prst="line">
            <a:avLst/>
          </a:prstGeom>
          <a:noFill/>
          <a:ln w="9525">
            <a:solidFill>
              <a:schemeClr val="tx1"/>
            </a:solidFill>
            <a:round/>
            <a:headEnd type="oval"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4" name="Line 66"/>
          <p:cNvSpPr>
            <a:spLocks noChangeShapeType="1"/>
          </p:cNvSpPr>
          <p:nvPr/>
        </p:nvSpPr>
        <p:spPr bwMode="auto">
          <a:xfrm flipH="1">
            <a:off x="1042988" y="3357563"/>
            <a:ext cx="10112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5" name="Line 67"/>
          <p:cNvSpPr>
            <a:spLocks noChangeShapeType="1"/>
          </p:cNvSpPr>
          <p:nvPr/>
        </p:nvSpPr>
        <p:spPr bwMode="auto">
          <a:xfrm>
            <a:off x="2124075" y="3357563"/>
            <a:ext cx="0" cy="16557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8" name="Line 70"/>
          <p:cNvSpPr>
            <a:spLocks noChangeShapeType="1"/>
          </p:cNvSpPr>
          <p:nvPr/>
        </p:nvSpPr>
        <p:spPr bwMode="auto">
          <a:xfrm>
            <a:off x="4716463" y="5084763"/>
            <a:ext cx="3527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19" name="Line 71"/>
          <p:cNvSpPr>
            <a:spLocks noChangeShapeType="1"/>
          </p:cNvSpPr>
          <p:nvPr/>
        </p:nvSpPr>
        <p:spPr bwMode="auto">
          <a:xfrm flipV="1">
            <a:off x="4716463" y="1844675"/>
            <a:ext cx="0" cy="3240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20" name="Line 72"/>
          <p:cNvSpPr>
            <a:spLocks noChangeShapeType="1"/>
          </p:cNvSpPr>
          <p:nvPr/>
        </p:nvSpPr>
        <p:spPr bwMode="auto">
          <a:xfrm flipH="1" flipV="1">
            <a:off x="4932363" y="2133600"/>
            <a:ext cx="1727200" cy="25923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21" name="Line 73"/>
          <p:cNvSpPr>
            <a:spLocks noChangeShapeType="1"/>
          </p:cNvSpPr>
          <p:nvPr/>
        </p:nvSpPr>
        <p:spPr bwMode="auto">
          <a:xfrm flipV="1">
            <a:off x="4716463" y="2133600"/>
            <a:ext cx="1655762" cy="1584325"/>
          </a:xfrm>
          <a:prstGeom prst="line">
            <a:avLst/>
          </a:prstGeom>
          <a:noFill/>
          <a:ln w="28575">
            <a:solidFill>
              <a:srgbClr val="800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23" name="Line 75"/>
          <p:cNvSpPr>
            <a:spLocks noChangeShapeType="1"/>
          </p:cNvSpPr>
          <p:nvPr/>
        </p:nvSpPr>
        <p:spPr bwMode="auto">
          <a:xfrm flipH="1">
            <a:off x="5076825" y="2636838"/>
            <a:ext cx="1800225" cy="1871662"/>
          </a:xfrm>
          <a:prstGeom prst="line">
            <a:avLst/>
          </a:prstGeom>
          <a:noFill/>
          <a:ln w="28575">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24" name="Line 76"/>
          <p:cNvSpPr>
            <a:spLocks noChangeShapeType="1"/>
          </p:cNvSpPr>
          <p:nvPr/>
        </p:nvSpPr>
        <p:spPr bwMode="auto">
          <a:xfrm>
            <a:off x="1042988" y="3644900"/>
            <a:ext cx="4897437"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55" name="Text Box 77"/>
          <p:cNvSpPr txBox="1">
            <a:spLocks noChangeArrowheads="1"/>
          </p:cNvSpPr>
          <p:nvPr/>
        </p:nvSpPr>
        <p:spPr bwMode="auto">
          <a:xfrm>
            <a:off x="1331913" y="1989138"/>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D</a:t>
            </a:r>
          </a:p>
        </p:txBody>
      </p:sp>
      <p:sp>
        <p:nvSpPr>
          <p:cNvPr id="2127" name="Text Box 79"/>
          <p:cNvSpPr txBox="1">
            <a:spLocks noChangeArrowheads="1"/>
          </p:cNvSpPr>
          <p:nvPr/>
        </p:nvSpPr>
        <p:spPr bwMode="auto">
          <a:xfrm>
            <a:off x="5003800" y="2060575"/>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D</a:t>
            </a:r>
          </a:p>
        </p:txBody>
      </p:sp>
      <p:sp>
        <p:nvSpPr>
          <p:cNvPr id="2130" name="Line 82"/>
          <p:cNvSpPr>
            <a:spLocks noChangeShapeType="1"/>
          </p:cNvSpPr>
          <p:nvPr/>
        </p:nvSpPr>
        <p:spPr bwMode="auto">
          <a:xfrm>
            <a:off x="4716463" y="2997200"/>
            <a:ext cx="7921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58" name="Text Box 83"/>
          <p:cNvSpPr txBox="1">
            <a:spLocks noChangeArrowheads="1"/>
          </p:cNvSpPr>
          <p:nvPr/>
        </p:nvSpPr>
        <p:spPr bwMode="auto">
          <a:xfrm>
            <a:off x="755650" y="378936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2</a:t>
            </a:r>
          </a:p>
        </p:txBody>
      </p:sp>
      <p:sp>
        <p:nvSpPr>
          <p:cNvPr id="2133" name="Text Box 85"/>
          <p:cNvSpPr txBox="1">
            <a:spLocks noChangeArrowheads="1"/>
          </p:cNvSpPr>
          <p:nvPr/>
        </p:nvSpPr>
        <p:spPr bwMode="auto">
          <a:xfrm>
            <a:off x="755650" y="314166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4</a:t>
            </a:r>
          </a:p>
        </p:txBody>
      </p:sp>
      <p:sp>
        <p:nvSpPr>
          <p:cNvPr id="91160" name="Text Box 86"/>
          <p:cNvSpPr txBox="1">
            <a:spLocks noChangeArrowheads="1"/>
          </p:cNvSpPr>
          <p:nvPr/>
        </p:nvSpPr>
        <p:spPr bwMode="auto">
          <a:xfrm>
            <a:off x="755650"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P</a:t>
            </a:r>
          </a:p>
        </p:txBody>
      </p:sp>
      <p:sp>
        <p:nvSpPr>
          <p:cNvPr id="91161" name="Text Box 87"/>
          <p:cNvSpPr txBox="1">
            <a:spLocks noChangeArrowheads="1"/>
          </p:cNvSpPr>
          <p:nvPr/>
        </p:nvSpPr>
        <p:spPr bwMode="auto">
          <a:xfrm>
            <a:off x="3924300" y="5013325"/>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Q</a:t>
            </a:r>
          </a:p>
        </p:txBody>
      </p:sp>
      <p:sp>
        <p:nvSpPr>
          <p:cNvPr id="2136" name="Text Box 88"/>
          <p:cNvSpPr txBox="1">
            <a:spLocks noChangeArrowheads="1"/>
          </p:cNvSpPr>
          <p:nvPr/>
        </p:nvSpPr>
        <p:spPr bwMode="auto">
          <a:xfrm>
            <a:off x="4408488" y="1647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P</a:t>
            </a:r>
          </a:p>
        </p:txBody>
      </p:sp>
      <p:sp>
        <p:nvSpPr>
          <p:cNvPr id="2137" name="Text Box 89"/>
          <p:cNvSpPr txBox="1">
            <a:spLocks noChangeArrowheads="1"/>
          </p:cNvSpPr>
          <p:nvPr/>
        </p:nvSpPr>
        <p:spPr bwMode="auto">
          <a:xfrm>
            <a:off x="8172450" y="4941888"/>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Q</a:t>
            </a:r>
          </a:p>
        </p:txBody>
      </p:sp>
      <p:sp>
        <p:nvSpPr>
          <p:cNvPr id="2138" name="Text Box 90"/>
          <p:cNvSpPr txBox="1">
            <a:spLocks noChangeArrowheads="1"/>
          </p:cNvSpPr>
          <p:nvPr/>
        </p:nvSpPr>
        <p:spPr bwMode="auto">
          <a:xfrm>
            <a:off x="4427538" y="34290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3</a:t>
            </a:r>
          </a:p>
        </p:txBody>
      </p:sp>
      <p:sp>
        <p:nvSpPr>
          <p:cNvPr id="2139" name="Text Box 91"/>
          <p:cNvSpPr txBox="1">
            <a:spLocks noChangeArrowheads="1"/>
          </p:cNvSpPr>
          <p:nvPr/>
        </p:nvSpPr>
        <p:spPr bwMode="auto">
          <a:xfrm>
            <a:off x="4427538" y="27813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5</a:t>
            </a:r>
          </a:p>
        </p:txBody>
      </p:sp>
      <p:sp>
        <p:nvSpPr>
          <p:cNvPr id="91166" name="Text Box 92"/>
          <p:cNvSpPr txBox="1">
            <a:spLocks noChangeArrowheads="1"/>
          </p:cNvSpPr>
          <p:nvPr/>
        </p:nvSpPr>
        <p:spPr bwMode="auto">
          <a:xfrm>
            <a:off x="3471863" y="28241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S1</a:t>
            </a:r>
          </a:p>
        </p:txBody>
      </p:sp>
      <p:sp>
        <p:nvSpPr>
          <p:cNvPr id="2141" name="Text Box 93"/>
          <p:cNvSpPr txBox="1">
            <a:spLocks noChangeArrowheads="1"/>
          </p:cNvSpPr>
          <p:nvPr/>
        </p:nvSpPr>
        <p:spPr bwMode="auto">
          <a:xfrm>
            <a:off x="2843213"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S2</a:t>
            </a:r>
          </a:p>
        </p:txBody>
      </p:sp>
      <p:sp>
        <p:nvSpPr>
          <p:cNvPr id="2142" name="Text Box 94"/>
          <p:cNvSpPr txBox="1">
            <a:spLocks noChangeArrowheads="1"/>
          </p:cNvSpPr>
          <p:nvPr/>
        </p:nvSpPr>
        <p:spPr bwMode="auto">
          <a:xfrm>
            <a:off x="6300788" y="19891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S3</a:t>
            </a:r>
          </a:p>
        </p:txBody>
      </p:sp>
      <p:sp>
        <p:nvSpPr>
          <p:cNvPr id="2143" name="Text Box 95"/>
          <p:cNvSpPr txBox="1">
            <a:spLocks noChangeArrowheads="1"/>
          </p:cNvSpPr>
          <p:nvPr/>
        </p:nvSpPr>
        <p:spPr bwMode="auto">
          <a:xfrm>
            <a:off x="6804025"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S4</a:t>
            </a:r>
          </a:p>
        </p:txBody>
      </p:sp>
      <p:sp>
        <p:nvSpPr>
          <p:cNvPr id="2149" name="Line 101"/>
          <p:cNvSpPr>
            <a:spLocks noChangeShapeType="1"/>
          </p:cNvSpPr>
          <p:nvPr/>
        </p:nvSpPr>
        <p:spPr bwMode="auto">
          <a:xfrm>
            <a:off x="5508625" y="2997200"/>
            <a:ext cx="0" cy="20875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0" name="Line 102"/>
          <p:cNvSpPr>
            <a:spLocks noChangeShapeType="1"/>
          </p:cNvSpPr>
          <p:nvPr/>
        </p:nvSpPr>
        <p:spPr bwMode="auto">
          <a:xfrm>
            <a:off x="5940425" y="3644900"/>
            <a:ext cx="0" cy="14398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3" name="Text Box 105"/>
          <p:cNvSpPr txBox="1">
            <a:spLocks noChangeArrowheads="1"/>
          </p:cNvSpPr>
          <p:nvPr/>
        </p:nvSpPr>
        <p:spPr bwMode="auto">
          <a:xfrm>
            <a:off x="2555875" y="2852738"/>
            <a:ext cx="787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rgbClr val="000000"/>
                </a:solidFill>
              </a:rPr>
              <a:t>stoccaggio</a:t>
            </a:r>
          </a:p>
        </p:txBody>
      </p:sp>
      <p:sp>
        <p:nvSpPr>
          <p:cNvPr id="2154" name="Text Box 106"/>
          <p:cNvSpPr txBox="1">
            <a:spLocks noChangeArrowheads="1"/>
          </p:cNvSpPr>
          <p:nvPr/>
        </p:nvSpPr>
        <p:spPr bwMode="auto">
          <a:xfrm>
            <a:off x="5724525" y="2852738"/>
            <a:ext cx="787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rgbClr val="000000"/>
                </a:solidFill>
              </a:rPr>
              <a:t>stoccaggio</a:t>
            </a:r>
          </a:p>
        </p:txBody>
      </p:sp>
      <p:sp>
        <p:nvSpPr>
          <p:cNvPr id="2155" name="Line 107"/>
          <p:cNvSpPr>
            <a:spLocks noChangeShapeType="1"/>
          </p:cNvSpPr>
          <p:nvPr/>
        </p:nvSpPr>
        <p:spPr bwMode="auto">
          <a:xfrm flipH="1">
            <a:off x="5724525" y="2852738"/>
            <a:ext cx="938213" cy="0"/>
          </a:xfrm>
          <a:prstGeom prst="line">
            <a:avLst/>
          </a:prstGeom>
          <a:noFill/>
          <a:ln w="9525">
            <a:solidFill>
              <a:schemeClr val="tx1"/>
            </a:solidFill>
            <a:round/>
            <a:headEnd type="stealth"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1175" name="Text Box 109"/>
          <p:cNvSpPr txBox="1">
            <a:spLocks noChangeArrowheads="1"/>
          </p:cNvSpPr>
          <p:nvPr/>
        </p:nvSpPr>
        <p:spPr bwMode="auto">
          <a:xfrm>
            <a:off x="2627313" y="1125538"/>
            <a:ext cx="426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00"/>
                </a:solidFill>
              </a:rPr>
              <a:t>L’effetto stabilizzante della speculazione</a:t>
            </a:r>
          </a:p>
        </p:txBody>
      </p:sp>
      <p:sp>
        <p:nvSpPr>
          <p:cNvPr id="2158" name="Text Box 110"/>
          <p:cNvSpPr txBox="1">
            <a:spLocks noChangeArrowheads="1"/>
          </p:cNvSpPr>
          <p:nvPr/>
        </p:nvSpPr>
        <p:spPr bwMode="auto">
          <a:xfrm>
            <a:off x="755650" y="3500438"/>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rgbClr val="000000"/>
                </a:solidFill>
              </a:rPr>
              <a:t>3</a:t>
            </a:r>
          </a:p>
        </p:txBody>
      </p:sp>
      <p:sp>
        <p:nvSpPr>
          <p:cNvPr id="2159" name="Text Box 111"/>
          <p:cNvSpPr txBox="1">
            <a:spLocks noChangeArrowheads="1"/>
          </p:cNvSpPr>
          <p:nvPr/>
        </p:nvSpPr>
        <p:spPr bwMode="auto">
          <a:xfrm>
            <a:off x="827088" y="5326063"/>
            <a:ext cx="361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rgbClr val="000000"/>
                </a:solidFill>
              </a:rPr>
              <a:t>Lo speculatore “brutto e cattivo” fa alzare il prezzo sottraendo</a:t>
            </a:r>
          </a:p>
          <a:p>
            <a:pPr eaLnBrk="1" hangingPunct="1">
              <a:spcBef>
                <a:spcPct val="0"/>
              </a:spcBef>
              <a:buFontTx/>
              <a:buNone/>
            </a:pPr>
            <a:r>
              <a:rPr lang="en-US" altLang="en-US" sz="1000">
                <a:solidFill>
                  <a:srgbClr val="000000"/>
                </a:solidFill>
              </a:rPr>
              <a:t>offerta dal mercato…</a:t>
            </a:r>
          </a:p>
        </p:txBody>
      </p:sp>
      <p:sp>
        <p:nvSpPr>
          <p:cNvPr id="2160" name="Text Box 112"/>
          <p:cNvSpPr txBox="1">
            <a:spLocks noChangeArrowheads="1"/>
          </p:cNvSpPr>
          <p:nvPr/>
        </p:nvSpPr>
        <p:spPr bwMode="auto">
          <a:xfrm>
            <a:off x="4500563" y="5229225"/>
            <a:ext cx="38592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rgbClr val="000000"/>
                </a:solidFill>
              </a:rPr>
              <a:t>…ma quando l’offerta cala, lo speculatore rimette quanto stoccato</a:t>
            </a:r>
          </a:p>
          <a:p>
            <a:pPr eaLnBrk="1" hangingPunct="1">
              <a:spcBef>
                <a:spcPct val="0"/>
              </a:spcBef>
              <a:buFontTx/>
              <a:buNone/>
            </a:pPr>
            <a:r>
              <a:rPr lang="en-US" altLang="en-US" sz="1000">
                <a:solidFill>
                  <a:srgbClr val="000000"/>
                </a:solidFill>
              </a:rPr>
              <a:t>sul mercato, facendo ridurre il prezzo (e guadagnandoci). </a:t>
            </a:r>
          </a:p>
          <a:p>
            <a:pPr eaLnBrk="1" hangingPunct="1">
              <a:spcBef>
                <a:spcPct val="0"/>
              </a:spcBef>
              <a:buFontTx/>
              <a:buNone/>
            </a:pPr>
            <a:r>
              <a:rPr lang="en-US" altLang="en-US" sz="1000">
                <a:solidFill>
                  <a:srgbClr val="000000"/>
                </a:solidFill>
              </a:rPr>
              <a:t>E’ davvero “brutto e cattivo”?</a:t>
            </a:r>
          </a:p>
        </p:txBody>
      </p:sp>
      <p:sp>
        <p:nvSpPr>
          <p:cNvPr id="2161" name="AutoShape 113"/>
          <p:cNvSpPr>
            <a:spLocks noChangeArrowheads="1"/>
          </p:cNvSpPr>
          <p:nvPr/>
        </p:nvSpPr>
        <p:spPr bwMode="auto">
          <a:xfrm>
            <a:off x="6804025" y="1557338"/>
            <a:ext cx="1727200" cy="431800"/>
          </a:xfrm>
          <a:prstGeom prst="wedgeRectCallout">
            <a:avLst>
              <a:gd name="adj1" fmla="val -58088"/>
              <a:gd name="adj2" fmla="val 7977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a:solidFill>
                  <a:srgbClr val="000000"/>
                </a:solidFill>
              </a:rPr>
              <a:t>Si verifica il temuto shock negativo sull’offerta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12"/>
                                        </p:tgtEl>
                                        <p:attrNameLst>
                                          <p:attrName>style.visibility</p:attrName>
                                        </p:attrNameLst>
                                      </p:cBhvr>
                                      <p:to>
                                        <p:strVal val="visible"/>
                                      </p:to>
                                    </p:set>
                                    <p:anim calcmode="lin" valueType="num">
                                      <p:cBhvr additive="base">
                                        <p:cTn id="7" dur="500" fill="hold"/>
                                        <p:tgtEl>
                                          <p:spTgt spid="2112"/>
                                        </p:tgtEl>
                                        <p:attrNameLst>
                                          <p:attrName>ppt_x</p:attrName>
                                        </p:attrNameLst>
                                      </p:cBhvr>
                                      <p:tavLst>
                                        <p:tav tm="0">
                                          <p:val>
                                            <p:strVal val="#ppt_x"/>
                                          </p:val>
                                        </p:tav>
                                        <p:tav tm="100000">
                                          <p:val>
                                            <p:strVal val="#ppt_x"/>
                                          </p:val>
                                        </p:tav>
                                      </p:tavLst>
                                    </p:anim>
                                    <p:anim calcmode="lin" valueType="num">
                                      <p:cBhvr additive="base">
                                        <p:cTn id="8" dur="500" fill="hold"/>
                                        <p:tgtEl>
                                          <p:spTgt spid="21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3"/>
                                        </p:tgtEl>
                                        <p:attrNameLst>
                                          <p:attrName>style.visibility</p:attrName>
                                        </p:attrNameLst>
                                      </p:cBhvr>
                                      <p:to>
                                        <p:strVal val="visible"/>
                                      </p:to>
                                    </p:set>
                                    <p:anim calcmode="lin" valueType="num">
                                      <p:cBhvr additive="base">
                                        <p:cTn id="11" dur="500" fill="hold"/>
                                        <p:tgtEl>
                                          <p:spTgt spid="2153"/>
                                        </p:tgtEl>
                                        <p:attrNameLst>
                                          <p:attrName>ppt_x</p:attrName>
                                        </p:attrNameLst>
                                      </p:cBhvr>
                                      <p:tavLst>
                                        <p:tav tm="0">
                                          <p:val>
                                            <p:strVal val="#ppt_x"/>
                                          </p:val>
                                        </p:tav>
                                        <p:tav tm="100000">
                                          <p:val>
                                            <p:strVal val="#ppt_x"/>
                                          </p:val>
                                        </p:tav>
                                      </p:tavLst>
                                    </p:anim>
                                    <p:anim calcmode="lin" valueType="num">
                                      <p:cBhvr additive="base">
                                        <p:cTn id="12" dur="500" fill="hold"/>
                                        <p:tgtEl>
                                          <p:spTgt spid="215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111"/>
                                        </p:tgtEl>
                                        <p:attrNameLst>
                                          <p:attrName>style.visibility</p:attrName>
                                        </p:attrNameLst>
                                      </p:cBhvr>
                                      <p:to>
                                        <p:strVal val="visible"/>
                                      </p:to>
                                    </p:set>
                                    <p:anim calcmode="lin" valueType="num">
                                      <p:cBhvr additive="base">
                                        <p:cTn id="17" dur="500" fill="hold"/>
                                        <p:tgtEl>
                                          <p:spTgt spid="2111"/>
                                        </p:tgtEl>
                                        <p:attrNameLst>
                                          <p:attrName>ppt_x</p:attrName>
                                        </p:attrNameLst>
                                      </p:cBhvr>
                                      <p:tavLst>
                                        <p:tav tm="0">
                                          <p:val>
                                            <p:strVal val="#ppt_x"/>
                                          </p:val>
                                        </p:tav>
                                        <p:tav tm="100000">
                                          <p:val>
                                            <p:strVal val="#ppt_x"/>
                                          </p:val>
                                        </p:tav>
                                      </p:tavLst>
                                    </p:anim>
                                    <p:anim calcmode="lin" valueType="num">
                                      <p:cBhvr additive="base">
                                        <p:cTn id="18" dur="500" fill="hold"/>
                                        <p:tgtEl>
                                          <p:spTgt spid="21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41"/>
                                        </p:tgtEl>
                                        <p:attrNameLst>
                                          <p:attrName>style.visibility</p:attrName>
                                        </p:attrNameLst>
                                      </p:cBhvr>
                                      <p:to>
                                        <p:strVal val="visible"/>
                                      </p:to>
                                    </p:set>
                                    <p:anim calcmode="lin" valueType="num">
                                      <p:cBhvr additive="base">
                                        <p:cTn id="21" dur="500" fill="hold"/>
                                        <p:tgtEl>
                                          <p:spTgt spid="2141"/>
                                        </p:tgtEl>
                                        <p:attrNameLst>
                                          <p:attrName>ppt_x</p:attrName>
                                        </p:attrNameLst>
                                      </p:cBhvr>
                                      <p:tavLst>
                                        <p:tav tm="0">
                                          <p:val>
                                            <p:strVal val="#ppt_x"/>
                                          </p:val>
                                        </p:tav>
                                        <p:tav tm="100000">
                                          <p:val>
                                            <p:strVal val="#ppt_x"/>
                                          </p:val>
                                        </p:tav>
                                      </p:tavLst>
                                    </p:anim>
                                    <p:anim calcmode="lin" valueType="num">
                                      <p:cBhvr additive="base">
                                        <p:cTn id="22" dur="500" fill="hold"/>
                                        <p:tgtEl>
                                          <p:spTgt spid="214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14"/>
                                        </p:tgtEl>
                                        <p:attrNameLst>
                                          <p:attrName>style.visibility</p:attrName>
                                        </p:attrNameLst>
                                      </p:cBhvr>
                                      <p:to>
                                        <p:strVal val="visible"/>
                                      </p:to>
                                    </p:set>
                                    <p:anim calcmode="lin" valueType="num">
                                      <p:cBhvr additive="base">
                                        <p:cTn id="25" dur="500" fill="hold"/>
                                        <p:tgtEl>
                                          <p:spTgt spid="2114"/>
                                        </p:tgtEl>
                                        <p:attrNameLst>
                                          <p:attrName>ppt_x</p:attrName>
                                        </p:attrNameLst>
                                      </p:cBhvr>
                                      <p:tavLst>
                                        <p:tav tm="0">
                                          <p:val>
                                            <p:strVal val="#ppt_x"/>
                                          </p:val>
                                        </p:tav>
                                        <p:tav tm="100000">
                                          <p:val>
                                            <p:strVal val="#ppt_x"/>
                                          </p:val>
                                        </p:tav>
                                      </p:tavLst>
                                    </p:anim>
                                    <p:anim calcmode="lin" valueType="num">
                                      <p:cBhvr additive="base">
                                        <p:cTn id="26" dur="500" fill="hold"/>
                                        <p:tgtEl>
                                          <p:spTgt spid="21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15"/>
                                        </p:tgtEl>
                                        <p:attrNameLst>
                                          <p:attrName>style.visibility</p:attrName>
                                        </p:attrNameLst>
                                      </p:cBhvr>
                                      <p:to>
                                        <p:strVal val="visible"/>
                                      </p:to>
                                    </p:set>
                                    <p:anim calcmode="lin" valueType="num">
                                      <p:cBhvr additive="base">
                                        <p:cTn id="29" dur="500" fill="hold"/>
                                        <p:tgtEl>
                                          <p:spTgt spid="2115"/>
                                        </p:tgtEl>
                                        <p:attrNameLst>
                                          <p:attrName>ppt_x</p:attrName>
                                        </p:attrNameLst>
                                      </p:cBhvr>
                                      <p:tavLst>
                                        <p:tav tm="0">
                                          <p:val>
                                            <p:strVal val="#ppt_x"/>
                                          </p:val>
                                        </p:tav>
                                        <p:tav tm="100000">
                                          <p:val>
                                            <p:strVal val="#ppt_x"/>
                                          </p:val>
                                        </p:tav>
                                      </p:tavLst>
                                    </p:anim>
                                    <p:anim calcmode="lin" valueType="num">
                                      <p:cBhvr additive="base">
                                        <p:cTn id="30" dur="500" fill="hold"/>
                                        <p:tgtEl>
                                          <p:spTgt spid="21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33"/>
                                        </p:tgtEl>
                                        <p:attrNameLst>
                                          <p:attrName>style.visibility</p:attrName>
                                        </p:attrNameLst>
                                      </p:cBhvr>
                                      <p:to>
                                        <p:strVal val="visible"/>
                                      </p:to>
                                    </p:set>
                                    <p:anim calcmode="lin" valueType="num">
                                      <p:cBhvr additive="base">
                                        <p:cTn id="33" dur="500" fill="hold"/>
                                        <p:tgtEl>
                                          <p:spTgt spid="2133"/>
                                        </p:tgtEl>
                                        <p:attrNameLst>
                                          <p:attrName>ppt_x</p:attrName>
                                        </p:attrNameLst>
                                      </p:cBhvr>
                                      <p:tavLst>
                                        <p:tav tm="0">
                                          <p:val>
                                            <p:strVal val="#ppt_x"/>
                                          </p:val>
                                        </p:tav>
                                        <p:tav tm="100000">
                                          <p:val>
                                            <p:strVal val="#ppt_x"/>
                                          </p:val>
                                        </p:tav>
                                      </p:tavLst>
                                    </p:anim>
                                    <p:anim calcmode="lin" valueType="num">
                                      <p:cBhvr additive="base">
                                        <p:cTn id="34" dur="500" fill="hold"/>
                                        <p:tgtEl>
                                          <p:spTgt spid="213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159">
                                            <p:txEl>
                                              <p:pRg st="0" end="0"/>
                                            </p:txEl>
                                          </p:spTgt>
                                        </p:tgtEl>
                                        <p:attrNameLst>
                                          <p:attrName>style.visibility</p:attrName>
                                        </p:attrNameLst>
                                      </p:cBhvr>
                                      <p:to>
                                        <p:strVal val="visible"/>
                                      </p:to>
                                    </p:set>
                                    <p:anim calcmode="lin" valueType="num">
                                      <p:cBhvr additive="base">
                                        <p:cTn id="39" dur="500" fill="hold"/>
                                        <p:tgtEl>
                                          <p:spTgt spid="215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59">
                                            <p:txEl>
                                              <p:pRg st="1" end="1"/>
                                            </p:txEl>
                                          </p:spTgt>
                                        </p:tgtEl>
                                        <p:attrNameLst>
                                          <p:attrName>style.visibility</p:attrName>
                                        </p:attrNameLst>
                                      </p:cBhvr>
                                      <p:to>
                                        <p:strVal val="visible"/>
                                      </p:to>
                                    </p:set>
                                    <p:anim calcmode="lin" valueType="num">
                                      <p:cBhvr additive="base">
                                        <p:cTn id="43" dur="500" fill="hold"/>
                                        <p:tgtEl>
                                          <p:spTgt spid="215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19"/>
                                        </p:tgtEl>
                                        <p:attrNameLst>
                                          <p:attrName>style.visibility</p:attrName>
                                        </p:attrNameLst>
                                      </p:cBhvr>
                                      <p:to>
                                        <p:strVal val="visible"/>
                                      </p:to>
                                    </p:set>
                                    <p:anim calcmode="lin" valueType="num">
                                      <p:cBhvr additive="base">
                                        <p:cTn id="49" dur="500" fill="hold"/>
                                        <p:tgtEl>
                                          <p:spTgt spid="2119"/>
                                        </p:tgtEl>
                                        <p:attrNameLst>
                                          <p:attrName>ppt_x</p:attrName>
                                        </p:attrNameLst>
                                      </p:cBhvr>
                                      <p:tavLst>
                                        <p:tav tm="0">
                                          <p:val>
                                            <p:strVal val="#ppt_x"/>
                                          </p:val>
                                        </p:tav>
                                        <p:tav tm="100000">
                                          <p:val>
                                            <p:strVal val="#ppt_x"/>
                                          </p:val>
                                        </p:tav>
                                      </p:tavLst>
                                    </p:anim>
                                    <p:anim calcmode="lin" valueType="num">
                                      <p:cBhvr additive="base">
                                        <p:cTn id="50" dur="500" fill="hold"/>
                                        <p:tgtEl>
                                          <p:spTgt spid="21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36"/>
                                        </p:tgtEl>
                                        <p:attrNameLst>
                                          <p:attrName>style.visibility</p:attrName>
                                        </p:attrNameLst>
                                      </p:cBhvr>
                                      <p:to>
                                        <p:strVal val="visible"/>
                                      </p:to>
                                    </p:set>
                                    <p:anim calcmode="lin" valueType="num">
                                      <p:cBhvr additive="base">
                                        <p:cTn id="53" dur="500" fill="hold"/>
                                        <p:tgtEl>
                                          <p:spTgt spid="2136"/>
                                        </p:tgtEl>
                                        <p:attrNameLst>
                                          <p:attrName>ppt_x</p:attrName>
                                        </p:attrNameLst>
                                      </p:cBhvr>
                                      <p:tavLst>
                                        <p:tav tm="0">
                                          <p:val>
                                            <p:strVal val="#ppt_x"/>
                                          </p:val>
                                        </p:tav>
                                        <p:tav tm="100000">
                                          <p:val>
                                            <p:strVal val="#ppt_x"/>
                                          </p:val>
                                        </p:tav>
                                      </p:tavLst>
                                    </p:anim>
                                    <p:anim calcmode="lin" valueType="num">
                                      <p:cBhvr additive="base">
                                        <p:cTn id="54" dur="500" fill="hold"/>
                                        <p:tgtEl>
                                          <p:spTgt spid="213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18"/>
                                        </p:tgtEl>
                                        <p:attrNameLst>
                                          <p:attrName>style.visibility</p:attrName>
                                        </p:attrNameLst>
                                      </p:cBhvr>
                                      <p:to>
                                        <p:strVal val="visible"/>
                                      </p:to>
                                    </p:set>
                                    <p:anim calcmode="lin" valueType="num">
                                      <p:cBhvr additive="base">
                                        <p:cTn id="57" dur="500" fill="hold"/>
                                        <p:tgtEl>
                                          <p:spTgt spid="2118"/>
                                        </p:tgtEl>
                                        <p:attrNameLst>
                                          <p:attrName>ppt_x</p:attrName>
                                        </p:attrNameLst>
                                      </p:cBhvr>
                                      <p:tavLst>
                                        <p:tav tm="0">
                                          <p:val>
                                            <p:strVal val="#ppt_x"/>
                                          </p:val>
                                        </p:tav>
                                        <p:tav tm="100000">
                                          <p:val>
                                            <p:strVal val="#ppt_x"/>
                                          </p:val>
                                        </p:tav>
                                      </p:tavLst>
                                    </p:anim>
                                    <p:anim calcmode="lin" valueType="num">
                                      <p:cBhvr additive="base">
                                        <p:cTn id="58" dur="500" fill="hold"/>
                                        <p:tgtEl>
                                          <p:spTgt spid="21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37"/>
                                        </p:tgtEl>
                                        <p:attrNameLst>
                                          <p:attrName>style.visibility</p:attrName>
                                        </p:attrNameLst>
                                      </p:cBhvr>
                                      <p:to>
                                        <p:strVal val="visible"/>
                                      </p:to>
                                    </p:set>
                                    <p:anim calcmode="lin" valueType="num">
                                      <p:cBhvr additive="base">
                                        <p:cTn id="61" dur="500" fill="hold"/>
                                        <p:tgtEl>
                                          <p:spTgt spid="2137"/>
                                        </p:tgtEl>
                                        <p:attrNameLst>
                                          <p:attrName>ppt_x</p:attrName>
                                        </p:attrNameLst>
                                      </p:cBhvr>
                                      <p:tavLst>
                                        <p:tav tm="0">
                                          <p:val>
                                            <p:strVal val="#ppt_x"/>
                                          </p:val>
                                        </p:tav>
                                        <p:tav tm="100000">
                                          <p:val>
                                            <p:strVal val="#ppt_x"/>
                                          </p:val>
                                        </p:tav>
                                      </p:tavLst>
                                    </p:anim>
                                    <p:anim calcmode="lin" valueType="num">
                                      <p:cBhvr additive="base">
                                        <p:cTn id="62" dur="500" fill="hold"/>
                                        <p:tgtEl>
                                          <p:spTgt spid="213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120"/>
                                        </p:tgtEl>
                                        <p:attrNameLst>
                                          <p:attrName>style.visibility</p:attrName>
                                        </p:attrNameLst>
                                      </p:cBhvr>
                                      <p:to>
                                        <p:strVal val="visible"/>
                                      </p:to>
                                    </p:set>
                                    <p:anim calcmode="lin" valueType="num">
                                      <p:cBhvr additive="base">
                                        <p:cTn id="65" dur="500" fill="hold"/>
                                        <p:tgtEl>
                                          <p:spTgt spid="2120"/>
                                        </p:tgtEl>
                                        <p:attrNameLst>
                                          <p:attrName>ppt_x</p:attrName>
                                        </p:attrNameLst>
                                      </p:cBhvr>
                                      <p:tavLst>
                                        <p:tav tm="0">
                                          <p:val>
                                            <p:strVal val="#ppt_x"/>
                                          </p:val>
                                        </p:tav>
                                        <p:tav tm="100000">
                                          <p:val>
                                            <p:strVal val="#ppt_x"/>
                                          </p:val>
                                        </p:tav>
                                      </p:tavLst>
                                    </p:anim>
                                    <p:anim calcmode="lin" valueType="num">
                                      <p:cBhvr additive="base">
                                        <p:cTn id="66" dur="500" fill="hold"/>
                                        <p:tgtEl>
                                          <p:spTgt spid="21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27"/>
                                        </p:tgtEl>
                                        <p:attrNameLst>
                                          <p:attrName>style.visibility</p:attrName>
                                        </p:attrNameLst>
                                      </p:cBhvr>
                                      <p:to>
                                        <p:strVal val="visible"/>
                                      </p:to>
                                    </p:set>
                                    <p:anim calcmode="lin" valueType="num">
                                      <p:cBhvr additive="base">
                                        <p:cTn id="69" dur="500" fill="hold"/>
                                        <p:tgtEl>
                                          <p:spTgt spid="2127"/>
                                        </p:tgtEl>
                                        <p:attrNameLst>
                                          <p:attrName>ppt_x</p:attrName>
                                        </p:attrNameLst>
                                      </p:cBhvr>
                                      <p:tavLst>
                                        <p:tav tm="0">
                                          <p:val>
                                            <p:strVal val="#ppt_x"/>
                                          </p:val>
                                        </p:tav>
                                        <p:tav tm="100000">
                                          <p:val>
                                            <p:strVal val="#ppt_x"/>
                                          </p:val>
                                        </p:tav>
                                      </p:tavLst>
                                    </p:anim>
                                    <p:anim calcmode="lin" valueType="num">
                                      <p:cBhvr additive="base">
                                        <p:cTn id="70" dur="500" fill="hold"/>
                                        <p:tgtEl>
                                          <p:spTgt spid="2127"/>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42"/>
                                        </p:tgtEl>
                                        <p:attrNameLst>
                                          <p:attrName>style.visibility</p:attrName>
                                        </p:attrNameLst>
                                      </p:cBhvr>
                                      <p:to>
                                        <p:strVal val="visible"/>
                                      </p:to>
                                    </p:set>
                                    <p:anim calcmode="lin" valueType="num">
                                      <p:cBhvr additive="base">
                                        <p:cTn id="75" dur="500" fill="hold"/>
                                        <p:tgtEl>
                                          <p:spTgt spid="2142"/>
                                        </p:tgtEl>
                                        <p:attrNameLst>
                                          <p:attrName>ppt_x</p:attrName>
                                        </p:attrNameLst>
                                      </p:cBhvr>
                                      <p:tavLst>
                                        <p:tav tm="0">
                                          <p:val>
                                            <p:strVal val="#ppt_x"/>
                                          </p:val>
                                        </p:tav>
                                        <p:tav tm="100000">
                                          <p:val>
                                            <p:strVal val="#ppt_x"/>
                                          </p:val>
                                        </p:tav>
                                      </p:tavLst>
                                    </p:anim>
                                    <p:anim calcmode="lin" valueType="num">
                                      <p:cBhvr additive="base">
                                        <p:cTn id="76" dur="500" fill="hold"/>
                                        <p:tgtEl>
                                          <p:spTgt spid="21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61"/>
                                        </p:tgtEl>
                                        <p:attrNameLst>
                                          <p:attrName>style.visibility</p:attrName>
                                        </p:attrNameLst>
                                      </p:cBhvr>
                                      <p:to>
                                        <p:strVal val="visible"/>
                                      </p:to>
                                    </p:set>
                                    <p:anim calcmode="lin" valueType="num">
                                      <p:cBhvr additive="base">
                                        <p:cTn id="79" dur="500" fill="hold"/>
                                        <p:tgtEl>
                                          <p:spTgt spid="2161"/>
                                        </p:tgtEl>
                                        <p:attrNameLst>
                                          <p:attrName>ppt_x</p:attrName>
                                        </p:attrNameLst>
                                      </p:cBhvr>
                                      <p:tavLst>
                                        <p:tav tm="0">
                                          <p:val>
                                            <p:strVal val="#ppt_x"/>
                                          </p:val>
                                        </p:tav>
                                        <p:tav tm="100000">
                                          <p:val>
                                            <p:strVal val="#ppt_x"/>
                                          </p:val>
                                        </p:tav>
                                      </p:tavLst>
                                    </p:anim>
                                    <p:anim calcmode="lin" valueType="num">
                                      <p:cBhvr additive="base">
                                        <p:cTn id="80" dur="500" fill="hold"/>
                                        <p:tgtEl>
                                          <p:spTgt spid="216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121"/>
                                        </p:tgtEl>
                                        <p:attrNameLst>
                                          <p:attrName>style.visibility</p:attrName>
                                        </p:attrNameLst>
                                      </p:cBhvr>
                                      <p:to>
                                        <p:strVal val="visible"/>
                                      </p:to>
                                    </p:set>
                                    <p:anim calcmode="lin" valueType="num">
                                      <p:cBhvr additive="base">
                                        <p:cTn id="83" dur="500" fill="hold"/>
                                        <p:tgtEl>
                                          <p:spTgt spid="2121"/>
                                        </p:tgtEl>
                                        <p:attrNameLst>
                                          <p:attrName>ppt_x</p:attrName>
                                        </p:attrNameLst>
                                      </p:cBhvr>
                                      <p:tavLst>
                                        <p:tav tm="0">
                                          <p:val>
                                            <p:strVal val="#ppt_x"/>
                                          </p:val>
                                        </p:tav>
                                        <p:tav tm="100000">
                                          <p:val>
                                            <p:strVal val="#ppt_x"/>
                                          </p:val>
                                        </p:tav>
                                      </p:tavLst>
                                    </p:anim>
                                    <p:anim calcmode="lin" valueType="num">
                                      <p:cBhvr additive="base">
                                        <p:cTn id="84" dur="500" fill="hold"/>
                                        <p:tgtEl>
                                          <p:spTgt spid="212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130"/>
                                        </p:tgtEl>
                                        <p:attrNameLst>
                                          <p:attrName>style.visibility</p:attrName>
                                        </p:attrNameLst>
                                      </p:cBhvr>
                                      <p:to>
                                        <p:strVal val="visible"/>
                                      </p:to>
                                    </p:set>
                                    <p:anim calcmode="lin" valueType="num">
                                      <p:cBhvr additive="base">
                                        <p:cTn id="87" dur="500" fill="hold"/>
                                        <p:tgtEl>
                                          <p:spTgt spid="2130"/>
                                        </p:tgtEl>
                                        <p:attrNameLst>
                                          <p:attrName>ppt_x</p:attrName>
                                        </p:attrNameLst>
                                      </p:cBhvr>
                                      <p:tavLst>
                                        <p:tav tm="0">
                                          <p:val>
                                            <p:strVal val="#ppt_x"/>
                                          </p:val>
                                        </p:tav>
                                        <p:tav tm="100000">
                                          <p:val>
                                            <p:strVal val="#ppt_x"/>
                                          </p:val>
                                        </p:tav>
                                      </p:tavLst>
                                    </p:anim>
                                    <p:anim calcmode="lin" valueType="num">
                                      <p:cBhvr additive="base">
                                        <p:cTn id="88" dur="500" fill="hold"/>
                                        <p:tgtEl>
                                          <p:spTgt spid="213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149"/>
                                        </p:tgtEl>
                                        <p:attrNameLst>
                                          <p:attrName>style.visibility</p:attrName>
                                        </p:attrNameLst>
                                      </p:cBhvr>
                                      <p:to>
                                        <p:strVal val="visible"/>
                                      </p:to>
                                    </p:set>
                                    <p:anim calcmode="lin" valueType="num">
                                      <p:cBhvr additive="base">
                                        <p:cTn id="91" dur="500" fill="hold"/>
                                        <p:tgtEl>
                                          <p:spTgt spid="2149"/>
                                        </p:tgtEl>
                                        <p:attrNameLst>
                                          <p:attrName>ppt_x</p:attrName>
                                        </p:attrNameLst>
                                      </p:cBhvr>
                                      <p:tavLst>
                                        <p:tav tm="0">
                                          <p:val>
                                            <p:strVal val="#ppt_x"/>
                                          </p:val>
                                        </p:tav>
                                        <p:tav tm="100000">
                                          <p:val>
                                            <p:strVal val="#ppt_x"/>
                                          </p:val>
                                        </p:tav>
                                      </p:tavLst>
                                    </p:anim>
                                    <p:anim calcmode="lin" valueType="num">
                                      <p:cBhvr additive="base">
                                        <p:cTn id="92" dur="500" fill="hold"/>
                                        <p:tgtEl>
                                          <p:spTgt spid="214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139"/>
                                        </p:tgtEl>
                                        <p:attrNameLst>
                                          <p:attrName>style.visibility</p:attrName>
                                        </p:attrNameLst>
                                      </p:cBhvr>
                                      <p:to>
                                        <p:strVal val="visible"/>
                                      </p:to>
                                    </p:set>
                                    <p:anim calcmode="lin" valueType="num">
                                      <p:cBhvr additive="base">
                                        <p:cTn id="95" dur="500" fill="hold"/>
                                        <p:tgtEl>
                                          <p:spTgt spid="2139"/>
                                        </p:tgtEl>
                                        <p:attrNameLst>
                                          <p:attrName>ppt_x</p:attrName>
                                        </p:attrNameLst>
                                      </p:cBhvr>
                                      <p:tavLst>
                                        <p:tav tm="0">
                                          <p:val>
                                            <p:strVal val="#ppt_x"/>
                                          </p:val>
                                        </p:tav>
                                        <p:tav tm="100000">
                                          <p:val>
                                            <p:strVal val="#ppt_x"/>
                                          </p:val>
                                        </p:tav>
                                      </p:tavLst>
                                    </p:anim>
                                    <p:anim calcmode="lin" valueType="num">
                                      <p:cBhvr additive="base">
                                        <p:cTn id="96" dur="500" fill="hold"/>
                                        <p:tgtEl>
                                          <p:spTgt spid="2139"/>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2155"/>
                                        </p:tgtEl>
                                        <p:attrNameLst>
                                          <p:attrName>style.visibility</p:attrName>
                                        </p:attrNameLst>
                                      </p:cBhvr>
                                      <p:to>
                                        <p:strVal val="visible"/>
                                      </p:to>
                                    </p:set>
                                    <p:anim calcmode="lin" valueType="num">
                                      <p:cBhvr additive="base">
                                        <p:cTn id="101" dur="500" fill="hold"/>
                                        <p:tgtEl>
                                          <p:spTgt spid="2155"/>
                                        </p:tgtEl>
                                        <p:attrNameLst>
                                          <p:attrName>ppt_x</p:attrName>
                                        </p:attrNameLst>
                                      </p:cBhvr>
                                      <p:tavLst>
                                        <p:tav tm="0">
                                          <p:val>
                                            <p:strVal val="#ppt_x"/>
                                          </p:val>
                                        </p:tav>
                                        <p:tav tm="100000">
                                          <p:val>
                                            <p:strVal val="#ppt_x"/>
                                          </p:val>
                                        </p:tav>
                                      </p:tavLst>
                                    </p:anim>
                                    <p:anim calcmode="lin" valueType="num">
                                      <p:cBhvr additive="base">
                                        <p:cTn id="102" dur="500" fill="hold"/>
                                        <p:tgtEl>
                                          <p:spTgt spid="215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154"/>
                                        </p:tgtEl>
                                        <p:attrNameLst>
                                          <p:attrName>style.visibility</p:attrName>
                                        </p:attrNameLst>
                                      </p:cBhvr>
                                      <p:to>
                                        <p:strVal val="visible"/>
                                      </p:to>
                                    </p:set>
                                    <p:anim calcmode="lin" valueType="num">
                                      <p:cBhvr additive="base">
                                        <p:cTn id="105" dur="500" fill="hold"/>
                                        <p:tgtEl>
                                          <p:spTgt spid="2154"/>
                                        </p:tgtEl>
                                        <p:attrNameLst>
                                          <p:attrName>ppt_x</p:attrName>
                                        </p:attrNameLst>
                                      </p:cBhvr>
                                      <p:tavLst>
                                        <p:tav tm="0">
                                          <p:val>
                                            <p:strVal val="#ppt_x"/>
                                          </p:val>
                                        </p:tav>
                                        <p:tav tm="100000">
                                          <p:val>
                                            <p:strVal val="#ppt_x"/>
                                          </p:val>
                                        </p:tav>
                                      </p:tavLst>
                                    </p:anim>
                                    <p:anim calcmode="lin" valueType="num">
                                      <p:cBhvr additive="base">
                                        <p:cTn id="106" dur="500" fill="hold"/>
                                        <p:tgtEl>
                                          <p:spTgt spid="215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160"/>
                                        </p:tgtEl>
                                        <p:attrNameLst>
                                          <p:attrName>style.visibility</p:attrName>
                                        </p:attrNameLst>
                                      </p:cBhvr>
                                      <p:to>
                                        <p:strVal val="visible"/>
                                      </p:to>
                                    </p:set>
                                    <p:anim calcmode="lin" valueType="num">
                                      <p:cBhvr additive="base">
                                        <p:cTn id="109" dur="500" fill="hold"/>
                                        <p:tgtEl>
                                          <p:spTgt spid="2160"/>
                                        </p:tgtEl>
                                        <p:attrNameLst>
                                          <p:attrName>ppt_x</p:attrName>
                                        </p:attrNameLst>
                                      </p:cBhvr>
                                      <p:tavLst>
                                        <p:tav tm="0">
                                          <p:val>
                                            <p:strVal val="#ppt_x"/>
                                          </p:val>
                                        </p:tav>
                                        <p:tav tm="100000">
                                          <p:val>
                                            <p:strVal val="#ppt_x"/>
                                          </p:val>
                                        </p:tav>
                                      </p:tavLst>
                                    </p:anim>
                                    <p:anim calcmode="lin" valueType="num">
                                      <p:cBhvr additive="base">
                                        <p:cTn id="110" dur="500" fill="hold"/>
                                        <p:tgtEl>
                                          <p:spTgt spid="2160"/>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43"/>
                                        </p:tgtEl>
                                        <p:attrNameLst>
                                          <p:attrName>style.visibility</p:attrName>
                                        </p:attrNameLst>
                                      </p:cBhvr>
                                      <p:to>
                                        <p:strVal val="visible"/>
                                      </p:to>
                                    </p:set>
                                    <p:anim calcmode="lin" valueType="num">
                                      <p:cBhvr additive="base">
                                        <p:cTn id="115" dur="500" fill="hold"/>
                                        <p:tgtEl>
                                          <p:spTgt spid="2143"/>
                                        </p:tgtEl>
                                        <p:attrNameLst>
                                          <p:attrName>ppt_x</p:attrName>
                                        </p:attrNameLst>
                                      </p:cBhvr>
                                      <p:tavLst>
                                        <p:tav tm="0">
                                          <p:val>
                                            <p:strVal val="#ppt_x"/>
                                          </p:val>
                                        </p:tav>
                                        <p:tav tm="100000">
                                          <p:val>
                                            <p:strVal val="#ppt_x"/>
                                          </p:val>
                                        </p:tav>
                                      </p:tavLst>
                                    </p:anim>
                                    <p:anim calcmode="lin" valueType="num">
                                      <p:cBhvr additive="base">
                                        <p:cTn id="116" dur="500" fill="hold"/>
                                        <p:tgtEl>
                                          <p:spTgt spid="214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123"/>
                                        </p:tgtEl>
                                        <p:attrNameLst>
                                          <p:attrName>style.visibility</p:attrName>
                                        </p:attrNameLst>
                                      </p:cBhvr>
                                      <p:to>
                                        <p:strVal val="visible"/>
                                      </p:to>
                                    </p:set>
                                    <p:anim calcmode="lin" valueType="num">
                                      <p:cBhvr additive="base">
                                        <p:cTn id="119" dur="500" fill="hold"/>
                                        <p:tgtEl>
                                          <p:spTgt spid="2123"/>
                                        </p:tgtEl>
                                        <p:attrNameLst>
                                          <p:attrName>ppt_x</p:attrName>
                                        </p:attrNameLst>
                                      </p:cBhvr>
                                      <p:tavLst>
                                        <p:tav tm="0">
                                          <p:val>
                                            <p:strVal val="#ppt_x"/>
                                          </p:val>
                                        </p:tav>
                                        <p:tav tm="100000">
                                          <p:val>
                                            <p:strVal val="#ppt_x"/>
                                          </p:val>
                                        </p:tav>
                                      </p:tavLst>
                                    </p:anim>
                                    <p:anim calcmode="lin" valueType="num">
                                      <p:cBhvr additive="base">
                                        <p:cTn id="120" dur="500" fill="hold"/>
                                        <p:tgtEl>
                                          <p:spTgt spid="2123"/>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150"/>
                                        </p:tgtEl>
                                        <p:attrNameLst>
                                          <p:attrName>style.visibility</p:attrName>
                                        </p:attrNameLst>
                                      </p:cBhvr>
                                      <p:to>
                                        <p:strVal val="visible"/>
                                      </p:to>
                                    </p:set>
                                    <p:anim calcmode="lin" valueType="num">
                                      <p:cBhvr additive="base">
                                        <p:cTn id="123" dur="500" fill="hold"/>
                                        <p:tgtEl>
                                          <p:spTgt spid="2150"/>
                                        </p:tgtEl>
                                        <p:attrNameLst>
                                          <p:attrName>ppt_x</p:attrName>
                                        </p:attrNameLst>
                                      </p:cBhvr>
                                      <p:tavLst>
                                        <p:tav tm="0">
                                          <p:val>
                                            <p:strVal val="#ppt_x"/>
                                          </p:val>
                                        </p:tav>
                                        <p:tav tm="100000">
                                          <p:val>
                                            <p:strVal val="#ppt_x"/>
                                          </p:val>
                                        </p:tav>
                                      </p:tavLst>
                                    </p:anim>
                                    <p:anim calcmode="lin" valueType="num">
                                      <p:cBhvr additive="base">
                                        <p:cTn id="124" dur="500" fill="hold"/>
                                        <p:tgtEl>
                                          <p:spTgt spid="215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2124"/>
                                        </p:tgtEl>
                                        <p:attrNameLst>
                                          <p:attrName>style.visibility</p:attrName>
                                        </p:attrNameLst>
                                      </p:cBhvr>
                                      <p:to>
                                        <p:strVal val="visible"/>
                                      </p:to>
                                    </p:set>
                                    <p:anim calcmode="lin" valueType="num">
                                      <p:cBhvr additive="base">
                                        <p:cTn id="127" dur="500" fill="hold"/>
                                        <p:tgtEl>
                                          <p:spTgt spid="2124"/>
                                        </p:tgtEl>
                                        <p:attrNameLst>
                                          <p:attrName>ppt_x</p:attrName>
                                        </p:attrNameLst>
                                      </p:cBhvr>
                                      <p:tavLst>
                                        <p:tav tm="0">
                                          <p:val>
                                            <p:strVal val="#ppt_x"/>
                                          </p:val>
                                        </p:tav>
                                        <p:tav tm="100000">
                                          <p:val>
                                            <p:strVal val="#ppt_x"/>
                                          </p:val>
                                        </p:tav>
                                      </p:tavLst>
                                    </p:anim>
                                    <p:anim calcmode="lin" valueType="num">
                                      <p:cBhvr additive="base">
                                        <p:cTn id="128" dur="500" fill="hold"/>
                                        <p:tgtEl>
                                          <p:spTgt spid="212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138"/>
                                        </p:tgtEl>
                                        <p:attrNameLst>
                                          <p:attrName>style.visibility</p:attrName>
                                        </p:attrNameLst>
                                      </p:cBhvr>
                                      <p:to>
                                        <p:strVal val="visible"/>
                                      </p:to>
                                    </p:set>
                                    <p:anim calcmode="lin" valueType="num">
                                      <p:cBhvr additive="base">
                                        <p:cTn id="131" dur="500" fill="hold"/>
                                        <p:tgtEl>
                                          <p:spTgt spid="2138"/>
                                        </p:tgtEl>
                                        <p:attrNameLst>
                                          <p:attrName>ppt_x</p:attrName>
                                        </p:attrNameLst>
                                      </p:cBhvr>
                                      <p:tavLst>
                                        <p:tav tm="0">
                                          <p:val>
                                            <p:strVal val="#ppt_x"/>
                                          </p:val>
                                        </p:tav>
                                        <p:tav tm="100000">
                                          <p:val>
                                            <p:strVal val="#ppt_x"/>
                                          </p:val>
                                        </p:tav>
                                      </p:tavLst>
                                    </p:anim>
                                    <p:anim calcmode="lin" valueType="num">
                                      <p:cBhvr additive="base">
                                        <p:cTn id="132" dur="500" fill="hold"/>
                                        <p:tgtEl>
                                          <p:spTgt spid="213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158"/>
                                        </p:tgtEl>
                                        <p:attrNameLst>
                                          <p:attrName>style.visibility</p:attrName>
                                        </p:attrNameLst>
                                      </p:cBhvr>
                                      <p:to>
                                        <p:strVal val="visible"/>
                                      </p:to>
                                    </p:set>
                                    <p:anim calcmode="lin" valueType="num">
                                      <p:cBhvr additive="base">
                                        <p:cTn id="135" dur="500" fill="hold"/>
                                        <p:tgtEl>
                                          <p:spTgt spid="2158"/>
                                        </p:tgtEl>
                                        <p:attrNameLst>
                                          <p:attrName>ppt_x</p:attrName>
                                        </p:attrNameLst>
                                      </p:cBhvr>
                                      <p:tavLst>
                                        <p:tav tm="0">
                                          <p:val>
                                            <p:strVal val="#ppt_x"/>
                                          </p:val>
                                        </p:tav>
                                        <p:tav tm="100000">
                                          <p:val>
                                            <p:strVal val="#ppt_x"/>
                                          </p:val>
                                        </p:tav>
                                      </p:tavLst>
                                    </p:anim>
                                    <p:anim calcmode="lin" valueType="num">
                                      <p:cBhvr additive="base">
                                        <p:cTn id="136" dur="500" fill="hold"/>
                                        <p:tgtEl>
                                          <p:spTgt spid="2158"/>
                                        </p:tgtEl>
                                        <p:attrNameLst>
                                          <p:attrName>ppt_y</p:attrName>
                                        </p:attrNameLst>
                                      </p:cBhvr>
                                      <p:tavLst>
                                        <p:tav tm="0">
                                          <p:val>
                                            <p:strVal val="1+#ppt_h/2"/>
                                          </p:val>
                                        </p:tav>
                                        <p:tav tm="100000">
                                          <p:val>
                                            <p:strVal val="#ppt_y"/>
                                          </p:val>
                                        </p:tav>
                                      </p:tavLst>
                                    </p:anim>
                                  </p:childTnLst>
                                </p:cTn>
                              </p:par>
                              <p:par>
                                <p:cTn id="137" presetID="2" presetClass="entr" presetSubtype="4" fill="hold" grpId="1" nodeType="withEffect">
                                  <p:stCondLst>
                                    <p:cond delay="0"/>
                                  </p:stCondLst>
                                  <p:childTnLst>
                                    <p:set>
                                      <p:cBhvr>
                                        <p:cTn id="138" dur="1" fill="hold">
                                          <p:stCondLst>
                                            <p:cond delay="0"/>
                                          </p:stCondLst>
                                        </p:cTn>
                                        <p:tgtEl>
                                          <p:spTgt spid="2158"/>
                                        </p:tgtEl>
                                        <p:attrNameLst>
                                          <p:attrName>style.visibility</p:attrName>
                                        </p:attrNameLst>
                                      </p:cBhvr>
                                      <p:to>
                                        <p:strVal val="visible"/>
                                      </p:to>
                                    </p:set>
                                    <p:anim calcmode="lin" valueType="num">
                                      <p:cBhvr additive="base">
                                        <p:cTn id="139" dur="500" fill="hold"/>
                                        <p:tgtEl>
                                          <p:spTgt spid="2158"/>
                                        </p:tgtEl>
                                        <p:attrNameLst>
                                          <p:attrName>ppt_x</p:attrName>
                                        </p:attrNameLst>
                                      </p:cBhvr>
                                      <p:tavLst>
                                        <p:tav tm="0">
                                          <p:val>
                                            <p:strVal val="#ppt_x"/>
                                          </p:val>
                                        </p:tav>
                                        <p:tav tm="100000">
                                          <p:val>
                                            <p:strVal val="#ppt_x"/>
                                          </p:val>
                                        </p:tav>
                                      </p:tavLst>
                                    </p:anim>
                                    <p:anim calcmode="lin" valueType="num">
                                      <p:cBhvr additive="base">
                                        <p:cTn id="140" dur="500" fill="hold"/>
                                        <p:tgtEl>
                                          <p:spTgt spid="2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 grpId="0"/>
      <p:bldP spid="2133" grpId="0"/>
      <p:bldP spid="2136" grpId="0"/>
      <p:bldP spid="2137" grpId="0"/>
      <p:bldP spid="2138" grpId="0"/>
      <p:bldP spid="2139" grpId="0"/>
      <p:bldP spid="2141" grpId="0"/>
      <p:bldP spid="2142" grpId="0"/>
      <p:bldP spid="2143" grpId="0"/>
      <p:bldP spid="2153" grpId="0"/>
      <p:bldP spid="2154" grpId="0"/>
      <p:bldP spid="2158" grpId="0"/>
      <p:bldP spid="2158" grpId="1"/>
      <p:bldP spid="2160" grpId="0"/>
      <p:bldP spid="216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7523"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7524" name="Rectangle 1028"/>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7525" name="Rectangle 1029"/>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7526" name="Rectangle 1030"/>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7527" name="Rectangle 1031"/>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7528" name="Rectangle 1032"/>
          <p:cNvSpPr>
            <a:spLocks noGrp="1" noChangeArrowheads="1"/>
          </p:cNvSpPr>
          <p:nvPr>
            <p:ph type="title"/>
          </p:nvPr>
        </p:nvSpPr>
        <p:spPr>
          <a:xfrm>
            <a:off x="827088" y="476250"/>
            <a:ext cx="7772400" cy="4603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Elasticità: definizione</a:t>
            </a:r>
            <a:r>
              <a:rPr lang="it-IT" altLang="en-US" sz="4000"/>
              <a:t>	</a:t>
            </a:r>
          </a:p>
        </p:txBody>
      </p:sp>
      <p:sp>
        <p:nvSpPr>
          <p:cNvPr id="321545" name="Rectangle 1033"/>
          <p:cNvSpPr>
            <a:spLocks noGrp="1" noChangeArrowheads="1"/>
          </p:cNvSpPr>
          <p:nvPr>
            <p:ph type="body" idx="1"/>
          </p:nvPr>
        </p:nvSpPr>
        <p:spPr>
          <a:xfrm>
            <a:off x="323850" y="1196975"/>
            <a:ext cx="8569325" cy="51117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en-US" sz="2400" dirty="0">
                <a:solidFill>
                  <a:srgbClr val="6600FF"/>
                </a:solidFill>
              </a:rPr>
              <a:t>L’elasticità misura la variazione percentuale di una variabile al variare dell’1% di un’altra variabile.</a:t>
            </a:r>
          </a:p>
          <a:p>
            <a:pPr lvl="1" eaLnBrk="1" hangingPunct="1">
              <a:lnSpc>
                <a:spcPct val="80000"/>
              </a:lnSpc>
            </a:pPr>
            <a:r>
              <a:rPr lang="it-IT" altLang="en-US" sz="2400" dirty="0"/>
              <a:t>E’ un concetto matematico utilizzato in molte discipline.</a:t>
            </a:r>
          </a:p>
          <a:p>
            <a:pPr eaLnBrk="1" hangingPunct="1">
              <a:lnSpc>
                <a:spcPct val="80000"/>
              </a:lnSpc>
            </a:pPr>
            <a:r>
              <a:rPr lang="it-IT" altLang="en-US" sz="2400" dirty="0"/>
              <a:t>In economia l’elasticità misura </a:t>
            </a:r>
            <a:r>
              <a:rPr lang="it-IT" altLang="en-US" sz="2400" dirty="0">
                <a:solidFill>
                  <a:srgbClr val="6600FF"/>
                </a:solidFill>
              </a:rPr>
              <a:t>la reazione di compratori e venditori alle variazioni nelle condizioni di mercato.</a:t>
            </a:r>
          </a:p>
          <a:p>
            <a:pPr eaLnBrk="1" hangingPunct="1">
              <a:lnSpc>
                <a:spcPct val="80000"/>
              </a:lnSpc>
            </a:pPr>
            <a:r>
              <a:rPr lang="it-IT" altLang="en-US" sz="2400" dirty="0"/>
              <a:t>Essendo un </a:t>
            </a:r>
            <a:r>
              <a:rPr lang="it-IT" altLang="en-US" sz="2400" u="sng" dirty="0"/>
              <a:t>numero puro</a:t>
            </a:r>
            <a:r>
              <a:rPr lang="it-IT" altLang="en-US" sz="2400" dirty="0"/>
              <a:t> (= che prescinde dalle unità di misura), consente di confrontare gli effetti di una medesima variazione del mercato su beni diversi.</a:t>
            </a:r>
          </a:p>
          <a:p>
            <a:pPr lvl="1" eaLnBrk="1" hangingPunct="1">
              <a:lnSpc>
                <a:spcPct val="80000"/>
              </a:lnSpc>
            </a:pPr>
            <a:r>
              <a:rPr lang="it-IT" altLang="en-US" sz="2400" dirty="0"/>
              <a:t>P.e. la domanda di quale bene risente di più di un dato aumento percentuale del prezzo?</a:t>
            </a:r>
          </a:p>
          <a:p>
            <a:pPr eaLnBrk="1" hangingPunct="1">
              <a:lnSpc>
                <a:spcPct val="80000"/>
              </a:lnSpc>
            </a:pPr>
            <a:r>
              <a:rPr lang="it-IT" altLang="en-US" sz="2400" dirty="0"/>
              <a:t>Esistono </a:t>
            </a:r>
            <a:r>
              <a:rPr lang="it-IT" altLang="en-US" sz="2400" u="sng" dirty="0"/>
              <a:t>vari tipi di elasticità</a:t>
            </a:r>
            <a:r>
              <a:rPr lang="it-IT" altLang="en-US" sz="2400" dirty="0"/>
              <a:t>:</a:t>
            </a:r>
          </a:p>
          <a:p>
            <a:pPr lvl="1" eaLnBrk="1" hangingPunct="1">
              <a:lnSpc>
                <a:spcPct val="80000"/>
              </a:lnSpc>
            </a:pPr>
            <a:r>
              <a:rPr lang="it-IT" altLang="en-US" sz="2400" dirty="0"/>
              <a:t>elasticità della domanda rispetto al prezzo</a:t>
            </a:r>
          </a:p>
          <a:p>
            <a:pPr lvl="1" eaLnBrk="1" hangingPunct="1">
              <a:lnSpc>
                <a:spcPct val="80000"/>
              </a:lnSpc>
            </a:pPr>
            <a:r>
              <a:rPr lang="it-IT" altLang="en-US" sz="2400" dirty="0"/>
              <a:t>elasticità della domanda rispetto al reddito</a:t>
            </a:r>
          </a:p>
          <a:p>
            <a:pPr lvl="1" eaLnBrk="1" hangingPunct="1">
              <a:lnSpc>
                <a:spcPct val="80000"/>
              </a:lnSpc>
            </a:pPr>
            <a:r>
              <a:rPr lang="it-IT" altLang="en-US" sz="2400" dirty="0"/>
              <a:t>elasticità dell’offerta rispetto al prezzo</a:t>
            </a:r>
          </a:p>
          <a:p>
            <a:pPr lvl="1" eaLnBrk="1" hangingPunct="1">
              <a:lnSpc>
                <a:spcPct val="80000"/>
              </a:lnSpc>
            </a:pPr>
            <a:r>
              <a:rPr lang="it-IT" altLang="en-US" sz="2400" dirty="0"/>
              <a:t>elasticità incrociata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1545">
                                            <p:txEl>
                                              <p:pRg st="2" end="2"/>
                                            </p:txEl>
                                          </p:spTgt>
                                        </p:tgtEl>
                                        <p:attrNameLst>
                                          <p:attrName>style.visibility</p:attrName>
                                        </p:attrNameLst>
                                      </p:cBhvr>
                                      <p:to>
                                        <p:strVal val="visible"/>
                                      </p:to>
                                    </p:set>
                                    <p:animEffect transition="in" filter="wipe(left)">
                                      <p:cBhvr>
                                        <p:cTn id="7" dur="500"/>
                                        <p:tgtEl>
                                          <p:spTgt spid="32154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1545">
                                            <p:txEl>
                                              <p:pRg st="3" end="3"/>
                                            </p:txEl>
                                          </p:spTgt>
                                        </p:tgtEl>
                                        <p:attrNameLst>
                                          <p:attrName>style.visibility</p:attrName>
                                        </p:attrNameLst>
                                      </p:cBhvr>
                                      <p:to>
                                        <p:strVal val="visible"/>
                                      </p:to>
                                    </p:set>
                                    <p:animEffect transition="in" filter="wipe(left)">
                                      <p:cBhvr>
                                        <p:cTn id="12" dur="500"/>
                                        <p:tgtEl>
                                          <p:spTgt spid="321545">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21545">
                                            <p:txEl>
                                              <p:pRg st="4" end="4"/>
                                            </p:txEl>
                                          </p:spTgt>
                                        </p:tgtEl>
                                        <p:attrNameLst>
                                          <p:attrName>style.visibility</p:attrName>
                                        </p:attrNameLst>
                                      </p:cBhvr>
                                      <p:to>
                                        <p:strVal val="visible"/>
                                      </p:to>
                                    </p:set>
                                    <p:animEffect transition="in" filter="wipe(left)">
                                      <p:cBhvr>
                                        <p:cTn id="15" dur="500"/>
                                        <p:tgtEl>
                                          <p:spTgt spid="321545">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1545">
                                            <p:txEl>
                                              <p:pRg st="5" end="5"/>
                                            </p:txEl>
                                          </p:spTgt>
                                        </p:tgtEl>
                                        <p:attrNameLst>
                                          <p:attrName>style.visibility</p:attrName>
                                        </p:attrNameLst>
                                      </p:cBhvr>
                                      <p:to>
                                        <p:strVal val="visible"/>
                                      </p:to>
                                    </p:set>
                                    <p:animEffect transition="in" filter="wipe(left)">
                                      <p:cBhvr>
                                        <p:cTn id="20" dur="500"/>
                                        <p:tgtEl>
                                          <p:spTgt spid="321545">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1545">
                                            <p:txEl>
                                              <p:pRg st="6" end="6"/>
                                            </p:txEl>
                                          </p:spTgt>
                                        </p:tgtEl>
                                        <p:attrNameLst>
                                          <p:attrName>style.visibility</p:attrName>
                                        </p:attrNameLst>
                                      </p:cBhvr>
                                      <p:to>
                                        <p:strVal val="visible"/>
                                      </p:to>
                                    </p:set>
                                    <p:animEffect transition="in" filter="wipe(left)">
                                      <p:cBhvr>
                                        <p:cTn id="23" dur="500"/>
                                        <p:tgtEl>
                                          <p:spTgt spid="321545">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1545">
                                            <p:txEl>
                                              <p:pRg st="7" end="7"/>
                                            </p:txEl>
                                          </p:spTgt>
                                        </p:tgtEl>
                                        <p:attrNameLst>
                                          <p:attrName>style.visibility</p:attrName>
                                        </p:attrNameLst>
                                      </p:cBhvr>
                                      <p:to>
                                        <p:strVal val="visible"/>
                                      </p:to>
                                    </p:set>
                                    <p:animEffect transition="in" filter="wipe(left)">
                                      <p:cBhvr>
                                        <p:cTn id="28" dur="500"/>
                                        <p:tgtEl>
                                          <p:spTgt spid="321545">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1545">
                                            <p:txEl>
                                              <p:pRg st="8" end="8"/>
                                            </p:txEl>
                                          </p:spTgt>
                                        </p:tgtEl>
                                        <p:attrNameLst>
                                          <p:attrName>style.visibility</p:attrName>
                                        </p:attrNameLst>
                                      </p:cBhvr>
                                      <p:to>
                                        <p:strVal val="visible"/>
                                      </p:to>
                                    </p:set>
                                    <p:animEffect transition="in" filter="wipe(left)">
                                      <p:cBhvr>
                                        <p:cTn id="33" dur="500"/>
                                        <p:tgtEl>
                                          <p:spTgt spid="321545">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21545">
                                            <p:txEl>
                                              <p:pRg st="9" end="9"/>
                                            </p:txEl>
                                          </p:spTgt>
                                        </p:tgtEl>
                                        <p:attrNameLst>
                                          <p:attrName>style.visibility</p:attrName>
                                        </p:attrNameLst>
                                      </p:cBhvr>
                                      <p:to>
                                        <p:strVal val="visible"/>
                                      </p:to>
                                    </p:set>
                                    <p:animEffect transition="in" filter="wipe(left)">
                                      <p:cBhvr>
                                        <p:cTn id="38" dur="500"/>
                                        <p:tgtEl>
                                          <p:spTgt spid="32154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6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2" name="Rectangle 6"/>
          <p:cNvSpPr>
            <a:spLocks noGrp="1" noChangeArrowheads="1"/>
          </p:cNvSpPr>
          <p:nvPr>
            <p:ph type="title"/>
          </p:nvPr>
        </p:nvSpPr>
        <p:spPr>
          <a:xfrm>
            <a:off x="381000" y="228600"/>
            <a:ext cx="86106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Un cenno alle altre forme di mercato</a:t>
            </a:r>
            <a:endParaRPr lang="it-IT" altLang="en-US" sz="3600" i="1"/>
          </a:p>
        </p:txBody>
      </p:sp>
      <p:sp>
        <p:nvSpPr>
          <p:cNvPr id="10247" name="Rectangle 7"/>
          <p:cNvSpPr>
            <a:spLocks noGrp="1" noChangeArrowheads="1"/>
          </p:cNvSpPr>
          <p:nvPr>
            <p:ph type="body" idx="1"/>
          </p:nvPr>
        </p:nvSpPr>
        <p:spPr>
          <a:xfrm>
            <a:off x="179388" y="1143000"/>
            <a:ext cx="8785225" cy="54546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en-US" sz="2400">
                <a:solidFill>
                  <a:srgbClr val="FF0000"/>
                </a:solidFill>
              </a:rPr>
              <a:t>Monopolio</a:t>
            </a:r>
          </a:p>
          <a:p>
            <a:pPr lvl="1" eaLnBrk="1" hangingPunct="1">
              <a:lnSpc>
                <a:spcPct val="80000"/>
              </a:lnSpc>
            </a:pPr>
            <a:r>
              <a:rPr lang="it-IT" altLang="en-US" sz="2400"/>
              <a:t>Un unico venditore che stabilisce il prezzo o la quantità.</a:t>
            </a:r>
          </a:p>
          <a:p>
            <a:pPr lvl="1" eaLnBrk="1" hangingPunct="1">
              <a:lnSpc>
                <a:spcPct val="80000"/>
              </a:lnSpc>
            </a:pPr>
            <a:r>
              <a:rPr lang="it-IT" altLang="en-US" sz="2400"/>
              <a:t>Non esiste concorrenza né effettiva, né potenziale.</a:t>
            </a:r>
          </a:p>
          <a:p>
            <a:pPr eaLnBrk="1" hangingPunct="1">
              <a:lnSpc>
                <a:spcPct val="80000"/>
              </a:lnSpc>
            </a:pPr>
            <a:r>
              <a:rPr lang="it-IT" altLang="en-US" sz="2400">
                <a:solidFill>
                  <a:srgbClr val="FF0000"/>
                </a:solidFill>
              </a:rPr>
              <a:t>Concorrenza monopolistica</a:t>
            </a:r>
          </a:p>
          <a:p>
            <a:pPr lvl="1" eaLnBrk="1" hangingPunct="1">
              <a:lnSpc>
                <a:spcPct val="80000"/>
              </a:lnSpc>
            </a:pPr>
            <a:r>
              <a:rPr lang="it-IT" altLang="en-US" sz="2400"/>
              <a:t>Molti venditori con prodotti differenziati.</a:t>
            </a:r>
          </a:p>
          <a:p>
            <a:pPr lvl="1" eaLnBrk="1" hangingPunct="1">
              <a:lnSpc>
                <a:spcPct val="80000"/>
              </a:lnSpc>
            </a:pPr>
            <a:r>
              <a:rPr lang="it-IT" altLang="en-US" sz="2400"/>
              <a:t>Ha caratteristiche intermedie tra PC e monopolio.</a:t>
            </a:r>
          </a:p>
          <a:p>
            <a:pPr eaLnBrk="1" hangingPunct="1">
              <a:lnSpc>
                <a:spcPct val="80000"/>
              </a:lnSpc>
            </a:pPr>
            <a:r>
              <a:rPr lang="it-IT" altLang="en-US" sz="2400">
                <a:solidFill>
                  <a:srgbClr val="FF0000"/>
                </a:solidFill>
              </a:rPr>
              <a:t>Oligopolio</a:t>
            </a:r>
          </a:p>
          <a:p>
            <a:pPr lvl="1" eaLnBrk="1" hangingPunct="1">
              <a:lnSpc>
                <a:spcPct val="80000"/>
              </a:lnSpc>
            </a:pPr>
            <a:r>
              <a:rPr lang="it-IT" altLang="en-US" sz="2400"/>
              <a:t>Pochi venditori, con prodotto omogeneo, le cui azioni sono interdipendenti.</a:t>
            </a:r>
          </a:p>
          <a:p>
            <a:pPr lvl="1" eaLnBrk="1" hangingPunct="1">
              <a:lnSpc>
                <a:spcPct val="80000"/>
              </a:lnSpc>
            </a:pPr>
            <a:r>
              <a:rPr lang="it-IT" altLang="en-US" sz="2400"/>
              <a:t>Possibilità di collusione per spartirsi il mercato.</a:t>
            </a:r>
          </a:p>
          <a:p>
            <a:pPr lvl="1" eaLnBrk="1" hangingPunct="1">
              <a:lnSpc>
                <a:spcPct val="80000"/>
              </a:lnSpc>
            </a:pPr>
            <a:r>
              <a:rPr lang="it-IT" altLang="en-US" sz="2400"/>
              <a:t>L’interdipendenza richiede strumenti di analisi ad hoc.</a:t>
            </a:r>
          </a:p>
          <a:p>
            <a:pPr eaLnBrk="1" hangingPunct="1">
              <a:lnSpc>
                <a:spcPct val="80000"/>
              </a:lnSpc>
            </a:pPr>
            <a:r>
              <a:rPr lang="it-IT" altLang="en-US" sz="2400"/>
              <a:t>Per il momento, però, ci occupiamo del solo caso ideale della </a:t>
            </a:r>
            <a:r>
              <a:rPr lang="it-IT" altLang="en-US" sz="2400" u="sng"/>
              <a:t>concorrenza perfetta</a:t>
            </a:r>
            <a:r>
              <a:rPr lang="it-IT" altLang="en-US" sz="2400"/>
              <a:t>. Tale mercato è il termine di paragone con cui valutare la performance (in termini di prezzo, quantità e benessere sociale) dei mercati della realtà.</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wipe(left)">
                                      <p:cBhvr>
                                        <p:cTn id="7" dur="500"/>
                                        <p:tgtEl>
                                          <p:spTgt spid="102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7">
                                            <p:txEl>
                                              <p:pRg st="1" end="1"/>
                                            </p:txEl>
                                          </p:spTgt>
                                        </p:tgtEl>
                                        <p:attrNameLst>
                                          <p:attrName>style.visibility</p:attrName>
                                        </p:attrNameLst>
                                      </p:cBhvr>
                                      <p:to>
                                        <p:strVal val="visible"/>
                                      </p:to>
                                    </p:set>
                                    <p:animEffect transition="in" filter="wipe(left)">
                                      <p:cBhvr>
                                        <p:cTn id="10" dur="500"/>
                                        <p:tgtEl>
                                          <p:spTgt spid="1024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47">
                                            <p:txEl>
                                              <p:pRg st="2" end="2"/>
                                            </p:txEl>
                                          </p:spTgt>
                                        </p:tgtEl>
                                        <p:attrNameLst>
                                          <p:attrName>style.visibility</p:attrName>
                                        </p:attrNameLst>
                                      </p:cBhvr>
                                      <p:to>
                                        <p:strVal val="visible"/>
                                      </p:to>
                                    </p:set>
                                    <p:animEffect transition="in" filter="wipe(left)">
                                      <p:cBhvr>
                                        <p:cTn id="13" dur="500"/>
                                        <p:tgtEl>
                                          <p:spTgt spid="102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47">
                                            <p:txEl>
                                              <p:pRg st="3" end="3"/>
                                            </p:txEl>
                                          </p:spTgt>
                                        </p:tgtEl>
                                        <p:attrNameLst>
                                          <p:attrName>style.visibility</p:attrName>
                                        </p:attrNameLst>
                                      </p:cBhvr>
                                      <p:to>
                                        <p:strVal val="visible"/>
                                      </p:to>
                                    </p:set>
                                    <p:animEffect transition="in" filter="wipe(left)">
                                      <p:cBhvr>
                                        <p:cTn id="18" dur="500"/>
                                        <p:tgtEl>
                                          <p:spTgt spid="1024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47">
                                            <p:txEl>
                                              <p:pRg st="4" end="4"/>
                                            </p:txEl>
                                          </p:spTgt>
                                        </p:tgtEl>
                                        <p:attrNameLst>
                                          <p:attrName>style.visibility</p:attrName>
                                        </p:attrNameLst>
                                      </p:cBhvr>
                                      <p:to>
                                        <p:strVal val="visible"/>
                                      </p:to>
                                    </p:set>
                                    <p:animEffect transition="in" filter="wipe(left)">
                                      <p:cBhvr>
                                        <p:cTn id="21" dur="500"/>
                                        <p:tgtEl>
                                          <p:spTgt spid="1024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47">
                                            <p:txEl>
                                              <p:pRg st="5" end="5"/>
                                            </p:txEl>
                                          </p:spTgt>
                                        </p:tgtEl>
                                        <p:attrNameLst>
                                          <p:attrName>style.visibility</p:attrName>
                                        </p:attrNameLst>
                                      </p:cBhvr>
                                      <p:to>
                                        <p:strVal val="visible"/>
                                      </p:to>
                                    </p:set>
                                    <p:animEffect transition="in" filter="wipe(left)">
                                      <p:cBhvr>
                                        <p:cTn id="24" dur="500"/>
                                        <p:tgtEl>
                                          <p:spTgt spid="1024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247">
                                            <p:txEl>
                                              <p:pRg st="6" end="6"/>
                                            </p:txEl>
                                          </p:spTgt>
                                        </p:tgtEl>
                                        <p:attrNameLst>
                                          <p:attrName>style.visibility</p:attrName>
                                        </p:attrNameLst>
                                      </p:cBhvr>
                                      <p:to>
                                        <p:strVal val="visible"/>
                                      </p:to>
                                    </p:set>
                                    <p:animEffect transition="in" filter="wipe(left)">
                                      <p:cBhvr>
                                        <p:cTn id="29" dur="500"/>
                                        <p:tgtEl>
                                          <p:spTgt spid="10247">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247">
                                            <p:txEl>
                                              <p:pRg st="7" end="7"/>
                                            </p:txEl>
                                          </p:spTgt>
                                        </p:tgtEl>
                                        <p:attrNameLst>
                                          <p:attrName>style.visibility</p:attrName>
                                        </p:attrNameLst>
                                      </p:cBhvr>
                                      <p:to>
                                        <p:strVal val="visible"/>
                                      </p:to>
                                    </p:set>
                                    <p:animEffect transition="in" filter="wipe(left)">
                                      <p:cBhvr>
                                        <p:cTn id="32" dur="500"/>
                                        <p:tgtEl>
                                          <p:spTgt spid="10247">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247">
                                            <p:txEl>
                                              <p:pRg st="8" end="8"/>
                                            </p:txEl>
                                          </p:spTgt>
                                        </p:tgtEl>
                                        <p:attrNameLst>
                                          <p:attrName>style.visibility</p:attrName>
                                        </p:attrNameLst>
                                      </p:cBhvr>
                                      <p:to>
                                        <p:strVal val="visible"/>
                                      </p:to>
                                    </p:set>
                                    <p:animEffect transition="in" filter="wipe(left)">
                                      <p:cBhvr>
                                        <p:cTn id="35" dur="500"/>
                                        <p:tgtEl>
                                          <p:spTgt spid="10247">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247">
                                            <p:txEl>
                                              <p:pRg st="9" end="9"/>
                                            </p:txEl>
                                          </p:spTgt>
                                        </p:tgtEl>
                                        <p:attrNameLst>
                                          <p:attrName>style.visibility</p:attrName>
                                        </p:attrNameLst>
                                      </p:cBhvr>
                                      <p:to>
                                        <p:strVal val="visible"/>
                                      </p:to>
                                    </p:set>
                                    <p:animEffect transition="in" filter="wipe(left)">
                                      <p:cBhvr>
                                        <p:cTn id="38" dur="500"/>
                                        <p:tgtEl>
                                          <p:spTgt spid="10247">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247">
                                            <p:txEl>
                                              <p:pRg st="10" end="10"/>
                                            </p:txEl>
                                          </p:spTgt>
                                        </p:tgtEl>
                                        <p:attrNameLst>
                                          <p:attrName>style.visibility</p:attrName>
                                        </p:attrNameLst>
                                      </p:cBhvr>
                                      <p:to>
                                        <p:strVal val="visible"/>
                                      </p:to>
                                    </p:set>
                                    <p:animEffect transition="in" filter="wipe(left)">
                                      <p:cBhvr>
                                        <p:cTn id="43" dur="500"/>
                                        <p:tgtEl>
                                          <p:spTgt spid="102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95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957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957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09574" name="Rectangle 6"/>
          <p:cNvSpPr>
            <a:spLocks noGrp="1" noChangeArrowheads="1"/>
          </p:cNvSpPr>
          <p:nvPr>
            <p:ph type="title"/>
          </p:nvPr>
        </p:nvSpPr>
        <p:spPr>
          <a:xfrm>
            <a:off x="381000" y="304800"/>
            <a:ext cx="8534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Elasticità della domanda rispetto al prezzo</a:t>
            </a:r>
          </a:p>
        </p:txBody>
      </p:sp>
      <p:sp>
        <p:nvSpPr>
          <p:cNvPr id="323591" name="Rectangle 7"/>
          <p:cNvSpPr>
            <a:spLocks noGrp="1" noChangeArrowheads="1"/>
          </p:cNvSpPr>
          <p:nvPr>
            <p:ph type="body" idx="1"/>
          </p:nvPr>
        </p:nvSpPr>
        <p:spPr>
          <a:xfrm>
            <a:off x="342900" y="1382787"/>
            <a:ext cx="8642350" cy="464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2800" dirty="0">
                <a:solidFill>
                  <a:srgbClr val="6600FF"/>
                </a:solidFill>
              </a:rPr>
              <a:t>Variazione percentuale della quantità domandata per una variazione percentuale prefissata (p.e. 1%) del prezzo</a:t>
            </a:r>
          </a:p>
          <a:p>
            <a:pPr eaLnBrk="1" hangingPunct="1"/>
            <a:r>
              <a:rPr lang="it-IT" altLang="en-US" sz="2800" dirty="0"/>
              <a:t>Ha segno negativo (ma si considera il valore assoluto):</a:t>
            </a:r>
          </a:p>
          <a:p>
            <a:pPr eaLnBrk="1" hangingPunct="1"/>
            <a:endParaRPr lang="it-IT" altLang="en-US" sz="2800" dirty="0"/>
          </a:p>
          <a:p>
            <a:pPr eaLnBrk="1" hangingPunct="1"/>
            <a:endParaRPr lang="it-IT" altLang="en-US" sz="2800" dirty="0"/>
          </a:p>
          <a:p>
            <a:pPr marL="0" indent="0" eaLnBrk="1" hangingPunct="1">
              <a:buNone/>
            </a:pPr>
            <a:r>
              <a:rPr lang="it-IT" altLang="en-US" sz="2800" dirty="0"/>
              <a:t>			      oppure</a:t>
            </a:r>
          </a:p>
        </p:txBody>
      </p:sp>
      <mc:AlternateContent xmlns:mc="http://schemas.openxmlformats.org/markup-compatibility/2006" xmlns:a14="http://schemas.microsoft.com/office/drawing/2010/main">
        <mc:Choice Requires="a14">
          <p:sp>
            <p:nvSpPr>
              <p:cNvPr id="323592" name="Object 8"/>
              <p:cNvSpPr txBox="1"/>
              <p:nvPr/>
            </p:nvSpPr>
            <p:spPr bwMode="auto">
              <a:xfrm>
                <a:off x="820134" y="2990038"/>
                <a:ext cx="4495800" cy="2692400"/>
              </a:xfrm>
              <a:prstGeom prst="rect">
                <a:avLst/>
              </a:prstGeom>
              <a:noFill/>
              <a:ln>
                <a:noFill/>
              </a:ln>
              <a:effectLst/>
              <a:extLst/>
            </p:spPr>
            <p:txBody>
              <a:bodyPr>
                <a:normAutofit/>
              </a:bodyPr>
              <a:lstStyle/>
              <a:p>
                <a:pPr/>
                <a14:m>
                  <m:oMathPara xmlns:m="http://schemas.openxmlformats.org/officeDocument/2006/math">
                    <m:oMathParaPr>
                      <m:jc m:val="left"/>
                    </m:oMathParaPr>
                    <m:oMath xmlns:m="http://schemas.openxmlformats.org/officeDocument/2006/math">
                      <m:sSubSup>
                        <m:sSubSupPr>
                          <m:ctrlPr>
                            <a:rPr lang="it-IT" sz="4000" i="1" smtClean="0">
                              <a:solidFill>
                                <a:srgbClr val="FF0000"/>
                              </a:solidFill>
                              <a:latin typeface="Cambria Math" panose="02040503050406030204" pitchFamily="18" charset="0"/>
                            </a:rPr>
                          </m:ctrlPr>
                        </m:sSubSupPr>
                        <m:e>
                          <m:r>
                            <a:rPr lang="it-IT" sz="4000" i="1">
                              <a:solidFill>
                                <a:srgbClr val="FF0000"/>
                              </a:solidFill>
                              <a:latin typeface="Cambria Math" panose="02040503050406030204" pitchFamily="18" charset="0"/>
                            </a:rPr>
                            <m:t>𝜀</m:t>
                          </m:r>
                        </m:e>
                        <m:sub>
                          <m:r>
                            <a:rPr lang="it-IT" sz="4000" i="1">
                              <a:solidFill>
                                <a:srgbClr val="FF0000"/>
                              </a:solidFill>
                              <a:latin typeface="Cambria Math" panose="02040503050406030204" pitchFamily="18" charset="0"/>
                            </a:rPr>
                            <m:t>𝑝</m:t>
                          </m:r>
                        </m:sub>
                        <m:sup>
                          <m:r>
                            <a:rPr lang="it-IT" sz="4000" i="1">
                              <a:solidFill>
                                <a:srgbClr val="FF0000"/>
                              </a:solidFill>
                              <a:latin typeface="Cambria Math" panose="02040503050406030204" pitchFamily="18" charset="0"/>
                            </a:rPr>
                            <m:t>𝐷</m:t>
                          </m:r>
                        </m:sup>
                      </m:sSubSup>
                      <m:r>
                        <a:rPr lang="it-IT" sz="4000" i="1">
                          <a:solidFill>
                            <a:srgbClr val="FF0000"/>
                          </a:solidFill>
                          <a:latin typeface="Cambria Math" panose="02040503050406030204" pitchFamily="18" charset="0"/>
                        </a:rPr>
                        <m:t>=</m:t>
                      </m:r>
                      <m:f>
                        <m:fPr>
                          <m:ctrlPr>
                            <a:rPr lang="it-IT" sz="4000" i="1">
                              <a:solidFill>
                                <a:srgbClr val="FF0000"/>
                              </a:solidFill>
                              <a:latin typeface="Cambria Math" panose="02040503050406030204" pitchFamily="18" charset="0"/>
                            </a:rPr>
                          </m:ctrlPr>
                        </m:fPr>
                        <m:num>
                          <m:f>
                            <m:fPr>
                              <m:ctrlPr>
                                <a:rPr lang="it-IT" sz="4000" i="1">
                                  <a:solidFill>
                                    <a:srgbClr val="FF0000"/>
                                  </a:solidFill>
                                  <a:latin typeface="Cambria Math" panose="02040503050406030204" pitchFamily="18" charset="0"/>
                                </a:rPr>
                              </m:ctrlPr>
                            </m:fPr>
                            <m:num>
                              <m:r>
                                <m:rPr>
                                  <m:sty m:val="p"/>
                                </m:rPr>
                                <a:rPr lang="it-IT" sz="4000" i="1">
                                  <a:solidFill>
                                    <a:srgbClr val="FF0000"/>
                                  </a:solidFill>
                                  <a:latin typeface="Cambria Math" panose="02040503050406030204" pitchFamily="18" charset="0"/>
                                </a:rPr>
                                <m:t>Δ</m:t>
                              </m:r>
                              <m:r>
                                <a:rPr lang="it-IT" sz="4000" i="1">
                                  <a:solidFill>
                                    <a:srgbClr val="FF0000"/>
                                  </a:solidFill>
                                  <a:latin typeface="Cambria Math" panose="02040503050406030204" pitchFamily="18" charset="0"/>
                                </a:rPr>
                                <m:t>𝑞</m:t>
                              </m:r>
                            </m:num>
                            <m:den>
                              <m:r>
                                <a:rPr lang="it-IT" sz="4000" i="1">
                                  <a:solidFill>
                                    <a:srgbClr val="FF0000"/>
                                  </a:solidFill>
                                  <a:latin typeface="Cambria Math" panose="02040503050406030204" pitchFamily="18" charset="0"/>
                                </a:rPr>
                                <m:t>𝑞</m:t>
                              </m:r>
                            </m:den>
                          </m:f>
                        </m:num>
                        <m:den>
                          <m:f>
                            <m:fPr>
                              <m:ctrlPr>
                                <a:rPr lang="it-IT" sz="4000" i="1">
                                  <a:solidFill>
                                    <a:srgbClr val="FF0000"/>
                                  </a:solidFill>
                                  <a:latin typeface="Cambria Math" panose="02040503050406030204" pitchFamily="18" charset="0"/>
                                </a:rPr>
                              </m:ctrlPr>
                            </m:fPr>
                            <m:num>
                              <m:r>
                                <m:rPr>
                                  <m:sty m:val="p"/>
                                </m:rPr>
                                <a:rPr lang="it-IT" sz="4000" i="1">
                                  <a:solidFill>
                                    <a:srgbClr val="FF0000"/>
                                  </a:solidFill>
                                  <a:latin typeface="Cambria Math" panose="02040503050406030204" pitchFamily="18" charset="0"/>
                                </a:rPr>
                                <m:t>Δ</m:t>
                              </m:r>
                              <m:r>
                                <a:rPr lang="it-IT" sz="4000" i="1">
                                  <a:solidFill>
                                    <a:srgbClr val="FF0000"/>
                                  </a:solidFill>
                                  <a:latin typeface="Cambria Math" panose="02040503050406030204" pitchFamily="18" charset="0"/>
                                </a:rPr>
                                <m:t>𝑝</m:t>
                              </m:r>
                            </m:num>
                            <m:den>
                              <m:r>
                                <a:rPr lang="it-IT" sz="4000" i="1">
                                  <a:solidFill>
                                    <a:srgbClr val="FF0000"/>
                                  </a:solidFill>
                                  <a:latin typeface="Cambria Math" panose="02040503050406030204" pitchFamily="18" charset="0"/>
                                </a:rPr>
                                <m:t>𝑝</m:t>
                              </m:r>
                            </m:den>
                          </m:f>
                        </m:den>
                      </m:f>
                    </m:oMath>
                  </m:oMathPara>
                </a14:m>
                <a:endParaRPr lang="it-IT" sz="4000" dirty="0"/>
              </a:p>
            </p:txBody>
          </p:sp>
        </mc:Choice>
        <mc:Fallback xmlns="">
          <p:sp>
            <p:nvSpPr>
              <p:cNvPr id="323592" name="Object 8"/>
              <p:cNvSpPr txBox="1">
                <a:spLocks noRot="1" noChangeAspect="1" noMove="1" noResize="1" noEditPoints="1" noAdjustHandles="1" noChangeArrowheads="1" noChangeShapeType="1" noTextEdit="1"/>
              </p:cNvSpPr>
              <p:nvPr/>
            </p:nvSpPr>
            <p:spPr bwMode="auto">
              <a:xfrm>
                <a:off x="820134" y="2990038"/>
                <a:ext cx="4495800" cy="2692400"/>
              </a:xfrm>
              <a:prstGeom prst="rect">
                <a:avLst/>
              </a:prstGeom>
              <a:blipFill>
                <a:blip r:embed="rId3"/>
                <a:stretch>
                  <a:fillRect/>
                </a:stretch>
              </a:blipFill>
              <a:ln>
                <a:noFill/>
              </a:ln>
              <a:effectLst/>
              <a:extLst/>
            </p:spPr>
            <p:txBody>
              <a:bodyPr/>
              <a:lstStyle/>
              <a:p>
                <a:r>
                  <a:rPr lang="it-IT">
                    <a:noFill/>
                  </a:rPr>
                  <a:t> </a:t>
                </a:r>
              </a:p>
            </p:txBody>
          </p:sp>
        </mc:Fallback>
      </mc:AlternateContent>
      <p:sp>
        <p:nvSpPr>
          <p:cNvPr id="109577" name="Line 9"/>
          <p:cNvSpPr>
            <a:spLocks noChangeShapeType="1"/>
          </p:cNvSpPr>
          <p:nvPr/>
        </p:nvSpPr>
        <p:spPr bwMode="auto">
          <a:xfrm>
            <a:off x="2875013" y="4437112"/>
            <a:ext cx="1303357" cy="103265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9578" name="Line 10"/>
          <p:cNvSpPr>
            <a:spLocks noChangeShapeType="1"/>
          </p:cNvSpPr>
          <p:nvPr/>
        </p:nvSpPr>
        <p:spPr bwMode="auto">
          <a:xfrm flipH="1">
            <a:off x="4166708" y="4326766"/>
            <a:ext cx="1626459" cy="114299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9579" name="Text Box 11"/>
          <p:cNvSpPr txBox="1">
            <a:spLocks noChangeArrowheads="1"/>
          </p:cNvSpPr>
          <p:nvPr/>
        </p:nvSpPr>
        <p:spPr bwMode="auto">
          <a:xfrm>
            <a:off x="1638300" y="5542347"/>
            <a:ext cx="6101350" cy="400110"/>
          </a:xfrm>
          <a:prstGeom prst="rect">
            <a:avLst/>
          </a:prstGeom>
          <a:noFill/>
          <a:ln w="19050">
            <a:solidFill>
              <a:srgbClr val="6600CC"/>
            </a:solidFill>
            <a:miter lim="800000"/>
            <a:headEnd/>
            <a:tailEnd/>
          </a:ln>
          <a:effectLst/>
          <a:extLst>
            <a:ext uri="{909E8E84-426E-40DD-AFC4-6F175D3DCCD1}">
              <a14:hiddenFill xmlns:a14="http://schemas.microsoft.com/office/drawing/2010/main">
                <a:solidFill>
                  <a:srgbClr val="66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dirty="0"/>
              <a:t>Due modi equivalenti di scrivere la formula dell’elasticità</a:t>
            </a:r>
          </a:p>
        </p:txBody>
      </p:sp>
      <mc:AlternateContent xmlns:mc="http://schemas.openxmlformats.org/markup-compatibility/2006" xmlns:a14="http://schemas.microsoft.com/office/drawing/2010/main">
        <mc:Choice Requires="a14">
          <p:sp>
            <p:nvSpPr>
              <p:cNvPr id="4" name="Rettangolo 3">
                <a:extLst>
                  <a:ext uri="{FF2B5EF4-FFF2-40B4-BE49-F238E27FC236}">
                    <a16:creationId xmlns:a16="http://schemas.microsoft.com/office/drawing/2014/main" id="{A68E8881-275F-4550-9B19-F4806DAFB1C2}"/>
                  </a:ext>
                </a:extLst>
              </p:cNvPr>
              <p:cNvSpPr/>
              <p:nvPr/>
            </p:nvSpPr>
            <p:spPr>
              <a:xfrm>
                <a:off x="5793167" y="3503287"/>
                <a:ext cx="2285113" cy="12263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3600" i="1" smtClean="0">
                              <a:solidFill>
                                <a:srgbClr val="002060"/>
                              </a:solidFill>
                              <a:latin typeface="Cambria Math" panose="02040503050406030204" pitchFamily="18" charset="0"/>
                            </a:rPr>
                          </m:ctrlPr>
                        </m:sSubSupPr>
                        <m:e>
                          <m:r>
                            <a:rPr lang="it-IT" sz="3600" i="1">
                              <a:solidFill>
                                <a:srgbClr val="002060"/>
                              </a:solidFill>
                              <a:latin typeface="Cambria Math" panose="02040503050406030204" pitchFamily="18" charset="0"/>
                            </a:rPr>
                            <m:t>𝜀</m:t>
                          </m:r>
                        </m:e>
                        <m:sub>
                          <m:r>
                            <a:rPr lang="it-IT" sz="3600" i="1">
                              <a:solidFill>
                                <a:srgbClr val="002060"/>
                              </a:solidFill>
                              <a:latin typeface="Cambria Math" panose="02040503050406030204" pitchFamily="18" charset="0"/>
                            </a:rPr>
                            <m:t>𝑝</m:t>
                          </m:r>
                        </m:sub>
                        <m:sup>
                          <m:r>
                            <a:rPr lang="it-IT" sz="3600" i="1">
                              <a:solidFill>
                                <a:srgbClr val="002060"/>
                              </a:solidFill>
                              <a:latin typeface="Cambria Math" panose="02040503050406030204" pitchFamily="18" charset="0"/>
                            </a:rPr>
                            <m:t>𝐷</m:t>
                          </m:r>
                        </m:sup>
                      </m:sSubSup>
                      <m:r>
                        <a:rPr lang="it-IT" sz="3600" b="0" i="1" smtClean="0">
                          <a:solidFill>
                            <a:srgbClr val="002060"/>
                          </a:solidFill>
                          <a:latin typeface="Cambria Math" panose="02040503050406030204" pitchFamily="18" charset="0"/>
                        </a:rPr>
                        <m:t>=</m:t>
                      </m:r>
                      <m:f>
                        <m:fPr>
                          <m:ctrlPr>
                            <a:rPr lang="it-IT" sz="3600" i="1">
                              <a:solidFill>
                                <a:srgbClr val="002060"/>
                              </a:solidFill>
                              <a:latin typeface="Cambria Math" panose="02040503050406030204" pitchFamily="18" charset="0"/>
                            </a:rPr>
                          </m:ctrlPr>
                        </m:fPr>
                        <m:num>
                          <m:r>
                            <m:rPr>
                              <m:sty m:val="p"/>
                            </m:rPr>
                            <a:rPr lang="it-IT" sz="3600" i="1">
                              <a:solidFill>
                                <a:srgbClr val="002060"/>
                              </a:solidFill>
                              <a:latin typeface="Cambria Math" panose="02040503050406030204" pitchFamily="18" charset="0"/>
                            </a:rPr>
                            <m:t>Δ</m:t>
                          </m:r>
                          <m:r>
                            <a:rPr lang="it-IT" sz="3600" i="1">
                              <a:solidFill>
                                <a:srgbClr val="002060"/>
                              </a:solidFill>
                              <a:latin typeface="Cambria Math" panose="02040503050406030204" pitchFamily="18" charset="0"/>
                            </a:rPr>
                            <m:t>𝑞</m:t>
                          </m:r>
                        </m:num>
                        <m:den>
                          <m:r>
                            <m:rPr>
                              <m:sty m:val="p"/>
                            </m:rPr>
                            <a:rPr lang="it-IT" sz="3600" i="1">
                              <a:solidFill>
                                <a:srgbClr val="002060"/>
                              </a:solidFill>
                              <a:latin typeface="Cambria Math" panose="02040503050406030204" pitchFamily="18" charset="0"/>
                            </a:rPr>
                            <m:t>Δ</m:t>
                          </m:r>
                          <m:r>
                            <a:rPr lang="it-IT" sz="3600" i="1">
                              <a:solidFill>
                                <a:srgbClr val="002060"/>
                              </a:solidFill>
                              <a:latin typeface="Cambria Math" panose="02040503050406030204" pitchFamily="18" charset="0"/>
                            </a:rPr>
                            <m:t>𝑝</m:t>
                          </m:r>
                        </m:den>
                      </m:f>
                      <m:f>
                        <m:fPr>
                          <m:ctrlPr>
                            <a:rPr lang="it-IT" sz="3600" i="1">
                              <a:solidFill>
                                <a:srgbClr val="002060"/>
                              </a:solidFill>
                              <a:latin typeface="Cambria Math" panose="02040503050406030204" pitchFamily="18" charset="0"/>
                            </a:rPr>
                          </m:ctrlPr>
                        </m:fPr>
                        <m:num>
                          <m:r>
                            <a:rPr lang="it-IT" sz="3600" i="1">
                              <a:solidFill>
                                <a:srgbClr val="002060"/>
                              </a:solidFill>
                              <a:latin typeface="Cambria Math" panose="02040503050406030204" pitchFamily="18" charset="0"/>
                            </a:rPr>
                            <m:t>𝑝</m:t>
                          </m:r>
                        </m:num>
                        <m:den>
                          <m:r>
                            <a:rPr lang="it-IT" sz="3600" i="1">
                              <a:solidFill>
                                <a:srgbClr val="002060"/>
                              </a:solidFill>
                              <a:latin typeface="Cambria Math" panose="02040503050406030204" pitchFamily="18" charset="0"/>
                            </a:rPr>
                            <m:t>𝑞</m:t>
                          </m:r>
                        </m:den>
                      </m:f>
                    </m:oMath>
                  </m:oMathPara>
                </a14:m>
                <a:endParaRPr lang="it-IT" sz="3600" dirty="0"/>
              </a:p>
            </p:txBody>
          </p:sp>
        </mc:Choice>
        <mc:Fallback xmlns="">
          <p:sp>
            <p:nvSpPr>
              <p:cNvPr id="4" name="Rettangolo 3">
                <a:extLst>
                  <a:ext uri="{FF2B5EF4-FFF2-40B4-BE49-F238E27FC236}">
                    <a16:creationId xmlns:a16="http://schemas.microsoft.com/office/drawing/2014/main" id="{A68E8881-275F-4550-9B19-F4806DAFB1C2}"/>
                  </a:ext>
                </a:extLst>
              </p:cNvPr>
              <p:cNvSpPr>
                <a:spLocks noRot="1" noChangeAspect="1" noMove="1" noResize="1" noEditPoints="1" noAdjustHandles="1" noChangeArrowheads="1" noChangeShapeType="1" noTextEdit="1"/>
              </p:cNvSpPr>
              <p:nvPr/>
            </p:nvSpPr>
            <p:spPr>
              <a:xfrm>
                <a:off x="5793167" y="3503287"/>
                <a:ext cx="2285113" cy="1226361"/>
              </a:xfrm>
              <a:prstGeom prst="rect">
                <a:avLst/>
              </a:prstGeom>
              <a:blipFill>
                <a:blip r:embed="rId4"/>
                <a:stretch>
                  <a:fillRect/>
                </a:stretch>
              </a:blipFill>
            </p:spPr>
            <p:txBody>
              <a:bodyPr/>
              <a:lstStyle/>
              <a:p>
                <a:r>
                  <a:rPr lang="it-IT">
                    <a:noFill/>
                  </a:rPr>
                  <a:t> </a:t>
                </a:r>
              </a:p>
            </p:txBody>
          </p:sp>
        </mc:Fallback>
      </mc:AlternateContent>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23591">
                                            <p:txEl>
                                              <p:pRg st="4" end="4"/>
                                            </p:txEl>
                                          </p:spTgt>
                                        </p:tgtEl>
                                        <p:attrNameLst>
                                          <p:attrName>style.visibility</p:attrName>
                                        </p:attrNameLst>
                                      </p:cBhvr>
                                      <p:to>
                                        <p:strVal val="visible"/>
                                      </p:to>
                                    </p:set>
                                    <p:animEffect transition="in" filter="wipe(left)">
                                      <p:cBhvr>
                                        <p:cTn id="11" dur="500"/>
                                        <p:tgtEl>
                                          <p:spTgt spid="323591">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957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957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957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3591">
                                            <p:txEl>
                                              <p:pRg st="1" end="1"/>
                                            </p:txEl>
                                          </p:spTgt>
                                        </p:tgtEl>
                                        <p:attrNameLst>
                                          <p:attrName>style.visibility</p:attrName>
                                        </p:attrNameLst>
                                      </p:cBhvr>
                                      <p:to>
                                        <p:strVal val="visible"/>
                                      </p:to>
                                    </p:set>
                                    <p:animEffect transition="in" filter="wipe(left)">
                                      <p:cBhvr>
                                        <p:cTn id="28" dur="500"/>
                                        <p:tgtEl>
                                          <p:spTgt spid="3235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1" grpId="0" uiExpand="1" build="p" autoUpdateAnimBg="0"/>
      <p:bldP spid="323592" grpId="0"/>
      <p:bldP spid="109577" grpId="0" animBg="1"/>
      <p:bldP spid="109578" grpId="0" animBg="1"/>
      <p:bldP spid="109579"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7E706B6A-B3DA-41DC-A3B8-A357B889EE49}"/>
              </a:ext>
            </a:extLst>
          </p:cNvPr>
          <p:cNvSpPr>
            <a:spLocks noGrp="1"/>
          </p:cNvSpPr>
          <p:nvPr>
            <p:ph idx="1"/>
          </p:nvPr>
        </p:nvSpPr>
        <p:spPr>
          <a:xfrm>
            <a:off x="107504" y="296652"/>
            <a:ext cx="8928992" cy="5868652"/>
          </a:xfrm>
        </p:spPr>
        <p:txBody>
          <a:bodyPr/>
          <a:lstStyle/>
          <a:p>
            <a:pPr>
              <a:lnSpc>
                <a:spcPts val="3200"/>
              </a:lnSpc>
            </a:pPr>
            <a:r>
              <a:rPr lang="it-IT" sz="2800" dirty="0"/>
              <a:t>La variazione percentuale della quantità domandata è </a:t>
            </a:r>
            <a:r>
              <a:rPr lang="it-IT" sz="2800" u="sng" dirty="0"/>
              <a:t>causata</a:t>
            </a:r>
            <a:r>
              <a:rPr lang="it-IT" sz="2800" dirty="0"/>
              <a:t> dalla variazione percentuale del prezzo.</a:t>
            </a:r>
          </a:p>
          <a:p>
            <a:pPr>
              <a:lnSpc>
                <a:spcPts val="3200"/>
              </a:lnSpc>
            </a:pPr>
            <a:endParaRPr lang="it-IT" sz="2800" dirty="0"/>
          </a:p>
          <a:p>
            <a:pPr>
              <a:lnSpc>
                <a:spcPts val="3200"/>
              </a:lnSpc>
            </a:pPr>
            <a:r>
              <a:rPr lang="it-IT" sz="2800" dirty="0"/>
              <a:t>p → prezzo iniziale</a:t>
            </a:r>
          </a:p>
          <a:p>
            <a:pPr>
              <a:lnSpc>
                <a:spcPts val="3200"/>
              </a:lnSpc>
            </a:pPr>
            <a:r>
              <a:rPr lang="it-IT" sz="2800" dirty="0"/>
              <a:t>∆p → variazione </a:t>
            </a:r>
            <a:r>
              <a:rPr lang="it-IT" sz="2800" i="1" dirty="0"/>
              <a:t>assoluta</a:t>
            </a:r>
            <a:r>
              <a:rPr lang="it-IT" sz="2800" dirty="0"/>
              <a:t> del prezzo (prezzo finale meno prezzo iniziale)</a:t>
            </a:r>
          </a:p>
          <a:p>
            <a:pPr>
              <a:lnSpc>
                <a:spcPts val="3200"/>
              </a:lnSpc>
            </a:pPr>
            <a:r>
              <a:rPr lang="it-IT" sz="2800" dirty="0"/>
              <a:t>∆p/p → variazione </a:t>
            </a:r>
            <a:r>
              <a:rPr lang="it-IT" sz="2800" i="1" dirty="0"/>
              <a:t>percentuale</a:t>
            </a:r>
            <a:r>
              <a:rPr lang="it-IT" sz="2800" dirty="0"/>
              <a:t> (o </a:t>
            </a:r>
            <a:r>
              <a:rPr lang="it-IT" sz="2800" i="1" dirty="0"/>
              <a:t>relativa</a:t>
            </a:r>
            <a:r>
              <a:rPr lang="it-IT" sz="2800" dirty="0"/>
              <a:t>) del prezzo</a:t>
            </a:r>
          </a:p>
          <a:p>
            <a:pPr>
              <a:lnSpc>
                <a:spcPts val="3200"/>
              </a:lnSpc>
            </a:pPr>
            <a:endParaRPr lang="it-IT" sz="2800" dirty="0"/>
          </a:p>
          <a:p>
            <a:pPr>
              <a:lnSpc>
                <a:spcPts val="3200"/>
              </a:lnSpc>
            </a:pPr>
            <a:r>
              <a:rPr lang="it-IT" sz="2800" dirty="0"/>
              <a:t>q → quantità iniziale</a:t>
            </a:r>
          </a:p>
          <a:p>
            <a:pPr>
              <a:lnSpc>
                <a:spcPts val="3200"/>
              </a:lnSpc>
            </a:pPr>
            <a:r>
              <a:rPr lang="it-IT" sz="2800" dirty="0"/>
              <a:t>∆q → variazione </a:t>
            </a:r>
            <a:r>
              <a:rPr lang="it-IT" sz="2800" i="1" dirty="0"/>
              <a:t>assoluta</a:t>
            </a:r>
            <a:r>
              <a:rPr lang="it-IT" sz="2800" dirty="0"/>
              <a:t> della quantità (quantità finale meno quantità iniziale)</a:t>
            </a:r>
          </a:p>
          <a:p>
            <a:pPr>
              <a:lnSpc>
                <a:spcPts val="3200"/>
              </a:lnSpc>
            </a:pPr>
            <a:r>
              <a:rPr lang="it-IT" sz="2800" dirty="0"/>
              <a:t>∆q/q → variazione </a:t>
            </a:r>
            <a:r>
              <a:rPr lang="it-IT" sz="2800" i="1" dirty="0"/>
              <a:t>percentuale</a:t>
            </a:r>
            <a:r>
              <a:rPr lang="it-IT" sz="2800" dirty="0"/>
              <a:t> (o </a:t>
            </a:r>
            <a:r>
              <a:rPr lang="it-IT" sz="2800" i="1" dirty="0"/>
              <a:t>relativa</a:t>
            </a:r>
            <a:r>
              <a:rPr lang="it-IT" sz="2800" dirty="0"/>
              <a:t>) della quantità</a:t>
            </a:r>
          </a:p>
          <a:p>
            <a:pPr marL="0" indent="0">
              <a:lnSpc>
                <a:spcPts val="3000"/>
              </a:lnSpc>
              <a:buNone/>
            </a:pPr>
            <a:endParaRPr lang="it-IT" dirty="0"/>
          </a:p>
        </p:txBody>
      </p:sp>
    </p:spTree>
    <p:extLst>
      <p:ext uri="{BB962C8B-B14F-4D97-AF65-F5344CB8AC3E}">
        <p14:creationId xmlns:p14="http://schemas.microsoft.com/office/powerpoint/2010/main" val="10024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16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16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16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1622"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1623" name="Rectangle 7"/>
          <p:cNvSpPr>
            <a:spLocks noChangeArrowheads="1"/>
          </p:cNvSpPr>
          <p:nvPr/>
        </p:nvSpPr>
        <p:spPr bwMode="auto">
          <a:xfrm>
            <a:off x="3162300" y="6246169"/>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1624" name="Rectangle 8"/>
          <p:cNvSpPr>
            <a:spLocks noGrp="1" noChangeArrowheads="1"/>
          </p:cNvSpPr>
          <p:nvPr>
            <p:ph type="title"/>
          </p:nvPr>
        </p:nvSpPr>
        <p:spPr>
          <a:xfrm>
            <a:off x="381000" y="5759"/>
            <a:ext cx="8458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dirty="0"/>
              <a:t>Domanda elastica ed inelastica</a:t>
            </a:r>
          </a:p>
        </p:txBody>
      </p:sp>
      <p:sp>
        <p:nvSpPr>
          <p:cNvPr id="325641" name="Rectangle 9"/>
          <p:cNvSpPr>
            <a:spLocks noGrp="1" noChangeArrowheads="1"/>
          </p:cNvSpPr>
          <p:nvPr>
            <p:ph type="body" idx="1"/>
          </p:nvPr>
        </p:nvSpPr>
        <p:spPr>
          <a:xfrm>
            <a:off x="0" y="1052735"/>
            <a:ext cx="9144000" cy="4752529"/>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2400" dirty="0">
                <a:solidFill>
                  <a:srgbClr val="0070C0"/>
                </a:solidFill>
              </a:rPr>
              <a:t>Domanda</a:t>
            </a:r>
            <a:r>
              <a:rPr lang="it-IT" altLang="en-US" sz="2400" b="1" dirty="0">
                <a:solidFill>
                  <a:srgbClr val="0070C0"/>
                </a:solidFill>
              </a:rPr>
              <a:t> </a:t>
            </a:r>
            <a:r>
              <a:rPr lang="it-IT" altLang="en-US" sz="2400" dirty="0">
                <a:solidFill>
                  <a:srgbClr val="0070C0"/>
                </a:solidFill>
              </a:rPr>
              <a:t>elastica</a:t>
            </a:r>
            <a:r>
              <a:rPr lang="it-IT" altLang="en-US" sz="2400" dirty="0">
                <a:solidFill>
                  <a:schemeClr val="accent2"/>
                </a:solidFill>
              </a:rPr>
              <a:t>: </a:t>
            </a:r>
            <a:r>
              <a:rPr lang="it-IT" altLang="en-US" sz="2400" dirty="0"/>
              <a:t>la domanda reagisce sensibilmente (= più che proporzionalmente) alla variazione del prezzo.</a:t>
            </a:r>
          </a:p>
          <a:p>
            <a:pPr eaLnBrk="1" hangingPunct="1">
              <a:spcBef>
                <a:spcPct val="6000"/>
              </a:spcBef>
            </a:pPr>
            <a:r>
              <a:rPr lang="it-IT" altLang="en-US" sz="2400" u="sng" dirty="0"/>
              <a:t>Domanda perfettamente elastica</a:t>
            </a:r>
            <a:r>
              <a:rPr lang="it-IT" altLang="en-US" sz="2400" dirty="0"/>
              <a:t> (</a:t>
            </a:r>
            <a:r>
              <a:rPr lang="it-IT" altLang="en-US" sz="2400" i="1" dirty="0"/>
              <a:t>orizzontale</a:t>
            </a:r>
            <a:r>
              <a:rPr lang="it-IT" altLang="en-US" sz="2400" dirty="0"/>
              <a:t>): la variazione della domanda ad una variazione del prezzo è infinita (</a:t>
            </a:r>
            <a:r>
              <a:rPr lang="it-IT" altLang="en-US" sz="2400" dirty="0">
                <a:latin typeface="Symbol" panose="05050102010706020507" pitchFamily="18" charset="2"/>
              </a:rPr>
              <a:t>e </a:t>
            </a:r>
            <a:r>
              <a:rPr lang="it-IT" altLang="en-US" sz="2400" dirty="0">
                <a:latin typeface="Symbol" panose="05050102010706020507" pitchFamily="18" charset="2"/>
                <a:sym typeface="Symbol" panose="05050102010706020507" pitchFamily="18" charset="2"/>
              </a:rPr>
              <a:t></a:t>
            </a:r>
            <a:r>
              <a:rPr lang="it-IT" altLang="en-US" sz="2400" dirty="0">
                <a:latin typeface="Symbol" panose="05050102010706020507" pitchFamily="18" charset="2"/>
              </a:rPr>
              <a:t> </a:t>
            </a:r>
            <a:r>
              <a:rPr lang="it-IT" altLang="en-US" sz="2400" dirty="0">
                <a:latin typeface="Symbol" panose="05050102010706020507" pitchFamily="18" charset="2"/>
                <a:sym typeface="Symbol" panose="05050102010706020507" pitchFamily="18" charset="2"/>
              </a:rPr>
              <a:t></a:t>
            </a:r>
            <a:r>
              <a:rPr lang="it-IT" altLang="en-US" sz="2400" dirty="0">
                <a:latin typeface="Symbol" panose="05050102010706020507" pitchFamily="18" charset="2"/>
              </a:rPr>
              <a:t>)</a:t>
            </a:r>
            <a:endParaRPr lang="it-IT" altLang="en-US" sz="2400" dirty="0"/>
          </a:p>
          <a:p>
            <a:pPr eaLnBrk="1" hangingPunct="1">
              <a:spcBef>
                <a:spcPct val="6000"/>
              </a:spcBef>
            </a:pPr>
            <a:endParaRPr lang="it-IT" altLang="en-US" sz="2400" dirty="0"/>
          </a:p>
          <a:p>
            <a:pPr eaLnBrk="1" hangingPunct="1">
              <a:spcBef>
                <a:spcPct val="6000"/>
              </a:spcBef>
            </a:pPr>
            <a:r>
              <a:rPr lang="it-IT" altLang="en-US" sz="2400" dirty="0">
                <a:solidFill>
                  <a:srgbClr val="CC0000"/>
                </a:solidFill>
              </a:rPr>
              <a:t>Domanda con elasticità unitaria: </a:t>
            </a:r>
            <a:r>
              <a:rPr lang="it-IT" altLang="en-US" sz="2400" dirty="0"/>
              <a:t>la domanda varia nella stessa percentuale del (= proporzionalmente al) prezzo (</a:t>
            </a:r>
            <a:r>
              <a:rPr lang="it-IT" altLang="en-US" sz="2400" dirty="0">
                <a:latin typeface="Symbol" panose="05050102010706020507" pitchFamily="18" charset="2"/>
              </a:rPr>
              <a:t>e = 1)</a:t>
            </a:r>
          </a:p>
          <a:p>
            <a:pPr eaLnBrk="1" hangingPunct="1">
              <a:spcBef>
                <a:spcPct val="6000"/>
              </a:spcBef>
            </a:pPr>
            <a:endParaRPr lang="it-IT" altLang="en-US" sz="2400" dirty="0">
              <a:solidFill>
                <a:srgbClr val="339933"/>
              </a:solidFill>
              <a:latin typeface="Symbol" panose="05050102010706020507" pitchFamily="18" charset="2"/>
            </a:endParaRPr>
          </a:p>
          <a:p>
            <a:pPr eaLnBrk="1" hangingPunct="1">
              <a:spcBef>
                <a:spcPct val="6000"/>
              </a:spcBef>
            </a:pPr>
            <a:r>
              <a:rPr lang="it-IT" altLang="en-US" sz="2400" dirty="0">
                <a:solidFill>
                  <a:srgbClr val="00A84C"/>
                </a:solidFill>
              </a:rPr>
              <a:t>Domanda inelastica</a:t>
            </a:r>
            <a:r>
              <a:rPr lang="it-IT" altLang="en-US" sz="2400" dirty="0">
                <a:solidFill>
                  <a:srgbClr val="339933"/>
                </a:solidFill>
              </a:rPr>
              <a:t>: </a:t>
            </a:r>
            <a:r>
              <a:rPr lang="it-IT" altLang="en-US" sz="2400" dirty="0">
                <a:latin typeface="Monotype Sorts" pitchFamily="2" charset="2"/>
              </a:rPr>
              <a:t>l</a:t>
            </a:r>
            <a:r>
              <a:rPr lang="it-IT" altLang="en-US" sz="2400" dirty="0"/>
              <a:t>a domanda non reagisce sensibilmente (= meno che proporzionalmente) alla variazione del prezzo.</a:t>
            </a:r>
          </a:p>
          <a:p>
            <a:pPr eaLnBrk="1" hangingPunct="1">
              <a:spcBef>
                <a:spcPct val="6000"/>
              </a:spcBef>
            </a:pPr>
            <a:r>
              <a:rPr lang="it-IT" altLang="en-US" sz="2400" u="sng" dirty="0"/>
              <a:t>Domanda perfettamente inelastica o rigida</a:t>
            </a:r>
            <a:r>
              <a:rPr lang="it-IT" altLang="en-US" sz="2400" dirty="0"/>
              <a:t> (</a:t>
            </a:r>
            <a:r>
              <a:rPr lang="it-IT" altLang="en-US" sz="2400" i="1" dirty="0"/>
              <a:t>verticale</a:t>
            </a:r>
            <a:r>
              <a:rPr lang="it-IT" altLang="en-US" sz="2400" dirty="0"/>
              <a:t>): la domanda è indipendente dalla variazione del prezzo (</a:t>
            </a:r>
            <a:r>
              <a:rPr lang="it-IT" altLang="en-US" sz="2400" dirty="0">
                <a:latin typeface="Symbol" panose="05050102010706020507" pitchFamily="18" charset="2"/>
              </a:rPr>
              <a:t>e = 0)</a:t>
            </a:r>
            <a:endParaRPr lang="it-IT" alt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5641">
                                            <p:txEl>
                                              <p:pRg st="0" end="0"/>
                                            </p:txEl>
                                          </p:spTgt>
                                        </p:tgtEl>
                                        <p:attrNameLst>
                                          <p:attrName>style.visibility</p:attrName>
                                        </p:attrNameLst>
                                      </p:cBhvr>
                                      <p:to>
                                        <p:strVal val="visible"/>
                                      </p:to>
                                    </p:set>
                                    <p:animEffect transition="in" filter="wipe(left)">
                                      <p:cBhvr>
                                        <p:cTn id="7" dur="500"/>
                                        <p:tgtEl>
                                          <p:spTgt spid="3256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5641">
                                            <p:txEl>
                                              <p:pRg st="1" end="1"/>
                                            </p:txEl>
                                          </p:spTgt>
                                        </p:tgtEl>
                                        <p:attrNameLst>
                                          <p:attrName>style.visibility</p:attrName>
                                        </p:attrNameLst>
                                      </p:cBhvr>
                                      <p:to>
                                        <p:strVal val="visible"/>
                                      </p:to>
                                    </p:set>
                                    <p:animEffect transition="in" filter="wipe(left)">
                                      <p:cBhvr>
                                        <p:cTn id="12" dur="500"/>
                                        <p:tgtEl>
                                          <p:spTgt spid="3256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5641">
                                            <p:txEl>
                                              <p:pRg st="3" end="3"/>
                                            </p:txEl>
                                          </p:spTgt>
                                        </p:tgtEl>
                                        <p:attrNameLst>
                                          <p:attrName>style.visibility</p:attrName>
                                        </p:attrNameLst>
                                      </p:cBhvr>
                                      <p:to>
                                        <p:strVal val="visible"/>
                                      </p:to>
                                    </p:set>
                                    <p:animEffect transition="in" filter="wipe(left)">
                                      <p:cBhvr>
                                        <p:cTn id="17" dur="500"/>
                                        <p:tgtEl>
                                          <p:spTgt spid="32564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5641">
                                            <p:txEl>
                                              <p:pRg st="5" end="5"/>
                                            </p:txEl>
                                          </p:spTgt>
                                        </p:tgtEl>
                                        <p:attrNameLst>
                                          <p:attrName>style.visibility</p:attrName>
                                        </p:attrNameLst>
                                      </p:cBhvr>
                                      <p:to>
                                        <p:strVal val="visible"/>
                                      </p:to>
                                    </p:set>
                                    <p:animEffect transition="in" filter="wipe(left)">
                                      <p:cBhvr>
                                        <p:cTn id="22" dur="500"/>
                                        <p:tgtEl>
                                          <p:spTgt spid="32564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5641">
                                            <p:txEl>
                                              <p:pRg st="6" end="6"/>
                                            </p:txEl>
                                          </p:spTgt>
                                        </p:tgtEl>
                                        <p:attrNameLst>
                                          <p:attrName>style.visibility</p:attrName>
                                        </p:attrNameLst>
                                      </p:cBhvr>
                                      <p:to>
                                        <p:strVal val="visible"/>
                                      </p:to>
                                    </p:set>
                                    <p:animEffect transition="in" filter="wipe(left)">
                                      <p:cBhvr>
                                        <p:cTn id="27" dur="500"/>
                                        <p:tgtEl>
                                          <p:spTgt spid="3256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8A9056-C877-4F74-9997-3249A27CE7E4}"/>
              </a:ext>
            </a:extLst>
          </p:cNvPr>
          <p:cNvSpPr>
            <a:spLocks noGrp="1"/>
          </p:cNvSpPr>
          <p:nvPr>
            <p:ph type="title"/>
          </p:nvPr>
        </p:nvSpPr>
        <p:spPr>
          <a:xfrm>
            <a:off x="683568" y="49188"/>
            <a:ext cx="8163122" cy="1143000"/>
          </a:xfrm>
        </p:spPr>
        <p:txBody>
          <a:bodyPr/>
          <a:lstStyle/>
          <a:p>
            <a:r>
              <a:rPr lang="it-IT" sz="4000" dirty="0"/>
              <a:t>Confronto tra variazioni</a:t>
            </a:r>
          </a:p>
        </p:txBody>
      </p:sp>
      <p:sp>
        <p:nvSpPr>
          <p:cNvPr id="3" name="Segnaposto contenuto 2">
            <a:extLst>
              <a:ext uri="{FF2B5EF4-FFF2-40B4-BE49-F238E27FC236}">
                <a16:creationId xmlns:a16="http://schemas.microsoft.com/office/drawing/2014/main" id="{90FCF70B-93F6-461E-B829-0432995A593A}"/>
              </a:ext>
            </a:extLst>
          </p:cNvPr>
          <p:cNvSpPr>
            <a:spLocks noGrp="1"/>
          </p:cNvSpPr>
          <p:nvPr>
            <p:ph idx="1"/>
          </p:nvPr>
        </p:nvSpPr>
        <p:spPr>
          <a:xfrm>
            <a:off x="0" y="1333500"/>
            <a:ext cx="9144000" cy="4399756"/>
          </a:xfrm>
        </p:spPr>
        <p:txBody>
          <a:bodyPr/>
          <a:lstStyle/>
          <a:p>
            <a:r>
              <a:rPr lang="it-IT" dirty="0">
                <a:solidFill>
                  <a:srgbClr val="0070C0"/>
                </a:solidFill>
              </a:rPr>
              <a:t>Se ∆q/q &gt; ∆p/p </a:t>
            </a:r>
            <a:r>
              <a:rPr lang="it-IT" dirty="0"/>
              <a:t>(variazione </a:t>
            </a:r>
            <a:r>
              <a:rPr lang="it-IT" i="1" dirty="0"/>
              <a:t>più</a:t>
            </a:r>
            <a:r>
              <a:rPr lang="it-IT" dirty="0"/>
              <a:t> che proporzionale), allora la domanda è elastica (</a:t>
            </a:r>
            <a:r>
              <a:rPr lang="it-IT" altLang="en-US" dirty="0">
                <a:solidFill>
                  <a:srgbClr val="0070C0"/>
                </a:solidFill>
                <a:latin typeface="Symbol" panose="05050102010706020507" pitchFamily="18" charset="2"/>
              </a:rPr>
              <a:t>e &gt; 1</a:t>
            </a:r>
            <a:r>
              <a:rPr lang="it-IT" altLang="en-US" dirty="0">
                <a:latin typeface="Symbol" panose="05050102010706020507" pitchFamily="18" charset="2"/>
              </a:rPr>
              <a:t>)</a:t>
            </a:r>
            <a:r>
              <a:rPr lang="it-IT" dirty="0"/>
              <a:t>.</a:t>
            </a:r>
          </a:p>
          <a:p>
            <a:endParaRPr lang="it-IT" sz="1200" dirty="0">
              <a:solidFill>
                <a:srgbClr val="00B050"/>
              </a:solidFill>
            </a:endParaRPr>
          </a:p>
          <a:p>
            <a:r>
              <a:rPr lang="it-IT" dirty="0">
                <a:solidFill>
                  <a:srgbClr val="00B050"/>
                </a:solidFill>
              </a:rPr>
              <a:t>Se ∆q/q &lt; ∆p/p </a:t>
            </a:r>
            <a:r>
              <a:rPr lang="it-IT" dirty="0"/>
              <a:t>(variazione </a:t>
            </a:r>
            <a:r>
              <a:rPr lang="it-IT" i="1" dirty="0"/>
              <a:t>meno</a:t>
            </a:r>
            <a:r>
              <a:rPr lang="it-IT" dirty="0"/>
              <a:t> che proporzionale) allora la domanda è inelastica (</a:t>
            </a:r>
            <a:r>
              <a:rPr lang="it-IT" altLang="en-US" dirty="0">
                <a:solidFill>
                  <a:srgbClr val="00B050"/>
                </a:solidFill>
                <a:latin typeface="Symbol" panose="05050102010706020507" pitchFamily="18" charset="2"/>
              </a:rPr>
              <a:t>e &lt; 1</a:t>
            </a:r>
            <a:r>
              <a:rPr lang="it-IT" altLang="en-US" dirty="0">
                <a:latin typeface="Symbol" panose="05050102010706020507" pitchFamily="18" charset="2"/>
              </a:rPr>
              <a:t>)</a:t>
            </a:r>
            <a:r>
              <a:rPr lang="it-IT" dirty="0"/>
              <a:t>.</a:t>
            </a:r>
          </a:p>
          <a:p>
            <a:endParaRPr lang="it-IT" sz="1200" dirty="0">
              <a:solidFill>
                <a:srgbClr val="C00000"/>
              </a:solidFill>
            </a:endParaRPr>
          </a:p>
          <a:p>
            <a:r>
              <a:rPr lang="it-IT" dirty="0">
                <a:solidFill>
                  <a:srgbClr val="C00000"/>
                </a:solidFill>
              </a:rPr>
              <a:t>Se ∆q/q = ∆p/p </a:t>
            </a:r>
            <a:r>
              <a:rPr lang="it-IT" dirty="0"/>
              <a:t>(variazione esattamente proporzionale), allora la domanda ha elasticità unitaria (</a:t>
            </a:r>
            <a:r>
              <a:rPr lang="it-IT" altLang="en-US" dirty="0">
                <a:solidFill>
                  <a:srgbClr val="C00000"/>
                </a:solidFill>
                <a:latin typeface="Symbol" panose="05050102010706020507" pitchFamily="18" charset="2"/>
              </a:rPr>
              <a:t>e = 1</a:t>
            </a:r>
            <a:r>
              <a:rPr lang="it-IT" altLang="en-US" dirty="0">
                <a:latin typeface="Symbol" panose="05050102010706020507" pitchFamily="18" charset="2"/>
              </a:rPr>
              <a:t>).</a:t>
            </a:r>
            <a:endParaRPr lang="it-IT" dirty="0"/>
          </a:p>
          <a:p>
            <a:pPr marL="0" indent="0">
              <a:buNone/>
            </a:pPr>
            <a:endParaRPr lang="it-IT" dirty="0"/>
          </a:p>
          <a:p>
            <a:endParaRPr lang="it-IT" dirty="0"/>
          </a:p>
        </p:txBody>
      </p:sp>
    </p:spTree>
    <p:extLst>
      <p:ext uri="{BB962C8B-B14F-4D97-AF65-F5344CB8AC3E}">
        <p14:creationId xmlns:p14="http://schemas.microsoft.com/office/powerpoint/2010/main" val="223646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Line 2"/>
          <p:cNvSpPr>
            <a:spLocks noChangeShapeType="1"/>
          </p:cNvSpPr>
          <p:nvPr/>
        </p:nvSpPr>
        <p:spPr bwMode="auto">
          <a:xfrm flipV="1">
            <a:off x="1835150" y="1052513"/>
            <a:ext cx="0" cy="4681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07" name="Line 3"/>
          <p:cNvSpPr>
            <a:spLocks noChangeShapeType="1"/>
          </p:cNvSpPr>
          <p:nvPr/>
        </p:nvSpPr>
        <p:spPr bwMode="auto">
          <a:xfrm>
            <a:off x="1835150" y="5734050"/>
            <a:ext cx="5832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08" name="Line 4"/>
          <p:cNvSpPr>
            <a:spLocks noChangeShapeType="1"/>
          </p:cNvSpPr>
          <p:nvPr/>
        </p:nvSpPr>
        <p:spPr bwMode="auto">
          <a:xfrm>
            <a:off x="4284663" y="1125538"/>
            <a:ext cx="0" cy="4608512"/>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09" name="Line 5"/>
          <p:cNvSpPr>
            <a:spLocks noChangeShapeType="1"/>
          </p:cNvSpPr>
          <p:nvPr/>
        </p:nvSpPr>
        <p:spPr bwMode="auto">
          <a:xfrm>
            <a:off x="1835150" y="3429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0" name="Line 6"/>
          <p:cNvSpPr>
            <a:spLocks noChangeShapeType="1"/>
          </p:cNvSpPr>
          <p:nvPr/>
        </p:nvSpPr>
        <p:spPr bwMode="auto">
          <a:xfrm>
            <a:off x="1908175" y="3357563"/>
            <a:ext cx="47513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3" name="Text Box 9"/>
          <p:cNvSpPr txBox="1">
            <a:spLocks noChangeArrowheads="1"/>
          </p:cNvSpPr>
          <p:nvPr/>
        </p:nvSpPr>
        <p:spPr bwMode="auto">
          <a:xfrm>
            <a:off x="7308850" y="5805488"/>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Quantità</a:t>
            </a:r>
          </a:p>
        </p:txBody>
      </p:sp>
      <p:sp>
        <p:nvSpPr>
          <p:cNvPr id="123914" name="Text Box 10"/>
          <p:cNvSpPr txBox="1">
            <a:spLocks noChangeArrowheads="1"/>
          </p:cNvSpPr>
          <p:nvPr/>
        </p:nvSpPr>
        <p:spPr bwMode="auto">
          <a:xfrm>
            <a:off x="808038" y="928688"/>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Prezzo</a:t>
            </a:r>
          </a:p>
        </p:txBody>
      </p:sp>
      <p:sp>
        <p:nvSpPr>
          <p:cNvPr id="123915" name="Text Box 11"/>
          <p:cNvSpPr txBox="1">
            <a:spLocks noChangeArrowheads="1"/>
          </p:cNvSpPr>
          <p:nvPr/>
        </p:nvSpPr>
        <p:spPr bwMode="auto">
          <a:xfrm>
            <a:off x="7380288" y="414972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it-IT" altLang="en-US" sz="2400" dirty="0"/>
          </a:p>
        </p:txBody>
      </p:sp>
      <p:sp>
        <p:nvSpPr>
          <p:cNvPr id="123916" name="Text Box 12"/>
          <p:cNvSpPr txBox="1">
            <a:spLocks noChangeArrowheads="1"/>
          </p:cNvSpPr>
          <p:nvPr/>
        </p:nvSpPr>
        <p:spPr bwMode="auto">
          <a:xfrm>
            <a:off x="6659562" y="3141663"/>
            <a:ext cx="720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dirty="0"/>
              <a:t>D**</a:t>
            </a:r>
          </a:p>
        </p:txBody>
      </p:sp>
      <p:sp>
        <p:nvSpPr>
          <p:cNvPr id="123917" name="Text Box 13"/>
          <p:cNvSpPr txBox="1">
            <a:spLocks noChangeArrowheads="1"/>
          </p:cNvSpPr>
          <p:nvPr/>
        </p:nvSpPr>
        <p:spPr bwMode="auto">
          <a:xfrm>
            <a:off x="4356100" y="98107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it-IT" altLang="en-US" sz="2400" dirty="0"/>
          </a:p>
        </p:txBody>
      </p:sp>
      <p:sp>
        <p:nvSpPr>
          <p:cNvPr id="123918" name="Text Box 14"/>
          <p:cNvSpPr txBox="1">
            <a:spLocks noChangeArrowheads="1"/>
          </p:cNvSpPr>
          <p:nvPr/>
        </p:nvSpPr>
        <p:spPr bwMode="auto">
          <a:xfrm>
            <a:off x="5724525" y="501332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it-IT" altLang="en-US" sz="2400" dirty="0"/>
          </a:p>
        </p:txBody>
      </p:sp>
      <p:sp>
        <p:nvSpPr>
          <p:cNvPr id="123919" name="Text Box 15"/>
          <p:cNvSpPr txBox="1">
            <a:spLocks noChangeArrowheads="1"/>
          </p:cNvSpPr>
          <p:nvPr/>
        </p:nvSpPr>
        <p:spPr bwMode="auto">
          <a:xfrm>
            <a:off x="0" y="3333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dirty="0"/>
              <a:t>Elasticità della domanda: i due casi limite</a:t>
            </a:r>
          </a:p>
        </p:txBody>
      </p:sp>
      <p:sp>
        <p:nvSpPr>
          <p:cNvPr id="17" name="Text Box 12"/>
          <p:cNvSpPr txBox="1">
            <a:spLocks noChangeArrowheads="1"/>
          </p:cNvSpPr>
          <p:nvPr/>
        </p:nvSpPr>
        <p:spPr bwMode="auto">
          <a:xfrm>
            <a:off x="4341812" y="1053802"/>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dirty="0"/>
              <a:t>D*</a:t>
            </a:r>
          </a:p>
        </p:txBody>
      </p:sp>
      <p:sp>
        <p:nvSpPr>
          <p:cNvPr id="18" name="Rectangle 17"/>
          <p:cNvSpPr>
            <a:spLocks noChangeArrowheads="1"/>
          </p:cNvSpPr>
          <p:nvPr/>
        </p:nvSpPr>
        <p:spPr bwMode="auto">
          <a:xfrm>
            <a:off x="6407150" y="3616624"/>
            <a:ext cx="1517650" cy="6413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1800"/>
              <a:t>Domanda con </a:t>
            </a:r>
          </a:p>
          <a:p>
            <a:pPr algn="ctr" eaLnBrk="1" hangingPunct="1">
              <a:spcBef>
                <a:spcPct val="0"/>
              </a:spcBef>
              <a:buFontTx/>
              <a:buNone/>
            </a:pPr>
            <a:r>
              <a:rPr lang="it-IT" altLang="en-US" sz="1800">
                <a:latin typeface="Symbol" panose="05050102010706020507" pitchFamily="18" charset="2"/>
              </a:rPr>
              <a:t>e </a:t>
            </a:r>
            <a:r>
              <a:rPr lang="it-IT" altLang="en-US" sz="1800">
                <a:latin typeface="Symbol" panose="05050102010706020507" pitchFamily="18" charset="2"/>
                <a:sym typeface="Symbol" panose="05050102010706020507" pitchFamily="18" charset="2"/>
              </a:rPr>
              <a:t></a:t>
            </a:r>
            <a:r>
              <a:rPr lang="it-IT" altLang="en-US" sz="1800">
                <a:latin typeface="Symbol" panose="05050102010706020507" pitchFamily="18" charset="2"/>
              </a:rPr>
              <a:t> </a:t>
            </a:r>
            <a:r>
              <a:rPr lang="it-IT" altLang="en-US" sz="1800">
                <a:latin typeface="Symbol" panose="05050102010706020507" pitchFamily="18" charset="2"/>
                <a:sym typeface="Symbol" panose="05050102010706020507" pitchFamily="18" charset="2"/>
              </a:rPr>
              <a:t></a:t>
            </a:r>
          </a:p>
        </p:txBody>
      </p:sp>
      <p:sp>
        <p:nvSpPr>
          <p:cNvPr id="19" name="Rectangle 16"/>
          <p:cNvSpPr>
            <a:spLocks noChangeArrowheads="1"/>
          </p:cNvSpPr>
          <p:nvPr/>
        </p:nvSpPr>
        <p:spPr bwMode="auto">
          <a:xfrm>
            <a:off x="4965700" y="1103335"/>
            <a:ext cx="151765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1800"/>
              <a:t>Domanda con </a:t>
            </a:r>
          </a:p>
          <a:p>
            <a:pPr algn="ctr" eaLnBrk="1" hangingPunct="1">
              <a:spcBef>
                <a:spcPct val="0"/>
              </a:spcBef>
              <a:buFontTx/>
              <a:buNone/>
            </a:pPr>
            <a:r>
              <a:rPr lang="it-IT" altLang="en-US" sz="1800">
                <a:latin typeface="Symbol" panose="05050102010706020507" pitchFamily="18" charset="2"/>
              </a:rPr>
              <a:t>e = 0</a:t>
            </a:r>
          </a:p>
        </p:txBody>
      </p:sp>
      <p:sp>
        <p:nvSpPr>
          <p:cNvPr id="2" name="CasellaDiTesto 1"/>
          <p:cNvSpPr txBox="1"/>
          <p:nvPr/>
        </p:nvSpPr>
        <p:spPr>
          <a:xfrm>
            <a:off x="3977871" y="5715942"/>
            <a:ext cx="535724" cy="461665"/>
          </a:xfrm>
          <a:prstGeom prst="rect">
            <a:avLst/>
          </a:prstGeom>
          <a:noFill/>
        </p:spPr>
        <p:txBody>
          <a:bodyPr wrap="none" rtlCol="0">
            <a:spAutoFit/>
          </a:bodyPr>
          <a:lstStyle/>
          <a:p>
            <a:r>
              <a:rPr lang="it-IT" dirty="0"/>
              <a:t>Q</a:t>
            </a:r>
            <a:r>
              <a:rPr lang="it-IT" sz="1800" dirty="0"/>
              <a:t>0</a:t>
            </a:r>
            <a:endParaRPr lang="it-IT" dirty="0"/>
          </a:p>
        </p:txBody>
      </p:sp>
    </p:spTree>
    <p:extLst>
      <p:ext uri="{BB962C8B-B14F-4D97-AF65-F5344CB8AC3E}">
        <p14:creationId xmlns:p14="http://schemas.microsoft.com/office/powerpoint/2010/main" val="37281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endParaRPr lang="en-US" altLang="en-US" sz="2400" kern="0"/>
          </a:p>
        </p:txBody>
      </p:sp>
      <p:sp>
        <p:nvSpPr>
          <p:cNvPr id="1167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endParaRPr lang="en-US" altLang="en-US" sz="2400" kern="0"/>
          </a:p>
        </p:txBody>
      </p:sp>
      <p:sp>
        <p:nvSpPr>
          <p:cNvPr id="1167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endParaRPr lang="en-US" altLang="en-US" sz="2400" kern="0"/>
          </a:p>
        </p:txBody>
      </p:sp>
      <p:sp>
        <p:nvSpPr>
          <p:cNvPr id="1167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endParaRPr lang="en-US" altLang="en-US" sz="2400" kern="0"/>
          </a:p>
        </p:txBody>
      </p:sp>
      <p:sp>
        <p:nvSpPr>
          <p:cNvPr id="116743" name="Line 7"/>
          <p:cNvSpPr>
            <a:spLocks noChangeShapeType="1"/>
          </p:cNvSpPr>
          <p:nvPr/>
        </p:nvSpPr>
        <p:spPr bwMode="auto">
          <a:xfrm>
            <a:off x="1838325" y="1003300"/>
            <a:ext cx="5656263" cy="5029200"/>
          </a:xfrm>
          <a:prstGeom prst="line">
            <a:avLst/>
          </a:prstGeom>
          <a:noFill/>
          <a:ln w="28575">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it-IT" sz="1800" kern="0">
              <a:solidFill>
                <a:sysClr val="windowText" lastClr="000000"/>
              </a:solidFill>
            </a:endParaRPr>
          </a:p>
        </p:txBody>
      </p:sp>
      <p:sp>
        <p:nvSpPr>
          <p:cNvPr id="116744" name="Rectangle 8"/>
          <p:cNvSpPr>
            <a:spLocks noChangeArrowheads="1"/>
          </p:cNvSpPr>
          <p:nvPr/>
        </p:nvSpPr>
        <p:spPr bwMode="auto">
          <a:xfrm>
            <a:off x="1512888" y="220980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5</a:t>
            </a:r>
          </a:p>
        </p:txBody>
      </p:sp>
      <p:sp>
        <p:nvSpPr>
          <p:cNvPr id="116745" name="Rectangle 9"/>
          <p:cNvSpPr>
            <a:spLocks noChangeArrowheads="1"/>
          </p:cNvSpPr>
          <p:nvPr/>
        </p:nvSpPr>
        <p:spPr bwMode="auto">
          <a:xfrm>
            <a:off x="1512888" y="1512888"/>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6</a:t>
            </a:r>
          </a:p>
        </p:txBody>
      </p:sp>
      <p:sp>
        <p:nvSpPr>
          <p:cNvPr id="116746" name="Rectangle 10"/>
          <p:cNvSpPr>
            <a:spLocks noChangeArrowheads="1"/>
          </p:cNvSpPr>
          <p:nvPr/>
        </p:nvSpPr>
        <p:spPr bwMode="auto">
          <a:xfrm>
            <a:off x="1338263" y="782638"/>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€7</a:t>
            </a:r>
          </a:p>
        </p:txBody>
      </p:sp>
      <p:sp>
        <p:nvSpPr>
          <p:cNvPr id="116747" name="Rectangle 11"/>
          <p:cNvSpPr>
            <a:spLocks noChangeArrowheads="1"/>
          </p:cNvSpPr>
          <p:nvPr/>
        </p:nvSpPr>
        <p:spPr bwMode="auto">
          <a:xfrm>
            <a:off x="1512888" y="29400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4</a:t>
            </a:r>
          </a:p>
        </p:txBody>
      </p:sp>
      <p:sp>
        <p:nvSpPr>
          <p:cNvPr id="116748" name="Rectangle 12"/>
          <p:cNvSpPr>
            <a:spLocks noChangeArrowheads="1"/>
          </p:cNvSpPr>
          <p:nvPr/>
        </p:nvSpPr>
        <p:spPr bwMode="auto">
          <a:xfrm>
            <a:off x="1512888" y="50990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1</a:t>
            </a:r>
          </a:p>
        </p:txBody>
      </p:sp>
      <p:sp>
        <p:nvSpPr>
          <p:cNvPr id="116749" name="Rectangle 13"/>
          <p:cNvSpPr>
            <a:spLocks noChangeArrowheads="1"/>
          </p:cNvSpPr>
          <p:nvPr/>
        </p:nvSpPr>
        <p:spPr bwMode="auto">
          <a:xfrm>
            <a:off x="1512888" y="4367213"/>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2</a:t>
            </a:r>
          </a:p>
        </p:txBody>
      </p:sp>
      <p:sp>
        <p:nvSpPr>
          <p:cNvPr id="116750" name="Rectangle 14"/>
          <p:cNvSpPr>
            <a:spLocks noChangeArrowheads="1"/>
          </p:cNvSpPr>
          <p:nvPr/>
        </p:nvSpPr>
        <p:spPr bwMode="auto">
          <a:xfrm>
            <a:off x="1512888" y="3636963"/>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3</a:t>
            </a:r>
          </a:p>
        </p:txBody>
      </p:sp>
      <p:sp>
        <p:nvSpPr>
          <p:cNvPr id="116751" name="Rectangle 15"/>
          <p:cNvSpPr>
            <a:spLocks noChangeArrowheads="1"/>
          </p:cNvSpPr>
          <p:nvPr/>
        </p:nvSpPr>
        <p:spPr bwMode="auto">
          <a:xfrm>
            <a:off x="6664325" y="6491288"/>
            <a:ext cx="84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Quantità</a:t>
            </a:r>
          </a:p>
        </p:txBody>
      </p:sp>
      <p:sp>
        <p:nvSpPr>
          <p:cNvPr id="116752" name="Rectangle 16"/>
          <p:cNvSpPr>
            <a:spLocks noChangeArrowheads="1"/>
          </p:cNvSpPr>
          <p:nvPr/>
        </p:nvSpPr>
        <p:spPr bwMode="auto">
          <a:xfrm>
            <a:off x="6526213" y="6073775"/>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12</a:t>
            </a:r>
          </a:p>
        </p:txBody>
      </p:sp>
      <p:sp>
        <p:nvSpPr>
          <p:cNvPr id="116753" name="Rectangle 17"/>
          <p:cNvSpPr>
            <a:spLocks noChangeArrowheads="1"/>
          </p:cNvSpPr>
          <p:nvPr/>
        </p:nvSpPr>
        <p:spPr bwMode="auto">
          <a:xfrm>
            <a:off x="2557463" y="6073775"/>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2</a:t>
            </a:r>
          </a:p>
        </p:txBody>
      </p:sp>
      <p:sp>
        <p:nvSpPr>
          <p:cNvPr id="116754" name="Rectangle 18"/>
          <p:cNvSpPr>
            <a:spLocks noChangeArrowheads="1"/>
          </p:cNvSpPr>
          <p:nvPr/>
        </p:nvSpPr>
        <p:spPr bwMode="auto">
          <a:xfrm>
            <a:off x="3357563" y="6073775"/>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4</a:t>
            </a:r>
          </a:p>
        </p:txBody>
      </p:sp>
      <p:sp>
        <p:nvSpPr>
          <p:cNvPr id="116755" name="Rectangle 19"/>
          <p:cNvSpPr>
            <a:spLocks noChangeArrowheads="1"/>
          </p:cNvSpPr>
          <p:nvPr/>
        </p:nvSpPr>
        <p:spPr bwMode="auto">
          <a:xfrm>
            <a:off x="4159250" y="6073775"/>
            <a:ext cx="11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6</a:t>
            </a:r>
          </a:p>
        </p:txBody>
      </p:sp>
      <p:sp>
        <p:nvSpPr>
          <p:cNvPr id="116756" name="Rectangle 20"/>
          <p:cNvSpPr>
            <a:spLocks noChangeArrowheads="1"/>
          </p:cNvSpPr>
          <p:nvPr/>
        </p:nvSpPr>
        <p:spPr bwMode="auto">
          <a:xfrm>
            <a:off x="4959350" y="6073775"/>
            <a:ext cx="11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8</a:t>
            </a:r>
          </a:p>
        </p:txBody>
      </p:sp>
      <p:sp>
        <p:nvSpPr>
          <p:cNvPr id="116757" name="Rectangle 21"/>
          <p:cNvSpPr>
            <a:spLocks noChangeArrowheads="1"/>
          </p:cNvSpPr>
          <p:nvPr/>
        </p:nvSpPr>
        <p:spPr bwMode="auto">
          <a:xfrm>
            <a:off x="5689600" y="6073775"/>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10</a:t>
            </a:r>
          </a:p>
        </p:txBody>
      </p:sp>
      <p:sp>
        <p:nvSpPr>
          <p:cNvPr id="116758" name="Rectangle 22"/>
          <p:cNvSpPr>
            <a:spLocks noChangeArrowheads="1"/>
          </p:cNvSpPr>
          <p:nvPr/>
        </p:nvSpPr>
        <p:spPr bwMode="auto">
          <a:xfrm>
            <a:off x="7326313" y="6073775"/>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14</a:t>
            </a:r>
          </a:p>
        </p:txBody>
      </p:sp>
      <p:sp>
        <p:nvSpPr>
          <p:cNvPr id="116759" name="Rectangle 23"/>
          <p:cNvSpPr>
            <a:spLocks noChangeArrowheads="1"/>
          </p:cNvSpPr>
          <p:nvPr/>
        </p:nvSpPr>
        <p:spPr bwMode="auto">
          <a:xfrm>
            <a:off x="1547813" y="6073775"/>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0</a:t>
            </a:r>
          </a:p>
        </p:txBody>
      </p:sp>
      <p:sp>
        <p:nvSpPr>
          <p:cNvPr id="116760" name="Rectangle 24"/>
          <p:cNvSpPr>
            <a:spLocks noChangeArrowheads="1"/>
          </p:cNvSpPr>
          <p:nvPr/>
        </p:nvSpPr>
        <p:spPr bwMode="auto">
          <a:xfrm>
            <a:off x="1060450" y="85725"/>
            <a:ext cx="673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000" b="1" kern="0">
                <a:solidFill>
                  <a:srgbClr val="000000"/>
                </a:solidFill>
                <a:latin typeface="Arial Narrow" panose="020B0606020202030204" pitchFamily="34" charset="0"/>
              </a:rPr>
              <a:t>Prezzo</a:t>
            </a:r>
          </a:p>
        </p:txBody>
      </p:sp>
      <p:sp>
        <p:nvSpPr>
          <p:cNvPr id="116761" name="Freeform 25"/>
          <p:cNvSpPr>
            <a:spLocks/>
          </p:cNvSpPr>
          <p:nvPr/>
        </p:nvSpPr>
        <p:spPr bwMode="auto">
          <a:xfrm>
            <a:off x="1825625" y="225425"/>
            <a:ext cx="6024563" cy="5815013"/>
          </a:xfrm>
          <a:custGeom>
            <a:avLst/>
            <a:gdLst>
              <a:gd name="T0" fmla="*/ 0 w 3795"/>
              <a:gd name="T1" fmla="*/ 0 h 3663"/>
              <a:gd name="T2" fmla="*/ 0 w 3795"/>
              <a:gd name="T3" fmla="*/ 2147483646 h 3663"/>
              <a:gd name="T4" fmla="*/ 2147483646 w 3795"/>
              <a:gd name="T5" fmla="*/ 2147483646 h 3663"/>
              <a:gd name="T6" fmla="*/ 0 60000 65536"/>
              <a:gd name="T7" fmla="*/ 0 60000 65536"/>
              <a:gd name="T8" fmla="*/ 0 60000 65536"/>
            </a:gdLst>
            <a:ahLst/>
            <a:cxnLst>
              <a:cxn ang="T6">
                <a:pos x="T0" y="T1"/>
              </a:cxn>
              <a:cxn ang="T7">
                <a:pos x="T2" y="T3"/>
              </a:cxn>
              <a:cxn ang="T8">
                <a:pos x="T4" y="T5"/>
              </a:cxn>
            </a:cxnLst>
            <a:rect l="0" t="0" r="r" b="b"/>
            <a:pathLst>
              <a:path w="3795" h="3663">
                <a:moveTo>
                  <a:pt x="0" y="0"/>
                </a:moveTo>
                <a:lnTo>
                  <a:pt x="0" y="3662"/>
                </a:lnTo>
                <a:lnTo>
                  <a:pt x="3794" y="36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62" name="Freeform 26"/>
          <p:cNvSpPr>
            <a:spLocks/>
          </p:cNvSpPr>
          <p:nvPr/>
        </p:nvSpPr>
        <p:spPr bwMode="auto">
          <a:xfrm>
            <a:off x="1825625" y="2417763"/>
            <a:ext cx="1638300" cy="3587750"/>
          </a:xfrm>
          <a:custGeom>
            <a:avLst/>
            <a:gdLst>
              <a:gd name="T0" fmla="*/ 2147483646 w 1032"/>
              <a:gd name="T1" fmla="*/ 2147483646 h 2260"/>
              <a:gd name="T2" fmla="*/ 2147483646 w 1032"/>
              <a:gd name="T3" fmla="*/ 0 h 2260"/>
              <a:gd name="T4" fmla="*/ 0 w 1032"/>
              <a:gd name="T5" fmla="*/ 0 h 2260"/>
              <a:gd name="T6" fmla="*/ 0 60000 65536"/>
              <a:gd name="T7" fmla="*/ 0 60000 65536"/>
              <a:gd name="T8" fmla="*/ 0 60000 65536"/>
            </a:gdLst>
            <a:ahLst/>
            <a:cxnLst>
              <a:cxn ang="T6">
                <a:pos x="T0" y="T1"/>
              </a:cxn>
              <a:cxn ang="T7">
                <a:pos x="T2" y="T3"/>
              </a:cxn>
              <a:cxn ang="T8">
                <a:pos x="T4" y="T5"/>
              </a:cxn>
            </a:cxnLst>
            <a:rect l="0" t="0" r="r" b="b"/>
            <a:pathLst>
              <a:path w="1032" h="2260">
                <a:moveTo>
                  <a:pt x="1031" y="2259"/>
                </a:moveTo>
                <a:lnTo>
                  <a:pt x="103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63" name="Freeform 27"/>
          <p:cNvSpPr>
            <a:spLocks/>
          </p:cNvSpPr>
          <p:nvPr/>
        </p:nvSpPr>
        <p:spPr bwMode="auto">
          <a:xfrm>
            <a:off x="1825625" y="1722438"/>
            <a:ext cx="803275" cy="4283075"/>
          </a:xfrm>
          <a:custGeom>
            <a:avLst/>
            <a:gdLst>
              <a:gd name="T0" fmla="*/ 2147483646 w 506"/>
              <a:gd name="T1" fmla="*/ 2147483646 h 2698"/>
              <a:gd name="T2" fmla="*/ 2147483646 w 506"/>
              <a:gd name="T3" fmla="*/ 0 h 2698"/>
              <a:gd name="T4" fmla="*/ 0 w 506"/>
              <a:gd name="T5" fmla="*/ 0 h 2698"/>
              <a:gd name="T6" fmla="*/ 0 60000 65536"/>
              <a:gd name="T7" fmla="*/ 0 60000 65536"/>
              <a:gd name="T8" fmla="*/ 0 60000 65536"/>
            </a:gdLst>
            <a:ahLst/>
            <a:cxnLst>
              <a:cxn ang="T6">
                <a:pos x="T0" y="T1"/>
              </a:cxn>
              <a:cxn ang="T7">
                <a:pos x="T2" y="T3"/>
              </a:cxn>
              <a:cxn ang="T8">
                <a:pos x="T4" y="T5"/>
              </a:cxn>
            </a:cxnLst>
            <a:rect l="0" t="0" r="r" b="b"/>
            <a:pathLst>
              <a:path w="506" h="2698">
                <a:moveTo>
                  <a:pt x="505" y="2697"/>
                </a:moveTo>
                <a:lnTo>
                  <a:pt x="505"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64" name="Freeform 28"/>
          <p:cNvSpPr>
            <a:spLocks/>
          </p:cNvSpPr>
          <p:nvPr/>
        </p:nvSpPr>
        <p:spPr bwMode="auto">
          <a:xfrm>
            <a:off x="1825625" y="4576763"/>
            <a:ext cx="4040188" cy="1428750"/>
          </a:xfrm>
          <a:custGeom>
            <a:avLst/>
            <a:gdLst>
              <a:gd name="T0" fmla="*/ 2147483646 w 2545"/>
              <a:gd name="T1" fmla="*/ 2147483646 h 900"/>
              <a:gd name="T2" fmla="*/ 2147483646 w 2545"/>
              <a:gd name="T3" fmla="*/ 0 h 900"/>
              <a:gd name="T4" fmla="*/ 0 w 2545"/>
              <a:gd name="T5" fmla="*/ 0 h 900"/>
              <a:gd name="T6" fmla="*/ 0 60000 65536"/>
              <a:gd name="T7" fmla="*/ 0 60000 65536"/>
              <a:gd name="T8" fmla="*/ 0 60000 65536"/>
            </a:gdLst>
            <a:ahLst/>
            <a:cxnLst>
              <a:cxn ang="T6">
                <a:pos x="T0" y="T1"/>
              </a:cxn>
              <a:cxn ang="T7">
                <a:pos x="T2" y="T3"/>
              </a:cxn>
              <a:cxn ang="T8">
                <a:pos x="T4" y="T5"/>
              </a:cxn>
            </a:cxnLst>
            <a:rect l="0" t="0" r="r" b="b"/>
            <a:pathLst>
              <a:path w="2545" h="900">
                <a:moveTo>
                  <a:pt x="2544" y="899"/>
                </a:moveTo>
                <a:lnTo>
                  <a:pt x="254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65" name="Freeform 29"/>
          <p:cNvSpPr>
            <a:spLocks/>
          </p:cNvSpPr>
          <p:nvPr/>
        </p:nvSpPr>
        <p:spPr bwMode="auto">
          <a:xfrm>
            <a:off x="1825625" y="5307013"/>
            <a:ext cx="4840288" cy="698500"/>
          </a:xfrm>
          <a:custGeom>
            <a:avLst/>
            <a:gdLst>
              <a:gd name="T0" fmla="*/ 2147483646 w 3049"/>
              <a:gd name="T1" fmla="*/ 2147483646 h 440"/>
              <a:gd name="T2" fmla="*/ 2147483646 w 3049"/>
              <a:gd name="T3" fmla="*/ 0 h 440"/>
              <a:gd name="T4" fmla="*/ 0 w 3049"/>
              <a:gd name="T5" fmla="*/ 0 h 440"/>
              <a:gd name="T6" fmla="*/ 0 60000 65536"/>
              <a:gd name="T7" fmla="*/ 0 60000 65536"/>
              <a:gd name="T8" fmla="*/ 0 60000 65536"/>
            </a:gdLst>
            <a:ahLst/>
            <a:cxnLst>
              <a:cxn ang="T6">
                <a:pos x="T0" y="T1"/>
              </a:cxn>
              <a:cxn ang="T7">
                <a:pos x="T2" y="T3"/>
              </a:cxn>
              <a:cxn ang="T8">
                <a:pos x="T4" y="T5"/>
              </a:cxn>
            </a:cxnLst>
            <a:rect l="0" t="0" r="r" b="b"/>
            <a:pathLst>
              <a:path w="3049" h="440">
                <a:moveTo>
                  <a:pt x="3048" y="439"/>
                </a:moveTo>
                <a:lnTo>
                  <a:pt x="304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66" name="Freeform 30"/>
          <p:cNvSpPr>
            <a:spLocks/>
          </p:cNvSpPr>
          <p:nvPr/>
        </p:nvSpPr>
        <p:spPr bwMode="auto">
          <a:xfrm>
            <a:off x="1825625" y="3879850"/>
            <a:ext cx="3240088" cy="2125663"/>
          </a:xfrm>
          <a:custGeom>
            <a:avLst/>
            <a:gdLst>
              <a:gd name="T0" fmla="*/ 2147483646 w 2041"/>
              <a:gd name="T1" fmla="*/ 2147483646 h 1339"/>
              <a:gd name="T2" fmla="*/ 2147483646 w 2041"/>
              <a:gd name="T3" fmla="*/ 0 h 1339"/>
              <a:gd name="T4" fmla="*/ 0 w 2041"/>
              <a:gd name="T5" fmla="*/ 0 h 1339"/>
              <a:gd name="T6" fmla="*/ 0 60000 65536"/>
              <a:gd name="T7" fmla="*/ 0 60000 65536"/>
              <a:gd name="T8" fmla="*/ 0 60000 65536"/>
            </a:gdLst>
            <a:ahLst/>
            <a:cxnLst>
              <a:cxn ang="T6">
                <a:pos x="T0" y="T1"/>
              </a:cxn>
              <a:cxn ang="T7">
                <a:pos x="T2" y="T3"/>
              </a:cxn>
              <a:cxn ang="T8">
                <a:pos x="T4" y="T5"/>
              </a:cxn>
            </a:cxnLst>
            <a:rect l="0" t="0" r="r" b="b"/>
            <a:pathLst>
              <a:path w="2041" h="1339">
                <a:moveTo>
                  <a:pt x="2040" y="1338"/>
                </a:moveTo>
                <a:lnTo>
                  <a:pt x="204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67" name="Freeform 31"/>
          <p:cNvSpPr>
            <a:spLocks/>
          </p:cNvSpPr>
          <p:nvPr/>
        </p:nvSpPr>
        <p:spPr bwMode="auto">
          <a:xfrm>
            <a:off x="1825625" y="3149600"/>
            <a:ext cx="2403475" cy="2855913"/>
          </a:xfrm>
          <a:custGeom>
            <a:avLst/>
            <a:gdLst>
              <a:gd name="T0" fmla="*/ 2147483646 w 1514"/>
              <a:gd name="T1" fmla="*/ 2147483646 h 1799"/>
              <a:gd name="T2" fmla="*/ 2147483646 w 1514"/>
              <a:gd name="T3" fmla="*/ 0 h 1799"/>
              <a:gd name="T4" fmla="*/ 0 w 1514"/>
              <a:gd name="T5" fmla="*/ 0 h 1799"/>
              <a:gd name="T6" fmla="*/ 0 60000 65536"/>
              <a:gd name="T7" fmla="*/ 0 60000 65536"/>
              <a:gd name="T8" fmla="*/ 0 60000 65536"/>
            </a:gdLst>
            <a:ahLst/>
            <a:cxnLst>
              <a:cxn ang="T6">
                <a:pos x="T0" y="T1"/>
              </a:cxn>
              <a:cxn ang="T7">
                <a:pos x="T2" y="T3"/>
              </a:cxn>
              <a:cxn ang="T8">
                <a:pos x="T4" y="T5"/>
              </a:cxn>
            </a:cxnLst>
            <a:rect l="0" t="0" r="r" b="b"/>
            <a:pathLst>
              <a:path w="1514" h="1799">
                <a:moveTo>
                  <a:pt x="1513" y="1798"/>
                </a:moveTo>
                <a:lnTo>
                  <a:pt x="1513"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0" name="Freeform 44"/>
          <p:cNvSpPr>
            <a:spLocks/>
          </p:cNvSpPr>
          <p:nvPr/>
        </p:nvSpPr>
        <p:spPr bwMode="auto">
          <a:xfrm>
            <a:off x="1722438" y="920750"/>
            <a:ext cx="174625" cy="176213"/>
          </a:xfrm>
          <a:custGeom>
            <a:avLst/>
            <a:gdLst>
              <a:gd name="T0" fmla="*/ 2147483646 w 110"/>
              <a:gd name="T1" fmla="*/ 2147483646 h 111"/>
              <a:gd name="T2" fmla="*/ 2147483646 w 110"/>
              <a:gd name="T3" fmla="*/ 2147483646 h 111"/>
              <a:gd name="T4" fmla="*/ 2147483646 w 110"/>
              <a:gd name="T5" fmla="*/ 2147483646 h 111"/>
              <a:gd name="T6" fmla="*/ 2147483646 w 110"/>
              <a:gd name="T7" fmla="*/ 2147483646 h 111"/>
              <a:gd name="T8" fmla="*/ 2147483646 w 110"/>
              <a:gd name="T9" fmla="*/ 2147483646 h 111"/>
              <a:gd name="T10" fmla="*/ 2147483646 w 110"/>
              <a:gd name="T11" fmla="*/ 0 h 111"/>
              <a:gd name="T12" fmla="*/ 2147483646 w 110"/>
              <a:gd name="T13" fmla="*/ 0 h 111"/>
              <a:gd name="T14" fmla="*/ 2147483646 w 110"/>
              <a:gd name="T15" fmla="*/ 0 h 111"/>
              <a:gd name="T16" fmla="*/ 2147483646 w 110"/>
              <a:gd name="T17" fmla="*/ 2147483646 h 111"/>
              <a:gd name="T18" fmla="*/ 0 w 110"/>
              <a:gd name="T19" fmla="*/ 2147483646 h 111"/>
              <a:gd name="T20" fmla="*/ 2147483646 w 110"/>
              <a:gd name="T21" fmla="*/ 2147483646 h 111"/>
              <a:gd name="T22" fmla="*/ 2147483646 w 110"/>
              <a:gd name="T23" fmla="*/ 2147483646 h 111"/>
              <a:gd name="T24" fmla="*/ 2147483646 w 110"/>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111">
                <a:moveTo>
                  <a:pt x="65" y="110"/>
                </a:moveTo>
                <a:lnTo>
                  <a:pt x="87" y="88"/>
                </a:lnTo>
                <a:lnTo>
                  <a:pt x="109" y="66"/>
                </a:lnTo>
                <a:lnTo>
                  <a:pt x="109" y="44"/>
                </a:lnTo>
                <a:lnTo>
                  <a:pt x="109" y="22"/>
                </a:lnTo>
                <a:lnTo>
                  <a:pt x="87" y="0"/>
                </a:lnTo>
                <a:lnTo>
                  <a:pt x="65" y="0"/>
                </a:lnTo>
                <a:lnTo>
                  <a:pt x="44" y="0"/>
                </a:lnTo>
                <a:lnTo>
                  <a:pt x="22" y="22"/>
                </a:lnTo>
                <a:lnTo>
                  <a:pt x="0" y="44"/>
                </a:lnTo>
                <a:lnTo>
                  <a:pt x="22" y="66"/>
                </a:lnTo>
                <a:lnTo>
                  <a:pt x="44" y="88"/>
                </a:lnTo>
                <a:lnTo>
                  <a:pt x="65"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1" name="Freeform 45"/>
          <p:cNvSpPr>
            <a:spLocks/>
          </p:cNvSpPr>
          <p:nvPr/>
        </p:nvSpPr>
        <p:spPr bwMode="auto">
          <a:xfrm>
            <a:off x="2557463" y="1617663"/>
            <a:ext cx="141287" cy="174625"/>
          </a:xfrm>
          <a:custGeom>
            <a:avLst/>
            <a:gdLst>
              <a:gd name="T0" fmla="*/ 2147483646 w 89"/>
              <a:gd name="T1" fmla="*/ 2147483646 h 110"/>
              <a:gd name="T2" fmla="*/ 2147483646 w 89"/>
              <a:gd name="T3" fmla="*/ 2147483646 h 110"/>
              <a:gd name="T4" fmla="*/ 2147483646 w 89"/>
              <a:gd name="T5" fmla="*/ 2147483646 h 110"/>
              <a:gd name="T6" fmla="*/ 2147483646 w 89"/>
              <a:gd name="T7" fmla="*/ 2147483646 h 110"/>
              <a:gd name="T8" fmla="*/ 2147483646 w 89"/>
              <a:gd name="T9" fmla="*/ 2147483646 h 110"/>
              <a:gd name="T10" fmla="*/ 2147483646 w 89"/>
              <a:gd name="T11" fmla="*/ 2147483646 h 110"/>
              <a:gd name="T12" fmla="*/ 2147483646 w 89"/>
              <a:gd name="T13" fmla="*/ 0 h 110"/>
              <a:gd name="T14" fmla="*/ 2147483646 w 89"/>
              <a:gd name="T15" fmla="*/ 2147483646 h 110"/>
              <a:gd name="T16" fmla="*/ 0 w 89"/>
              <a:gd name="T17" fmla="*/ 2147483646 h 110"/>
              <a:gd name="T18" fmla="*/ 0 w 89"/>
              <a:gd name="T19" fmla="*/ 2147483646 h 110"/>
              <a:gd name="T20" fmla="*/ 0 w 89"/>
              <a:gd name="T21" fmla="*/ 2147483646 h 110"/>
              <a:gd name="T22" fmla="*/ 2147483646 w 89"/>
              <a:gd name="T23" fmla="*/ 2147483646 h 110"/>
              <a:gd name="T24" fmla="*/ 2147483646 w 89"/>
              <a:gd name="T25" fmla="*/ 214748364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10">
                <a:moveTo>
                  <a:pt x="44" y="109"/>
                </a:moveTo>
                <a:lnTo>
                  <a:pt x="66" y="109"/>
                </a:lnTo>
                <a:lnTo>
                  <a:pt x="88" y="87"/>
                </a:lnTo>
                <a:lnTo>
                  <a:pt x="88" y="65"/>
                </a:lnTo>
                <a:lnTo>
                  <a:pt x="88" y="44"/>
                </a:lnTo>
                <a:lnTo>
                  <a:pt x="66" y="22"/>
                </a:lnTo>
                <a:lnTo>
                  <a:pt x="44" y="0"/>
                </a:lnTo>
                <a:lnTo>
                  <a:pt x="22" y="22"/>
                </a:lnTo>
                <a:lnTo>
                  <a:pt x="0" y="44"/>
                </a:lnTo>
                <a:lnTo>
                  <a:pt x="0" y="65"/>
                </a:lnTo>
                <a:lnTo>
                  <a:pt x="0" y="87"/>
                </a:lnTo>
                <a:lnTo>
                  <a:pt x="22" y="109"/>
                </a:lnTo>
                <a:lnTo>
                  <a:pt x="44" y="10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2" name="Freeform 46"/>
          <p:cNvSpPr>
            <a:spLocks/>
          </p:cNvSpPr>
          <p:nvPr/>
        </p:nvSpPr>
        <p:spPr bwMode="auto">
          <a:xfrm>
            <a:off x="3357563" y="2347913"/>
            <a:ext cx="176212" cy="176212"/>
          </a:xfrm>
          <a:custGeom>
            <a:avLst/>
            <a:gdLst>
              <a:gd name="T0" fmla="*/ 2147483646 w 111"/>
              <a:gd name="T1" fmla="*/ 2147483646 h 111"/>
              <a:gd name="T2" fmla="*/ 2147483646 w 111"/>
              <a:gd name="T3" fmla="*/ 2147483646 h 111"/>
              <a:gd name="T4" fmla="*/ 2147483646 w 111"/>
              <a:gd name="T5" fmla="*/ 2147483646 h 111"/>
              <a:gd name="T6" fmla="*/ 2147483646 w 111"/>
              <a:gd name="T7" fmla="*/ 2147483646 h 111"/>
              <a:gd name="T8" fmla="*/ 2147483646 w 111"/>
              <a:gd name="T9" fmla="*/ 0 h 111"/>
              <a:gd name="T10" fmla="*/ 2147483646 w 111"/>
              <a:gd name="T11" fmla="*/ 0 h 111"/>
              <a:gd name="T12" fmla="*/ 2147483646 w 111"/>
              <a:gd name="T13" fmla="*/ 0 h 111"/>
              <a:gd name="T14" fmla="*/ 2147483646 w 111"/>
              <a:gd name="T15" fmla="*/ 2147483646 h 111"/>
              <a:gd name="T16" fmla="*/ 0 w 111"/>
              <a:gd name="T17" fmla="*/ 2147483646 h 111"/>
              <a:gd name="T18" fmla="*/ 2147483646 w 111"/>
              <a:gd name="T19" fmla="*/ 2147483646 h 111"/>
              <a:gd name="T20" fmla="*/ 2147483646 w 111"/>
              <a:gd name="T21" fmla="*/ 2147483646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111">
                <a:moveTo>
                  <a:pt x="66" y="110"/>
                </a:moveTo>
                <a:lnTo>
                  <a:pt x="88" y="88"/>
                </a:lnTo>
                <a:lnTo>
                  <a:pt x="110" y="44"/>
                </a:lnTo>
                <a:lnTo>
                  <a:pt x="88" y="22"/>
                </a:lnTo>
                <a:lnTo>
                  <a:pt x="88" y="0"/>
                </a:lnTo>
                <a:lnTo>
                  <a:pt x="66" y="0"/>
                </a:lnTo>
                <a:lnTo>
                  <a:pt x="22" y="0"/>
                </a:lnTo>
                <a:lnTo>
                  <a:pt x="22" y="22"/>
                </a:lnTo>
                <a:lnTo>
                  <a:pt x="0" y="44"/>
                </a:lnTo>
                <a:lnTo>
                  <a:pt x="22" y="88"/>
                </a:lnTo>
                <a:lnTo>
                  <a:pt x="66"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3" name="Freeform 47"/>
          <p:cNvSpPr>
            <a:spLocks/>
          </p:cNvSpPr>
          <p:nvPr/>
        </p:nvSpPr>
        <p:spPr bwMode="auto">
          <a:xfrm>
            <a:off x="4159250" y="3079750"/>
            <a:ext cx="139700" cy="141288"/>
          </a:xfrm>
          <a:custGeom>
            <a:avLst/>
            <a:gdLst>
              <a:gd name="T0" fmla="*/ 2147483646 w 88"/>
              <a:gd name="T1" fmla="*/ 2147483646 h 89"/>
              <a:gd name="T2" fmla="*/ 2147483646 w 88"/>
              <a:gd name="T3" fmla="*/ 2147483646 h 89"/>
              <a:gd name="T4" fmla="*/ 2147483646 w 88"/>
              <a:gd name="T5" fmla="*/ 2147483646 h 89"/>
              <a:gd name="T6" fmla="*/ 2147483646 w 88"/>
              <a:gd name="T7" fmla="*/ 2147483646 h 89"/>
              <a:gd name="T8" fmla="*/ 2147483646 w 88"/>
              <a:gd name="T9" fmla="*/ 2147483646 h 89"/>
              <a:gd name="T10" fmla="*/ 2147483646 w 88"/>
              <a:gd name="T11" fmla="*/ 0 h 89"/>
              <a:gd name="T12" fmla="*/ 2147483646 w 88"/>
              <a:gd name="T13" fmla="*/ 0 h 89"/>
              <a:gd name="T14" fmla="*/ 2147483646 w 88"/>
              <a:gd name="T15" fmla="*/ 0 h 89"/>
              <a:gd name="T16" fmla="*/ 0 w 88"/>
              <a:gd name="T17" fmla="*/ 2147483646 h 89"/>
              <a:gd name="T18" fmla="*/ 0 w 88"/>
              <a:gd name="T19" fmla="*/ 2147483646 h 89"/>
              <a:gd name="T20" fmla="*/ 0 w 88"/>
              <a:gd name="T21" fmla="*/ 2147483646 h 89"/>
              <a:gd name="T22" fmla="*/ 2147483646 w 88"/>
              <a:gd name="T23" fmla="*/ 2147483646 h 89"/>
              <a:gd name="T24" fmla="*/ 2147483646 w 88"/>
              <a:gd name="T25" fmla="*/ 2147483646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89">
                <a:moveTo>
                  <a:pt x="43" y="88"/>
                </a:moveTo>
                <a:lnTo>
                  <a:pt x="65" y="88"/>
                </a:lnTo>
                <a:lnTo>
                  <a:pt x="87" y="66"/>
                </a:lnTo>
                <a:lnTo>
                  <a:pt x="87" y="44"/>
                </a:lnTo>
                <a:lnTo>
                  <a:pt x="87" y="22"/>
                </a:lnTo>
                <a:lnTo>
                  <a:pt x="65" y="0"/>
                </a:lnTo>
                <a:lnTo>
                  <a:pt x="43" y="0"/>
                </a:lnTo>
                <a:lnTo>
                  <a:pt x="22" y="0"/>
                </a:lnTo>
                <a:lnTo>
                  <a:pt x="0" y="22"/>
                </a:lnTo>
                <a:lnTo>
                  <a:pt x="0" y="44"/>
                </a:lnTo>
                <a:lnTo>
                  <a:pt x="0" y="66"/>
                </a:lnTo>
                <a:lnTo>
                  <a:pt x="22" y="88"/>
                </a:lnTo>
                <a:lnTo>
                  <a:pt x="43" y="8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4" name="Freeform 48"/>
          <p:cNvSpPr>
            <a:spLocks/>
          </p:cNvSpPr>
          <p:nvPr/>
        </p:nvSpPr>
        <p:spPr bwMode="auto">
          <a:xfrm>
            <a:off x="4959350" y="3775075"/>
            <a:ext cx="176213" cy="176213"/>
          </a:xfrm>
          <a:custGeom>
            <a:avLst/>
            <a:gdLst>
              <a:gd name="T0" fmla="*/ 2147483646 w 111"/>
              <a:gd name="T1" fmla="*/ 2147483646 h 111"/>
              <a:gd name="T2" fmla="*/ 2147483646 w 111"/>
              <a:gd name="T3" fmla="*/ 2147483646 h 111"/>
              <a:gd name="T4" fmla="*/ 2147483646 w 111"/>
              <a:gd name="T5" fmla="*/ 2147483646 h 111"/>
              <a:gd name="T6" fmla="*/ 2147483646 w 111"/>
              <a:gd name="T7" fmla="*/ 2147483646 h 111"/>
              <a:gd name="T8" fmla="*/ 2147483646 w 111"/>
              <a:gd name="T9" fmla="*/ 2147483646 h 111"/>
              <a:gd name="T10" fmla="*/ 2147483646 w 111"/>
              <a:gd name="T11" fmla="*/ 2147483646 h 111"/>
              <a:gd name="T12" fmla="*/ 2147483646 w 111"/>
              <a:gd name="T13" fmla="*/ 0 h 111"/>
              <a:gd name="T14" fmla="*/ 2147483646 w 111"/>
              <a:gd name="T15" fmla="*/ 2147483646 h 111"/>
              <a:gd name="T16" fmla="*/ 2147483646 w 111"/>
              <a:gd name="T17" fmla="*/ 2147483646 h 111"/>
              <a:gd name="T18" fmla="*/ 0 w 111"/>
              <a:gd name="T19" fmla="*/ 2147483646 h 111"/>
              <a:gd name="T20" fmla="*/ 2147483646 w 111"/>
              <a:gd name="T21" fmla="*/ 2147483646 h 111"/>
              <a:gd name="T22" fmla="*/ 2147483646 w 111"/>
              <a:gd name="T23" fmla="*/ 2147483646 h 111"/>
              <a:gd name="T24" fmla="*/ 2147483646 w 111"/>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11">
                <a:moveTo>
                  <a:pt x="66" y="110"/>
                </a:moveTo>
                <a:lnTo>
                  <a:pt x="88" y="110"/>
                </a:lnTo>
                <a:lnTo>
                  <a:pt x="110" y="88"/>
                </a:lnTo>
                <a:lnTo>
                  <a:pt x="110" y="66"/>
                </a:lnTo>
                <a:lnTo>
                  <a:pt x="110" y="44"/>
                </a:lnTo>
                <a:lnTo>
                  <a:pt x="88" y="22"/>
                </a:lnTo>
                <a:lnTo>
                  <a:pt x="66" y="0"/>
                </a:lnTo>
                <a:lnTo>
                  <a:pt x="44" y="22"/>
                </a:lnTo>
                <a:lnTo>
                  <a:pt x="22" y="44"/>
                </a:lnTo>
                <a:lnTo>
                  <a:pt x="0" y="66"/>
                </a:lnTo>
                <a:lnTo>
                  <a:pt x="22" y="88"/>
                </a:lnTo>
                <a:lnTo>
                  <a:pt x="44" y="110"/>
                </a:lnTo>
                <a:lnTo>
                  <a:pt x="66"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5" name="Freeform 49"/>
          <p:cNvSpPr>
            <a:spLocks/>
          </p:cNvSpPr>
          <p:nvPr/>
        </p:nvSpPr>
        <p:spPr bwMode="auto">
          <a:xfrm>
            <a:off x="5794375" y="4506913"/>
            <a:ext cx="141288" cy="176212"/>
          </a:xfrm>
          <a:custGeom>
            <a:avLst/>
            <a:gdLst>
              <a:gd name="T0" fmla="*/ 2147483646 w 89"/>
              <a:gd name="T1" fmla="*/ 2147483646 h 111"/>
              <a:gd name="T2" fmla="*/ 2147483646 w 89"/>
              <a:gd name="T3" fmla="*/ 2147483646 h 111"/>
              <a:gd name="T4" fmla="*/ 2147483646 w 89"/>
              <a:gd name="T5" fmla="*/ 2147483646 h 111"/>
              <a:gd name="T6" fmla="*/ 2147483646 w 89"/>
              <a:gd name="T7" fmla="*/ 2147483646 h 111"/>
              <a:gd name="T8" fmla="*/ 2147483646 w 89"/>
              <a:gd name="T9" fmla="*/ 2147483646 h 111"/>
              <a:gd name="T10" fmla="*/ 2147483646 w 89"/>
              <a:gd name="T11" fmla="*/ 0 h 111"/>
              <a:gd name="T12" fmla="*/ 2147483646 w 89"/>
              <a:gd name="T13" fmla="*/ 0 h 111"/>
              <a:gd name="T14" fmla="*/ 2147483646 w 89"/>
              <a:gd name="T15" fmla="*/ 0 h 111"/>
              <a:gd name="T16" fmla="*/ 0 w 89"/>
              <a:gd name="T17" fmla="*/ 2147483646 h 111"/>
              <a:gd name="T18" fmla="*/ 0 w 89"/>
              <a:gd name="T19" fmla="*/ 2147483646 h 111"/>
              <a:gd name="T20" fmla="*/ 0 w 89"/>
              <a:gd name="T21" fmla="*/ 2147483646 h 111"/>
              <a:gd name="T22" fmla="*/ 2147483646 w 89"/>
              <a:gd name="T23" fmla="*/ 2147483646 h 111"/>
              <a:gd name="T24" fmla="*/ 2147483646 w 89"/>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11">
                <a:moveTo>
                  <a:pt x="44" y="110"/>
                </a:moveTo>
                <a:lnTo>
                  <a:pt x="66" y="88"/>
                </a:lnTo>
                <a:lnTo>
                  <a:pt x="88" y="88"/>
                </a:lnTo>
                <a:lnTo>
                  <a:pt x="88" y="44"/>
                </a:lnTo>
                <a:lnTo>
                  <a:pt x="88" y="22"/>
                </a:lnTo>
                <a:lnTo>
                  <a:pt x="66" y="0"/>
                </a:lnTo>
                <a:lnTo>
                  <a:pt x="44" y="0"/>
                </a:lnTo>
                <a:lnTo>
                  <a:pt x="22" y="0"/>
                </a:lnTo>
                <a:lnTo>
                  <a:pt x="0" y="22"/>
                </a:lnTo>
                <a:lnTo>
                  <a:pt x="0" y="44"/>
                </a:lnTo>
                <a:lnTo>
                  <a:pt x="0" y="88"/>
                </a:lnTo>
                <a:lnTo>
                  <a:pt x="22" y="88"/>
                </a:lnTo>
                <a:lnTo>
                  <a:pt x="44"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6" name="Freeform 50"/>
          <p:cNvSpPr>
            <a:spLocks/>
          </p:cNvSpPr>
          <p:nvPr/>
        </p:nvSpPr>
        <p:spPr bwMode="auto">
          <a:xfrm>
            <a:off x="6596063" y="5237163"/>
            <a:ext cx="174625" cy="141287"/>
          </a:xfrm>
          <a:custGeom>
            <a:avLst/>
            <a:gdLst>
              <a:gd name="T0" fmla="*/ 2147483646 w 110"/>
              <a:gd name="T1" fmla="*/ 2147483646 h 89"/>
              <a:gd name="T2" fmla="*/ 2147483646 w 110"/>
              <a:gd name="T3" fmla="*/ 2147483646 h 89"/>
              <a:gd name="T4" fmla="*/ 2147483646 w 110"/>
              <a:gd name="T5" fmla="*/ 2147483646 h 89"/>
              <a:gd name="T6" fmla="*/ 2147483646 w 110"/>
              <a:gd name="T7" fmla="*/ 2147483646 h 89"/>
              <a:gd name="T8" fmla="*/ 2147483646 w 110"/>
              <a:gd name="T9" fmla="*/ 2147483646 h 89"/>
              <a:gd name="T10" fmla="*/ 2147483646 w 110"/>
              <a:gd name="T11" fmla="*/ 0 h 89"/>
              <a:gd name="T12" fmla="*/ 2147483646 w 110"/>
              <a:gd name="T13" fmla="*/ 0 h 89"/>
              <a:gd name="T14" fmla="*/ 2147483646 w 110"/>
              <a:gd name="T15" fmla="*/ 0 h 89"/>
              <a:gd name="T16" fmla="*/ 2147483646 w 110"/>
              <a:gd name="T17" fmla="*/ 2147483646 h 89"/>
              <a:gd name="T18" fmla="*/ 0 w 110"/>
              <a:gd name="T19" fmla="*/ 2147483646 h 89"/>
              <a:gd name="T20" fmla="*/ 2147483646 w 110"/>
              <a:gd name="T21" fmla="*/ 2147483646 h 89"/>
              <a:gd name="T22" fmla="*/ 2147483646 w 110"/>
              <a:gd name="T23" fmla="*/ 2147483646 h 89"/>
              <a:gd name="T24" fmla="*/ 2147483646 w 110"/>
              <a:gd name="T25" fmla="*/ 2147483646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9">
                <a:moveTo>
                  <a:pt x="44" y="88"/>
                </a:moveTo>
                <a:lnTo>
                  <a:pt x="87" y="88"/>
                </a:lnTo>
                <a:lnTo>
                  <a:pt x="87" y="66"/>
                </a:lnTo>
                <a:lnTo>
                  <a:pt x="109" y="44"/>
                </a:lnTo>
                <a:lnTo>
                  <a:pt x="87" y="22"/>
                </a:lnTo>
                <a:lnTo>
                  <a:pt x="87" y="0"/>
                </a:lnTo>
                <a:lnTo>
                  <a:pt x="44" y="0"/>
                </a:lnTo>
                <a:lnTo>
                  <a:pt x="22" y="0"/>
                </a:lnTo>
                <a:lnTo>
                  <a:pt x="22" y="22"/>
                </a:lnTo>
                <a:lnTo>
                  <a:pt x="0" y="44"/>
                </a:lnTo>
                <a:lnTo>
                  <a:pt x="22" y="66"/>
                </a:lnTo>
                <a:lnTo>
                  <a:pt x="22" y="88"/>
                </a:lnTo>
                <a:lnTo>
                  <a:pt x="44" y="8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87" name="Freeform 51"/>
          <p:cNvSpPr>
            <a:spLocks/>
          </p:cNvSpPr>
          <p:nvPr/>
        </p:nvSpPr>
        <p:spPr bwMode="auto">
          <a:xfrm>
            <a:off x="7431088" y="5934075"/>
            <a:ext cx="141287" cy="176213"/>
          </a:xfrm>
          <a:custGeom>
            <a:avLst/>
            <a:gdLst>
              <a:gd name="T0" fmla="*/ 2147483646 w 89"/>
              <a:gd name="T1" fmla="*/ 2147483646 h 111"/>
              <a:gd name="T2" fmla="*/ 2147483646 w 89"/>
              <a:gd name="T3" fmla="*/ 2147483646 h 111"/>
              <a:gd name="T4" fmla="*/ 2147483646 w 89"/>
              <a:gd name="T5" fmla="*/ 2147483646 h 111"/>
              <a:gd name="T6" fmla="*/ 2147483646 w 89"/>
              <a:gd name="T7" fmla="*/ 2147483646 h 111"/>
              <a:gd name="T8" fmla="*/ 2147483646 w 89"/>
              <a:gd name="T9" fmla="*/ 2147483646 h 111"/>
              <a:gd name="T10" fmla="*/ 2147483646 w 89"/>
              <a:gd name="T11" fmla="*/ 2147483646 h 111"/>
              <a:gd name="T12" fmla="*/ 2147483646 w 89"/>
              <a:gd name="T13" fmla="*/ 0 h 111"/>
              <a:gd name="T14" fmla="*/ 2147483646 w 89"/>
              <a:gd name="T15" fmla="*/ 2147483646 h 111"/>
              <a:gd name="T16" fmla="*/ 0 w 89"/>
              <a:gd name="T17" fmla="*/ 2147483646 h 111"/>
              <a:gd name="T18" fmla="*/ 0 w 89"/>
              <a:gd name="T19" fmla="*/ 2147483646 h 111"/>
              <a:gd name="T20" fmla="*/ 0 w 89"/>
              <a:gd name="T21" fmla="*/ 2147483646 h 111"/>
              <a:gd name="T22" fmla="*/ 2147483646 w 89"/>
              <a:gd name="T23" fmla="*/ 2147483646 h 111"/>
              <a:gd name="T24" fmla="*/ 2147483646 w 89"/>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11">
                <a:moveTo>
                  <a:pt x="44" y="110"/>
                </a:moveTo>
                <a:lnTo>
                  <a:pt x="66" y="110"/>
                </a:lnTo>
                <a:lnTo>
                  <a:pt x="88" y="88"/>
                </a:lnTo>
                <a:lnTo>
                  <a:pt x="88" y="66"/>
                </a:lnTo>
                <a:lnTo>
                  <a:pt x="88" y="22"/>
                </a:lnTo>
                <a:lnTo>
                  <a:pt x="66" y="22"/>
                </a:lnTo>
                <a:lnTo>
                  <a:pt x="44" y="0"/>
                </a:lnTo>
                <a:lnTo>
                  <a:pt x="22" y="22"/>
                </a:lnTo>
                <a:lnTo>
                  <a:pt x="0" y="22"/>
                </a:lnTo>
                <a:lnTo>
                  <a:pt x="0" y="66"/>
                </a:lnTo>
                <a:lnTo>
                  <a:pt x="0" y="88"/>
                </a:lnTo>
                <a:lnTo>
                  <a:pt x="22" y="110"/>
                </a:lnTo>
                <a:lnTo>
                  <a:pt x="44"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it-IT" sz="1800" kern="0">
              <a:solidFill>
                <a:sysClr val="windowText" lastClr="000000"/>
              </a:solidFill>
            </a:endParaRPr>
          </a:p>
        </p:txBody>
      </p:sp>
      <p:sp>
        <p:nvSpPr>
          <p:cNvPr id="116794" name="Text Box 58"/>
          <p:cNvSpPr txBox="1">
            <a:spLocks noChangeArrowheads="1"/>
          </p:cNvSpPr>
          <p:nvPr/>
        </p:nvSpPr>
        <p:spPr bwMode="auto">
          <a:xfrm>
            <a:off x="3702050" y="605631"/>
            <a:ext cx="4635500" cy="830263"/>
          </a:xfrm>
          <a:prstGeom prst="rect">
            <a:avLst/>
          </a:prstGeom>
          <a:noFill/>
          <a:ln w="2857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0"/>
              </a:spcBef>
              <a:spcAft>
                <a:spcPts val="0"/>
              </a:spcAft>
              <a:buFontTx/>
              <a:buNone/>
              <a:defRPr/>
            </a:pPr>
            <a:r>
              <a:rPr lang="it-IT" altLang="en-US" sz="2400" kern="0" dirty="0"/>
              <a:t>Provate a calcolare l’elasticità tra coppie di punti.</a:t>
            </a:r>
          </a:p>
        </p:txBody>
      </p:sp>
      <p:sp>
        <p:nvSpPr>
          <p:cNvPr id="113704" name="CasellaDiTesto 1"/>
          <p:cNvSpPr txBox="1">
            <a:spLocks noChangeArrowheads="1"/>
          </p:cNvSpPr>
          <p:nvPr/>
        </p:nvSpPr>
        <p:spPr bwMode="auto">
          <a:xfrm>
            <a:off x="3546475" y="2209800"/>
            <a:ext cx="56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a:t>A</a:t>
            </a:r>
          </a:p>
        </p:txBody>
      </p:sp>
      <p:sp>
        <p:nvSpPr>
          <p:cNvPr id="113705" name="CasellaDiTesto 2"/>
          <p:cNvSpPr txBox="1">
            <a:spLocks noChangeArrowheads="1"/>
          </p:cNvSpPr>
          <p:nvPr/>
        </p:nvSpPr>
        <p:spPr bwMode="auto">
          <a:xfrm>
            <a:off x="4289425" y="2849563"/>
            <a:ext cx="390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a:t>B</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57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57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571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5718" name="Rectangle 6"/>
          <p:cNvSpPr>
            <a:spLocks noGrp="1" noChangeArrowheads="1"/>
          </p:cNvSpPr>
          <p:nvPr>
            <p:ph type="title"/>
          </p:nvPr>
        </p:nvSpPr>
        <p:spPr>
          <a:xfrm>
            <a:off x="179388" y="333375"/>
            <a:ext cx="8785225"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dirty="0"/>
              <a:t>La domanda di grano è elastica?</a:t>
            </a:r>
          </a:p>
        </p:txBody>
      </p:sp>
      <p:grpSp>
        <p:nvGrpSpPr>
          <p:cNvPr id="115719" name="Group 7"/>
          <p:cNvGrpSpPr>
            <a:grpSpLocks/>
          </p:cNvGrpSpPr>
          <p:nvPr/>
        </p:nvGrpSpPr>
        <p:grpSpPr bwMode="auto">
          <a:xfrm>
            <a:off x="827088" y="1700213"/>
            <a:ext cx="7367587" cy="4603750"/>
            <a:chOff x="502" y="1069"/>
            <a:chExt cx="4641" cy="2900"/>
          </a:xfrm>
        </p:grpSpPr>
        <p:sp>
          <p:nvSpPr>
            <p:cNvPr id="115720" name="Rectangle 8"/>
            <p:cNvSpPr>
              <a:spLocks noChangeArrowheads="1"/>
            </p:cNvSpPr>
            <p:nvPr/>
          </p:nvSpPr>
          <p:spPr bwMode="auto">
            <a:xfrm>
              <a:off x="1247" y="2050"/>
              <a:ext cx="14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€3</a:t>
              </a:r>
            </a:p>
          </p:txBody>
        </p:sp>
        <p:sp>
          <p:nvSpPr>
            <p:cNvPr id="115721" name="Rectangle 9"/>
            <p:cNvSpPr>
              <a:spLocks noChangeArrowheads="1"/>
            </p:cNvSpPr>
            <p:nvPr/>
          </p:nvSpPr>
          <p:spPr bwMode="auto">
            <a:xfrm>
              <a:off x="1323" y="2500"/>
              <a:ext cx="7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2</a:t>
              </a:r>
            </a:p>
          </p:txBody>
        </p:sp>
        <p:sp>
          <p:nvSpPr>
            <p:cNvPr id="115722" name="Rectangle 10"/>
            <p:cNvSpPr>
              <a:spLocks noChangeArrowheads="1"/>
            </p:cNvSpPr>
            <p:nvPr/>
          </p:nvSpPr>
          <p:spPr bwMode="auto">
            <a:xfrm>
              <a:off x="4059" y="3537"/>
              <a:ext cx="10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Quantità di grano</a:t>
              </a:r>
            </a:p>
          </p:txBody>
        </p:sp>
        <p:sp>
          <p:nvSpPr>
            <p:cNvPr id="115723" name="Rectangle 11"/>
            <p:cNvSpPr>
              <a:spLocks noChangeArrowheads="1"/>
            </p:cNvSpPr>
            <p:nvPr/>
          </p:nvSpPr>
          <p:spPr bwMode="auto">
            <a:xfrm>
              <a:off x="3253" y="3537"/>
              <a:ext cx="21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100</a:t>
              </a:r>
            </a:p>
          </p:txBody>
        </p:sp>
        <p:sp>
          <p:nvSpPr>
            <p:cNvPr id="115724" name="Rectangle 12"/>
            <p:cNvSpPr>
              <a:spLocks noChangeArrowheads="1"/>
            </p:cNvSpPr>
            <p:nvPr/>
          </p:nvSpPr>
          <p:spPr bwMode="auto">
            <a:xfrm>
              <a:off x="1323" y="3537"/>
              <a:ext cx="7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0</a:t>
              </a:r>
            </a:p>
          </p:txBody>
        </p:sp>
        <p:sp>
          <p:nvSpPr>
            <p:cNvPr id="115725" name="Rectangle 13"/>
            <p:cNvSpPr>
              <a:spLocks noChangeArrowheads="1"/>
            </p:cNvSpPr>
            <p:nvPr/>
          </p:nvSpPr>
          <p:spPr bwMode="auto">
            <a:xfrm>
              <a:off x="916" y="1130"/>
              <a:ext cx="424"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2000" b="1">
                  <a:solidFill>
                    <a:srgbClr val="000000"/>
                  </a:solidFill>
                  <a:latin typeface="Arial Narrow" panose="020B0606020202030204" pitchFamily="34" charset="0"/>
                </a:rPr>
                <a:t>Prezzo</a:t>
              </a:r>
            </a:p>
          </p:txBody>
        </p:sp>
        <p:sp>
          <p:nvSpPr>
            <p:cNvPr id="115726" name="Rectangle 14"/>
            <p:cNvSpPr>
              <a:spLocks noChangeArrowheads="1"/>
            </p:cNvSpPr>
            <p:nvPr/>
          </p:nvSpPr>
          <p:spPr bwMode="auto">
            <a:xfrm>
              <a:off x="3344" y="1224"/>
              <a:ext cx="0"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endParaRPr lang="en-US" altLang="en-US" sz="2000" b="1">
                <a:solidFill>
                  <a:srgbClr val="000000"/>
                </a:solidFill>
                <a:latin typeface="Arial Narrow" panose="020B0606020202030204" pitchFamily="34" charset="0"/>
              </a:endParaRPr>
            </a:p>
          </p:txBody>
        </p:sp>
        <p:sp>
          <p:nvSpPr>
            <p:cNvPr id="115727" name="Rectangle 15"/>
            <p:cNvSpPr>
              <a:spLocks noChangeArrowheads="1"/>
            </p:cNvSpPr>
            <p:nvPr/>
          </p:nvSpPr>
          <p:spPr bwMode="auto">
            <a:xfrm>
              <a:off x="2931" y="3806"/>
              <a:ext cx="0"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5000"/>
                </a:lnSpc>
                <a:spcBef>
                  <a:spcPct val="0"/>
                </a:spcBef>
                <a:buFontTx/>
                <a:buNone/>
              </a:pPr>
              <a:endParaRPr lang="en-US" altLang="en-US" sz="2000" b="1">
                <a:solidFill>
                  <a:srgbClr val="000000"/>
                </a:solidFill>
                <a:latin typeface="Arial Narrow" panose="020B0606020202030204" pitchFamily="34" charset="0"/>
              </a:endParaRPr>
            </a:p>
          </p:txBody>
        </p:sp>
        <p:sp>
          <p:nvSpPr>
            <p:cNvPr id="115728" name="Freeform 16"/>
            <p:cNvSpPr>
              <a:spLocks/>
            </p:cNvSpPr>
            <p:nvPr/>
          </p:nvSpPr>
          <p:spPr bwMode="auto">
            <a:xfrm>
              <a:off x="1444" y="1069"/>
              <a:ext cx="3558" cy="2441"/>
            </a:xfrm>
            <a:custGeom>
              <a:avLst/>
              <a:gdLst>
                <a:gd name="T0" fmla="*/ 0 w 3558"/>
                <a:gd name="T1" fmla="*/ 0 h 2441"/>
                <a:gd name="T2" fmla="*/ 0 w 3558"/>
                <a:gd name="T3" fmla="*/ 2440 h 2441"/>
                <a:gd name="T4" fmla="*/ 3557 w 3558"/>
                <a:gd name="T5" fmla="*/ 2440 h 2441"/>
                <a:gd name="T6" fmla="*/ 0 60000 65536"/>
                <a:gd name="T7" fmla="*/ 0 60000 65536"/>
                <a:gd name="T8" fmla="*/ 0 60000 65536"/>
              </a:gdLst>
              <a:ahLst/>
              <a:cxnLst>
                <a:cxn ang="T6">
                  <a:pos x="T0" y="T1"/>
                </a:cxn>
                <a:cxn ang="T7">
                  <a:pos x="T2" y="T3"/>
                </a:cxn>
                <a:cxn ang="T8">
                  <a:pos x="T4" y="T5"/>
                </a:cxn>
              </a:cxnLst>
              <a:rect l="0" t="0" r="r" b="b"/>
              <a:pathLst>
                <a:path w="3558" h="2441">
                  <a:moveTo>
                    <a:pt x="0" y="0"/>
                  </a:moveTo>
                  <a:lnTo>
                    <a:pt x="0" y="2440"/>
                  </a:lnTo>
                  <a:lnTo>
                    <a:pt x="3557" y="24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29" name="Freeform 17"/>
            <p:cNvSpPr>
              <a:spLocks/>
            </p:cNvSpPr>
            <p:nvPr/>
          </p:nvSpPr>
          <p:spPr bwMode="auto">
            <a:xfrm>
              <a:off x="1444" y="2584"/>
              <a:ext cx="2220" cy="926"/>
            </a:xfrm>
            <a:custGeom>
              <a:avLst/>
              <a:gdLst>
                <a:gd name="T0" fmla="*/ 2219 w 2220"/>
                <a:gd name="T1" fmla="*/ 925 h 926"/>
                <a:gd name="T2" fmla="*/ 2219 w 2220"/>
                <a:gd name="T3" fmla="*/ 0 h 926"/>
                <a:gd name="T4" fmla="*/ 0 w 2220"/>
                <a:gd name="T5" fmla="*/ 0 h 926"/>
                <a:gd name="T6" fmla="*/ 0 60000 65536"/>
                <a:gd name="T7" fmla="*/ 0 60000 65536"/>
                <a:gd name="T8" fmla="*/ 0 60000 65536"/>
              </a:gdLst>
              <a:ahLst/>
              <a:cxnLst>
                <a:cxn ang="T6">
                  <a:pos x="T0" y="T1"/>
                </a:cxn>
                <a:cxn ang="T7">
                  <a:pos x="T2" y="T3"/>
                </a:cxn>
                <a:cxn ang="T8">
                  <a:pos x="T4" y="T5"/>
                </a:cxn>
              </a:cxnLst>
              <a:rect l="0" t="0" r="r" b="b"/>
              <a:pathLst>
                <a:path w="2220" h="926">
                  <a:moveTo>
                    <a:pt x="2219" y="925"/>
                  </a:moveTo>
                  <a:lnTo>
                    <a:pt x="2219"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30" name="Rectangle 18"/>
            <p:cNvSpPr>
              <a:spLocks noChangeArrowheads="1"/>
            </p:cNvSpPr>
            <p:nvPr/>
          </p:nvSpPr>
          <p:spPr bwMode="auto">
            <a:xfrm>
              <a:off x="3648" y="3537"/>
              <a:ext cx="21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110</a:t>
              </a:r>
            </a:p>
          </p:txBody>
        </p:sp>
        <p:sp>
          <p:nvSpPr>
            <p:cNvPr id="115731" name="Line 19"/>
            <p:cNvSpPr>
              <a:spLocks noChangeShapeType="1"/>
            </p:cNvSpPr>
            <p:nvPr/>
          </p:nvSpPr>
          <p:spPr bwMode="auto">
            <a:xfrm flipV="1">
              <a:off x="1369" y="2203"/>
              <a:ext cx="0" cy="2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32" name="Freeform 20"/>
            <p:cNvSpPr>
              <a:spLocks/>
            </p:cNvSpPr>
            <p:nvPr/>
          </p:nvSpPr>
          <p:spPr bwMode="auto">
            <a:xfrm>
              <a:off x="1338" y="2401"/>
              <a:ext cx="46" cy="86"/>
            </a:xfrm>
            <a:custGeom>
              <a:avLst/>
              <a:gdLst>
                <a:gd name="T0" fmla="*/ 30 w 46"/>
                <a:gd name="T1" fmla="*/ 14 h 86"/>
                <a:gd name="T2" fmla="*/ 0 w 46"/>
                <a:gd name="T3" fmla="*/ 0 h 86"/>
                <a:gd name="T4" fmla="*/ 0 w 46"/>
                <a:gd name="T5" fmla="*/ 14 h 86"/>
                <a:gd name="T6" fmla="*/ 15 w 46"/>
                <a:gd name="T7" fmla="*/ 43 h 86"/>
                <a:gd name="T8" fmla="*/ 15 w 46"/>
                <a:gd name="T9" fmla="*/ 56 h 86"/>
                <a:gd name="T10" fmla="*/ 15 w 46"/>
                <a:gd name="T11" fmla="*/ 71 h 86"/>
                <a:gd name="T12" fmla="*/ 30 w 46"/>
                <a:gd name="T13" fmla="*/ 85 h 86"/>
                <a:gd name="T14" fmla="*/ 30 w 46"/>
                <a:gd name="T15" fmla="*/ 71 h 86"/>
                <a:gd name="T16" fmla="*/ 30 w 46"/>
                <a:gd name="T17" fmla="*/ 56 h 86"/>
                <a:gd name="T18" fmla="*/ 30 w 46"/>
                <a:gd name="T19" fmla="*/ 43 h 86"/>
                <a:gd name="T20" fmla="*/ 45 w 46"/>
                <a:gd name="T21" fmla="*/ 43 h 86"/>
                <a:gd name="T22" fmla="*/ 45 w 46"/>
                <a:gd name="T23" fmla="*/ 14 h 86"/>
                <a:gd name="T24" fmla="*/ 45 w 46"/>
                <a:gd name="T25" fmla="*/ 0 h 86"/>
                <a:gd name="T26" fmla="*/ 30 w 46"/>
                <a:gd name="T27" fmla="*/ 14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86">
                  <a:moveTo>
                    <a:pt x="30" y="14"/>
                  </a:moveTo>
                  <a:lnTo>
                    <a:pt x="0" y="0"/>
                  </a:lnTo>
                  <a:lnTo>
                    <a:pt x="0" y="14"/>
                  </a:lnTo>
                  <a:lnTo>
                    <a:pt x="15" y="43"/>
                  </a:lnTo>
                  <a:lnTo>
                    <a:pt x="15" y="56"/>
                  </a:lnTo>
                  <a:lnTo>
                    <a:pt x="15" y="71"/>
                  </a:lnTo>
                  <a:lnTo>
                    <a:pt x="30" y="85"/>
                  </a:lnTo>
                  <a:lnTo>
                    <a:pt x="30" y="71"/>
                  </a:lnTo>
                  <a:lnTo>
                    <a:pt x="30" y="56"/>
                  </a:lnTo>
                  <a:lnTo>
                    <a:pt x="30" y="43"/>
                  </a:lnTo>
                  <a:lnTo>
                    <a:pt x="45" y="43"/>
                  </a:lnTo>
                  <a:lnTo>
                    <a:pt x="45" y="14"/>
                  </a:lnTo>
                  <a:lnTo>
                    <a:pt x="45" y="0"/>
                  </a:lnTo>
                  <a:lnTo>
                    <a:pt x="30" y="1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33" name="Line 21"/>
            <p:cNvSpPr>
              <a:spLocks noChangeShapeType="1"/>
            </p:cNvSpPr>
            <p:nvPr/>
          </p:nvSpPr>
          <p:spPr bwMode="auto">
            <a:xfrm flipH="1">
              <a:off x="3497" y="3608"/>
              <a:ext cx="79"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34" name="Freeform 22"/>
            <p:cNvSpPr>
              <a:spLocks/>
            </p:cNvSpPr>
            <p:nvPr/>
          </p:nvSpPr>
          <p:spPr bwMode="auto">
            <a:xfrm>
              <a:off x="3542" y="3593"/>
              <a:ext cx="92" cy="43"/>
            </a:xfrm>
            <a:custGeom>
              <a:avLst/>
              <a:gdLst>
                <a:gd name="T0" fmla="*/ 15 w 92"/>
                <a:gd name="T1" fmla="*/ 14 h 43"/>
                <a:gd name="T2" fmla="*/ 0 w 92"/>
                <a:gd name="T3" fmla="*/ 42 h 43"/>
                <a:gd name="T4" fmla="*/ 15 w 92"/>
                <a:gd name="T5" fmla="*/ 42 h 43"/>
                <a:gd name="T6" fmla="*/ 30 w 92"/>
                <a:gd name="T7" fmla="*/ 28 h 43"/>
                <a:gd name="T8" fmla="*/ 45 w 92"/>
                <a:gd name="T9" fmla="*/ 28 h 43"/>
                <a:gd name="T10" fmla="*/ 61 w 92"/>
                <a:gd name="T11" fmla="*/ 28 h 43"/>
                <a:gd name="T12" fmla="*/ 76 w 92"/>
                <a:gd name="T13" fmla="*/ 28 h 43"/>
                <a:gd name="T14" fmla="*/ 91 w 92"/>
                <a:gd name="T15" fmla="*/ 14 h 43"/>
                <a:gd name="T16" fmla="*/ 76 w 92"/>
                <a:gd name="T17" fmla="*/ 14 h 43"/>
                <a:gd name="T18" fmla="*/ 61 w 92"/>
                <a:gd name="T19" fmla="*/ 14 h 43"/>
                <a:gd name="T20" fmla="*/ 45 w 92"/>
                <a:gd name="T21" fmla="*/ 14 h 43"/>
                <a:gd name="T22" fmla="*/ 30 w 92"/>
                <a:gd name="T23" fmla="*/ 14 h 43"/>
                <a:gd name="T24" fmla="*/ 15 w 92"/>
                <a:gd name="T25" fmla="*/ 0 h 43"/>
                <a:gd name="T26" fmla="*/ 0 w 92"/>
                <a:gd name="T27" fmla="*/ 0 h 43"/>
                <a:gd name="T28" fmla="*/ 15 w 92"/>
                <a:gd name="T29" fmla="*/ 14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43">
                  <a:moveTo>
                    <a:pt x="15" y="14"/>
                  </a:moveTo>
                  <a:lnTo>
                    <a:pt x="0" y="42"/>
                  </a:lnTo>
                  <a:lnTo>
                    <a:pt x="15" y="42"/>
                  </a:lnTo>
                  <a:lnTo>
                    <a:pt x="30" y="28"/>
                  </a:lnTo>
                  <a:lnTo>
                    <a:pt x="45" y="28"/>
                  </a:lnTo>
                  <a:lnTo>
                    <a:pt x="61" y="28"/>
                  </a:lnTo>
                  <a:lnTo>
                    <a:pt x="76" y="28"/>
                  </a:lnTo>
                  <a:lnTo>
                    <a:pt x="91" y="14"/>
                  </a:lnTo>
                  <a:lnTo>
                    <a:pt x="76" y="14"/>
                  </a:lnTo>
                  <a:lnTo>
                    <a:pt x="61" y="14"/>
                  </a:lnTo>
                  <a:lnTo>
                    <a:pt x="45" y="14"/>
                  </a:lnTo>
                  <a:lnTo>
                    <a:pt x="30" y="14"/>
                  </a:lnTo>
                  <a:lnTo>
                    <a:pt x="15" y="0"/>
                  </a:lnTo>
                  <a:lnTo>
                    <a:pt x="0" y="0"/>
                  </a:lnTo>
                  <a:lnTo>
                    <a:pt x="15" y="1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35" name="Line 23"/>
            <p:cNvSpPr>
              <a:spLocks noChangeShapeType="1"/>
            </p:cNvSpPr>
            <p:nvPr/>
          </p:nvSpPr>
          <p:spPr bwMode="auto">
            <a:xfrm flipH="1">
              <a:off x="3434" y="3658"/>
              <a:ext cx="66" cy="10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36" name="Line 24"/>
            <p:cNvSpPr>
              <a:spLocks noChangeShapeType="1"/>
            </p:cNvSpPr>
            <p:nvPr/>
          </p:nvSpPr>
          <p:spPr bwMode="auto">
            <a:xfrm>
              <a:off x="1104" y="2319"/>
              <a:ext cx="199"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37" name="Rectangle 25"/>
            <p:cNvSpPr>
              <a:spLocks noChangeArrowheads="1"/>
            </p:cNvSpPr>
            <p:nvPr/>
          </p:nvSpPr>
          <p:spPr bwMode="auto">
            <a:xfrm>
              <a:off x="4043" y="3201"/>
              <a:ext cx="5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Domanda</a:t>
              </a:r>
            </a:p>
          </p:txBody>
        </p:sp>
        <p:sp>
          <p:nvSpPr>
            <p:cNvPr id="115738" name="Rectangle 26"/>
            <p:cNvSpPr>
              <a:spLocks noChangeArrowheads="1"/>
            </p:cNvSpPr>
            <p:nvPr/>
          </p:nvSpPr>
          <p:spPr bwMode="auto">
            <a:xfrm>
              <a:off x="3557" y="1658"/>
              <a:ext cx="1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i="1">
                  <a:solidFill>
                    <a:srgbClr val="000000"/>
                  </a:solidFill>
                  <a:latin typeface="Arial Narrow" panose="020B0606020202030204" pitchFamily="34" charset="0"/>
                </a:rPr>
                <a:t>O</a:t>
              </a:r>
              <a:r>
                <a:rPr lang="it-IT" altLang="en-US" sz="2000" b="1" baseline="-25000">
                  <a:solidFill>
                    <a:srgbClr val="000000"/>
                  </a:solidFill>
                  <a:latin typeface="Arial Narrow" panose="020B0606020202030204" pitchFamily="34" charset="0"/>
                </a:rPr>
                <a:t>1</a:t>
              </a:r>
            </a:p>
          </p:txBody>
        </p:sp>
        <p:sp>
          <p:nvSpPr>
            <p:cNvPr id="115739" name="Freeform 27"/>
            <p:cNvSpPr>
              <a:spLocks/>
            </p:cNvSpPr>
            <p:nvPr/>
          </p:nvSpPr>
          <p:spPr bwMode="auto">
            <a:xfrm>
              <a:off x="1444" y="2121"/>
              <a:ext cx="2023" cy="1389"/>
            </a:xfrm>
            <a:custGeom>
              <a:avLst/>
              <a:gdLst>
                <a:gd name="T0" fmla="*/ 2022 w 2023"/>
                <a:gd name="T1" fmla="*/ 1388 h 1389"/>
                <a:gd name="T2" fmla="*/ 2022 w 2023"/>
                <a:gd name="T3" fmla="*/ 0 h 1389"/>
                <a:gd name="T4" fmla="*/ 0 w 2023"/>
                <a:gd name="T5" fmla="*/ 0 h 1389"/>
                <a:gd name="T6" fmla="*/ 0 60000 65536"/>
                <a:gd name="T7" fmla="*/ 0 60000 65536"/>
                <a:gd name="T8" fmla="*/ 0 60000 65536"/>
              </a:gdLst>
              <a:ahLst/>
              <a:cxnLst>
                <a:cxn ang="T6">
                  <a:pos x="T0" y="T1"/>
                </a:cxn>
                <a:cxn ang="T7">
                  <a:pos x="T2" y="T3"/>
                </a:cxn>
                <a:cxn ang="T8">
                  <a:pos x="T4" y="T5"/>
                </a:cxn>
              </a:cxnLst>
              <a:rect l="0" t="0" r="r" b="b"/>
              <a:pathLst>
                <a:path w="2023" h="1389">
                  <a:moveTo>
                    <a:pt x="2022" y="1388"/>
                  </a:moveTo>
                  <a:lnTo>
                    <a:pt x="2022"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40" name="Rectangle 28"/>
            <p:cNvSpPr>
              <a:spLocks noChangeArrowheads="1"/>
            </p:cNvSpPr>
            <p:nvPr/>
          </p:nvSpPr>
          <p:spPr bwMode="auto">
            <a:xfrm>
              <a:off x="3955" y="1712"/>
              <a:ext cx="1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i="1">
                  <a:solidFill>
                    <a:srgbClr val="000000"/>
                  </a:solidFill>
                  <a:latin typeface="Arial Narrow" panose="020B0606020202030204" pitchFamily="34" charset="0"/>
                </a:rPr>
                <a:t>O</a:t>
              </a:r>
              <a:r>
                <a:rPr lang="it-IT" altLang="en-US" sz="2000" b="1" baseline="-25000">
                  <a:solidFill>
                    <a:srgbClr val="000000"/>
                  </a:solidFill>
                  <a:latin typeface="Arial Narrow" panose="020B0606020202030204" pitchFamily="34" charset="0"/>
                </a:rPr>
                <a:t>2</a:t>
              </a:r>
            </a:p>
          </p:txBody>
        </p:sp>
        <p:sp>
          <p:nvSpPr>
            <p:cNvPr id="115741" name="Line 29"/>
            <p:cNvSpPr>
              <a:spLocks noChangeShapeType="1"/>
            </p:cNvSpPr>
            <p:nvPr/>
          </p:nvSpPr>
          <p:spPr bwMode="auto">
            <a:xfrm>
              <a:off x="3357" y="1825"/>
              <a:ext cx="618" cy="149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42" name="Line 30"/>
            <p:cNvSpPr>
              <a:spLocks noChangeShapeType="1"/>
            </p:cNvSpPr>
            <p:nvPr/>
          </p:nvSpPr>
          <p:spPr bwMode="auto">
            <a:xfrm flipH="1">
              <a:off x="3356" y="1909"/>
              <a:ext cx="604" cy="1409"/>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43" name="Line 31"/>
            <p:cNvSpPr>
              <a:spLocks noChangeShapeType="1"/>
            </p:cNvSpPr>
            <p:nvPr/>
          </p:nvSpPr>
          <p:spPr bwMode="auto">
            <a:xfrm flipH="1">
              <a:off x="2992" y="1825"/>
              <a:ext cx="619" cy="139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44" name="Freeform 32"/>
            <p:cNvSpPr>
              <a:spLocks/>
            </p:cNvSpPr>
            <p:nvPr/>
          </p:nvSpPr>
          <p:spPr bwMode="auto">
            <a:xfrm>
              <a:off x="3633" y="2541"/>
              <a:ext cx="77" cy="71"/>
            </a:xfrm>
            <a:custGeom>
              <a:avLst/>
              <a:gdLst>
                <a:gd name="T0" fmla="*/ 30 w 77"/>
                <a:gd name="T1" fmla="*/ 70 h 71"/>
                <a:gd name="T2" fmla="*/ 61 w 77"/>
                <a:gd name="T3" fmla="*/ 70 h 71"/>
                <a:gd name="T4" fmla="*/ 76 w 77"/>
                <a:gd name="T5" fmla="*/ 56 h 71"/>
                <a:gd name="T6" fmla="*/ 76 w 77"/>
                <a:gd name="T7" fmla="*/ 42 h 71"/>
                <a:gd name="T8" fmla="*/ 76 w 77"/>
                <a:gd name="T9" fmla="*/ 28 h 71"/>
                <a:gd name="T10" fmla="*/ 61 w 77"/>
                <a:gd name="T11" fmla="*/ 14 h 71"/>
                <a:gd name="T12" fmla="*/ 30 w 77"/>
                <a:gd name="T13" fmla="*/ 0 h 71"/>
                <a:gd name="T14" fmla="*/ 15 w 77"/>
                <a:gd name="T15" fmla="*/ 14 h 71"/>
                <a:gd name="T16" fmla="*/ 0 w 77"/>
                <a:gd name="T17" fmla="*/ 28 h 71"/>
                <a:gd name="T18" fmla="*/ 0 w 77"/>
                <a:gd name="T19" fmla="*/ 42 h 71"/>
                <a:gd name="T20" fmla="*/ 0 w 77"/>
                <a:gd name="T21" fmla="*/ 56 h 71"/>
                <a:gd name="T22" fmla="*/ 15 w 77"/>
                <a:gd name="T23" fmla="*/ 70 h 71"/>
                <a:gd name="T24" fmla="*/ 30 w 77"/>
                <a:gd name="T25" fmla="*/ 7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1">
                  <a:moveTo>
                    <a:pt x="30" y="70"/>
                  </a:moveTo>
                  <a:lnTo>
                    <a:pt x="61" y="70"/>
                  </a:lnTo>
                  <a:lnTo>
                    <a:pt x="76" y="56"/>
                  </a:lnTo>
                  <a:lnTo>
                    <a:pt x="76" y="42"/>
                  </a:lnTo>
                  <a:lnTo>
                    <a:pt x="76" y="28"/>
                  </a:lnTo>
                  <a:lnTo>
                    <a:pt x="61" y="14"/>
                  </a:lnTo>
                  <a:lnTo>
                    <a:pt x="30" y="0"/>
                  </a:lnTo>
                  <a:lnTo>
                    <a:pt x="15" y="14"/>
                  </a:lnTo>
                  <a:lnTo>
                    <a:pt x="0" y="28"/>
                  </a:lnTo>
                  <a:lnTo>
                    <a:pt x="0" y="42"/>
                  </a:lnTo>
                  <a:lnTo>
                    <a:pt x="0" y="56"/>
                  </a:lnTo>
                  <a:lnTo>
                    <a:pt x="15" y="70"/>
                  </a:lnTo>
                  <a:lnTo>
                    <a:pt x="30" y="7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45" name="Line 33"/>
            <p:cNvSpPr>
              <a:spLocks noChangeShapeType="1"/>
            </p:cNvSpPr>
            <p:nvPr/>
          </p:nvSpPr>
          <p:spPr bwMode="auto">
            <a:xfrm>
              <a:off x="3581" y="1982"/>
              <a:ext cx="215"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46" name="Freeform 34"/>
            <p:cNvSpPr>
              <a:spLocks/>
            </p:cNvSpPr>
            <p:nvPr/>
          </p:nvSpPr>
          <p:spPr bwMode="auto">
            <a:xfrm>
              <a:off x="3785" y="1953"/>
              <a:ext cx="92" cy="57"/>
            </a:xfrm>
            <a:custGeom>
              <a:avLst/>
              <a:gdLst>
                <a:gd name="T0" fmla="*/ 15 w 92"/>
                <a:gd name="T1" fmla="*/ 28 h 57"/>
                <a:gd name="T2" fmla="*/ 0 w 92"/>
                <a:gd name="T3" fmla="*/ 0 h 57"/>
                <a:gd name="T4" fmla="*/ 15 w 92"/>
                <a:gd name="T5" fmla="*/ 14 h 57"/>
                <a:gd name="T6" fmla="*/ 30 w 92"/>
                <a:gd name="T7" fmla="*/ 14 h 57"/>
                <a:gd name="T8" fmla="*/ 45 w 92"/>
                <a:gd name="T9" fmla="*/ 28 h 57"/>
                <a:gd name="T10" fmla="*/ 61 w 92"/>
                <a:gd name="T11" fmla="*/ 28 h 57"/>
                <a:gd name="T12" fmla="*/ 76 w 92"/>
                <a:gd name="T13" fmla="*/ 28 h 57"/>
                <a:gd name="T14" fmla="*/ 91 w 92"/>
                <a:gd name="T15" fmla="*/ 28 h 57"/>
                <a:gd name="T16" fmla="*/ 76 w 92"/>
                <a:gd name="T17" fmla="*/ 28 h 57"/>
                <a:gd name="T18" fmla="*/ 61 w 92"/>
                <a:gd name="T19" fmla="*/ 42 h 57"/>
                <a:gd name="T20" fmla="*/ 45 w 92"/>
                <a:gd name="T21" fmla="*/ 42 h 57"/>
                <a:gd name="T22" fmla="*/ 30 w 92"/>
                <a:gd name="T23" fmla="*/ 42 h 57"/>
                <a:gd name="T24" fmla="*/ 15 w 92"/>
                <a:gd name="T25" fmla="*/ 56 h 57"/>
                <a:gd name="T26" fmla="*/ 0 w 92"/>
                <a:gd name="T27" fmla="*/ 56 h 57"/>
                <a:gd name="T28" fmla="*/ 15 w 92"/>
                <a:gd name="T29" fmla="*/ 2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57">
                  <a:moveTo>
                    <a:pt x="15" y="28"/>
                  </a:moveTo>
                  <a:lnTo>
                    <a:pt x="0" y="0"/>
                  </a:lnTo>
                  <a:lnTo>
                    <a:pt x="15" y="14"/>
                  </a:lnTo>
                  <a:lnTo>
                    <a:pt x="30" y="14"/>
                  </a:lnTo>
                  <a:lnTo>
                    <a:pt x="45" y="28"/>
                  </a:lnTo>
                  <a:lnTo>
                    <a:pt x="61" y="28"/>
                  </a:lnTo>
                  <a:lnTo>
                    <a:pt x="76" y="28"/>
                  </a:lnTo>
                  <a:lnTo>
                    <a:pt x="91" y="28"/>
                  </a:lnTo>
                  <a:lnTo>
                    <a:pt x="76" y="28"/>
                  </a:lnTo>
                  <a:lnTo>
                    <a:pt x="61" y="42"/>
                  </a:lnTo>
                  <a:lnTo>
                    <a:pt x="45" y="42"/>
                  </a:lnTo>
                  <a:lnTo>
                    <a:pt x="30" y="42"/>
                  </a:lnTo>
                  <a:lnTo>
                    <a:pt x="15" y="56"/>
                  </a:lnTo>
                  <a:lnTo>
                    <a:pt x="0" y="56"/>
                  </a:lnTo>
                  <a:lnTo>
                    <a:pt x="15" y="2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47" name="Freeform 35"/>
            <p:cNvSpPr>
              <a:spLocks/>
            </p:cNvSpPr>
            <p:nvPr/>
          </p:nvSpPr>
          <p:spPr bwMode="auto">
            <a:xfrm>
              <a:off x="3435" y="2079"/>
              <a:ext cx="77" cy="71"/>
            </a:xfrm>
            <a:custGeom>
              <a:avLst/>
              <a:gdLst>
                <a:gd name="T0" fmla="*/ 30 w 77"/>
                <a:gd name="T1" fmla="*/ 70 h 71"/>
                <a:gd name="T2" fmla="*/ 61 w 77"/>
                <a:gd name="T3" fmla="*/ 70 h 71"/>
                <a:gd name="T4" fmla="*/ 61 w 77"/>
                <a:gd name="T5" fmla="*/ 56 h 71"/>
                <a:gd name="T6" fmla="*/ 76 w 77"/>
                <a:gd name="T7" fmla="*/ 42 h 71"/>
                <a:gd name="T8" fmla="*/ 61 w 77"/>
                <a:gd name="T9" fmla="*/ 14 h 71"/>
                <a:gd name="T10" fmla="*/ 30 w 77"/>
                <a:gd name="T11" fmla="*/ 0 h 71"/>
                <a:gd name="T12" fmla="*/ 15 w 77"/>
                <a:gd name="T13" fmla="*/ 14 h 71"/>
                <a:gd name="T14" fmla="*/ 0 w 77"/>
                <a:gd name="T15" fmla="*/ 14 h 71"/>
                <a:gd name="T16" fmla="*/ 0 w 77"/>
                <a:gd name="T17" fmla="*/ 42 h 71"/>
                <a:gd name="T18" fmla="*/ 0 w 77"/>
                <a:gd name="T19" fmla="*/ 56 h 71"/>
                <a:gd name="T20" fmla="*/ 15 w 77"/>
                <a:gd name="T21" fmla="*/ 70 h 71"/>
                <a:gd name="T22" fmla="*/ 30 w 77"/>
                <a:gd name="T23" fmla="*/ 7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71">
                  <a:moveTo>
                    <a:pt x="30" y="70"/>
                  </a:moveTo>
                  <a:lnTo>
                    <a:pt x="61" y="70"/>
                  </a:lnTo>
                  <a:lnTo>
                    <a:pt x="61" y="56"/>
                  </a:lnTo>
                  <a:lnTo>
                    <a:pt x="76" y="42"/>
                  </a:lnTo>
                  <a:lnTo>
                    <a:pt x="61" y="14"/>
                  </a:lnTo>
                  <a:lnTo>
                    <a:pt x="30" y="0"/>
                  </a:lnTo>
                  <a:lnTo>
                    <a:pt x="15" y="14"/>
                  </a:lnTo>
                  <a:lnTo>
                    <a:pt x="0" y="14"/>
                  </a:lnTo>
                  <a:lnTo>
                    <a:pt x="0" y="42"/>
                  </a:lnTo>
                  <a:lnTo>
                    <a:pt x="0" y="56"/>
                  </a:lnTo>
                  <a:lnTo>
                    <a:pt x="15" y="70"/>
                  </a:lnTo>
                  <a:lnTo>
                    <a:pt x="30" y="7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48" name="Line 36"/>
            <p:cNvSpPr>
              <a:spLocks noChangeShapeType="1"/>
            </p:cNvSpPr>
            <p:nvPr/>
          </p:nvSpPr>
          <p:spPr bwMode="auto">
            <a:xfrm flipV="1">
              <a:off x="3746" y="1530"/>
              <a:ext cx="33" cy="41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5749" name="Rectangle 37"/>
            <p:cNvSpPr>
              <a:spLocks noChangeArrowheads="1"/>
            </p:cNvSpPr>
            <p:nvPr/>
          </p:nvSpPr>
          <p:spPr bwMode="auto">
            <a:xfrm>
              <a:off x="502" y="2037"/>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2000" b="1">
                <a:solidFill>
                  <a:srgbClr val="000000"/>
                </a:solidFill>
                <a:latin typeface="Arial Narrow" panose="020B0606020202030204" pitchFamily="34" charset="0"/>
              </a:endParaRPr>
            </a:p>
          </p:txBody>
        </p:sp>
      </p:grpSp>
    </p:spTree>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77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776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776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7766"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7767"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7768" name="Rectangle 8"/>
          <p:cNvSpPr>
            <a:spLocks noGrp="1" noChangeArrowheads="1"/>
          </p:cNvSpPr>
          <p:nvPr>
            <p:ph type="title"/>
          </p:nvPr>
        </p:nvSpPr>
        <p:spPr>
          <a:xfrm>
            <a:off x="684213" y="115888"/>
            <a:ext cx="7772400" cy="9366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Calcolo dell’elasticità:</a:t>
            </a:r>
          </a:p>
        </p:txBody>
      </p:sp>
      <p:graphicFrame>
        <p:nvGraphicFramePr>
          <p:cNvPr id="117769" name="Object 9">
            <a:hlinkClick r:id="" action="ppaction://ole?verb=0"/>
          </p:cNvPr>
          <p:cNvGraphicFramePr>
            <a:graphicFrameLocks/>
          </p:cNvGraphicFramePr>
          <p:nvPr>
            <p:extLst>
              <p:ext uri="{D42A27DB-BD31-4B8C-83A1-F6EECF244321}">
                <p14:modId xmlns:p14="http://schemas.microsoft.com/office/powerpoint/2010/main" val="3077732959"/>
              </p:ext>
            </p:extLst>
          </p:nvPr>
        </p:nvGraphicFramePr>
        <p:xfrm>
          <a:off x="1787525" y="1284288"/>
          <a:ext cx="4929188" cy="3167062"/>
        </p:xfrm>
        <a:graphic>
          <a:graphicData uri="http://schemas.openxmlformats.org/presentationml/2006/ole">
            <mc:AlternateContent xmlns:mc="http://schemas.openxmlformats.org/markup-compatibility/2006">
              <mc:Choice xmlns:v="urn:schemas-microsoft-com:vml" Requires="v">
                <p:oleObj spid="_x0000_s117877" name="Equazione" r:id="rId4" imgW="1307880" imgH="1218960" progId="Equation.3">
                  <p:embed/>
                </p:oleObj>
              </mc:Choice>
              <mc:Fallback>
                <p:oleObj name="Equazione" r:id="rId4" imgW="1307880" imgH="1218960" progId="Equation.3">
                  <p:embed/>
                  <p:pic>
                    <p:nvPicPr>
                      <p:cNvPr id="0" name="Object 9"/>
                      <p:cNvPicPr>
                        <a:picLocks noChangeArrowheads="1"/>
                      </p:cNvPicPr>
                      <p:nvPr/>
                    </p:nvPicPr>
                    <p:blipFill>
                      <a:blip r:embed="rId5"/>
                      <a:srcRect/>
                      <a:stretch>
                        <a:fillRect/>
                      </a:stretch>
                    </p:blipFill>
                    <p:spPr bwMode="auto">
                      <a:xfrm>
                        <a:off x="1787525" y="1284288"/>
                        <a:ext cx="4929188"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70" name="Rectangle 10"/>
          <p:cNvSpPr>
            <a:spLocks noChangeArrowheads="1"/>
          </p:cNvSpPr>
          <p:nvPr/>
        </p:nvSpPr>
        <p:spPr bwMode="auto">
          <a:xfrm>
            <a:off x="179388" y="4724400"/>
            <a:ext cx="8785225"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800">
                <a:latin typeface="Arial" panose="020B0604020202020204" pitchFamily="34" charset="0"/>
              </a:rPr>
              <a:t>Quindi:</a:t>
            </a:r>
            <a:r>
              <a:rPr lang="it-IT" altLang="en-US" sz="2800" i="1">
                <a:latin typeface="Arial" panose="020B0604020202020204" pitchFamily="34" charset="0"/>
              </a:rPr>
              <a:t> la domanda di grano è inelastica</a:t>
            </a:r>
          </a:p>
          <a:p>
            <a:pPr>
              <a:spcBef>
                <a:spcPct val="0"/>
              </a:spcBef>
              <a:buFontTx/>
              <a:buNone/>
            </a:pPr>
            <a:r>
              <a:rPr lang="it-IT" altLang="en-US" sz="2800">
                <a:latin typeface="Arial" panose="020B0604020202020204" pitchFamily="34" charset="0"/>
              </a:rPr>
              <a:t>Ovvero</a:t>
            </a:r>
            <a:r>
              <a:rPr lang="it-IT" altLang="en-US" sz="2800" i="1">
                <a:latin typeface="Arial" panose="020B0604020202020204" pitchFamily="34" charset="0"/>
              </a:rPr>
              <a:t>: reagirà meno che proporzionalmente alla riduzione del prezzo causata dall’aumento dell’offerta</a:t>
            </a:r>
          </a:p>
        </p:txBody>
      </p:sp>
    </p:spTree>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98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98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98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9814" name="Rectangle 6"/>
          <p:cNvSpPr>
            <a:spLocks noChangeArrowheads="1"/>
          </p:cNvSpPr>
          <p:nvPr/>
        </p:nvSpPr>
        <p:spPr bwMode="auto">
          <a:xfrm>
            <a:off x="1825625" y="225425"/>
            <a:ext cx="6022975" cy="581342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en-US" sz="2400"/>
          </a:p>
        </p:txBody>
      </p:sp>
      <p:sp>
        <p:nvSpPr>
          <p:cNvPr id="119815" name="Line 7"/>
          <p:cNvSpPr>
            <a:spLocks noChangeShapeType="1"/>
          </p:cNvSpPr>
          <p:nvPr/>
        </p:nvSpPr>
        <p:spPr bwMode="auto">
          <a:xfrm>
            <a:off x="1838325" y="1003300"/>
            <a:ext cx="5656263" cy="5029200"/>
          </a:xfrm>
          <a:prstGeom prst="line">
            <a:avLst/>
          </a:prstGeom>
          <a:noFill/>
          <a:ln w="28575">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9816" name="Rectangle 8"/>
          <p:cNvSpPr>
            <a:spLocks noChangeArrowheads="1"/>
          </p:cNvSpPr>
          <p:nvPr/>
        </p:nvSpPr>
        <p:spPr bwMode="auto">
          <a:xfrm>
            <a:off x="1512888" y="220980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5</a:t>
            </a:r>
          </a:p>
        </p:txBody>
      </p:sp>
      <p:sp>
        <p:nvSpPr>
          <p:cNvPr id="119817" name="Rectangle 9"/>
          <p:cNvSpPr>
            <a:spLocks noChangeArrowheads="1"/>
          </p:cNvSpPr>
          <p:nvPr/>
        </p:nvSpPr>
        <p:spPr bwMode="auto">
          <a:xfrm>
            <a:off x="1512888" y="1512888"/>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6</a:t>
            </a:r>
          </a:p>
        </p:txBody>
      </p:sp>
      <p:sp>
        <p:nvSpPr>
          <p:cNvPr id="119818" name="Rectangle 10"/>
          <p:cNvSpPr>
            <a:spLocks noChangeArrowheads="1"/>
          </p:cNvSpPr>
          <p:nvPr/>
        </p:nvSpPr>
        <p:spPr bwMode="auto">
          <a:xfrm>
            <a:off x="1338263" y="782638"/>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€7</a:t>
            </a:r>
          </a:p>
        </p:txBody>
      </p:sp>
      <p:sp>
        <p:nvSpPr>
          <p:cNvPr id="119819" name="Rectangle 11"/>
          <p:cNvSpPr>
            <a:spLocks noChangeArrowheads="1"/>
          </p:cNvSpPr>
          <p:nvPr/>
        </p:nvSpPr>
        <p:spPr bwMode="auto">
          <a:xfrm>
            <a:off x="1512888" y="29400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4</a:t>
            </a:r>
          </a:p>
        </p:txBody>
      </p:sp>
      <p:sp>
        <p:nvSpPr>
          <p:cNvPr id="119820" name="Rectangle 12"/>
          <p:cNvSpPr>
            <a:spLocks noChangeArrowheads="1"/>
          </p:cNvSpPr>
          <p:nvPr/>
        </p:nvSpPr>
        <p:spPr bwMode="auto">
          <a:xfrm>
            <a:off x="1512888" y="5099050"/>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1</a:t>
            </a:r>
          </a:p>
        </p:txBody>
      </p:sp>
      <p:sp>
        <p:nvSpPr>
          <p:cNvPr id="119821" name="Rectangle 13"/>
          <p:cNvSpPr>
            <a:spLocks noChangeArrowheads="1"/>
          </p:cNvSpPr>
          <p:nvPr/>
        </p:nvSpPr>
        <p:spPr bwMode="auto">
          <a:xfrm>
            <a:off x="1512888" y="4367213"/>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2</a:t>
            </a:r>
          </a:p>
        </p:txBody>
      </p:sp>
      <p:sp>
        <p:nvSpPr>
          <p:cNvPr id="119822" name="Rectangle 14"/>
          <p:cNvSpPr>
            <a:spLocks noChangeArrowheads="1"/>
          </p:cNvSpPr>
          <p:nvPr/>
        </p:nvSpPr>
        <p:spPr bwMode="auto">
          <a:xfrm>
            <a:off x="1512888" y="3636963"/>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3</a:t>
            </a:r>
          </a:p>
        </p:txBody>
      </p:sp>
      <p:sp>
        <p:nvSpPr>
          <p:cNvPr id="119823" name="Rectangle 15"/>
          <p:cNvSpPr>
            <a:spLocks noChangeArrowheads="1"/>
          </p:cNvSpPr>
          <p:nvPr/>
        </p:nvSpPr>
        <p:spPr bwMode="auto">
          <a:xfrm>
            <a:off x="6664325" y="6491288"/>
            <a:ext cx="84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Quantità</a:t>
            </a:r>
          </a:p>
        </p:txBody>
      </p:sp>
      <p:sp>
        <p:nvSpPr>
          <p:cNvPr id="119824" name="Rectangle 16"/>
          <p:cNvSpPr>
            <a:spLocks noChangeArrowheads="1"/>
          </p:cNvSpPr>
          <p:nvPr/>
        </p:nvSpPr>
        <p:spPr bwMode="auto">
          <a:xfrm>
            <a:off x="6526213" y="6073775"/>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12</a:t>
            </a:r>
          </a:p>
        </p:txBody>
      </p:sp>
      <p:sp>
        <p:nvSpPr>
          <p:cNvPr id="119825" name="Rectangle 17"/>
          <p:cNvSpPr>
            <a:spLocks noChangeArrowheads="1"/>
          </p:cNvSpPr>
          <p:nvPr/>
        </p:nvSpPr>
        <p:spPr bwMode="auto">
          <a:xfrm>
            <a:off x="2557463" y="6073775"/>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2</a:t>
            </a:r>
          </a:p>
        </p:txBody>
      </p:sp>
      <p:sp>
        <p:nvSpPr>
          <p:cNvPr id="119826" name="Rectangle 18"/>
          <p:cNvSpPr>
            <a:spLocks noChangeArrowheads="1"/>
          </p:cNvSpPr>
          <p:nvPr/>
        </p:nvSpPr>
        <p:spPr bwMode="auto">
          <a:xfrm>
            <a:off x="3357563" y="6073775"/>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4</a:t>
            </a:r>
          </a:p>
        </p:txBody>
      </p:sp>
      <p:sp>
        <p:nvSpPr>
          <p:cNvPr id="119827" name="Rectangle 19"/>
          <p:cNvSpPr>
            <a:spLocks noChangeArrowheads="1"/>
          </p:cNvSpPr>
          <p:nvPr/>
        </p:nvSpPr>
        <p:spPr bwMode="auto">
          <a:xfrm>
            <a:off x="4159250" y="6073775"/>
            <a:ext cx="11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6</a:t>
            </a:r>
          </a:p>
        </p:txBody>
      </p:sp>
      <p:sp>
        <p:nvSpPr>
          <p:cNvPr id="119828" name="Rectangle 20"/>
          <p:cNvSpPr>
            <a:spLocks noChangeArrowheads="1"/>
          </p:cNvSpPr>
          <p:nvPr/>
        </p:nvSpPr>
        <p:spPr bwMode="auto">
          <a:xfrm>
            <a:off x="4959350" y="6073775"/>
            <a:ext cx="11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8</a:t>
            </a:r>
          </a:p>
        </p:txBody>
      </p:sp>
      <p:sp>
        <p:nvSpPr>
          <p:cNvPr id="119829" name="Rectangle 21"/>
          <p:cNvSpPr>
            <a:spLocks noChangeArrowheads="1"/>
          </p:cNvSpPr>
          <p:nvPr/>
        </p:nvSpPr>
        <p:spPr bwMode="auto">
          <a:xfrm>
            <a:off x="5689600" y="6073775"/>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10</a:t>
            </a:r>
          </a:p>
        </p:txBody>
      </p:sp>
      <p:sp>
        <p:nvSpPr>
          <p:cNvPr id="119830" name="Rectangle 22"/>
          <p:cNvSpPr>
            <a:spLocks noChangeArrowheads="1"/>
          </p:cNvSpPr>
          <p:nvPr/>
        </p:nvSpPr>
        <p:spPr bwMode="auto">
          <a:xfrm>
            <a:off x="7326313" y="6073775"/>
            <a:ext cx="23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14</a:t>
            </a:r>
          </a:p>
        </p:txBody>
      </p:sp>
      <p:sp>
        <p:nvSpPr>
          <p:cNvPr id="119831" name="Rectangle 23"/>
          <p:cNvSpPr>
            <a:spLocks noChangeArrowheads="1"/>
          </p:cNvSpPr>
          <p:nvPr/>
        </p:nvSpPr>
        <p:spPr bwMode="auto">
          <a:xfrm>
            <a:off x="1547813" y="6073775"/>
            <a:ext cx="11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0</a:t>
            </a:r>
          </a:p>
        </p:txBody>
      </p:sp>
      <p:sp>
        <p:nvSpPr>
          <p:cNvPr id="119832" name="Rectangle 24"/>
          <p:cNvSpPr>
            <a:spLocks noChangeArrowheads="1"/>
          </p:cNvSpPr>
          <p:nvPr/>
        </p:nvSpPr>
        <p:spPr bwMode="auto">
          <a:xfrm>
            <a:off x="1060450" y="85725"/>
            <a:ext cx="673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Prezzo</a:t>
            </a:r>
          </a:p>
        </p:txBody>
      </p:sp>
      <p:sp>
        <p:nvSpPr>
          <p:cNvPr id="119833" name="Freeform 25"/>
          <p:cNvSpPr>
            <a:spLocks/>
          </p:cNvSpPr>
          <p:nvPr/>
        </p:nvSpPr>
        <p:spPr bwMode="auto">
          <a:xfrm>
            <a:off x="1825625" y="225425"/>
            <a:ext cx="6024563" cy="5815013"/>
          </a:xfrm>
          <a:custGeom>
            <a:avLst/>
            <a:gdLst>
              <a:gd name="T0" fmla="*/ 0 w 3795"/>
              <a:gd name="T1" fmla="*/ 0 h 3663"/>
              <a:gd name="T2" fmla="*/ 0 w 3795"/>
              <a:gd name="T3" fmla="*/ 2147483646 h 3663"/>
              <a:gd name="T4" fmla="*/ 2147483646 w 3795"/>
              <a:gd name="T5" fmla="*/ 2147483646 h 3663"/>
              <a:gd name="T6" fmla="*/ 0 60000 65536"/>
              <a:gd name="T7" fmla="*/ 0 60000 65536"/>
              <a:gd name="T8" fmla="*/ 0 60000 65536"/>
            </a:gdLst>
            <a:ahLst/>
            <a:cxnLst>
              <a:cxn ang="T6">
                <a:pos x="T0" y="T1"/>
              </a:cxn>
              <a:cxn ang="T7">
                <a:pos x="T2" y="T3"/>
              </a:cxn>
              <a:cxn ang="T8">
                <a:pos x="T4" y="T5"/>
              </a:cxn>
            </a:cxnLst>
            <a:rect l="0" t="0" r="r" b="b"/>
            <a:pathLst>
              <a:path w="3795" h="3663">
                <a:moveTo>
                  <a:pt x="0" y="0"/>
                </a:moveTo>
                <a:lnTo>
                  <a:pt x="0" y="3662"/>
                </a:lnTo>
                <a:lnTo>
                  <a:pt x="3794" y="36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34" name="Freeform 26"/>
          <p:cNvSpPr>
            <a:spLocks/>
          </p:cNvSpPr>
          <p:nvPr/>
        </p:nvSpPr>
        <p:spPr bwMode="auto">
          <a:xfrm>
            <a:off x="1825625" y="2417763"/>
            <a:ext cx="1638300" cy="3587750"/>
          </a:xfrm>
          <a:custGeom>
            <a:avLst/>
            <a:gdLst>
              <a:gd name="T0" fmla="*/ 2147483646 w 1032"/>
              <a:gd name="T1" fmla="*/ 2147483646 h 2260"/>
              <a:gd name="T2" fmla="*/ 2147483646 w 1032"/>
              <a:gd name="T3" fmla="*/ 0 h 2260"/>
              <a:gd name="T4" fmla="*/ 0 w 1032"/>
              <a:gd name="T5" fmla="*/ 0 h 2260"/>
              <a:gd name="T6" fmla="*/ 0 60000 65536"/>
              <a:gd name="T7" fmla="*/ 0 60000 65536"/>
              <a:gd name="T8" fmla="*/ 0 60000 65536"/>
            </a:gdLst>
            <a:ahLst/>
            <a:cxnLst>
              <a:cxn ang="T6">
                <a:pos x="T0" y="T1"/>
              </a:cxn>
              <a:cxn ang="T7">
                <a:pos x="T2" y="T3"/>
              </a:cxn>
              <a:cxn ang="T8">
                <a:pos x="T4" y="T5"/>
              </a:cxn>
            </a:cxnLst>
            <a:rect l="0" t="0" r="r" b="b"/>
            <a:pathLst>
              <a:path w="1032" h="2260">
                <a:moveTo>
                  <a:pt x="1031" y="2259"/>
                </a:moveTo>
                <a:lnTo>
                  <a:pt x="103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35" name="Freeform 27"/>
          <p:cNvSpPr>
            <a:spLocks/>
          </p:cNvSpPr>
          <p:nvPr/>
        </p:nvSpPr>
        <p:spPr bwMode="auto">
          <a:xfrm>
            <a:off x="1825625" y="1722438"/>
            <a:ext cx="803275" cy="4283075"/>
          </a:xfrm>
          <a:custGeom>
            <a:avLst/>
            <a:gdLst>
              <a:gd name="T0" fmla="*/ 2147483646 w 506"/>
              <a:gd name="T1" fmla="*/ 2147483646 h 2698"/>
              <a:gd name="T2" fmla="*/ 2147483646 w 506"/>
              <a:gd name="T3" fmla="*/ 0 h 2698"/>
              <a:gd name="T4" fmla="*/ 0 w 506"/>
              <a:gd name="T5" fmla="*/ 0 h 2698"/>
              <a:gd name="T6" fmla="*/ 0 60000 65536"/>
              <a:gd name="T7" fmla="*/ 0 60000 65536"/>
              <a:gd name="T8" fmla="*/ 0 60000 65536"/>
            </a:gdLst>
            <a:ahLst/>
            <a:cxnLst>
              <a:cxn ang="T6">
                <a:pos x="T0" y="T1"/>
              </a:cxn>
              <a:cxn ang="T7">
                <a:pos x="T2" y="T3"/>
              </a:cxn>
              <a:cxn ang="T8">
                <a:pos x="T4" y="T5"/>
              </a:cxn>
            </a:cxnLst>
            <a:rect l="0" t="0" r="r" b="b"/>
            <a:pathLst>
              <a:path w="506" h="2698">
                <a:moveTo>
                  <a:pt x="505" y="2697"/>
                </a:moveTo>
                <a:lnTo>
                  <a:pt x="505"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36" name="Freeform 28"/>
          <p:cNvSpPr>
            <a:spLocks/>
          </p:cNvSpPr>
          <p:nvPr/>
        </p:nvSpPr>
        <p:spPr bwMode="auto">
          <a:xfrm>
            <a:off x="1825625" y="4576763"/>
            <a:ext cx="4040188" cy="1428750"/>
          </a:xfrm>
          <a:custGeom>
            <a:avLst/>
            <a:gdLst>
              <a:gd name="T0" fmla="*/ 2147483646 w 2545"/>
              <a:gd name="T1" fmla="*/ 2147483646 h 900"/>
              <a:gd name="T2" fmla="*/ 2147483646 w 2545"/>
              <a:gd name="T3" fmla="*/ 0 h 900"/>
              <a:gd name="T4" fmla="*/ 0 w 2545"/>
              <a:gd name="T5" fmla="*/ 0 h 900"/>
              <a:gd name="T6" fmla="*/ 0 60000 65536"/>
              <a:gd name="T7" fmla="*/ 0 60000 65536"/>
              <a:gd name="T8" fmla="*/ 0 60000 65536"/>
            </a:gdLst>
            <a:ahLst/>
            <a:cxnLst>
              <a:cxn ang="T6">
                <a:pos x="T0" y="T1"/>
              </a:cxn>
              <a:cxn ang="T7">
                <a:pos x="T2" y="T3"/>
              </a:cxn>
              <a:cxn ang="T8">
                <a:pos x="T4" y="T5"/>
              </a:cxn>
            </a:cxnLst>
            <a:rect l="0" t="0" r="r" b="b"/>
            <a:pathLst>
              <a:path w="2545" h="900">
                <a:moveTo>
                  <a:pt x="2544" y="899"/>
                </a:moveTo>
                <a:lnTo>
                  <a:pt x="254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37" name="Freeform 29"/>
          <p:cNvSpPr>
            <a:spLocks/>
          </p:cNvSpPr>
          <p:nvPr/>
        </p:nvSpPr>
        <p:spPr bwMode="auto">
          <a:xfrm>
            <a:off x="1825625" y="5307013"/>
            <a:ext cx="4840288" cy="698500"/>
          </a:xfrm>
          <a:custGeom>
            <a:avLst/>
            <a:gdLst>
              <a:gd name="T0" fmla="*/ 2147483646 w 3049"/>
              <a:gd name="T1" fmla="*/ 2147483646 h 440"/>
              <a:gd name="T2" fmla="*/ 2147483646 w 3049"/>
              <a:gd name="T3" fmla="*/ 0 h 440"/>
              <a:gd name="T4" fmla="*/ 0 w 3049"/>
              <a:gd name="T5" fmla="*/ 0 h 440"/>
              <a:gd name="T6" fmla="*/ 0 60000 65536"/>
              <a:gd name="T7" fmla="*/ 0 60000 65536"/>
              <a:gd name="T8" fmla="*/ 0 60000 65536"/>
            </a:gdLst>
            <a:ahLst/>
            <a:cxnLst>
              <a:cxn ang="T6">
                <a:pos x="T0" y="T1"/>
              </a:cxn>
              <a:cxn ang="T7">
                <a:pos x="T2" y="T3"/>
              </a:cxn>
              <a:cxn ang="T8">
                <a:pos x="T4" y="T5"/>
              </a:cxn>
            </a:cxnLst>
            <a:rect l="0" t="0" r="r" b="b"/>
            <a:pathLst>
              <a:path w="3049" h="440">
                <a:moveTo>
                  <a:pt x="3048" y="439"/>
                </a:moveTo>
                <a:lnTo>
                  <a:pt x="304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38" name="Freeform 30"/>
          <p:cNvSpPr>
            <a:spLocks/>
          </p:cNvSpPr>
          <p:nvPr/>
        </p:nvSpPr>
        <p:spPr bwMode="auto">
          <a:xfrm>
            <a:off x="1825625" y="3879850"/>
            <a:ext cx="3240088" cy="2125663"/>
          </a:xfrm>
          <a:custGeom>
            <a:avLst/>
            <a:gdLst>
              <a:gd name="T0" fmla="*/ 2147483646 w 2041"/>
              <a:gd name="T1" fmla="*/ 2147483646 h 1339"/>
              <a:gd name="T2" fmla="*/ 2147483646 w 2041"/>
              <a:gd name="T3" fmla="*/ 0 h 1339"/>
              <a:gd name="T4" fmla="*/ 0 w 2041"/>
              <a:gd name="T5" fmla="*/ 0 h 1339"/>
              <a:gd name="T6" fmla="*/ 0 60000 65536"/>
              <a:gd name="T7" fmla="*/ 0 60000 65536"/>
              <a:gd name="T8" fmla="*/ 0 60000 65536"/>
            </a:gdLst>
            <a:ahLst/>
            <a:cxnLst>
              <a:cxn ang="T6">
                <a:pos x="T0" y="T1"/>
              </a:cxn>
              <a:cxn ang="T7">
                <a:pos x="T2" y="T3"/>
              </a:cxn>
              <a:cxn ang="T8">
                <a:pos x="T4" y="T5"/>
              </a:cxn>
            </a:cxnLst>
            <a:rect l="0" t="0" r="r" b="b"/>
            <a:pathLst>
              <a:path w="2041" h="1339">
                <a:moveTo>
                  <a:pt x="2040" y="1338"/>
                </a:moveTo>
                <a:lnTo>
                  <a:pt x="204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39" name="Freeform 31"/>
          <p:cNvSpPr>
            <a:spLocks/>
          </p:cNvSpPr>
          <p:nvPr/>
        </p:nvSpPr>
        <p:spPr bwMode="auto">
          <a:xfrm>
            <a:off x="1825625" y="3149600"/>
            <a:ext cx="2403475" cy="2855913"/>
          </a:xfrm>
          <a:custGeom>
            <a:avLst/>
            <a:gdLst>
              <a:gd name="T0" fmla="*/ 2147483646 w 1514"/>
              <a:gd name="T1" fmla="*/ 2147483646 h 1799"/>
              <a:gd name="T2" fmla="*/ 2147483646 w 1514"/>
              <a:gd name="T3" fmla="*/ 0 h 1799"/>
              <a:gd name="T4" fmla="*/ 0 w 1514"/>
              <a:gd name="T5" fmla="*/ 0 h 1799"/>
              <a:gd name="T6" fmla="*/ 0 60000 65536"/>
              <a:gd name="T7" fmla="*/ 0 60000 65536"/>
              <a:gd name="T8" fmla="*/ 0 60000 65536"/>
            </a:gdLst>
            <a:ahLst/>
            <a:cxnLst>
              <a:cxn ang="T6">
                <a:pos x="T0" y="T1"/>
              </a:cxn>
              <a:cxn ang="T7">
                <a:pos x="T2" y="T3"/>
              </a:cxn>
              <a:cxn ang="T8">
                <a:pos x="T4" y="T5"/>
              </a:cxn>
            </a:cxnLst>
            <a:rect l="0" t="0" r="r" b="b"/>
            <a:pathLst>
              <a:path w="1514" h="1799">
                <a:moveTo>
                  <a:pt x="1513" y="1798"/>
                </a:moveTo>
                <a:lnTo>
                  <a:pt x="1513"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0" name="Freeform 32"/>
          <p:cNvSpPr>
            <a:spLocks/>
          </p:cNvSpPr>
          <p:nvPr/>
        </p:nvSpPr>
        <p:spPr bwMode="auto">
          <a:xfrm>
            <a:off x="4714875" y="3149600"/>
            <a:ext cx="36513" cy="174625"/>
          </a:xfrm>
          <a:custGeom>
            <a:avLst/>
            <a:gdLst>
              <a:gd name="T0" fmla="*/ 2147483646 w 23"/>
              <a:gd name="T1" fmla="*/ 2147483646 h 110"/>
              <a:gd name="T2" fmla="*/ 2147483646 w 23"/>
              <a:gd name="T3" fmla="*/ 2147483646 h 110"/>
              <a:gd name="T4" fmla="*/ 2147483646 w 23"/>
              <a:gd name="T5" fmla="*/ 2147483646 h 110"/>
              <a:gd name="T6" fmla="*/ 0 w 23"/>
              <a:gd name="T7" fmla="*/ 0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10">
                <a:moveTo>
                  <a:pt x="22" y="109"/>
                </a:moveTo>
                <a:lnTo>
                  <a:pt x="22" y="65"/>
                </a:lnTo>
                <a:lnTo>
                  <a:pt x="22" y="4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1" name="Freeform 33"/>
          <p:cNvSpPr>
            <a:spLocks/>
          </p:cNvSpPr>
          <p:nvPr/>
        </p:nvSpPr>
        <p:spPr bwMode="auto">
          <a:xfrm>
            <a:off x="3462338" y="2035175"/>
            <a:ext cx="1254125" cy="1116013"/>
          </a:xfrm>
          <a:custGeom>
            <a:avLst/>
            <a:gdLst>
              <a:gd name="T0" fmla="*/ 2147483646 w 790"/>
              <a:gd name="T1" fmla="*/ 2147483646 h 703"/>
              <a:gd name="T2" fmla="*/ 2147483646 w 790"/>
              <a:gd name="T3" fmla="*/ 2147483646 h 703"/>
              <a:gd name="T4" fmla="*/ 2147483646 w 790"/>
              <a:gd name="T5" fmla="*/ 2147483646 h 703"/>
              <a:gd name="T6" fmla="*/ 0 w 790"/>
              <a:gd name="T7" fmla="*/ 0 h 7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0" h="703">
                <a:moveTo>
                  <a:pt x="789" y="702"/>
                </a:moveTo>
                <a:lnTo>
                  <a:pt x="570" y="526"/>
                </a:lnTo>
                <a:lnTo>
                  <a:pt x="197" y="19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2" name="Freeform 34"/>
          <p:cNvSpPr>
            <a:spLocks/>
          </p:cNvSpPr>
          <p:nvPr/>
        </p:nvSpPr>
        <p:spPr bwMode="auto">
          <a:xfrm>
            <a:off x="3427413" y="1895475"/>
            <a:ext cx="36512" cy="141288"/>
          </a:xfrm>
          <a:custGeom>
            <a:avLst/>
            <a:gdLst>
              <a:gd name="T0" fmla="*/ 2147483646 w 23"/>
              <a:gd name="T1" fmla="*/ 2147483646 h 89"/>
              <a:gd name="T2" fmla="*/ 0 w 23"/>
              <a:gd name="T3" fmla="*/ 2147483646 h 89"/>
              <a:gd name="T4" fmla="*/ 0 w 23"/>
              <a:gd name="T5" fmla="*/ 2147483646 h 89"/>
              <a:gd name="T6" fmla="*/ 0 w 2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89">
                <a:moveTo>
                  <a:pt x="22" y="88"/>
                </a:moveTo>
                <a:lnTo>
                  <a:pt x="0" y="66"/>
                </a:lnTo>
                <a:lnTo>
                  <a:pt x="0" y="4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3" name="Freeform 35"/>
          <p:cNvSpPr>
            <a:spLocks/>
          </p:cNvSpPr>
          <p:nvPr/>
        </p:nvSpPr>
        <p:spPr bwMode="auto">
          <a:xfrm>
            <a:off x="3322638" y="1895475"/>
            <a:ext cx="106362" cy="36513"/>
          </a:xfrm>
          <a:custGeom>
            <a:avLst/>
            <a:gdLst>
              <a:gd name="T0" fmla="*/ 2147483646 w 67"/>
              <a:gd name="T1" fmla="*/ 0 h 23"/>
              <a:gd name="T2" fmla="*/ 2147483646 w 67"/>
              <a:gd name="T3" fmla="*/ 2147483646 h 23"/>
              <a:gd name="T4" fmla="*/ 2147483646 w 67"/>
              <a:gd name="T5" fmla="*/ 2147483646 h 23"/>
              <a:gd name="T6" fmla="*/ 0 w 67"/>
              <a:gd name="T7" fmla="*/ 214748364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3">
                <a:moveTo>
                  <a:pt x="66" y="0"/>
                </a:moveTo>
                <a:lnTo>
                  <a:pt x="44" y="22"/>
                </a:lnTo>
                <a:lnTo>
                  <a:pt x="22" y="22"/>
                </a:lnTo>
                <a:lnTo>
                  <a:pt x="0" y="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4" name="Freeform 36"/>
          <p:cNvSpPr>
            <a:spLocks/>
          </p:cNvSpPr>
          <p:nvPr/>
        </p:nvSpPr>
        <p:spPr bwMode="auto">
          <a:xfrm>
            <a:off x="2105025" y="850900"/>
            <a:ext cx="1219200" cy="1081088"/>
          </a:xfrm>
          <a:custGeom>
            <a:avLst/>
            <a:gdLst>
              <a:gd name="T0" fmla="*/ 2147483646 w 768"/>
              <a:gd name="T1" fmla="*/ 2147483646 h 681"/>
              <a:gd name="T2" fmla="*/ 2147483646 w 768"/>
              <a:gd name="T3" fmla="*/ 2147483646 h 681"/>
              <a:gd name="T4" fmla="*/ 2147483646 w 768"/>
              <a:gd name="T5" fmla="*/ 2147483646 h 681"/>
              <a:gd name="T6" fmla="*/ 0 w 768"/>
              <a:gd name="T7" fmla="*/ 0 h 6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681">
                <a:moveTo>
                  <a:pt x="767" y="680"/>
                </a:moveTo>
                <a:lnTo>
                  <a:pt x="570" y="505"/>
                </a:lnTo>
                <a:lnTo>
                  <a:pt x="197" y="17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5" name="Freeform 37"/>
          <p:cNvSpPr>
            <a:spLocks/>
          </p:cNvSpPr>
          <p:nvPr/>
        </p:nvSpPr>
        <p:spPr bwMode="auto">
          <a:xfrm>
            <a:off x="1965325" y="854075"/>
            <a:ext cx="141288" cy="1588"/>
          </a:xfrm>
          <a:custGeom>
            <a:avLst/>
            <a:gdLst>
              <a:gd name="T0" fmla="*/ 2147483646 w 89"/>
              <a:gd name="T1" fmla="*/ 0 h 1"/>
              <a:gd name="T2" fmla="*/ 2147483646 w 89"/>
              <a:gd name="T3" fmla="*/ 0 h 1"/>
              <a:gd name="T4" fmla="*/ 2147483646 w 89"/>
              <a:gd name="T5" fmla="*/ 0 h 1"/>
              <a:gd name="T6" fmla="*/ 0 w 89"/>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1">
                <a:moveTo>
                  <a:pt x="88" y="0"/>
                </a:moveTo>
                <a:lnTo>
                  <a:pt x="66" y="0"/>
                </a:lnTo>
                <a:lnTo>
                  <a:pt x="2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6" name="Freeform 38"/>
          <p:cNvSpPr>
            <a:spLocks/>
          </p:cNvSpPr>
          <p:nvPr/>
        </p:nvSpPr>
        <p:spPr bwMode="auto">
          <a:xfrm>
            <a:off x="7570788" y="5656263"/>
            <a:ext cx="69850" cy="174625"/>
          </a:xfrm>
          <a:custGeom>
            <a:avLst/>
            <a:gdLst>
              <a:gd name="T0" fmla="*/ 2147483646 w 44"/>
              <a:gd name="T1" fmla="*/ 2147483646 h 110"/>
              <a:gd name="T2" fmla="*/ 2147483646 w 44"/>
              <a:gd name="T3" fmla="*/ 2147483646 h 110"/>
              <a:gd name="T4" fmla="*/ 2147483646 w 44"/>
              <a:gd name="T5" fmla="*/ 2147483646 h 110"/>
              <a:gd name="T6" fmla="*/ 0 w 44"/>
              <a:gd name="T7" fmla="*/ 0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110">
                <a:moveTo>
                  <a:pt x="21" y="109"/>
                </a:moveTo>
                <a:lnTo>
                  <a:pt x="43" y="65"/>
                </a:lnTo>
                <a:lnTo>
                  <a:pt x="21" y="2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7" name="Freeform 39"/>
          <p:cNvSpPr>
            <a:spLocks/>
          </p:cNvSpPr>
          <p:nvPr/>
        </p:nvSpPr>
        <p:spPr bwMode="auto">
          <a:xfrm>
            <a:off x="6351588" y="4576763"/>
            <a:ext cx="1220787" cy="1081087"/>
          </a:xfrm>
          <a:custGeom>
            <a:avLst/>
            <a:gdLst>
              <a:gd name="T0" fmla="*/ 2147483646 w 769"/>
              <a:gd name="T1" fmla="*/ 2147483646 h 681"/>
              <a:gd name="T2" fmla="*/ 2147483646 w 769"/>
              <a:gd name="T3" fmla="*/ 2147483646 h 681"/>
              <a:gd name="T4" fmla="*/ 2147483646 w 769"/>
              <a:gd name="T5" fmla="*/ 2147483646 h 681"/>
              <a:gd name="T6" fmla="*/ 0 w 769"/>
              <a:gd name="T7" fmla="*/ 0 h 6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681">
                <a:moveTo>
                  <a:pt x="768" y="680"/>
                </a:moveTo>
                <a:lnTo>
                  <a:pt x="571" y="505"/>
                </a:lnTo>
                <a:lnTo>
                  <a:pt x="197" y="17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8" name="Freeform 40"/>
          <p:cNvSpPr>
            <a:spLocks/>
          </p:cNvSpPr>
          <p:nvPr/>
        </p:nvSpPr>
        <p:spPr bwMode="auto">
          <a:xfrm>
            <a:off x="6316663" y="4437063"/>
            <a:ext cx="36512" cy="141287"/>
          </a:xfrm>
          <a:custGeom>
            <a:avLst/>
            <a:gdLst>
              <a:gd name="T0" fmla="*/ 2147483646 w 23"/>
              <a:gd name="T1" fmla="*/ 2147483646 h 89"/>
              <a:gd name="T2" fmla="*/ 0 w 23"/>
              <a:gd name="T3" fmla="*/ 2147483646 h 89"/>
              <a:gd name="T4" fmla="*/ 0 w 23"/>
              <a:gd name="T5" fmla="*/ 2147483646 h 89"/>
              <a:gd name="T6" fmla="*/ 0 w 2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89">
                <a:moveTo>
                  <a:pt x="22" y="88"/>
                </a:moveTo>
                <a:lnTo>
                  <a:pt x="0" y="66"/>
                </a:lnTo>
                <a:lnTo>
                  <a:pt x="0" y="2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49" name="Freeform 41"/>
          <p:cNvSpPr>
            <a:spLocks/>
          </p:cNvSpPr>
          <p:nvPr/>
        </p:nvSpPr>
        <p:spPr bwMode="auto">
          <a:xfrm>
            <a:off x="6211888" y="4437063"/>
            <a:ext cx="106362" cy="36512"/>
          </a:xfrm>
          <a:custGeom>
            <a:avLst/>
            <a:gdLst>
              <a:gd name="T0" fmla="*/ 2147483646 w 67"/>
              <a:gd name="T1" fmla="*/ 0 h 23"/>
              <a:gd name="T2" fmla="*/ 2147483646 w 67"/>
              <a:gd name="T3" fmla="*/ 2147483646 h 23"/>
              <a:gd name="T4" fmla="*/ 2147483646 w 67"/>
              <a:gd name="T5" fmla="*/ 2147483646 h 23"/>
              <a:gd name="T6" fmla="*/ 0 w 67"/>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3">
                <a:moveTo>
                  <a:pt x="66" y="0"/>
                </a:moveTo>
                <a:lnTo>
                  <a:pt x="44" y="22"/>
                </a:lnTo>
                <a:lnTo>
                  <a:pt x="22" y="2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0" name="Freeform 42"/>
          <p:cNvSpPr>
            <a:spLocks/>
          </p:cNvSpPr>
          <p:nvPr/>
        </p:nvSpPr>
        <p:spPr bwMode="auto">
          <a:xfrm>
            <a:off x="5029200" y="3427413"/>
            <a:ext cx="1184275" cy="1011237"/>
          </a:xfrm>
          <a:custGeom>
            <a:avLst/>
            <a:gdLst>
              <a:gd name="T0" fmla="*/ 2147483646 w 746"/>
              <a:gd name="T1" fmla="*/ 2147483646 h 637"/>
              <a:gd name="T2" fmla="*/ 2147483646 w 746"/>
              <a:gd name="T3" fmla="*/ 2147483646 h 637"/>
              <a:gd name="T4" fmla="*/ 2147483646 w 746"/>
              <a:gd name="T5" fmla="*/ 2147483646 h 637"/>
              <a:gd name="T6" fmla="*/ 0 w 746"/>
              <a:gd name="T7" fmla="*/ 0 h 6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6" h="637">
                <a:moveTo>
                  <a:pt x="745" y="636"/>
                </a:moveTo>
                <a:lnTo>
                  <a:pt x="548" y="482"/>
                </a:lnTo>
                <a:lnTo>
                  <a:pt x="197" y="17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1" name="Freeform 43"/>
          <p:cNvSpPr>
            <a:spLocks/>
          </p:cNvSpPr>
          <p:nvPr/>
        </p:nvSpPr>
        <p:spPr bwMode="auto">
          <a:xfrm>
            <a:off x="4889500" y="3392488"/>
            <a:ext cx="141288" cy="36512"/>
          </a:xfrm>
          <a:custGeom>
            <a:avLst/>
            <a:gdLst>
              <a:gd name="T0" fmla="*/ 2147483646 w 89"/>
              <a:gd name="T1" fmla="*/ 2147483646 h 23"/>
              <a:gd name="T2" fmla="*/ 2147483646 w 89"/>
              <a:gd name="T3" fmla="*/ 0 h 23"/>
              <a:gd name="T4" fmla="*/ 2147483646 w 89"/>
              <a:gd name="T5" fmla="*/ 0 h 23"/>
              <a:gd name="T6" fmla="*/ 0 w 89"/>
              <a:gd name="T7" fmla="*/ 214748364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23">
                <a:moveTo>
                  <a:pt x="88" y="22"/>
                </a:moveTo>
                <a:lnTo>
                  <a:pt x="66" y="0"/>
                </a:lnTo>
                <a:lnTo>
                  <a:pt x="22" y="0"/>
                </a:lnTo>
                <a:lnTo>
                  <a:pt x="0" y="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2" name="Freeform 44"/>
          <p:cNvSpPr>
            <a:spLocks/>
          </p:cNvSpPr>
          <p:nvPr/>
        </p:nvSpPr>
        <p:spPr bwMode="auto">
          <a:xfrm>
            <a:off x="1722438" y="920750"/>
            <a:ext cx="174625" cy="176213"/>
          </a:xfrm>
          <a:custGeom>
            <a:avLst/>
            <a:gdLst>
              <a:gd name="T0" fmla="*/ 2147483646 w 110"/>
              <a:gd name="T1" fmla="*/ 2147483646 h 111"/>
              <a:gd name="T2" fmla="*/ 2147483646 w 110"/>
              <a:gd name="T3" fmla="*/ 2147483646 h 111"/>
              <a:gd name="T4" fmla="*/ 2147483646 w 110"/>
              <a:gd name="T5" fmla="*/ 2147483646 h 111"/>
              <a:gd name="T6" fmla="*/ 2147483646 w 110"/>
              <a:gd name="T7" fmla="*/ 2147483646 h 111"/>
              <a:gd name="T8" fmla="*/ 2147483646 w 110"/>
              <a:gd name="T9" fmla="*/ 2147483646 h 111"/>
              <a:gd name="T10" fmla="*/ 2147483646 w 110"/>
              <a:gd name="T11" fmla="*/ 0 h 111"/>
              <a:gd name="T12" fmla="*/ 2147483646 w 110"/>
              <a:gd name="T13" fmla="*/ 0 h 111"/>
              <a:gd name="T14" fmla="*/ 2147483646 w 110"/>
              <a:gd name="T15" fmla="*/ 0 h 111"/>
              <a:gd name="T16" fmla="*/ 2147483646 w 110"/>
              <a:gd name="T17" fmla="*/ 2147483646 h 111"/>
              <a:gd name="T18" fmla="*/ 0 w 110"/>
              <a:gd name="T19" fmla="*/ 2147483646 h 111"/>
              <a:gd name="T20" fmla="*/ 2147483646 w 110"/>
              <a:gd name="T21" fmla="*/ 2147483646 h 111"/>
              <a:gd name="T22" fmla="*/ 2147483646 w 110"/>
              <a:gd name="T23" fmla="*/ 2147483646 h 111"/>
              <a:gd name="T24" fmla="*/ 2147483646 w 110"/>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111">
                <a:moveTo>
                  <a:pt x="65" y="110"/>
                </a:moveTo>
                <a:lnTo>
                  <a:pt x="87" y="88"/>
                </a:lnTo>
                <a:lnTo>
                  <a:pt x="109" y="66"/>
                </a:lnTo>
                <a:lnTo>
                  <a:pt x="109" y="44"/>
                </a:lnTo>
                <a:lnTo>
                  <a:pt x="109" y="22"/>
                </a:lnTo>
                <a:lnTo>
                  <a:pt x="87" y="0"/>
                </a:lnTo>
                <a:lnTo>
                  <a:pt x="65" y="0"/>
                </a:lnTo>
                <a:lnTo>
                  <a:pt x="44" y="0"/>
                </a:lnTo>
                <a:lnTo>
                  <a:pt x="22" y="22"/>
                </a:lnTo>
                <a:lnTo>
                  <a:pt x="0" y="44"/>
                </a:lnTo>
                <a:lnTo>
                  <a:pt x="22" y="66"/>
                </a:lnTo>
                <a:lnTo>
                  <a:pt x="44" y="88"/>
                </a:lnTo>
                <a:lnTo>
                  <a:pt x="65"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3" name="Freeform 45"/>
          <p:cNvSpPr>
            <a:spLocks/>
          </p:cNvSpPr>
          <p:nvPr/>
        </p:nvSpPr>
        <p:spPr bwMode="auto">
          <a:xfrm>
            <a:off x="2557463" y="1617663"/>
            <a:ext cx="141287" cy="174625"/>
          </a:xfrm>
          <a:custGeom>
            <a:avLst/>
            <a:gdLst>
              <a:gd name="T0" fmla="*/ 2147483646 w 89"/>
              <a:gd name="T1" fmla="*/ 2147483646 h 110"/>
              <a:gd name="T2" fmla="*/ 2147483646 w 89"/>
              <a:gd name="T3" fmla="*/ 2147483646 h 110"/>
              <a:gd name="T4" fmla="*/ 2147483646 w 89"/>
              <a:gd name="T5" fmla="*/ 2147483646 h 110"/>
              <a:gd name="T6" fmla="*/ 2147483646 w 89"/>
              <a:gd name="T7" fmla="*/ 2147483646 h 110"/>
              <a:gd name="T8" fmla="*/ 2147483646 w 89"/>
              <a:gd name="T9" fmla="*/ 2147483646 h 110"/>
              <a:gd name="T10" fmla="*/ 2147483646 w 89"/>
              <a:gd name="T11" fmla="*/ 2147483646 h 110"/>
              <a:gd name="T12" fmla="*/ 2147483646 w 89"/>
              <a:gd name="T13" fmla="*/ 0 h 110"/>
              <a:gd name="T14" fmla="*/ 2147483646 w 89"/>
              <a:gd name="T15" fmla="*/ 2147483646 h 110"/>
              <a:gd name="T16" fmla="*/ 0 w 89"/>
              <a:gd name="T17" fmla="*/ 2147483646 h 110"/>
              <a:gd name="T18" fmla="*/ 0 w 89"/>
              <a:gd name="T19" fmla="*/ 2147483646 h 110"/>
              <a:gd name="T20" fmla="*/ 0 w 89"/>
              <a:gd name="T21" fmla="*/ 2147483646 h 110"/>
              <a:gd name="T22" fmla="*/ 2147483646 w 89"/>
              <a:gd name="T23" fmla="*/ 2147483646 h 110"/>
              <a:gd name="T24" fmla="*/ 2147483646 w 89"/>
              <a:gd name="T25" fmla="*/ 214748364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10">
                <a:moveTo>
                  <a:pt x="44" y="109"/>
                </a:moveTo>
                <a:lnTo>
                  <a:pt x="66" y="109"/>
                </a:lnTo>
                <a:lnTo>
                  <a:pt x="88" y="87"/>
                </a:lnTo>
                <a:lnTo>
                  <a:pt x="88" y="65"/>
                </a:lnTo>
                <a:lnTo>
                  <a:pt x="88" y="44"/>
                </a:lnTo>
                <a:lnTo>
                  <a:pt x="66" y="22"/>
                </a:lnTo>
                <a:lnTo>
                  <a:pt x="44" y="0"/>
                </a:lnTo>
                <a:lnTo>
                  <a:pt x="22" y="22"/>
                </a:lnTo>
                <a:lnTo>
                  <a:pt x="0" y="44"/>
                </a:lnTo>
                <a:lnTo>
                  <a:pt x="0" y="65"/>
                </a:lnTo>
                <a:lnTo>
                  <a:pt x="0" y="87"/>
                </a:lnTo>
                <a:lnTo>
                  <a:pt x="22" y="109"/>
                </a:lnTo>
                <a:lnTo>
                  <a:pt x="44" y="10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4" name="Freeform 46"/>
          <p:cNvSpPr>
            <a:spLocks/>
          </p:cNvSpPr>
          <p:nvPr/>
        </p:nvSpPr>
        <p:spPr bwMode="auto">
          <a:xfrm>
            <a:off x="3357563" y="2347913"/>
            <a:ext cx="176212" cy="176212"/>
          </a:xfrm>
          <a:custGeom>
            <a:avLst/>
            <a:gdLst>
              <a:gd name="T0" fmla="*/ 2147483646 w 111"/>
              <a:gd name="T1" fmla="*/ 2147483646 h 111"/>
              <a:gd name="T2" fmla="*/ 2147483646 w 111"/>
              <a:gd name="T3" fmla="*/ 2147483646 h 111"/>
              <a:gd name="T4" fmla="*/ 2147483646 w 111"/>
              <a:gd name="T5" fmla="*/ 2147483646 h 111"/>
              <a:gd name="T6" fmla="*/ 2147483646 w 111"/>
              <a:gd name="T7" fmla="*/ 2147483646 h 111"/>
              <a:gd name="T8" fmla="*/ 2147483646 w 111"/>
              <a:gd name="T9" fmla="*/ 0 h 111"/>
              <a:gd name="T10" fmla="*/ 2147483646 w 111"/>
              <a:gd name="T11" fmla="*/ 0 h 111"/>
              <a:gd name="T12" fmla="*/ 2147483646 w 111"/>
              <a:gd name="T13" fmla="*/ 0 h 111"/>
              <a:gd name="T14" fmla="*/ 2147483646 w 111"/>
              <a:gd name="T15" fmla="*/ 2147483646 h 111"/>
              <a:gd name="T16" fmla="*/ 0 w 111"/>
              <a:gd name="T17" fmla="*/ 2147483646 h 111"/>
              <a:gd name="T18" fmla="*/ 2147483646 w 111"/>
              <a:gd name="T19" fmla="*/ 2147483646 h 111"/>
              <a:gd name="T20" fmla="*/ 2147483646 w 111"/>
              <a:gd name="T21" fmla="*/ 2147483646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 h="111">
                <a:moveTo>
                  <a:pt x="66" y="110"/>
                </a:moveTo>
                <a:lnTo>
                  <a:pt x="88" y="88"/>
                </a:lnTo>
                <a:lnTo>
                  <a:pt x="110" y="44"/>
                </a:lnTo>
                <a:lnTo>
                  <a:pt x="88" y="22"/>
                </a:lnTo>
                <a:lnTo>
                  <a:pt x="88" y="0"/>
                </a:lnTo>
                <a:lnTo>
                  <a:pt x="66" y="0"/>
                </a:lnTo>
                <a:lnTo>
                  <a:pt x="22" y="0"/>
                </a:lnTo>
                <a:lnTo>
                  <a:pt x="22" y="22"/>
                </a:lnTo>
                <a:lnTo>
                  <a:pt x="0" y="44"/>
                </a:lnTo>
                <a:lnTo>
                  <a:pt x="22" y="88"/>
                </a:lnTo>
                <a:lnTo>
                  <a:pt x="66"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5" name="Freeform 47"/>
          <p:cNvSpPr>
            <a:spLocks/>
          </p:cNvSpPr>
          <p:nvPr/>
        </p:nvSpPr>
        <p:spPr bwMode="auto">
          <a:xfrm>
            <a:off x="4159250" y="3079750"/>
            <a:ext cx="139700" cy="141288"/>
          </a:xfrm>
          <a:custGeom>
            <a:avLst/>
            <a:gdLst>
              <a:gd name="T0" fmla="*/ 2147483646 w 88"/>
              <a:gd name="T1" fmla="*/ 2147483646 h 89"/>
              <a:gd name="T2" fmla="*/ 2147483646 w 88"/>
              <a:gd name="T3" fmla="*/ 2147483646 h 89"/>
              <a:gd name="T4" fmla="*/ 2147483646 w 88"/>
              <a:gd name="T5" fmla="*/ 2147483646 h 89"/>
              <a:gd name="T6" fmla="*/ 2147483646 w 88"/>
              <a:gd name="T7" fmla="*/ 2147483646 h 89"/>
              <a:gd name="T8" fmla="*/ 2147483646 w 88"/>
              <a:gd name="T9" fmla="*/ 2147483646 h 89"/>
              <a:gd name="T10" fmla="*/ 2147483646 w 88"/>
              <a:gd name="T11" fmla="*/ 0 h 89"/>
              <a:gd name="T12" fmla="*/ 2147483646 w 88"/>
              <a:gd name="T13" fmla="*/ 0 h 89"/>
              <a:gd name="T14" fmla="*/ 2147483646 w 88"/>
              <a:gd name="T15" fmla="*/ 0 h 89"/>
              <a:gd name="T16" fmla="*/ 0 w 88"/>
              <a:gd name="T17" fmla="*/ 2147483646 h 89"/>
              <a:gd name="T18" fmla="*/ 0 w 88"/>
              <a:gd name="T19" fmla="*/ 2147483646 h 89"/>
              <a:gd name="T20" fmla="*/ 0 w 88"/>
              <a:gd name="T21" fmla="*/ 2147483646 h 89"/>
              <a:gd name="T22" fmla="*/ 2147483646 w 88"/>
              <a:gd name="T23" fmla="*/ 2147483646 h 89"/>
              <a:gd name="T24" fmla="*/ 2147483646 w 88"/>
              <a:gd name="T25" fmla="*/ 2147483646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89">
                <a:moveTo>
                  <a:pt x="43" y="88"/>
                </a:moveTo>
                <a:lnTo>
                  <a:pt x="65" y="88"/>
                </a:lnTo>
                <a:lnTo>
                  <a:pt x="87" y="66"/>
                </a:lnTo>
                <a:lnTo>
                  <a:pt x="87" y="44"/>
                </a:lnTo>
                <a:lnTo>
                  <a:pt x="87" y="22"/>
                </a:lnTo>
                <a:lnTo>
                  <a:pt x="65" y="0"/>
                </a:lnTo>
                <a:lnTo>
                  <a:pt x="43" y="0"/>
                </a:lnTo>
                <a:lnTo>
                  <a:pt x="22" y="0"/>
                </a:lnTo>
                <a:lnTo>
                  <a:pt x="0" y="22"/>
                </a:lnTo>
                <a:lnTo>
                  <a:pt x="0" y="44"/>
                </a:lnTo>
                <a:lnTo>
                  <a:pt x="0" y="66"/>
                </a:lnTo>
                <a:lnTo>
                  <a:pt x="22" y="88"/>
                </a:lnTo>
                <a:lnTo>
                  <a:pt x="43" y="8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6" name="Freeform 48"/>
          <p:cNvSpPr>
            <a:spLocks/>
          </p:cNvSpPr>
          <p:nvPr/>
        </p:nvSpPr>
        <p:spPr bwMode="auto">
          <a:xfrm>
            <a:off x="4959350" y="3775075"/>
            <a:ext cx="176213" cy="176213"/>
          </a:xfrm>
          <a:custGeom>
            <a:avLst/>
            <a:gdLst>
              <a:gd name="T0" fmla="*/ 2147483646 w 111"/>
              <a:gd name="T1" fmla="*/ 2147483646 h 111"/>
              <a:gd name="T2" fmla="*/ 2147483646 w 111"/>
              <a:gd name="T3" fmla="*/ 2147483646 h 111"/>
              <a:gd name="T4" fmla="*/ 2147483646 w 111"/>
              <a:gd name="T5" fmla="*/ 2147483646 h 111"/>
              <a:gd name="T6" fmla="*/ 2147483646 w 111"/>
              <a:gd name="T7" fmla="*/ 2147483646 h 111"/>
              <a:gd name="T8" fmla="*/ 2147483646 w 111"/>
              <a:gd name="T9" fmla="*/ 2147483646 h 111"/>
              <a:gd name="T10" fmla="*/ 2147483646 w 111"/>
              <a:gd name="T11" fmla="*/ 2147483646 h 111"/>
              <a:gd name="T12" fmla="*/ 2147483646 w 111"/>
              <a:gd name="T13" fmla="*/ 0 h 111"/>
              <a:gd name="T14" fmla="*/ 2147483646 w 111"/>
              <a:gd name="T15" fmla="*/ 2147483646 h 111"/>
              <a:gd name="T16" fmla="*/ 2147483646 w 111"/>
              <a:gd name="T17" fmla="*/ 2147483646 h 111"/>
              <a:gd name="T18" fmla="*/ 0 w 111"/>
              <a:gd name="T19" fmla="*/ 2147483646 h 111"/>
              <a:gd name="T20" fmla="*/ 2147483646 w 111"/>
              <a:gd name="T21" fmla="*/ 2147483646 h 111"/>
              <a:gd name="T22" fmla="*/ 2147483646 w 111"/>
              <a:gd name="T23" fmla="*/ 2147483646 h 111"/>
              <a:gd name="T24" fmla="*/ 2147483646 w 111"/>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11">
                <a:moveTo>
                  <a:pt x="66" y="110"/>
                </a:moveTo>
                <a:lnTo>
                  <a:pt x="88" y="110"/>
                </a:lnTo>
                <a:lnTo>
                  <a:pt x="110" y="88"/>
                </a:lnTo>
                <a:lnTo>
                  <a:pt x="110" y="66"/>
                </a:lnTo>
                <a:lnTo>
                  <a:pt x="110" y="44"/>
                </a:lnTo>
                <a:lnTo>
                  <a:pt x="88" y="22"/>
                </a:lnTo>
                <a:lnTo>
                  <a:pt x="66" y="0"/>
                </a:lnTo>
                <a:lnTo>
                  <a:pt x="44" y="22"/>
                </a:lnTo>
                <a:lnTo>
                  <a:pt x="22" y="44"/>
                </a:lnTo>
                <a:lnTo>
                  <a:pt x="0" y="66"/>
                </a:lnTo>
                <a:lnTo>
                  <a:pt x="22" y="88"/>
                </a:lnTo>
                <a:lnTo>
                  <a:pt x="44" y="110"/>
                </a:lnTo>
                <a:lnTo>
                  <a:pt x="66"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7" name="Freeform 49"/>
          <p:cNvSpPr>
            <a:spLocks/>
          </p:cNvSpPr>
          <p:nvPr/>
        </p:nvSpPr>
        <p:spPr bwMode="auto">
          <a:xfrm>
            <a:off x="5794375" y="4506913"/>
            <a:ext cx="141288" cy="176212"/>
          </a:xfrm>
          <a:custGeom>
            <a:avLst/>
            <a:gdLst>
              <a:gd name="T0" fmla="*/ 2147483646 w 89"/>
              <a:gd name="T1" fmla="*/ 2147483646 h 111"/>
              <a:gd name="T2" fmla="*/ 2147483646 w 89"/>
              <a:gd name="T3" fmla="*/ 2147483646 h 111"/>
              <a:gd name="T4" fmla="*/ 2147483646 w 89"/>
              <a:gd name="T5" fmla="*/ 2147483646 h 111"/>
              <a:gd name="T6" fmla="*/ 2147483646 w 89"/>
              <a:gd name="T7" fmla="*/ 2147483646 h 111"/>
              <a:gd name="T8" fmla="*/ 2147483646 w 89"/>
              <a:gd name="T9" fmla="*/ 2147483646 h 111"/>
              <a:gd name="T10" fmla="*/ 2147483646 w 89"/>
              <a:gd name="T11" fmla="*/ 0 h 111"/>
              <a:gd name="T12" fmla="*/ 2147483646 w 89"/>
              <a:gd name="T13" fmla="*/ 0 h 111"/>
              <a:gd name="T14" fmla="*/ 2147483646 w 89"/>
              <a:gd name="T15" fmla="*/ 0 h 111"/>
              <a:gd name="T16" fmla="*/ 0 w 89"/>
              <a:gd name="T17" fmla="*/ 2147483646 h 111"/>
              <a:gd name="T18" fmla="*/ 0 w 89"/>
              <a:gd name="T19" fmla="*/ 2147483646 h 111"/>
              <a:gd name="T20" fmla="*/ 0 w 89"/>
              <a:gd name="T21" fmla="*/ 2147483646 h 111"/>
              <a:gd name="T22" fmla="*/ 2147483646 w 89"/>
              <a:gd name="T23" fmla="*/ 2147483646 h 111"/>
              <a:gd name="T24" fmla="*/ 2147483646 w 89"/>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11">
                <a:moveTo>
                  <a:pt x="44" y="110"/>
                </a:moveTo>
                <a:lnTo>
                  <a:pt x="66" y="88"/>
                </a:lnTo>
                <a:lnTo>
                  <a:pt x="88" y="88"/>
                </a:lnTo>
                <a:lnTo>
                  <a:pt x="88" y="44"/>
                </a:lnTo>
                <a:lnTo>
                  <a:pt x="88" y="22"/>
                </a:lnTo>
                <a:lnTo>
                  <a:pt x="66" y="0"/>
                </a:lnTo>
                <a:lnTo>
                  <a:pt x="44" y="0"/>
                </a:lnTo>
                <a:lnTo>
                  <a:pt x="22" y="0"/>
                </a:lnTo>
                <a:lnTo>
                  <a:pt x="0" y="22"/>
                </a:lnTo>
                <a:lnTo>
                  <a:pt x="0" y="44"/>
                </a:lnTo>
                <a:lnTo>
                  <a:pt x="0" y="88"/>
                </a:lnTo>
                <a:lnTo>
                  <a:pt x="22" y="88"/>
                </a:lnTo>
                <a:lnTo>
                  <a:pt x="44"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8" name="Freeform 50"/>
          <p:cNvSpPr>
            <a:spLocks/>
          </p:cNvSpPr>
          <p:nvPr/>
        </p:nvSpPr>
        <p:spPr bwMode="auto">
          <a:xfrm>
            <a:off x="6596063" y="5237163"/>
            <a:ext cx="174625" cy="141287"/>
          </a:xfrm>
          <a:custGeom>
            <a:avLst/>
            <a:gdLst>
              <a:gd name="T0" fmla="*/ 2147483646 w 110"/>
              <a:gd name="T1" fmla="*/ 2147483646 h 89"/>
              <a:gd name="T2" fmla="*/ 2147483646 w 110"/>
              <a:gd name="T3" fmla="*/ 2147483646 h 89"/>
              <a:gd name="T4" fmla="*/ 2147483646 w 110"/>
              <a:gd name="T5" fmla="*/ 2147483646 h 89"/>
              <a:gd name="T6" fmla="*/ 2147483646 w 110"/>
              <a:gd name="T7" fmla="*/ 2147483646 h 89"/>
              <a:gd name="T8" fmla="*/ 2147483646 w 110"/>
              <a:gd name="T9" fmla="*/ 2147483646 h 89"/>
              <a:gd name="T10" fmla="*/ 2147483646 w 110"/>
              <a:gd name="T11" fmla="*/ 0 h 89"/>
              <a:gd name="T12" fmla="*/ 2147483646 w 110"/>
              <a:gd name="T13" fmla="*/ 0 h 89"/>
              <a:gd name="T14" fmla="*/ 2147483646 w 110"/>
              <a:gd name="T15" fmla="*/ 0 h 89"/>
              <a:gd name="T16" fmla="*/ 2147483646 w 110"/>
              <a:gd name="T17" fmla="*/ 2147483646 h 89"/>
              <a:gd name="T18" fmla="*/ 0 w 110"/>
              <a:gd name="T19" fmla="*/ 2147483646 h 89"/>
              <a:gd name="T20" fmla="*/ 2147483646 w 110"/>
              <a:gd name="T21" fmla="*/ 2147483646 h 89"/>
              <a:gd name="T22" fmla="*/ 2147483646 w 110"/>
              <a:gd name="T23" fmla="*/ 2147483646 h 89"/>
              <a:gd name="T24" fmla="*/ 2147483646 w 110"/>
              <a:gd name="T25" fmla="*/ 2147483646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9">
                <a:moveTo>
                  <a:pt x="44" y="88"/>
                </a:moveTo>
                <a:lnTo>
                  <a:pt x="87" y="88"/>
                </a:lnTo>
                <a:lnTo>
                  <a:pt x="87" y="66"/>
                </a:lnTo>
                <a:lnTo>
                  <a:pt x="109" y="44"/>
                </a:lnTo>
                <a:lnTo>
                  <a:pt x="87" y="22"/>
                </a:lnTo>
                <a:lnTo>
                  <a:pt x="87" y="0"/>
                </a:lnTo>
                <a:lnTo>
                  <a:pt x="44" y="0"/>
                </a:lnTo>
                <a:lnTo>
                  <a:pt x="22" y="0"/>
                </a:lnTo>
                <a:lnTo>
                  <a:pt x="22" y="22"/>
                </a:lnTo>
                <a:lnTo>
                  <a:pt x="0" y="44"/>
                </a:lnTo>
                <a:lnTo>
                  <a:pt x="22" y="66"/>
                </a:lnTo>
                <a:lnTo>
                  <a:pt x="22" y="88"/>
                </a:lnTo>
                <a:lnTo>
                  <a:pt x="44" y="8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59" name="Freeform 51"/>
          <p:cNvSpPr>
            <a:spLocks/>
          </p:cNvSpPr>
          <p:nvPr/>
        </p:nvSpPr>
        <p:spPr bwMode="auto">
          <a:xfrm>
            <a:off x="7431088" y="5934075"/>
            <a:ext cx="141287" cy="176213"/>
          </a:xfrm>
          <a:custGeom>
            <a:avLst/>
            <a:gdLst>
              <a:gd name="T0" fmla="*/ 2147483646 w 89"/>
              <a:gd name="T1" fmla="*/ 2147483646 h 111"/>
              <a:gd name="T2" fmla="*/ 2147483646 w 89"/>
              <a:gd name="T3" fmla="*/ 2147483646 h 111"/>
              <a:gd name="T4" fmla="*/ 2147483646 w 89"/>
              <a:gd name="T5" fmla="*/ 2147483646 h 111"/>
              <a:gd name="T6" fmla="*/ 2147483646 w 89"/>
              <a:gd name="T7" fmla="*/ 2147483646 h 111"/>
              <a:gd name="T8" fmla="*/ 2147483646 w 89"/>
              <a:gd name="T9" fmla="*/ 2147483646 h 111"/>
              <a:gd name="T10" fmla="*/ 2147483646 w 89"/>
              <a:gd name="T11" fmla="*/ 2147483646 h 111"/>
              <a:gd name="T12" fmla="*/ 2147483646 w 89"/>
              <a:gd name="T13" fmla="*/ 0 h 111"/>
              <a:gd name="T14" fmla="*/ 2147483646 w 89"/>
              <a:gd name="T15" fmla="*/ 2147483646 h 111"/>
              <a:gd name="T16" fmla="*/ 0 w 89"/>
              <a:gd name="T17" fmla="*/ 2147483646 h 111"/>
              <a:gd name="T18" fmla="*/ 0 w 89"/>
              <a:gd name="T19" fmla="*/ 2147483646 h 111"/>
              <a:gd name="T20" fmla="*/ 0 w 89"/>
              <a:gd name="T21" fmla="*/ 2147483646 h 111"/>
              <a:gd name="T22" fmla="*/ 2147483646 w 89"/>
              <a:gd name="T23" fmla="*/ 2147483646 h 111"/>
              <a:gd name="T24" fmla="*/ 2147483646 w 89"/>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11">
                <a:moveTo>
                  <a:pt x="44" y="110"/>
                </a:moveTo>
                <a:lnTo>
                  <a:pt x="66" y="110"/>
                </a:lnTo>
                <a:lnTo>
                  <a:pt x="88" y="88"/>
                </a:lnTo>
                <a:lnTo>
                  <a:pt x="88" y="66"/>
                </a:lnTo>
                <a:lnTo>
                  <a:pt x="88" y="22"/>
                </a:lnTo>
                <a:lnTo>
                  <a:pt x="66" y="22"/>
                </a:lnTo>
                <a:lnTo>
                  <a:pt x="44" y="0"/>
                </a:lnTo>
                <a:lnTo>
                  <a:pt x="22" y="22"/>
                </a:lnTo>
                <a:lnTo>
                  <a:pt x="0" y="22"/>
                </a:lnTo>
                <a:lnTo>
                  <a:pt x="0" y="66"/>
                </a:lnTo>
                <a:lnTo>
                  <a:pt x="0" y="88"/>
                </a:lnTo>
                <a:lnTo>
                  <a:pt x="22" y="110"/>
                </a:lnTo>
                <a:lnTo>
                  <a:pt x="44"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60" name="Rectangle 52"/>
          <p:cNvSpPr>
            <a:spLocks noChangeArrowheads="1"/>
          </p:cNvSpPr>
          <p:nvPr/>
        </p:nvSpPr>
        <p:spPr bwMode="auto">
          <a:xfrm>
            <a:off x="3505200" y="1143000"/>
            <a:ext cx="1706563" cy="820738"/>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9861" name="Rectangle 53"/>
          <p:cNvSpPr>
            <a:spLocks noChangeArrowheads="1"/>
          </p:cNvSpPr>
          <p:nvPr/>
        </p:nvSpPr>
        <p:spPr bwMode="auto">
          <a:xfrm>
            <a:off x="6172200" y="3429000"/>
            <a:ext cx="1741488" cy="9144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19862" name="Rectangle 54"/>
          <p:cNvSpPr>
            <a:spLocks noChangeArrowheads="1"/>
          </p:cNvSpPr>
          <p:nvPr/>
        </p:nvSpPr>
        <p:spPr bwMode="auto">
          <a:xfrm>
            <a:off x="3708400" y="1268413"/>
            <a:ext cx="1293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Qui elasticità</a:t>
            </a:r>
          </a:p>
        </p:txBody>
      </p:sp>
      <p:sp>
        <p:nvSpPr>
          <p:cNvPr id="119863" name="Rectangle 55"/>
          <p:cNvSpPr>
            <a:spLocks noChangeArrowheads="1"/>
          </p:cNvSpPr>
          <p:nvPr/>
        </p:nvSpPr>
        <p:spPr bwMode="auto">
          <a:xfrm>
            <a:off x="3733800" y="1524000"/>
            <a:ext cx="1350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maggiore di 1</a:t>
            </a:r>
          </a:p>
        </p:txBody>
      </p:sp>
      <p:sp>
        <p:nvSpPr>
          <p:cNvPr id="119864" name="Rectangle 56"/>
          <p:cNvSpPr>
            <a:spLocks noChangeArrowheads="1"/>
          </p:cNvSpPr>
          <p:nvPr/>
        </p:nvSpPr>
        <p:spPr bwMode="auto">
          <a:xfrm>
            <a:off x="6372225" y="3500438"/>
            <a:ext cx="1293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Qui elasticità</a:t>
            </a:r>
          </a:p>
        </p:txBody>
      </p:sp>
      <p:sp>
        <p:nvSpPr>
          <p:cNvPr id="119865" name="Rectangle 57"/>
          <p:cNvSpPr>
            <a:spLocks noChangeArrowheads="1"/>
          </p:cNvSpPr>
          <p:nvPr/>
        </p:nvSpPr>
        <p:spPr bwMode="auto">
          <a:xfrm>
            <a:off x="6477000" y="3810000"/>
            <a:ext cx="1108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Narrow" panose="020B0606020202030204" pitchFamily="34" charset="0"/>
              </a:rPr>
              <a:t>minore di 1</a:t>
            </a:r>
          </a:p>
        </p:txBody>
      </p:sp>
      <p:sp>
        <p:nvSpPr>
          <p:cNvPr id="119866" name="Text Box 58"/>
          <p:cNvSpPr txBox="1">
            <a:spLocks noChangeArrowheads="1"/>
          </p:cNvSpPr>
          <p:nvPr/>
        </p:nvSpPr>
        <p:spPr bwMode="auto">
          <a:xfrm>
            <a:off x="5795963" y="476250"/>
            <a:ext cx="3136900" cy="1946275"/>
          </a:xfrm>
          <a:prstGeom prst="rect">
            <a:avLst/>
          </a:prstGeom>
          <a:noFill/>
          <a:ln w="2857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Provate a calcolare </a:t>
            </a:r>
          </a:p>
          <a:p>
            <a:pPr eaLnBrk="1" hangingPunct="1">
              <a:spcBef>
                <a:spcPct val="0"/>
              </a:spcBef>
              <a:buFontTx/>
              <a:buNone/>
            </a:pPr>
            <a:r>
              <a:rPr lang="it-IT" altLang="en-US" sz="2400"/>
              <a:t>l’elasticità tra coppie </a:t>
            </a:r>
          </a:p>
          <a:p>
            <a:pPr eaLnBrk="1" hangingPunct="1">
              <a:spcBef>
                <a:spcPct val="0"/>
              </a:spcBef>
              <a:buFontTx/>
              <a:buNone/>
            </a:pPr>
            <a:r>
              <a:rPr lang="it-IT" altLang="en-US" sz="2400"/>
              <a:t>di punti e scoprirete che</a:t>
            </a:r>
          </a:p>
          <a:p>
            <a:pPr eaLnBrk="1" hangingPunct="1">
              <a:spcBef>
                <a:spcPct val="0"/>
              </a:spcBef>
              <a:buFontTx/>
              <a:buNone/>
            </a:pPr>
            <a:r>
              <a:rPr lang="it-IT" altLang="en-US" sz="2400"/>
              <a:t>essa diminuisce lungo </a:t>
            </a:r>
          </a:p>
          <a:p>
            <a:pPr eaLnBrk="1" hangingPunct="1">
              <a:spcBef>
                <a:spcPct val="0"/>
              </a:spcBef>
              <a:buFontTx/>
              <a:buNone/>
            </a:pPr>
            <a:r>
              <a:rPr lang="it-IT" altLang="en-US" sz="2400"/>
              <a:t>la curva di domanda</a:t>
            </a:r>
          </a:p>
        </p:txBody>
      </p:sp>
      <p:sp>
        <p:nvSpPr>
          <p:cNvPr id="119867" name="Line 59"/>
          <p:cNvSpPr>
            <a:spLocks noChangeShapeType="1"/>
          </p:cNvSpPr>
          <p:nvPr/>
        </p:nvSpPr>
        <p:spPr bwMode="auto">
          <a:xfrm flipV="1">
            <a:off x="1908175" y="404813"/>
            <a:ext cx="144463" cy="43021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68" name="Text Box 60"/>
          <p:cNvSpPr txBox="1">
            <a:spLocks noChangeArrowheads="1"/>
          </p:cNvSpPr>
          <p:nvPr/>
        </p:nvSpPr>
        <p:spPr bwMode="auto">
          <a:xfrm>
            <a:off x="3203575" y="188913"/>
            <a:ext cx="2082800" cy="36671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b="1">
                <a:latin typeface="Arial Narrow" panose="020B0606020202030204" pitchFamily="34" charset="0"/>
              </a:rPr>
              <a:t>Qui: elasticità infinita</a:t>
            </a:r>
          </a:p>
        </p:txBody>
      </p:sp>
      <p:sp>
        <p:nvSpPr>
          <p:cNvPr id="119869" name="Text Box 61"/>
          <p:cNvSpPr txBox="1">
            <a:spLocks noChangeArrowheads="1"/>
          </p:cNvSpPr>
          <p:nvPr/>
        </p:nvSpPr>
        <p:spPr bwMode="auto">
          <a:xfrm>
            <a:off x="7118350" y="5057775"/>
            <a:ext cx="2033588" cy="39687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b="1">
                <a:latin typeface="Arial Narrow" panose="020B0606020202030204" pitchFamily="34" charset="0"/>
              </a:rPr>
              <a:t>Qui: elasticità zero</a:t>
            </a:r>
          </a:p>
        </p:txBody>
      </p:sp>
      <p:sp>
        <p:nvSpPr>
          <p:cNvPr id="119870" name="Line 62"/>
          <p:cNvSpPr>
            <a:spLocks noChangeShapeType="1"/>
          </p:cNvSpPr>
          <p:nvPr/>
        </p:nvSpPr>
        <p:spPr bwMode="auto">
          <a:xfrm flipH="1">
            <a:off x="8172450" y="5516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71" name="Line 63"/>
          <p:cNvSpPr>
            <a:spLocks noChangeShapeType="1"/>
          </p:cNvSpPr>
          <p:nvPr/>
        </p:nvSpPr>
        <p:spPr bwMode="auto">
          <a:xfrm>
            <a:off x="2051050" y="404813"/>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9872" name="Line 64"/>
          <p:cNvSpPr>
            <a:spLocks noChangeShapeType="1"/>
          </p:cNvSpPr>
          <p:nvPr/>
        </p:nvSpPr>
        <p:spPr bwMode="auto">
          <a:xfrm flipH="1">
            <a:off x="7596188" y="5876925"/>
            <a:ext cx="5762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Line 2"/>
          <p:cNvSpPr>
            <a:spLocks noChangeShapeType="1"/>
          </p:cNvSpPr>
          <p:nvPr/>
        </p:nvSpPr>
        <p:spPr bwMode="auto">
          <a:xfrm flipV="1">
            <a:off x="1835150" y="1052513"/>
            <a:ext cx="0" cy="4681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07" name="Line 3"/>
          <p:cNvSpPr>
            <a:spLocks noChangeShapeType="1"/>
          </p:cNvSpPr>
          <p:nvPr/>
        </p:nvSpPr>
        <p:spPr bwMode="auto">
          <a:xfrm>
            <a:off x="1835150" y="5734050"/>
            <a:ext cx="5832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08" name="Line 4"/>
          <p:cNvSpPr>
            <a:spLocks noChangeShapeType="1"/>
          </p:cNvSpPr>
          <p:nvPr/>
        </p:nvSpPr>
        <p:spPr bwMode="auto">
          <a:xfrm>
            <a:off x="4284663" y="1125538"/>
            <a:ext cx="0" cy="4608512"/>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09" name="Line 5"/>
          <p:cNvSpPr>
            <a:spLocks noChangeShapeType="1"/>
          </p:cNvSpPr>
          <p:nvPr/>
        </p:nvSpPr>
        <p:spPr bwMode="auto">
          <a:xfrm>
            <a:off x="1835150" y="3429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0" name="Line 6"/>
          <p:cNvSpPr>
            <a:spLocks noChangeShapeType="1"/>
          </p:cNvSpPr>
          <p:nvPr/>
        </p:nvSpPr>
        <p:spPr bwMode="auto">
          <a:xfrm>
            <a:off x="1908175" y="3357563"/>
            <a:ext cx="47513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1" name="Line 7"/>
          <p:cNvSpPr>
            <a:spLocks noChangeShapeType="1"/>
          </p:cNvSpPr>
          <p:nvPr/>
        </p:nvSpPr>
        <p:spPr bwMode="auto">
          <a:xfrm>
            <a:off x="1835150" y="2492375"/>
            <a:ext cx="5473700" cy="19446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2" name="Line 8"/>
          <p:cNvSpPr>
            <a:spLocks noChangeShapeType="1"/>
          </p:cNvSpPr>
          <p:nvPr/>
        </p:nvSpPr>
        <p:spPr bwMode="auto">
          <a:xfrm>
            <a:off x="2771775" y="1052513"/>
            <a:ext cx="3168650" cy="4681537"/>
          </a:xfrm>
          <a:prstGeom prst="line">
            <a:avLst/>
          </a:prstGeom>
          <a:noFill/>
          <a:ln w="38100">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913" name="Text Box 9"/>
          <p:cNvSpPr txBox="1">
            <a:spLocks noChangeArrowheads="1"/>
          </p:cNvSpPr>
          <p:nvPr/>
        </p:nvSpPr>
        <p:spPr bwMode="auto">
          <a:xfrm>
            <a:off x="7308850" y="5805488"/>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Quantità</a:t>
            </a:r>
          </a:p>
        </p:txBody>
      </p:sp>
      <p:sp>
        <p:nvSpPr>
          <p:cNvPr id="123914" name="Text Box 10"/>
          <p:cNvSpPr txBox="1">
            <a:spLocks noChangeArrowheads="1"/>
          </p:cNvSpPr>
          <p:nvPr/>
        </p:nvSpPr>
        <p:spPr bwMode="auto">
          <a:xfrm>
            <a:off x="808038" y="928688"/>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Prezzo</a:t>
            </a:r>
          </a:p>
        </p:txBody>
      </p:sp>
      <p:sp>
        <p:nvSpPr>
          <p:cNvPr id="123915" name="Text Box 11"/>
          <p:cNvSpPr txBox="1">
            <a:spLocks noChangeArrowheads="1"/>
          </p:cNvSpPr>
          <p:nvPr/>
        </p:nvSpPr>
        <p:spPr bwMode="auto">
          <a:xfrm>
            <a:off x="7380288" y="4149725"/>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dirty="0"/>
              <a:t>D2</a:t>
            </a:r>
          </a:p>
        </p:txBody>
      </p:sp>
      <p:sp>
        <p:nvSpPr>
          <p:cNvPr id="123916" name="Text Box 12"/>
          <p:cNvSpPr txBox="1">
            <a:spLocks noChangeArrowheads="1"/>
          </p:cNvSpPr>
          <p:nvPr/>
        </p:nvSpPr>
        <p:spPr bwMode="auto">
          <a:xfrm>
            <a:off x="6659563" y="3141663"/>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dirty="0"/>
              <a:t>D3</a:t>
            </a:r>
          </a:p>
        </p:txBody>
      </p:sp>
      <p:sp>
        <p:nvSpPr>
          <p:cNvPr id="123917" name="Text Box 13"/>
          <p:cNvSpPr txBox="1">
            <a:spLocks noChangeArrowheads="1"/>
          </p:cNvSpPr>
          <p:nvPr/>
        </p:nvSpPr>
        <p:spPr bwMode="auto">
          <a:xfrm>
            <a:off x="4356100" y="981075"/>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dirty="0"/>
              <a:t>D4</a:t>
            </a:r>
          </a:p>
        </p:txBody>
      </p:sp>
      <p:sp>
        <p:nvSpPr>
          <p:cNvPr id="123918" name="Text Box 14"/>
          <p:cNvSpPr txBox="1">
            <a:spLocks noChangeArrowheads="1"/>
          </p:cNvSpPr>
          <p:nvPr/>
        </p:nvSpPr>
        <p:spPr bwMode="auto">
          <a:xfrm>
            <a:off x="5724525" y="5013325"/>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D1</a:t>
            </a:r>
          </a:p>
        </p:txBody>
      </p:sp>
      <p:sp>
        <p:nvSpPr>
          <p:cNvPr id="123919" name="Text Box 15"/>
          <p:cNvSpPr txBox="1">
            <a:spLocks noChangeArrowheads="1"/>
          </p:cNvSpPr>
          <p:nvPr/>
        </p:nvSpPr>
        <p:spPr bwMode="auto">
          <a:xfrm>
            <a:off x="0" y="3333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a:t>L’elasticità della domanda (lineare) a colpo d’occhio</a:t>
            </a:r>
          </a:p>
        </p:txBody>
      </p:sp>
      <p:sp>
        <p:nvSpPr>
          <p:cNvPr id="123920" name="Text Box 16"/>
          <p:cNvSpPr txBox="1">
            <a:spLocks noChangeArrowheads="1"/>
          </p:cNvSpPr>
          <p:nvPr/>
        </p:nvSpPr>
        <p:spPr bwMode="auto">
          <a:xfrm>
            <a:off x="468313" y="6021388"/>
            <a:ext cx="6689725" cy="396875"/>
          </a:xfrm>
          <a:prstGeom prst="rect">
            <a:avLst/>
          </a:prstGeom>
          <a:solidFill>
            <a:schemeClr val="accent1">
              <a:alpha val="1882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dirty="0"/>
              <a:t>D2 è più elastica di D1; D3 è perfettamente elastica; D4 è rigida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9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9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9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nimBg="1"/>
      <p:bldP spid="123910" grpId="0" animBg="1"/>
      <p:bldP spid="123911" grpId="0" animBg="1"/>
      <p:bldP spid="123915" grpId="0"/>
      <p:bldP spid="123916" grpId="0"/>
      <p:bldP spid="123917" grpId="0"/>
      <p:bldP spid="1239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17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174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174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1750" name="Rectangle 6"/>
          <p:cNvSpPr>
            <a:spLocks noGrp="1" noChangeArrowheads="1"/>
          </p:cNvSpPr>
          <p:nvPr>
            <p:ph type="title"/>
          </p:nvPr>
        </p:nvSpPr>
        <p:spPr>
          <a:xfrm>
            <a:off x="609600" y="15240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La curva di domanda</a:t>
            </a:r>
          </a:p>
        </p:txBody>
      </p:sp>
      <p:sp>
        <p:nvSpPr>
          <p:cNvPr id="31751" name="Rectangle 7"/>
          <p:cNvSpPr>
            <a:spLocks noGrp="1" noChangeArrowheads="1"/>
          </p:cNvSpPr>
          <p:nvPr>
            <p:ph type="body" idx="1"/>
          </p:nvPr>
        </p:nvSpPr>
        <p:spPr>
          <a:xfrm>
            <a:off x="304800" y="1219200"/>
            <a:ext cx="8610600" cy="52339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en-US" sz="2800"/>
              <a:t>La </a:t>
            </a:r>
            <a:r>
              <a:rPr lang="it-IT" altLang="en-US" sz="2800" i="1">
                <a:solidFill>
                  <a:srgbClr val="8901F3"/>
                </a:solidFill>
              </a:rPr>
              <a:t>quantità domandata</a:t>
            </a:r>
            <a:r>
              <a:rPr lang="it-IT" altLang="en-US" sz="2800">
                <a:solidFill>
                  <a:srgbClr val="8901F3"/>
                </a:solidFill>
              </a:rPr>
              <a:t> </a:t>
            </a:r>
            <a:r>
              <a:rPr lang="it-IT" altLang="en-US" sz="2800"/>
              <a:t>è l’ammontare di beni che un consumatore vuole e può acquistare.</a:t>
            </a:r>
            <a:endParaRPr lang="it-IT" altLang="en-US"/>
          </a:p>
          <a:p>
            <a:pPr eaLnBrk="1" hangingPunct="1">
              <a:lnSpc>
                <a:spcPct val="80000"/>
              </a:lnSpc>
            </a:pPr>
            <a:r>
              <a:rPr lang="it-IT" altLang="en-US" sz="2800"/>
              <a:t>La </a:t>
            </a:r>
            <a:r>
              <a:rPr lang="it-IT" altLang="en-US" sz="2800" i="1">
                <a:solidFill>
                  <a:srgbClr val="8901F3"/>
                </a:solidFill>
              </a:rPr>
              <a:t>scheda di domanda</a:t>
            </a:r>
            <a:r>
              <a:rPr lang="it-IT" altLang="en-US" sz="2800"/>
              <a:t> è una tabella che mostra la relazione tra il prezzo del bene e la quantità domandata.</a:t>
            </a:r>
            <a:endParaRPr lang="it-IT" altLang="en-US"/>
          </a:p>
          <a:p>
            <a:pPr eaLnBrk="1" hangingPunct="1">
              <a:lnSpc>
                <a:spcPct val="80000"/>
              </a:lnSpc>
            </a:pPr>
            <a:r>
              <a:rPr lang="it-IT" altLang="en-US" sz="2800"/>
              <a:t>La </a:t>
            </a:r>
            <a:r>
              <a:rPr lang="it-IT" altLang="en-US" sz="2800" i="1">
                <a:solidFill>
                  <a:srgbClr val="8901F3"/>
                </a:solidFill>
              </a:rPr>
              <a:t>curva di domanda</a:t>
            </a:r>
            <a:r>
              <a:rPr lang="it-IT" altLang="en-US" sz="2800"/>
              <a:t> è la linea discendente che mette in relazione il prezzo e la quantità in un sistema di assi cartesiani.</a:t>
            </a:r>
          </a:p>
          <a:p>
            <a:pPr eaLnBrk="1" hangingPunct="1">
              <a:lnSpc>
                <a:spcPct val="80000"/>
              </a:lnSpc>
            </a:pPr>
            <a:r>
              <a:rPr lang="it-IT" altLang="en-US" sz="2800"/>
              <a:t>Costruiamo la curva (in realtà </a:t>
            </a:r>
            <a:r>
              <a:rPr lang="it-IT" altLang="en-US" sz="2800" i="1"/>
              <a:t>retta</a:t>
            </a:r>
            <a:r>
              <a:rPr lang="it-IT" altLang="en-US" sz="2800"/>
              <a:t>, per semplicità) di domanda a partire dalla scheda di domanda, ottenuta osservando e/o interrogando il consumatore riguardo alle sue scelte di acquisto. </a:t>
            </a:r>
          </a:p>
          <a:p>
            <a:pPr eaLnBrk="1" hangingPunct="1">
              <a:lnSpc>
                <a:spcPct val="80000"/>
              </a:lnSpc>
            </a:pPr>
            <a:r>
              <a:rPr lang="it-IT" altLang="en-US" sz="2800"/>
              <a:t>E’ il c.d. </a:t>
            </a:r>
            <a:r>
              <a:rPr lang="it-IT" altLang="en-US" sz="2800">
                <a:solidFill>
                  <a:srgbClr val="5A38D8"/>
                </a:solidFill>
              </a:rPr>
              <a:t>approccio comportamentista</a:t>
            </a:r>
            <a:r>
              <a:rPr lang="it-IT" altLang="en-US" sz="2800"/>
              <a:t> alla curva di domanda: non ci interessa perché il consumatore sceglie in un certo modo, ci basta conoscere le sue scelte.</a:t>
            </a:r>
          </a:p>
        </p:txBody>
      </p:sp>
    </p:spTree>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59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59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59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5958" name="Rectangle 6"/>
          <p:cNvSpPr>
            <a:spLocks noChangeArrowheads="1"/>
          </p:cNvSpPr>
          <p:nvPr/>
        </p:nvSpPr>
        <p:spPr bwMode="auto">
          <a:xfrm>
            <a:off x="684213"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5959"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5960" name="Rectangle 8"/>
          <p:cNvSpPr>
            <a:spLocks noGrp="1" noChangeArrowheads="1"/>
          </p:cNvSpPr>
          <p:nvPr>
            <p:ph type="title"/>
          </p:nvPr>
        </p:nvSpPr>
        <p:spPr>
          <a:xfrm>
            <a:off x="685800" y="2286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Determinanti dell'elasticità</a:t>
            </a:r>
          </a:p>
        </p:txBody>
      </p:sp>
      <p:sp>
        <p:nvSpPr>
          <p:cNvPr id="335881" name="Rectangle 9"/>
          <p:cNvSpPr>
            <a:spLocks noGrp="1" noChangeArrowheads="1"/>
          </p:cNvSpPr>
          <p:nvPr>
            <p:ph type="body" idx="1"/>
          </p:nvPr>
        </p:nvSpPr>
        <p:spPr>
          <a:xfrm>
            <a:off x="304800" y="1295400"/>
            <a:ext cx="8610600" cy="449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2800" dirty="0"/>
              <a:t>La domanda è meno elastica (= più inelastica)…</a:t>
            </a:r>
          </a:p>
          <a:p>
            <a:pPr lvl="1" eaLnBrk="1" hangingPunct="1"/>
            <a:r>
              <a:rPr lang="it-IT" altLang="en-US" dirty="0"/>
              <a:t>Se il bene è necessario.</a:t>
            </a:r>
          </a:p>
          <a:p>
            <a:pPr lvl="1" eaLnBrk="1" hangingPunct="1"/>
            <a:r>
              <a:rPr lang="it-IT" altLang="en-US" dirty="0"/>
              <a:t> Se vi sono meno sostituti.</a:t>
            </a:r>
          </a:p>
          <a:p>
            <a:pPr lvl="1" eaLnBrk="1" hangingPunct="1"/>
            <a:r>
              <a:rPr lang="it-IT" altLang="en-US" dirty="0"/>
              <a:t>Se il mercato è definito in senso ampio (p.e. frutta)</a:t>
            </a:r>
          </a:p>
          <a:p>
            <a:pPr eaLnBrk="1" hangingPunct="1"/>
            <a:r>
              <a:rPr lang="it-IT" altLang="en-US" sz="2800" dirty="0"/>
              <a:t>La domanda è più elastica…</a:t>
            </a:r>
          </a:p>
          <a:p>
            <a:pPr lvl="1" eaLnBrk="1" hangingPunct="1"/>
            <a:r>
              <a:rPr lang="it-IT" altLang="en-US" dirty="0"/>
              <a:t>Se il bene è di lusso</a:t>
            </a:r>
          </a:p>
          <a:p>
            <a:pPr lvl="1" eaLnBrk="1" hangingPunct="1"/>
            <a:r>
              <a:rPr lang="it-IT" altLang="en-US" dirty="0"/>
              <a:t>Se il bene ha molti sostituti</a:t>
            </a:r>
          </a:p>
          <a:p>
            <a:pPr lvl="1" eaLnBrk="1" hangingPunct="1"/>
            <a:r>
              <a:rPr lang="it-IT" altLang="en-US" dirty="0"/>
              <a:t>Se il mercato è definito in senso ristretto (p.e. mele)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5881">
                                            <p:txEl>
                                              <p:pRg st="0" end="0"/>
                                            </p:txEl>
                                          </p:spTgt>
                                        </p:tgtEl>
                                        <p:attrNameLst>
                                          <p:attrName>style.visibility</p:attrName>
                                        </p:attrNameLst>
                                      </p:cBhvr>
                                      <p:to>
                                        <p:strVal val="visible"/>
                                      </p:to>
                                    </p:set>
                                    <p:animEffect transition="in" filter="wipe(left)">
                                      <p:cBhvr>
                                        <p:cTn id="7" dur="500"/>
                                        <p:tgtEl>
                                          <p:spTgt spid="33588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5881">
                                            <p:txEl>
                                              <p:pRg st="4" end="4"/>
                                            </p:txEl>
                                          </p:spTgt>
                                        </p:tgtEl>
                                        <p:attrNameLst>
                                          <p:attrName>style.visibility</p:attrName>
                                        </p:attrNameLst>
                                      </p:cBhvr>
                                      <p:to>
                                        <p:strVal val="visible"/>
                                      </p:to>
                                    </p:set>
                                    <p:animEffect transition="in" filter="wipe(left)">
                                      <p:cBhvr>
                                        <p:cTn id="10" dur="500"/>
                                        <p:tgtEl>
                                          <p:spTgt spid="33588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35881">
                                            <p:txEl>
                                              <p:pRg st="1" end="1"/>
                                            </p:txEl>
                                          </p:spTgt>
                                        </p:tgtEl>
                                        <p:attrNameLst>
                                          <p:attrName>style.visibility</p:attrName>
                                        </p:attrNameLst>
                                      </p:cBhvr>
                                      <p:to>
                                        <p:strVal val="visible"/>
                                      </p:to>
                                    </p:set>
                                    <p:animEffect transition="in" filter="wipe(left)">
                                      <p:cBhvr>
                                        <p:cTn id="15" dur="500"/>
                                        <p:tgtEl>
                                          <p:spTgt spid="33588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35881">
                                            <p:txEl>
                                              <p:pRg st="5" end="5"/>
                                            </p:txEl>
                                          </p:spTgt>
                                        </p:tgtEl>
                                        <p:attrNameLst>
                                          <p:attrName>style.visibility</p:attrName>
                                        </p:attrNameLst>
                                      </p:cBhvr>
                                      <p:to>
                                        <p:strVal val="visible"/>
                                      </p:to>
                                    </p:set>
                                    <p:animEffect transition="in" filter="wipe(left)">
                                      <p:cBhvr>
                                        <p:cTn id="18" dur="500"/>
                                        <p:tgtEl>
                                          <p:spTgt spid="33588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5881">
                                            <p:txEl>
                                              <p:pRg st="2" end="2"/>
                                            </p:txEl>
                                          </p:spTgt>
                                        </p:tgtEl>
                                        <p:attrNameLst>
                                          <p:attrName>style.visibility</p:attrName>
                                        </p:attrNameLst>
                                      </p:cBhvr>
                                      <p:to>
                                        <p:strVal val="visible"/>
                                      </p:to>
                                    </p:set>
                                    <p:animEffect transition="in" filter="wipe(left)">
                                      <p:cBhvr>
                                        <p:cTn id="23" dur="500"/>
                                        <p:tgtEl>
                                          <p:spTgt spid="335881">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35881">
                                            <p:txEl>
                                              <p:pRg st="6" end="6"/>
                                            </p:txEl>
                                          </p:spTgt>
                                        </p:tgtEl>
                                        <p:attrNameLst>
                                          <p:attrName>style.visibility</p:attrName>
                                        </p:attrNameLst>
                                      </p:cBhvr>
                                      <p:to>
                                        <p:strVal val="visible"/>
                                      </p:to>
                                    </p:set>
                                    <p:animEffect transition="in" filter="wipe(left)">
                                      <p:cBhvr>
                                        <p:cTn id="26" dur="500"/>
                                        <p:tgtEl>
                                          <p:spTgt spid="33588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5881">
                                            <p:txEl>
                                              <p:pRg st="3" end="3"/>
                                            </p:txEl>
                                          </p:spTgt>
                                        </p:tgtEl>
                                        <p:attrNameLst>
                                          <p:attrName>style.visibility</p:attrName>
                                        </p:attrNameLst>
                                      </p:cBhvr>
                                      <p:to>
                                        <p:strVal val="visible"/>
                                      </p:to>
                                    </p:set>
                                    <p:animEffect transition="in" filter="wipe(left)">
                                      <p:cBhvr>
                                        <p:cTn id="31" dur="500"/>
                                        <p:tgtEl>
                                          <p:spTgt spid="335881">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35881">
                                            <p:txEl>
                                              <p:pRg st="7" end="7"/>
                                            </p:txEl>
                                          </p:spTgt>
                                        </p:tgtEl>
                                        <p:attrNameLst>
                                          <p:attrName>style.visibility</p:attrName>
                                        </p:attrNameLst>
                                      </p:cBhvr>
                                      <p:to>
                                        <p:strVal val="visible"/>
                                      </p:to>
                                    </p:set>
                                    <p:animEffect transition="in" filter="wipe(left)">
                                      <p:cBhvr>
                                        <p:cTn id="34" dur="500"/>
                                        <p:tgtEl>
                                          <p:spTgt spid="33588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1" grpId="0" uiExpand="1"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80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800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800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8006"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8007"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28008" name="Rectangle 8"/>
          <p:cNvSpPr>
            <a:spLocks noGrp="1" noChangeArrowheads="1"/>
          </p:cNvSpPr>
          <p:nvPr>
            <p:ph type="title"/>
          </p:nvPr>
        </p:nvSpPr>
        <p:spPr>
          <a:xfrm>
            <a:off x="323850" y="0"/>
            <a:ext cx="8610600" cy="7651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Elasticità e ricavo totale</a:t>
            </a:r>
          </a:p>
        </p:txBody>
      </p:sp>
      <p:sp>
        <p:nvSpPr>
          <p:cNvPr id="337929" name="Rectangle 9"/>
          <p:cNvSpPr>
            <a:spLocks noGrp="1" noChangeArrowheads="1"/>
          </p:cNvSpPr>
          <p:nvPr>
            <p:ph type="body" idx="1"/>
          </p:nvPr>
        </p:nvSpPr>
        <p:spPr>
          <a:xfrm>
            <a:off x="395288" y="836613"/>
            <a:ext cx="8458200" cy="5867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en-US" sz="2800" dirty="0">
                <a:solidFill>
                  <a:srgbClr val="6600FF"/>
                </a:solidFill>
              </a:rPr>
              <a:t>Ricavo totale</a:t>
            </a:r>
            <a:r>
              <a:rPr lang="it-IT" altLang="en-US" sz="2800" dirty="0"/>
              <a:t>: somma pagata dai compratori </a:t>
            </a:r>
            <a:r>
              <a:rPr lang="it-IT" altLang="en-US" sz="2800" u="sng" dirty="0"/>
              <a:t>e quindi</a:t>
            </a:r>
            <a:r>
              <a:rPr lang="it-IT" altLang="en-US" sz="2800" dirty="0"/>
              <a:t> incassata dai venditori.</a:t>
            </a:r>
          </a:p>
          <a:p>
            <a:pPr eaLnBrk="1" hangingPunct="1">
              <a:lnSpc>
                <a:spcPct val="90000"/>
              </a:lnSpc>
            </a:pPr>
            <a:r>
              <a:rPr lang="it-IT" altLang="en-US" sz="2800" dirty="0"/>
              <a:t>E’ il prodotto “prezzo per quantità”:</a:t>
            </a:r>
          </a:p>
          <a:p>
            <a:pPr algn="ctr" eaLnBrk="1" hangingPunct="1">
              <a:lnSpc>
                <a:spcPct val="90000"/>
              </a:lnSpc>
              <a:buFontTx/>
              <a:buNone/>
            </a:pPr>
            <a:r>
              <a:rPr lang="it-IT" altLang="en-US" sz="2800" b="1" dirty="0">
                <a:solidFill>
                  <a:srgbClr val="6600FF"/>
                </a:solidFill>
              </a:rPr>
              <a:t>RT = p </a:t>
            </a:r>
            <a:r>
              <a:rPr lang="en-US" altLang="en-US" sz="2800" b="1" dirty="0">
                <a:solidFill>
                  <a:srgbClr val="6600FF"/>
                </a:solidFill>
                <a:cs typeface="Times New Roman" panose="02020603050405020304" pitchFamily="18" charset="0"/>
              </a:rPr>
              <a:t>×</a:t>
            </a:r>
            <a:r>
              <a:rPr lang="it-IT" altLang="en-US" sz="2800" b="1" dirty="0">
                <a:solidFill>
                  <a:srgbClr val="6600FF"/>
                </a:solidFill>
              </a:rPr>
              <a:t> q</a:t>
            </a:r>
          </a:p>
          <a:p>
            <a:pPr eaLnBrk="1" hangingPunct="1">
              <a:lnSpc>
                <a:spcPct val="90000"/>
              </a:lnSpc>
            </a:pPr>
            <a:r>
              <a:rPr lang="it-IT" altLang="en-US" sz="2800" u="sng" dirty="0"/>
              <a:t>Problema</a:t>
            </a:r>
            <a:r>
              <a:rPr lang="it-IT" altLang="en-US" sz="2800" dirty="0"/>
              <a:t>: conviene al venditore aumentare il prezzo del bene? [</a:t>
            </a:r>
            <a:r>
              <a:rPr lang="it-IT" altLang="en-US" sz="2800" dirty="0" err="1"/>
              <a:t>Hp</a:t>
            </a:r>
            <a:r>
              <a:rPr lang="it-IT" altLang="en-US" sz="2800" dirty="0"/>
              <a:t>: il venditore ha potere di mercato]</a:t>
            </a:r>
          </a:p>
          <a:p>
            <a:pPr eaLnBrk="1" hangingPunct="1">
              <a:lnSpc>
                <a:spcPct val="90000"/>
              </a:lnSpc>
            </a:pPr>
            <a:r>
              <a:rPr lang="it-IT" altLang="en-US" sz="2800" dirty="0"/>
              <a:t>Nel caso di curva di domanda </a:t>
            </a:r>
            <a:r>
              <a:rPr lang="it-IT" altLang="en-US" sz="2800" dirty="0">
                <a:solidFill>
                  <a:srgbClr val="6600FF"/>
                </a:solidFill>
              </a:rPr>
              <a:t>elastica</a:t>
            </a:r>
            <a:r>
              <a:rPr lang="it-IT" altLang="en-US" sz="2800" dirty="0"/>
              <a:t>, un </a:t>
            </a:r>
            <a:r>
              <a:rPr lang="it-IT" altLang="en-US" sz="2800" i="1" dirty="0"/>
              <a:t>aumento</a:t>
            </a:r>
            <a:r>
              <a:rPr lang="it-IT" altLang="en-US" sz="2800" dirty="0"/>
              <a:t> del prezzo induce una riduzione della quantità domandata proporzionalmente maggiore. Quindi il ricavo totale </a:t>
            </a:r>
            <a:r>
              <a:rPr lang="it-IT" altLang="en-US" sz="2800" i="1" dirty="0"/>
              <a:t>diminuisce</a:t>
            </a:r>
            <a:r>
              <a:rPr lang="it-IT" altLang="en-US" sz="2800" dirty="0"/>
              <a:t>.</a:t>
            </a:r>
          </a:p>
          <a:p>
            <a:pPr eaLnBrk="1" hangingPunct="1">
              <a:lnSpc>
                <a:spcPct val="90000"/>
              </a:lnSpc>
            </a:pPr>
            <a:r>
              <a:rPr lang="it-IT" altLang="en-US" sz="2800" dirty="0"/>
              <a:t>Nel caso di curva di domanda </a:t>
            </a:r>
            <a:r>
              <a:rPr lang="it-IT" altLang="en-US" sz="2800" dirty="0">
                <a:solidFill>
                  <a:srgbClr val="6600FF"/>
                </a:solidFill>
              </a:rPr>
              <a:t>inelastica</a:t>
            </a:r>
            <a:r>
              <a:rPr lang="it-IT" altLang="en-US" sz="2800" dirty="0"/>
              <a:t>, un </a:t>
            </a:r>
            <a:r>
              <a:rPr lang="it-IT" altLang="en-US" sz="2800" i="1" dirty="0"/>
              <a:t>aumento</a:t>
            </a:r>
            <a:r>
              <a:rPr lang="it-IT" altLang="en-US" sz="2800" dirty="0"/>
              <a:t> del prezzo induce una riduzione della quantità domandata proporzionalmente minore. Quindi il ricavo totale </a:t>
            </a:r>
            <a:r>
              <a:rPr lang="it-IT" altLang="en-US" sz="2800" i="1" dirty="0"/>
              <a:t>aumenta</a:t>
            </a:r>
            <a:r>
              <a:rPr lang="it-IT" altLang="en-US" sz="2800"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7929">
                                            <p:txEl>
                                              <p:pRg st="0" end="0"/>
                                            </p:txEl>
                                          </p:spTgt>
                                        </p:tgtEl>
                                        <p:attrNameLst>
                                          <p:attrName>style.visibility</p:attrName>
                                        </p:attrNameLst>
                                      </p:cBhvr>
                                      <p:to>
                                        <p:strVal val="visible"/>
                                      </p:to>
                                    </p:set>
                                    <p:animEffect transition="in" filter="wipe(left)">
                                      <p:cBhvr>
                                        <p:cTn id="7" dur="500"/>
                                        <p:tgtEl>
                                          <p:spTgt spid="33792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7929">
                                            <p:txEl>
                                              <p:pRg st="1" end="1"/>
                                            </p:txEl>
                                          </p:spTgt>
                                        </p:tgtEl>
                                        <p:attrNameLst>
                                          <p:attrName>style.visibility</p:attrName>
                                        </p:attrNameLst>
                                      </p:cBhvr>
                                      <p:to>
                                        <p:strVal val="visible"/>
                                      </p:to>
                                    </p:set>
                                    <p:animEffect transition="in" filter="wipe(left)">
                                      <p:cBhvr>
                                        <p:cTn id="10" dur="500"/>
                                        <p:tgtEl>
                                          <p:spTgt spid="33792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7929">
                                            <p:txEl>
                                              <p:pRg st="2" end="2"/>
                                            </p:txEl>
                                          </p:spTgt>
                                        </p:tgtEl>
                                        <p:attrNameLst>
                                          <p:attrName>style.visibility</p:attrName>
                                        </p:attrNameLst>
                                      </p:cBhvr>
                                      <p:to>
                                        <p:strVal val="visible"/>
                                      </p:to>
                                    </p:set>
                                    <p:animEffect transition="in" filter="wipe(left)">
                                      <p:cBhvr>
                                        <p:cTn id="13" dur="500"/>
                                        <p:tgtEl>
                                          <p:spTgt spid="33792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7929">
                                            <p:txEl>
                                              <p:pRg st="3" end="3"/>
                                            </p:txEl>
                                          </p:spTgt>
                                        </p:tgtEl>
                                        <p:attrNameLst>
                                          <p:attrName>style.visibility</p:attrName>
                                        </p:attrNameLst>
                                      </p:cBhvr>
                                      <p:to>
                                        <p:strVal val="visible"/>
                                      </p:to>
                                    </p:set>
                                    <p:animEffect transition="in" filter="wipe(left)">
                                      <p:cBhvr>
                                        <p:cTn id="18" dur="500"/>
                                        <p:tgtEl>
                                          <p:spTgt spid="33792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7929">
                                            <p:txEl>
                                              <p:pRg st="4" end="4"/>
                                            </p:txEl>
                                          </p:spTgt>
                                        </p:tgtEl>
                                        <p:attrNameLst>
                                          <p:attrName>style.visibility</p:attrName>
                                        </p:attrNameLst>
                                      </p:cBhvr>
                                      <p:to>
                                        <p:strVal val="visible"/>
                                      </p:to>
                                    </p:set>
                                    <p:animEffect transition="in" filter="wipe(left)">
                                      <p:cBhvr>
                                        <p:cTn id="23" dur="500"/>
                                        <p:tgtEl>
                                          <p:spTgt spid="33792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37929">
                                            <p:txEl>
                                              <p:pRg st="5" end="5"/>
                                            </p:txEl>
                                          </p:spTgt>
                                        </p:tgtEl>
                                        <p:attrNameLst>
                                          <p:attrName>style.visibility</p:attrName>
                                        </p:attrNameLst>
                                      </p:cBhvr>
                                      <p:to>
                                        <p:strVal val="visible"/>
                                      </p:to>
                                    </p:set>
                                    <p:animEffect transition="in" filter="wipe(left)">
                                      <p:cBhvr>
                                        <p:cTn id="28" dur="500"/>
                                        <p:tgtEl>
                                          <p:spTgt spid="3379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00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005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0053" name="Rectangle 5"/>
          <p:cNvSpPr>
            <a:spLocks noChangeArrowheads="1"/>
          </p:cNvSpPr>
          <p:nvPr/>
        </p:nvSpPr>
        <p:spPr bwMode="auto">
          <a:xfrm>
            <a:off x="3132138"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0054" name="Rectangle 6"/>
          <p:cNvSpPr>
            <a:spLocks noGrp="1" noChangeArrowheads="1"/>
          </p:cNvSpPr>
          <p:nvPr>
            <p:ph type="title"/>
          </p:nvPr>
        </p:nvSpPr>
        <p:spPr>
          <a:xfrm>
            <a:off x="304800" y="188913"/>
            <a:ext cx="8839200" cy="9366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Elasticità e ricavo totale: domanda elastica</a:t>
            </a:r>
          </a:p>
        </p:txBody>
      </p:sp>
      <p:sp>
        <p:nvSpPr>
          <p:cNvPr id="130055" name="Rectangle 7" descr="20%"/>
          <p:cNvSpPr>
            <a:spLocks noChangeArrowheads="1"/>
          </p:cNvSpPr>
          <p:nvPr/>
        </p:nvSpPr>
        <p:spPr bwMode="auto">
          <a:xfrm>
            <a:off x="715963" y="3976688"/>
            <a:ext cx="1238250" cy="16764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0056" name="Rectangle 8"/>
          <p:cNvSpPr>
            <a:spLocks noChangeArrowheads="1"/>
          </p:cNvSpPr>
          <p:nvPr/>
        </p:nvSpPr>
        <p:spPr bwMode="auto">
          <a:xfrm>
            <a:off x="3206750" y="4332288"/>
            <a:ext cx="854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Domanda</a:t>
            </a:r>
          </a:p>
        </p:txBody>
      </p:sp>
      <p:sp>
        <p:nvSpPr>
          <p:cNvPr id="130057" name="Rectangle 9"/>
          <p:cNvSpPr>
            <a:spLocks noChangeArrowheads="1"/>
          </p:cNvSpPr>
          <p:nvPr/>
        </p:nvSpPr>
        <p:spPr bwMode="auto">
          <a:xfrm>
            <a:off x="3783013" y="5686425"/>
            <a:ext cx="7604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Quantità</a:t>
            </a:r>
          </a:p>
        </p:txBody>
      </p:sp>
      <p:sp>
        <p:nvSpPr>
          <p:cNvPr id="130058" name="Rectangle 10"/>
          <p:cNvSpPr>
            <a:spLocks noChangeArrowheads="1"/>
          </p:cNvSpPr>
          <p:nvPr/>
        </p:nvSpPr>
        <p:spPr bwMode="auto">
          <a:xfrm>
            <a:off x="639763" y="5686425"/>
            <a:ext cx="104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130059" name="Rectangle 11"/>
          <p:cNvSpPr>
            <a:spLocks noChangeArrowheads="1"/>
          </p:cNvSpPr>
          <p:nvPr/>
        </p:nvSpPr>
        <p:spPr bwMode="auto">
          <a:xfrm>
            <a:off x="0" y="220980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Prezzo</a:t>
            </a:r>
          </a:p>
        </p:txBody>
      </p:sp>
      <p:sp>
        <p:nvSpPr>
          <p:cNvPr id="130060" name="Freeform 12"/>
          <p:cNvSpPr>
            <a:spLocks/>
          </p:cNvSpPr>
          <p:nvPr/>
        </p:nvSpPr>
        <p:spPr bwMode="auto">
          <a:xfrm>
            <a:off x="715963" y="2247900"/>
            <a:ext cx="3594100" cy="3406775"/>
          </a:xfrm>
          <a:custGeom>
            <a:avLst/>
            <a:gdLst>
              <a:gd name="T0" fmla="*/ 0 w 2264"/>
              <a:gd name="T1" fmla="*/ 0 h 2146"/>
              <a:gd name="T2" fmla="*/ 0 w 2264"/>
              <a:gd name="T3" fmla="*/ 2147483646 h 2146"/>
              <a:gd name="T4" fmla="*/ 2147483646 w 2264"/>
              <a:gd name="T5" fmla="*/ 2147483646 h 2146"/>
              <a:gd name="T6" fmla="*/ 0 60000 65536"/>
              <a:gd name="T7" fmla="*/ 0 60000 65536"/>
              <a:gd name="T8" fmla="*/ 0 60000 65536"/>
            </a:gdLst>
            <a:ahLst/>
            <a:cxnLst>
              <a:cxn ang="T6">
                <a:pos x="T0" y="T1"/>
              </a:cxn>
              <a:cxn ang="T7">
                <a:pos x="T2" y="T3"/>
              </a:cxn>
              <a:cxn ang="T8">
                <a:pos x="T4" y="T5"/>
              </a:cxn>
            </a:cxnLst>
            <a:rect l="0" t="0" r="r" b="b"/>
            <a:pathLst>
              <a:path w="2264" h="2146">
                <a:moveTo>
                  <a:pt x="0" y="0"/>
                </a:moveTo>
                <a:lnTo>
                  <a:pt x="0" y="2145"/>
                </a:lnTo>
                <a:lnTo>
                  <a:pt x="2263" y="21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0061" name="Rectangle 13"/>
          <p:cNvSpPr>
            <a:spLocks noChangeArrowheads="1"/>
          </p:cNvSpPr>
          <p:nvPr/>
        </p:nvSpPr>
        <p:spPr bwMode="auto">
          <a:xfrm>
            <a:off x="461963" y="385762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€4</a:t>
            </a:r>
          </a:p>
        </p:txBody>
      </p:sp>
      <p:sp>
        <p:nvSpPr>
          <p:cNvPr id="130062" name="Rectangle 14"/>
          <p:cNvSpPr>
            <a:spLocks noChangeArrowheads="1"/>
          </p:cNvSpPr>
          <p:nvPr/>
        </p:nvSpPr>
        <p:spPr bwMode="auto">
          <a:xfrm>
            <a:off x="1868488" y="568642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50</a:t>
            </a:r>
          </a:p>
        </p:txBody>
      </p:sp>
      <p:sp>
        <p:nvSpPr>
          <p:cNvPr id="130063" name="Freeform 15"/>
          <p:cNvSpPr>
            <a:spLocks/>
          </p:cNvSpPr>
          <p:nvPr/>
        </p:nvSpPr>
        <p:spPr bwMode="auto">
          <a:xfrm>
            <a:off x="715963" y="3976688"/>
            <a:ext cx="1239837" cy="1677987"/>
          </a:xfrm>
          <a:custGeom>
            <a:avLst/>
            <a:gdLst>
              <a:gd name="T0" fmla="*/ 2147483646 w 781"/>
              <a:gd name="T1" fmla="*/ 2147483646 h 1057"/>
              <a:gd name="T2" fmla="*/ 2147483646 w 781"/>
              <a:gd name="T3" fmla="*/ 0 h 1057"/>
              <a:gd name="T4" fmla="*/ 0 w 781"/>
              <a:gd name="T5" fmla="*/ 0 h 1057"/>
              <a:gd name="T6" fmla="*/ 0 60000 65536"/>
              <a:gd name="T7" fmla="*/ 0 60000 65536"/>
              <a:gd name="T8" fmla="*/ 0 60000 65536"/>
            </a:gdLst>
            <a:ahLst/>
            <a:cxnLst>
              <a:cxn ang="T6">
                <a:pos x="T0" y="T1"/>
              </a:cxn>
              <a:cxn ang="T7">
                <a:pos x="T2" y="T3"/>
              </a:cxn>
              <a:cxn ang="T8">
                <a:pos x="T4" y="T5"/>
              </a:cxn>
            </a:cxnLst>
            <a:rect l="0" t="0" r="r" b="b"/>
            <a:pathLst>
              <a:path w="781" h="1057">
                <a:moveTo>
                  <a:pt x="780" y="1056"/>
                </a:moveTo>
                <a:lnTo>
                  <a:pt x="78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0064" name="Rectangle 16" descr="20%"/>
          <p:cNvSpPr>
            <a:spLocks noChangeArrowheads="1"/>
          </p:cNvSpPr>
          <p:nvPr/>
        </p:nvSpPr>
        <p:spPr bwMode="auto">
          <a:xfrm>
            <a:off x="5122863" y="3552825"/>
            <a:ext cx="508000" cy="2100263"/>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0065" name="Rectangle 17"/>
          <p:cNvSpPr>
            <a:spLocks noChangeArrowheads="1"/>
          </p:cNvSpPr>
          <p:nvPr/>
        </p:nvSpPr>
        <p:spPr bwMode="auto">
          <a:xfrm>
            <a:off x="7664450" y="4230688"/>
            <a:ext cx="854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Domanda</a:t>
            </a:r>
          </a:p>
        </p:txBody>
      </p:sp>
      <p:sp>
        <p:nvSpPr>
          <p:cNvPr id="130066" name="Rectangle 18"/>
          <p:cNvSpPr>
            <a:spLocks noChangeArrowheads="1"/>
          </p:cNvSpPr>
          <p:nvPr/>
        </p:nvSpPr>
        <p:spPr bwMode="auto">
          <a:xfrm>
            <a:off x="8188325" y="5686425"/>
            <a:ext cx="7604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Quantità</a:t>
            </a:r>
          </a:p>
        </p:txBody>
      </p:sp>
      <p:sp>
        <p:nvSpPr>
          <p:cNvPr id="130067" name="Rectangle 19"/>
          <p:cNvSpPr>
            <a:spLocks noChangeArrowheads="1"/>
          </p:cNvSpPr>
          <p:nvPr/>
        </p:nvSpPr>
        <p:spPr bwMode="auto">
          <a:xfrm>
            <a:off x="5045075" y="5686425"/>
            <a:ext cx="104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130068" name="Rectangle 20"/>
          <p:cNvSpPr>
            <a:spLocks noChangeArrowheads="1"/>
          </p:cNvSpPr>
          <p:nvPr/>
        </p:nvSpPr>
        <p:spPr bwMode="auto">
          <a:xfrm>
            <a:off x="4419600" y="220980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Prezzo</a:t>
            </a:r>
          </a:p>
        </p:txBody>
      </p:sp>
      <p:sp>
        <p:nvSpPr>
          <p:cNvPr id="130069" name="Rectangle 21"/>
          <p:cNvSpPr>
            <a:spLocks noChangeArrowheads="1"/>
          </p:cNvSpPr>
          <p:nvPr/>
        </p:nvSpPr>
        <p:spPr bwMode="auto">
          <a:xfrm>
            <a:off x="5884863" y="4670425"/>
            <a:ext cx="13255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Ricavo </a:t>
            </a:r>
            <a:r>
              <a:rPr lang="it-IT" altLang="en-US" sz="1800" b="1">
                <a:solidFill>
                  <a:srgbClr val="000000"/>
                </a:solidFill>
                <a:latin typeface="Arial" panose="020B0604020202020204" pitchFamily="34" charset="0"/>
              </a:rPr>
              <a:t>=</a:t>
            </a:r>
            <a:r>
              <a:rPr lang="it-IT" altLang="en-US" sz="1800" b="1">
                <a:solidFill>
                  <a:srgbClr val="000000"/>
                </a:solidFill>
                <a:latin typeface="Arial Narrow" panose="020B0606020202030204" pitchFamily="34" charset="0"/>
              </a:rPr>
              <a:t> €100 </a:t>
            </a:r>
          </a:p>
        </p:txBody>
      </p:sp>
      <p:sp>
        <p:nvSpPr>
          <p:cNvPr id="130070" name="Freeform 22"/>
          <p:cNvSpPr>
            <a:spLocks/>
          </p:cNvSpPr>
          <p:nvPr/>
        </p:nvSpPr>
        <p:spPr bwMode="auto">
          <a:xfrm>
            <a:off x="5122863" y="2247900"/>
            <a:ext cx="3609975" cy="3406775"/>
          </a:xfrm>
          <a:custGeom>
            <a:avLst/>
            <a:gdLst>
              <a:gd name="T0" fmla="*/ 0 w 2274"/>
              <a:gd name="T1" fmla="*/ 0 h 2146"/>
              <a:gd name="T2" fmla="*/ 0 w 2274"/>
              <a:gd name="T3" fmla="*/ 2147483646 h 2146"/>
              <a:gd name="T4" fmla="*/ 2147483646 w 2274"/>
              <a:gd name="T5" fmla="*/ 2147483646 h 2146"/>
              <a:gd name="T6" fmla="*/ 0 60000 65536"/>
              <a:gd name="T7" fmla="*/ 0 60000 65536"/>
              <a:gd name="T8" fmla="*/ 0 60000 65536"/>
            </a:gdLst>
            <a:ahLst/>
            <a:cxnLst>
              <a:cxn ang="T6">
                <a:pos x="T0" y="T1"/>
              </a:cxn>
              <a:cxn ang="T7">
                <a:pos x="T2" y="T3"/>
              </a:cxn>
              <a:cxn ang="T8">
                <a:pos x="T4" y="T5"/>
              </a:cxn>
            </a:cxnLst>
            <a:rect l="0" t="0" r="r" b="b"/>
            <a:pathLst>
              <a:path w="2274" h="2146">
                <a:moveTo>
                  <a:pt x="0" y="0"/>
                </a:moveTo>
                <a:lnTo>
                  <a:pt x="0" y="2145"/>
                </a:lnTo>
                <a:lnTo>
                  <a:pt x="2273" y="21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0071" name="Rectangle 23"/>
          <p:cNvSpPr>
            <a:spLocks noChangeArrowheads="1"/>
          </p:cNvSpPr>
          <p:nvPr/>
        </p:nvSpPr>
        <p:spPr bwMode="auto">
          <a:xfrm>
            <a:off x="4884738" y="345122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€5</a:t>
            </a:r>
          </a:p>
        </p:txBody>
      </p:sp>
      <p:sp>
        <p:nvSpPr>
          <p:cNvPr id="130072" name="Rectangle 24"/>
          <p:cNvSpPr>
            <a:spLocks noChangeArrowheads="1"/>
          </p:cNvSpPr>
          <p:nvPr/>
        </p:nvSpPr>
        <p:spPr bwMode="auto">
          <a:xfrm>
            <a:off x="5529263" y="568642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20</a:t>
            </a:r>
          </a:p>
        </p:txBody>
      </p:sp>
      <p:sp>
        <p:nvSpPr>
          <p:cNvPr id="130073" name="Freeform 25"/>
          <p:cNvSpPr>
            <a:spLocks/>
          </p:cNvSpPr>
          <p:nvPr/>
        </p:nvSpPr>
        <p:spPr bwMode="auto">
          <a:xfrm>
            <a:off x="5122863" y="3552825"/>
            <a:ext cx="509587" cy="2101850"/>
          </a:xfrm>
          <a:custGeom>
            <a:avLst/>
            <a:gdLst>
              <a:gd name="T0" fmla="*/ 2147483646 w 321"/>
              <a:gd name="T1" fmla="*/ 2147483646 h 1324"/>
              <a:gd name="T2" fmla="*/ 2147483646 w 321"/>
              <a:gd name="T3" fmla="*/ 0 h 1324"/>
              <a:gd name="T4" fmla="*/ 0 w 321"/>
              <a:gd name="T5" fmla="*/ 0 h 1324"/>
              <a:gd name="T6" fmla="*/ 0 60000 65536"/>
              <a:gd name="T7" fmla="*/ 0 60000 65536"/>
              <a:gd name="T8" fmla="*/ 0 60000 65536"/>
            </a:gdLst>
            <a:ahLst/>
            <a:cxnLst>
              <a:cxn ang="T6">
                <a:pos x="T0" y="T1"/>
              </a:cxn>
              <a:cxn ang="T7">
                <a:pos x="T2" y="T3"/>
              </a:cxn>
              <a:cxn ang="T8">
                <a:pos x="T4" y="T5"/>
              </a:cxn>
            </a:cxnLst>
            <a:rect l="0" t="0" r="r" b="b"/>
            <a:pathLst>
              <a:path w="321" h="1324">
                <a:moveTo>
                  <a:pt x="320" y="1323"/>
                </a:moveTo>
                <a:lnTo>
                  <a:pt x="320"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0074" name="Line 26"/>
          <p:cNvSpPr>
            <a:spLocks noChangeShapeType="1"/>
          </p:cNvSpPr>
          <p:nvPr/>
        </p:nvSpPr>
        <p:spPr bwMode="auto">
          <a:xfrm flipV="1">
            <a:off x="1954213" y="3975100"/>
            <a:ext cx="0" cy="168116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0075" name="Line 27"/>
          <p:cNvSpPr>
            <a:spLocks noChangeShapeType="1"/>
          </p:cNvSpPr>
          <p:nvPr/>
        </p:nvSpPr>
        <p:spPr bwMode="auto">
          <a:xfrm>
            <a:off x="822325" y="3540125"/>
            <a:ext cx="2305050" cy="8810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0076" name="Line 28"/>
          <p:cNvSpPr>
            <a:spLocks noChangeShapeType="1"/>
          </p:cNvSpPr>
          <p:nvPr/>
        </p:nvSpPr>
        <p:spPr bwMode="auto">
          <a:xfrm>
            <a:off x="5295900" y="3438525"/>
            <a:ext cx="2287588" cy="8636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0077" name="Line 29"/>
          <p:cNvSpPr>
            <a:spLocks noChangeShapeType="1"/>
          </p:cNvSpPr>
          <p:nvPr/>
        </p:nvSpPr>
        <p:spPr bwMode="auto">
          <a:xfrm>
            <a:off x="5508625" y="4791075"/>
            <a:ext cx="33655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0078" name="Freeform 30"/>
          <p:cNvSpPr>
            <a:spLocks/>
          </p:cNvSpPr>
          <p:nvPr/>
        </p:nvSpPr>
        <p:spPr bwMode="auto">
          <a:xfrm>
            <a:off x="1919288" y="3925888"/>
            <a:ext cx="87312" cy="85725"/>
          </a:xfrm>
          <a:custGeom>
            <a:avLst/>
            <a:gdLst>
              <a:gd name="T0" fmla="*/ 2147483646 w 55"/>
              <a:gd name="T1" fmla="*/ 2147483646 h 54"/>
              <a:gd name="T2" fmla="*/ 2147483646 w 55"/>
              <a:gd name="T3" fmla="*/ 2147483646 h 54"/>
              <a:gd name="T4" fmla="*/ 2147483646 w 55"/>
              <a:gd name="T5" fmla="*/ 2147483646 h 54"/>
              <a:gd name="T6" fmla="*/ 2147483646 w 55"/>
              <a:gd name="T7" fmla="*/ 2147483646 h 54"/>
              <a:gd name="T8" fmla="*/ 2147483646 w 55"/>
              <a:gd name="T9" fmla="*/ 2147483646 h 54"/>
              <a:gd name="T10" fmla="*/ 2147483646 w 55"/>
              <a:gd name="T11" fmla="*/ 0 h 54"/>
              <a:gd name="T12" fmla="*/ 2147483646 w 55"/>
              <a:gd name="T13" fmla="*/ 0 h 54"/>
              <a:gd name="T14" fmla="*/ 2147483646 w 55"/>
              <a:gd name="T15" fmla="*/ 0 h 54"/>
              <a:gd name="T16" fmla="*/ 0 w 55"/>
              <a:gd name="T17" fmla="*/ 2147483646 h 54"/>
              <a:gd name="T18" fmla="*/ 0 w 55"/>
              <a:gd name="T19" fmla="*/ 2147483646 h 54"/>
              <a:gd name="T20" fmla="*/ 0 w 55"/>
              <a:gd name="T21" fmla="*/ 2147483646 h 54"/>
              <a:gd name="T22" fmla="*/ 2147483646 w 55"/>
              <a:gd name="T23" fmla="*/ 2147483646 h 54"/>
              <a:gd name="T24" fmla="*/ 2147483646 w 5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54">
                <a:moveTo>
                  <a:pt x="22" y="53"/>
                </a:moveTo>
                <a:lnTo>
                  <a:pt x="43" y="53"/>
                </a:lnTo>
                <a:lnTo>
                  <a:pt x="54" y="42"/>
                </a:lnTo>
                <a:lnTo>
                  <a:pt x="54" y="32"/>
                </a:lnTo>
                <a:lnTo>
                  <a:pt x="54" y="11"/>
                </a:lnTo>
                <a:lnTo>
                  <a:pt x="43" y="0"/>
                </a:lnTo>
                <a:lnTo>
                  <a:pt x="22" y="0"/>
                </a:lnTo>
                <a:lnTo>
                  <a:pt x="11" y="0"/>
                </a:lnTo>
                <a:lnTo>
                  <a:pt x="0" y="11"/>
                </a:lnTo>
                <a:lnTo>
                  <a:pt x="0" y="32"/>
                </a:lnTo>
                <a:lnTo>
                  <a:pt x="0" y="42"/>
                </a:lnTo>
                <a:lnTo>
                  <a:pt x="11" y="53"/>
                </a:lnTo>
                <a:lnTo>
                  <a:pt x="22" y="5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0079" name="Freeform 31"/>
          <p:cNvSpPr>
            <a:spLocks/>
          </p:cNvSpPr>
          <p:nvPr/>
        </p:nvSpPr>
        <p:spPr bwMode="auto">
          <a:xfrm>
            <a:off x="5580063" y="3502025"/>
            <a:ext cx="85725" cy="103188"/>
          </a:xfrm>
          <a:custGeom>
            <a:avLst/>
            <a:gdLst>
              <a:gd name="T0" fmla="*/ 2147483646 w 54"/>
              <a:gd name="T1" fmla="*/ 2147483646 h 65"/>
              <a:gd name="T2" fmla="*/ 2147483646 w 54"/>
              <a:gd name="T3" fmla="*/ 2147483646 h 65"/>
              <a:gd name="T4" fmla="*/ 2147483646 w 54"/>
              <a:gd name="T5" fmla="*/ 2147483646 h 65"/>
              <a:gd name="T6" fmla="*/ 2147483646 w 54"/>
              <a:gd name="T7" fmla="*/ 2147483646 h 65"/>
              <a:gd name="T8" fmla="*/ 2147483646 w 54"/>
              <a:gd name="T9" fmla="*/ 2147483646 h 65"/>
              <a:gd name="T10" fmla="*/ 2147483646 w 54"/>
              <a:gd name="T11" fmla="*/ 0 h 65"/>
              <a:gd name="T12" fmla="*/ 2147483646 w 54"/>
              <a:gd name="T13" fmla="*/ 0 h 65"/>
              <a:gd name="T14" fmla="*/ 2147483646 w 54"/>
              <a:gd name="T15" fmla="*/ 0 h 65"/>
              <a:gd name="T16" fmla="*/ 0 w 54"/>
              <a:gd name="T17" fmla="*/ 2147483646 h 65"/>
              <a:gd name="T18" fmla="*/ 0 w 54"/>
              <a:gd name="T19" fmla="*/ 2147483646 h 65"/>
              <a:gd name="T20" fmla="*/ 0 w 54"/>
              <a:gd name="T21" fmla="*/ 2147483646 h 65"/>
              <a:gd name="T22" fmla="*/ 2147483646 w 54"/>
              <a:gd name="T23" fmla="*/ 2147483646 h 65"/>
              <a:gd name="T24" fmla="*/ 2147483646 w 54"/>
              <a:gd name="T25" fmla="*/ 214748364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65">
                <a:moveTo>
                  <a:pt x="32" y="64"/>
                </a:moveTo>
                <a:lnTo>
                  <a:pt x="42" y="53"/>
                </a:lnTo>
                <a:lnTo>
                  <a:pt x="53" y="43"/>
                </a:lnTo>
                <a:lnTo>
                  <a:pt x="53" y="32"/>
                </a:lnTo>
                <a:lnTo>
                  <a:pt x="53" y="11"/>
                </a:lnTo>
                <a:lnTo>
                  <a:pt x="42" y="0"/>
                </a:lnTo>
                <a:lnTo>
                  <a:pt x="32" y="0"/>
                </a:lnTo>
                <a:lnTo>
                  <a:pt x="11" y="0"/>
                </a:lnTo>
                <a:lnTo>
                  <a:pt x="0" y="11"/>
                </a:lnTo>
                <a:lnTo>
                  <a:pt x="0" y="32"/>
                </a:lnTo>
                <a:lnTo>
                  <a:pt x="0" y="43"/>
                </a:lnTo>
                <a:lnTo>
                  <a:pt x="11" y="53"/>
                </a:lnTo>
                <a:lnTo>
                  <a:pt x="32" y="6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30080" name="Group 32"/>
          <p:cNvGrpSpPr>
            <a:grpSpLocks/>
          </p:cNvGrpSpPr>
          <p:nvPr/>
        </p:nvGrpSpPr>
        <p:grpSpPr bwMode="auto">
          <a:xfrm>
            <a:off x="1698625" y="4670425"/>
            <a:ext cx="1701800" cy="274638"/>
            <a:chOff x="1070" y="2942"/>
            <a:chExt cx="1072" cy="173"/>
          </a:xfrm>
        </p:grpSpPr>
        <p:sp>
          <p:nvSpPr>
            <p:cNvPr id="130082" name="Rectangle 33"/>
            <p:cNvSpPr>
              <a:spLocks noChangeArrowheads="1"/>
            </p:cNvSpPr>
            <p:nvPr/>
          </p:nvSpPr>
          <p:spPr bwMode="auto">
            <a:xfrm>
              <a:off x="1307" y="2942"/>
              <a:ext cx="8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Ricavo </a:t>
              </a:r>
              <a:r>
                <a:rPr lang="it-IT" altLang="en-US" sz="1800" b="1">
                  <a:solidFill>
                    <a:srgbClr val="000000"/>
                  </a:solidFill>
                  <a:latin typeface="Arial" panose="020B0604020202020204" pitchFamily="34" charset="0"/>
                </a:rPr>
                <a:t>=</a:t>
              </a:r>
              <a:r>
                <a:rPr lang="it-IT" altLang="en-US" sz="1800" b="1">
                  <a:solidFill>
                    <a:srgbClr val="000000"/>
                  </a:solidFill>
                  <a:latin typeface="Arial Narrow" panose="020B0606020202030204" pitchFamily="34" charset="0"/>
                </a:rPr>
                <a:t> €200 </a:t>
              </a:r>
            </a:p>
          </p:txBody>
        </p:sp>
        <p:sp>
          <p:nvSpPr>
            <p:cNvPr id="130083" name="Line 34"/>
            <p:cNvSpPr>
              <a:spLocks noChangeShapeType="1"/>
            </p:cNvSpPr>
            <p:nvPr/>
          </p:nvSpPr>
          <p:spPr bwMode="auto">
            <a:xfrm>
              <a:off x="1070" y="3018"/>
              <a:ext cx="212"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30081" name="Text Box 35"/>
          <p:cNvSpPr txBox="1">
            <a:spLocks noChangeArrowheads="1"/>
          </p:cNvSpPr>
          <p:nvPr/>
        </p:nvSpPr>
        <p:spPr bwMode="auto">
          <a:xfrm>
            <a:off x="1763713" y="1196975"/>
            <a:ext cx="5818187" cy="822325"/>
          </a:xfrm>
          <a:prstGeom prst="rect">
            <a:avLst/>
          </a:prstGeom>
          <a:solidFill>
            <a:schemeClr val="accent1">
              <a:alpha val="1882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400"/>
              <a:t>Il prezzo aumenta da 4€ a 5€ (+25%), </a:t>
            </a:r>
          </a:p>
          <a:p>
            <a:pPr algn="ctr" eaLnBrk="1" hangingPunct="1">
              <a:spcBef>
                <a:spcPct val="0"/>
              </a:spcBef>
              <a:buFontTx/>
              <a:buNone/>
            </a:pPr>
            <a:r>
              <a:rPr lang="it-IT" altLang="en-US" sz="2400"/>
              <a:t>la domanda si riduce da 50 a 20 unità (</a:t>
            </a:r>
            <a:r>
              <a:rPr lang="it-IT" altLang="en-US" sz="2400">
                <a:cs typeface="Times New Roman" panose="02020603050405020304" pitchFamily="18" charset="0"/>
              </a:rPr>
              <a:t>− </a:t>
            </a:r>
            <a:r>
              <a:rPr lang="it-IT" altLang="en-US" sz="2400"/>
              <a:t>60%)</a:t>
            </a:r>
          </a:p>
        </p:txBody>
      </p:sp>
    </p:spTree>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2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210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210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2102" name="Rectangle 6"/>
          <p:cNvSpPr>
            <a:spLocks noGrp="1" noChangeArrowheads="1"/>
          </p:cNvSpPr>
          <p:nvPr>
            <p:ph type="title"/>
          </p:nvPr>
        </p:nvSpPr>
        <p:spPr>
          <a:xfrm>
            <a:off x="250825" y="188913"/>
            <a:ext cx="8458200" cy="863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Elasticità e ricavo totale: domanda inelastica</a:t>
            </a:r>
          </a:p>
        </p:txBody>
      </p:sp>
      <p:sp>
        <p:nvSpPr>
          <p:cNvPr id="132103" name="Rectangle 7" descr="Mattoni orizzontali"/>
          <p:cNvSpPr>
            <a:spLocks noChangeArrowheads="1"/>
          </p:cNvSpPr>
          <p:nvPr/>
        </p:nvSpPr>
        <p:spPr bwMode="auto">
          <a:xfrm>
            <a:off x="5076825" y="4292600"/>
            <a:ext cx="1366838" cy="1338263"/>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2104" name="Rectangle 8"/>
          <p:cNvSpPr>
            <a:spLocks noChangeArrowheads="1"/>
          </p:cNvSpPr>
          <p:nvPr/>
        </p:nvSpPr>
        <p:spPr bwMode="auto">
          <a:xfrm>
            <a:off x="4822825" y="4217988"/>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€5</a:t>
            </a:r>
          </a:p>
        </p:txBody>
      </p:sp>
      <p:sp>
        <p:nvSpPr>
          <p:cNvPr id="132105" name="Rectangle 9"/>
          <p:cNvSpPr>
            <a:spLocks noChangeArrowheads="1"/>
          </p:cNvSpPr>
          <p:nvPr/>
        </p:nvSpPr>
        <p:spPr bwMode="auto">
          <a:xfrm>
            <a:off x="8305800" y="5700713"/>
            <a:ext cx="760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Quantità</a:t>
            </a:r>
          </a:p>
        </p:txBody>
      </p:sp>
      <p:sp>
        <p:nvSpPr>
          <p:cNvPr id="132106" name="Rectangle 10"/>
          <p:cNvSpPr>
            <a:spLocks noChangeArrowheads="1"/>
          </p:cNvSpPr>
          <p:nvPr/>
        </p:nvSpPr>
        <p:spPr bwMode="auto">
          <a:xfrm>
            <a:off x="4913313" y="5700713"/>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132107" name="Rectangle 11"/>
          <p:cNvSpPr>
            <a:spLocks noChangeArrowheads="1"/>
          </p:cNvSpPr>
          <p:nvPr/>
        </p:nvSpPr>
        <p:spPr bwMode="auto">
          <a:xfrm>
            <a:off x="4419600" y="198120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Prezzo</a:t>
            </a:r>
          </a:p>
        </p:txBody>
      </p:sp>
      <p:sp>
        <p:nvSpPr>
          <p:cNvPr id="132108" name="Freeform 12"/>
          <p:cNvSpPr>
            <a:spLocks/>
          </p:cNvSpPr>
          <p:nvPr/>
        </p:nvSpPr>
        <p:spPr bwMode="auto">
          <a:xfrm>
            <a:off x="5073650" y="2074863"/>
            <a:ext cx="3805238" cy="3590925"/>
          </a:xfrm>
          <a:custGeom>
            <a:avLst/>
            <a:gdLst>
              <a:gd name="T0" fmla="*/ 0 w 2397"/>
              <a:gd name="T1" fmla="*/ 0 h 2262"/>
              <a:gd name="T2" fmla="*/ 0 w 2397"/>
              <a:gd name="T3" fmla="*/ 2147483646 h 2262"/>
              <a:gd name="T4" fmla="*/ 2147483646 w 2397"/>
              <a:gd name="T5" fmla="*/ 2147483646 h 2262"/>
              <a:gd name="T6" fmla="*/ 0 60000 65536"/>
              <a:gd name="T7" fmla="*/ 0 60000 65536"/>
              <a:gd name="T8" fmla="*/ 0 60000 65536"/>
            </a:gdLst>
            <a:ahLst/>
            <a:cxnLst>
              <a:cxn ang="T6">
                <a:pos x="T0" y="T1"/>
              </a:cxn>
              <a:cxn ang="T7">
                <a:pos x="T2" y="T3"/>
              </a:cxn>
              <a:cxn ang="T8">
                <a:pos x="T4" y="T5"/>
              </a:cxn>
            </a:cxnLst>
            <a:rect l="0" t="0" r="r" b="b"/>
            <a:pathLst>
              <a:path w="2397" h="2262">
                <a:moveTo>
                  <a:pt x="0" y="0"/>
                </a:moveTo>
                <a:lnTo>
                  <a:pt x="0" y="2261"/>
                </a:lnTo>
                <a:lnTo>
                  <a:pt x="2396" y="2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2109" name="Rectangle 13"/>
          <p:cNvSpPr>
            <a:spLocks noChangeArrowheads="1"/>
          </p:cNvSpPr>
          <p:nvPr/>
        </p:nvSpPr>
        <p:spPr bwMode="auto">
          <a:xfrm>
            <a:off x="6372225" y="566102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45</a:t>
            </a:r>
          </a:p>
        </p:txBody>
      </p:sp>
      <p:sp>
        <p:nvSpPr>
          <p:cNvPr id="132110" name="Freeform 14"/>
          <p:cNvSpPr>
            <a:spLocks/>
          </p:cNvSpPr>
          <p:nvPr/>
        </p:nvSpPr>
        <p:spPr bwMode="auto">
          <a:xfrm>
            <a:off x="5091113" y="4365625"/>
            <a:ext cx="1352550" cy="1300163"/>
          </a:xfrm>
          <a:custGeom>
            <a:avLst/>
            <a:gdLst>
              <a:gd name="T0" fmla="*/ 2147483646 w 1317"/>
              <a:gd name="T1" fmla="*/ 2147483646 h 844"/>
              <a:gd name="T2" fmla="*/ 2147483646 w 1317"/>
              <a:gd name="T3" fmla="*/ 0 h 844"/>
              <a:gd name="T4" fmla="*/ 0 w 1317"/>
              <a:gd name="T5" fmla="*/ 0 h 844"/>
              <a:gd name="T6" fmla="*/ 0 60000 65536"/>
              <a:gd name="T7" fmla="*/ 0 60000 65536"/>
              <a:gd name="T8" fmla="*/ 0 60000 65536"/>
            </a:gdLst>
            <a:ahLst/>
            <a:cxnLst>
              <a:cxn ang="T6">
                <a:pos x="T0" y="T1"/>
              </a:cxn>
              <a:cxn ang="T7">
                <a:pos x="T2" y="T3"/>
              </a:cxn>
              <a:cxn ang="T8">
                <a:pos x="T4" y="T5"/>
              </a:cxn>
            </a:cxnLst>
            <a:rect l="0" t="0" r="r" b="b"/>
            <a:pathLst>
              <a:path w="1317" h="844">
                <a:moveTo>
                  <a:pt x="1316" y="843"/>
                </a:moveTo>
                <a:lnTo>
                  <a:pt x="13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2111" name="Line 15"/>
          <p:cNvSpPr>
            <a:spLocks noChangeShapeType="1"/>
          </p:cNvSpPr>
          <p:nvPr/>
        </p:nvSpPr>
        <p:spPr bwMode="auto">
          <a:xfrm>
            <a:off x="5867400" y="2492375"/>
            <a:ext cx="912813" cy="305593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2112" name="Rectangle 16"/>
          <p:cNvSpPr>
            <a:spLocks noChangeArrowheads="1"/>
          </p:cNvSpPr>
          <p:nvPr/>
        </p:nvSpPr>
        <p:spPr bwMode="auto">
          <a:xfrm>
            <a:off x="5148263" y="4868863"/>
            <a:ext cx="1325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Ricavo </a:t>
            </a:r>
            <a:r>
              <a:rPr lang="it-IT" altLang="en-US" sz="1800" b="1">
                <a:solidFill>
                  <a:srgbClr val="000000"/>
                </a:solidFill>
                <a:latin typeface="Arial" panose="020B0604020202020204" pitchFamily="34" charset="0"/>
              </a:rPr>
              <a:t>=</a:t>
            </a:r>
            <a:r>
              <a:rPr lang="it-IT" altLang="en-US" sz="1800" b="1">
                <a:solidFill>
                  <a:srgbClr val="000000"/>
                </a:solidFill>
                <a:latin typeface="Arial Narrow" panose="020B0606020202030204" pitchFamily="34" charset="0"/>
              </a:rPr>
              <a:t> €225 </a:t>
            </a:r>
          </a:p>
        </p:txBody>
      </p:sp>
      <p:sp>
        <p:nvSpPr>
          <p:cNvPr id="132113" name="Rectangle 17"/>
          <p:cNvSpPr>
            <a:spLocks noChangeArrowheads="1"/>
          </p:cNvSpPr>
          <p:nvPr/>
        </p:nvSpPr>
        <p:spPr bwMode="auto">
          <a:xfrm>
            <a:off x="6084888" y="2565400"/>
            <a:ext cx="854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Domanda</a:t>
            </a:r>
          </a:p>
        </p:txBody>
      </p:sp>
      <p:sp>
        <p:nvSpPr>
          <p:cNvPr id="132114" name="Rectangle 18" descr="Mattoni orizzontali"/>
          <p:cNvSpPr>
            <a:spLocks noChangeArrowheads="1"/>
          </p:cNvSpPr>
          <p:nvPr/>
        </p:nvSpPr>
        <p:spPr bwMode="auto">
          <a:xfrm>
            <a:off x="684213" y="4724400"/>
            <a:ext cx="1584325" cy="9398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2115" name="Rectangle 19"/>
          <p:cNvSpPr>
            <a:spLocks noChangeArrowheads="1"/>
          </p:cNvSpPr>
          <p:nvPr/>
        </p:nvSpPr>
        <p:spPr bwMode="auto">
          <a:xfrm>
            <a:off x="468313" y="4652963"/>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€4</a:t>
            </a:r>
          </a:p>
        </p:txBody>
      </p:sp>
      <p:sp>
        <p:nvSpPr>
          <p:cNvPr id="132116" name="Rectangle 20"/>
          <p:cNvSpPr>
            <a:spLocks noChangeArrowheads="1"/>
          </p:cNvSpPr>
          <p:nvPr/>
        </p:nvSpPr>
        <p:spPr bwMode="auto">
          <a:xfrm>
            <a:off x="1763713" y="2708275"/>
            <a:ext cx="854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Domanda</a:t>
            </a:r>
          </a:p>
        </p:txBody>
      </p:sp>
      <p:sp>
        <p:nvSpPr>
          <p:cNvPr id="132117" name="Rectangle 21"/>
          <p:cNvSpPr>
            <a:spLocks noChangeArrowheads="1"/>
          </p:cNvSpPr>
          <p:nvPr/>
        </p:nvSpPr>
        <p:spPr bwMode="auto">
          <a:xfrm>
            <a:off x="3916363" y="5700713"/>
            <a:ext cx="760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Quantità</a:t>
            </a:r>
          </a:p>
        </p:txBody>
      </p:sp>
      <p:sp>
        <p:nvSpPr>
          <p:cNvPr id="132118" name="Rectangle 22"/>
          <p:cNvSpPr>
            <a:spLocks noChangeArrowheads="1"/>
          </p:cNvSpPr>
          <p:nvPr/>
        </p:nvSpPr>
        <p:spPr bwMode="auto">
          <a:xfrm>
            <a:off x="523875" y="5700713"/>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132119" name="Rectangle 23"/>
          <p:cNvSpPr>
            <a:spLocks noChangeArrowheads="1"/>
          </p:cNvSpPr>
          <p:nvPr/>
        </p:nvSpPr>
        <p:spPr bwMode="auto">
          <a:xfrm>
            <a:off x="827088" y="5013325"/>
            <a:ext cx="1273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Ricavo </a:t>
            </a:r>
            <a:r>
              <a:rPr lang="it-IT" altLang="en-US" sz="1800" b="1">
                <a:solidFill>
                  <a:srgbClr val="000000"/>
                </a:solidFill>
                <a:latin typeface="Arial" panose="020B0604020202020204" pitchFamily="34" charset="0"/>
              </a:rPr>
              <a:t>=</a:t>
            </a:r>
            <a:r>
              <a:rPr lang="it-IT" altLang="en-US" sz="1800" b="1">
                <a:solidFill>
                  <a:srgbClr val="000000"/>
                </a:solidFill>
                <a:latin typeface="Arial Narrow" panose="020B0606020202030204" pitchFamily="34" charset="0"/>
              </a:rPr>
              <a:t> €200</a:t>
            </a:r>
          </a:p>
        </p:txBody>
      </p:sp>
      <p:sp>
        <p:nvSpPr>
          <p:cNvPr id="132120" name="Freeform 24"/>
          <p:cNvSpPr>
            <a:spLocks/>
          </p:cNvSpPr>
          <p:nvPr/>
        </p:nvSpPr>
        <p:spPr bwMode="auto">
          <a:xfrm>
            <a:off x="684213" y="2060575"/>
            <a:ext cx="3787775" cy="3590925"/>
          </a:xfrm>
          <a:custGeom>
            <a:avLst/>
            <a:gdLst>
              <a:gd name="T0" fmla="*/ 0 w 2386"/>
              <a:gd name="T1" fmla="*/ 0 h 2262"/>
              <a:gd name="T2" fmla="*/ 0 w 2386"/>
              <a:gd name="T3" fmla="*/ 2147483646 h 2262"/>
              <a:gd name="T4" fmla="*/ 2147483646 w 2386"/>
              <a:gd name="T5" fmla="*/ 2147483646 h 2262"/>
              <a:gd name="T6" fmla="*/ 0 60000 65536"/>
              <a:gd name="T7" fmla="*/ 0 60000 65536"/>
              <a:gd name="T8" fmla="*/ 0 60000 65536"/>
            </a:gdLst>
            <a:ahLst/>
            <a:cxnLst>
              <a:cxn ang="T6">
                <a:pos x="T0" y="T1"/>
              </a:cxn>
              <a:cxn ang="T7">
                <a:pos x="T2" y="T3"/>
              </a:cxn>
              <a:cxn ang="T8">
                <a:pos x="T4" y="T5"/>
              </a:cxn>
            </a:cxnLst>
            <a:rect l="0" t="0" r="r" b="b"/>
            <a:pathLst>
              <a:path w="2386" h="2262">
                <a:moveTo>
                  <a:pt x="0" y="0"/>
                </a:moveTo>
                <a:lnTo>
                  <a:pt x="0" y="2261"/>
                </a:lnTo>
                <a:lnTo>
                  <a:pt x="2385" y="2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2121" name="Rectangle 25"/>
          <p:cNvSpPr>
            <a:spLocks noChangeArrowheads="1"/>
          </p:cNvSpPr>
          <p:nvPr/>
        </p:nvSpPr>
        <p:spPr bwMode="auto">
          <a:xfrm>
            <a:off x="2195513" y="566102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50</a:t>
            </a:r>
          </a:p>
        </p:txBody>
      </p:sp>
      <p:sp>
        <p:nvSpPr>
          <p:cNvPr id="132122" name="Freeform 26"/>
          <p:cNvSpPr>
            <a:spLocks/>
          </p:cNvSpPr>
          <p:nvPr/>
        </p:nvSpPr>
        <p:spPr bwMode="auto">
          <a:xfrm>
            <a:off x="684213" y="4724400"/>
            <a:ext cx="1584325" cy="936625"/>
          </a:xfrm>
          <a:custGeom>
            <a:avLst/>
            <a:gdLst>
              <a:gd name="T0" fmla="*/ 2147483646 w 1655"/>
              <a:gd name="T1" fmla="*/ 2147483646 h 282"/>
              <a:gd name="T2" fmla="*/ 2147483646 w 1655"/>
              <a:gd name="T3" fmla="*/ 0 h 282"/>
              <a:gd name="T4" fmla="*/ 0 w 1655"/>
              <a:gd name="T5" fmla="*/ 0 h 282"/>
              <a:gd name="T6" fmla="*/ 0 60000 65536"/>
              <a:gd name="T7" fmla="*/ 0 60000 65536"/>
              <a:gd name="T8" fmla="*/ 0 60000 65536"/>
            </a:gdLst>
            <a:ahLst/>
            <a:cxnLst>
              <a:cxn ang="T6">
                <a:pos x="T0" y="T1"/>
              </a:cxn>
              <a:cxn ang="T7">
                <a:pos x="T2" y="T3"/>
              </a:cxn>
              <a:cxn ang="T8">
                <a:pos x="T4" y="T5"/>
              </a:cxn>
            </a:cxnLst>
            <a:rect l="0" t="0" r="r" b="b"/>
            <a:pathLst>
              <a:path w="1655" h="282">
                <a:moveTo>
                  <a:pt x="1654" y="281"/>
                </a:moveTo>
                <a:lnTo>
                  <a:pt x="165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2123" name="Line 27"/>
          <p:cNvSpPr>
            <a:spLocks noChangeShapeType="1"/>
          </p:cNvSpPr>
          <p:nvPr/>
        </p:nvSpPr>
        <p:spPr bwMode="auto">
          <a:xfrm>
            <a:off x="1619250" y="2565400"/>
            <a:ext cx="858838" cy="30019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2124" name="Freeform 28"/>
          <p:cNvSpPr>
            <a:spLocks/>
          </p:cNvSpPr>
          <p:nvPr/>
        </p:nvSpPr>
        <p:spPr bwMode="auto">
          <a:xfrm>
            <a:off x="2195513" y="4652963"/>
            <a:ext cx="90487" cy="109537"/>
          </a:xfrm>
          <a:custGeom>
            <a:avLst/>
            <a:gdLst>
              <a:gd name="T0" fmla="*/ 2147483646 w 57"/>
              <a:gd name="T1" fmla="*/ 2147483646 h 69"/>
              <a:gd name="T2" fmla="*/ 2147483646 w 57"/>
              <a:gd name="T3" fmla="*/ 2147483646 h 69"/>
              <a:gd name="T4" fmla="*/ 2147483646 w 57"/>
              <a:gd name="T5" fmla="*/ 2147483646 h 69"/>
              <a:gd name="T6" fmla="*/ 2147483646 w 57"/>
              <a:gd name="T7" fmla="*/ 2147483646 h 69"/>
              <a:gd name="T8" fmla="*/ 2147483646 w 57"/>
              <a:gd name="T9" fmla="*/ 2147483646 h 69"/>
              <a:gd name="T10" fmla="*/ 2147483646 w 57"/>
              <a:gd name="T11" fmla="*/ 2147483646 h 69"/>
              <a:gd name="T12" fmla="*/ 2147483646 w 57"/>
              <a:gd name="T13" fmla="*/ 0 h 69"/>
              <a:gd name="T14" fmla="*/ 2147483646 w 57"/>
              <a:gd name="T15" fmla="*/ 2147483646 h 69"/>
              <a:gd name="T16" fmla="*/ 0 w 57"/>
              <a:gd name="T17" fmla="*/ 2147483646 h 69"/>
              <a:gd name="T18" fmla="*/ 0 w 57"/>
              <a:gd name="T19" fmla="*/ 2147483646 h 69"/>
              <a:gd name="T20" fmla="*/ 0 w 57"/>
              <a:gd name="T21" fmla="*/ 2147483646 h 69"/>
              <a:gd name="T22" fmla="*/ 2147483646 w 57"/>
              <a:gd name="T23" fmla="*/ 2147483646 h 69"/>
              <a:gd name="T24" fmla="*/ 2147483646 w 57"/>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69">
                <a:moveTo>
                  <a:pt x="22" y="68"/>
                </a:moveTo>
                <a:lnTo>
                  <a:pt x="45" y="68"/>
                </a:lnTo>
                <a:lnTo>
                  <a:pt x="56" y="57"/>
                </a:lnTo>
                <a:lnTo>
                  <a:pt x="56" y="34"/>
                </a:lnTo>
                <a:lnTo>
                  <a:pt x="56" y="23"/>
                </a:lnTo>
                <a:lnTo>
                  <a:pt x="45" y="11"/>
                </a:lnTo>
                <a:lnTo>
                  <a:pt x="22" y="0"/>
                </a:lnTo>
                <a:lnTo>
                  <a:pt x="11" y="11"/>
                </a:lnTo>
                <a:lnTo>
                  <a:pt x="0" y="23"/>
                </a:lnTo>
                <a:lnTo>
                  <a:pt x="0" y="34"/>
                </a:lnTo>
                <a:lnTo>
                  <a:pt x="0" y="57"/>
                </a:lnTo>
                <a:lnTo>
                  <a:pt x="11" y="68"/>
                </a:lnTo>
                <a:lnTo>
                  <a:pt x="22"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2125" name="Freeform 29"/>
          <p:cNvSpPr>
            <a:spLocks/>
          </p:cNvSpPr>
          <p:nvPr/>
        </p:nvSpPr>
        <p:spPr bwMode="auto">
          <a:xfrm>
            <a:off x="6372225" y="4292600"/>
            <a:ext cx="90488" cy="90488"/>
          </a:xfrm>
          <a:custGeom>
            <a:avLst/>
            <a:gdLst>
              <a:gd name="T0" fmla="*/ 2147483646 w 57"/>
              <a:gd name="T1" fmla="*/ 2147483646 h 57"/>
              <a:gd name="T2" fmla="*/ 2147483646 w 57"/>
              <a:gd name="T3" fmla="*/ 2147483646 h 57"/>
              <a:gd name="T4" fmla="*/ 2147483646 w 57"/>
              <a:gd name="T5" fmla="*/ 2147483646 h 57"/>
              <a:gd name="T6" fmla="*/ 2147483646 w 57"/>
              <a:gd name="T7" fmla="*/ 2147483646 h 57"/>
              <a:gd name="T8" fmla="*/ 2147483646 w 57"/>
              <a:gd name="T9" fmla="*/ 2147483646 h 57"/>
              <a:gd name="T10" fmla="*/ 2147483646 w 57"/>
              <a:gd name="T11" fmla="*/ 0 h 57"/>
              <a:gd name="T12" fmla="*/ 2147483646 w 57"/>
              <a:gd name="T13" fmla="*/ 0 h 57"/>
              <a:gd name="T14" fmla="*/ 2147483646 w 57"/>
              <a:gd name="T15" fmla="*/ 0 h 57"/>
              <a:gd name="T16" fmla="*/ 0 w 57"/>
              <a:gd name="T17" fmla="*/ 2147483646 h 57"/>
              <a:gd name="T18" fmla="*/ 0 w 57"/>
              <a:gd name="T19" fmla="*/ 2147483646 h 57"/>
              <a:gd name="T20" fmla="*/ 0 w 57"/>
              <a:gd name="T21" fmla="*/ 2147483646 h 57"/>
              <a:gd name="T22" fmla="*/ 2147483646 w 57"/>
              <a:gd name="T23" fmla="*/ 2147483646 h 57"/>
              <a:gd name="T24" fmla="*/ 2147483646 w 57"/>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22" y="56"/>
                </a:moveTo>
                <a:lnTo>
                  <a:pt x="45" y="56"/>
                </a:lnTo>
                <a:lnTo>
                  <a:pt x="56" y="45"/>
                </a:lnTo>
                <a:lnTo>
                  <a:pt x="56" y="22"/>
                </a:lnTo>
                <a:lnTo>
                  <a:pt x="56" y="11"/>
                </a:lnTo>
                <a:lnTo>
                  <a:pt x="45" y="0"/>
                </a:lnTo>
                <a:lnTo>
                  <a:pt x="22" y="0"/>
                </a:lnTo>
                <a:lnTo>
                  <a:pt x="11" y="0"/>
                </a:lnTo>
                <a:lnTo>
                  <a:pt x="0" y="11"/>
                </a:lnTo>
                <a:lnTo>
                  <a:pt x="0" y="22"/>
                </a:lnTo>
                <a:lnTo>
                  <a:pt x="0" y="45"/>
                </a:lnTo>
                <a:lnTo>
                  <a:pt x="11" y="56"/>
                </a:lnTo>
                <a:lnTo>
                  <a:pt x="22" y="5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2126" name="Rectangle 30"/>
          <p:cNvSpPr>
            <a:spLocks noChangeArrowheads="1"/>
          </p:cNvSpPr>
          <p:nvPr/>
        </p:nvSpPr>
        <p:spPr bwMode="auto">
          <a:xfrm>
            <a:off x="0" y="2057400"/>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Prezzo</a:t>
            </a:r>
          </a:p>
        </p:txBody>
      </p:sp>
      <p:sp>
        <p:nvSpPr>
          <p:cNvPr id="132127" name="Text Box 31"/>
          <p:cNvSpPr txBox="1">
            <a:spLocks noChangeArrowheads="1"/>
          </p:cNvSpPr>
          <p:nvPr/>
        </p:nvSpPr>
        <p:spPr bwMode="auto">
          <a:xfrm>
            <a:off x="1763713" y="1052513"/>
            <a:ext cx="5818187" cy="822325"/>
          </a:xfrm>
          <a:prstGeom prst="rect">
            <a:avLst/>
          </a:prstGeom>
          <a:solidFill>
            <a:schemeClr val="accent1">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400"/>
              <a:t>Il prezzo aumenta da 4€ a 5€ (+25%), </a:t>
            </a:r>
          </a:p>
          <a:p>
            <a:pPr algn="ctr" eaLnBrk="1" hangingPunct="1">
              <a:spcBef>
                <a:spcPct val="0"/>
              </a:spcBef>
              <a:buFontTx/>
              <a:buNone/>
            </a:pPr>
            <a:r>
              <a:rPr lang="it-IT" altLang="en-US" sz="2400"/>
              <a:t>la domanda si riduce da 50 a 45 unità (</a:t>
            </a:r>
            <a:r>
              <a:rPr lang="it-IT" altLang="en-US" sz="2400">
                <a:cs typeface="Times New Roman" panose="02020603050405020304" pitchFamily="18" charset="0"/>
              </a:rPr>
              <a:t>− </a:t>
            </a:r>
            <a:r>
              <a:rPr lang="it-IT" altLang="en-US" sz="2400"/>
              <a:t>10%)</a:t>
            </a:r>
          </a:p>
        </p:txBody>
      </p:sp>
    </p:spTree>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414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4148" name="Rectangle 1028"/>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4149" name="Rectangle 1029"/>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4150" name="Rectangle 1030"/>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4151" name="Rectangle 1031"/>
          <p:cNvSpPr>
            <a:spLocks noGrp="1" noChangeArrowheads="1"/>
          </p:cNvSpPr>
          <p:nvPr>
            <p:ph type="title"/>
          </p:nvPr>
        </p:nvSpPr>
        <p:spPr>
          <a:xfrm>
            <a:off x="228600" y="152400"/>
            <a:ext cx="8915400" cy="6842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Elasticità della domanda rispetto al reddito</a:t>
            </a:r>
          </a:p>
        </p:txBody>
      </p:sp>
      <p:sp>
        <p:nvSpPr>
          <p:cNvPr id="344072" name="Rectangle 1032"/>
          <p:cNvSpPr>
            <a:spLocks noGrp="1" noChangeArrowheads="1"/>
          </p:cNvSpPr>
          <p:nvPr>
            <p:ph type="body" idx="1"/>
          </p:nvPr>
        </p:nvSpPr>
        <p:spPr>
          <a:xfrm>
            <a:off x="250825" y="908050"/>
            <a:ext cx="8686800" cy="568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2400">
                <a:solidFill>
                  <a:srgbClr val="6600CC"/>
                </a:solidFill>
              </a:rPr>
              <a:t>Misura la variazione percentuale della quantità domandata per una variazione percentuale prefissata (p.e. 1%) del reddito Y:</a:t>
            </a:r>
            <a:r>
              <a:rPr lang="it-IT" altLang="en-US" sz="2400"/>
              <a:t> </a:t>
            </a:r>
          </a:p>
          <a:p>
            <a:pPr eaLnBrk="1" hangingPunct="1">
              <a:buFontTx/>
              <a:buNone/>
            </a:pPr>
            <a:endParaRPr lang="it-IT" altLang="en-US" sz="2400"/>
          </a:p>
          <a:p>
            <a:pPr eaLnBrk="1" hangingPunct="1">
              <a:buFontTx/>
              <a:buNone/>
            </a:pPr>
            <a:endParaRPr lang="it-IT" altLang="en-US" sz="2400"/>
          </a:p>
          <a:p>
            <a:pPr eaLnBrk="1" hangingPunct="1">
              <a:buFontTx/>
              <a:buNone/>
            </a:pPr>
            <a:endParaRPr lang="it-IT" altLang="en-US" sz="2400"/>
          </a:p>
          <a:p>
            <a:pPr eaLnBrk="1" hangingPunct="1"/>
            <a:endParaRPr lang="it-IT" altLang="en-US" sz="2400"/>
          </a:p>
          <a:p>
            <a:pPr eaLnBrk="1" hangingPunct="1"/>
            <a:endParaRPr lang="it-IT" altLang="en-US" sz="2400"/>
          </a:p>
          <a:p>
            <a:pPr eaLnBrk="1" hangingPunct="1"/>
            <a:endParaRPr lang="it-IT" altLang="en-US" sz="2400"/>
          </a:p>
          <a:p>
            <a:pPr eaLnBrk="1" hangingPunct="1"/>
            <a:r>
              <a:rPr lang="it-IT" altLang="en-US" sz="2400"/>
              <a:t>Il segno può essere </a:t>
            </a:r>
            <a:r>
              <a:rPr lang="it-IT" altLang="en-US" sz="2400">
                <a:solidFill>
                  <a:schemeClr val="accent2"/>
                </a:solidFill>
              </a:rPr>
              <a:t>positivo</a:t>
            </a:r>
            <a:r>
              <a:rPr lang="it-IT" altLang="en-US" sz="2400"/>
              <a:t> o </a:t>
            </a:r>
            <a:r>
              <a:rPr lang="it-IT" altLang="en-US" sz="2400">
                <a:solidFill>
                  <a:srgbClr val="CC0000"/>
                </a:solidFill>
              </a:rPr>
              <a:t>negativo</a:t>
            </a:r>
            <a:r>
              <a:rPr lang="it-IT" altLang="en-US" sz="2400"/>
              <a:t> a seconda che il bene sia </a:t>
            </a:r>
            <a:r>
              <a:rPr lang="it-IT" altLang="en-US" sz="2400" u="sng">
                <a:solidFill>
                  <a:schemeClr val="accent2"/>
                </a:solidFill>
              </a:rPr>
              <a:t>normale</a:t>
            </a:r>
            <a:r>
              <a:rPr lang="it-IT" altLang="en-US" sz="2400"/>
              <a:t> od </a:t>
            </a:r>
            <a:r>
              <a:rPr lang="it-IT" altLang="en-US" sz="2400" u="sng">
                <a:solidFill>
                  <a:srgbClr val="CC0000"/>
                </a:solidFill>
              </a:rPr>
              <a:t>inferiore</a:t>
            </a:r>
            <a:r>
              <a:rPr lang="it-IT" altLang="en-US" sz="2400"/>
              <a:t>.</a:t>
            </a:r>
          </a:p>
          <a:p>
            <a:pPr eaLnBrk="1" hangingPunct="1"/>
            <a:r>
              <a:rPr lang="it-IT" altLang="en-US" sz="2400"/>
              <a:t>I </a:t>
            </a:r>
            <a:r>
              <a:rPr lang="it-IT" altLang="en-US" sz="2400" u="sng"/>
              <a:t>beni superflui o di lusso</a:t>
            </a:r>
            <a:r>
              <a:rPr lang="it-IT" altLang="en-US" sz="2400"/>
              <a:t> tendono ad essere molto elastici rispetto al reddito; i </a:t>
            </a:r>
            <a:r>
              <a:rPr lang="it-IT" altLang="en-US" sz="2400" u="sng"/>
              <a:t>beni necessari</a:t>
            </a:r>
            <a:r>
              <a:rPr lang="it-IT" altLang="en-US" sz="2400"/>
              <a:t> (cibo, vestiario, carburante…) tendono ad essere inelastici rispetto al reddito.</a:t>
            </a:r>
          </a:p>
        </p:txBody>
      </p:sp>
      <p:graphicFrame>
        <p:nvGraphicFramePr>
          <p:cNvPr id="344073" name="Object 1033"/>
          <p:cNvGraphicFramePr>
            <a:graphicFrameLocks noChangeAspect="1"/>
          </p:cNvGraphicFramePr>
          <p:nvPr/>
        </p:nvGraphicFramePr>
        <p:xfrm>
          <a:off x="1908175" y="1916113"/>
          <a:ext cx="4895850" cy="2220912"/>
        </p:xfrm>
        <a:graphic>
          <a:graphicData uri="http://schemas.openxmlformats.org/presentationml/2006/ole">
            <mc:AlternateContent xmlns:mc="http://schemas.openxmlformats.org/markup-compatibility/2006">
              <mc:Choice xmlns:v="urn:schemas-microsoft-com:vml" Requires="v">
                <p:oleObj spid="_x0000_s134260" name="Equation" r:id="rId4" imgW="1130300" imgH="787400" progId="Equation.DSMT4">
                  <p:embed/>
                </p:oleObj>
              </mc:Choice>
              <mc:Fallback>
                <p:oleObj name="Equation" r:id="rId4" imgW="1130300" imgH="787400" progId="Equation.DSMT4">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1916113"/>
                        <a:ext cx="4895850" cy="22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4073"/>
                                        </p:tgtEl>
                                        <p:attrNameLst>
                                          <p:attrName>style.visibility</p:attrName>
                                        </p:attrNameLst>
                                      </p:cBhvr>
                                      <p:to>
                                        <p:strVal val="visible"/>
                                      </p:to>
                                    </p:set>
                                    <p:animEffect transition="in" filter="blinds(horizontal)">
                                      <p:cBhvr>
                                        <p:cTn id="7" dur="500"/>
                                        <p:tgtEl>
                                          <p:spTgt spid="344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72">
                                            <p:txEl>
                                              <p:pRg st="7" end="7"/>
                                            </p:txEl>
                                          </p:spTgt>
                                        </p:tgtEl>
                                        <p:attrNameLst>
                                          <p:attrName>style.visibility</p:attrName>
                                        </p:attrNameLst>
                                      </p:cBhvr>
                                      <p:to>
                                        <p:strVal val="visible"/>
                                      </p:to>
                                    </p:set>
                                    <p:animEffect transition="in" filter="wipe(left)">
                                      <p:cBhvr>
                                        <p:cTn id="12" dur="500"/>
                                        <p:tgtEl>
                                          <p:spTgt spid="344072">
                                            <p:txEl>
                                              <p:pRg st="7" end="7"/>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44072">
                                            <p:txEl>
                                              <p:pRg st="8" end="8"/>
                                            </p:txEl>
                                          </p:spTgt>
                                        </p:tgtEl>
                                        <p:attrNameLst>
                                          <p:attrName>style.visibility</p:attrName>
                                        </p:attrNameLst>
                                      </p:cBhvr>
                                      <p:to>
                                        <p:strVal val="visible"/>
                                      </p:to>
                                    </p:set>
                                    <p:animEffect transition="in" filter="wipe(left)">
                                      <p:cBhvr>
                                        <p:cTn id="15" dur="500"/>
                                        <p:tgtEl>
                                          <p:spTgt spid="3440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2"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228600"/>
            <a:ext cx="7772400" cy="762000"/>
          </a:xfrm>
        </p:spPr>
        <p:txBody>
          <a:bodyPr/>
          <a:lstStyle/>
          <a:p>
            <a:pPr eaLnBrk="1" hangingPunct="1"/>
            <a:r>
              <a:rPr lang="it-IT" altLang="en-US" sz="3600"/>
              <a:t>Elasticità incrociata</a:t>
            </a:r>
          </a:p>
        </p:txBody>
      </p:sp>
      <p:sp>
        <p:nvSpPr>
          <p:cNvPr id="346115" name="Rectangle 3"/>
          <p:cNvSpPr>
            <a:spLocks noGrp="1" noChangeArrowheads="1"/>
          </p:cNvSpPr>
          <p:nvPr>
            <p:ph type="body" idx="1"/>
          </p:nvPr>
        </p:nvSpPr>
        <p:spPr>
          <a:xfrm>
            <a:off x="-612775" y="1125538"/>
            <a:ext cx="9505950" cy="5181600"/>
          </a:xfrm>
        </p:spPr>
        <p:txBody>
          <a:bodyPr/>
          <a:lstStyle/>
          <a:p>
            <a:pPr lvl="2" eaLnBrk="1" hangingPunct="1">
              <a:lnSpc>
                <a:spcPct val="90000"/>
              </a:lnSpc>
            </a:pPr>
            <a:r>
              <a:rPr lang="it-IT" altLang="en-US">
                <a:solidFill>
                  <a:srgbClr val="6600CC"/>
                </a:solidFill>
                <a:cs typeface="Times New Roman" panose="02020603050405020304" pitchFamily="18" charset="0"/>
              </a:rPr>
              <a:t>Misura quanto varia in percentuale la domanda di un bene (bene 1) per effetto di una variazione percentuale prefissata (p.e. 1%) del prezzo di un altro bene (bene 2).</a:t>
            </a:r>
          </a:p>
          <a:p>
            <a:pPr lvl="2" eaLnBrk="1" hangingPunct="1">
              <a:lnSpc>
                <a:spcPct val="90000"/>
              </a:lnSpc>
            </a:pPr>
            <a:r>
              <a:rPr lang="it-IT" altLang="en-US"/>
              <a:t>I </a:t>
            </a:r>
            <a:r>
              <a:rPr lang="it-IT" altLang="en-US">
                <a:solidFill>
                  <a:srgbClr val="CC0000"/>
                </a:solidFill>
              </a:rPr>
              <a:t>beni sostituti</a:t>
            </a:r>
            <a:r>
              <a:rPr lang="it-IT" altLang="en-US"/>
              <a:t> hanno un’elasticità incrociata </a:t>
            </a:r>
            <a:r>
              <a:rPr lang="it-IT" altLang="en-US" u="sng"/>
              <a:t>positiva</a:t>
            </a:r>
            <a:r>
              <a:rPr lang="it-IT" altLang="en-US"/>
              <a:t>, mentre i </a:t>
            </a:r>
            <a:r>
              <a:rPr lang="it-IT" altLang="en-US">
                <a:solidFill>
                  <a:schemeClr val="accent2"/>
                </a:solidFill>
              </a:rPr>
              <a:t>beni complementari</a:t>
            </a:r>
            <a:r>
              <a:rPr lang="it-IT" altLang="en-US"/>
              <a:t> hanno un’elasticità incrociata </a:t>
            </a:r>
            <a:r>
              <a:rPr lang="it-IT" altLang="en-US" u="sng"/>
              <a:t>negativa</a:t>
            </a:r>
            <a:r>
              <a:rPr lang="it-IT" altLang="en-US"/>
              <a:t>.</a:t>
            </a:r>
          </a:p>
          <a:p>
            <a:pPr lvl="2" eaLnBrk="1" hangingPunct="1">
              <a:lnSpc>
                <a:spcPct val="90000"/>
              </a:lnSpc>
            </a:pPr>
            <a:r>
              <a:rPr lang="it-IT" altLang="en-US"/>
              <a:t>La formula è:</a:t>
            </a:r>
          </a:p>
          <a:p>
            <a:pPr lvl="2" eaLnBrk="1" hangingPunct="1">
              <a:lnSpc>
                <a:spcPct val="90000"/>
              </a:lnSpc>
            </a:pPr>
            <a:endParaRPr lang="it-IT" altLang="en-US"/>
          </a:p>
          <a:p>
            <a:pPr lvl="2" eaLnBrk="1" hangingPunct="1">
              <a:lnSpc>
                <a:spcPct val="90000"/>
              </a:lnSpc>
              <a:buFontTx/>
              <a:buNone/>
            </a:pPr>
            <a:endParaRPr lang="it-IT" altLang="en-US"/>
          </a:p>
          <a:p>
            <a:pPr lvl="2" eaLnBrk="1" hangingPunct="1">
              <a:lnSpc>
                <a:spcPct val="90000"/>
              </a:lnSpc>
            </a:pPr>
            <a:endParaRPr lang="it-IT" altLang="en-US"/>
          </a:p>
          <a:p>
            <a:pPr lvl="2" eaLnBrk="1" hangingPunct="1">
              <a:lnSpc>
                <a:spcPct val="90000"/>
              </a:lnSpc>
            </a:pPr>
            <a:endParaRPr lang="it-IT" altLang="en-US"/>
          </a:p>
          <a:p>
            <a:pPr lvl="2" eaLnBrk="1" hangingPunct="1">
              <a:lnSpc>
                <a:spcPct val="90000"/>
              </a:lnSpc>
            </a:pPr>
            <a:r>
              <a:rPr lang="it-IT" altLang="en-US"/>
              <a:t>Esempio di beni sostituti: aereo ed Eurostar Milano – Roma</a:t>
            </a:r>
          </a:p>
          <a:p>
            <a:pPr lvl="2" eaLnBrk="1" hangingPunct="1">
              <a:lnSpc>
                <a:spcPct val="90000"/>
              </a:lnSpc>
            </a:pPr>
            <a:r>
              <a:rPr lang="it-IT" altLang="en-US"/>
              <a:t>Esempio di beni complementari: sci e settimane bianche</a:t>
            </a:r>
          </a:p>
        </p:txBody>
      </p:sp>
      <p:graphicFrame>
        <p:nvGraphicFramePr>
          <p:cNvPr id="346116" name="Object 4"/>
          <p:cNvGraphicFramePr>
            <a:graphicFrameLocks noChangeAspect="1"/>
          </p:cNvGraphicFramePr>
          <p:nvPr/>
        </p:nvGraphicFramePr>
        <p:xfrm>
          <a:off x="2843213" y="2997200"/>
          <a:ext cx="2971800" cy="1905000"/>
        </p:xfrm>
        <a:graphic>
          <a:graphicData uri="http://schemas.openxmlformats.org/presentationml/2006/ole">
            <mc:AlternateContent xmlns:mc="http://schemas.openxmlformats.org/markup-compatibility/2006">
              <mc:Choice xmlns:v="urn:schemas-microsoft-com:vml" Requires="v">
                <p:oleObj spid="_x0000_s136303" name="Equation" r:id="rId4" imgW="761669" imgH="863225" progId="Equation.DSMT4">
                  <p:embed/>
                </p:oleObj>
              </mc:Choice>
              <mc:Fallback>
                <p:oleObj name="Equation" r:id="rId4" imgW="761669" imgH="863225"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997200"/>
                        <a:ext cx="2971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6115">
                                            <p:txEl>
                                              <p:pRg st="2" end="2"/>
                                            </p:txEl>
                                          </p:spTgt>
                                        </p:tgtEl>
                                        <p:attrNameLst>
                                          <p:attrName>style.visibility</p:attrName>
                                        </p:attrNameLst>
                                      </p:cBhvr>
                                      <p:to>
                                        <p:strVal val="visible"/>
                                      </p:to>
                                    </p:set>
                                    <p:animEffect transition="in" filter="blinds(horizontal)">
                                      <p:cBhvr>
                                        <p:cTn id="7" dur="500"/>
                                        <p:tgtEl>
                                          <p:spTgt spid="34611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6116"/>
                                        </p:tgtEl>
                                        <p:attrNameLst>
                                          <p:attrName>style.visibility</p:attrName>
                                        </p:attrNameLst>
                                      </p:cBhvr>
                                      <p:to>
                                        <p:strVal val="visible"/>
                                      </p:to>
                                    </p:set>
                                    <p:animEffect transition="in" filter="blinds(horizontal)">
                                      <p:cBhvr>
                                        <p:cTn id="10" dur="500"/>
                                        <p:tgtEl>
                                          <p:spTgt spid="3461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46115">
                                            <p:txEl>
                                              <p:pRg st="1" end="1"/>
                                            </p:txEl>
                                          </p:spTgt>
                                        </p:tgtEl>
                                        <p:attrNameLst>
                                          <p:attrName>style.visibility</p:attrName>
                                        </p:attrNameLst>
                                      </p:cBhvr>
                                      <p:to>
                                        <p:strVal val="visible"/>
                                      </p:to>
                                    </p:set>
                                    <p:anim calcmode="lin" valueType="num">
                                      <p:cBhvr additive="base">
                                        <p:cTn id="15" dur="500" fill="hold"/>
                                        <p:tgtEl>
                                          <p:spTgt spid="34611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6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46115">
                                            <p:txEl>
                                              <p:pRg st="7" end="7"/>
                                            </p:txEl>
                                          </p:spTgt>
                                        </p:tgtEl>
                                        <p:attrNameLst>
                                          <p:attrName>style.visibility</p:attrName>
                                        </p:attrNameLst>
                                      </p:cBhvr>
                                      <p:to>
                                        <p:strVal val="visible"/>
                                      </p:to>
                                    </p:set>
                                    <p:anim calcmode="lin" valueType="num">
                                      <p:cBhvr additive="base">
                                        <p:cTn id="21" dur="500" fill="hold"/>
                                        <p:tgtEl>
                                          <p:spTgt spid="34611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6115">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46115">
                                            <p:txEl>
                                              <p:pRg st="8" end="8"/>
                                            </p:txEl>
                                          </p:spTgt>
                                        </p:tgtEl>
                                        <p:attrNameLst>
                                          <p:attrName>style.visibility</p:attrName>
                                        </p:attrNameLst>
                                      </p:cBhvr>
                                      <p:to>
                                        <p:strVal val="visible"/>
                                      </p:to>
                                    </p:set>
                                    <p:anim calcmode="lin" valueType="num">
                                      <p:cBhvr additive="base">
                                        <p:cTn id="25" dur="500" fill="hold"/>
                                        <p:tgtEl>
                                          <p:spTgt spid="34611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61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8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824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824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38246" name="Rectangle 6"/>
          <p:cNvSpPr>
            <a:spLocks noGrp="1" noChangeArrowheads="1"/>
          </p:cNvSpPr>
          <p:nvPr>
            <p:ph type="title"/>
          </p:nvPr>
        </p:nvSpPr>
        <p:spPr>
          <a:xfrm>
            <a:off x="762000" y="2286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Elasticità dell’offerta rispetto al prezzo</a:t>
            </a:r>
          </a:p>
        </p:txBody>
      </p:sp>
      <p:sp>
        <p:nvSpPr>
          <p:cNvPr id="348167" name="Rectangle 7"/>
          <p:cNvSpPr>
            <a:spLocks noGrp="1" noChangeArrowheads="1"/>
          </p:cNvSpPr>
          <p:nvPr>
            <p:ph type="body" idx="1"/>
          </p:nvPr>
        </p:nvSpPr>
        <p:spPr>
          <a:xfrm>
            <a:off x="323850" y="1524000"/>
            <a:ext cx="8496300" cy="480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2400" dirty="0">
                <a:solidFill>
                  <a:srgbClr val="6600FF"/>
                </a:solidFill>
              </a:rPr>
              <a:t>Variazione percentuale della quantità offerta per una variazione prefissata (p.e. 1%) del prezzo</a:t>
            </a:r>
          </a:p>
          <a:p>
            <a:pPr eaLnBrk="1" hangingPunct="1"/>
            <a:r>
              <a:rPr lang="it-IT" altLang="en-US" sz="2400" dirty="0"/>
              <a:t>Ha segno positivo:</a:t>
            </a:r>
          </a:p>
          <a:p>
            <a:pPr eaLnBrk="1" hangingPunct="1"/>
            <a:endParaRPr lang="it-IT" altLang="en-US" sz="2400" dirty="0"/>
          </a:p>
          <a:p>
            <a:pPr eaLnBrk="1" hangingPunct="1"/>
            <a:endParaRPr lang="it-IT" altLang="en-US" sz="2400" dirty="0"/>
          </a:p>
          <a:p>
            <a:pPr algn="ctr" eaLnBrk="1" hangingPunct="1"/>
            <a:endParaRPr lang="it-IT" altLang="en-US" sz="2400" dirty="0"/>
          </a:p>
          <a:p>
            <a:pPr eaLnBrk="1" hangingPunct="1"/>
            <a:endParaRPr lang="it-IT" altLang="en-US" sz="2400" dirty="0"/>
          </a:p>
          <a:p>
            <a:pPr eaLnBrk="1" hangingPunct="1"/>
            <a:r>
              <a:rPr lang="it-IT" altLang="en-US" sz="2400" dirty="0"/>
              <a:t>Anche l’elasticità dell’offerta rispetto al prezzo può variare tra 0 ed </a:t>
            </a:r>
            <a:r>
              <a:rPr lang="it-IT" altLang="en-US" sz="2400" dirty="0">
                <a:sym typeface="Symbol" panose="05050102010706020507" pitchFamily="18" charset="2"/>
              </a:rPr>
              <a:t>infinito.</a:t>
            </a:r>
            <a:endParaRPr lang="it-IT" altLang="en-US" sz="2400" dirty="0"/>
          </a:p>
          <a:p>
            <a:pPr eaLnBrk="1" hangingPunct="1"/>
            <a:r>
              <a:rPr lang="it-IT" altLang="en-US" sz="2400" dirty="0"/>
              <a:t>Anche in questo caso il valore “critico” per distinguere tra offerta relativamente elastica e relativamente inelastica è 1.</a:t>
            </a:r>
          </a:p>
        </p:txBody>
      </p:sp>
      <mc:AlternateContent xmlns:mc="http://schemas.openxmlformats.org/markup-compatibility/2006" xmlns:a14="http://schemas.microsoft.com/office/drawing/2010/main">
        <mc:Choice Requires="a14">
          <p:sp>
            <p:nvSpPr>
              <p:cNvPr id="348168" name="Object 8"/>
              <p:cNvSpPr txBox="1"/>
              <p:nvPr/>
            </p:nvSpPr>
            <p:spPr bwMode="auto">
              <a:xfrm>
                <a:off x="3275856" y="2369497"/>
                <a:ext cx="2304256" cy="2768600"/>
              </a:xfrm>
              <a:prstGeom prst="rect">
                <a:avLst/>
              </a:prstGeom>
              <a:noFill/>
              <a:ln>
                <a:noFill/>
              </a:ln>
              <a:effectLst/>
              <a:extLst/>
            </p:spPr>
            <p:txBody>
              <a:bodyPr>
                <a:normAutofit/>
              </a:bodyPr>
              <a:lstStyle/>
              <a:p>
                <a:pPr/>
                <a14:m>
                  <m:oMathPara xmlns:m="http://schemas.openxmlformats.org/officeDocument/2006/math">
                    <m:oMathParaPr>
                      <m:jc m:val="left"/>
                    </m:oMathParaPr>
                    <m:oMath xmlns:m="http://schemas.openxmlformats.org/officeDocument/2006/math">
                      <m:sSubSup>
                        <m:sSubSupPr>
                          <m:ctrlPr>
                            <a:rPr lang="it-IT" sz="3600" i="1">
                              <a:solidFill>
                                <a:srgbClr val="000000"/>
                              </a:solidFill>
                              <a:latin typeface="Cambria Math" panose="02040503050406030204" pitchFamily="18" charset="0"/>
                            </a:rPr>
                          </m:ctrlPr>
                        </m:sSubSupPr>
                        <m:e>
                          <m:r>
                            <a:rPr lang="it-IT" sz="3600" i="1">
                              <a:solidFill>
                                <a:srgbClr val="000000"/>
                              </a:solidFill>
                              <a:latin typeface="Cambria Math" panose="02040503050406030204" pitchFamily="18" charset="0"/>
                            </a:rPr>
                            <m:t>𝜀</m:t>
                          </m:r>
                        </m:e>
                        <m:sub>
                          <m:r>
                            <a:rPr lang="it-IT" sz="3600" i="1">
                              <a:solidFill>
                                <a:srgbClr val="000000"/>
                              </a:solidFill>
                              <a:latin typeface="Cambria Math" panose="02040503050406030204" pitchFamily="18" charset="0"/>
                            </a:rPr>
                            <m:t>𝑝</m:t>
                          </m:r>
                        </m:sub>
                        <m:sup>
                          <m:r>
                            <a:rPr lang="it-IT" sz="3600" i="1">
                              <a:solidFill>
                                <a:srgbClr val="000000"/>
                              </a:solidFill>
                              <a:latin typeface="Cambria Math" panose="02040503050406030204" pitchFamily="18" charset="0"/>
                            </a:rPr>
                            <m:t>𝑆</m:t>
                          </m:r>
                        </m:sup>
                      </m:sSubSup>
                      <m:r>
                        <a:rPr lang="it-IT" sz="3600" i="1">
                          <a:solidFill>
                            <a:srgbClr val="000000"/>
                          </a:solidFill>
                          <a:latin typeface="Cambria Math" panose="02040503050406030204" pitchFamily="18" charset="0"/>
                        </a:rPr>
                        <m:t>=</m:t>
                      </m:r>
                      <m:f>
                        <m:fPr>
                          <m:ctrlPr>
                            <a:rPr lang="it-IT" sz="3600" i="1">
                              <a:solidFill>
                                <a:srgbClr val="000000"/>
                              </a:solidFill>
                              <a:latin typeface="Cambria Math" panose="02040503050406030204" pitchFamily="18" charset="0"/>
                            </a:rPr>
                          </m:ctrlPr>
                        </m:fPr>
                        <m:num>
                          <m:f>
                            <m:fPr>
                              <m:ctrlPr>
                                <a:rPr lang="it-IT" sz="3600" i="1">
                                  <a:solidFill>
                                    <a:srgbClr val="000000"/>
                                  </a:solidFill>
                                  <a:latin typeface="Cambria Math" panose="02040503050406030204" pitchFamily="18" charset="0"/>
                                </a:rPr>
                              </m:ctrlPr>
                            </m:fPr>
                            <m:num>
                              <m:r>
                                <m:rPr>
                                  <m:sty m:val="p"/>
                                </m:rPr>
                                <a:rPr lang="it-IT" sz="3600" i="1">
                                  <a:solidFill>
                                    <a:srgbClr val="000000"/>
                                  </a:solidFill>
                                  <a:latin typeface="Cambria Math" panose="02040503050406030204" pitchFamily="18" charset="0"/>
                                </a:rPr>
                                <m:t>Δ</m:t>
                              </m:r>
                              <m:r>
                                <a:rPr lang="it-IT" sz="3600" i="1">
                                  <a:solidFill>
                                    <a:srgbClr val="000000"/>
                                  </a:solidFill>
                                  <a:latin typeface="Cambria Math" panose="02040503050406030204" pitchFamily="18" charset="0"/>
                                </a:rPr>
                                <m:t>𝑞</m:t>
                              </m:r>
                            </m:num>
                            <m:den>
                              <m:r>
                                <a:rPr lang="it-IT" sz="3600" i="1">
                                  <a:solidFill>
                                    <a:srgbClr val="000000"/>
                                  </a:solidFill>
                                  <a:latin typeface="Cambria Math" panose="02040503050406030204" pitchFamily="18" charset="0"/>
                                </a:rPr>
                                <m:t>𝑞</m:t>
                              </m:r>
                            </m:den>
                          </m:f>
                        </m:num>
                        <m:den>
                          <m:f>
                            <m:fPr>
                              <m:ctrlPr>
                                <a:rPr lang="it-IT" sz="3600" i="1">
                                  <a:solidFill>
                                    <a:srgbClr val="000000"/>
                                  </a:solidFill>
                                  <a:latin typeface="Cambria Math" panose="02040503050406030204" pitchFamily="18" charset="0"/>
                                </a:rPr>
                              </m:ctrlPr>
                            </m:fPr>
                            <m:num>
                              <m:r>
                                <m:rPr>
                                  <m:sty m:val="p"/>
                                </m:rPr>
                                <a:rPr lang="it-IT" sz="3600" i="1">
                                  <a:solidFill>
                                    <a:srgbClr val="000000"/>
                                  </a:solidFill>
                                  <a:latin typeface="Cambria Math" panose="02040503050406030204" pitchFamily="18" charset="0"/>
                                </a:rPr>
                                <m:t>Δ</m:t>
                              </m:r>
                              <m:r>
                                <a:rPr lang="it-IT" sz="3600" i="1">
                                  <a:solidFill>
                                    <a:srgbClr val="000000"/>
                                  </a:solidFill>
                                  <a:latin typeface="Cambria Math" panose="02040503050406030204" pitchFamily="18" charset="0"/>
                                </a:rPr>
                                <m:t>𝑝</m:t>
                              </m:r>
                            </m:num>
                            <m:den>
                              <m:r>
                                <a:rPr lang="it-IT" sz="3600" i="1">
                                  <a:solidFill>
                                    <a:srgbClr val="000000"/>
                                  </a:solidFill>
                                  <a:latin typeface="Cambria Math" panose="02040503050406030204" pitchFamily="18" charset="0"/>
                                </a:rPr>
                                <m:t>𝑝</m:t>
                              </m:r>
                            </m:den>
                          </m:f>
                        </m:den>
                      </m:f>
                    </m:oMath>
                  </m:oMathPara>
                </a14:m>
                <a:endParaRPr lang="it-IT" sz="3600" dirty="0"/>
              </a:p>
            </p:txBody>
          </p:sp>
        </mc:Choice>
        <mc:Fallback xmlns="">
          <p:sp>
            <p:nvSpPr>
              <p:cNvPr id="348168" name="Object 8"/>
              <p:cNvSpPr txBox="1">
                <a:spLocks noRot="1" noChangeAspect="1" noMove="1" noResize="1" noEditPoints="1" noAdjustHandles="1" noChangeArrowheads="1" noChangeShapeType="1" noTextEdit="1"/>
              </p:cNvSpPr>
              <p:nvPr/>
            </p:nvSpPr>
            <p:spPr bwMode="auto">
              <a:xfrm>
                <a:off x="3275856" y="2369497"/>
                <a:ext cx="2304256" cy="2768600"/>
              </a:xfrm>
              <a:prstGeom prst="rect">
                <a:avLst/>
              </a:prstGeom>
              <a:blipFill>
                <a:blip r:embed="rId3"/>
                <a:stretch>
                  <a:fillRect/>
                </a:stretch>
              </a:blipFill>
              <a:ln>
                <a:noFill/>
              </a:ln>
              <a:effectLst/>
              <a:extLst/>
            </p:spPr>
            <p:txBody>
              <a:bodyPr/>
              <a:lstStyle/>
              <a:p>
                <a:r>
                  <a:rPr lang="it-IT">
                    <a:noFill/>
                  </a:rPr>
                  <a:t> </a:t>
                </a:r>
              </a:p>
            </p:txBody>
          </p:sp>
        </mc:Fallback>
      </mc:AlternateContent>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0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02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029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0294"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0295"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0296" name="Rectangle 8"/>
          <p:cNvSpPr>
            <a:spLocks noGrp="1" noChangeArrowheads="1"/>
          </p:cNvSpPr>
          <p:nvPr>
            <p:ph type="title"/>
          </p:nvPr>
        </p:nvSpPr>
        <p:spPr>
          <a:xfrm>
            <a:off x="179388" y="188913"/>
            <a:ext cx="8763000" cy="6032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Le determinanti dell’elasticità dell’offerta</a:t>
            </a:r>
          </a:p>
        </p:txBody>
      </p:sp>
      <p:sp>
        <p:nvSpPr>
          <p:cNvPr id="350217" name="Rectangle 9"/>
          <p:cNvSpPr>
            <a:spLocks noGrp="1" noChangeArrowheads="1"/>
          </p:cNvSpPr>
          <p:nvPr>
            <p:ph type="body" idx="1"/>
          </p:nvPr>
        </p:nvSpPr>
        <p:spPr>
          <a:xfrm>
            <a:off x="179388" y="908050"/>
            <a:ext cx="8785225" cy="58054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tabLst>
                <a:tab pos="800100" algn="l"/>
              </a:tabLst>
            </a:pPr>
            <a:r>
              <a:rPr lang="it-IT" altLang="en-US" sz="2800"/>
              <a:t>E’ particolarmente rilevante il </a:t>
            </a:r>
            <a:r>
              <a:rPr lang="it-IT" altLang="en-US" sz="2800">
                <a:solidFill>
                  <a:srgbClr val="CC0000"/>
                </a:solidFill>
              </a:rPr>
              <a:t>periodo di tempo</a:t>
            </a:r>
            <a:r>
              <a:rPr lang="it-IT" altLang="en-US" sz="2800"/>
              <a:t>: l’offerta è sempre </a:t>
            </a:r>
            <a:r>
              <a:rPr lang="it-IT" altLang="en-US" sz="2800" u="sng"/>
              <a:t>più</a:t>
            </a:r>
            <a:r>
              <a:rPr lang="it-IT" altLang="en-US" sz="2800"/>
              <a:t> elastica nel lungo periodo che non nel breve.</a:t>
            </a:r>
          </a:p>
          <a:p>
            <a:pPr eaLnBrk="1" hangingPunct="1">
              <a:lnSpc>
                <a:spcPct val="80000"/>
              </a:lnSpc>
              <a:tabLst>
                <a:tab pos="800100" algn="l"/>
              </a:tabLst>
            </a:pPr>
            <a:r>
              <a:rPr lang="it-IT" altLang="en-US" sz="2800"/>
              <a:t>Infatti, l’elasticità dell’offerta rispetto al prezzo cresce con la capacità dei venditori di variare l’ammontare di output offerto.</a:t>
            </a:r>
          </a:p>
          <a:p>
            <a:pPr eaLnBrk="1" hangingPunct="1">
              <a:lnSpc>
                <a:spcPct val="80000"/>
              </a:lnSpc>
              <a:tabLst>
                <a:tab pos="800100" algn="l"/>
              </a:tabLst>
            </a:pPr>
            <a:r>
              <a:rPr lang="it-IT" altLang="en-US" sz="2800"/>
              <a:t>In base alla distinzione di Marshall, parliamo di ...</a:t>
            </a:r>
          </a:p>
          <a:p>
            <a:pPr lvl="1" eaLnBrk="1" hangingPunct="1">
              <a:lnSpc>
                <a:spcPct val="80000"/>
              </a:lnSpc>
              <a:buFontTx/>
              <a:buNone/>
              <a:tabLst>
                <a:tab pos="800100" algn="l"/>
              </a:tabLst>
            </a:pPr>
            <a:r>
              <a:rPr lang="it-IT" altLang="en-US"/>
              <a:t>	... </a:t>
            </a:r>
            <a:r>
              <a:rPr lang="it-IT" altLang="en-US">
                <a:solidFill>
                  <a:srgbClr val="CC0000"/>
                </a:solidFill>
              </a:rPr>
              <a:t>periodo brevissimo, breve, lungo, lunghissimo</a:t>
            </a:r>
            <a:r>
              <a:rPr lang="it-IT" altLang="en-US"/>
              <a:t>.</a:t>
            </a:r>
          </a:p>
          <a:p>
            <a:pPr eaLnBrk="1" hangingPunct="1">
              <a:lnSpc>
                <a:spcPct val="80000"/>
              </a:lnSpc>
              <a:tabLst>
                <a:tab pos="800100" algn="l"/>
              </a:tabLst>
            </a:pPr>
            <a:r>
              <a:rPr lang="it-IT" altLang="en-US" sz="2800"/>
              <a:t>Ciò che distingue i diversi periodi sono i vincoli alla capacità dei produttori di variare l’offerta.</a:t>
            </a:r>
          </a:p>
          <a:p>
            <a:pPr lvl="2" eaLnBrk="1" hangingPunct="1">
              <a:lnSpc>
                <a:spcPct val="80000"/>
              </a:lnSpc>
              <a:tabLst>
                <a:tab pos="800100" algn="l"/>
              </a:tabLst>
            </a:pPr>
            <a:r>
              <a:rPr lang="it-IT" altLang="en-US"/>
              <a:t>Nel </a:t>
            </a:r>
            <a:r>
              <a:rPr lang="it-IT" altLang="en-US" u="sng"/>
              <a:t>brevissimo</a:t>
            </a:r>
            <a:r>
              <a:rPr lang="it-IT" altLang="en-US"/>
              <a:t> periodo l’elasticità è zero perché la quantità offerta è data.</a:t>
            </a:r>
          </a:p>
          <a:p>
            <a:pPr lvl="2" eaLnBrk="1" hangingPunct="1">
              <a:lnSpc>
                <a:spcPct val="80000"/>
              </a:lnSpc>
              <a:tabLst>
                <a:tab pos="800100" algn="l"/>
              </a:tabLst>
            </a:pPr>
            <a:r>
              <a:rPr lang="it-IT" altLang="en-US"/>
              <a:t>Nel </a:t>
            </a:r>
            <a:r>
              <a:rPr lang="it-IT" altLang="en-US" u="sng"/>
              <a:t>breve</a:t>
            </a:r>
            <a:r>
              <a:rPr lang="it-IT" altLang="en-US"/>
              <a:t> periodo l’impianto di produzione è dato, mentre nel </a:t>
            </a:r>
            <a:r>
              <a:rPr lang="it-IT" altLang="en-US" u="sng"/>
              <a:t>lungo</a:t>
            </a:r>
            <a:r>
              <a:rPr lang="it-IT" altLang="en-US"/>
              <a:t> periodo esso può variare; quindi l’elasticità è maggiore nel lungo periodo.</a:t>
            </a:r>
          </a:p>
          <a:p>
            <a:pPr lvl="2" eaLnBrk="1" hangingPunct="1">
              <a:lnSpc>
                <a:spcPct val="80000"/>
              </a:lnSpc>
              <a:tabLst>
                <a:tab pos="800100" algn="l"/>
              </a:tabLst>
            </a:pPr>
            <a:r>
              <a:rPr lang="it-IT" altLang="en-US"/>
              <a:t>L’elasticità è ancora più alta nel </a:t>
            </a:r>
            <a:r>
              <a:rPr lang="it-IT" altLang="en-US" u="sng"/>
              <a:t>lunghissimo</a:t>
            </a:r>
            <a:r>
              <a:rPr lang="it-IT" altLang="en-US"/>
              <a:t> periodo, in cui la stessa tecnologia di produzione può mutare.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0217">
                                            <p:txEl>
                                              <p:pRg st="0" end="0"/>
                                            </p:txEl>
                                          </p:spTgt>
                                        </p:tgtEl>
                                        <p:attrNameLst>
                                          <p:attrName>style.visibility</p:attrName>
                                        </p:attrNameLst>
                                      </p:cBhvr>
                                      <p:to>
                                        <p:strVal val="visible"/>
                                      </p:to>
                                    </p:set>
                                    <p:animEffect transition="in" filter="wipe(left)">
                                      <p:cBhvr>
                                        <p:cTn id="7" dur="500"/>
                                        <p:tgtEl>
                                          <p:spTgt spid="35021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0217">
                                            <p:txEl>
                                              <p:pRg st="1" end="1"/>
                                            </p:txEl>
                                          </p:spTgt>
                                        </p:tgtEl>
                                        <p:attrNameLst>
                                          <p:attrName>style.visibility</p:attrName>
                                        </p:attrNameLst>
                                      </p:cBhvr>
                                      <p:to>
                                        <p:strVal val="visible"/>
                                      </p:to>
                                    </p:set>
                                    <p:animEffect transition="in" filter="wipe(left)">
                                      <p:cBhvr>
                                        <p:cTn id="10" dur="500"/>
                                        <p:tgtEl>
                                          <p:spTgt spid="35021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0217">
                                            <p:txEl>
                                              <p:pRg st="2" end="2"/>
                                            </p:txEl>
                                          </p:spTgt>
                                        </p:tgtEl>
                                        <p:attrNameLst>
                                          <p:attrName>style.visibility</p:attrName>
                                        </p:attrNameLst>
                                      </p:cBhvr>
                                      <p:to>
                                        <p:strVal val="visible"/>
                                      </p:to>
                                    </p:set>
                                    <p:animEffect transition="in" filter="wipe(left)">
                                      <p:cBhvr>
                                        <p:cTn id="15" dur="500"/>
                                        <p:tgtEl>
                                          <p:spTgt spid="35021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50217">
                                            <p:txEl>
                                              <p:pRg st="3" end="3"/>
                                            </p:txEl>
                                          </p:spTgt>
                                        </p:tgtEl>
                                        <p:attrNameLst>
                                          <p:attrName>style.visibility</p:attrName>
                                        </p:attrNameLst>
                                      </p:cBhvr>
                                      <p:to>
                                        <p:strVal val="visible"/>
                                      </p:to>
                                    </p:set>
                                    <p:animEffect transition="in" filter="wipe(left)">
                                      <p:cBhvr>
                                        <p:cTn id="18" dur="500"/>
                                        <p:tgtEl>
                                          <p:spTgt spid="35021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50217">
                                            <p:txEl>
                                              <p:pRg st="4" end="4"/>
                                            </p:txEl>
                                          </p:spTgt>
                                        </p:tgtEl>
                                        <p:attrNameLst>
                                          <p:attrName>style.visibility</p:attrName>
                                        </p:attrNameLst>
                                      </p:cBhvr>
                                      <p:to>
                                        <p:strVal val="visible"/>
                                      </p:to>
                                    </p:set>
                                    <p:animEffect transition="in" filter="wipe(left)">
                                      <p:cBhvr>
                                        <p:cTn id="21" dur="500"/>
                                        <p:tgtEl>
                                          <p:spTgt spid="35021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0217">
                                            <p:txEl>
                                              <p:pRg st="5" end="5"/>
                                            </p:txEl>
                                          </p:spTgt>
                                        </p:tgtEl>
                                        <p:attrNameLst>
                                          <p:attrName>style.visibility</p:attrName>
                                        </p:attrNameLst>
                                      </p:cBhvr>
                                      <p:to>
                                        <p:strVal val="visible"/>
                                      </p:to>
                                    </p:set>
                                    <p:animEffect transition="in" filter="wipe(left)">
                                      <p:cBhvr>
                                        <p:cTn id="26" dur="500"/>
                                        <p:tgtEl>
                                          <p:spTgt spid="35021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50217">
                                            <p:txEl>
                                              <p:pRg st="6" end="6"/>
                                            </p:txEl>
                                          </p:spTgt>
                                        </p:tgtEl>
                                        <p:attrNameLst>
                                          <p:attrName>style.visibility</p:attrName>
                                        </p:attrNameLst>
                                      </p:cBhvr>
                                      <p:to>
                                        <p:strVal val="visible"/>
                                      </p:to>
                                    </p:set>
                                    <p:animEffect transition="in" filter="wipe(left)">
                                      <p:cBhvr>
                                        <p:cTn id="31" dur="500"/>
                                        <p:tgtEl>
                                          <p:spTgt spid="350217">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50217">
                                            <p:txEl>
                                              <p:pRg st="7" end="7"/>
                                            </p:txEl>
                                          </p:spTgt>
                                        </p:tgtEl>
                                        <p:attrNameLst>
                                          <p:attrName>style.visibility</p:attrName>
                                        </p:attrNameLst>
                                      </p:cBhvr>
                                      <p:to>
                                        <p:strVal val="visible"/>
                                      </p:to>
                                    </p:set>
                                    <p:animEffect transition="in" filter="wipe(left)">
                                      <p:cBhvr>
                                        <p:cTn id="36" dur="500"/>
                                        <p:tgtEl>
                                          <p:spTgt spid="3502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2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23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2341" name="Rectangle 5"/>
          <p:cNvSpPr>
            <a:spLocks noChangeArrowheads="1"/>
          </p:cNvSpPr>
          <p:nvPr/>
        </p:nvSpPr>
        <p:spPr bwMode="auto">
          <a:xfrm>
            <a:off x="3924300" y="4797425"/>
            <a:ext cx="1031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Quantità di </a:t>
            </a:r>
          </a:p>
          <a:p>
            <a:pPr>
              <a:spcBef>
                <a:spcPct val="0"/>
              </a:spcBef>
              <a:buFontTx/>
              <a:buNone/>
            </a:pPr>
            <a:r>
              <a:rPr lang="it-IT" altLang="en-US" sz="1800" b="1">
                <a:solidFill>
                  <a:srgbClr val="000000"/>
                </a:solidFill>
                <a:latin typeface="Arial Narrow" panose="020B0606020202030204" pitchFamily="34" charset="0"/>
              </a:rPr>
              <a:t>petrolio</a:t>
            </a:r>
          </a:p>
        </p:txBody>
      </p:sp>
      <p:sp>
        <p:nvSpPr>
          <p:cNvPr id="142342" name="Rectangle 6"/>
          <p:cNvSpPr>
            <a:spLocks noChangeArrowheads="1"/>
          </p:cNvSpPr>
          <p:nvPr/>
        </p:nvSpPr>
        <p:spPr bwMode="auto">
          <a:xfrm>
            <a:off x="1147763" y="4824413"/>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142343" name="Rectangle 7"/>
          <p:cNvSpPr>
            <a:spLocks noChangeArrowheads="1"/>
          </p:cNvSpPr>
          <p:nvPr/>
        </p:nvSpPr>
        <p:spPr bwMode="auto">
          <a:xfrm>
            <a:off x="614363" y="1427163"/>
            <a:ext cx="6048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Narrow" panose="020B0606020202030204" pitchFamily="34" charset="0"/>
              </a:rPr>
              <a:t>Prezzo</a:t>
            </a:r>
          </a:p>
        </p:txBody>
      </p:sp>
      <p:sp>
        <p:nvSpPr>
          <p:cNvPr id="142344" name="Freeform 8"/>
          <p:cNvSpPr>
            <a:spLocks/>
          </p:cNvSpPr>
          <p:nvPr/>
        </p:nvSpPr>
        <p:spPr bwMode="auto">
          <a:xfrm>
            <a:off x="1296988" y="1460500"/>
            <a:ext cx="3151187" cy="3332163"/>
          </a:xfrm>
          <a:custGeom>
            <a:avLst/>
            <a:gdLst>
              <a:gd name="T0" fmla="*/ 0 w 1985"/>
              <a:gd name="T1" fmla="*/ 0 h 2099"/>
              <a:gd name="T2" fmla="*/ 0 w 1985"/>
              <a:gd name="T3" fmla="*/ 2147483646 h 2099"/>
              <a:gd name="T4" fmla="*/ 2147483646 w 1985"/>
              <a:gd name="T5" fmla="*/ 2147483646 h 2099"/>
              <a:gd name="T6" fmla="*/ 0 60000 65536"/>
              <a:gd name="T7" fmla="*/ 0 60000 65536"/>
              <a:gd name="T8" fmla="*/ 0 60000 65536"/>
            </a:gdLst>
            <a:ahLst/>
            <a:cxnLst>
              <a:cxn ang="T6">
                <a:pos x="T0" y="T1"/>
              </a:cxn>
              <a:cxn ang="T7">
                <a:pos x="T2" y="T3"/>
              </a:cxn>
              <a:cxn ang="T8">
                <a:pos x="T4" y="T5"/>
              </a:cxn>
            </a:cxnLst>
            <a:rect l="0" t="0" r="r" b="b"/>
            <a:pathLst>
              <a:path w="1985" h="2099">
                <a:moveTo>
                  <a:pt x="0" y="0"/>
                </a:moveTo>
                <a:lnTo>
                  <a:pt x="0" y="2098"/>
                </a:lnTo>
                <a:lnTo>
                  <a:pt x="1984" y="209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45" name="Line 9"/>
          <p:cNvSpPr>
            <a:spLocks noChangeShapeType="1"/>
          </p:cNvSpPr>
          <p:nvPr/>
        </p:nvSpPr>
        <p:spPr bwMode="auto">
          <a:xfrm flipH="1">
            <a:off x="1331913" y="3716338"/>
            <a:ext cx="1779587" cy="158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46" name="Rectangle 10"/>
          <p:cNvSpPr>
            <a:spLocks noChangeArrowheads="1"/>
          </p:cNvSpPr>
          <p:nvPr/>
        </p:nvSpPr>
        <p:spPr bwMode="auto">
          <a:xfrm>
            <a:off x="2484438" y="2349500"/>
            <a:ext cx="2397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D1</a:t>
            </a:r>
          </a:p>
        </p:txBody>
      </p:sp>
      <p:sp>
        <p:nvSpPr>
          <p:cNvPr id="142347" name="Rectangle 11"/>
          <p:cNvSpPr>
            <a:spLocks noChangeArrowheads="1"/>
          </p:cNvSpPr>
          <p:nvPr/>
        </p:nvSpPr>
        <p:spPr bwMode="auto">
          <a:xfrm>
            <a:off x="3492500" y="2420938"/>
            <a:ext cx="92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Offerta BP</a:t>
            </a:r>
          </a:p>
        </p:txBody>
      </p:sp>
      <p:sp>
        <p:nvSpPr>
          <p:cNvPr id="142348" name="Line 12"/>
          <p:cNvSpPr>
            <a:spLocks noChangeShapeType="1"/>
          </p:cNvSpPr>
          <p:nvPr/>
        </p:nvSpPr>
        <p:spPr bwMode="auto">
          <a:xfrm flipH="1">
            <a:off x="2738438" y="2649538"/>
            <a:ext cx="736600" cy="1903412"/>
          </a:xfrm>
          <a:prstGeom prst="line">
            <a:avLst/>
          </a:prstGeom>
          <a:noFill/>
          <a:ln w="28575">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49" name="Line 13"/>
          <p:cNvSpPr>
            <a:spLocks noChangeShapeType="1"/>
          </p:cNvSpPr>
          <p:nvPr/>
        </p:nvSpPr>
        <p:spPr bwMode="auto">
          <a:xfrm>
            <a:off x="2635250" y="2584450"/>
            <a:ext cx="744538" cy="19685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50" name="Freeform 14"/>
          <p:cNvSpPr>
            <a:spLocks/>
          </p:cNvSpPr>
          <p:nvPr/>
        </p:nvSpPr>
        <p:spPr bwMode="auto">
          <a:xfrm>
            <a:off x="3021013" y="3665538"/>
            <a:ext cx="84137" cy="100012"/>
          </a:xfrm>
          <a:custGeom>
            <a:avLst/>
            <a:gdLst>
              <a:gd name="T0" fmla="*/ 2147483646 w 53"/>
              <a:gd name="T1" fmla="*/ 2147483646 h 63"/>
              <a:gd name="T2" fmla="*/ 2147483646 w 53"/>
              <a:gd name="T3" fmla="*/ 2147483646 h 63"/>
              <a:gd name="T4" fmla="*/ 2147483646 w 53"/>
              <a:gd name="T5" fmla="*/ 2147483646 h 63"/>
              <a:gd name="T6" fmla="*/ 2147483646 w 53"/>
              <a:gd name="T7" fmla="*/ 2147483646 h 63"/>
              <a:gd name="T8" fmla="*/ 2147483646 w 53"/>
              <a:gd name="T9" fmla="*/ 2147483646 h 63"/>
              <a:gd name="T10" fmla="*/ 2147483646 w 53"/>
              <a:gd name="T11" fmla="*/ 0 h 63"/>
              <a:gd name="T12" fmla="*/ 2147483646 w 53"/>
              <a:gd name="T13" fmla="*/ 0 h 63"/>
              <a:gd name="T14" fmla="*/ 2147483646 w 53"/>
              <a:gd name="T15" fmla="*/ 0 h 63"/>
              <a:gd name="T16" fmla="*/ 0 w 53"/>
              <a:gd name="T17" fmla="*/ 2147483646 h 63"/>
              <a:gd name="T18" fmla="*/ 0 w 53"/>
              <a:gd name="T19" fmla="*/ 2147483646 h 63"/>
              <a:gd name="T20" fmla="*/ 0 w 53"/>
              <a:gd name="T21" fmla="*/ 2147483646 h 63"/>
              <a:gd name="T22" fmla="*/ 2147483646 w 53"/>
              <a:gd name="T23" fmla="*/ 2147483646 h 63"/>
              <a:gd name="T24" fmla="*/ 2147483646 w 53"/>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63">
                <a:moveTo>
                  <a:pt x="31" y="62"/>
                </a:moveTo>
                <a:lnTo>
                  <a:pt x="42" y="52"/>
                </a:lnTo>
                <a:lnTo>
                  <a:pt x="52" y="41"/>
                </a:lnTo>
                <a:lnTo>
                  <a:pt x="52" y="31"/>
                </a:lnTo>
                <a:lnTo>
                  <a:pt x="52" y="10"/>
                </a:lnTo>
                <a:lnTo>
                  <a:pt x="42" y="0"/>
                </a:lnTo>
                <a:lnTo>
                  <a:pt x="31" y="0"/>
                </a:lnTo>
                <a:lnTo>
                  <a:pt x="10" y="0"/>
                </a:lnTo>
                <a:lnTo>
                  <a:pt x="0" y="10"/>
                </a:lnTo>
                <a:lnTo>
                  <a:pt x="0" y="31"/>
                </a:lnTo>
                <a:lnTo>
                  <a:pt x="0" y="41"/>
                </a:lnTo>
                <a:lnTo>
                  <a:pt x="10" y="52"/>
                </a:lnTo>
                <a:lnTo>
                  <a:pt x="31"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51" name="Freeform 15"/>
          <p:cNvSpPr>
            <a:spLocks/>
          </p:cNvSpPr>
          <p:nvPr/>
        </p:nvSpPr>
        <p:spPr bwMode="auto">
          <a:xfrm>
            <a:off x="3276600" y="3068638"/>
            <a:ext cx="101600" cy="84137"/>
          </a:xfrm>
          <a:custGeom>
            <a:avLst/>
            <a:gdLst>
              <a:gd name="T0" fmla="*/ 2147483646 w 64"/>
              <a:gd name="T1" fmla="*/ 2147483646 h 53"/>
              <a:gd name="T2" fmla="*/ 2147483646 w 64"/>
              <a:gd name="T3" fmla="*/ 2147483646 h 53"/>
              <a:gd name="T4" fmla="*/ 2147483646 w 64"/>
              <a:gd name="T5" fmla="*/ 2147483646 h 53"/>
              <a:gd name="T6" fmla="*/ 2147483646 w 64"/>
              <a:gd name="T7" fmla="*/ 2147483646 h 53"/>
              <a:gd name="T8" fmla="*/ 2147483646 w 64"/>
              <a:gd name="T9" fmla="*/ 2147483646 h 53"/>
              <a:gd name="T10" fmla="*/ 2147483646 w 64"/>
              <a:gd name="T11" fmla="*/ 0 h 53"/>
              <a:gd name="T12" fmla="*/ 2147483646 w 64"/>
              <a:gd name="T13" fmla="*/ 0 h 53"/>
              <a:gd name="T14" fmla="*/ 2147483646 w 64"/>
              <a:gd name="T15" fmla="*/ 0 h 53"/>
              <a:gd name="T16" fmla="*/ 2147483646 w 64"/>
              <a:gd name="T17" fmla="*/ 2147483646 h 53"/>
              <a:gd name="T18" fmla="*/ 0 w 64"/>
              <a:gd name="T19" fmla="*/ 2147483646 h 53"/>
              <a:gd name="T20" fmla="*/ 2147483646 w 64"/>
              <a:gd name="T21" fmla="*/ 2147483646 h 53"/>
              <a:gd name="T22" fmla="*/ 2147483646 w 64"/>
              <a:gd name="T23" fmla="*/ 2147483646 h 53"/>
              <a:gd name="T24" fmla="*/ 2147483646 w 64"/>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53">
                <a:moveTo>
                  <a:pt x="31" y="52"/>
                </a:moveTo>
                <a:lnTo>
                  <a:pt x="42" y="52"/>
                </a:lnTo>
                <a:lnTo>
                  <a:pt x="52" y="42"/>
                </a:lnTo>
                <a:lnTo>
                  <a:pt x="63" y="31"/>
                </a:lnTo>
                <a:lnTo>
                  <a:pt x="52" y="10"/>
                </a:lnTo>
                <a:lnTo>
                  <a:pt x="42" y="0"/>
                </a:lnTo>
                <a:lnTo>
                  <a:pt x="31" y="0"/>
                </a:lnTo>
                <a:lnTo>
                  <a:pt x="21" y="0"/>
                </a:lnTo>
                <a:lnTo>
                  <a:pt x="10" y="10"/>
                </a:lnTo>
                <a:lnTo>
                  <a:pt x="0" y="31"/>
                </a:lnTo>
                <a:lnTo>
                  <a:pt x="10" y="42"/>
                </a:lnTo>
                <a:lnTo>
                  <a:pt x="21" y="52"/>
                </a:lnTo>
                <a:lnTo>
                  <a:pt x="31" y="5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52" name="Rectangle 16"/>
          <p:cNvSpPr>
            <a:spLocks noChangeArrowheads="1"/>
          </p:cNvSpPr>
          <p:nvPr/>
        </p:nvSpPr>
        <p:spPr bwMode="auto">
          <a:xfrm>
            <a:off x="685800" y="1066800"/>
            <a:ext cx="3849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(a) Il mercato del petrolio nel breve periodo</a:t>
            </a:r>
          </a:p>
        </p:txBody>
      </p:sp>
      <p:sp>
        <p:nvSpPr>
          <p:cNvPr id="142363" name="Rectangle 27"/>
          <p:cNvSpPr>
            <a:spLocks noChangeArrowheads="1"/>
          </p:cNvSpPr>
          <p:nvPr/>
        </p:nvSpPr>
        <p:spPr bwMode="auto">
          <a:xfrm>
            <a:off x="219075" y="3532188"/>
            <a:ext cx="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1800" b="1">
              <a:solidFill>
                <a:srgbClr val="000000"/>
              </a:solidFill>
              <a:latin typeface="Arial Narrow" panose="020B0606020202030204" pitchFamily="34" charset="0"/>
            </a:endParaRPr>
          </a:p>
        </p:txBody>
      </p:sp>
      <p:sp>
        <p:nvSpPr>
          <p:cNvPr id="142365" name="Rectangle 29"/>
          <p:cNvSpPr>
            <a:spLocks noChangeArrowheads="1"/>
          </p:cNvSpPr>
          <p:nvPr/>
        </p:nvSpPr>
        <p:spPr bwMode="auto">
          <a:xfrm>
            <a:off x="1763713" y="5373688"/>
            <a:ext cx="23526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dirty="0">
                <a:solidFill>
                  <a:srgbClr val="000000"/>
                </a:solidFill>
                <a:latin typeface="Arial Narrow" panose="020B0606020202030204" pitchFamily="34" charset="0"/>
              </a:rPr>
              <a:t>L’effetto di un aumento </a:t>
            </a:r>
          </a:p>
          <a:p>
            <a:pPr>
              <a:spcBef>
                <a:spcPct val="0"/>
              </a:spcBef>
              <a:buFontTx/>
              <a:buNone/>
            </a:pPr>
            <a:r>
              <a:rPr lang="it-IT" altLang="en-US" sz="2000" dirty="0">
                <a:solidFill>
                  <a:srgbClr val="000000"/>
                </a:solidFill>
                <a:latin typeface="Arial Narrow" panose="020B0606020202030204" pitchFamily="34" charset="0"/>
              </a:rPr>
              <a:t>della domanda nel BP:</a:t>
            </a:r>
          </a:p>
          <a:p>
            <a:pPr>
              <a:spcBef>
                <a:spcPct val="0"/>
              </a:spcBef>
              <a:buFontTx/>
              <a:buNone/>
            </a:pPr>
            <a:r>
              <a:rPr lang="it-IT" altLang="en-US" sz="2000" dirty="0">
                <a:solidFill>
                  <a:srgbClr val="000000"/>
                </a:solidFill>
                <a:latin typeface="Arial Narrow" panose="020B0606020202030204" pitchFamily="34" charset="0"/>
              </a:rPr>
              <a:t>più su P che su Q</a:t>
            </a:r>
          </a:p>
          <a:p>
            <a:pPr>
              <a:spcBef>
                <a:spcPct val="0"/>
              </a:spcBef>
              <a:buFontTx/>
              <a:buNone/>
            </a:pPr>
            <a:r>
              <a:rPr lang="it-IT" altLang="en-US" sz="2000" dirty="0">
                <a:solidFill>
                  <a:srgbClr val="000000"/>
                </a:solidFill>
                <a:latin typeface="Arial Narrow" panose="020B0606020202030204" pitchFamily="34" charset="0"/>
              </a:rPr>
              <a:t>(</a:t>
            </a:r>
            <a:r>
              <a:rPr lang="it-IT" altLang="en-US" sz="2000" i="1" dirty="0" err="1">
                <a:solidFill>
                  <a:srgbClr val="000000"/>
                </a:solidFill>
                <a:latin typeface="Arial Narrow" panose="020B0606020202030204" pitchFamily="34" charset="0"/>
              </a:rPr>
              <a:t>overshooting</a:t>
            </a:r>
            <a:r>
              <a:rPr lang="it-IT" altLang="en-US" sz="2000" dirty="0">
                <a:solidFill>
                  <a:srgbClr val="000000"/>
                </a:solidFill>
                <a:latin typeface="Arial Narrow" panose="020B0606020202030204" pitchFamily="34" charset="0"/>
              </a:rPr>
              <a:t> del prezzo)</a:t>
            </a:r>
          </a:p>
        </p:txBody>
      </p:sp>
      <p:sp>
        <p:nvSpPr>
          <p:cNvPr id="142366" name="Line 30"/>
          <p:cNvSpPr>
            <a:spLocks noChangeShapeType="1"/>
          </p:cNvSpPr>
          <p:nvPr/>
        </p:nvSpPr>
        <p:spPr bwMode="auto">
          <a:xfrm>
            <a:off x="3059113" y="2420938"/>
            <a:ext cx="744537" cy="1968500"/>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67" name="Line 31"/>
          <p:cNvSpPr>
            <a:spLocks noChangeShapeType="1"/>
          </p:cNvSpPr>
          <p:nvPr/>
        </p:nvSpPr>
        <p:spPr bwMode="auto">
          <a:xfrm flipH="1">
            <a:off x="1331913" y="3068638"/>
            <a:ext cx="20161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1" name="Rectangle 35"/>
          <p:cNvSpPr>
            <a:spLocks noChangeArrowheads="1"/>
          </p:cNvSpPr>
          <p:nvPr/>
        </p:nvSpPr>
        <p:spPr bwMode="auto">
          <a:xfrm>
            <a:off x="2987675" y="2133600"/>
            <a:ext cx="239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D2</a:t>
            </a:r>
          </a:p>
        </p:txBody>
      </p:sp>
      <p:sp>
        <p:nvSpPr>
          <p:cNvPr id="142374" name="Text Box 38"/>
          <p:cNvSpPr txBox="1">
            <a:spLocks noChangeArrowheads="1"/>
          </p:cNvSpPr>
          <p:nvPr/>
        </p:nvSpPr>
        <p:spPr bwMode="auto">
          <a:xfrm>
            <a:off x="323850" y="0"/>
            <a:ext cx="85613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a:t>Elasticità dell’offerta ed assorbimento degli shock: </a:t>
            </a:r>
          </a:p>
          <a:p>
            <a:pPr algn="ctr" eaLnBrk="1" hangingPunct="1">
              <a:spcBef>
                <a:spcPct val="0"/>
              </a:spcBef>
              <a:buFontTx/>
              <a:buNone/>
            </a:pPr>
            <a:r>
              <a:rPr lang="it-IT" altLang="en-US"/>
              <a:t>l’effetto </a:t>
            </a:r>
            <a:r>
              <a:rPr lang="it-IT" altLang="en-US" i="1"/>
              <a:t>overshooting</a:t>
            </a:r>
            <a:r>
              <a:rPr lang="it-IT" altLang="en-US"/>
              <a:t> del prezzo</a:t>
            </a:r>
          </a:p>
        </p:txBody>
      </p:sp>
      <p:sp>
        <p:nvSpPr>
          <p:cNvPr id="142375" name="Line 39"/>
          <p:cNvSpPr>
            <a:spLocks noChangeShapeType="1"/>
          </p:cNvSpPr>
          <p:nvPr/>
        </p:nvSpPr>
        <p:spPr bwMode="auto">
          <a:xfrm flipH="1">
            <a:off x="2771775" y="2636838"/>
            <a:ext cx="287338"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6" name="Line 40"/>
          <p:cNvSpPr>
            <a:spLocks noChangeShapeType="1"/>
          </p:cNvSpPr>
          <p:nvPr/>
        </p:nvSpPr>
        <p:spPr bwMode="auto">
          <a:xfrm>
            <a:off x="3059113" y="3716338"/>
            <a:ext cx="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7" name="Line 41"/>
          <p:cNvSpPr>
            <a:spLocks noChangeShapeType="1"/>
          </p:cNvSpPr>
          <p:nvPr/>
        </p:nvSpPr>
        <p:spPr bwMode="auto">
          <a:xfrm>
            <a:off x="3348038" y="3141663"/>
            <a:ext cx="0" cy="16557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8" name="Rectangle 42"/>
          <p:cNvSpPr>
            <a:spLocks noChangeArrowheads="1"/>
          </p:cNvSpPr>
          <p:nvPr/>
        </p:nvSpPr>
        <p:spPr bwMode="auto">
          <a:xfrm>
            <a:off x="2843213" y="479742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Q1</a:t>
            </a:r>
          </a:p>
        </p:txBody>
      </p:sp>
      <p:sp>
        <p:nvSpPr>
          <p:cNvPr id="142379" name="Rectangle 43"/>
          <p:cNvSpPr>
            <a:spLocks noChangeArrowheads="1"/>
          </p:cNvSpPr>
          <p:nvPr/>
        </p:nvSpPr>
        <p:spPr bwMode="auto">
          <a:xfrm>
            <a:off x="3203575" y="479742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Q2</a:t>
            </a:r>
          </a:p>
        </p:txBody>
      </p:sp>
      <p:sp>
        <p:nvSpPr>
          <p:cNvPr id="142380" name="Rectangle 44"/>
          <p:cNvSpPr>
            <a:spLocks noChangeArrowheads="1"/>
          </p:cNvSpPr>
          <p:nvPr/>
        </p:nvSpPr>
        <p:spPr bwMode="auto">
          <a:xfrm>
            <a:off x="827088" y="3284538"/>
            <a:ext cx="10810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1800" b="1" baseline="-25000">
              <a:solidFill>
                <a:srgbClr val="000000"/>
              </a:solidFill>
              <a:latin typeface="Arial Narrow" panose="020B0606020202030204" pitchFamily="34" charset="0"/>
            </a:endParaRPr>
          </a:p>
        </p:txBody>
      </p:sp>
      <p:sp>
        <p:nvSpPr>
          <p:cNvPr id="142381" name="Rectangle 45"/>
          <p:cNvSpPr>
            <a:spLocks noChangeArrowheads="1"/>
          </p:cNvSpPr>
          <p:nvPr/>
        </p:nvSpPr>
        <p:spPr bwMode="auto">
          <a:xfrm>
            <a:off x="1042988" y="2924175"/>
            <a:ext cx="230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P2</a:t>
            </a:r>
          </a:p>
        </p:txBody>
      </p:sp>
      <p:sp>
        <p:nvSpPr>
          <p:cNvPr id="142382" name="Rectangle 46"/>
          <p:cNvSpPr>
            <a:spLocks noChangeArrowheads="1"/>
          </p:cNvSpPr>
          <p:nvPr/>
        </p:nvSpPr>
        <p:spPr bwMode="auto">
          <a:xfrm>
            <a:off x="1042988" y="3573463"/>
            <a:ext cx="230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P1</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2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23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2341" name="Rectangle 5"/>
          <p:cNvSpPr>
            <a:spLocks noChangeArrowheads="1"/>
          </p:cNvSpPr>
          <p:nvPr/>
        </p:nvSpPr>
        <p:spPr bwMode="auto">
          <a:xfrm>
            <a:off x="3924300" y="4797425"/>
            <a:ext cx="1031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Quantità di </a:t>
            </a:r>
          </a:p>
          <a:p>
            <a:pPr>
              <a:spcBef>
                <a:spcPct val="0"/>
              </a:spcBef>
              <a:buFontTx/>
              <a:buNone/>
            </a:pPr>
            <a:r>
              <a:rPr lang="it-IT" altLang="en-US" sz="1800" b="1">
                <a:solidFill>
                  <a:srgbClr val="000000"/>
                </a:solidFill>
                <a:latin typeface="Arial Narrow" panose="020B0606020202030204" pitchFamily="34" charset="0"/>
              </a:rPr>
              <a:t>petrolio</a:t>
            </a:r>
          </a:p>
        </p:txBody>
      </p:sp>
      <p:sp>
        <p:nvSpPr>
          <p:cNvPr id="142342" name="Rectangle 6"/>
          <p:cNvSpPr>
            <a:spLocks noChangeArrowheads="1"/>
          </p:cNvSpPr>
          <p:nvPr/>
        </p:nvSpPr>
        <p:spPr bwMode="auto">
          <a:xfrm>
            <a:off x="1147763" y="4824413"/>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142343" name="Rectangle 7"/>
          <p:cNvSpPr>
            <a:spLocks noChangeArrowheads="1"/>
          </p:cNvSpPr>
          <p:nvPr/>
        </p:nvSpPr>
        <p:spPr bwMode="auto">
          <a:xfrm>
            <a:off x="614363" y="1427163"/>
            <a:ext cx="6048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Narrow" panose="020B0606020202030204" pitchFamily="34" charset="0"/>
              </a:rPr>
              <a:t>Prezzo</a:t>
            </a:r>
          </a:p>
        </p:txBody>
      </p:sp>
      <p:sp>
        <p:nvSpPr>
          <p:cNvPr id="142344" name="Freeform 8"/>
          <p:cNvSpPr>
            <a:spLocks/>
          </p:cNvSpPr>
          <p:nvPr/>
        </p:nvSpPr>
        <p:spPr bwMode="auto">
          <a:xfrm>
            <a:off x="1296988" y="1460500"/>
            <a:ext cx="3151187" cy="3332163"/>
          </a:xfrm>
          <a:custGeom>
            <a:avLst/>
            <a:gdLst>
              <a:gd name="T0" fmla="*/ 0 w 1985"/>
              <a:gd name="T1" fmla="*/ 0 h 2099"/>
              <a:gd name="T2" fmla="*/ 0 w 1985"/>
              <a:gd name="T3" fmla="*/ 2147483646 h 2099"/>
              <a:gd name="T4" fmla="*/ 2147483646 w 1985"/>
              <a:gd name="T5" fmla="*/ 2147483646 h 2099"/>
              <a:gd name="T6" fmla="*/ 0 60000 65536"/>
              <a:gd name="T7" fmla="*/ 0 60000 65536"/>
              <a:gd name="T8" fmla="*/ 0 60000 65536"/>
            </a:gdLst>
            <a:ahLst/>
            <a:cxnLst>
              <a:cxn ang="T6">
                <a:pos x="T0" y="T1"/>
              </a:cxn>
              <a:cxn ang="T7">
                <a:pos x="T2" y="T3"/>
              </a:cxn>
              <a:cxn ang="T8">
                <a:pos x="T4" y="T5"/>
              </a:cxn>
            </a:cxnLst>
            <a:rect l="0" t="0" r="r" b="b"/>
            <a:pathLst>
              <a:path w="1985" h="2099">
                <a:moveTo>
                  <a:pt x="0" y="0"/>
                </a:moveTo>
                <a:lnTo>
                  <a:pt x="0" y="2098"/>
                </a:lnTo>
                <a:lnTo>
                  <a:pt x="1984" y="209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45" name="Line 9"/>
          <p:cNvSpPr>
            <a:spLocks noChangeShapeType="1"/>
          </p:cNvSpPr>
          <p:nvPr/>
        </p:nvSpPr>
        <p:spPr bwMode="auto">
          <a:xfrm flipH="1">
            <a:off x="1331913" y="3716338"/>
            <a:ext cx="1779587" cy="158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46" name="Rectangle 10"/>
          <p:cNvSpPr>
            <a:spLocks noChangeArrowheads="1"/>
          </p:cNvSpPr>
          <p:nvPr/>
        </p:nvSpPr>
        <p:spPr bwMode="auto">
          <a:xfrm>
            <a:off x="2484438" y="2349500"/>
            <a:ext cx="2397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D1</a:t>
            </a:r>
          </a:p>
        </p:txBody>
      </p:sp>
      <p:sp>
        <p:nvSpPr>
          <p:cNvPr id="142347" name="Rectangle 11"/>
          <p:cNvSpPr>
            <a:spLocks noChangeArrowheads="1"/>
          </p:cNvSpPr>
          <p:nvPr/>
        </p:nvSpPr>
        <p:spPr bwMode="auto">
          <a:xfrm>
            <a:off x="3492500" y="2420938"/>
            <a:ext cx="92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Offerta BP</a:t>
            </a:r>
          </a:p>
        </p:txBody>
      </p:sp>
      <p:sp>
        <p:nvSpPr>
          <p:cNvPr id="142348" name="Line 12"/>
          <p:cNvSpPr>
            <a:spLocks noChangeShapeType="1"/>
          </p:cNvSpPr>
          <p:nvPr/>
        </p:nvSpPr>
        <p:spPr bwMode="auto">
          <a:xfrm flipH="1">
            <a:off x="2738438" y="2649538"/>
            <a:ext cx="736600" cy="1903412"/>
          </a:xfrm>
          <a:prstGeom prst="line">
            <a:avLst/>
          </a:prstGeom>
          <a:noFill/>
          <a:ln w="28575">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49" name="Line 13"/>
          <p:cNvSpPr>
            <a:spLocks noChangeShapeType="1"/>
          </p:cNvSpPr>
          <p:nvPr/>
        </p:nvSpPr>
        <p:spPr bwMode="auto">
          <a:xfrm>
            <a:off x="2635250" y="2584450"/>
            <a:ext cx="744538" cy="19685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50" name="Freeform 14"/>
          <p:cNvSpPr>
            <a:spLocks/>
          </p:cNvSpPr>
          <p:nvPr/>
        </p:nvSpPr>
        <p:spPr bwMode="auto">
          <a:xfrm>
            <a:off x="3021013" y="3665538"/>
            <a:ext cx="84137" cy="100012"/>
          </a:xfrm>
          <a:custGeom>
            <a:avLst/>
            <a:gdLst>
              <a:gd name="T0" fmla="*/ 2147483646 w 53"/>
              <a:gd name="T1" fmla="*/ 2147483646 h 63"/>
              <a:gd name="T2" fmla="*/ 2147483646 w 53"/>
              <a:gd name="T3" fmla="*/ 2147483646 h 63"/>
              <a:gd name="T4" fmla="*/ 2147483646 w 53"/>
              <a:gd name="T5" fmla="*/ 2147483646 h 63"/>
              <a:gd name="T6" fmla="*/ 2147483646 w 53"/>
              <a:gd name="T7" fmla="*/ 2147483646 h 63"/>
              <a:gd name="T8" fmla="*/ 2147483646 w 53"/>
              <a:gd name="T9" fmla="*/ 2147483646 h 63"/>
              <a:gd name="T10" fmla="*/ 2147483646 w 53"/>
              <a:gd name="T11" fmla="*/ 0 h 63"/>
              <a:gd name="T12" fmla="*/ 2147483646 w 53"/>
              <a:gd name="T13" fmla="*/ 0 h 63"/>
              <a:gd name="T14" fmla="*/ 2147483646 w 53"/>
              <a:gd name="T15" fmla="*/ 0 h 63"/>
              <a:gd name="T16" fmla="*/ 0 w 53"/>
              <a:gd name="T17" fmla="*/ 2147483646 h 63"/>
              <a:gd name="T18" fmla="*/ 0 w 53"/>
              <a:gd name="T19" fmla="*/ 2147483646 h 63"/>
              <a:gd name="T20" fmla="*/ 0 w 53"/>
              <a:gd name="T21" fmla="*/ 2147483646 h 63"/>
              <a:gd name="T22" fmla="*/ 2147483646 w 53"/>
              <a:gd name="T23" fmla="*/ 2147483646 h 63"/>
              <a:gd name="T24" fmla="*/ 2147483646 w 53"/>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63">
                <a:moveTo>
                  <a:pt x="31" y="62"/>
                </a:moveTo>
                <a:lnTo>
                  <a:pt x="42" y="52"/>
                </a:lnTo>
                <a:lnTo>
                  <a:pt x="52" y="41"/>
                </a:lnTo>
                <a:lnTo>
                  <a:pt x="52" y="31"/>
                </a:lnTo>
                <a:lnTo>
                  <a:pt x="52" y="10"/>
                </a:lnTo>
                <a:lnTo>
                  <a:pt x="42" y="0"/>
                </a:lnTo>
                <a:lnTo>
                  <a:pt x="31" y="0"/>
                </a:lnTo>
                <a:lnTo>
                  <a:pt x="10" y="0"/>
                </a:lnTo>
                <a:lnTo>
                  <a:pt x="0" y="10"/>
                </a:lnTo>
                <a:lnTo>
                  <a:pt x="0" y="31"/>
                </a:lnTo>
                <a:lnTo>
                  <a:pt x="0" y="41"/>
                </a:lnTo>
                <a:lnTo>
                  <a:pt x="10" y="52"/>
                </a:lnTo>
                <a:lnTo>
                  <a:pt x="31" y="6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51" name="Freeform 15"/>
          <p:cNvSpPr>
            <a:spLocks/>
          </p:cNvSpPr>
          <p:nvPr/>
        </p:nvSpPr>
        <p:spPr bwMode="auto">
          <a:xfrm>
            <a:off x="3276600" y="3068638"/>
            <a:ext cx="101600" cy="84137"/>
          </a:xfrm>
          <a:custGeom>
            <a:avLst/>
            <a:gdLst>
              <a:gd name="T0" fmla="*/ 2147483646 w 64"/>
              <a:gd name="T1" fmla="*/ 2147483646 h 53"/>
              <a:gd name="T2" fmla="*/ 2147483646 w 64"/>
              <a:gd name="T3" fmla="*/ 2147483646 h 53"/>
              <a:gd name="T4" fmla="*/ 2147483646 w 64"/>
              <a:gd name="T5" fmla="*/ 2147483646 h 53"/>
              <a:gd name="T6" fmla="*/ 2147483646 w 64"/>
              <a:gd name="T7" fmla="*/ 2147483646 h 53"/>
              <a:gd name="T8" fmla="*/ 2147483646 w 64"/>
              <a:gd name="T9" fmla="*/ 2147483646 h 53"/>
              <a:gd name="T10" fmla="*/ 2147483646 w 64"/>
              <a:gd name="T11" fmla="*/ 0 h 53"/>
              <a:gd name="T12" fmla="*/ 2147483646 w 64"/>
              <a:gd name="T13" fmla="*/ 0 h 53"/>
              <a:gd name="T14" fmla="*/ 2147483646 w 64"/>
              <a:gd name="T15" fmla="*/ 0 h 53"/>
              <a:gd name="T16" fmla="*/ 2147483646 w 64"/>
              <a:gd name="T17" fmla="*/ 2147483646 h 53"/>
              <a:gd name="T18" fmla="*/ 0 w 64"/>
              <a:gd name="T19" fmla="*/ 2147483646 h 53"/>
              <a:gd name="T20" fmla="*/ 2147483646 w 64"/>
              <a:gd name="T21" fmla="*/ 2147483646 h 53"/>
              <a:gd name="T22" fmla="*/ 2147483646 w 64"/>
              <a:gd name="T23" fmla="*/ 2147483646 h 53"/>
              <a:gd name="T24" fmla="*/ 2147483646 w 64"/>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53">
                <a:moveTo>
                  <a:pt x="31" y="52"/>
                </a:moveTo>
                <a:lnTo>
                  <a:pt x="42" y="52"/>
                </a:lnTo>
                <a:lnTo>
                  <a:pt x="52" y="42"/>
                </a:lnTo>
                <a:lnTo>
                  <a:pt x="63" y="31"/>
                </a:lnTo>
                <a:lnTo>
                  <a:pt x="52" y="10"/>
                </a:lnTo>
                <a:lnTo>
                  <a:pt x="42" y="0"/>
                </a:lnTo>
                <a:lnTo>
                  <a:pt x="31" y="0"/>
                </a:lnTo>
                <a:lnTo>
                  <a:pt x="21" y="0"/>
                </a:lnTo>
                <a:lnTo>
                  <a:pt x="10" y="10"/>
                </a:lnTo>
                <a:lnTo>
                  <a:pt x="0" y="31"/>
                </a:lnTo>
                <a:lnTo>
                  <a:pt x="10" y="42"/>
                </a:lnTo>
                <a:lnTo>
                  <a:pt x="21" y="52"/>
                </a:lnTo>
                <a:lnTo>
                  <a:pt x="31" y="5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52" name="Rectangle 16"/>
          <p:cNvSpPr>
            <a:spLocks noChangeArrowheads="1"/>
          </p:cNvSpPr>
          <p:nvPr/>
        </p:nvSpPr>
        <p:spPr bwMode="auto">
          <a:xfrm>
            <a:off x="685800" y="1066800"/>
            <a:ext cx="3849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(a) Il mercato del petrolio nel breve periodo</a:t>
            </a:r>
          </a:p>
        </p:txBody>
      </p:sp>
      <p:sp>
        <p:nvSpPr>
          <p:cNvPr id="142353" name="Rectangle 17"/>
          <p:cNvSpPr>
            <a:spLocks noChangeArrowheads="1"/>
          </p:cNvSpPr>
          <p:nvPr/>
        </p:nvSpPr>
        <p:spPr bwMode="auto">
          <a:xfrm>
            <a:off x="7885113" y="4797425"/>
            <a:ext cx="1031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Quantità di </a:t>
            </a:r>
          </a:p>
          <a:p>
            <a:pPr>
              <a:spcBef>
                <a:spcPct val="0"/>
              </a:spcBef>
              <a:buFontTx/>
              <a:buNone/>
            </a:pPr>
            <a:r>
              <a:rPr lang="it-IT" altLang="en-US" sz="1800" b="1">
                <a:solidFill>
                  <a:srgbClr val="000000"/>
                </a:solidFill>
                <a:latin typeface="Arial Narrow" panose="020B0606020202030204" pitchFamily="34" charset="0"/>
              </a:rPr>
              <a:t>petrolio</a:t>
            </a:r>
          </a:p>
        </p:txBody>
      </p:sp>
      <p:sp>
        <p:nvSpPr>
          <p:cNvPr id="142354" name="Rectangle 18"/>
          <p:cNvSpPr>
            <a:spLocks noChangeArrowheads="1"/>
          </p:cNvSpPr>
          <p:nvPr/>
        </p:nvSpPr>
        <p:spPr bwMode="auto">
          <a:xfrm>
            <a:off x="5475288" y="4824413"/>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142355" name="Rectangle 19"/>
          <p:cNvSpPr>
            <a:spLocks noChangeArrowheads="1"/>
          </p:cNvSpPr>
          <p:nvPr/>
        </p:nvSpPr>
        <p:spPr bwMode="auto">
          <a:xfrm>
            <a:off x="4941888" y="1427163"/>
            <a:ext cx="6048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Narrow" panose="020B0606020202030204" pitchFamily="34" charset="0"/>
              </a:rPr>
              <a:t>Prezzo</a:t>
            </a:r>
          </a:p>
        </p:txBody>
      </p:sp>
      <p:sp>
        <p:nvSpPr>
          <p:cNvPr id="142356" name="Freeform 20"/>
          <p:cNvSpPr>
            <a:spLocks/>
          </p:cNvSpPr>
          <p:nvPr/>
        </p:nvSpPr>
        <p:spPr bwMode="auto">
          <a:xfrm>
            <a:off x="5624513" y="1460500"/>
            <a:ext cx="3151187" cy="3332163"/>
          </a:xfrm>
          <a:custGeom>
            <a:avLst/>
            <a:gdLst>
              <a:gd name="T0" fmla="*/ 0 w 1985"/>
              <a:gd name="T1" fmla="*/ 0 h 2099"/>
              <a:gd name="T2" fmla="*/ 0 w 1985"/>
              <a:gd name="T3" fmla="*/ 2147483646 h 2099"/>
              <a:gd name="T4" fmla="*/ 2147483646 w 1985"/>
              <a:gd name="T5" fmla="*/ 2147483646 h 2099"/>
              <a:gd name="T6" fmla="*/ 0 60000 65536"/>
              <a:gd name="T7" fmla="*/ 0 60000 65536"/>
              <a:gd name="T8" fmla="*/ 0 60000 65536"/>
            </a:gdLst>
            <a:ahLst/>
            <a:cxnLst>
              <a:cxn ang="T6">
                <a:pos x="T0" y="T1"/>
              </a:cxn>
              <a:cxn ang="T7">
                <a:pos x="T2" y="T3"/>
              </a:cxn>
              <a:cxn ang="T8">
                <a:pos x="T4" y="T5"/>
              </a:cxn>
            </a:cxnLst>
            <a:rect l="0" t="0" r="r" b="b"/>
            <a:pathLst>
              <a:path w="1985" h="2099">
                <a:moveTo>
                  <a:pt x="0" y="0"/>
                </a:moveTo>
                <a:lnTo>
                  <a:pt x="0" y="2098"/>
                </a:lnTo>
                <a:lnTo>
                  <a:pt x="1984" y="209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57" name="Rectangle 21"/>
          <p:cNvSpPr>
            <a:spLocks noChangeArrowheads="1"/>
          </p:cNvSpPr>
          <p:nvPr/>
        </p:nvSpPr>
        <p:spPr bwMode="auto">
          <a:xfrm>
            <a:off x="7885113" y="2636838"/>
            <a:ext cx="9064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Offerta LP</a:t>
            </a:r>
          </a:p>
        </p:txBody>
      </p:sp>
      <p:sp>
        <p:nvSpPr>
          <p:cNvPr id="142358" name="Line 22"/>
          <p:cNvSpPr>
            <a:spLocks noChangeShapeType="1"/>
          </p:cNvSpPr>
          <p:nvPr/>
        </p:nvSpPr>
        <p:spPr bwMode="auto">
          <a:xfrm flipH="1">
            <a:off x="5724525" y="2997200"/>
            <a:ext cx="2447925" cy="992188"/>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59" name="Line 23"/>
          <p:cNvSpPr>
            <a:spLocks noChangeShapeType="1"/>
          </p:cNvSpPr>
          <p:nvPr/>
        </p:nvSpPr>
        <p:spPr bwMode="auto">
          <a:xfrm>
            <a:off x="5867400" y="2420938"/>
            <a:ext cx="863600" cy="2303462"/>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60" name="Freeform 24"/>
          <p:cNvSpPr>
            <a:spLocks/>
          </p:cNvSpPr>
          <p:nvPr/>
        </p:nvSpPr>
        <p:spPr bwMode="auto">
          <a:xfrm>
            <a:off x="6732588" y="3500438"/>
            <a:ext cx="84137" cy="101600"/>
          </a:xfrm>
          <a:custGeom>
            <a:avLst/>
            <a:gdLst>
              <a:gd name="T0" fmla="*/ 2147483646 w 53"/>
              <a:gd name="T1" fmla="*/ 2147483646 h 64"/>
              <a:gd name="T2" fmla="*/ 2147483646 w 53"/>
              <a:gd name="T3" fmla="*/ 2147483646 h 64"/>
              <a:gd name="T4" fmla="*/ 2147483646 w 53"/>
              <a:gd name="T5" fmla="*/ 2147483646 h 64"/>
              <a:gd name="T6" fmla="*/ 2147483646 w 53"/>
              <a:gd name="T7" fmla="*/ 2147483646 h 64"/>
              <a:gd name="T8" fmla="*/ 2147483646 w 53"/>
              <a:gd name="T9" fmla="*/ 2147483646 h 64"/>
              <a:gd name="T10" fmla="*/ 2147483646 w 53"/>
              <a:gd name="T11" fmla="*/ 2147483646 h 64"/>
              <a:gd name="T12" fmla="*/ 2147483646 w 53"/>
              <a:gd name="T13" fmla="*/ 0 h 64"/>
              <a:gd name="T14" fmla="*/ 2147483646 w 53"/>
              <a:gd name="T15" fmla="*/ 2147483646 h 64"/>
              <a:gd name="T16" fmla="*/ 0 w 53"/>
              <a:gd name="T17" fmla="*/ 2147483646 h 64"/>
              <a:gd name="T18" fmla="*/ 0 w 53"/>
              <a:gd name="T19" fmla="*/ 2147483646 h 64"/>
              <a:gd name="T20" fmla="*/ 0 w 53"/>
              <a:gd name="T21" fmla="*/ 2147483646 h 64"/>
              <a:gd name="T22" fmla="*/ 2147483646 w 53"/>
              <a:gd name="T23" fmla="*/ 2147483646 h 64"/>
              <a:gd name="T24" fmla="*/ 2147483646 w 53"/>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64">
                <a:moveTo>
                  <a:pt x="21" y="63"/>
                </a:moveTo>
                <a:lnTo>
                  <a:pt x="42" y="63"/>
                </a:lnTo>
                <a:lnTo>
                  <a:pt x="52" y="52"/>
                </a:lnTo>
                <a:lnTo>
                  <a:pt x="52" y="31"/>
                </a:lnTo>
                <a:lnTo>
                  <a:pt x="52" y="21"/>
                </a:lnTo>
                <a:lnTo>
                  <a:pt x="42" y="10"/>
                </a:lnTo>
                <a:lnTo>
                  <a:pt x="21" y="0"/>
                </a:lnTo>
                <a:lnTo>
                  <a:pt x="10" y="10"/>
                </a:lnTo>
                <a:lnTo>
                  <a:pt x="0" y="21"/>
                </a:lnTo>
                <a:lnTo>
                  <a:pt x="0" y="31"/>
                </a:lnTo>
                <a:lnTo>
                  <a:pt x="0" y="52"/>
                </a:lnTo>
                <a:lnTo>
                  <a:pt x="10" y="63"/>
                </a:lnTo>
                <a:lnTo>
                  <a:pt x="21" y="6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61" name="Freeform 25"/>
          <p:cNvSpPr>
            <a:spLocks/>
          </p:cNvSpPr>
          <p:nvPr/>
        </p:nvSpPr>
        <p:spPr bwMode="auto">
          <a:xfrm>
            <a:off x="6300788" y="3644900"/>
            <a:ext cx="101600" cy="101600"/>
          </a:xfrm>
          <a:custGeom>
            <a:avLst/>
            <a:gdLst>
              <a:gd name="T0" fmla="*/ 2147483646 w 64"/>
              <a:gd name="T1" fmla="*/ 2147483646 h 64"/>
              <a:gd name="T2" fmla="*/ 2147483646 w 64"/>
              <a:gd name="T3" fmla="*/ 2147483646 h 64"/>
              <a:gd name="T4" fmla="*/ 2147483646 w 64"/>
              <a:gd name="T5" fmla="*/ 2147483646 h 64"/>
              <a:gd name="T6" fmla="*/ 2147483646 w 64"/>
              <a:gd name="T7" fmla="*/ 2147483646 h 64"/>
              <a:gd name="T8" fmla="*/ 2147483646 w 64"/>
              <a:gd name="T9" fmla="*/ 2147483646 h 64"/>
              <a:gd name="T10" fmla="*/ 2147483646 w 64"/>
              <a:gd name="T11" fmla="*/ 0 h 64"/>
              <a:gd name="T12" fmla="*/ 2147483646 w 64"/>
              <a:gd name="T13" fmla="*/ 0 h 64"/>
              <a:gd name="T14" fmla="*/ 2147483646 w 64"/>
              <a:gd name="T15" fmla="*/ 0 h 64"/>
              <a:gd name="T16" fmla="*/ 2147483646 w 64"/>
              <a:gd name="T17" fmla="*/ 2147483646 h 64"/>
              <a:gd name="T18" fmla="*/ 0 w 64"/>
              <a:gd name="T19" fmla="*/ 2147483646 h 64"/>
              <a:gd name="T20" fmla="*/ 2147483646 w 64"/>
              <a:gd name="T21" fmla="*/ 2147483646 h 64"/>
              <a:gd name="T22" fmla="*/ 2147483646 w 64"/>
              <a:gd name="T23" fmla="*/ 2147483646 h 64"/>
              <a:gd name="T24" fmla="*/ 2147483646 w 64"/>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64">
                <a:moveTo>
                  <a:pt x="31" y="63"/>
                </a:moveTo>
                <a:lnTo>
                  <a:pt x="42" y="52"/>
                </a:lnTo>
                <a:lnTo>
                  <a:pt x="52" y="42"/>
                </a:lnTo>
                <a:lnTo>
                  <a:pt x="63" y="31"/>
                </a:lnTo>
                <a:lnTo>
                  <a:pt x="52" y="10"/>
                </a:lnTo>
                <a:lnTo>
                  <a:pt x="42" y="0"/>
                </a:lnTo>
                <a:lnTo>
                  <a:pt x="31" y="0"/>
                </a:lnTo>
                <a:lnTo>
                  <a:pt x="21" y="0"/>
                </a:lnTo>
                <a:lnTo>
                  <a:pt x="10" y="10"/>
                </a:lnTo>
                <a:lnTo>
                  <a:pt x="0" y="31"/>
                </a:lnTo>
                <a:lnTo>
                  <a:pt x="10" y="42"/>
                </a:lnTo>
                <a:lnTo>
                  <a:pt x="21" y="52"/>
                </a:lnTo>
                <a:lnTo>
                  <a:pt x="31" y="6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62" name="Rectangle 26"/>
          <p:cNvSpPr>
            <a:spLocks noChangeArrowheads="1"/>
          </p:cNvSpPr>
          <p:nvPr/>
        </p:nvSpPr>
        <p:spPr bwMode="auto">
          <a:xfrm>
            <a:off x="5105400" y="1066800"/>
            <a:ext cx="3867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(b) Il mercato del petrolio nel lungo periodo</a:t>
            </a:r>
          </a:p>
        </p:txBody>
      </p:sp>
      <p:sp>
        <p:nvSpPr>
          <p:cNvPr id="142363" name="Rectangle 27"/>
          <p:cNvSpPr>
            <a:spLocks noChangeArrowheads="1"/>
          </p:cNvSpPr>
          <p:nvPr/>
        </p:nvSpPr>
        <p:spPr bwMode="auto">
          <a:xfrm>
            <a:off x="219075" y="3532188"/>
            <a:ext cx="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1800" b="1">
              <a:solidFill>
                <a:srgbClr val="000000"/>
              </a:solidFill>
              <a:latin typeface="Arial Narrow" panose="020B0606020202030204" pitchFamily="34" charset="0"/>
            </a:endParaRPr>
          </a:p>
        </p:txBody>
      </p:sp>
      <p:sp>
        <p:nvSpPr>
          <p:cNvPr id="142364" name="Rectangle 28"/>
          <p:cNvSpPr>
            <a:spLocks noChangeArrowheads="1"/>
          </p:cNvSpPr>
          <p:nvPr/>
        </p:nvSpPr>
        <p:spPr bwMode="auto">
          <a:xfrm>
            <a:off x="6156325" y="5373688"/>
            <a:ext cx="2235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dirty="0">
                <a:solidFill>
                  <a:srgbClr val="000000"/>
                </a:solidFill>
                <a:latin typeface="Arial Narrow" panose="020B0606020202030204" pitchFamily="34" charset="0"/>
              </a:rPr>
              <a:t>L’effetto di un aumento </a:t>
            </a:r>
          </a:p>
          <a:p>
            <a:pPr>
              <a:spcBef>
                <a:spcPct val="0"/>
              </a:spcBef>
              <a:buFontTx/>
              <a:buNone/>
            </a:pPr>
            <a:r>
              <a:rPr lang="it-IT" altLang="en-US" sz="2000" dirty="0">
                <a:solidFill>
                  <a:srgbClr val="000000"/>
                </a:solidFill>
                <a:latin typeface="Arial Narrow" panose="020B0606020202030204" pitchFamily="34" charset="0"/>
              </a:rPr>
              <a:t>della domanda nel LP:</a:t>
            </a:r>
          </a:p>
          <a:p>
            <a:pPr>
              <a:spcBef>
                <a:spcPct val="0"/>
              </a:spcBef>
              <a:buFontTx/>
              <a:buNone/>
            </a:pPr>
            <a:r>
              <a:rPr lang="it-IT" altLang="en-US" sz="2000" dirty="0">
                <a:solidFill>
                  <a:srgbClr val="000000"/>
                </a:solidFill>
                <a:latin typeface="Arial Narrow" panose="020B0606020202030204" pitchFamily="34" charset="0"/>
              </a:rPr>
              <a:t>più su Q che su P</a:t>
            </a:r>
          </a:p>
          <a:p>
            <a:pPr>
              <a:spcBef>
                <a:spcPct val="0"/>
              </a:spcBef>
              <a:buFontTx/>
              <a:buNone/>
            </a:pPr>
            <a:r>
              <a:rPr lang="it-IT" altLang="en-US" sz="2000" dirty="0">
                <a:solidFill>
                  <a:srgbClr val="000000"/>
                </a:solidFill>
                <a:latin typeface="Arial Narrow" panose="020B0606020202030204" pitchFamily="34" charset="0"/>
              </a:rPr>
              <a:t>(il prezzo si riduce a P3)</a:t>
            </a:r>
          </a:p>
        </p:txBody>
      </p:sp>
      <p:sp>
        <p:nvSpPr>
          <p:cNvPr id="142365" name="Rectangle 29"/>
          <p:cNvSpPr>
            <a:spLocks noChangeArrowheads="1"/>
          </p:cNvSpPr>
          <p:nvPr/>
        </p:nvSpPr>
        <p:spPr bwMode="auto">
          <a:xfrm>
            <a:off x="1763713" y="5373688"/>
            <a:ext cx="23526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a:solidFill>
                  <a:srgbClr val="000000"/>
                </a:solidFill>
                <a:latin typeface="Arial Narrow" panose="020B0606020202030204" pitchFamily="34" charset="0"/>
              </a:rPr>
              <a:t>L’effetto di un aumento </a:t>
            </a:r>
          </a:p>
          <a:p>
            <a:pPr>
              <a:spcBef>
                <a:spcPct val="0"/>
              </a:spcBef>
              <a:buFontTx/>
              <a:buNone/>
            </a:pPr>
            <a:r>
              <a:rPr lang="it-IT" altLang="en-US" sz="2000">
                <a:solidFill>
                  <a:srgbClr val="000000"/>
                </a:solidFill>
                <a:latin typeface="Arial Narrow" panose="020B0606020202030204" pitchFamily="34" charset="0"/>
              </a:rPr>
              <a:t>della domanda nel BP:</a:t>
            </a:r>
          </a:p>
          <a:p>
            <a:pPr>
              <a:spcBef>
                <a:spcPct val="0"/>
              </a:spcBef>
              <a:buFontTx/>
              <a:buNone/>
            </a:pPr>
            <a:r>
              <a:rPr lang="it-IT" altLang="en-US" sz="2000">
                <a:solidFill>
                  <a:srgbClr val="000000"/>
                </a:solidFill>
                <a:latin typeface="Arial Narrow" panose="020B0606020202030204" pitchFamily="34" charset="0"/>
              </a:rPr>
              <a:t>più su P che su Q</a:t>
            </a:r>
          </a:p>
          <a:p>
            <a:pPr>
              <a:spcBef>
                <a:spcPct val="0"/>
              </a:spcBef>
              <a:buFontTx/>
              <a:buNone/>
            </a:pPr>
            <a:r>
              <a:rPr lang="it-IT" altLang="en-US" sz="2000">
                <a:solidFill>
                  <a:srgbClr val="000000"/>
                </a:solidFill>
                <a:latin typeface="Arial Narrow" panose="020B0606020202030204" pitchFamily="34" charset="0"/>
              </a:rPr>
              <a:t>(</a:t>
            </a:r>
            <a:r>
              <a:rPr lang="it-IT" altLang="en-US" sz="2000" i="1">
                <a:solidFill>
                  <a:srgbClr val="000000"/>
                </a:solidFill>
                <a:latin typeface="Arial Narrow" panose="020B0606020202030204" pitchFamily="34" charset="0"/>
              </a:rPr>
              <a:t>overshooting</a:t>
            </a:r>
            <a:r>
              <a:rPr lang="it-IT" altLang="en-US" sz="2000">
                <a:solidFill>
                  <a:srgbClr val="000000"/>
                </a:solidFill>
                <a:latin typeface="Arial Narrow" panose="020B0606020202030204" pitchFamily="34" charset="0"/>
              </a:rPr>
              <a:t> del prezzo)</a:t>
            </a:r>
          </a:p>
        </p:txBody>
      </p:sp>
      <p:sp>
        <p:nvSpPr>
          <p:cNvPr id="142366" name="Line 30"/>
          <p:cNvSpPr>
            <a:spLocks noChangeShapeType="1"/>
          </p:cNvSpPr>
          <p:nvPr/>
        </p:nvSpPr>
        <p:spPr bwMode="auto">
          <a:xfrm>
            <a:off x="3059113" y="2420938"/>
            <a:ext cx="744537" cy="1968500"/>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67" name="Line 31"/>
          <p:cNvSpPr>
            <a:spLocks noChangeShapeType="1"/>
          </p:cNvSpPr>
          <p:nvPr/>
        </p:nvSpPr>
        <p:spPr bwMode="auto">
          <a:xfrm flipH="1">
            <a:off x="1331913" y="3068638"/>
            <a:ext cx="20161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68" name="Line 32"/>
          <p:cNvSpPr>
            <a:spLocks noChangeShapeType="1"/>
          </p:cNvSpPr>
          <p:nvPr/>
        </p:nvSpPr>
        <p:spPr bwMode="auto">
          <a:xfrm>
            <a:off x="6372225" y="2492375"/>
            <a:ext cx="744538" cy="1968500"/>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69" name="Line 33"/>
          <p:cNvSpPr>
            <a:spLocks noChangeShapeType="1"/>
          </p:cNvSpPr>
          <p:nvPr/>
        </p:nvSpPr>
        <p:spPr bwMode="auto">
          <a:xfrm flipH="1">
            <a:off x="5651500" y="3716338"/>
            <a:ext cx="7207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0" name="Line 34"/>
          <p:cNvSpPr>
            <a:spLocks noChangeShapeType="1"/>
          </p:cNvSpPr>
          <p:nvPr/>
        </p:nvSpPr>
        <p:spPr bwMode="auto">
          <a:xfrm>
            <a:off x="5651500" y="3573463"/>
            <a:ext cx="10810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1" name="Rectangle 35"/>
          <p:cNvSpPr>
            <a:spLocks noChangeArrowheads="1"/>
          </p:cNvSpPr>
          <p:nvPr/>
        </p:nvSpPr>
        <p:spPr bwMode="auto">
          <a:xfrm>
            <a:off x="2987675" y="2133600"/>
            <a:ext cx="239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D2</a:t>
            </a:r>
          </a:p>
        </p:txBody>
      </p:sp>
      <p:sp>
        <p:nvSpPr>
          <p:cNvPr id="142372" name="Rectangle 36"/>
          <p:cNvSpPr>
            <a:spLocks noChangeArrowheads="1"/>
          </p:cNvSpPr>
          <p:nvPr/>
        </p:nvSpPr>
        <p:spPr bwMode="auto">
          <a:xfrm>
            <a:off x="5724525" y="2133600"/>
            <a:ext cx="239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dirty="0">
                <a:solidFill>
                  <a:srgbClr val="000000"/>
                </a:solidFill>
                <a:latin typeface="Arial Narrow" panose="020B0606020202030204" pitchFamily="34" charset="0"/>
              </a:rPr>
              <a:t>D1</a:t>
            </a:r>
          </a:p>
        </p:txBody>
      </p:sp>
      <p:sp>
        <p:nvSpPr>
          <p:cNvPr id="142373" name="Rectangle 37"/>
          <p:cNvSpPr>
            <a:spLocks noChangeArrowheads="1"/>
          </p:cNvSpPr>
          <p:nvPr/>
        </p:nvSpPr>
        <p:spPr bwMode="auto">
          <a:xfrm>
            <a:off x="6300788" y="2205038"/>
            <a:ext cx="2397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D2</a:t>
            </a:r>
          </a:p>
        </p:txBody>
      </p:sp>
      <p:sp>
        <p:nvSpPr>
          <p:cNvPr id="142374" name="Text Box 38"/>
          <p:cNvSpPr txBox="1">
            <a:spLocks noChangeArrowheads="1"/>
          </p:cNvSpPr>
          <p:nvPr/>
        </p:nvSpPr>
        <p:spPr bwMode="auto">
          <a:xfrm>
            <a:off x="323850" y="0"/>
            <a:ext cx="85613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a:t>Elasticità dell’offerta ed assorbimento degli shock: </a:t>
            </a:r>
          </a:p>
          <a:p>
            <a:pPr algn="ctr" eaLnBrk="1" hangingPunct="1">
              <a:spcBef>
                <a:spcPct val="0"/>
              </a:spcBef>
              <a:buFontTx/>
              <a:buNone/>
            </a:pPr>
            <a:r>
              <a:rPr lang="it-IT" altLang="en-US"/>
              <a:t>l’effetto </a:t>
            </a:r>
            <a:r>
              <a:rPr lang="it-IT" altLang="en-US" i="1"/>
              <a:t>overshooting</a:t>
            </a:r>
            <a:r>
              <a:rPr lang="it-IT" altLang="en-US"/>
              <a:t> del prezzo</a:t>
            </a:r>
          </a:p>
        </p:txBody>
      </p:sp>
      <p:sp>
        <p:nvSpPr>
          <p:cNvPr id="142375" name="Line 39"/>
          <p:cNvSpPr>
            <a:spLocks noChangeShapeType="1"/>
          </p:cNvSpPr>
          <p:nvPr/>
        </p:nvSpPr>
        <p:spPr bwMode="auto">
          <a:xfrm flipH="1">
            <a:off x="2771775" y="2636838"/>
            <a:ext cx="287338"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6" name="Line 40"/>
          <p:cNvSpPr>
            <a:spLocks noChangeShapeType="1"/>
          </p:cNvSpPr>
          <p:nvPr/>
        </p:nvSpPr>
        <p:spPr bwMode="auto">
          <a:xfrm>
            <a:off x="3059113" y="3716338"/>
            <a:ext cx="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7" name="Line 41"/>
          <p:cNvSpPr>
            <a:spLocks noChangeShapeType="1"/>
          </p:cNvSpPr>
          <p:nvPr/>
        </p:nvSpPr>
        <p:spPr bwMode="auto">
          <a:xfrm>
            <a:off x="3348038" y="3141663"/>
            <a:ext cx="0" cy="16557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78" name="Rectangle 42"/>
          <p:cNvSpPr>
            <a:spLocks noChangeArrowheads="1"/>
          </p:cNvSpPr>
          <p:nvPr/>
        </p:nvSpPr>
        <p:spPr bwMode="auto">
          <a:xfrm>
            <a:off x="2843213" y="479742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Q1</a:t>
            </a:r>
          </a:p>
        </p:txBody>
      </p:sp>
      <p:sp>
        <p:nvSpPr>
          <p:cNvPr id="142379" name="Rectangle 43"/>
          <p:cNvSpPr>
            <a:spLocks noChangeArrowheads="1"/>
          </p:cNvSpPr>
          <p:nvPr/>
        </p:nvSpPr>
        <p:spPr bwMode="auto">
          <a:xfrm>
            <a:off x="3203575" y="479742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Q2</a:t>
            </a:r>
          </a:p>
        </p:txBody>
      </p:sp>
      <p:sp>
        <p:nvSpPr>
          <p:cNvPr id="142380" name="Rectangle 44"/>
          <p:cNvSpPr>
            <a:spLocks noChangeArrowheads="1"/>
          </p:cNvSpPr>
          <p:nvPr/>
        </p:nvSpPr>
        <p:spPr bwMode="auto">
          <a:xfrm>
            <a:off x="827088" y="3284538"/>
            <a:ext cx="10810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1800" b="1" baseline="-25000">
              <a:solidFill>
                <a:srgbClr val="000000"/>
              </a:solidFill>
              <a:latin typeface="Arial Narrow" panose="020B0606020202030204" pitchFamily="34" charset="0"/>
            </a:endParaRPr>
          </a:p>
        </p:txBody>
      </p:sp>
      <p:sp>
        <p:nvSpPr>
          <p:cNvPr id="142381" name="Rectangle 45"/>
          <p:cNvSpPr>
            <a:spLocks noChangeArrowheads="1"/>
          </p:cNvSpPr>
          <p:nvPr/>
        </p:nvSpPr>
        <p:spPr bwMode="auto">
          <a:xfrm>
            <a:off x="1042988" y="2924175"/>
            <a:ext cx="230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P2</a:t>
            </a:r>
          </a:p>
        </p:txBody>
      </p:sp>
      <p:sp>
        <p:nvSpPr>
          <p:cNvPr id="142382" name="Rectangle 46"/>
          <p:cNvSpPr>
            <a:spLocks noChangeArrowheads="1"/>
          </p:cNvSpPr>
          <p:nvPr/>
        </p:nvSpPr>
        <p:spPr bwMode="auto">
          <a:xfrm>
            <a:off x="1042988" y="3573463"/>
            <a:ext cx="230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P1</a:t>
            </a:r>
          </a:p>
        </p:txBody>
      </p:sp>
      <p:sp>
        <p:nvSpPr>
          <p:cNvPr id="142383" name="Rectangle 47"/>
          <p:cNvSpPr>
            <a:spLocks noChangeArrowheads="1"/>
          </p:cNvSpPr>
          <p:nvPr/>
        </p:nvSpPr>
        <p:spPr bwMode="auto">
          <a:xfrm>
            <a:off x="5364163" y="3284538"/>
            <a:ext cx="230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dirty="0">
                <a:solidFill>
                  <a:srgbClr val="000000"/>
                </a:solidFill>
                <a:latin typeface="Arial Narrow" panose="020B0606020202030204" pitchFamily="34" charset="0"/>
              </a:rPr>
              <a:t>P3</a:t>
            </a:r>
          </a:p>
        </p:txBody>
      </p:sp>
      <p:sp>
        <p:nvSpPr>
          <p:cNvPr id="142384" name="Rectangle 48"/>
          <p:cNvSpPr>
            <a:spLocks noChangeArrowheads="1"/>
          </p:cNvSpPr>
          <p:nvPr/>
        </p:nvSpPr>
        <p:spPr bwMode="auto">
          <a:xfrm>
            <a:off x="5364163" y="3644900"/>
            <a:ext cx="230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P1</a:t>
            </a:r>
          </a:p>
        </p:txBody>
      </p:sp>
      <p:sp>
        <p:nvSpPr>
          <p:cNvPr id="142385" name="Rectangle 49"/>
          <p:cNvSpPr>
            <a:spLocks noChangeArrowheads="1"/>
          </p:cNvSpPr>
          <p:nvPr/>
        </p:nvSpPr>
        <p:spPr bwMode="auto">
          <a:xfrm>
            <a:off x="6227763" y="479742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Q1</a:t>
            </a:r>
          </a:p>
        </p:txBody>
      </p:sp>
      <p:sp>
        <p:nvSpPr>
          <p:cNvPr id="142386" name="Rectangle 50"/>
          <p:cNvSpPr>
            <a:spLocks noChangeArrowheads="1"/>
          </p:cNvSpPr>
          <p:nvPr/>
        </p:nvSpPr>
        <p:spPr bwMode="auto">
          <a:xfrm>
            <a:off x="6732588" y="479742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dirty="0">
                <a:solidFill>
                  <a:srgbClr val="000000"/>
                </a:solidFill>
                <a:latin typeface="Arial Narrow" panose="020B0606020202030204" pitchFamily="34" charset="0"/>
              </a:rPr>
              <a:t>Q2</a:t>
            </a:r>
          </a:p>
        </p:txBody>
      </p:sp>
      <p:sp>
        <p:nvSpPr>
          <p:cNvPr id="142387" name="Line 51"/>
          <p:cNvSpPr>
            <a:spLocks noChangeShapeType="1"/>
          </p:cNvSpPr>
          <p:nvPr/>
        </p:nvSpPr>
        <p:spPr bwMode="auto">
          <a:xfrm>
            <a:off x="6372225" y="3716338"/>
            <a:ext cx="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88" name="Line 52"/>
          <p:cNvSpPr>
            <a:spLocks noChangeShapeType="1"/>
          </p:cNvSpPr>
          <p:nvPr/>
        </p:nvSpPr>
        <p:spPr bwMode="auto">
          <a:xfrm>
            <a:off x="6804025" y="3573463"/>
            <a:ext cx="0" cy="12239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89" name="Line 53"/>
          <p:cNvSpPr>
            <a:spLocks noChangeShapeType="1"/>
          </p:cNvSpPr>
          <p:nvPr/>
        </p:nvSpPr>
        <p:spPr bwMode="auto">
          <a:xfrm>
            <a:off x="3419475" y="3068638"/>
            <a:ext cx="31686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90" name="Rectangle 54"/>
          <p:cNvSpPr>
            <a:spLocks noChangeArrowheads="1"/>
          </p:cNvSpPr>
          <p:nvPr/>
        </p:nvSpPr>
        <p:spPr bwMode="auto">
          <a:xfrm>
            <a:off x="5364163" y="2852738"/>
            <a:ext cx="230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Narrow" panose="020B0606020202030204" pitchFamily="34" charset="0"/>
              </a:rPr>
              <a:t>P2</a:t>
            </a:r>
          </a:p>
        </p:txBody>
      </p:sp>
      <p:sp>
        <p:nvSpPr>
          <p:cNvPr id="142391" name="Line 55"/>
          <p:cNvSpPr>
            <a:spLocks noChangeShapeType="1"/>
          </p:cNvSpPr>
          <p:nvPr/>
        </p:nvSpPr>
        <p:spPr bwMode="auto">
          <a:xfrm>
            <a:off x="6588125" y="3068638"/>
            <a:ext cx="144463" cy="36195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92" name="Line 56"/>
          <p:cNvSpPr>
            <a:spLocks noChangeShapeType="1"/>
          </p:cNvSpPr>
          <p:nvPr/>
        </p:nvSpPr>
        <p:spPr bwMode="auto">
          <a:xfrm>
            <a:off x="6588125" y="3068638"/>
            <a:ext cx="71438" cy="217487"/>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93" name="Line 57"/>
          <p:cNvSpPr>
            <a:spLocks noChangeShapeType="1"/>
          </p:cNvSpPr>
          <p:nvPr/>
        </p:nvSpPr>
        <p:spPr bwMode="auto">
          <a:xfrm flipH="1">
            <a:off x="6084888" y="2492375"/>
            <a:ext cx="736600" cy="1903413"/>
          </a:xfrm>
          <a:prstGeom prst="line">
            <a:avLst/>
          </a:prstGeom>
          <a:noFill/>
          <a:ln w="1905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2394" name="Line 58"/>
          <p:cNvSpPr>
            <a:spLocks noChangeShapeType="1"/>
          </p:cNvSpPr>
          <p:nvPr/>
        </p:nvSpPr>
        <p:spPr bwMode="auto">
          <a:xfrm>
            <a:off x="6877050" y="2636838"/>
            <a:ext cx="358775" cy="577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95" name="Oval 59"/>
          <p:cNvSpPr>
            <a:spLocks noChangeArrowheads="1"/>
          </p:cNvSpPr>
          <p:nvPr/>
        </p:nvSpPr>
        <p:spPr bwMode="auto">
          <a:xfrm>
            <a:off x="6588125" y="2997200"/>
            <a:ext cx="71438" cy="7143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2356739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142393"/>
                                        </p:tgtEl>
                                        <p:attrNameLst>
                                          <p:attrName>ppt_x</p:attrName>
                                        </p:attrNameLst>
                                      </p:cBhvr>
                                      <p:tavLst>
                                        <p:tav tm="0">
                                          <p:val>
                                            <p:strVal val="ppt_x"/>
                                          </p:val>
                                        </p:tav>
                                        <p:tav tm="100000">
                                          <p:val>
                                            <p:strVal val="ppt_x"/>
                                          </p:val>
                                        </p:tav>
                                      </p:tavLst>
                                    </p:anim>
                                    <p:anim calcmode="lin" valueType="num">
                                      <p:cBhvr additive="base">
                                        <p:cTn id="15" dur="500"/>
                                        <p:tgtEl>
                                          <p:spTgt spid="142393"/>
                                        </p:tgtEl>
                                        <p:attrNameLst>
                                          <p:attrName>ppt_y</p:attrName>
                                        </p:attrNameLst>
                                      </p:cBhvr>
                                      <p:tavLst>
                                        <p:tav tm="0">
                                          <p:val>
                                            <p:strVal val="ppt_y"/>
                                          </p:val>
                                        </p:tav>
                                        <p:tav tm="100000">
                                          <p:val>
                                            <p:strVal val="1+ppt_h/2"/>
                                          </p:val>
                                        </p:tav>
                                      </p:tavLst>
                                    </p:anim>
                                    <p:set>
                                      <p:cBhvr>
                                        <p:cTn id="16" dur="1" fill="hold">
                                          <p:stCondLst>
                                            <p:cond delay="499"/>
                                          </p:stCondLst>
                                        </p:cTn>
                                        <p:tgtEl>
                                          <p:spTgt spid="14239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23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3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23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23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23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23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23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2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8" grpId="0" animBg="1"/>
      <p:bldP spid="142360" grpId="0" animBg="1"/>
      <p:bldP spid="142364" grpId="0"/>
      <p:bldP spid="142370" grpId="0" animBg="1"/>
      <p:bldP spid="142383" grpId="0"/>
      <p:bldP spid="142386" grpId="0"/>
      <p:bldP spid="142388" grpId="0" animBg="1"/>
      <p:bldP spid="142391" grpId="0" animBg="1"/>
      <p:bldP spid="142392" grpId="0" animBg="1"/>
      <p:bldP spid="142393" grpId="0" animBg="1"/>
      <p:bldP spid="1423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7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796" name="Rectangle 4"/>
          <p:cNvSpPr>
            <a:spLocks noGrp="1" noChangeArrowheads="1"/>
          </p:cNvSpPr>
          <p:nvPr>
            <p:ph type="title"/>
          </p:nvPr>
        </p:nvSpPr>
        <p:spPr>
          <a:xfrm>
            <a:off x="533400" y="0"/>
            <a:ext cx="78486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La scheda e la curva di domanda</a:t>
            </a:r>
          </a:p>
        </p:txBody>
      </p:sp>
      <p:graphicFrame>
        <p:nvGraphicFramePr>
          <p:cNvPr id="33797" name="Object 5">
            <a:hlinkClick r:id="" action="ppaction://ole?verb=0"/>
          </p:cNvPr>
          <p:cNvGraphicFramePr>
            <a:graphicFrameLocks/>
          </p:cNvGraphicFramePr>
          <p:nvPr/>
        </p:nvGraphicFramePr>
        <p:xfrm>
          <a:off x="533400" y="1371600"/>
          <a:ext cx="3446463" cy="3649663"/>
        </p:xfrm>
        <a:graphic>
          <a:graphicData uri="http://schemas.openxmlformats.org/presentationml/2006/ole">
            <mc:AlternateContent xmlns:mc="http://schemas.openxmlformats.org/markup-compatibility/2006">
              <mc:Choice xmlns:v="urn:schemas-microsoft-com:vml" Requires="v">
                <p:oleObj spid="_x0000_s33964" name="Document" r:id="rId4" imgW="3447288" imgH="3776472" progId="Word.Document.8">
                  <p:embed/>
                </p:oleObj>
              </mc:Choice>
              <mc:Fallback>
                <p:oleObj name="Document" r:id="rId4" imgW="3447288" imgH="3776472" progId="Word.Documen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3446463"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Oval 6"/>
          <p:cNvSpPr>
            <a:spLocks noChangeArrowheads="1"/>
          </p:cNvSpPr>
          <p:nvPr/>
        </p:nvSpPr>
        <p:spPr bwMode="auto">
          <a:xfrm>
            <a:off x="914400" y="2667000"/>
            <a:ext cx="2717800" cy="508000"/>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799" name="Line 7"/>
          <p:cNvSpPr>
            <a:spLocks noChangeShapeType="1"/>
          </p:cNvSpPr>
          <p:nvPr/>
        </p:nvSpPr>
        <p:spPr bwMode="auto">
          <a:xfrm>
            <a:off x="3657600" y="2971800"/>
            <a:ext cx="2895600" cy="99060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33800" name="Group 8"/>
          <p:cNvGrpSpPr>
            <a:grpSpLocks/>
          </p:cNvGrpSpPr>
          <p:nvPr/>
        </p:nvGrpSpPr>
        <p:grpSpPr bwMode="auto">
          <a:xfrm>
            <a:off x="4191000" y="1143000"/>
            <a:ext cx="4556125" cy="4619625"/>
            <a:chOff x="2642" y="1224"/>
            <a:chExt cx="2870" cy="2910"/>
          </a:xfrm>
        </p:grpSpPr>
        <p:sp>
          <p:nvSpPr>
            <p:cNvPr id="33802" name="Rectangle 9"/>
            <p:cNvSpPr>
              <a:spLocks noChangeArrowheads="1"/>
            </p:cNvSpPr>
            <p:nvPr/>
          </p:nvSpPr>
          <p:spPr bwMode="auto">
            <a:xfrm>
              <a:off x="3027" y="1264"/>
              <a:ext cx="31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Prezzo</a:t>
              </a:r>
            </a:p>
          </p:txBody>
        </p:sp>
        <p:sp>
          <p:nvSpPr>
            <p:cNvPr id="33803" name="Rectangle 10"/>
            <p:cNvSpPr>
              <a:spLocks noChangeArrowheads="1"/>
            </p:cNvSpPr>
            <p:nvPr/>
          </p:nvSpPr>
          <p:spPr bwMode="auto">
            <a:xfrm>
              <a:off x="2947" y="1375"/>
              <a:ext cx="45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del gelato</a:t>
              </a:r>
            </a:p>
          </p:txBody>
        </p:sp>
        <p:sp>
          <p:nvSpPr>
            <p:cNvPr id="33804" name="Rectangle 11"/>
            <p:cNvSpPr>
              <a:spLocks noChangeArrowheads="1"/>
            </p:cNvSpPr>
            <p:nvPr/>
          </p:nvSpPr>
          <p:spPr bwMode="auto">
            <a:xfrm>
              <a:off x="3116" y="1485"/>
              <a:ext cx="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500" b="1">
                <a:solidFill>
                  <a:srgbClr val="000000"/>
                </a:solidFill>
                <a:latin typeface="Arial Narrow" panose="020B0606020202030204" pitchFamily="34" charset="0"/>
              </a:endParaRPr>
            </a:p>
          </p:txBody>
        </p:sp>
        <p:sp>
          <p:nvSpPr>
            <p:cNvPr id="33805" name="Rectangle 12"/>
            <p:cNvSpPr>
              <a:spLocks noChangeArrowheads="1"/>
            </p:cNvSpPr>
            <p:nvPr/>
          </p:nvSpPr>
          <p:spPr bwMode="auto">
            <a:xfrm>
              <a:off x="2692" y="2664"/>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1.50</a:t>
              </a:r>
            </a:p>
          </p:txBody>
        </p:sp>
        <p:sp>
          <p:nvSpPr>
            <p:cNvPr id="33806" name="Rectangle 13"/>
            <p:cNvSpPr>
              <a:spLocks noChangeArrowheads="1"/>
            </p:cNvSpPr>
            <p:nvPr/>
          </p:nvSpPr>
          <p:spPr bwMode="auto">
            <a:xfrm>
              <a:off x="2692" y="2298"/>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2.00</a:t>
              </a:r>
            </a:p>
          </p:txBody>
        </p:sp>
        <p:sp>
          <p:nvSpPr>
            <p:cNvPr id="33807" name="Rectangle 14"/>
            <p:cNvSpPr>
              <a:spLocks noChangeArrowheads="1"/>
            </p:cNvSpPr>
            <p:nvPr/>
          </p:nvSpPr>
          <p:spPr bwMode="auto">
            <a:xfrm>
              <a:off x="2692" y="1944"/>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2.50</a:t>
              </a:r>
            </a:p>
          </p:txBody>
        </p:sp>
        <p:sp>
          <p:nvSpPr>
            <p:cNvPr id="33808" name="Rectangle 15"/>
            <p:cNvSpPr>
              <a:spLocks noChangeArrowheads="1"/>
            </p:cNvSpPr>
            <p:nvPr/>
          </p:nvSpPr>
          <p:spPr bwMode="auto">
            <a:xfrm>
              <a:off x="2642" y="1579"/>
              <a:ext cx="24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€3.00</a:t>
              </a:r>
            </a:p>
          </p:txBody>
        </p:sp>
        <p:sp>
          <p:nvSpPr>
            <p:cNvPr id="33809" name="Rectangle 16"/>
            <p:cNvSpPr>
              <a:spLocks noChangeArrowheads="1"/>
            </p:cNvSpPr>
            <p:nvPr/>
          </p:nvSpPr>
          <p:spPr bwMode="auto">
            <a:xfrm>
              <a:off x="2692" y="3018"/>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1.00</a:t>
              </a:r>
            </a:p>
          </p:txBody>
        </p:sp>
        <p:sp>
          <p:nvSpPr>
            <p:cNvPr id="33810" name="Rectangle 17"/>
            <p:cNvSpPr>
              <a:spLocks noChangeArrowheads="1"/>
            </p:cNvSpPr>
            <p:nvPr/>
          </p:nvSpPr>
          <p:spPr bwMode="auto">
            <a:xfrm>
              <a:off x="2692" y="3362"/>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0.50</a:t>
              </a:r>
            </a:p>
          </p:txBody>
        </p:sp>
        <p:sp>
          <p:nvSpPr>
            <p:cNvPr id="33811" name="Rectangle 18"/>
            <p:cNvSpPr>
              <a:spLocks noChangeArrowheads="1"/>
            </p:cNvSpPr>
            <p:nvPr/>
          </p:nvSpPr>
          <p:spPr bwMode="auto">
            <a:xfrm>
              <a:off x="2861"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0</a:t>
              </a:r>
            </a:p>
          </p:txBody>
        </p:sp>
        <p:sp>
          <p:nvSpPr>
            <p:cNvPr id="33812" name="Rectangle 19"/>
            <p:cNvSpPr>
              <a:spLocks noChangeArrowheads="1"/>
            </p:cNvSpPr>
            <p:nvPr/>
          </p:nvSpPr>
          <p:spPr bwMode="auto">
            <a:xfrm>
              <a:off x="3050"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1</a:t>
              </a:r>
            </a:p>
          </p:txBody>
        </p:sp>
        <p:sp>
          <p:nvSpPr>
            <p:cNvPr id="33813" name="Rectangle 20"/>
            <p:cNvSpPr>
              <a:spLocks noChangeArrowheads="1"/>
            </p:cNvSpPr>
            <p:nvPr/>
          </p:nvSpPr>
          <p:spPr bwMode="auto">
            <a:xfrm>
              <a:off x="3219"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2</a:t>
              </a:r>
            </a:p>
          </p:txBody>
        </p:sp>
        <p:sp>
          <p:nvSpPr>
            <p:cNvPr id="33814" name="Rectangle 21"/>
            <p:cNvSpPr>
              <a:spLocks noChangeArrowheads="1"/>
            </p:cNvSpPr>
            <p:nvPr/>
          </p:nvSpPr>
          <p:spPr bwMode="auto">
            <a:xfrm>
              <a:off x="3388"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3</a:t>
              </a:r>
            </a:p>
          </p:txBody>
        </p:sp>
        <p:sp>
          <p:nvSpPr>
            <p:cNvPr id="33815" name="Rectangle 22"/>
            <p:cNvSpPr>
              <a:spLocks noChangeArrowheads="1"/>
            </p:cNvSpPr>
            <p:nvPr/>
          </p:nvSpPr>
          <p:spPr bwMode="auto">
            <a:xfrm>
              <a:off x="3558"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4</a:t>
              </a:r>
            </a:p>
          </p:txBody>
        </p:sp>
        <p:sp>
          <p:nvSpPr>
            <p:cNvPr id="33816" name="Rectangle 23"/>
            <p:cNvSpPr>
              <a:spLocks noChangeArrowheads="1"/>
            </p:cNvSpPr>
            <p:nvPr/>
          </p:nvSpPr>
          <p:spPr bwMode="auto">
            <a:xfrm>
              <a:off x="3738"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5</a:t>
              </a:r>
            </a:p>
          </p:txBody>
        </p:sp>
        <p:sp>
          <p:nvSpPr>
            <p:cNvPr id="33817" name="Rectangle 24"/>
            <p:cNvSpPr>
              <a:spLocks noChangeArrowheads="1"/>
            </p:cNvSpPr>
            <p:nvPr/>
          </p:nvSpPr>
          <p:spPr bwMode="auto">
            <a:xfrm>
              <a:off x="3907"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6</a:t>
              </a:r>
            </a:p>
          </p:txBody>
        </p:sp>
        <p:sp>
          <p:nvSpPr>
            <p:cNvPr id="33818" name="Rectangle 25"/>
            <p:cNvSpPr>
              <a:spLocks noChangeArrowheads="1"/>
            </p:cNvSpPr>
            <p:nvPr/>
          </p:nvSpPr>
          <p:spPr bwMode="auto">
            <a:xfrm>
              <a:off x="4077"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7</a:t>
              </a:r>
            </a:p>
          </p:txBody>
        </p:sp>
        <p:sp>
          <p:nvSpPr>
            <p:cNvPr id="33819" name="Rectangle 26"/>
            <p:cNvSpPr>
              <a:spLocks noChangeArrowheads="1"/>
            </p:cNvSpPr>
            <p:nvPr/>
          </p:nvSpPr>
          <p:spPr bwMode="auto">
            <a:xfrm>
              <a:off x="4256"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8</a:t>
              </a:r>
            </a:p>
          </p:txBody>
        </p:sp>
        <p:sp>
          <p:nvSpPr>
            <p:cNvPr id="33820" name="Rectangle 27"/>
            <p:cNvSpPr>
              <a:spLocks noChangeArrowheads="1"/>
            </p:cNvSpPr>
            <p:nvPr/>
          </p:nvSpPr>
          <p:spPr bwMode="auto">
            <a:xfrm>
              <a:off x="4425" y="3804"/>
              <a:ext cx="5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9</a:t>
              </a:r>
            </a:p>
          </p:txBody>
        </p:sp>
        <p:sp>
          <p:nvSpPr>
            <p:cNvPr id="33821" name="Rectangle 28"/>
            <p:cNvSpPr>
              <a:spLocks noChangeArrowheads="1"/>
            </p:cNvSpPr>
            <p:nvPr/>
          </p:nvSpPr>
          <p:spPr bwMode="auto">
            <a:xfrm>
              <a:off x="4565" y="3804"/>
              <a:ext cx="11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10</a:t>
              </a:r>
            </a:p>
          </p:txBody>
        </p:sp>
        <p:sp>
          <p:nvSpPr>
            <p:cNvPr id="33822" name="Rectangle 29"/>
            <p:cNvSpPr>
              <a:spLocks noChangeArrowheads="1"/>
            </p:cNvSpPr>
            <p:nvPr/>
          </p:nvSpPr>
          <p:spPr bwMode="auto">
            <a:xfrm>
              <a:off x="4755" y="3804"/>
              <a:ext cx="11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11</a:t>
              </a:r>
            </a:p>
          </p:txBody>
        </p:sp>
        <p:sp>
          <p:nvSpPr>
            <p:cNvPr id="33823" name="Rectangle 30"/>
            <p:cNvSpPr>
              <a:spLocks noChangeArrowheads="1"/>
            </p:cNvSpPr>
            <p:nvPr/>
          </p:nvSpPr>
          <p:spPr bwMode="auto">
            <a:xfrm>
              <a:off x="4914" y="3804"/>
              <a:ext cx="11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12</a:t>
              </a:r>
            </a:p>
          </p:txBody>
        </p:sp>
        <p:sp>
          <p:nvSpPr>
            <p:cNvPr id="33824" name="Line 31"/>
            <p:cNvSpPr>
              <a:spLocks noChangeShapeType="1"/>
            </p:cNvSpPr>
            <p:nvPr/>
          </p:nvSpPr>
          <p:spPr bwMode="auto">
            <a:xfrm>
              <a:off x="2898" y="2011"/>
              <a:ext cx="5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25" name="Freeform 32"/>
            <p:cNvSpPr>
              <a:spLocks/>
            </p:cNvSpPr>
            <p:nvPr/>
          </p:nvSpPr>
          <p:spPr bwMode="auto">
            <a:xfrm>
              <a:off x="2952" y="2010"/>
              <a:ext cx="289" cy="1718"/>
            </a:xfrm>
            <a:custGeom>
              <a:avLst/>
              <a:gdLst>
                <a:gd name="T0" fmla="*/ 0 w 289"/>
                <a:gd name="T1" fmla="*/ 0 h 1718"/>
                <a:gd name="T2" fmla="*/ 288 w 289"/>
                <a:gd name="T3" fmla="*/ 0 h 1718"/>
                <a:gd name="T4" fmla="*/ 288 w 289"/>
                <a:gd name="T5" fmla="*/ 1717 h 1718"/>
                <a:gd name="T6" fmla="*/ 0 60000 65536"/>
                <a:gd name="T7" fmla="*/ 0 60000 65536"/>
                <a:gd name="T8" fmla="*/ 0 60000 65536"/>
              </a:gdLst>
              <a:ahLst/>
              <a:cxnLst>
                <a:cxn ang="T6">
                  <a:pos x="T0" y="T1"/>
                </a:cxn>
                <a:cxn ang="T7">
                  <a:pos x="T2" y="T3"/>
                </a:cxn>
                <a:cxn ang="T8">
                  <a:pos x="T4" y="T5"/>
                </a:cxn>
              </a:cxnLst>
              <a:rect l="0" t="0" r="r" b="b"/>
              <a:pathLst>
                <a:path w="289" h="1718">
                  <a:moveTo>
                    <a:pt x="0" y="0"/>
                  </a:moveTo>
                  <a:lnTo>
                    <a:pt x="288" y="0"/>
                  </a:lnTo>
                  <a:lnTo>
                    <a:pt x="288" y="17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26" name="Line 33"/>
            <p:cNvSpPr>
              <a:spLocks noChangeShapeType="1"/>
            </p:cNvSpPr>
            <p:nvPr/>
          </p:nvSpPr>
          <p:spPr bwMode="auto">
            <a:xfrm>
              <a:off x="2898" y="2366"/>
              <a:ext cx="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27" name="Line 34"/>
            <p:cNvSpPr>
              <a:spLocks noChangeShapeType="1"/>
            </p:cNvSpPr>
            <p:nvPr/>
          </p:nvSpPr>
          <p:spPr bwMode="auto">
            <a:xfrm>
              <a:off x="2898" y="2720"/>
              <a:ext cx="5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28" name="Line 35"/>
            <p:cNvSpPr>
              <a:spLocks noChangeShapeType="1"/>
            </p:cNvSpPr>
            <p:nvPr/>
          </p:nvSpPr>
          <p:spPr bwMode="auto">
            <a:xfrm>
              <a:off x="2898" y="3074"/>
              <a:ext cx="5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29" name="Line 36"/>
            <p:cNvSpPr>
              <a:spLocks noChangeShapeType="1"/>
            </p:cNvSpPr>
            <p:nvPr/>
          </p:nvSpPr>
          <p:spPr bwMode="auto">
            <a:xfrm>
              <a:off x="2898" y="3440"/>
              <a:ext cx="5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0" name="Line 37"/>
            <p:cNvSpPr>
              <a:spLocks noChangeShapeType="1"/>
            </p:cNvSpPr>
            <p:nvPr/>
          </p:nvSpPr>
          <p:spPr bwMode="auto">
            <a:xfrm>
              <a:off x="3061"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1" name="Line 38"/>
            <p:cNvSpPr>
              <a:spLocks noChangeShapeType="1"/>
            </p:cNvSpPr>
            <p:nvPr/>
          </p:nvSpPr>
          <p:spPr bwMode="auto">
            <a:xfrm>
              <a:off x="3240"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2" name="Line 39"/>
            <p:cNvSpPr>
              <a:spLocks noChangeShapeType="1"/>
            </p:cNvSpPr>
            <p:nvPr/>
          </p:nvSpPr>
          <p:spPr bwMode="auto">
            <a:xfrm>
              <a:off x="3410" y="3734"/>
              <a:ext cx="0"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3" name="Line 40"/>
            <p:cNvSpPr>
              <a:spLocks noChangeShapeType="1"/>
            </p:cNvSpPr>
            <p:nvPr/>
          </p:nvSpPr>
          <p:spPr bwMode="auto">
            <a:xfrm>
              <a:off x="3580" y="3734"/>
              <a:ext cx="0"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4" name="Line 41"/>
            <p:cNvSpPr>
              <a:spLocks noChangeShapeType="1"/>
            </p:cNvSpPr>
            <p:nvPr/>
          </p:nvSpPr>
          <p:spPr bwMode="auto">
            <a:xfrm>
              <a:off x="3758"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5" name="Line 42"/>
            <p:cNvSpPr>
              <a:spLocks noChangeShapeType="1"/>
            </p:cNvSpPr>
            <p:nvPr/>
          </p:nvSpPr>
          <p:spPr bwMode="auto">
            <a:xfrm>
              <a:off x="3928" y="3734"/>
              <a:ext cx="0"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6" name="Line 43"/>
            <p:cNvSpPr>
              <a:spLocks noChangeShapeType="1"/>
            </p:cNvSpPr>
            <p:nvPr/>
          </p:nvSpPr>
          <p:spPr bwMode="auto">
            <a:xfrm>
              <a:off x="4097"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7" name="Line 44"/>
            <p:cNvSpPr>
              <a:spLocks noChangeShapeType="1"/>
            </p:cNvSpPr>
            <p:nvPr/>
          </p:nvSpPr>
          <p:spPr bwMode="auto">
            <a:xfrm>
              <a:off x="4276"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8" name="Line 45"/>
            <p:cNvSpPr>
              <a:spLocks noChangeShapeType="1"/>
            </p:cNvSpPr>
            <p:nvPr/>
          </p:nvSpPr>
          <p:spPr bwMode="auto">
            <a:xfrm>
              <a:off x="4446"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39" name="Line 46"/>
            <p:cNvSpPr>
              <a:spLocks noChangeShapeType="1"/>
            </p:cNvSpPr>
            <p:nvPr/>
          </p:nvSpPr>
          <p:spPr bwMode="auto">
            <a:xfrm>
              <a:off x="4616"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40" name="Line 47"/>
            <p:cNvSpPr>
              <a:spLocks noChangeShapeType="1"/>
            </p:cNvSpPr>
            <p:nvPr/>
          </p:nvSpPr>
          <p:spPr bwMode="auto">
            <a:xfrm>
              <a:off x="4785"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41" name="Rectangle 48"/>
            <p:cNvSpPr>
              <a:spLocks noChangeArrowheads="1"/>
            </p:cNvSpPr>
            <p:nvPr/>
          </p:nvSpPr>
          <p:spPr bwMode="auto">
            <a:xfrm>
              <a:off x="5091" y="3846"/>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500" b="1">
                  <a:solidFill>
                    <a:srgbClr val="000000"/>
                  </a:solidFill>
                  <a:latin typeface="Arial Narrow" panose="020B0606020202030204" pitchFamily="34" charset="0"/>
                </a:rPr>
                <a:t>Quantità</a:t>
              </a:r>
            </a:p>
            <a:p>
              <a:pPr>
                <a:spcBef>
                  <a:spcPct val="0"/>
                </a:spcBef>
                <a:buFontTx/>
                <a:buNone/>
              </a:pPr>
              <a:r>
                <a:rPr lang="it-IT" altLang="en-US" sz="1500" b="1">
                  <a:solidFill>
                    <a:srgbClr val="000000"/>
                  </a:solidFill>
                  <a:latin typeface="Arial Narrow" panose="020B0606020202030204" pitchFamily="34" charset="0"/>
                </a:rPr>
                <a:t>di gelato</a:t>
              </a:r>
            </a:p>
          </p:txBody>
        </p:sp>
        <p:sp>
          <p:nvSpPr>
            <p:cNvPr id="33842" name="Rectangle 49"/>
            <p:cNvSpPr>
              <a:spLocks noChangeArrowheads="1"/>
            </p:cNvSpPr>
            <p:nvPr/>
          </p:nvSpPr>
          <p:spPr bwMode="auto">
            <a:xfrm>
              <a:off x="4841" y="3957"/>
              <a:ext cx="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514350">
                <a:spcBef>
                  <a:spcPct val="20000"/>
                </a:spcBef>
                <a:buChar char="•"/>
                <a:defRPr sz="3200">
                  <a:solidFill>
                    <a:schemeClr val="tx1"/>
                  </a:solidFill>
                  <a:latin typeface="Times New Roman" panose="02020603050405020304" pitchFamily="18" charset="0"/>
                </a:defRPr>
              </a:lvl1pPr>
              <a:lvl2pPr marL="742950" indent="-285750" defTabSz="514350">
                <a:spcBef>
                  <a:spcPct val="20000"/>
                </a:spcBef>
                <a:buChar char="–"/>
                <a:defRPr sz="2800">
                  <a:solidFill>
                    <a:schemeClr val="tx1"/>
                  </a:solidFill>
                  <a:latin typeface="Times New Roman" panose="02020603050405020304" pitchFamily="18" charset="0"/>
                </a:defRPr>
              </a:lvl2pPr>
              <a:lvl3pPr marL="1143000" indent="-228600" defTabSz="514350">
                <a:spcBef>
                  <a:spcPct val="20000"/>
                </a:spcBef>
                <a:buChar char="•"/>
                <a:defRPr sz="2400">
                  <a:solidFill>
                    <a:schemeClr val="tx1"/>
                  </a:solidFill>
                  <a:latin typeface="Times New Roman" panose="02020603050405020304" pitchFamily="18" charset="0"/>
                </a:defRPr>
              </a:lvl3pPr>
              <a:lvl4pPr marL="1600200" indent="-228600" defTabSz="514350">
                <a:spcBef>
                  <a:spcPct val="20000"/>
                </a:spcBef>
                <a:buChar char="–"/>
                <a:defRPr sz="2000">
                  <a:solidFill>
                    <a:schemeClr val="tx1"/>
                  </a:solidFill>
                  <a:latin typeface="Times New Roman" panose="02020603050405020304" pitchFamily="18" charset="0"/>
                </a:defRPr>
              </a:lvl4pPr>
              <a:lvl5pPr marL="2057400" indent="-228600" defTabSz="514350">
                <a:spcBef>
                  <a:spcPct val="20000"/>
                </a:spcBef>
                <a:buChar char="»"/>
                <a:defRPr sz="2000">
                  <a:solidFill>
                    <a:schemeClr val="tx1"/>
                  </a:solidFill>
                  <a:latin typeface="Times New Roman" panose="02020603050405020304" pitchFamily="18" charset="0"/>
                </a:defRPr>
              </a:lvl5pPr>
              <a:lvl6pPr marL="25146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514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500" b="1">
                <a:solidFill>
                  <a:srgbClr val="000000"/>
                </a:solidFill>
                <a:latin typeface="Arial Narrow" panose="020B0606020202030204" pitchFamily="34" charset="0"/>
              </a:endParaRPr>
            </a:p>
          </p:txBody>
        </p:sp>
        <p:sp>
          <p:nvSpPr>
            <p:cNvPr id="33843" name="Line 50"/>
            <p:cNvSpPr>
              <a:spLocks noChangeShapeType="1"/>
            </p:cNvSpPr>
            <p:nvPr/>
          </p:nvSpPr>
          <p:spPr bwMode="auto">
            <a:xfrm>
              <a:off x="2912" y="1667"/>
              <a:ext cx="2033" cy="2107"/>
            </a:xfrm>
            <a:prstGeom prst="line">
              <a:avLst/>
            </a:prstGeom>
            <a:noFill/>
            <a:ln w="254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44" name="Freeform 51"/>
            <p:cNvSpPr>
              <a:spLocks/>
            </p:cNvSpPr>
            <p:nvPr/>
          </p:nvSpPr>
          <p:spPr bwMode="auto">
            <a:xfrm>
              <a:off x="3210" y="1977"/>
              <a:ext cx="49" cy="57"/>
            </a:xfrm>
            <a:custGeom>
              <a:avLst/>
              <a:gdLst>
                <a:gd name="T0" fmla="*/ 29 w 49"/>
                <a:gd name="T1" fmla="*/ 56 h 57"/>
                <a:gd name="T2" fmla="*/ 38 w 49"/>
                <a:gd name="T3" fmla="*/ 56 h 57"/>
                <a:gd name="T4" fmla="*/ 48 w 49"/>
                <a:gd name="T5" fmla="*/ 45 h 57"/>
                <a:gd name="T6" fmla="*/ 48 w 49"/>
                <a:gd name="T7" fmla="*/ 33 h 57"/>
                <a:gd name="T8" fmla="*/ 48 w 49"/>
                <a:gd name="T9" fmla="*/ 23 h 57"/>
                <a:gd name="T10" fmla="*/ 38 w 49"/>
                <a:gd name="T11" fmla="*/ 11 h 57"/>
                <a:gd name="T12" fmla="*/ 29 w 49"/>
                <a:gd name="T13" fmla="*/ 0 h 57"/>
                <a:gd name="T14" fmla="*/ 10 w 49"/>
                <a:gd name="T15" fmla="*/ 11 h 57"/>
                <a:gd name="T16" fmla="*/ 10 w 49"/>
                <a:gd name="T17" fmla="*/ 23 h 57"/>
                <a:gd name="T18" fmla="*/ 0 w 49"/>
                <a:gd name="T19" fmla="*/ 33 h 57"/>
                <a:gd name="T20" fmla="*/ 10 w 49"/>
                <a:gd name="T21" fmla="*/ 45 h 57"/>
                <a:gd name="T22" fmla="*/ 10 w 49"/>
                <a:gd name="T23" fmla="*/ 56 h 57"/>
                <a:gd name="T24" fmla="*/ 29 w 49"/>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45" name="Freeform 52"/>
            <p:cNvSpPr>
              <a:spLocks/>
            </p:cNvSpPr>
            <p:nvPr/>
          </p:nvSpPr>
          <p:spPr bwMode="auto">
            <a:xfrm>
              <a:off x="2871" y="1623"/>
              <a:ext cx="50" cy="56"/>
            </a:xfrm>
            <a:custGeom>
              <a:avLst/>
              <a:gdLst>
                <a:gd name="T0" fmla="*/ 19 w 50"/>
                <a:gd name="T1" fmla="*/ 55 h 56"/>
                <a:gd name="T2" fmla="*/ 30 w 50"/>
                <a:gd name="T3" fmla="*/ 55 h 56"/>
                <a:gd name="T4" fmla="*/ 39 w 50"/>
                <a:gd name="T5" fmla="*/ 44 h 56"/>
                <a:gd name="T6" fmla="*/ 49 w 50"/>
                <a:gd name="T7" fmla="*/ 33 h 56"/>
                <a:gd name="T8" fmla="*/ 39 w 50"/>
                <a:gd name="T9" fmla="*/ 11 h 56"/>
                <a:gd name="T10" fmla="*/ 30 w 50"/>
                <a:gd name="T11" fmla="*/ 0 h 56"/>
                <a:gd name="T12" fmla="*/ 19 w 50"/>
                <a:gd name="T13" fmla="*/ 0 h 56"/>
                <a:gd name="T14" fmla="*/ 10 w 50"/>
                <a:gd name="T15" fmla="*/ 0 h 56"/>
                <a:gd name="T16" fmla="*/ 0 w 50"/>
                <a:gd name="T17" fmla="*/ 11 h 56"/>
                <a:gd name="T18" fmla="*/ 0 w 50"/>
                <a:gd name="T19" fmla="*/ 33 h 56"/>
                <a:gd name="T20" fmla="*/ 0 w 50"/>
                <a:gd name="T21" fmla="*/ 44 h 56"/>
                <a:gd name="T22" fmla="*/ 10 w 50"/>
                <a:gd name="T23" fmla="*/ 55 h 56"/>
                <a:gd name="T24" fmla="*/ 19 w 50"/>
                <a:gd name="T25" fmla="*/ 55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56">
                  <a:moveTo>
                    <a:pt x="19" y="55"/>
                  </a:moveTo>
                  <a:lnTo>
                    <a:pt x="30" y="55"/>
                  </a:lnTo>
                  <a:lnTo>
                    <a:pt x="39" y="44"/>
                  </a:lnTo>
                  <a:lnTo>
                    <a:pt x="49" y="33"/>
                  </a:lnTo>
                  <a:lnTo>
                    <a:pt x="39" y="11"/>
                  </a:lnTo>
                  <a:lnTo>
                    <a:pt x="30" y="0"/>
                  </a:lnTo>
                  <a:lnTo>
                    <a:pt x="19" y="0"/>
                  </a:lnTo>
                  <a:lnTo>
                    <a:pt x="10" y="0"/>
                  </a:lnTo>
                  <a:lnTo>
                    <a:pt x="0" y="11"/>
                  </a:lnTo>
                  <a:lnTo>
                    <a:pt x="0" y="33"/>
                  </a:lnTo>
                  <a:lnTo>
                    <a:pt x="0" y="44"/>
                  </a:lnTo>
                  <a:lnTo>
                    <a:pt x="10" y="55"/>
                  </a:lnTo>
                  <a:lnTo>
                    <a:pt x="19" y="5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46" name="Freeform 53"/>
            <p:cNvSpPr>
              <a:spLocks/>
            </p:cNvSpPr>
            <p:nvPr/>
          </p:nvSpPr>
          <p:spPr bwMode="auto">
            <a:xfrm>
              <a:off x="3558" y="2342"/>
              <a:ext cx="51" cy="57"/>
            </a:xfrm>
            <a:custGeom>
              <a:avLst/>
              <a:gdLst>
                <a:gd name="T0" fmla="*/ 20 w 51"/>
                <a:gd name="T1" fmla="*/ 56 h 57"/>
                <a:gd name="T2" fmla="*/ 40 w 51"/>
                <a:gd name="T3" fmla="*/ 45 h 57"/>
                <a:gd name="T4" fmla="*/ 40 w 51"/>
                <a:gd name="T5" fmla="*/ 33 h 57"/>
                <a:gd name="T6" fmla="*/ 50 w 51"/>
                <a:gd name="T7" fmla="*/ 23 h 57"/>
                <a:gd name="T8" fmla="*/ 40 w 51"/>
                <a:gd name="T9" fmla="*/ 11 h 57"/>
                <a:gd name="T10" fmla="*/ 40 w 51"/>
                <a:gd name="T11" fmla="*/ 0 h 57"/>
                <a:gd name="T12" fmla="*/ 20 w 51"/>
                <a:gd name="T13" fmla="*/ 0 h 57"/>
                <a:gd name="T14" fmla="*/ 10 w 51"/>
                <a:gd name="T15" fmla="*/ 0 h 57"/>
                <a:gd name="T16" fmla="*/ 0 w 51"/>
                <a:gd name="T17" fmla="*/ 11 h 57"/>
                <a:gd name="T18" fmla="*/ 0 w 51"/>
                <a:gd name="T19" fmla="*/ 23 h 57"/>
                <a:gd name="T20" fmla="*/ 0 w 51"/>
                <a:gd name="T21" fmla="*/ 33 h 57"/>
                <a:gd name="T22" fmla="*/ 10 w 51"/>
                <a:gd name="T23" fmla="*/ 45 h 57"/>
                <a:gd name="T24" fmla="*/ 20 w 5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47" name="Freeform 54"/>
            <p:cNvSpPr>
              <a:spLocks/>
            </p:cNvSpPr>
            <p:nvPr/>
          </p:nvSpPr>
          <p:spPr bwMode="auto">
            <a:xfrm>
              <a:off x="4246" y="3051"/>
              <a:ext cx="51" cy="57"/>
            </a:xfrm>
            <a:custGeom>
              <a:avLst/>
              <a:gdLst>
                <a:gd name="T0" fmla="*/ 30 w 51"/>
                <a:gd name="T1" fmla="*/ 56 h 57"/>
                <a:gd name="T2" fmla="*/ 40 w 51"/>
                <a:gd name="T3" fmla="*/ 56 h 57"/>
                <a:gd name="T4" fmla="*/ 50 w 51"/>
                <a:gd name="T5" fmla="*/ 45 h 57"/>
                <a:gd name="T6" fmla="*/ 50 w 51"/>
                <a:gd name="T7" fmla="*/ 23 h 57"/>
                <a:gd name="T8" fmla="*/ 50 w 51"/>
                <a:gd name="T9" fmla="*/ 11 h 57"/>
                <a:gd name="T10" fmla="*/ 40 w 51"/>
                <a:gd name="T11" fmla="*/ 0 h 57"/>
                <a:gd name="T12" fmla="*/ 30 w 51"/>
                <a:gd name="T13" fmla="*/ 0 h 57"/>
                <a:gd name="T14" fmla="*/ 10 w 51"/>
                <a:gd name="T15" fmla="*/ 0 h 57"/>
                <a:gd name="T16" fmla="*/ 0 w 51"/>
                <a:gd name="T17" fmla="*/ 11 h 57"/>
                <a:gd name="T18" fmla="*/ 0 w 51"/>
                <a:gd name="T19" fmla="*/ 23 h 57"/>
                <a:gd name="T20" fmla="*/ 0 w 51"/>
                <a:gd name="T21" fmla="*/ 45 h 57"/>
                <a:gd name="T22" fmla="*/ 10 w 51"/>
                <a:gd name="T23" fmla="*/ 56 h 57"/>
                <a:gd name="T24" fmla="*/ 30 w 5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48" name="Freeform 55"/>
            <p:cNvSpPr>
              <a:spLocks/>
            </p:cNvSpPr>
            <p:nvPr/>
          </p:nvSpPr>
          <p:spPr bwMode="auto">
            <a:xfrm>
              <a:off x="4595" y="3406"/>
              <a:ext cx="50" cy="56"/>
            </a:xfrm>
            <a:custGeom>
              <a:avLst/>
              <a:gdLst>
                <a:gd name="T0" fmla="*/ 20 w 50"/>
                <a:gd name="T1" fmla="*/ 55 h 56"/>
                <a:gd name="T2" fmla="*/ 29 w 50"/>
                <a:gd name="T3" fmla="*/ 55 h 56"/>
                <a:gd name="T4" fmla="*/ 39 w 50"/>
                <a:gd name="T5" fmla="*/ 44 h 56"/>
                <a:gd name="T6" fmla="*/ 49 w 50"/>
                <a:gd name="T7" fmla="*/ 33 h 56"/>
                <a:gd name="T8" fmla="*/ 39 w 50"/>
                <a:gd name="T9" fmla="*/ 11 h 56"/>
                <a:gd name="T10" fmla="*/ 29 w 50"/>
                <a:gd name="T11" fmla="*/ 0 h 56"/>
                <a:gd name="T12" fmla="*/ 20 w 50"/>
                <a:gd name="T13" fmla="*/ 0 h 56"/>
                <a:gd name="T14" fmla="*/ 10 w 50"/>
                <a:gd name="T15" fmla="*/ 0 h 56"/>
                <a:gd name="T16" fmla="*/ 0 w 50"/>
                <a:gd name="T17" fmla="*/ 11 h 56"/>
                <a:gd name="T18" fmla="*/ 0 w 50"/>
                <a:gd name="T19" fmla="*/ 33 h 56"/>
                <a:gd name="T20" fmla="*/ 0 w 50"/>
                <a:gd name="T21" fmla="*/ 44 h 56"/>
                <a:gd name="T22" fmla="*/ 10 w 50"/>
                <a:gd name="T23" fmla="*/ 55 h 56"/>
                <a:gd name="T24" fmla="*/ 20 w 50"/>
                <a:gd name="T25" fmla="*/ 55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49" name="Freeform 56"/>
            <p:cNvSpPr>
              <a:spLocks/>
            </p:cNvSpPr>
            <p:nvPr/>
          </p:nvSpPr>
          <p:spPr bwMode="auto">
            <a:xfrm>
              <a:off x="3897" y="2697"/>
              <a:ext cx="51" cy="57"/>
            </a:xfrm>
            <a:custGeom>
              <a:avLst/>
              <a:gdLst>
                <a:gd name="T0" fmla="*/ 30 w 51"/>
                <a:gd name="T1" fmla="*/ 56 h 57"/>
                <a:gd name="T2" fmla="*/ 40 w 51"/>
                <a:gd name="T3" fmla="*/ 45 h 57"/>
                <a:gd name="T4" fmla="*/ 50 w 51"/>
                <a:gd name="T5" fmla="*/ 45 h 57"/>
                <a:gd name="T6" fmla="*/ 50 w 51"/>
                <a:gd name="T7" fmla="*/ 23 h 57"/>
                <a:gd name="T8" fmla="*/ 50 w 51"/>
                <a:gd name="T9" fmla="*/ 11 h 57"/>
                <a:gd name="T10" fmla="*/ 40 w 51"/>
                <a:gd name="T11" fmla="*/ 0 h 57"/>
                <a:gd name="T12" fmla="*/ 30 w 51"/>
                <a:gd name="T13" fmla="*/ 0 h 57"/>
                <a:gd name="T14" fmla="*/ 20 w 51"/>
                <a:gd name="T15" fmla="*/ 0 h 57"/>
                <a:gd name="T16" fmla="*/ 10 w 51"/>
                <a:gd name="T17" fmla="*/ 11 h 57"/>
                <a:gd name="T18" fmla="*/ 0 w 51"/>
                <a:gd name="T19" fmla="*/ 23 h 57"/>
                <a:gd name="T20" fmla="*/ 10 w 51"/>
                <a:gd name="T21" fmla="*/ 45 h 57"/>
                <a:gd name="T22" fmla="*/ 20 w 51"/>
                <a:gd name="T23" fmla="*/ 45 h 57"/>
                <a:gd name="T24" fmla="*/ 30 w 5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50" name="Freeform 57"/>
            <p:cNvSpPr>
              <a:spLocks/>
            </p:cNvSpPr>
            <p:nvPr/>
          </p:nvSpPr>
          <p:spPr bwMode="auto">
            <a:xfrm>
              <a:off x="2952" y="2365"/>
              <a:ext cx="628" cy="1363"/>
            </a:xfrm>
            <a:custGeom>
              <a:avLst/>
              <a:gdLst>
                <a:gd name="T0" fmla="*/ 0 w 628"/>
                <a:gd name="T1" fmla="*/ 0 h 1363"/>
                <a:gd name="T2" fmla="*/ 627 w 628"/>
                <a:gd name="T3" fmla="*/ 0 h 1363"/>
                <a:gd name="T4" fmla="*/ 627 w 628"/>
                <a:gd name="T5" fmla="*/ 1362 h 1363"/>
                <a:gd name="T6" fmla="*/ 0 60000 65536"/>
                <a:gd name="T7" fmla="*/ 0 60000 65536"/>
                <a:gd name="T8" fmla="*/ 0 60000 65536"/>
              </a:gdLst>
              <a:ahLst/>
              <a:cxnLst>
                <a:cxn ang="T6">
                  <a:pos x="T0" y="T1"/>
                </a:cxn>
                <a:cxn ang="T7">
                  <a:pos x="T2" y="T3"/>
                </a:cxn>
                <a:cxn ang="T8">
                  <a:pos x="T4" y="T5"/>
                </a:cxn>
              </a:cxnLst>
              <a:rect l="0" t="0" r="r" b="b"/>
              <a:pathLst>
                <a:path w="628" h="1363">
                  <a:moveTo>
                    <a:pt x="0" y="0"/>
                  </a:moveTo>
                  <a:lnTo>
                    <a:pt x="627" y="0"/>
                  </a:lnTo>
                  <a:lnTo>
                    <a:pt x="627" y="13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51" name="Freeform 58"/>
            <p:cNvSpPr>
              <a:spLocks/>
            </p:cNvSpPr>
            <p:nvPr/>
          </p:nvSpPr>
          <p:spPr bwMode="auto">
            <a:xfrm>
              <a:off x="2952" y="2719"/>
              <a:ext cx="976" cy="1009"/>
            </a:xfrm>
            <a:custGeom>
              <a:avLst/>
              <a:gdLst>
                <a:gd name="T0" fmla="*/ 0 w 976"/>
                <a:gd name="T1" fmla="*/ 0 h 1009"/>
                <a:gd name="T2" fmla="*/ 975 w 976"/>
                <a:gd name="T3" fmla="*/ 0 h 1009"/>
                <a:gd name="T4" fmla="*/ 975 w 976"/>
                <a:gd name="T5" fmla="*/ 1008 h 1009"/>
                <a:gd name="T6" fmla="*/ 0 60000 65536"/>
                <a:gd name="T7" fmla="*/ 0 60000 65536"/>
                <a:gd name="T8" fmla="*/ 0 60000 65536"/>
              </a:gdLst>
              <a:ahLst/>
              <a:cxnLst>
                <a:cxn ang="T6">
                  <a:pos x="T0" y="T1"/>
                </a:cxn>
                <a:cxn ang="T7">
                  <a:pos x="T2" y="T3"/>
                </a:cxn>
                <a:cxn ang="T8">
                  <a:pos x="T4" y="T5"/>
                </a:cxn>
              </a:cxnLst>
              <a:rect l="0" t="0" r="r" b="b"/>
              <a:pathLst>
                <a:path w="976" h="1009">
                  <a:moveTo>
                    <a:pt x="0" y="0"/>
                  </a:moveTo>
                  <a:lnTo>
                    <a:pt x="975" y="0"/>
                  </a:lnTo>
                  <a:lnTo>
                    <a:pt x="975" y="10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52" name="Freeform 59"/>
            <p:cNvSpPr>
              <a:spLocks/>
            </p:cNvSpPr>
            <p:nvPr/>
          </p:nvSpPr>
          <p:spPr bwMode="auto">
            <a:xfrm>
              <a:off x="2952" y="3074"/>
              <a:ext cx="1324" cy="654"/>
            </a:xfrm>
            <a:custGeom>
              <a:avLst/>
              <a:gdLst>
                <a:gd name="T0" fmla="*/ 0 w 1324"/>
                <a:gd name="T1" fmla="*/ 0 h 654"/>
                <a:gd name="T2" fmla="*/ 1323 w 1324"/>
                <a:gd name="T3" fmla="*/ 0 h 654"/>
                <a:gd name="T4" fmla="*/ 1323 w 1324"/>
                <a:gd name="T5" fmla="*/ 653 h 654"/>
                <a:gd name="T6" fmla="*/ 0 60000 65536"/>
                <a:gd name="T7" fmla="*/ 0 60000 65536"/>
                <a:gd name="T8" fmla="*/ 0 60000 65536"/>
              </a:gdLst>
              <a:ahLst/>
              <a:cxnLst>
                <a:cxn ang="T6">
                  <a:pos x="T0" y="T1"/>
                </a:cxn>
                <a:cxn ang="T7">
                  <a:pos x="T2" y="T3"/>
                </a:cxn>
                <a:cxn ang="T8">
                  <a:pos x="T4" y="T5"/>
                </a:cxn>
              </a:cxnLst>
              <a:rect l="0" t="0" r="r" b="b"/>
              <a:pathLst>
                <a:path w="1324" h="654">
                  <a:moveTo>
                    <a:pt x="0" y="0"/>
                  </a:moveTo>
                  <a:lnTo>
                    <a:pt x="1323" y="0"/>
                  </a:lnTo>
                  <a:lnTo>
                    <a:pt x="1323" y="65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53" name="Freeform 60"/>
            <p:cNvSpPr>
              <a:spLocks/>
            </p:cNvSpPr>
            <p:nvPr/>
          </p:nvSpPr>
          <p:spPr bwMode="auto">
            <a:xfrm>
              <a:off x="2952" y="3439"/>
              <a:ext cx="1663" cy="289"/>
            </a:xfrm>
            <a:custGeom>
              <a:avLst/>
              <a:gdLst>
                <a:gd name="T0" fmla="*/ 0 w 1663"/>
                <a:gd name="T1" fmla="*/ 0 h 289"/>
                <a:gd name="T2" fmla="*/ 1662 w 1663"/>
                <a:gd name="T3" fmla="*/ 0 h 289"/>
                <a:gd name="T4" fmla="*/ 1662 w 1663"/>
                <a:gd name="T5" fmla="*/ 288 h 289"/>
                <a:gd name="T6" fmla="*/ 0 60000 65536"/>
                <a:gd name="T7" fmla="*/ 0 60000 65536"/>
                <a:gd name="T8" fmla="*/ 0 60000 65536"/>
              </a:gdLst>
              <a:ahLst/>
              <a:cxnLst>
                <a:cxn ang="T6">
                  <a:pos x="T0" y="T1"/>
                </a:cxn>
                <a:cxn ang="T7">
                  <a:pos x="T2" y="T3"/>
                </a:cxn>
                <a:cxn ang="T8">
                  <a:pos x="T4" y="T5"/>
                </a:cxn>
              </a:cxnLst>
              <a:rect l="0" t="0" r="r" b="b"/>
              <a:pathLst>
                <a:path w="1663" h="289">
                  <a:moveTo>
                    <a:pt x="0" y="0"/>
                  </a:moveTo>
                  <a:lnTo>
                    <a:pt x="1662" y="0"/>
                  </a:lnTo>
                  <a:lnTo>
                    <a:pt x="1662" y="28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54" name="Line 61"/>
            <p:cNvSpPr>
              <a:spLocks noChangeShapeType="1"/>
            </p:cNvSpPr>
            <p:nvPr/>
          </p:nvSpPr>
          <p:spPr bwMode="auto">
            <a:xfrm flipH="1">
              <a:off x="2890" y="1657"/>
              <a:ext cx="66"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55" name="Line 62"/>
            <p:cNvSpPr>
              <a:spLocks noChangeShapeType="1"/>
            </p:cNvSpPr>
            <p:nvPr/>
          </p:nvSpPr>
          <p:spPr bwMode="auto">
            <a:xfrm>
              <a:off x="4964" y="3734"/>
              <a:ext cx="1"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856" name="Freeform 63"/>
            <p:cNvSpPr>
              <a:spLocks/>
            </p:cNvSpPr>
            <p:nvPr/>
          </p:nvSpPr>
          <p:spPr bwMode="auto">
            <a:xfrm>
              <a:off x="2891" y="1224"/>
              <a:ext cx="2621" cy="2571"/>
            </a:xfrm>
            <a:custGeom>
              <a:avLst/>
              <a:gdLst>
                <a:gd name="T0" fmla="*/ 0 w 2621"/>
                <a:gd name="T1" fmla="*/ 0 h 2571"/>
                <a:gd name="T2" fmla="*/ 0 w 2621"/>
                <a:gd name="T3" fmla="*/ 2570 h 2571"/>
                <a:gd name="T4" fmla="*/ 2620 w 2621"/>
                <a:gd name="T5" fmla="*/ 2570 h 2571"/>
                <a:gd name="T6" fmla="*/ 0 60000 65536"/>
                <a:gd name="T7" fmla="*/ 0 60000 65536"/>
                <a:gd name="T8" fmla="*/ 0 60000 65536"/>
              </a:gdLst>
              <a:ahLst/>
              <a:cxnLst>
                <a:cxn ang="T6">
                  <a:pos x="T0" y="T1"/>
                </a:cxn>
                <a:cxn ang="T7">
                  <a:pos x="T2" y="T3"/>
                </a:cxn>
                <a:cxn ang="T8">
                  <a:pos x="T4" y="T5"/>
                </a:cxn>
              </a:cxnLst>
              <a:rect l="0" t="0" r="r" b="b"/>
              <a:pathLst>
                <a:path w="2621" h="2571">
                  <a:moveTo>
                    <a:pt x="0" y="0"/>
                  </a:moveTo>
                  <a:lnTo>
                    <a:pt x="0" y="2570"/>
                  </a:lnTo>
                  <a:lnTo>
                    <a:pt x="2620" y="25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57" name="Freeform 64"/>
            <p:cNvSpPr>
              <a:spLocks/>
            </p:cNvSpPr>
            <p:nvPr/>
          </p:nvSpPr>
          <p:spPr bwMode="auto">
            <a:xfrm>
              <a:off x="4934" y="3771"/>
              <a:ext cx="50" cy="57"/>
            </a:xfrm>
            <a:custGeom>
              <a:avLst/>
              <a:gdLst>
                <a:gd name="T0" fmla="*/ 29 w 50"/>
                <a:gd name="T1" fmla="*/ 56 h 57"/>
                <a:gd name="T2" fmla="*/ 39 w 50"/>
                <a:gd name="T3" fmla="*/ 45 h 57"/>
                <a:gd name="T4" fmla="*/ 49 w 50"/>
                <a:gd name="T5" fmla="*/ 45 h 57"/>
                <a:gd name="T6" fmla="*/ 49 w 50"/>
                <a:gd name="T7" fmla="*/ 23 h 57"/>
                <a:gd name="T8" fmla="*/ 49 w 50"/>
                <a:gd name="T9" fmla="*/ 11 h 57"/>
                <a:gd name="T10" fmla="*/ 39 w 50"/>
                <a:gd name="T11" fmla="*/ 0 h 57"/>
                <a:gd name="T12" fmla="*/ 29 w 50"/>
                <a:gd name="T13" fmla="*/ 0 h 57"/>
                <a:gd name="T14" fmla="*/ 10 w 50"/>
                <a:gd name="T15" fmla="*/ 0 h 57"/>
                <a:gd name="T16" fmla="*/ 10 w 50"/>
                <a:gd name="T17" fmla="*/ 11 h 57"/>
                <a:gd name="T18" fmla="*/ 0 w 50"/>
                <a:gd name="T19" fmla="*/ 23 h 57"/>
                <a:gd name="T20" fmla="*/ 10 w 50"/>
                <a:gd name="T21" fmla="*/ 45 h 57"/>
                <a:gd name="T22" fmla="*/ 29 w 50"/>
                <a:gd name="T23" fmla="*/ 5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33801" name="Rectangle 65"/>
          <p:cNvSpPr>
            <a:spLocks noChangeArrowheads="1"/>
          </p:cNvSpPr>
          <p:nvPr/>
        </p:nvSpPr>
        <p:spPr bwMode="auto">
          <a:xfrm>
            <a:off x="228600" y="54864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800"/>
              <a:t>La </a:t>
            </a:r>
            <a:r>
              <a:rPr lang="it-IT" altLang="en-US" sz="2800" i="1">
                <a:solidFill>
                  <a:srgbClr val="8901F3"/>
                </a:solidFill>
              </a:rPr>
              <a:t>legge di domanda</a:t>
            </a:r>
            <a:r>
              <a:rPr lang="it-IT" altLang="en-US" sz="2800"/>
              <a:t> afferma che vi è una relazione inversa tra prezzo e quantità domandata.</a:t>
            </a:r>
          </a:p>
        </p:txBody>
      </p:sp>
    </p:spTree>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a:xfrm>
            <a:off x="685800" y="152400"/>
            <a:ext cx="7772400" cy="685800"/>
          </a:xfrm>
        </p:spPr>
        <p:txBody>
          <a:bodyPr/>
          <a:lstStyle/>
          <a:p>
            <a:pPr eaLnBrk="1" hangingPunct="1"/>
            <a:r>
              <a:rPr lang="it-IT" altLang="en-US" sz="3600"/>
              <a:t>Il metodo del punto medio</a:t>
            </a:r>
          </a:p>
        </p:txBody>
      </p:sp>
      <p:sp>
        <p:nvSpPr>
          <p:cNvPr id="121859" name="Rectangle 1027"/>
          <p:cNvSpPr>
            <a:spLocks noGrp="1" noChangeArrowheads="1"/>
          </p:cNvSpPr>
          <p:nvPr>
            <p:ph type="body" idx="1"/>
          </p:nvPr>
        </p:nvSpPr>
        <p:spPr>
          <a:xfrm>
            <a:off x="228600" y="914400"/>
            <a:ext cx="8763000" cy="5791200"/>
          </a:xfrm>
        </p:spPr>
        <p:txBody>
          <a:bodyPr/>
          <a:lstStyle/>
          <a:p>
            <a:pPr marL="533400" indent="-533400" eaLnBrk="1" hangingPunct="1"/>
            <a:r>
              <a:rPr lang="it-IT" altLang="en-US" sz="2400"/>
              <a:t>Sono possibili due valori dell’elasticità a seconda di quale sia il “punto di partenza” del calcolo.</a:t>
            </a:r>
          </a:p>
          <a:p>
            <a:pPr marL="533400" indent="-533400" eaLnBrk="1" hangingPunct="1"/>
            <a:r>
              <a:rPr lang="it-IT" altLang="en-US" sz="2400"/>
              <a:t>Prendiamo i punti A = (6;4) &amp; B = (4;5):</a:t>
            </a:r>
          </a:p>
          <a:p>
            <a:pPr marL="533400" indent="-533400" eaLnBrk="1" hangingPunct="1">
              <a:buFontTx/>
              <a:buNone/>
            </a:pPr>
            <a:r>
              <a:rPr lang="it-IT" altLang="en-US" sz="2400">
                <a:sym typeface="Symbol" panose="05050102010706020507" pitchFamily="18" charset="2"/>
              </a:rPr>
              <a:t> </a:t>
            </a:r>
            <a:r>
              <a:rPr lang="it-IT" altLang="en-US" sz="2400" baseline="-25000">
                <a:sym typeface="Symbol" panose="05050102010706020507" pitchFamily="18" charset="2"/>
              </a:rPr>
              <a:t>1</a:t>
            </a:r>
            <a:r>
              <a:rPr lang="it-IT" altLang="en-US" sz="2400">
                <a:sym typeface="Symbol" panose="05050102010706020507" pitchFamily="18" charset="2"/>
              </a:rPr>
              <a:t> </a:t>
            </a:r>
            <a:r>
              <a:rPr lang="it-IT" altLang="en-US" sz="2400"/>
              <a:t>= [(6 – 4)/4] / [(4 – 5)/5] = - 2,5</a:t>
            </a:r>
          </a:p>
          <a:p>
            <a:pPr marL="533400" indent="-533400" eaLnBrk="1" hangingPunct="1">
              <a:buFontTx/>
              <a:buNone/>
            </a:pPr>
            <a:r>
              <a:rPr lang="it-IT" altLang="en-US" sz="2400">
                <a:sym typeface="Symbol" panose="05050102010706020507" pitchFamily="18" charset="2"/>
              </a:rPr>
              <a:t> </a:t>
            </a:r>
            <a:r>
              <a:rPr lang="it-IT" altLang="en-US" sz="2400" baseline="-25000">
                <a:sym typeface="Symbol" panose="05050102010706020507" pitchFamily="18" charset="2"/>
              </a:rPr>
              <a:t>2</a:t>
            </a:r>
            <a:r>
              <a:rPr lang="it-IT" altLang="en-US" sz="2400">
                <a:sym typeface="Symbol" panose="05050102010706020507" pitchFamily="18" charset="2"/>
              </a:rPr>
              <a:t> </a:t>
            </a:r>
            <a:r>
              <a:rPr lang="it-IT" altLang="en-US" sz="2400"/>
              <a:t>= [(6 – 4)/6] / [(4 – 5)/4] = - 1,2</a:t>
            </a:r>
          </a:p>
          <a:p>
            <a:pPr marL="533400" indent="-533400" eaLnBrk="1" hangingPunct="1"/>
            <a:r>
              <a:rPr lang="it-IT" altLang="en-US" sz="2400"/>
              <a:t>Qual è il valore corretto? Entrambi! </a:t>
            </a:r>
          </a:p>
          <a:p>
            <a:pPr marL="533400" indent="-533400" eaLnBrk="1" hangingPunct="1"/>
            <a:r>
              <a:rPr lang="it-IT" altLang="en-US" sz="2400"/>
              <a:t>Ma allora, per avere una risposta univoca, si può utilizzare il c.d. </a:t>
            </a:r>
            <a:r>
              <a:rPr lang="it-IT" altLang="en-US" sz="2400" u="sng"/>
              <a:t>metodo del punto medio</a:t>
            </a:r>
            <a:r>
              <a:rPr lang="it-IT" altLang="en-US" sz="2400"/>
              <a:t>, ovvero prendere come denominatore delle due frazioni </a:t>
            </a:r>
            <a:r>
              <a:rPr lang="it-IT" altLang="en-US" sz="2400">
                <a:sym typeface="Symbol" panose="05050102010706020507" pitchFamily="18" charset="2"/>
              </a:rPr>
              <a:t>q/q e p/p la media dei due valori possibili:</a:t>
            </a:r>
          </a:p>
          <a:p>
            <a:pPr marL="533400" indent="-533400" eaLnBrk="1" hangingPunct="1">
              <a:buFontTx/>
              <a:buNone/>
            </a:pPr>
            <a:r>
              <a:rPr lang="it-IT" altLang="en-US" sz="2400">
                <a:sym typeface="Symbol" panose="05050102010706020507" pitchFamily="18" charset="2"/>
              </a:rPr>
              <a:t> </a:t>
            </a:r>
            <a:r>
              <a:rPr lang="it-IT" altLang="en-US" sz="2400" baseline="-25000">
                <a:sym typeface="Symbol" panose="05050102010706020507" pitchFamily="18" charset="2"/>
              </a:rPr>
              <a:t>PM</a:t>
            </a:r>
            <a:r>
              <a:rPr lang="it-IT" altLang="en-US" sz="2400">
                <a:sym typeface="Symbol" panose="05050102010706020507" pitchFamily="18" charset="2"/>
              </a:rPr>
              <a:t> </a:t>
            </a:r>
            <a:r>
              <a:rPr lang="it-IT" altLang="en-US" sz="2400"/>
              <a:t>= {(6 – 4)/[(6+4)/2]} / {(4 – 5)/[(5+4)/2]} =</a:t>
            </a:r>
          </a:p>
          <a:p>
            <a:pPr marL="533400" indent="-533400" eaLnBrk="1" hangingPunct="1">
              <a:buFontTx/>
              <a:buNone/>
            </a:pPr>
            <a:r>
              <a:rPr lang="it-IT" altLang="en-US" sz="2400"/>
              <a:t>	= [(6 – 4)/5] / [(4 – 5)/4,5] = - 1,8</a:t>
            </a:r>
          </a:p>
          <a:p>
            <a:pPr marL="533400" indent="-533400" eaLnBrk="1" hangingPunct="1"/>
            <a:r>
              <a:rPr lang="it-IT" altLang="en-US" sz="2400"/>
              <a:t>Questo valore dell’elasticità è un “compromesso” tra i due valori possibili ed è indipendente dalla direzione del cambiamento (ovvero è lo stesso sia che si vada da A a B o viceversa).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755650" y="260350"/>
            <a:ext cx="7772400" cy="549275"/>
          </a:xfrm>
        </p:spPr>
        <p:txBody>
          <a:bodyPr/>
          <a:lstStyle/>
          <a:p>
            <a:pPr eaLnBrk="1" hangingPunct="1"/>
            <a:r>
              <a:rPr lang="it-IT" altLang="en-US" sz="3600"/>
              <a:t>Usare l’elasticità per prevedere il prezzo</a:t>
            </a:r>
          </a:p>
        </p:txBody>
      </p:sp>
      <p:sp>
        <p:nvSpPr>
          <p:cNvPr id="144387" name="Rectangle 3"/>
          <p:cNvSpPr>
            <a:spLocks noGrp="1" noChangeArrowheads="1"/>
          </p:cNvSpPr>
          <p:nvPr>
            <p:ph type="body" idx="1"/>
          </p:nvPr>
        </p:nvSpPr>
        <p:spPr>
          <a:xfrm>
            <a:off x="250825" y="1052513"/>
            <a:ext cx="8642350" cy="5184775"/>
          </a:xfrm>
        </p:spPr>
        <p:txBody>
          <a:bodyPr/>
          <a:lstStyle/>
          <a:p>
            <a:pPr eaLnBrk="1" hangingPunct="1">
              <a:lnSpc>
                <a:spcPct val="90000"/>
              </a:lnSpc>
            </a:pPr>
            <a:r>
              <a:rPr lang="it-IT" altLang="en-US" sz="2400"/>
              <a:t>Un ulteriore impiego dei concetti di elasticità è per compiere previsioni sull’andamento del prezzo.</a:t>
            </a:r>
          </a:p>
          <a:p>
            <a:pPr eaLnBrk="1" hangingPunct="1">
              <a:lnSpc>
                <a:spcPct val="90000"/>
              </a:lnSpc>
            </a:pPr>
            <a:r>
              <a:rPr lang="it-IT" altLang="en-US" sz="2400"/>
              <a:t>Ipotizziamo che, invece di chiederci come al solito quale sia l’effetto su domanda ed offerta di una </a:t>
            </a:r>
            <a:r>
              <a:rPr lang="it-IT" altLang="en-US" sz="2400" u="sng"/>
              <a:t>data</a:t>
            </a:r>
            <a:r>
              <a:rPr lang="it-IT" altLang="en-US" sz="2400"/>
              <a:t> variazione del prezzo, stavolta ci chiediamo …</a:t>
            </a:r>
          </a:p>
          <a:p>
            <a:pPr eaLnBrk="1" hangingPunct="1">
              <a:lnSpc>
                <a:spcPct val="90000"/>
              </a:lnSpc>
            </a:pPr>
            <a:r>
              <a:rPr lang="it-IT" altLang="en-US" sz="2400"/>
              <a:t>… </a:t>
            </a:r>
            <a:r>
              <a:rPr lang="it-IT" altLang="en-US" sz="2400">
                <a:solidFill>
                  <a:srgbClr val="FF0000"/>
                </a:solidFill>
              </a:rPr>
              <a:t>qual è l’effetto </a:t>
            </a:r>
            <a:r>
              <a:rPr lang="it-IT" altLang="en-US" sz="2400" u="sng">
                <a:solidFill>
                  <a:srgbClr val="FF0000"/>
                </a:solidFill>
              </a:rPr>
              <a:t>sul prezzo</a:t>
            </a:r>
            <a:r>
              <a:rPr lang="it-IT" altLang="en-US" sz="2400">
                <a:solidFill>
                  <a:srgbClr val="FF0000"/>
                </a:solidFill>
              </a:rPr>
              <a:t> di una </a:t>
            </a:r>
            <a:r>
              <a:rPr lang="it-IT" altLang="en-US" sz="2400" u="sng">
                <a:solidFill>
                  <a:srgbClr val="FF0000"/>
                </a:solidFill>
              </a:rPr>
              <a:t>data</a:t>
            </a:r>
            <a:r>
              <a:rPr lang="it-IT" altLang="en-US" sz="2400">
                <a:solidFill>
                  <a:srgbClr val="FF0000"/>
                </a:solidFill>
              </a:rPr>
              <a:t> variazione della domanda (oppure dell’offerta).</a:t>
            </a:r>
          </a:p>
          <a:p>
            <a:pPr eaLnBrk="1" hangingPunct="1">
              <a:lnSpc>
                <a:spcPct val="90000"/>
              </a:lnSpc>
            </a:pPr>
            <a:r>
              <a:rPr lang="it-IT" altLang="en-US" sz="2400"/>
              <a:t>Ovvero: cosa succede al prezzo di mercato del bene se la domanda (o l’offerta) per quel bene varia di una certa pct.?</a:t>
            </a:r>
          </a:p>
          <a:p>
            <a:pPr eaLnBrk="1" hangingPunct="1">
              <a:lnSpc>
                <a:spcPct val="90000"/>
              </a:lnSpc>
            </a:pPr>
            <a:r>
              <a:rPr lang="it-IT" altLang="en-US" sz="2400"/>
              <a:t>La risposta (</a:t>
            </a:r>
            <a:r>
              <a:rPr lang="it-IT" altLang="en-US" sz="2400" i="1"/>
              <a:t>approssimata</a:t>
            </a:r>
            <a:r>
              <a:rPr lang="it-IT" altLang="en-US" sz="2400"/>
              <a:t>, ma utile) è data dalla formula:</a:t>
            </a:r>
          </a:p>
          <a:p>
            <a:pPr algn="ctr" eaLnBrk="1" hangingPunct="1">
              <a:lnSpc>
                <a:spcPct val="90000"/>
              </a:lnSpc>
              <a:buFontTx/>
              <a:buNone/>
            </a:pPr>
            <a:r>
              <a:rPr lang="it-IT" altLang="en-US" sz="2400">
                <a:solidFill>
                  <a:srgbClr val="FF0000"/>
                </a:solidFill>
                <a:sym typeface="Symbol" panose="05050102010706020507" pitchFamily="18" charset="2"/>
              </a:rPr>
              <a:t>% prezzo = % quantità / (</a:t>
            </a:r>
            <a:r>
              <a:rPr lang="it-IT" altLang="en-US" sz="2400">
                <a:solidFill>
                  <a:srgbClr val="FF0000"/>
                </a:solidFill>
                <a:latin typeface="Symbol" panose="05050102010706020507" pitchFamily="18" charset="2"/>
                <a:sym typeface="Symbol" panose="05050102010706020507" pitchFamily="18" charset="2"/>
              </a:rPr>
              <a:t>e</a:t>
            </a:r>
            <a:r>
              <a:rPr lang="it-IT" altLang="en-US" sz="2400" baseline="30000">
                <a:solidFill>
                  <a:srgbClr val="FF0000"/>
                </a:solidFill>
                <a:sym typeface="Symbol" panose="05050102010706020507" pitchFamily="18" charset="2"/>
              </a:rPr>
              <a:t>d</a:t>
            </a:r>
            <a:r>
              <a:rPr lang="it-IT" altLang="en-US" sz="2400">
                <a:solidFill>
                  <a:srgbClr val="FF0000"/>
                </a:solidFill>
                <a:sym typeface="Symbol" panose="05050102010706020507" pitchFamily="18" charset="2"/>
              </a:rPr>
              <a:t> + </a:t>
            </a:r>
            <a:r>
              <a:rPr lang="it-IT" altLang="en-US" sz="2400">
                <a:solidFill>
                  <a:srgbClr val="FF0000"/>
                </a:solidFill>
                <a:latin typeface="Symbol" panose="05050102010706020507" pitchFamily="18" charset="2"/>
                <a:sym typeface="Symbol" panose="05050102010706020507" pitchFamily="18" charset="2"/>
              </a:rPr>
              <a:t>e</a:t>
            </a:r>
            <a:r>
              <a:rPr lang="it-IT" altLang="en-US" sz="2400" baseline="30000">
                <a:solidFill>
                  <a:srgbClr val="FF0000"/>
                </a:solidFill>
                <a:sym typeface="Symbol" panose="05050102010706020507" pitchFamily="18" charset="2"/>
              </a:rPr>
              <a:t>s</a:t>
            </a:r>
            <a:r>
              <a:rPr lang="it-IT" altLang="en-US" sz="2400">
                <a:solidFill>
                  <a:srgbClr val="FF0000"/>
                </a:solidFill>
                <a:sym typeface="Symbol" panose="05050102010706020507" pitchFamily="18" charset="2"/>
              </a:rPr>
              <a:t>)</a:t>
            </a:r>
          </a:p>
          <a:p>
            <a:pPr lvl="1" eaLnBrk="1" hangingPunct="1">
              <a:lnSpc>
                <a:spcPct val="90000"/>
              </a:lnSpc>
            </a:pPr>
            <a:r>
              <a:rPr lang="it-IT" altLang="en-US" sz="2000">
                <a:sym typeface="Symbol" panose="05050102010706020507" pitchFamily="18" charset="2"/>
              </a:rPr>
              <a:t>P.e. se l’offerta di petrolio si riduce del 10%, e le due elasticità rispetto al prezzo sono, rispettivamente, </a:t>
            </a:r>
            <a:r>
              <a:rPr lang="it-IT" altLang="en-US" sz="2000">
                <a:latin typeface="Symbol" panose="05050102010706020507" pitchFamily="18" charset="2"/>
                <a:sym typeface="Symbol" panose="05050102010706020507" pitchFamily="18" charset="2"/>
              </a:rPr>
              <a:t>e</a:t>
            </a:r>
            <a:r>
              <a:rPr lang="it-IT" altLang="en-US" sz="2000" baseline="30000">
                <a:sym typeface="Symbol" panose="05050102010706020507" pitchFamily="18" charset="2"/>
              </a:rPr>
              <a:t>d</a:t>
            </a:r>
            <a:r>
              <a:rPr lang="it-IT" altLang="en-US" sz="2000">
                <a:sym typeface="Symbol" panose="05050102010706020507" pitchFamily="18" charset="2"/>
              </a:rPr>
              <a:t> = </a:t>
            </a:r>
            <a:r>
              <a:rPr lang="it-IT" altLang="en-US" sz="2000">
                <a:cs typeface="Times New Roman" panose="02020603050405020304" pitchFamily="18" charset="0"/>
                <a:sym typeface="Symbol" panose="05050102010706020507" pitchFamily="18" charset="2"/>
              </a:rPr>
              <a:t>½ e</a:t>
            </a:r>
            <a:r>
              <a:rPr lang="it-IT" altLang="en-US" sz="2000">
                <a:sym typeface="Symbol" panose="05050102010706020507" pitchFamily="18" charset="2"/>
              </a:rPr>
              <a:t> </a:t>
            </a:r>
            <a:r>
              <a:rPr lang="it-IT" altLang="en-US" sz="2000">
                <a:latin typeface="Symbol" panose="05050102010706020507" pitchFamily="18" charset="2"/>
                <a:sym typeface="Symbol" panose="05050102010706020507" pitchFamily="18" charset="2"/>
              </a:rPr>
              <a:t>e</a:t>
            </a:r>
            <a:r>
              <a:rPr lang="it-IT" altLang="en-US" sz="2000" baseline="30000">
                <a:sym typeface="Symbol" panose="05050102010706020507" pitchFamily="18" charset="2"/>
              </a:rPr>
              <a:t>s</a:t>
            </a:r>
            <a:r>
              <a:rPr lang="it-IT" altLang="en-US" sz="2000">
                <a:sym typeface="Symbol" panose="05050102010706020507" pitchFamily="18" charset="2"/>
              </a:rPr>
              <a:t> = </a:t>
            </a:r>
            <a:r>
              <a:rPr lang="it-IT" altLang="en-US" sz="2000">
                <a:cs typeface="Times New Roman" panose="02020603050405020304" pitchFamily="18" charset="0"/>
                <a:sym typeface="Symbol" panose="05050102010706020507" pitchFamily="18" charset="2"/>
              </a:rPr>
              <a:t>¼, il prezzo di mercato aumenterà circa del 13,3% (perché 0,1/(0,5+0,25) = 0,133)</a:t>
            </a:r>
          </a:p>
          <a:p>
            <a:pPr eaLnBrk="1" hangingPunct="1">
              <a:lnSpc>
                <a:spcPct val="90000"/>
              </a:lnSpc>
              <a:buFontTx/>
              <a:buNone/>
            </a:pPr>
            <a:endParaRPr lang="it-IT" altLang="en-US" sz="2400" baseline="30000">
              <a:sym typeface="Symbol" panose="05050102010706020507" pitchFamily="18" charset="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4213" y="333375"/>
            <a:ext cx="7772400" cy="658813"/>
          </a:xfrm>
        </p:spPr>
        <p:txBody>
          <a:bodyPr/>
          <a:lstStyle/>
          <a:p>
            <a:pPr eaLnBrk="1" hangingPunct="1"/>
            <a:r>
              <a:rPr lang="it-IT" altLang="en-US" sz="3600"/>
              <a:t>Le interferenze del policy-maker</a:t>
            </a:r>
          </a:p>
        </p:txBody>
      </p:sp>
      <p:sp>
        <p:nvSpPr>
          <p:cNvPr id="471043" name="Rectangle 3"/>
          <p:cNvSpPr>
            <a:spLocks noGrp="1" noChangeArrowheads="1"/>
          </p:cNvSpPr>
          <p:nvPr>
            <p:ph type="body" idx="1"/>
          </p:nvPr>
        </p:nvSpPr>
        <p:spPr>
          <a:xfrm>
            <a:off x="250825" y="1484313"/>
            <a:ext cx="8642350" cy="4752975"/>
          </a:xfrm>
        </p:spPr>
        <p:txBody>
          <a:bodyPr/>
          <a:lstStyle/>
          <a:p>
            <a:pPr eaLnBrk="1" hangingPunct="1">
              <a:lnSpc>
                <a:spcPct val="90000"/>
              </a:lnSpc>
            </a:pPr>
            <a:r>
              <a:rPr lang="it-IT" altLang="en-US" sz="2800"/>
              <a:t>L’autorità di politica economica (</a:t>
            </a:r>
            <a:r>
              <a:rPr lang="it-IT" altLang="en-US" sz="2800">
                <a:solidFill>
                  <a:srgbClr val="FF0000"/>
                </a:solidFill>
              </a:rPr>
              <a:t>policy-maker</a:t>
            </a:r>
            <a:r>
              <a:rPr lang="it-IT" altLang="en-US" sz="2800"/>
              <a:t>) può </a:t>
            </a:r>
            <a:r>
              <a:rPr lang="it-IT" altLang="en-US" sz="2800" u="sng"/>
              <a:t>interferire</a:t>
            </a:r>
            <a:r>
              <a:rPr lang="it-IT" altLang="en-US" sz="2800"/>
              <a:t> sull’equilibrio di mercato per vari motivi.</a:t>
            </a:r>
          </a:p>
          <a:p>
            <a:pPr eaLnBrk="1" hangingPunct="1">
              <a:lnSpc>
                <a:spcPct val="90000"/>
              </a:lnSpc>
            </a:pPr>
            <a:r>
              <a:rPr lang="it-IT" altLang="en-US" sz="2800"/>
              <a:t>Qui ne analizziamo due:</a:t>
            </a:r>
          </a:p>
          <a:p>
            <a:pPr lvl="1" eaLnBrk="1" hangingPunct="1">
              <a:lnSpc>
                <a:spcPct val="90000"/>
              </a:lnSpc>
            </a:pPr>
            <a:r>
              <a:rPr lang="it-IT" altLang="en-US" sz="2400"/>
              <a:t>L’esigenza di ottenere un certo </a:t>
            </a:r>
            <a:r>
              <a:rPr lang="it-IT" altLang="en-US" sz="2400" u="sng"/>
              <a:t>gettito fiscale</a:t>
            </a:r>
            <a:r>
              <a:rPr lang="it-IT" altLang="en-US" sz="2400"/>
              <a:t> tassando i beni e servizi scambiati sul mercato </a:t>
            </a:r>
            <a:r>
              <a:rPr lang="it-IT" altLang="en-US" sz="2400">
                <a:cs typeface="Times New Roman" panose="02020603050405020304" pitchFamily="18" charset="0"/>
              </a:rPr>
              <a:t>→ </a:t>
            </a:r>
            <a:r>
              <a:rPr lang="it-IT" altLang="en-US" sz="2400">
                <a:solidFill>
                  <a:srgbClr val="FF0000"/>
                </a:solidFill>
                <a:cs typeface="Times New Roman" panose="02020603050405020304" pitchFamily="18" charset="0"/>
              </a:rPr>
              <a:t>problema della tassa</a:t>
            </a:r>
            <a:r>
              <a:rPr lang="it-IT" altLang="en-US" sz="2400">
                <a:cs typeface="Times New Roman" panose="02020603050405020304" pitchFamily="18" charset="0"/>
              </a:rPr>
              <a:t>.</a:t>
            </a:r>
          </a:p>
          <a:p>
            <a:pPr lvl="1" eaLnBrk="1" hangingPunct="1">
              <a:lnSpc>
                <a:spcPct val="90000"/>
              </a:lnSpc>
            </a:pPr>
            <a:r>
              <a:rPr lang="it-IT" altLang="en-US" sz="2400"/>
              <a:t>La volontà di imporre al mercato, per </a:t>
            </a:r>
            <a:r>
              <a:rPr lang="it-IT" altLang="en-US" sz="2400" u="sng"/>
              <a:t>fini di “equità”</a:t>
            </a:r>
            <a:r>
              <a:rPr lang="it-IT" altLang="en-US" sz="2400"/>
              <a:t>, un prezzo diverso da quello di equilibrio </a:t>
            </a:r>
            <a:r>
              <a:rPr lang="it-IT" altLang="en-US" sz="2400">
                <a:cs typeface="Times New Roman" panose="02020603050405020304" pitchFamily="18" charset="0"/>
              </a:rPr>
              <a:t>→ </a:t>
            </a:r>
            <a:r>
              <a:rPr lang="it-IT" altLang="en-US" sz="2400">
                <a:solidFill>
                  <a:srgbClr val="FF0000"/>
                </a:solidFill>
                <a:cs typeface="Times New Roman" panose="02020603050405020304" pitchFamily="18" charset="0"/>
              </a:rPr>
              <a:t>problema dei controlli sui prezzi</a:t>
            </a:r>
            <a:r>
              <a:rPr lang="it-IT" altLang="en-US" sz="2400">
                <a:cs typeface="Times New Roman" panose="02020603050405020304" pitchFamily="18" charset="0"/>
              </a:rPr>
              <a:t>.</a:t>
            </a:r>
          </a:p>
          <a:p>
            <a:pPr eaLnBrk="1" hangingPunct="1">
              <a:lnSpc>
                <a:spcPct val="90000"/>
              </a:lnSpc>
            </a:pPr>
            <a:r>
              <a:rPr lang="it-IT" altLang="en-US" sz="2800">
                <a:cs typeface="Times New Roman" panose="02020603050405020304" pitchFamily="18" charset="0"/>
              </a:rPr>
              <a:t>Più avanti vedremo che l’imposizione di una tassa può anche avere un obiettivo diverso, ovvero la modifica degli incentivi dei partecipanti allo scambio.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43">
                                            <p:txEl>
                                              <p:pRg st="2" end="2"/>
                                            </p:txEl>
                                          </p:spTgt>
                                        </p:tgtEl>
                                        <p:attrNameLst>
                                          <p:attrName>style.visibility</p:attrName>
                                        </p:attrNameLst>
                                      </p:cBhvr>
                                      <p:to>
                                        <p:strVal val="visible"/>
                                      </p:to>
                                    </p:set>
                                    <p:anim calcmode="lin" valueType="num">
                                      <p:cBhvr additive="base">
                                        <p:cTn id="7" dur="500" fill="hold"/>
                                        <p:tgtEl>
                                          <p:spTgt spid="4710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43">
                                            <p:txEl>
                                              <p:pRg st="3" end="3"/>
                                            </p:txEl>
                                          </p:spTgt>
                                        </p:tgtEl>
                                        <p:attrNameLst>
                                          <p:attrName>style.visibility</p:attrName>
                                        </p:attrNameLst>
                                      </p:cBhvr>
                                      <p:to>
                                        <p:strVal val="visible"/>
                                      </p:to>
                                    </p:set>
                                    <p:anim calcmode="lin" valueType="num">
                                      <p:cBhvr additive="base">
                                        <p:cTn id="13" dur="500" fill="hold"/>
                                        <p:tgtEl>
                                          <p:spTgt spid="4710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043">
                                            <p:txEl>
                                              <p:pRg st="4" end="4"/>
                                            </p:txEl>
                                          </p:spTgt>
                                        </p:tgtEl>
                                        <p:attrNameLst>
                                          <p:attrName>style.visibility</p:attrName>
                                        </p:attrNameLst>
                                      </p:cBhvr>
                                      <p:to>
                                        <p:strVal val="visible"/>
                                      </p:to>
                                    </p:set>
                                    <p:anim calcmode="lin" valueType="num">
                                      <p:cBhvr additive="base">
                                        <p:cTn id="19" dur="500" fill="hold"/>
                                        <p:tgtEl>
                                          <p:spTgt spid="4710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263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2630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2630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26310"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26311" name="Rectangle 7"/>
          <p:cNvSpPr>
            <a:spLocks noGrp="1" noChangeArrowheads="1"/>
          </p:cNvSpPr>
          <p:nvPr>
            <p:ph type="title"/>
          </p:nvPr>
        </p:nvSpPr>
        <p:spPr>
          <a:xfrm>
            <a:off x="685800" y="228600"/>
            <a:ext cx="813435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Una tassa sugli scambi: 3 principi generali</a:t>
            </a:r>
          </a:p>
        </p:txBody>
      </p:sp>
      <p:sp>
        <p:nvSpPr>
          <p:cNvPr id="473096" name="Rectangle 8"/>
          <p:cNvSpPr>
            <a:spLocks noGrp="1" noChangeArrowheads="1"/>
          </p:cNvSpPr>
          <p:nvPr>
            <p:ph type="body" idx="1"/>
          </p:nvPr>
        </p:nvSpPr>
        <p:spPr>
          <a:xfrm>
            <a:off x="179388" y="1143000"/>
            <a:ext cx="8785225" cy="509428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33400" indent="-533400" eaLnBrk="1" hangingPunct="1">
              <a:lnSpc>
                <a:spcPct val="80000"/>
              </a:lnSpc>
              <a:tabLst>
                <a:tab pos="333375" algn="l"/>
                <a:tab pos="857250" algn="l"/>
              </a:tabLst>
            </a:pPr>
            <a:r>
              <a:rPr lang="it-IT" altLang="en-US" sz="2800"/>
              <a:t>L’imposizione di una </a:t>
            </a:r>
            <a:r>
              <a:rPr lang="it-IT" altLang="en-US" sz="2800" u="sng"/>
              <a:t>tassa sugli scambi</a:t>
            </a:r>
            <a:r>
              <a:rPr lang="it-IT" altLang="en-US" sz="2800"/>
              <a:t> (p.e. l’IVA) interferisce con l’equilibrio di mercato.  </a:t>
            </a:r>
          </a:p>
          <a:p>
            <a:pPr marL="533400" indent="-533400" eaLnBrk="1" hangingPunct="1">
              <a:lnSpc>
                <a:spcPct val="80000"/>
              </a:lnSpc>
              <a:tabLst>
                <a:tab pos="333375" algn="l"/>
                <a:tab pos="857250" algn="l"/>
              </a:tabLst>
            </a:pPr>
            <a:r>
              <a:rPr lang="it-IT" altLang="en-US" sz="2800"/>
              <a:t>Gli effetti di tale interferenza sono, in generale, i seguenti:</a:t>
            </a:r>
          </a:p>
          <a:p>
            <a:pPr marL="533400" indent="-533400" eaLnBrk="1" hangingPunct="1">
              <a:lnSpc>
                <a:spcPct val="80000"/>
              </a:lnSpc>
              <a:buFontTx/>
              <a:buAutoNum type="arabicPeriod"/>
              <a:tabLst>
                <a:tab pos="333375" algn="l"/>
                <a:tab pos="857250" algn="l"/>
              </a:tabLst>
            </a:pPr>
            <a:r>
              <a:rPr lang="it-IT" altLang="en-US" sz="2800">
                <a:solidFill>
                  <a:srgbClr val="FF0000"/>
                </a:solidFill>
              </a:rPr>
              <a:t>Le tasse scoraggiano l’attività di mercato</a:t>
            </a:r>
            <a:r>
              <a:rPr lang="it-IT" altLang="en-US" sz="2800"/>
              <a:t>: quando un bene è soggetto a tassazione la quantità venduta è </a:t>
            </a:r>
            <a:r>
              <a:rPr lang="it-IT" altLang="en-US" sz="2800" u="sng"/>
              <a:t>minore</a:t>
            </a:r>
            <a:r>
              <a:rPr lang="it-IT" altLang="en-US" sz="2800"/>
              <a:t>. </a:t>
            </a:r>
          </a:p>
          <a:p>
            <a:pPr marL="533400" indent="-533400" eaLnBrk="1" hangingPunct="1">
              <a:lnSpc>
                <a:spcPct val="80000"/>
              </a:lnSpc>
              <a:buFontTx/>
              <a:buAutoNum type="arabicPeriod"/>
              <a:tabLst>
                <a:tab pos="333375" algn="l"/>
                <a:tab pos="857250" algn="l"/>
              </a:tabLst>
            </a:pPr>
            <a:r>
              <a:rPr lang="it-IT" altLang="en-US" sz="2800">
                <a:solidFill>
                  <a:srgbClr val="FF0000"/>
                </a:solidFill>
              </a:rPr>
              <a:t>Compratori e venditori dividono il carico fiscale</a:t>
            </a:r>
            <a:r>
              <a:rPr lang="it-IT" altLang="en-US" sz="2800"/>
              <a:t>: indipendentemente dal soggetto su cui ricade l’onere giuridico della tassa, i compratori pagano </a:t>
            </a:r>
            <a:r>
              <a:rPr lang="it-IT" altLang="en-US" sz="2800" u="sng"/>
              <a:t>di più</a:t>
            </a:r>
            <a:r>
              <a:rPr lang="it-IT" altLang="en-US" sz="2800"/>
              <a:t> e i venditori ricevono </a:t>
            </a:r>
            <a:r>
              <a:rPr lang="it-IT" altLang="en-US" sz="2800" u="sng"/>
              <a:t>di meno</a:t>
            </a:r>
            <a:r>
              <a:rPr lang="it-IT" altLang="en-US" sz="2800"/>
              <a:t> per ogni unità scambiata.</a:t>
            </a:r>
          </a:p>
          <a:p>
            <a:pPr marL="533400" indent="-533400" eaLnBrk="1" hangingPunct="1">
              <a:lnSpc>
                <a:spcPct val="80000"/>
              </a:lnSpc>
              <a:buFontTx/>
              <a:buAutoNum type="arabicPeriod"/>
              <a:tabLst>
                <a:tab pos="333375" algn="l"/>
                <a:tab pos="857250" algn="l"/>
              </a:tabLst>
            </a:pPr>
            <a:r>
              <a:rPr lang="it-IT" altLang="en-US" sz="2800">
                <a:solidFill>
                  <a:srgbClr val="FF0000"/>
                </a:solidFill>
              </a:rPr>
              <a:t>La tassa incide in funzione inversa dell’elasticità</a:t>
            </a:r>
            <a:r>
              <a:rPr lang="it-IT" altLang="en-US" sz="2800"/>
              <a:t>: verrà maggiormente colpito il lato </a:t>
            </a:r>
            <a:r>
              <a:rPr lang="it-IT" altLang="en-US" sz="2800" u="sng"/>
              <a:t>meno elastico</a:t>
            </a:r>
            <a:r>
              <a:rPr lang="it-IT" altLang="en-US" sz="2800"/>
              <a:t> del mercato.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3096">
                                            <p:txEl>
                                              <p:pRg st="2" end="2"/>
                                            </p:txEl>
                                          </p:spTgt>
                                        </p:tgtEl>
                                        <p:attrNameLst>
                                          <p:attrName>style.visibility</p:attrName>
                                        </p:attrNameLst>
                                      </p:cBhvr>
                                      <p:to>
                                        <p:strVal val="visible"/>
                                      </p:to>
                                    </p:set>
                                    <p:animEffect transition="in" filter="wipe(left)">
                                      <p:cBhvr>
                                        <p:cTn id="7" dur="500"/>
                                        <p:tgtEl>
                                          <p:spTgt spid="47309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3096">
                                            <p:txEl>
                                              <p:pRg st="3" end="3"/>
                                            </p:txEl>
                                          </p:spTgt>
                                        </p:tgtEl>
                                        <p:attrNameLst>
                                          <p:attrName>style.visibility</p:attrName>
                                        </p:attrNameLst>
                                      </p:cBhvr>
                                      <p:to>
                                        <p:strVal val="visible"/>
                                      </p:to>
                                    </p:set>
                                    <p:animEffect transition="in" filter="wipe(left)">
                                      <p:cBhvr>
                                        <p:cTn id="12" dur="500"/>
                                        <p:tgtEl>
                                          <p:spTgt spid="47309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3096">
                                            <p:txEl>
                                              <p:pRg st="4" end="4"/>
                                            </p:txEl>
                                          </p:spTgt>
                                        </p:tgtEl>
                                        <p:attrNameLst>
                                          <p:attrName>style.visibility</p:attrName>
                                        </p:attrNameLst>
                                      </p:cBhvr>
                                      <p:to>
                                        <p:strVal val="visible"/>
                                      </p:to>
                                    </p:set>
                                    <p:animEffect transition="in" filter="wipe(left)">
                                      <p:cBhvr>
                                        <p:cTn id="17" dur="500"/>
                                        <p:tgtEl>
                                          <p:spTgt spid="4730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6"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68313" y="333375"/>
            <a:ext cx="8077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L’equilibrio iniziale</a:t>
            </a:r>
          </a:p>
        </p:txBody>
      </p:sp>
      <p:sp>
        <p:nvSpPr>
          <p:cNvPr id="228355" name="Rectangle 3"/>
          <p:cNvSpPr>
            <a:spLocks noChangeArrowheads="1"/>
          </p:cNvSpPr>
          <p:nvPr/>
        </p:nvSpPr>
        <p:spPr bwMode="auto">
          <a:xfrm>
            <a:off x="533400" y="234950"/>
            <a:ext cx="7772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28356" name="Rectangle 4"/>
          <p:cNvSpPr>
            <a:spLocks noChangeArrowheads="1"/>
          </p:cNvSpPr>
          <p:nvPr/>
        </p:nvSpPr>
        <p:spPr bwMode="auto">
          <a:xfrm>
            <a:off x="457200" y="3124200"/>
            <a:ext cx="749300" cy="73025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28357" name="Rectangle 5"/>
          <p:cNvSpPr>
            <a:spLocks noChangeArrowheads="1"/>
          </p:cNvSpPr>
          <p:nvPr/>
        </p:nvSpPr>
        <p:spPr bwMode="auto">
          <a:xfrm>
            <a:off x="6757988" y="6365875"/>
            <a:ext cx="1193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gelato</a:t>
            </a:r>
          </a:p>
        </p:txBody>
      </p:sp>
      <p:sp>
        <p:nvSpPr>
          <p:cNvPr id="228358" name="Rectangle 6"/>
          <p:cNvSpPr>
            <a:spLocks noChangeArrowheads="1"/>
          </p:cNvSpPr>
          <p:nvPr/>
        </p:nvSpPr>
        <p:spPr bwMode="auto">
          <a:xfrm>
            <a:off x="2157413" y="63658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28359" name="Rectangle 7"/>
          <p:cNvSpPr>
            <a:spLocks noChangeArrowheads="1"/>
          </p:cNvSpPr>
          <p:nvPr/>
        </p:nvSpPr>
        <p:spPr bwMode="auto">
          <a:xfrm>
            <a:off x="1565275" y="1847850"/>
            <a:ext cx="73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panose="020B0604020202020204" pitchFamily="34" charset="0"/>
              </a:rPr>
              <a:t>Prezzo</a:t>
            </a:r>
          </a:p>
          <a:p>
            <a:pPr algn="r">
              <a:spcBef>
                <a:spcPct val="0"/>
              </a:spcBef>
              <a:buFontTx/>
              <a:buNone/>
            </a:pPr>
            <a:endParaRPr lang="it-IT" altLang="en-US" sz="1800" b="1">
              <a:solidFill>
                <a:srgbClr val="000000"/>
              </a:solidFill>
              <a:latin typeface="Arial" panose="020B0604020202020204" pitchFamily="34" charset="0"/>
            </a:endParaRPr>
          </a:p>
        </p:txBody>
      </p:sp>
      <p:sp>
        <p:nvSpPr>
          <p:cNvPr id="228360" name="Freeform 8"/>
          <p:cNvSpPr>
            <a:spLocks/>
          </p:cNvSpPr>
          <p:nvPr/>
        </p:nvSpPr>
        <p:spPr bwMode="auto">
          <a:xfrm>
            <a:off x="2351088" y="2020888"/>
            <a:ext cx="5545137" cy="4303712"/>
          </a:xfrm>
          <a:custGeom>
            <a:avLst/>
            <a:gdLst>
              <a:gd name="T0" fmla="*/ 0 w 3493"/>
              <a:gd name="T1" fmla="*/ 0 h 2711"/>
              <a:gd name="T2" fmla="*/ 0 w 3493"/>
              <a:gd name="T3" fmla="*/ 2147483646 h 2711"/>
              <a:gd name="T4" fmla="*/ 2147483646 w 3493"/>
              <a:gd name="T5" fmla="*/ 2147483646 h 2711"/>
              <a:gd name="T6" fmla="*/ 0 60000 65536"/>
              <a:gd name="T7" fmla="*/ 0 60000 65536"/>
              <a:gd name="T8" fmla="*/ 0 60000 65536"/>
            </a:gdLst>
            <a:ahLst/>
            <a:cxnLst>
              <a:cxn ang="T6">
                <a:pos x="T0" y="T1"/>
              </a:cxn>
              <a:cxn ang="T7">
                <a:pos x="T2" y="T3"/>
              </a:cxn>
              <a:cxn ang="T8">
                <a:pos x="T4" y="T5"/>
              </a:cxn>
            </a:cxnLst>
            <a:rect l="0" t="0" r="r" b="b"/>
            <a:pathLst>
              <a:path w="3493" h="2711">
                <a:moveTo>
                  <a:pt x="0" y="0"/>
                </a:moveTo>
                <a:lnTo>
                  <a:pt x="0" y="2710"/>
                </a:lnTo>
                <a:lnTo>
                  <a:pt x="3492" y="27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8361" name="Rectangle 9"/>
          <p:cNvSpPr>
            <a:spLocks noChangeArrowheads="1"/>
          </p:cNvSpPr>
          <p:nvPr/>
        </p:nvSpPr>
        <p:spPr bwMode="auto">
          <a:xfrm>
            <a:off x="5046663" y="6365875"/>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28362" name="Freeform 10"/>
          <p:cNvSpPr>
            <a:spLocks/>
          </p:cNvSpPr>
          <p:nvPr/>
        </p:nvSpPr>
        <p:spPr bwMode="auto">
          <a:xfrm>
            <a:off x="5086350" y="3497263"/>
            <a:ext cx="26988" cy="2805112"/>
          </a:xfrm>
          <a:custGeom>
            <a:avLst/>
            <a:gdLst>
              <a:gd name="T0" fmla="*/ 2147483646 w 17"/>
              <a:gd name="T1" fmla="*/ 2147483646 h 1767"/>
              <a:gd name="T2" fmla="*/ 2147483646 w 17"/>
              <a:gd name="T3" fmla="*/ 0 h 1767"/>
              <a:gd name="T4" fmla="*/ 0 w 17"/>
              <a:gd name="T5" fmla="*/ 0 h 1767"/>
              <a:gd name="T6" fmla="*/ 0 60000 65536"/>
              <a:gd name="T7" fmla="*/ 0 60000 65536"/>
              <a:gd name="T8" fmla="*/ 0 60000 65536"/>
            </a:gdLst>
            <a:ahLst/>
            <a:cxnLst>
              <a:cxn ang="T6">
                <a:pos x="T0" y="T1"/>
              </a:cxn>
              <a:cxn ang="T7">
                <a:pos x="T2" y="T3"/>
              </a:cxn>
              <a:cxn ang="T8">
                <a:pos x="T4" y="T5"/>
              </a:cxn>
            </a:cxnLst>
            <a:rect l="0" t="0" r="r" b="b"/>
            <a:pathLst>
              <a:path w="17" h="1767">
                <a:moveTo>
                  <a:pt x="16" y="1766"/>
                </a:move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8363" name="Line 11"/>
          <p:cNvSpPr>
            <a:spLocks noChangeShapeType="1"/>
          </p:cNvSpPr>
          <p:nvPr/>
        </p:nvSpPr>
        <p:spPr bwMode="auto">
          <a:xfrm flipH="1">
            <a:off x="2944813" y="2682875"/>
            <a:ext cx="3463925" cy="22352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8364" name="Line 12"/>
          <p:cNvSpPr>
            <a:spLocks noChangeShapeType="1"/>
          </p:cNvSpPr>
          <p:nvPr/>
        </p:nvSpPr>
        <p:spPr bwMode="auto">
          <a:xfrm>
            <a:off x="4067175" y="2492375"/>
            <a:ext cx="3179763" cy="31130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8365" name="Freeform 13"/>
          <p:cNvSpPr>
            <a:spLocks/>
          </p:cNvSpPr>
          <p:nvPr/>
        </p:nvSpPr>
        <p:spPr bwMode="auto">
          <a:xfrm>
            <a:off x="5076825" y="34290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8366" name="Rectangle 14"/>
          <p:cNvSpPr>
            <a:spLocks noChangeArrowheads="1"/>
          </p:cNvSpPr>
          <p:nvPr/>
        </p:nvSpPr>
        <p:spPr bwMode="auto">
          <a:xfrm>
            <a:off x="7359650" y="5465763"/>
            <a:ext cx="24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1</a:t>
            </a:r>
          </a:p>
        </p:txBody>
      </p:sp>
      <p:sp>
        <p:nvSpPr>
          <p:cNvPr id="228367" name="Rectangle 15"/>
          <p:cNvSpPr>
            <a:spLocks noChangeArrowheads="1"/>
          </p:cNvSpPr>
          <p:nvPr/>
        </p:nvSpPr>
        <p:spPr bwMode="auto">
          <a:xfrm>
            <a:off x="6400800" y="24384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a:t>
            </a:r>
            <a:r>
              <a:rPr lang="it-IT" altLang="en-US" sz="1800" b="1" baseline="-25000">
                <a:solidFill>
                  <a:srgbClr val="000000"/>
                </a:solidFill>
                <a:latin typeface="Arial" panose="020B0604020202020204" pitchFamily="34" charset="0"/>
              </a:rPr>
              <a:t>1</a:t>
            </a:r>
          </a:p>
        </p:txBody>
      </p:sp>
      <p:sp>
        <p:nvSpPr>
          <p:cNvPr id="228368" name="Line 16"/>
          <p:cNvSpPr>
            <a:spLocks noChangeShapeType="1"/>
          </p:cNvSpPr>
          <p:nvPr/>
        </p:nvSpPr>
        <p:spPr bwMode="auto">
          <a:xfrm flipH="1">
            <a:off x="2362200" y="35052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8369" name="Rectangle 17"/>
          <p:cNvSpPr>
            <a:spLocks noChangeArrowheads="1"/>
          </p:cNvSpPr>
          <p:nvPr/>
        </p:nvSpPr>
        <p:spPr bwMode="auto">
          <a:xfrm>
            <a:off x="2057400" y="33528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Tree>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8313" y="333375"/>
            <a:ext cx="8077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L’impatto di una tassa sui compratori</a:t>
            </a:r>
          </a:p>
        </p:txBody>
      </p:sp>
      <p:sp>
        <p:nvSpPr>
          <p:cNvPr id="230403" name="Rectangle 3"/>
          <p:cNvSpPr>
            <a:spLocks noChangeArrowheads="1"/>
          </p:cNvSpPr>
          <p:nvPr/>
        </p:nvSpPr>
        <p:spPr bwMode="auto">
          <a:xfrm>
            <a:off x="533400" y="234950"/>
            <a:ext cx="7772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0404" name="Rectangle 4"/>
          <p:cNvSpPr>
            <a:spLocks noChangeArrowheads="1"/>
          </p:cNvSpPr>
          <p:nvPr/>
        </p:nvSpPr>
        <p:spPr bwMode="auto">
          <a:xfrm>
            <a:off x="457200" y="3124200"/>
            <a:ext cx="749300" cy="73025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0405" name="Rectangle 5"/>
          <p:cNvSpPr>
            <a:spLocks noChangeArrowheads="1"/>
          </p:cNvSpPr>
          <p:nvPr/>
        </p:nvSpPr>
        <p:spPr bwMode="auto">
          <a:xfrm>
            <a:off x="6757988" y="6365875"/>
            <a:ext cx="1193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gelato</a:t>
            </a:r>
          </a:p>
        </p:txBody>
      </p:sp>
      <p:sp>
        <p:nvSpPr>
          <p:cNvPr id="230406" name="Rectangle 6"/>
          <p:cNvSpPr>
            <a:spLocks noChangeArrowheads="1"/>
          </p:cNvSpPr>
          <p:nvPr/>
        </p:nvSpPr>
        <p:spPr bwMode="auto">
          <a:xfrm>
            <a:off x="2157413" y="63658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30407" name="Rectangle 7"/>
          <p:cNvSpPr>
            <a:spLocks noChangeArrowheads="1"/>
          </p:cNvSpPr>
          <p:nvPr/>
        </p:nvSpPr>
        <p:spPr bwMode="auto">
          <a:xfrm>
            <a:off x="1565275" y="1847850"/>
            <a:ext cx="73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panose="020B0604020202020204" pitchFamily="34" charset="0"/>
              </a:rPr>
              <a:t>Prezzo</a:t>
            </a:r>
          </a:p>
          <a:p>
            <a:pPr algn="r">
              <a:spcBef>
                <a:spcPct val="0"/>
              </a:spcBef>
              <a:buFontTx/>
              <a:buNone/>
            </a:pPr>
            <a:endParaRPr lang="it-IT" altLang="en-US" sz="1800" b="1">
              <a:solidFill>
                <a:srgbClr val="000000"/>
              </a:solidFill>
              <a:latin typeface="Arial" panose="020B0604020202020204" pitchFamily="34" charset="0"/>
            </a:endParaRPr>
          </a:p>
        </p:txBody>
      </p:sp>
      <p:sp>
        <p:nvSpPr>
          <p:cNvPr id="230408" name="Freeform 8"/>
          <p:cNvSpPr>
            <a:spLocks/>
          </p:cNvSpPr>
          <p:nvPr/>
        </p:nvSpPr>
        <p:spPr bwMode="auto">
          <a:xfrm>
            <a:off x="2351088" y="2020888"/>
            <a:ext cx="5545137" cy="4303712"/>
          </a:xfrm>
          <a:custGeom>
            <a:avLst/>
            <a:gdLst>
              <a:gd name="T0" fmla="*/ 0 w 3493"/>
              <a:gd name="T1" fmla="*/ 0 h 2711"/>
              <a:gd name="T2" fmla="*/ 0 w 3493"/>
              <a:gd name="T3" fmla="*/ 2147483646 h 2711"/>
              <a:gd name="T4" fmla="*/ 2147483646 w 3493"/>
              <a:gd name="T5" fmla="*/ 2147483646 h 2711"/>
              <a:gd name="T6" fmla="*/ 0 60000 65536"/>
              <a:gd name="T7" fmla="*/ 0 60000 65536"/>
              <a:gd name="T8" fmla="*/ 0 60000 65536"/>
            </a:gdLst>
            <a:ahLst/>
            <a:cxnLst>
              <a:cxn ang="T6">
                <a:pos x="T0" y="T1"/>
              </a:cxn>
              <a:cxn ang="T7">
                <a:pos x="T2" y="T3"/>
              </a:cxn>
              <a:cxn ang="T8">
                <a:pos x="T4" y="T5"/>
              </a:cxn>
            </a:cxnLst>
            <a:rect l="0" t="0" r="r" b="b"/>
            <a:pathLst>
              <a:path w="3493" h="2711">
                <a:moveTo>
                  <a:pt x="0" y="0"/>
                </a:moveTo>
                <a:lnTo>
                  <a:pt x="0" y="2710"/>
                </a:lnTo>
                <a:lnTo>
                  <a:pt x="3492" y="27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09" name="Rectangle 9"/>
          <p:cNvSpPr>
            <a:spLocks noChangeArrowheads="1"/>
          </p:cNvSpPr>
          <p:nvPr/>
        </p:nvSpPr>
        <p:spPr bwMode="auto">
          <a:xfrm>
            <a:off x="5046663" y="6365875"/>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30410" name="Freeform 10"/>
          <p:cNvSpPr>
            <a:spLocks/>
          </p:cNvSpPr>
          <p:nvPr/>
        </p:nvSpPr>
        <p:spPr bwMode="auto">
          <a:xfrm>
            <a:off x="5086350" y="3497263"/>
            <a:ext cx="26988" cy="2805112"/>
          </a:xfrm>
          <a:custGeom>
            <a:avLst/>
            <a:gdLst>
              <a:gd name="T0" fmla="*/ 2147483646 w 17"/>
              <a:gd name="T1" fmla="*/ 2147483646 h 1767"/>
              <a:gd name="T2" fmla="*/ 2147483646 w 17"/>
              <a:gd name="T3" fmla="*/ 0 h 1767"/>
              <a:gd name="T4" fmla="*/ 0 w 17"/>
              <a:gd name="T5" fmla="*/ 0 h 1767"/>
              <a:gd name="T6" fmla="*/ 0 60000 65536"/>
              <a:gd name="T7" fmla="*/ 0 60000 65536"/>
              <a:gd name="T8" fmla="*/ 0 60000 65536"/>
            </a:gdLst>
            <a:ahLst/>
            <a:cxnLst>
              <a:cxn ang="T6">
                <a:pos x="T0" y="T1"/>
              </a:cxn>
              <a:cxn ang="T7">
                <a:pos x="T2" y="T3"/>
              </a:cxn>
              <a:cxn ang="T8">
                <a:pos x="T4" y="T5"/>
              </a:cxn>
            </a:cxnLst>
            <a:rect l="0" t="0" r="r" b="b"/>
            <a:pathLst>
              <a:path w="17" h="1767">
                <a:moveTo>
                  <a:pt x="16" y="1766"/>
                </a:moveTo>
                <a:lnTo>
                  <a:pt x="16"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11" name="Rectangle 11"/>
          <p:cNvSpPr>
            <a:spLocks noChangeArrowheads="1"/>
          </p:cNvSpPr>
          <p:nvPr/>
        </p:nvSpPr>
        <p:spPr bwMode="auto">
          <a:xfrm>
            <a:off x="4640263" y="6365875"/>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90</a:t>
            </a:r>
          </a:p>
        </p:txBody>
      </p:sp>
      <p:sp>
        <p:nvSpPr>
          <p:cNvPr id="230412" name="Rectangle 12"/>
          <p:cNvSpPr>
            <a:spLocks noChangeArrowheads="1"/>
          </p:cNvSpPr>
          <p:nvPr/>
        </p:nvSpPr>
        <p:spPr bwMode="auto">
          <a:xfrm>
            <a:off x="5775325" y="3133725"/>
            <a:ext cx="2400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Equilibrio senza tassa</a:t>
            </a:r>
          </a:p>
        </p:txBody>
      </p:sp>
      <p:sp>
        <p:nvSpPr>
          <p:cNvPr id="230413" name="Rectangle 13"/>
          <p:cNvSpPr>
            <a:spLocks noChangeArrowheads="1"/>
          </p:cNvSpPr>
          <p:nvPr/>
        </p:nvSpPr>
        <p:spPr bwMode="auto">
          <a:xfrm>
            <a:off x="2438400" y="2667000"/>
            <a:ext cx="143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Tassa (€0.50)</a:t>
            </a:r>
          </a:p>
        </p:txBody>
      </p:sp>
      <p:sp>
        <p:nvSpPr>
          <p:cNvPr id="230414" name="Line 14"/>
          <p:cNvSpPr>
            <a:spLocks noChangeShapeType="1"/>
          </p:cNvSpPr>
          <p:nvPr/>
        </p:nvSpPr>
        <p:spPr bwMode="auto">
          <a:xfrm>
            <a:off x="4038600" y="2438400"/>
            <a:ext cx="3155950" cy="31130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0415" name="Line 15"/>
          <p:cNvSpPr>
            <a:spLocks noChangeShapeType="1"/>
          </p:cNvSpPr>
          <p:nvPr/>
        </p:nvSpPr>
        <p:spPr bwMode="auto">
          <a:xfrm flipH="1">
            <a:off x="2944813" y="2682875"/>
            <a:ext cx="3463925" cy="22352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0416" name="Line 16"/>
          <p:cNvSpPr>
            <a:spLocks noChangeShapeType="1"/>
          </p:cNvSpPr>
          <p:nvPr/>
        </p:nvSpPr>
        <p:spPr bwMode="auto">
          <a:xfrm>
            <a:off x="3803650" y="2682875"/>
            <a:ext cx="3179763" cy="3113088"/>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0417" name="Freeform 17"/>
          <p:cNvSpPr>
            <a:spLocks/>
          </p:cNvSpPr>
          <p:nvPr/>
        </p:nvSpPr>
        <p:spPr bwMode="auto">
          <a:xfrm>
            <a:off x="5046663" y="34544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0" y="68"/>
                </a:moveTo>
                <a:lnTo>
                  <a:pt x="54" y="68"/>
                </a:lnTo>
                <a:lnTo>
                  <a:pt x="67" y="54"/>
                </a:lnTo>
                <a:lnTo>
                  <a:pt x="81" y="27"/>
                </a:lnTo>
                <a:lnTo>
                  <a:pt x="67" y="14"/>
                </a:lnTo>
                <a:lnTo>
                  <a:pt x="54" y="0"/>
                </a:lnTo>
                <a:lnTo>
                  <a:pt x="40" y="0"/>
                </a:lnTo>
                <a:lnTo>
                  <a:pt x="14" y="0"/>
                </a:lnTo>
                <a:lnTo>
                  <a:pt x="14" y="14"/>
                </a:lnTo>
                <a:lnTo>
                  <a:pt x="0" y="27"/>
                </a:lnTo>
                <a:lnTo>
                  <a:pt x="14" y="54"/>
                </a:lnTo>
                <a:lnTo>
                  <a:pt x="14" y="68"/>
                </a:lnTo>
                <a:lnTo>
                  <a:pt x="40"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18" name="Freeform 18"/>
          <p:cNvSpPr>
            <a:spLocks/>
          </p:cNvSpPr>
          <p:nvPr/>
        </p:nvSpPr>
        <p:spPr bwMode="auto">
          <a:xfrm>
            <a:off x="2351088" y="3219450"/>
            <a:ext cx="2484437" cy="3082925"/>
          </a:xfrm>
          <a:custGeom>
            <a:avLst/>
            <a:gdLst>
              <a:gd name="T0" fmla="*/ 2147483646 w 1565"/>
              <a:gd name="T1" fmla="*/ 2147483646 h 1942"/>
              <a:gd name="T2" fmla="*/ 2147483646 w 1565"/>
              <a:gd name="T3" fmla="*/ 0 h 1942"/>
              <a:gd name="T4" fmla="*/ 0 w 1565"/>
              <a:gd name="T5" fmla="*/ 0 h 1942"/>
              <a:gd name="T6" fmla="*/ 0 60000 65536"/>
              <a:gd name="T7" fmla="*/ 0 60000 65536"/>
              <a:gd name="T8" fmla="*/ 0 60000 65536"/>
            </a:gdLst>
            <a:ahLst/>
            <a:cxnLst>
              <a:cxn ang="T6">
                <a:pos x="T0" y="T1"/>
              </a:cxn>
              <a:cxn ang="T7">
                <a:pos x="T2" y="T3"/>
              </a:cxn>
              <a:cxn ang="T8">
                <a:pos x="T4" y="T5"/>
              </a:cxn>
            </a:cxnLst>
            <a:rect l="0" t="0" r="r" b="b"/>
            <a:pathLst>
              <a:path w="1565" h="1942">
                <a:moveTo>
                  <a:pt x="1564" y="1941"/>
                </a:moveTo>
                <a:lnTo>
                  <a:pt x="1564"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19" name="Freeform 19"/>
          <p:cNvSpPr>
            <a:spLocks/>
          </p:cNvSpPr>
          <p:nvPr/>
        </p:nvSpPr>
        <p:spPr bwMode="auto">
          <a:xfrm>
            <a:off x="4768850" y="3624263"/>
            <a:ext cx="107950" cy="131762"/>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20" name="Rectangle 20"/>
          <p:cNvSpPr>
            <a:spLocks noChangeArrowheads="1"/>
          </p:cNvSpPr>
          <p:nvPr/>
        </p:nvSpPr>
        <p:spPr bwMode="auto">
          <a:xfrm>
            <a:off x="7359650" y="5465763"/>
            <a:ext cx="24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1</a:t>
            </a:r>
          </a:p>
        </p:txBody>
      </p:sp>
      <p:sp>
        <p:nvSpPr>
          <p:cNvPr id="230421" name="Rectangle 21"/>
          <p:cNvSpPr>
            <a:spLocks noChangeArrowheads="1"/>
          </p:cNvSpPr>
          <p:nvPr/>
        </p:nvSpPr>
        <p:spPr bwMode="auto">
          <a:xfrm>
            <a:off x="7081838" y="5786438"/>
            <a:ext cx="24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2</a:t>
            </a:r>
          </a:p>
        </p:txBody>
      </p:sp>
      <p:sp>
        <p:nvSpPr>
          <p:cNvPr id="230422" name="Rectangle 22"/>
          <p:cNvSpPr>
            <a:spLocks noChangeArrowheads="1"/>
          </p:cNvSpPr>
          <p:nvPr/>
        </p:nvSpPr>
        <p:spPr bwMode="auto">
          <a:xfrm>
            <a:off x="6400800" y="24384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a:t>
            </a:r>
            <a:r>
              <a:rPr lang="it-IT" altLang="en-US" sz="1800" b="1" baseline="-25000">
                <a:solidFill>
                  <a:srgbClr val="000000"/>
                </a:solidFill>
                <a:latin typeface="Arial" panose="020B0604020202020204" pitchFamily="34" charset="0"/>
              </a:rPr>
              <a:t>1</a:t>
            </a:r>
          </a:p>
        </p:txBody>
      </p:sp>
      <p:sp>
        <p:nvSpPr>
          <p:cNvPr id="230423" name="Line 23"/>
          <p:cNvSpPr>
            <a:spLocks noChangeShapeType="1"/>
          </p:cNvSpPr>
          <p:nvPr/>
        </p:nvSpPr>
        <p:spPr bwMode="auto">
          <a:xfrm flipV="1">
            <a:off x="5219700" y="3284538"/>
            <a:ext cx="473075" cy="2190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0424" name="Line 24"/>
          <p:cNvSpPr>
            <a:spLocks noChangeShapeType="1"/>
          </p:cNvSpPr>
          <p:nvPr/>
        </p:nvSpPr>
        <p:spPr bwMode="auto">
          <a:xfrm>
            <a:off x="5791200" y="4191000"/>
            <a:ext cx="0" cy="381000"/>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0425" name="Line 25"/>
          <p:cNvSpPr>
            <a:spLocks noChangeShapeType="1"/>
          </p:cNvSpPr>
          <p:nvPr/>
        </p:nvSpPr>
        <p:spPr bwMode="auto">
          <a:xfrm flipH="1">
            <a:off x="2362200" y="35052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26" name="Line 26"/>
          <p:cNvSpPr>
            <a:spLocks noChangeShapeType="1"/>
          </p:cNvSpPr>
          <p:nvPr/>
        </p:nvSpPr>
        <p:spPr bwMode="auto">
          <a:xfrm flipV="1">
            <a:off x="2514600" y="29718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27" name="Rectangle 27"/>
          <p:cNvSpPr>
            <a:spLocks noChangeArrowheads="1"/>
          </p:cNvSpPr>
          <p:nvPr/>
        </p:nvSpPr>
        <p:spPr bwMode="auto">
          <a:xfrm>
            <a:off x="2057400" y="33528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30428" name="AutoShape 28"/>
          <p:cNvSpPr>
            <a:spLocks/>
          </p:cNvSpPr>
          <p:nvPr/>
        </p:nvSpPr>
        <p:spPr bwMode="auto">
          <a:xfrm>
            <a:off x="2438400" y="3276600"/>
            <a:ext cx="76200" cy="381000"/>
          </a:xfrm>
          <a:prstGeom prst="righ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0429" name="Text Box 29"/>
          <p:cNvSpPr txBox="1">
            <a:spLocks noChangeArrowheads="1"/>
          </p:cNvSpPr>
          <p:nvPr/>
        </p:nvSpPr>
        <p:spPr bwMode="auto">
          <a:xfrm>
            <a:off x="5724525" y="1557338"/>
            <a:ext cx="3238500" cy="64135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N.b.: per semplicità, ipotizziamo </a:t>
            </a:r>
          </a:p>
          <a:p>
            <a:pPr eaLnBrk="1" hangingPunct="1">
              <a:spcBef>
                <a:spcPct val="0"/>
              </a:spcBef>
              <a:buFontTx/>
              <a:buNone/>
            </a:pPr>
            <a:r>
              <a:rPr lang="it-IT" altLang="en-US" sz="1800"/>
              <a:t>una tassa </a:t>
            </a:r>
            <a:r>
              <a:rPr lang="it-IT" altLang="en-US" sz="1800" u="sng"/>
              <a:t>a somma fissa</a:t>
            </a:r>
          </a:p>
        </p:txBody>
      </p:sp>
      <p:sp>
        <p:nvSpPr>
          <p:cNvPr id="230430" name="Line 30"/>
          <p:cNvSpPr>
            <a:spLocks noChangeShapeType="1"/>
          </p:cNvSpPr>
          <p:nvPr/>
        </p:nvSpPr>
        <p:spPr bwMode="auto">
          <a:xfrm flipV="1">
            <a:off x="3203575" y="1844675"/>
            <a:ext cx="0" cy="720725"/>
          </a:xfrm>
          <a:prstGeom prst="line">
            <a:avLst/>
          </a:prstGeom>
          <a:noFill/>
          <a:ln w="12700">
            <a:solidFill>
              <a:srgbClr val="FFC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31" name="Line 31"/>
          <p:cNvSpPr>
            <a:spLocks noChangeShapeType="1"/>
          </p:cNvSpPr>
          <p:nvPr/>
        </p:nvSpPr>
        <p:spPr bwMode="auto">
          <a:xfrm>
            <a:off x="3203575" y="1844675"/>
            <a:ext cx="2520950" cy="0"/>
          </a:xfrm>
          <a:prstGeom prst="line">
            <a:avLst/>
          </a:prstGeom>
          <a:noFill/>
          <a:ln w="127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32" name="Freeform 32"/>
          <p:cNvSpPr>
            <a:spLocks/>
          </p:cNvSpPr>
          <p:nvPr/>
        </p:nvSpPr>
        <p:spPr bwMode="auto">
          <a:xfrm>
            <a:off x="4800600" y="31242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33" name="Line 33"/>
          <p:cNvSpPr>
            <a:spLocks noChangeShapeType="1"/>
          </p:cNvSpPr>
          <p:nvPr/>
        </p:nvSpPr>
        <p:spPr bwMode="auto">
          <a:xfrm flipH="1">
            <a:off x="2339975" y="3716338"/>
            <a:ext cx="24479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0434" name="Text Box 34"/>
          <p:cNvSpPr txBox="1">
            <a:spLocks noChangeArrowheads="1"/>
          </p:cNvSpPr>
          <p:nvPr/>
        </p:nvSpPr>
        <p:spPr bwMode="auto">
          <a:xfrm>
            <a:off x="6948488" y="3789363"/>
            <a:ext cx="201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b="1">
                <a:latin typeface="Arial" panose="020B0604020202020204" pitchFamily="34" charset="0"/>
              </a:rPr>
              <a:t>Lo spostamento </a:t>
            </a:r>
          </a:p>
          <a:p>
            <a:pPr eaLnBrk="1" hangingPunct="1">
              <a:spcBef>
                <a:spcPct val="0"/>
              </a:spcBef>
              <a:buFontTx/>
              <a:buNone/>
            </a:pPr>
            <a:r>
              <a:rPr lang="it-IT" altLang="en-US" sz="1800" b="1">
                <a:latin typeface="Arial" panose="020B0604020202020204" pitchFamily="34" charset="0"/>
              </a:rPr>
              <a:t>è pari alla tassa</a:t>
            </a:r>
          </a:p>
        </p:txBody>
      </p:sp>
      <p:sp>
        <p:nvSpPr>
          <p:cNvPr id="230435" name="Line 35"/>
          <p:cNvSpPr>
            <a:spLocks noChangeShapeType="1"/>
          </p:cNvSpPr>
          <p:nvPr/>
        </p:nvSpPr>
        <p:spPr bwMode="auto">
          <a:xfrm flipH="1">
            <a:off x="5867400" y="4149725"/>
            <a:ext cx="1081088"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68313" y="333375"/>
            <a:ext cx="8077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L’impatto di una tassa sui compratori</a:t>
            </a:r>
          </a:p>
        </p:txBody>
      </p:sp>
      <p:sp>
        <p:nvSpPr>
          <p:cNvPr id="232451" name="Rectangle 3"/>
          <p:cNvSpPr>
            <a:spLocks noChangeArrowheads="1"/>
          </p:cNvSpPr>
          <p:nvPr/>
        </p:nvSpPr>
        <p:spPr bwMode="auto">
          <a:xfrm>
            <a:off x="533400" y="234950"/>
            <a:ext cx="7772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2" name="Rectangle 4"/>
          <p:cNvSpPr>
            <a:spLocks noChangeArrowheads="1"/>
          </p:cNvSpPr>
          <p:nvPr/>
        </p:nvSpPr>
        <p:spPr bwMode="auto">
          <a:xfrm>
            <a:off x="457200" y="3124200"/>
            <a:ext cx="749300" cy="73025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3" name="Rectangle 5"/>
          <p:cNvSpPr>
            <a:spLocks noChangeArrowheads="1"/>
          </p:cNvSpPr>
          <p:nvPr/>
        </p:nvSpPr>
        <p:spPr bwMode="auto">
          <a:xfrm>
            <a:off x="1752600" y="3048000"/>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€3.30</a:t>
            </a:r>
          </a:p>
        </p:txBody>
      </p:sp>
      <p:sp>
        <p:nvSpPr>
          <p:cNvPr id="232454" name="Rectangle 6"/>
          <p:cNvSpPr>
            <a:spLocks noChangeArrowheads="1"/>
          </p:cNvSpPr>
          <p:nvPr/>
        </p:nvSpPr>
        <p:spPr bwMode="auto">
          <a:xfrm>
            <a:off x="1752600" y="3657600"/>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€2.80</a:t>
            </a:r>
          </a:p>
        </p:txBody>
      </p:sp>
      <p:sp>
        <p:nvSpPr>
          <p:cNvPr id="232455" name="Rectangle 7"/>
          <p:cNvSpPr>
            <a:spLocks noChangeArrowheads="1"/>
          </p:cNvSpPr>
          <p:nvPr/>
        </p:nvSpPr>
        <p:spPr bwMode="auto">
          <a:xfrm>
            <a:off x="6757988" y="6365875"/>
            <a:ext cx="1193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gelato</a:t>
            </a:r>
          </a:p>
        </p:txBody>
      </p:sp>
      <p:sp>
        <p:nvSpPr>
          <p:cNvPr id="232456" name="Rectangle 8"/>
          <p:cNvSpPr>
            <a:spLocks noChangeArrowheads="1"/>
          </p:cNvSpPr>
          <p:nvPr/>
        </p:nvSpPr>
        <p:spPr bwMode="auto">
          <a:xfrm>
            <a:off x="2157413" y="63658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32457" name="Rectangle 9"/>
          <p:cNvSpPr>
            <a:spLocks noChangeArrowheads="1"/>
          </p:cNvSpPr>
          <p:nvPr/>
        </p:nvSpPr>
        <p:spPr bwMode="auto">
          <a:xfrm>
            <a:off x="1565275" y="1847850"/>
            <a:ext cx="73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panose="020B0604020202020204" pitchFamily="34" charset="0"/>
              </a:rPr>
              <a:t>Prezzo</a:t>
            </a:r>
          </a:p>
          <a:p>
            <a:pPr algn="r">
              <a:spcBef>
                <a:spcPct val="0"/>
              </a:spcBef>
              <a:buFontTx/>
              <a:buNone/>
            </a:pPr>
            <a:endParaRPr lang="it-IT" altLang="en-US" sz="1800" b="1">
              <a:solidFill>
                <a:srgbClr val="000000"/>
              </a:solidFill>
              <a:latin typeface="Arial" panose="020B0604020202020204" pitchFamily="34" charset="0"/>
            </a:endParaRPr>
          </a:p>
        </p:txBody>
      </p:sp>
      <p:sp>
        <p:nvSpPr>
          <p:cNvPr id="232458" name="Freeform 10"/>
          <p:cNvSpPr>
            <a:spLocks/>
          </p:cNvSpPr>
          <p:nvPr/>
        </p:nvSpPr>
        <p:spPr bwMode="auto">
          <a:xfrm>
            <a:off x="2351088" y="2020888"/>
            <a:ext cx="5545137" cy="4303712"/>
          </a:xfrm>
          <a:custGeom>
            <a:avLst/>
            <a:gdLst>
              <a:gd name="T0" fmla="*/ 0 w 3493"/>
              <a:gd name="T1" fmla="*/ 0 h 2711"/>
              <a:gd name="T2" fmla="*/ 0 w 3493"/>
              <a:gd name="T3" fmla="*/ 2147483646 h 2711"/>
              <a:gd name="T4" fmla="*/ 2147483646 w 3493"/>
              <a:gd name="T5" fmla="*/ 2147483646 h 2711"/>
              <a:gd name="T6" fmla="*/ 0 60000 65536"/>
              <a:gd name="T7" fmla="*/ 0 60000 65536"/>
              <a:gd name="T8" fmla="*/ 0 60000 65536"/>
            </a:gdLst>
            <a:ahLst/>
            <a:cxnLst>
              <a:cxn ang="T6">
                <a:pos x="T0" y="T1"/>
              </a:cxn>
              <a:cxn ang="T7">
                <a:pos x="T2" y="T3"/>
              </a:cxn>
              <a:cxn ang="T8">
                <a:pos x="T4" y="T5"/>
              </a:cxn>
            </a:cxnLst>
            <a:rect l="0" t="0" r="r" b="b"/>
            <a:pathLst>
              <a:path w="3493" h="2711">
                <a:moveTo>
                  <a:pt x="0" y="0"/>
                </a:moveTo>
                <a:lnTo>
                  <a:pt x="0" y="2710"/>
                </a:lnTo>
                <a:lnTo>
                  <a:pt x="3492" y="27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59" name="Rectangle 11"/>
          <p:cNvSpPr>
            <a:spLocks noChangeArrowheads="1"/>
          </p:cNvSpPr>
          <p:nvPr/>
        </p:nvSpPr>
        <p:spPr bwMode="auto">
          <a:xfrm>
            <a:off x="5046663" y="6365875"/>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32460" name="Freeform 12"/>
          <p:cNvSpPr>
            <a:spLocks/>
          </p:cNvSpPr>
          <p:nvPr/>
        </p:nvSpPr>
        <p:spPr bwMode="auto">
          <a:xfrm>
            <a:off x="5086350" y="3497263"/>
            <a:ext cx="26988" cy="2805112"/>
          </a:xfrm>
          <a:custGeom>
            <a:avLst/>
            <a:gdLst>
              <a:gd name="T0" fmla="*/ 2147483646 w 17"/>
              <a:gd name="T1" fmla="*/ 2147483646 h 1767"/>
              <a:gd name="T2" fmla="*/ 2147483646 w 17"/>
              <a:gd name="T3" fmla="*/ 0 h 1767"/>
              <a:gd name="T4" fmla="*/ 0 w 17"/>
              <a:gd name="T5" fmla="*/ 0 h 1767"/>
              <a:gd name="T6" fmla="*/ 0 60000 65536"/>
              <a:gd name="T7" fmla="*/ 0 60000 65536"/>
              <a:gd name="T8" fmla="*/ 0 60000 65536"/>
            </a:gdLst>
            <a:ahLst/>
            <a:cxnLst>
              <a:cxn ang="T6">
                <a:pos x="T0" y="T1"/>
              </a:cxn>
              <a:cxn ang="T7">
                <a:pos x="T2" y="T3"/>
              </a:cxn>
              <a:cxn ang="T8">
                <a:pos x="T4" y="T5"/>
              </a:cxn>
            </a:cxnLst>
            <a:rect l="0" t="0" r="r" b="b"/>
            <a:pathLst>
              <a:path w="17" h="1767">
                <a:moveTo>
                  <a:pt x="16" y="1766"/>
                </a:moveTo>
                <a:lnTo>
                  <a:pt x="16"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61" name="Rectangle 13"/>
          <p:cNvSpPr>
            <a:spLocks noChangeArrowheads="1"/>
          </p:cNvSpPr>
          <p:nvPr/>
        </p:nvSpPr>
        <p:spPr bwMode="auto">
          <a:xfrm>
            <a:off x="4640263" y="6365875"/>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90</a:t>
            </a:r>
          </a:p>
        </p:txBody>
      </p:sp>
      <p:sp>
        <p:nvSpPr>
          <p:cNvPr id="232462" name="Rectangle 14"/>
          <p:cNvSpPr>
            <a:spLocks noChangeArrowheads="1"/>
          </p:cNvSpPr>
          <p:nvPr/>
        </p:nvSpPr>
        <p:spPr bwMode="auto">
          <a:xfrm>
            <a:off x="3789363" y="4395788"/>
            <a:ext cx="10541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Equilibrio</a:t>
            </a:r>
          </a:p>
          <a:p>
            <a:pPr algn="ctr">
              <a:lnSpc>
                <a:spcPct val="85000"/>
              </a:lnSpc>
              <a:spcBef>
                <a:spcPct val="0"/>
              </a:spcBef>
              <a:buFontTx/>
              <a:buNone/>
            </a:pPr>
            <a:r>
              <a:rPr lang="it-IT" altLang="en-US" sz="1800" b="1">
                <a:solidFill>
                  <a:srgbClr val="000000"/>
                </a:solidFill>
                <a:latin typeface="Arial" panose="020B0604020202020204" pitchFamily="34" charset="0"/>
              </a:rPr>
              <a:t>con tassa</a:t>
            </a:r>
          </a:p>
        </p:txBody>
      </p:sp>
      <p:sp>
        <p:nvSpPr>
          <p:cNvPr id="232463" name="Rectangle 15"/>
          <p:cNvSpPr>
            <a:spLocks noChangeArrowheads="1"/>
          </p:cNvSpPr>
          <p:nvPr/>
        </p:nvSpPr>
        <p:spPr bwMode="auto">
          <a:xfrm>
            <a:off x="5775325" y="3133725"/>
            <a:ext cx="2400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Equilibrio senza tassa</a:t>
            </a:r>
          </a:p>
        </p:txBody>
      </p:sp>
      <p:sp>
        <p:nvSpPr>
          <p:cNvPr id="232464" name="Rectangle 16"/>
          <p:cNvSpPr>
            <a:spLocks noChangeArrowheads="1"/>
          </p:cNvSpPr>
          <p:nvPr/>
        </p:nvSpPr>
        <p:spPr bwMode="auto">
          <a:xfrm>
            <a:off x="2438400" y="2667000"/>
            <a:ext cx="143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Tassa (€0.50)</a:t>
            </a:r>
          </a:p>
        </p:txBody>
      </p:sp>
      <p:sp>
        <p:nvSpPr>
          <p:cNvPr id="232465" name="Line 17"/>
          <p:cNvSpPr>
            <a:spLocks noChangeShapeType="1"/>
          </p:cNvSpPr>
          <p:nvPr/>
        </p:nvSpPr>
        <p:spPr bwMode="auto">
          <a:xfrm>
            <a:off x="4038600" y="2438400"/>
            <a:ext cx="3155950" cy="31130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2466" name="Line 18"/>
          <p:cNvSpPr>
            <a:spLocks noChangeShapeType="1"/>
          </p:cNvSpPr>
          <p:nvPr/>
        </p:nvSpPr>
        <p:spPr bwMode="auto">
          <a:xfrm flipH="1">
            <a:off x="2944813" y="2682875"/>
            <a:ext cx="3463925" cy="22352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2467" name="Line 19"/>
          <p:cNvSpPr>
            <a:spLocks noChangeShapeType="1"/>
          </p:cNvSpPr>
          <p:nvPr/>
        </p:nvSpPr>
        <p:spPr bwMode="auto">
          <a:xfrm>
            <a:off x="3803650" y="2682875"/>
            <a:ext cx="3179763" cy="3113088"/>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2468" name="Freeform 20"/>
          <p:cNvSpPr>
            <a:spLocks/>
          </p:cNvSpPr>
          <p:nvPr/>
        </p:nvSpPr>
        <p:spPr bwMode="auto">
          <a:xfrm>
            <a:off x="5046663" y="34544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0" y="68"/>
                </a:moveTo>
                <a:lnTo>
                  <a:pt x="54" y="68"/>
                </a:lnTo>
                <a:lnTo>
                  <a:pt x="67" y="54"/>
                </a:lnTo>
                <a:lnTo>
                  <a:pt x="81" y="27"/>
                </a:lnTo>
                <a:lnTo>
                  <a:pt x="67" y="14"/>
                </a:lnTo>
                <a:lnTo>
                  <a:pt x="54" y="0"/>
                </a:lnTo>
                <a:lnTo>
                  <a:pt x="40" y="0"/>
                </a:lnTo>
                <a:lnTo>
                  <a:pt x="14" y="0"/>
                </a:lnTo>
                <a:lnTo>
                  <a:pt x="14" y="14"/>
                </a:lnTo>
                <a:lnTo>
                  <a:pt x="0" y="27"/>
                </a:lnTo>
                <a:lnTo>
                  <a:pt x="14" y="54"/>
                </a:lnTo>
                <a:lnTo>
                  <a:pt x="14" y="68"/>
                </a:lnTo>
                <a:lnTo>
                  <a:pt x="40"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69" name="Freeform 21"/>
          <p:cNvSpPr>
            <a:spLocks/>
          </p:cNvSpPr>
          <p:nvPr/>
        </p:nvSpPr>
        <p:spPr bwMode="auto">
          <a:xfrm>
            <a:off x="4768850" y="3624263"/>
            <a:ext cx="107950" cy="131762"/>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70" name="Rectangle 22"/>
          <p:cNvSpPr>
            <a:spLocks noChangeArrowheads="1"/>
          </p:cNvSpPr>
          <p:nvPr/>
        </p:nvSpPr>
        <p:spPr bwMode="auto">
          <a:xfrm>
            <a:off x="7359650" y="5465763"/>
            <a:ext cx="24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1</a:t>
            </a:r>
          </a:p>
        </p:txBody>
      </p:sp>
      <p:sp>
        <p:nvSpPr>
          <p:cNvPr id="232471" name="Rectangle 23"/>
          <p:cNvSpPr>
            <a:spLocks noChangeArrowheads="1"/>
          </p:cNvSpPr>
          <p:nvPr/>
        </p:nvSpPr>
        <p:spPr bwMode="auto">
          <a:xfrm>
            <a:off x="7081838" y="5786438"/>
            <a:ext cx="24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2</a:t>
            </a:r>
          </a:p>
        </p:txBody>
      </p:sp>
      <p:sp>
        <p:nvSpPr>
          <p:cNvPr id="232472" name="Line 24"/>
          <p:cNvSpPr>
            <a:spLocks noChangeShapeType="1"/>
          </p:cNvSpPr>
          <p:nvPr/>
        </p:nvSpPr>
        <p:spPr bwMode="auto">
          <a:xfrm flipH="1">
            <a:off x="4343400" y="3810000"/>
            <a:ext cx="431800" cy="558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2473" name="Rectangle 25"/>
          <p:cNvSpPr>
            <a:spLocks noChangeArrowheads="1"/>
          </p:cNvSpPr>
          <p:nvPr/>
        </p:nvSpPr>
        <p:spPr bwMode="auto">
          <a:xfrm>
            <a:off x="6400800" y="24384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a:t>
            </a:r>
            <a:r>
              <a:rPr lang="it-IT" altLang="en-US" sz="1800" b="1" baseline="-25000">
                <a:solidFill>
                  <a:srgbClr val="000000"/>
                </a:solidFill>
                <a:latin typeface="Arial" panose="020B0604020202020204" pitchFamily="34" charset="0"/>
              </a:rPr>
              <a:t>1</a:t>
            </a:r>
          </a:p>
        </p:txBody>
      </p:sp>
      <p:sp>
        <p:nvSpPr>
          <p:cNvPr id="232474" name="Line 26"/>
          <p:cNvSpPr>
            <a:spLocks noChangeShapeType="1"/>
          </p:cNvSpPr>
          <p:nvPr/>
        </p:nvSpPr>
        <p:spPr bwMode="auto">
          <a:xfrm flipV="1">
            <a:off x="5227638" y="3300413"/>
            <a:ext cx="473075" cy="2190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2475" name="Line 27"/>
          <p:cNvSpPr>
            <a:spLocks noChangeShapeType="1"/>
          </p:cNvSpPr>
          <p:nvPr/>
        </p:nvSpPr>
        <p:spPr bwMode="auto">
          <a:xfrm>
            <a:off x="5791200" y="4191000"/>
            <a:ext cx="0" cy="381000"/>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2476" name="Rectangle 28"/>
          <p:cNvSpPr>
            <a:spLocks noChangeArrowheads="1"/>
          </p:cNvSpPr>
          <p:nvPr/>
        </p:nvSpPr>
        <p:spPr bwMode="auto">
          <a:xfrm>
            <a:off x="323850" y="2513013"/>
            <a:ext cx="15875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Prezzo pagato</a:t>
            </a:r>
          </a:p>
          <a:p>
            <a:pPr algn="ctr">
              <a:lnSpc>
                <a:spcPct val="85000"/>
              </a:lnSpc>
              <a:spcBef>
                <a:spcPct val="0"/>
              </a:spcBef>
              <a:buFontTx/>
              <a:buNone/>
            </a:pPr>
            <a:r>
              <a:rPr lang="it-IT" altLang="en-US" sz="1800" b="1">
                <a:solidFill>
                  <a:srgbClr val="000000"/>
                </a:solidFill>
                <a:latin typeface="Arial" panose="020B0604020202020204" pitchFamily="34" charset="0"/>
              </a:rPr>
              <a:t>dai compratori</a:t>
            </a:r>
          </a:p>
        </p:txBody>
      </p:sp>
      <p:sp>
        <p:nvSpPr>
          <p:cNvPr id="232477" name="Line 29"/>
          <p:cNvSpPr>
            <a:spLocks noChangeShapeType="1"/>
          </p:cNvSpPr>
          <p:nvPr/>
        </p:nvSpPr>
        <p:spPr bwMode="auto">
          <a:xfrm flipH="1">
            <a:off x="2362200" y="35052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78" name="Line 30"/>
          <p:cNvSpPr>
            <a:spLocks noChangeShapeType="1"/>
          </p:cNvSpPr>
          <p:nvPr/>
        </p:nvSpPr>
        <p:spPr bwMode="auto">
          <a:xfrm flipV="1">
            <a:off x="2514600" y="29718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79" name="Rectangle 31"/>
          <p:cNvSpPr>
            <a:spLocks noChangeArrowheads="1"/>
          </p:cNvSpPr>
          <p:nvPr/>
        </p:nvSpPr>
        <p:spPr bwMode="auto">
          <a:xfrm>
            <a:off x="2057400" y="33528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32480" name="Rectangle 32"/>
          <p:cNvSpPr>
            <a:spLocks noChangeArrowheads="1"/>
          </p:cNvSpPr>
          <p:nvPr/>
        </p:nvSpPr>
        <p:spPr bwMode="auto">
          <a:xfrm>
            <a:off x="304800" y="4267200"/>
            <a:ext cx="19177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Prezzo incassato </a:t>
            </a:r>
          </a:p>
          <a:p>
            <a:pPr algn="ctr">
              <a:lnSpc>
                <a:spcPct val="85000"/>
              </a:lnSpc>
              <a:spcBef>
                <a:spcPct val="0"/>
              </a:spcBef>
              <a:buFontTx/>
              <a:buNone/>
            </a:pPr>
            <a:r>
              <a:rPr lang="it-IT" altLang="en-US" sz="1800" b="1">
                <a:solidFill>
                  <a:srgbClr val="000000"/>
                </a:solidFill>
                <a:latin typeface="Arial" panose="020B0604020202020204" pitchFamily="34" charset="0"/>
              </a:rPr>
              <a:t>dai venditori</a:t>
            </a:r>
          </a:p>
        </p:txBody>
      </p:sp>
      <p:sp>
        <p:nvSpPr>
          <p:cNvPr id="232481" name="Line 33"/>
          <p:cNvSpPr>
            <a:spLocks noChangeShapeType="1"/>
          </p:cNvSpPr>
          <p:nvPr/>
        </p:nvSpPr>
        <p:spPr bwMode="auto">
          <a:xfrm>
            <a:off x="914400" y="29718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2" name="Line 34"/>
          <p:cNvSpPr>
            <a:spLocks noChangeShapeType="1"/>
          </p:cNvSpPr>
          <p:nvPr/>
        </p:nvSpPr>
        <p:spPr bwMode="auto">
          <a:xfrm flipV="1">
            <a:off x="1066800" y="381000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3" name="AutoShape 35"/>
          <p:cNvSpPr>
            <a:spLocks/>
          </p:cNvSpPr>
          <p:nvPr/>
        </p:nvSpPr>
        <p:spPr bwMode="auto">
          <a:xfrm>
            <a:off x="2438400" y="3276600"/>
            <a:ext cx="76200" cy="381000"/>
          </a:xfrm>
          <a:prstGeom prst="righ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84" name="Freeform 36"/>
          <p:cNvSpPr>
            <a:spLocks/>
          </p:cNvSpPr>
          <p:nvPr/>
        </p:nvSpPr>
        <p:spPr bwMode="auto">
          <a:xfrm>
            <a:off x="4800600" y="31242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5" name="Line 37"/>
          <p:cNvSpPr>
            <a:spLocks noChangeShapeType="1"/>
          </p:cNvSpPr>
          <p:nvPr/>
        </p:nvSpPr>
        <p:spPr bwMode="auto">
          <a:xfrm flipH="1">
            <a:off x="2339975" y="3716338"/>
            <a:ext cx="24479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6" name="Line 38"/>
          <p:cNvSpPr>
            <a:spLocks noChangeShapeType="1"/>
          </p:cNvSpPr>
          <p:nvPr/>
        </p:nvSpPr>
        <p:spPr bwMode="auto">
          <a:xfrm flipH="1">
            <a:off x="2339975" y="3213100"/>
            <a:ext cx="24479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7" name="Freeform 39"/>
          <p:cNvSpPr>
            <a:spLocks/>
          </p:cNvSpPr>
          <p:nvPr/>
        </p:nvSpPr>
        <p:spPr bwMode="auto">
          <a:xfrm>
            <a:off x="4787900" y="3213100"/>
            <a:ext cx="71438" cy="3095625"/>
          </a:xfrm>
          <a:custGeom>
            <a:avLst/>
            <a:gdLst>
              <a:gd name="T0" fmla="*/ 2147483646 w 17"/>
              <a:gd name="T1" fmla="*/ 2147483646 h 1767"/>
              <a:gd name="T2" fmla="*/ 2147483646 w 17"/>
              <a:gd name="T3" fmla="*/ 0 h 1767"/>
              <a:gd name="T4" fmla="*/ 0 w 17"/>
              <a:gd name="T5" fmla="*/ 0 h 1767"/>
              <a:gd name="T6" fmla="*/ 0 60000 65536"/>
              <a:gd name="T7" fmla="*/ 0 60000 65536"/>
              <a:gd name="T8" fmla="*/ 0 60000 65536"/>
            </a:gdLst>
            <a:ahLst/>
            <a:cxnLst>
              <a:cxn ang="T6">
                <a:pos x="T0" y="T1"/>
              </a:cxn>
              <a:cxn ang="T7">
                <a:pos x="T2" y="T3"/>
              </a:cxn>
              <a:cxn ang="T8">
                <a:pos x="T4" y="T5"/>
              </a:cxn>
            </a:cxnLst>
            <a:rect l="0" t="0" r="r" b="b"/>
            <a:pathLst>
              <a:path w="17" h="1767">
                <a:moveTo>
                  <a:pt x="16" y="1766"/>
                </a:moveTo>
                <a:lnTo>
                  <a:pt x="16"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24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olo 1"/>
          <p:cNvSpPr>
            <a:spLocks noGrp="1"/>
          </p:cNvSpPr>
          <p:nvPr>
            <p:ph type="title"/>
          </p:nvPr>
        </p:nvSpPr>
        <p:spPr>
          <a:xfrm>
            <a:off x="287338" y="115888"/>
            <a:ext cx="8569325" cy="1143000"/>
          </a:xfrm>
        </p:spPr>
        <p:txBody>
          <a:bodyPr/>
          <a:lstStyle/>
          <a:p>
            <a:r>
              <a:rPr lang="en-US" altLang="en-US" sz="3600" dirty="0" err="1"/>
              <a:t>Perché</a:t>
            </a:r>
            <a:r>
              <a:rPr lang="en-US" altLang="en-US" sz="3600" dirty="0"/>
              <a:t> la </a:t>
            </a:r>
            <a:r>
              <a:rPr lang="en-US" altLang="en-US" sz="3600" dirty="0" err="1"/>
              <a:t>retta</a:t>
            </a:r>
            <a:r>
              <a:rPr lang="en-US" altLang="en-US" sz="3600" dirty="0"/>
              <a:t> di </a:t>
            </a:r>
            <a:r>
              <a:rPr lang="en-US" altLang="en-US" sz="3600" dirty="0" err="1"/>
              <a:t>domanda</a:t>
            </a:r>
            <a:r>
              <a:rPr lang="en-US" altLang="en-US" sz="3600" dirty="0"/>
              <a:t> </a:t>
            </a:r>
            <a:r>
              <a:rPr lang="en-US" altLang="en-US" sz="3600" dirty="0" err="1"/>
              <a:t>si</a:t>
            </a:r>
            <a:r>
              <a:rPr lang="en-US" altLang="en-US" sz="3600" dirty="0"/>
              <a:t> </a:t>
            </a:r>
            <a:r>
              <a:rPr lang="en-US" altLang="en-US" sz="3600" dirty="0" err="1"/>
              <a:t>sposta</a:t>
            </a:r>
            <a:r>
              <a:rPr lang="en-US" altLang="en-US" sz="3600" dirty="0"/>
              <a:t>?</a:t>
            </a:r>
          </a:p>
        </p:txBody>
      </p:sp>
      <p:sp>
        <p:nvSpPr>
          <p:cNvPr id="3" name="Segnaposto contenuto 2"/>
          <p:cNvSpPr>
            <a:spLocks noGrp="1"/>
          </p:cNvSpPr>
          <p:nvPr>
            <p:ph idx="1"/>
          </p:nvPr>
        </p:nvSpPr>
        <p:spPr>
          <a:xfrm>
            <a:off x="287338" y="1125538"/>
            <a:ext cx="8569325" cy="5111750"/>
          </a:xfrm>
        </p:spPr>
        <p:txBody>
          <a:bodyPr/>
          <a:lstStyle/>
          <a:p>
            <a:r>
              <a:rPr lang="it-IT" altLang="en-US" sz="2800" dirty="0"/>
              <a:t>La semplice equazione della retta spiega lo spostamento della domanda in presenza di una tassa t.</a:t>
            </a:r>
          </a:p>
          <a:p>
            <a:r>
              <a:rPr lang="it-IT" altLang="en-US" sz="2800" dirty="0"/>
              <a:t>Nel nostro caso l’equazione della retta di domanda senza tassa è: </a:t>
            </a:r>
            <a:r>
              <a:rPr lang="it-IT" altLang="en-US" sz="2800" b="1" dirty="0"/>
              <a:t>P = </a:t>
            </a:r>
            <a:r>
              <a:rPr lang="it-IT" altLang="en-US" sz="2800" b="1" dirty="0" err="1"/>
              <a:t>aQ</a:t>
            </a:r>
            <a:r>
              <a:rPr lang="it-IT" altLang="en-US" sz="2800" b="1" dirty="0"/>
              <a:t> + b</a:t>
            </a:r>
            <a:r>
              <a:rPr lang="it-IT" altLang="en-US" sz="2800" dirty="0"/>
              <a:t>, con a &lt; 0</a:t>
            </a:r>
            <a:endParaRPr lang="it-IT" altLang="en-US" sz="2800" b="1" dirty="0"/>
          </a:p>
          <a:p>
            <a:r>
              <a:rPr lang="it-IT" altLang="en-US" sz="2800" dirty="0"/>
              <a:t>Ma ora i compratori pagano P + t, quindi l’equazione diviene: P + t = </a:t>
            </a:r>
            <a:r>
              <a:rPr lang="it-IT" altLang="en-US" sz="2800" dirty="0" err="1"/>
              <a:t>aQ</a:t>
            </a:r>
            <a:r>
              <a:rPr lang="it-IT" altLang="en-US" sz="2800" dirty="0"/>
              <a:t> + b</a:t>
            </a:r>
          </a:p>
          <a:p>
            <a:r>
              <a:rPr lang="it-IT" altLang="en-US" sz="2800" dirty="0"/>
              <a:t>Ovvero: </a:t>
            </a:r>
            <a:r>
              <a:rPr lang="it-IT" altLang="en-US" sz="2800" b="1" dirty="0"/>
              <a:t>P = </a:t>
            </a:r>
            <a:r>
              <a:rPr lang="it-IT" altLang="en-US" sz="2800" b="1" dirty="0" err="1"/>
              <a:t>aQ</a:t>
            </a:r>
            <a:r>
              <a:rPr lang="it-IT" altLang="en-US" sz="2800" b="1" dirty="0"/>
              <a:t> + (b – t)</a:t>
            </a:r>
          </a:p>
          <a:p>
            <a:r>
              <a:rPr lang="it-IT" altLang="en-US" sz="2800" dirty="0"/>
              <a:t>In pratica, il termine noto si riduce e la retta trasla verso il basso.</a:t>
            </a:r>
          </a:p>
          <a:p>
            <a:pPr lvl="1"/>
            <a:r>
              <a:rPr lang="it-IT" altLang="en-US" sz="2400" dirty="0" err="1"/>
              <a:t>N.b.</a:t>
            </a:r>
            <a:r>
              <a:rPr lang="it-IT" altLang="en-US" sz="2400" dirty="0"/>
              <a:t>: quando la domanda trasla in basso a sinistra significa che la quantità domandata è </a:t>
            </a:r>
            <a:r>
              <a:rPr lang="it-IT" altLang="en-US" sz="2400" u="sng" dirty="0"/>
              <a:t>minore</a:t>
            </a:r>
            <a:r>
              <a:rPr lang="it-IT" altLang="en-US" sz="2400" dirty="0"/>
              <a:t> per ogni livello di prezzo.</a:t>
            </a:r>
          </a:p>
          <a:p>
            <a:pPr lvl="1"/>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6588125" y="4365625"/>
            <a:ext cx="749300" cy="73025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1800" b="1"/>
              <a:t>Tassa</a:t>
            </a:r>
          </a:p>
          <a:p>
            <a:pPr algn="ctr" eaLnBrk="1" hangingPunct="1">
              <a:spcBef>
                <a:spcPct val="0"/>
              </a:spcBef>
              <a:buFontTx/>
              <a:buNone/>
            </a:pPr>
            <a:r>
              <a:rPr lang="it-IT" altLang="en-US" sz="1800" b="1"/>
              <a:t>€0,50</a:t>
            </a:r>
          </a:p>
        </p:txBody>
      </p:sp>
      <p:sp>
        <p:nvSpPr>
          <p:cNvPr id="235523" name="Rectangle 3"/>
          <p:cNvSpPr>
            <a:spLocks noChangeArrowheads="1"/>
          </p:cNvSpPr>
          <p:nvPr/>
        </p:nvSpPr>
        <p:spPr bwMode="auto">
          <a:xfrm>
            <a:off x="1752600" y="3048000"/>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€3.30</a:t>
            </a:r>
          </a:p>
        </p:txBody>
      </p:sp>
      <p:sp>
        <p:nvSpPr>
          <p:cNvPr id="235524" name="Rectangle 4"/>
          <p:cNvSpPr>
            <a:spLocks noChangeArrowheads="1"/>
          </p:cNvSpPr>
          <p:nvPr/>
        </p:nvSpPr>
        <p:spPr bwMode="auto">
          <a:xfrm>
            <a:off x="1763713" y="35734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€2.80</a:t>
            </a:r>
          </a:p>
        </p:txBody>
      </p:sp>
      <p:sp>
        <p:nvSpPr>
          <p:cNvPr id="235525" name="Rectangle 5"/>
          <p:cNvSpPr>
            <a:spLocks noChangeArrowheads="1"/>
          </p:cNvSpPr>
          <p:nvPr/>
        </p:nvSpPr>
        <p:spPr bwMode="auto">
          <a:xfrm>
            <a:off x="6757988" y="6365875"/>
            <a:ext cx="1193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gelato</a:t>
            </a:r>
          </a:p>
        </p:txBody>
      </p:sp>
      <p:sp>
        <p:nvSpPr>
          <p:cNvPr id="235526" name="Rectangle 6"/>
          <p:cNvSpPr>
            <a:spLocks noChangeArrowheads="1"/>
          </p:cNvSpPr>
          <p:nvPr/>
        </p:nvSpPr>
        <p:spPr bwMode="auto">
          <a:xfrm>
            <a:off x="2157413" y="63658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35527" name="Rectangle 7"/>
          <p:cNvSpPr>
            <a:spLocks noChangeArrowheads="1"/>
          </p:cNvSpPr>
          <p:nvPr/>
        </p:nvSpPr>
        <p:spPr bwMode="auto">
          <a:xfrm>
            <a:off x="1565275" y="1847850"/>
            <a:ext cx="73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panose="020B0604020202020204" pitchFamily="34" charset="0"/>
              </a:rPr>
              <a:t>Prezzo</a:t>
            </a:r>
          </a:p>
          <a:p>
            <a:pPr algn="r">
              <a:spcBef>
                <a:spcPct val="0"/>
              </a:spcBef>
              <a:buFontTx/>
              <a:buNone/>
            </a:pPr>
            <a:endParaRPr lang="it-IT" altLang="en-US" sz="1800" b="1">
              <a:solidFill>
                <a:srgbClr val="000000"/>
              </a:solidFill>
              <a:latin typeface="Arial" panose="020B0604020202020204" pitchFamily="34" charset="0"/>
            </a:endParaRPr>
          </a:p>
        </p:txBody>
      </p:sp>
      <p:sp>
        <p:nvSpPr>
          <p:cNvPr id="235528" name="Freeform 8"/>
          <p:cNvSpPr>
            <a:spLocks/>
          </p:cNvSpPr>
          <p:nvPr/>
        </p:nvSpPr>
        <p:spPr bwMode="auto">
          <a:xfrm>
            <a:off x="2339975" y="1989138"/>
            <a:ext cx="5545138" cy="4303712"/>
          </a:xfrm>
          <a:custGeom>
            <a:avLst/>
            <a:gdLst>
              <a:gd name="T0" fmla="*/ 0 w 3493"/>
              <a:gd name="T1" fmla="*/ 0 h 2711"/>
              <a:gd name="T2" fmla="*/ 0 w 3493"/>
              <a:gd name="T3" fmla="*/ 2147483646 h 2711"/>
              <a:gd name="T4" fmla="*/ 2147483646 w 3493"/>
              <a:gd name="T5" fmla="*/ 2147483646 h 2711"/>
              <a:gd name="T6" fmla="*/ 0 60000 65536"/>
              <a:gd name="T7" fmla="*/ 0 60000 65536"/>
              <a:gd name="T8" fmla="*/ 0 60000 65536"/>
            </a:gdLst>
            <a:ahLst/>
            <a:cxnLst>
              <a:cxn ang="T6">
                <a:pos x="T0" y="T1"/>
              </a:cxn>
              <a:cxn ang="T7">
                <a:pos x="T2" y="T3"/>
              </a:cxn>
              <a:cxn ang="T8">
                <a:pos x="T4" y="T5"/>
              </a:cxn>
            </a:cxnLst>
            <a:rect l="0" t="0" r="r" b="b"/>
            <a:pathLst>
              <a:path w="3493" h="2711">
                <a:moveTo>
                  <a:pt x="0" y="0"/>
                </a:moveTo>
                <a:lnTo>
                  <a:pt x="0" y="2710"/>
                </a:lnTo>
                <a:lnTo>
                  <a:pt x="3492" y="27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29" name="Rectangle 9"/>
          <p:cNvSpPr>
            <a:spLocks noChangeArrowheads="1"/>
          </p:cNvSpPr>
          <p:nvPr/>
        </p:nvSpPr>
        <p:spPr bwMode="auto">
          <a:xfrm>
            <a:off x="4932363" y="630872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100</a:t>
            </a:r>
          </a:p>
        </p:txBody>
      </p:sp>
      <p:sp>
        <p:nvSpPr>
          <p:cNvPr id="235530" name="Freeform 10"/>
          <p:cNvSpPr>
            <a:spLocks/>
          </p:cNvSpPr>
          <p:nvPr/>
        </p:nvSpPr>
        <p:spPr bwMode="auto">
          <a:xfrm>
            <a:off x="5086350" y="3497263"/>
            <a:ext cx="26988" cy="2805112"/>
          </a:xfrm>
          <a:custGeom>
            <a:avLst/>
            <a:gdLst>
              <a:gd name="T0" fmla="*/ 2147483646 w 17"/>
              <a:gd name="T1" fmla="*/ 2147483646 h 1767"/>
              <a:gd name="T2" fmla="*/ 2147483646 w 17"/>
              <a:gd name="T3" fmla="*/ 0 h 1767"/>
              <a:gd name="T4" fmla="*/ 0 w 17"/>
              <a:gd name="T5" fmla="*/ 0 h 1767"/>
              <a:gd name="T6" fmla="*/ 0 60000 65536"/>
              <a:gd name="T7" fmla="*/ 0 60000 65536"/>
              <a:gd name="T8" fmla="*/ 0 60000 65536"/>
            </a:gdLst>
            <a:ahLst/>
            <a:cxnLst>
              <a:cxn ang="T6">
                <a:pos x="T0" y="T1"/>
              </a:cxn>
              <a:cxn ang="T7">
                <a:pos x="T2" y="T3"/>
              </a:cxn>
              <a:cxn ang="T8">
                <a:pos x="T4" y="T5"/>
              </a:cxn>
            </a:cxnLst>
            <a:rect l="0" t="0" r="r" b="b"/>
            <a:pathLst>
              <a:path w="17" h="1767">
                <a:moveTo>
                  <a:pt x="16" y="1766"/>
                </a:moveTo>
                <a:lnTo>
                  <a:pt x="16" y="0"/>
                </a:lnTo>
                <a:lnTo>
                  <a:pt x="0" y="0"/>
                </a:lnTo>
              </a:path>
            </a:pathLst>
          </a:custGeom>
          <a:noFill/>
          <a:ln w="12700" cap="rnd"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31" name="Rectangle 11"/>
          <p:cNvSpPr>
            <a:spLocks noChangeArrowheads="1"/>
          </p:cNvSpPr>
          <p:nvPr/>
        </p:nvSpPr>
        <p:spPr bwMode="auto">
          <a:xfrm>
            <a:off x="4716463" y="63087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90</a:t>
            </a:r>
          </a:p>
        </p:txBody>
      </p:sp>
      <p:sp>
        <p:nvSpPr>
          <p:cNvPr id="235532" name="Line 12"/>
          <p:cNvSpPr>
            <a:spLocks noChangeShapeType="1"/>
          </p:cNvSpPr>
          <p:nvPr/>
        </p:nvSpPr>
        <p:spPr bwMode="auto">
          <a:xfrm>
            <a:off x="4038600" y="2438400"/>
            <a:ext cx="3155950" cy="311308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533" name="Line 13"/>
          <p:cNvSpPr>
            <a:spLocks noChangeShapeType="1"/>
          </p:cNvSpPr>
          <p:nvPr/>
        </p:nvSpPr>
        <p:spPr bwMode="auto">
          <a:xfrm>
            <a:off x="3803650" y="2682875"/>
            <a:ext cx="3179763" cy="3113088"/>
          </a:xfrm>
          <a:prstGeom prst="line">
            <a:avLst/>
          </a:prstGeom>
          <a:noFill/>
          <a:ln w="28575">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534" name="Freeform 14"/>
          <p:cNvSpPr>
            <a:spLocks/>
          </p:cNvSpPr>
          <p:nvPr/>
        </p:nvSpPr>
        <p:spPr bwMode="auto">
          <a:xfrm>
            <a:off x="5046663" y="34544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0" y="68"/>
                </a:moveTo>
                <a:lnTo>
                  <a:pt x="54" y="68"/>
                </a:lnTo>
                <a:lnTo>
                  <a:pt x="67" y="54"/>
                </a:lnTo>
                <a:lnTo>
                  <a:pt x="81" y="27"/>
                </a:lnTo>
                <a:lnTo>
                  <a:pt x="67" y="14"/>
                </a:lnTo>
                <a:lnTo>
                  <a:pt x="54" y="0"/>
                </a:lnTo>
                <a:lnTo>
                  <a:pt x="40" y="0"/>
                </a:lnTo>
                <a:lnTo>
                  <a:pt x="14" y="0"/>
                </a:lnTo>
                <a:lnTo>
                  <a:pt x="14" y="14"/>
                </a:lnTo>
                <a:lnTo>
                  <a:pt x="0" y="27"/>
                </a:lnTo>
                <a:lnTo>
                  <a:pt x="14" y="54"/>
                </a:lnTo>
                <a:lnTo>
                  <a:pt x="14" y="68"/>
                </a:lnTo>
                <a:lnTo>
                  <a:pt x="40" y="6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35" name="Freeform 15"/>
          <p:cNvSpPr>
            <a:spLocks/>
          </p:cNvSpPr>
          <p:nvPr/>
        </p:nvSpPr>
        <p:spPr bwMode="auto">
          <a:xfrm>
            <a:off x="2351088" y="3219450"/>
            <a:ext cx="2484437" cy="3082925"/>
          </a:xfrm>
          <a:custGeom>
            <a:avLst/>
            <a:gdLst>
              <a:gd name="T0" fmla="*/ 2147483646 w 1565"/>
              <a:gd name="T1" fmla="*/ 2147483646 h 1942"/>
              <a:gd name="T2" fmla="*/ 2147483646 w 1565"/>
              <a:gd name="T3" fmla="*/ 0 h 1942"/>
              <a:gd name="T4" fmla="*/ 0 w 1565"/>
              <a:gd name="T5" fmla="*/ 0 h 1942"/>
              <a:gd name="T6" fmla="*/ 0 60000 65536"/>
              <a:gd name="T7" fmla="*/ 0 60000 65536"/>
              <a:gd name="T8" fmla="*/ 0 60000 65536"/>
            </a:gdLst>
            <a:ahLst/>
            <a:cxnLst>
              <a:cxn ang="T6">
                <a:pos x="T0" y="T1"/>
              </a:cxn>
              <a:cxn ang="T7">
                <a:pos x="T2" y="T3"/>
              </a:cxn>
              <a:cxn ang="T8">
                <a:pos x="T4" y="T5"/>
              </a:cxn>
            </a:cxnLst>
            <a:rect l="0" t="0" r="r" b="b"/>
            <a:pathLst>
              <a:path w="1565" h="1942">
                <a:moveTo>
                  <a:pt x="1564" y="1941"/>
                </a:moveTo>
                <a:lnTo>
                  <a:pt x="1564" y="0"/>
                </a:lnTo>
                <a:lnTo>
                  <a:pt x="0" y="0"/>
                </a:lnTo>
              </a:path>
            </a:pathLst>
          </a:custGeom>
          <a:noFill/>
          <a:ln w="12700" cap="rnd"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36" name="Line 16"/>
          <p:cNvSpPr>
            <a:spLocks noChangeShapeType="1"/>
          </p:cNvSpPr>
          <p:nvPr/>
        </p:nvSpPr>
        <p:spPr bwMode="auto">
          <a:xfrm flipH="1" flipV="1">
            <a:off x="2352675" y="3679825"/>
            <a:ext cx="2940050" cy="36513"/>
          </a:xfrm>
          <a:prstGeom prst="line">
            <a:avLst/>
          </a:prstGeom>
          <a:noFill/>
          <a:ln w="127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537" name="Freeform 17"/>
          <p:cNvSpPr>
            <a:spLocks/>
          </p:cNvSpPr>
          <p:nvPr/>
        </p:nvSpPr>
        <p:spPr bwMode="auto">
          <a:xfrm>
            <a:off x="4768850" y="3624263"/>
            <a:ext cx="107950" cy="131762"/>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38" name="Rectangle 18"/>
          <p:cNvSpPr>
            <a:spLocks noChangeArrowheads="1"/>
          </p:cNvSpPr>
          <p:nvPr/>
        </p:nvSpPr>
        <p:spPr bwMode="auto">
          <a:xfrm>
            <a:off x="7359650" y="5465763"/>
            <a:ext cx="24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1</a:t>
            </a:r>
          </a:p>
        </p:txBody>
      </p:sp>
      <p:sp>
        <p:nvSpPr>
          <p:cNvPr id="235539" name="Rectangle 19"/>
          <p:cNvSpPr>
            <a:spLocks noChangeArrowheads="1"/>
          </p:cNvSpPr>
          <p:nvPr/>
        </p:nvSpPr>
        <p:spPr bwMode="auto">
          <a:xfrm>
            <a:off x="7081838" y="5786438"/>
            <a:ext cx="24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2</a:t>
            </a:r>
          </a:p>
        </p:txBody>
      </p:sp>
      <p:sp>
        <p:nvSpPr>
          <p:cNvPr id="235540" name="Line 20"/>
          <p:cNvSpPr>
            <a:spLocks noChangeShapeType="1"/>
          </p:cNvSpPr>
          <p:nvPr/>
        </p:nvSpPr>
        <p:spPr bwMode="auto">
          <a:xfrm>
            <a:off x="6084888" y="4508500"/>
            <a:ext cx="0" cy="381000"/>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541" name="Line 21"/>
          <p:cNvSpPr>
            <a:spLocks noChangeShapeType="1"/>
          </p:cNvSpPr>
          <p:nvPr/>
        </p:nvSpPr>
        <p:spPr bwMode="auto">
          <a:xfrm flipH="1">
            <a:off x="2339975" y="3500438"/>
            <a:ext cx="2786063" cy="47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42" name="Rectangle 22"/>
          <p:cNvSpPr>
            <a:spLocks noChangeArrowheads="1"/>
          </p:cNvSpPr>
          <p:nvPr/>
        </p:nvSpPr>
        <p:spPr bwMode="auto">
          <a:xfrm>
            <a:off x="2057400" y="33528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35543" name="Rectangle 23"/>
          <p:cNvSpPr>
            <a:spLocks noChangeArrowheads="1"/>
          </p:cNvSpPr>
          <p:nvPr/>
        </p:nvSpPr>
        <p:spPr bwMode="auto">
          <a:xfrm>
            <a:off x="1763713" y="3860800"/>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€2.50</a:t>
            </a:r>
          </a:p>
        </p:txBody>
      </p:sp>
      <p:sp>
        <p:nvSpPr>
          <p:cNvPr id="235544" name="AutoShape 24"/>
          <p:cNvSpPr>
            <a:spLocks/>
          </p:cNvSpPr>
          <p:nvPr/>
        </p:nvSpPr>
        <p:spPr bwMode="auto">
          <a:xfrm>
            <a:off x="6156325" y="4508500"/>
            <a:ext cx="431800" cy="431800"/>
          </a:xfrm>
          <a:prstGeom prst="leftBrace">
            <a:avLst>
              <a:gd name="adj1" fmla="val 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graphicFrame>
        <p:nvGraphicFramePr>
          <p:cNvPr id="481305" name="Group 25"/>
          <p:cNvGraphicFramePr>
            <a:graphicFrameLocks noGrp="1"/>
          </p:cNvGraphicFramePr>
          <p:nvPr/>
        </p:nvGraphicFramePr>
        <p:xfrm>
          <a:off x="5795963" y="0"/>
          <a:ext cx="3348037" cy="3524249"/>
        </p:xfrm>
        <a:graphic>
          <a:graphicData uri="http://schemas.openxmlformats.org/drawingml/2006/table">
            <a:tbl>
              <a:tblPr/>
              <a:tblGrid>
                <a:gridCol w="863600">
                  <a:extLst>
                    <a:ext uri="{9D8B030D-6E8A-4147-A177-3AD203B41FA5}">
                      <a16:colId xmlns:a16="http://schemas.microsoft.com/office/drawing/2014/main" val="20000"/>
                    </a:ext>
                  </a:extLst>
                </a:gridCol>
                <a:gridCol w="649287">
                  <a:extLst>
                    <a:ext uri="{9D8B030D-6E8A-4147-A177-3AD203B41FA5}">
                      <a16:colId xmlns:a16="http://schemas.microsoft.com/office/drawing/2014/main" val="20001"/>
                    </a:ext>
                  </a:extLst>
                </a:gridCol>
                <a:gridCol w="1150938">
                  <a:extLst>
                    <a:ext uri="{9D8B030D-6E8A-4147-A177-3AD203B41FA5}">
                      <a16:colId xmlns:a16="http://schemas.microsoft.com/office/drawing/2014/main" val="20002"/>
                    </a:ext>
                  </a:extLst>
                </a:gridCol>
                <a:gridCol w="684212">
                  <a:extLst>
                    <a:ext uri="{9D8B030D-6E8A-4147-A177-3AD203B41FA5}">
                      <a16:colId xmlns:a16="http://schemas.microsoft.com/office/drawing/2014/main" val="20003"/>
                    </a:ext>
                  </a:extLst>
                </a:gridCol>
              </a:tblGrid>
              <a:tr h="628024">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Prezzo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Q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dom.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Prezzo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tassa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Q</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dom.</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24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2,50</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140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2,5 + 0,5 = 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4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2,80</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120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2,8 + 0,5 = 3,3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4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3</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100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3 + 0,5    = 3,50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80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24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3,30</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90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3,3 + 0,5 = 3,80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60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245">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3,50</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FF0000"/>
                          </a:solidFill>
                          <a:effectLst/>
                          <a:latin typeface="Times New Roman" panose="02020603050405020304" pitchFamily="18" charset="0"/>
                          <a:cs typeface="Arial" panose="020B0604020202020204" pitchFamily="34" charset="0"/>
                        </a:rPr>
                        <a:t>80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3,5 + 0,5 = 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a:ln>
                            <a:noFill/>
                          </a:ln>
                          <a:solidFill>
                            <a:srgbClr val="CC00FF"/>
                          </a:solidFill>
                          <a:effectLst/>
                          <a:latin typeface="Times New Roman" panose="02020603050405020304" pitchFamily="18" charset="0"/>
                          <a:cs typeface="Arial" panose="020B0604020202020204" pitchFamily="34"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5582" name="Line 62"/>
          <p:cNvSpPr>
            <a:spLocks noChangeShapeType="1"/>
          </p:cNvSpPr>
          <p:nvPr/>
        </p:nvSpPr>
        <p:spPr bwMode="auto">
          <a:xfrm>
            <a:off x="2339975" y="3933825"/>
            <a:ext cx="316865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83" name="Freeform 63"/>
          <p:cNvSpPr>
            <a:spLocks/>
          </p:cNvSpPr>
          <p:nvPr/>
        </p:nvSpPr>
        <p:spPr bwMode="auto">
          <a:xfrm>
            <a:off x="5508625" y="38608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84" name="Freeform 64"/>
          <p:cNvSpPr>
            <a:spLocks/>
          </p:cNvSpPr>
          <p:nvPr/>
        </p:nvSpPr>
        <p:spPr bwMode="auto">
          <a:xfrm>
            <a:off x="5076825" y="38608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85" name="Line 65"/>
          <p:cNvSpPr>
            <a:spLocks noChangeShapeType="1"/>
          </p:cNvSpPr>
          <p:nvPr/>
        </p:nvSpPr>
        <p:spPr bwMode="auto">
          <a:xfrm>
            <a:off x="5580063" y="3933825"/>
            <a:ext cx="0" cy="23749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86" name="Rectangle 66"/>
          <p:cNvSpPr>
            <a:spLocks noChangeArrowheads="1"/>
          </p:cNvSpPr>
          <p:nvPr/>
        </p:nvSpPr>
        <p:spPr bwMode="auto">
          <a:xfrm>
            <a:off x="5508625" y="630872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140</a:t>
            </a:r>
          </a:p>
        </p:txBody>
      </p:sp>
      <p:sp>
        <p:nvSpPr>
          <p:cNvPr id="235587" name="Freeform 67"/>
          <p:cNvSpPr>
            <a:spLocks/>
          </p:cNvSpPr>
          <p:nvPr/>
        </p:nvSpPr>
        <p:spPr bwMode="auto">
          <a:xfrm>
            <a:off x="4572000" y="34290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88" name="Line 68"/>
          <p:cNvSpPr>
            <a:spLocks noChangeShapeType="1"/>
          </p:cNvSpPr>
          <p:nvPr/>
        </p:nvSpPr>
        <p:spPr bwMode="auto">
          <a:xfrm>
            <a:off x="4643438" y="2997200"/>
            <a:ext cx="0" cy="33115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89" name="Rectangle 69"/>
          <p:cNvSpPr>
            <a:spLocks noChangeArrowheads="1"/>
          </p:cNvSpPr>
          <p:nvPr/>
        </p:nvSpPr>
        <p:spPr bwMode="auto">
          <a:xfrm>
            <a:off x="4500563" y="63087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80</a:t>
            </a:r>
          </a:p>
        </p:txBody>
      </p:sp>
      <p:sp>
        <p:nvSpPr>
          <p:cNvPr id="235590" name="Text Box 70"/>
          <p:cNvSpPr txBox="1">
            <a:spLocks noChangeArrowheads="1"/>
          </p:cNvSpPr>
          <p:nvPr/>
        </p:nvSpPr>
        <p:spPr bwMode="auto">
          <a:xfrm>
            <a:off x="4932363" y="3141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E</a:t>
            </a:r>
          </a:p>
        </p:txBody>
      </p:sp>
      <p:sp>
        <p:nvSpPr>
          <p:cNvPr id="235591" name="Text Box 71"/>
          <p:cNvSpPr txBox="1">
            <a:spLocks noChangeArrowheads="1"/>
          </p:cNvSpPr>
          <p:nvPr/>
        </p:nvSpPr>
        <p:spPr bwMode="auto">
          <a:xfrm>
            <a:off x="4500563" y="35734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F</a:t>
            </a:r>
          </a:p>
        </p:txBody>
      </p:sp>
      <p:sp>
        <p:nvSpPr>
          <p:cNvPr id="235592" name="Freeform 72"/>
          <p:cNvSpPr>
            <a:spLocks/>
          </p:cNvSpPr>
          <p:nvPr/>
        </p:nvSpPr>
        <p:spPr bwMode="auto">
          <a:xfrm>
            <a:off x="4572000" y="2924175"/>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93" name="Line 73"/>
          <p:cNvSpPr>
            <a:spLocks noChangeShapeType="1"/>
          </p:cNvSpPr>
          <p:nvPr/>
        </p:nvSpPr>
        <p:spPr bwMode="auto">
          <a:xfrm flipH="1">
            <a:off x="2339975" y="2997200"/>
            <a:ext cx="223202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94" name="Rectangle 74"/>
          <p:cNvSpPr>
            <a:spLocks noChangeArrowheads="1"/>
          </p:cNvSpPr>
          <p:nvPr/>
        </p:nvSpPr>
        <p:spPr bwMode="auto">
          <a:xfrm>
            <a:off x="1763713" y="2781300"/>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€3.50</a:t>
            </a:r>
          </a:p>
        </p:txBody>
      </p:sp>
      <p:sp>
        <p:nvSpPr>
          <p:cNvPr id="235595" name="Text Box 75"/>
          <p:cNvSpPr txBox="1">
            <a:spLocks noChangeArrowheads="1"/>
          </p:cNvSpPr>
          <p:nvPr/>
        </p:nvSpPr>
        <p:spPr bwMode="auto">
          <a:xfrm>
            <a:off x="447675" y="331788"/>
            <a:ext cx="4738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a:latin typeface="Bookman Old Style" panose="02050604050505020204" pitchFamily="18" charset="0"/>
              </a:rPr>
              <a:t>Perché la tassa sposta </a:t>
            </a:r>
          </a:p>
          <a:p>
            <a:pPr eaLnBrk="1" hangingPunct="1">
              <a:spcBef>
                <a:spcPct val="0"/>
              </a:spcBef>
              <a:buFontTx/>
              <a:buNone/>
            </a:pPr>
            <a:r>
              <a:rPr lang="it-IT" altLang="en-US">
                <a:latin typeface="Bookman Old Style" panose="02050604050505020204" pitchFamily="18" charset="0"/>
              </a:rPr>
              <a:t>la curva di domanda?</a:t>
            </a:r>
          </a:p>
        </p:txBody>
      </p:sp>
      <p:sp>
        <p:nvSpPr>
          <p:cNvPr id="235596" name="Line 76"/>
          <p:cNvSpPr>
            <a:spLocks noChangeShapeType="1"/>
          </p:cNvSpPr>
          <p:nvPr/>
        </p:nvSpPr>
        <p:spPr bwMode="auto">
          <a:xfrm>
            <a:off x="4067175" y="2492375"/>
            <a:ext cx="0" cy="381000"/>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597" name="Text Box 77"/>
          <p:cNvSpPr txBox="1">
            <a:spLocks noChangeArrowheads="1"/>
          </p:cNvSpPr>
          <p:nvPr/>
        </p:nvSpPr>
        <p:spPr bwMode="auto">
          <a:xfrm>
            <a:off x="0" y="5589588"/>
            <a:ext cx="2295525" cy="590550"/>
          </a:xfrm>
          <a:prstGeom prst="rect">
            <a:avLst/>
          </a:prstGeom>
          <a:solidFill>
            <a:schemeClr val="accent1">
              <a:alpha val="50195"/>
            </a:scheme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600" b="1" i="1">
                <a:latin typeface="Arial" panose="020B0604020202020204" pitchFamily="34" charset="0"/>
              </a:rPr>
              <a:t>E </a:t>
            </a:r>
            <a:r>
              <a:rPr lang="it-IT" altLang="en-US" sz="1600" b="1" i="1">
                <a:latin typeface="Arial" panose="020B0604020202020204" pitchFamily="34" charset="0"/>
                <a:sym typeface="Symbol" panose="05050102010706020507" pitchFamily="18" charset="2"/>
              </a:rPr>
              <a:t> equilibrio iniziale</a:t>
            </a:r>
          </a:p>
          <a:p>
            <a:pPr eaLnBrk="1" hangingPunct="1">
              <a:spcBef>
                <a:spcPct val="0"/>
              </a:spcBef>
              <a:buFontTx/>
              <a:buNone/>
            </a:pPr>
            <a:r>
              <a:rPr lang="it-IT" altLang="en-US" sz="1600" b="1" i="1">
                <a:latin typeface="Arial" panose="020B0604020202020204" pitchFamily="34" charset="0"/>
                <a:sym typeface="Symbol" panose="05050102010706020507" pitchFamily="18" charset="2"/>
              </a:rPr>
              <a:t>F  nuovo equilibrio</a:t>
            </a:r>
          </a:p>
        </p:txBody>
      </p:sp>
      <p:sp>
        <p:nvSpPr>
          <p:cNvPr id="235598" name="Freeform 78"/>
          <p:cNvSpPr>
            <a:spLocks/>
          </p:cNvSpPr>
          <p:nvPr/>
        </p:nvSpPr>
        <p:spPr bwMode="auto">
          <a:xfrm>
            <a:off x="4787900" y="3140075"/>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599" name="Freeform 79"/>
          <p:cNvSpPr>
            <a:spLocks/>
          </p:cNvSpPr>
          <p:nvPr/>
        </p:nvSpPr>
        <p:spPr bwMode="auto">
          <a:xfrm>
            <a:off x="4067175" y="2924175"/>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00" name="Freeform 80"/>
          <p:cNvSpPr>
            <a:spLocks/>
          </p:cNvSpPr>
          <p:nvPr/>
        </p:nvSpPr>
        <p:spPr bwMode="auto">
          <a:xfrm>
            <a:off x="4284663" y="3141663"/>
            <a:ext cx="107950" cy="131762"/>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800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01" name="Freeform 81"/>
          <p:cNvSpPr>
            <a:spLocks/>
          </p:cNvSpPr>
          <p:nvPr/>
        </p:nvSpPr>
        <p:spPr bwMode="auto">
          <a:xfrm>
            <a:off x="5292725" y="36449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02" name="Line 82"/>
          <p:cNvSpPr>
            <a:spLocks noChangeShapeType="1"/>
          </p:cNvSpPr>
          <p:nvPr/>
        </p:nvSpPr>
        <p:spPr bwMode="auto">
          <a:xfrm>
            <a:off x="5364163" y="3716338"/>
            <a:ext cx="0" cy="2592387"/>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03" name="Line 83"/>
          <p:cNvSpPr>
            <a:spLocks noChangeShapeType="1"/>
          </p:cNvSpPr>
          <p:nvPr/>
        </p:nvSpPr>
        <p:spPr bwMode="auto">
          <a:xfrm>
            <a:off x="4356100" y="3213100"/>
            <a:ext cx="0" cy="30956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04" name="Line 84"/>
          <p:cNvSpPr>
            <a:spLocks noChangeShapeType="1"/>
          </p:cNvSpPr>
          <p:nvPr/>
        </p:nvSpPr>
        <p:spPr bwMode="auto">
          <a:xfrm>
            <a:off x="4140200" y="2997200"/>
            <a:ext cx="0" cy="33115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05" name="Rectangle 85"/>
          <p:cNvSpPr>
            <a:spLocks noChangeArrowheads="1"/>
          </p:cNvSpPr>
          <p:nvPr/>
        </p:nvSpPr>
        <p:spPr bwMode="auto">
          <a:xfrm>
            <a:off x="4284663" y="63087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60</a:t>
            </a:r>
          </a:p>
        </p:txBody>
      </p:sp>
      <p:sp>
        <p:nvSpPr>
          <p:cNvPr id="235606" name="Rectangle 86"/>
          <p:cNvSpPr>
            <a:spLocks noChangeArrowheads="1"/>
          </p:cNvSpPr>
          <p:nvPr/>
        </p:nvSpPr>
        <p:spPr bwMode="auto">
          <a:xfrm>
            <a:off x="3995738" y="63087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50</a:t>
            </a:r>
          </a:p>
        </p:txBody>
      </p:sp>
      <p:sp>
        <p:nvSpPr>
          <p:cNvPr id="235607" name="Rectangle 87"/>
          <p:cNvSpPr>
            <a:spLocks noChangeArrowheads="1"/>
          </p:cNvSpPr>
          <p:nvPr/>
        </p:nvSpPr>
        <p:spPr bwMode="auto">
          <a:xfrm>
            <a:off x="5219700" y="6308725"/>
            <a:ext cx="295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400" b="1">
                <a:solidFill>
                  <a:srgbClr val="000000"/>
                </a:solidFill>
                <a:latin typeface="Arial" panose="020B0604020202020204" pitchFamily="34" charset="0"/>
              </a:rPr>
              <a:t>120</a:t>
            </a:r>
          </a:p>
        </p:txBody>
      </p:sp>
    </p:spTree>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11188" y="404813"/>
            <a:ext cx="8077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L’impatto di una tassa sui venditori</a:t>
            </a:r>
          </a:p>
        </p:txBody>
      </p:sp>
      <p:sp>
        <p:nvSpPr>
          <p:cNvPr id="237571" name="Rectangle 3"/>
          <p:cNvSpPr>
            <a:spLocks noChangeArrowheads="1"/>
          </p:cNvSpPr>
          <p:nvPr/>
        </p:nvSpPr>
        <p:spPr bwMode="auto">
          <a:xfrm>
            <a:off x="533400" y="234950"/>
            <a:ext cx="7772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7572" name="Rectangle 4"/>
          <p:cNvSpPr>
            <a:spLocks noChangeArrowheads="1"/>
          </p:cNvSpPr>
          <p:nvPr/>
        </p:nvSpPr>
        <p:spPr bwMode="auto">
          <a:xfrm>
            <a:off x="457200" y="3124200"/>
            <a:ext cx="749300" cy="73025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7573" name="Rectangle 5"/>
          <p:cNvSpPr>
            <a:spLocks noChangeArrowheads="1"/>
          </p:cNvSpPr>
          <p:nvPr/>
        </p:nvSpPr>
        <p:spPr bwMode="auto">
          <a:xfrm>
            <a:off x="6757988" y="6365875"/>
            <a:ext cx="1193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gelato</a:t>
            </a:r>
          </a:p>
        </p:txBody>
      </p:sp>
      <p:sp>
        <p:nvSpPr>
          <p:cNvPr id="237574" name="Rectangle 6"/>
          <p:cNvSpPr>
            <a:spLocks noChangeArrowheads="1"/>
          </p:cNvSpPr>
          <p:nvPr/>
        </p:nvSpPr>
        <p:spPr bwMode="auto">
          <a:xfrm>
            <a:off x="2157413" y="63658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37575" name="Rectangle 7"/>
          <p:cNvSpPr>
            <a:spLocks noChangeArrowheads="1"/>
          </p:cNvSpPr>
          <p:nvPr/>
        </p:nvSpPr>
        <p:spPr bwMode="auto">
          <a:xfrm>
            <a:off x="1565275" y="1847850"/>
            <a:ext cx="73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panose="020B0604020202020204" pitchFamily="34" charset="0"/>
              </a:rPr>
              <a:t>Prezzo</a:t>
            </a:r>
          </a:p>
          <a:p>
            <a:pPr algn="r">
              <a:spcBef>
                <a:spcPct val="0"/>
              </a:spcBef>
              <a:buFontTx/>
              <a:buNone/>
            </a:pPr>
            <a:endParaRPr lang="it-IT" altLang="en-US" sz="1800" b="1">
              <a:solidFill>
                <a:srgbClr val="000000"/>
              </a:solidFill>
              <a:latin typeface="Arial" panose="020B0604020202020204" pitchFamily="34" charset="0"/>
            </a:endParaRPr>
          </a:p>
        </p:txBody>
      </p:sp>
      <p:sp>
        <p:nvSpPr>
          <p:cNvPr id="237576" name="Freeform 8"/>
          <p:cNvSpPr>
            <a:spLocks/>
          </p:cNvSpPr>
          <p:nvPr/>
        </p:nvSpPr>
        <p:spPr bwMode="auto">
          <a:xfrm>
            <a:off x="2351088" y="2020888"/>
            <a:ext cx="5545137" cy="4303712"/>
          </a:xfrm>
          <a:custGeom>
            <a:avLst/>
            <a:gdLst>
              <a:gd name="T0" fmla="*/ 0 w 3493"/>
              <a:gd name="T1" fmla="*/ 0 h 2711"/>
              <a:gd name="T2" fmla="*/ 0 w 3493"/>
              <a:gd name="T3" fmla="*/ 2147483646 h 2711"/>
              <a:gd name="T4" fmla="*/ 2147483646 w 3493"/>
              <a:gd name="T5" fmla="*/ 2147483646 h 2711"/>
              <a:gd name="T6" fmla="*/ 0 60000 65536"/>
              <a:gd name="T7" fmla="*/ 0 60000 65536"/>
              <a:gd name="T8" fmla="*/ 0 60000 65536"/>
            </a:gdLst>
            <a:ahLst/>
            <a:cxnLst>
              <a:cxn ang="T6">
                <a:pos x="T0" y="T1"/>
              </a:cxn>
              <a:cxn ang="T7">
                <a:pos x="T2" y="T3"/>
              </a:cxn>
              <a:cxn ang="T8">
                <a:pos x="T4" y="T5"/>
              </a:cxn>
            </a:cxnLst>
            <a:rect l="0" t="0" r="r" b="b"/>
            <a:pathLst>
              <a:path w="3493" h="2711">
                <a:moveTo>
                  <a:pt x="0" y="0"/>
                </a:moveTo>
                <a:lnTo>
                  <a:pt x="0" y="2710"/>
                </a:lnTo>
                <a:lnTo>
                  <a:pt x="3492" y="27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77" name="Rectangle 9"/>
          <p:cNvSpPr>
            <a:spLocks noChangeArrowheads="1"/>
          </p:cNvSpPr>
          <p:nvPr/>
        </p:nvSpPr>
        <p:spPr bwMode="auto">
          <a:xfrm>
            <a:off x="5046663" y="6365875"/>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37578" name="Freeform 10"/>
          <p:cNvSpPr>
            <a:spLocks/>
          </p:cNvSpPr>
          <p:nvPr/>
        </p:nvSpPr>
        <p:spPr bwMode="auto">
          <a:xfrm>
            <a:off x="5086350" y="3497263"/>
            <a:ext cx="26988" cy="2805112"/>
          </a:xfrm>
          <a:custGeom>
            <a:avLst/>
            <a:gdLst>
              <a:gd name="T0" fmla="*/ 2147483646 w 17"/>
              <a:gd name="T1" fmla="*/ 2147483646 h 1767"/>
              <a:gd name="T2" fmla="*/ 2147483646 w 17"/>
              <a:gd name="T3" fmla="*/ 0 h 1767"/>
              <a:gd name="T4" fmla="*/ 0 w 17"/>
              <a:gd name="T5" fmla="*/ 0 h 1767"/>
              <a:gd name="T6" fmla="*/ 0 60000 65536"/>
              <a:gd name="T7" fmla="*/ 0 60000 65536"/>
              <a:gd name="T8" fmla="*/ 0 60000 65536"/>
            </a:gdLst>
            <a:ahLst/>
            <a:cxnLst>
              <a:cxn ang="T6">
                <a:pos x="T0" y="T1"/>
              </a:cxn>
              <a:cxn ang="T7">
                <a:pos x="T2" y="T3"/>
              </a:cxn>
              <a:cxn ang="T8">
                <a:pos x="T4" y="T5"/>
              </a:cxn>
            </a:cxnLst>
            <a:rect l="0" t="0" r="r" b="b"/>
            <a:pathLst>
              <a:path w="17" h="1767">
                <a:moveTo>
                  <a:pt x="16" y="1766"/>
                </a:moveTo>
                <a:lnTo>
                  <a:pt x="16"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79" name="Rectangle 11"/>
          <p:cNvSpPr>
            <a:spLocks noChangeArrowheads="1"/>
          </p:cNvSpPr>
          <p:nvPr/>
        </p:nvSpPr>
        <p:spPr bwMode="auto">
          <a:xfrm>
            <a:off x="4640263" y="6365875"/>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90</a:t>
            </a:r>
          </a:p>
        </p:txBody>
      </p:sp>
      <p:sp>
        <p:nvSpPr>
          <p:cNvPr id="237580" name="Rectangle 12"/>
          <p:cNvSpPr>
            <a:spLocks noChangeArrowheads="1"/>
          </p:cNvSpPr>
          <p:nvPr/>
        </p:nvSpPr>
        <p:spPr bwMode="auto">
          <a:xfrm>
            <a:off x="5791200" y="3581400"/>
            <a:ext cx="2400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Equilibrio senza tassa</a:t>
            </a:r>
          </a:p>
        </p:txBody>
      </p:sp>
      <p:sp>
        <p:nvSpPr>
          <p:cNvPr id="237581" name="Rectangle 13"/>
          <p:cNvSpPr>
            <a:spLocks noChangeArrowheads="1"/>
          </p:cNvSpPr>
          <p:nvPr/>
        </p:nvSpPr>
        <p:spPr bwMode="auto">
          <a:xfrm>
            <a:off x="2438400" y="2743200"/>
            <a:ext cx="143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Tassa (€0.50)</a:t>
            </a:r>
          </a:p>
        </p:txBody>
      </p:sp>
      <p:sp>
        <p:nvSpPr>
          <p:cNvPr id="237582" name="Line 14"/>
          <p:cNvSpPr>
            <a:spLocks noChangeShapeType="1"/>
          </p:cNvSpPr>
          <p:nvPr/>
        </p:nvSpPr>
        <p:spPr bwMode="auto">
          <a:xfrm>
            <a:off x="4038600" y="2438400"/>
            <a:ext cx="3155950" cy="31130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7583" name="Line 15"/>
          <p:cNvSpPr>
            <a:spLocks noChangeShapeType="1"/>
          </p:cNvSpPr>
          <p:nvPr/>
        </p:nvSpPr>
        <p:spPr bwMode="auto">
          <a:xfrm flipH="1">
            <a:off x="2944813" y="2682875"/>
            <a:ext cx="3463925" cy="22352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7584" name="Freeform 16"/>
          <p:cNvSpPr>
            <a:spLocks/>
          </p:cNvSpPr>
          <p:nvPr/>
        </p:nvSpPr>
        <p:spPr bwMode="auto">
          <a:xfrm>
            <a:off x="5046663" y="34544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0" y="68"/>
                </a:moveTo>
                <a:lnTo>
                  <a:pt x="54" y="68"/>
                </a:lnTo>
                <a:lnTo>
                  <a:pt x="67" y="54"/>
                </a:lnTo>
                <a:lnTo>
                  <a:pt x="81" y="27"/>
                </a:lnTo>
                <a:lnTo>
                  <a:pt x="67" y="14"/>
                </a:lnTo>
                <a:lnTo>
                  <a:pt x="54" y="0"/>
                </a:lnTo>
                <a:lnTo>
                  <a:pt x="40" y="0"/>
                </a:lnTo>
                <a:lnTo>
                  <a:pt x="14" y="0"/>
                </a:lnTo>
                <a:lnTo>
                  <a:pt x="14" y="14"/>
                </a:lnTo>
                <a:lnTo>
                  <a:pt x="0" y="27"/>
                </a:lnTo>
                <a:lnTo>
                  <a:pt x="14" y="54"/>
                </a:lnTo>
                <a:lnTo>
                  <a:pt x="14" y="68"/>
                </a:lnTo>
                <a:lnTo>
                  <a:pt x="40"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85" name="Freeform 17"/>
          <p:cNvSpPr>
            <a:spLocks/>
          </p:cNvSpPr>
          <p:nvPr/>
        </p:nvSpPr>
        <p:spPr bwMode="auto">
          <a:xfrm>
            <a:off x="2351088" y="3219450"/>
            <a:ext cx="2484437" cy="3082925"/>
          </a:xfrm>
          <a:custGeom>
            <a:avLst/>
            <a:gdLst>
              <a:gd name="T0" fmla="*/ 2147483646 w 1565"/>
              <a:gd name="T1" fmla="*/ 2147483646 h 1942"/>
              <a:gd name="T2" fmla="*/ 2147483646 w 1565"/>
              <a:gd name="T3" fmla="*/ 0 h 1942"/>
              <a:gd name="T4" fmla="*/ 0 w 1565"/>
              <a:gd name="T5" fmla="*/ 0 h 1942"/>
              <a:gd name="T6" fmla="*/ 0 60000 65536"/>
              <a:gd name="T7" fmla="*/ 0 60000 65536"/>
              <a:gd name="T8" fmla="*/ 0 60000 65536"/>
            </a:gdLst>
            <a:ahLst/>
            <a:cxnLst>
              <a:cxn ang="T6">
                <a:pos x="T0" y="T1"/>
              </a:cxn>
              <a:cxn ang="T7">
                <a:pos x="T2" y="T3"/>
              </a:cxn>
              <a:cxn ang="T8">
                <a:pos x="T4" y="T5"/>
              </a:cxn>
            </a:cxnLst>
            <a:rect l="0" t="0" r="r" b="b"/>
            <a:pathLst>
              <a:path w="1565" h="1942">
                <a:moveTo>
                  <a:pt x="1564" y="1941"/>
                </a:moveTo>
                <a:lnTo>
                  <a:pt x="1564" y="0"/>
                </a:ln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86" name="Freeform 18"/>
          <p:cNvSpPr>
            <a:spLocks/>
          </p:cNvSpPr>
          <p:nvPr/>
        </p:nvSpPr>
        <p:spPr bwMode="auto">
          <a:xfrm>
            <a:off x="2414588" y="3582988"/>
            <a:ext cx="87312" cy="87312"/>
          </a:xfrm>
          <a:custGeom>
            <a:avLst/>
            <a:gdLst>
              <a:gd name="T0" fmla="*/ 0 w 55"/>
              <a:gd name="T1" fmla="*/ 2147483646 h 55"/>
              <a:gd name="T2" fmla="*/ 2147483646 w 55"/>
              <a:gd name="T3" fmla="*/ 2147483646 h 55"/>
              <a:gd name="T4" fmla="*/ 2147483646 w 55"/>
              <a:gd name="T5" fmla="*/ 2147483646 h 55"/>
              <a:gd name="T6" fmla="*/ 2147483646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0" y="54"/>
                </a:moveTo>
                <a:lnTo>
                  <a:pt x="27" y="40"/>
                </a:lnTo>
                <a:lnTo>
                  <a:pt x="41" y="27"/>
                </a:lnTo>
                <a:lnTo>
                  <a:pt x="5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87" name="Freeform 19"/>
          <p:cNvSpPr>
            <a:spLocks/>
          </p:cNvSpPr>
          <p:nvPr/>
        </p:nvSpPr>
        <p:spPr bwMode="auto">
          <a:xfrm>
            <a:off x="2501900" y="3517900"/>
            <a:ext cx="1588" cy="66675"/>
          </a:xfrm>
          <a:custGeom>
            <a:avLst/>
            <a:gdLst>
              <a:gd name="T0" fmla="*/ 0 w 1"/>
              <a:gd name="T1" fmla="*/ 2147483646 h 42"/>
              <a:gd name="T2" fmla="*/ 0 w 1"/>
              <a:gd name="T3" fmla="*/ 2147483646 h 42"/>
              <a:gd name="T4" fmla="*/ 0 w 1"/>
              <a:gd name="T5" fmla="*/ 2147483646 h 42"/>
              <a:gd name="T6" fmla="*/ 0 w 1"/>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2">
                <a:moveTo>
                  <a:pt x="0" y="41"/>
                </a:moveTo>
                <a:lnTo>
                  <a:pt x="0" y="27"/>
                </a:lnTo>
                <a:lnTo>
                  <a:pt x="0"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88" name="Freeform 20"/>
          <p:cNvSpPr>
            <a:spLocks/>
          </p:cNvSpPr>
          <p:nvPr/>
        </p:nvSpPr>
        <p:spPr bwMode="auto">
          <a:xfrm>
            <a:off x="2500313" y="3454400"/>
            <a:ext cx="65087" cy="65088"/>
          </a:xfrm>
          <a:custGeom>
            <a:avLst/>
            <a:gdLst>
              <a:gd name="T0" fmla="*/ 0 w 41"/>
              <a:gd name="T1" fmla="*/ 2147483646 h 41"/>
              <a:gd name="T2" fmla="*/ 0 w 41"/>
              <a:gd name="T3" fmla="*/ 2147483646 h 41"/>
              <a:gd name="T4" fmla="*/ 2147483646 w 41"/>
              <a:gd name="T5" fmla="*/ 0 h 41"/>
              <a:gd name="T6" fmla="*/ 2147483646 w 41"/>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1">
                <a:moveTo>
                  <a:pt x="0" y="40"/>
                </a:moveTo>
                <a:lnTo>
                  <a:pt x="0" y="27"/>
                </a:lnTo>
                <a:lnTo>
                  <a:pt x="14" y="0"/>
                </a:lnTo>
                <a:lnTo>
                  <a:pt x="4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89" name="Freeform 21"/>
          <p:cNvSpPr>
            <a:spLocks/>
          </p:cNvSpPr>
          <p:nvPr/>
        </p:nvSpPr>
        <p:spPr bwMode="auto">
          <a:xfrm>
            <a:off x="2500313" y="3390900"/>
            <a:ext cx="65087" cy="65088"/>
          </a:xfrm>
          <a:custGeom>
            <a:avLst/>
            <a:gdLst>
              <a:gd name="T0" fmla="*/ 2147483646 w 41"/>
              <a:gd name="T1" fmla="*/ 2147483646 h 41"/>
              <a:gd name="T2" fmla="*/ 2147483646 w 41"/>
              <a:gd name="T3" fmla="*/ 2147483646 h 41"/>
              <a:gd name="T4" fmla="*/ 0 w 41"/>
              <a:gd name="T5" fmla="*/ 2147483646 h 41"/>
              <a:gd name="T6" fmla="*/ 0 w 41"/>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1">
                <a:moveTo>
                  <a:pt x="40" y="40"/>
                </a:moveTo>
                <a:lnTo>
                  <a:pt x="14" y="40"/>
                </a:lnTo>
                <a:lnTo>
                  <a:pt x="0"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90" name="Freeform 22"/>
          <p:cNvSpPr>
            <a:spLocks/>
          </p:cNvSpPr>
          <p:nvPr/>
        </p:nvSpPr>
        <p:spPr bwMode="auto">
          <a:xfrm>
            <a:off x="2501900" y="3346450"/>
            <a:ext cx="1588" cy="46038"/>
          </a:xfrm>
          <a:custGeom>
            <a:avLst/>
            <a:gdLst>
              <a:gd name="T0" fmla="*/ 0 w 1"/>
              <a:gd name="T1" fmla="*/ 2147483646 h 29"/>
              <a:gd name="T2" fmla="*/ 0 w 1"/>
              <a:gd name="T3" fmla="*/ 2147483646 h 29"/>
              <a:gd name="T4" fmla="*/ 0 w 1"/>
              <a:gd name="T5" fmla="*/ 0 h 29"/>
              <a:gd name="T6" fmla="*/ 0 60000 65536"/>
              <a:gd name="T7" fmla="*/ 0 60000 65536"/>
              <a:gd name="T8" fmla="*/ 0 60000 65536"/>
            </a:gdLst>
            <a:ahLst/>
            <a:cxnLst>
              <a:cxn ang="T6">
                <a:pos x="T0" y="T1"/>
              </a:cxn>
              <a:cxn ang="T7">
                <a:pos x="T2" y="T3"/>
              </a:cxn>
              <a:cxn ang="T8">
                <a:pos x="T4" y="T5"/>
              </a:cxn>
            </a:cxnLst>
            <a:rect l="0" t="0" r="r" b="b"/>
            <a:pathLst>
              <a:path w="1" h="29">
                <a:moveTo>
                  <a:pt x="0" y="28"/>
                </a:moveTo>
                <a:lnTo>
                  <a:pt x="0"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91" name="Freeform 23"/>
          <p:cNvSpPr>
            <a:spLocks/>
          </p:cNvSpPr>
          <p:nvPr/>
        </p:nvSpPr>
        <p:spPr bwMode="auto">
          <a:xfrm>
            <a:off x="2414588" y="3240088"/>
            <a:ext cx="87312" cy="107950"/>
          </a:xfrm>
          <a:custGeom>
            <a:avLst/>
            <a:gdLst>
              <a:gd name="T0" fmla="*/ 2147483646 w 55"/>
              <a:gd name="T1" fmla="*/ 2147483646 h 68"/>
              <a:gd name="T2" fmla="*/ 2147483646 w 55"/>
              <a:gd name="T3" fmla="*/ 2147483646 h 68"/>
              <a:gd name="T4" fmla="*/ 2147483646 w 55"/>
              <a:gd name="T5" fmla="*/ 2147483646 h 68"/>
              <a:gd name="T6" fmla="*/ 0 w 5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8">
                <a:moveTo>
                  <a:pt x="54" y="67"/>
                </a:moveTo>
                <a:lnTo>
                  <a:pt x="41" y="40"/>
                </a:lnTo>
                <a:lnTo>
                  <a:pt x="27"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92" name="Freeform 24"/>
          <p:cNvSpPr>
            <a:spLocks/>
          </p:cNvSpPr>
          <p:nvPr/>
        </p:nvSpPr>
        <p:spPr bwMode="auto">
          <a:xfrm>
            <a:off x="4800600" y="31242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93" name="Rectangle 25"/>
          <p:cNvSpPr>
            <a:spLocks noChangeArrowheads="1"/>
          </p:cNvSpPr>
          <p:nvPr/>
        </p:nvSpPr>
        <p:spPr bwMode="auto">
          <a:xfrm>
            <a:off x="7359650" y="5465763"/>
            <a:ext cx="24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1</a:t>
            </a:r>
          </a:p>
        </p:txBody>
      </p:sp>
      <p:sp>
        <p:nvSpPr>
          <p:cNvPr id="237594" name="Rectangle 26"/>
          <p:cNvSpPr>
            <a:spLocks noChangeArrowheads="1"/>
          </p:cNvSpPr>
          <p:nvPr/>
        </p:nvSpPr>
        <p:spPr bwMode="auto">
          <a:xfrm>
            <a:off x="6477000" y="25908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a:t>
            </a:r>
            <a:r>
              <a:rPr lang="it-IT" altLang="en-US" sz="1800" b="1" baseline="-25000">
                <a:solidFill>
                  <a:srgbClr val="000000"/>
                </a:solidFill>
                <a:latin typeface="Arial" panose="020B0604020202020204" pitchFamily="34" charset="0"/>
              </a:rPr>
              <a:t>1</a:t>
            </a:r>
          </a:p>
        </p:txBody>
      </p:sp>
      <p:sp>
        <p:nvSpPr>
          <p:cNvPr id="237595" name="Line 27"/>
          <p:cNvSpPr>
            <a:spLocks noChangeShapeType="1"/>
          </p:cNvSpPr>
          <p:nvPr/>
        </p:nvSpPr>
        <p:spPr bwMode="auto">
          <a:xfrm>
            <a:off x="5181600" y="3505200"/>
            <a:ext cx="533400" cy="1619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7596" name="Line 28"/>
          <p:cNvSpPr>
            <a:spLocks noChangeShapeType="1"/>
          </p:cNvSpPr>
          <p:nvPr/>
        </p:nvSpPr>
        <p:spPr bwMode="auto">
          <a:xfrm flipH="1">
            <a:off x="2362200" y="35052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97" name="Line 29"/>
          <p:cNvSpPr>
            <a:spLocks noChangeShapeType="1"/>
          </p:cNvSpPr>
          <p:nvPr/>
        </p:nvSpPr>
        <p:spPr bwMode="auto">
          <a:xfrm flipV="1">
            <a:off x="2590800" y="2971800"/>
            <a:ext cx="457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598" name="Rectangle 30"/>
          <p:cNvSpPr>
            <a:spLocks noChangeArrowheads="1"/>
          </p:cNvSpPr>
          <p:nvPr/>
        </p:nvSpPr>
        <p:spPr bwMode="auto">
          <a:xfrm>
            <a:off x="2057400" y="33528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37599" name="Line 31"/>
          <p:cNvSpPr>
            <a:spLocks noChangeShapeType="1"/>
          </p:cNvSpPr>
          <p:nvPr/>
        </p:nvSpPr>
        <p:spPr bwMode="auto">
          <a:xfrm flipH="1">
            <a:off x="2743200" y="2362200"/>
            <a:ext cx="3463925" cy="223520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7600" name="Rectangle 32"/>
          <p:cNvSpPr>
            <a:spLocks noChangeArrowheads="1"/>
          </p:cNvSpPr>
          <p:nvPr/>
        </p:nvSpPr>
        <p:spPr bwMode="auto">
          <a:xfrm>
            <a:off x="6248400" y="22098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a:t>
            </a:r>
            <a:r>
              <a:rPr lang="it-IT" altLang="en-US" sz="1800" b="1" baseline="-25000">
                <a:solidFill>
                  <a:srgbClr val="000000"/>
                </a:solidFill>
                <a:latin typeface="Arial" panose="020B0604020202020204" pitchFamily="34" charset="0"/>
              </a:rPr>
              <a:t>2</a:t>
            </a:r>
          </a:p>
        </p:txBody>
      </p:sp>
      <p:sp>
        <p:nvSpPr>
          <p:cNvPr id="237601" name="Line 33"/>
          <p:cNvSpPr>
            <a:spLocks noChangeShapeType="1"/>
          </p:cNvSpPr>
          <p:nvPr/>
        </p:nvSpPr>
        <p:spPr bwMode="auto">
          <a:xfrm flipV="1">
            <a:off x="3563938" y="4076700"/>
            <a:ext cx="0" cy="431800"/>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7602" name="Freeform 34"/>
          <p:cNvSpPr>
            <a:spLocks/>
          </p:cNvSpPr>
          <p:nvPr/>
        </p:nvSpPr>
        <p:spPr bwMode="auto">
          <a:xfrm>
            <a:off x="4768850" y="3624263"/>
            <a:ext cx="107950" cy="131762"/>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603" name="Line 35"/>
          <p:cNvSpPr>
            <a:spLocks noChangeShapeType="1"/>
          </p:cNvSpPr>
          <p:nvPr/>
        </p:nvSpPr>
        <p:spPr bwMode="auto">
          <a:xfrm flipH="1">
            <a:off x="2339975" y="3716338"/>
            <a:ext cx="24479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7604" name="Text Box 36"/>
          <p:cNvSpPr txBox="1">
            <a:spLocks noChangeArrowheads="1"/>
          </p:cNvSpPr>
          <p:nvPr/>
        </p:nvSpPr>
        <p:spPr bwMode="auto">
          <a:xfrm>
            <a:off x="0" y="4365625"/>
            <a:ext cx="201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b="1">
                <a:latin typeface="Arial" panose="020B0604020202020204" pitchFamily="34" charset="0"/>
              </a:rPr>
              <a:t>Lo spostamento </a:t>
            </a:r>
          </a:p>
          <a:p>
            <a:pPr eaLnBrk="1" hangingPunct="1">
              <a:spcBef>
                <a:spcPct val="0"/>
              </a:spcBef>
              <a:buFontTx/>
              <a:buNone/>
            </a:pPr>
            <a:r>
              <a:rPr lang="it-IT" altLang="en-US" sz="1800" b="1">
                <a:latin typeface="Arial" panose="020B0604020202020204" pitchFamily="34" charset="0"/>
              </a:rPr>
              <a:t>è pari alla tassa</a:t>
            </a:r>
          </a:p>
        </p:txBody>
      </p:sp>
      <p:sp>
        <p:nvSpPr>
          <p:cNvPr id="237605" name="Line 37"/>
          <p:cNvSpPr>
            <a:spLocks noChangeShapeType="1"/>
          </p:cNvSpPr>
          <p:nvPr/>
        </p:nvSpPr>
        <p:spPr bwMode="auto">
          <a:xfrm flipV="1">
            <a:off x="1908175" y="4365625"/>
            <a:ext cx="151130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
            <a:ext cx="5153025"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250825" y="3213100"/>
            <a:ext cx="3176588" cy="1187450"/>
          </a:xfrm>
          <a:prstGeom prst="rect">
            <a:avLst/>
          </a:prstGeom>
          <a:solidFill>
            <a:schemeClr val="hlink">
              <a:alpha val="34117"/>
            </a:schemeClr>
          </a:solidFill>
          <a:ln>
            <a:noFill/>
          </a:ln>
          <a:effectLst/>
          <a:extLs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2400"/>
              <a:t>Dalle curve di domanda </a:t>
            </a:r>
          </a:p>
          <a:p>
            <a:pPr eaLnBrk="1" hangingPunct="1">
              <a:spcBef>
                <a:spcPct val="0"/>
              </a:spcBef>
              <a:buFontTx/>
              <a:buNone/>
            </a:pPr>
            <a:r>
              <a:rPr lang="it-IT" altLang="en-US" sz="2400" b="1"/>
              <a:t>individuali</a:t>
            </a:r>
            <a:r>
              <a:rPr lang="it-IT" altLang="en-US" sz="2400"/>
              <a:t> alla curva </a:t>
            </a:r>
          </a:p>
          <a:p>
            <a:pPr eaLnBrk="1" hangingPunct="1">
              <a:spcBef>
                <a:spcPct val="0"/>
              </a:spcBef>
              <a:buFontTx/>
              <a:buNone/>
            </a:pPr>
            <a:r>
              <a:rPr lang="it-IT" altLang="en-US" sz="2400"/>
              <a:t>di domanda di </a:t>
            </a:r>
            <a:r>
              <a:rPr lang="it-IT" altLang="en-US" sz="2400" b="1"/>
              <a:t>mercato</a:t>
            </a:r>
          </a:p>
        </p:txBody>
      </p:sp>
      <p:sp>
        <p:nvSpPr>
          <p:cNvPr id="48132" name="Text Box 4"/>
          <p:cNvSpPr txBox="1">
            <a:spLocks noChangeArrowheads="1"/>
          </p:cNvSpPr>
          <p:nvPr/>
        </p:nvSpPr>
        <p:spPr bwMode="auto">
          <a:xfrm>
            <a:off x="6300788" y="4292600"/>
            <a:ext cx="2649537" cy="581025"/>
          </a:xfrm>
          <a:prstGeom prst="rect">
            <a:avLst/>
          </a:prstGeom>
          <a:solidFill>
            <a:schemeClr val="accent1">
              <a:alpha val="3019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1600"/>
              <a:t>Questa è la curva di domanda </a:t>
            </a:r>
          </a:p>
          <a:p>
            <a:pPr algn="ctr" eaLnBrk="1" hangingPunct="1">
              <a:spcBef>
                <a:spcPct val="0"/>
              </a:spcBef>
              <a:buFontTx/>
              <a:buNone/>
            </a:pPr>
            <a:r>
              <a:rPr lang="it-IT" altLang="en-US" sz="1600"/>
              <a:t>che useremo d’ora in poi</a:t>
            </a:r>
          </a:p>
        </p:txBody>
      </p:sp>
      <p:sp>
        <p:nvSpPr>
          <p:cNvPr id="48133" name="Line 5"/>
          <p:cNvSpPr>
            <a:spLocks noChangeShapeType="1"/>
          </p:cNvSpPr>
          <p:nvPr/>
        </p:nvSpPr>
        <p:spPr bwMode="auto">
          <a:xfrm flipH="1">
            <a:off x="6659563" y="4868863"/>
            <a:ext cx="504825"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134" name="Text Box 6"/>
          <p:cNvSpPr txBox="1">
            <a:spLocks noChangeArrowheads="1"/>
          </p:cNvSpPr>
          <p:nvPr/>
        </p:nvSpPr>
        <p:spPr bwMode="auto">
          <a:xfrm>
            <a:off x="684213" y="1125538"/>
            <a:ext cx="2085975" cy="581025"/>
          </a:xfrm>
          <a:prstGeom prst="rect">
            <a:avLst/>
          </a:prstGeom>
          <a:solidFill>
            <a:schemeClr val="accent1">
              <a:alpha val="3294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1600"/>
              <a:t>Sommiamo le curve di </a:t>
            </a:r>
          </a:p>
          <a:p>
            <a:pPr algn="ctr" eaLnBrk="1" hangingPunct="1">
              <a:spcBef>
                <a:spcPct val="0"/>
              </a:spcBef>
              <a:buFontTx/>
              <a:buNone/>
            </a:pPr>
            <a:r>
              <a:rPr lang="it-IT" altLang="en-US" sz="1600"/>
              <a:t>domanda individuali</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11188" y="404813"/>
            <a:ext cx="8077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L’impatto di una tassa sui venditori</a:t>
            </a:r>
          </a:p>
        </p:txBody>
      </p:sp>
      <p:sp>
        <p:nvSpPr>
          <p:cNvPr id="239619" name="Rectangle 3"/>
          <p:cNvSpPr>
            <a:spLocks noChangeArrowheads="1"/>
          </p:cNvSpPr>
          <p:nvPr/>
        </p:nvSpPr>
        <p:spPr bwMode="auto">
          <a:xfrm>
            <a:off x="533400" y="234950"/>
            <a:ext cx="77724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9620" name="Rectangle 4"/>
          <p:cNvSpPr>
            <a:spLocks noChangeArrowheads="1"/>
          </p:cNvSpPr>
          <p:nvPr/>
        </p:nvSpPr>
        <p:spPr bwMode="auto">
          <a:xfrm>
            <a:off x="457200" y="3124200"/>
            <a:ext cx="749300" cy="73025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9621" name="Rectangle 5"/>
          <p:cNvSpPr>
            <a:spLocks noChangeArrowheads="1"/>
          </p:cNvSpPr>
          <p:nvPr/>
        </p:nvSpPr>
        <p:spPr bwMode="auto">
          <a:xfrm>
            <a:off x="1752600" y="3048000"/>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€3.30</a:t>
            </a:r>
          </a:p>
        </p:txBody>
      </p:sp>
      <p:sp>
        <p:nvSpPr>
          <p:cNvPr id="239622" name="Rectangle 6"/>
          <p:cNvSpPr>
            <a:spLocks noChangeArrowheads="1"/>
          </p:cNvSpPr>
          <p:nvPr/>
        </p:nvSpPr>
        <p:spPr bwMode="auto">
          <a:xfrm>
            <a:off x="1752600" y="3657600"/>
            <a:ext cx="571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€2.80</a:t>
            </a:r>
          </a:p>
        </p:txBody>
      </p:sp>
      <p:sp>
        <p:nvSpPr>
          <p:cNvPr id="239623" name="Rectangle 7"/>
          <p:cNvSpPr>
            <a:spLocks noChangeArrowheads="1"/>
          </p:cNvSpPr>
          <p:nvPr/>
        </p:nvSpPr>
        <p:spPr bwMode="auto">
          <a:xfrm>
            <a:off x="6757988" y="6365875"/>
            <a:ext cx="1193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gelato</a:t>
            </a:r>
          </a:p>
        </p:txBody>
      </p:sp>
      <p:sp>
        <p:nvSpPr>
          <p:cNvPr id="239624" name="Rectangle 8"/>
          <p:cNvSpPr>
            <a:spLocks noChangeArrowheads="1"/>
          </p:cNvSpPr>
          <p:nvPr/>
        </p:nvSpPr>
        <p:spPr bwMode="auto">
          <a:xfrm>
            <a:off x="2157413" y="63658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39625" name="Rectangle 9"/>
          <p:cNvSpPr>
            <a:spLocks noChangeArrowheads="1"/>
          </p:cNvSpPr>
          <p:nvPr/>
        </p:nvSpPr>
        <p:spPr bwMode="auto">
          <a:xfrm>
            <a:off x="1565275" y="1847850"/>
            <a:ext cx="736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en-US" sz="1800" b="1">
                <a:solidFill>
                  <a:srgbClr val="000000"/>
                </a:solidFill>
                <a:latin typeface="Arial" panose="020B0604020202020204" pitchFamily="34" charset="0"/>
              </a:rPr>
              <a:t>Prezzo</a:t>
            </a:r>
          </a:p>
          <a:p>
            <a:pPr algn="r">
              <a:spcBef>
                <a:spcPct val="0"/>
              </a:spcBef>
              <a:buFontTx/>
              <a:buNone/>
            </a:pPr>
            <a:endParaRPr lang="it-IT" altLang="en-US" sz="1800" b="1">
              <a:solidFill>
                <a:srgbClr val="000000"/>
              </a:solidFill>
              <a:latin typeface="Arial" panose="020B0604020202020204" pitchFamily="34" charset="0"/>
            </a:endParaRPr>
          </a:p>
        </p:txBody>
      </p:sp>
      <p:sp>
        <p:nvSpPr>
          <p:cNvPr id="239626" name="Freeform 10"/>
          <p:cNvSpPr>
            <a:spLocks/>
          </p:cNvSpPr>
          <p:nvPr/>
        </p:nvSpPr>
        <p:spPr bwMode="auto">
          <a:xfrm>
            <a:off x="2351088" y="2020888"/>
            <a:ext cx="5545137" cy="4303712"/>
          </a:xfrm>
          <a:custGeom>
            <a:avLst/>
            <a:gdLst>
              <a:gd name="T0" fmla="*/ 0 w 3493"/>
              <a:gd name="T1" fmla="*/ 0 h 2711"/>
              <a:gd name="T2" fmla="*/ 0 w 3493"/>
              <a:gd name="T3" fmla="*/ 2147483646 h 2711"/>
              <a:gd name="T4" fmla="*/ 2147483646 w 3493"/>
              <a:gd name="T5" fmla="*/ 2147483646 h 2711"/>
              <a:gd name="T6" fmla="*/ 0 60000 65536"/>
              <a:gd name="T7" fmla="*/ 0 60000 65536"/>
              <a:gd name="T8" fmla="*/ 0 60000 65536"/>
            </a:gdLst>
            <a:ahLst/>
            <a:cxnLst>
              <a:cxn ang="T6">
                <a:pos x="T0" y="T1"/>
              </a:cxn>
              <a:cxn ang="T7">
                <a:pos x="T2" y="T3"/>
              </a:cxn>
              <a:cxn ang="T8">
                <a:pos x="T4" y="T5"/>
              </a:cxn>
            </a:cxnLst>
            <a:rect l="0" t="0" r="r" b="b"/>
            <a:pathLst>
              <a:path w="3493" h="2711">
                <a:moveTo>
                  <a:pt x="0" y="0"/>
                </a:moveTo>
                <a:lnTo>
                  <a:pt x="0" y="2710"/>
                </a:lnTo>
                <a:lnTo>
                  <a:pt x="3492" y="27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27" name="Rectangle 11"/>
          <p:cNvSpPr>
            <a:spLocks noChangeArrowheads="1"/>
          </p:cNvSpPr>
          <p:nvPr/>
        </p:nvSpPr>
        <p:spPr bwMode="auto">
          <a:xfrm>
            <a:off x="5046663" y="6365875"/>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39628" name="Freeform 12"/>
          <p:cNvSpPr>
            <a:spLocks/>
          </p:cNvSpPr>
          <p:nvPr/>
        </p:nvSpPr>
        <p:spPr bwMode="auto">
          <a:xfrm>
            <a:off x="5086350" y="3497263"/>
            <a:ext cx="26988" cy="2805112"/>
          </a:xfrm>
          <a:custGeom>
            <a:avLst/>
            <a:gdLst>
              <a:gd name="T0" fmla="*/ 2147483646 w 17"/>
              <a:gd name="T1" fmla="*/ 2147483646 h 1767"/>
              <a:gd name="T2" fmla="*/ 2147483646 w 17"/>
              <a:gd name="T3" fmla="*/ 0 h 1767"/>
              <a:gd name="T4" fmla="*/ 0 w 17"/>
              <a:gd name="T5" fmla="*/ 0 h 1767"/>
              <a:gd name="T6" fmla="*/ 0 60000 65536"/>
              <a:gd name="T7" fmla="*/ 0 60000 65536"/>
              <a:gd name="T8" fmla="*/ 0 60000 65536"/>
            </a:gdLst>
            <a:ahLst/>
            <a:cxnLst>
              <a:cxn ang="T6">
                <a:pos x="T0" y="T1"/>
              </a:cxn>
              <a:cxn ang="T7">
                <a:pos x="T2" y="T3"/>
              </a:cxn>
              <a:cxn ang="T8">
                <a:pos x="T4" y="T5"/>
              </a:cxn>
            </a:cxnLst>
            <a:rect l="0" t="0" r="r" b="b"/>
            <a:pathLst>
              <a:path w="17" h="1767">
                <a:moveTo>
                  <a:pt x="16" y="1766"/>
                </a:move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29" name="Rectangle 13"/>
          <p:cNvSpPr>
            <a:spLocks noChangeArrowheads="1"/>
          </p:cNvSpPr>
          <p:nvPr/>
        </p:nvSpPr>
        <p:spPr bwMode="auto">
          <a:xfrm>
            <a:off x="4640263" y="6365875"/>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90</a:t>
            </a:r>
          </a:p>
        </p:txBody>
      </p:sp>
      <p:sp>
        <p:nvSpPr>
          <p:cNvPr id="239630" name="Rectangle 14"/>
          <p:cNvSpPr>
            <a:spLocks noChangeArrowheads="1"/>
          </p:cNvSpPr>
          <p:nvPr/>
        </p:nvSpPr>
        <p:spPr bwMode="auto">
          <a:xfrm>
            <a:off x="4648200" y="2133600"/>
            <a:ext cx="10541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Equilibrio</a:t>
            </a:r>
          </a:p>
          <a:p>
            <a:pPr algn="ctr">
              <a:lnSpc>
                <a:spcPct val="85000"/>
              </a:lnSpc>
              <a:spcBef>
                <a:spcPct val="0"/>
              </a:spcBef>
              <a:buFontTx/>
              <a:buNone/>
            </a:pPr>
            <a:r>
              <a:rPr lang="it-IT" altLang="en-US" sz="1800" b="1">
                <a:solidFill>
                  <a:srgbClr val="000000"/>
                </a:solidFill>
                <a:latin typeface="Arial" panose="020B0604020202020204" pitchFamily="34" charset="0"/>
              </a:rPr>
              <a:t>con tassa</a:t>
            </a:r>
          </a:p>
        </p:txBody>
      </p:sp>
      <p:sp>
        <p:nvSpPr>
          <p:cNvPr id="239631" name="Rectangle 15"/>
          <p:cNvSpPr>
            <a:spLocks noChangeArrowheads="1"/>
          </p:cNvSpPr>
          <p:nvPr/>
        </p:nvSpPr>
        <p:spPr bwMode="auto">
          <a:xfrm>
            <a:off x="5791200" y="3581400"/>
            <a:ext cx="2400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Equilibrio senza tassa</a:t>
            </a:r>
          </a:p>
        </p:txBody>
      </p:sp>
      <p:sp>
        <p:nvSpPr>
          <p:cNvPr id="239632" name="Rectangle 16"/>
          <p:cNvSpPr>
            <a:spLocks noChangeArrowheads="1"/>
          </p:cNvSpPr>
          <p:nvPr/>
        </p:nvSpPr>
        <p:spPr bwMode="auto">
          <a:xfrm>
            <a:off x="2438400" y="2743200"/>
            <a:ext cx="143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Tassa (€0.50)</a:t>
            </a:r>
          </a:p>
        </p:txBody>
      </p:sp>
      <p:sp>
        <p:nvSpPr>
          <p:cNvPr id="239633" name="Line 17"/>
          <p:cNvSpPr>
            <a:spLocks noChangeShapeType="1"/>
          </p:cNvSpPr>
          <p:nvPr/>
        </p:nvSpPr>
        <p:spPr bwMode="auto">
          <a:xfrm>
            <a:off x="4038600" y="2438400"/>
            <a:ext cx="3155950" cy="31130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9634" name="Line 18"/>
          <p:cNvSpPr>
            <a:spLocks noChangeShapeType="1"/>
          </p:cNvSpPr>
          <p:nvPr/>
        </p:nvSpPr>
        <p:spPr bwMode="auto">
          <a:xfrm flipH="1">
            <a:off x="2944813" y="2682875"/>
            <a:ext cx="3463925" cy="22352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9635" name="Freeform 19"/>
          <p:cNvSpPr>
            <a:spLocks/>
          </p:cNvSpPr>
          <p:nvPr/>
        </p:nvSpPr>
        <p:spPr bwMode="auto">
          <a:xfrm>
            <a:off x="5046663" y="3454400"/>
            <a:ext cx="130175" cy="109538"/>
          </a:xfrm>
          <a:custGeom>
            <a:avLst/>
            <a:gdLst>
              <a:gd name="T0" fmla="*/ 2147483646 w 82"/>
              <a:gd name="T1" fmla="*/ 2147483646 h 69"/>
              <a:gd name="T2" fmla="*/ 2147483646 w 82"/>
              <a:gd name="T3" fmla="*/ 2147483646 h 69"/>
              <a:gd name="T4" fmla="*/ 2147483646 w 82"/>
              <a:gd name="T5" fmla="*/ 2147483646 h 69"/>
              <a:gd name="T6" fmla="*/ 2147483646 w 82"/>
              <a:gd name="T7" fmla="*/ 2147483646 h 69"/>
              <a:gd name="T8" fmla="*/ 2147483646 w 82"/>
              <a:gd name="T9" fmla="*/ 2147483646 h 69"/>
              <a:gd name="T10" fmla="*/ 2147483646 w 82"/>
              <a:gd name="T11" fmla="*/ 0 h 69"/>
              <a:gd name="T12" fmla="*/ 2147483646 w 82"/>
              <a:gd name="T13" fmla="*/ 0 h 69"/>
              <a:gd name="T14" fmla="*/ 2147483646 w 82"/>
              <a:gd name="T15" fmla="*/ 0 h 69"/>
              <a:gd name="T16" fmla="*/ 2147483646 w 82"/>
              <a:gd name="T17" fmla="*/ 2147483646 h 69"/>
              <a:gd name="T18" fmla="*/ 0 w 82"/>
              <a:gd name="T19" fmla="*/ 2147483646 h 69"/>
              <a:gd name="T20" fmla="*/ 2147483646 w 82"/>
              <a:gd name="T21" fmla="*/ 2147483646 h 69"/>
              <a:gd name="T22" fmla="*/ 2147483646 w 82"/>
              <a:gd name="T23" fmla="*/ 2147483646 h 69"/>
              <a:gd name="T24" fmla="*/ 2147483646 w 82"/>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69">
                <a:moveTo>
                  <a:pt x="40" y="68"/>
                </a:moveTo>
                <a:lnTo>
                  <a:pt x="54" y="68"/>
                </a:lnTo>
                <a:lnTo>
                  <a:pt x="67" y="54"/>
                </a:lnTo>
                <a:lnTo>
                  <a:pt x="81" y="27"/>
                </a:lnTo>
                <a:lnTo>
                  <a:pt x="67" y="14"/>
                </a:lnTo>
                <a:lnTo>
                  <a:pt x="54" y="0"/>
                </a:lnTo>
                <a:lnTo>
                  <a:pt x="40" y="0"/>
                </a:lnTo>
                <a:lnTo>
                  <a:pt x="14" y="0"/>
                </a:lnTo>
                <a:lnTo>
                  <a:pt x="14" y="14"/>
                </a:lnTo>
                <a:lnTo>
                  <a:pt x="0" y="27"/>
                </a:lnTo>
                <a:lnTo>
                  <a:pt x="14" y="54"/>
                </a:lnTo>
                <a:lnTo>
                  <a:pt x="14" y="68"/>
                </a:lnTo>
                <a:lnTo>
                  <a:pt x="40"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36" name="Freeform 20"/>
          <p:cNvSpPr>
            <a:spLocks/>
          </p:cNvSpPr>
          <p:nvPr/>
        </p:nvSpPr>
        <p:spPr bwMode="auto">
          <a:xfrm>
            <a:off x="2351088" y="3219450"/>
            <a:ext cx="2484437" cy="3082925"/>
          </a:xfrm>
          <a:custGeom>
            <a:avLst/>
            <a:gdLst>
              <a:gd name="T0" fmla="*/ 2147483646 w 1565"/>
              <a:gd name="T1" fmla="*/ 2147483646 h 1942"/>
              <a:gd name="T2" fmla="*/ 2147483646 w 1565"/>
              <a:gd name="T3" fmla="*/ 0 h 1942"/>
              <a:gd name="T4" fmla="*/ 0 w 1565"/>
              <a:gd name="T5" fmla="*/ 0 h 1942"/>
              <a:gd name="T6" fmla="*/ 0 60000 65536"/>
              <a:gd name="T7" fmla="*/ 0 60000 65536"/>
              <a:gd name="T8" fmla="*/ 0 60000 65536"/>
            </a:gdLst>
            <a:ahLst/>
            <a:cxnLst>
              <a:cxn ang="T6">
                <a:pos x="T0" y="T1"/>
              </a:cxn>
              <a:cxn ang="T7">
                <a:pos x="T2" y="T3"/>
              </a:cxn>
              <a:cxn ang="T8">
                <a:pos x="T4" y="T5"/>
              </a:cxn>
            </a:cxnLst>
            <a:rect l="0" t="0" r="r" b="b"/>
            <a:pathLst>
              <a:path w="1565" h="1942">
                <a:moveTo>
                  <a:pt x="1564" y="1941"/>
                </a:moveTo>
                <a:lnTo>
                  <a:pt x="156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37" name="Line 21"/>
          <p:cNvSpPr>
            <a:spLocks noChangeShapeType="1"/>
          </p:cNvSpPr>
          <p:nvPr/>
        </p:nvSpPr>
        <p:spPr bwMode="auto">
          <a:xfrm flipH="1" flipV="1">
            <a:off x="2352675" y="3679825"/>
            <a:ext cx="2484438" cy="142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9638" name="Freeform 22"/>
          <p:cNvSpPr>
            <a:spLocks/>
          </p:cNvSpPr>
          <p:nvPr/>
        </p:nvSpPr>
        <p:spPr bwMode="auto">
          <a:xfrm>
            <a:off x="2414588" y="3582988"/>
            <a:ext cx="87312" cy="87312"/>
          </a:xfrm>
          <a:custGeom>
            <a:avLst/>
            <a:gdLst>
              <a:gd name="T0" fmla="*/ 0 w 55"/>
              <a:gd name="T1" fmla="*/ 2147483646 h 55"/>
              <a:gd name="T2" fmla="*/ 2147483646 w 55"/>
              <a:gd name="T3" fmla="*/ 2147483646 h 55"/>
              <a:gd name="T4" fmla="*/ 2147483646 w 55"/>
              <a:gd name="T5" fmla="*/ 2147483646 h 55"/>
              <a:gd name="T6" fmla="*/ 2147483646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0" y="54"/>
                </a:moveTo>
                <a:lnTo>
                  <a:pt x="27" y="40"/>
                </a:lnTo>
                <a:lnTo>
                  <a:pt x="41" y="27"/>
                </a:lnTo>
                <a:lnTo>
                  <a:pt x="5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39" name="Freeform 23"/>
          <p:cNvSpPr>
            <a:spLocks/>
          </p:cNvSpPr>
          <p:nvPr/>
        </p:nvSpPr>
        <p:spPr bwMode="auto">
          <a:xfrm>
            <a:off x="2501900" y="3517900"/>
            <a:ext cx="1588" cy="66675"/>
          </a:xfrm>
          <a:custGeom>
            <a:avLst/>
            <a:gdLst>
              <a:gd name="T0" fmla="*/ 0 w 1"/>
              <a:gd name="T1" fmla="*/ 2147483646 h 42"/>
              <a:gd name="T2" fmla="*/ 0 w 1"/>
              <a:gd name="T3" fmla="*/ 2147483646 h 42"/>
              <a:gd name="T4" fmla="*/ 0 w 1"/>
              <a:gd name="T5" fmla="*/ 2147483646 h 42"/>
              <a:gd name="T6" fmla="*/ 0 w 1"/>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2">
                <a:moveTo>
                  <a:pt x="0" y="41"/>
                </a:moveTo>
                <a:lnTo>
                  <a:pt x="0" y="27"/>
                </a:lnTo>
                <a:lnTo>
                  <a:pt x="0"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40" name="Freeform 24"/>
          <p:cNvSpPr>
            <a:spLocks/>
          </p:cNvSpPr>
          <p:nvPr/>
        </p:nvSpPr>
        <p:spPr bwMode="auto">
          <a:xfrm>
            <a:off x="2500313" y="3454400"/>
            <a:ext cx="65087" cy="65088"/>
          </a:xfrm>
          <a:custGeom>
            <a:avLst/>
            <a:gdLst>
              <a:gd name="T0" fmla="*/ 0 w 41"/>
              <a:gd name="T1" fmla="*/ 2147483646 h 41"/>
              <a:gd name="T2" fmla="*/ 0 w 41"/>
              <a:gd name="T3" fmla="*/ 2147483646 h 41"/>
              <a:gd name="T4" fmla="*/ 2147483646 w 41"/>
              <a:gd name="T5" fmla="*/ 0 h 41"/>
              <a:gd name="T6" fmla="*/ 2147483646 w 41"/>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1">
                <a:moveTo>
                  <a:pt x="0" y="40"/>
                </a:moveTo>
                <a:lnTo>
                  <a:pt x="0" y="27"/>
                </a:lnTo>
                <a:lnTo>
                  <a:pt x="14" y="0"/>
                </a:lnTo>
                <a:lnTo>
                  <a:pt x="4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41" name="Freeform 25"/>
          <p:cNvSpPr>
            <a:spLocks/>
          </p:cNvSpPr>
          <p:nvPr/>
        </p:nvSpPr>
        <p:spPr bwMode="auto">
          <a:xfrm>
            <a:off x="2500313" y="3390900"/>
            <a:ext cx="65087" cy="65088"/>
          </a:xfrm>
          <a:custGeom>
            <a:avLst/>
            <a:gdLst>
              <a:gd name="T0" fmla="*/ 2147483646 w 41"/>
              <a:gd name="T1" fmla="*/ 2147483646 h 41"/>
              <a:gd name="T2" fmla="*/ 2147483646 w 41"/>
              <a:gd name="T3" fmla="*/ 2147483646 h 41"/>
              <a:gd name="T4" fmla="*/ 0 w 41"/>
              <a:gd name="T5" fmla="*/ 2147483646 h 41"/>
              <a:gd name="T6" fmla="*/ 0 w 41"/>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1">
                <a:moveTo>
                  <a:pt x="40" y="40"/>
                </a:moveTo>
                <a:lnTo>
                  <a:pt x="14" y="40"/>
                </a:lnTo>
                <a:lnTo>
                  <a:pt x="0"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42" name="Freeform 26"/>
          <p:cNvSpPr>
            <a:spLocks/>
          </p:cNvSpPr>
          <p:nvPr/>
        </p:nvSpPr>
        <p:spPr bwMode="auto">
          <a:xfrm>
            <a:off x="2501900" y="3346450"/>
            <a:ext cx="1588" cy="46038"/>
          </a:xfrm>
          <a:custGeom>
            <a:avLst/>
            <a:gdLst>
              <a:gd name="T0" fmla="*/ 0 w 1"/>
              <a:gd name="T1" fmla="*/ 2147483646 h 29"/>
              <a:gd name="T2" fmla="*/ 0 w 1"/>
              <a:gd name="T3" fmla="*/ 2147483646 h 29"/>
              <a:gd name="T4" fmla="*/ 0 w 1"/>
              <a:gd name="T5" fmla="*/ 0 h 29"/>
              <a:gd name="T6" fmla="*/ 0 60000 65536"/>
              <a:gd name="T7" fmla="*/ 0 60000 65536"/>
              <a:gd name="T8" fmla="*/ 0 60000 65536"/>
            </a:gdLst>
            <a:ahLst/>
            <a:cxnLst>
              <a:cxn ang="T6">
                <a:pos x="T0" y="T1"/>
              </a:cxn>
              <a:cxn ang="T7">
                <a:pos x="T2" y="T3"/>
              </a:cxn>
              <a:cxn ang="T8">
                <a:pos x="T4" y="T5"/>
              </a:cxn>
            </a:cxnLst>
            <a:rect l="0" t="0" r="r" b="b"/>
            <a:pathLst>
              <a:path w="1" h="29">
                <a:moveTo>
                  <a:pt x="0" y="28"/>
                </a:moveTo>
                <a:lnTo>
                  <a:pt x="0"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43" name="Freeform 27"/>
          <p:cNvSpPr>
            <a:spLocks/>
          </p:cNvSpPr>
          <p:nvPr/>
        </p:nvSpPr>
        <p:spPr bwMode="auto">
          <a:xfrm>
            <a:off x="2414588" y="3240088"/>
            <a:ext cx="87312" cy="107950"/>
          </a:xfrm>
          <a:custGeom>
            <a:avLst/>
            <a:gdLst>
              <a:gd name="T0" fmla="*/ 2147483646 w 55"/>
              <a:gd name="T1" fmla="*/ 2147483646 h 68"/>
              <a:gd name="T2" fmla="*/ 2147483646 w 55"/>
              <a:gd name="T3" fmla="*/ 2147483646 h 68"/>
              <a:gd name="T4" fmla="*/ 2147483646 w 55"/>
              <a:gd name="T5" fmla="*/ 2147483646 h 68"/>
              <a:gd name="T6" fmla="*/ 0 w 5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8">
                <a:moveTo>
                  <a:pt x="54" y="67"/>
                </a:moveTo>
                <a:lnTo>
                  <a:pt x="41" y="40"/>
                </a:lnTo>
                <a:lnTo>
                  <a:pt x="27"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44" name="Freeform 28"/>
          <p:cNvSpPr>
            <a:spLocks/>
          </p:cNvSpPr>
          <p:nvPr/>
        </p:nvSpPr>
        <p:spPr bwMode="auto">
          <a:xfrm>
            <a:off x="4800600" y="3124200"/>
            <a:ext cx="107950" cy="131763"/>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45" name="Rectangle 29"/>
          <p:cNvSpPr>
            <a:spLocks noChangeArrowheads="1"/>
          </p:cNvSpPr>
          <p:nvPr/>
        </p:nvSpPr>
        <p:spPr bwMode="auto">
          <a:xfrm>
            <a:off x="7359650" y="5465763"/>
            <a:ext cx="249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a:t>
            </a:r>
            <a:r>
              <a:rPr lang="it-IT" altLang="en-US" sz="1800" b="1" baseline="-25000">
                <a:solidFill>
                  <a:srgbClr val="000000"/>
                </a:solidFill>
                <a:latin typeface="Arial" panose="020B0604020202020204" pitchFamily="34" charset="0"/>
              </a:rPr>
              <a:t>1</a:t>
            </a:r>
          </a:p>
        </p:txBody>
      </p:sp>
      <p:sp>
        <p:nvSpPr>
          <p:cNvPr id="239646" name="Line 30"/>
          <p:cNvSpPr>
            <a:spLocks noChangeShapeType="1"/>
          </p:cNvSpPr>
          <p:nvPr/>
        </p:nvSpPr>
        <p:spPr bwMode="auto">
          <a:xfrm flipH="1">
            <a:off x="4876800" y="2590800"/>
            <a:ext cx="431800" cy="5588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9647" name="Rectangle 31"/>
          <p:cNvSpPr>
            <a:spLocks noChangeArrowheads="1"/>
          </p:cNvSpPr>
          <p:nvPr/>
        </p:nvSpPr>
        <p:spPr bwMode="auto">
          <a:xfrm>
            <a:off x="6477000" y="25908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a:t>
            </a:r>
            <a:r>
              <a:rPr lang="it-IT" altLang="en-US" sz="1800" b="1" baseline="-25000">
                <a:solidFill>
                  <a:srgbClr val="000000"/>
                </a:solidFill>
                <a:latin typeface="Arial" panose="020B0604020202020204" pitchFamily="34" charset="0"/>
              </a:rPr>
              <a:t>1</a:t>
            </a:r>
          </a:p>
        </p:txBody>
      </p:sp>
      <p:sp>
        <p:nvSpPr>
          <p:cNvPr id="239648" name="Line 32"/>
          <p:cNvSpPr>
            <a:spLocks noChangeShapeType="1"/>
          </p:cNvSpPr>
          <p:nvPr/>
        </p:nvSpPr>
        <p:spPr bwMode="auto">
          <a:xfrm>
            <a:off x="5181600" y="3505200"/>
            <a:ext cx="533400" cy="1619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9649" name="Rectangle 33"/>
          <p:cNvSpPr>
            <a:spLocks noChangeArrowheads="1"/>
          </p:cNvSpPr>
          <p:nvPr/>
        </p:nvSpPr>
        <p:spPr bwMode="auto">
          <a:xfrm>
            <a:off x="323850" y="2513013"/>
            <a:ext cx="15875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Prezzo pagato</a:t>
            </a:r>
          </a:p>
          <a:p>
            <a:pPr algn="ctr">
              <a:lnSpc>
                <a:spcPct val="85000"/>
              </a:lnSpc>
              <a:spcBef>
                <a:spcPct val="0"/>
              </a:spcBef>
              <a:buFontTx/>
              <a:buNone/>
            </a:pPr>
            <a:r>
              <a:rPr lang="it-IT" altLang="en-US" sz="1800" b="1">
                <a:solidFill>
                  <a:srgbClr val="000000"/>
                </a:solidFill>
                <a:latin typeface="Arial" panose="020B0604020202020204" pitchFamily="34" charset="0"/>
              </a:rPr>
              <a:t>dai compratori</a:t>
            </a:r>
          </a:p>
        </p:txBody>
      </p:sp>
      <p:sp>
        <p:nvSpPr>
          <p:cNvPr id="239650" name="Line 34"/>
          <p:cNvSpPr>
            <a:spLocks noChangeShapeType="1"/>
          </p:cNvSpPr>
          <p:nvPr/>
        </p:nvSpPr>
        <p:spPr bwMode="auto">
          <a:xfrm flipH="1">
            <a:off x="2362200" y="35052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51" name="Line 35"/>
          <p:cNvSpPr>
            <a:spLocks noChangeShapeType="1"/>
          </p:cNvSpPr>
          <p:nvPr/>
        </p:nvSpPr>
        <p:spPr bwMode="auto">
          <a:xfrm flipV="1">
            <a:off x="2590800" y="2971800"/>
            <a:ext cx="457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52" name="Rectangle 36"/>
          <p:cNvSpPr>
            <a:spLocks noChangeArrowheads="1"/>
          </p:cNvSpPr>
          <p:nvPr/>
        </p:nvSpPr>
        <p:spPr bwMode="auto">
          <a:xfrm>
            <a:off x="2057400" y="33528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39653" name="Rectangle 37"/>
          <p:cNvSpPr>
            <a:spLocks noChangeArrowheads="1"/>
          </p:cNvSpPr>
          <p:nvPr/>
        </p:nvSpPr>
        <p:spPr bwMode="auto">
          <a:xfrm>
            <a:off x="304800" y="4267200"/>
            <a:ext cx="19177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Prezzo incassato </a:t>
            </a:r>
          </a:p>
          <a:p>
            <a:pPr algn="ctr">
              <a:lnSpc>
                <a:spcPct val="85000"/>
              </a:lnSpc>
              <a:spcBef>
                <a:spcPct val="0"/>
              </a:spcBef>
              <a:buFontTx/>
              <a:buNone/>
            </a:pPr>
            <a:r>
              <a:rPr lang="it-IT" altLang="en-US" sz="1800" b="1">
                <a:solidFill>
                  <a:srgbClr val="000000"/>
                </a:solidFill>
                <a:latin typeface="Arial" panose="020B0604020202020204" pitchFamily="34" charset="0"/>
              </a:rPr>
              <a:t>dai venditori</a:t>
            </a:r>
          </a:p>
        </p:txBody>
      </p:sp>
      <p:sp>
        <p:nvSpPr>
          <p:cNvPr id="239654" name="Line 38"/>
          <p:cNvSpPr>
            <a:spLocks noChangeShapeType="1"/>
          </p:cNvSpPr>
          <p:nvPr/>
        </p:nvSpPr>
        <p:spPr bwMode="auto">
          <a:xfrm>
            <a:off x="914400" y="29718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55" name="Line 39"/>
          <p:cNvSpPr>
            <a:spLocks noChangeShapeType="1"/>
          </p:cNvSpPr>
          <p:nvPr/>
        </p:nvSpPr>
        <p:spPr bwMode="auto">
          <a:xfrm flipV="1">
            <a:off x="1066800" y="381000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9656" name="Line 40"/>
          <p:cNvSpPr>
            <a:spLocks noChangeShapeType="1"/>
          </p:cNvSpPr>
          <p:nvPr/>
        </p:nvSpPr>
        <p:spPr bwMode="auto">
          <a:xfrm flipH="1">
            <a:off x="2743200" y="2362200"/>
            <a:ext cx="3463925" cy="223520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9657" name="Rectangle 41"/>
          <p:cNvSpPr>
            <a:spLocks noChangeArrowheads="1"/>
          </p:cNvSpPr>
          <p:nvPr/>
        </p:nvSpPr>
        <p:spPr bwMode="auto">
          <a:xfrm>
            <a:off x="6248400" y="2209800"/>
            <a:ext cx="261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6619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6619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6619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6619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a:t>
            </a:r>
            <a:r>
              <a:rPr lang="it-IT" altLang="en-US" sz="1800" b="1" baseline="-25000">
                <a:solidFill>
                  <a:srgbClr val="000000"/>
                </a:solidFill>
                <a:latin typeface="Arial" panose="020B0604020202020204" pitchFamily="34" charset="0"/>
              </a:rPr>
              <a:t>2</a:t>
            </a:r>
          </a:p>
        </p:txBody>
      </p:sp>
      <p:sp>
        <p:nvSpPr>
          <p:cNvPr id="239658" name="Line 42"/>
          <p:cNvSpPr>
            <a:spLocks noChangeShapeType="1"/>
          </p:cNvSpPr>
          <p:nvPr/>
        </p:nvSpPr>
        <p:spPr bwMode="auto">
          <a:xfrm flipV="1">
            <a:off x="5638800" y="2743200"/>
            <a:ext cx="0" cy="457200"/>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9659" name="Freeform 43"/>
          <p:cNvSpPr>
            <a:spLocks/>
          </p:cNvSpPr>
          <p:nvPr/>
        </p:nvSpPr>
        <p:spPr bwMode="auto">
          <a:xfrm>
            <a:off x="4768850" y="3624263"/>
            <a:ext cx="107950" cy="131762"/>
          </a:xfrm>
          <a:custGeom>
            <a:avLst/>
            <a:gdLst>
              <a:gd name="T0" fmla="*/ 2147483646 w 68"/>
              <a:gd name="T1" fmla="*/ 2147483646 h 83"/>
              <a:gd name="T2" fmla="*/ 2147483646 w 68"/>
              <a:gd name="T3" fmla="*/ 2147483646 h 83"/>
              <a:gd name="T4" fmla="*/ 2147483646 w 68"/>
              <a:gd name="T5" fmla="*/ 2147483646 h 83"/>
              <a:gd name="T6" fmla="*/ 2147483646 w 68"/>
              <a:gd name="T7" fmla="*/ 2147483646 h 83"/>
              <a:gd name="T8" fmla="*/ 2147483646 w 68"/>
              <a:gd name="T9" fmla="*/ 2147483646 h 83"/>
              <a:gd name="T10" fmla="*/ 2147483646 w 68"/>
              <a:gd name="T11" fmla="*/ 2147483646 h 83"/>
              <a:gd name="T12" fmla="*/ 2147483646 w 68"/>
              <a:gd name="T13" fmla="*/ 0 h 83"/>
              <a:gd name="T14" fmla="*/ 2147483646 w 68"/>
              <a:gd name="T15" fmla="*/ 2147483646 h 83"/>
              <a:gd name="T16" fmla="*/ 0 w 68"/>
              <a:gd name="T17" fmla="*/ 2147483646 h 83"/>
              <a:gd name="T18" fmla="*/ 0 w 68"/>
              <a:gd name="T19" fmla="*/ 2147483646 h 83"/>
              <a:gd name="T20" fmla="*/ 0 w 68"/>
              <a:gd name="T21" fmla="*/ 2147483646 h 83"/>
              <a:gd name="T22" fmla="*/ 2147483646 w 68"/>
              <a:gd name="T23" fmla="*/ 2147483646 h 83"/>
              <a:gd name="T24" fmla="*/ 2147483646 w 68"/>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83">
                <a:moveTo>
                  <a:pt x="27" y="82"/>
                </a:moveTo>
                <a:lnTo>
                  <a:pt x="53" y="82"/>
                </a:lnTo>
                <a:lnTo>
                  <a:pt x="67" y="55"/>
                </a:lnTo>
                <a:lnTo>
                  <a:pt x="67" y="41"/>
                </a:lnTo>
                <a:lnTo>
                  <a:pt x="67" y="27"/>
                </a:lnTo>
                <a:lnTo>
                  <a:pt x="53" y="14"/>
                </a:lnTo>
                <a:lnTo>
                  <a:pt x="27" y="0"/>
                </a:lnTo>
                <a:lnTo>
                  <a:pt x="14" y="14"/>
                </a:lnTo>
                <a:lnTo>
                  <a:pt x="0" y="27"/>
                </a:lnTo>
                <a:lnTo>
                  <a:pt x="0" y="41"/>
                </a:lnTo>
                <a:lnTo>
                  <a:pt x="0" y="55"/>
                </a:lnTo>
                <a:lnTo>
                  <a:pt x="14" y="82"/>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96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olo 1"/>
          <p:cNvSpPr>
            <a:spLocks noGrp="1"/>
          </p:cNvSpPr>
          <p:nvPr>
            <p:ph type="title"/>
          </p:nvPr>
        </p:nvSpPr>
        <p:spPr>
          <a:xfrm>
            <a:off x="428625" y="260350"/>
            <a:ext cx="8062913" cy="1143000"/>
          </a:xfrm>
        </p:spPr>
        <p:txBody>
          <a:bodyPr/>
          <a:lstStyle/>
          <a:p>
            <a:r>
              <a:rPr lang="en-US" altLang="en-US" sz="3600" dirty="0" err="1"/>
              <a:t>Perché</a:t>
            </a:r>
            <a:r>
              <a:rPr lang="en-US" altLang="en-US" sz="3600" dirty="0"/>
              <a:t> la </a:t>
            </a:r>
            <a:r>
              <a:rPr lang="en-US" altLang="en-US" sz="3600" dirty="0" err="1"/>
              <a:t>retta</a:t>
            </a:r>
            <a:r>
              <a:rPr lang="en-US" altLang="en-US" sz="3600" dirty="0"/>
              <a:t> di </a:t>
            </a:r>
            <a:r>
              <a:rPr lang="en-US" altLang="en-US" sz="3600" dirty="0" err="1"/>
              <a:t>offerta</a:t>
            </a:r>
            <a:r>
              <a:rPr lang="en-US" altLang="en-US" sz="3600" dirty="0"/>
              <a:t> </a:t>
            </a:r>
            <a:r>
              <a:rPr lang="en-US" altLang="en-US" sz="3600" dirty="0" err="1"/>
              <a:t>si</a:t>
            </a:r>
            <a:r>
              <a:rPr lang="en-US" altLang="en-US" sz="3600" dirty="0"/>
              <a:t> </a:t>
            </a:r>
            <a:r>
              <a:rPr lang="en-US" altLang="en-US" sz="3600" dirty="0" err="1"/>
              <a:t>sposta</a:t>
            </a:r>
            <a:r>
              <a:rPr lang="en-US" altLang="en-US" sz="3600" dirty="0"/>
              <a:t>?</a:t>
            </a:r>
          </a:p>
        </p:txBody>
      </p:sp>
      <p:sp>
        <p:nvSpPr>
          <p:cNvPr id="3" name="Segnaposto contenuto 2"/>
          <p:cNvSpPr>
            <a:spLocks noGrp="1"/>
          </p:cNvSpPr>
          <p:nvPr>
            <p:ph idx="1"/>
          </p:nvPr>
        </p:nvSpPr>
        <p:spPr>
          <a:xfrm>
            <a:off x="250825" y="1484313"/>
            <a:ext cx="8642350" cy="4608512"/>
          </a:xfrm>
        </p:spPr>
        <p:txBody>
          <a:bodyPr/>
          <a:lstStyle/>
          <a:p>
            <a:pPr>
              <a:defRPr/>
            </a:pPr>
            <a:r>
              <a:rPr lang="it-IT" sz="2800" dirty="0"/>
              <a:t>Di nuovo, l’equazione della retta spiega lo spostamento.</a:t>
            </a:r>
          </a:p>
          <a:p>
            <a:pPr>
              <a:defRPr/>
            </a:pPr>
            <a:r>
              <a:rPr lang="it-IT" sz="2800" dirty="0"/>
              <a:t>L’equazione della retta di offerta senza tassa è: </a:t>
            </a:r>
          </a:p>
          <a:p>
            <a:pPr marL="0" indent="0">
              <a:buFontTx/>
              <a:buNone/>
              <a:defRPr/>
            </a:pPr>
            <a:r>
              <a:rPr lang="it-IT" sz="2800" b="1" dirty="0"/>
              <a:t>	P = </a:t>
            </a:r>
            <a:r>
              <a:rPr lang="it-IT" sz="2800" b="1" dirty="0" err="1"/>
              <a:t>a’Q</a:t>
            </a:r>
            <a:r>
              <a:rPr lang="it-IT" sz="2800" b="1" dirty="0"/>
              <a:t> + b’</a:t>
            </a:r>
            <a:r>
              <a:rPr lang="it-IT" sz="2800" dirty="0"/>
              <a:t>, con </a:t>
            </a:r>
            <a:r>
              <a:rPr lang="it-IT" sz="2800" dirty="0" err="1"/>
              <a:t>a’</a:t>
            </a:r>
            <a:r>
              <a:rPr lang="it-IT" sz="2800" dirty="0"/>
              <a:t> &gt; 0</a:t>
            </a:r>
            <a:endParaRPr lang="it-IT" sz="2800" b="1" dirty="0"/>
          </a:p>
          <a:p>
            <a:pPr>
              <a:defRPr/>
            </a:pPr>
            <a:r>
              <a:rPr lang="it-IT" sz="2800" dirty="0"/>
              <a:t>Ma ora i venditori incassano P – t, quindi l’equazione diviene: P – t = </a:t>
            </a:r>
            <a:r>
              <a:rPr lang="it-IT" sz="2800" dirty="0" err="1"/>
              <a:t>a’Q</a:t>
            </a:r>
            <a:r>
              <a:rPr lang="it-IT" sz="2800" dirty="0"/>
              <a:t> + b’</a:t>
            </a:r>
          </a:p>
          <a:p>
            <a:pPr>
              <a:defRPr/>
            </a:pPr>
            <a:r>
              <a:rPr lang="it-IT" sz="2800" dirty="0"/>
              <a:t>Ovvero: </a:t>
            </a:r>
            <a:r>
              <a:rPr lang="it-IT" sz="2800" b="1" dirty="0"/>
              <a:t>P = </a:t>
            </a:r>
            <a:r>
              <a:rPr lang="it-IT" sz="2800" b="1" dirty="0" err="1"/>
              <a:t>a’Q</a:t>
            </a:r>
            <a:r>
              <a:rPr lang="it-IT" sz="2800" b="1" dirty="0"/>
              <a:t> + (b’ + t)</a:t>
            </a:r>
          </a:p>
          <a:p>
            <a:pPr>
              <a:defRPr/>
            </a:pPr>
            <a:r>
              <a:rPr lang="it-IT" sz="2800" dirty="0"/>
              <a:t>Il termine noto aumenta e la retta trasla verso l’alto.</a:t>
            </a:r>
          </a:p>
          <a:p>
            <a:pPr lvl="1">
              <a:defRPr/>
            </a:pPr>
            <a:r>
              <a:rPr lang="it-IT" sz="2400" dirty="0" err="1"/>
              <a:t>N.b.</a:t>
            </a:r>
            <a:r>
              <a:rPr lang="it-IT" sz="2400" dirty="0"/>
              <a:t>: quando l’offerta trasla in alto a sinistra significa che la quantità offerta è minore per ogni livello di prezzo.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26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26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269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2694"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2695" name="Rectangle 7"/>
          <p:cNvSpPr>
            <a:spLocks noGrp="1" noChangeArrowheads="1"/>
          </p:cNvSpPr>
          <p:nvPr>
            <p:ph type="title"/>
          </p:nvPr>
        </p:nvSpPr>
        <p:spPr>
          <a:xfrm>
            <a:off x="533400" y="152400"/>
            <a:ext cx="7772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Il problema dell’incidenza</a:t>
            </a:r>
          </a:p>
        </p:txBody>
      </p:sp>
      <p:sp>
        <p:nvSpPr>
          <p:cNvPr id="487432" name="Rectangle 8"/>
          <p:cNvSpPr>
            <a:spLocks noGrp="1" noChangeArrowheads="1"/>
          </p:cNvSpPr>
          <p:nvPr>
            <p:ph type="body" idx="1"/>
          </p:nvPr>
        </p:nvSpPr>
        <p:spPr>
          <a:xfrm>
            <a:off x="179388" y="2133600"/>
            <a:ext cx="8785225" cy="44656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en-US" sz="2800"/>
              <a:t>Sappiamo che la tassa, indipendentemente da chi ne sia giuridicamente gravato, colpisce entrambi i lati del mercato. Ma chi viene colpito di più? I compratori o i venditori?  </a:t>
            </a:r>
          </a:p>
          <a:p>
            <a:pPr eaLnBrk="1" hangingPunct="1">
              <a:lnSpc>
                <a:spcPct val="90000"/>
              </a:lnSpc>
            </a:pPr>
            <a:r>
              <a:rPr lang="it-IT" altLang="en-US" sz="2800"/>
              <a:t>La risposta dipende dall’</a:t>
            </a:r>
            <a:r>
              <a:rPr lang="it-IT" altLang="en-US" sz="2800">
                <a:solidFill>
                  <a:srgbClr val="FF0000"/>
                </a:solidFill>
              </a:rPr>
              <a:t>elasticità rispetto al prezzo</a:t>
            </a:r>
            <a:r>
              <a:rPr lang="it-IT" altLang="en-US" sz="2800"/>
              <a:t> della domanda e dell’offerta</a:t>
            </a:r>
            <a:r>
              <a:rPr lang="it-IT" altLang="en-US" sz="2800" i="1"/>
              <a:t>.</a:t>
            </a:r>
          </a:p>
          <a:p>
            <a:pPr eaLnBrk="1" hangingPunct="1">
              <a:lnSpc>
                <a:spcPct val="90000"/>
              </a:lnSpc>
            </a:pPr>
            <a:r>
              <a:rPr lang="it-IT" altLang="en-US" sz="2800"/>
              <a:t>Il principio è che l’onere della tassa ricade maggiormente sul lato </a:t>
            </a:r>
            <a:r>
              <a:rPr lang="it-IT" altLang="en-US" sz="2800">
                <a:solidFill>
                  <a:srgbClr val="FF0000"/>
                </a:solidFill>
              </a:rPr>
              <a:t>meno elastico</a:t>
            </a:r>
            <a:r>
              <a:rPr lang="it-IT" altLang="en-US" sz="2800"/>
              <a:t> del mercato.</a:t>
            </a:r>
          </a:p>
          <a:p>
            <a:pPr lvl="1" eaLnBrk="1" hangingPunct="1">
              <a:lnSpc>
                <a:spcPct val="90000"/>
              </a:lnSpc>
            </a:pPr>
            <a:r>
              <a:rPr lang="it-IT" altLang="en-US" sz="2400"/>
              <a:t>Quindi: se la domanda è poco elastica e/o l’offerta è molto elastica, la tassa graverà percentualmente di più sui compratori, e viceversa.</a:t>
            </a:r>
          </a:p>
        </p:txBody>
      </p:sp>
      <p:pic>
        <p:nvPicPr>
          <p:cNvPr id="242697" name="Picture 9" descr="bar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88913"/>
            <a:ext cx="14763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8" name="Text Box 10"/>
          <p:cNvSpPr txBox="1">
            <a:spLocks noChangeArrowheads="1"/>
          </p:cNvSpPr>
          <p:nvPr/>
        </p:nvSpPr>
        <p:spPr bwMode="auto">
          <a:xfrm>
            <a:off x="179388" y="765175"/>
            <a:ext cx="734536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it-IT" altLang="en-US" sz="2800"/>
              <a:t>Con tale espressione si intende lo studio di come si ripartisce l’onere della tassa tra i due lati del mercato </a:t>
            </a:r>
            <a:r>
              <a:rPr lang="it-IT" altLang="en-US" sz="2800">
                <a:cs typeface="Times New Roman" panose="02020603050405020304" pitchFamily="18" charset="0"/>
              </a:rPr>
              <a:t>→ </a:t>
            </a:r>
            <a:r>
              <a:rPr lang="it-IT" altLang="en-US" sz="2800"/>
              <a:t>Enrico Barone (1912).</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7432">
                                            <p:txEl>
                                              <p:pRg st="0" end="0"/>
                                            </p:txEl>
                                          </p:spTgt>
                                        </p:tgtEl>
                                        <p:attrNameLst>
                                          <p:attrName>style.visibility</p:attrName>
                                        </p:attrNameLst>
                                      </p:cBhvr>
                                      <p:to>
                                        <p:strVal val="visible"/>
                                      </p:to>
                                    </p:set>
                                    <p:anim calcmode="lin" valueType="num">
                                      <p:cBhvr additive="base">
                                        <p:cTn id="7" dur="500" fill="hold"/>
                                        <p:tgtEl>
                                          <p:spTgt spid="4874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74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87432">
                                            <p:txEl>
                                              <p:pRg st="1" end="1"/>
                                            </p:txEl>
                                          </p:spTgt>
                                        </p:tgtEl>
                                        <p:attrNameLst>
                                          <p:attrName>style.visibility</p:attrName>
                                        </p:attrNameLst>
                                      </p:cBhvr>
                                      <p:to>
                                        <p:strVal val="visible"/>
                                      </p:to>
                                    </p:set>
                                    <p:animEffect transition="in" filter="wipe(left)">
                                      <p:cBhvr>
                                        <p:cTn id="13" dur="500"/>
                                        <p:tgtEl>
                                          <p:spTgt spid="48743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87432">
                                            <p:txEl>
                                              <p:pRg st="2" end="2"/>
                                            </p:txEl>
                                          </p:spTgt>
                                        </p:tgtEl>
                                        <p:attrNameLst>
                                          <p:attrName>style.visibility</p:attrName>
                                        </p:attrNameLst>
                                      </p:cBhvr>
                                      <p:to>
                                        <p:strVal val="visible"/>
                                      </p:to>
                                    </p:set>
                                    <p:animEffect transition="in" filter="wipe(left)">
                                      <p:cBhvr>
                                        <p:cTn id="18" dur="500"/>
                                        <p:tgtEl>
                                          <p:spTgt spid="48743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87432">
                                            <p:txEl>
                                              <p:pRg st="3" end="3"/>
                                            </p:txEl>
                                          </p:spTgt>
                                        </p:tgtEl>
                                        <p:attrNameLst>
                                          <p:attrName>style.visibility</p:attrName>
                                        </p:attrNameLst>
                                      </p:cBhvr>
                                      <p:to>
                                        <p:strVal val="visible"/>
                                      </p:to>
                                    </p:set>
                                    <p:animEffect transition="in" filter="wipe(left)">
                                      <p:cBhvr>
                                        <p:cTn id="21" dur="500"/>
                                        <p:tgtEl>
                                          <p:spTgt spid="4874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2"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47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47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47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4742" name="Rectangle 6"/>
          <p:cNvSpPr>
            <a:spLocks noGrp="1" noChangeArrowheads="1"/>
          </p:cNvSpPr>
          <p:nvPr>
            <p:ph type="title"/>
          </p:nvPr>
        </p:nvSpPr>
        <p:spPr>
          <a:xfrm>
            <a:off x="755650" y="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Una semplice regola per determinare l’incidenza di una tassa</a:t>
            </a:r>
          </a:p>
        </p:txBody>
      </p:sp>
      <p:sp>
        <p:nvSpPr>
          <p:cNvPr id="244743" name="Rectangle 7"/>
          <p:cNvSpPr>
            <a:spLocks noChangeArrowheads="1"/>
          </p:cNvSpPr>
          <p:nvPr/>
        </p:nvSpPr>
        <p:spPr bwMode="auto">
          <a:xfrm>
            <a:off x="7769225" y="6059488"/>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Quantità</a:t>
            </a:r>
          </a:p>
        </p:txBody>
      </p:sp>
      <p:sp>
        <p:nvSpPr>
          <p:cNvPr id="244744" name="Rectangle 8"/>
          <p:cNvSpPr>
            <a:spLocks noChangeArrowheads="1"/>
          </p:cNvSpPr>
          <p:nvPr/>
        </p:nvSpPr>
        <p:spPr bwMode="auto">
          <a:xfrm>
            <a:off x="2727325" y="6059488"/>
            <a:ext cx="14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0</a:t>
            </a:r>
          </a:p>
        </p:txBody>
      </p:sp>
      <p:sp>
        <p:nvSpPr>
          <p:cNvPr id="244745" name="Rectangle 9"/>
          <p:cNvSpPr>
            <a:spLocks noChangeArrowheads="1"/>
          </p:cNvSpPr>
          <p:nvPr/>
        </p:nvSpPr>
        <p:spPr bwMode="auto">
          <a:xfrm>
            <a:off x="1905000" y="1828800"/>
            <a:ext cx="81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Prezzo</a:t>
            </a:r>
          </a:p>
        </p:txBody>
      </p:sp>
      <p:sp>
        <p:nvSpPr>
          <p:cNvPr id="244746" name="Rectangle 10"/>
          <p:cNvSpPr>
            <a:spLocks noChangeArrowheads="1"/>
          </p:cNvSpPr>
          <p:nvPr/>
        </p:nvSpPr>
        <p:spPr bwMode="auto">
          <a:xfrm>
            <a:off x="6781800" y="5029200"/>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Domanda</a:t>
            </a:r>
          </a:p>
        </p:txBody>
      </p:sp>
      <p:sp>
        <p:nvSpPr>
          <p:cNvPr id="244747" name="Rectangle 11"/>
          <p:cNvSpPr>
            <a:spLocks noChangeArrowheads="1"/>
          </p:cNvSpPr>
          <p:nvPr/>
        </p:nvSpPr>
        <p:spPr bwMode="auto">
          <a:xfrm>
            <a:off x="7151688" y="2851150"/>
            <a:ext cx="830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Offerta</a:t>
            </a:r>
          </a:p>
        </p:txBody>
      </p:sp>
      <p:sp>
        <p:nvSpPr>
          <p:cNvPr id="244748" name="Line 12"/>
          <p:cNvSpPr>
            <a:spLocks noChangeShapeType="1"/>
          </p:cNvSpPr>
          <p:nvPr/>
        </p:nvSpPr>
        <p:spPr bwMode="auto">
          <a:xfrm flipV="1">
            <a:off x="3886200" y="2971800"/>
            <a:ext cx="3152775" cy="2652713"/>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4749" name="Line 13"/>
          <p:cNvSpPr>
            <a:spLocks noChangeShapeType="1"/>
          </p:cNvSpPr>
          <p:nvPr/>
        </p:nvSpPr>
        <p:spPr bwMode="auto">
          <a:xfrm flipH="1" flipV="1">
            <a:off x="4876800" y="2133600"/>
            <a:ext cx="2286000" cy="28956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4750" name="Freeform 14"/>
          <p:cNvSpPr>
            <a:spLocks/>
          </p:cNvSpPr>
          <p:nvPr/>
        </p:nvSpPr>
        <p:spPr bwMode="auto">
          <a:xfrm>
            <a:off x="6096000" y="3657600"/>
            <a:ext cx="120650" cy="120650"/>
          </a:xfrm>
          <a:custGeom>
            <a:avLst/>
            <a:gdLst>
              <a:gd name="T0" fmla="*/ 2147483646 w 76"/>
              <a:gd name="T1" fmla="*/ 2147483646 h 76"/>
              <a:gd name="T2" fmla="*/ 2147483646 w 76"/>
              <a:gd name="T3" fmla="*/ 2147483646 h 76"/>
              <a:gd name="T4" fmla="*/ 2147483646 w 76"/>
              <a:gd name="T5" fmla="*/ 2147483646 h 76"/>
              <a:gd name="T6" fmla="*/ 2147483646 w 76"/>
              <a:gd name="T7" fmla="*/ 2147483646 h 76"/>
              <a:gd name="T8" fmla="*/ 2147483646 w 76"/>
              <a:gd name="T9" fmla="*/ 2147483646 h 76"/>
              <a:gd name="T10" fmla="*/ 2147483646 w 76"/>
              <a:gd name="T11" fmla="*/ 2147483646 h 76"/>
              <a:gd name="T12" fmla="*/ 2147483646 w 76"/>
              <a:gd name="T13" fmla="*/ 0 h 76"/>
              <a:gd name="T14" fmla="*/ 2147483646 w 76"/>
              <a:gd name="T15" fmla="*/ 2147483646 h 76"/>
              <a:gd name="T16" fmla="*/ 0 w 76"/>
              <a:gd name="T17" fmla="*/ 2147483646 h 76"/>
              <a:gd name="T18" fmla="*/ 0 w 76"/>
              <a:gd name="T19" fmla="*/ 2147483646 h 76"/>
              <a:gd name="T20" fmla="*/ 0 w 76"/>
              <a:gd name="T21" fmla="*/ 2147483646 h 76"/>
              <a:gd name="T22" fmla="*/ 2147483646 w 76"/>
              <a:gd name="T23" fmla="*/ 2147483646 h 76"/>
              <a:gd name="T24" fmla="*/ 2147483646 w 76"/>
              <a:gd name="T25" fmla="*/ 214748364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30" y="75"/>
                </a:moveTo>
                <a:lnTo>
                  <a:pt x="61" y="75"/>
                </a:lnTo>
                <a:lnTo>
                  <a:pt x="75" y="61"/>
                </a:lnTo>
                <a:lnTo>
                  <a:pt x="75" y="45"/>
                </a:lnTo>
                <a:lnTo>
                  <a:pt x="75" y="30"/>
                </a:lnTo>
                <a:lnTo>
                  <a:pt x="61" y="14"/>
                </a:lnTo>
                <a:lnTo>
                  <a:pt x="30" y="0"/>
                </a:lnTo>
                <a:lnTo>
                  <a:pt x="14" y="14"/>
                </a:lnTo>
                <a:lnTo>
                  <a:pt x="0" y="30"/>
                </a:lnTo>
                <a:lnTo>
                  <a:pt x="0" y="45"/>
                </a:lnTo>
                <a:lnTo>
                  <a:pt x="0" y="61"/>
                </a:lnTo>
                <a:lnTo>
                  <a:pt x="14" y="75"/>
                </a:lnTo>
                <a:lnTo>
                  <a:pt x="30" y="7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4751" name="Rectangle 15"/>
          <p:cNvSpPr>
            <a:spLocks noChangeArrowheads="1"/>
          </p:cNvSpPr>
          <p:nvPr/>
        </p:nvSpPr>
        <p:spPr bwMode="auto">
          <a:xfrm>
            <a:off x="3505200" y="2895600"/>
            <a:ext cx="1276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Incidenza sui</a:t>
            </a:r>
          </a:p>
          <a:p>
            <a:pPr>
              <a:spcBef>
                <a:spcPct val="0"/>
              </a:spcBef>
              <a:buFontTx/>
              <a:buNone/>
            </a:pPr>
            <a:r>
              <a:rPr lang="it-IT" altLang="en-US" sz="1600" b="1">
                <a:solidFill>
                  <a:srgbClr val="000000"/>
                </a:solidFill>
                <a:latin typeface="Arial" panose="020B0604020202020204" pitchFamily="34" charset="0"/>
              </a:rPr>
              <a:t>compratori</a:t>
            </a:r>
          </a:p>
        </p:txBody>
      </p:sp>
      <p:sp>
        <p:nvSpPr>
          <p:cNvPr id="244752" name="Line 16"/>
          <p:cNvSpPr>
            <a:spLocks noChangeShapeType="1"/>
          </p:cNvSpPr>
          <p:nvPr/>
        </p:nvSpPr>
        <p:spPr bwMode="auto">
          <a:xfrm flipV="1">
            <a:off x="5181600" y="2514600"/>
            <a:ext cx="0" cy="350520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4753" name="Freeform 17"/>
          <p:cNvSpPr>
            <a:spLocks/>
          </p:cNvSpPr>
          <p:nvPr/>
        </p:nvSpPr>
        <p:spPr bwMode="auto">
          <a:xfrm>
            <a:off x="5105400" y="2438400"/>
            <a:ext cx="119063" cy="120650"/>
          </a:xfrm>
          <a:custGeom>
            <a:avLst/>
            <a:gdLst>
              <a:gd name="T0" fmla="*/ 2147483646 w 75"/>
              <a:gd name="T1" fmla="*/ 2147483646 h 76"/>
              <a:gd name="T2" fmla="*/ 2147483646 w 75"/>
              <a:gd name="T3" fmla="*/ 2147483646 h 76"/>
              <a:gd name="T4" fmla="*/ 2147483646 w 75"/>
              <a:gd name="T5" fmla="*/ 2147483646 h 76"/>
              <a:gd name="T6" fmla="*/ 2147483646 w 75"/>
              <a:gd name="T7" fmla="*/ 2147483646 h 76"/>
              <a:gd name="T8" fmla="*/ 2147483646 w 75"/>
              <a:gd name="T9" fmla="*/ 2147483646 h 76"/>
              <a:gd name="T10" fmla="*/ 2147483646 w 75"/>
              <a:gd name="T11" fmla="*/ 0 h 76"/>
              <a:gd name="T12" fmla="*/ 2147483646 w 75"/>
              <a:gd name="T13" fmla="*/ 2147483646 h 76"/>
              <a:gd name="T14" fmla="*/ 0 w 75"/>
              <a:gd name="T15" fmla="*/ 2147483646 h 76"/>
              <a:gd name="T16" fmla="*/ 0 w 75"/>
              <a:gd name="T17" fmla="*/ 2147483646 h 76"/>
              <a:gd name="T18" fmla="*/ 0 w 75"/>
              <a:gd name="T19" fmla="*/ 2147483646 h 76"/>
              <a:gd name="T20" fmla="*/ 2147483646 w 75"/>
              <a:gd name="T21" fmla="*/ 2147483646 h 76"/>
              <a:gd name="T22" fmla="*/ 2147483646 w 75"/>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76">
                <a:moveTo>
                  <a:pt x="30" y="75"/>
                </a:moveTo>
                <a:lnTo>
                  <a:pt x="60" y="75"/>
                </a:lnTo>
                <a:lnTo>
                  <a:pt x="60" y="61"/>
                </a:lnTo>
                <a:lnTo>
                  <a:pt x="74" y="45"/>
                </a:lnTo>
                <a:lnTo>
                  <a:pt x="60" y="14"/>
                </a:lnTo>
                <a:lnTo>
                  <a:pt x="30" y="0"/>
                </a:lnTo>
                <a:lnTo>
                  <a:pt x="14" y="14"/>
                </a:lnTo>
                <a:lnTo>
                  <a:pt x="0" y="14"/>
                </a:lnTo>
                <a:lnTo>
                  <a:pt x="0" y="45"/>
                </a:lnTo>
                <a:lnTo>
                  <a:pt x="0" y="61"/>
                </a:lnTo>
                <a:lnTo>
                  <a:pt x="14" y="75"/>
                </a:lnTo>
                <a:lnTo>
                  <a:pt x="30" y="7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4754" name="Freeform 18"/>
          <p:cNvSpPr>
            <a:spLocks/>
          </p:cNvSpPr>
          <p:nvPr/>
        </p:nvSpPr>
        <p:spPr bwMode="auto">
          <a:xfrm>
            <a:off x="5105400" y="4495800"/>
            <a:ext cx="119063" cy="119063"/>
          </a:xfrm>
          <a:custGeom>
            <a:avLst/>
            <a:gdLst>
              <a:gd name="T0" fmla="*/ 2147483646 w 75"/>
              <a:gd name="T1" fmla="*/ 2147483646 h 75"/>
              <a:gd name="T2" fmla="*/ 2147483646 w 75"/>
              <a:gd name="T3" fmla="*/ 2147483646 h 75"/>
              <a:gd name="T4" fmla="*/ 2147483646 w 75"/>
              <a:gd name="T5" fmla="*/ 2147483646 h 75"/>
              <a:gd name="T6" fmla="*/ 2147483646 w 75"/>
              <a:gd name="T7" fmla="*/ 2147483646 h 75"/>
              <a:gd name="T8" fmla="*/ 2147483646 w 75"/>
              <a:gd name="T9" fmla="*/ 0 h 75"/>
              <a:gd name="T10" fmla="*/ 2147483646 w 75"/>
              <a:gd name="T11" fmla="*/ 0 h 75"/>
              <a:gd name="T12" fmla="*/ 2147483646 w 75"/>
              <a:gd name="T13" fmla="*/ 0 h 75"/>
              <a:gd name="T14" fmla="*/ 0 w 75"/>
              <a:gd name="T15" fmla="*/ 2147483646 h 75"/>
              <a:gd name="T16" fmla="*/ 0 w 75"/>
              <a:gd name="T17" fmla="*/ 2147483646 h 75"/>
              <a:gd name="T18" fmla="*/ 0 w 75"/>
              <a:gd name="T19" fmla="*/ 2147483646 h 75"/>
              <a:gd name="T20" fmla="*/ 2147483646 w 75"/>
              <a:gd name="T21" fmla="*/ 2147483646 h 75"/>
              <a:gd name="T22" fmla="*/ 2147483646 w 75"/>
              <a:gd name="T23" fmla="*/ 2147483646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75">
                <a:moveTo>
                  <a:pt x="30" y="74"/>
                </a:moveTo>
                <a:lnTo>
                  <a:pt x="60" y="60"/>
                </a:lnTo>
                <a:lnTo>
                  <a:pt x="74" y="30"/>
                </a:lnTo>
                <a:lnTo>
                  <a:pt x="60" y="14"/>
                </a:lnTo>
                <a:lnTo>
                  <a:pt x="60" y="0"/>
                </a:lnTo>
                <a:lnTo>
                  <a:pt x="30" y="0"/>
                </a:lnTo>
                <a:lnTo>
                  <a:pt x="14" y="0"/>
                </a:lnTo>
                <a:lnTo>
                  <a:pt x="0" y="14"/>
                </a:lnTo>
                <a:lnTo>
                  <a:pt x="0" y="30"/>
                </a:lnTo>
                <a:lnTo>
                  <a:pt x="0" y="60"/>
                </a:lnTo>
                <a:lnTo>
                  <a:pt x="14" y="60"/>
                </a:lnTo>
                <a:lnTo>
                  <a:pt x="30" y="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4755" name="Freeform 19"/>
          <p:cNvSpPr>
            <a:spLocks/>
          </p:cNvSpPr>
          <p:nvPr/>
        </p:nvSpPr>
        <p:spPr bwMode="auto">
          <a:xfrm>
            <a:off x="2827338" y="1876425"/>
            <a:ext cx="5632450" cy="4138613"/>
          </a:xfrm>
          <a:custGeom>
            <a:avLst/>
            <a:gdLst>
              <a:gd name="T0" fmla="*/ 0 w 3548"/>
              <a:gd name="T1" fmla="*/ 0 h 2607"/>
              <a:gd name="T2" fmla="*/ 0 w 3548"/>
              <a:gd name="T3" fmla="*/ 2147483646 h 2607"/>
              <a:gd name="T4" fmla="*/ 2147483646 w 3548"/>
              <a:gd name="T5" fmla="*/ 2147483646 h 2607"/>
              <a:gd name="T6" fmla="*/ 0 60000 65536"/>
              <a:gd name="T7" fmla="*/ 0 60000 65536"/>
              <a:gd name="T8" fmla="*/ 0 60000 65536"/>
            </a:gdLst>
            <a:ahLst/>
            <a:cxnLst>
              <a:cxn ang="T6">
                <a:pos x="T0" y="T1"/>
              </a:cxn>
              <a:cxn ang="T7">
                <a:pos x="T2" y="T3"/>
              </a:cxn>
              <a:cxn ang="T8">
                <a:pos x="T4" y="T5"/>
              </a:cxn>
            </a:cxnLst>
            <a:rect l="0" t="0" r="r" b="b"/>
            <a:pathLst>
              <a:path w="3548" h="2607">
                <a:moveTo>
                  <a:pt x="0" y="0"/>
                </a:moveTo>
                <a:lnTo>
                  <a:pt x="0" y="2606"/>
                </a:lnTo>
                <a:lnTo>
                  <a:pt x="3547" y="260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4756" name="Line 20"/>
          <p:cNvSpPr>
            <a:spLocks noChangeShapeType="1"/>
          </p:cNvSpPr>
          <p:nvPr/>
        </p:nvSpPr>
        <p:spPr bwMode="auto">
          <a:xfrm flipH="1">
            <a:off x="2819400" y="3733800"/>
            <a:ext cx="3316288"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4757" name="Line 21"/>
          <p:cNvSpPr>
            <a:spLocks noChangeShapeType="1"/>
          </p:cNvSpPr>
          <p:nvPr/>
        </p:nvSpPr>
        <p:spPr bwMode="auto">
          <a:xfrm flipH="1">
            <a:off x="2819400" y="4572000"/>
            <a:ext cx="2289175"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4758" name="Line 22"/>
          <p:cNvSpPr>
            <a:spLocks noChangeShapeType="1"/>
          </p:cNvSpPr>
          <p:nvPr/>
        </p:nvSpPr>
        <p:spPr bwMode="auto">
          <a:xfrm flipH="1">
            <a:off x="2819400" y="2514600"/>
            <a:ext cx="2289175"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4759" name="Rectangle 23"/>
          <p:cNvSpPr>
            <a:spLocks noChangeArrowheads="1"/>
          </p:cNvSpPr>
          <p:nvPr/>
        </p:nvSpPr>
        <p:spPr bwMode="auto">
          <a:xfrm>
            <a:off x="914400" y="4343400"/>
            <a:ext cx="1854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incassato</a:t>
            </a:r>
          </a:p>
          <a:p>
            <a:pPr>
              <a:spcBef>
                <a:spcPct val="0"/>
              </a:spcBef>
              <a:buFontTx/>
              <a:buNone/>
            </a:pPr>
            <a:r>
              <a:rPr lang="it-IT" altLang="en-US" sz="1800" b="1">
                <a:solidFill>
                  <a:srgbClr val="000000"/>
                </a:solidFill>
                <a:latin typeface="Arial" panose="020B0604020202020204" pitchFamily="34" charset="0"/>
              </a:rPr>
              <a:t>dai venditori</a:t>
            </a:r>
          </a:p>
        </p:txBody>
      </p:sp>
      <p:sp>
        <p:nvSpPr>
          <p:cNvPr id="244760" name="Rectangle 24"/>
          <p:cNvSpPr>
            <a:spLocks noChangeArrowheads="1"/>
          </p:cNvSpPr>
          <p:nvPr/>
        </p:nvSpPr>
        <p:spPr bwMode="auto">
          <a:xfrm>
            <a:off x="1219200" y="2438400"/>
            <a:ext cx="1587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pagato</a:t>
            </a:r>
          </a:p>
          <a:p>
            <a:pPr>
              <a:spcBef>
                <a:spcPct val="0"/>
              </a:spcBef>
              <a:buFontTx/>
              <a:buNone/>
            </a:pPr>
            <a:r>
              <a:rPr lang="it-IT" altLang="en-US" sz="1800" b="1">
                <a:solidFill>
                  <a:srgbClr val="000000"/>
                </a:solidFill>
                <a:latin typeface="Arial" panose="020B0604020202020204" pitchFamily="34" charset="0"/>
              </a:rPr>
              <a:t>dai compratori</a:t>
            </a:r>
          </a:p>
        </p:txBody>
      </p:sp>
      <p:sp>
        <p:nvSpPr>
          <p:cNvPr id="244761" name="Rectangle 25"/>
          <p:cNvSpPr>
            <a:spLocks noChangeArrowheads="1"/>
          </p:cNvSpPr>
          <p:nvPr/>
        </p:nvSpPr>
        <p:spPr bwMode="auto">
          <a:xfrm>
            <a:off x="685800" y="3581400"/>
            <a:ext cx="208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senza tassa</a:t>
            </a:r>
          </a:p>
        </p:txBody>
      </p:sp>
      <p:sp>
        <p:nvSpPr>
          <p:cNvPr id="244762" name="AutoShape 26"/>
          <p:cNvSpPr>
            <a:spLocks/>
          </p:cNvSpPr>
          <p:nvPr/>
        </p:nvSpPr>
        <p:spPr bwMode="auto">
          <a:xfrm>
            <a:off x="4876800" y="2667000"/>
            <a:ext cx="228600" cy="914400"/>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4763" name="AutoShape 27"/>
          <p:cNvSpPr>
            <a:spLocks/>
          </p:cNvSpPr>
          <p:nvPr/>
        </p:nvSpPr>
        <p:spPr bwMode="auto">
          <a:xfrm>
            <a:off x="4953000" y="3810000"/>
            <a:ext cx="152400" cy="685800"/>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4764" name="Rectangle 28"/>
          <p:cNvSpPr>
            <a:spLocks noChangeArrowheads="1"/>
          </p:cNvSpPr>
          <p:nvPr/>
        </p:nvSpPr>
        <p:spPr bwMode="auto">
          <a:xfrm>
            <a:off x="3657600" y="3886200"/>
            <a:ext cx="1276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600" b="1">
                <a:solidFill>
                  <a:srgbClr val="000000"/>
                </a:solidFill>
                <a:latin typeface="Arial" panose="020B0604020202020204" pitchFamily="34" charset="0"/>
              </a:rPr>
              <a:t>Incidenza sui</a:t>
            </a:r>
          </a:p>
          <a:p>
            <a:pPr>
              <a:spcBef>
                <a:spcPct val="0"/>
              </a:spcBef>
              <a:buFontTx/>
              <a:buNone/>
            </a:pPr>
            <a:r>
              <a:rPr lang="it-IT" altLang="en-US" sz="1600" b="1">
                <a:solidFill>
                  <a:srgbClr val="000000"/>
                </a:solidFill>
                <a:latin typeface="Arial" panose="020B0604020202020204" pitchFamily="34" charset="0"/>
              </a:rPr>
              <a:t>venditori</a:t>
            </a:r>
          </a:p>
        </p:txBody>
      </p:sp>
      <p:sp>
        <p:nvSpPr>
          <p:cNvPr id="244765" name="Line 29"/>
          <p:cNvSpPr>
            <a:spLocks noChangeShapeType="1"/>
          </p:cNvSpPr>
          <p:nvPr/>
        </p:nvSpPr>
        <p:spPr bwMode="auto">
          <a:xfrm>
            <a:off x="6172200" y="3733800"/>
            <a:ext cx="0" cy="2286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4766" name="Rectangle 30"/>
          <p:cNvSpPr>
            <a:spLocks noChangeArrowheads="1"/>
          </p:cNvSpPr>
          <p:nvPr/>
        </p:nvSpPr>
        <p:spPr bwMode="auto">
          <a:xfrm>
            <a:off x="4419600" y="60198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Quantità</a:t>
            </a:r>
          </a:p>
          <a:p>
            <a:pPr>
              <a:spcBef>
                <a:spcPct val="0"/>
              </a:spcBef>
              <a:buFontTx/>
              <a:buNone/>
            </a:pPr>
            <a:r>
              <a:rPr lang="it-IT" altLang="en-US" sz="1800" b="1">
                <a:solidFill>
                  <a:srgbClr val="000000"/>
                </a:solidFill>
                <a:latin typeface="Arial" panose="020B0604020202020204" pitchFamily="34" charset="0"/>
              </a:rPr>
              <a:t>post-tassa</a:t>
            </a:r>
          </a:p>
        </p:txBody>
      </p:sp>
      <p:sp>
        <p:nvSpPr>
          <p:cNvPr id="244767" name="Rectangle 31"/>
          <p:cNvSpPr>
            <a:spLocks noChangeArrowheads="1"/>
          </p:cNvSpPr>
          <p:nvPr/>
        </p:nvSpPr>
        <p:spPr bwMode="auto">
          <a:xfrm>
            <a:off x="5791200" y="6096000"/>
            <a:ext cx="101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Quantità</a:t>
            </a:r>
          </a:p>
          <a:p>
            <a:pPr>
              <a:spcBef>
                <a:spcPct val="0"/>
              </a:spcBef>
              <a:buFontTx/>
              <a:buNone/>
            </a:pPr>
            <a:r>
              <a:rPr lang="it-IT" altLang="en-US" sz="1800" b="1">
                <a:solidFill>
                  <a:srgbClr val="000000"/>
                </a:solidFill>
                <a:latin typeface="Arial" panose="020B0604020202020204" pitchFamily="34" charset="0"/>
              </a:rPr>
              <a:t>pre-tassa</a:t>
            </a:r>
          </a:p>
        </p:txBody>
      </p:sp>
      <p:sp>
        <p:nvSpPr>
          <p:cNvPr id="244768" name="Text Box 32"/>
          <p:cNvSpPr txBox="1">
            <a:spLocks noChangeArrowheads="1"/>
          </p:cNvSpPr>
          <p:nvPr/>
        </p:nvSpPr>
        <p:spPr bwMode="auto">
          <a:xfrm>
            <a:off x="6172200" y="3581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E</a:t>
            </a:r>
          </a:p>
        </p:txBody>
      </p:sp>
      <p:sp>
        <p:nvSpPr>
          <p:cNvPr id="244769" name="Text Box 33"/>
          <p:cNvSpPr txBox="1">
            <a:spLocks noChangeArrowheads="1"/>
          </p:cNvSpPr>
          <p:nvPr/>
        </p:nvSpPr>
        <p:spPr bwMode="auto">
          <a:xfrm>
            <a:off x="5181600" y="22860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A</a:t>
            </a:r>
          </a:p>
        </p:txBody>
      </p:sp>
      <p:sp>
        <p:nvSpPr>
          <p:cNvPr id="244770" name="Text Box 34"/>
          <p:cNvSpPr txBox="1">
            <a:spLocks noChangeArrowheads="1"/>
          </p:cNvSpPr>
          <p:nvPr/>
        </p:nvSpPr>
        <p:spPr bwMode="auto">
          <a:xfrm>
            <a:off x="5181600" y="4419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B</a:t>
            </a:r>
          </a:p>
        </p:txBody>
      </p:sp>
      <p:sp>
        <p:nvSpPr>
          <p:cNvPr id="244771" name="Freeform 35"/>
          <p:cNvSpPr>
            <a:spLocks/>
          </p:cNvSpPr>
          <p:nvPr/>
        </p:nvSpPr>
        <p:spPr bwMode="auto">
          <a:xfrm>
            <a:off x="5105400" y="3657600"/>
            <a:ext cx="119063" cy="119063"/>
          </a:xfrm>
          <a:custGeom>
            <a:avLst/>
            <a:gdLst>
              <a:gd name="T0" fmla="*/ 2147483646 w 75"/>
              <a:gd name="T1" fmla="*/ 2147483646 h 75"/>
              <a:gd name="T2" fmla="*/ 2147483646 w 75"/>
              <a:gd name="T3" fmla="*/ 2147483646 h 75"/>
              <a:gd name="T4" fmla="*/ 2147483646 w 75"/>
              <a:gd name="T5" fmla="*/ 2147483646 h 75"/>
              <a:gd name="T6" fmla="*/ 2147483646 w 75"/>
              <a:gd name="T7" fmla="*/ 2147483646 h 75"/>
              <a:gd name="T8" fmla="*/ 2147483646 w 75"/>
              <a:gd name="T9" fmla="*/ 0 h 75"/>
              <a:gd name="T10" fmla="*/ 2147483646 w 75"/>
              <a:gd name="T11" fmla="*/ 0 h 75"/>
              <a:gd name="T12" fmla="*/ 2147483646 w 75"/>
              <a:gd name="T13" fmla="*/ 0 h 75"/>
              <a:gd name="T14" fmla="*/ 0 w 75"/>
              <a:gd name="T15" fmla="*/ 2147483646 h 75"/>
              <a:gd name="T16" fmla="*/ 0 w 75"/>
              <a:gd name="T17" fmla="*/ 2147483646 h 75"/>
              <a:gd name="T18" fmla="*/ 0 w 75"/>
              <a:gd name="T19" fmla="*/ 2147483646 h 75"/>
              <a:gd name="T20" fmla="*/ 2147483646 w 75"/>
              <a:gd name="T21" fmla="*/ 2147483646 h 75"/>
              <a:gd name="T22" fmla="*/ 2147483646 w 75"/>
              <a:gd name="T23" fmla="*/ 2147483646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75">
                <a:moveTo>
                  <a:pt x="30" y="74"/>
                </a:moveTo>
                <a:lnTo>
                  <a:pt x="60" y="60"/>
                </a:lnTo>
                <a:lnTo>
                  <a:pt x="74" y="30"/>
                </a:lnTo>
                <a:lnTo>
                  <a:pt x="60" y="14"/>
                </a:lnTo>
                <a:lnTo>
                  <a:pt x="60" y="0"/>
                </a:lnTo>
                <a:lnTo>
                  <a:pt x="30" y="0"/>
                </a:lnTo>
                <a:lnTo>
                  <a:pt x="14" y="0"/>
                </a:lnTo>
                <a:lnTo>
                  <a:pt x="0" y="14"/>
                </a:lnTo>
                <a:lnTo>
                  <a:pt x="0" y="30"/>
                </a:lnTo>
                <a:lnTo>
                  <a:pt x="0" y="60"/>
                </a:lnTo>
                <a:lnTo>
                  <a:pt x="14" y="60"/>
                </a:lnTo>
                <a:lnTo>
                  <a:pt x="30" y="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4772" name="Text Box 36"/>
          <p:cNvSpPr txBox="1">
            <a:spLocks noChangeArrowheads="1"/>
          </p:cNvSpPr>
          <p:nvPr/>
        </p:nvSpPr>
        <p:spPr bwMode="auto">
          <a:xfrm>
            <a:off x="5105400" y="33528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C</a:t>
            </a:r>
          </a:p>
        </p:txBody>
      </p:sp>
      <p:sp>
        <p:nvSpPr>
          <p:cNvPr id="244773" name="Text Box 37"/>
          <p:cNvSpPr txBox="1">
            <a:spLocks noChangeArrowheads="1"/>
          </p:cNvSpPr>
          <p:nvPr/>
        </p:nvSpPr>
        <p:spPr bwMode="auto">
          <a:xfrm>
            <a:off x="5292725" y="1412875"/>
            <a:ext cx="3352800" cy="822325"/>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400" b="1"/>
              <a:t>EC tale che AB = tassa</a:t>
            </a:r>
          </a:p>
          <a:p>
            <a:pPr algn="ctr" eaLnBrk="1" hangingPunct="1">
              <a:spcBef>
                <a:spcPct val="0"/>
              </a:spcBef>
              <a:buFontTx/>
              <a:buNone/>
            </a:pPr>
            <a:r>
              <a:rPr lang="it-IT" altLang="en-US" sz="2400" b="1"/>
              <a:t>AB è il c.d. cuneo fiscale</a:t>
            </a:r>
          </a:p>
        </p:txBody>
      </p:sp>
      <p:sp>
        <p:nvSpPr>
          <p:cNvPr id="244774" name="Line 38"/>
          <p:cNvSpPr>
            <a:spLocks noChangeShapeType="1"/>
          </p:cNvSpPr>
          <p:nvPr/>
        </p:nvSpPr>
        <p:spPr bwMode="auto">
          <a:xfrm flipH="1">
            <a:off x="5257800" y="3733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67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6788" name="Rectangle 4"/>
          <p:cNvSpPr>
            <a:spLocks noChangeArrowheads="1"/>
          </p:cNvSpPr>
          <p:nvPr/>
        </p:nvSpPr>
        <p:spPr bwMode="auto">
          <a:xfrm>
            <a:off x="684213"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678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6790" name="Rectangle 6"/>
          <p:cNvSpPr>
            <a:spLocks noGrp="1" noChangeArrowheads="1"/>
          </p:cNvSpPr>
          <p:nvPr>
            <p:ph type="title"/>
          </p:nvPr>
        </p:nvSpPr>
        <p:spPr>
          <a:xfrm>
            <a:off x="762000" y="2286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Offerta elastica, domanda inelastica</a:t>
            </a:r>
          </a:p>
        </p:txBody>
      </p:sp>
      <p:sp>
        <p:nvSpPr>
          <p:cNvPr id="246791" name="Rectangle 7"/>
          <p:cNvSpPr>
            <a:spLocks noChangeArrowheads="1"/>
          </p:cNvSpPr>
          <p:nvPr/>
        </p:nvSpPr>
        <p:spPr bwMode="auto">
          <a:xfrm>
            <a:off x="7769225" y="6059488"/>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Quantità</a:t>
            </a:r>
          </a:p>
        </p:txBody>
      </p:sp>
      <p:sp>
        <p:nvSpPr>
          <p:cNvPr id="246792" name="Rectangle 8"/>
          <p:cNvSpPr>
            <a:spLocks noChangeArrowheads="1"/>
          </p:cNvSpPr>
          <p:nvPr/>
        </p:nvSpPr>
        <p:spPr bwMode="auto">
          <a:xfrm>
            <a:off x="2727325" y="6059488"/>
            <a:ext cx="14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0</a:t>
            </a:r>
          </a:p>
        </p:txBody>
      </p:sp>
      <p:sp>
        <p:nvSpPr>
          <p:cNvPr id="246793" name="Rectangle 9"/>
          <p:cNvSpPr>
            <a:spLocks noChangeArrowheads="1"/>
          </p:cNvSpPr>
          <p:nvPr/>
        </p:nvSpPr>
        <p:spPr bwMode="auto">
          <a:xfrm>
            <a:off x="1905000" y="1828800"/>
            <a:ext cx="81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Prezzo</a:t>
            </a:r>
          </a:p>
        </p:txBody>
      </p:sp>
      <p:sp>
        <p:nvSpPr>
          <p:cNvPr id="246794" name="Rectangle 10"/>
          <p:cNvSpPr>
            <a:spLocks noChangeArrowheads="1"/>
          </p:cNvSpPr>
          <p:nvPr/>
        </p:nvSpPr>
        <p:spPr bwMode="auto">
          <a:xfrm>
            <a:off x="6178550" y="5299075"/>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Domanda</a:t>
            </a:r>
          </a:p>
        </p:txBody>
      </p:sp>
      <p:sp>
        <p:nvSpPr>
          <p:cNvPr id="246795" name="Rectangle 11"/>
          <p:cNvSpPr>
            <a:spLocks noChangeArrowheads="1"/>
          </p:cNvSpPr>
          <p:nvPr/>
        </p:nvSpPr>
        <p:spPr bwMode="auto">
          <a:xfrm>
            <a:off x="7151688" y="2851150"/>
            <a:ext cx="830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Offerta</a:t>
            </a:r>
          </a:p>
        </p:txBody>
      </p:sp>
      <p:sp>
        <p:nvSpPr>
          <p:cNvPr id="246796" name="Line 12"/>
          <p:cNvSpPr>
            <a:spLocks noChangeShapeType="1"/>
          </p:cNvSpPr>
          <p:nvPr/>
        </p:nvSpPr>
        <p:spPr bwMode="auto">
          <a:xfrm flipV="1">
            <a:off x="3957638" y="2989263"/>
            <a:ext cx="3152775" cy="2652712"/>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6797" name="Line 13"/>
          <p:cNvSpPr>
            <a:spLocks noChangeShapeType="1"/>
          </p:cNvSpPr>
          <p:nvPr/>
        </p:nvSpPr>
        <p:spPr bwMode="auto">
          <a:xfrm flipH="1" flipV="1">
            <a:off x="4838700" y="2176463"/>
            <a:ext cx="1277938" cy="3414712"/>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6798" name="Freeform 14"/>
          <p:cNvSpPr>
            <a:spLocks/>
          </p:cNvSpPr>
          <p:nvPr/>
        </p:nvSpPr>
        <p:spPr bwMode="auto">
          <a:xfrm>
            <a:off x="5559425" y="4183063"/>
            <a:ext cx="120650" cy="120650"/>
          </a:xfrm>
          <a:custGeom>
            <a:avLst/>
            <a:gdLst>
              <a:gd name="T0" fmla="*/ 2147483646 w 76"/>
              <a:gd name="T1" fmla="*/ 2147483646 h 76"/>
              <a:gd name="T2" fmla="*/ 2147483646 w 76"/>
              <a:gd name="T3" fmla="*/ 2147483646 h 76"/>
              <a:gd name="T4" fmla="*/ 2147483646 w 76"/>
              <a:gd name="T5" fmla="*/ 2147483646 h 76"/>
              <a:gd name="T6" fmla="*/ 2147483646 w 76"/>
              <a:gd name="T7" fmla="*/ 2147483646 h 76"/>
              <a:gd name="T8" fmla="*/ 2147483646 w 76"/>
              <a:gd name="T9" fmla="*/ 2147483646 h 76"/>
              <a:gd name="T10" fmla="*/ 2147483646 w 76"/>
              <a:gd name="T11" fmla="*/ 2147483646 h 76"/>
              <a:gd name="T12" fmla="*/ 2147483646 w 76"/>
              <a:gd name="T13" fmla="*/ 0 h 76"/>
              <a:gd name="T14" fmla="*/ 2147483646 w 76"/>
              <a:gd name="T15" fmla="*/ 2147483646 h 76"/>
              <a:gd name="T16" fmla="*/ 0 w 76"/>
              <a:gd name="T17" fmla="*/ 2147483646 h 76"/>
              <a:gd name="T18" fmla="*/ 0 w 76"/>
              <a:gd name="T19" fmla="*/ 2147483646 h 76"/>
              <a:gd name="T20" fmla="*/ 0 w 76"/>
              <a:gd name="T21" fmla="*/ 2147483646 h 76"/>
              <a:gd name="T22" fmla="*/ 2147483646 w 76"/>
              <a:gd name="T23" fmla="*/ 2147483646 h 76"/>
              <a:gd name="T24" fmla="*/ 2147483646 w 76"/>
              <a:gd name="T25" fmla="*/ 214748364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30" y="75"/>
                </a:moveTo>
                <a:lnTo>
                  <a:pt x="61" y="75"/>
                </a:lnTo>
                <a:lnTo>
                  <a:pt x="75" y="61"/>
                </a:lnTo>
                <a:lnTo>
                  <a:pt x="75" y="45"/>
                </a:lnTo>
                <a:lnTo>
                  <a:pt x="75" y="30"/>
                </a:lnTo>
                <a:lnTo>
                  <a:pt x="61" y="14"/>
                </a:lnTo>
                <a:lnTo>
                  <a:pt x="30" y="0"/>
                </a:lnTo>
                <a:lnTo>
                  <a:pt x="14" y="14"/>
                </a:lnTo>
                <a:lnTo>
                  <a:pt x="0" y="30"/>
                </a:lnTo>
                <a:lnTo>
                  <a:pt x="0" y="45"/>
                </a:lnTo>
                <a:lnTo>
                  <a:pt x="0" y="61"/>
                </a:lnTo>
                <a:lnTo>
                  <a:pt x="14" y="75"/>
                </a:lnTo>
                <a:lnTo>
                  <a:pt x="30" y="7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799" name="Rectangle 15"/>
          <p:cNvSpPr>
            <a:spLocks noChangeArrowheads="1"/>
          </p:cNvSpPr>
          <p:nvPr/>
        </p:nvSpPr>
        <p:spPr bwMode="auto">
          <a:xfrm>
            <a:off x="4038600" y="3581400"/>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Tassa</a:t>
            </a:r>
          </a:p>
        </p:txBody>
      </p:sp>
      <p:sp>
        <p:nvSpPr>
          <p:cNvPr id="246800" name="Line 16"/>
          <p:cNvSpPr>
            <a:spLocks noChangeShapeType="1"/>
          </p:cNvSpPr>
          <p:nvPr/>
        </p:nvSpPr>
        <p:spPr bwMode="auto">
          <a:xfrm flipV="1">
            <a:off x="5038725" y="2708275"/>
            <a:ext cx="0" cy="2024063"/>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6801" name="Freeform 17"/>
          <p:cNvSpPr>
            <a:spLocks/>
          </p:cNvSpPr>
          <p:nvPr/>
        </p:nvSpPr>
        <p:spPr bwMode="auto">
          <a:xfrm>
            <a:off x="4991100" y="2638425"/>
            <a:ext cx="119063" cy="120650"/>
          </a:xfrm>
          <a:custGeom>
            <a:avLst/>
            <a:gdLst>
              <a:gd name="T0" fmla="*/ 2147483646 w 75"/>
              <a:gd name="T1" fmla="*/ 2147483646 h 76"/>
              <a:gd name="T2" fmla="*/ 2147483646 w 75"/>
              <a:gd name="T3" fmla="*/ 2147483646 h 76"/>
              <a:gd name="T4" fmla="*/ 2147483646 w 75"/>
              <a:gd name="T5" fmla="*/ 2147483646 h 76"/>
              <a:gd name="T6" fmla="*/ 2147483646 w 75"/>
              <a:gd name="T7" fmla="*/ 2147483646 h 76"/>
              <a:gd name="T8" fmla="*/ 2147483646 w 75"/>
              <a:gd name="T9" fmla="*/ 2147483646 h 76"/>
              <a:gd name="T10" fmla="*/ 2147483646 w 75"/>
              <a:gd name="T11" fmla="*/ 0 h 76"/>
              <a:gd name="T12" fmla="*/ 2147483646 w 75"/>
              <a:gd name="T13" fmla="*/ 2147483646 h 76"/>
              <a:gd name="T14" fmla="*/ 0 w 75"/>
              <a:gd name="T15" fmla="*/ 2147483646 h 76"/>
              <a:gd name="T16" fmla="*/ 0 w 75"/>
              <a:gd name="T17" fmla="*/ 2147483646 h 76"/>
              <a:gd name="T18" fmla="*/ 0 w 75"/>
              <a:gd name="T19" fmla="*/ 2147483646 h 76"/>
              <a:gd name="T20" fmla="*/ 2147483646 w 75"/>
              <a:gd name="T21" fmla="*/ 2147483646 h 76"/>
              <a:gd name="T22" fmla="*/ 2147483646 w 75"/>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76">
                <a:moveTo>
                  <a:pt x="30" y="75"/>
                </a:moveTo>
                <a:lnTo>
                  <a:pt x="60" y="75"/>
                </a:lnTo>
                <a:lnTo>
                  <a:pt x="60" y="61"/>
                </a:lnTo>
                <a:lnTo>
                  <a:pt x="74" y="45"/>
                </a:lnTo>
                <a:lnTo>
                  <a:pt x="60" y="14"/>
                </a:lnTo>
                <a:lnTo>
                  <a:pt x="30" y="0"/>
                </a:lnTo>
                <a:lnTo>
                  <a:pt x="14" y="14"/>
                </a:lnTo>
                <a:lnTo>
                  <a:pt x="0" y="14"/>
                </a:lnTo>
                <a:lnTo>
                  <a:pt x="0" y="45"/>
                </a:lnTo>
                <a:lnTo>
                  <a:pt x="0" y="61"/>
                </a:lnTo>
                <a:lnTo>
                  <a:pt x="14" y="75"/>
                </a:lnTo>
                <a:lnTo>
                  <a:pt x="30" y="7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2" name="Freeform 18"/>
          <p:cNvSpPr>
            <a:spLocks/>
          </p:cNvSpPr>
          <p:nvPr/>
        </p:nvSpPr>
        <p:spPr bwMode="auto">
          <a:xfrm>
            <a:off x="4991100" y="4681538"/>
            <a:ext cx="119063" cy="119062"/>
          </a:xfrm>
          <a:custGeom>
            <a:avLst/>
            <a:gdLst>
              <a:gd name="T0" fmla="*/ 2147483646 w 75"/>
              <a:gd name="T1" fmla="*/ 2147483646 h 75"/>
              <a:gd name="T2" fmla="*/ 2147483646 w 75"/>
              <a:gd name="T3" fmla="*/ 2147483646 h 75"/>
              <a:gd name="T4" fmla="*/ 2147483646 w 75"/>
              <a:gd name="T5" fmla="*/ 2147483646 h 75"/>
              <a:gd name="T6" fmla="*/ 2147483646 w 75"/>
              <a:gd name="T7" fmla="*/ 2147483646 h 75"/>
              <a:gd name="T8" fmla="*/ 2147483646 w 75"/>
              <a:gd name="T9" fmla="*/ 0 h 75"/>
              <a:gd name="T10" fmla="*/ 2147483646 w 75"/>
              <a:gd name="T11" fmla="*/ 0 h 75"/>
              <a:gd name="T12" fmla="*/ 2147483646 w 75"/>
              <a:gd name="T13" fmla="*/ 0 h 75"/>
              <a:gd name="T14" fmla="*/ 0 w 75"/>
              <a:gd name="T15" fmla="*/ 2147483646 h 75"/>
              <a:gd name="T16" fmla="*/ 0 w 75"/>
              <a:gd name="T17" fmla="*/ 2147483646 h 75"/>
              <a:gd name="T18" fmla="*/ 0 w 75"/>
              <a:gd name="T19" fmla="*/ 2147483646 h 75"/>
              <a:gd name="T20" fmla="*/ 2147483646 w 75"/>
              <a:gd name="T21" fmla="*/ 2147483646 h 75"/>
              <a:gd name="T22" fmla="*/ 2147483646 w 75"/>
              <a:gd name="T23" fmla="*/ 2147483646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75">
                <a:moveTo>
                  <a:pt x="30" y="74"/>
                </a:moveTo>
                <a:lnTo>
                  <a:pt x="60" y="60"/>
                </a:lnTo>
                <a:lnTo>
                  <a:pt x="74" y="30"/>
                </a:lnTo>
                <a:lnTo>
                  <a:pt x="60" y="14"/>
                </a:lnTo>
                <a:lnTo>
                  <a:pt x="60" y="0"/>
                </a:lnTo>
                <a:lnTo>
                  <a:pt x="30" y="0"/>
                </a:lnTo>
                <a:lnTo>
                  <a:pt x="14" y="0"/>
                </a:lnTo>
                <a:lnTo>
                  <a:pt x="0" y="14"/>
                </a:lnTo>
                <a:lnTo>
                  <a:pt x="0" y="30"/>
                </a:lnTo>
                <a:lnTo>
                  <a:pt x="0" y="60"/>
                </a:lnTo>
                <a:lnTo>
                  <a:pt x="14" y="60"/>
                </a:lnTo>
                <a:lnTo>
                  <a:pt x="30" y="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3" name="Freeform 19"/>
          <p:cNvSpPr>
            <a:spLocks/>
          </p:cNvSpPr>
          <p:nvPr/>
        </p:nvSpPr>
        <p:spPr bwMode="auto">
          <a:xfrm>
            <a:off x="2827338" y="1876425"/>
            <a:ext cx="5632450" cy="4138613"/>
          </a:xfrm>
          <a:custGeom>
            <a:avLst/>
            <a:gdLst>
              <a:gd name="T0" fmla="*/ 0 w 3548"/>
              <a:gd name="T1" fmla="*/ 0 h 2607"/>
              <a:gd name="T2" fmla="*/ 0 w 3548"/>
              <a:gd name="T3" fmla="*/ 2147483646 h 2607"/>
              <a:gd name="T4" fmla="*/ 2147483646 w 3548"/>
              <a:gd name="T5" fmla="*/ 2147483646 h 2607"/>
              <a:gd name="T6" fmla="*/ 0 60000 65536"/>
              <a:gd name="T7" fmla="*/ 0 60000 65536"/>
              <a:gd name="T8" fmla="*/ 0 60000 65536"/>
            </a:gdLst>
            <a:ahLst/>
            <a:cxnLst>
              <a:cxn ang="T6">
                <a:pos x="T0" y="T1"/>
              </a:cxn>
              <a:cxn ang="T7">
                <a:pos x="T2" y="T3"/>
              </a:cxn>
              <a:cxn ang="T8">
                <a:pos x="T4" y="T5"/>
              </a:cxn>
            </a:cxnLst>
            <a:rect l="0" t="0" r="r" b="b"/>
            <a:pathLst>
              <a:path w="3548" h="2607">
                <a:moveTo>
                  <a:pt x="0" y="0"/>
                </a:moveTo>
                <a:lnTo>
                  <a:pt x="0" y="2606"/>
                </a:lnTo>
                <a:lnTo>
                  <a:pt x="3547" y="260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4" name="Freeform 20"/>
          <p:cNvSpPr>
            <a:spLocks/>
          </p:cNvSpPr>
          <p:nvPr/>
        </p:nvSpPr>
        <p:spPr bwMode="auto">
          <a:xfrm>
            <a:off x="4892675" y="2757488"/>
            <a:ext cx="73025" cy="95250"/>
          </a:xfrm>
          <a:custGeom>
            <a:avLst/>
            <a:gdLst>
              <a:gd name="T0" fmla="*/ 2147483646 w 46"/>
              <a:gd name="T1" fmla="*/ 0 h 60"/>
              <a:gd name="T2" fmla="*/ 2147483646 w 46"/>
              <a:gd name="T3" fmla="*/ 2147483646 h 60"/>
              <a:gd name="T4" fmla="*/ 0 w 46"/>
              <a:gd name="T5" fmla="*/ 2147483646 h 60"/>
              <a:gd name="T6" fmla="*/ 0 w 46"/>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0">
                <a:moveTo>
                  <a:pt x="45" y="0"/>
                </a:moveTo>
                <a:lnTo>
                  <a:pt x="31" y="14"/>
                </a:lnTo>
                <a:lnTo>
                  <a:pt x="0" y="29"/>
                </a:lnTo>
                <a:lnTo>
                  <a:pt x="0" y="5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5" name="Freeform 21"/>
          <p:cNvSpPr>
            <a:spLocks/>
          </p:cNvSpPr>
          <p:nvPr/>
        </p:nvSpPr>
        <p:spPr bwMode="auto">
          <a:xfrm>
            <a:off x="4895850" y="2851150"/>
            <a:ext cx="1588" cy="812800"/>
          </a:xfrm>
          <a:custGeom>
            <a:avLst/>
            <a:gdLst>
              <a:gd name="T0" fmla="*/ 0 w 1"/>
              <a:gd name="T1" fmla="*/ 0 h 512"/>
              <a:gd name="T2" fmla="*/ 0 w 1"/>
              <a:gd name="T3" fmla="*/ 2147483646 h 512"/>
              <a:gd name="T4" fmla="*/ 0 w 1"/>
              <a:gd name="T5" fmla="*/ 2147483646 h 512"/>
              <a:gd name="T6" fmla="*/ 0 w 1"/>
              <a:gd name="T7" fmla="*/ 2147483646 h 512"/>
              <a:gd name="T8" fmla="*/ 0 w 1"/>
              <a:gd name="T9" fmla="*/ 2147483646 h 512"/>
              <a:gd name="T10" fmla="*/ 0 w 1"/>
              <a:gd name="T11" fmla="*/ 2147483646 h 512"/>
              <a:gd name="T12" fmla="*/ 0 w 1"/>
              <a:gd name="T13" fmla="*/ 2147483646 h 512"/>
              <a:gd name="T14" fmla="*/ 0 w 1"/>
              <a:gd name="T15" fmla="*/ 2147483646 h 512"/>
              <a:gd name="T16" fmla="*/ 0 w 1"/>
              <a:gd name="T17" fmla="*/ 2147483646 h 512"/>
              <a:gd name="T18" fmla="*/ 0 w 1"/>
              <a:gd name="T19" fmla="*/ 2147483646 h 512"/>
              <a:gd name="T20" fmla="*/ 0 w 1"/>
              <a:gd name="T21" fmla="*/ 2147483646 h 512"/>
              <a:gd name="T22" fmla="*/ 0 w 1"/>
              <a:gd name="T23" fmla="*/ 2147483646 h 512"/>
              <a:gd name="T24" fmla="*/ 0 w 1"/>
              <a:gd name="T25" fmla="*/ 2147483646 h 512"/>
              <a:gd name="T26" fmla="*/ 0 w 1"/>
              <a:gd name="T27" fmla="*/ 2147483646 h 512"/>
              <a:gd name="T28" fmla="*/ 0 w 1"/>
              <a:gd name="T29" fmla="*/ 2147483646 h 512"/>
              <a:gd name="T30" fmla="*/ 0 w 1"/>
              <a:gd name="T31" fmla="*/ 2147483646 h 512"/>
              <a:gd name="T32" fmla="*/ 0 w 1"/>
              <a:gd name="T33" fmla="*/ 2147483646 h 5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512">
                <a:moveTo>
                  <a:pt x="0" y="0"/>
                </a:moveTo>
                <a:lnTo>
                  <a:pt x="0" y="14"/>
                </a:lnTo>
                <a:lnTo>
                  <a:pt x="0" y="45"/>
                </a:lnTo>
                <a:lnTo>
                  <a:pt x="0" y="75"/>
                </a:lnTo>
                <a:lnTo>
                  <a:pt x="0" y="105"/>
                </a:lnTo>
                <a:lnTo>
                  <a:pt x="0" y="136"/>
                </a:lnTo>
                <a:lnTo>
                  <a:pt x="0" y="180"/>
                </a:lnTo>
                <a:lnTo>
                  <a:pt x="0" y="225"/>
                </a:lnTo>
                <a:lnTo>
                  <a:pt x="0" y="270"/>
                </a:lnTo>
                <a:lnTo>
                  <a:pt x="0" y="316"/>
                </a:lnTo>
                <a:lnTo>
                  <a:pt x="0" y="361"/>
                </a:lnTo>
                <a:lnTo>
                  <a:pt x="0" y="391"/>
                </a:lnTo>
                <a:lnTo>
                  <a:pt x="0" y="436"/>
                </a:lnTo>
                <a:lnTo>
                  <a:pt x="0" y="466"/>
                </a:lnTo>
                <a:lnTo>
                  <a:pt x="0" y="481"/>
                </a:lnTo>
                <a:lnTo>
                  <a:pt x="0" y="497"/>
                </a:lnTo>
                <a:lnTo>
                  <a:pt x="0" y="511"/>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6" name="Freeform 22"/>
          <p:cNvSpPr>
            <a:spLocks/>
          </p:cNvSpPr>
          <p:nvPr/>
        </p:nvSpPr>
        <p:spPr bwMode="auto">
          <a:xfrm>
            <a:off x="4822825" y="3662363"/>
            <a:ext cx="71438" cy="71437"/>
          </a:xfrm>
          <a:custGeom>
            <a:avLst/>
            <a:gdLst>
              <a:gd name="T0" fmla="*/ 2147483646 w 45"/>
              <a:gd name="T1" fmla="*/ 0 h 45"/>
              <a:gd name="T2" fmla="*/ 2147483646 w 45"/>
              <a:gd name="T3" fmla="*/ 2147483646 h 45"/>
              <a:gd name="T4" fmla="*/ 2147483646 w 45"/>
              <a:gd name="T5" fmla="*/ 2147483646 h 45"/>
              <a:gd name="T6" fmla="*/ 0 w 45"/>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5">
                <a:moveTo>
                  <a:pt x="44" y="0"/>
                </a:moveTo>
                <a:lnTo>
                  <a:pt x="44" y="14"/>
                </a:lnTo>
                <a:lnTo>
                  <a:pt x="30" y="30"/>
                </a:lnTo>
                <a:lnTo>
                  <a:pt x="0" y="4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7" name="Freeform 23"/>
          <p:cNvSpPr>
            <a:spLocks/>
          </p:cNvSpPr>
          <p:nvPr/>
        </p:nvSpPr>
        <p:spPr bwMode="auto">
          <a:xfrm>
            <a:off x="4822825" y="3732213"/>
            <a:ext cx="71438" cy="73025"/>
          </a:xfrm>
          <a:custGeom>
            <a:avLst/>
            <a:gdLst>
              <a:gd name="T0" fmla="*/ 0 w 45"/>
              <a:gd name="T1" fmla="*/ 0 h 46"/>
              <a:gd name="T2" fmla="*/ 2147483646 w 45"/>
              <a:gd name="T3" fmla="*/ 0 h 46"/>
              <a:gd name="T4" fmla="*/ 2147483646 w 45"/>
              <a:gd name="T5" fmla="*/ 2147483646 h 46"/>
              <a:gd name="T6" fmla="*/ 2147483646 w 45"/>
              <a:gd name="T7" fmla="*/ 214748364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6">
                <a:moveTo>
                  <a:pt x="0" y="0"/>
                </a:moveTo>
                <a:lnTo>
                  <a:pt x="30" y="0"/>
                </a:lnTo>
                <a:lnTo>
                  <a:pt x="44" y="14"/>
                </a:lnTo>
                <a:lnTo>
                  <a:pt x="44" y="4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8" name="Freeform 24"/>
          <p:cNvSpPr>
            <a:spLocks/>
          </p:cNvSpPr>
          <p:nvPr/>
        </p:nvSpPr>
        <p:spPr bwMode="auto">
          <a:xfrm>
            <a:off x="4895850" y="3803650"/>
            <a:ext cx="1588" cy="784225"/>
          </a:xfrm>
          <a:custGeom>
            <a:avLst/>
            <a:gdLst>
              <a:gd name="T0" fmla="*/ 0 w 1"/>
              <a:gd name="T1" fmla="*/ 0 h 494"/>
              <a:gd name="T2" fmla="*/ 0 w 1"/>
              <a:gd name="T3" fmla="*/ 2147483646 h 494"/>
              <a:gd name="T4" fmla="*/ 0 w 1"/>
              <a:gd name="T5" fmla="*/ 2147483646 h 494"/>
              <a:gd name="T6" fmla="*/ 0 w 1"/>
              <a:gd name="T7" fmla="*/ 2147483646 h 494"/>
              <a:gd name="T8" fmla="*/ 0 w 1"/>
              <a:gd name="T9" fmla="*/ 2147483646 h 494"/>
              <a:gd name="T10" fmla="*/ 0 w 1"/>
              <a:gd name="T11" fmla="*/ 2147483646 h 494"/>
              <a:gd name="T12" fmla="*/ 0 w 1"/>
              <a:gd name="T13" fmla="*/ 2147483646 h 494"/>
              <a:gd name="T14" fmla="*/ 0 w 1"/>
              <a:gd name="T15" fmla="*/ 2147483646 h 494"/>
              <a:gd name="T16" fmla="*/ 0 w 1"/>
              <a:gd name="T17" fmla="*/ 2147483646 h 494"/>
              <a:gd name="T18" fmla="*/ 0 w 1"/>
              <a:gd name="T19" fmla="*/ 2147483646 h 494"/>
              <a:gd name="T20" fmla="*/ 0 w 1"/>
              <a:gd name="T21" fmla="*/ 2147483646 h 494"/>
              <a:gd name="T22" fmla="*/ 0 w 1"/>
              <a:gd name="T23" fmla="*/ 2147483646 h 494"/>
              <a:gd name="T24" fmla="*/ 0 w 1"/>
              <a:gd name="T25" fmla="*/ 2147483646 h 494"/>
              <a:gd name="T26" fmla="*/ 0 w 1"/>
              <a:gd name="T27" fmla="*/ 2147483646 h 494"/>
              <a:gd name="T28" fmla="*/ 0 w 1"/>
              <a:gd name="T29" fmla="*/ 2147483646 h 494"/>
              <a:gd name="T30" fmla="*/ 0 w 1"/>
              <a:gd name="T31" fmla="*/ 2147483646 h 4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494">
                <a:moveTo>
                  <a:pt x="0" y="0"/>
                </a:moveTo>
                <a:lnTo>
                  <a:pt x="0" y="14"/>
                </a:lnTo>
                <a:lnTo>
                  <a:pt x="0" y="30"/>
                </a:lnTo>
                <a:lnTo>
                  <a:pt x="0" y="60"/>
                </a:lnTo>
                <a:lnTo>
                  <a:pt x="0" y="105"/>
                </a:lnTo>
                <a:lnTo>
                  <a:pt x="0" y="135"/>
                </a:lnTo>
                <a:lnTo>
                  <a:pt x="0" y="180"/>
                </a:lnTo>
                <a:lnTo>
                  <a:pt x="0" y="224"/>
                </a:lnTo>
                <a:lnTo>
                  <a:pt x="0" y="269"/>
                </a:lnTo>
                <a:lnTo>
                  <a:pt x="0" y="313"/>
                </a:lnTo>
                <a:lnTo>
                  <a:pt x="0" y="358"/>
                </a:lnTo>
                <a:lnTo>
                  <a:pt x="0" y="388"/>
                </a:lnTo>
                <a:lnTo>
                  <a:pt x="0" y="418"/>
                </a:lnTo>
                <a:lnTo>
                  <a:pt x="0" y="448"/>
                </a:lnTo>
                <a:lnTo>
                  <a:pt x="0" y="479"/>
                </a:lnTo>
                <a:lnTo>
                  <a:pt x="0" y="493"/>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09" name="Freeform 25"/>
          <p:cNvSpPr>
            <a:spLocks/>
          </p:cNvSpPr>
          <p:nvPr/>
        </p:nvSpPr>
        <p:spPr bwMode="auto">
          <a:xfrm>
            <a:off x="4892675" y="4586288"/>
            <a:ext cx="73025" cy="96837"/>
          </a:xfrm>
          <a:custGeom>
            <a:avLst/>
            <a:gdLst>
              <a:gd name="T0" fmla="*/ 0 w 46"/>
              <a:gd name="T1" fmla="*/ 0 h 61"/>
              <a:gd name="T2" fmla="*/ 0 w 46"/>
              <a:gd name="T3" fmla="*/ 2147483646 h 61"/>
              <a:gd name="T4" fmla="*/ 2147483646 w 46"/>
              <a:gd name="T5" fmla="*/ 2147483646 h 61"/>
              <a:gd name="T6" fmla="*/ 2147483646 w 46"/>
              <a:gd name="T7" fmla="*/ 2147483646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1">
                <a:moveTo>
                  <a:pt x="0" y="0"/>
                </a:moveTo>
                <a:lnTo>
                  <a:pt x="0" y="29"/>
                </a:lnTo>
                <a:lnTo>
                  <a:pt x="31" y="45"/>
                </a:lnTo>
                <a:lnTo>
                  <a:pt x="45" y="6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10" name="Line 26"/>
          <p:cNvSpPr>
            <a:spLocks noChangeShapeType="1"/>
          </p:cNvSpPr>
          <p:nvPr/>
        </p:nvSpPr>
        <p:spPr bwMode="auto">
          <a:xfrm flipH="1">
            <a:off x="2828925" y="4257675"/>
            <a:ext cx="2782888"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6811" name="Line 27"/>
          <p:cNvSpPr>
            <a:spLocks noChangeShapeType="1"/>
          </p:cNvSpPr>
          <p:nvPr/>
        </p:nvSpPr>
        <p:spPr bwMode="auto">
          <a:xfrm flipH="1">
            <a:off x="2828925" y="4732338"/>
            <a:ext cx="2212975"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6812" name="Line 28"/>
          <p:cNvSpPr>
            <a:spLocks noChangeShapeType="1"/>
          </p:cNvSpPr>
          <p:nvPr/>
        </p:nvSpPr>
        <p:spPr bwMode="auto">
          <a:xfrm flipH="1">
            <a:off x="2828925" y="2709863"/>
            <a:ext cx="2212975"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6813" name="Rectangle 29"/>
          <p:cNvSpPr>
            <a:spLocks noChangeArrowheads="1"/>
          </p:cNvSpPr>
          <p:nvPr/>
        </p:nvSpPr>
        <p:spPr bwMode="auto">
          <a:xfrm>
            <a:off x="914400" y="4495800"/>
            <a:ext cx="1854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incassato</a:t>
            </a:r>
          </a:p>
          <a:p>
            <a:pPr>
              <a:spcBef>
                <a:spcPct val="0"/>
              </a:spcBef>
              <a:buFontTx/>
              <a:buNone/>
            </a:pPr>
            <a:r>
              <a:rPr lang="it-IT" altLang="en-US" sz="1800" b="1">
                <a:solidFill>
                  <a:srgbClr val="000000"/>
                </a:solidFill>
                <a:latin typeface="Arial" panose="020B0604020202020204" pitchFamily="34" charset="0"/>
              </a:rPr>
              <a:t>dai venditori</a:t>
            </a:r>
          </a:p>
        </p:txBody>
      </p:sp>
      <p:sp>
        <p:nvSpPr>
          <p:cNvPr id="246814" name="Rectangle 30"/>
          <p:cNvSpPr>
            <a:spLocks noChangeArrowheads="1"/>
          </p:cNvSpPr>
          <p:nvPr/>
        </p:nvSpPr>
        <p:spPr bwMode="auto">
          <a:xfrm>
            <a:off x="1219200" y="2438400"/>
            <a:ext cx="1587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pagato</a:t>
            </a:r>
          </a:p>
          <a:p>
            <a:pPr>
              <a:spcBef>
                <a:spcPct val="0"/>
              </a:spcBef>
              <a:buFontTx/>
              <a:buNone/>
            </a:pPr>
            <a:r>
              <a:rPr lang="it-IT" altLang="en-US" sz="1800" b="1">
                <a:solidFill>
                  <a:srgbClr val="000000"/>
                </a:solidFill>
                <a:latin typeface="Arial" panose="020B0604020202020204" pitchFamily="34" charset="0"/>
              </a:rPr>
              <a:t>dai compratori</a:t>
            </a:r>
          </a:p>
        </p:txBody>
      </p:sp>
      <p:sp>
        <p:nvSpPr>
          <p:cNvPr id="246815" name="Rectangle 31"/>
          <p:cNvSpPr>
            <a:spLocks noChangeArrowheads="1"/>
          </p:cNvSpPr>
          <p:nvPr/>
        </p:nvSpPr>
        <p:spPr bwMode="auto">
          <a:xfrm>
            <a:off x="669925" y="4092575"/>
            <a:ext cx="208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3256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325688">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325688">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325688">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325688"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senza tassa</a:t>
            </a:r>
          </a:p>
        </p:txBody>
      </p:sp>
      <p:sp>
        <p:nvSpPr>
          <p:cNvPr id="246816" name="Line 32"/>
          <p:cNvSpPr>
            <a:spLocks noChangeShapeType="1"/>
          </p:cNvSpPr>
          <p:nvPr/>
        </p:nvSpPr>
        <p:spPr bwMode="auto">
          <a:xfrm>
            <a:off x="3779838" y="2708275"/>
            <a:ext cx="0" cy="1512888"/>
          </a:xfrm>
          <a:prstGeom prst="line">
            <a:avLst/>
          </a:prstGeom>
          <a:noFill/>
          <a:ln w="38100">
            <a:solidFill>
              <a:srgbClr val="FF00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17" name="Line 33"/>
          <p:cNvSpPr>
            <a:spLocks noChangeShapeType="1"/>
          </p:cNvSpPr>
          <p:nvPr/>
        </p:nvSpPr>
        <p:spPr bwMode="auto">
          <a:xfrm>
            <a:off x="3708400" y="4292600"/>
            <a:ext cx="0" cy="431800"/>
          </a:xfrm>
          <a:prstGeom prst="line">
            <a:avLst/>
          </a:prstGeom>
          <a:noFill/>
          <a:ln w="38100">
            <a:solidFill>
              <a:srgbClr val="0099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6818" name="Text Box 34"/>
          <p:cNvSpPr txBox="1">
            <a:spLocks noChangeArrowheads="1"/>
          </p:cNvSpPr>
          <p:nvPr/>
        </p:nvSpPr>
        <p:spPr bwMode="auto">
          <a:xfrm>
            <a:off x="5003800" y="1341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6819" name="Text Box 35"/>
          <p:cNvSpPr txBox="1">
            <a:spLocks noChangeArrowheads="1"/>
          </p:cNvSpPr>
          <p:nvPr/>
        </p:nvSpPr>
        <p:spPr bwMode="auto">
          <a:xfrm>
            <a:off x="5580063" y="1412875"/>
            <a:ext cx="2833687" cy="701675"/>
          </a:xfrm>
          <a:prstGeom prst="rect">
            <a:avLst/>
          </a:prstGeom>
          <a:solidFill>
            <a:schemeClr val="accent1">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000" b="1">
                <a:solidFill>
                  <a:srgbClr val="FF0000"/>
                </a:solidFill>
              </a:rPr>
              <a:t>Incidenza su compratori</a:t>
            </a:r>
          </a:p>
          <a:p>
            <a:pPr algn="ctr" eaLnBrk="1" hangingPunct="1">
              <a:spcBef>
                <a:spcPct val="0"/>
              </a:spcBef>
              <a:buFontTx/>
              <a:buNone/>
            </a:pPr>
            <a:r>
              <a:rPr lang="it-IT" altLang="en-US" sz="2000" b="1">
                <a:solidFill>
                  <a:srgbClr val="009900"/>
                </a:solidFill>
              </a:rPr>
              <a:t>Incidenza su venditori</a:t>
            </a:r>
          </a:p>
        </p:txBody>
      </p:sp>
    </p:spTree>
  </p:cSld>
  <p:clrMapOvr>
    <a:masterClrMapping/>
  </p:clrMapOvr>
  <p:transition spd="slow">
    <p:wipe dir="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88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883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883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48838" name="Rectangle 6"/>
          <p:cNvSpPr>
            <a:spLocks noGrp="1" noChangeArrowheads="1"/>
          </p:cNvSpPr>
          <p:nvPr>
            <p:ph type="title"/>
          </p:nvPr>
        </p:nvSpPr>
        <p:spPr>
          <a:xfrm>
            <a:off x="755650" y="26035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Offerta inelastica, domanda elastica</a:t>
            </a:r>
          </a:p>
        </p:txBody>
      </p:sp>
      <p:sp>
        <p:nvSpPr>
          <p:cNvPr id="248839" name="Rectangle 7"/>
          <p:cNvSpPr>
            <a:spLocks noChangeArrowheads="1"/>
          </p:cNvSpPr>
          <p:nvPr/>
        </p:nvSpPr>
        <p:spPr bwMode="auto">
          <a:xfrm>
            <a:off x="539750" y="2997200"/>
            <a:ext cx="208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senza tassa</a:t>
            </a:r>
          </a:p>
        </p:txBody>
      </p:sp>
      <p:sp>
        <p:nvSpPr>
          <p:cNvPr id="248840" name="Rectangle 8"/>
          <p:cNvSpPr>
            <a:spLocks noChangeArrowheads="1"/>
          </p:cNvSpPr>
          <p:nvPr/>
        </p:nvSpPr>
        <p:spPr bwMode="auto">
          <a:xfrm>
            <a:off x="7143750" y="6021388"/>
            <a:ext cx="1028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Quantità</a:t>
            </a:r>
          </a:p>
        </p:txBody>
      </p:sp>
      <p:sp>
        <p:nvSpPr>
          <p:cNvPr id="248841" name="Rectangle 9"/>
          <p:cNvSpPr>
            <a:spLocks noChangeArrowheads="1"/>
          </p:cNvSpPr>
          <p:nvPr/>
        </p:nvSpPr>
        <p:spPr bwMode="auto">
          <a:xfrm>
            <a:off x="1752600" y="1981200"/>
            <a:ext cx="81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Prezzo</a:t>
            </a:r>
          </a:p>
        </p:txBody>
      </p:sp>
      <p:sp>
        <p:nvSpPr>
          <p:cNvPr id="248842" name="Rectangle 10"/>
          <p:cNvSpPr>
            <a:spLocks noChangeArrowheads="1"/>
          </p:cNvSpPr>
          <p:nvPr/>
        </p:nvSpPr>
        <p:spPr bwMode="auto">
          <a:xfrm>
            <a:off x="7019925" y="4797425"/>
            <a:ext cx="1158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Domanda</a:t>
            </a:r>
          </a:p>
        </p:txBody>
      </p:sp>
      <p:sp>
        <p:nvSpPr>
          <p:cNvPr id="248843" name="Rectangle 11"/>
          <p:cNvSpPr>
            <a:spLocks noChangeArrowheads="1"/>
          </p:cNvSpPr>
          <p:nvPr/>
        </p:nvSpPr>
        <p:spPr bwMode="auto">
          <a:xfrm>
            <a:off x="5651500" y="2276475"/>
            <a:ext cx="830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Offerta</a:t>
            </a:r>
          </a:p>
        </p:txBody>
      </p:sp>
      <p:sp>
        <p:nvSpPr>
          <p:cNvPr id="248844" name="Rectangle 12"/>
          <p:cNvSpPr>
            <a:spLocks noChangeArrowheads="1"/>
          </p:cNvSpPr>
          <p:nvPr/>
        </p:nvSpPr>
        <p:spPr bwMode="auto">
          <a:xfrm>
            <a:off x="3657600" y="3657600"/>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2000" b="1">
                <a:solidFill>
                  <a:srgbClr val="000000"/>
                </a:solidFill>
                <a:latin typeface="Arial" panose="020B0604020202020204" pitchFamily="34" charset="0"/>
              </a:rPr>
              <a:t>Tassa</a:t>
            </a:r>
          </a:p>
        </p:txBody>
      </p:sp>
      <p:sp>
        <p:nvSpPr>
          <p:cNvPr id="248845" name="Rectangle 13"/>
          <p:cNvSpPr>
            <a:spLocks noChangeArrowheads="1"/>
          </p:cNvSpPr>
          <p:nvPr/>
        </p:nvSpPr>
        <p:spPr bwMode="auto">
          <a:xfrm>
            <a:off x="685800" y="4495800"/>
            <a:ext cx="1854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incassato</a:t>
            </a:r>
          </a:p>
          <a:p>
            <a:pPr>
              <a:spcBef>
                <a:spcPct val="0"/>
              </a:spcBef>
              <a:buFontTx/>
              <a:buNone/>
            </a:pPr>
            <a:r>
              <a:rPr lang="it-IT" altLang="en-US" sz="1800" b="1">
                <a:solidFill>
                  <a:srgbClr val="000000"/>
                </a:solidFill>
                <a:latin typeface="Arial" panose="020B0604020202020204" pitchFamily="34" charset="0"/>
              </a:rPr>
              <a:t>dai venditori</a:t>
            </a:r>
          </a:p>
        </p:txBody>
      </p:sp>
      <p:sp>
        <p:nvSpPr>
          <p:cNvPr id="248846" name="Freeform 14"/>
          <p:cNvSpPr>
            <a:spLocks/>
          </p:cNvSpPr>
          <p:nvPr/>
        </p:nvSpPr>
        <p:spPr bwMode="auto">
          <a:xfrm>
            <a:off x="2647950" y="2032000"/>
            <a:ext cx="5124450" cy="3946525"/>
          </a:xfrm>
          <a:custGeom>
            <a:avLst/>
            <a:gdLst>
              <a:gd name="T0" fmla="*/ 0 w 3228"/>
              <a:gd name="T1" fmla="*/ 0 h 2486"/>
              <a:gd name="T2" fmla="*/ 0 w 3228"/>
              <a:gd name="T3" fmla="*/ 2147483646 h 2486"/>
              <a:gd name="T4" fmla="*/ 2147483646 w 3228"/>
              <a:gd name="T5" fmla="*/ 2147483646 h 2486"/>
              <a:gd name="T6" fmla="*/ 0 60000 65536"/>
              <a:gd name="T7" fmla="*/ 0 60000 65536"/>
              <a:gd name="T8" fmla="*/ 0 60000 65536"/>
            </a:gdLst>
            <a:ahLst/>
            <a:cxnLst>
              <a:cxn ang="T6">
                <a:pos x="T0" y="T1"/>
              </a:cxn>
              <a:cxn ang="T7">
                <a:pos x="T2" y="T3"/>
              </a:cxn>
              <a:cxn ang="T8">
                <a:pos x="T4" y="T5"/>
              </a:cxn>
            </a:cxnLst>
            <a:rect l="0" t="0" r="r" b="b"/>
            <a:pathLst>
              <a:path w="3228" h="2486">
                <a:moveTo>
                  <a:pt x="0" y="0"/>
                </a:moveTo>
                <a:lnTo>
                  <a:pt x="0" y="2485"/>
                </a:lnTo>
                <a:lnTo>
                  <a:pt x="3227" y="248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47" name="Line 15"/>
          <p:cNvSpPr>
            <a:spLocks noChangeShapeType="1"/>
          </p:cNvSpPr>
          <p:nvPr/>
        </p:nvSpPr>
        <p:spPr bwMode="auto">
          <a:xfrm>
            <a:off x="4203700" y="2438400"/>
            <a:ext cx="3176588" cy="2143125"/>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8848" name="Line 16"/>
          <p:cNvSpPr>
            <a:spLocks noChangeShapeType="1"/>
          </p:cNvSpPr>
          <p:nvPr/>
        </p:nvSpPr>
        <p:spPr bwMode="auto">
          <a:xfrm flipH="1">
            <a:off x="4330700" y="2205038"/>
            <a:ext cx="1249363" cy="3463925"/>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8849" name="Freeform 17"/>
          <p:cNvSpPr>
            <a:spLocks/>
          </p:cNvSpPr>
          <p:nvPr/>
        </p:nvSpPr>
        <p:spPr bwMode="auto">
          <a:xfrm>
            <a:off x="5219700" y="3068638"/>
            <a:ext cx="109538" cy="114300"/>
          </a:xfrm>
          <a:custGeom>
            <a:avLst/>
            <a:gdLst>
              <a:gd name="T0" fmla="*/ 2147483646 w 69"/>
              <a:gd name="T1" fmla="*/ 0 h 72"/>
              <a:gd name="T2" fmla="*/ 2147483646 w 69"/>
              <a:gd name="T3" fmla="*/ 0 h 72"/>
              <a:gd name="T4" fmla="*/ 2147483646 w 69"/>
              <a:gd name="T5" fmla="*/ 2147483646 h 72"/>
              <a:gd name="T6" fmla="*/ 2147483646 w 69"/>
              <a:gd name="T7" fmla="*/ 2147483646 h 72"/>
              <a:gd name="T8" fmla="*/ 2147483646 w 69"/>
              <a:gd name="T9" fmla="*/ 2147483646 h 72"/>
              <a:gd name="T10" fmla="*/ 2147483646 w 69"/>
              <a:gd name="T11" fmla="*/ 2147483646 h 72"/>
              <a:gd name="T12" fmla="*/ 2147483646 w 69"/>
              <a:gd name="T13" fmla="*/ 2147483646 h 72"/>
              <a:gd name="T14" fmla="*/ 2147483646 w 69"/>
              <a:gd name="T15" fmla="*/ 2147483646 h 72"/>
              <a:gd name="T16" fmla="*/ 0 w 69"/>
              <a:gd name="T17" fmla="*/ 2147483646 h 72"/>
              <a:gd name="T18" fmla="*/ 0 w 69"/>
              <a:gd name="T19" fmla="*/ 2147483646 h 72"/>
              <a:gd name="T20" fmla="*/ 0 w 69"/>
              <a:gd name="T21" fmla="*/ 2147483646 h 72"/>
              <a:gd name="T22" fmla="*/ 2147483646 w 69"/>
              <a:gd name="T23" fmla="*/ 0 h 72"/>
              <a:gd name="T24" fmla="*/ 2147483646 w 6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72">
                <a:moveTo>
                  <a:pt x="27" y="0"/>
                </a:moveTo>
                <a:lnTo>
                  <a:pt x="55" y="0"/>
                </a:lnTo>
                <a:lnTo>
                  <a:pt x="68" y="14"/>
                </a:lnTo>
                <a:lnTo>
                  <a:pt x="68" y="29"/>
                </a:lnTo>
                <a:lnTo>
                  <a:pt x="68" y="57"/>
                </a:lnTo>
                <a:lnTo>
                  <a:pt x="55" y="71"/>
                </a:lnTo>
                <a:lnTo>
                  <a:pt x="27" y="71"/>
                </a:lnTo>
                <a:lnTo>
                  <a:pt x="13" y="71"/>
                </a:lnTo>
                <a:lnTo>
                  <a:pt x="0" y="57"/>
                </a:lnTo>
                <a:lnTo>
                  <a:pt x="0" y="29"/>
                </a:lnTo>
                <a:lnTo>
                  <a:pt x="0" y="14"/>
                </a:lnTo>
                <a:lnTo>
                  <a:pt x="13" y="0"/>
                </a:lnTo>
                <a:lnTo>
                  <a:pt x="27"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0" name="Line 18"/>
          <p:cNvSpPr>
            <a:spLocks noChangeShapeType="1"/>
          </p:cNvSpPr>
          <p:nvPr/>
        </p:nvSpPr>
        <p:spPr bwMode="auto">
          <a:xfrm>
            <a:off x="4660900" y="2840038"/>
            <a:ext cx="1588" cy="1928812"/>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8851" name="Freeform 19"/>
          <p:cNvSpPr>
            <a:spLocks/>
          </p:cNvSpPr>
          <p:nvPr/>
        </p:nvSpPr>
        <p:spPr bwMode="auto">
          <a:xfrm>
            <a:off x="4616450" y="4706938"/>
            <a:ext cx="109538" cy="114300"/>
          </a:xfrm>
          <a:custGeom>
            <a:avLst/>
            <a:gdLst>
              <a:gd name="T0" fmla="*/ 2147483646 w 69"/>
              <a:gd name="T1" fmla="*/ 0 h 72"/>
              <a:gd name="T2" fmla="*/ 2147483646 w 69"/>
              <a:gd name="T3" fmla="*/ 0 h 72"/>
              <a:gd name="T4" fmla="*/ 2147483646 w 69"/>
              <a:gd name="T5" fmla="*/ 2147483646 h 72"/>
              <a:gd name="T6" fmla="*/ 2147483646 w 69"/>
              <a:gd name="T7" fmla="*/ 2147483646 h 72"/>
              <a:gd name="T8" fmla="*/ 2147483646 w 69"/>
              <a:gd name="T9" fmla="*/ 2147483646 h 72"/>
              <a:gd name="T10" fmla="*/ 2147483646 w 69"/>
              <a:gd name="T11" fmla="*/ 2147483646 h 72"/>
              <a:gd name="T12" fmla="*/ 2147483646 w 69"/>
              <a:gd name="T13" fmla="*/ 2147483646 h 72"/>
              <a:gd name="T14" fmla="*/ 2147483646 w 69"/>
              <a:gd name="T15" fmla="*/ 2147483646 h 72"/>
              <a:gd name="T16" fmla="*/ 0 w 69"/>
              <a:gd name="T17" fmla="*/ 2147483646 h 72"/>
              <a:gd name="T18" fmla="*/ 0 w 69"/>
              <a:gd name="T19" fmla="*/ 2147483646 h 72"/>
              <a:gd name="T20" fmla="*/ 0 w 69"/>
              <a:gd name="T21" fmla="*/ 2147483646 h 72"/>
              <a:gd name="T22" fmla="*/ 2147483646 w 69"/>
              <a:gd name="T23" fmla="*/ 0 h 72"/>
              <a:gd name="T24" fmla="*/ 2147483646 w 6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72">
                <a:moveTo>
                  <a:pt x="27" y="0"/>
                </a:moveTo>
                <a:lnTo>
                  <a:pt x="55" y="0"/>
                </a:lnTo>
                <a:lnTo>
                  <a:pt x="55" y="14"/>
                </a:lnTo>
                <a:lnTo>
                  <a:pt x="68" y="42"/>
                </a:lnTo>
                <a:lnTo>
                  <a:pt x="55" y="57"/>
                </a:lnTo>
                <a:lnTo>
                  <a:pt x="55" y="71"/>
                </a:lnTo>
                <a:lnTo>
                  <a:pt x="27" y="71"/>
                </a:lnTo>
                <a:lnTo>
                  <a:pt x="13" y="71"/>
                </a:lnTo>
                <a:lnTo>
                  <a:pt x="0" y="57"/>
                </a:lnTo>
                <a:lnTo>
                  <a:pt x="0" y="42"/>
                </a:lnTo>
                <a:lnTo>
                  <a:pt x="0" y="14"/>
                </a:lnTo>
                <a:lnTo>
                  <a:pt x="13" y="0"/>
                </a:lnTo>
                <a:lnTo>
                  <a:pt x="27"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2" name="Freeform 20"/>
          <p:cNvSpPr>
            <a:spLocks/>
          </p:cNvSpPr>
          <p:nvPr/>
        </p:nvSpPr>
        <p:spPr bwMode="auto">
          <a:xfrm>
            <a:off x="4616450" y="2757488"/>
            <a:ext cx="109538" cy="115887"/>
          </a:xfrm>
          <a:custGeom>
            <a:avLst/>
            <a:gdLst>
              <a:gd name="T0" fmla="*/ 2147483646 w 69"/>
              <a:gd name="T1" fmla="*/ 0 h 73"/>
              <a:gd name="T2" fmla="*/ 2147483646 w 69"/>
              <a:gd name="T3" fmla="*/ 2147483646 h 73"/>
              <a:gd name="T4" fmla="*/ 2147483646 w 69"/>
              <a:gd name="T5" fmla="*/ 2147483646 h 73"/>
              <a:gd name="T6" fmla="*/ 2147483646 w 69"/>
              <a:gd name="T7" fmla="*/ 2147483646 h 73"/>
              <a:gd name="T8" fmla="*/ 2147483646 w 69"/>
              <a:gd name="T9" fmla="*/ 2147483646 h 73"/>
              <a:gd name="T10" fmla="*/ 2147483646 w 69"/>
              <a:gd name="T11" fmla="*/ 2147483646 h 73"/>
              <a:gd name="T12" fmla="*/ 2147483646 w 69"/>
              <a:gd name="T13" fmla="*/ 2147483646 h 73"/>
              <a:gd name="T14" fmla="*/ 2147483646 w 69"/>
              <a:gd name="T15" fmla="*/ 2147483646 h 73"/>
              <a:gd name="T16" fmla="*/ 0 w 69"/>
              <a:gd name="T17" fmla="*/ 2147483646 h 73"/>
              <a:gd name="T18" fmla="*/ 0 w 69"/>
              <a:gd name="T19" fmla="*/ 2147483646 h 73"/>
              <a:gd name="T20" fmla="*/ 0 w 69"/>
              <a:gd name="T21" fmla="*/ 2147483646 h 73"/>
              <a:gd name="T22" fmla="*/ 2147483646 w 69"/>
              <a:gd name="T23" fmla="*/ 2147483646 h 73"/>
              <a:gd name="T24" fmla="*/ 2147483646 w 69"/>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73">
                <a:moveTo>
                  <a:pt x="27" y="0"/>
                </a:moveTo>
                <a:lnTo>
                  <a:pt x="55" y="14"/>
                </a:lnTo>
                <a:lnTo>
                  <a:pt x="55" y="29"/>
                </a:lnTo>
                <a:lnTo>
                  <a:pt x="68" y="43"/>
                </a:lnTo>
                <a:lnTo>
                  <a:pt x="55" y="58"/>
                </a:lnTo>
                <a:lnTo>
                  <a:pt x="55" y="72"/>
                </a:lnTo>
                <a:lnTo>
                  <a:pt x="27" y="72"/>
                </a:lnTo>
                <a:lnTo>
                  <a:pt x="13" y="72"/>
                </a:lnTo>
                <a:lnTo>
                  <a:pt x="0" y="58"/>
                </a:lnTo>
                <a:lnTo>
                  <a:pt x="0" y="43"/>
                </a:lnTo>
                <a:lnTo>
                  <a:pt x="0" y="29"/>
                </a:lnTo>
                <a:lnTo>
                  <a:pt x="13" y="14"/>
                </a:lnTo>
                <a:lnTo>
                  <a:pt x="27"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3" name="Freeform 21"/>
          <p:cNvSpPr>
            <a:spLocks/>
          </p:cNvSpPr>
          <p:nvPr/>
        </p:nvSpPr>
        <p:spPr bwMode="auto">
          <a:xfrm>
            <a:off x="4527550" y="4616450"/>
            <a:ext cx="66675" cy="92075"/>
          </a:xfrm>
          <a:custGeom>
            <a:avLst/>
            <a:gdLst>
              <a:gd name="T0" fmla="*/ 2147483646 w 42"/>
              <a:gd name="T1" fmla="*/ 2147483646 h 58"/>
              <a:gd name="T2" fmla="*/ 2147483646 w 42"/>
              <a:gd name="T3" fmla="*/ 2147483646 h 58"/>
              <a:gd name="T4" fmla="*/ 0 w 42"/>
              <a:gd name="T5" fmla="*/ 2147483646 h 58"/>
              <a:gd name="T6" fmla="*/ 0 w 42"/>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8">
                <a:moveTo>
                  <a:pt x="41" y="57"/>
                </a:moveTo>
                <a:lnTo>
                  <a:pt x="28" y="57"/>
                </a:lnTo>
                <a:lnTo>
                  <a:pt x="0" y="28"/>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4" name="Freeform 22"/>
          <p:cNvSpPr>
            <a:spLocks/>
          </p:cNvSpPr>
          <p:nvPr/>
        </p:nvSpPr>
        <p:spPr bwMode="auto">
          <a:xfrm>
            <a:off x="4530725" y="3868738"/>
            <a:ext cx="1588" cy="749300"/>
          </a:xfrm>
          <a:custGeom>
            <a:avLst/>
            <a:gdLst>
              <a:gd name="T0" fmla="*/ 0 w 1"/>
              <a:gd name="T1" fmla="*/ 2147483646 h 472"/>
              <a:gd name="T2" fmla="*/ 0 w 1"/>
              <a:gd name="T3" fmla="*/ 2147483646 h 472"/>
              <a:gd name="T4" fmla="*/ 0 w 1"/>
              <a:gd name="T5" fmla="*/ 2147483646 h 472"/>
              <a:gd name="T6" fmla="*/ 0 w 1"/>
              <a:gd name="T7" fmla="*/ 2147483646 h 472"/>
              <a:gd name="T8" fmla="*/ 0 w 1"/>
              <a:gd name="T9" fmla="*/ 2147483646 h 472"/>
              <a:gd name="T10" fmla="*/ 0 w 1"/>
              <a:gd name="T11" fmla="*/ 2147483646 h 472"/>
              <a:gd name="T12" fmla="*/ 0 w 1"/>
              <a:gd name="T13" fmla="*/ 2147483646 h 472"/>
              <a:gd name="T14" fmla="*/ 0 w 1"/>
              <a:gd name="T15" fmla="*/ 2147483646 h 472"/>
              <a:gd name="T16" fmla="*/ 0 w 1"/>
              <a:gd name="T17" fmla="*/ 2147483646 h 472"/>
              <a:gd name="T18" fmla="*/ 0 w 1"/>
              <a:gd name="T19" fmla="*/ 2147483646 h 472"/>
              <a:gd name="T20" fmla="*/ 0 w 1"/>
              <a:gd name="T21" fmla="*/ 2147483646 h 472"/>
              <a:gd name="T22" fmla="*/ 0 w 1"/>
              <a:gd name="T23" fmla="*/ 2147483646 h 472"/>
              <a:gd name="T24" fmla="*/ 0 w 1"/>
              <a:gd name="T25" fmla="*/ 2147483646 h 472"/>
              <a:gd name="T26" fmla="*/ 0 w 1"/>
              <a:gd name="T27" fmla="*/ 2147483646 h 472"/>
              <a:gd name="T28" fmla="*/ 0 w 1"/>
              <a:gd name="T29" fmla="*/ 2147483646 h 472"/>
              <a:gd name="T30" fmla="*/ 0 w 1"/>
              <a:gd name="T31" fmla="*/ 0 h 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472">
                <a:moveTo>
                  <a:pt x="0" y="471"/>
                </a:moveTo>
                <a:lnTo>
                  <a:pt x="0" y="457"/>
                </a:lnTo>
                <a:lnTo>
                  <a:pt x="0" y="442"/>
                </a:lnTo>
                <a:lnTo>
                  <a:pt x="0" y="413"/>
                </a:lnTo>
                <a:lnTo>
                  <a:pt x="0" y="371"/>
                </a:lnTo>
                <a:lnTo>
                  <a:pt x="0" y="342"/>
                </a:lnTo>
                <a:lnTo>
                  <a:pt x="0" y="299"/>
                </a:lnTo>
                <a:lnTo>
                  <a:pt x="0" y="257"/>
                </a:lnTo>
                <a:lnTo>
                  <a:pt x="0" y="214"/>
                </a:lnTo>
                <a:lnTo>
                  <a:pt x="0" y="172"/>
                </a:lnTo>
                <a:lnTo>
                  <a:pt x="0" y="129"/>
                </a:lnTo>
                <a:lnTo>
                  <a:pt x="0" y="100"/>
                </a:lnTo>
                <a:lnTo>
                  <a:pt x="0" y="58"/>
                </a:lnTo>
                <a:lnTo>
                  <a:pt x="0" y="43"/>
                </a:lnTo>
                <a:lnTo>
                  <a:pt x="0" y="14"/>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5" name="Freeform 23"/>
          <p:cNvSpPr>
            <a:spLocks/>
          </p:cNvSpPr>
          <p:nvPr/>
        </p:nvSpPr>
        <p:spPr bwMode="auto">
          <a:xfrm>
            <a:off x="4464050" y="3800475"/>
            <a:ext cx="65088" cy="69850"/>
          </a:xfrm>
          <a:custGeom>
            <a:avLst/>
            <a:gdLst>
              <a:gd name="T0" fmla="*/ 2147483646 w 41"/>
              <a:gd name="T1" fmla="*/ 2147483646 h 44"/>
              <a:gd name="T2" fmla="*/ 2147483646 w 41"/>
              <a:gd name="T3" fmla="*/ 2147483646 h 44"/>
              <a:gd name="T4" fmla="*/ 2147483646 w 41"/>
              <a:gd name="T5" fmla="*/ 0 h 44"/>
              <a:gd name="T6" fmla="*/ 0 w 41"/>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4">
                <a:moveTo>
                  <a:pt x="40" y="43"/>
                </a:moveTo>
                <a:lnTo>
                  <a:pt x="40" y="14"/>
                </a:lnTo>
                <a:lnTo>
                  <a:pt x="27"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6" name="Freeform 24"/>
          <p:cNvSpPr>
            <a:spLocks/>
          </p:cNvSpPr>
          <p:nvPr/>
        </p:nvSpPr>
        <p:spPr bwMode="auto">
          <a:xfrm>
            <a:off x="4464050" y="3729038"/>
            <a:ext cx="65088" cy="73025"/>
          </a:xfrm>
          <a:custGeom>
            <a:avLst/>
            <a:gdLst>
              <a:gd name="T0" fmla="*/ 0 w 41"/>
              <a:gd name="T1" fmla="*/ 2147483646 h 46"/>
              <a:gd name="T2" fmla="*/ 2147483646 w 41"/>
              <a:gd name="T3" fmla="*/ 2147483646 h 46"/>
              <a:gd name="T4" fmla="*/ 2147483646 w 41"/>
              <a:gd name="T5" fmla="*/ 2147483646 h 46"/>
              <a:gd name="T6" fmla="*/ 2147483646 w 41"/>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46">
                <a:moveTo>
                  <a:pt x="0" y="45"/>
                </a:moveTo>
                <a:lnTo>
                  <a:pt x="27" y="29"/>
                </a:lnTo>
                <a:lnTo>
                  <a:pt x="40" y="16"/>
                </a:lnTo>
                <a:lnTo>
                  <a:pt x="4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7" name="Freeform 25"/>
          <p:cNvSpPr>
            <a:spLocks/>
          </p:cNvSpPr>
          <p:nvPr/>
        </p:nvSpPr>
        <p:spPr bwMode="auto">
          <a:xfrm>
            <a:off x="4530725" y="2960688"/>
            <a:ext cx="1588" cy="769937"/>
          </a:xfrm>
          <a:custGeom>
            <a:avLst/>
            <a:gdLst>
              <a:gd name="T0" fmla="*/ 0 w 1"/>
              <a:gd name="T1" fmla="*/ 2147483646 h 485"/>
              <a:gd name="T2" fmla="*/ 0 w 1"/>
              <a:gd name="T3" fmla="*/ 2147483646 h 485"/>
              <a:gd name="T4" fmla="*/ 0 w 1"/>
              <a:gd name="T5" fmla="*/ 2147483646 h 485"/>
              <a:gd name="T6" fmla="*/ 0 w 1"/>
              <a:gd name="T7" fmla="*/ 2147483646 h 485"/>
              <a:gd name="T8" fmla="*/ 0 w 1"/>
              <a:gd name="T9" fmla="*/ 2147483646 h 485"/>
              <a:gd name="T10" fmla="*/ 0 w 1"/>
              <a:gd name="T11" fmla="*/ 2147483646 h 485"/>
              <a:gd name="T12" fmla="*/ 0 w 1"/>
              <a:gd name="T13" fmla="*/ 2147483646 h 485"/>
              <a:gd name="T14" fmla="*/ 0 w 1"/>
              <a:gd name="T15" fmla="*/ 2147483646 h 485"/>
              <a:gd name="T16" fmla="*/ 0 w 1"/>
              <a:gd name="T17" fmla="*/ 2147483646 h 485"/>
              <a:gd name="T18" fmla="*/ 0 w 1"/>
              <a:gd name="T19" fmla="*/ 2147483646 h 485"/>
              <a:gd name="T20" fmla="*/ 0 w 1"/>
              <a:gd name="T21" fmla="*/ 2147483646 h 485"/>
              <a:gd name="T22" fmla="*/ 0 w 1"/>
              <a:gd name="T23" fmla="*/ 2147483646 h 485"/>
              <a:gd name="T24" fmla="*/ 0 w 1"/>
              <a:gd name="T25" fmla="*/ 2147483646 h 485"/>
              <a:gd name="T26" fmla="*/ 0 w 1"/>
              <a:gd name="T27" fmla="*/ 2147483646 h 485"/>
              <a:gd name="T28" fmla="*/ 0 w 1"/>
              <a:gd name="T29" fmla="*/ 2147483646 h 485"/>
              <a:gd name="T30" fmla="*/ 0 w 1"/>
              <a:gd name="T31" fmla="*/ 2147483646 h 485"/>
              <a:gd name="T32" fmla="*/ 0 w 1"/>
              <a:gd name="T33" fmla="*/ 0 h 4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485">
                <a:moveTo>
                  <a:pt x="0" y="484"/>
                </a:moveTo>
                <a:lnTo>
                  <a:pt x="0" y="470"/>
                </a:lnTo>
                <a:lnTo>
                  <a:pt x="0" y="455"/>
                </a:lnTo>
                <a:lnTo>
                  <a:pt x="0" y="442"/>
                </a:lnTo>
                <a:lnTo>
                  <a:pt x="0" y="413"/>
                </a:lnTo>
                <a:lnTo>
                  <a:pt x="0" y="384"/>
                </a:lnTo>
                <a:lnTo>
                  <a:pt x="0" y="341"/>
                </a:lnTo>
                <a:lnTo>
                  <a:pt x="0" y="299"/>
                </a:lnTo>
                <a:lnTo>
                  <a:pt x="0" y="256"/>
                </a:lnTo>
                <a:lnTo>
                  <a:pt x="0" y="214"/>
                </a:lnTo>
                <a:lnTo>
                  <a:pt x="0" y="185"/>
                </a:lnTo>
                <a:lnTo>
                  <a:pt x="0" y="143"/>
                </a:lnTo>
                <a:lnTo>
                  <a:pt x="0" y="100"/>
                </a:lnTo>
                <a:lnTo>
                  <a:pt x="0" y="71"/>
                </a:lnTo>
                <a:lnTo>
                  <a:pt x="0" y="42"/>
                </a:lnTo>
                <a:lnTo>
                  <a:pt x="0" y="14"/>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8" name="Freeform 26"/>
          <p:cNvSpPr>
            <a:spLocks/>
          </p:cNvSpPr>
          <p:nvPr/>
        </p:nvSpPr>
        <p:spPr bwMode="auto">
          <a:xfrm>
            <a:off x="4527550" y="2871788"/>
            <a:ext cx="66675" cy="90487"/>
          </a:xfrm>
          <a:custGeom>
            <a:avLst/>
            <a:gdLst>
              <a:gd name="T0" fmla="*/ 0 w 42"/>
              <a:gd name="T1" fmla="*/ 2147483646 h 57"/>
              <a:gd name="T2" fmla="*/ 0 w 42"/>
              <a:gd name="T3" fmla="*/ 2147483646 h 57"/>
              <a:gd name="T4" fmla="*/ 2147483646 w 42"/>
              <a:gd name="T5" fmla="*/ 2147483646 h 57"/>
              <a:gd name="T6" fmla="*/ 2147483646 w 42"/>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7">
                <a:moveTo>
                  <a:pt x="0" y="56"/>
                </a:moveTo>
                <a:lnTo>
                  <a:pt x="0" y="27"/>
                </a:lnTo>
                <a:lnTo>
                  <a:pt x="28" y="14"/>
                </a:lnTo>
                <a:lnTo>
                  <a:pt x="41"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59" name="Line 27"/>
          <p:cNvSpPr>
            <a:spLocks noChangeShapeType="1"/>
          </p:cNvSpPr>
          <p:nvPr/>
        </p:nvSpPr>
        <p:spPr bwMode="auto">
          <a:xfrm flipH="1">
            <a:off x="2627313" y="3141663"/>
            <a:ext cx="259238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8860" name="Line 28"/>
          <p:cNvSpPr>
            <a:spLocks noChangeShapeType="1"/>
          </p:cNvSpPr>
          <p:nvPr/>
        </p:nvSpPr>
        <p:spPr bwMode="auto">
          <a:xfrm flipH="1">
            <a:off x="2649538" y="2825750"/>
            <a:ext cx="2014537"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8861" name="Line 29"/>
          <p:cNvSpPr>
            <a:spLocks noChangeShapeType="1"/>
          </p:cNvSpPr>
          <p:nvPr/>
        </p:nvSpPr>
        <p:spPr bwMode="auto">
          <a:xfrm flipH="1">
            <a:off x="2649538" y="4773613"/>
            <a:ext cx="201136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8862" name="Rectangle 30"/>
          <p:cNvSpPr>
            <a:spLocks noChangeArrowheads="1"/>
          </p:cNvSpPr>
          <p:nvPr/>
        </p:nvSpPr>
        <p:spPr bwMode="auto">
          <a:xfrm>
            <a:off x="900113" y="2420938"/>
            <a:ext cx="1587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922463">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922463">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922463">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922463">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92246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Prezzo pagato</a:t>
            </a:r>
          </a:p>
          <a:p>
            <a:pPr>
              <a:spcBef>
                <a:spcPct val="0"/>
              </a:spcBef>
              <a:buFontTx/>
              <a:buNone/>
            </a:pPr>
            <a:r>
              <a:rPr lang="it-IT" altLang="en-US" sz="1800" b="1">
                <a:solidFill>
                  <a:srgbClr val="000000"/>
                </a:solidFill>
                <a:latin typeface="Arial" panose="020B0604020202020204" pitchFamily="34" charset="0"/>
              </a:rPr>
              <a:t>dai compratori</a:t>
            </a:r>
          </a:p>
        </p:txBody>
      </p:sp>
      <p:sp>
        <p:nvSpPr>
          <p:cNvPr id="248863" name="Text Box 31"/>
          <p:cNvSpPr txBox="1">
            <a:spLocks noChangeArrowheads="1"/>
          </p:cNvSpPr>
          <p:nvPr/>
        </p:nvSpPr>
        <p:spPr bwMode="auto">
          <a:xfrm>
            <a:off x="395288" y="6237288"/>
            <a:ext cx="4251325" cy="457200"/>
          </a:xfrm>
          <a:prstGeom prst="rect">
            <a:avLst/>
          </a:prstGeom>
          <a:solidFill>
            <a:schemeClr val="accent1">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N.b.: la tassa è la stessa di prima!</a:t>
            </a:r>
          </a:p>
        </p:txBody>
      </p:sp>
      <p:sp>
        <p:nvSpPr>
          <p:cNvPr id="248864" name="Text Box 32"/>
          <p:cNvSpPr txBox="1">
            <a:spLocks noChangeArrowheads="1"/>
          </p:cNvSpPr>
          <p:nvPr/>
        </p:nvSpPr>
        <p:spPr bwMode="auto">
          <a:xfrm>
            <a:off x="5724525" y="1341438"/>
            <a:ext cx="2833688" cy="701675"/>
          </a:xfrm>
          <a:prstGeom prst="rect">
            <a:avLst/>
          </a:prstGeom>
          <a:solidFill>
            <a:schemeClr val="accent1">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000" b="1">
                <a:solidFill>
                  <a:srgbClr val="FF0000"/>
                </a:solidFill>
              </a:rPr>
              <a:t>Incidenza su compratori</a:t>
            </a:r>
          </a:p>
          <a:p>
            <a:pPr algn="ctr" eaLnBrk="1" hangingPunct="1">
              <a:spcBef>
                <a:spcPct val="0"/>
              </a:spcBef>
              <a:buFontTx/>
              <a:buNone/>
            </a:pPr>
            <a:r>
              <a:rPr lang="it-IT" altLang="en-US" sz="2000" b="1">
                <a:solidFill>
                  <a:srgbClr val="009900"/>
                </a:solidFill>
              </a:rPr>
              <a:t>Incidenza su venditori</a:t>
            </a:r>
          </a:p>
        </p:txBody>
      </p:sp>
      <p:sp>
        <p:nvSpPr>
          <p:cNvPr id="248865" name="Line 33"/>
          <p:cNvSpPr>
            <a:spLocks noChangeShapeType="1"/>
          </p:cNvSpPr>
          <p:nvPr/>
        </p:nvSpPr>
        <p:spPr bwMode="auto">
          <a:xfrm>
            <a:off x="3203575" y="2852738"/>
            <a:ext cx="0" cy="288925"/>
          </a:xfrm>
          <a:prstGeom prst="line">
            <a:avLst/>
          </a:prstGeom>
          <a:noFill/>
          <a:ln w="38100">
            <a:solidFill>
              <a:srgbClr val="FF00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866" name="Line 34"/>
          <p:cNvSpPr>
            <a:spLocks noChangeShapeType="1"/>
          </p:cNvSpPr>
          <p:nvPr/>
        </p:nvSpPr>
        <p:spPr bwMode="auto">
          <a:xfrm>
            <a:off x="3419475" y="3141663"/>
            <a:ext cx="0" cy="1582737"/>
          </a:xfrm>
          <a:prstGeom prst="line">
            <a:avLst/>
          </a:prstGeom>
          <a:noFill/>
          <a:ln w="38100">
            <a:solidFill>
              <a:srgbClr val="0099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85799" y="260648"/>
            <a:ext cx="7772400" cy="692150"/>
          </a:xfrm>
        </p:spPr>
        <p:txBody>
          <a:bodyPr/>
          <a:lstStyle/>
          <a:p>
            <a:pPr eaLnBrk="1" hangingPunct="1"/>
            <a:r>
              <a:rPr lang="it-IT" altLang="en-US" sz="3600" dirty="0"/>
              <a:t>L’effetto di un sussidio</a:t>
            </a:r>
          </a:p>
        </p:txBody>
      </p:sp>
      <p:sp>
        <p:nvSpPr>
          <p:cNvPr id="285699" name="Rectangle 3"/>
          <p:cNvSpPr>
            <a:spLocks noGrp="1" noChangeArrowheads="1"/>
          </p:cNvSpPr>
          <p:nvPr>
            <p:ph type="body" idx="1"/>
          </p:nvPr>
        </p:nvSpPr>
        <p:spPr>
          <a:xfrm>
            <a:off x="35496" y="952798"/>
            <a:ext cx="9144000" cy="4896544"/>
          </a:xfrm>
        </p:spPr>
        <p:txBody>
          <a:bodyPr/>
          <a:lstStyle/>
          <a:p>
            <a:pPr eaLnBrk="1" hangingPunct="1">
              <a:lnSpc>
                <a:spcPct val="90000"/>
              </a:lnSpc>
            </a:pPr>
            <a:r>
              <a:rPr lang="it-IT" altLang="en-US" sz="2800" dirty="0"/>
              <a:t>Un sussidio è </a:t>
            </a:r>
            <a:r>
              <a:rPr lang="it-IT" altLang="en-US" sz="2800" i="1" dirty="0"/>
              <a:t>un’imposta negativa</a:t>
            </a:r>
            <a:r>
              <a:rPr lang="it-IT" altLang="en-US" sz="2800" dirty="0"/>
              <a:t>, cioè un contributo che il policy-maker concede ai compratori o venditori di un bene.</a:t>
            </a:r>
          </a:p>
          <a:p>
            <a:pPr eaLnBrk="1" hangingPunct="1">
              <a:lnSpc>
                <a:spcPct val="90000"/>
              </a:lnSpc>
            </a:pPr>
            <a:r>
              <a:rPr lang="it-IT" altLang="en-US" sz="2800" dirty="0"/>
              <a:t>L’obiettivo è di nuovo di tipo «equitativo» (= si ritiene quel bene meritevole di essere scambiato di più), ma potrebbe anche essere di tipo efficientistico (= promuovendo lo scambio di quel bene, si promuove l’efficienza).</a:t>
            </a:r>
          </a:p>
          <a:p>
            <a:pPr eaLnBrk="1" hangingPunct="1">
              <a:lnSpc>
                <a:spcPct val="90000"/>
              </a:lnSpc>
            </a:pPr>
            <a:r>
              <a:rPr lang="it-IT" altLang="en-US" sz="2800" dirty="0"/>
              <a:t>Gli effetti sono opposti a quelli della tassa:</a:t>
            </a:r>
          </a:p>
          <a:p>
            <a:pPr marL="514350" indent="-514350" eaLnBrk="1" hangingPunct="1">
              <a:lnSpc>
                <a:spcPct val="90000"/>
              </a:lnSpc>
              <a:buFont typeface="+mj-lt"/>
              <a:buAutoNum type="arabicPeriod"/>
            </a:pPr>
            <a:r>
              <a:rPr lang="it-IT" altLang="en-US" sz="2800" dirty="0"/>
              <a:t>la quantità scambiata aumenta, </a:t>
            </a:r>
          </a:p>
          <a:p>
            <a:pPr marL="514350" indent="-514350" eaLnBrk="1" hangingPunct="1">
              <a:lnSpc>
                <a:spcPct val="90000"/>
              </a:lnSpc>
              <a:buFont typeface="+mj-lt"/>
              <a:buAutoNum type="arabicPeriod"/>
            </a:pPr>
            <a:r>
              <a:rPr lang="it-IT" altLang="en-US" sz="2800" dirty="0"/>
              <a:t>sia che venga concesso ai compratori che ai venditori, il sussidio favorisce entrambi i lati del </a:t>
            </a:r>
            <a:r>
              <a:rPr lang="it-IT" altLang="en-US" sz="2800" dirty="0" err="1"/>
              <a:t>mercatoi</a:t>
            </a:r>
            <a:endParaRPr lang="it-IT" altLang="en-US" sz="2800" dirty="0"/>
          </a:p>
          <a:p>
            <a:pPr marL="514350" indent="-514350" eaLnBrk="1" hangingPunct="1">
              <a:lnSpc>
                <a:spcPct val="90000"/>
              </a:lnSpc>
              <a:buFont typeface="+mj-lt"/>
              <a:buAutoNum type="arabicPeriod"/>
            </a:pPr>
            <a:r>
              <a:rPr lang="it-IT" altLang="en-US" sz="2800" dirty="0"/>
              <a:t>l beneficio premia di più il lato meno elastico del mercato</a:t>
            </a:r>
          </a:p>
        </p:txBody>
      </p:sp>
    </p:spTree>
    <p:extLst>
      <p:ext uri="{BB962C8B-B14F-4D97-AF65-F5344CB8AC3E}">
        <p14:creationId xmlns:p14="http://schemas.microsoft.com/office/powerpoint/2010/main" val="8608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69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56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5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Cw_f0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5" y="76200"/>
            <a:ext cx="631825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5632FAC8-735B-454C-95AE-76FF092F937A}"/>
              </a:ext>
            </a:extLst>
          </p:cNvPr>
          <p:cNvSpPr txBox="1"/>
          <p:nvPr/>
        </p:nvSpPr>
        <p:spPr>
          <a:xfrm>
            <a:off x="4644008" y="332656"/>
            <a:ext cx="3646119" cy="584775"/>
          </a:xfrm>
          <a:prstGeom prst="rect">
            <a:avLst/>
          </a:prstGeom>
          <a:noFill/>
        </p:spPr>
        <p:txBody>
          <a:bodyPr wrap="square" rtlCol="0">
            <a:spAutoFit/>
          </a:bodyPr>
          <a:lstStyle/>
          <a:p>
            <a:pPr algn="ctr"/>
            <a:r>
              <a:rPr lang="it-IT" sz="3200" dirty="0"/>
              <a:t>Il cuneo da sussidio</a:t>
            </a:r>
          </a:p>
        </p:txBody>
      </p:sp>
    </p:spTree>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87748"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87749" name="Rectangle 4"/>
          <p:cNvSpPr>
            <a:spLocks noChangeArrowheads="1"/>
          </p:cNvSpPr>
          <p:nvPr/>
        </p:nvSpPr>
        <p:spPr bwMode="auto">
          <a:xfrm>
            <a:off x="1949450" y="3849688"/>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 </a:t>
            </a:r>
          </a:p>
        </p:txBody>
      </p:sp>
      <p:sp>
        <p:nvSpPr>
          <p:cNvPr id="287750" name="Rectangle 5"/>
          <p:cNvSpPr>
            <a:spLocks noChangeArrowheads="1"/>
          </p:cNvSpPr>
          <p:nvPr/>
        </p:nvSpPr>
        <p:spPr bwMode="auto">
          <a:xfrm>
            <a:off x="7559675" y="6232525"/>
            <a:ext cx="825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Quantità</a:t>
            </a:r>
          </a:p>
        </p:txBody>
      </p:sp>
      <p:sp>
        <p:nvSpPr>
          <p:cNvPr id="287751" name="Rectangle 6"/>
          <p:cNvSpPr>
            <a:spLocks noChangeArrowheads="1"/>
          </p:cNvSpPr>
          <p:nvPr/>
        </p:nvSpPr>
        <p:spPr bwMode="auto">
          <a:xfrm>
            <a:off x="1895475" y="6232525"/>
            <a:ext cx="112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0</a:t>
            </a:r>
          </a:p>
        </p:txBody>
      </p:sp>
      <p:sp>
        <p:nvSpPr>
          <p:cNvPr id="287752" name="Rectangle 7"/>
          <p:cNvSpPr>
            <a:spLocks noChangeArrowheads="1"/>
          </p:cNvSpPr>
          <p:nvPr/>
        </p:nvSpPr>
        <p:spPr bwMode="auto">
          <a:xfrm>
            <a:off x="1547813" y="1557338"/>
            <a:ext cx="654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Prezzo</a:t>
            </a:r>
          </a:p>
        </p:txBody>
      </p:sp>
      <p:sp>
        <p:nvSpPr>
          <p:cNvPr id="287753" name="Freeform 8"/>
          <p:cNvSpPr>
            <a:spLocks/>
          </p:cNvSpPr>
          <p:nvPr/>
        </p:nvSpPr>
        <p:spPr bwMode="auto">
          <a:xfrm>
            <a:off x="2070100" y="1793875"/>
            <a:ext cx="6170613" cy="4397375"/>
          </a:xfrm>
          <a:custGeom>
            <a:avLst/>
            <a:gdLst>
              <a:gd name="T0" fmla="*/ 0 w 3887"/>
              <a:gd name="T1" fmla="*/ 0 h 2770"/>
              <a:gd name="T2" fmla="*/ 0 w 3887"/>
              <a:gd name="T3" fmla="*/ 2147483646 h 2770"/>
              <a:gd name="T4" fmla="*/ 2147483646 w 3887"/>
              <a:gd name="T5" fmla="*/ 2147483646 h 2770"/>
              <a:gd name="T6" fmla="*/ 0 60000 65536"/>
              <a:gd name="T7" fmla="*/ 0 60000 65536"/>
              <a:gd name="T8" fmla="*/ 0 60000 65536"/>
            </a:gdLst>
            <a:ahLst/>
            <a:cxnLst>
              <a:cxn ang="T6">
                <a:pos x="T0" y="T1"/>
              </a:cxn>
              <a:cxn ang="T7">
                <a:pos x="T2" y="T3"/>
              </a:cxn>
              <a:cxn ang="T8">
                <a:pos x="T4" y="T5"/>
              </a:cxn>
            </a:cxnLst>
            <a:rect l="0" t="0" r="r" b="b"/>
            <a:pathLst>
              <a:path w="3887" h="2770">
                <a:moveTo>
                  <a:pt x="0" y="0"/>
                </a:moveTo>
                <a:lnTo>
                  <a:pt x="0" y="2769"/>
                </a:lnTo>
                <a:lnTo>
                  <a:pt x="3886" y="27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54" name="Rectangle 9"/>
          <p:cNvSpPr>
            <a:spLocks noChangeArrowheads="1"/>
          </p:cNvSpPr>
          <p:nvPr/>
        </p:nvSpPr>
        <p:spPr bwMode="auto">
          <a:xfrm>
            <a:off x="4572000" y="6237288"/>
            <a:ext cx="2741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dirty="0">
                <a:solidFill>
                  <a:srgbClr val="000000"/>
                </a:solidFill>
              </a:rPr>
              <a:t>Q1</a:t>
            </a:r>
          </a:p>
        </p:txBody>
      </p:sp>
      <p:sp>
        <p:nvSpPr>
          <p:cNvPr id="287755" name="Freeform 10"/>
          <p:cNvSpPr>
            <a:spLocks/>
          </p:cNvSpPr>
          <p:nvPr/>
        </p:nvSpPr>
        <p:spPr bwMode="auto">
          <a:xfrm>
            <a:off x="2070100" y="4002088"/>
            <a:ext cx="2670175" cy="2166937"/>
          </a:xfrm>
          <a:custGeom>
            <a:avLst/>
            <a:gdLst>
              <a:gd name="T0" fmla="*/ 2147483646 w 1682"/>
              <a:gd name="T1" fmla="*/ 2147483646 h 1365"/>
              <a:gd name="T2" fmla="*/ 2147483646 w 1682"/>
              <a:gd name="T3" fmla="*/ 0 h 1365"/>
              <a:gd name="T4" fmla="*/ 0 w 1682"/>
              <a:gd name="T5" fmla="*/ 0 h 1365"/>
              <a:gd name="T6" fmla="*/ 0 60000 65536"/>
              <a:gd name="T7" fmla="*/ 0 60000 65536"/>
              <a:gd name="T8" fmla="*/ 0 60000 65536"/>
            </a:gdLst>
            <a:ahLst/>
            <a:cxnLst>
              <a:cxn ang="T6">
                <a:pos x="T0" y="T1"/>
              </a:cxn>
              <a:cxn ang="T7">
                <a:pos x="T2" y="T3"/>
              </a:cxn>
              <a:cxn ang="T8">
                <a:pos x="T4" y="T5"/>
              </a:cxn>
            </a:cxnLst>
            <a:rect l="0" t="0" r="r" b="b"/>
            <a:pathLst>
              <a:path w="1682" h="1365">
                <a:moveTo>
                  <a:pt x="1681" y="1364"/>
                </a:moveTo>
                <a:lnTo>
                  <a:pt x="1681" y="0"/>
                </a:lnTo>
                <a:lnTo>
                  <a:pt x="0" y="0"/>
                </a:lnTo>
              </a:path>
            </a:pathLst>
          </a:cu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endParaRPr lang="it-IT"/>
          </a:p>
        </p:txBody>
      </p:sp>
      <p:sp>
        <p:nvSpPr>
          <p:cNvPr id="287756" name="Rectangle 11"/>
          <p:cNvSpPr>
            <a:spLocks noChangeArrowheads="1"/>
          </p:cNvSpPr>
          <p:nvPr/>
        </p:nvSpPr>
        <p:spPr bwMode="auto">
          <a:xfrm>
            <a:off x="1949450" y="4527550"/>
            <a:ext cx="5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 </a:t>
            </a:r>
          </a:p>
        </p:txBody>
      </p:sp>
      <p:sp>
        <p:nvSpPr>
          <p:cNvPr id="287757" name="Rectangle 12"/>
          <p:cNvSpPr>
            <a:spLocks noChangeArrowheads="1"/>
          </p:cNvSpPr>
          <p:nvPr/>
        </p:nvSpPr>
        <p:spPr bwMode="auto">
          <a:xfrm>
            <a:off x="6796088" y="5248275"/>
            <a:ext cx="923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Domanda</a:t>
            </a:r>
          </a:p>
        </p:txBody>
      </p:sp>
      <p:sp>
        <p:nvSpPr>
          <p:cNvPr id="287758" name="Rectangle 13"/>
          <p:cNvSpPr>
            <a:spLocks noChangeArrowheads="1"/>
          </p:cNvSpPr>
          <p:nvPr/>
        </p:nvSpPr>
        <p:spPr bwMode="auto">
          <a:xfrm>
            <a:off x="6659563" y="2924175"/>
            <a:ext cx="668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Offerta</a:t>
            </a:r>
          </a:p>
        </p:txBody>
      </p:sp>
      <p:sp>
        <p:nvSpPr>
          <p:cNvPr id="287760" name="Line 15"/>
          <p:cNvSpPr>
            <a:spLocks noChangeShapeType="1"/>
          </p:cNvSpPr>
          <p:nvPr/>
        </p:nvSpPr>
        <p:spPr bwMode="auto">
          <a:xfrm>
            <a:off x="2109788" y="2116138"/>
            <a:ext cx="4606925" cy="3251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7761" name="Line 16"/>
          <p:cNvSpPr>
            <a:spLocks noChangeShapeType="1"/>
          </p:cNvSpPr>
          <p:nvPr/>
        </p:nvSpPr>
        <p:spPr bwMode="auto">
          <a:xfrm flipH="1">
            <a:off x="2105025" y="2816225"/>
            <a:ext cx="4659313" cy="27479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7762" name="Freeform 17"/>
          <p:cNvSpPr>
            <a:spLocks/>
          </p:cNvSpPr>
          <p:nvPr/>
        </p:nvSpPr>
        <p:spPr bwMode="auto">
          <a:xfrm>
            <a:off x="4695825" y="3937000"/>
            <a:ext cx="109538"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0 h 69"/>
              <a:gd name="T12" fmla="*/ 2147483646 w 69"/>
              <a:gd name="T13" fmla="*/ 0 h 69"/>
              <a:gd name="T14" fmla="*/ 2147483646 w 69"/>
              <a:gd name="T15" fmla="*/ 0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5" y="68"/>
                </a:lnTo>
                <a:lnTo>
                  <a:pt x="68" y="55"/>
                </a:lnTo>
                <a:lnTo>
                  <a:pt x="68" y="41"/>
                </a:lnTo>
                <a:lnTo>
                  <a:pt x="68" y="13"/>
                </a:lnTo>
                <a:lnTo>
                  <a:pt x="55" y="0"/>
                </a:lnTo>
                <a:lnTo>
                  <a:pt x="27" y="0"/>
                </a:lnTo>
                <a:lnTo>
                  <a:pt x="13" y="0"/>
                </a:lnTo>
                <a:lnTo>
                  <a:pt x="0" y="13"/>
                </a:lnTo>
                <a:lnTo>
                  <a:pt x="0" y="41"/>
                </a:lnTo>
                <a:lnTo>
                  <a:pt x="0" y="55"/>
                </a:lnTo>
                <a:lnTo>
                  <a:pt x="13"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3" name="Freeform 18"/>
          <p:cNvSpPr>
            <a:spLocks/>
          </p:cNvSpPr>
          <p:nvPr/>
        </p:nvSpPr>
        <p:spPr bwMode="auto">
          <a:xfrm>
            <a:off x="5435600" y="3500438"/>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4" name="Freeform 19"/>
          <p:cNvSpPr>
            <a:spLocks/>
          </p:cNvSpPr>
          <p:nvPr/>
        </p:nvSpPr>
        <p:spPr bwMode="auto">
          <a:xfrm>
            <a:off x="5435600" y="4437063"/>
            <a:ext cx="109538" cy="131762"/>
          </a:xfrm>
          <a:custGeom>
            <a:avLst/>
            <a:gdLst>
              <a:gd name="T0" fmla="*/ 2147483646 w 69"/>
              <a:gd name="T1" fmla="*/ 2147483646 h 83"/>
              <a:gd name="T2" fmla="*/ 2147483646 w 69"/>
              <a:gd name="T3" fmla="*/ 2147483646 h 83"/>
              <a:gd name="T4" fmla="*/ 2147483646 w 69"/>
              <a:gd name="T5" fmla="*/ 2147483646 h 83"/>
              <a:gd name="T6" fmla="*/ 2147483646 w 69"/>
              <a:gd name="T7" fmla="*/ 2147483646 h 83"/>
              <a:gd name="T8" fmla="*/ 2147483646 w 69"/>
              <a:gd name="T9" fmla="*/ 2147483646 h 83"/>
              <a:gd name="T10" fmla="*/ 2147483646 w 69"/>
              <a:gd name="T11" fmla="*/ 0 h 83"/>
              <a:gd name="T12" fmla="*/ 2147483646 w 69"/>
              <a:gd name="T13" fmla="*/ 0 h 83"/>
              <a:gd name="T14" fmla="*/ 2147483646 w 69"/>
              <a:gd name="T15" fmla="*/ 0 h 83"/>
              <a:gd name="T16" fmla="*/ 0 w 69"/>
              <a:gd name="T17" fmla="*/ 2147483646 h 83"/>
              <a:gd name="T18" fmla="*/ 0 w 69"/>
              <a:gd name="T19" fmla="*/ 2147483646 h 83"/>
              <a:gd name="T20" fmla="*/ 0 w 69"/>
              <a:gd name="T21" fmla="*/ 2147483646 h 83"/>
              <a:gd name="T22" fmla="*/ 2147483646 w 69"/>
              <a:gd name="T23" fmla="*/ 2147483646 h 83"/>
              <a:gd name="T24" fmla="*/ 2147483646 w 69"/>
              <a:gd name="T25" fmla="*/ 2147483646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3">
                <a:moveTo>
                  <a:pt x="27" y="82"/>
                </a:moveTo>
                <a:lnTo>
                  <a:pt x="55" y="69"/>
                </a:lnTo>
                <a:lnTo>
                  <a:pt x="68" y="54"/>
                </a:lnTo>
                <a:lnTo>
                  <a:pt x="68" y="41"/>
                </a:lnTo>
                <a:lnTo>
                  <a:pt x="68" y="13"/>
                </a:lnTo>
                <a:lnTo>
                  <a:pt x="55" y="0"/>
                </a:lnTo>
                <a:lnTo>
                  <a:pt x="27" y="0"/>
                </a:lnTo>
                <a:lnTo>
                  <a:pt x="13" y="0"/>
                </a:lnTo>
                <a:lnTo>
                  <a:pt x="0" y="13"/>
                </a:lnTo>
                <a:lnTo>
                  <a:pt x="0" y="41"/>
                </a:lnTo>
                <a:lnTo>
                  <a:pt x="0" y="54"/>
                </a:lnTo>
                <a:lnTo>
                  <a:pt x="13" y="69"/>
                </a:lnTo>
                <a:lnTo>
                  <a:pt x="27" y="8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5" name="Text Box 20"/>
          <p:cNvSpPr txBox="1">
            <a:spLocks noChangeArrowheads="1"/>
          </p:cNvSpPr>
          <p:nvPr/>
        </p:nvSpPr>
        <p:spPr bwMode="auto">
          <a:xfrm>
            <a:off x="5219700" y="314166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dirty="0">
                <a:latin typeface="Book Antiqua" panose="02040602050305030304" pitchFamily="18" charset="0"/>
              </a:rPr>
              <a:t>A</a:t>
            </a:r>
          </a:p>
        </p:txBody>
      </p:sp>
      <p:sp>
        <p:nvSpPr>
          <p:cNvPr id="287766" name="Text Box 21"/>
          <p:cNvSpPr txBox="1">
            <a:spLocks noChangeArrowheads="1"/>
          </p:cNvSpPr>
          <p:nvPr/>
        </p:nvSpPr>
        <p:spPr bwMode="auto">
          <a:xfrm>
            <a:off x="5219700" y="45815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B</a:t>
            </a:r>
          </a:p>
        </p:txBody>
      </p:sp>
      <p:sp>
        <p:nvSpPr>
          <p:cNvPr id="287767" name="Text Box 22"/>
          <p:cNvSpPr txBox="1">
            <a:spLocks noChangeArrowheads="1"/>
          </p:cNvSpPr>
          <p:nvPr/>
        </p:nvSpPr>
        <p:spPr bwMode="auto">
          <a:xfrm>
            <a:off x="4648200" y="3581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a:latin typeface="Book Antiqua" panose="02040602050305030304" pitchFamily="18" charset="0"/>
              </a:rPr>
              <a:t>E</a:t>
            </a:r>
          </a:p>
        </p:txBody>
      </p:sp>
      <p:sp>
        <p:nvSpPr>
          <p:cNvPr id="287768" name="Line 23"/>
          <p:cNvSpPr>
            <a:spLocks noChangeShapeType="1"/>
          </p:cNvSpPr>
          <p:nvPr/>
        </p:nvSpPr>
        <p:spPr bwMode="auto">
          <a:xfrm flipH="1" flipV="1">
            <a:off x="2051050" y="4508500"/>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69" name="Text Box 25"/>
          <p:cNvSpPr txBox="1">
            <a:spLocks noChangeArrowheads="1"/>
          </p:cNvSpPr>
          <p:nvPr/>
        </p:nvSpPr>
        <p:spPr bwMode="auto">
          <a:xfrm>
            <a:off x="1692275" y="29972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b="1">
              <a:latin typeface="Book Antiqua" panose="02040602050305030304" pitchFamily="18" charset="0"/>
            </a:endParaRPr>
          </a:p>
        </p:txBody>
      </p:sp>
      <p:sp>
        <p:nvSpPr>
          <p:cNvPr id="287775" name="Freeform 31"/>
          <p:cNvSpPr>
            <a:spLocks/>
          </p:cNvSpPr>
          <p:nvPr/>
        </p:nvSpPr>
        <p:spPr bwMode="auto">
          <a:xfrm>
            <a:off x="5468660" y="3925094"/>
            <a:ext cx="109538" cy="133350"/>
          </a:xfrm>
          <a:custGeom>
            <a:avLst/>
            <a:gdLst>
              <a:gd name="T0" fmla="*/ 2147483646 w 69"/>
              <a:gd name="T1" fmla="*/ 2147483646 h 84"/>
              <a:gd name="T2" fmla="*/ 2147483646 w 69"/>
              <a:gd name="T3" fmla="*/ 2147483646 h 84"/>
              <a:gd name="T4" fmla="*/ 2147483646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0 w 69"/>
              <a:gd name="T17" fmla="*/ 2147483646 h 84"/>
              <a:gd name="T18" fmla="*/ 0 w 69"/>
              <a:gd name="T19" fmla="*/ 2147483646 h 84"/>
              <a:gd name="T20" fmla="*/ 0 w 69"/>
              <a:gd name="T21" fmla="*/ 2147483646 h 84"/>
              <a:gd name="T22" fmla="*/ 2147483646 w 69"/>
              <a:gd name="T23" fmla="*/ 2147483646 h 84"/>
              <a:gd name="T24" fmla="*/ 2147483646 w 69"/>
              <a:gd name="T25" fmla="*/ 2147483646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84">
                <a:moveTo>
                  <a:pt x="27" y="83"/>
                </a:moveTo>
                <a:lnTo>
                  <a:pt x="55" y="83"/>
                </a:lnTo>
                <a:lnTo>
                  <a:pt x="68" y="69"/>
                </a:lnTo>
                <a:lnTo>
                  <a:pt x="68" y="42"/>
                </a:lnTo>
                <a:lnTo>
                  <a:pt x="68" y="28"/>
                </a:lnTo>
                <a:lnTo>
                  <a:pt x="55" y="14"/>
                </a:lnTo>
                <a:lnTo>
                  <a:pt x="27" y="0"/>
                </a:lnTo>
                <a:lnTo>
                  <a:pt x="13" y="14"/>
                </a:lnTo>
                <a:lnTo>
                  <a:pt x="0" y="28"/>
                </a:lnTo>
                <a:lnTo>
                  <a:pt x="0" y="42"/>
                </a:lnTo>
                <a:lnTo>
                  <a:pt x="0" y="69"/>
                </a:lnTo>
                <a:lnTo>
                  <a:pt x="13" y="83"/>
                </a:lnTo>
                <a:lnTo>
                  <a:pt x="27" y="8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7779" name="Rectangle 35"/>
          <p:cNvSpPr>
            <a:spLocks noChangeArrowheads="1"/>
          </p:cNvSpPr>
          <p:nvPr/>
        </p:nvSpPr>
        <p:spPr bwMode="auto">
          <a:xfrm>
            <a:off x="5435600" y="6237288"/>
            <a:ext cx="271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397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397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397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397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397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en-US" sz="1600" b="1">
                <a:solidFill>
                  <a:srgbClr val="000000"/>
                </a:solidFill>
              </a:rPr>
              <a:t>Q2</a:t>
            </a:r>
          </a:p>
        </p:txBody>
      </p:sp>
      <p:sp>
        <p:nvSpPr>
          <p:cNvPr id="287780" name="Text Box 36"/>
          <p:cNvSpPr txBox="1">
            <a:spLocks noChangeArrowheads="1"/>
          </p:cNvSpPr>
          <p:nvPr/>
        </p:nvSpPr>
        <p:spPr bwMode="auto">
          <a:xfrm>
            <a:off x="1970467" y="467157"/>
            <a:ext cx="5002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3600" dirty="0">
                <a:latin typeface="Times New Roman" panose="02020603050405020304" pitchFamily="18" charset="0"/>
              </a:rPr>
              <a:t>L’incidenza di un sussidio</a:t>
            </a:r>
          </a:p>
        </p:txBody>
      </p:sp>
      <p:cxnSp>
        <p:nvCxnSpPr>
          <p:cNvPr id="3" name="Connettore diritto 2">
            <a:extLst>
              <a:ext uri="{FF2B5EF4-FFF2-40B4-BE49-F238E27FC236}">
                <a16:creationId xmlns:a16="http://schemas.microsoft.com/office/drawing/2014/main" id="{DB1A46EF-8A4C-406C-83E8-90D7C7D8E923}"/>
              </a:ext>
            </a:extLst>
          </p:cNvPr>
          <p:cNvCxnSpPr>
            <a:cxnSpLocks/>
          </p:cNvCxnSpPr>
          <p:nvPr/>
        </p:nvCxnSpPr>
        <p:spPr>
          <a:xfrm>
            <a:off x="2033588" y="3554413"/>
            <a:ext cx="3363118" cy="26987"/>
          </a:xfrm>
          <a:prstGeom prst="line">
            <a:avLst/>
          </a:prstGeom>
        </p:spPr>
        <p:style>
          <a:lnRef idx="1">
            <a:schemeClr val="dk1"/>
          </a:lnRef>
          <a:fillRef idx="0">
            <a:schemeClr val="dk1"/>
          </a:fillRef>
          <a:effectRef idx="0">
            <a:schemeClr val="dk1"/>
          </a:effectRef>
          <a:fontRef idx="minor">
            <a:schemeClr val="tx1"/>
          </a:fontRef>
        </p:style>
      </p:cxnSp>
      <p:cxnSp>
        <p:nvCxnSpPr>
          <p:cNvPr id="6" name="Connettore diritto 5">
            <a:extLst>
              <a:ext uri="{FF2B5EF4-FFF2-40B4-BE49-F238E27FC236}">
                <a16:creationId xmlns:a16="http://schemas.microsoft.com/office/drawing/2014/main" id="{C6F0C6E1-F60F-41A6-A1FB-E148E1A78DDE}"/>
              </a:ext>
            </a:extLst>
          </p:cNvPr>
          <p:cNvCxnSpPr>
            <a:cxnSpLocks/>
          </p:cNvCxnSpPr>
          <p:nvPr/>
        </p:nvCxnSpPr>
        <p:spPr>
          <a:xfrm flipH="1">
            <a:off x="5510212" y="3636565"/>
            <a:ext cx="8017" cy="2532460"/>
          </a:xfrm>
          <a:prstGeom prst="line">
            <a:avLst/>
          </a:prstGeom>
        </p:spPr>
        <p:style>
          <a:lnRef idx="1">
            <a:schemeClr val="dk1"/>
          </a:lnRef>
          <a:fillRef idx="0">
            <a:schemeClr val="dk1"/>
          </a:fillRef>
          <a:effectRef idx="0">
            <a:schemeClr val="dk1"/>
          </a:effectRef>
          <a:fontRef idx="minor">
            <a:schemeClr val="tx1"/>
          </a:fontRef>
        </p:style>
      </p:cxnSp>
      <p:cxnSp>
        <p:nvCxnSpPr>
          <p:cNvPr id="10" name="Connettore diritto 9">
            <a:extLst>
              <a:ext uri="{FF2B5EF4-FFF2-40B4-BE49-F238E27FC236}">
                <a16:creationId xmlns:a16="http://schemas.microsoft.com/office/drawing/2014/main" id="{4709C3E5-7425-4A79-BEA2-AF7C5DD5D56A}"/>
              </a:ext>
            </a:extLst>
          </p:cNvPr>
          <p:cNvCxnSpPr>
            <a:cxnSpLocks/>
          </p:cNvCxnSpPr>
          <p:nvPr/>
        </p:nvCxnSpPr>
        <p:spPr>
          <a:xfrm>
            <a:off x="4694238" y="3997325"/>
            <a:ext cx="815974" cy="1111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Text Box 20">
            <a:extLst>
              <a:ext uri="{FF2B5EF4-FFF2-40B4-BE49-F238E27FC236}">
                <a16:creationId xmlns:a16="http://schemas.microsoft.com/office/drawing/2014/main" id="{7526B167-AA90-40A0-90D8-15F6A5949331}"/>
              </a:ext>
            </a:extLst>
          </p:cNvPr>
          <p:cNvSpPr txBox="1">
            <a:spLocks noChangeArrowheads="1"/>
          </p:cNvSpPr>
          <p:nvPr/>
        </p:nvSpPr>
        <p:spPr bwMode="auto">
          <a:xfrm>
            <a:off x="5507969" y="3811036"/>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en-US" sz="2000" b="1" dirty="0">
                <a:latin typeface="Book Antiqua" panose="02040602050305030304" pitchFamily="18" charset="0"/>
              </a:rPr>
              <a:t>C</a:t>
            </a:r>
          </a:p>
        </p:txBody>
      </p:sp>
    </p:spTree>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Cw_f0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935"/>
            <a:ext cx="8837613"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6" name="Rectangle 6"/>
          <p:cNvSpPr>
            <a:spLocks noGrp="1" noChangeArrowheads="1"/>
          </p:cNvSpPr>
          <p:nvPr>
            <p:ph type="title"/>
          </p:nvPr>
        </p:nvSpPr>
        <p:spPr>
          <a:xfrm>
            <a:off x="609600" y="3810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a:t>Le determinanti della domanda</a:t>
            </a:r>
          </a:p>
        </p:txBody>
      </p:sp>
      <p:sp>
        <p:nvSpPr>
          <p:cNvPr id="18439" name="Rectangle 7"/>
          <p:cNvSpPr>
            <a:spLocks noGrp="1" noChangeArrowheads="1"/>
          </p:cNvSpPr>
          <p:nvPr>
            <p:ph type="body" idx="1"/>
          </p:nvPr>
        </p:nvSpPr>
        <p:spPr>
          <a:xfrm>
            <a:off x="609600" y="1524000"/>
            <a:ext cx="7772400" cy="4191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it-IT" altLang="en-US"/>
              <a:t>La domanda di mercato di un bene dipende da numerosi fattori, tra cui…</a:t>
            </a:r>
          </a:p>
          <a:p>
            <a:pPr eaLnBrk="1" hangingPunct="1"/>
            <a:r>
              <a:rPr lang="it-IT" altLang="en-US"/>
              <a:t>Il prezzo di mercato</a:t>
            </a:r>
          </a:p>
          <a:p>
            <a:pPr eaLnBrk="1" hangingPunct="1"/>
            <a:r>
              <a:rPr lang="it-IT" altLang="en-US"/>
              <a:t>Il reddito dei consumatori</a:t>
            </a:r>
          </a:p>
          <a:p>
            <a:pPr eaLnBrk="1" hangingPunct="1"/>
            <a:r>
              <a:rPr lang="it-IT" altLang="en-US"/>
              <a:t>Il prezzo dei beni collegati</a:t>
            </a:r>
          </a:p>
          <a:p>
            <a:pPr eaLnBrk="1" hangingPunct="1"/>
            <a:r>
              <a:rPr lang="it-IT" altLang="en-US"/>
              <a:t>I gusti dei consumatori</a:t>
            </a:r>
          </a:p>
          <a:p>
            <a:pPr eaLnBrk="1" hangingPunct="1"/>
            <a:r>
              <a:rPr lang="it-IT" altLang="en-US"/>
              <a:t>Le aspettative dei consumatori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9">
                                            <p:txEl>
                                              <p:pRg st="2" end="2"/>
                                            </p:txEl>
                                          </p:spTgt>
                                        </p:tgtEl>
                                        <p:attrNameLst>
                                          <p:attrName>style.visibility</p:attrName>
                                        </p:attrNameLst>
                                      </p:cBhvr>
                                      <p:to>
                                        <p:strVal val="visible"/>
                                      </p:to>
                                    </p:set>
                                    <p:animEffect transition="in" filter="wipe(left)">
                                      <p:cBhvr>
                                        <p:cTn id="7" dur="500"/>
                                        <p:tgtEl>
                                          <p:spTgt spid="184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9">
                                            <p:txEl>
                                              <p:pRg st="3" end="3"/>
                                            </p:txEl>
                                          </p:spTgt>
                                        </p:tgtEl>
                                        <p:attrNameLst>
                                          <p:attrName>style.visibility</p:attrName>
                                        </p:attrNameLst>
                                      </p:cBhvr>
                                      <p:to>
                                        <p:strVal val="visible"/>
                                      </p:to>
                                    </p:set>
                                    <p:animEffect transition="in" filter="wipe(left)">
                                      <p:cBhvr>
                                        <p:cTn id="12" dur="500"/>
                                        <p:tgtEl>
                                          <p:spTgt spid="1843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9">
                                            <p:txEl>
                                              <p:pRg st="4" end="4"/>
                                            </p:txEl>
                                          </p:spTgt>
                                        </p:tgtEl>
                                        <p:attrNameLst>
                                          <p:attrName>style.visibility</p:attrName>
                                        </p:attrNameLst>
                                      </p:cBhvr>
                                      <p:to>
                                        <p:strVal val="visible"/>
                                      </p:to>
                                    </p:set>
                                    <p:animEffect transition="in" filter="wipe(left)">
                                      <p:cBhvr>
                                        <p:cTn id="17" dur="500"/>
                                        <p:tgtEl>
                                          <p:spTgt spid="18439">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439">
                                            <p:txEl>
                                              <p:pRg st="5" end="5"/>
                                            </p:txEl>
                                          </p:spTgt>
                                        </p:tgtEl>
                                        <p:attrNameLst>
                                          <p:attrName>style.visibility</p:attrName>
                                        </p:attrNameLst>
                                      </p:cBhvr>
                                      <p:to>
                                        <p:strVal val="visible"/>
                                      </p:to>
                                    </p:set>
                                    <p:animEffect transition="in" filter="wipe(left)">
                                      <p:cBhvr>
                                        <p:cTn id="20" dur="500"/>
                                        <p:tgtEl>
                                          <p:spTgt spid="184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96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968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968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9686"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9687"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99688" name="Rectangle 8"/>
          <p:cNvSpPr>
            <a:spLocks noGrp="1" noChangeArrowheads="1"/>
          </p:cNvSpPr>
          <p:nvPr>
            <p:ph type="title"/>
          </p:nvPr>
        </p:nvSpPr>
        <p:spPr>
          <a:xfrm>
            <a:off x="609600" y="15240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Perché controllare i prezzi?</a:t>
            </a:r>
          </a:p>
        </p:txBody>
      </p:sp>
      <p:sp>
        <p:nvSpPr>
          <p:cNvPr id="539657" name="Rectangle 9"/>
          <p:cNvSpPr>
            <a:spLocks noGrp="1" noChangeArrowheads="1"/>
          </p:cNvSpPr>
          <p:nvPr>
            <p:ph type="body" idx="1"/>
          </p:nvPr>
        </p:nvSpPr>
        <p:spPr>
          <a:xfrm>
            <a:off x="304800" y="981075"/>
            <a:ext cx="8659813" cy="52562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en-US" sz="2400"/>
              <a:t>L’altra forma di interferenza da parte del policy-maker sull’equilibrio di mercato sono i </a:t>
            </a:r>
            <a:r>
              <a:rPr lang="it-IT" altLang="en-US" sz="2400">
                <a:solidFill>
                  <a:srgbClr val="FF0000"/>
                </a:solidFill>
              </a:rPr>
              <a:t>controlli sui prezzi</a:t>
            </a:r>
            <a:r>
              <a:rPr lang="it-IT" altLang="en-US" sz="2400"/>
              <a:t>. </a:t>
            </a:r>
          </a:p>
          <a:p>
            <a:pPr eaLnBrk="1" hangingPunct="1">
              <a:lnSpc>
                <a:spcPct val="80000"/>
              </a:lnSpc>
            </a:pPr>
            <a:r>
              <a:rPr lang="it-IT" altLang="en-US" sz="2400"/>
              <a:t>Essi sono messi in atto quando il policy-maker ritiene (in base ad un </a:t>
            </a:r>
            <a:r>
              <a:rPr lang="it-IT" altLang="en-US" sz="2400" u="sng"/>
              <a:t>giudizio normativo</a:t>
            </a:r>
            <a:r>
              <a:rPr lang="it-IT" altLang="en-US" sz="2400"/>
              <a:t>) che il prezzo di equilibrio che si realizza sul mercato non sia “equo” per una delle parti. </a:t>
            </a:r>
          </a:p>
          <a:p>
            <a:pPr eaLnBrk="1" hangingPunct="1">
              <a:lnSpc>
                <a:spcPct val="80000"/>
              </a:lnSpc>
            </a:pPr>
            <a:r>
              <a:rPr lang="it-IT" altLang="en-US" sz="2400"/>
              <a:t>I controlli perseguono quindi un obiettivo di </a:t>
            </a:r>
            <a:r>
              <a:rPr lang="it-IT" altLang="en-US" sz="2400">
                <a:solidFill>
                  <a:srgbClr val="FF0000"/>
                </a:solidFill>
              </a:rPr>
              <a:t>“equità”</a:t>
            </a:r>
            <a:r>
              <a:rPr lang="it-IT" altLang="en-US" sz="2400"/>
              <a:t> a danno (più o meno consapevole) dell’</a:t>
            </a:r>
            <a:r>
              <a:rPr lang="it-IT" altLang="en-US" sz="2400">
                <a:solidFill>
                  <a:srgbClr val="FF0000"/>
                </a:solidFill>
              </a:rPr>
              <a:t>efficienza</a:t>
            </a:r>
            <a:r>
              <a:rPr lang="it-IT" altLang="en-US" sz="2400"/>
              <a:t> del mercato. </a:t>
            </a:r>
          </a:p>
          <a:p>
            <a:pPr eaLnBrk="1" hangingPunct="1">
              <a:lnSpc>
                <a:spcPct val="80000"/>
              </a:lnSpc>
            </a:pPr>
            <a:r>
              <a:rPr lang="it-IT" altLang="en-US" sz="2400"/>
              <a:t>In generale, il policy-maker identifica una </a:t>
            </a:r>
            <a:r>
              <a:rPr lang="it-IT" altLang="en-US" sz="2400" u="sng"/>
              <a:t>categoria o gruppo sociale</a:t>
            </a:r>
            <a:r>
              <a:rPr lang="it-IT" altLang="en-US" sz="2400"/>
              <a:t> (p.e. gli inquilini oppure gli agricoltori) e cerca di tutelarne gli interessi, conformemente al giudizio normativo espresso, per esempio, dagli elettori che ritiene di rappresentare.</a:t>
            </a:r>
          </a:p>
          <a:p>
            <a:pPr eaLnBrk="1" hangingPunct="1">
              <a:lnSpc>
                <a:spcPct val="80000"/>
              </a:lnSpc>
            </a:pPr>
            <a:r>
              <a:rPr lang="it-IT" altLang="en-US" sz="2400"/>
              <a:t>Questo genere di interventi comportano tuttavia </a:t>
            </a:r>
            <a:r>
              <a:rPr lang="it-IT" altLang="en-US" sz="2400" u="sng"/>
              <a:t>due svantaggi</a:t>
            </a:r>
            <a:r>
              <a:rPr lang="it-IT" altLang="en-US" sz="2400"/>
              <a:t>:</a:t>
            </a:r>
          </a:p>
          <a:p>
            <a:pPr eaLnBrk="1" hangingPunct="1">
              <a:lnSpc>
                <a:spcPct val="80000"/>
              </a:lnSpc>
              <a:buFontTx/>
              <a:buNone/>
            </a:pPr>
            <a:r>
              <a:rPr lang="it-IT" altLang="en-US" sz="2400"/>
              <a:t>	- danneggiano la collettività nel suo complesso in termini di riduzione dell’efficienza (“la torta e le sue fette”), e ... </a:t>
            </a:r>
          </a:p>
          <a:p>
            <a:pPr eaLnBrk="1" hangingPunct="1">
              <a:lnSpc>
                <a:spcPct val="80000"/>
              </a:lnSpc>
              <a:buFontTx/>
              <a:buNone/>
            </a:pPr>
            <a:r>
              <a:rPr lang="it-IT" altLang="en-US" sz="2400"/>
              <a:t>	- ... non riescono a tutelare gli interessi dell’intera categoria o gruppo sociale che vorrebbero difendere, ma </a:t>
            </a:r>
            <a:r>
              <a:rPr lang="it-IT" altLang="en-US" sz="2400" u="sng"/>
              <a:t>solo di una sua parte</a:t>
            </a:r>
            <a:r>
              <a:rPr lang="it-IT" altLang="en-US" sz="240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9657">
                                            <p:txEl>
                                              <p:pRg st="2" end="2"/>
                                            </p:txEl>
                                          </p:spTgt>
                                        </p:tgtEl>
                                        <p:attrNameLst>
                                          <p:attrName>style.visibility</p:attrName>
                                        </p:attrNameLst>
                                      </p:cBhvr>
                                      <p:to>
                                        <p:strVal val="visible"/>
                                      </p:to>
                                    </p:set>
                                    <p:animEffect transition="in" filter="wipe(left)">
                                      <p:cBhvr>
                                        <p:cTn id="7" dur="500"/>
                                        <p:tgtEl>
                                          <p:spTgt spid="539657">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9657">
                                            <p:txEl>
                                              <p:pRg st="3" end="3"/>
                                            </p:txEl>
                                          </p:spTgt>
                                        </p:tgtEl>
                                        <p:attrNameLst>
                                          <p:attrName>style.visibility</p:attrName>
                                        </p:attrNameLst>
                                      </p:cBhvr>
                                      <p:to>
                                        <p:strVal val="visible"/>
                                      </p:to>
                                    </p:set>
                                    <p:animEffect transition="in" filter="wipe(left)">
                                      <p:cBhvr>
                                        <p:cTn id="10" dur="500"/>
                                        <p:tgtEl>
                                          <p:spTgt spid="539657">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9657">
                                            <p:txEl>
                                              <p:pRg st="4" end="4"/>
                                            </p:txEl>
                                          </p:spTgt>
                                        </p:tgtEl>
                                        <p:attrNameLst>
                                          <p:attrName>style.visibility</p:attrName>
                                        </p:attrNameLst>
                                      </p:cBhvr>
                                      <p:to>
                                        <p:strVal val="visible"/>
                                      </p:to>
                                    </p:set>
                                    <p:animEffect transition="in" filter="wipe(left)">
                                      <p:cBhvr>
                                        <p:cTn id="15" dur="500"/>
                                        <p:tgtEl>
                                          <p:spTgt spid="539657">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39657">
                                            <p:txEl>
                                              <p:pRg st="5" end="5"/>
                                            </p:txEl>
                                          </p:spTgt>
                                        </p:tgtEl>
                                        <p:attrNameLst>
                                          <p:attrName>style.visibility</p:attrName>
                                        </p:attrNameLst>
                                      </p:cBhvr>
                                      <p:to>
                                        <p:strVal val="visible"/>
                                      </p:to>
                                    </p:set>
                                    <p:animEffect transition="in" filter="wipe(left)">
                                      <p:cBhvr>
                                        <p:cTn id="20" dur="500"/>
                                        <p:tgtEl>
                                          <p:spTgt spid="539657">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39657">
                                            <p:txEl>
                                              <p:pRg st="6" end="6"/>
                                            </p:txEl>
                                          </p:spTgt>
                                        </p:tgtEl>
                                        <p:attrNameLst>
                                          <p:attrName>style.visibility</p:attrName>
                                        </p:attrNameLst>
                                      </p:cBhvr>
                                      <p:to>
                                        <p:strVal val="visible"/>
                                      </p:to>
                                    </p:set>
                                    <p:animEffect transition="in" filter="wipe(left)">
                                      <p:cBhvr>
                                        <p:cTn id="25" dur="500"/>
                                        <p:tgtEl>
                                          <p:spTgt spid="5396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7"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17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17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17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1734"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1735"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1736" name="Rectangle 8"/>
          <p:cNvSpPr>
            <a:spLocks noGrp="1" noChangeArrowheads="1"/>
          </p:cNvSpPr>
          <p:nvPr>
            <p:ph type="title"/>
          </p:nvPr>
        </p:nvSpPr>
        <p:spPr>
          <a:xfrm>
            <a:off x="533400" y="228600"/>
            <a:ext cx="8305800" cy="6794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I controlli sui prezzi</a:t>
            </a:r>
          </a:p>
        </p:txBody>
      </p:sp>
      <p:sp>
        <p:nvSpPr>
          <p:cNvPr id="541705" name="Rectangle 9"/>
          <p:cNvSpPr>
            <a:spLocks noGrp="1" noChangeArrowheads="1"/>
          </p:cNvSpPr>
          <p:nvPr>
            <p:ph type="body" idx="1"/>
          </p:nvPr>
        </p:nvSpPr>
        <p:spPr>
          <a:xfrm>
            <a:off x="250825" y="1125538"/>
            <a:ext cx="8713788" cy="53990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tabLst>
                <a:tab pos="796925" algn="l"/>
              </a:tabLst>
            </a:pPr>
            <a:r>
              <a:rPr lang="it-IT" altLang="en-US" sz="2400"/>
              <a:t>Esistono due tipi di controllo:</a:t>
            </a:r>
          </a:p>
          <a:p>
            <a:pPr eaLnBrk="1" hangingPunct="1">
              <a:lnSpc>
                <a:spcPct val="80000"/>
              </a:lnSpc>
              <a:buFontTx/>
              <a:buNone/>
              <a:tabLst>
                <a:tab pos="796925" algn="l"/>
              </a:tabLst>
            </a:pPr>
            <a:r>
              <a:rPr lang="it-IT" altLang="en-US" sz="2400">
                <a:solidFill>
                  <a:srgbClr val="FF0000"/>
                </a:solidFill>
              </a:rPr>
              <a:t>	- “Tetto” al prezzo </a:t>
            </a:r>
            <a:r>
              <a:rPr lang="it-IT" altLang="en-US" sz="2400"/>
              <a:t>(</a:t>
            </a:r>
            <a:r>
              <a:rPr lang="it-IT" altLang="en-US" sz="2400" i="1"/>
              <a:t>price ceiling</a:t>
            </a:r>
            <a:r>
              <a:rPr lang="it-IT" altLang="en-US" sz="2400"/>
              <a:t>): il policy-maker s</a:t>
            </a:r>
            <a:r>
              <a:rPr lang="it-IT" altLang="en-US" sz="2400">
                <a:solidFill>
                  <a:schemeClr val="tx2"/>
                </a:solidFill>
              </a:rPr>
              <a:t>tabilisce il prezzo </a:t>
            </a:r>
            <a:r>
              <a:rPr lang="it-IT" altLang="en-US" sz="2400" u="sng">
                <a:solidFill>
                  <a:schemeClr val="tx2"/>
                </a:solidFill>
              </a:rPr>
              <a:t>massimo</a:t>
            </a:r>
            <a:r>
              <a:rPr lang="it-IT" altLang="en-US" sz="2400">
                <a:solidFill>
                  <a:schemeClr val="tx2"/>
                </a:solidFill>
              </a:rPr>
              <a:t> a cui un certo bene può essere venduto.</a:t>
            </a:r>
            <a:r>
              <a:rPr lang="it-IT" altLang="en-US" sz="2400"/>
              <a:t>	</a:t>
            </a:r>
          </a:p>
          <a:p>
            <a:pPr eaLnBrk="1" hangingPunct="1">
              <a:lnSpc>
                <a:spcPct val="80000"/>
              </a:lnSpc>
              <a:buFontTx/>
              <a:buNone/>
              <a:tabLst>
                <a:tab pos="796925" algn="l"/>
              </a:tabLst>
            </a:pPr>
            <a:r>
              <a:rPr lang="it-IT" altLang="en-US" sz="2400">
                <a:solidFill>
                  <a:srgbClr val="FF0000"/>
                </a:solidFill>
              </a:rPr>
              <a:t>	- “Pavimento” al prezzo </a:t>
            </a:r>
            <a:r>
              <a:rPr lang="it-IT" altLang="en-US" sz="2400"/>
              <a:t>(</a:t>
            </a:r>
            <a:r>
              <a:rPr lang="it-IT" altLang="en-US" sz="2400" i="1"/>
              <a:t>price floor</a:t>
            </a:r>
            <a:r>
              <a:rPr lang="it-IT" altLang="en-US" sz="2400"/>
              <a:t>): il policy-maker</a:t>
            </a:r>
            <a:r>
              <a:rPr lang="it-IT" altLang="en-US" sz="2400">
                <a:solidFill>
                  <a:srgbClr val="FF0000"/>
                </a:solidFill>
              </a:rPr>
              <a:t> </a:t>
            </a:r>
            <a:r>
              <a:rPr lang="it-IT" altLang="en-US" sz="2400">
                <a:solidFill>
                  <a:schemeClr val="tx2"/>
                </a:solidFill>
              </a:rPr>
              <a:t>stabilisce il prezzo </a:t>
            </a:r>
            <a:r>
              <a:rPr lang="it-IT" altLang="en-US" sz="2400" u="sng">
                <a:solidFill>
                  <a:schemeClr val="tx2"/>
                </a:solidFill>
              </a:rPr>
              <a:t>minimo</a:t>
            </a:r>
            <a:r>
              <a:rPr lang="it-IT" altLang="en-US" sz="2400">
                <a:solidFill>
                  <a:schemeClr val="tx2"/>
                </a:solidFill>
              </a:rPr>
              <a:t> a cui un certo bene può essere venduto.</a:t>
            </a:r>
          </a:p>
          <a:p>
            <a:pPr eaLnBrk="1" hangingPunct="1">
              <a:lnSpc>
                <a:spcPct val="80000"/>
              </a:lnSpc>
              <a:tabLst>
                <a:tab pos="796925" algn="l"/>
              </a:tabLst>
            </a:pPr>
            <a:r>
              <a:rPr lang="it-IT" altLang="en-US" sz="2400"/>
              <a:t>In generale, sia un tetto che un pavimento impediscono al mercato di raggiungere l’equilibrio:</a:t>
            </a:r>
            <a:endParaRPr lang="it-IT" altLang="en-US" sz="2400">
              <a:latin typeface="Wingdings" panose="05000000000000000000" pitchFamily="2" charset="2"/>
            </a:endParaRPr>
          </a:p>
          <a:p>
            <a:pPr lvl="1" eaLnBrk="1" hangingPunct="1">
              <a:lnSpc>
                <a:spcPct val="80000"/>
              </a:lnSpc>
              <a:tabLst>
                <a:tab pos="796925" algn="l"/>
              </a:tabLst>
            </a:pPr>
            <a:r>
              <a:rPr lang="it-IT" altLang="en-US" sz="2000"/>
              <a:t>Quando il prezzo di mercato raggiunge il tetto non può più aumentare, e quindi il prezzo finale sarà pari al tetto. </a:t>
            </a:r>
          </a:p>
          <a:p>
            <a:pPr lvl="1" eaLnBrk="1" hangingPunct="1">
              <a:lnSpc>
                <a:spcPct val="80000"/>
              </a:lnSpc>
              <a:tabLst>
                <a:tab pos="796925" algn="l"/>
              </a:tabLst>
            </a:pPr>
            <a:r>
              <a:rPr lang="it-IT" altLang="en-US" sz="2000"/>
              <a:t>Quando il prezzo di mercato raggiunge il pavimento non può più diminuire, e quindi il prezzo finale sarà pari al pavimento.</a:t>
            </a:r>
            <a:endParaRPr lang="it-IT" altLang="en-US" sz="2000">
              <a:solidFill>
                <a:schemeClr val="tx2"/>
              </a:solidFill>
            </a:endParaRPr>
          </a:p>
          <a:p>
            <a:pPr eaLnBrk="1" hangingPunct="1">
              <a:lnSpc>
                <a:spcPct val="80000"/>
              </a:lnSpc>
              <a:tabLst>
                <a:tab pos="796925" algn="l"/>
              </a:tabLst>
            </a:pPr>
            <a:r>
              <a:rPr lang="it-IT" altLang="en-US" sz="2400">
                <a:solidFill>
                  <a:schemeClr val="tx2"/>
                </a:solidFill>
              </a:rPr>
              <a:t>L’obiettivo dei due strumenti è evidente: nel caso del tetto il policy-maker vuole favorire i compratori di un certo bene o servizio, nel caso del pavimento i venditori. </a:t>
            </a:r>
            <a:endParaRPr lang="it-IT" altLang="en-US" sz="2400"/>
          </a:p>
          <a:p>
            <a:pPr eaLnBrk="1" hangingPunct="1">
              <a:lnSpc>
                <a:spcPct val="80000"/>
              </a:lnSpc>
              <a:tabLst>
                <a:tab pos="796925" algn="l"/>
              </a:tabLst>
            </a:pPr>
            <a:r>
              <a:rPr lang="it-IT" altLang="en-US" sz="2400"/>
              <a:t>Tuttavia, tetti e pavimenti possono essere </a:t>
            </a:r>
            <a:r>
              <a:rPr lang="it-IT" altLang="en-US" sz="2400">
                <a:solidFill>
                  <a:srgbClr val="FF0000"/>
                </a:solidFill>
              </a:rPr>
              <a:t>non vincolanti</a:t>
            </a:r>
            <a:r>
              <a:rPr lang="it-IT" altLang="en-US" sz="2400"/>
              <a:t>, ovvero ininfluenti rispetto al raggiungimento dell’equilibrio del mercato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1705">
                                            <p:txEl>
                                              <p:pRg st="1" end="1"/>
                                            </p:txEl>
                                          </p:spTgt>
                                        </p:tgtEl>
                                        <p:attrNameLst>
                                          <p:attrName>style.visibility</p:attrName>
                                        </p:attrNameLst>
                                      </p:cBhvr>
                                      <p:to>
                                        <p:strVal val="visible"/>
                                      </p:to>
                                    </p:set>
                                    <p:animEffect transition="in" filter="wipe(left)">
                                      <p:cBhvr>
                                        <p:cTn id="7" dur="500"/>
                                        <p:tgtEl>
                                          <p:spTgt spid="54170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1705">
                                            <p:txEl>
                                              <p:pRg st="2" end="2"/>
                                            </p:txEl>
                                          </p:spTgt>
                                        </p:tgtEl>
                                        <p:attrNameLst>
                                          <p:attrName>style.visibility</p:attrName>
                                        </p:attrNameLst>
                                      </p:cBhvr>
                                      <p:to>
                                        <p:strVal val="visible"/>
                                      </p:to>
                                    </p:set>
                                    <p:animEffect transition="in" filter="wipe(left)">
                                      <p:cBhvr>
                                        <p:cTn id="10" dur="500"/>
                                        <p:tgtEl>
                                          <p:spTgt spid="54170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41705">
                                            <p:txEl>
                                              <p:pRg st="3" end="3"/>
                                            </p:txEl>
                                          </p:spTgt>
                                        </p:tgtEl>
                                        <p:attrNameLst>
                                          <p:attrName>style.visibility</p:attrName>
                                        </p:attrNameLst>
                                      </p:cBhvr>
                                      <p:to>
                                        <p:strVal val="visible"/>
                                      </p:to>
                                    </p:set>
                                    <p:animEffect transition="in" filter="wipe(left)">
                                      <p:cBhvr>
                                        <p:cTn id="15" dur="500"/>
                                        <p:tgtEl>
                                          <p:spTgt spid="541705">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41705">
                                            <p:txEl>
                                              <p:pRg st="4" end="4"/>
                                            </p:txEl>
                                          </p:spTgt>
                                        </p:tgtEl>
                                        <p:attrNameLst>
                                          <p:attrName>style.visibility</p:attrName>
                                        </p:attrNameLst>
                                      </p:cBhvr>
                                      <p:to>
                                        <p:strVal val="visible"/>
                                      </p:to>
                                    </p:set>
                                    <p:animEffect transition="in" filter="wipe(left)">
                                      <p:cBhvr>
                                        <p:cTn id="18" dur="500"/>
                                        <p:tgtEl>
                                          <p:spTgt spid="541705">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41705">
                                            <p:txEl>
                                              <p:pRg st="5" end="5"/>
                                            </p:txEl>
                                          </p:spTgt>
                                        </p:tgtEl>
                                        <p:attrNameLst>
                                          <p:attrName>style.visibility</p:attrName>
                                        </p:attrNameLst>
                                      </p:cBhvr>
                                      <p:to>
                                        <p:strVal val="visible"/>
                                      </p:to>
                                    </p:set>
                                    <p:animEffect transition="in" filter="wipe(left)">
                                      <p:cBhvr>
                                        <p:cTn id="21" dur="500"/>
                                        <p:tgtEl>
                                          <p:spTgt spid="54170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41705">
                                            <p:txEl>
                                              <p:pRg st="6" end="6"/>
                                            </p:txEl>
                                          </p:spTgt>
                                        </p:tgtEl>
                                        <p:attrNameLst>
                                          <p:attrName>style.visibility</p:attrName>
                                        </p:attrNameLst>
                                      </p:cBhvr>
                                      <p:to>
                                        <p:strVal val="visible"/>
                                      </p:to>
                                    </p:set>
                                    <p:animEffect transition="in" filter="wipe(left)">
                                      <p:cBhvr>
                                        <p:cTn id="26" dur="500"/>
                                        <p:tgtEl>
                                          <p:spTgt spid="54170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41705">
                                            <p:txEl>
                                              <p:pRg st="7" end="7"/>
                                            </p:txEl>
                                          </p:spTgt>
                                        </p:tgtEl>
                                        <p:attrNameLst>
                                          <p:attrName>style.visibility</p:attrName>
                                        </p:attrNameLst>
                                      </p:cBhvr>
                                      <p:to>
                                        <p:strVal val="visible"/>
                                      </p:to>
                                    </p:set>
                                    <p:animEffect transition="in" filter="wipe(left)">
                                      <p:cBhvr>
                                        <p:cTn id="31" dur="500"/>
                                        <p:tgtEl>
                                          <p:spTgt spid="5417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5" grpId="0" uiExpand="1"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37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378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378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3782"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3783"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03784" name="Rectangle 8"/>
          <p:cNvSpPr>
            <a:spLocks noGrp="1" noChangeArrowheads="1"/>
          </p:cNvSpPr>
          <p:nvPr>
            <p:ph type="title"/>
          </p:nvPr>
        </p:nvSpPr>
        <p:spPr>
          <a:xfrm>
            <a:off x="533400" y="152400"/>
            <a:ext cx="7848600" cy="6127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Un “tetto” al prezzo</a:t>
            </a:r>
          </a:p>
        </p:txBody>
      </p:sp>
      <p:sp>
        <p:nvSpPr>
          <p:cNvPr id="543753" name="Rectangle 9"/>
          <p:cNvSpPr>
            <a:spLocks noGrp="1" noChangeArrowheads="1"/>
          </p:cNvSpPr>
          <p:nvPr>
            <p:ph type="body" idx="1"/>
          </p:nvPr>
        </p:nvSpPr>
        <p:spPr>
          <a:xfrm>
            <a:off x="179388" y="765175"/>
            <a:ext cx="8964612" cy="58324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tabLst>
                <a:tab pos="796925" algn="l"/>
              </a:tabLst>
            </a:pPr>
            <a:r>
              <a:rPr lang="it-IT" altLang="en-US" sz="2400" dirty="0"/>
              <a:t>Sono possibili due esiti:</a:t>
            </a:r>
          </a:p>
          <a:p>
            <a:pPr eaLnBrk="1" hangingPunct="1">
              <a:lnSpc>
                <a:spcPct val="80000"/>
              </a:lnSpc>
              <a:buFontTx/>
              <a:buNone/>
              <a:tabLst>
                <a:tab pos="796925" algn="l"/>
              </a:tabLst>
            </a:pPr>
            <a:r>
              <a:rPr lang="it-IT" altLang="en-US" sz="2400" dirty="0">
                <a:solidFill>
                  <a:schemeClr val="tx2"/>
                </a:solidFill>
                <a:latin typeface="Wingdings" panose="05000000000000000000" pitchFamily="2" charset="2"/>
              </a:rPr>
              <a:t>	</a:t>
            </a:r>
            <a:r>
              <a:rPr lang="it-IT" altLang="en-US" sz="2400" dirty="0">
                <a:solidFill>
                  <a:schemeClr val="accent2"/>
                </a:solidFill>
                <a:latin typeface="Monotype Sorts" pitchFamily="2" charset="2"/>
              </a:rPr>
              <a:t>-</a:t>
            </a:r>
            <a:r>
              <a:rPr lang="it-IT" altLang="en-US" sz="2400" dirty="0">
                <a:solidFill>
                  <a:schemeClr val="tx2"/>
                </a:solidFill>
              </a:rPr>
              <a:t> </a:t>
            </a:r>
            <a:r>
              <a:rPr lang="it-IT" altLang="en-US" sz="2400" dirty="0"/>
              <a:t>Il tetto </a:t>
            </a:r>
            <a:r>
              <a:rPr lang="it-IT" altLang="en-US" sz="2400" u="sng" dirty="0"/>
              <a:t>non</a:t>
            </a:r>
            <a:r>
              <a:rPr lang="it-IT" altLang="en-US" sz="2400" dirty="0"/>
              <a:t> è vincolante se è </a:t>
            </a:r>
            <a:r>
              <a:rPr lang="it-IT" altLang="en-US" sz="2400" u="sng" dirty="0"/>
              <a:t>superiore</a:t>
            </a:r>
            <a:r>
              <a:rPr lang="it-IT" altLang="en-US" sz="2400" dirty="0"/>
              <a:t> al prezzo di equilibrio. </a:t>
            </a:r>
          </a:p>
          <a:p>
            <a:pPr eaLnBrk="1" hangingPunct="1">
              <a:lnSpc>
                <a:spcPct val="80000"/>
              </a:lnSpc>
              <a:buFontTx/>
              <a:buNone/>
              <a:tabLst>
                <a:tab pos="796925" algn="l"/>
              </a:tabLst>
            </a:pPr>
            <a:r>
              <a:rPr lang="it-IT" altLang="en-US" sz="2400" dirty="0">
                <a:solidFill>
                  <a:schemeClr val="tx2"/>
                </a:solidFill>
                <a:latin typeface="Wingdings" panose="05000000000000000000" pitchFamily="2" charset="2"/>
              </a:rPr>
              <a:t>	</a:t>
            </a:r>
            <a:r>
              <a:rPr lang="it-IT" altLang="en-US" sz="2400" dirty="0">
                <a:solidFill>
                  <a:schemeClr val="accent2"/>
                </a:solidFill>
                <a:latin typeface="Monotype Sorts" pitchFamily="2" charset="2"/>
              </a:rPr>
              <a:t>-</a:t>
            </a:r>
            <a:r>
              <a:rPr lang="it-IT" altLang="en-US" sz="2400" dirty="0">
                <a:solidFill>
                  <a:schemeClr val="tx2"/>
                </a:solidFill>
              </a:rPr>
              <a:t> </a:t>
            </a:r>
            <a:r>
              <a:rPr lang="it-IT" altLang="en-US" sz="2400" dirty="0"/>
              <a:t>Il tetto è vincolante se è </a:t>
            </a:r>
            <a:r>
              <a:rPr lang="it-IT" altLang="en-US" sz="2400" u="sng" dirty="0"/>
              <a:t>inferiore</a:t>
            </a:r>
            <a:r>
              <a:rPr lang="it-IT" altLang="en-US" sz="2400" dirty="0"/>
              <a:t> al prezzo di equilibrio.</a:t>
            </a:r>
          </a:p>
          <a:p>
            <a:pPr eaLnBrk="1" hangingPunct="1">
              <a:lnSpc>
                <a:spcPct val="80000"/>
              </a:lnSpc>
              <a:tabLst>
                <a:tab pos="796925" algn="l"/>
              </a:tabLst>
            </a:pPr>
            <a:r>
              <a:rPr lang="it-IT" altLang="en-US" sz="2400" dirty="0"/>
              <a:t>Un tetto vincolante produce due effetti: </a:t>
            </a:r>
          </a:p>
          <a:p>
            <a:pPr eaLnBrk="1" hangingPunct="1">
              <a:lnSpc>
                <a:spcPct val="80000"/>
              </a:lnSpc>
              <a:buFontTx/>
              <a:buNone/>
              <a:tabLst>
                <a:tab pos="796925" algn="l"/>
              </a:tabLst>
            </a:pPr>
            <a:r>
              <a:rPr lang="it-IT" altLang="en-US" sz="2400" dirty="0">
                <a:solidFill>
                  <a:srgbClr val="FF0000"/>
                </a:solidFill>
              </a:rPr>
              <a:t>1)</a:t>
            </a:r>
            <a:r>
              <a:rPr lang="it-IT" altLang="en-US" sz="2400" dirty="0"/>
              <a:t> </a:t>
            </a:r>
            <a:r>
              <a:rPr lang="it-IT" altLang="en-US" sz="2400" dirty="0">
                <a:solidFill>
                  <a:srgbClr val="FF0000"/>
                </a:solidFill>
              </a:rPr>
              <a:t>carenza di beni (eccesso di domanda)</a:t>
            </a:r>
            <a:r>
              <a:rPr lang="it-IT" altLang="en-US" sz="2400" dirty="0"/>
              <a:t> </a:t>
            </a:r>
            <a:r>
              <a:rPr lang="it-IT" altLang="en-US" sz="2400" b="1" dirty="0"/>
              <a:t>Q</a:t>
            </a:r>
            <a:r>
              <a:rPr lang="it-IT" altLang="en-US" sz="1800" b="1" dirty="0"/>
              <a:t>D</a:t>
            </a:r>
            <a:r>
              <a:rPr lang="it-IT" altLang="en-US" sz="2400" b="1" dirty="0"/>
              <a:t> &gt; Q</a:t>
            </a:r>
            <a:r>
              <a:rPr lang="it-IT" altLang="en-US" sz="1800" b="1" dirty="0"/>
              <a:t>S</a:t>
            </a:r>
          </a:p>
          <a:p>
            <a:pPr eaLnBrk="1" hangingPunct="1">
              <a:lnSpc>
                <a:spcPct val="80000"/>
              </a:lnSpc>
              <a:buFontTx/>
              <a:buNone/>
              <a:tabLst>
                <a:tab pos="796925" algn="l"/>
              </a:tabLst>
            </a:pPr>
            <a:r>
              <a:rPr lang="it-IT" altLang="en-US" sz="2400" dirty="0">
                <a:solidFill>
                  <a:schemeClr val="tx2"/>
                </a:solidFill>
                <a:latin typeface="Wingdings" panose="05000000000000000000" pitchFamily="2" charset="2"/>
              </a:rPr>
              <a:t>	</a:t>
            </a:r>
            <a:r>
              <a:rPr lang="it-IT" altLang="en-US" sz="2400" dirty="0">
                <a:solidFill>
                  <a:schemeClr val="accent2"/>
                </a:solidFill>
                <a:latin typeface="Monotype Sorts" pitchFamily="2" charset="2"/>
              </a:rPr>
              <a:t>-</a:t>
            </a:r>
            <a:r>
              <a:rPr lang="it-IT" altLang="en-US" sz="2400" dirty="0"/>
              <a:t> </a:t>
            </a:r>
            <a:r>
              <a:rPr lang="it-IT" altLang="en-US" sz="2000" dirty="0"/>
              <a:t>Esempio: il mercato degli affitti a causa dell’equo canone</a:t>
            </a:r>
          </a:p>
          <a:p>
            <a:pPr eaLnBrk="1" hangingPunct="1">
              <a:lnSpc>
                <a:spcPct val="80000"/>
              </a:lnSpc>
              <a:tabLst>
                <a:tab pos="796925" algn="l"/>
              </a:tabLst>
            </a:pPr>
            <a:r>
              <a:rPr lang="it-IT" altLang="en-US" sz="2400" dirty="0"/>
              <a:t>Dato che Q</a:t>
            </a:r>
            <a:r>
              <a:rPr lang="it-IT" altLang="en-US" sz="1800" dirty="0"/>
              <a:t>D</a:t>
            </a:r>
            <a:r>
              <a:rPr lang="it-IT" altLang="en-US" sz="2400" dirty="0"/>
              <a:t> </a:t>
            </a:r>
            <a:r>
              <a:rPr lang="it-IT" altLang="en-US" sz="2400" dirty="0">
                <a:sym typeface="Symbol" panose="05050102010706020507" pitchFamily="18" charset="2"/>
              </a:rPr>
              <a:t></a:t>
            </a:r>
            <a:r>
              <a:rPr lang="it-IT" altLang="en-US" sz="2400" dirty="0"/>
              <a:t> Q</a:t>
            </a:r>
            <a:r>
              <a:rPr lang="it-IT" altLang="en-US" sz="1800" dirty="0"/>
              <a:t>S</a:t>
            </a:r>
            <a:r>
              <a:rPr lang="it-IT" altLang="en-US" sz="2400" dirty="0"/>
              <a:t>, quale quantità sarà scambiata?</a:t>
            </a:r>
          </a:p>
          <a:p>
            <a:pPr lvl="1" eaLnBrk="1" hangingPunct="1">
              <a:lnSpc>
                <a:spcPct val="80000"/>
              </a:lnSpc>
              <a:tabLst>
                <a:tab pos="796925" algn="l"/>
              </a:tabLst>
            </a:pPr>
            <a:r>
              <a:rPr lang="it-IT" altLang="en-US" sz="2400" dirty="0">
                <a:solidFill>
                  <a:srgbClr val="FF0000"/>
                </a:solidFill>
              </a:rPr>
              <a:t>Regola del lato corto</a:t>
            </a:r>
            <a:r>
              <a:rPr lang="it-IT" altLang="en-US" sz="2400" dirty="0"/>
              <a:t>: in caso di disequilibrio ed impossibilità di aggiustamento del prezzo, prevale la </a:t>
            </a:r>
            <a:r>
              <a:rPr lang="it-IT" altLang="en-US" sz="2400" u="sng" dirty="0"/>
              <a:t>minore</a:t>
            </a:r>
            <a:r>
              <a:rPr lang="it-IT" altLang="en-US" sz="2400" dirty="0"/>
              <a:t> tra Q</a:t>
            </a:r>
            <a:r>
              <a:rPr lang="it-IT" altLang="en-US" sz="1800" dirty="0"/>
              <a:t>D</a:t>
            </a:r>
            <a:r>
              <a:rPr lang="it-IT" altLang="en-US" sz="2400" dirty="0"/>
              <a:t> e Q</a:t>
            </a:r>
            <a:r>
              <a:rPr lang="it-IT" altLang="en-US" sz="1800" dirty="0"/>
              <a:t>S</a:t>
            </a:r>
            <a:r>
              <a:rPr lang="it-IT" altLang="en-US" sz="2400" dirty="0"/>
              <a:t>. </a:t>
            </a:r>
          </a:p>
          <a:p>
            <a:pPr eaLnBrk="1" hangingPunct="1">
              <a:lnSpc>
                <a:spcPct val="80000"/>
              </a:lnSpc>
              <a:tabLst>
                <a:tab pos="796925" algn="l"/>
              </a:tabLst>
            </a:pPr>
            <a:r>
              <a:rPr lang="it-IT" altLang="en-US" sz="2400" dirty="0"/>
              <a:t>Nel caso di un tetto vincolante, quindi, verrà scambiata la quantità offerta e parte dei potenziali compratori resterà priva del bene. Come decidere chi ottiene effettivamente il bene?</a:t>
            </a:r>
          </a:p>
          <a:p>
            <a:pPr eaLnBrk="1" hangingPunct="1">
              <a:lnSpc>
                <a:spcPct val="80000"/>
              </a:lnSpc>
              <a:buFontTx/>
              <a:buNone/>
              <a:tabLst>
                <a:tab pos="796925" algn="l"/>
              </a:tabLst>
            </a:pPr>
            <a:r>
              <a:rPr lang="it-IT" altLang="en-US" sz="2400" dirty="0">
                <a:solidFill>
                  <a:srgbClr val="FF0000"/>
                </a:solidFill>
              </a:rPr>
              <a:t>2)</a:t>
            </a:r>
            <a:r>
              <a:rPr lang="it-IT" altLang="en-US" sz="2400" dirty="0"/>
              <a:t> </a:t>
            </a:r>
            <a:r>
              <a:rPr lang="it-IT" altLang="en-US" sz="2400" dirty="0">
                <a:solidFill>
                  <a:srgbClr val="FF0000"/>
                </a:solidFill>
              </a:rPr>
              <a:t>razionamento non di prezzo</a:t>
            </a:r>
            <a:r>
              <a:rPr lang="it-IT" altLang="en-US" sz="2400" dirty="0"/>
              <a:t>, ovvero una </a:t>
            </a:r>
            <a:r>
              <a:rPr lang="it-IT" altLang="en-US" sz="2400" u="sng" dirty="0"/>
              <a:t>discriminazione</a:t>
            </a:r>
            <a:r>
              <a:rPr lang="it-IT" altLang="en-US" sz="2400" dirty="0"/>
              <a:t> tra compratori non basata sull’unico strumento davvero “democratico”, cioè il mercato.</a:t>
            </a:r>
            <a:r>
              <a:rPr lang="it-IT" altLang="en-US" sz="2400" dirty="0">
                <a:solidFill>
                  <a:schemeClr val="tx2"/>
                </a:solidFill>
                <a:latin typeface="Wingdings" panose="05000000000000000000" pitchFamily="2" charset="2"/>
              </a:rPr>
              <a:t>		</a:t>
            </a:r>
          </a:p>
          <a:p>
            <a:pPr eaLnBrk="1" hangingPunct="1">
              <a:lnSpc>
                <a:spcPct val="80000"/>
              </a:lnSpc>
              <a:buFontTx/>
              <a:buNone/>
              <a:tabLst>
                <a:tab pos="796925" algn="l"/>
              </a:tabLst>
            </a:pPr>
            <a:r>
              <a:rPr lang="it-IT" altLang="en-US" sz="2400" dirty="0">
                <a:solidFill>
                  <a:schemeClr val="accent2"/>
                </a:solidFill>
                <a:latin typeface="Monotype Sorts" pitchFamily="2" charset="2"/>
              </a:rPr>
              <a:t>	- </a:t>
            </a:r>
            <a:r>
              <a:rPr lang="it-IT" altLang="en-US" sz="2000" dirty="0"/>
              <a:t>Esempi:  	- code davanti ai negozi</a:t>
            </a:r>
          </a:p>
          <a:p>
            <a:pPr eaLnBrk="1" hangingPunct="1">
              <a:lnSpc>
                <a:spcPct val="80000"/>
              </a:lnSpc>
              <a:buFontTx/>
              <a:buNone/>
              <a:tabLst>
                <a:tab pos="796925" algn="l"/>
              </a:tabLst>
            </a:pPr>
            <a:r>
              <a:rPr lang="it-IT" altLang="en-US" sz="2000" dirty="0"/>
              <a:t>				- assegnazione del bene secondo criteri arbitrari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3753">
                                            <p:txEl>
                                              <p:pRg st="1" end="1"/>
                                            </p:txEl>
                                          </p:spTgt>
                                        </p:tgtEl>
                                        <p:attrNameLst>
                                          <p:attrName>style.visibility</p:attrName>
                                        </p:attrNameLst>
                                      </p:cBhvr>
                                      <p:to>
                                        <p:strVal val="visible"/>
                                      </p:to>
                                    </p:set>
                                    <p:animEffect transition="in" filter="wipe(left)">
                                      <p:cBhvr>
                                        <p:cTn id="7" dur="500"/>
                                        <p:tgtEl>
                                          <p:spTgt spid="54375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3753">
                                            <p:txEl>
                                              <p:pRg st="2" end="2"/>
                                            </p:txEl>
                                          </p:spTgt>
                                        </p:tgtEl>
                                        <p:attrNameLst>
                                          <p:attrName>style.visibility</p:attrName>
                                        </p:attrNameLst>
                                      </p:cBhvr>
                                      <p:to>
                                        <p:strVal val="visible"/>
                                      </p:to>
                                    </p:set>
                                    <p:animEffect transition="in" filter="wipe(left)">
                                      <p:cBhvr>
                                        <p:cTn id="10" dur="500"/>
                                        <p:tgtEl>
                                          <p:spTgt spid="54375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43753">
                                            <p:txEl>
                                              <p:pRg st="3" end="3"/>
                                            </p:txEl>
                                          </p:spTgt>
                                        </p:tgtEl>
                                        <p:attrNameLst>
                                          <p:attrName>style.visibility</p:attrName>
                                        </p:attrNameLst>
                                      </p:cBhvr>
                                      <p:to>
                                        <p:strVal val="visible"/>
                                      </p:to>
                                    </p:set>
                                    <p:animEffect transition="in" filter="wipe(left)">
                                      <p:cBhvr>
                                        <p:cTn id="15" dur="500"/>
                                        <p:tgtEl>
                                          <p:spTgt spid="54375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43753">
                                            <p:txEl>
                                              <p:pRg st="4" end="4"/>
                                            </p:txEl>
                                          </p:spTgt>
                                        </p:tgtEl>
                                        <p:attrNameLst>
                                          <p:attrName>style.visibility</p:attrName>
                                        </p:attrNameLst>
                                      </p:cBhvr>
                                      <p:to>
                                        <p:strVal val="visible"/>
                                      </p:to>
                                    </p:set>
                                    <p:animEffect transition="in" filter="wipe(left)">
                                      <p:cBhvr>
                                        <p:cTn id="20" dur="500"/>
                                        <p:tgtEl>
                                          <p:spTgt spid="543753">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43753">
                                            <p:txEl>
                                              <p:pRg st="5" end="5"/>
                                            </p:txEl>
                                          </p:spTgt>
                                        </p:tgtEl>
                                        <p:attrNameLst>
                                          <p:attrName>style.visibility</p:attrName>
                                        </p:attrNameLst>
                                      </p:cBhvr>
                                      <p:to>
                                        <p:strVal val="visible"/>
                                      </p:to>
                                    </p:set>
                                    <p:animEffect transition="in" filter="wipe(left)">
                                      <p:cBhvr>
                                        <p:cTn id="23" dur="500"/>
                                        <p:tgtEl>
                                          <p:spTgt spid="54375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43753">
                                            <p:txEl>
                                              <p:pRg st="6" end="6"/>
                                            </p:txEl>
                                          </p:spTgt>
                                        </p:tgtEl>
                                        <p:attrNameLst>
                                          <p:attrName>style.visibility</p:attrName>
                                        </p:attrNameLst>
                                      </p:cBhvr>
                                      <p:to>
                                        <p:strVal val="visible"/>
                                      </p:to>
                                    </p:set>
                                    <p:animEffect transition="in" filter="wipe(left)">
                                      <p:cBhvr>
                                        <p:cTn id="28" dur="500"/>
                                        <p:tgtEl>
                                          <p:spTgt spid="543753">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3753">
                                            <p:txEl>
                                              <p:pRg st="7" end="7"/>
                                            </p:txEl>
                                          </p:spTgt>
                                        </p:tgtEl>
                                        <p:attrNameLst>
                                          <p:attrName>style.visibility</p:attrName>
                                        </p:attrNameLst>
                                      </p:cBhvr>
                                      <p:to>
                                        <p:strVal val="visible"/>
                                      </p:to>
                                    </p:set>
                                    <p:animEffect transition="in" filter="wipe(left)">
                                      <p:cBhvr>
                                        <p:cTn id="31" dur="500"/>
                                        <p:tgtEl>
                                          <p:spTgt spid="543753">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43753">
                                            <p:txEl>
                                              <p:pRg st="8" end="8"/>
                                            </p:txEl>
                                          </p:spTgt>
                                        </p:tgtEl>
                                        <p:attrNameLst>
                                          <p:attrName>style.visibility</p:attrName>
                                        </p:attrNameLst>
                                      </p:cBhvr>
                                      <p:to>
                                        <p:strVal val="visible"/>
                                      </p:to>
                                    </p:set>
                                    <p:animEffect transition="in" filter="wipe(left)">
                                      <p:cBhvr>
                                        <p:cTn id="36" dur="500"/>
                                        <p:tgtEl>
                                          <p:spTgt spid="543753">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43753">
                                            <p:txEl>
                                              <p:pRg st="9" end="9"/>
                                            </p:txEl>
                                          </p:spTgt>
                                        </p:tgtEl>
                                        <p:attrNameLst>
                                          <p:attrName>style.visibility</p:attrName>
                                        </p:attrNameLst>
                                      </p:cBhvr>
                                      <p:to>
                                        <p:strVal val="visible"/>
                                      </p:to>
                                    </p:set>
                                    <p:animEffect transition="in" filter="wipe(left)">
                                      <p:cBhvr>
                                        <p:cTn id="41" dur="500"/>
                                        <p:tgtEl>
                                          <p:spTgt spid="543753">
                                            <p:txEl>
                                              <p:pRg st="9" end="9"/>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43753">
                                            <p:txEl>
                                              <p:pRg st="10" end="10"/>
                                            </p:txEl>
                                          </p:spTgt>
                                        </p:tgtEl>
                                        <p:attrNameLst>
                                          <p:attrName>style.visibility</p:attrName>
                                        </p:attrNameLst>
                                      </p:cBhvr>
                                      <p:to>
                                        <p:strVal val="visible"/>
                                      </p:to>
                                    </p:set>
                                    <p:animEffect transition="in" filter="wipe(left)">
                                      <p:cBhvr>
                                        <p:cTn id="44" dur="500"/>
                                        <p:tgtEl>
                                          <p:spTgt spid="543753">
                                            <p:txEl>
                                              <p:pRg st="10" end="10"/>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43753">
                                            <p:txEl>
                                              <p:pRg st="11" end="11"/>
                                            </p:txEl>
                                          </p:spTgt>
                                        </p:tgtEl>
                                        <p:attrNameLst>
                                          <p:attrName>style.visibility</p:attrName>
                                        </p:attrNameLst>
                                      </p:cBhvr>
                                      <p:to>
                                        <p:strVal val="visible"/>
                                      </p:to>
                                    </p:set>
                                    <p:animEffect transition="in" filter="wipe(left)">
                                      <p:cBhvr>
                                        <p:cTn id="47" dur="500"/>
                                        <p:tgtEl>
                                          <p:spTgt spid="54375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762000" y="22860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Tetto non vincolante</a:t>
            </a:r>
          </a:p>
        </p:txBody>
      </p:sp>
      <p:sp>
        <p:nvSpPr>
          <p:cNvPr id="205827" name="Rectangle 3"/>
          <p:cNvSpPr>
            <a:spLocks noChangeArrowheads="1"/>
          </p:cNvSpPr>
          <p:nvPr/>
        </p:nvSpPr>
        <p:spPr bwMode="auto">
          <a:xfrm>
            <a:off x="2287588" y="3241675"/>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€4</a:t>
            </a:r>
          </a:p>
        </p:txBody>
      </p:sp>
      <p:sp>
        <p:nvSpPr>
          <p:cNvPr id="205828" name="Rectangle 4"/>
          <p:cNvSpPr>
            <a:spLocks noChangeArrowheads="1"/>
          </p:cNvSpPr>
          <p:nvPr/>
        </p:nvSpPr>
        <p:spPr bwMode="auto">
          <a:xfrm>
            <a:off x="2286000" y="38862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05829" name="Rectangle 5"/>
          <p:cNvSpPr>
            <a:spLocks noChangeArrowheads="1"/>
          </p:cNvSpPr>
          <p:nvPr/>
        </p:nvSpPr>
        <p:spPr bwMode="auto">
          <a:xfrm>
            <a:off x="6329363" y="6037263"/>
            <a:ext cx="1473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case in affitto</a:t>
            </a:r>
          </a:p>
        </p:txBody>
      </p:sp>
      <p:sp>
        <p:nvSpPr>
          <p:cNvPr id="205830" name="Rectangle 6"/>
          <p:cNvSpPr>
            <a:spLocks noChangeArrowheads="1"/>
          </p:cNvSpPr>
          <p:nvPr/>
        </p:nvSpPr>
        <p:spPr bwMode="auto">
          <a:xfrm>
            <a:off x="2368550" y="6037263"/>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05831" name="Rectangle 7"/>
          <p:cNvSpPr>
            <a:spLocks noChangeArrowheads="1"/>
          </p:cNvSpPr>
          <p:nvPr/>
        </p:nvSpPr>
        <p:spPr bwMode="auto">
          <a:xfrm>
            <a:off x="1573213" y="1714500"/>
            <a:ext cx="9525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Prezzo</a:t>
            </a:r>
          </a:p>
          <a:p>
            <a:pPr algn="r">
              <a:lnSpc>
                <a:spcPct val="85000"/>
              </a:lnSpc>
              <a:spcBef>
                <a:spcPct val="0"/>
              </a:spcBef>
              <a:buFontTx/>
              <a:buNone/>
            </a:pPr>
            <a:r>
              <a:rPr lang="it-IT" altLang="en-US" sz="1800" b="1">
                <a:solidFill>
                  <a:srgbClr val="000000"/>
                </a:solidFill>
                <a:latin typeface="Arial" panose="020B0604020202020204" pitchFamily="34" charset="0"/>
              </a:rPr>
              <a:t>(canone)</a:t>
            </a:r>
          </a:p>
        </p:txBody>
      </p:sp>
      <p:sp>
        <p:nvSpPr>
          <p:cNvPr id="205832" name="Rectangle 8"/>
          <p:cNvSpPr>
            <a:spLocks noChangeArrowheads="1"/>
          </p:cNvSpPr>
          <p:nvPr/>
        </p:nvSpPr>
        <p:spPr bwMode="auto">
          <a:xfrm>
            <a:off x="4702175" y="60372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05833" name="Rectangle 9"/>
          <p:cNvSpPr>
            <a:spLocks noChangeArrowheads="1"/>
          </p:cNvSpPr>
          <p:nvPr/>
        </p:nvSpPr>
        <p:spPr bwMode="auto">
          <a:xfrm>
            <a:off x="6918325" y="3241675"/>
            <a:ext cx="812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Tetto al</a:t>
            </a:r>
          </a:p>
          <a:p>
            <a:pPr algn="ctr">
              <a:lnSpc>
                <a:spcPct val="85000"/>
              </a:lnSpc>
              <a:spcBef>
                <a:spcPct val="0"/>
              </a:spcBef>
              <a:buFontTx/>
              <a:buNone/>
            </a:pPr>
            <a:r>
              <a:rPr lang="it-IT" altLang="en-US" sz="1800" b="1">
                <a:solidFill>
                  <a:srgbClr val="000000"/>
                </a:solidFill>
                <a:latin typeface="Arial" panose="020B0604020202020204" pitchFamily="34" charset="0"/>
              </a:rPr>
              <a:t>prezzo</a:t>
            </a:r>
          </a:p>
        </p:txBody>
      </p:sp>
      <p:sp>
        <p:nvSpPr>
          <p:cNvPr id="205834" name="Freeform 10"/>
          <p:cNvSpPr>
            <a:spLocks/>
          </p:cNvSpPr>
          <p:nvPr/>
        </p:nvSpPr>
        <p:spPr bwMode="auto">
          <a:xfrm>
            <a:off x="2597150" y="4048125"/>
            <a:ext cx="2281238" cy="1933575"/>
          </a:xfrm>
          <a:custGeom>
            <a:avLst/>
            <a:gdLst>
              <a:gd name="T0" fmla="*/ 2147483646 w 1437"/>
              <a:gd name="T1" fmla="*/ 2147483646 h 1218"/>
              <a:gd name="T2" fmla="*/ 2147483646 w 1437"/>
              <a:gd name="T3" fmla="*/ 0 h 1218"/>
              <a:gd name="T4" fmla="*/ 0 w 1437"/>
              <a:gd name="T5" fmla="*/ 0 h 1218"/>
              <a:gd name="T6" fmla="*/ 0 60000 65536"/>
              <a:gd name="T7" fmla="*/ 0 60000 65536"/>
              <a:gd name="T8" fmla="*/ 0 60000 65536"/>
            </a:gdLst>
            <a:ahLst/>
            <a:cxnLst>
              <a:cxn ang="T6">
                <a:pos x="T0" y="T1"/>
              </a:cxn>
              <a:cxn ang="T7">
                <a:pos x="T2" y="T3"/>
              </a:cxn>
              <a:cxn ang="T8">
                <a:pos x="T4" y="T5"/>
              </a:cxn>
            </a:cxnLst>
            <a:rect l="0" t="0" r="r" b="b"/>
            <a:pathLst>
              <a:path w="1437" h="1218">
                <a:moveTo>
                  <a:pt x="1436" y="1217"/>
                </a:moveTo>
                <a:lnTo>
                  <a:pt x="143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835" name="Line 11"/>
          <p:cNvSpPr>
            <a:spLocks noChangeShapeType="1"/>
          </p:cNvSpPr>
          <p:nvPr/>
        </p:nvSpPr>
        <p:spPr bwMode="auto">
          <a:xfrm flipH="1">
            <a:off x="2593975" y="3417888"/>
            <a:ext cx="4311650" cy="1587"/>
          </a:xfrm>
          <a:prstGeom prst="line">
            <a:avLst/>
          </a:prstGeom>
          <a:noFill/>
          <a:ln w="285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5836" name="Rectangle 12"/>
          <p:cNvSpPr>
            <a:spLocks noChangeArrowheads="1"/>
          </p:cNvSpPr>
          <p:nvPr/>
        </p:nvSpPr>
        <p:spPr bwMode="auto">
          <a:xfrm>
            <a:off x="6681788" y="5461000"/>
            <a:ext cx="1041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Domanda</a:t>
            </a:r>
          </a:p>
        </p:txBody>
      </p:sp>
      <p:sp>
        <p:nvSpPr>
          <p:cNvPr id="205837" name="Rectangle 13"/>
          <p:cNvSpPr>
            <a:spLocks noChangeArrowheads="1"/>
          </p:cNvSpPr>
          <p:nvPr/>
        </p:nvSpPr>
        <p:spPr bwMode="auto">
          <a:xfrm>
            <a:off x="5915025" y="2462213"/>
            <a:ext cx="749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Offerta</a:t>
            </a:r>
          </a:p>
        </p:txBody>
      </p:sp>
      <p:sp>
        <p:nvSpPr>
          <p:cNvPr id="205838" name="Line 14"/>
          <p:cNvSpPr>
            <a:spLocks noChangeShapeType="1"/>
          </p:cNvSpPr>
          <p:nvPr/>
        </p:nvSpPr>
        <p:spPr bwMode="auto">
          <a:xfrm>
            <a:off x="3600450" y="2860675"/>
            <a:ext cx="2935288" cy="27305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5839" name="Line 15"/>
          <p:cNvSpPr>
            <a:spLocks noChangeShapeType="1"/>
          </p:cNvSpPr>
          <p:nvPr/>
        </p:nvSpPr>
        <p:spPr bwMode="auto">
          <a:xfrm flipV="1">
            <a:off x="3278188" y="2771775"/>
            <a:ext cx="2963862" cy="27559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5840" name="Freeform 16"/>
          <p:cNvSpPr>
            <a:spLocks/>
          </p:cNvSpPr>
          <p:nvPr/>
        </p:nvSpPr>
        <p:spPr bwMode="auto">
          <a:xfrm>
            <a:off x="2597150" y="1800225"/>
            <a:ext cx="5162550" cy="4210050"/>
          </a:xfrm>
          <a:custGeom>
            <a:avLst/>
            <a:gdLst>
              <a:gd name="T0" fmla="*/ 0 w 3252"/>
              <a:gd name="T1" fmla="*/ 0 h 2652"/>
              <a:gd name="T2" fmla="*/ 0 w 3252"/>
              <a:gd name="T3" fmla="*/ 2147483646 h 2652"/>
              <a:gd name="T4" fmla="*/ 2147483646 w 3252"/>
              <a:gd name="T5" fmla="*/ 2147483646 h 2652"/>
              <a:gd name="T6" fmla="*/ 0 60000 65536"/>
              <a:gd name="T7" fmla="*/ 0 60000 65536"/>
              <a:gd name="T8" fmla="*/ 0 60000 65536"/>
            </a:gdLst>
            <a:ahLst/>
            <a:cxnLst>
              <a:cxn ang="T6">
                <a:pos x="T0" y="T1"/>
              </a:cxn>
              <a:cxn ang="T7">
                <a:pos x="T2" y="T3"/>
              </a:cxn>
              <a:cxn ang="T8">
                <a:pos x="T4" y="T5"/>
              </a:cxn>
            </a:cxnLst>
            <a:rect l="0" t="0" r="r" b="b"/>
            <a:pathLst>
              <a:path w="3252" h="2652">
                <a:moveTo>
                  <a:pt x="0" y="0"/>
                </a:moveTo>
                <a:lnTo>
                  <a:pt x="0" y="2651"/>
                </a:lnTo>
                <a:lnTo>
                  <a:pt x="3251" y="26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841" name="Freeform 17"/>
          <p:cNvSpPr>
            <a:spLocks/>
          </p:cNvSpPr>
          <p:nvPr/>
        </p:nvSpPr>
        <p:spPr bwMode="auto">
          <a:xfrm>
            <a:off x="4819650" y="3962400"/>
            <a:ext cx="144463" cy="144463"/>
          </a:xfrm>
          <a:custGeom>
            <a:avLst/>
            <a:gdLst>
              <a:gd name="T0" fmla="*/ 2147483646 w 91"/>
              <a:gd name="T1" fmla="*/ 2147483646 h 91"/>
              <a:gd name="T2" fmla="*/ 2147483646 w 91"/>
              <a:gd name="T3" fmla="*/ 2147483646 h 91"/>
              <a:gd name="T4" fmla="*/ 2147483646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0 h 91"/>
              <a:gd name="T14" fmla="*/ 2147483646 w 91"/>
              <a:gd name="T15" fmla="*/ 2147483646 h 91"/>
              <a:gd name="T16" fmla="*/ 0 w 91"/>
              <a:gd name="T17" fmla="*/ 2147483646 h 91"/>
              <a:gd name="T18" fmla="*/ 0 w 91"/>
              <a:gd name="T19" fmla="*/ 2147483646 h 91"/>
              <a:gd name="T20" fmla="*/ 0 w 91"/>
              <a:gd name="T21" fmla="*/ 2147483646 h 91"/>
              <a:gd name="T22" fmla="*/ 2147483646 w 91"/>
              <a:gd name="T23" fmla="*/ 2147483646 h 91"/>
              <a:gd name="T24" fmla="*/ 2147483646 w 91"/>
              <a:gd name="T25" fmla="*/ 2147483646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36" y="90"/>
                </a:moveTo>
                <a:lnTo>
                  <a:pt x="54" y="90"/>
                </a:lnTo>
                <a:lnTo>
                  <a:pt x="72" y="72"/>
                </a:lnTo>
                <a:lnTo>
                  <a:pt x="90" y="54"/>
                </a:lnTo>
                <a:lnTo>
                  <a:pt x="72" y="36"/>
                </a:lnTo>
                <a:lnTo>
                  <a:pt x="54" y="18"/>
                </a:lnTo>
                <a:lnTo>
                  <a:pt x="36" y="0"/>
                </a:lnTo>
                <a:lnTo>
                  <a:pt x="18" y="18"/>
                </a:lnTo>
                <a:lnTo>
                  <a:pt x="0" y="36"/>
                </a:lnTo>
                <a:lnTo>
                  <a:pt x="0" y="54"/>
                </a:lnTo>
                <a:lnTo>
                  <a:pt x="0" y="72"/>
                </a:lnTo>
                <a:lnTo>
                  <a:pt x="18" y="90"/>
                </a:lnTo>
                <a:lnTo>
                  <a:pt x="36"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842" name="Text Box 18"/>
          <p:cNvSpPr txBox="1">
            <a:spLocks noChangeArrowheads="1"/>
          </p:cNvSpPr>
          <p:nvPr/>
        </p:nvSpPr>
        <p:spPr bwMode="auto">
          <a:xfrm>
            <a:off x="4140200" y="1125538"/>
            <a:ext cx="4824413" cy="1006475"/>
          </a:xfrm>
          <a:prstGeom prst="rect">
            <a:avLst/>
          </a:prstGeom>
          <a:solidFill>
            <a:schemeClr val="accent1">
              <a:alpha val="1803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Il tetto impedirebbe al prezzo di salire oltre 4€, ma il prezzo di equilibrio (verso cui tende l’aggiustamento walrasiano) è 3€</a:t>
            </a:r>
          </a:p>
        </p:txBody>
      </p:sp>
    </p:spTree>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4213" y="188913"/>
            <a:ext cx="7772400" cy="6477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Tetto vincolante</a:t>
            </a:r>
          </a:p>
        </p:txBody>
      </p:sp>
      <p:grpSp>
        <p:nvGrpSpPr>
          <p:cNvPr id="207875" name="Group 3"/>
          <p:cNvGrpSpPr>
            <a:grpSpLocks/>
          </p:cNvGrpSpPr>
          <p:nvPr/>
        </p:nvGrpSpPr>
        <p:grpSpPr bwMode="auto">
          <a:xfrm>
            <a:off x="1547813" y="1341438"/>
            <a:ext cx="6326187" cy="5483225"/>
            <a:chOff x="985" y="1047"/>
            <a:chExt cx="3985" cy="3214"/>
          </a:xfrm>
        </p:grpSpPr>
        <p:sp>
          <p:nvSpPr>
            <p:cNvPr id="207877" name="Rectangle 4"/>
            <p:cNvSpPr>
              <a:spLocks noChangeArrowheads="1"/>
            </p:cNvSpPr>
            <p:nvPr/>
          </p:nvSpPr>
          <p:spPr bwMode="auto">
            <a:xfrm>
              <a:off x="1414" y="2408"/>
              <a:ext cx="16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07878" name="Rectangle 5"/>
            <p:cNvSpPr>
              <a:spLocks noChangeArrowheads="1"/>
            </p:cNvSpPr>
            <p:nvPr/>
          </p:nvSpPr>
          <p:spPr bwMode="auto">
            <a:xfrm>
              <a:off x="4042" y="3770"/>
              <a:ext cx="92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case in affitto</a:t>
              </a:r>
            </a:p>
          </p:txBody>
        </p:sp>
        <p:sp>
          <p:nvSpPr>
            <p:cNvPr id="207879" name="Rectangle 6"/>
            <p:cNvSpPr>
              <a:spLocks noChangeArrowheads="1"/>
            </p:cNvSpPr>
            <p:nvPr/>
          </p:nvSpPr>
          <p:spPr bwMode="auto">
            <a:xfrm>
              <a:off x="1504" y="3770"/>
              <a:ext cx="8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07880" name="Rectangle 7"/>
            <p:cNvSpPr>
              <a:spLocks noChangeArrowheads="1"/>
            </p:cNvSpPr>
            <p:nvPr/>
          </p:nvSpPr>
          <p:spPr bwMode="auto">
            <a:xfrm>
              <a:off x="985" y="1047"/>
              <a:ext cx="60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Prezzo</a:t>
              </a:r>
            </a:p>
            <a:p>
              <a:pPr algn="r">
                <a:lnSpc>
                  <a:spcPct val="85000"/>
                </a:lnSpc>
                <a:spcBef>
                  <a:spcPct val="0"/>
                </a:spcBef>
                <a:buFontTx/>
                <a:buNone/>
              </a:pPr>
              <a:r>
                <a:rPr lang="it-IT" altLang="en-US" sz="1800" b="1">
                  <a:solidFill>
                    <a:srgbClr val="000000"/>
                  </a:solidFill>
                  <a:latin typeface="Arial" panose="020B0604020202020204" pitchFamily="34" charset="0"/>
                </a:rPr>
                <a:t>(canone)</a:t>
              </a:r>
            </a:p>
          </p:txBody>
        </p:sp>
        <p:sp>
          <p:nvSpPr>
            <p:cNvPr id="207881" name="Rectangle 8"/>
            <p:cNvSpPr>
              <a:spLocks noChangeArrowheads="1"/>
            </p:cNvSpPr>
            <p:nvPr/>
          </p:nvSpPr>
          <p:spPr bwMode="auto">
            <a:xfrm>
              <a:off x="1504" y="2826"/>
              <a:ext cx="8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2</a:t>
              </a:r>
            </a:p>
          </p:txBody>
        </p:sp>
        <p:sp>
          <p:nvSpPr>
            <p:cNvPr id="207882" name="Rectangle 9"/>
            <p:cNvSpPr>
              <a:spLocks noChangeArrowheads="1"/>
            </p:cNvSpPr>
            <p:nvPr/>
          </p:nvSpPr>
          <p:spPr bwMode="auto">
            <a:xfrm>
              <a:off x="4156" y="3407"/>
              <a:ext cx="656"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Domanda</a:t>
              </a:r>
            </a:p>
          </p:txBody>
        </p:sp>
        <p:sp>
          <p:nvSpPr>
            <p:cNvPr id="207883" name="Rectangle 10"/>
            <p:cNvSpPr>
              <a:spLocks noChangeArrowheads="1"/>
            </p:cNvSpPr>
            <p:nvPr/>
          </p:nvSpPr>
          <p:spPr bwMode="auto">
            <a:xfrm>
              <a:off x="3737" y="1500"/>
              <a:ext cx="472"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Offerta</a:t>
              </a:r>
            </a:p>
          </p:txBody>
        </p:sp>
        <p:sp>
          <p:nvSpPr>
            <p:cNvPr id="207884" name="Rectangle 11"/>
            <p:cNvSpPr>
              <a:spLocks noChangeArrowheads="1"/>
            </p:cNvSpPr>
            <p:nvPr/>
          </p:nvSpPr>
          <p:spPr bwMode="auto">
            <a:xfrm>
              <a:off x="4311" y="2826"/>
              <a:ext cx="512"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Tetto al</a:t>
              </a:r>
            </a:p>
            <a:p>
              <a:pPr algn="ctr">
                <a:lnSpc>
                  <a:spcPct val="85000"/>
                </a:lnSpc>
                <a:spcBef>
                  <a:spcPct val="0"/>
                </a:spcBef>
                <a:buFontTx/>
                <a:buNone/>
              </a:pPr>
              <a:r>
                <a:rPr lang="it-IT" altLang="en-US" sz="1800" b="1">
                  <a:solidFill>
                    <a:srgbClr val="000000"/>
                  </a:solidFill>
                  <a:latin typeface="Arial" panose="020B0604020202020204" pitchFamily="34" charset="0"/>
                </a:rPr>
                <a:t>prezzo</a:t>
              </a:r>
            </a:p>
          </p:txBody>
        </p:sp>
        <p:sp>
          <p:nvSpPr>
            <p:cNvPr id="207885" name="Rectangle 12"/>
            <p:cNvSpPr>
              <a:spLocks noChangeArrowheads="1"/>
            </p:cNvSpPr>
            <p:nvPr/>
          </p:nvSpPr>
          <p:spPr bwMode="auto">
            <a:xfrm>
              <a:off x="2794" y="3044"/>
              <a:ext cx="56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Carenza</a:t>
              </a:r>
            </a:p>
          </p:txBody>
        </p:sp>
        <p:sp>
          <p:nvSpPr>
            <p:cNvPr id="207886" name="Rectangle 13"/>
            <p:cNvSpPr>
              <a:spLocks noChangeArrowheads="1"/>
            </p:cNvSpPr>
            <p:nvPr/>
          </p:nvSpPr>
          <p:spPr bwMode="auto">
            <a:xfrm>
              <a:off x="2575" y="3770"/>
              <a:ext cx="16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75</a:t>
              </a:r>
            </a:p>
          </p:txBody>
        </p:sp>
        <p:sp>
          <p:nvSpPr>
            <p:cNvPr id="207887" name="Rectangle 14"/>
            <p:cNvSpPr>
              <a:spLocks noChangeArrowheads="1"/>
            </p:cNvSpPr>
            <p:nvPr/>
          </p:nvSpPr>
          <p:spPr bwMode="auto">
            <a:xfrm>
              <a:off x="2393" y="3987"/>
              <a:ext cx="584"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Quantità</a:t>
              </a:r>
            </a:p>
            <a:p>
              <a:pPr algn="ctr">
                <a:lnSpc>
                  <a:spcPct val="85000"/>
                </a:lnSpc>
                <a:spcBef>
                  <a:spcPct val="0"/>
                </a:spcBef>
                <a:buFontTx/>
                <a:buNone/>
              </a:pPr>
              <a:r>
                <a:rPr lang="it-IT" altLang="en-US" sz="1800" b="1">
                  <a:solidFill>
                    <a:srgbClr val="000000"/>
                  </a:solidFill>
                  <a:latin typeface="Arial" panose="020B0604020202020204" pitchFamily="34" charset="0"/>
                </a:rPr>
                <a:t>offerta</a:t>
              </a:r>
            </a:p>
          </p:txBody>
        </p:sp>
        <p:sp>
          <p:nvSpPr>
            <p:cNvPr id="207888" name="Rectangle 15"/>
            <p:cNvSpPr>
              <a:spLocks noChangeArrowheads="1"/>
            </p:cNvSpPr>
            <p:nvPr/>
          </p:nvSpPr>
          <p:spPr bwMode="auto">
            <a:xfrm>
              <a:off x="3410" y="3770"/>
              <a:ext cx="240"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125</a:t>
              </a:r>
            </a:p>
          </p:txBody>
        </p:sp>
        <p:sp>
          <p:nvSpPr>
            <p:cNvPr id="207889" name="Rectangle 16"/>
            <p:cNvSpPr>
              <a:spLocks noChangeArrowheads="1"/>
            </p:cNvSpPr>
            <p:nvPr/>
          </p:nvSpPr>
          <p:spPr bwMode="auto">
            <a:xfrm>
              <a:off x="3173" y="3987"/>
              <a:ext cx="768"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Quantità</a:t>
              </a:r>
            </a:p>
            <a:p>
              <a:pPr algn="ctr">
                <a:lnSpc>
                  <a:spcPct val="85000"/>
                </a:lnSpc>
                <a:spcBef>
                  <a:spcPct val="0"/>
                </a:spcBef>
                <a:buFontTx/>
                <a:buNone/>
              </a:pPr>
              <a:r>
                <a:rPr lang="it-IT" altLang="en-US" sz="1800" b="1">
                  <a:solidFill>
                    <a:srgbClr val="000000"/>
                  </a:solidFill>
                  <a:latin typeface="Arial" panose="020B0604020202020204" pitchFamily="34" charset="0"/>
                </a:rPr>
                <a:t>domandata</a:t>
              </a:r>
            </a:p>
          </p:txBody>
        </p:sp>
        <p:sp>
          <p:nvSpPr>
            <p:cNvPr id="207890" name="Rectangle 17"/>
            <p:cNvSpPr>
              <a:spLocks noChangeArrowheads="1"/>
            </p:cNvSpPr>
            <p:nvPr/>
          </p:nvSpPr>
          <p:spPr bwMode="auto">
            <a:xfrm>
              <a:off x="1187" y="1863"/>
              <a:ext cx="1"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endParaRPr lang="en-US" altLang="en-US" sz="1800" b="1">
                <a:solidFill>
                  <a:srgbClr val="000000"/>
                </a:solidFill>
                <a:latin typeface="Arial" panose="020B0604020202020204" pitchFamily="34" charset="0"/>
              </a:endParaRPr>
            </a:p>
          </p:txBody>
        </p:sp>
        <p:sp>
          <p:nvSpPr>
            <p:cNvPr id="207891" name="Line 18"/>
            <p:cNvSpPr>
              <a:spLocks noChangeShapeType="1"/>
            </p:cNvSpPr>
            <p:nvPr/>
          </p:nvSpPr>
          <p:spPr bwMode="auto">
            <a:xfrm flipH="1" flipV="1">
              <a:off x="1284" y="2224"/>
              <a:ext cx="148" cy="18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92" name="Line 19"/>
            <p:cNvSpPr>
              <a:spLocks noChangeShapeType="1"/>
            </p:cNvSpPr>
            <p:nvPr/>
          </p:nvSpPr>
          <p:spPr bwMode="auto">
            <a:xfrm>
              <a:off x="2281" y="1769"/>
              <a:ext cx="1849" cy="170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93" name="Line 20"/>
            <p:cNvSpPr>
              <a:spLocks noChangeShapeType="1"/>
            </p:cNvSpPr>
            <p:nvPr/>
          </p:nvSpPr>
          <p:spPr bwMode="auto">
            <a:xfrm flipV="1">
              <a:off x="2076" y="1695"/>
              <a:ext cx="1867" cy="1754"/>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94" name="Line 21"/>
            <p:cNvSpPr>
              <a:spLocks noChangeShapeType="1"/>
            </p:cNvSpPr>
            <p:nvPr/>
          </p:nvSpPr>
          <p:spPr bwMode="auto">
            <a:xfrm flipH="1">
              <a:off x="1647" y="2936"/>
              <a:ext cx="2680" cy="1"/>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95" name="Line 22"/>
            <p:cNvSpPr>
              <a:spLocks noChangeShapeType="1"/>
            </p:cNvSpPr>
            <p:nvPr/>
          </p:nvSpPr>
          <p:spPr bwMode="auto">
            <a:xfrm flipV="1">
              <a:off x="3540" y="2932"/>
              <a:ext cx="0" cy="80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96" name="Line 23"/>
            <p:cNvSpPr>
              <a:spLocks noChangeShapeType="1"/>
            </p:cNvSpPr>
            <p:nvPr/>
          </p:nvSpPr>
          <p:spPr bwMode="auto">
            <a:xfrm flipV="1">
              <a:off x="2632" y="2932"/>
              <a:ext cx="0" cy="80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97" name="Freeform 24"/>
            <p:cNvSpPr>
              <a:spLocks/>
            </p:cNvSpPr>
            <p:nvPr/>
          </p:nvSpPr>
          <p:spPr bwMode="auto">
            <a:xfrm>
              <a:off x="1649" y="1101"/>
              <a:ext cx="3252" cy="2652"/>
            </a:xfrm>
            <a:custGeom>
              <a:avLst/>
              <a:gdLst>
                <a:gd name="T0" fmla="*/ 0 w 3252"/>
                <a:gd name="T1" fmla="*/ 0 h 2652"/>
                <a:gd name="T2" fmla="*/ 0 w 3252"/>
                <a:gd name="T3" fmla="*/ 2651 h 2652"/>
                <a:gd name="T4" fmla="*/ 3251 w 3252"/>
                <a:gd name="T5" fmla="*/ 2651 h 2652"/>
                <a:gd name="T6" fmla="*/ 0 60000 65536"/>
                <a:gd name="T7" fmla="*/ 0 60000 65536"/>
                <a:gd name="T8" fmla="*/ 0 60000 65536"/>
              </a:gdLst>
              <a:ahLst/>
              <a:cxnLst>
                <a:cxn ang="T6">
                  <a:pos x="T0" y="T1"/>
                </a:cxn>
                <a:cxn ang="T7">
                  <a:pos x="T2" y="T3"/>
                </a:cxn>
                <a:cxn ang="T8">
                  <a:pos x="T4" y="T5"/>
                </a:cxn>
              </a:cxnLst>
              <a:rect l="0" t="0" r="r" b="b"/>
              <a:pathLst>
                <a:path w="3252" h="2652">
                  <a:moveTo>
                    <a:pt x="0" y="0"/>
                  </a:moveTo>
                  <a:lnTo>
                    <a:pt x="0" y="2651"/>
                  </a:lnTo>
                  <a:lnTo>
                    <a:pt x="3251" y="26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898" name="Freeform 25"/>
            <p:cNvSpPr>
              <a:spLocks/>
            </p:cNvSpPr>
            <p:nvPr/>
          </p:nvSpPr>
          <p:spPr bwMode="auto">
            <a:xfrm>
              <a:off x="3466" y="2970"/>
              <a:ext cx="55" cy="57"/>
            </a:xfrm>
            <a:custGeom>
              <a:avLst/>
              <a:gdLst>
                <a:gd name="T0" fmla="*/ 54 w 55"/>
                <a:gd name="T1" fmla="*/ 0 h 57"/>
                <a:gd name="T2" fmla="*/ 36 w 55"/>
                <a:gd name="T3" fmla="*/ 38 h 57"/>
                <a:gd name="T4" fmla="*/ 18 w 55"/>
                <a:gd name="T5" fmla="*/ 38 h 57"/>
                <a:gd name="T6" fmla="*/ 0 w 55"/>
                <a:gd name="T7" fmla="*/ 5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7">
                  <a:moveTo>
                    <a:pt x="54" y="0"/>
                  </a:moveTo>
                  <a:lnTo>
                    <a:pt x="36" y="38"/>
                  </a:lnTo>
                  <a:lnTo>
                    <a:pt x="18" y="38"/>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899" name="Freeform 26"/>
            <p:cNvSpPr>
              <a:spLocks/>
            </p:cNvSpPr>
            <p:nvPr/>
          </p:nvSpPr>
          <p:spPr bwMode="auto">
            <a:xfrm>
              <a:off x="3121" y="3027"/>
              <a:ext cx="346" cy="1"/>
            </a:xfrm>
            <a:custGeom>
              <a:avLst/>
              <a:gdLst>
                <a:gd name="T0" fmla="*/ 345 w 346"/>
                <a:gd name="T1" fmla="*/ 0 h 1"/>
                <a:gd name="T2" fmla="*/ 327 w 346"/>
                <a:gd name="T3" fmla="*/ 0 h 1"/>
                <a:gd name="T4" fmla="*/ 291 w 346"/>
                <a:gd name="T5" fmla="*/ 0 h 1"/>
                <a:gd name="T6" fmla="*/ 254 w 346"/>
                <a:gd name="T7" fmla="*/ 0 h 1"/>
                <a:gd name="T8" fmla="*/ 200 w 346"/>
                <a:gd name="T9" fmla="*/ 0 h 1"/>
                <a:gd name="T10" fmla="*/ 146 w 346"/>
                <a:gd name="T11" fmla="*/ 0 h 1"/>
                <a:gd name="T12" fmla="*/ 92 w 346"/>
                <a:gd name="T13" fmla="*/ 0 h 1"/>
                <a:gd name="T14" fmla="*/ 54 w 346"/>
                <a:gd name="T15" fmla="*/ 0 h 1"/>
                <a:gd name="T16" fmla="*/ 18 w 346"/>
                <a:gd name="T17" fmla="*/ 0 h 1"/>
                <a:gd name="T18" fmla="*/ 0 w 34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6" h="1">
                  <a:moveTo>
                    <a:pt x="345" y="0"/>
                  </a:moveTo>
                  <a:lnTo>
                    <a:pt x="327" y="0"/>
                  </a:lnTo>
                  <a:lnTo>
                    <a:pt x="291" y="0"/>
                  </a:lnTo>
                  <a:lnTo>
                    <a:pt x="254" y="0"/>
                  </a:lnTo>
                  <a:lnTo>
                    <a:pt x="200" y="0"/>
                  </a:lnTo>
                  <a:lnTo>
                    <a:pt x="146" y="0"/>
                  </a:lnTo>
                  <a:lnTo>
                    <a:pt x="92" y="0"/>
                  </a:lnTo>
                  <a:lnTo>
                    <a:pt x="54" y="0"/>
                  </a:lnTo>
                  <a:lnTo>
                    <a:pt x="1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900" name="Freeform 27"/>
            <p:cNvSpPr>
              <a:spLocks/>
            </p:cNvSpPr>
            <p:nvPr/>
          </p:nvSpPr>
          <p:spPr bwMode="auto">
            <a:xfrm>
              <a:off x="3083" y="3026"/>
              <a:ext cx="39" cy="37"/>
            </a:xfrm>
            <a:custGeom>
              <a:avLst/>
              <a:gdLst>
                <a:gd name="T0" fmla="*/ 38 w 39"/>
                <a:gd name="T1" fmla="*/ 0 h 37"/>
                <a:gd name="T2" fmla="*/ 18 w 39"/>
                <a:gd name="T3" fmla="*/ 0 h 37"/>
                <a:gd name="T4" fmla="*/ 0 w 39"/>
                <a:gd name="T5" fmla="*/ 18 h 37"/>
                <a:gd name="T6" fmla="*/ 0 w 39"/>
                <a:gd name="T7" fmla="*/ 36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7">
                  <a:moveTo>
                    <a:pt x="38" y="0"/>
                  </a:moveTo>
                  <a:lnTo>
                    <a:pt x="18" y="0"/>
                  </a:lnTo>
                  <a:lnTo>
                    <a:pt x="0" y="18"/>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901" name="Freeform 28"/>
            <p:cNvSpPr>
              <a:spLocks/>
            </p:cNvSpPr>
            <p:nvPr/>
          </p:nvSpPr>
          <p:spPr bwMode="auto">
            <a:xfrm>
              <a:off x="3029" y="3026"/>
              <a:ext cx="55" cy="37"/>
            </a:xfrm>
            <a:custGeom>
              <a:avLst/>
              <a:gdLst>
                <a:gd name="T0" fmla="*/ 54 w 55"/>
                <a:gd name="T1" fmla="*/ 36 h 37"/>
                <a:gd name="T2" fmla="*/ 36 w 55"/>
                <a:gd name="T3" fmla="*/ 18 h 37"/>
                <a:gd name="T4" fmla="*/ 36 w 55"/>
                <a:gd name="T5" fmla="*/ 0 h 37"/>
                <a:gd name="T6" fmla="*/ 0 w 55"/>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7">
                  <a:moveTo>
                    <a:pt x="54" y="36"/>
                  </a:moveTo>
                  <a:lnTo>
                    <a:pt x="36" y="18"/>
                  </a:lnTo>
                  <a:lnTo>
                    <a:pt x="3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902" name="Freeform 29"/>
            <p:cNvSpPr>
              <a:spLocks/>
            </p:cNvSpPr>
            <p:nvPr/>
          </p:nvSpPr>
          <p:spPr bwMode="auto">
            <a:xfrm>
              <a:off x="2702" y="3027"/>
              <a:ext cx="328" cy="1"/>
            </a:xfrm>
            <a:custGeom>
              <a:avLst/>
              <a:gdLst>
                <a:gd name="T0" fmla="*/ 327 w 328"/>
                <a:gd name="T1" fmla="*/ 0 h 1"/>
                <a:gd name="T2" fmla="*/ 291 w 328"/>
                <a:gd name="T3" fmla="*/ 0 h 1"/>
                <a:gd name="T4" fmla="*/ 255 w 328"/>
                <a:gd name="T5" fmla="*/ 0 h 1"/>
                <a:gd name="T6" fmla="*/ 200 w 328"/>
                <a:gd name="T7" fmla="*/ 0 h 1"/>
                <a:gd name="T8" fmla="*/ 146 w 328"/>
                <a:gd name="T9" fmla="*/ 0 h 1"/>
                <a:gd name="T10" fmla="*/ 92 w 328"/>
                <a:gd name="T11" fmla="*/ 0 h 1"/>
                <a:gd name="T12" fmla="*/ 54 w 328"/>
                <a:gd name="T13" fmla="*/ 0 h 1"/>
                <a:gd name="T14" fmla="*/ 18 w 328"/>
                <a:gd name="T15" fmla="*/ 0 h 1"/>
                <a:gd name="T16" fmla="*/ 0 w 328"/>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8" h="1">
                  <a:moveTo>
                    <a:pt x="327" y="0"/>
                  </a:moveTo>
                  <a:lnTo>
                    <a:pt x="291" y="0"/>
                  </a:lnTo>
                  <a:lnTo>
                    <a:pt x="255" y="0"/>
                  </a:lnTo>
                  <a:lnTo>
                    <a:pt x="200" y="0"/>
                  </a:lnTo>
                  <a:lnTo>
                    <a:pt x="146" y="0"/>
                  </a:lnTo>
                  <a:lnTo>
                    <a:pt x="92" y="0"/>
                  </a:lnTo>
                  <a:lnTo>
                    <a:pt x="54" y="0"/>
                  </a:lnTo>
                  <a:lnTo>
                    <a:pt x="1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903" name="Freeform 30"/>
            <p:cNvSpPr>
              <a:spLocks/>
            </p:cNvSpPr>
            <p:nvPr/>
          </p:nvSpPr>
          <p:spPr bwMode="auto">
            <a:xfrm>
              <a:off x="2648" y="2970"/>
              <a:ext cx="55" cy="57"/>
            </a:xfrm>
            <a:custGeom>
              <a:avLst/>
              <a:gdLst>
                <a:gd name="T0" fmla="*/ 54 w 55"/>
                <a:gd name="T1" fmla="*/ 56 h 57"/>
                <a:gd name="T2" fmla="*/ 36 w 55"/>
                <a:gd name="T3" fmla="*/ 38 h 57"/>
                <a:gd name="T4" fmla="*/ 18 w 55"/>
                <a:gd name="T5" fmla="*/ 38 h 57"/>
                <a:gd name="T6" fmla="*/ 0 w 55"/>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7">
                  <a:moveTo>
                    <a:pt x="54" y="56"/>
                  </a:moveTo>
                  <a:lnTo>
                    <a:pt x="36" y="38"/>
                  </a:lnTo>
                  <a:lnTo>
                    <a:pt x="18" y="3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904" name="Line 31"/>
            <p:cNvSpPr>
              <a:spLocks noChangeShapeType="1"/>
            </p:cNvSpPr>
            <p:nvPr/>
          </p:nvSpPr>
          <p:spPr bwMode="auto">
            <a:xfrm flipH="1">
              <a:off x="1651" y="2519"/>
              <a:ext cx="1436" cy="1"/>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905" name="Freeform 32"/>
            <p:cNvSpPr>
              <a:spLocks/>
            </p:cNvSpPr>
            <p:nvPr/>
          </p:nvSpPr>
          <p:spPr bwMode="auto">
            <a:xfrm>
              <a:off x="3029" y="2463"/>
              <a:ext cx="93" cy="91"/>
            </a:xfrm>
            <a:custGeom>
              <a:avLst/>
              <a:gdLst>
                <a:gd name="T0" fmla="*/ 56 w 93"/>
                <a:gd name="T1" fmla="*/ 90 h 91"/>
                <a:gd name="T2" fmla="*/ 74 w 93"/>
                <a:gd name="T3" fmla="*/ 90 h 91"/>
                <a:gd name="T4" fmla="*/ 92 w 93"/>
                <a:gd name="T5" fmla="*/ 72 h 91"/>
                <a:gd name="T6" fmla="*/ 92 w 93"/>
                <a:gd name="T7" fmla="*/ 54 h 91"/>
                <a:gd name="T8" fmla="*/ 92 w 93"/>
                <a:gd name="T9" fmla="*/ 18 h 91"/>
                <a:gd name="T10" fmla="*/ 74 w 93"/>
                <a:gd name="T11" fmla="*/ 18 h 91"/>
                <a:gd name="T12" fmla="*/ 56 w 93"/>
                <a:gd name="T13" fmla="*/ 0 h 91"/>
                <a:gd name="T14" fmla="*/ 36 w 93"/>
                <a:gd name="T15" fmla="*/ 18 h 91"/>
                <a:gd name="T16" fmla="*/ 18 w 93"/>
                <a:gd name="T17" fmla="*/ 18 h 91"/>
                <a:gd name="T18" fmla="*/ 0 w 93"/>
                <a:gd name="T19" fmla="*/ 54 h 91"/>
                <a:gd name="T20" fmla="*/ 18 w 93"/>
                <a:gd name="T21" fmla="*/ 72 h 91"/>
                <a:gd name="T22" fmla="*/ 36 w 93"/>
                <a:gd name="T23" fmla="*/ 90 h 91"/>
                <a:gd name="T24" fmla="*/ 56 w 93"/>
                <a:gd name="T25" fmla="*/ 9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91">
                  <a:moveTo>
                    <a:pt x="56" y="90"/>
                  </a:moveTo>
                  <a:lnTo>
                    <a:pt x="74" y="90"/>
                  </a:lnTo>
                  <a:lnTo>
                    <a:pt x="92" y="72"/>
                  </a:lnTo>
                  <a:lnTo>
                    <a:pt x="92" y="54"/>
                  </a:lnTo>
                  <a:lnTo>
                    <a:pt x="92" y="18"/>
                  </a:lnTo>
                  <a:lnTo>
                    <a:pt x="74" y="18"/>
                  </a:lnTo>
                  <a:lnTo>
                    <a:pt x="56" y="0"/>
                  </a:lnTo>
                  <a:lnTo>
                    <a:pt x="36" y="18"/>
                  </a:lnTo>
                  <a:lnTo>
                    <a:pt x="18" y="18"/>
                  </a:lnTo>
                  <a:lnTo>
                    <a:pt x="0" y="54"/>
                  </a:lnTo>
                  <a:lnTo>
                    <a:pt x="18" y="72"/>
                  </a:lnTo>
                  <a:lnTo>
                    <a:pt x="36" y="90"/>
                  </a:lnTo>
                  <a:lnTo>
                    <a:pt x="56"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906" name="Freeform 33"/>
            <p:cNvSpPr>
              <a:spLocks/>
            </p:cNvSpPr>
            <p:nvPr/>
          </p:nvSpPr>
          <p:spPr bwMode="auto">
            <a:xfrm>
              <a:off x="2594" y="2880"/>
              <a:ext cx="91" cy="91"/>
            </a:xfrm>
            <a:custGeom>
              <a:avLst/>
              <a:gdLst>
                <a:gd name="T0" fmla="*/ 36 w 91"/>
                <a:gd name="T1" fmla="*/ 90 h 91"/>
                <a:gd name="T2" fmla="*/ 72 w 91"/>
                <a:gd name="T3" fmla="*/ 90 h 91"/>
                <a:gd name="T4" fmla="*/ 90 w 91"/>
                <a:gd name="T5" fmla="*/ 72 h 91"/>
                <a:gd name="T6" fmla="*/ 90 w 91"/>
                <a:gd name="T7" fmla="*/ 54 h 91"/>
                <a:gd name="T8" fmla="*/ 90 w 91"/>
                <a:gd name="T9" fmla="*/ 18 h 91"/>
                <a:gd name="T10" fmla="*/ 72 w 91"/>
                <a:gd name="T11" fmla="*/ 0 h 91"/>
                <a:gd name="T12" fmla="*/ 36 w 91"/>
                <a:gd name="T13" fmla="*/ 0 h 91"/>
                <a:gd name="T14" fmla="*/ 18 w 91"/>
                <a:gd name="T15" fmla="*/ 0 h 91"/>
                <a:gd name="T16" fmla="*/ 0 w 91"/>
                <a:gd name="T17" fmla="*/ 18 h 91"/>
                <a:gd name="T18" fmla="*/ 0 w 91"/>
                <a:gd name="T19" fmla="*/ 54 h 91"/>
                <a:gd name="T20" fmla="*/ 0 w 91"/>
                <a:gd name="T21" fmla="*/ 72 h 91"/>
                <a:gd name="T22" fmla="*/ 18 w 91"/>
                <a:gd name="T23" fmla="*/ 90 h 91"/>
                <a:gd name="T24" fmla="*/ 36 w 91"/>
                <a:gd name="T25" fmla="*/ 9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36" y="90"/>
                  </a:moveTo>
                  <a:lnTo>
                    <a:pt x="72" y="90"/>
                  </a:lnTo>
                  <a:lnTo>
                    <a:pt x="90" y="72"/>
                  </a:lnTo>
                  <a:lnTo>
                    <a:pt x="90" y="54"/>
                  </a:lnTo>
                  <a:lnTo>
                    <a:pt x="90" y="18"/>
                  </a:lnTo>
                  <a:lnTo>
                    <a:pt x="72" y="0"/>
                  </a:lnTo>
                  <a:lnTo>
                    <a:pt x="36" y="0"/>
                  </a:lnTo>
                  <a:lnTo>
                    <a:pt x="18" y="0"/>
                  </a:lnTo>
                  <a:lnTo>
                    <a:pt x="0" y="18"/>
                  </a:lnTo>
                  <a:lnTo>
                    <a:pt x="0" y="54"/>
                  </a:lnTo>
                  <a:lnTo>
                    <a:pt x="0" y="72"/>
                  </a:lnTo>
                  <a:lnTo>
                    <a:pt x="18" y="90"/>
                  </a:lnTo>
                  <a:lnTo>
                    <a:pt x="36"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907" name="Freeform 34"/>
            <p:cNvSpPr>
              <a:spLocks/>
            </p:cNvSpPr>
            <p:nvPr/>
          </p:nvSpPr>
          <p:spPr bwMode="auto">
            <a:xfrm>
              <a:off x="3484" y="2880"/>
              <a:ext cx="91" cy="91"/>
            </a:xfrm>
            <a:custGeom>
              <a:avLst/>
              <a:gdLst>
                <a:gd name="T0" fmla="*/ 54 w 91"/>
                <a:gd name="T1" fmla="*/ 90 h 91"/>
                <a:gd name="T2" fmla="*/ 72 w 91"/>
                <a:gd name="T3" fmla="*/ 90 h 91"/>
                <a:gd name="T4" fmla="*/ 90 w 91"/>
                <a:gd name="T5" fmla="*/ 72 h 91"/>
                <a:gd name="T6" fmla="*/ 90 w 91"/>
                <a:gd name="T7" fmla="*/ 54 h 91"/>
                <a:gd name="T8" fmla="*/ 90 w 91"/>
                <a:gd name="T9" fmla="*/ 18 h 91"/>
                <a:gd name="T10" fmla="*/ 72 w 91"/>
                <a:gd name="T11" fmla="*/ 0 h 91"/>
                <a:gd name="T12" fmla="*/ 54 w 91"/>
                <a:gd name="T13" fmla="*/ 0 h 91"/>
                <a:gd name="T14" fmla="*/ 36 w 91"/>
                <a:gd name="T15" fmla="*/ 0 h 91"/>
                <a:gd name="T16" fmla="*/ 18 w 91"/>
                <a:gd name="T17" fmla="*/ 18 h 91"/>
                <a:gd name="T18" fmla="*/ 0 w 91"/>
                <a:gd name="T19" fmla="*/ 54 h 91"/>
                <a:gd name="T20" fmla="*/ 18 w 91"/>
                <a:gd name="T21" fmla="*/ 72 h 91"/>
                <a:gd name="T22" fmla="*/ 36 w 91"/>
                <a:gd name="T23" fmla="*/ 90 h 91"/>
                <a:gd name="T24" fmla="*/ 54 w 91"/>
                <a:gd name="T25" fmla="*/ 9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54" y="90"/>
                  </a:moveTo>
                  <a:lnTo>
                    <a:pt x="72" y="90"/>
                  </a:lnTo>
                  <a:lnTo>
                    <a:pt x="90" y="72"/>
                  </a:lnTo>
                  <a:lnTo>
                    <a:pt x="90" y="54"/>
                  </a:lnTo>
                  <a:lnTo>
                    <a:pt x="90" y="18"/>
                  </a:lnTo>
                  <a:lnTo>
                    <a:pt x="72" y="0"/>
                  </a:lnTo>
                  <a:lnTo>
                    <a:pt x="54" y="0"/>
                  </a:lnTo>
                  <a:lnTo>
                    <a:pt x="36" y="0"/>
                  </a:lnTo>
                  <a:lnTo>
                    <a:pt x="18" y="18"/>
                  </a:lnTo>
                  <a:lnTo>
                    <a:pt x="0" y="54"/>
                  </a:lnTo>
                  <a:lnTo>
                    <a:pt x="18" y="72"/>
                  </a:lnTo>
                  <a:lnTo>
                    <a:pt x="36" y="90"/>
                  </a:lnTo>
                  <a:lnTo>
                    <a:pt x="54"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07876" name="Text Box 35"/>
          <p:cNvSpPr txBox="1">
            <a:spLocks noChangeArrowheads="1"/>
          </p:cNvSpPr>
          <p:nvPr/>
        </p:nvSpPr>
        <p:spPr bwMode="auto">
          <a:xfrm>
            <a:off x="3995738" y="981075"/>
            <a:ext cx="4968875" cy="1006475"/>
          </a:xfrm>
          <a:prstGeom prst="rect">
            <a:avLst/>
          </a:prstGeom>
          <a:solidFill>
            <a:schemeClr val="accent1">
              <a:alpha val="1803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Il tetto impedisce al prezzo di salire oltre 2€, e quindi l’aggiustamento walrasiano </a:t>
            </a:r>
            <a:r>
              <a:rPr lang="it-IT" altLang="en-US" sz="2000" u="sng"/>
              <a:t>non</a:t>
            </a:r>
            <a:r>
              <a:rPr lang="it-IT" altLang="en-US" sz="2000"/>
              <a:t> può guidare il mercato verso il prezzo di equilibrio</a:t>
            </a:r>
          </a:p>
        </p:txBody>
      </p:sp>
    </p:spTree>
  </p:cSld>
  <p:clrMapOvr>
    <a:masterClrMapping/>
  </p:clrMapOvr>
  <p:transition spd="slow">
    <p:wipe dir="r"/>
  </p:transition>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19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197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197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1974"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1975"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1976" name="Rectangle 8"/>
          <p:cNvSpPr>
            <a:spLocks noGrp="1" noChangeArrowheads="1"/>
          </p:cNvSpPr>
          <p:nvPr>
            <p:ph type="title"/>
          </p:nvPr>
        </p:nvSpPr>
        <p:spPr>
          <a:xfrm>
            <a:off x="609600" y="152400"/>
            <a:ext cx="7772400" cy="6127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Un “pavimento” al prezzo</a:t>
            </a:r>
          </a:p>
        </p:txBody>
      </p:sp>
      <p:sp>
        <p:nvSpPr>
          <p:cNvPr id="562185" name="Rectangle 9"/>
          <p:cNvSpPr>
            <a:spLocks noGrp="1" noChangeArrowheads="1"/>
          </p:cNvSpPr>
          <p:nvPr>
            <p:ph type="body" idx="1"/>
          </p:nvPr>
        </p:nvSpPr>
        <p:spPr>
          <a:xfrm>
            <a:off x="0" y="836613"/>
            <a:ext cx="9144000" cy="54006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tabLst>
                <a:tab pos="796925" algn="l"/>
              </a:tabLst>
            </a:pPr>
            <a:r>
              <a:rPr lang="it-IT" altLang="en-US" sz="2400" dirty="0"/>
              <a:t>Sono possibili due esiti:</a:t>
            </a:r>
          </a:p>
          <a:p>
            <a:pPr eaLnBrk="1" hangingPunct="1">
              <a:lnSpc>
                <a:spcPct val="80000"/>
              </a:lnSpc>
              <a:buFontTx/>
              <a:buNone/>
              <a:tabLst>
                <a:tab pos="796925" algn="l"/>
              </a:tabLst>
            </a:pPr>
            <a:r>
              <a:rPr lang="it-IT" altLang="en-US" sz="2400" dirty="0">
                <a:solidFill>
                  <a:schemeClr val="tx2"/>
                </a:solidFill>
                <a:latin typeface="Wingdings" panose="05000000000000000000" pitchFamily="2" charset="2"/>
              </a:rPr>
              <a:t>	</a:t>
            </a:r>
            <a:r>
              <a:rPr lang="it-IT" altLang="en-US" sz="2400" dirty="0">
                <a:solidFill>
                  <a:schemeClr val="accent2"/>
                </a:solidFill>
                <a:latin typeface="Monotype Sorts" pitchFamily="2" charset="2"/>
              </a:rPr>
              <a:t>- </a:t>
            </a:r>
            <a:r>
              <a:rPr lang="it-IT" altLang="en-US" sz="2400" dirty="0"/>
              <a:t>Il pavimento </a:t>
            </a:r>
            <a:r>
              <a:rPr lang="it-IT" altLang="en-US" sz="2400" u="sng" dirty="0"/>
              <a:t>non</a:t>
            </a:r>
            <a:r>
              <a:rPr lang="it-IT" altLang="en-US" sz="2400" dirty="0"/>
              <a:t> è vincolante se è </a:t>
            </a:r>
            <a:r>
              <a:rPr lang="it-IT" altLang="en-US" sz="2400" u="sng" dirty="0"/>
              <a:t>inferiore</a:t>
            </a:r>
            <a:r>
              <a:rPr lang="it-IT" altLang="en-US" sz="2400" dirty="0"/>
              <a:t> al prezzo di equilibrio. </a:t>
            </a:r>
          </a:p>
          <a:p>
            <a:pPr eaLnBrk="1" hangingPunct="1">
              <a:lnSpc>
                <a:spcPct val="80000"/>
              </a:lnSpc>
              <a:buFontTx/>
              <a:buNone/>
              <a:tabLst>
                <a:tab pos="796925" algn="l"/>
              </a:tabLst>
            </a:pPr>
            <a:r>
              <a:rPr lang="it-IT" altLang="en-US" sz="2400" dirty="0">
                <a:solidFill>
                  <a:schemeClr val="tx2"/>
                </a:solidFill>
                <a:latin typeface="Wingdings" panose="05000000000000000000" pitchFamily="2" charset="2"/>
              </a:rPr>
              <a:t>	</a:t>
            </a:r>
            <a:r>
              <a:rPr lang="it-IT" altLang="en-US" sz="2400" dirty="0">
                <a:solidFill>
                  <a:schemeClr val="accent2"/>
                </a:solidFill>
                <a:latin typeface="Monotype Sorts" pitchFamily="2" charset="2"/>
              </a:rPr>
              <a:t>- </a:t>
            </a:r>
            <a:r>
              <a:rPr lang="it-IT" altLang="en-US" sz="2400" dirty="0"/>
              <a:t>Il pavimento è vincolante se è </a:t>
            </a:r>
            <a:r>
              <a:rPr lang="it-IT" altLang="en-US" sz="2400" u="sng" dirty="0"/>
              <a:t>superiore</a:t>
            </a:r>
            <a:r>
              <a:rPr lang="it-IT" altLang="en-US" sz="2400" dirty="0"/>
              <a:t> al prezzo di equilibrio.</a:t>
            </a:r>
          </a:p>
          <a:p>
            <a:pPr eaLnBrk="1" hangingPunct="1">
              <a:lnSpc>
                <a:spcPct val="80000"/>
              </a:lnSpc>
              <a:tabLst>
                <a:tab pos="796925" algn="l"/>
              </a:tabLst>
            </a:pPr>
            <a:r>
              <a:rPr lang="it-IT" altLang="en-US" sz="2400" dirty="0"/>
              <a:t>Un pavimento vincolante produce due effetti: </a:t>
            </a:r>
          </a:p>
          <a:p>
            <a:pPr eaLnBrk="1" hangingPunct="1">
              <a:lnSpc>
                <a:spcPct val="80000"/>
              </a:lnSpc>
              <a:buFontTx/>
              <a:buNone/>
              <a:tabLst>
                <a:tab pos="796925" algn="l"/>
              </a:tabLst>
            </a:pPr>
            <a:r>
              <a:rPr lang="it-IT" altLang="en-US" sz="2400" dirty="0">
                <a:solidFill>
                  <a:srgbClr val="FF0000"/>
                </a:solidFill>
              </a:rPr>
              <a:t>1)</a:t>
            </a:r>
            <a:r>
              <a:rPr lang="it-IT" altLang="en-US" sz="2400" dirty="0"/>
              <a:t> </a:t>
            </a:r>
            <a:r>
              <a:rPr lang="it-IT" altLang="en-US" sz="2400" dirty="0">
                <a:solidFill>
                  <a:srgbClr val="FF0000"/>
                </a:solidFill>
              </a:rPr>
              <a:t>surplus di beni (eccesso di offerta)</a:t>
            </a:r>
            <a:r>
              <a:rPr lang="it-IT" altLang="en-US" sz="2400" dirty="0"/>
              <a:t> Q</a:t>
            </a:r>
            <a:r>
              <a:rPr lang="it-IT" altLang="en-US" sz="1800" dirty="0"/>
              <a:t>S</a:t>
            </a:r>
            <a:r>
              <a:rPr lang="it-IT" altLang="en-US" sz="2400" dirty="0"/>
              <a:t> &gt; Q</a:t>
            </a:r>
            <a:r>
              <a:rPr lang="it-IT" altLang="en-US" sz="1800" dirty="0"/>
              <a:t>D</a:t>
            </a:r>
          </a:p>
          <a:p>
            <a:pPr eaLnBrk="1" hangingPunct="1">
              <a:lnSpc>
                <a:spcPct val="80000"/>
              </a:lnSpc>
              <a:buFontTx/>
              <a:buNone/>
              <a:tabLst>
                <a:tab pos="796925" algn="l"/>
              </a:tabLst>
            </a:pPr>
            <a:r>
              <a:rPr lang="it-IT" altLang="en-US" sz="2400" dirty="0">
                <a:solidFill>
                  <a:schemeClr val="tx2"/>
                </a:solidFill>
                <a:latin typeface="Wingdings" panose="05000000000000000000" pitchFamily="2" charset="2"/>
              </a:rPr>
              <a:t>	</a:t>
            </a:r>
            <a:r>
              <a:rPr lang="it-IT" altLang="en-US" sz="2400" dirty="0">
                <a:solidFill>
                  <a:schemeClr val="accent2"/>
                </a:solidFill>
                <a:latin typeface="Monotype Sorts" pitchFamily="2" charset="2"/>
              </a:rPr>
              <a:t>- </a:t>
            </a:r>
            <a:r>
              <a:rPr lang="it-IT" altLang="en-US" sz="2000" dirty="0"/>
              <a:t>Esempi: 	- il mercato di molti beni agricoli, a causa dei prezzi minimi garantiti</a:t>
            </a:r>
          </a:p>
          <a:p>
            <a:pPr eaLnBrk="1" hangingPunct="1">
              <a:lnSpc>
                <a:spcPct val="80000"/>
              </a:lnSpc>
              <a:buFontTx/>
              <a:buNone/>
              <a:tabLst>
                <a:tab pos="796925" algn="l"/>
              </a:tabLst>
            </a:pPr>
            <a:r>
              <a:rPr lang="it-IT" altLang="en-US" sz="2000" dirty="0"/>
              <a:t>				- il mercato del lavoro, a causa del salario minimo</a:t>
            </a:r>
            <a:endParaRPr lang="it-IT" altLang="en-US" sz="2800" dirty="0"/>
          </a:p>
          <a:p>
            <a:pPr eaLnBrk="1" hangingPunct="1">
              <a:lnSpc>
                <a:spcPct val="80000"/>
              </a:lnSpc>
              <a:tabLst>
                <a:tab pos="796925" algn="l"/>
              </a:tabLst>
            </a:pPr>
            <a:r>
              <a:rPr lang="it-IT" altLang="en-US" sz="2400" dirty="0"/>
              <a:t>Anche nel caso di un pavimento vincolante vale la </a:t>
            </a:r>
            <a:r>
              <a:rPr lang="it-IT" altLang="en-US" sz="2400" dirty="0">
                <a:solidFill>
                  <a:srgbClr val="FF0000"/>
                </a:solidFill>
              </a:rPr>
              <a:t>regola del lato corto</a:t>
            </a:r>
            <a:r>
              <a:rPr lang="it-IT" altLang="en-US" sz="2400" dirty="0">
                <a:solidFill>
                  <a:srgbClr val="000000"/>
                </a:solidFill>
              </a:rPr>
              <a:t>. Essa ci</a:t>
            </a:r>
            <a:r>
              <a:rPr lang="it-IT" altLang="en-US" sz="2400" dirty="0">
                <a:solidFill>
                  <a:srgbClr val="FF0000"/>
                </a:solidFill>
              </a:rPr>
              <a:t> </a:t>
            </a:r>
            <a:r>
              <a:rPr lang="it-IT" altLang="en-US" sz="2400" dirty="0"/>
              <a:t>dice che verrà scambiata la quantità domandata e parte dei potenziali venditori non riuscirà a cedere il bene. Chi è che effettivamente vende? </a:t>
            </a:r>
          </a:p>
          <a:p>
            <a:pPr lvl="1" eaLnBrk="1" hangingPunct="1">
              <a:lnSpc>
                <a:spcPct val="80000"/>
              </a:lnSpc>
              <a:tabLst>
                <a:tab pos="796925" algn="l"/>
              </a:tabLst>
            </a:pPr>
            <a:r>
              <a:rPr lang="it-IT" altLang="en-US" sz="2000" dirty="0"/>
              <a:t>Nel caso del lavoro, chi riesce a lavorare?</a:t>
            </a:r>
          </a:p>
          <a:p>
            <a:pPr eaLnBrk="1" hangingPunct="1">
              <a:lnSpc>
                <a:spcPct val="80000"/>
              </a:lnSpc>
              <a:buFontTx/>
              <a:buNone/>
              <a:tabLst>
                <a:tab pos="796925" algn="l"/>
              </a:tabLst>
            </a:pPr>
            <a:r>
              <a:rPr lang="it-IT" altLang="en-US" sz="2400" dirty="0">
                <a:solidFill>
                  <a:srgbClr val="FF0000"/>
                </a:solidFill>
              </a:rPr>
              <a:t>2)</a:t>
            </a:r>
            <a:r>
              <a:rPr lang="it-IT" altLang="en-US" sz="2400" dirty="0"/>
              <a:t> </a:t>
            </a:r>
            <a:r>
              <a:rPr lang="it-IT" altLang="en-US" sz="2400" dirty="0">
                <a:solidFill>
                  <a:srgbClr val="FF0000"/>
                </a:solidFill>
              </a:rPr>
              <a:t>razionamento non di prezzo</a:t>
            </a:r>
            <a:r>
              <a:rPr lang="it-IT" altLang="en-US" sz="2400" dirty="0"/>
              <a:t>, basato su </a:t>
            </a:r>
            <a:r>
              <a:rPr lang="it-IT" altLang="en-US" sz="2400" u="sng" dirty="0"/>
              <a:t>criteri discriminatori</a:t>
            </a:r>
            <a:r>
              <a:rPr lang="it-IT" altLang="en-US" sz="2400" dirty="0"/>
              <a:t>.</a:t>
            </a:r>
            <a:endParaRPr lang="it-IT" altLang="en-US" sz="2400" u="sng" dirty="0"/>
          </a:p>
          <a:p>
            <a:pPr eaLnBrk="1" hangingPunct="1">
              <a:lnSpc>
                <a:spcPct val="80000"/>
              </a:lnSpc>
              <a:buFontTx/>
              <a:buNone/>
              <a:tabLst>
                <a:tab pos="796925" algn="l"/>
              </a:tabLst>
            </a:pPr>
            <a:r>
              <a:rPr lang="it-IT" altLang="en-US" sz="2400" dirty="0"/>
              <a:t>	 </a:t>
            </a:r>
            <a:r>
              <a:rPr lang="it-IT" altLang="en-US" sz="2400" dirty="0">
                <a:solidFill>
                  <a:schemeClr val="accent2"/>
                </a:solidFill>
                <a:latin typeface="Monotype Sorts" pitchFamily="2" charset="2"/>
              </a:rPr>
              <a:t>- </a:t>
            </a:r>
            <a:r>
              <a:rPr lang="it-IT" altLang="en-US" sz="2000" dirty="0"/>
              <a:t>Esempi:	- accesso contingentato al mercato	</a:t>
            </a:r>
          </a:p>
          <a:p>
            <a:pPr eaLnBrk="1" hangingPunct="1">
              <a:lnSpc>
                <a:spcPct val="80000"/>
              </a:lnSpc>
              <a:buFontTx/>
              <a:buNone/>
              <a:tabLst>
                <a:tab pos="796925" algn="l"/>
              </a:tabLst>
            </a:pPr>
            <a:r>
              <a:rPr lang="it-IT" altLang="en-US" sz="2000" dirty="0"/>
              <a:t>				- assunzioni per raccomandazione</a:t>
            </a:r>
            <a:endParaRPr lang="it-IT" alt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2185">
                                            <p:txEl>
                                              <p:pRg st="1" end="1"/>
                                            </p:txEl>
                                          </p:spTgt>
                                        </p:tgtEl>
                                        <p:attrNameLst>
                                          <p:attrName>style.visibility</p:attrName>
                                        </p:attrNameLst>
                                      </p:cBhvr>
                                      <p:to>
                                        <p:strVal val="visible"/>
                                      </p:to>
                                    </p:set>
                                    <p:animEffect transition="in" filter="wipe(left)">
                                      <p:cBhvr>
                                        <p:cTn id="7" dur="500"/>
                                        <p:tgtEl>
                                          <p:spTgt spid="56218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2185">
                                            <p:txEl>
                                              <p:pRg st="2" end="2"/>
                                            </p:txEl>
                                          </p:spTgt>
                                        </p:tgtEl>
                                        <p:attrNameLst>
                                          <p:attrName>style.visibility</p:attrName>
                                        </p:attrNameLst>
                                      </p:cBhvr>
                                      <p:to>
                                        <p:strVal val="visible"/>
                                      </p:to>
                                    </p:set>
                                    <p:animEffect transition="in" filter="wipe(left)">
                                      <p:cBhvr>
                                        <p:cTn id="10" dur="500"/>
                                        <p:tgtEl>
                                          <p:spTgt spid="56218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62185">
                                            <p:txEl>
                                              <p:pRg st="3" end="3"/>
                                            </p:txEl>
                                          </p:spTgt>
                                        </p:tgtEl>
                                        <p:attrNameLst>
                                          <p:attrName>style.visibility</p:attrName>
                                        </p:attrNameLst>
                                      </p:cBhvr>
                                      <p:to>
                                        <p:strVal val="visible"/>
                                      </p:to>
                                    </p:set>
                                    <p:animEffect transition="in" filter="wipe(left)">
                                      <p:cBhvr>
                                        <p:cTn id="15" dur="500"/>
                                        <p:tgtEl>
                                          <p:spTgt spid="56218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62185">
                                            <p:txEl>
                                              <p:pRg st="4" end="4"/>
                                            </p:txEl>
                                          </p:spTgt>
                                        </p:tgtEl>
                                        <p:attrNameLst>
                                          <p:attrName>style.visibility</p:attrName>
                                        </p:attrNameLst>
                                      </p:cBhvr>
                                      <p:to>
                                        <p:strVal val="visible"/>
                                      </p:to>
                                    </p:set>
                                    <p:animEffect transition="in" filter="wipe(left)">
                                      <p:cBhvr>
                                        <p:cTn id="20" dur="500"/>
                                        <p:tgtEl>
                                          <p:spTgt spid="562185">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62185">
                                            <p:txEl>
                                              <p:pRg st="5" end="5"/>
                                            </p:txEl>
                                          </p:spTgt>
                                        </p:tgtEl>
                                        <p:attrNameLst>
                                          <p:attrName>style.visibility</p:attrName>
                                        </p:attrNameLst>
                                      </p:cBhvr>
                                      <p:to>
                                        <p:strVal val="visible"/>
                                      </p:to>
                                    </p:set>
                                    <p:animEffect transition="in" filter="wipe(left)">
                                      <p:cBhvr>
                                        <p:cTn id="23" dur="500"/>
                                        <p:tgtEl>
                                          <p:spTgt spid="562185">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62185">
                                            <p:txEl>
                                              <p:pRg st="6" end="6"/>
                                            </p:txEl>
                                          </p:spTgt>
                                        </p:tgtEl>
                                        <p:attrNameLst>
                                          <p:attrName>style.visibility</p:attrName>
                                        </p:attrNameLst>
                                      </p:cBhvr>
                                      <p:to>
                                        <p:strVal val="visible"/>
                                      </p:to>
                                    </p:set>
                                    <p:animEffect transition="in" filter="wipe(left)">
                                      <p:cBhvr>
                                        <p:cTn id="26" dur="500"/>
                                        <p:tgtEl>
                                          <p:spTgt spid="56218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62185">
                                            <p:txEl>
                                              <p:pRg st="7" end="7"/>
                                            </p:txEl>
                                          </p:spTgt>
                                        </p:tgtEl>
                                        <p:attrNameLst>
                                          <p:attrName>style.visibility</p:attrName>
                                        </p:attrNameLst>
                                      </p:cBhvr>
                                      <p:to>
                                        <p:strVal val="visible"/>
                                      </p:to>
                                    </p:set>
                                    <p:animEffect transition="in" filter="wipe(left)">
                                      <p:cBhvr>
                                        <p:cTn id="31" dur="500"/>
                                        <p:tgtEl>
                                          <p:spTgt spid="562185">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62185">
                                            <p:txEl>
                                              <p:pRg st="8" end="8"/>
                                            </p:txEl>
                                          </p:spTgt>
                                        </p:tgtEl>
                                        <p:attrNameLst>
                                          <p:attrName>style.visibility</p:attrName>
                                        </p:attrNameLst>
                                      </p:cBhvr>
                                      <p:to>
                                        <p:strVal val="visible"/>
                                      </p:to>
                                    </p:set>
                                    <p:animEffect transition="in" filter="wipe(left)">
                                      <p:cBhvr>
                                        <p:cTn id="34" dur="500"/>
                                        <p:tgtEl>
                                          <p:spTgt spid="562185">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62185">
                                            <p:txEl>
                                              <p:pRg st="9" end="9"/>
                                            </p:txEl>
                                          </p:spTgt>
                                        </p:tgtEl>
                                        <p:attrNameLst>
                                          <p:attrName>style.visibility</p:attrName>
                                        </p:attrNameLst>
                                      </p:cBhvr>
                                      <p:to>
                                        <p:strVal val="visible"/>
                                      </p:to>
                                    </p:set>
                                    <p:animEffect transition="in" filter="wipe(left)">
                                      <p:cBhvr>
                                        <p:cTn id="39" dur="500"/>
                                        <p:tgtEl>
                                          <p:spTgt spid="562185">
                                            <p:txEl>
                                              <p:pRg st="9" end="9"/>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62185">
                                            <p:txEl>
                                              <p:pRg st="10" end="10"/>
                                            </p:txEl>
                                          </p:spTgt>
                                        </p:tgtEl>
                                        <p:attrNameLst>
                                          <p:attrName>style.visibility</p:attrName>
                                        </p:attrNameLst>
                                      </p:cBhvr>
                                      <p:to>
                                        <p:strVal val="visible"/>
                                      </p:to>
                                    </p:set>
                                    <p:animEffect transition="in" filter="wipe(left)">
                                      <p:cBhvr>
                                        <p:cTn id="42" dur="500"/>
                                        <p:tgtEl>
                                          <p:spTgt spid="562185">
                                            <p:txEl>
                                              <p:pRg st="10" end="10"/>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62185">
                                            <p:txEl>
                                              <p:pRg st="11" end="11"/>
                                            </p:txEl>
                                          </p:spTgt>
                                        </p:tgtEl>
                                        <p:attrNameLst>
                                          <p:attrName>style.visibility</p:attrName>
                                        </p:attrNameLst>
                                      </p:cBhvr>
                                      <p:to>
                                        <p:strVal val="visible"/>
                                      </p:to>
                                    </p:set>
                                    <p:animEffect transition="in" filter="wipe(left)">
                                      <p:cBhvr>
                                        <p:cTn id="45" dur="500"/>
                                        <p:tgtEl>
                                          <p:spTgt spid="56218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5" grpId="0" uiExpand="1"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4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40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40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4022" name="Rectangle 6"/>
          <p:cNvSpPr>
            <a:spLocks noGrp="1" noChangeArrowheads="1"/>
          </p:cNvSpPr>
          <p:nvPr>
            <p:ph type="title"/>
          </p:nvPr>
        </p:nvSpPr>
        <p:spPr>
          <a:xfrm>
            <a:off x="685800" y="152400"/>
            <a:ext cx="77724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Pavimento non vincolante</a:t>
            </a:r>
          </a:p>
        </p:txBody>
      </p:sp>
      <p:sp>
        <p:nvSpPr>
          <p:cNvPr id="214023" name="Rectangle 7"/>
          <p:cNvSpPr>
            <a:spLocks noChangeArrowheads="1"/>
          </p:cNvSpPr>
          <p:nvPr/>
        </p:nvSpPr>
        <p:spPr bwMode="auto">
          <a:xfrm>
            <a:off x="2155825" y="38862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14024" name="Rectangle 8"/>
          <p:cNvSpPr>
            <a:spLocks noChangeArrowheads="1"/>
          </p:cNvSpPr>
          <p:nvPr/>
        </p:nvSpPr>
        <p:spPr bwMode="auto">
          <a:xfrm>
            <a:off x="2209800" y="45720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€2</a:t>
            </a:r>
          </a:p>
        </p:txBody>
      </p:sp>
      <p:sp>
        <p:nvSpPr>
          <p:cNvPr id="214025" name="Rectangle 9"/>
          <p:cNvSpPr>
            <a:spLocks noChangeArrowheads="1"/>
          </p:cNvSpPr>
          <p:nvPr/>
        </p:nvSpPr>
        <p:spPr bwMode="auto">
          <a:xfrm>
            <a:off x="6569075" y="6027738"/>
            <a:ext cx="1193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latte</a:t>
            </a:r>
          </a:p>
        </p:txBody>
      </p:sp>
      <p:sp>
        <p:nvSpPr>
          <p:cNvPr id="214026" name="Rectangle 10"/>
          <p:cNvSpPr>
            <a:spLocks noChangeArrowheads="1"/>
          </p:cNvSpPr>
          <p:nvPr/>
        </p:nvSpPr>
        <p:spPr bwMode="auto">
          <a:xfrm>
            <a:off x="2298700" y="6027738"/>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14027" name="Rectangle 11"/>
          <p:cNvSpPr>
            <a:spLocks noChangeArrowheads="1"/>
          </p:cNvSpPr>
          <p:nvPr/>
        </p:nvSpPr>
        <p:spPr bwMode="auto">
          <a:xfrm>
            <a:off x="1695450" y="1743075"/>
            <a:ext cx="73660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Prezzo</a:t>
            </a:r>
          </a:p>
        </p:txBody>
      </p:sp>
      <p:sp>
        <p:nvSpPr>
          <p:cNvPr id="214028" name="Rectangle 12"/>
          <p:cNvSpPr>
            <a:spLocks noChangeArrowheads="1"/>
          </p:cNvSpPr>
          <p:nvPr/>
        </p:nvSpPr>
        <p:spPr bwMode="auto">
          <a:xfrm>
            <a:off x="5156200" y="6027738"/>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14029" name="Rectangle 13"/>
          <p:cNvSpPr>
            <a:spLocks noChangeArrowheads="1"/>
          </p:cNvSpPr>
          <p:nvPr/>
        </p:nvSpPr>
        <p:spPr bwMode="auto">
          <a:xfrm>
            <a:off x="7153275" y="4459288"/>
            <a:ext cx="11557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Pavimento</a:t>
            </a:r>
          </a:p>
          <a:p>
            <a:pPr algn="ctr">
              <a:lnSpc>
                <a:spcPct val="85000"/>
              </a:lnSpc>
              <a:spcBef>
                <a:spcPct val="0"/>
              </a:spcBef>
              <a:buFontTx/>
              <a:buNone/>
            </a:pPr>
            <a:r>
              <a:rPr lang="it-IT" altLang="en-US" sz="1800" b="1">
                <a:solidFill>
                  <a:srgbClr val="000000"/>
                </a:solidFill>
                <a:latin typeface="Arial" panose="020B0604020202020204" pitchFamily="34" charset="0"/>
              </a:rPr>
              <a:t>al prezzo</a:t>
            </a:r>
          </a:p>
        </p:txBody>
      </p:sp>
      <p:sp>
        <p:nvSpPr>
          <p:cNvPr id="214030" name="Freeform 14"/>
          <p:cNvSpPr>
            <a:spLocks/>
          </p:cNvSpPr>
          <p:nvPr/>
        </p:nvSpPr>
        <p:spPr bwMode="auto">
          <a:xfrm>
            <a:off x="2527300" y="4057650"/>
            <a:ext cx="2830513" cy="1914525"/>
          </a:xfrm>
          <a:custGeom>
            <a:avLst/>
            <a:gdLst>
              <a:gd name="T0" fmla="*/ 2147483646 w 1783"/>
              <a:gd name="T1" fmla="*/ 2147483646 h 1206"/>
              <a:gd name="T2" fmla="*/ 2147483646 w 1783"/>
              <a:gd name="T3" fmla="*/ 0 h 1206"/>
              <a:gd name="T4" fmla="*/ 0 w 1783"/>
              <a:gd name="T5" fmla="*/ 0 h 1206"/>
              <a:gd name="T6" fmla="*/ 0 60000 65536"/>
              <a:gd name="T7" fmla="*/ 0 60000 65536"/>
              <a:gd name="T8" fmla="*/ 0 60000 65536"/>
            </a:gdLst>
            <a:ahLst/>
            <a:cxnLst>
              <a:cxn ang="T6">
                <a:pos x="T0" y="T1"/>
              </a:cxn>
              <a:cxn ang="T7">
                <a:pos x="T2" y="T3"/>
              </a:cxn>
              <a:cxn ang="T8">
                <a:pos x="T4" y="T5"/>
              </a:cxn>
            </a:cxnLst>
            <a:rect l="0" t="0" r="r" b="b"/>
            <a:pathLst>
              <a:path w="1783" h="1206">
                <a:moveTo>
                  <a:pt x="1782" y="1205"/>
                </a:moveTo>
                <a:lnTo>
                  <a:pt x="178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4031" name="Line 15"/>
          <p:cNvSpPr>
            <a:spLocks noChangeShapeType="1"/>
          </p:cNvSpPr>
          <p:nvPr/>
        </p:nvSpPr>
        <p:spPr bwMode="auto">
          <a:xfrm flipH="1">
            <a:off x="2524125" y="4687888"/>
            <a:ext cx="4759325" cy="1587"/>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4032" name="Rectangle 16"/>
          <p:cNvSpPr>
            <a:spLocks noChangeArrowheads="1"/>
          </p:cNvSpPr>
          <p:nvPr/>
        </p:nvSpPr>
        <p:spPr bwMode="auto">
          <a:xfrm>
            <a:off x="6727825" y="5313363"/>
            <a:ext cx="1041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Domanda</a:t>
            </a:r>
          </a:p>
        </p:txBody>
      </p:sp>
      <p:sp>
        <p:nvSpPr>
          <p:cNvPr id="214033" name="Rectangle 17"/>
          <p:cNvSpPr>
            <a:spLocks noChangeArrowheads="1"/>
          </p:cNvSpPr>
          <p:nvPr/>
        </p:nvSpPr>
        <p:spPr bwMode="auto">
          <a:xfrm>
            <a:off x="6356350" y="2257425"/>
            <a:ext cx="749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Offerta</a:t>
            </a:r>
          </a:p>
        </p:txBody>
      </p:sp>
      <p:sp>
        <p:nvSpPr>
          <p:cNvPr id="214034" name="Line 18"/>
          <p:cNvSpPr>
            <a:spLocks noChangeShapeType="1"/>
          </p:cNvSpPr>
          <p:nvPr/>
        </p:nvSpPr>
        <p:spPr bwMode="auto">
          <a:xfrm>
            <a:off x="4149725" y="2622550"/>
            <a:ext cx="2651125" cy="30781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4035" name="Line 19"/>
          <p:cNvSpPr>
            <a:spLocks noChangeShapeType="1"/>
          </p:cNvSpPr>
          <p:nvPr/>
        </p:nvSpPr>
        <p:spPr bwMode="auto">
          <a:xfrm flipV="1">
            <a:off x="3946525" y="2562225"/>
            <a:ext cx="2679700" cy="3128963"/>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4036" name="Freeform 20"/>
          <p:cNvSpPr>
            <a:spLocks/>
          </p:cNvSpPr>
          <p:nvPr/>
        </p:nvSpPr>
        <p:spPr bwMode="auto">
          <a:xfrm>
            <a:off x="5299075" y="3971925"/>
            <a:ext cx="144463" cy="142875"/>
          </a:xfrm>
          <a:custGeom>
            <a:avLst/>
            <a:gdLst>
              <a:gd name="T0" fmla="*/ 2147483646 w 91"/>
              <a:gd name="T1" fmla="*/ 2147483646 h 90"/>
              <a:gd name="T2" fmla="*/ 2147483646 w 91"/>
              <a:gd name="T3" fmla="*/ 2147483646 h 90"/>
              <a:gd name="T4" fmla="*/ 2147483646 w 91"/>
              <a:gd name="T5" fmla="*/ 2147483646 h 90"/>
              <a:gd name="T6" fmla="*/ 2147483646 w 91"/>
              <a:gd name="T7" fmla="*/ 2147483646 h 90"/>
              <a:gd name="T8" fmla="*/ 2147483646 w 91"/>
              <a:gd name="T9" fmla="*/ 2147483646 h 90"/>
              <a:gd name="T10" fmla="*/ 2147483646 w 91"/>
              <a:gd name="T11" fmla="*/ 0 h 90"/>
              <a:gd name="T12" fmla="*/ 2147483646 w 91"/>
              <a:gd name="T13" fmla="*/ 0 h 90"/>
              <a:gd name="T14" fmla="*/ 2147483646 w 91"/>
              <a:gd name="T15" fmla="*/ 0 h 90"/>
              <a:gd name="T16" fmla="*/ 0 w 91"/>
              <a:gd name="T17" fmla="*/ 2147483646 h 90"/>
              <a:gd name="T18" fmla="*/ 0 w 91"/>
              <a:gd name="T19" fmla="*/ 2147483646 h 90"/>
              <a:gd name="T20" fmla="*/ 0 w 91"/>
              <a:gd name="T21" fmla="*/ 2147483646 h 90"/>
              <a:gd name="T22" fmla="*/ 2147483646 w 91"/>
              <a:gd name="T23" fmla="*/ 2147483646 h 90"/>
              <a:gd name="T24" fmla="*/ 2147483646 w 91"/>
              <a:gd name="T25" fmla="*/ 2147483646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0">
                <a:moveTo>
                  <a:pt x="36" y="89"/>
                </a:moveTo>
                <a:lnTo>
                  <a:pt x="72" y="89"/>
                </a:lnTo>
                <a:lnTo>
                  <a:pt x="72" y="71"/>
                </a:lnTo>
                <a:lnTo>
                  <a:pt x="90" y="53"/>
                </a:lnTo>
                <a:lnTo>
                  <a:pt x="72" y="18"/>
                </a:lnTo>
                <a:lnTo>
                  <a:pt x="72" y="0"/>
                </a:lnTo>
                <a:lnTo>
                  <a:pt x="36" y="0"/>
                </a:lnTo>
                <a:lnTo>
                  <a:pt x="18" y="0"/>
                </a:lnTo>
                <a:lnTo>
                  <a:pt x="0" y="18"/>
                </a:lnTo>
                <a:lnTo>
                  <a:pt x="0" y="53"/>
                </a:lnTo>
                <a:lnTo>
                  <a:pt x="0" y="71"/>
                </a:lnTo>
                <a:lnTo>
                  <a:pt x="18" y="89"/>
                </a:lnTo>
                <a:lnTo>
                  <a:pt x="36" y="8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4037" name="Freeform 21"/>
          <p:cNvSpPr>
            <a:spLocks/>
          </p:cNvSpPr>
          <p:nvPr/>
        </p:nvSpPr>
        <p:spPr bwMode="auto">
          <a:xfrm>
            <a:off x="2527300" y="1828800"/>
            <a:ext cx="5116513" cy="4171950"/>
          </a:xfrm>
          <a:custGeom>
            <a:avLst/>
            <a:gdLst>
              <a:gd name="T0" fmla="*/ 0 w 3223"/>
              <a:gd name="T1" fmla="*/ 0 h 2628"/>
              <a:gd name="T2" fmla="*/ 0 w 3223"/>
              <a:gd name="T3" fmla="*/ 2147483646 h 2628"/>
              <a:gd name="T4" fmla="*/ 2147483646 w 3223"/>
              <a:gd name="T5" fmla="*/ 2147483646 h 2628"/>
              <a:gd name="T6" fmla="*/ 0 60000 65536"/>
              <a:gd name="T7" fmla="*/ 0 60000 65536"/>
              <a:gd name="T8" fmla="*/ 0 60000 65536"/>
            </a:gdLst>
            <a:ahLst/>
            <a:cxnLst>
              <a:cxn ang="T6">
                <a:pos x="T0" y="T1"/>
              </a:cxn>
              <a:cxn ang="T7">
                <a:pos x="T2" y="T3"/>
              </a:cxn>
              <a:cxn ang="T8">
                <a:pos x="T4" y="T5"/>
              </a:cxn>
            </a:cxnLst>
            <a:rect l="0" t="0" r="r" b="b"/>
            <a:pathLst>
              <a:path w="3223" h="2628">
                <a:moveTo>
                  <a:pt x="0" y="0"/>
                </a:moveTo>
                <a:lnTo>
                  <a:pt x="0" y="2627"/>
                </a:lnTo>
                <a:lnTo>
                  <a:pt x="3222" y="26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60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60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60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16070" name="Rectangle 6"/>
          <p:cNvSpPr>
            <a:spLocks noGrp="1" noChangeArrowheads="1"/>
          </p:cNvSpPr>
          <p:nvPr>
            <p:ph type="title"/>
          </p:nvPr>
        </p:nvSpPr>
        <p:spPr>
          <a:xfrm>
            <a:off x="685800" y="2286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a:t>Pavimento vincolante</a:t>
            </a:r>
          </a:p>
        </p:txBody>
      </p:sp>
      <p:grpSp>
        <p:nvGrpSpPr>
          <p:cNvPr id="216071" name="Group 7"/>
          <p:cNvGrpSpPr>
            <a:grpSpLocks/>
          </p:cNvGrpSpPr>
          <p:nvPr/>
        </p:nvGrpSpPr>
        <p:grpSpPr bwMode="auto">
          <a:xfrm>
            <a:off x="1473200" y="1412875"/>
            <a:ext cx="6851650" cy="5400675"/>
            <a:chOff x="928" y="1103"/>
            <a:chExt cx="4316" cy="3190"/>
          </a:xfrm>
        </p:grpSpPr>
        <p:sp>
          <p:nvSpPr>
            <p:cNvPr id="216072" name="Rectangle 8"/>
            <p:cNvSpPr>
              <a:spLocks noChangeArrowheads="1"/>
            </p:cNvSpPr>
            <p:nvPr/>
          </p:nvSpPr>
          <p:spPr bwMode="auto">
            <a:xfrm>
              <a:off x="1238" y="2063"/>
              <a:ext cx="16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€4</a:t>
              </a:r>
            </a:p>
          </p:txBody>
        </p:sp>
        <p:sp>
          <p:nvSpPr>
            <p:cNvPr id="216073" name="Rectangle 9"/>
            <p:cNvSpPr>
              <a:spLocks noChangeArrowheads="1"/>
            </p:cNvSpPr>
            <p:nvPr/>
          </p:nvSpPr>
          <p:spPr bwMode="auto">
            <a:xfrm>
              <a:off x="4170" y="3850"/>
              <a:ext cx="752"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latte</a:t>
              </a:r>
            </a:p>
          </p:txBody>
        </p:sp>
        <p:sp>
          <p:nvSpPr>
            <p:cNvPr id="216074" name="Rectangle 10"/>
            <p:cNvSpPr>
              <a:spLocks noChangeArrowheads="1"/>
            </p:cNvSpPr>
            <p:nvPr/>
          </p:nvSpPr>
          <p:spPr bwMode="auto">
            <a:xfrm>
              <a:off x="1288" y="3802"/>
              <a:ext cx="8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16075" name="Rectangle 11"/>
            <p:cNvSpPr>
              <a:spLocks noChangeArrowheads="1"/>
            </p:cNvSpPr>
            <p:nvPr/>
          </p:nvSpPr>
          <p:spPr bwMode="auto">
            <a:xfrm>
              <a:off x="956" y="1103"/>
              <a:ext cx="464"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Prezzo</a:t>
              </a:r>
            </a:p>
          </p:txBody>
        </p:sp>
        <p:sp>
          <p:nvSpPr>
            <p:cNvPr id="216076" name="Rectangle 12"/>
            <p:cNvSpPr>
              <a:spLocks noChangeArrowheads="1"/>
            </p:cNvSpPr>
            <p:nvPr/>
          </p:nvSpPr>
          <p:spPr bwMode="auto">
            <a:xfrm>
              <a:off x="1318" y="2477"/>
              <a:ext cx="8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16077" name="Rectangle 13"/>
            <p:cNvSpPr>
              <a:spLocks noChangeArrowheads="1"/>
            </p:cNvSpPr>
            <p:nvPr/>
          </p:nvSpPr>
          <p:spPr bwMode="auto">
            <a:xfrm>
              <a:off x="4078" y="3352"/>
              <a:ext cx="65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Domanda</a:t>
              </a:r>
            </a:p>
          </p:txBody>
        </p:sp>
        <p:sp>
          <p:nvSpPr>
            <p:cNvPr id="216078" name="Rectangle 14"/>
            <p:cNvSpPr>
              <a:spLocks noChangeArrowheads="1"/>
            </p:cNvSpPr>
            <p:nvPr/>
          </p:nvSpPr>
          <p:spPr bwMode="auto">
            <a:xfrm>
              <a:off x="3826" y="1427"/>
              <a:ext cx="472"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Offerta</a:t>
              </a:r>
            </a:p>
          </p:txBody>
        </p:sp>
        <p:sp>
          <p:nvSpPr>
            <p:cNvPr id="216079" name="Rectangle 15"/>
            <p:cNvSpPr>
              <a:spLocks noChangeArrowheads="1"/>
            </p:cNvSpPr>
            <p:nvPr/>
          </p:nvSpPr>
          <p:spPr bwMode="auto">
            <a:xfrm>
              <a:off x="4516" y="2069"/>
              <a:ext cx="728"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Pavimento</a:t>
              </a:r>
            </a:p>
            <a:p>
              <a:pPr>
                <a:spcBef>
                  <a:spcPct val="0"/>
                </a:spcBef>
                <a:buFontTx/>
                <a:buNone/>
              </a:pPr>
              <a:r>
                <a:rPr lang="it-IT" altLang="en-US" sz="1800" b="1">
                  <a:solidFill>
                    <a:srgbClr val="000000"/>
                  </a:solidFill>
                  <a:latin typeface="Arial" panose="020B0604020202020204" pitchFamily="34" charset="0"/>
                </a:rPr>
                <a:t>al prezzo</a:t>
              </a:r>
            </a:p>
          </p:txBody>
        </p:sp>
        <p:sp>
          <p:nvSpPr>
            <p:cNvPr id="216080" name="Rectangle 16"/>
            <p:cNvSpPr>
              <a:spLocks noChangeArrowheads="1"/>
            </p:cNvSpPr>
            <p:nvPr/>
          </p:nvSpPr>
          <p:spPr bwMode="auto">
            <a:xfrm>
              <a:off x="2764" y="3802"/>
              <a:ext cx="16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80</a:t>
              </a:r>
            </a:p>
          </p:txBody>
        </p:sp>
        <p:sp>
          <p:nvSpPr>
            <p:cNvPr id="216081" name="Rectangle 17"/>
            <p:cNvSpPr>
              <a:spLocks noChangeArrowheads="1"/>
            </p:cNvSpPr>
            <p:nvPr/>
          </p:nvSpPr>
          <p:spPr bwMode="auto">
            <a:xfrm>
              <a:off x="2414" y="4018"/>
              <a:ext cx="768"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Quantità</a:t>
              </a:r>
            </a:p>
            <a:p>
              <a:pPr algn="ctr">
                <a:lnSpc>
                  <a:spcPct val="85000"/>
                </a:lnSpc>
                <a:spcBef>
                  <a:spcPct val="0"/>
                </a:spcBef>
                <a:buFontTx/>
                <a:buNone/>
              </a:pPr>
              <a:r>
                <a:rPr lang="it-IT" altLang="en-US" sz="1800" b="1">
                  <a:solidFill>
                    <a:srgbClr val="000000"/>
                  </a:solidFill>
                  <a:latin typeface="Arial" panose="020B0604020202020204" pitchFamily="34" charset="0"/>
                </a:rPr>
                <a:t>domandata</a:t>
              </a:r>
            </a:p>
          </p:txBody>
        </p:sp>
        <p:sp>
          <p:nvSpPr>
            <p:cNvPr id="216082" name="Rectangle 18"/>
            <p:cNvSpPr>
              <a:spLocks noChangeArrowheads="1"/>
            </p:cNvSpPr>
            <p:nvPr/>
          </p:nvSpPr>
          <p:spPr bwMode="auto">
            <a:xfrm>
              <a:off x="3448" y="3802"/>
              <a:ext cx="240"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120</a:t>
              </a:r>
            </a:p>
          </p:txBody>
        </p:sp>
        <p:sp>
          <p:nvSpPr>
            <p:cNvPr id="216083" name="Rectangle 19"/>
            <p:cNvSpPr>
              <a:spLocks noChangeArrowheads="1"/>
            </p:cNvSpPr>
            <p:nvPr/>
          </p:nvSpPr>
          <p:spPr bwMode="auto">
            <a:xfrm>
              <a:off x="3322" y="4018"/>
              <a:ext cx="584"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r>
                <a:rPr lang="it-IT" altLang="en-US" sz="1800" b="1">
                  <a:solidFill>
                    <a:srgbClr val="000000"/>
                  </a:solidFill>
                  <a:latin typeface="Arial" panose="020B0604020202020204" pitchFamily="34" charset="0"/>
                </a:rPr>
                <a:t>Quantità</a:t>
              </a:r>
            </a:p>
            <a:p>
              <a:pPr algn="ctr">
                <a:lnSpc>
                  <a:spcPct val="85000"/>
                </a:lnSpc>
                <a:spcBef>
                  <a:spcPct val="0"/>
                </a:spcBef>
                <a:buFontTx/>
                <a:buNone/>
              </a:pPr>
              <a:r>
                <a:rPr lang="it-IT" altLang="en-US" sz="1800" b="1">
                  <a:solidFill>
                    <a:srgbClr val="000000"/>
                  </a:solidFill>
                  <a:latin typeface="Arial" panose="020B0604020202020204" pitchFamily="34" charset="0"/>
                </a:rPr>
                <a:t>offerta</a:t>
              </a:r>
            </a:p>
          </p:txBody>
        </p:sp>
        <p:sp>
          <p:nvSpPr>
            <p:cNvPr id="216084" name="Rectangle 20"/>
            <p:cNvSpPr>
              <a:spLocks noChangeArrowheads="1"/>
            </p:cNvSpPr>
            <p:nvPr/>
          </p:nvSpPr>
          <p:spPr bwMode="auto">
            <a:xfrm>
              <a:off x="928" y="2878"/>
              <a:ext cx="1"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endParaRPr lang="en-US" altLang="en-US" sz="1800" b="1">
                <a:solidFill>
                  <a:srgbClr val="000000"/>
                </a:solidFill>
                <a:latin typeface="Arial" panose="020B0604020202020204" pitchFamily="34" charset="0"/>
              </a:endParaRPr>
            </a:p>
          </p:txBody>
        </p:sp>
        <p:sp>
          <p:nvSpPr>
            <p:cNvPr id="216085" name="Line 21"/>
            <p:cNvSpPr>
              <a:spLocks noChangeShapeType="1"/>
            </p:cNvSpPr>
            <p:nvPr/>
          </p:nvSpPr>
          <p:spPr bwMode="auto">
            <a:xfrm flipH="1">
              <a:off x="1074" y="2641"/>
              <a:ext cx="200" cy="18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86" name="Line 22"/>
            <p:cNvSpPr>
              <a:spLocks noChangeShapeType="1"/>
            </p:cNvSpPr>
            <p:nvPr/>
          </p:nvSpPr>
          <p:spPr bwMode="auto">
            <a:xfrm>
              <a:off x="2436" y="1657"/>
              <a:ext cx="1670" cy="193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87" name="Line 23"/>
            <p:cNvSpPr>
              <a:spLocks noChangeShapeType="1"/>
            </p:cNvSpPr>
            <p:nvPr/>
          </p:nvSpPr>
          <p:spPr bwMode="auto">
            <a:xfrm flipV="1">
              <a:off x="2326" y="1619"/>
              <a:ext cx="1688" cy="1971"/>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88" name="Line 24"/>
            <p:cNvSpPr>
              <a:spLocks noChangeShapeType="1"/>
            </p:cNvSpPr>
            <p:nvPr/>
          </p:nvSpPr>
          <p:spPr bwMode="auto">
            <a:xfrm flipH="1">
              <a:off x="1430" y="2149"/>
              <a:ext cx="2998" cy="1"/>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89" name="Rectangle 25"/>
            <p:cNvSpPr>
              <a:spLocks noChangeArrowheads="1"/>
            </p:cNvSpPr>
            <p:nvPr/>
          </p:nvSpPr>
          <p:spPr bwMode="auto">
            <a:xfrm>
              <a:off x="2980" y="1769"/>
              <a:ext cx="53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Surplus</a:t>
              </a:r>
            </a:p>
          </p:txBody>
        </p:sp>
        <p:sp>
          <p:nvSpPr>
            <p:cNvPr id="216090" name="Line 26"/>
            <p:cNvSpPr>
              <a:spLocks noChangeShapeType="1"/>
            </p:cNvSpPr>
            <p:nvPr/>
          </p:nvSpPr>
          <p:spPr bwMode="auto">
            <a:xfrm flipV="1">
              <a:off x="3576" y="2145"/>
              <a:ext cx="0" cy="16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91" name="Line 27"/>
            <p:cNvSpPr>
              <a:spLocks noChangeShapeType="1"/>
            </p:cNvSpPr>
            <p:nvPr/>
          </p:nvSpPr>
          <p:spPr bwMode="auto">
            <a:xfrm flipV="1">
              <a:off x="2856" y="2145"/>
              <a:ext cx="0" cy="162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92" name="Freeform 28"/>
            <p:cNvSpPr>
              <a:spLocks/>
            </p:cNvSpPr>
            <p:nvPr/>
          </p:nvSpPr>
          <p:spPr bwMode="auto">
            <a:xfrm>
              <a:off x="3484" y="2039"/>
              <a:ext cx="73" cy="37"/>
            </a:xfrm>
            <a:custGeom>
              <a:avLst/>
              <a:gdLst>
                <a:gd name="T0" fmla="*/ 72 w 73"/>
                <a:gd name="T1" fmla="*/ 36 h 37"/>
                <a:gd name="T2" fmla="*/ 54 w 73"/>
                <a:gd name="T3" fmla="*/ 18 h 37"/>
                <a:gd name="T4" fmla="*/ 36 w 73"/>
                <a:gd name="T5" fmla="*/ 0 h 37"/>
                <a:gd name="T6" fmla="*/ 0 w 73"/>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37">
                  <a:moveTo>
                    <a:pt x="72" y="36"/>
                  </a:moveTo>
                  <a:lnTo>
                    <a:pt x="54" y="18"/>
                  </a:lnTo>
                  <a:lnTo>
                    <a:pt x="3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093" name="Freeform 29"/>
            <p:cNvSpPr>
              <a:spLocks/>
            </p:cNvSpPr>
            <p:nvPr/>
          </p:nvSpPr>
          <p:spPr bwMode="auto">
            <a:xfrm>
              <a:off x="3250" y="2041"/>
              <a:ext cx="235" cy="1"/>
            </a:xfrm>
            <a:custGeom>
              <a:avLst/>
              <a:gdLst>
                <a:gd name="T0" fmla="*/ 234 w 235"/>
                <a:gd name="T1" fmla="*/ 0 h 1"/>
                <a:gd name="T2" fmla="*/ 216 w 235"/>
                <a:gd name="T3" fmla="*/ 0 h 1"/>
                <a:gd name="T4" fmla="*/ 180 w 235"/>
                <a:gd name="T5" fmla="*/ 0 h 1"/>
                <a:gd name="T6" fmla="*/ 126 w 235"/>
                <a:gd name="T7" fmla="*/ 0 h 1"/>
                <a:gd name="T8" fmla="*/ 72 w 235"/>
                <a:gd name="T9" fmla="*/ 0 h 1"/>
                <a:gd name="T10" fmla="*/ 18 w 235"/>
                <a:gd name="T11" fmla="*/ 0 h 1"/>
                <a:gd name="T12" fmla="*/ 0 w 235"/>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1">
                  <a:moveTo>
                    <a:pt x="234" y="0"/>
                  </a:moveTo>
                  <a:lnTo>
                    <a:pt x="216" y="0"/>
                  </a:lnTo>
                  <a:lnTo>
                    <a:pt x="180" y="0"/>
                  </a:lnTo>
                  <a:lnTo>
                    <a:pt x="126" y="0"/>
                  </a:lnTo>
                  <a:lnTo>
                    <a:pt x="72" y="0"/>
                  </a:lnTo>
                  <a:lnTo>
                    <a:pt x="1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094" name="Freeform 30"/>
            <p:cNvSpPr>
              <a:spLocks/>
            </p:cNvSpPr>
            <p:nvPr/>
          </p:nvSpPr>
          <p:spPr bwMode="auto">
            <a:xfrm>
              <a:off x="3214" y="1985"/>
              <a:ext cx="37" cy="55"/>
            </a:xfrm>
            <a:custGeom>
              <a:avLst/>
              <a:gdLst>
                <a:gd name="T0" fmla="*/ 36 w 37"/>
                <a:gd name="T1" fmla="*/ 54 h 55"/>
                <a:gd name="T2" fmla="*/ 18 w 37"/>
                <a:gd name="T3" fmla="*/ 36 h 55"/>
                <a:gd name="T4" fmla="*/ 0 w 37"/>
                <a:gd name="T5" fmla="*/ 18 h 55"/>
                <a:gd name="T6" fmla="*/ 0 w 37"/>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5">
                  <a:moveTo>
                    <a:pt x="36" y="54"/>
                  </a:moveTo>
                  <a:lnTo>
                    <a:pt x="18" y="36"/>
                  </a:lnTo>
                  <a:lnTo>
                    <a:pt x="0" y="1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095" name="Freeform 31"/>
            <p:cNvSpPr>
              <a:spLocks/>
            </p:cNvSpPr>
            <p:nvPr/>
          </p:nvSpPr>
          <p:spPr bwMode="auto">
            <a:xfrm>
              <a:off x="3160" y="1985"/>
              <a:ext cx="55" cy="55"/>
            </a:xfrm>
            <a:custGeom>
              <a:avLst/>
              <a:gdLst>
                <a:gd name="T0" fmla="*/ 54 w 55"/>
                <a:gd name="T1" fmla="*/ 0 h 55"/>
                <a:gd name="T2" fmla="*/ 54 w 55"/>
                <a:gd name="T3" fmla="*/ 18 h 55"/>
                <a:gd name="T4" fmla="*/ 36 w 55"/>
                <a:gd name="T5" fmla="*/ 36 h 55"/>
                <a:gd name="T6" fmla="*/ 0 w 55"/>
                <a:gd name="T7" fmla="*/ 54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54" y="0"/>
                  </a:moveTo>
                  <a:lnTo>
                    <a:pt x="54" y="18"/>
                  </a:lnTo>
                  <a:lnTo>
                    <a:pt x="36" y="36"/>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096" name="Freeform 32"/>
            <p:cNvSpPr>
              <a:spLocks/>
            </p:cNvSpPr>
            <p:nvPr/>
          </p:nvSpPr>
          <p:spPr bwMode="auto">
            <a:xfrm>
              <a:off x="2926" y="2041"/>
              <a:ext cx="235" cy="1"/>
            </a:xfrm>
            <a:custGeom>
              <a:avLst/>
              <a:gdLst>
                <a:gd name="T0" fmla="*/ 234 w 235"/>
                <a:gd name="T1" fmla="*/ 0 h 1"/>
                <a:gd name="T2" fmla="*/ 216 w 235"/>
                <a:gd name="T3" fmla="*/ 0 h 1"/>
                <a:gd name="T4" fmla="*/ 180 w 235"/>
                <a:gd name="T5" fmla="*/ 0 h 1"/>
                <a:gd name="T6" fmla="*/ 126 w 235"/>
                <a:gd name="T7" fmla="*/ 0 h 1"/>
                <a:gd name="T8" fmla="*/ 72 w 235"/>
                <a:gd name="T9" fmla="*/ 0 h 1"/>
                <a:gd name="T10" fmla="*/ 18 w 235"/>
                <a:gd name="T11" fmla="*/ 0 h 1"/>
                <a:gd name="T12" fmla="*/ 0 w 235"/>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1">
                  <a:moveTo>
                    <a:pt x="234" y="0"/>
                  </a:moveTo>
                  <a:lnTo>
                    <a:pt x="216" y="0"/>
                  </a:lnTo>
                  <a:lnTo>
                    <a:pt x="180" y="0"/>
                  </a:lnTo>
                  <a:lnTo>
                    <a:pt x="126" y="0"/>
                  </a:lnTo>
                  <a:lnTo>
                    <a:pt x="72" y="0"/>
                  </a:lnTo>
                  <a:lnTo>
                    <a:pt x="1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097" name="Freeform 33"/>
            <p:cNvSpPr>
              <a:spLocks/>
            </p:cNvSpPr>
            <p:nvPr/>
          </p:nvSpPr>
          <p:spPr bwMode="auto">
            <a:xfrm>
              <a:off x="2872" y="2039"/>
              <a:ext cx="55" cy="37"/>
            </a:xfrm>
            <a:custGeom>
              <a:avLst/>
              <a:gdLst>
                <a:gd name="T0" fmla="*/ 54 w 55"/>
                <a:gd name="T1" fmla="*/ 0 h 37"/>
                <a:gd name="T2" fmla="*/ 36 w 55"/>
                <a:gd name="T3" fmla="*/ 0 h 37"/>
                <a:gd name="T4" fmla="*/ 0 w 55"/>
                <a:gd name="T5" fmla="*/ 18 h 37"/>
                <a:gd name="T6" fmla="*/ 0 w 55"/>
                <a:gd name="T7" fmla="*/ 36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7">
                  <a:moveTo>
                    <a:pt x="54" y="0"/>
                  </a:moveTo>
                  <a:lnTo>
                    <a:pt x="36" y="0"/>
                  </a:lnTo>
                  <a:lnTo>
                    <a:pt x="0" y="18"/>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098" name="Line 34"/>
            <p:cNvSpPr>
              <a:spLocks noChangeShapeType="1"/>
            </p:cNvSpPr>
            <p:nvPr/>
          </p:nvSpPr>
          <p:spPr bwMode="auto">
            <a:xfrm flipH="1">
              <a:off x="1434" y="2563"/>
              <a:ext cx="1784" cy="1"/>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99" name="Freeform 35"/>
            <p:cNvSpPr>
              <a:spLocks/>
            </p:cNvSpPr>
            <p:nvPr/>
          </p:nvSpPr>
          <p:spPr bwMode="auto">
            <a:xfrm>
              <a:off x="3520" y="2093"/>
              <a:ext cx="91" cy="91"/>
            </a:xfrm>
            <a:custGeom>
              <a:avLst/>
              <a:gdLst>
                <a:gd name="T0" fmla="*/ 54 w 91"/>
                <a:gd name="T1" fmla="*/ 90 h 91"/>
                <a:gd name="T2" fmla="*/ 72 w 91"/>
                <a:gd name="T3" fmla="*/ 90 h 91"/>
                <a:gd name="T4" fmla="*/ 90 w 91"/>
                <a:gd name="T5" fmla="*/ 72 h 91"/>
                <a:gd name="T6" fmla="*/ 90 w 91"/>
                <a:gd name="T7" fmla="*/ 54 h 91"/>
                <a:gd name="T8" fmla="*/ 90 w 91"/>
                <a:gd name="T9" fmla="*/ 18 h 91"/>
                <a:gd name="T10" fmla="*/ 72 w 91"/>
                <a:gd name="T11" fmla="*/ 18 h 91"/>
                <a:gd name="T12" fmla="*/ 54 w 91"/>
                <a:gd name="T13" fmla="*/ 0 h 91"/>
                <a:gd name="T14" fmla="*/ 36 w 91"/>
                <a:gd name="T15" fmla="*/ 18 h 91"/>
                <a:gd name="T16" fmla="*/ 18 w 91"/>
                <a:gd name="T17" fmla="*/ 18 h 91"/>
                <a:gd name="T18" fmla="*/ 0 w 91"/>
                <a:gd name="T19" fmla="*/ 54 h 91"/>
                <a:gd name="T20" fmla="*/ 18 w 91"/>
                <a:gd name="T21" fmla="*/ 72 h 91"/>
                <a:gd name="T22" fmla="*/ 36 w 91"/>
                <a:gd name="T23" fmla="*/ 90 h 91"/>
                <a:gd name="T24" fmla="*/ 54 w 91"/>
                <a:gd name="T25" fmla="*/ 9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54" y="90"/>
                  </a:moveTo>
                  <a:lnTo>
                    <a:pt x="72" y="90"/>
                  </a:lnTo>
                  <a:lnTo>
                    <a:pt x="90" y="72"/>
                  </a:lnTo>
                  <a:lnTo>
                    <a:pt x="90" y="54"/>
                  </a:lnTo>
                  <a:lnTo>
                    <a:pt x="90" y="18"/>
                  </a:lnTo>
                  <a:lnTo>
                    <a:pt x="72" y="18"/>
                  </a:lnTo>
                  <a:lnTo>
                    <a:pt x="54" y="0"/>
                  </a:lnTo>
                  <a:lnTo>
                    <a:pt x="36" y="18"/>
                  </a:lnTo>
                  <a:lnTo>
                    <a:pt x="18" y="18"/>
                  </a:lnTo>
                  <a:lnTo>
                    <a:pt x="0" y="54"/>
                  </a:lnTo>
                  <a:lnTo>
                    <a:pt x="18" y="72"/>
                  </a:lnTo>
                  <a:lnTo>
                    <a:pt x="36" y="90"/>
                  </a:lnTo>
                  <a:lnTo>
                    <a:pt x="54"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100" name="Freeform 36"/>
            <p:cNvSpPr>
              <a:spLocks/>
            </p:cNvSpPr>
            <p:nvPr/>
          </p:nvSpPr>
          <p:spPr bwMode="auto">
            <a:xfrm>
              <a:off x="2818" y="2093"/>
              <a:ext cx="91" cy="91"/>
            </a:xfrm>
            <a:custGeom>
              <a:avLst/>
              <a:gdLst>
                <a:gd name="T0" fmla="*/ 36 w 91"/>
                <a:gd name="T1" fmla="*/ 90 h 91"/>
                <a:gd name="T2" fmla="*/ 72 w 91"/>
                <a:gd name="T3" fmla="*/ 90 h 91"/>
                <a:gd name="T4" fmla="*/ 90 w 91"/>
                <a:gd name="T5" fmla="*/ 72 h 91"/>
                <a:gd name="T6" fmla="*/ 90 w 91"/>
                <a:gd name="T7" fmla="*/ 54 h 91"/>
                <a:gd name="T8" fmla="*/ 90 w 91"/>
                <a:gd name="T9" fmla="*/ 18 h 91"/>
                <a:gd name="T10" fmla="*/ 72 w 91"/>
                <a:gd name="T11" fmla="*/ 18 h 91"/>
                <a:gd name="T12" fmla="*/ 36 w 91"/>
                <a:gd name="T13" fmla="*/ 0 h 91"/>
                <a:gd name="T14" fmla="*/ 18 w 91"/>
                <a:gd name="T15" fmla="*/ 18 h 91"/>
                <a:gd name="T16" fmla="*/ 0 w 91"/>
                <a:gd name="T17" fmla="*/ 18 h 91"/>
                <a:gd name="T18" fmla="*/ 0 w 91"/>
                <a:gd name="T19" fmla="*/ 54 h 91"/>
                <a:gd name="T20" fmla="*/ 0 w 91"/>
                <a:gd name="T21" fmla="*/ 72 h 91"/>
                <a:gd name="T22" fmla="*/ 18 w 91"/>
                <a:gd name="T23" fmla="*/ 90 h 91"/>
                <a:gd name="T24" fmla="*/ 36 w 91"/>
                <a:gd name="T25" fmla="*/ 9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36" y="90"/>
                  </a:moveTo>
                  <a:lnTo>
                    <a:pt x="72" y="90"/>
                  </a:lnTo>
                  <a:lnTo>
                    <a:pt x="90" y="72"/>
                  </a:lnTo>
                  <a:lnTo>
                    <a:pt x="90" y="54"/>
                  </a:lnTo>
                  <a:lnTo>
                    <a:pt x="90" y="18"/>
                  </a:lnTo>
                  <a:lnTo>
                    <a:pt x="72" y="18"/>
                  </a:lnTo>
                  <a:lnTo>
                    <a:pt x="36" y="0"/>
                  </a:lnTo>
                  <a:lnTo>
                    <a:pt x="18" y="18"/>
                  </a:lnTo>
                  <a:lnTo>
                    <a:pt x="0" y="18"/>
                  </a:lnTo>
                  <a:lnTo>
                    <a:pt x="0" y="54"/>
                  </a:lnTo>
                  <a:lnTo>
                    <a:pt x="0" y="72"/>
                  </a:lnTo>
                  <a:lnTo>
                    <a:pt x="18" y="90"/>
                  </a:lnTo>
                  <a:lnTo>
                    <a:pt x="36"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101" name="Freeform 37"/>
            <p:cNvSpPr>
              <a:spLocks/>
            </p:cNvSpPr>
            <p:nvPr/>
          </p:nvSpPr>
          <p:spPr bwMode="auto">
            <a:xfrm>
              <a:off x="3160" y="2507"/>
              <a:ext cx="91" cy="90"/>
            </a:xfrm>
            <a:custGeom>
              <a:avLst/>
              <a:gdLst>
                <a:gd name="T0" fmla="*/ 54 w 91"/>
                <a:gd name="T1" fmla="*/ 89 h 90"/>
                <a:gd name="T2" fmla="*/ 72 w 91"/>
                <a:gd name="T3" fmla="*/ 89 h 90"/>
                <a:gd name="T4" fmla="*/ 90 w 91"/>
                <a:gd name="T5" fmla="*/ 71 h 90"/>
                <a:gd name="T6" fmla="*/ 90 w 91"/>
                <a:gd name="T7" fmla="*/ 53 h 90"/>
                <a:gd name="T8" fmla="*/ 90 w 91"/>
                <a:gd name="T9" fmla="*/ 18 h 90"/>
                <a:gd name="T10" fmla="*/ 72 w 91"/>
                <a:gd name="T11" fmla="*/ 18 h 90"/>
                <a:gd name="T12" fmla="*/ 54 w 91"/>
                <a:gd name="T13" fmla="*/ 0 h 90"/>
                <a:gd name="T14" fmla="*/ 36 w 91"/>
                <a:gd name="T15" fmla="*/ 18 h 90"/>
                <a:gd name="T16" fmla="*/ 18 w 91"/>
                <a:gd name="T17" fmla="*/ 18 h 90"/>
                <a:gd name="T18" fmla="*/ 0 w 91"/>
                <a:gd name="T19" fmla="*/ 53 h 90"/>
                <a:gd name="T20" fmla="*/ 18 w 91"/>
                <a:gd name="T21" fmla="*/ 71 h 90"/>
                <a:gd name="T22" fmla="*/ 36 w 91"/>
                <a:gd name="T23" fmla="*/ 89 h 90"/>
                <a:gd name="T24" fmla="*/ 54 w 91"/>
                <a:gd name="T25" fmla="*/ 89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0">
                  <a:moveTo>
                    <a:pt x="54" y="89"/>
                  </a:moveTo>
                  <a:lnTo>
                    <a:pt x="72" y="89"/>
                  </a:lnTo>
                  <a:lnTo>
                    <a:pt x="90" y="71"/>
                  </a:lnTo>
                  <a:lnTo>
                    <a:pt x="90" y="53"/>
                  </a:lnTo>
                  <a:lnTo>
                    <a:pt x="90" y="18"/>
                  </a:lnTo>
                  <a:lnTo>
                    <a:pt x="72" y="18"/>
                  </a:lnTo>
                  <a:lnTo>
                    <a:pt x="54" y="0"/>
                  </a:lnTo>
                  <a:lnTo>
                    <a:pt x="36" y="18"/>
                  </a:lnTo>
                  <a:lnTo>
                    <a:pt x="18" y="18"/>
                  </a:lnTo>
                  <a:lnTo>
                    <a:pt x="0" y="53"/>
                  </a:lnTo>
                  <a:lnTo>
                    <a:pt x="18" y="71"/>
                  </a:lnTo>
                  <a:lnTo>
                    <a:pt x="36" y="89"/>
                  </a:lnTo>
                  <a:lnTo>
                    <a:pt x="54" y="8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6102" name="Freeform 38"/>
            <p:cNvSpPr>
              <a:spLocks/>
            </p:cNvSpPr>
            <p:nvPr/>
          </p:nvSpPr>
          <p:spPr bwMode="auto">
            <a:xfrm>
              <a:off x="1432" y="1157"/>
              <a:ext cx="3384" cy="2628"/>
            </a:xfrm>
            <a:custGeom>
              <a:avLst/>
              <a:gdLst>
                <a:gd name="T0" fmla="*/ 0 w 3384"/>
                <a:gd name="T1" fmla="*/ 0 h 2628"/>
                <a:gd name="T2" fmla="*/ 0 w 3384"/>
                <a:gd name="T3" fmla="*/ 2627 h 2628"/>
                <a:gd name="T4" fmla="*/ 3383 w 3384"/>
                <a:gd name="T5" fmla="*/ 2627 h 2628"/>
                <a:gd name="T6" fmla="*/ 0 60000 65536"/>
                <a:gd name="T7" fmla="*/ 0 60000 65536"/>
                <a:gd name="T8" fmla="*/ 0 60000 65536"/>
              </a:gdLst>
              <a:ahLst/>
              <a:cxnLst>
                <a:cxn ang="T6">
                  <a:pos x="T0" y="T1"/>
                </a:cxn>
                <a:cxn ang="T7">
                  <a:pos x="T2" y="T3"/>
                </a:cxn>
                <a:cxn ang="T8">
                  <a:pos x="T4" y="T5"/>
                </a:cxn>
              </a:cxnLst>
              <a:rect l="0" t="0" r="r" b="b"/>
              <a:pathLst>
                <a:path w="3384" h="2628">
                  <a:moveTo>
                    <a:pt x="0" y="0"/>
                  </a:moveTo>
                  <a:lnTo>
                    <a:pt x="0" y="2627"/>
                  </a:lnTo>
                  <a:lnTo>
                    <a:pt x="3383" y="26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cSld>
  <p:clrMapOvr>
    <a:masterClrMapping/>
  </p:clrMapOvr>
  <p:transition spd="slow">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4213" y="115888"/>
            <a:ext cx="7772400" cy="731837"/>
          </a:xfrm>
        </p:spPr>
        <p:txBody>
          <a:bodyPr/>
          <a:lstStyle/>
          <a:p>
            <a:pPr eaLnBrk="1" hangingPunct="1"/>
            <a:r>
              <a:rPr lang="it-IT" altLang="en-US" sz="3600" dirty="0"/>
              <a:t>Il salario minimo</a:t>
            </a:r>
          </a:p>
        </p:txBody>
      </p:sp>
      <p:sp>
        <p:nvSpPr>
          <p:cNvPr id="218115" name="Rectangle 3"/>
          <p:cNvSpPr>
            <a:spLocks noGrp="1" noChangeArrowheads="1"/>
          </p:cNvSpPr>
          <p:nvPr>
            <p:ph type="body" idx="1"/>
          </p:nvPr>
        </p:nvSpPr>
        <p:spPr>
          <a:xfrm>
            <a:off x="179388" y="836613"/>
            <a:ext cx="8785225" cy="5832475"/>
          </a:xfrm>
        </p:spPr>
        <p:txBody>
          <a:bodyPr/>
          <a:lstStyle/>
          <a:p>
            <a:pPr eaLnBrk="1" hangingPunct="1">
              <a:lnSpc>
                <a:spcPct val="85000"/>
              </a:lnSpc>
            </a:pPr>
            <a:r>
              <a:rPr lang="it-IT" altLang="en-US" sz="2400" dirty="0"/>
              <a:t>Il caso più importante di pavimento al prezzo riguarda il mercato del lavoro. Si parla di </a:t>
            </a:r>
            <a:r>
              <a:rPr lang="it-IT" altLang="en-US" sz="2400" dirty="0">
                <a:solidFill>
                  <a:srgbClr val="FF0000"/>
                </a:solidFill>
              </a:rPr>
              <a:t>salario minimo</a:t>
            </a:r>
            <a:r>
              <a:rPr lang="it-IT" altLang="en-US" sz="2400" dirty="0"/>
              <a:t>.</a:t>
            </a:r>
          </a:p>
          <a:p>
            <a:pPr eaLnBrk="1" hangingPunct="1">
              <a:lnSpc>
                <a:spcPct val="85000"/>
              </a:lnSpc>
            </a:pPr>
            <a:r>
              <a:rPr lang="it-IT" altLang="en-US" sz="2400" dirty="0"/>
              <a:t>In presenza di un salario minimo superiore al salario di equilibrio, si verifica un eccesso di offerta, ovvero </a:t>
            </a:r>
            <a:r>
              <a:rPr lang="it-IT" altLang="en-US" sz="2400" dirty="0">
                <a:solidFill>
                  <a:srgbClr val="FF0000"/>
                </a:solidFill>
              </a:rPr>
              <a:t>disoccupazione</a:t>
            </a:r>
            <a:r>
              <a:rPr lang="it-IT" altLang="en-US" sz="2400" dirty="0"/>
              <a:t>. </a:t>
            </a:r>
          </a:p>
          <a:p>
            <a:pPr lvl="1" eaLnBrk="1" hangingPunct="1">
              <a:lnSpc>
                <a:spcPct val="85000"/>
              </a:lnSpc>
            </a:pPr>
            <a:r>
              <a:rPr lang="it-IT" altLang="en-US" sz="2400" dirty="0" err="1"/>
              <a:t>N.b.</a:t>
            </a:r>
            <a:r>
              <a:rPr lang="it-IT" altLang="en-US" sz="2400" dirty="0"/>
              <a:t>: nel mercato del lavoro, le imprese domandano lavoro, i lavoratori offrono lavoro!</a:t>
            </a:r>
          </a:p>
          <a:p>
            <a:pPr eaLnBrk="1" hangingPunct="1">
              <a:lnSpc>
                <a:spcPct val="85000"/>
              </a:lnSpc>
            </a:pPr>
            <a:r>
              <a:rPr lang="it-IT" altLang="en-US" sz="2400" dirty="0"/>
              <a:t>Tale disoccupazione ha caratteristiche </a:t>
            </a:r>
            <a:r>
              <a:rPr lang="it-IT" altLang="en-US" sz="2400" u="sng" dirty="0"/>
              <a:t>strutturali</a:t>
            </a:r>
            <a:r>
              <a:rPr lang="it-IT" altLang="en-US" sz="2400" dirty="0"/>
              <a:t> e permane nel lungo periodo proprio perché dipende da una norma di legge.</a:t>
            </a:r>
          </a:p>
          <a:p>
            <a:pPr eaLnBrk="1" hangingPunct="1">
              <a:lnSpc>
                <a:spcPct val="85000"/>
              </a:lnSpc>
            </a:pPr>
            <a:r>
              <a:rPr lang="it-IT" altLang="en-US" sz="2400" dirty="0"/>
              <a:t>Tuttavia, i dati indicano che il salario minimo è vincolante solo per i mercati del lavoro relativi alle professioni più semplici (tipico esempio: i cassieri di McDonald’s).</a:t>
            </a:r>
          </a:p>
          <a:p>
            <a:pPr eaLnBrk="1" hangingPunct="1">
              <a:lnSpc>
                <a:spcPct val="85000"/>
              </a:lnSpc>
            </a:pPr>
            <a:r>
              <a:rPr lang="it-IT" altLang="en-US" sz="2400" dirty="0"/>
              <a:t>In ogni caso, se davvero si vogliono tutelare i lavoratori che svolgono tali professioni, è più efficiente utilizzare lo strumento del </a:t>
            </a:r>
            <a:r>
              <a:rPr lang="it-IT" altLang="en-US" sz="2400" u="sng" dirty="0"/>
              <a:t>sussidio al salario</a:t>
            </a:r>
            <a:r>
              <a:rPr lang="it-IT" altLang="en-US" sz="2400" dirty="0"/>
              <a:t> (concesso alle imprese che p.e. assumono giovani), piuttosto che imporre un salario minimo. Quantomeno con il sussidio l’occupazione aumenta!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84213" y="404813"/>
            <a:ext cx="7772400" cy="863600"/>
          </a:xfrm>
        </p:spPr>
        <p:txBody>
          <a:bodyPr/>
          <a:lstStyle/>
          <a:p>
            <a:pPr eaLnBrk="1" hangingPunct="1"/>
            <a:r>
              <a:rPr lang="it-IT" altLang="en-US" sz="4000" dirty="0"/>
              <a:t>Conclusione sui controlli</a:t>
            </a:r>
          </a:p>
        </p:txBody>
      </p:sp>
      <p:sp>
        <p:nvSpPr>
          <p:cNvPr id="578563" name="Rectangle 3"/>
          <p:cNvSpPr>
            <a:spLocks noGrp="1" noChangeArrowheads="1"/>
          </p:cNvSpPr>
          <p:nvPr>
            <p:ph type="body" idx="1"/>
          </p:nvPr>
        </p:nvSpPr>
        <p:spPr>
          <a:xfrm>
            <a:off x="250825" y="1341438"/>
            <a:ext cx="8642350" cy="4824412"/>
          </a:xfrm>
        </p:spPr>
        <p:txBody>
          <a:bodyPr/>
          <a:lstStyle/>
          <a:p>
            <a:pPr eaLnBrk="1" hangingPunct="1">
              <a:lnSpc>
                <a:spcPct val="90000"/>
              </a:lnSpc>
            </a:pPr>
            <a:r>
              <a:rPr lang="it-IT" altLang="en-US" sz="2400" dirty="0"/>
              <a:t>Imporre tetti o pavimenti al prezzo di mercato riduce la quantità scambiata e genera una </a:t>
            </a:r>
            <a:r>
              <a:rPr lang="it-IT" altLang="en-US" sz="2400" u="sng" dirty="0"/>
              <a:t>differenza permanente</a:t>
            </a:r>
            <a:r>
              <a:rPr lang="it-IT" altLang="en-US" sz="2400" dirty="0"/>
              <a:t> tra domanda ed offerta.</a:t>
            </a:r>
          </a:p>
          <a:p>
            <a:pPr eaLnBrk="1" hangingPunct="1">
              <a:lnSpc>
                <a:spcPct val="90000"/>
              </a:lnSpc>
            </a:pPr>
            <a:r>
              <a:rPr lang="it-IT" altLang="en-US" sz="2400" dirty="0"/>
              <a:t>Questo porta il mercato a funzionare secondo criteri discriminatori, ovvero secondo meccanismi di allocazione dei beni meno «democratici» di quello basato sul prezzo.</a:t>
            </a:r>
          </a:p>
          <a:p>
            <a:pPr lvl="1" eaLnBrk="1" hangingPunct="1">
              <a:lnSpc>
                <a:spcPct val="90000"/>
              </a:lnSpc>
              <a:buFont typeface="Wingdings" panose="05000000000000000000" pitchFamily="2" charset="2"/>
              <a:buChar char="Ø"/>
            </a:pPr>
            <a:r>
              <a:rPr lang="it-IT" altLang="en-US" sz="2400" dirty="0"/>
              <a:t>Mercato come strumento «democratico» di allocazione dei beni: chi vuole e </a:t>
            </a:r>
            <a:r>
              <a:rPr lang="it-IT" altLang="en-US" sz="2400" i="1" dirty="0"/>
              <a:t>può</a:t>
            </a:r>
            <a:r>
              <a:rPr lang="it-IT" altLang="en-US" sz="2400" dirty="0"/>
              <a:t> comprare, compra; chi vuole e </a:t>
            </a:r>
            <a:r>
              <a:rPr lang="it-IT" altLang="en-US" sz="2400" i="1" dirty="0"/>
              <a:t>può</a:t>
            </a:r>
            <a:r>
              <a:rPr lang="it-IT" altLang="en-US" sz="2400" dirty="0"/>
              <a:t> vendere, vende </a:t>
            </a:r>
            <a:r>
              <a:rPr lang="it-IT" altLang="en-US" sz="2400" dirty="0">
                <a:cs typeface="Times New Roman" panose="02020603050405020304" pitchFamily="18" charset="0"/>
              </a:rPr>
              <a:t>→ siamo tutti «uguali» di fronte al mercato!</a:t>
            </a:r>
          </a:p>
          <a:p>
            <a:pPr eaLnBrk="1" hangingPunct="1">
              <a:lnSpc>
                <a:spcPct val="90000"/>
              </a:lnSpc>
            </a:pPr>
            <a:r>
              <a:rPr lang="it-IT" altLang="en-US" sz="2400" dirty="0"/>
              <a:t>Se il policy-maker vuole davvero tutelare delle categorie o gruppi sociali ritenuti «deboli» (= che </a:t>
            </a:r>
            <a:r>
              <a:rPr lang="it-IT" altLang="en-US" sz="2400" i="1" dirty="0"/>
              <a:t>non possono</a:t>
            </a:r>
            <a:r>
              <a:rPr lang="it-IT" altLang="en-US" sz="2400" dirty="0"/>
              <a:t> comprare o vendere al prezzo di equilibrio) farebbe meglio ad utilizzare </a:t>
            </a:r>
            <a:r>
              <a:rPr lang="it-IT" altLang="en-US" sz="2400" u="sng" dirty="0"/>
              <a:t>sussidi diretti</a:t>
            </a:r>
            <a:r>
              <a:rPr lang="it-IT" altLang="en-US" sz="2400" dirty="0"/>
              <a:t>, piuttosto che interferire con il meccanismo del mercato.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8563">
                                            <p:txEl>
                                              <p:pRg st="2" end="2"/>
                                            </p:txEl>
                                          </p:spTgt>
                                        </p:tgtEl>
                                        <p:attrNameLst>
                                          <p:attrName>style.visibility</p:attrName>
                                        </p:attrNameLst>
                                      </p:cBhvr>
                                      <p:to>
                                        <p:strVal val="visible"/>
                                      </p:to>
                                    </p:set>
                                    <p:anim calcmode="lin" valueType="num">
                                      <p:cBhvr additive="base">
                                        <p:cTn id="7" dur="500" fill="hold"/>
                                        <p:tgtEl>
                                          <p:spTgt spid="5785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8563">
                                            <p:txEl>
                                              <p:pRg st="3" end="3"/>
                                            </p:txEl>
                                          </p:spTgt>
                                        </p:tgtEl>
                                        <p:attrNameLst>
                                          <p:attrName>style.visibility</p:attrName>
                                        </p:attrNameLst>
                                      </p:cBhvr>
                                      <p:to>
                                        <p:strVal val="visible"/>
                                      </p:to>
                                    </p:set>
                                    <p:anim calcmode="lin" valueType="num">
                                      <p:cBhvr additive="base">
                                        <p:cTn id="13" dur="500" fill="hold"/>
                                        <p:tgtEl>
                                          <p:spTgt spid="5785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8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8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893" name="Rectangle 6"/>
          <p:cNvSpPr>
            <a:spLocks noGrp="1" noChangeArrowheads="1"/>
          </p:cNvSpPr>
          <p:nvPr>
            <p:ph type="title"/>
          </p:nvPr>
        </p:nvSpPr>
        <p:spPr>
          <a:xfrm>
            <a:off x="533400" y="304800"/>
            <a:ext cx="7772400" cy="1295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L’effetto della variazione del reddito sulla posizione della curva di domanda</a:t>
            </a:r>
          </a:p>
        </p:txBody>
      </p:sp>
      <p:sp>
        <p:nvSpPr>
          <p:cNvPr id="20487" name="Rectangle 7"/>
          <p:cNvSpPr>
            <a:spLocks noGrp="1" noChangeArrowheads="1"/>
          </p:cNvSpPr>
          <p:nvPr>
            <p:ph type="body" sz="half" idx="1"/>
          </p:nvPr>
        </p:nvSpPr>
        <p:spPr>
          <a:xfrm>
            <a:off x="304800" y="2133600"/>
            <a:ext cx="3810000" cy="1905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en-US" sz="2800" b="1" i="1">
                <a:solidFill>
                  <a:srgbClr val="8901F3"/>
                </a:solidFill>
              </a:rPr>
              <a:t>Bene normale</a:t>
            </a:r>
            <a:r>
              <a:rPr lang="it-IT" altLang="en-US" sz="2800"/>
              <a:t>: un bene la cui domanda </a:t>
            </a:r>
            <a:r>
              <a:rPr lang="it-IT" altLang="en-US" sz="2800" u="sng"/>
              <a:t>aumenta</a:t>
            </a:r>
            <a:r>
              <a:rPr lang="it-IT" altLang="en-US" sz="2800"/>
              <a:t> al crescere del reddito per ogni livello di prezzo.</a:t>
            </a:r>
          </a:p>
        </p:txBody>
      </p:sp>
      <p:sp>
        <p:nvSpPr>
          <p:cNvPr id="37895" name="Rectangle 8"/>
          <p:cNvSpPr>
            <a:spLocks noChangeArrowheads="1"/>
          </p:cNvSpPr>
          <p:nvPr/>
        </p:nvSpPr>
        <p:spPr bwMode="auto">
          <a:xfrm>
            <a:off x="4035425" y="1914525"/>
            <a:ext cx="6048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it-IT" altLang="en-US" sz="1800" b="1">
                <a:solidFill>
                  <a:srgbClr val="000000"/>
                </a:solidFill>
                <a:latin typeface="Arial Narrow" panose="020B0606020202030204" pitchFamily="34" charset="0"/>
              </a:rPr>
              <a:t>Prezzo</a:t>
            </a:r>
          </a:p>
          <a:p>
            <a:pPr algn="r">
              <a:spcBef>
                <a:spcPct val="0"/>
              </a:spcBef>
              <a:buFontTx/>
              <a:buNone/>
            </a:pPr>
            <a:endParaRPr lang="it-IT" altLang="en-US" sz="1800" b="1">
              <a:solidFill>
                <a:srgbClr val="000000"/>
              </a:solidFill>
              <a:latin typeface="Arial Narrow" panose="020B0606020202030204" pitchFamily="34" charset="0"/>
            </a:endParaRPr>
          </a:p>
        </p:txBody>
      </p:sp>
      <p:sp>
        <p:nvSpPr>
          <p:cNvPr id="37896" name="Rectangle 9"/>
          <p:cNvSpPr>
            <a:spLocks noChangeArrowheads="1"/>
          </p:cNvSpPr>
          <p:nvPr/>
        </p:nvSpPr>
        <p:spPr bwMode="auto">
          <a:xfrm>
            <a:off x="7837488" y="6167438"/>
            <a:ext cx="760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it-IT" altLang="en-US" sz="1800" b="1">
                <a:solidFill>
                  <a:srgbClr val="000000"/>
                </a:solidFill>
                <a:latin typeface="Arial Narrow" panose="020B0606020202030204" pitchFamily="34" charset="0"/>
              </a:rPr>
              <a:t>Quantità</a:t>
            </a:r>
          </a:p>
        </p:txBody>
      </p:sp>
      <p:sp>
        <p:nvSpPr>
          <p:cNvPr id="37897" name="Freeform 10"/>
          <p:cNvSpPr>
            <a:spLocks/>
          </p:cNvSpPr>
          <p:nvPr/>
        </p:nvSpPr>
        <p:spPr bwMode="auto">
          <a:xfrm>
            <a:off x="4702175" y="1970088"/>
            <a:ext cx="3857625" cy="4162425"/>
          </a:xfrm>
          <a:custGeom>
            <a:avLst/>
            <a:gdLst>
              <a:gd name="T0" fmla="*/ 0 w 2430"/>
              <a:gd name="T1" fmla="*/ 0 h 2622"/>
              <a:gd name="T2" fmla="*/ 0 w 2430"/>
              <a:gd name="T3" fmla="*/ 2147483646 h 2622"/>
              <a:gd name="T4" fmla="*/ 2147483646 w 2430"/>
              <a:gd name="T5" fmla="*/ 2147483646 h 2622"/>
              <a:gd name="T6" fmla="*/ 0 60000 65536"/>
              <a:gd name="T7" fmla="*/ 0 60000 65536"/>
              <a:gd name="T8" fmla="*/ 0 60000 65536"/>
            </a:gdLst>
            <a:ahLst/>
            <a:cxnLst>
              <a:cxn ang="T6">
                <a:pos x="T0" y="T1"/>
              </a:cxn>
              <a:cxn ang="T7">
                <a:pos x="T2" y="T3"/>
              </a:cxn>
              <a:cxn ang="T8">
                <a:pos x="T4" y="T5"/>
              </a:cxn>
            </a:cxnLst>
            <a:rect l="0" t="0" r="r" b="b"/>
            <a:pathLst>
              <a:path w="2430" h="2622">
                <a:moveTo>
                  <a:pt x="0" y="0"/>
                </a:moveTo>
                <a:lnTo>
                  <a:pt x="0" y="2621"/>
                </a:lnTo>
                <a:lnTo>
                  <a:pt x="2429" y="26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7898" name="Line 11"/>
          <p:cNvSpPr>
            <a:spLocks noChangeShapeType="1"/>
          </p:cNvSpPr>
          <p:nvPr/>
        </p:nvSpPr>
        <p:spPr bwMode="auto">
          <a:xfrm flipH="1" flipV="1">
            <a:off x="5624513" y="2600325"/>
            <a:ext cx="1819275" cy="274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7899" name="Line 12"/>
          <p:cNvSpPr>
            <a:spLocks noChangeShapeType="1"/>
          </p:cNvSpPr>
          <p:nvPr/>
        </p:nvSpPr>
        <p:spPr bwMode="auto">
          <a:xfrm flipH="1" flipV="1">
            <a:off x="6488113" y="2128838"/>
            <a:ext cx="1830387" cy="276860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7900" name="Line 13"/>
          <p:cNvSpPr>
            <a:spLocks noChangeShapeType="1"/>
          </p:cNvSpPr>
          <p:nvPr/>
        </p:nvSpPr>
        <p:spPr bwMode="auto">
          <a:xfrm>
            <a:off x="6096000" y="3124200"/>
            <a:ext cx="947738" cy="0"/>
          </a:xfrm>
          <a:prstGeom prst="line">
            <a:avLst/>
          </a:prstGeom>
          <a:noFill/>
          <a:ln w="50800">
            <a:solidFill>
              <a:srgbClr val="8901F3"/>
            </a:solidFill>
            <a:round/>
            <a:headEnd/>
            <a:tailEnd type="triangle" w="med" len="med"/>
          </a:ln>
          <a:effectLst>
            <a:outerShdw dist="17961" dir="2700000" algn="ctr" rotWithShape="0">
              <a:srgbClr val="A2C1FE"/>
            </a:outerShdw>
          </a:effectLst>
          <a:extLst>
            <a:ext uri="{909E8E84-426E-40DD-AFC4-6F175D3DCCD1}">
              <a14:hiddenFill xmlns:a14="http://schemas.microsoft.com/office/drawing/2010/main">
                <a:noFill/>
              </a14:hiddenFill>
            </a:ext>
          </a:extLst>
        </p:spPr>
        <p:txBody>
          <a:bodyPr wrap="none" anchor="ctr"/>
          <a:lstStyle/>
          <a:p>
            <a:endParaRPr lang="it-IT"/>
          </a:p>
        </p:txBody>
      </p:sp>
      <p:sp>
        <p:nvSpPr>
          <p:cNvPr id="37901" name="Rectangle 14"/>
          <p:cNvSpPr>
            <a:spLocks noChangeArrowheads="1"/>
          </p:cNvSpPr>
          <p:nvPr/>
        </p:nvSpPr>
        <p:spPr bwMode="auto">
          <a:xfrm>
            <a:off x="7391400" y="5334000"/>
            <a:ext cx="257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D </a:t>
            </a:r>
            <a:r>
              <a:rPr lang="it-IT" altLang="en-US" sz="1800" b="1" baseline="-25000">
                <a:solidFill>
                  <a:srgbClr val="000000"/>
                </a:solidFill>
                <a:latin typeface="Arial Narrow" panose="020B0606020202030204" pitchFamily="34" charset="0"/>
              </a:rPr>
              <a:t>1</a:t>
            </a:r>
          </a:p>
        </p:txBody>
      </p:sp>
      <p:sp>
        <p:nvSpPr>
          <p:cNvPr id="37902" name="Rectangle 15"/>
          <p:cNvSpPr>
            <a:spLocks noChangeArrowheads="1"/>
          </p:cNvSpPr>
          <p:nvPr/>
        </p:nvSpPr>
        <p:spPr bwMode="auto">
          <a:xfrm>
            <a:off x="8094663" y="4868863"/>
            <a:ext cx="257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D </a:t>
            </a:r>
            <a:r>
              <a:rPr lang="it-IT" altLang="en-US" sz="1800" b="1" baseline="-25000">
                <a:solidFill>
                  <a:srgbClr val="000000"/>
                </a:solidFill>
                <a:latin typeface="Arial Narrow" panose="020B0606020202030204" pitchFamily="34" charset="0"/>
              </a:rPr>
              <a:t>2</a:t>
            </a:r>
          </a:p>
        </p:txBody>
      </p:sp>
      <p:sp>
        <p:nvSpPr>
          <p:cNvPr id="37903" name="Rectangle 16"/>
          <p:cNvSpPr>
            <a:spLocks noChangeArrowheads="1"/>
          </p:cNvSpPr>
          <p:nvPr/>
        </p:nvSpPr>
        <p:spPr bwMode="auto">
          <a:xfrm>
            <a:off x="4689475" y="6167438"/>
            <a:ext cx="104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0</a:t>
            </a:r>
          </a:p>
        </p:txBody>
      </p:sp>
      <p:sp>
        <p:nvSpPr>
          <p:cNvPr id="37904" name="Line 19"/>
          <p:cNvSpPr>
            <a:spLocks noChangeShapeType="1"/>
          </p:cNvSpPr>
          <p:nvPr/>
        </p:nvSpPr>
        <p:spPr bwMode="auto">
          <a:xfrm flipH="1" flipV="1">
            <a:off x="5029200" y="2971800"/>
            <a:ext cx="1819275" cy="27495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7905" name="Rectangle 20"/>
          <p:cNvSpPr>
            <a:spLocks noChangeArrowheads="1"/>
          </p:cNvSpPr>
          <p:nvPr/>
        </p:nvSpPr>
        <p:spPr bwMode="auto">
          <a:xfrm>
            <a:off x="6934200" y="5638800"/>
            <a:ext cx="257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800" b="1">
                <a:solidFill>
                  <a:srgbClr val="000000"/>
                </a:solidFill>
                <a:latin typeface="Arial Narrow" panose="020B0606020202030204" pitchFamily="34" charset="0"/>
              </a:rPr>
              <a:t>D </a:t>
            </a:r>
            <a:r>
              <a:rPr lang="it-IT" altLang="en-US" sz="1800" b="1" baseline="-25000">
                <a:solidFill>
                  <a:srgbClr val="000000"/>
                </a:solidFill>
                <a:latin typeface="Arial Narrow" panose="020B0606020202030204" pitchFamily="34" charset="0"/>
              </a:rPr>
              <a:t>3</a:t>
            </a:r>
          </a:p>
        </p:txBody>
      </p:sp>
      <p:sp>
        <p:nvSpPr>
          <p:cNvPr id="37906" name="Line 21"/>
          <p:cNvSpPr>
            <a:spLocks noChangeShapeType="1"/>
          </p:cNvSpPr>
          <p:nvPr/>
        </p:nvSpPr>
        <p:spPr bwMode="auto">
          <a:xfrm flipH="1" flipV="1">
            <a:off x="5943600" y="4114800"/>
            <a:ext cx="595313" cy="11113"/>
          </a:xfrm>
          <a:prstGeom prst="line">
            <a:avLst/>
          </a:prstGeom>
          <a:noFill/>
          <a:ln w="50800">
            <a:solidFill>
              <a:srgbClr val="FF0000"/>
            </a:solidFill>
            <a:round/>
            <a:headEnd/>
            <a:tailEnd type="triangle" w="med" len="med"/>
          </a:ln>
          <a:effectLst>
            <a:outerShdw dist="17961" dir="2700000" algn="ctr" rotWithShape="0">
              <a:srgbClr val="A2C1FE"/>
            </a:outerShdw>
          </a:effectLst>
          <a:extLst>
            <a:ext uri="{909E8E84-426E-40DD-AFC4-6F175D3DCCD1}">
              <a14:hiddenFill xmlns:a14="http://schemas.microsoft.com/office/drawing/2010/main">
                <a:noFill/>
              </a14:hiddenFill>
            </a:ext>
          </a:extLst>
        </p:spPr>
        <p:txBody>
          <a:bodyPr wrap="none" anchor="ctr"/>
          <a:lstStyle/>
          <a:p>
            <a:endParaRPr lang="it-IT"/>
          </a:p>
        </p:txBody>
      </p:sp>
      <p:sp>
        <p:nvSpPr>
          <p:cNvPr id="20502" name="Rectangle 22"/>
          <p:cNvSpPr>
            <a:spLocks noChangeArrowheads="1"/>
          </p:cNvSpPr>
          <p:nvPr/>
        </p:nvSpPr>
        <p:spPr bwMode="auto">
          <a:xfrm>
            <a:off x="228600" y="4343400"/>
            <a:ext cx="4267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it-IT" altLang="en-US" sz="2800" b="1" i="1">
                <a:solidFill>
                  <a:srgbClr val="8901F3"/>
                </a:solidFill>
              </a:rPr>
              <a:t>Bene inferiore</a:t>
            </a:r>
            <a:r>
              <a:rPr lang="it-IT" altLang="en-US" sz="2800"/>
              <a:t>: un bene la cui domanda </a:t>
            </a:r>
            <a:r>
              <a:rPr lang="it-IT" altLang="en-US" sz="2800" u="sng"/>
              <a:t>diminuisce</a:t>
            </a:r>
            <a:r>
              <a:rPr lang="it-IT" altLang="en-US" sz="2800"/>
              <a:t> al crescere del reddito per ogni livello di prezzo.</a:t>
            </a:r>
          </a:p>
        </p:txBody>
      </p:sp>
      <p:sp>
        <p:nvSpPr>
          <p:cNvPr id="37908" name="Line 25"/>
          <p:cNvSpPr>
            <a:spLocks noChangeShapeType="1"/>
          </p:cNvSpPr>
          <p:nvPr/>
        </p:nvSpPr>
        <p:spPr bwMode="auto">
          <a:xfrm>
            <a:off x="4724400" y="3810000"/>
            <a:ext cx="2895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7909" name="Text Box 26"/>
          <p:cNvSpPr txBox="1">
            <a:spLocks noChangeArrowheads="1"/>
          </p:cNvSpPr>
          <p:nvPr/>
        </p:nvSpPr>
        <p:spPr bwMode="auto">
          <a:xfrm>
            <a:off x="4343400" y="3657600"/>
            <a:ext cx="455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a:t>P”</a:t>
            </a:r>
          </a:p>
        </p:txBody>
      </p:sp>
      <p:sp>
        <p:nvSpPr>
          <p:cNvPr id="37910" name="Line 27"/>
          <p:cNvSpPr>
            <a:spLocks noChangeShapeType="1"/>
          </p:cNvSpPr>
          <p:nvPr/>
        </p:nvSpPr>
        <p:spPr bwMode="auto">
          <a:xfrm>
            <a:off x="4724400" y="4572000"/>
            <a:ext cx="33528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7911" name="Text Box 28"/>
          <p:cNvSpPr txBox="1">
            <a:spLocks noChangeArrowheads="1"/>
          </p:cNvSpPr>
          <p:nvPr/>
        </p:nvSpPr>
        <p:spPr bwMode="auto">
          <a:xfrm>
            <a:off x="4343400" y="44196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800"/>
              <a:t>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anim calcmode="lin" valueType="num">
                                      <p:cBhvr additive="base">
                                        <p:cTn id="7" dur="500" fill="hold"/>
                                        <p:tgtEl>
                                          <p:spTgt spid="204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02"/>
                                        </p:tgtEl>
                                        <p:attrNameLst>
                                          <p:attrName>style.visibility</p:attrName>
                                        </p:attrNameLst>
                                      </p:cBhvr>
                                      <p:to>
                                        <p:strVal val="visible"/>
                                      </p:to>
                                    </p:set>
                                    <p:anim calcmode="lin" valueType="num">
                                      <p:cBhvr additive="base">
                                        <p:cTn id="13" dur="500" fill="hold"/>
                                        <p:tgtEl>
                                          <p:spTgt spid="20502"/>
                                        </p:tgtEl>
                                        <p:attrNameLst>
                                          <p:attrName>ppt_x</p:attrName>
                                        </p:attrNameLst>
                                      </p:cBhvr>
                                      <p:tavLst>
                                        <p:tav tm="0">
                                          <p:val>
                                            <p:strVal val="#ppt_x"/>
                                          </p:val>
                                        </p:tav>
                                        <p:tav tm="100000">
                                          <p:val>
                                            <p:strVal val="#ppt_x"/>
                                          </p:val>
                                        </p:tav>
                                      </p:tavLst>
                                    </p:anim>
                                    <p:anim calcmode="lin" valueType="num">
                                      <p:cBhvr additive="base">
                                        <p:cTn id="14" dur="500" fill="hold"/>
                                        <p:tgtEl>
                                          <p:spTgt spid="20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build="p"/>
      <p:bldP spid="20502"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762000" y="22860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4000" dirty="0"/>
              <a:t>Il sussidio come alternativa al tetto</a:t>
            </a:r>
          </a:p>
        </p:txBody>
      </p:sp>
      <p:sp>
        <p:nvSpPr>
          <p:cNvPr id="224259" name="Rectangle 4"/>
          <p:cNvSpPr>
            <a:spLocks noChangeArrowheads="1"/>
          </p:cNvSpPr>
          <p:nvPr/>
        </p:nvSpPr>
        <p:spPr bwMode="auto">
          <a:xfrm>
            <a:off x="2286000" y="38862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€3</a:t>
            </a:r>
          </a:p>
        </p:txBody>
      </p:sp>
      <p:sp>
        <p:nvSpPr>
          <p:cNvPr id="224260" name="Rectangle 5"/>
          <p:cNvSpPr>
            <a:spLocks noChangeArrowheads="1"/>
          </p:cNvSpPr>
          <p:nvPr/>
        </p:nvSpPr>
        <p:spPr bwMode="auto">
          <a:xfrm>
            <a:off x="6329363" y="6037263"/>
            <a:ext cx="1473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Quantità di</a:t>
            </a:r>
          </a:p>
          <a:p>
            <a:pPr algn="r">
              <a:lnSpc>
                <a:spcPct val="85000"/>
              </a:lnSpc>
              <a:spcBef>
                <a:spcPct val="0"/>
              </a:spcBef>
              <a:buFontTx/>
              <a:buNone/>
            </a:pPr>
            <a:r>
              <a:rPr lang="it-IT" altLang="en-US" sz="1800" b="1">
                <a:solidFill>
                  <a:srgbClr val="000000"/>
                </a:solidFill>
                <a:latin typeface="Arial" panose="020B0604020202020204" pitchFamily="34" charset="0"/>
              </a:rPr>
              <a:t>case in affitto</a:t>
            </a:r>
          </a:p>
        </p:txBody>
      </p:sp>
      <p:sp>
        <p:nvSpPr>
          <p:cNvPr id="224261" name="Rectangle 6"/>
          <p:cNvSpPr>
            <a:spLocks noChangeArrowheads="1"/>
          </p:cNvSpPr>
          <p:nvPr/>
        </p:nvSpPr>
        <p:spPr bwMode="auto">
          <a:xfrm>
            <a:off x="2368550" y="6037263"/>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0</a:t>
            </a:r>
          </a:p>
        </p:txBody>
      </p:sp>
      <p:sp>
        <p:nvSpPr>
          <p:cNvPr id="224262" name="Rectangle 7"/>
          <p:cNvSpPr>
            <a:spLocks noChangeArrowheads="1"/>
          </p:cNvSpPr>
          <p:nvPr/>
        </p:nvSpPr>
        <p:spPr bwMode="auto">
          <a:xfrm>
            <a:off x="1573213" y="1714500"/>
            <a:ext cx="9525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lnSpc>
                <a:spcPct val="85000"/>
              </a:lnSpc>
              <a:spcBef>
                <a:spcPct val="0"/>
              </a:spcBef>
              <a:buFontTx/>
              <a:buNone/>
            </a:pPr>
            <a:r>
              <a:rPr lang="it-IT" altLang="en-US" sz="1800" b="1">
                <a:solidFill>
                  <a:srgbClr val="000000"/>
                </a:solidFill>
                <a:latin typeface="Arial" panose="020B0604020202020204" pitchFamily="34" charset="0"/>
              </a:rPr>
              <a:t>Prezzo</a:t>
            </a:r>
          </a:p>
          <a:p>
            <a:pPr algn="r">
              <a:lnSpc>
                <a:spcPct val="85000"/>
              </a:lnSpc>
              <a:spcBef>
                <a:spcPct val="0"/>
              </a:spcBef>
              <a:buFontTx/>
              <a:buNone/>
            </a:pPr>
            <a:r>
              <a:rPr lang="it-IT" altLang="en-US" sz="1800" b="1">
                <a:solidFill>
                  <a:srgbClr val="000000"/>
                </a:solidFill>
                <a:latin typeface="Arial" panose="020B0604020202020204" pitchFamily="34" charset="0"/>
              </a:rPr>
              <a:t>(canone)</a:t>
            </a:r>
          </a:p>
        </p:txBody>
      </p:sp>
      <p:sp>
        <p:nvSpPr>
          <p:cNvPr id="224263" name="Rectangle 8"/>
          <p:cNvSpPr>
            <a:spLocks noChangeArrowheads="1"/>
          </p:cNvSpPr>
          <p:nvPr/>
        </p:nvSpPr>
        <p:spPr bwMode="auto">
          <a:xfrm>
            <a:off x="4702175" y="60372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100</a:t>
            </a:r>
          </a:p>
        </p:txBody>
      </p:sp>
      <p:sp>
        <p:nvSpPr>
          <p:cNvPr id="224264" name="Freeform 10"/>
          <p:cNvSpPr>
            <a:spLocks/>
          </p:cNvSpPr>
          <p:nvPr/>
        </p:nvSpPr>
        <p:spPr bwMode="auto">
          <a:xfrm>
            <a:off x="2597150" y="4048125"/>
            <a:ext cx="2281238" cy="1933575"/>
          </a:xfrm>
          <a:custGeom>
            <a:avLst/>
            <a:gdLst>
              <a:gd name="T0" fmla="*/ 2147483646 w 1437"/>
              <a:gd name="T1" fmla="*/ 2147483646 h 1218"/>
              <a:gd name="T2" fmla="*/ 2147483646 w 1437"/>
              <a:gd name="T3" fmla="*/ 0 h 1218"/>
              <a:gd name="T4" fmla="*/ 0 w 1437"/>
              <a:gd name="T5" fmla="*/ 0 h 1218"/>
              <a:gd name="T6" fmla="*/ 0 60000 65536"/>
              <a:gd name="T7" fmla="*/ 0 60000 65536"/>
              <a:gd name="T8" fmla="*/ 0 60000 65536"/>
            </a:gdLst>
            <a:ahLst/>
            <a:cxnLst>
              <a:cxn ang="T6">
                <a:pos x="T0" y="T1"/>
              </a:cxn>
              <a:cxn ang="T7">
                <a:pos x="T2" y="T3"/>
              </a:cxn>
              <a:cxn ang="T8">
                <a:pos x="T4" y="T5"/>
              </a:cxn>
            </a:cxnLst>
            <a:rect l="0" t="0" r="r" b="b"/>
            <a:pathLst>
              <a:path w="1437" h="1218">
                <a:moveTo>
                  <a:pt x="1436" y="1217"/>
                </a:moveTo>
                <a:lnTo>
                  <a:pt x="143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4265" name="Rectangle 12"/>
          <p:cNvSpPr>
            <a:spLocks noChangeArrowheads="1"/>
          </p:cNvSpPr>
          <p:nvPr/>
        </p:nvSpPr>
        <p:spPr bwMode="auto">
          <a:xfrm>
            <a:off x="6681788" y="5461000"/>
            <a:ext cx="1041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Domanda</a:t>
            </a:r>
          </a:p>
        </p:txBody>
      </p:sp>
      <p:sp>
        <p:nvSpPr>
          <p:cNvPr id="224266" name="Rectangle 13"/>
          <p:cNvSpPr>
            <a:spLocks noChangeArrowheads="1"/>
          </p:cNvSpPr>
          <p:nvPr/>
        </p:nvSpPr>
        <p:spPr bwMode="auto">
          <a:xfrm>
            <a:off x="5915025" y="2462213"/>
            <a:ext cx="749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0574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0574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0574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0574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0574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800" b="1">
                <a:solidFill>
                  <a:srgbClr val="000000"/>
                </a:solidFill>
                <a:latin typeface="Arial" panose="020B0604020202020204" pitchFamily="34" charset="0"/>
              </a:rPr>
              <a:t>Offerta</a:t>
            </a:r>
          </a:p>
        </p:txBody>
      </p:sp>
      <p:sp>
        <p:nvSpPr>
          <p:cNvPr id="224267" name="Line 14"/>
          <p:cNvSpPr>
            <a:spLocks noChangeShapeType="1"/>
          </p:cNvSpPr>
          <p:nvPr/>
        </p:nvSpPr>
        <p:spPr bwMode="auto">
          <a:xfrm>
            <a:off x="3600450" y="2860675"/>
            <a:ext cx="2935288" cy="27305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4268" name="Line 15"/>
          <p:cNvSpPr>
            <a:spLocks noChangeShapeType="1"/>
          </p:cNvSpPr>
          <p:nvPr/>
        </p:nvSpPr>
        <p:spPr bwMode="auto">
          <a:xfrm flipV="1">
            <a:off x="3278188" y="2771775"/>
            <a:ext cx="2963862" cy="275590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4269" name="Freeform 16"/>
          <p:cNvSpPr>
            <a:spLocks/>
          </p:cNvSpPr>
          <p:nvPr/>
        </p:nvSpPr>
        <p:spPr bwMode="auto">
          <a:xfrm>
            <a:off x="2597150" y="1800225"/>
            <a:ext cx="5162550" cy="4210050"/>
          </a:xfrm>
          <a:custGeom>
            <a:avLst/>
            <a:gdLst>
              <a:gd name="T0" fmla="*/ 0 w 3252"/>
              <a:gd name="T1" fmla="*/ 0 h 2652"/>
              <a:gd name="T2" fmla="*/ 0 w 3252"/>
              <a:gd name="T3" fmla="*/ 2147483646 h 2652"/>
              <a:gd name="T4" fmla="*/ 2147483646 w 3252"/>
              <a:gd name="T5" fmla="*/ 2147483646 h 2652"/>
              <a:gd name="T6" fmla="*/ 0 60000 65536"/>
              <a:gd name="T7" fmla="*/ 0 60000 65536"/>
              <a:gd name="T8" fmla="*/ 0 60000 65536"/>
            </a:gdLst>
            <a:ahLst/>
            <a:cxnLst>
              <a:cxn ang="T6">
                <a:pos x="T0" y="T1"/>
              </a:cxn>
              <a:cxn ang="T7">
                <a:pos x="T2" y="T3"/>
              </a:cxn>
              <a:cxn ang="T8">
                <a:pos x="T4" y="T5"/>
              </a:cxn>
            </a:cxnLst>
            <a:rect l="0" t="0" r="r" b="b"/>
            <a:pathLst>
              <a:path w="3252" h="2652">
                <a:moveTo>
                  <a:pt x="0" y="0"/>
                </a:moveTo>
                <a:lnTo>
                  <a:pt x="0" y="2651"/>
                </a:lnTo>
                <a:lnTo>
                  <a:pt x="3251" y="26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4270" name="Freeform 17"/>
          <p:cNvSpPr>
            <a:spLocks/>
          </p:cNvSpPr>
          <p:nvPr/>
        </p:nvSpPr>
        <p:spPr bwMode="auto">
          <a:xfrm>
            <a:off x="4819650" y="3962400"/>
            <a:ext cx="144463" cy="144463"/>
          </a:xfrm>
          <a:custGeom>
            <a:avLst/>
            <a:gdLst>
              <a:gd name="T0" fmla="*/ 2147483646 w 91"/>
              <a:gd name="T1" fmla="*/ 2147483646 h 91"/>
              <a:gd name="T2" fmla="*/ 2147483646 w 91"/>
              <a:gd name="T3" fmla="*/ 2147483646 h 91"/>
              <a:gd name="T4" fmla="*/ 2147483646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0 h 91"/>
              <a:gd name="T14" fmla="*/ 2147483646 w 91"/>
              <a:gd name="T15" fmla="*/ 2147483646 h 91"/>
              <a:gd name="T16" fmla="*/ 0 w 91"/>
              <a:gd name="T17" fmla="*/ 2147483646 h 91"/>
              <a:gd name="T18" fmla="*/ 0 w 91"/>
              <a:gd name="T19" fmla="*/ 2147483646 h 91"/>
              <a:gd name="T20" fmla="*/ 0 w 91"/>
              <a:gd name="T21" fmla="*/ 2147483646 h 91"/>
              <a:gd name="T22" fmla="*/ 2147483646 w 91"/>
              <a:gd name="T23" fmla="*/ 2147483646 h 91"/>
              <a:gd name="T24" fmla="*/ 2147483646 w 91"/>
              <a:gd name="T25" fmla="*/ 2147483646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36" y="90"/>
                </a:moveTo>
                <a:lnTo>
                  <a:pt x="54" y="90"/>
                </a:lnTo>
                <a:lnTo>
                  <a:pt x="72" y="72"/>
                </a:lnTo>
                <a:lnTo>
                  <a:pt x="90" y="54"/>
                </a:lnTo>
                <a:lnTo>
                  <a:pt x="72" y="36"/>
                </a:lnTo>
                <a:lnTo>
                  <a:pt x="54" y="18"/>
                </a:lnTo>
                <a:lnTo>
                  <a:pt x="36" y="0"/>
                </a:lnTo>
                <a:lnTo>
                  <a:pt x="18" y="18"/>
                </a:lnTo>
                <a:lnTo>
                  <a:pt x="0" y="36"/>
                </a:lnTo>
                <a:lnTo>
                  <a:pt x="0" y="54"/>
                </a:lnTo>
                <a:lnTo>
                  <a:pt x="0" y="72"/>
                </a:lnTo>
                <a:lnTo>
                  <a:pt x="18" y="90"/>
                </a:lnTo>
                <a:lnTo>
                  <a:pt x="36"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3" name="Connettore diritto 2"/>
          <p:cNvCxnSpPr/>
          <p:nvPr/>
        </p:nvCxnSpPr>
        <p:spPr>
          <a:xfrm flipH="1" flipV="1">
            <a:off x="4211638" y="2565400"/>
            <a:ext cx="2736850" cy="251936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 name="Connettore diritto 4"/>
          <p:cNvCxnSpPr/>
          <p:nvPr/>
        </p:nvCxnSpPr>
        <p:spPr>
          <a:xfrm>
            <a:off x="5364163" y="3716338"/>
            <a:ext cx="71437" cy="2293937"/>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Connettore diritto 6"/>
          <p:cNvCxnSpPr/>
          <p:nvPr/>
        </p:nvCxnSpPr>
        <p:spPr>
          <a:xfrm>
            <a:off x="2597150" y="3573463"/>
            <a:ext cx="2695575"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4274" name="CasellaDiTesto 7"/>
          <p:cNvSpPr txBox="1">
            <a:spLocks noChangeArrowheads="1"/>
          </p:cNvSpPr>
          <p:nvPr/>
        </p:nvSpPr>
        <p:spPr bwMode="auto">
          <a:xfrm>
            <a:off x="5202238" y="5965825"/>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dirty="0"/>
              <a:t>125</a:t>
            </a:r>
          </a:p>
        </p:txBody>
      </p:sp>
      <p:sp>
        <p:nvSpPr>
          <p:cNvPr id="224275" name="CasellaDiTesto 8"/>
          <p:cNvSpPr txBox="1">
            <a:spLocks noChangeArrowheads="1"/>
          </p:cNvSpPr>
          <p:nvPr/>
        </p:nvSpPr>
        <p:spPr bwMode="auto">
          <a:xfrm>
            <a:off x="2277430" y="334912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dirty="0"/>
              <a:t>4</a:t>
            </a:r>
          </a:p>
        </p:txBody>
      </p:sp>
      <p:sp>
        <p:nvSpPr>
          <p:cNvPr id="10" name="Freccia a destra 9"/>
          <p:cNvSpPr/>
          <p:nvPr/>
        </p:nvSpPr>
        <p:spPr>
          <a:xfrm rot="19228425">
            <a:off x="5780088" y="4364038"/>
            <a:ext cx="484187" cy="49847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Rettangolo 11"/>
          <p:cNvSpPr/>
          <p:nvPr/>
        </p:nvSpPr>
        <p:spPr>
          <a:xfrm>
            <a:off x="4224338" y="1039813"/>
            <a:ext cx="4572000" cy="1323975"/>
          </a:xfrm>
          <a:prstGeom prst="rect">
            <a:avLst/>
          </a:prstGeom>
          <a:solidFill>
            <a:schemeClr val="accent5">
              <a:lumMod val="40000"/>
              <a:lumOff val="60000"/>
            </a:schemeClr>
          </a:solidFill>
        </p:spPr>
        <p:txBody>
          <a:bodyPr>
            <a:spAutoFit/>
          </a:bodyPr>
          <a:lstStyle/>
          <a:p>
            <a:pPr>
              <a:defRPr/>
            </a:pPr>
            <a:r>
              <a:rPr lang="it-IT" sz="2000" dirty="0"/>
              <a:t>Un sussidio concesso alle famiglie</a:t>
            </a:r>
          </a:p>
          <a:p>
            <a:pPr>
              <a:defRPr/>
            </a:pPr>
            <a:r>
              <a:rPr lang="it-IT" sz="2000" dirty="0"/>
              <a:t>bisognose (= aumento di reddito) consente di ottenere la quantità di equilibrio desiderata con un meccanismo di mercato. </a:t>
            </a:r>
          </a:p>
        </p:txBody>
      </p:sp>
      <p:sp>
        <p:nvSpPr>
          <p:cNvPr id="224278" name="CasellaDiTesto 12"/>
          <p:cNvSpPr txBox="1">
            <a:spLocks noChangeArrowheads="1"/>
          </p:cNvSpPr>
          <p:nvPr/>
        </p:nvSpPr>
        <p:spPr bwMode="auto">
          <a:xfrm>
            <a:off x="6510338" y="4413250"/>
            <a:ext cx="238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t>Domanda sussidiata</a:t>
            </a:r>
          </a:p>
        </p:txBody>
      </p:sp>
      <p:sp>
        <p:nvSpPr>
          <p:cNvPr id="224279" name="Freeform 17"/>
          <p:cNvSpPr>
            <a:spLocks/>
          </p:cNvSpPr>
          <p:nvPr/>
        </p:nvSpPr>
        <p:spPr bwMode="auto">
          <a:xfrm rot="1469283">
            <a:off x="5275263" y="3505198"/>
            <a:ext cx="144462" cy="144463"/>
          </a:xfrm>
          <a:custGeom>
            <a:avLst/>
            <a:gdLst>
              <a:gd name="T0" fmla="*/ 2147483646 w 91"/>
              <a:gd name="T1" fmla="*/ 2147483646 h 91"/>
              <a:gd name="T2" fmla="*/ 2147483646 w 91"/>
              <a:gd name="T3" fmla="*/ 2147483646 h 91"/>
              <a:gd name="T4" fmla="*/ 2147483646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0 h 91"/>
              <a:gd name="T14" fmla="*/ 2147483646 w 91"/>
              <a:gd name="T15" fmla="*/ 2147483646 h 91"/>
              <a:gd name="T16" fmla="*/ 0 w 91"/>
              <a:gd name="T17" fmla="*/ 2147483646 h 91"/>
              <a:gd name="T18" fmla="*/ 0 w 91"/>
              <a:gd name="T19" fmla="*/ 2147483646 h 91"/>
              <a:gd name="T20" fmla="*/ 0 w 91"/>
              <a:gd name="T21" fmla="*/ 2147483646 h 91"/>
              <a:gd name="T22" fmla="*/ 2147483646 w 91"/>
              <a:gd name="T23" fmla="*/ 2147483646 h 91"/>
              <a:gd name="T24" fmla="*/ 2147483646 w 91"/>
              <a:gd name="T25" fmla="*/ 2147483646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36" y="90"/>
                </a:moveTo>
                <a:lnTo>
                  <a:pt x="54" y="90"/>
                </a:lnTo>
                <a:lnTo>
                  <a:pt x="72" y="72"/>
                </a:lnTo>
                <a:lnTo>
                  <a:pt x="90" y="54"/>
                </a:lnTo>
                <a:lnTo>
                  <a:pt x="72" y="36"/>
                </a:lnTo>
                <a:lnTo>
                  <a:pt x="54" y="18"/>
                </a:lnTo>
                <a:lnTo>
                  <a:pt x="36" y="0"/>
                </a:lnTo>
                <a:lnTo>
                  <a:pt x="18" y="18"/>
                </a:lnTo>
                <a:lnTo>
                  <a:pt x="0" y="36"/>
                </a:lnTo>
                <a:lnTo>
                  <a:pt x="0" y="54"/>
                </a:lnTo>
                <a:lnTo>
                  <a:pt x="0" y="72"/>
                </a:lnTo>
                <a:lnTo>
                  <a:pt x="18" y="90"/>
                </a:lnTo>
                <a:lnTo>
                  <a:pt x="36"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 name="Freeform 17">
            <a:extLst>
              <a:ext uri="{FF2B5EF4-FFF2-40B4-BE49-F238E27FC236}">
                <a16:creationId xmlns:a16="http://schemas.microsoft.com/office/drawing/2014/main" id="{3253042A-6710-47D1-88C7-6DDB59D49DE8}"/>
              </a:ext>
            </a:extLst>
          </p:cNvPr>
          <p:cNvSpPr>
            <a:spLocks/>
          </p:cNvSpPr>
          <p:nvPr/>
        </p:nvSpPr>
        <p:spPr bwMode="auto">
          <a:xfrm rot="1469283">
            <a:off x="5333206" y="4476749"/>
            <a:ext cx="144462" cy="144463"/>
          </a:xfrm>
          <a:custGeom>
            <a:avLst/>
            <a:gdLst>
              <a:gd name="T0" fmla="*/ 2147483646 w 91"/>
              <a:gd name="T1" fmla="*/ 2147483646 h 91"/>
              <a:gd name="T2" fmla="*/ 2147483646 w 91"/>
              <a:gd name="T3" fmla="*/ 2147483646 h 91"/>
              <a:gd name="T4" fmla="*/ 2147483646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0 h 91"/>
              <a:gd name="T14" fmla="*/ 2147483646 w 91"/>
              <a:gd name="T15" fmla="*/ 2147483646 h 91"/>
              <a:gd name="T16" fmla="*/ 0 w 91"/>
              <a:gd name="T17" fmla="*/ 2147483646 h 91"/>
              <a:gd name="T18" fmla="*/ 0 w 91"/>
              <a:gd name="T19" fmla="*/ 2147483646 h 91"/>
              <a:gd name="T20" fmla="*/ 0 w 91"/>
              <a:gd name="T21" fmla="*/ 2147483646 h 91"/>
              <a:gd name="T22" fmla="*/ 2147483646 w 91"/>
              <a:gd name="T23" fmla="*/ 2147483646 h 91"/>
              <a:gd name="T24" fmla="*/ 2147483646 w 91"/>
              <a:gd name="T25" fmla="*/ 2147483646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36" y="90"/>
                </a:moveTo>
                <a:lnTo>
                  <a:pt x="54" y="90"/>
                </a:lnTo>
                <a:lnTo>
                  <a:pt x="72" y="72"/>
                </a:lnTo>
                <a:lnTo>
                  <a:pt x="90" y="54"/>
                </a:lnTo>
                <a:lnTo>
                  <a:pt x="72" y="36"/>
                </a:lnTo>
                <a:lnTo>
                  <a:pt x="54" y="18"/>
                </a:lnTo>
                <a:lnTo>
                  <a:pt x="36" y="0"/>
                </a:lnTo>
                <a:lnTo>
                  <a:pt x="18" y="18"/>
                </a:lnTo>
                <a:lnTo>
                  <a:pt x="0" y="36"/>
                </a:lnTo>
                <a:lnTo>
                  <a:pt x="0" y="54"/>
                </a:lnTo>
                <a:lnTo>
                  <a:pt x="0" y="72"/>
                </a:lnTo>
                <a:lnTo>
                  <a:pt x="18" y="90"/>
                </a:lnTo>
                <a:lnTo>
                  <a:pt x="36" y="9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25" name="Connettore diritto 24">
            <a:extLst>
              <a:ext uri="{FF2B5EF4-FFF2-40B4-BE49-F238E27FC236}">
                <a16:creationId xmlns:a16="http://schemas.microsoft.com/office/drawing/2014/main" id="{E06C92BD-94E3-4773-B85A-2A912F0B4C93}"/>
              </a:ext>
            </a:extLst>
          </p:cNvPr>
          <p:cNvCxnSpPr/>
          <p:nvPr/>
        </p:nvCxnSpPr>
        <p:spPr>
          <a:xfrm>
            <a:off x="2651919" y="4532183"/>
            <a:ext cx="2695575"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CasellaDiTesto 8">
            <a:extLst>
              <a:ext uri="{FF2B5EF4-FFF2-40B4-BE49-F238E27FC236}">
                <a16:creationId xmlns:a16="http://schemas.microsoft.com/office/drawing/2014/main" id="{BA3E3395-4492-4F8D-83E7-14035722E6C0}"/>
              </a:ext>
            </a:extLst>
          </p:cNvPr>
          <p:cNvSpPr txBox="1">
            <a:spLocks noChangeArrowheads="1"/>
          </p:cNvSpPr>
          <p:nvPr/>
        </p:nvSpPr>
        <p:spPr bwMode="auto">
          <a:xfrm>
            <a:off x="2222878" y="4266954"/>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dirty="0"/>
              <a:t>2</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2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2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2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74" grpId="0"/>
      <p:bldP spid="224275" grpId="0"/>
      <p:bldP spid="10" grpId="0" animBg="1"/>
      <p:bldP spid="224278" grpId="0"/>
      <p:bldP spid="224279" grpId="0" animBg="1"/>
      <p:bldP spid="24" grpId="0" animBg="1"/>
      <p:bldP spid="2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descr="Cw_f0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522413"/>
            <a:ext cx="8934450"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3672563E-ECC7-415C-8DA9-B3C69115D82C}"/>
              </a:ext>
            </a:extLst>
          </p:cNvPr>
          <p:cNvSpPr txBox="1"/>
          <p:nvPr/>
        </p:nvSpPr>
        <p:spPr>
          <a:xfrm flipH="1">
            <a:off x="104774" y="332656"/>
            <a:ext cx="8934449" cy="646331"/>
          </a:xfrm>
          <a:prstGeom prst="rect">
            <a:avLst/>
          </a:prstGeom>
          <a:noFill/>
        </p:spPr>
        <p:txBody>
          <a:bodyPr wrap="square" rtlCol="0">
            <a:spAutoFit/>
          </a:bodyPr>
          <a:lstStyle/>
          <a:p>
            <a:pPr algn="ctr"/>
            <a:r>
              <a:rPr lang="it-IT" sz="3600" dirty="0"/>
              <a:t>Sussidio all’assunzione </a:t>
            </a:r>
            <a:r>
              <a:rPr lang="it-IT" sz="3600" i="1" dirty="0"/>
              <a:t>versus</a:t>
            </a:r>
            <a:r>
              <a:rPr lang="it-IT" sz="3600" dirty="0"/>
              <a:t> salario minimo</a:t>
            </a:r>
          </a:p>
        </p:txBody>
      </p:sp>
    </p:spTree>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6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643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643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6438"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6439"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6440" name="Rectangle 8"/>
          <p:cNvSpPr>
            <a:spLocks noGrp="1" noChangeArrowheads="1"/>
          </p:cNvSpPr>
          <p:nvPr>
            <p:ph type="title"/>
          </p:nvPr>
        </p:nvSpPr>
        <p:spPr>
          <a:xfrm>
            <a:off x="228600" y="381000"/>
            <a:ext cx="8686800" cy="53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L’equilibrio di mercato è efficiente?</a:t>
            </a:r>
          </a:p>
        </p:txBody>
      </p:sp>
      <p:sp>
        <p:nvSpPr>
          <p:cNvPr id="220169" name="Rectangle 9"/>
          <p:cNvSpPr>
            <a:spLocks noGrp="1" noChangeArrowheads="1"/>
          </p:cNvSpPr>
          <p:nvPr>
            <p:ph type="body" idx="1"/>
          </p:nvPr>
        </p:nvSpPr>
        <p:spPr>
          <a:xfrm>
            <a:off x="304800" y="1143000"/>
            <a:ext cx="8686800" cy="5105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tabLst>
                <a:tab pos="738188" algn="l"/>
              </a:tabLst>
            </a:pPr>
            <a:r>
              <a:rPr lang="it-IT" altLang="en-US" sz="2800" u="sng"/>
              <a:t>Problema</a:t>
            </a:r>
            <a:r>
              <a:rPr lang="it-IT" altLang="en-US" sz="2800"/>
              <a:t>: dobbiamo dimostrare che la coppia quantità/prezzo di equilibrio è ottimale rispetto al benessere totale dei partecipanti al mercato.</a:t>
            </a:r>
          </a:p>
          <a:p>
            <a:pPr lvl="1" eaLnBrk="1" hangingPunct="1">
              <a:tabLst>
                <a:tab pos="738188" algn="l"/>
              </a:tabLst>
            </a:pPr>
            <a:r>
              <a:rPr lang="it-IT" altLang="en-US" sz="2400" u="sng"/>
              <a:t>Cosa sappiamo fin qui</a:t>
            </a:r>
            <a:r>
              <a:rPr lang="it-IT" altLang="en-US" sz="2400"/>
              <a:t>: compratori e venditori beneficiano dal partecipare al mercato (</a:t>
            </a:r>
            <a:r>
              <a:rPr lang="it-IT" altLang="en-US" sz="2400">
                <a:solidFill>
                  <a:schemeClr val="accent2"/>
                </a:solidFill>
              </a:rPr>
              <a:t>principio dei vantaggi dello scambio</a:t>
            </a:r>
            <a:r>
              <a:rPr lang="it-IT" altLang="en-US" sz="2400"/>
              <a:t>).</a:t>
            </a:r>
          </a:p>
          <a:p>
            <a:pPr lvl="1" eaLnBrk="1" hangingPunct="1">
              <a:tabLst>
                <a:tab pos="738188" algn="l"/>
              </a:tabLst>
            </a:pPr>
            <a:r>
              <a:rPr lang="it-IT" altLang="en-US" sz="2400" u="sng"/>
              <a:t>Cosa dobbiamo dimostrare</a:t>
            </a:r>
            <a:r>
              <a:rPr lang="it-IT" altLang="en-US" sz="2400"/>
              <a:t>: l’equilibrio del mercato </a:t>
            </a:r>
            <a:r>
              <a:rPr lang="it-IT" altLang="en-US" sz="2400" i="1"/>
              <a:t>perfettamente concorrenziale</a:t>
            </a:r>
            <a:r>
              <a:rPr lang="it-IT" altLang="en-US" sz="2400"/>
              <a:t> </a:t>
            </a:r>
            <a:r>
              <a:rPr lang="it-IT" altLang="en-US" sz="2400">
                <a:solidFill>
                  <a:schemeClr val="accent2"/>
                </a:solidFill>
              </a:rPr>
              <a:t>massimizza</a:t>
            </a:r>
            <a:r>
              <a:rPr lang="it-IT" altLang="en-US" sz="2400"/>
              <a:t> il benessere totale di compratori e venditori.</a:t>
            </a:r>
          </a:p>
          <a:p>
            <a:pPr lvl="1" eaLnBrk="1" hangingPunct="1">
              <a:tabLst>
                <a:tab pos="738188" algn="l"/>
              </a:tabLst>
            </a:pPr>
            <a:r>
              <a:rPr lang="it-IT" altLang="en-US" sz="2400"/>
              <a:t>In pratica, dobbiamo dimostrare la validità del </a:t>
            </a:r>
            <a:r>
              <a:rPr lang="it-IT" altLang="en-US" sz="2400">
                <a:solidFill>
                  <a:schemeClr val="accent2"/>
                </a:solidFill>
              </a:rPr>
              <a:t>principio della mano invisibile</a:t>
            </a:r>
            <a:r>
              <a:rPr lang="it-IT" altLang="en-US" sz="2400"/>
              <a:t> di Adam Smith. </a:t>
            </a:r>
          </a:p>
          <a:p>
            <a:pPr eaLnBrk="1" hangingPunct="1">
              <a:tabLst>
                <a:tab pos="738188" algn="l"/>
              </a:tabLst>
            </a:pPr>
            <a:r>
              <a:rPr lang="it-IT" altLang="en-US" sz="2800"/>
              <a:t>Per fare ciò occorre entrare nel campo dell’</a:t>
            </a:r>
            <a:r>
              <a:rPr lang="it-IT" altLang="en-US" sz="2800">
                <a:solidFill>
                  <a:schemeClr val="accent2"/>
                </a:solidFill>
              </a:rPr>
              <a:t>economia del benessere</a:t>
            </a:r>
            <a:r>
              <a:rPr lang="it-IT" altLang="en-US" sz="2800"/>
              <a:t> (</a:t>
            </a:r>
            <a:r>
              <a:rPr lang="it-IT" altLang="en-US" sz="2800" i="1"/>
              <a:t>welfare economics</a:t>
            </a:r>
            <a:r>
              <a:rPr lang="it-IT" altLang="en-US" sz="280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169">
                                            <p:txEl>
                                              <p:pRg st="1" end="1"/>
                                            </p:txEl>
                                          </p:spTgt>
                                        </p:tgtEl>
                                        <p:attrNameLst>
                                          <p:attrName>style.visibility</p:attrName>
                                        </p:attrNameLst>
                                      </p:cBhvr>
                                      <p:to>
                                        <p:strVal val="visible"/>
                                      </p:to>
                                    </p:set>
                                    <p:animEffect transition="in" filter="wipe(left)">
                                      <p:cBhvr>
                                        <p:cTn id="7" dur="500"/>
                                        <p:tgtEl>
                                          <p:spTgt spid="220169">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0169">
                                            <p:txEl>
                                              <p:pRg st="2" end="2"/>
                                            </p:txEl>
                                          </p:spTgt>
                                        </p:tgtEl>
                                        <p:attrNameLst>
                                          <p:attrName>style.visibility</p:attrName>
                                        </p:attrNameLst>
                                      </p:cBhvr>
                                      <p:to>
                                        <p:strVal val="visible"/>
                                      </p:to>
                                    </p:set>
                                    <p:animEffect transition="in" filter="wipe(left)">
                                      <p:cBhvr>
                                        <p:cTn id="10" dur="500"/>
                                        <p:tgtEl>
                                          <p:spTgt spid="220169">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0169">
                                            <p:txEl>
                                              <p:pRg st="3" end="3"/>
                                            </p:txEl>
                                          </p:spTgt>
                                        </p:tgtEl>
                                        <p:attrNameLst>
                                          <p:attrName>style.visibility</p:attrName>
                                        </p:attrNameLst>
                                      </p:cBhvr>
                                      <p:to>
                                        <p:strVal val="visible"/>
                                      </p:to>
                                    </p:set>
                                    <p:animEffect transition="in" filter="wipe(left)">
                                      <p:cBhvr>
                                        <p:cTn id="13" dur="500"/>
                                        <p:tgtEl>
                                          <p:spTgt spid="22016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0169">
                                            <p:txEl>
                                              <p:pRg st="4" end="4"/>
                                            </p:txEl>
                                          </p:spTgt>
                                        </p:tgtEl>
                                        <p:attrNameLst>
                                          <p:attrName>style.visibility</p:attrName>
                                        </p:attrNameLst>
                                      </p:cBhvr>
                                      <p:to>
                                        <p:strVal val="visible"/>
                                      </p:to>
                                    </p:set>
                                    <p:animEffect transition="in" filter="wipe(left)">
                                      <p:cBhvr>
                                        <p:cTn id="18" dur="500"/>
                                        <p:tgtEl>
                                          <p:spTgt spid="220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9"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84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848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848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8486"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8487"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48488" name="Rectangle 8"/>
          <p:cNvSpPr>
            <a:spLocks noGrp="1" noChangeArrowheads="1"/>
          </p:cNvSpPr>
          <p:nvPr>
            <p:ph type="title"/>
          </p:nvPr>
        </p:nvSpPr>
        <p:spPr>
          <a:xfrm>
            <a:off x="611560" y="260648"/>
            <a:ext cx="66294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dirty="0"/>
              <a:t>Economia del benessere</a:t>
            </a:r>
          </a:p>
        </p:txBody>
      </p:sp>
      <p:sp>
        <p:nvSpPr>
          <p:cNvPr id="222217" name="Rectangle 9"/>
          <p:cNvSpPr>
            <a:spLocks noGrp="1" noChangeArrowheads="1"/>
          </p:cNvSpPr>
          <p:nvPr>
            <p:ph type="body" idx="1"/>
          </p:nvPr>
        </p:nvSpPr>
        <p:spPr>
          <a:xfrm>
            <a:off x="228600" y="990600"/>
            <a:ext cx="8534400" cy="5715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738188" algn="l"/>
              </a:tabLst>
            </a:pPr>
            <a:r>
              <a:rPr lang="it-IT" altLang="en-US" sz="2800" dirty="0"/>
              <a:t>E’ una branca dell’economia che si occupa di              analizzare come l’allocazione delle risorse        influenza il benessere economico degli agenti</a:t>
            </a:r>
          </a:p>
          <a:p>
            <a:pPr lvl="1" eaLnBrk="1" hangingPunct="1">
              <a:lnSpc>
                <a:spcPct val="90000"/>
              </a:lnSpc>
              <a:tabLst>
                <a:tab pos="738188" algn="l"/>
              </a:tabLst>
            </a:pPr>
            <a:r>
              <a:rPr lang="it-IT" altLang="en-US" dirty="0"/>
              <a:t>A. Marshall 1890; A.C. </a:t>
            </a:r>
            <a:r>
              <a:rPr lang="it-IT" altLang="en-US" dirty="0" err="1"/>
              <a:t>Pigou</a:t>
            </a:r>
            <a:r>
              <a:rPr lang="it-IT" altLang="en-US" dirty="0"/>
              <a:t> 1920</a:t>
            </a:r>
          </a:p>
          <a:p>
            <a:pPr eaLnBrk="1" hangingPunct="1">
              <a:lnSpc>
                <a:spcPct val="90000"/>
              </a:lnSpc>
              <a:tabLst>
                <a:tab pos="738188" algn="l"/>
              </a:tabLst>
            </a:pPr>
            <a:r>
              <a:rPr lang="it-IT" altLang="en-US" sz="2800" dirty="0"/>
              <a:t>Misuriamo il benessere dei partecipanti al mercato attraverso il concetto di surplus o rendita:</a:t>
            </a:r>
          </a:p>
          <a:p>
            <a:pPr lvl="1" eaLnBrk="1" hangingPunct="1">
              <a:lnSpc>
                <a:spcPct val="90000"/>
              </a:lnSpc>
              <a:tabLst>
                <a:tab pos="738188" algn="l"/>
              </a:tabLst>
            </a:pPr>
            <a:r>
              <a:rPr lang="it-IT" altLang="en-US" dirty="0"/>
              <a:t>Il </a:t>
            </a:r>
            <a:r>
              <a:rPr lang="it-IT" altLang="en-US" i="1" dirty="0">
                <a:solidFill>
                  <a:schemeClr val="accent2"/>
                </a:solidFill>
              </a:rPr>
              <a:t>surplus del consumatore</a:t>
            </a:r>
            <a:r>
              <a:rPr lang="it-IT" altLang="en-US" dirty="0"/>
              <a:t> (CS) misura il benessere dal punto di vista dei compratori.</a:t>
            </a:r>
          </a:p>
          <a:p>
            <a:pPr lvl="1" eaLnBrk="1" hangingPunct="1">
              <a:lnSpc>
                <a:spcPct val="90000"/>
              </a:lnSpc>
              <a:tabLst>
                <a:tab pos="738188" algn="l"/>
              </a:tabLst>
            </a:pPr>
            <a:r>
              <a:rPr lang="it-IT" altLang="en-US" dirty="0"/>
              <a:t>Il </a:t>
            </a:r>
            <a:r>
              <a:rPr lang="it-IT" altLang="en-US" i="1" dirty="0">
                <a:solidFill>
                  <a:schemeClr val="accent2"/>
                </a:solidFill>
              </a:rPr>
              <a:t>surplus del produttore</a:t>
            </a:r>
            <a:r>
              <a:rPr lang="it-IT" altLang="en-US" dirty="0"/>
              <a:t> (PS) misura il benessere dal punto di vista dei venditori.</a:t>
            </a:r>
          </a:p>
          <a:p>
            <a:pPr lvl="1" eaLnBrk="1" hangingPunct="1">
              <a:lnSpc>
                <a:spcPct val="90000"/>
              </a:lnSpc>
              <a:tabLst>
                <a:tab pos="738188" algn="l"/>
              </a:tabLst>
            </a:pPr>
            <a:r>
              <a:rPr lang="it-IT" altLang="en-US" dirty="0" err="1"/>
              <a:t>N.b.</a:t>
            </a:r>
            <a:r>
              <a:rPr lang="it-IT" altLang="en-US" dirty="0"/>
              <a:t>: entrambe sono misure </a:t>
            </a:r>
            <a:r>
              <a:rPr lang="it-IT" altLang="en-US" u="sng" dirty="0"/>
              <a:t>monetarie</a:t>
            </a:r>
            <a:r>
              <a:rPr lang="it-IT" altLang="en-US" dirty="0"/>
              <a:t> del benessere (vedi la definizione di economia di Marshall), per cui grazie ad esse il benessere viene calcolato in €, £ o $.</a:t>
            </a:r>
          </a:p>
        </p:txBody>
      </p:sp>
      <p:pic>
        <p:nvPicPr>
          <p:cNvPr id="148490" name="Picture 10" descr="Photo of A.C.Pig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5" y="152400"/>
            <a:ext cx="165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2217">
                                            <p:txEl>
                                              <p:pRg st="2" end="2"/>
                                            </p:txEl>
                                          </p:spTgt>
                                        </p:tgtEl>
                                        <p:attrNameLst>
                                          <p:attrName>style.visibility</p:attrName>
                                        </p:attrNameLst>
                                      </p:cBhvr>
                                      <p:to>
                                        <p:strVal val="visible"/>
                                      </p:to>
                                    </p:set>
                                    <p:animEffect transition="in" filter="wipe(left)">
                                      <p:cBhvr>
                                        <p:cTn id="7" dur="500"/>
                                        <p:tgtEl>
                                          <p:spTgt spid="222217">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2217">
                                            <p:txEl>
                                              <p:pRg st="3" end="3"/>
                                            </p:txEl>
                                          </p:spTgt>
                                        </p:tgtEl>
                                        <p:attrNameLst>
                                          <p:attrName>style.visibility</p:attrName>
                                        </p:attrNameLst>
                                      </p:cBhvr>
                                      <p:to>
                                        <p:strVal val="visible"/>
                                      </p:to>
                                    </p:set>
                                    <p:animEffect transition="in" filter="wipe(left)">
                                      <p:cBhvr>
                                        <p:cTn id="10" dur="500"/>
                                        <p:tgtEl>
                                          <p:spTgt spid="222217">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2217">
                                            <p:txEl>
                                              <p:pRg st="4" end="4"/>
                                            </p:txEl>
                                          </p:spTgt>
                                        </p:tgtEl>
                                        <p:attrNameLst>
                                          <p:attrName>style.visibility</p:attrName>
                                        </p:attrNameLst>
                                      </p:cBhvr>
                                      <p:to>
                                        <p:strVal val="visible"/>
                                      </p:to>
                                    </p:set>
                                    <p:animEffect transition="in" filter="wipe(left)">
                                      <p:cBhvr>
                                        <p:cTn id="13" dur="500"/>
                                        <p:tgtEl>
                                          <p:spTgt spid="222217">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2217">
                                            <p:txEl>
                                              <p:pRg st="5" end="5"/>
                                            </p:txEl>
                                          </p:spTgt>
                                        </p:tgtEl>
                                        <p:attrNameLst>
                                          <p:attrName>style.visibility</p:attrName>
                                        </p:attrNameLst>
                                      </p:cBhvr>
                                      <p:to>
                                        <p:strVal val="visible"/>
                                      </p:to>
                                    </p:set>
                                    <p:animEffect transition="in" filter="wipe(left)">
                                      <p:cBhvr>
                                        <p:cTn id="18" dur="500"/>
                                        <p:tgtEl>
                                          <p:spTgt spid="2222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0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05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05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0534"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0535"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0536" name="Rectangle 8"/>
          <p:cNvSpPr>
            <a:spLocks noGrp="1" noChangeArrowheads="1"/>
          </p:cNvSpPr>
          <p:nvPr>
            <p:ph type="title"/>
          </p:nvPr>
        </p:nvSpPr>
        <p:spPr>
          <a:xfrm>
            <a:off x="684213" y="404813"/>
            <a:ext cx="7772400" cy="5365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La disponibilità a pagare</a:t>
            </a:r>
          </a:p>
        </p:txBody>
      </p:sp>
      <p:sp>
        <p:nvSpPr>
          <p:cNvPr id="224265" name="Rectangle 9"/>
          <p:cNvSpPr>
            <a:spLocks noGrp="1" noChangeArrowheads="1"/>
          </p:cNvSpPr>
          <p:nvPr>
            <p:ph type="body" idx="1"/>
          </p:nvPr>
        </p:nvSpPr>
        <p:spPr>
          <a:xfrm>
            <a:off x="179388" y="1268413"/>
            <a:ext cx="8785225" cy="504031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738188" algn="l"/>
              </a:tabLst>
            </a:pPr>
            <a:r>
              <a:rPr lang="it-IT" altLang="en-US" sz="2800" b="1">
                <a:solidFill>
                  <a:schemeClr val="accent2"/>
                </a:solidFill>
              </a:rPr>
              <a:t>Disponibilità a pagare</a:t>
            </a:r>
            <a:r>
              <a:rPr lang="it-IT" altLang="en-US" sz="2800"/>
              <a:t>: è il prezzo massimo che un compratore è disposto a (nel senso che </a:t>
            </a:r>
            <a:r>
              <a:rPr lang="it-IT" altLang="en-US" sz="2800" i="1"/>
              <a:t>vuole e può</a:t>
            </a:r>
            <a:r>
              <a:rPr lang="it-IT" altLang="en-US" sz="2800"/>
              <a:t>) pagare per un certo bene o servizio.</a:t>
            </a:r>
          </a:p>
          <a:p>
            <a:pPr eaLnBrk="1" hangingPunct="1">
              <a:lnSpc>
                <a:spcPct val="90000"/>
              </a:lnSpc>
              <a:tabLst>
                <a:tab pos="738188" algn="l"/>
              </a:tabLst>
            </a:pPr>
            <a:r>
              <a:rPr lang="it-IT" altLang="en-US" sz="2800"/>
              <a:t>Misura il valore effettivo del bene in questione per quel compratore.</a:t>
            </a:r>
          </a:p>
          <a:p>
            <a:pPr lvl="1" eaLnBrk="1" hangingPunct="1">
              <a:lnSpc>
                <a:spcPct val="90000"/>
              </a:lnSpc>
              <a:tabLst>
                <a:tab pos="738188" algn="l"/>
              </a:tabLst>
            </a:pPr>
            <a:r>
              <a:rPr lang="it-IT" altLang="en-US" sz="2400"/>
              <a:t>E’ ciò che nell’aggiustamento marshalliano abbiamo chiamato “prezzo di domanda”</a:t>
            </a:r>
          </a:p>
          <a:p>
            <a:pPr eaLnBrk="1" hangingPunct="1">
              <a:lnSpc>
                <a:spcPct val="90000"/>
              </a:lnSpc>
              <a:tabLst>
                <a:tab pos="738188" algn="l"/>
              </a:tabLst>
            </a:pPr>
            <a:r>
              <a:rPr lang="it-IT" altLang="en-US" sz="2800"/>
              <a:t>Cosa determina tale disponibilità? Ovviamente, i benefici che il compratore si aspetta di ricevere da quel bene.</a:t>
            </a:r>
          </a:p>
          <a:p>
            <a:pPr eaLnBrk="1" hangingPunct="1">
              <a:lnSpc>
                <a:spcPct val="90000"/>
              </a:lnSpc>
              <a:tabLst>
                <a:tab pos="738188" algn="l"/>
              </a:tabLst>
            </a:pPr>
            <a:r>
              <a:rPr lang="it-IT" altLang="en-US" sz="2800"/>
              <a:t>Quindi la disponibilità a pagare è una </a:t>
            </a:r>
            <a:r>
              <a:rPr lang="it-IT" altLang="en-US" sz="2800" u="sng"/>
              <a:t>misura monetaria indiretta</a:t>
            </a:r>
            <a:r>
              <a:rPr lang="it-IT" altLang="en-US" sz="2800"/>
              <a:t> dei benefici, o utilità o benessere, che il compratore ottiene partecipando allo scambio.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65">
                                            <p:txEl>
                                              <p:pRg st="3" end="3"/>
                                            </p:txEl>
                                          </p:spTgt>
                                        </p:tgtEl>
                                        <p:attrNameLst>
                                          <p:attrName>style.visibility</p:attrName>
                                        </p:attrNameLst>
                                      </p:cBhvr>
                                      <p:to>
                                        <p:strVal val="visible"/>
                                      </p:to>
                                    </p:set>
                                    <p:animEffect transition="in" filter="wipe(left)">
                                      <p:cBhvr>
                                        <p:cTn id="7" dur="500"/>
                                        <p:tgtEl>
                                          <p:spTgt spid="224265">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4265">
                                            <p:txEl>
                                              <p:pRg st="4" end="4"/>
                                            </p:txEl>
                                          </p:spTgt>
                                        </p:tgtEl>
                                        <p:attrNameLst>
                                          <p:attrName>style.visibility</p:attrName>
                                        </p:attrNameLst>
                                      </p:cBhvr>
                                      <p:to>
                                        <p:strVal val="visible"/>
                                      </p:to>
                                    </p:set>
                                    <p:animEffect transition="in" filter="wipe(left)">
                                      <p:cBhvr>
                                        <p:cTn id="10" dur="500"/>
                                        <p:tgtEl>
                                          <p:spTgt spid="224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2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258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258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2582"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2583" name="Rectangle 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2584" name="Rectangle 8"/>
          <p:cNvSpPr>
            <a:spLocks noGrp="1" noChangeArrowheads="1"/>
          </p:cNvSpPr>
          <p:nvPr>
            <p:ph type="title"/>
          </p:nvPr>
        </p:nvSpPr>
        <p:spPr>
          <a:xfrm>
            <a:off x="684213" y="0"/>
            <a:ext cx="7772400" cy="7651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Il surplus del consumatore</a:t>
            </a:r>
          </a:p>
        </p:txBody>
      </p:sp>
      <p:sp>
        <p:nvSpPr>
          <p:cNvPr id="226313" name="Rectangle 9"/>
          <p:cNvSpPr>
            <a:spLocks noGrp="1" noChangeArrowheads="1"/>
          </p:cNvSpPr>
          <p:nvPr>
            <p:ph type="body" idx="1"/>
          </p:nvPr>
        </p:nvSpPr>
        <p:spPr>
          <a:xfrm>
            <a:off x="250825" y="808038"/>
            <a:ext cx="8642350" cy="58610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en-US" sz="2800" dirty="0"/>
              <a:t>La </a:t>
            </a:r>
            <a:r>
              <a:rPr lang="it-IT" altLang="en-US" sz="2800" dirty="0">
                <a:solidFill>
                  <a:srgbClr val="3333CC"/>
                </a:solidFill>
              </a:rPr>
              <a:t>domanda di mercato</a:t>
            </a:r>
            <a:r>
              <a:rPr lang="it-IT" altLang="en-US" sz="2800" dirty="0"/>
              <a:t> indica le diverse quantità che i compratori vorrebbero e potrebbero acquistare ai diversi prezzi.</a:t>
            </a:r>
          </a:p>
          <a:p>
            <a:pPr lvl="1" eaLnBrk="1" hangingPunct="1">
              <a:lnSpc>
                <a:spcPct val="85000"/>
              </a:lnSpc>
              <a:buFont typeface="Wingdings" panose="05000000000000000000" pitchFamily="2" charset="2"/>
              <a:buChar char="Ø"/>
            </a:pPr>
            <a:r>
              <a:rPr lang="it-IT" altLang="en-US" sz="2400" dirty="0" err="1"/>
              <a:t>N.b.</a:t>
            </a:r>
            <a:r>
              <a:rPr lang="it-IT" altLang="en-US" sz="2400" dirty="0"/>
              <a:t>: l’analisi è </a:t>
            </a:r>
            <a:r>
              <a:rPr lang="it-IT" altLang="en-US" sz="2400" u="sng" dirty="0"/>
              <a:t>identica</a:t>
            </a:r>
            <a:r>
              <a:rPr lang="it-IT" altLang="en-US" sz="2400" dirty="0"/>
              <a:t> sia che si consideri un singolo compratore che acquista diverse unità del bene, sia che si considerino diversi compratori, ciascuno interessato ad una singola unità del bene.</a:t>
            </a:r>
            <a:r>
              <a:rPr lang="it-IT" altLang="en-US" dirty="0"/>
              <a:t> </a:t>
            </a:r>
          </a:p>
          <a:p>
            <a:pPr eaLnBrk="1" hangingPunct="1">
              <a:lnSpc>
                <a:spcPct val="80000"/>
              </a:lnSpc>
            </a:pPr>
            <a:r>
              <a:rPr lang="it-IT" altLang="en-US" sz="2800" dirty="0"/>
              <a:t>Quindi la curva di </a:t>
            </a:r>
            <a:r>
              <a:rPr lang="it-IT" altLang="en-US" sz="2800"/>
              <a:t>domanda indica proprio </a:t>
            </a:r>
            <a:r>
              <a:rPr lang="it-IT" altLang="en-US" sz="2800" dirty="0"/>
              <a:t>le diverse disponibilità a pagare dei compratori (i “prezzi di domanda” di Marshall)</a:t>
            </a:r>
            <a:endParaRPr lang="it-IT" altLang="en-US" sz="2800" dirty="0">
              <a:solidFill>
                <a:srgbClr val="8901F3"/>
              </a:solidFill>
            </a:endParaRPr>
          </a:p>
          <a:p>
            <a:pPr eaLnBrk="1" hangingPunct="1">
              <a:lnSpc>
                <a:spcPct val="80000"/>
              </a:lnSpc>
            </a:pPr>
            <a:r>
              <a:rPr lang="it-IT" altLang="en-US" sz="2800" dirty="0"/>
              <a:t>Il </a:t>
            </a:r>
            <a:r>
              <a:rPr lang="it-IT" altLang="en-US" sz="2800" dirty="0">
                <a:solidFill>
                  <a:schemeClr val="accent2"/>
                </a:solidFill>
              </a:rPr>
              <a:t>surplus del </a:t>
            </a:r>
            <a:r>
              <a:rPr lang="it-IT" altLang="en-US" sz="2800" dirty="0">
                <a:solidFill>
                  <a:srgbClr val="3333CC"/>
                </a:solidFill>
              </a:rPr>
              <a:t>consumatore</a:t>
            </a:r>
            <a:r>
              <a:rPr lang="it-IT" altLang="en-US" sz="2800" i="1" dirty="0">
                <a:solidFill>
                  <a:srgbClr val="3333CC"/>
                </a:solidFill>
              </a:rPr>
              <a:t> </a:t>
            </a:r>
            <a:r>
              <a:rPr lang="it-IT" altLang="en-US" sz="2800" dirty="0">
                <a:solidFill>
                  <a:srgbClr val="3333CC"/>
                </a:solidFill>
              </a:rPr>
              <a:t>(CS)</a:t>
            </a:r>
            <a:r>
              <a:rPr lang="it-IT" altLang="en-US" sz="2800" i="1" dirty="0">
                <a:solidFill>
                  <a:srgbClr val="3333CC"/>
                </a:solidFill>
              </a:rPr>
              <a:t> </a:t>
            </a:r>
            <a:r>
              <a:rPr lang="it-IT" altLang="en-US" sz="2800" dirty="0"/>
              <a:t>è dato dalla somma che un compratore sarebbe disposto a pagare per un certo bene </a:t>
            </a:r>
            <a:r>
              <a:rPr lang="it-IT" altLang="en-US" sz="2800" u="sng" dirty="0"/>
              <a:t>meno</a:t>
            </a:r>
            <a:r>
              <a:rPr lang="it-IT" altLang="en-US" sz="2800" dirty="0"/>
              <a:t> la somma che egli effettivamente paga per quel bene, cioè il prezzo.</a:t>
            </a:r>
          </a:p>
          <a:p>
            <a:pPr eaLnBrk="1" hangingPunct="1">
              <a:lnSpc>
                <a:spcPct val="80000"/>
              </a:lnSpc>
            </a:pPr>
            <a:r>
              <a:rPr lang="it-IT" altLang="en-US" sz="2800" dirty="0"/>
              <a:t>Esso misura il </a:t>
            </a:r>
            <a:r>
              <a:rPr lang="it-IT" altLang="en-US" sz="2800" u="sng" dirty="0"/>
              <a:t>beneficio netto</a:t>
            </a:r>
            <a:r>
              <a:rPr lang="it-IT" altLang="en-US" sz="2800" dirty="0"/>
              <a:t> che il consumatore ricava dal mercato.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13">
                                            <p:txEl>
                                              <p:pRg st="3" end="3"/>
                                            </p:txEl>
                                          </p:spTgt>
                                        </p:tgtEl>
                                        <p:attrNameLst>
                                          <p:attrName>style.visibility</p:attrName>
                                        </p:attrNameLst>
                                      </p:cBhvr>
                                      <p:to>
                                        <p:strVal val="visible"/>
                                      </p:to>
                                    </p:set>
                                    <p:animEffect transition="in" filter="wipe(left)">
                                      <p:cBhvr>
                                        <p:cTn id="7" dur="500"/>
                                        <p:tgtEl>
                                          <p:spTgt spid="226313">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6313">
                                            <p:txEl>
                                              <p:pRg st="4" end="4"/>
                                            </p:txEl>
                                          </p:spTgt>
                                        </p:tgtEl>
                                        <p:attrNameLst>
                                          <p:attrName>style.visibility</p:attrName>
                                        </p:attrNameLst>
                                      </p:cBhvr>
                                      <p:to>
                                        <p:strVal val="visible"/>
                                      </p:to>
                                    </p:set>
                                    <p:animEffect transition="in" filter="wipe(left)">
                                      <p:cBhvr>
                                        <p:cTn id="10" dur="500"/>
                                        <p:tgtEl>
                                          <p:spTgt spid="2263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3"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Line 2"/>
          <p:cNvSpPr>
            <a:spLocks noChangeShapeType="1"/>
          </p:cNvSpPr>
          <p:nvPr/>
        </p:nvSpPr>
        <p:spPr bwMode="auto">
          <a:xfrm flipV="1">
            <a:off x="1219200" y="990600"/>
            <a:ext cx="0" cy="480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6675" name="Line 3"/>
          <p:cNvSpPr>
            <a:spLocks noChangeShapeType="1"/>
          </p:cNvSpPr>
          <p:nvPr/>
        </p:nvSpPr>
        <p:spPr bwMode="auto">
          <a:xfrm>
            <a:off x="1219200" y="5791200"/>
            <a:ext cx="563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6676" name="Rectangle 4"/>
          <p:cNvSpPr>
            <a:spLocks noChangeArrowheads="1"/>
          </p:cNvSpPr>
          <p:nvPr/>
        </p:nvSpPr>
        <p:spPr bwMode="auto">
          <a:xfrm>
            <a:off x="1219200" y="1600200"/>
            <a:ext cx="152400" cy="2057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6677" name="Line 5"/>
          <p:cNvSpPr>
            <a:spLocks noChangeShapeType="1"/>
          </p:cNvSpPr>
          <p:nvPr/>
        </p:nvSpPr>
        <p:spPr bwMode="auto">
          <a:xfrm>
            <a:off x="1219200" y="1524000"/>
            <a:ext cx="5410200" cy="42672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6678" name="Text Box 6"/>
          <p:cNvSpPr txBox="1">
            <a:spLocks noChangeArrowheads="1"/>
          </p:cNvSpPr>
          <p:nvPr/>
        </p:nvSpPr>
        <p:spPr bwMode="auto">
          <a:xfrm>
            <a:off x="1692275" y="0"/>
            <a:ext cx="508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3600"/>
              <a:t>Il surplus sulla prima unità</a:t>
            </a:r>
          </a:p>
        </p:txBody>
      </p:sp>
      <p:sp>
        <p:nvSpPr>
          <p:cNvPr id="156679" name="Line 7"/>
          <p:cNvSpPr>
            <a:spLocks noChangeShapeType="1"/>
          </p:cNvSpPr>
          <p:nvPr/>
        </p:nvSpPr>
        <p:spPr bwMode="auto">
          <a:xfrm>
            <a:off x="3810000" y="3657600"/>
            <a:ext cx="0" cy="21336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6680" name="Rectangle 8"/>
          <p:cNvSpPr>
            <a:spLocks noChangeArrowheads="1"/>
          </p:cNvSpPr>
          <p:nvPr/>
        </p:nvSpPr>
        <p:spPr bwMode="auto">
          <a:xfrm>
            <a:off x="3810000" y="35814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6681" name="Text Box 9"/>
          <p:cNvSpPr txBox="1">
            <a:spLocks noChangeArrowheads="1"/>
          </p:cNvSpPr>
          <p:nvPr/>
        </p:nvSpPr>
        <p:spPr bwMode="auto">
          <a:xfrm>
            <a:off x="838200" y="3429000"/>
            <a:ext cx="455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P</a:t>
            </a:r>
            <a:r>
              <a:rPr lang="it-IT" altLang="en-US" sz="2000" baseline="-25000"/>
              <a:t>1</a:t>
            </a:r>
          </a:p>
        </p:txBody>
      </p:sp>
      <p:sp>
        <p:nvSpPr>
          <p:cNvPr id="156682" name="Oval 10"/>
          <p:cNvSpPr>
            <a:spLocks noChangeArrowheads="1"/>
          </p:cNvSpPr>
          <p:nvPr/>
        </p:nvSpPr>
        <p:spPr bwMode="auto">
          <a:xfrm>
            <a:off x="3810000" y="35814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6683" name="Text Box 11"/>
          <p:cNvSpPr txBox="1">
            <a:spLocks noChangeArrowheads="1"/>
          </p:cNvSpPr>
          <p:nvPr/>
        </p:nvSpPr>
        <p:spPr bwMode="auto">
          <a:xfrm>
            <a:off x="3563938" y="5734050"/>
            <a:ext cx="506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Q</a:t>
            </a:r>
            <a:r>
              <a:rPr lang="it-IT" altLang="en-US" sz="2000" baseline="-25000"/>
              <a:t>1</a:t>
            </a:r>
          </a:p>
        </p:txBody>
      </p:sp>
      <p:sp>
        <p:nvSpPr>
          <p:cNvPr id="156684" name="Text Box 12"/>
          <p:cNvSpPr txBox="1">
            <a:spLocks noChangeArrowheads="1"/>
          </p:cNvSpPr>
          <p:nvPr/>
        </p:nvSpPr>
        <p:spPr bwMode="auto">
          <a:xfrm>
            <a:off x="381000" y="990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Prezzo</a:t>
            </a:r>
          </a:p>
        </p:txBody>
      </p:sp>
      <p:sp>
        <p:nvSpPr>
          <p:cNvPr id="156685" name="Text Box 13"/>
          <p:cNvSpPr txBox="1">
            <a:spLocks noChangeArrowheads="1"/>
          </p:cNvSpPr>
          <p:nvPr/>
        </p:nvSpPr>
        <p:spPr bwMode="auto">
          <a:xfrm>
            <a:off x="6172200" y="57912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Unità del bene</a:t>
            </a:r>
          </a:p>
        </p:txBody>
      </p:sp>
      <p:sp>
        <p:nvSpPr>
          <p:cNvPr id="156686" name="Line 14"/>
          <p:cNvSpPr>
            <a:spLocks noChangeShapeType="1"/>
          </p:cNvSpPr>
          <p:nvPr/>
        </p:nvSpPr>
        <p:spPr bwMode="auto">
          <a:xfrm>
            <a:off x="13716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6687" name="Text Box 15"/>
          <p:cNvSpPr txBox="1">
            <a:spLocks noChangeArrowheads="1"/>
          </p:cNvSpPr>
          <p:nvPr/>
        </p:nvSpPr>
        <p:spPr bwMode="auto">
          <a:xfrm>
            <a:off x="3870325" y="3165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6688" name="Text Box 16"/>
          <p:cNvSpPr txBox="1">
            <a:spLocks noChangeArrowheads="1"/>
          </p:cNvSpPr>
          <p:nvPr/>
        </p:nvSpPr>
        <p:spPr bwMode="auto">
          <a:xfrm>
            <a:off x="3779838" y="32845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C</a:t>
            </a:r>
          </a:p>
        </p:txBody>
      </p:sp>
      <p:sp>
        <p:nvSpPr>
          <p:cNvPr id="156689" name="Text Box 17"/>
          <p:cNvSpPr txBox="1">
            <a:spLocks noChangeArrowheads="1"/>
          </p:cNvSpPr>
          <p:nvPr/>
        </p:nvSpPr>
        <p:spPr bwMode="auto">
          <a:xfrm>
            <a:off x="914400" y="1371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A</a:t>
            </a:r>
          </a:p>
        </p:txBody>
      </p:sp>
      <p:sp>
        <p:nvSpPr>
          <p:cNvPr id="156690" name="Oval 18"/>
          <p:cNvSpPr>
            <a:spLocks noChangeArrowheads="1"/>
          </p:cNvSpPr>
          <p:nvPr/>
        </p:nvSpPr>
        <p:spPr bwMode="auto">
          <a:xfrm>
            <a:off x="1219200" y="1524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6691" name="Text Box 19"/>
          <p:cNvSpPr txBox="1">
            <a:spLocks noChangeArrowheads="1"/>
          </p:cNvSpPr>
          <p:nvPr/>
        </p:nvSpPr>
        <p:spPr bwMode="auto">
          <a:xfrm>
            <a:off x="1143000" y="5791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1</a:t>
            </a:r>
          </a:p>
        </p:txBody>
      </p:sp>
      <p:sp>
        <p:nvSpPr>
          <p:cNvPr id="156692" name="Line 20"/>
          <p:cNvSpPr>
            <a:spLocks noChangeShapeType="1"/>
          </p:cNvSpPr>
          <p:nvPr/>
        </p:nvSpPr>
        <p:spPr bwMode="auto">
          <a:xfrm>
            <a:off x="1187450" y="3644900"/>
            <a:ext cx="2667000"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6693" name="Text Box 21"/>
          <p:cNvSpPr txBox="1">
            <a:spLocks noChangeArrowheads="1"/>
          </p:cNvSpPr>
          <p:nvPr/>
        </p:nvSpPr>
        <p:spPr bwMode="auto">
          <a:xfrm>
            <a:off x="5003800" y="4149725"/>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Domanda</a:t>
            </a:r>
          </a:p>
        </p:txBody>
      </p:sp>
      <p:sp>
        <p:nvSpPr>
          <p:cNvPr id="156694" name="Line 22"/>
          <p:cNvSpPr>
            <a:spLocks noChangeShapeType="1"/>
          </p:cNvSpPr>
          <p:nvPr/>
        </p:nvSpPr>
        <p:spPr bwMode="auto">
          <a:xfrm flipH="1">
            <a:off x="1403350" y="1268413"/>
            <a:ext cx="11525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6695" name="Text Box 23"/>
          <p:cNvSpPr txBox="1">
            <a:spLocks noChangeArrowheads="1"/>
          </p:cNvSpPr>
          <p:nvPr/>
        </p:nvSpPr>
        <p:spPr bwMode="auto">
          <a:xfrm>
            <a:off x="2555875" y="908050"/>
            <a:ext cx="2871788" cy="822325"/>
          </a:xfrm>
          <a:prstGeom prst="rect">
            <a:avLst/>
          </a:prstGeom>
          <a:solidFill>
            <a:srgbClr val="CCFFFF">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400"/>
              <a:t>Disponibilità a pagare</a:t>
            </a:r>
          </a:p>
          <a:p>
            <a:pPr algn="ctr" eaLnBrk="1" hangingPunct="1">
              <a:spcBef>
                <a:spcPct val="0"/>
              </a:spcBef>
              <a:buFontTx/>
              <a:buNone/>
            </a:pPr>
            <a:r>
              <a:rPr lang="it-IT" altLang="en-US" sz="2400"/>
              <a:t>per la prima unità</a:t>
            </a:r>
          </a:p>
        </p:txBody>
      </p:sp>
      <p:sp>
        <p:nvSpPr>
          <p:cNvPr id="156696" name="Text Box 24"/>
          <p:cNvSpPr txBox="1">
            <a:spLocks noChangeArrowheads="1"/>
          </p:cNvSpPr>
          <p:nvPr/>
        </p:nvSpPr>
        <p:spPr bwMode="auto">
          <a:xfrm>
            <a:off x="4356100" y="2349500"/>
            <a:ext cx="4643438" cy="1196975"/>
          </a:xfrm>
          <a:prstGeom prst="rect">
            <a:avLst/>
          </a:prstGeom>
          <a:solidFill>
            <a:srgbClr val="CC99FF">
              <a:alpha val="47058"/>
            </a:srgbClr>
          </a:soli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400"/>
              <a:t>AP</a:t>
            </a:r>
            <a:r>
              <a:rPr lang="it-IT" altLang="en-US" sz="2400" baseline="-25000"/>
              <a:t>1</a:t>
            </a:r>
            <a:r>
              <a:rPr lang="it-IT" altLang="en-US" sz="2400"/>
              <a:t> = differenza tra disponibilità a pagare per la prima unità e prezzo del bene</a:t>
            </a:r>
            <a:endParaRPr lang="it-IT" altLang="en-US" sz="2400" baseline="-250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flipV="1">
            <a:off x="1219200" y="990600"/>
            <a:ext cx="0" cy="480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23" name="Line 3"/>
          <p:cNvSpPr>
            <a:spLocks noChangeShapeType="1"/>
          </p:cNvSpPr>
          <p:nvPr/>
        </p:nvSpPr>
        <p:spPr bwMode="auto">
          <a:xfrm>
            <a:off x="1219200" y="5791200"/>
            <a:ext cx="563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24" name="Rectangle 4"/>
          <p:cNvSpPr>
            <a:spLocks noChangeArrowheads="1"/>
          </p:cNvSpPr>
          <p:nvPr/>
        </p:nvSpPr>
        <p:spPr bwMode="auto">
          <a:xfrm>
            <a:off x="1219200" y="1600200"/>
            <a:ext cx="152400" cy="2057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3" name="Rectangle 5"/>
          <p:cNvSpPr>
            <a:spLocks noChangeArrowheads="1"/>
          </p:cNvSpPr>
          <p:nvPr/>
        </p:nvSpPr>
        <p:spPr bwMode="auto">
          <a:xfrm>
            <a:off x="1371600" y="1752600"/>
            <a:ext cx="152400" cy="1905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4" name="Rectangle 6"/>
          <p:cNvSpPr>
            <a:spLocks noChangeArrowheads="1"/>
          </p:cNvSpPr>
          <p:nvPr/>
        </p:nvSpPr>
        <p:spPr bwMode="auto">
          <a:xfrm>
            <a:off x="1524000" y="1905000"/>
            <a:ext cx="152400" cy="1752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5" name="Rectangle 7"/>
          <p:cNvSpPr>
            <a:spLocks noChangeArrowheads="1"/>
          </p:cNvSpPr>
          <p:nvPr/>
        </p:nvSpPr>
        <p:spPr bwMode="auto">
          <a:xfrm>
            <a:off x="1676400" y="1981200"/>
            <a:ext cx="152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6" name="Rectangle 8"/>
          <p:cNvSpPr>
            <a:spLocks noChangeArrowheads="1"/>
          </p:cNvSpPr>
          <p:nvPr/>
        </p:nvSpPr>
        <p:spPr bwMode="auto">
          <a:xfrm>
            <a:off x="1835150" y="2133600"/>
            <a:ext cx="152400" cy="152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7" name="Rectangle 9"/>
          <p:cNvSpPr>
            <a:spLocks noChangeArrowheads="1"/>
          </p:cNvSpPr>
          <p:nvPr/>
        </p:nvSpPr>
        <p:spPr bwMode="auto">
          <a:xfrm>
            <a:off x="1979613" y="2276475"/>
            <a:ext cx="1524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8" name="Rectangle 10"/>
          <p:cNvSpPr>
            <a:spLocks noChangeArrowheads="1"/>
          </p:cNvSpPr>
          <p:nvPr/>
        </p:nvSpPr>
        <p:spPr bwMode="auto">
          <a:xfrm>
            <a:off x="2124075" y="2349500"/>
            <a:ext cx="1524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59" name="Rectangle 11"/>
          <p:cNvSpPr>
            <a:spLocks noChangeArrowheads="1"/>
          </p:cNvSpPr>
          <p:nvPr/>
        </p:nvSpPr>
        <p:spPr bwMode="auto">
          <a:xfrm>
            <a:off x="2286000" y="2514600"/>
            <a:ext cx="1524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0" name="Rectangle 12"/>
          <p:cNvSpPr>
            <a:spLocks noChangeArrowheads="1"/>
          </p:cNvSpPr>
          <p:nvPr/>
        </p:nvSpPr>
        <p:spPr bwMode="auto">
          <a:xfrm>
            <a:off x="2438400" y="2667000"/>
            <a:ext cx="1524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1" name="Rectangle 13"/>
          <p:cNvSpPr>
            <a:spLocks noChangeArrowheads="1"/>
          </p:cNvSpPr>
          <p:nvPr/>
        </p:nvSpPr>
        <p:spPr bwMode="auto">
          <a:xfrm>
            <a:off x="2590800" y="2743200"/>
            <a:ext cx="152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2" name="Rectangle 14"/>
          <p:cNvSpPr>
            <a:spLocks noChangeArrowheads="1"/>
          </p:cNvSpPr>
          <p:nvPr/>
        </p:nvSpPr>
        <p:spPr bwMode="auto">
          <a:xfrm>
            <a:off x="2743200" y="2819400"/>
            <a:ext cx="1524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3" name="Rectangle 15"/>
          <p:cNvSpPr>
            <a:spLocks noChangeArrowheads="1"/>
          </p:cNvSpPr>
          <p:nvPr/>
        </p:nvSpPr>
        <p:spPr bwMode="auto">
          <a:xfrm>
            <a:off x="2895600" y="2971800"/>
            <a:ext cx="152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4" name="Rectangle 16"/>
          <p:cNvSpPr>
            <a:spLocks noChangeArrowheads="1"/>
          </p:cNvSpPr>
          <p:nvPr/>
        </p:nvSpPr>
        <p:spPr bwMode="auto">
          <a:xfrm>
            <a:off x="3048000" y="3124200"/>
            <a:ext cx="152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5" name="Rectangle 17"/>
          <p:cNvSpPr>
            <a:spLocks noChangeArrowheads="1"/>
          </p:cNvSpPr>
          <p:nvPr/>
        </p:nvSpPr>
        <p:spPr bwMode="auto">
          <a:xfrm>
            <a:off x="3200400" y="3200400"/>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6" name="Rectangle 18"/>
          <p:cNvSpPr>
            <a:spLocks noChangeArrowheads="1"/>
          </p:cNvSpPr>
          <p:nvPr/>
        </p:nvSpPr>
        <p:spPr bwMode="auto">
          <a:xfrm>
            <a:off x="3352800" y="3352800"/>
            <a:ext cx="152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7" name="Rectangle 19"/>
          <p:cNvSpPr>
            <a:spLocks noChangeArrowheads="1"/>
          </p:cNvSpPr>
          <p:nvPr/>
        </p:nvSpPr>
        <p:spPr bwMode="auto">
          <a:xfrm>
            <a:off x="3492500" y="3429000"/>
            <a:ext cx="152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232468" name="Rectangle 20"/>
          <p:cNvSpPr>
            <a:spLocks noChangeArrowheads="1"/>
          </p:cNvSpPr>
          <p:nvPr/>
        </p:nvSpPr>
        <p:spPr bwMode="auto">
          <a:xfrm>
            <a:off x="3657600" y="35814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8741" name="Line 21"/>
          <p:cNvSpPr>
            <a:spLocks noChangeShapeType="1"/>
          </p:cNvSpPr>
          <p:nvPr/>
        </p:nvSpPr>
        <p:spPr bwMode="auto">
          <a:xfrm>
            <a:off x="1219200" y="1524000"/>
            <a:ext cx="5410200" cy="42672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2" name="Text Box 22"/>
          <p:cNvSpPr txBox="1">
            <a:spLocks noChangeArrowheads="1"/>
          </p:cNvSpPr>
          <p:nvPr/>
        </p:nvSpPr>
        <p:spPr bwMode="auto">
          <a:xfrm>
            <a:off x="1763713" y="138113"/>
            <a:ext cx="502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3600"/>
              <a:t>Il surplus del consumatore</a:t>
            </a:r>
          </a:p>
        </p:txBody>
      </p:sp>
      <p:sp>
        <p:nvSpPr>
          <p:cNvPr id="158743" name="Line 23"/>
          <p:cNvSpPr>
            <a:spLocks noChangeShapeType="1"/>
          </p:cNvSpPr>
          <p:nvPr/>
        </p:nvSpPr>
        <p:spPr bwMode="auto">
          <a:xfrm>
            <a:off x="3810000" y="3657600"/>
            <a:ext cx="0" cy="21336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44" name="Rectangle 24"/>
          <p:cNvSpPr>
            <a:spLocks noChangeArrowheads="1"/>
          </p:cNvSpPr>
          <p:nvPr/>
        </p:nvSpPr>
        <p:spPr bwMode="auto">
          <a:xfrm>
            <a:off x="3810000" y="35814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8745" name="Text Box 25"/>
          <p:cNvSpPr txBox="1">
            <a:spLocks noChangeArrowheads="1"/>
          </p:cNvSpPr>
          <p:nvPr/>
        </p:nvSpPr>
        <p:spPr bwMode="auto">
          <a:xfrm>
            <a:off x="838200" y="3429000"/>
            <a:ext cx="455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P</a:t>
            </a:r>
            <a:r>
              <a:rPr lang="it-IT" altLang="en-US" sz="2000" baseline="-25000"/>
              <a:t>1</a:t>
            </a:r>
          </a:p>
        </p:txBody>
      </p:sp>
      <p:sp>
        <p:nvSpPr>
          <p:cNvPr id="158746" name="Oval 26"/>
          <p:cNvSpPr>
            <a:spLocks noChangeArrowheads="1"/>
          </p:cNvSpPr>
          <p:nvPr/>
        </p:nvSpPr>
        <p:spPr bwMode="auto">
          <a:xfrm>
            <a:off x="3810000" y="35814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8747" name="Text Box 27"/>
          <p:cNvSpPr txBox="1">
            <a:spLocks noChangeArrowheads="1"/>
          </p:cNvSpPr>
          <p:nvPr/>
        </p:nvSpPr>
        <p:spPr bwMode="auto">
          <a:xfrm>
            <a:off x="3581400" y="5715000"/>
            <a:ext cx="506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Q</a:t>
            </a:r>
            <a:r>
              <a:rPr lang="it-IT" altLang="en-US" sz="2000" baseline="-25000"/>
              <a:t>1</a:t>
            </a:r>
          </a:p>
        </p:txBody>
      </p:sp>
      <p:sp>
        <p:nvSpPr>
          <p:cNvPr id="158748" name="Text Box 28"/>
          <p:cNvSpPr txBox="1">
            <a:spLocks noChangeArrowheads="1"/>
          </p:cNvSpPr>
          <p:nvPr/>
        </p:nvSpPr>
        <p:spPr bwMode="auto">
          <a:xfrm>
            <a:off x="381000" y="990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Prezzo</a:t>
            </a:r>
          </a:p>
        </p:txBody>
      </p:sp>
      <p:sp>
        <p:nvSpPr>
          <p:cNvPr id="158749" name="Text Box 29"/>
          <p:cNvSpPr txBox="1">
            <a:spLocks noChangeArrowheads="1"/>
          </p:cNvSpPr>
          <p:nvPr/>
        </p:nvSpPr>
        <p:spPr bwMode="auto">
          <a:xfrm>
            <a:off x="6172200" y="57912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Unità del bene</a:t>
            </a:r>
          </a:p>
        </p:txBody>
      </p:sp>
      <p:sp>
        <p:nvSpPr>
          <p:cNvPr id="158750" name="Line 30"/>
          <p:cNvSpPr>
            <a:spLocks noChangeShapeType="1"/>
          </p:cNvSpPr>
          <p:nvPr/>
        </p:nvSpPr>
        <p:spPr bwMode="auto">
          <a:xfrm>
            <a:off x="13716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79" name="Line 31"/>
          <p:cNvSpPr>
            <a:spLocks noChangeShapeType="1"/>
          </p:cNvSpPr>
          <p:nvPr/>
        </p:nvSpPr>
        <p:spPr bwMode="auto">
          <a:xfrm>
            <a:off x="15240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0" name="Line 32"/>
          <p:cNvSpPr>
            <a:spLocks noChangeShapeType="1"/>
          </p:cNvSpPr>
          <p:nvPr/>
        </p:nvSpPr>
        <p:spPr bwMode="auto">
          <a:xfrm>
            <a:off x="16764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1" name="Line 33"/>
          <p:cNvSpPr>
            <a:spLocks noChangeShapeType="1"/>
          </p:cNvSpPr>
          <p:nvPr/>
        </p:nvSpPr>
        <p:spPr bwMode="auto">
          <a:xfrm>
            <a:off x="18288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2" name="Line 34"/>
          <p:cNvSpPr>
            <a:spLocks noChangeShapeType="1"/>
          </p:cNvSpPr>
          <p:nvPr/>
        </p:nvSpPr>
        <p:spPr bwMode="auto">
          <a:xfrm>
            <a:off x="19812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3" name="Line 35"/>
          <p:cNvSpPr>
            <a:spLocks noChangeShapeType="1"/>
          </p:cNvSpPr>
          <p:nvPr/>
        </p:nvSpPr>
        <p:spPr bwMode="auto">
          <a:xfrm>
            <a:off x="2124075" y="36449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4" name="Line 36"/>
          <p:cNvSpPr>
            <a:spLocks noChangeShapeType="1"/>
          </p:cNvSpPr>
          <p:nvPr/>
        </p:nvSpPr>
        <p:spPr bwMode="auto">
          <a:xfrm>
            <a:off x="22860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5" name="Line 37"/>
          <p:cNvSpPr>
            <a:spLocks noChangeShapeType="1"/>
          </p:cNvSpPr>
          <p:nvPr/>
        </p:nvSpPr>
        <p:spPr bwMode="auto">
          <a:xfrm>
            <a:off x="24384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6" name="Line 38"/>
          <p:cNvSpPr>
            <a:spLocks noChangeShapeType="1"/>
          </p:cNvSpPr>
          <p:nvPr/>
        </p:nvSpPr>
        <p:spPr bwMode="auto">
          <a:xfrm>
            <a:off x="25908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7" name="Line 39"/>
          <p:cNvSpPr>
            <a:spLocks noChangeShapeType="1"/>
          </p:cNvSpPr>
          <p:nvPr/>
        </p:nvSpPr>
        <p:spPr bwMode="auto">
          <a:xfrm>
            <a:off x="27432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8" name="Line 40"/>
          <p:cNvSpPr>
            <a:spLocks noChangeShapeType="1"/>
          </p:cNvSpPr>
          <p:nvPr/>
        </p:nvSpPr>
        <p:spPr bwMode="auto">
          <a:xfrm>
            <a:off x="28956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89" name="Line 41"/>
          <p:cNvSpPr>
            <a:spLocks noChangeShapeType="1"/>
          </p:cNvSpPr>
          <p:nvPr/>
        </p:nvSpPr>
        <p:spPr bwMode="auto">
          <a:xfrm>
            <a:off x="30480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90" name="Line 42"/>
          <p:cNvSpPr>
            <a:spLocks noChangeShapeType="1"/>
          </p:cNvSpPr>
          <p:nvPr/>
        </p:nvSpPr>
        <p:spPr bwMode="auto">
          <a:xfrm>
            <a:off x="3203575" y="36449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91" name="Line 43"/>
          <p:cNvSpPr>
            <a:spLocks noChangeShapeType="1"/>
          </p:cNvSpPr>
          <p:nvPr/>
        </p:nvSpPr>
        <p:spPr bwMode="auto">
          <a:xfrm>
            <a:off x="33528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92" name="Line 44"/>
          <p:cNvSpPr>
            <a:spLocks noChangeShapeType="1"/>
          </p:cNvSpPr>
          <p:nvPr/>
        </p:nvSpPr>
        <p:spPr bwMode="auto">
          <a:xfrm>
            <a:off x="35052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2493" name="Line 45"/>
          <p:cNvSpPr>
            <a:spLocks noChangeShapeType="1"/>
          </p:cNvSpPr>
          <p:nvPr/>
        </p:nvSpPr>
        <p:spPr bwMode="auto">
          <a:xfrm>
            <a:off x="3657600" y="3657600"/>
            <a:ext cx="0" cy="2133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66" name="Text Box 46"/>
          <p:cNvSpPr txBox="1">
            <a:spLocks noChangeArrowheads="1"/>
          </p:cNvSpPr>
          <p:nvPr/>
        </p:nvSpPr>
        <p:spPr bwMode="auto">
          <a:xfrm>
            <a:off x="3870325" y="3165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8767" name="Text Box 47"/>
          <p:cNvSpPr txBox="1">
            <a:spLocks noChangeArrowheads="1"/>
          </p:cNvSpPr>
          <p:nvPr/>
        </p:nvSpPr>
        <p:spPr bwMode="auto">
          <a:xfrm>
            <a:off x="3779838" y="32845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C</a:t>
            </a:r>
          </a:p>
        </p:txBody>
      </p:sp>
      <p:sp>
        <p:nvSpPr>
          <p:cNvPr id="158768" name="Text Box 48"/>
          <p:cNvSpPr txBox="1">
            <a:spLocks noChangeArrowheads="1"/>
          </p:cNvSpPr>
          <p:nvPr/>
        </p:nvSpPr>
        <p:spPr bwMode="auto">
          <a:xfrm>
            <a:off x="914400" y="1371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000"/>
              <a:t>A</a:t>
            </a:r>
          </a:p>
        </p:txBody>
      </p:sp>
      <p:sp>
        <p:nvSpPr>
          <p:cNvPr id="158769" name="Oval 49"/>
          <p:cNvSpPr>
            <a:spLocks noChangeArrowheads="1"/>
          </p:cNvSpPr>
          <p:nvPr/>
        </p:nvSpPr>
        <p:spPr bwMode="auto">
          <a:xfrm>
            <a:off x="1219200" y="1524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8770" name="Text Box 50"/>
          <p:cNvSpPr txBox="1">
            <a:spLocks noChangeArrowheads="1"/>
          </p:cNvSpPr>
          <p:nvPr/>
        </p:nvSpPr>
        <p:spPr bwMode="auto">
          <a:xfrm>
            <a:off x="1143000" y="5791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1</a:t>
            </a:r>
          </a:p>
        </p:txBody>
      </p:sp>
      <p:sp>
        <p:nvSpPr>
          <p:cNvPr id="158771" name="Text Box 51"/>
          <p:cNvSpPr txBox="1">
            <a:spLocks noChangeArrowheads="1"/>
          </p:cNvSpPr>
          <p:nvPr/>
        </p:nvSpPr>
        <p:spPr bwMode="auto">
          <a:xfrm>
            <a:off x="1295400" y="5791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2</a:t>
            </a:r>
          </a:p>
        </p:txBody>
      </p:sp>
      <p:sp>
        <p:nvSpPr>
          <p:cNvPr id="158772" name="Text Box 52"/>
          <p:cNvSpPr txBox="1">
            <a:spLocks noChangeArrowheads="1"/>
          </p:cNvSpPr>
          <p:nvPr/>
        </p:nvSpPr>
        <p:spPr bwMode="auto">
          <a:xfrm>
            <a:off x="1447800" y="57912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1800"/>
              <a:t>3…</a:t>
            </a:r>
          </a:p>
        </p:txBody>
      </p:sp>
      <p:sp>
        <p:nvSpPr>
          <p:cNvPr id="158773" name="Line 53"/>
          <p:cNvSpPr>
            <a:spLocks noChangeShapeType="1"/>
          </p:cNvSpPr>
          <p:nvPr/>
        </p:nvSpPr>
        <p:spPr bwMode="auto">
          <a:xfrm>
            <a:off x="1187450" y="3644900"/>
            <a:ext cx="2667000"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8774" name="Text Box 54"/>
          <p:cNvSpPr txBox="1">
            <a:spLocks noChangeArrowheads="1"/>
          </p:cNvSpPr>
          <p:nvPr/>
        </p:nvSpPr>
        <p:spPr bwMode="auto">
          <a:xfrm>
            <a:off x="4356100" y="1125538"/>
            <a:ext cx="4464050" cy="2235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it-IT" altLang="en-US" sz="2000"/>
              <a:t>Ipotizziamo che il bene sia perfettamente divisibile in unità di piccola (o meglio, infinitesima) dimensione.                               CS è la somma delle aree dei rettangolini aventi per base un’unità e per altezza la differenza tra la disponibilità a pagare </a:t>
            </a:r>
            <a:r>
              <a:rPr lang="it-IT" altLang="en-US" sz="2000" u="sng"/>
              <a:t>per quella unità</a:t>
            </a:r>
            <a:r>
              <a:rPr lang="it-IT" altLang="en-US" sz="2000"/>
              <a:t> ed il prezzo P</a:t>
            </a:r>
            <a:r>
              <a:rPr lang="it-IT" altLang="en-US" sz="2000" baseline="-25000"/>
              <a:t>1</a:t>
            </a:r>
            <a:r>
              <a:rPr lang="it-IT" altLang="en-US" sz="2000"/>
              <a:t>. </a:t>
            </a:r>
          </a:p>
        </p:txBody>
      </p:sp>
      <p:sp>
        <p:nvSpPr>
          <p:cNvPr id="158775" name="Text Box 55"/>
          <p:cNvSpPr txBox="1">
            <a:spLocks noChangeArrowheads="1"/>
          </p:cNvSpPr>
          <p:nvPr/>
        </p:nvSpPr>
        <p:spPr bwMode="auto">
          <a:xfrm>
            <a:off x="5029200" y="4114800"/>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en-US" sz="2400"/>
              <a:t>Domanda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2453"/>
                                        </p:tgtEl>
                                        <p:attrNameLst>
                                          <p:attrName>style.visibility</p:attrName>
                                        </p:attrNameLst>
                                      </p:cBhvr>
                                      <p:to>
                                        <p:strVal val="visible"/>
                                      </p:to>
                                    </p:set>
                                    <p:animEffect transition="in" filter="blinds(horizontal)">
                                      <p:cBhvr>
                                        <p:cTn id="7" dur="500"/>
                                        <p:tgtEl>
                                          <p:spTgt spid="232453"/>
                                        </p:tgtEl>
                                      </p:cBhvr>
                                    </p:animEffect>
                                  </p:childTnLst>
                                </p:cTn>
                              </p:par>
                              <p:par>
                                <p:cTn id="8" presetID="3" presetClass="entr" presetSubtype="10" fill="hold" nodeType="withEffect">
                                  <p:stCondLst>
                                    <p:cond delay="0"/>
                                  </p:stCondLst>
                                  <p:childTnLst>
                                    <p:set>
                                      <p:cBhvr>
                                        <p:cTn id="9" dur="1" fill="hold">
                                          <p:stCondLst>
                                            <p:cond delay="0"/>
                                          </p:stCondLst>
                                        </p:cTn>
                                        <p:tgtEl>
                                          <p:spTgt spid="232479"/>
                                        </p:tgtEl>
                                        <p:attrNameLst>
                                          <p:attrName>style.visibility</p:attrName>
                                        </p:attrNameLst>
                                      </p:cBhvr>
                                      <p:to>
                                        <p:strVal val="visible"/>
                                      </p:to>
                                    </p:set>
                                    <p:animEffect transition="in" filter="blinds(horizontal)">
                                      <p:cBhvr>
                                        <p:cTn id="10" dur="500"/>
                                        <p:tgtEl>
                                          <p:spTgt spid="23247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587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2454"/>
                                        </p:tgtEl>
                                        <p:attrNameLst>
                                          <p:attrName>style.visibility</p:attrName>
                                        </p:attrNameLst>
                                      </p:cBhvr>
                                      <p:to>
                                        <p:strVal val="visible"/>
                                      </p:to>
                                    </p:set>
                                    <p:animEffect transition="in" filter="blinds(horizontal)">
                                      <p:cBhvr>
                                        <p:cTn id="17" dur="500"/>
                                        <p:tgtEl>
                                          <p:spTgt spid="232454"/>
                                        </p:tgtEl>
                                      </p:cBhvr>
                                    </p:animEffect>
                                  </p:childTnLst>
                                </p:cTn>
                              </p:par>
                              <p:par>
                                <p:cTn id="18" presetID="3" presetClass="entr" presetSubtype="10" fill="hold" nodeType="withEffect">
                                  <p:stCondLst>
                                    <p:cond delay="0"/>
                                  </p:stCondLst>
                                  <p:childTnLst>
                                    <p:set>
                                      <p:cBhvr>
                                        <p:cTn id="19" dur="1" fill="hold">
                                          <p:stCondLst>
                                            <p:cond delay="0"/>
                                          </p:stCondLst>
                                        </p:cTn>
                                        <p:tgtEl>
                                          <p:spTgt spid="232480"/>
                                        </p:tgtEl>
                                        <p:attrNameLst>
                                          <p:attrName>style.visibility</p:attrName>
                                        </p:attrNameLst>
                                      </p:cBhvr>
                                      <p:to>
                                        <p:strVal val="visible"/>
                                      </p:to>
                                    </p:set>
                                    <p:animEffect transition="in" filter="blinds(horizontal)">
                                      <p:cBhvr>
                                        <p:cTn id="20" dur="500"/>
                                        <p:tgtEl>
                                          <p:spTgt spid="23248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2455"/>
                                        </p:tgtEl>
                                        <p:attrNameLst>
                                          <p:attrName>style.visibility</p:attrName>
                                        </p:attrNameLst>
                                      </p:cBhvr>
                                      <p:to>
                                        <p:strVal val="visible"/>
                                      </p:to>
                                    </p:set>
                                    <p:animEffect transition="in" filter="blinds(horizontal)">
                                      <p:cBhvr>
                                        <p:cTn id="25" dur="500"/>
                                        <p:tgtEl>
                                          <p:spTgt spid="232455"/>
                                        </p:tgtEl>
                                      </p:cBhvr>
                                    </p:animEffect>
                                  </p:childTnLst>
                                </p:cTn>
                              </p:par>
                              <p:par>
                                <p:cTn id="26" presetID="3" presetClass="entr" presetSubtype="10" fill="hold" nodeType="withEffect">
                                  <p:stCondLst>
                                    <p:cond delay="0"/>
                                  </p:stCondLst>
                                  <p:childTnLst>
                                    <p:set>
                                      <p:cBhvr>
                                        <p:cTn id="27" dur="1" fill="hold">
                                          <p:stCondLst>
                                            <p:cond delay="0"/>
                                          </p:stCondLst>
                                        </p:cTn>
                                        <p:tgtEl>
                                          <p:spTgt spid="232481"/>
                                        </p:tgtEl>
                                        <p:attrNameLst>
                                          <p:attrName>style.visibility</p:attrName>
                                        </p:attrNameLst>
                                      </p:cBhvr>
                                      <p:to>
                                        <p:strVal val="visible"/>
                                      </p:to>
                                    </p:set>
                                    <p:animEffect transition="in" filter="blinds(horizontal)">
                                      <p:cBhvr>
                                        <p:cTn id="28" dur="500"/>
                                        <p:tgtEl>
                                          <p:spTgt spid="23248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2456"/>
                                        </p:tgtEl>
                                        <p:attrNameLst>
                                          <p:attrName>style.visibility</p:attrName>
                                        </p:attrNameLst>
                                      </p:cBhvr>
                                      <p:to>
                                        <p:strVal val="visible"/>
                                      </p:to>
                                    </p:set>
                                    <p:animEffect transition="in" filter="blinds(horizontal)">
                                      <p:cBhvr>
                                        <p:cTn id="33" dur="500"/>
                                        <p:tgtEl>
                                          <p:spTgt spid="23245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2457"/>
                                        </p:tgtEl>
                                        <p:attrNameLst>
                                          <p:attrName>style.visibility</p:attrName>
                                        </p:attrNameLst>
                                      </p:cBhvr>
                                      <p:to>
                                        <p:strVal val="visible"/>
                                      </p:to>
                                    </p:set>
                                    <p:animEffect transition="in" filter="blinds(horizontal)">
                                      <p:cBhvr>
                                        <p:cTn id="36" dur="500"/>
                                        <p:tgtEl>
                                          <p:spTgt spid="23245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32458"/>
                                        </p:tgtEl>
                                        <p:attrNameLst>
                                          <p:attrName>style.visibility</p:attrName>
                                        </p:attrNameLst>
                                      </p:cBhvr>
                                      <p:to>
                                        <p:strVal val="visible"/>
                                      </p:to>
                                    </p:set>
                                    <p:animEffect transition="in" filter="blinds(horizontal)">
                                      <p:cBhvr>
                                        <p:cTn id="39" dur="500"/>
                                        <p:tgtEl>
                                          <p:spTgt spid="23245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2459"/>
                                        </p:tgtEl>
                                        <p:attrNameLst>
                                          <p:attrName>style.visibility</p:attrName>
                                        </p:attrNameLst>
                                      </p:cBhvr>
                                      <p:to>
                                        <p:strVal val="visible"/>
                                      </p:to>
                                    </p:set>
                                    <p:animEffect transition="in" filter="blinds(horizontal)">
                                      <p:cBhvr>
                                        <p:cTn id="42" dur="500"/>
                                        <p:tgtEl>
                                          <p:spTgt spid="23245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32460"/>
                                        </p:tgtEl>
                                        <p:attrNameLst>
                                          <p:attrName>style.visibility</p:attrName>
                                        </p:attrNameLst>
                                      </p:cBhvr>
                                      <p:to>
                                        <p:strVal val="visible"/>
                                      </p:to>
                                    </p:set>
                                    <p:animEffect transition="in" filter="blinds(horizontal)">
                                      <p:cBhvr>
                                        <p:cTn id="45" dur="500"/>
                                        <p:tgtEl>
                                          <p:spTgt spid="23246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2462"/>
                                        </p:tgtEl>
                                        <p:attrNameLst>
                                          <p:attrName>style.visibility</p:attrName>
                                        </p:attrNameLst>
                                      </p:cBhvr>
                                      <p:to>
                                        <p:strVal val="visible"/>
                                      </p:to>
                                    </p:set>
                                    <p:animEffect transition="in" filter="blinds(horizontal)">
                                      <p:cBhvr>
                                        <p:cTn id="48" dur="500"/>
                                        <p:tgtEl>
                                          <p:spTgt spid="23246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2461"/>
                                        </p:tgtEl>
                                        <p:attrNameLst>
                                          <p:attrName>style.visibility</p:attrName>
                                        </p:attrNameLst>
                                      </p:cBhvr>
                                      <p:to>
                                        <p:strVal val="visible"/>
                                      </p:to>
                                    </p:set>
                                    <p:animEffect transition="in" filter="blinds(horizontal)">
                                      <p:cBhvr>
                                        <p:cTn id="51" dur="500"/>
                                        <p:tgtEl>
                                          <p:spTgt spid="23246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32463"/>
                                        </p:tgtEl>
                                        <p:attrNameLst>
                                          <p:attrName>style.visibility</p:attrName>
                                        </p:attrNameLst>
                                      </p:cBhvr>
                                      <p:to>
                                        <p:strVal val="visible"/>
                                      </p:to>
                                    </p:set>
                                    <p:animEffect transition="in" filter="blinds(horizontal)">
                                      <p:cBhvr>
                                        <p:cTn id="54" dur="500"/>
                                        <p:tgtEl>
                                          <p:spTgt spid="23246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32464"/>
                                        </p:tgtEl>
                                        <p:attrNameLst>
                                          <p:attrName>style.visibility</p:attrName>
                                        </p:attrNameLst>
                                      </p:cBhvr>
                                      <p:to>
                                        <p:strVal val="visible"/>
                                      </p:to>
                                    </p:set>
                                    <p:animEffect transition="in" filter="blinds(horizontal)">
                                      <p:cBhvr>
                                        <p:cTn id="57" dur="500"/>
                                        <p:tgtEl>
                                          <p:spTgt spid="23246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32465"/>
                                        </p:tgtEl>
                                        <p:attrNameLst>
                                          <p:attrName>style.visibility</p:attrName>
                                        </p:attrNameLst>
                                      </p:cBhvr>
                                      <p:to>
                                        <p:strVal val="visible"/>
                                      </p:to>
                                    </p:set>
                                    <p:animEffect transition="in" filter="blinds(horizontal)">
                                      <p:cBhvr>
                                        <p:cTn id="60" dur="500"/>
                                        <p:tgtEl>
                                          <p:spTgt spid="23246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32466"/>
                                        </p:tgtEl>
                                        <p:attrNameLst>
                                          <p:attrName>style.visibility</p:attrName>
                                        </p:attrNameLst>
                                      </p:cBhvr>
                                      <p:to>
                                        <p:strVal val="visible"/>
                                      </p:to>
                                    </p:set>
                                    <p:animEffect transition="in" filter="blinds(horizontal)">
                                      <p:cBhvr>
                                        <p:cTn id="63" dur="500"/>
                                        <p:tgtEl>
                                          <p:spTgt spid="23246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2467"/>
                                        </p:tgtEl>
                                        <p:attrNameLst>
                                          <p:attrName>style.visibility</p:attrName>
                                        </p:attrNameLst>
                                      </p:cBhvr>
                                      <p:to>
                                        <p:strVal val="visible"/>
                                      </p:to>
                                    </p:set>
                                    <p:animEffect transition="in" filter="blinds(horizontal)">
                                      <p:cBhvr>
                                        <p:cTn id="66" dur="500"/>
                                        <p:tgtEl>
                                          <p:spTgt spid="232467"/>
                                        </p:tgtEl>
                                      </p:cBhvr>
                                    </p:animEffect>
                                  </p:childTnLst>
                                </p:cTn>
                              </p:par>
                              <p:par>
                                <p:cTn id="67" presetID="3" presetClass="entr" presetSubtype="10" fill="hold" nodeType="withEffect">
                                  <p:stCondLst>
                                    <p:cond delay="0"/>
                                  </p:stCondLst>
                                  <p:childTnLst>
                                    <p:set>
                                      <p:cBhvr>
                                        <p:cTn id="68" dur="1" fill="hold">
                                          <p:stCondLst>
                                            <p:cond delay="0"/>
                                          </p:stCondLst>
                                        </p:cTn>
                                        <p:tgtEl>
                                          <p:spTgt spid="232482"/>
                                        </p:tgtEl>
                                        <p:attrNameLst>
                                          <p:attrName>style.visibility</p:attrName>
                                        </p:attrNameLst>
                                      </p:cBhvr>
                                      <p:to>
                                        <p:strVal val="visible"/>
                                      </p:to>
                                    </p:set>
                                    <p:animEffect transition="in" filter="blinds(horizontal)">
                                      <p:cBhvr>
                                        <p:cTn id="69" dur="500"/>
                                        <p:tgtEl>
                                          <p:spTgt spid="232482"/>
                                        </p:tgtEl>
                                      </p:cBhvr>
                                    </p:animEffect>
                                  </p:childTnLst>
                                </p:cTn>
                              </p:par>
                              <p:par>
                                <p:cTn id="70" presetID="3" presetClass="entr" presetSubtype="10" fill="hold" nodeType="withEffect">
                                  <p:stCondLst>
                                    <p:cond delay="0"/>
                                  </p:stCondLst>
                                  <p:childTnLst>
                                    <p:set>
                                      <p:cBhvr>
                                        <p:cTn id="71" dur="1" fill="hold">
                                          <p:stCondLst>
                                            <p:cond delay="0"/>
                                          </p:stCondLst>
                                        </p:cTn>
                                        <p:tgtEl>
                                          <p:spTgt spid="232483"/>
                                        </p:tgtEl>
                                        <p:attrNameLst>
                                          <p:attrName>style.visibility</p:attrName>
                                        </p:attrNameLst>
                                      </p:cBhvr>
                                      <p:to>
                                        <p:strVal val="visible"/>
                                      </p:to>
                                    </p:set>
                                    <p:animEffect transition="in" filter="blinds(horizontal)">
                                      <p:cBhvr>
                                        <p:cTn id="72" dur="500"/>
                                        <p:tgtEl>
                                          <p:spTgt spid="232483"/>
                                        </p:tgtEl>
                                      </p:cBhvr>
                                    </p:animEffect>
                                  </p:childTnLst>
                                </p:cTn>
                              </p:par>
                              <p:par>
                                <p:cTn id="73" presetID="3" presetClass="entr" presetSubtype="10" fill="hold" nodeType="withEffect">
                                  <p:stCondLst>
                                    <p:cond delay="0"/>
                                  </p:stCondLst>
                                  <p:childTnLst>
                                    <p:set>
                                      <p:cBhvr>
                                        <p:cTn id="74" dur="1" fill="hold">
                                          <p:stCondLst>
                                            <p:cond delay="0"/>
                                          </p:stCondLst>
                                        </p:cTn>
                                        <p:tgtEl>
                                          <p:spTgt spid="232484"/>
                                        </p:tgtEl>
                                        <p:attrNameLst>
                                          <p:attrName>style.visibility</p:attrName>
                                        </p:attrNameLst>
                                      </p:cBhvr>
                                      <p:to>
                                        <p:strVal val="visible"/>
                                      </p:to>
                                    </p:set>
                                    <p:animEffect transition="in" filter="blinds(horizontal)">
                                      <p:cBhvr>
                                        <p:cTn id="75" dur="500"/>
                                        <p:tgtEl>
                                          <p:spTgt spid="232484"/>
                                        </p:tgtEl>
                                      </p:cBhvr>
                                    </p:animEffect>
                                  </p:childTnLst>
                                </p:cTn>
                              </p:par>
                              <p:par>
                                <p:cTn id="76" presetID="3" presetClass="entr" presetSubtype="10" fill="hold" nodeType="withEffect">
                                  <p:stCondLst>
                                    <p:cond delay="0"/>
                                  </p:stCondLst>
                                  <p:childTnLst>
                                    <p:set>
                                      <p:cBhvr>
                                        <p:cTn id="77" dur="1" fill="hold">
                                          <p:stCondLst>
                                            <p:cond delay="0"/>
                                          </p:stCondLst>
                                        </p:cTn>
                                        <p:tgtEl>
                                          <p:spTgt spid="232485"/>
                                        </p:tgtEl>
                                        <p:attrNameLst>
                                          <p:attrName>style.visibility</p:attrName>
                                        </p:attrNameLst>
                                      </p:cBhvr>
                                      <p:to>
                                        <p:strVal val="visible"/>
                                      </p:to>
                                    </p:set>
                                    <p:animEffect transition="in" filter="blinds(horizontal)">
                                      <p:cBhvr>
                                        <p:cTn id="78" dur="500"/>
                                        <p:tgtEl>
                                          <p:spTgt spid="232485"/>
                                        </p:tgtEl>
                                      </p:cBhvr>
                                    </p:animEffect>
                                  </p:childTnLst>
                                </p:cTn>
                              </p:par>
                              <p:par>
                                <p:cTn id="79" presetID="3" presetClass="entr" presetSubtype="10" fill="hold" nodeType="withEffect">
                                  <p:stCondLst>
                                    <p:cond delay="0"/>
                                  </p:stCondLst>
                                  <p:childTnLst>
                                    <p:set>
                                      <p:cBhvr>
                                        <p:cTn id="80" dur="1" fill="hold">
                                          <p:stCondLst>
                                            <p:cond delay="0"/>
                                          </p:stCondLst>
                                        </p:cTn>
                                        <p:tgtEl>
                                          <p:spTgt spid="232486"/>
                                        </p:tgtEl>
                                        <p:attrNameLst>
                                          <p:attrName>style.visibility</p:attrName>
                                        </p:attrNameLst>
                                      </p:cBhvr>
                                      <p:to>
                                        <p:strVal val="visible"/>
                                      </p:to>
                                    </p:set>
                                    <p:animEffect transition="in" filter="blinds(horizontal)">
                                      <p:cBhvr>
                                        <p:cTn id="81" dur="500"/>
                                        <p:tgtEl>
                                          <p:spTgt spid="232486"/>
                                        </p:tgtEl>
                                      </p:cBhvr>
                                    </p:animEffect>
                                  </p:childTnLst>
                                </p:cTn>
                              </p:par>
                              <p:par>
                                <p:cTn id="82" presetID="3" presetClass="entr" presetSubtype="10" fill="hold" nodeType="withEffect">
                                  <p:stCondLst>
                                    <p:cond delay="0"/>
                                  </p:stCondLst>
                                  <p:childTnLst>
                                    <p:set>
                                      <p:cBhvr>
                                        <p:cTn id="83" dur="1" fill="hold">
                                          <p:stCondLst>
                                            <p:cond delay="0"/>
                                          </p:stCondLst>
                                        </p:cTn>
                                        <p:tgtEl>
                                          <p:spTgt spid="232487"/>
                                        </p:tgtEl>
                                        <p:attrNameLst>
                                          <p:attrName>style.visibility</p:attrName>
                                        </p:attrNameLst>
                                      </p:cBhvr>
                                      <p:to>
                                        <p:strVal val="visible"/>
                                      </p:to>
                                    </p:set>
                                    <p:animEffect transition="in" filter="blinds(horizontal)">
                                      <p:cBhvr>
                                        <p:cTn id="84" dur="500"/>
                                        <p:tgtEl>
                                          <p:spTgt spid="232487"/>
                                        </p:tgtEl>
                                      </p:cBhvr>
                                    </p:animEffect>
                                  </p:childTnLst>
                                </p:cTn>
                              </p:par>
                              <p:par>
                                <p:cTn id="85" presetID="3" presetClass="entr" presetSubtype="10" fill="hold" nodeType="withEffect">
                                  <p:stCondLst>
                                    <p:cond delay="0"/>
                                  </p:stCondLst>
                                  <p:childTnLst>
                                    <p:set>
                                      <p:cBhvr>
                                        <p:cTn id="86" dur="1" fill="hold">
                                          <p:stCondLst>
                                            <p:cond delay="0"/>
                                          </p:stCondLst>
                                        </p:cTn>
                                        <p:tgtEl>
                                          <p:spTgt spid="232488"/>
                                        </p:tgtEl>
                                        <p:attrNameLst>
                                          <p:attrName>style.visibility</p:attrName>
                                        </p:attrNameLst>
                                      </p:cBhvr>
                                      <p:to>
                                        <p:strVal val="visible"/>
                                      </p:to>
                                    </p:set>
                                    <p:animEffect transition="in" filter="blinds(horizontal)">
                                      <p:cBhvr>
                                        <p:cTn id="87" dur="500"/>
                                        <p:tgtEl>
                                          <p:spTgt spid="232488"/>
                                        </p:tgtEl>
                                      </p:cBhvr>
                                    </p:animEffect>
                                  </p:childTnLst>
                                </p:cTn>
                              </p:par>
                              <p:par>
                                <p:cTn id="88" presetID="3" presetClass="entr" presetSubtype="10" fill="hold" nodeType="withEffect">
                                  <p:stCondLst>
                                    <p:cond delay="0"/>
                                  </p:stCondLst>
                                  <p:childTnLst>
                                    <p:set>
                                      <p:cBhvr>
                                        <p:cTn id="89" dur="1" fill="hold">
                                          <p:stCondLst>
                                            <p:cond delay="0"/>
                                          </p:stCondLst>
                                        </p:cTn>
                                        <p:tgtEl>
                                          <p:spTgt spid="232489"/>
                                        </p:tgtEl>
                                        <p:attrNameLst>
                                          <p:attrName>style.visibility</p:attrName>
                                        </p:attrNameLst>
                                      </p:cBhvr>
                                      <p:to>
                                        <p:strVal val="visible"/>
                                      </p:to>
                                    </p:set>
                                    <p:animEffect transition="in" filter="blinds(horizontal)">
                                      <p:cBhvr>
                                        <p:cTn id="90" dur="500"/>
                                        <p:tgtEl>
                                          <p:spTgt spid="232489"/>
                                        </p:tgtEl>
                                      </p:cBhvr>
                                    </p:animEffect>
                                  </p:childTnLst>
                                </p:cTn>
                              </p:par>
                              <p:par>
                                <p:cTn id="91" presetID="3" presetClass="entr" presetSubtype="10" fill="hold" nodeType="withEffect">
                                  <p:stCondLst>
                                    <p:cond delay="0"/>
                                  </p:stCondLst>
                                  <p:childTnLst>
                                    <p:set>
                                      <p:cBhvr>
                                        <p:cTn id="92" dur="1" fill="hold">
                                          <p:stCondLst>
                                            <p:cond delay="0"/>
                                          </p:stCondLst>
                                        </p:cTn>
                                        <p:tgtEl>
                                          <p:spTgt spid="232490"/>
                                        </p:tgtEl>
                                        <p:attrNameLst>
                                          <p:attrName>style.visibility</p:attrName>
                                        </p:attrNameLst>
                                      </p:cBhvr>
                                      <p:to>
                                        <p:strVal val="visible"/>
                                      </p:to>
                                    </p:set>
                                    <p:animEffect transition="in" filter="blinds(horizontal)">
                                      <p:cBhvr>
                                        <p:cTn id="93" dur="500"/>
                                        <p:tgtEl>
                                          <p:spTgt spid="232490"/>
                                        </p:tgtEl>
                                      </p:cBhvr>
                                    </p:animEffect>
                                  </p:childTnLst>
                                </p:cTn>
                              </p:par>
                              <p:par>
                                <p:cTn id="94" presetID="3" presetClass="entr" presetSubtype="10" fill="hold" nodeType="withEffect">
                                  <p:stCondLst>
                                    <p:cond delay="0"/>
                                  </p:stCondLst>
                                  <p:childTnLst>
                                    <p:set>
                                      <p:cBhvr>
                                        <p:cTn id="95" dur="1" fill="hold">
                                          <p:stCondLst>
                                            <p:cond delay="0"/>
                                          </p:stCondLst>
                                        </p:cTn>
                                        <p:tgtEl>
                                          <p:spTgt spid="232491"/>
                                        </p:tgtEl>
                                        <p:attrNameLst>
                                          <p:attrName>style.visibility</p:attrName>
                                        </p:attrNameLst>
                                      </p:cBhvr>
                                      <p:to>
                                        <p:strVal val="visible"/>
                                      </p:to>
                                    </p:set>
                                    <p:animEffect transition="in" filter="blinds(horizontal)">
                                      <p:cBhvr>
                                        <p:cTn id="96" dur="500"/>
                                        <p:tgtEl>
                                          <p:spTgt spid="232491"/>
                                        </p:tgtEl>
                                      </p:cBhvr>
                                    </p:animEffect>
                                  </p:childTnLst>
                                </p:cTn>
                              </p:par>
                              <p:par>
                                <p:cTn id="97" presetID="3" presetClass="entr" presetSubtype="10" fill="hold" nodeType="withEffect">
                                  <p:stCondLst>
                                    <p:cond delay="0"/>
                                  </p:stCondLst>
                                  <p:childTnLst>
                                    <p:set>
                                      <p:cBhvr>
                                        <p:cTn id="98" dur="1" fill="hold">
                                          <p:stCondLst>
                                            <p:cond delay="0"/>
                                          </p:stCondLst>
                                        </p:cTn>
                                        <p:tgtEl>
                                          <p:spTgt spid="232492"/>
                                        </p:tgtEl>
                                        <p:attrNameLst>
                                          <p:attrName>style.visibility</p:attrName>
                                        </p:attrNameLst>
                                      </p:cBhvr>
                                      <p:to>
                                        <p:strVal val="visible"/>
                                      </p:to>
                                    </p:set>
                                    <p:animEffect transition="in" filter="blinds(horizontal)">
                                      <p:cBhvr>
                                        <p:cTn id="99" dur="500"/>
                                        <p:tgtEl>
                                          <p:spTgt spid="232492"/>
                                        </p:tgtEl>
                                      </p:cBhvr>
                                    </p:animEffect>
                                  </p:childTnLst>
                                </p:cTn>
                              </p:par>
                              <p:par>
                                <p:cTn id="100" presetID="3" presetClass="entr" presetSubtype="10" fill="hold" nodeType="withEffect">
                                  <p:stCondLst>
                                    <p:cond delay="0"/>
                                  </p:stCondLst>
                                  <p:childTnLst>
                                    <p:set>
                                      <p:cBhvr>
                                        <p:cTn id="101" dur="1" fill="hold">
                                          <p:stCondLst>
                                            <p:cond delay="0"/>
                                          </p:stCondLst>
                                        </p:cTn>
                                        <p:tgtEl>
                                          <p:spTgt spid="232493"/>
                                        </p:tgtEl>
                                        <p:attrNameLst>
                                          <p:attrName>style.visibility</p:attrName>
                                        </p:attrNameLst>
                                      </p:cBhvr>
                                      <p:to>
                                        <p:strVal val="visible"/>
                                      </p:to>
                                    </p:set>
                                    <p:animEffect transition="in" filter="blinds(horizontal)">
                                      <p:cBhvr>
                                        <p:cTn id="102" dur="500"/>
                                        <p:tgtEl>
                                          <p:spTgt spid="232493"/>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232468"/>
                                        </p:tgtEl>
                                        <p:attrNameLst>
                                          <p:attrName>style.visibility</p:attrName>
                                        </p:attrNameLst>
                                      </p:cBhvr>
                                      <p:to>
                                        <p:strVal val="visible"/>
                                      </p:to>
                                    </p:set>
                                    <p:animEffect transition="in" filter="blinds(horizontal)">
                                      <p:cBhvr>
                                        <p:cTn id="105" dur="500"/>
                                        <p:tgtEl>
                                          <p:spTgt spid="232468"/>
                                        </p:tgtEl>
                                      </p:cBhvr>
                                    </p:animEffect>
                                  </p:childTnLst>
                                </p:cTn>
                              </p:par>
                              <p:par>
                                <p:cTn id="106" presetID="1" presetClass="entr" presetSubtype="0" fill="hold" grpId="1" nodeType="withEffect">
                                  <p:stCondLst>
                                    <p:cond delay="0"/>
                                  </p:stCondLst>
                                  <p:childTnLst>
                                    <p:set>
                                      <p:cBhvr>
                                        <p:cTn id="107" dur="1" fill="hold">
                                          <p:stCondLst>
                                            <p:cond delay="0"/>
                                          </p:stCondLst>
                                        </p:cTn>
                                        <p:tgtEl>
                                          <p:spTgt spid="158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3" grpId="0" animBg="1"/>
      <p:bldP spid="232454" grpId="0" animBg="1"/>
      <p:bldP spid="232455" grpId="0" animBg="1"/>
      <p:bldP spid="232456" grpId="0" animBg="1"/>
      <p:bldP spid="232457" grpId="0" animBg="1"/>
      <p:bldP spid="232458" grpId="0" animBg="1"/>
      <p:bldP spid="232459" grpId="0" animBg="1"/>
      <p:bldP spid="232460" grpId="0" animBg="1"/>
      <p:bldP spid="232461" grpId="0" animBg="1"/>
      <p:bldP spid="232462" grpId="0" animBg="1"/>
      <p:bldP spid="232463" grpId="0" animBg="1"/>
      <p:bldP spid="232464" grpId="0" animBg="1"/>
      <p:bldP spid="232465" grpId="0" animBg="1"/>
      <p:bldP spid="232466" grpId="0" animBg="1"/>
      <p:bldP spid="232467" grpId="0" animBg="1"/>
      <p:bldP spid="232468" grpId="0" animBg="1"/>
      <p:bldP spid="158774" grpId="0" animBg="1"/>
      <p:bldP spid="158774"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3048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Misurare CS sulla curva di domanda</a:t>
            </a:r>
          </a:p>
        </p:txBody>
      </p:sp>
      <p:sp>
        <p:nvSpPr>
          <p:cNvPr id="160771" name="Rectangle 3"/>
          <p:cNvSpPr>
            <a:spLocks noChangeArrowheads="1"/>
          </p:cNvSpPr>
          <p:nvPr/>
        </p:nvSpPr>
        <p:spPr bwMode="auto">
          <a:xfrm>
            <a:off x="7178675" y="6243638"/>
            <a:ext cx="7175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Quantità</a:t>
            </a:r>
          </a:p>
        </p:txBody>
      </p:sp>
      <p:sp>
        <p:nvSpPr>
          <p:cNvPr id="160772" name="Freeform 4"/>
          <p:cNvSpPr>
            <a:spLocks/>
          </p:cNvSpPr>
          <p:nvPr/>
        </p:nvSpPr>
        <p:spPr bwMode="auto">
          <a:xfrm>
            <a:off x="1704975" y="2122488"/>
            <a:ext cx="1528763" cy="1658937"/>
          </a:xfrm>
          <a:custGeom>
            <a:avLst/>
            <a:gdLst>
              <a:gd name="T0" fmla="*/ 0 w 963"/>
              <a:gd name="T1" fmla="*/ 0 h 1045"/>
              <a:gd name="T2" fmla="*/ 0 w 963"/>
              <a:gd name="T3" fmla="*/ 2147483646 h 1045"/>
              <a:gd name="T4" fmla="*/ 2147483646 w 963"/>
              <a:gd name="T5" fmla="*/ 2147483646 h 1045"/>
              <a:gd name="T6" fmla="*/ 0 w 963"/>
              <a:gd name="T7" fmla="*/ 0 h 10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3" h="1045">
                <a:moveTo>
                  <a:pt x="0" y="0"/>
                </a:moveTo>
                <a:lnTo>
                  <a:pt x="0" y="1044"/>
                </a:lnTo>
                <a:lnTo>
                  <a:pt x="962" y="1044"/>
                </a:lnTo>
                <a:lnTo>
                  <a:pt x="0" y="0"/>
                </a:lnTo>
              </a:path>
            </a:pathLst>
          </a:custGeom>
          <a:solidFill>
            <a:srgbClr val="CCCC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0773" name="Rectangle 5"/>
          <p:cNvSpPr>
            <a:spLocks noChangeArrowheads="1"/>
          </p:cNvSpPr>
          <p:nvPr/>
        </p:nvSpPr>
        <p:spPr bwMode="auto">
          <a:xfrm>
            <a:off x="914400" y="1752600"/>
            <a:ext cx="5699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Prezzo</a:t>
            </a:r>
          </a:p>
        </p:txBody>
      </p:sp>
      <p:sp>
        <p:nvSpPr>
          <p:cNvPr id="160774" name="Rectangle 6"/>
          <p:cNvSpPr>
            <a:spLocks noChangeArrowheads="1"/>
          </p:cNvSpPr>
          <p:nvPr/>
        </p:nvSpPr>
        <p:spPr bwMode="auto">
          <a:xfrm>
            <a:off x="1511300" y="6243638"/>
            <a:ext cx="9842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0</a:t>
            </a:r>
          </a:p>
        </p:txBody>
      </p:sp>
      <p:sp>
        <p:nvSpPr>
          <p:cNvPr id="160775" name="Rectangle 7"/>
          <p:cNvSpPr>
            <a:spLocks noChangeArrowheads="1"/>
          </p:cNvSpPr>
          <p:nvPr/>
        </p:nvSpPr>
        <p:spPr bwMode="auto">
          <a:xfrm>
            <a:off x="5040313" y="5437188"/>
            <a:ext cx="80486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Domanda</a:t>
            </a:r>
          </a:p>
        </p:txBody>
      </p:sp>
      <p:sp>
        <p:nvSpPr>
          <p:cNvPr id="160776" name="Freeform 8"/>
          <p:cNvSpPr>
            <a:spLocks/>
          </p:cNvSpPr>
          <p:nvPr/>
        </p:nvSpPr>
        <p:spPr bwMode="auto">
          <a:xfrm>
            <a:off x="1704975" y="3779838"/>
            <a:ext cx="1528763" cy="2443162"/>
          </a:xfrm>
          <a:custGeom>
            <a:avLst/>
            <a:gdLst>
              <a:gd name="T0" fmla="*/ 0 w 963"/>
              <a:gd name="T1" fmla="*/ 0 h 1539"/>
              <a:gd name="T2" fmla="*/ 2147483646 w 963"/>
              <a:gd name="T3" fmla="*/ 0 h 1539"/>
              <a:gd name="T4" fmla="*/ 2147483646 w 963"/>
              <a:gd name="T5" fmla="*/ 2147483646 h 1539"/>
              <a:gd name="T6" fmla="*/ 0 60000 65536"/>
              <a:gd name="T7" fmla="*/ 0 60000 65536"/>
              <a:gd name="T8" fmla="*/ 0 60000 65536"/>
            </a:gdLst>
            <a:ahLst/>
            <a:cxnLst>
              <a:cxn ang="T6">
                <a:pos x="T0" y="T1"/>
              </a:cxn>
              <a:cxn ang="T7">
                <a:pos x="T2" y="T3"/>
              </a:cxn>
              <a:cxn ang="T8">
                <a:pos x="T4" y="T5"/>
              </a:cxn>
            </a:cxnLst>
            <a:rect l="0" t="0" r="r" b="b"/>
            <a:pathLst>
              <a:path w="963" h="1539">
                <a:moveTo>
                  <a:pt x="0" y="0"/>
                </a:moveTo>
                <a:lnTo>
                  <a:pt x="962" y="0"/>
                </a:lnTo>
                <a:lnTo>
                  <a:pt x="962" y="15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0777" name="Rectangle 9"/>
          <p:cNvSpPr>
            <a:spLocks noChangeArrowheads="1"/>
          </p:cNvSpPr>
          <p:nvPr/>
        </p:nvSpPr>
        <p:spPr bwMode="auto">
          <a:xfrm>
            <a:off x="1443038" y="3648075"/>
            <a:ext cx="1809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Narrow" panose="020B0606020202030204" pitchFamily="34" charset="0"/>
              </a:rPr>
              <a:t>P</a:t>
            </a:r>
            <a:r>
              <a:rPr lang="it-IT" altLang="en-US" sz="1700" b="1" i="1" baseline="-25000">
                <a:solidFill>
                  <a:srgbClr val="000000"/>
                </a:solidFill>
                <a:latin typeface="Arial Narrow" panose="020B0606020202030204" pitchFamily="34" charset="0"/>
              </a:rPr>
              <a:t>1</a:t>
            </a:r>
          </a:p>
        </p:txBody>
      </p:sp>
      <p:sp>
        <p:nvSpPr>
          <p:cNvPr id="160778" name="Freeform 10"/>
          <p:cNvSpPr>
            <a:spLocks/>
          </p:cNvSpPr>
          <p:nvPr/>
        </p:nvSpPr>
        <p:spPr bwMode="auto">
          <a:xfrm>
            <a:off x="1662113" y="3714750"/>
            <a:ext cx="112712" cy="109538"/>
          </a:xfrm>
          <a:custGeom>
            <a:avLst/>
            <a:gdLst>
              <a:gd name="T0" fmla="*/ 2147483646 w 71"/>
              <a:gd name="T1" fmla="*/ 2147483646 h 69"/>
              <a:gd name="T2" fmla="*/ 2147483646 w 71"/>
              <a:gd name="T3" fmla="*/ 2147483646 h 69"/>
              <a:gd name="T4" fmla="*/ 2147483646 w 71"/>
              <a:gd name="T5" fmla="*/ 2147483646 h 69"/>
              <a:gd name="T6" fmla="*/ 2147483646 w 71"/>
              <a:gd name="T7" fmla="*/ 2147483646 h 69"/>
              <a:gd name="T8" fmla="*/ 2147483646 w 71"/>
              <a:gd name="T9" fmla="*/ 2147483646 h 69"/>
              <a:gd name="T10" fmla="*/ 2147483646 w 71"/>
              <a:gd name="T11" fmla="*/ 0 h 69"/>
              <a:gd name="T12" fmla="*/ 2147483646 w 71"/>
              <a:gd name="T13" fmla="*/ 0 h 69"/>
              <a:gd name="T14" fmla="*/ 2147483646 w 71"/>
              <a:gd name="T15" fmla="*/ 0 h 69"/>
              <a:gd name="T16" fmla="*/ 0 w 71"/>
              <a:gd name="T17" fmla="*/ 2147483646 h 69"/>
              <a:gd name="T18" fmla="*/ 0 w 71"/>
              <a:gd name="T19" fmla="*/ 2147483646 h 69"/>
              <a:gd name="T20" fmla="*/ 0 w 71"/>
              <a:gd name="T21" fmla="*/ 2147483646 h 69"/>
              <a:gd name="T22" fmla="*/ 2147483646 w 71"/>
              <a:gd name="T23" fmla="*/ 2147483646 h 69"/>
              <a:gd name="T24" fmla="*/ 2147483646 w 71"/>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9">
                <a:moveTo>
                  <a:pt x="27" y="68"/>
                </a:moveTo>
                <a:lnTo>
                  <a:pt x="56" y="68"/>
                </a:lnTo>
                <a:lnTo>
                  <a:pt x="56" y="54"/>
                </a:lnTo>
                <a:lnTo>
                  <a:pt x="70" y="41"/>
                </a:lnTo>
                <a:lnTo>
                  <a:pt x="56" y="14"/>
                </a:lnTo>
                <a:lnTo>
                  <a:pt x="56" y="0"/>
                </a:lnTo>
                <a:lnTo>
                  <a:pt x="27" y="0"/>
                </a:lnTo>
                <a:lnTo>
                  <a:pt x="14" y="0"/>
                </a:lnTo>
                <a:lnTo>
                  <a:pt x="0" y="14"/>
                </a:lnTo>
                <a:lnTo>
                  <a:pt x="0" y="41"/>
                </a:lnTo>
                <a:lnTo>
                  <a:pt x="0" y="54"/>
                </a:lnTo>
                <a:lnTo>
                  <a:pt x="14"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0779" name="Rectangle 11"/>
          <p:cNvSpPr>
            <a:spLocks noChangeArrowheads="1"/>
          </p:cNvSpPr>
          <p:nvPr/>
        </p:nvSpPr>
        <p:spPr bwMode="auto">
          <a:xfrm>
            <a:off x="1793875" y="1903413"/>
            <a:ext cx="127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A</a:t>
            </a:r>
          </a:p>
        </p:txBody>
      </p:sp>
      <p:sp>
        <p:nvSpPr>
          <p:cNvPr id="160780" name="Rectangle 12"/>
          <p:cNvSpPr>
            <a:spLocks noChangeArrowheads="1"/>
          </p:cNvSpPr>
          <p:nvPr/>
        </p:nvSpPr>
        <p:spPr bwMode="auto">
          <a:xfrm>
            <a:off x="1793875" y="3757613"/>
            <a:ext cx="127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B</a:t>
            </a:r>
          </a:p>
        </p:txBody>
      </p:sp>
      <p:sp>
        <p:nvSpPr>
          <p:cNvPr id="160781" name="Rectangle 13"/>
          <p:cNvSpPr>
            <a:spLocks noChangeArrowheads="1"/>
          </p:cNvSpPr>
          <p:nvPr/>
        </p:nvSpPr>
        <p:spPr bwMode="auto">
          <a:xfrm>
            <a:off x="1763713" y="2852738"/>
            <a:ext cx="87312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lnSpc>
                <a:spcPct val="85000"/>
              </a:lnSpc>
              <a:spcBef>
                <a:spcPct val="0"/>
              </a:spcBef>
              <a:buFontTx/>
              <a:buNone/>
            </a:pPr>
            <a:endParaRPr lang="it-IT" altLang="en-US" sz="1700" b="1">
              <a:solidFill>
                <a:srgbClr val="000000"/>
              </a:solidFill>
              <a:latin typeface="Arial Narrow" panose="020B0606020202030204" pitchFamily="34" charset="0"/>
            </a:endParaRPr>
          </a:p>
          <a:p>
            <a:pPr algn="ctr">
              <a:lnSpc>
                <a:spcPct val="85000"/>
              </a:lnSpc>
              <a:spcBef>
                <a:spcPct val="0"/>
              </a:spcBef>
              <a:buFontTx/>
              <a:buNone/>
            </a:pPr>
            <a:r>
              <a:rPr lang="it-IT" altLang="en-US" sz="2400" b="1">
                <a:solidFill>
                  <a:srgbClr val="000000"/>
                </a:solidFill>
                <a:latin typeface="Arial Narrow" panose="020B0606020202030204" pitchFamily="34" charset="0"/>
              </a:rPr>
              <a:t>CS</a:t>
            </a:r>
          </a:p>
        </p:txBody>
      </p:sp>
      <p:sp>
        <p:nvSpPr>
          <p:cNvPr id="160782" name="Rectangle 14"/>
          <p:cNvSpPr>
            <a:spLocks noChangeArrowheads="1"/>
          </p:cNvSpPr>
          <p:nvPr/>
        </p:nvSpPr>
        <p:spPr bwMode="auto">
          <a:xfrm>
            <a:off x="3319463" y="3560763"/>
            <a:ext cx="1270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a:solidFill>
                  <a:srgbClr val="000000"/>
                </a:solidFill>
                <a:latin typeface="Arial Narrow" panose="020B0606020202030204" pitchFamily="34" charset="0"/>
              </a:rPr>
              <a:t>C</a:t>
            </a:r>
          </a:p>
        </p:txBody>
      </p:sp>
      <p:sp>
        <p:nvSpPr>
          <p:cNvPr id="160783" name="Line 15"/>
          <p:cNvSpPr>
            <a:spLocks noChangeShapeType="1"/>
          </p:cNvSpPr>
          <p:nvPr/>
        </p:nvSpPr>
        <p:spPr bwMode="auto">
          <a:xfrm>
            <a:off x="1725613" y="2143125"/>
            <a:ext cx="3760787" cy="4044950"/>
          </a:xfrm>
          <a:prstGeom prst="line">
            <a:avLst/>
          </a:prstGeom>
          <a:noFill/>
          <a:ln w="25400">
            <a:solidFill>
              <a:srgbClr val="4D9A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0784" name="Freeform 16"/>
          <p:cNvSpPr>
            <a:spLocks/>
          </p:cNvSpPr>
          <p:nvPr/>
        </p:nvSpPr>
        <p:spPr bwMode="auto">
          <a:xfrm>
            <a:off x="1662113" y="2079625"/>
            <a:ext cx="112712" cy="109538"/>
          </a:xfrm>
          <a:custGeom>
            <a:avLst/>
            <a:gdLst>
              <a:gd name="T0" fmla="*/ 2147483646 w 71"/>
              <a:gd name="T1" fmla="*/ 2147483646 h 69"/>
              <a:gd name="T2" fmla="*/ 2147483646 w 71"/>
              <a:gd name="T3" fmla="*/ 2147483646 h 69"/>
              <a:gd name="T4" fmla="*/ 2147483646 w 71"/>
              <a:gd name="T5" fmla="*/ 2147483646 h 69"/>
              <a:gd name="T6" fmla="*/ 2147483646 w 71"/>
              <a:gd name="T7" fmla="*/ 2147483646 h 69"/>
              <a:gd name="T8" fmla="*/ 2147483646 w 71"/>
              <a:gd name="T9" fmla="*/ 2147483646 h 69"/>
              <a:gd name="T10" fmla="*/ 2147483646 w 71"/>
              <a:gd name="T11" fmla="*/ 0 h 69"/>
              <a:gd name="T12" fmla="*/ 2147483646 w 71"/>
              <a:gd name="T13" fmla="*/ 0 h 69"/>
              <a:gd name="T14" fmla="*/ 2147483646 w 71"/>
              <a:gd name="T15" fmla="*/ 0 h 69"/>
              <a:gd name="T16" fmla="*/ 0 w 71"/>
              <a:gd name="T17" fmla="*/ 2147483646 h 69"/>
              <a:gd name="T18" fmla="*/ 0 w 71"/>
              <a:gd name="T19" fmla="*/ 2147483646 h 69"/>
              <a:gd name="T20" fmla="*/ 0 w 71"/>
              <a:gd name="T21" fmla="*/ 2147483646 h 69"/>
              <a:gd name="T22" fmla="*/ 2147483646 w 71"/>
              <a:gd name="T23" fmla="*/ 2147483646 h 69"/>
              <a:gd name="T24" fmla="*/ 2147483646 w 71"/>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9">
                <a:moveTo>
                  <a:pt x="27" y="68"/>
                </a:moveTo>
                <a:lnTo>
                  <a:pt x="56" y="54"/>
                </a:lnTo>
                <a:lnTo>
                  <a:pt x="56" y="41"/>
                </a:lnTo>
                <a:lnTo>
                  <a:pt x="70" y="27"/>
                </a:lnTo>
                <a:lnTo>
                  <a:pt x="56" y="14"/>
                </a:lnTo>
                <a:lnTo>
                  <a:pt x="56" y="0"/>
                </a:lnTo>
                <a:lnTo>
                  <a:pt x="27" y="0"/>
                </a:lnTo>
                <a:lnTo>
                  <a:pt x="14" y="0"/>
                </a:lnTo>
                <a:lnTo>
                  <a:pt x="0" y="14"/>
                </a:lnTo>
                <a:lnTo>
                  <a:pt x="0" y="27"/>
                </a:lnTo>
                <a:lnTo>
                  <a:pt x="0" y="41"/>
                </a:lnTo>
                <a:lnTo>
                  <a:pt x="14" y="54"/>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0785" name="Freeform 17"/>
          <p:cNvSpPr>
            <a:spLocks/>
          </p:cNvSpPr>
          <p:nvPr/>
        </p:nvSpPr>
        <p:spPr bwMode="auto">
          <a:xfrm>
            <a:off x="3189288" y="3714750"/>
            <a:ext cx="109537" cy="109538"/>
          </a:xfrm>
          <a:custGeom>
            <a:avLst/>
            <a:gdLst>
              <a:gd name="T0" fmla="*/ 2147483646 w 69"/>
              <a:gd name="T1" fmla="*/ 2147483646 h 69"/>
              <a:gd name="T2" fmla="*/ 2147483646 w 69"/>
              <a:gd name="T3" fmla="*/ 2147483646 h 69"/>
              <a:gd name="T4" fmla="*/ 2147483646 w 69"/>
              <a:gd name="T5" fmla="*/ 2147483646 h 69"/>
              <a:gd name="T6" fmla="*/ 2147483646 w 69"/>
              <a:gd name="T7" fmla="*/ 2147483646 h 69"/>
              <a:gd name="T8" fmla="*/ 2147483646 w 69"/>
              <a:gd name="T9" fmla="*/ 2147483646 h 69"/>
              <a:gd name="T10" fmla="*/ 2147483646 w 69"/>
              <a:gd name="T11" fmla="*/ 0 h 69"/>
              <a:gd name="T12" fmla="*/ 2147483646 w 69"/>
              <a:gd name="T13" fmla="*/ 0 h 69"/>
              <a:gd name="T14" fmla="*/ 2147483646 w 69"/>
              <a:gd name="T15" fmla="*/ 0 h 69"/>
              <a:gd name="T16" fmla="*/ 0 w 69"/>
              <a:gd name="T17" fmla="*/ 2147483646 h 69"/>
              <a:gd name="T18" fmla="*/ 0 w 69"/>
              <a:gd name="T19" fmla="*/ 2147483646 h 69"/>
              <a:gd name="T20" fmla="*/ 0 w 69"/>
              <a:gd name="T21" fmla="*/ 2147483646 h 69"/>
              <a:gd name="T22" fmla="*/ 2147483646 w 69"/>
              <a:gd name="T23" fmla="*/ 2147483646 h 69"/>
              <a:gd name="T24" fmla="*/ 2147483646 w 69"/>
              <a:gd name="T25" fmla="*/ 2147483646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69">
                <a:moveTo>
                  <a:pt x="27" y="68"/>
                </a:moveTo>
                <a:lnTo>
                  <a:pt x="54" y="68"/>
                </a:lnTo>
                <a:lnTo>
                  <a:pt x="54" y="54"/>
                </a:lnTo>
                <a:lnTo>
                  <a:pt x="68" y="41"/>
                </a:lnTo>
                <a:lnTo>
                  <a:pt x="54" y="14"/>
                </a:lnTo>
                <a:lnTo>
                  <a:pt x="54" y="0"/>
                </a:lnTo>
                <a:lnTo>
                  <a:pt x="27" y="0"/>
                </a:lnTo>
                <a:lnTo>
                  <a:pt x="14" y="0"/>
                </a:lnTo>
                <a:lnTo>
                  <a:pt x="0" y="14"/>
                </a:lnTo>
                <a:lnTo>
                  <a:pt x="0" y="41"/>
                </a:lnTo>
                <a:lnTo>
                  <a:pt x="0" y="54"/>
                </a:lnTo>
                <a:lnTo>
                  <a:pt x="14" y="68"/>
                </a:lnTo>
                <a:lnTo>
                  <a:pt x="27" y="6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0786" name="Rectangle 18"/>
          <p:cNvSpPr>
            <a:spLocks noChangeArrowheads="1"/>
          </p:cNvSpPr>
          <p:nvPr/>
        </p:nvSpPr>
        <p:spPr bwMode="auto">
          <a:xfrm>
            <a:off x="3146425" y="6243638"/>
            <a:ext cx="201613"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26416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26416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2641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2641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2641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en-US" sz="1700" b="1" i="1">
                <a:solidFill>
                  <a:srgbClr val="000000"/>
                </a:solidFill>
                <a:latin typeface="Arial Narrow" panose="020B0606020202030204" pitchFamily="34" charset="0"/>
              </a:rPr>
              <a:t>Q</a:t>
            </a:r>
            <a:r>
              <a:rPr lang="it-IT" altLang="en-US" sz="1700" b="1" i="1" baseline="-25000">
                <a:solidFill>
                  <a:srgbClr val="000000"/>
                </a:solidFill>
                <a:latin typeface="Arial Narrow" panose="020B0606020202030204" pitchFamily="34" charset="0"/>
              </a:rPr>
              <a:t>1</a:t>
            </a:r>
          </a:p>
        </p:txBody>
      </p:sp>
      <p:sp>
        <p:nvSpPr>
          <p:cNvPr id="160787" name="Freeform 19"/>
          <p:cNvSpPr>
            <a:spLocks/>
          </p:cNvSpPr>
          <p:nvPr/>
        </p:nvSpPr>
        <p:spPr bwMode="auto">
          <a:xfrm>
            <a:off x="1704975" y="1795463"/>
            <a:ext cx="6084888" cy="4427537"/>
          </a:xfrm>
          <a:custGeom>
            <a:avLst/>
            <a:gdLst>
              <a:gd name="T0" fmla="*/ 0 w 3833"/>
              <a:gd name="T1" fmla="*/ 0 h 2789"/>
              <a:gd name="T2" fmla="*/ 0 w 3833"/>
              <a:gd name="T3" fmla="*/ 2147483646 h 2789"/>
              <a:gd name="T4" fmla="*/ 2147483646 w 3833"/>
              <a:gd name="T5" fmla="*/ 2147483646 h 2789"/>
              <a:gd name="T6" fmla="*/ 0 60000 65536"/>
              <a:gd name="T7" fmla="*/ 0 60000 65536"/>
              <a:gd name="T8" fmla="*/ 0 60000 65536"/>
            </a:gdLst>
            <a:ahLst/>
            <a:cxnLst>
              <a:cxn ang="T6">
                <a:pos x="T0" y="T1"/>
              </a:cxn>
              <a:cxn ang="T7">
                <a:pos x="T2" y="T3"/>
              </a:cxn>
              <a:cxn ang="T8">
                <a:pos x="T4" y="T5"/>
              </a:cxn>
            </a:cxnLst>
            <a:rect l="0" t="0" r="r" b="b"/>
            <a:pathLst>
              <a:path w="3833" h="2789">
                <a:moveTo>
                  <a:pt x="0" y="0"/>
                </a:moveTo>
                <a:lnTo>
                  <a:pt x="0" y="2788"/>
                </a:lnTo>
                <a:lnTo>
                  <a:pt x="3832" y="278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0788" name="Text Box 20"/>
          <p:cNvSpPr txBox="1">
            <a:spLocks noChangeArrowheads="1"/>
          </p:cNvSpPr>
          <p:nvPr/>
        </p:nvSpPr>
        <p:spPr bwMode="auto">
          <a:xfrm>
            <a:off x="4284663" y="2060575"/>
            <a:ext cx="4333875" cy="1938992"/>
          </a:xfrm>
          <a:prstGeom prst="rect">
            <a:avLst/>
          </a:prstGeom>
          <a:solidFill>
            <a:schemeClr val="accent1">
              <a:alpha val="23921"/>
            </a:schemeClr>
          </a:solidFill>
          <a:ln>
            <a:noFill/>
          </a:ln>
          <a:effectLst/>
          <a:extLs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en-US" sz="2400" dirty="0"/>
              <a:t>CS = area ABC</a:t>
            </a:r>
          </a:p>
          <a:p>
            <a:pPr algn="ctr" eaLnBrk="1" hangingPunct="1">
              <a:spcBef>
                <a:spcPct val="0"/>
              </a:spcBef>
              <a:buFontTx/>
              <a:buNone/>
            </a:pPr>
            <a:r>
              <a:rPr lang="it-IT" altLang="en-US" sz="2400" dirty="0"/>
              <a:t>Q</a:t>
            </a:r>
            <a:r>
              <a:rPr lang="it-IT" altLang="en-US" sz="2400" baseline="-25000" dirty="0"/>
              <a:t>1</a:t>
            </a:r>
            <a:r>
              <a:rPr lang="it-IT" altLang="en-US" sz="2400" dirty="0"/>
              <a:t> è la quantità di bene </a:t>
            </a:r>
          </a:p>
          <a:p>
            <a:pPr algn="ctr" eaLnBrk="1" hangingPunct="1">
              <a:spcBef>
                <a:spcPct val="0"/>
              </a:spcBef>
              <a:buFontTx/>
              <a:buNone/>
            </a:pPr>
            <a:r>
              <a:rPr lang="it-IT" altLang="en-US" sz="2400" dirty="0"/>
              <a:t>tale che il prezzo di mercato P</a:t>
            </a:r>
            <a:r>
              <a:rPr lang="it-IT" altLang="en-US" sz="2400" baseline="-25000" dirty="0"/>
              <a:t>1</a:t>
            </a:r>
            <a:r>
              <a:rPr lang="it-IT" altLang="en-US" sz="2400" dirty="0"/>
              <a:t> </a:t>
            </a:r>
          </a:p>
          <a:p>
            <a:pPr algn="ctr" eaLnBrk="1" hangingPunct="1">
              <a:spcBef>
                <a:spcPct val="0"/>
              </a:spcBef>
              <a:buFontTx/>
              <a:buNone/>
            </a:pPr>
            <a:r>
              <a:rPr lang="it-IT" altLang="en-US" sz="2400" dirty="0"/>
              <a:t>è pari alla disponibilità a pagare dell’“ultimo” consumatore</a:t>
            </a:r>
            <a:endParaRPr lang="it-IT" altLang="en-US" sz="2400" baseline="-25000" dirty="0"/>
          </a:p>
        </p:txBody>
      </p:sp>
    </p:spTree>
  </p:cSld>
  <p:clrMapOvr>
    <a:masterClrMapping/>
  </p:clrMapOvr>
  <p:transition spd="slow">
    <p:wipe dir="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4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462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462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4630" name="Rectangle 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p>
        </p:txBody>
      </p:sp>
      <p:sp>
        <p:nvSpPr>
          <p:cNvPr id="154631" name="Rectangle 7"/>
          <p:cNvSpPr>
            <a:spLocks noGrp="1" noChangeArrowheads="1"/>
          </p:cNvSpPr>
          <p:nvPr>
            <p:ph type="title"/>
          </p:nvPr>
        </p:nvSpPr>
        <p:spPr>
          <a:xfrm>
            <a:off x="685800" y="304800"/>
            <a:ext cx="77724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en-US" sz="3600"/>
              <a:t>Come si misura il CS </a:t>
            </a:r>
            <a:br>
              <a:rPr lang="it-IT" altLang="en-US" sz="3600"/>
            </a:br>
            <a:r>
              <a:rPr lang="it-IT" altLang="en-US" sz="3600"/>
              <a:t>sulla curva di domanda</a:t>
            </a:r>
          </a:p>
        </p:txBody>
      </p:sp>
      <p:sp>
        <p:nvSpPr>
          <p:cNvPr id="228360" name="Rectangle 8"/>
          <p:cNvSpPr>
            <a:spLocks noGrp="1" noChangeArrowheads="1"/>
          </p:cNvSpPr>
          <p:nvPr>
            <p:ph type="body" idx="1"/>
          </p:nvPr>
        </p:nvSpPr>
        <p:spPr>
          <a:xfrm>
            <a:off x="228600" y="1524000"/>
            <a:ext cx="8763000" cy="487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tabLst>
                <a:tab pos="738188" algn="l"/>
              </a:tabLst>
            </a:pPr>
            <a:r>
              <a:rPr lang="it-IT" altLang="en-US">
                <a:solidFill>
                  <a:schemeClr val="accent2"/>
                </a:solidFill>
              </a:rPr>
              <a:t>Il surplus del consumatore è misurato dall’area compresa tra la curva di domanda, il prezzo di mercato e l’asse delle ordinate.</a:t>
            </a:r>
          </a:p>
          <a:p>
            <a:pPr eaLnBrk="1" hangingPunct="1">
              <a:tabLst>
                <a:tab pos="738188" algn="l"/>
              </a:tabLst>
            </a:pPr>
            <a:r>
              <a:rPr lang="it-IT" altLang="en-US"/>
              <a:t>Quindi il CS </a:t>
            </a:r>
            <a:r>
              <a:rPr lang="it-IT" altLang="en-US" u="sng"/>
              <a:t>cresce</a:t>
            </a:r>
            <a:r>
              <a:rPr lang="it-IT" altLang="en-US"/>
              <a:t> al ridursi del prezzo di mercato, e viceversa.</a:t>
            </a:r>
          </a:p>
          <a:p>
            <a:pPr lvl="1" eaLnBrk="1" hangingPunct="1">
              <a:buFont typeface="Wingdings" panose="05000000000000000000" pitchFamily="2" charset="2"/>
              <a:buChar char="Ø"/>
              <a:tabLst>
                <a:tab pos="738188" algn="l"/>
              </a:tabLst>
            </a:pPr>
            <a:r>
              <a:rPr lang="it-IT" altLang="en-US"/>
              <a:t> Infatti, se il prezzo diminuisce: </a:t>
            </a:r>
          </a:p>
          <a:p>
            <a:pPr lvl="2" eaLnBrk="1" hangingPunct="1">
              <a:tabLst>
                <a:tab pos="738188" algn="l"/>
              </a:tabLst>
            </a:pPr>
            <a:r>
              <a:rPr lang="it-IT" altLang="en-US"/>
              <a:t>i consumatori con la maggiore disponibilità a pagare incrementano il loro surplus;</a:t>
            </a:r>
          </a:p>
          <a:p>
            <a:pPr lvl="2" eaLnBrk="1" hangingPunct="1">
              <a:tabLst>
                <a:tab pos="738188" algn="l"/>
              </a:tabLst>
            </a:pPr>
            <a:r>
              <a:rPr lang="it-IT" altLang="en-US"/>
              <a:t>anche consumatori con una bassa disponibilità a pagare possono acquistare il bene.</a:t>
            </a:r>
            <a:endParaRPr lang="it-IT" altLang="en-US" sz="200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60">
                                            <p:txEl>
                                              <p:pRg st="1" end="1"/>
                                            </p:txEl>
                                          </p:spTgt>
                                        </p:tgtEl>
                                        <p:attrNameLst>
                                          <p:attrName>style.visibility</p:attrName>
                                        </p:attrNameLst>
                                      </p:cBhvr>
                                      <p:to>
                                        <p:strVal val="visible"/>
                                      </p:to>
                                    </p:set>
                                    <p:animEffect transition="in" filter="wipe(left)">
                                      <p:cBhvr>
                                        <p:cTn id="7" dur="500"/>
                                        <p:tgtEl>
                                          <p:spTgt spid="22836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60">
                                            <p:txEl>
                                              <p:pRg st="2" end="2"/>
                                            </p:txEl>
                                          </p:spTgt>
                                        </p:tgtEl>
                                        <p:attrNameLst>
                                          <p:attrName>style.visibility</p:attrName>
                                        </p:attrNameLst>
                                      </p:cBhvr>
                                      <p:to>
                                        <p:strVal val="visible"/>
                                      </p:to>
                                    </p:set>
                                    <p:animEffect transition="in" filter="wipe(left)">
                                      <p:cBhvr>
                                        <p:cTn id="12" dur="500"/>
                                        <p:tgtEl>
                                          <p:spTgt spid="228360">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8360">
                                            <p:txEl>
                                              <p:pRg st="3" end="3"/>
                                            </p:txEl>
                                          </p:spTgt>
                                        </p:tgtEl>
                                        <p:attrNameLst>
                                          <p:attrName>style.visibility</p:attrName>
                                        </p:attrNameLst>
                                      </p:cBhvr>
                                      <p:to>
                                        <p:strVal val="visible"/>
                                      </p:to>
                                    </p:set>
                                    <p:animEffect transition="in" filter="wipe(left)">
                                      <p:cBhvr>
                                        <p:cTn id="15" dur="500"/>
                                        <p:tgtEl>
                                          <p:spTgt spid="228360">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8360">
                                            <p:txEl>
                                              <p:pRg st="4" end="4"/>
                                            </p:txEl>
                                          </p:spTgt>
                                        </p:tgtEl>
                                        <p:attrNameLst>
                                          <p:attrName>style.visibility</p:attrName>
                                        </p:attrNameLst>
                                      </p:cBhvr>
                                      <p:to>
                                        <p:strVal val="visible"/>
                                      </p:to>
                                    </p:set>
                                    <p:animEffect transition="in" filter="wipe(left)">
                                      <p:cBhvr>
                                        <p:cTn id="18" dur="500"/>
                                        <p:tgtEl>
                                          <p:spTgt spid="2283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0" grpId="0" build="p" autoUpdateAnimBg="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ruttura predefinita">
  <a:themeElements>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2316</TotalTime>
  <Words>10909</Words>
  <Application>Microsoft Office PowerPoint</Application>
  <PresentationFormat>Presentazione su schermo (4:3)</PresentationFormat>
  <Paragraphs>2191</Paragraphs>
  <Slides>156</Slides>
  <Notes>148</Notes>
  <HiddenSlides>0</HiddenSlides>
  <MMClips>0</MMClips>
  <ScaleCrop>false</ScaleCrop>
  <HeadingPairs>
    <vt:vector size="8" baseType="variant">
      <vt:variant>
        <vt:lpstr>Caratteri utilizzati</vt:lpstr>
      </vt:variant>
      <vt:variant>
        <vt:i4>10</vt:i4>
      </vt:variant>
      <vt:variant>
        <vt:lpstr>Tema</vt:lpstr>
      </vt:variant>
      <vt:variant>
        <vt:i4>5</vt:i4>
      </vt:variant>
      <vt:variant>
        <vt:lpstr>Server OLE incorporati</vt:lpstr>
      </vt:variant>
      <vt:variant>
        <vt:i4>3</vt:i4>
      </vt:variant>
      <vt:variant>
        <vt:lpstr>Titoli diapositive</vt:lpstr>
      </vt:variant>
      <vt:variant>
        <vt:i4>156</vt:i4>
      </vt:variant>
    </vt:vector>
  </HeadingPairs>
  <TitlesOfParts>
    <vt:vector size="174" baseType="lpstr">
      <vt:lpstr>Arial</vt:lpstr>
      <vt:lpstr>Arial Narrow</vt:lpstr>
      <vt:lpstr>Book Antiqua</vt:lpstr>
      <vt:lpstr>Bookman Old Style</vt:lpstr>
      <vt:lpstr>Calibri</vt:lpstr>
      <vt:lpstr>Cambria Math</vt:lpstr>
      <vt:lpstr>Monotype Sorts</vt:lpstr>
      <vt:lpstr>Symbol</vt:lpstr>
      <vt:lpstr>Times New Roman</vt:lpstr>
      <vt:lpstr>Wingdings</vt:lpstr>
      <vt:lpstr>Struttura predefinita</vt:lpstr>
      <vt:lpstr>1_Struttura predefinita</vt:lpstr>
      <vt:lpstr>2_Struttura predefinita</vt:lpstr>
      <vt:lpstr>Default Design</vt:lpstr>
      <vt:lpstr>3_Struttura predefinita</vt:lpstr>
      <vt:lpstr>Document</vt:lpstr>
      <vt:lpstr>Equazione</vt:lpstr>
      <vt:lpstr>Equation</vt:lpstr>
      <vt:lpstr> IL MECCANISMO  DI MERCATO </vt:lpstr>
      <vt:lpstr>Cosa è un mercato?</vt:lpstr>
      <vt:lpstr>Mercato di concorrenza perfetta</vt:lpstr>
      <vt:lpstr>Un cenno alle altre forme di mercato</vt:lpstr>
      <vt:lpstr>La curva di domanda</vt:lpstr>
      <vt:lpstr>La scheda e la curva di domanda</vt:lpstr>
      <vt:lpstr>Presentazione standard di PowerPoint</vt:lpstr>
      <vt:lpstr>Le determinanti della domanda</vt:lpstr>
      <vt:lpstr>L’effetto della variazione del reddito sulla posizione della curva di domanda</vt:lpstr>
      <vt:lpstr>L’effetto sulla domanda della variazione del prezzo dei beni collegati</vt:lpstr>
      <vt:lpstr>Spostamenti della curva di domanda  vs.  spostamenti lungo la curva di domanda</vt:lpstr>
      <vt:lpstr>Spostamenti lungo la curva di domanda</vt:lpstr>
      <vt:lpstr>Spostamenti della curva di domanda</vt:lpstr>
      <vt:lpstr>Variabili dipendenti ed indipendenti</vt:lpstr>
      <vt:lpstr>La curva di offerta</vt:lpstr>
      <vt:lpstr>La scheda e la curva di offerta</vt:lpstr>
      <vt:lpstr>Le determinanti dell’offerta </vt:lpstr>
      <vt:lpstr>Spostamenti della curva di offerta  vs.  spostamenti lungo l’offerta</vt:lpstr>
      <vt:lpstr>Presentazione standard di PowerPoint</vt:lpstr>
      <vt:lpstr>Definizioni di equilibrio </vt:lpstr>
      <vt:lpstr>Equilibrio di mercato</vt:lpstr>
      <vt:lpstr>La forbice marshalliana</vt:lpstr>
      <vt:lpstr>Perché studiare l’equilibrio?</vt:lpstr>
      <vt:lpstr>Il disequilibrio </vt:lpstr>
      <vt:lpstr>Eccesso di offerta</vt:lpstr>
      <vt:lpstr>Eccesso di domanda</vt:lpstr>
      <vt:lpstr>Due “letture” diverse</vt:lpstr>
      <vt:lpstr>Due tipi di aggiustamento</vt:lpstr>
      <vt:lpstr>Aggiustamento walrasiano</vt:lpstr>
      <vt:lpstr>Aggiustamento marshalliano</vt:lpstr>
      <vt:lpstr>Un esempio reale «marshalliano»</vt:lpstr>
      <vt:lpstr>La clausola ceteris paribus</vt:lpstr>
      <vt:lpstr>Statica comparata: 1) aumento della domanda</vt:lpstr>
      <vt:lpstr>Statica comparata: 2) riduzione dell’offerta</vt:lpstr>
      <vt:lpstr>Statica comparata marshalliana: esempio</vt:lpstr>
      <vt:lpstr>Speculazione e arbitraggio</vt:lpstr>
      <vt:lpstr>L’effetto della speculazione</vt:lpstr>
      <vt:lpstr>Presentazione standard di PowerPoint</vt:lpstr>
      <vt:lpstr>Elasticità: definizione </vt:lpstr>
      <vt:lpstr>Elasticità della domanda rispetto al prezzo</vt:lpstr>
      <vt:lpstr>Presentazione standard di PowerPoint</vt:lpstr>
      <vt:lpstr>Domanda elastica ed inelastica</vt:lpstr>
      <vt:lpstr>Confronto tra variazioni</vt:lpstr>
      <vt:lpstr>Presentazione standard di PowerPoint</vt:lpstr>
      <vt:lpstr>Presentazione standard di PowerPoint</vt:lpstr>
      <vt:lpstr>La domanda di grano è elastica?</vt:lpstr>
      <vt:lpstr>Calcolo dell’elasticità:</vt:lpstr>
      <vt:lpstr>Presentazione standard di PowerPoint</vt:lpstr>
      <vt:lpstr>Presentazione standard di PowerPoint</vt:lpstr>
      <vt:lpstr>Determinanti dell'elasticità</vt:lpstr>
      <vt:lpstr>Elasticità e ricavo totale</vt:lpstr>
      <vt:lpstr>Elasticità e ricavo totale: domanda elastica</vt:lpstr>
      <vt:lpstr>Elasticità e ricavo totale: domanda inelastica</vt:lpstr>
      <vt:lpstr>Elasticità della domanda rispetto al reddito</vt:lpstr>
      <vt:lpstr>Elasticità incrociata</vt:lpstr>
      <vt:lpstr>Elasticità dell’offerta rispetto al prezzo</vt:lpstr>
      <vt:lpstr>Le determinanti dell’elasticità dell’offerta</vt:lpstr>
      <vt:lpstr>Presentazione standard di PowerPoint</vt:lpstr>
      <vt:lpstr>Presentazione standard di PowerPoint</vt:lpstr>
      <vt:lpstr>Il metodo del punto medio</vt:lpstr>
      <vt:lpstr>Usare l’elasticità per prevedere il prezzo</vt:lpstr>
      <vt:lpstr>Le interferenze del policy-maker</vt:lpstr>
      <vt:lpstr>Una tassa sugli scambi: 3 principi generali</vt:lpstr>
      <vt:lpstr>L’equilibrio iniziale</vt:lpstr>
      <vt:lpstr>L’impatto di una tassa sui compratori</vt:lpstr>
      <vt:lpstr>L’impatto di una tassa sui compratori</vt:lpstr>
      <vt:lpstr>Perché la retta di domanda si sposta?</vt:lpstr>
      <vt:lpstr>Presentazione standard di PowerPoint</vt:lpstr>
      <vt:lpstr>L’impatto di una tassa sui venditori</vt:lpstr>
      <vt:lpstr>L’impatto di una tassa sui venditori</vt:lpstr>
      <vt:lpstr>Perché la retta di offerta si sposta?</vt:lpstr>
      <vt:lpstr>Il problema dell’incidenza</vt:lpstr>
      <vt:lpstr>Una semplice regola per determinare l’incidenza di una tassa</vt:lpstr>
      <vt:lpstr>Offerta elastica, domanda inelastica</vt:lpstr>
      <vt:lpstr>Offerta inelastica, domanda elastica</vt:lpstr>
      <vt:lpstr>L’effetto di un sussidio</vt:lpstr>
      <vt:lpstr>Presentazione standard di PowerPoint</vt:lpstr>
      <vt:lpstr>Presentazione standard di PowerPoint</vt:lpstr>
      <vt:lpstr>Presentazione standard di PowerPoint</vt:lpstr>
      <vt:lpstr>Perché controllare i prezzi?</vt:lpstr>
      <vt:lpstr>I controlli sui prezzi</vt:lpstr>
      <vt:lpstr>Un “tetto” al prezzo</vt:lpstr>
      <vt:lpstr>Tetto non vincolante</vt:lpstr>
      <vt:lpstr>Tetto vincolante</vt:lpstr>
      <vt:lpstr>Un “pavimento” al prezzo</vt:lpstr>
      <vt:lpstr>Pavimento non vincolante</vt:lpstr>
      <vt:lpstr>Pavimento vincolante</vt:lpstr>
      <vt:lpstr>Il salario minimo</vt:lpstr>
      <vt:lpstr>Conclusione sui controlli</vt:lpstr>
      <vt:lpstr>Il sussidio come alternativa al tetto</vt:lpstr>
      <vt:lpstr>Presentazione standard di PowerPoint</vt:lpstr>
      <vt:lpstr>L’equilibrio di mercato è efficiente?</vt:lpstr>
      <vt:lpstr>Economia del benessere</vt:lpstr>
      <vt:lpstr>La disponibilità a pagare</vt:lpstr>
      <vt:lpstr>Il surplus del consumatore</vt:lpstr>
      <vt:lpstr>Presentazione standard di PowerPoint</vt:lpstr>
      <vt:lpstr>Presentazione standard di PowerPoint</vt:lpstr>
      <vt:lpstr>Misurare CS sulla curva di domanda</vt:lpstr>
      <vt:lpstr>Come si misura il CS  sulla curva di domanda</vt:lpstr>
      <vt:lpstr>Effetto sul CS di una riduzione  del prezzo di mercato</vt:lpstr>
      <vt:lpstr>Il costo opportunità del venditore</vt:lpstr>
      <vt:lpstr>La disponibilità a vendere</vt:lpstr>
      <vt:lpstr>Il surplus del produttore</vt:lpstr>
      <vt:lpstr>Come misurare il PS  sulla curva di offerta</vt:lpstr>
      <vt:lpstr>Effetto sul PS di un aumento  del prezzo di mercato</vt:lpstr>
      <vt:lpstr>I produttori «a costi alti»</vt:lpstr>
      <vt:lpstr>Il teorema della mano invisibile</vt:lpstr>
      <vt:lpstr>Il surplus totale in un mercato  in equilibrio</vt:lpstr>
      <vt:lpstr>“Dimostrazione” del teorema</vt:lpstr>
      <vt:lpstr>Uno scambio mutuamente vantaggioso</vt:lpstr>
      <vt:lpstr>Presentazione standard di PowerPoint</vt:lpstr>
      <vt:lpstr>Presentazione standard di PowerPoint</vt:lpstr>
      <vt:lpstr>Presentazione standard di PowerPoint</vt:lpstr>
      <vt:lpstr>Presentazione standard di PowerPoint</vt:lpstr>
      <vt:lpstr>Presentazione standard di PowerPoint</vt:lpstr>
      <vt:lpstr>Il riparto del surplus</vt:lpstr>
      <vt:lpstr>Presentazione standard di PowerPoint</vt:lpstr>
      <vt:lpstr>L’effetto delle tasse sul benessere sociale</vt:lpstr>
      <vt:lpstr>Il gettito fiscale</vt:lpstr>
      <vt:lpstr>Presentazione standard di PowerPoint</vt:lpstr>
      <vt:lpstr>Il costo sociale dell’imposizione fiscale</vt:lpstr>
      <vt:lpstr>Presentazione standard di PowerPoint</vt:lpstr>
      <vt:lpstr>Presentazione standard di PowerPoint</vt:lpstr>
      <vt:lpstr>Perché una tassa induce una DWL?</vt:lpstr>
      <vt:lpstr>Presentazione standard di PowerPoint</vt:lpstr>
      <vt:lpstr>Da cosa dipende DWL?</vt:lpstr>
      <vt:lpstr>Elasticità e DWL</vt:lpstr>
      <vt:lpstr>Presentazione standard di PowerPoint</vt:lpstr>
      <vt:lpstr>L’andamento della DWL e del gettito</vt:lpstr>
      <vt:lpstr>DWL e gettito fiscale: 3 esempi</vt:lpstr>
      <vt:lpstr>Presentazione standard di PowerPoint</vt:lpstr>
      <vt:lpstr>Presentazione standard di PowerPoint</vt:lpstr>
      <vt:lpstr>Presentazione standard di PowerPoint</vt:lpstr>
      <vt:lpstr>Presentazione standard di PowerPoint</vt:lpstr>
      <vt:lpstr>L’effetto di un sussidio</vt:lpstr>
      <vt:lpstr>Presentazione standard di PowerPoint</vt:lpstr>
      <vt:lpstr>Effetti di un tetto sul benessere sociale</vt:lpstr>
      <vt:lpstr>Presentazione standard di PowerPoint</vt:lpstr>
      <vt:lpstr>Presentazione standard di PowerPoint</vt:lpstr>
      <vt:lpstr>Presentazione standard di PowerPoint</vt:lpstr>
      <vt:lpstr>Presentazione standard di PowerPoint</vt:lpstr>
      <vt:lpstr>Presentazione standard di PowerPoint</vt:lpstr>
      <vt:lpstr>Effetti di un pavimento sul benessere sociale</vt:lpstr>
      <vt:lpstr>Presentazione standard di PowerPoint</vt:lpstr>
      <vt:lpstr>Presentazione standard di PowerPoint</vt:lpstr>
      <vt:lpstr>Discriminare costa benessere</vt:lpstr>
      <vt:lpstr>Il prezzo mondiale e l’arbitraggio</vt:lpstr>
      <vt:lpstr>Presentazione standard di PowerPoint</vt:lpstr>
      <vt:lpstr>Chi ci guadagna nel paese esportatore?</vt:lpstr>
      <vt:lpstr>Presentazione standard di PowerPoint</vt:lpstr>
      <vt:lpstr>Presentazione standard di PowerPoint</vt:lpstr>
      <vt:lpstr>Chi ci guadagna nel paese importatore?</vt:lpstr>
      <vt:lpstr>Presentazione standard di PowerPoint</vt:lpstr>
      <vt:lpstr>L’effetto di un dazio sul benessere sociale</vt:lpstr>
      <vt:lpstr>Presentazione standard di PowerPoint</vt:lpstr>
      <vt:lpstr>Pro e contro il protezionismo</vt:lpstr>
    </vt:vector>
  </TitlesOfParts>
  <Company>dse.unipi.it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FORZE DEL MERCATO: DOMANDA ED OFFERTA</dc:title>
  <dc:creator>Giocoli</dc:creator>
  <cp:lastModifiedBy>nicola giocoli</cp:lastModifiedBy>
  <cp:revision>170</cp:revision>
  <dcterms:created xsi:type="dcterms:W3CDTF">2004-02-20T08:59:06Z</dcterms:created>
  <dcterms:modified xsi:type="dcterms:W3CDTF">2019-03-13T07:06:06Z</dcterms:modified>
</cp:coreProperties>
</file>