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media/image2.jpeg" ContentType="image/jpeg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</p:sldIdLst>
  <p:sldSz cx="13004800" cy="9753600"/>
  <p:notesSz cx="6858000" cy="9144000"/>
  <p:defaultTextStyle>
    <a:lvl1pPr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1pPr>
    <a:lvl2pPr indent="228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2pPr>
    <a:lvl3pPr indent="457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3pPr>
    <a:lvl4pPr indent="685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4pPr>
    <a:lvl5pPr indent="9144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5pPr>
    <a:lvl6pPr indent="11430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6pPr>
    <a:lvl7pPr indent="13716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7pPr>
    <a:lvl8pPr indent="16002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8pPr>
    <a:lvl9pPr indent="1828800" algn="ctr" defTabSz="457200">
      <a:defRPr sz="4200">
        <a:solidFill>
          <a:srgbClr val="FFFFFF"/>
        </a:solidFill>
        <a:latin typeface="+mn-lt"/>
        <a:ea typeface="+mn-ea"/>
        <a:cs typeface="+mn-cs"/>
        <a:sym typeface="Chalkduster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000000">
              <a:alpha val="2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879BBB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FFFFFF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4B13F">
              <a:alpha val="9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882B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078BC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left>
          <a:right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bottom>
          <a:insideH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H>
          <a:insideV>
            <a:ln w="25400" cap="flat">
              <a:solidFill>
                <a:srgbClr val="FFFFFF">
                  <a:alpha val="75000"/>
                </a:srgbClr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454545">
              <a:alpha val="41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282A2F"/>
        </a:fontRef>
        <a:srgbClr val="282A2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>
                  <a:alpha val="75000"/>
                </a:srgbClr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BD5C">
              <a:alpha val="82000"/>
            </a:srgbClr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254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B285"/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25400" cap="flat">
              <a:solidFill>
                <a:srgbClr val="CBCBCB"/>
              </a:solidFill>
              <a:prstDash val="solid"/>
              <a:miter lim="400000"/>
            </a:ln>
          </a:top>
          <a:bottom>
            <a:ln w="127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9487B7"/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CBCBCB"/>
              </a:solidFill>
              <a:prstDash val="solid"/>
              <a:miter lim="400000"/>
            </a:ln>
          </a:left>
          <a:right>
            <a:ln w="12700" cap="flat">
              <a:solidFill>
                <a:srgbClr val="CBCBCB"/>
              </a:solidFill>
              <a:prstDash val="solid"/>
              <a:miter lim="400000"/>
            </a:ln>
          </a:right>
          <a:top>
            <a:ln w="12700" cap="flat">
              <a:solidFill>
                <a:srgbClr val="CBCBCB"/>
              </a:solidFill>
              <a:prstDash val="solid"/>
              <a:miter lim="400000"/>
            </a:ln>
          </a:top>
          <a:bottom>
            <a:ln w="25400" cap="flat">
              <a:solidFill>
                <a:srgbClr val="CBCBCB"/>
              </a:solidFill>
              <a:prstDash val="solid"/>
              <a:miter lim="400000"/>
            </a:ln>
          </a:bottom>
          <a:insideH>
            <a:ln w="12700" cap="flat">
              <a:solidFill>
                <a:srgbClr val="CBCBCB"/>
              </a:solidFill>
              <a:prstDash val="solid"/>
              <a:miter lim="400000"/>
            </a:ln>
          </a:insideH>
          <a:insideV>
            <a:ln w="12700" cap="flat">
              <a:solidFill>
                <a:srgbClr val="CBCBCB"/>
              </a:solidFill>
              <a:prstDash val="solid"/>
              <a:miter lim="400000"/>
            </a:ln>
          </a:insideV>
        </a:tcBdr>
        <a:fill>
          <a:solidFill>
            <a:srgbClr val="7A8DB2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DEDEDF">
              <a:alpha val="19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254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top>
          <a:bottom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444C55">
              <a:alpha val="50000"/>
            </a:srgbClr>
          </a:solidFill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left>
          <a:right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>
                  <a:alpha val="50000"/>
                </a:srgbClr>
              </a:solidFill>
              <a:prstDash val="solid"/>
              <a:miter lim="400000"/>
            </a:ln>
          </a:insideV>
        </a:tcBdr>
        <a:fill>
          <a:solidFill>
            <a:srgbClr val="33373B">
              <a:alpha val="50000"/>
            </a:srgbClr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FFFFFF"/>
        </a:fontRef>
        <a:srgbClr val="FFFFFF"/>
      </a:tcTxStyle>
      <a:tcStyle>
        <a:tcBdr>
          <a:lef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left>
          <a:right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right>
          <a:top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top>
          <a:bottom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bottom>
          <a:insideH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H>
          <a:insideV>
            <a:ln w="25400" cap="rnd">
              <a:solidFill>
                <a:srgbClr val="FFFFFF"/>
              </a:solidFill>
              <a:custDash>
                <a:ds d="1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FFFFFF">
              <a:alpha val="15000"/>
            </a:srgbClr>
          </a:solidFill>
        </a:fill>
      </a:tcStyle>
    </a:band2H>
    <a:firstCol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Col>
    <a:la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lastRow>
    <a:firstRow>
      <a:tcTxStyle b="off" i="off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Relationship Id="rId15" Type="http://schemas.openxmlformats.org/officeDocument/2006/relationships/slide" Target="slides/slide8.xml"/><Relationship Id="rId16" Type="http://schemas.openxmlformats.org/officeDocument/2006/relationships/slide" Target="slides/slide9.xml"/><Relationship Id="rId17" Type="http://schemas.openxmlformats.org/officeDocument/2006/relationships/slide" Target="slides/slide10.xml"/><Relationship Id="rId18" Type="http://schemas.openxmlformats.org/officeDocument/2006/relationships/slide" Target="slides/slide11.xml"/><Relationship Id="rId19" Type="http://schemas.openxmlformats.org/officeDocument/2006/relationships/slide" Target="slides/slide12.xml"/><Relationship Id="rId20" Type="http://schemas.openxmlformats.org/officeDocument/2006/relationships/slide" Target="slides/slide13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30" name="Shape 30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/>
          <p:nvPr>
            <p:ph type="title"/>
          </p:nvPr>
        </p:nvSpPr>
        <p:spPr>
          <a:xfrm>
            <a:off x="1270000" y="2616200"/>
            <a:ext cx="10464800" cy="2540000"/>
          </a:xfrm>
          <a:prstGeom prst="rect">
            <a:avLst/>
          </a:prstGeom>
        </p:spPr>
        <p:txBody>
          <a:bodyPr anchor="b"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6" name="Shape 6"/>
          <p:cNvSpPr/>
          <p:nvPr>
            <p:ph type="body" idx="1"/>
          </p:nvPr>
        </p:nvSpPr>
        <p:spPr>
          <a:xfrm>
            <a:off x="1270000" y="5207000"/>
            <a:ext cx="10464800" cy="1663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hape 8"/>
          <p:cNvSpPr/>
          <p:nvPr>
            <p:ph type="title"/>
          </p:nvPr>
        </p:nvSpPr>
        <p:spPr>
          <a:xfrm>
            <a:off x="1181100" y="6794500"/>
            <a:ext cx="10642600" cy="15113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9" name="Shape 9"/>
          <p:cNvSpPr/>
          <p:nvPr>
            <p:ph type="body" idx="1"/>
          </p:nvPr>
        </p:nvSpPr>
        <p:spPr>
          <a:xfrm>
            <a:off x="1181100" y="8382000"/>
            <a:ext cx="10642600" cy="9398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/>
          <p:nvPr>
            <p:ph type="title"/>
          </p:nvPr>
        </p:nvSpPr>
        <p:spPr>
          <a:xfrm>
            <a:off x="1270000" y="3606800"/>
            <a:ext cx="10464800" cy="2540000"/>
          </a:xfrm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/>
          <p:nvPr>
            <p:ph type="title"/>
          </p:nvPr>
        </p:nvSpPr>
        <p:spPr>
          <a:xfrm>
            <a:off x="609600" y="1155700"/>
            <a:ext cx="5994400" cy="3568700"/>
          </a:xfrm>
          <a:prstGeom prst="rect">
            <a:avLst/>
          </a:prstGeom>
        </p:spPr>
        <p:txBody>
          <a:bodyPr anchor="b"/>
          <a:lstStyle>
            <a:lvl1pPr>
              <a:defRPr sz="5800"/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58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4" name="Shape 14"/>
          <p:cNvSpPr/>
          <p:nvPr>
            <p:ph type="body" idx="1"/>
          </p:nvPr>
        </p:nvSpPr>
        <p:spPr>
          <a:xfrm>
            <a:off x="609600" y="4762500"/>
            <a:ext cx="5994400" cy="3568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</a:lvl1pPr>
            <a:lvl2pPr marL="0" indent="228600" algn="ctr">
              <a:spcBef>
                <a:spcPts val="0"/>
              </a:spcBef>
              <a:buSzTx/>
              <a:buNone/>
            </a:lvl2pPr>
            <a:lvl3pPr marL="0" indent="457200" algn="ctr">
              <a:spcBef>
                <a:spcPts val="0"/>
              </a:spcBef>
              <a:buSzTx/>
              <a:buNone/>
            </a:lvl3pPr>
            <a:lvl4pPr marL="0" indent="685800" algn="ctr">
              <a:spcBef>
                <a:spcPts val="0"/>
              </a:spcBef>
              <a:buSzTx/>
              <a:buNone/>
            </a:lvl4pPr>
            <a:lvl5pPr marL="0" indent="914400" algn="ctr">
              <a:spcBef>
                <a:spcPts val="0"/>
              </a:spcBef>
              <a:buSzTx/>
              <a:buNone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22" name="Shape 22"/>
          <p:cNvSpPr/>
          <p:nvPr>
            <p:ph type="body" idx="1"/>
          </p:nvPr>
        </p:nvSpPr>
        <p:spPr>
          <a:xfrm>
            <a:off x="1270000" y="2946400"/>
            <a:ext cx="5270500" cy="6096000"/>
          </a:xfrm>
          <a:prstGeom prst="rect">
            <a:avLst/>
          </a:prstGeom>
        </p:spPr>
        <p:txBody>
          <a:bodyPr/>
          <a:lstStyle>
            <a:lvl1pPr marL="4826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1pPr>
            <a:lvl2pPr marL="9652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2pPr>
            <a:lvl3pPr marL="14478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3pPr>
            <a:lvl4pPr marL="19304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4pPr>
            <a:lvl5pPr marL="2413000" indent="-482600">
              <a:spcBef>
                <a:spcPts val="3200"/>
              </a:spcBef>
              <a:buFont typeface="Gill Sans"/>
              <a:buBlip>
                <a:blip r:embed="rId2"/>
              </a:buBlip>
              <a:defRPr sz="3200"/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One</a:t>
            </a:r>
            <a:endParaRPr sz="32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Two</a:t>
            </a:r>
            <a:endParaRPr sz="32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Three</a:t>
            </a:r>
            <a:endParaRPr sz="32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Four</a:t>
            </a:r>
            <a:endParaRPr sz="32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/>
          <p:nvPr>
            <p:ph type="body" idx="1"/>
          </p:nvPr>
        </p:nvSpPr>
        <p:spPr>
          <a:xfrm>
            <a:off x="1270000" y="1066800"/>
            <a:ext cx="10464800" cy="7620000"/>
          </a:xfrm>
          <a:prstGeom prst="rect">
            <a:avLst/>
          </a:prstGeom>
        </p:spPr>
        <p:txBody>
          <a:bodyPr/>
          <a:lstStyle>
            <a:lvl1pPr>
              <a:buBlip>
                <a:blip r:embed="rId2"/>
              </a:buBlip>
            </a:lvl1pPr>
            <a:lvl2pPr>
              <a:buBlip>
                <a:blip r:embed="rId2"/>
              </a:buBlip>
            </a:lvl2pPr>
            <a:lvl3pPr>
              <a:buBlip>
                <a:blip r:embed="rId2"/>
              </a:buBlip>
            </a:lvl3pPr>
            <a:lvl4pPr>
              <a:buBlip>
                <a:blip r:embed="rId2"/>
              </a:buBlip>
            </a:lvl4pPr>
            <a:lvl5pPr>
              <a:buBlip>
                <a:blip r:embed="rId2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Ovr>
    <a:masterClrMapping/>
  </p:clrMapOvr>
  <p:transition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image" Target="../media/image1.png"/><Relationship Id="rId4" Type="http://schemas.openxmlformats.org/officeDocument/2006/relationships/slideLayout" Target="../slideLayouts/slideLayout1.xml"/><Relationship Id="rId5" Type="http://schemas.openxmlformats.org/officeDocument/2006/relationships/slideLayout" Target="../slideLayouts/slideLayout2.xml"/><Relationship Id="rId6" Type="http://schemas.openxmlformats.org/officeDocument/2006/relationships/slideLayout" Target="../slideLayouts/slideLayout3.xml"/><Relationship Id="rId7" Type="http://schemas.openxmlformats.org/officeDocument/2006/relationships/slideLayout" Target="../slideLayouts/slideLayout4.xml"/><Relationship Id="rId8" Type="http://schemas.openxmlformats.org/officeDocument/2006/relationships/slideLayout" Target="../slideLayouts/slideLayout5.xml"/><Relationship Id="rId9" Type="http://schemas.openxmlformats.org/officeDocument/2006/relationships/slideLayout" Target="../slideLayouts/slideLayout6.xml"/><Relationship Id="rId10" Type="http://schemas.openxmlformats.org/officeDocument/2006/relationships/slideLayout" Target="../slideLayouts/slideLayout7.xml"/><Relationship Id="rId11" Type="http://schemas.openxmlformats.org/officeDocument/2006/relationships/slideLayout" Target="../slideLayouts/slideLayout8.xml"/><Relationship Id="rId12" Type="http://schemas.openxmlformats.org/officeDocument/2006/relationships/slideLayout" Target="../slideLayouts/slideLayout9.xml"/><Relationship Id="rId13" Type="http://schemas.openxmlformats.org/officeDocument/2006/relationships/slideLayout" Target="../slideLayouts/slideLayout10.xml"/><Relationship Id="rId14" Type="http://schemas.openxmlformats.org/officeDocument/2006/relationships/slideLayout" Target="../slideLayouts/slideLayout11.xml"/><Relationship Id="rId15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rcRect l="0" t="0" r="0" b="0"/>
          <a:stretch>
            <a:fillRect/>
          </a:stretch>
        </a:blip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>
            <p:ph type="title"/>
          </p:nvPr>
        </p:nvSpPr>
        <p:spPr>
          <a:xfrm>
            <a:off x="1270000" y="203200"/>
            <a:ext cx="10464800" cy="2540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/>
          <a:p>
            <a:pPr lvl="0">
              <a:defRPr sz="1800">
                <a:solidFill>
                  <a:srgbClr val="000000"/>
                </a:solidFill>
              </a:defRPr>
            </a:pPr>
            <a:r>
              <a:rPr sz="7200">
                <a:solidFill>
                  <a:srgbClr val="FFFFFF"/>
                </a:solidFill>
              </a:rPr>
              <a:t>Title Text</a:t>
            </a:r>
          </a:p>
        </p:txBody>
      </p:sp>
      <p:sp>
        <p:nvSpPr>
          <p:cNvPr id="3" name="Shape 3"/>
          <p:cNvSpPr/>
          <p:nvPr>
            <p:ph type="body" idx="1"/>
          </p:nvPr>
        </p:nvSpPr>
        <p:spPr>
          <a:xfrm>
            <a:off x="1270000" y="2768600"/>
            <a:ext cx="10464800" cy="5740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 anchor="ctr">
            <a:normAutofit fontScale="100000" lnSpcReduction="0"/>
          </a:bodyPr>
          <a:lstStyle>
            <a:lvl1pPr>
              <a:buBlip>
                <a:blip r:embed="rId3"/>
              </a:buBlip>
            </a:lvl1pPr>
            <a:lvl2pPr>
              <a:buBlip>
                <a:blip r:embed="rId3"/>
              </a:buBlip>
            </a:lvl2pPr>
            <a:lvl3pPr>
              <a:buBlip>
                <a:blip r:embed="rId3"/>
              </a:buBlip>
            </a:lvl3pPr>
            <a:lvl4pPr>
              <a:buBlip>
                <a:blip r:embed="rId3"/>
              </a:buBlip>
            </a:lvl4pPr>
            <a:lvl5pPr>
              <a:buBlip>
                <a:blip r:embed="rId3"/>
              </a:buBlip>
            </a:lvl5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One</a:t>
            </a:r>
            <a:endParaRPr sz="3600">
              <a:solidFill>
                <a:srgbClr val="FFFFFF"/>
              </a:solidFill>
            </a:endParaRPr>
          </a:p>
          <a:p>
            <a:pPr lvl="1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Two</a:t>
            </a:r>
            <a:endParaRPr sz="3600">
              <a:solidFill>
                <a:srgbClr val="FFFFFF"/>
              </a:solidFill>
            </a:endParaRPr>
          </a:p>
          <a:p>
            <a:pPr lvl="2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Three</a:t>
            </a:r>
            <a:endParaRPr sz="3600">
              <a:solidFill>
                <a:srgbClr val="FFFFFF"/>
              </a:solidFill>
            </a:endParaRPr>
          </a:p>
          <a:p>
            <a:pPr lvl="3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Four</a:t>
            </a:r>
            <a:endParaRPr sz="3600">
              <a:solidFill>
                <a:srgbClr val="FFFFFF"/>
              </a:solidFill>
            </a:endParaRPr>
          </a:p>
          <a:p>
            <a:pPr lvl="4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Body Level Five</a:t>
            </a: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4"/>
    <p:sldLayoutId id="2147483650" r:id="rId5"/>
    <p:sldLayoutId id="2147483651" r:id="rId6"/>
    <p:sldLayoutId id="2147483652" r:id="rId7"/>
    <p:sldLayoutId id="2147483653" r:id="rId8"/>
    <p:sldLayoutId id="2147483654" r:id="rId9"/>
    <p:sldLayoutId id="2147483655" r:id="rId10"/>
    <p:sldLayoutId id="2147483656" r:id="rId11"/>
    <p:sldLayoutId id="2147483657" r:id="rId12"/>
    <p:sldLayoutId id="2147483658" r:id="rId13"/>
    <p:sldLayoutId id="2147483659" r:id="rId14"/>
    <p:sldLayoutId id="2147483660" r:id="rId15"/>
  </p:sldLayoutIdLst>
  <p:transition spd="med" advClick="1"/>
  <p:txStyles>
    <p:titleStyle>
      <a:lvl1pPr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 sz="72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titleStyle>
    <p:bodyStyle>
      <a:lvl1pPr marL="571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1pPr>
      <a:lvl2pPr marL="1143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2pPr>
      <a:lvl3pPr marL="1714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3pPr>
      <a:lvl4pPr marL="2286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4pPr>
      <a:lvl5pPr marL="2857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5pPr>
      <a:lvl6pPr marL="3429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6pPr>
      <a:lvl7pPr marL="4000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7pPr>
      <a:lvl8pPr marL="45720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8pPr>
      <a:lvl9pPr marL="5143500" indent="-571500" defTabSz="457200">
        <a:spcBef>
          <a:spcPts val="3600"/>
        </a:spcBef>
        <a:buSzPct val="43000"/>
        <a:buBlip>
          <a:blip r:embed="rId3"/>
        </a:buBlip>
        <a:defRPr sz="3600">
          <a:solidFill>
            <a:srgbClr val="FFFFFF"/>
          </a:solidFill>
          <a:latin typeface="+mn-lt"/>
          <a:ea typeface="+mn-ea"/>
          <a:cs typeface="+mn-cs"/>
          <a:sym typeface="Chalkduster"/>
        </a:defRPr>
      </a:lvl9pPr>
    </p:bodyStyle>
    <p:otherStyle>
      <a:lvl1pPr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1pPr>
      <a:lvl2pPr indent="228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2pPr>
      <a:lvl3pPr indent="457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3pPr>
      <a:lvl4pPr indent="685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4pPr>
      <a:lvl5pPr indent="9144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5pPr>
      <a:lvl6pPr indent="11430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6pPr>
      <a:lvl7pPr indent="13716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7pPr>
      <a:lvl8pPr indent="16002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8pPr>
      <a:lvl9pPr indent="1828800" algn="ctr" defTabSz="457200">
        <a:defRPr>
          <a:solidFill>
            <a:schemeClr val="tx1"/>
          </a:solidFill>
          <a:latin typeface="+mn-lt"/>
          <a:ea typeface="+mn-ea"/>
          <a:cs typeface="+mn-cs"/>
          <a:sym typeface="Chalkduster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1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1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1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Shape 3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L’adozione del minore</a:t>
            </a:r>
            <a:endParaRPr sz="2628">
              <a:solidFill>
                <a:srgbClr val="FFFFFF"/>
              </a:solidFill>
            </a:endParaRPr>
          </a:p>
          <a:p>
            <a:pPr lvl="0" marL="0" indent="0" defTabSz="333756">
              <a:spcBef>
                <a:spcPts val="2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Art. 1, l. 4 maggio 1983, n. 184, nel testo novellato dalla l. 28 marzo 2001, n. 149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 «il minore ha diritto di crescere ed essere educato nell’ambito della propria famiglia»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«le condizioni di indigenza dei genitori o del genitore esercente la potestà genitoriale non possono essere di ostacolo all’esercizio del diritto del minore alla propria famiglia» </a:t>
            </a:r>
            <a:endParaRPr sz="2628">
              <a:solidFill>
                <a:srgbClr val="FFFFFF"/>
              </a:solidFill>
            </a:endParaRPr>
          </a:p>
          <a:p>
            <a:pPr lvl="0" marL="417195" indent="-417195" defTabSz="333756">
              <a:spcBef>
                <a:spcPts val="2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2628">
                <a:solidFill>
                  <a:srgbClr val="FFFFFF"/>
                </a:solidFill>
              </a:rPr>
              <a:t>artt. 30/2 e 31/1 Cost. : strumenti di sostegno in situazioni di difficoltà economica e di insufficienza educativa</a:t>
            </a:r>
          </a:p>
        </p:txBody>
      </p:sp>
    </p:spTree>
  </p:cSld>
  <p:clrMapOvr>
    <a:masterClrMapping/>
  </p:clrMapOvr>
  <p:transition spd="med" advClick="1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/>
          <p:nvPr>
            <p:ph type="body" idx="1"/>
          </p:nvPr>
        </p:nvSpPr>
        <p:spPr>
          <a:xfrm>
            <a:off x="232717" y="736600"/>
            <a:ext cx="12436675" cy="8663137"/>
          </a:xfrm>
          <a:prstGeom prst="rect">
            <a:avLst/>
          </a:prstGeom>
        </p:spPr>
        <p:txBody>
          <a:bodyPr/>
          <a:lstStyle/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T. Min. Roma, sentenza n. 299/14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fatto: una donna chiede di potere adottare la figlia della propria compagna, nata da fecondazione eterodossa praticata all’estero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Art. 44/1 d) : quando non ricorrono le condizioni per l'adozione legittimante per  constatata impossibilità di affidamento preadottivo.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P.M.M. esprime parere negativo : assenza di una ”situazione di abbandono”.</a:t>
            </a:r>
            <a:endParaRPr sz="1764">
              <a:solidFill>
                <a:srgbClr val="FFFFFF"/>
              </a:solidFill>
            </a:endParaRPr>
          </a:p>
          <a:p>
            <a:pPr lvl="1" marL="560070" indent="-280035" defTabSz="224027">
              <a:spcBef>
                <a:spcPts val="1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prassi applicativa: impedimento di fatto: minori adottabili ma non collocabili in affidamento pre-adottivo perché affetti da gravi problemi sanitari e/o psicologici, comunque con caratteristiche tali da non poter essere accolti in affido pre-adottivo 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Tribunale: art. 44/1, d) va letto ne senso di comprendere l’impossibilità di diritto: interesse di minori (anche non in stato di abbandono) al riconoscimento giuridico di rapporti di genitorialità più compiuti e completi. 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TM Milano sentenza n. 626/2007: art. 44/1, lett. d, coppia di conviventi</a:t>
            </a:r>
            <a:endParaRPr sz="1764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Corte d'Appello di Firenze, sentenza n. 1274/2012 : l'adozione ai sensi dell’art. 44, co. 1, lett. b), "non può finire col pregiudicare la status del minore della famiglia di fatto, equiparato dalla legge a quello dei figli legittimi". 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«Tale norma non discrimina tra coppie conviventi eterosessuali o omosessuali. Una lettura in senso diverso sarebbe, peraltro, contraria alla ratio legis, al dato costituzionale nonché ai principi di cui alla Convenzione Europea sui Diritti Umani e le Libertà Fondamentali» </a:t>
            </a:r>
            <a:br>
              <a:rPr sz="1764">
                <a:solidFill>
                  <a:srgbClr val="FFFFFF"/>
                </a:solidFill>
              </a:rPr>
            </a:br>
          </a:p>
        </p:txBody>
      </p:sp>
    </p:spTree>
  </p:cSld>
  <p:clrMapOvr>
    <a:masterClrMapping/>
  </p:clrMapOvr>
  <p:transition spd="med" advClick="1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body" idx="1"/>
          </p:nvPr>
        </p:nvSpPr>
        <p:spPr>
          <a:xfrm>
            <a:off x="306387" y="361801"/>
            <a:ext cx="12392025" cy="9137204"/>
          </a:xfrm>
          <a:prstGeom prst="rect">
            <a:avLst/>
          </a:prstGeom>
        </p:spPr>
        <p:txBody>
          <a:bodyPr/>
          <a:lstStyle/>
          <a:p>
            <a:pPr lvl="0" marL="0" indent="0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59">
                <a:solidFill>
                  <a:srgbClr val="FFFFFF"/>
                </a:solidFill>
              </a:rPr>
              <a:t>L’adozione di maggiorenni </a:t>
            </a:r>
            <a:endParaRPr sz="3359">
              <a:solidFill>
                <a:srgbClr val="FFFFFF"/>
              </a:solidFill>
            </a:endParaRPr>
          </a:p>
          <a:p>
            <a:pPr lvl="0" marL="274320" indent="-274320" defTabSz="219455">
              <a:spcBef>
                <a:spcPts val="1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assicurare all’adottante la continuazione del nome, del patrimonio e della tradizione familiare con l’istituzione di un rapporto di filiazione civile che si aggiunge allo stato familiare. Caratteri peculiari di tale rapporto sono: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l’assunzione del cognome dell’adottante (art. 299);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l’acquisto dei diritti successori di figlio (art. 304);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obbligo reciproco degli alimenti tra adottante ed adottato (artt. 433 e 436);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la conservazione dei rapporti con la famiglia di origine (art. 300, 1° comma);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l’esclusione di qualsiasi rapporto tra l’adottante e la famiglia dell’adottato e tra l’adottato e i parenti dell’adottante, salve le eccezioni stabilite dalla legge (si pensi agli impedimentimatrimoniali) (art. 300, 2° comma); </a:t>
            </a:r>
            <a:endParaRPr sz="1727">
              <a:solidFill>
                <a:srgbClr val="FFFFFF"/>
              </a:solidFill>
            </a:endParaRPr>
          </a:p>
          <a:p>
            <a:pPr lvl="2" marL="0" indent="219455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la revocabilità del vincolo adottivo, in caso di indegnità dell’adottato o dell’adottante (artt. 306-307). </a:t>
            </a:r>
            <a:endParaRPr sz="1727">
              <a:solidFill>
                <a:srgbClr val="FFFFFF"/>
              </a:solidFill>
            </a:endParaRPr>
          </a:p>
          <a:p>
            <a:pPr lvl="0" marL="274320" indent="-274320" defTabSz="219455">
              <a:spcBef>
                <a:spcPts val="17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limiti soggettivi</a:t>
            </a:r>
            <a:endParaRPr sz="1727">
              <a:solidFill>
                <a:srgbClr val="FFFFFF"/>
              </a:solidFill>
            </a:endParaRPr>
          </a:p>
          <a:p>
            <a:pPr lvl="1" marL="54864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adottando non può essere figlio naturale dell’adottante (art. 293)</a:t>
            </a:r>
            <a:endParaRPr sz="1727">
              <a:solidFill>
                <a:srgbClr val="FFFFFF"/>
              </a:solidFill>
            </a:endParaRPr>
          </a:p>
          <a:p>
            <a:pPr lvl="3" marL="0" indent="329184" defTabSz="219455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o	non può essere figlio adottivo di un’altra persona, salvo che i due adottanti siano marito e moglie (art. 294/2)</a:t>
            </a:r>
            <a:endParaRPr sz="1727">
              <a:solidFill>
                <a:srgbClr val="FFFFFF"/>
              </a:solidFill>
            </a:endParaRPr>
          </a:p>
          <a:p>
            <a:pPr lvl="1" marL="548640" indent="-274320" defTabSz="219455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27">
                <a:solidFill>
                  <a:srgbClr val="FFFFFF"/>
                </a:solidFill>
              </a:rPr>
              <a:t> L’adottante può essere una persona sola, anche se coniugata, e deve superare di almeno diciotto anni l’età dell’adottando (art. 291)</a:t>
            </a:r>
          </a:p>
        </p:txBody>
      </p:sp>
    </p:spTree>
  </p:cSld>
  <p:clrMapOvr>
    <a:masterClrMapping/>
  </p:clrMapOvr>
  <p:transition spd="med" advClick="1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/>
          <p:nvPr>
            <p:ph type="body" idx="1"/>
          </p:nvPr>
        </p:nvSpPr>
        <p:spPr>
          <a:xfrm>
            <a:off x="298152" y="312092"/>
            <a:ext cx="12408495" cy="9484669"/>
          </a:xfrm>
          <a:prstGeom prst="rect">
            <a:avLst/>
          </a:prstGeom>
        </p:spPr>
        <p:txBody>
          <a:bodyPr/>
          <a:lstStyle/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400">
                <a:solidFill>
                  <a:srgbClr val="FFFFFF"/>
                </a:solidFill>
              </a:rPr>
              <a:t>Gli alimenti (Tit. XIII: art. 433 ss.)</a:t>
            </a:r>
            <a:endParaRPr sz="240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obbligazione ex lege imposta per ragioni di solidarietà familiare/riconoscenza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•	soggetti obbligati</a:t>
            </a:r>
            <a:endParaRPr sz="1440">
              <a:solidFill>
                <a:srgbClr val="FFFFFF"/>
              </a:solidFill>
            </a:endParaRPr>
          </a:p>
          <a:p>
            <a:pPr lvl="1" marL="0" indent="9144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elenco tassativo, secondo un ordine progressivo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1.	 donatario, con precedenza su ogni altro obbligato (art. 437). 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2.	coniuge </a:t>
            </a:r>
            <a:endParaRPr sz="1440">
              <a:solidFill>
                <a:srgbClr val="FFFFFF"/>
              </a:solidFill>
            </a:endParaRPr>
          </a:p>
          <a:p>
            <a:pPr lvl="2" marL="685800" indent="-228600" defTabSz="182880">
              <a:spcBef>
                <a:spcPts val="14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art. 128-bis (m. putativo); art. 146 (sospensione per allontanamento)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3.	figli (in mancanza, i nipoti)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4.	genitori (in mancanza, i nonni)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5.	genero, nuora; suocero, suocera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6.	i fratelli e le sorelle 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•	presupposti</a:t>
            </a:r>
            <a:endParaRPr sz="1440">
              <a:solidFill>
                <a:srgbClr val="FFFFFF"/>
              </a:solidFill>
            </a:endParaRPr>
          </a:p>
          <a:p>
            <a:pPr lvl="1" marL="0" indent="9144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stato di bisogno del creditore</a:t>
            </a:r>
            <a:endParaRPr sz="1440">
              <a:solidFill>
                <a:srgbClr val="FFFFFF"/>
              </a:solidFill>
            </a:endParaRPr>
          </a:p>
          <a:p>
            <a:pPr lvl="3" marL="0" indent="27432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♣	= mancanza di mezzi adeguati al fine di provvedere a esigenze primarie essenziali</a:t>
            </a:r>
            <a:endParaRPr sz="1440">
              <a:solidFill>
                <a:srgbClr val="FFFFFF"/>
              </a:solidFill>
            </a:endParaRPr>
          </a:p>
          <a:p>
            <a:pPr lvl="1" marL="0" indent="9144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effettiva capacità economica dell'obbligato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•	oggetto e misura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quanto è necessario per la vita (art. 438, 439)</a:t>
            </a:r>
            <a:endParaRPr sz="1440">
              <a:solidFill>
                <a:srgbClr val="FFFFFF"/>
              </a:solidFill>
            </a:endParaRPr>
          </a:p>
          <a:p>
            <a:pPr lvl="5" marL="0" indent="45720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♣	obbligato = donatario : «valore della donazione tuttora esistente nel patrimonio» </a:t>
            </a:r>
            <a:endParaRPr sz="1440">
              <a:solidFill>
                <a:srgbClr val="FFFFFF"/>
              </a:solidFill>
            </a:endParaRPr>
          </a:p>
          <a:p>
            <a:pPr lvl="2" marL="0" indent="18288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l’obbligo alimentare può essere adempiuto in denaro o in natura a scelta dell'obbligato (443)</a:t>
            </a:r>
            <a:endParaRPr sz="1440">
              <a:solidFill>
                <a:srgbClr val="FFFFFF"/>
              </a:solidFill>
            </a:endParaRPr>
          </a:p>
          <a:p>
            <a:pPr lvl="4" marL="0" indent="36576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♣	controllo giudiziale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o	obbligazione parziaria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•	finalità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440">
                <a:solidFill>
                  <a:srgbClr val="FFFFFF"/>
                </a:solidFill>
              </a:rPr>
              <a:t> </a:t>
            </a:r>
            <a:endParaRPr sz="1440">
              <a:solidFill>
                <a:srgbClr val="FFFFFF"/>
              </a:solidFill>
            </a:endParaRPr>
          </a:p>
          <a:p>
            <a:pPr lvl="0" marL="0" indent="0" defTabSz="182880">
              <a:spcBef>
                <a:spcPts val="14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endParaRPr sz="1440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>
            <p:ph type="body" idx="1"/>
          </p:nvPr>
        </p:nvSpPr>
        <p:spPr>
          <a:xfrm>
            <a:off x="382091" y="514250"/>
            <a:ext cx="12240619" cy="8899625"/>
          </a:xfrm>
          <a:prstGeom prst="rect">
            <a:avLst/>
          </a:prstGeom>
        </p:spPr>
        <p:txBody>
          <a:bodyPr/>
          <a:lstStyle/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843">
                <a:solidFill>
                  <a:srgbClr val="FFFFFF"/>
                </a:solidFill>
              </a:rPr>
              <a:t>Disciplina dell'obbligo alimentare</a:t>
            </a:r>
            <a:endParaRPr sz="3843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•	obbligazione parziaria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  urgente necessità: art. 443/3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•	decorrenza: domanda giudiziale o costituzione in mora seguita dalla domanda (art. 445) 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•	rebus sic stantibus (: condizioni economiche dei soggetti del rapporto)</a:t>
            </a:r>
            <a:endParaRPr sz="2268">
              <a:solidFill>
                <a:srgbClr val="FFFFFF"/>
              </a:solidFill>
            </a:endParaRPr>
          </a:p>
          <a:p>
            <a:pPr lvl="0" marL="0" indent="0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•	credito strettamente personale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incedibile, non trasmissibile m.c.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irrinunciabile, non può essere oggetto di transazione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imprescrittibile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non soggetto a compensazione</a:t>
            </a:r>
            <a:endParaRPr sz="2268">
              <a:solidFill>
                <a:srgbClr val="FFFFFF"/>
              </a:solidFill>
            </a:endParaRPr>
          </a:p>
          <a:p>
            <a:pPr lvl="3" marL="0" indent="432054" defTabSz="288036">
              <a:spcBef>
                <a:spcPts val="22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268">
                <a:solidFill>
                  <a:srgbClr val="FFFFFF"/>
                </a:solidFill>
              </a:rPr>
              <a:t>o	non soggetto a e.f. (crediti impignorabili: 545 cpc)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74320">
              <a:spcBef>
                <a:spcPts val="21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Affidamento dei minori</a:t>
            </a:r>
            <a:endParaRPr sz="2160">
              <a:solidFill>
                <a:srgbClr val="FFFFFF"/>
              </a:solidFill>
            </a:endParaRPr>
          </a:p>
          <a:p>
            <a:pPr lvl="0" marL="342900" indent="-342900" defTabSz="274320">
              <a:spcBef>
                <a:spcPts val="21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l’affidamento familiare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disposto dal servizio sociale locale e reso esecutivo dal giudice tutelare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strumento temporaneo : non può superare i due anni e cessa in ogni caso per il venir meno della situazione di difficoltà temporanea della famiglia di origine, e quando la sua prosecuzione sia fonte di pregiudizio per il minore.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responsabilità dell’affidatario sart. 5: accoglienza, mantenimento, educazione e istruzione tenendo conto delle indicazioni dei genitori o del tutore, e osservando le prescrizioni dell’autorità affidante </a:t>
            </a:r>
            <a:endParaRPr sz="2160">
              <a:solidFill>
                <a:srgbClr val="FFFFFF"/>
              </a:solidFill>
            </a:endParaRPr>
          </a:p>
          <a:p>
            <a:pPr lvl="1" marL="685800" indent="-342900" defTabSz="274320">
              <a:spcBef>
                <a:spcPts val="2100"/>
              </a:spcBef>
              <a:buSzPct val="100000"/>
              <a:buChar char="-"/>
              <a:defRPr sz="1800">
                <a:solidFill>
                  <a:srgbClr val="000000"/>
                </a:solidFill>
              </a:defRPr>
            </a:pPr>
            <a:r>
              <a:rPr sz="2160">
                <a:solidFill>
                  <a:srgbClr val="FFFFFF"/>
                </a:solidFill>
              </a:rPr>
              <a:t>se la famiglia di origine manca o ogni sforzo di aiuto è vano si apre la via all’adozione: costituzione di un nuovo vincolo di filiazione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>
            <p:ph type="body" idx="1"/>
          </p:nvPr>
        </p:nvSpPr>
        <p:spPr>
          <a:xfrm>
            <a:off x="352921" y="227458"/>
            <a:ext cx="12298958" cy="9440566"/>
          </a:xfrm>
          <a:prstGeom prst="rect">
            <a:avLst/>
          </a:prstGeom>
        </p:spPr>
        <p:txBody>
          <a:bodyPr/>
          <a:lstStyle/>
          <a:p>
            <a:pPr lvl="0" marL="0" indent="0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747">
                <a:solidFill>
                  <a:srgbClr val="FFFFFF"/>
                </a:solidFill>
              </a:rPr>
              <a:t>Presupposti </a:t>
            </a:r>
            <a:endParaRPr sz="4747">
              <a:solidFill>
                <a:srgbClr val="FFFFFF"/>
              </a:solidFill>
            </a:endParaRPr>
          </a:p>
          <a:p>
            <a:pPr lvl="0" marL="0" indent="0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Art. 7: stato di adottabilità</a:t>
            </a:r>
            <a:endParaRPr sz="1692">
              <a:solidFill>
                <a:srgbClr val="FFFFFF"/>
              </a:solidFill>
            </a:endParaRPr>
          </a:p>
          <a:p>
            <a:pPr lvl="0" marL="268604" indent="-268604" defTabSz="214884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 situazione di abbandono: mancanza di «assistenza morale e materiale da parte dei genitori o dei parenti tenuti a provvedervi» (art. 8) </a:t>
            </a:r>
            <a:endParaRPr sz="1692">
              <a:solidFill>
                <a:srgbClr val="FFFFFF"/>
              </a:solidFill>
            </a:endParaRPr>
          </a:p>
          <a:p>
            <a:pPr lvl="0" marL="0" indent="0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•	requisiti soggettivi degli adottanti</a:t>
            </a:r>
            <a:endParaRPr sz="1692">
              <a:solidFill>
                <a:srgbClr val="FFFFFF"/>
              </a:solidFill>
            </a:endParaRPr>
          </a:p>
          <a:p>
            <a:pPr lvl="2" marL="0" indent="214884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o	a favore di coniugi  uniti in matrimonio da almeno tre anni e non separati</a:t>
            </a:r>
            <a:endParaRPr sz="1692">
              <a:solidFill>
                <a:srgbClr val="FFFFFF"/>
              </a:solidFill>
            </a:endParaRPr>
          </a:p>
          <a:p>
            <a:pPr lvl="2" marL="0" indent="214884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o	di età superiore di almeno diciotto anni e di non più di quarantacinque anni rispetto a quella dell’adottando </a:t>
            </a:r>
            <a:endParaRPr sz="1692">
              <a:solidFill>
                <a:srgbClr val="FFFFFF"/>
              </a:solidFill>
            </a:endParaRPr>
          </a:p>
          <a:p>
            <a:pPr lvl="4" marL="0" indent="429768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o	art. 6 l. adoz. (nov. dalla l. n. 149 del 2001): deroga generale e tre ipotesi specifiche</a:t>
            </a:r>
            <a:endParaRPr sz="1692">
              <a:solidFill>
                <a:srgbClr val="FFFFFF"/>
              </a:solidFill>
            </a:endParaRPr>
          </a:p>
          <a:p>
            <a:pPr lvl="5" marL="0" indent="537209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♣	il tribunale per i minorenni accerta che dalla mancata adozione derivi un danno grave e non altrimenti evitabile per il minore</a:t>
            </a:r>
            <a:endParaRPr sz="1692">
              <a:solidFill>
                <a:srgbClr val="FFFFFF"/>
              </a:solidFill>
            </a:endParaRPr>
          </a:p>
          <a:p>
            <a:pPr lvl="5" marL="0" indent="537209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a) se uno solo dei coniugi adottanti supera il divario dei quarantacinque anni (in misura non superiore a dieci anni) </a:t>
            </a:r>
            <a:endParaRPr sz="1692">
              <a:solidFill>
                <a:srgbClr val="FFFFFF"/>
              </a:solidFill>
            </a:endParaRPr>
          </a:p>
          <a:p>
            <a:pPr lvl="5" marL="0" indent="537209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b) quando gli adottanti siano genitori di figli naturali o adottivi dei quali almeno uno sia in età minore </a:t>
            </a:r>
            <a:endParaRPr sz="1692">
              <a:solidFill>
                <a:srgbClr val="FFFFFF"/>
              </a:solidFill>
            </a:endParaRPr>
          </a:p>
          <a:p>
            <a:pPr lvl="5" marL="0" indent="537209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c) quando l’adozione riguardi un fratello o una sorella del minore già dagli stessi adottato </a:t>
            </a:r>
            <a:endParaRPr sz="1692">
              <a:solidFill>
                <a:srgbClr val="FFFFFF"/>
              </a:solidFill>
            </a:endParaRPr>
          </a:p>
          <a:p>
            <a:pPr lvl="0" marL="0" indent="0" defTabSz="214884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92">
                <a:solidFill>
                  <a:srgbClr val="FFFFFF"/>
                </a:solidFill>
              </a:rPr>
              <a:t>o	valutazione della idoneità della coppia a educare, istruire e mantenere il minore </a:t>
            </a:r>
            <a:endParaRPr sz="1692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>
            <p:ph type="body" idx="1"/>
          </p:nvPr>
        </p:nvSpPr>
        <p:spPr>
          <a:xfrm>
            <a:off x="439539" y="448518"/>
            <a:ext cx="12125722" cy="8965953"/>
          </a:xfrm>
          <a:prstGeom prst="rect">
            <a:avLst/>
          </a:prstGeom>
        </p:spPr>
        <p:txBody>
          <a:bodyPr anchor="b"/>
          <a:lstStyle/>
          <a:p>
            <a:pPr lvl="0" marL="0" indent="0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5248">
                <a:solidFill>
                  <a:srgbClr val="FFFFFF"/>
                </a:solidFill>
              </a:rPr>
              <a:t>Il procedimento</a:t>
            </a:r>
            <a:endParaRPr sz="2304">
              <a:solidFill>
                <a:srgbClr val="FFFFFF"/>
              </a:solidFill>
            </a:endParaRPr>
          </a:p>
          <a:p>
            <a:pPr lvl="0" marL="0" indent="0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•	selezione della coppia e affidamento preadottivo</a:t>
            </a:r>
            <a:endParaRPr sz="2304">
              <a:solidFill>
                <a:srgbClr val="FFFFFF"/>
              </a:solidFill>
            </a:endParaRPr>
          </a:p>
          <a:p>
            <a:pPr lvl="4" marL="0" indent="585215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o	consenso del minore : capacità di discernimento (art. 22) </a:t>
            </a:r>
            <a:endParaRPr sz="2304">
              <a:solidFill>
                <a:srgbClr val="FFFFFF"/>
              </a:solidFill>
            </a:endParaRPr>
          </a:p>
          <a:p>
            <a:pPr lvl="0" marL="0" indent="0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•	sentenza di adozione (artt. 25-26 ) </a:t>
            </a:r>
            <a:endParaRPr sz="2304">
              <a:solidFill>
                <a:srgbClr val="FFFFFF"/>
              </a:solidFill>
            </a:endParaRPr>
          </a:p>
          <a:p>
            <a:pPr lvl="2" marL="0" indent="292607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o	morte o incapacità di uno dei coniugi durante l’affidamento preadottivo non è ostativa all’adozione, nell’interesse del minore</a:t>
            </a:r>
            <a:endParaRPr sz="2304">
              <a:solidFill>
                <a:srgbClr val="FFFFFF"/>
              </a:solidFill>
            </a:endParaRPr>
          </a:p>
          <a:p>
            <a:pPr lvl="2" marL="0" indent="292607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o	la sopravvenuta separazione personale tra i coniugi: l’adozione può essere disposta nell’esclusivo interesse del minore, qualora il coniuge o i coniugi ne facciano richiesta. </a:t>
            </a:r>
            <a:endParaRPr sz="2304">
              <a:solidFill>
                <a:srgbClr val="FFFFFF"/>
              </a:solidFill>
            </a:endParaRPr>
          </a:p>
          <a:p>
            <a:pPr lvl="0" marL="0" indent="0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•	il provvedimento è emesso dal giudice dopo aver sentito il parere dei coniugi adottanti, dei loro discendenti, se maggiori di anni quattordici, del minore adottando ultradodicenne e, se opportuno, di età inferiore</a:t>
            </a:r>
            <a:endParaRPr sz="2304">
              <a:solidFill>
                <a:srgbClr val="FFFFFF"/>
              </a:solidFill>
            </a:endParaRPr>
          </a:p>
          <a:p>
            <a:pPr lvl="1" marL="0" indent="146303" defTabSz="292607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04">
                <a:solidFill>
                  <a:srgbClr val="FFFFFF"/>
                </a:solidFill>
              </a:rPr>
              <a:t>o	 minore adottando + 14: consenso 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Shape 40"/>
          <p:cNvSpPr/>
          <p:nvPr>
            <p:ph type="body" idx="1"/>
          </p:nvPr>
        </p:nvSpPr>
        <p:spPr>
          <a:xfrm>
            <a:off x="492075" y="573434"/>
            <a:ext cx="12020650" cy="8785772"/>
          </a:xfrm>
          <a:prstGeom prst="rect">
            <a:avLst/>
          </a:prstGeom>
        </p:spPr>
        <p:txBody>
          <a:bodyPr/>
          <a:lstStyle/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Effetti  dell’adozione</a:t>
            </a:r>
            <a:endParaRPr sz="2988">
              <a:solidFill>
                <a:srgbClr val="FFFFFF"/>
              </a:solidFill>
            </a:endParaRPr>
          </a:p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•	effetto legittimante: estinzione dei rapporti con la famiglia di origine, salvi i divieti matrimoniali, e l'acquisto dello stato di figlio legittimo degli adottanti (art. 27). </a:t>
            </a:r>
            <a:endParaRPr sz="2988">
              <a:solidFill>
                <a:srgbClr val="FFFFFF"/>
              </a:solidFill>
            </a:endParaRPr>
          </a:p>
          <a:p>
            <a:pPr lvl="0" marL="0" indent="0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•	art. 28: l’adozione non cancella il diritto della persona di conoscere le proprie origini</a:t>
            </a:r>
            <a:endParaRPr sz="2988">
              <a:solidFill>
                <a:srgbClr val="FFFFFF"/>
              </a:solidFill>
            </a:endParaRPr>
          </a:p>
          <a:p>
            <a:pPr lvl="2" marL="0" indent="379475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a)dovere di informazione dei genitori adottivi, in relazione alla maturità psicologica del minore stesso </a:t>
            </a:r>
            <a:endParaRPr sz="2988">
              <a:solidFill>
                <a:srgbClr val="FFFFFF"/>
              </a:solidFill>
            </a:endParaRPr>
          </a:p>
          <a:p>
            <a:pPr lvl="2" marL="0" indent="379475" defTabSz="379475">
              <a:spcBef>
                <a:spcPts val="29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988">
                <a:solidFill>
                  <a:srgbClr val="FFFFFF"/>
                </a:solidFill>
              </a:rPr>
              <a:t>b) diritto di accesso alle informazioni concernenti l’identità dei genitori biologici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381">
                <a:solidFill>
                  <a:srgbClr val="FFFFFF"/>
                </a:solidFill>
              </a:rPr>
              <a:t>L’adozione internazionale </a:t>
            </a:r>
            <a:endParaRPr sz="3381">
              <a:solidFill>
                <a:srgbClr val="FFFFFF"/>
              </a:solidFill>
            </a:endParaRPr>
          </a:p>
          <a:p>
            <a:pPr lvl="0" marL="0" indent="0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Due ipotesi, accomunate dalla diversità di nazionalità tra adottanti e adottando: 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l’adozione di minori italiani da parte di coniugi residenti all’estero (artt. 29)</a:t>
            </a:r>
            <a:endParaRPr sz="1764">
              <a:solidFill>
                <a:srgbClr val="FFFFFF"/>
              </a:solidFill>
            </a:endParaRPr>
          </a:p>
          <a:p>
            <a:pPr lvl="0" marL="280035" indent="-280035" defTabSz="224027">
              <a:spcBef>
                <a:spcPts val="17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l’adozione di minori stranieri residenti all’estero da parte di coniugi residenti in Italia</a:t>
            </a:r>
            <a:endParaRPr sz="1764">
              <a:solidFill>
                <a:srgbClr val="FFFFFF"/>
              </a:solidFill>
            </a:endParaRPr>
          </a:p>
          <a:p>
            <a:pPr lvl="2" marL="0" indent="224027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 Titolo III della l. 184, nov. l. 31 maggio 1998, n. 476</a:t>
            </a:r>
            <a:endParaRPr sz="1764">
              <a:solidFill>
                <a:srgbClr val="FFFFFF"/>
              </a:solidFill>
            </a:endParaRPr>
          </a:p>
          <a:p>
            <a:pPr lvl="2" marL="0" indent="224027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o	 Convenzione de L’Aja del 29 maggio 1993 sulla tutela dei minori e la cooperazione in materia di adozione internazionale</a:t>
            </a:r>
            <a:endParaRPr sz="1764">
              <a:solidFill>
                <a:srgbClr val="FFFFFF"/>
              </a:solidFill>
            </a:endParaRPr>
          </a:p>
          <a:p>
            <a:pPr lvl="3" marL="0" indent="336042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♣	sussidiarietà dell’adozione internazionale</a:t>
            </a:r>
            <a:endParaRPr sz="1764">
              <a:solidFill>
                <a:srgbClr val="FFFFFF"/>
              </a:solidFill>
            </a:endParaRPr>
          </a:p>
          <a:p>
            <a:pPr lvl="3" marL="0" indent="336042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♣	interesse del minore</a:t>
            </a:r>
            <a:endParaRPr sz="1764">
              <a:solidFill>
                <a:srgbClr val="FFFFFF"/>
              </a:solidFill>
            </a:endParaRPr>
          </a:p>
          <a:p>
            <a:pPr lvl="3" marL="0" indent="336042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♣	consenso libero e consapevole della famiglia d'origine</a:t>
            </a:r>
            <a:endParaRPr sz="1764">
              <a:solidFill>
                <a:srgbClr val="FFFFFF"/>
              </a:solidFill>
            </a:endParaRPr>
          </a:p>
          <a:p>
            <a:pPr lvl="3" marL="0" indent="336042" defTabSz="224027">
              <a:spcBef>
                <a:spcPts val="17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764">
                <a:solidFill>
                  <a:srgbClr val="FFFFFF"/>
                </a:solidFill>
              </a:rPr>
              <a:t>•	l’adozione di minori italiani da parte di richiedenti residenti all’estero, siano essi cittadini italiani o stranieri (artt. 40). 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Shape 44"/>
          <p:cNvSpPr/>
          <p:nvPr>
            <p:ph type="body" idx="1"/>
          </p:nvPr>
        </p:nvSpPr>
        <p:spPr>
          <a:xfrm>
            <a:off x="1270000" y="383976"/>
            <a:ext cx="10464800" cy="9102924"/>
          </a:xfrm>
          <a:prstGeom prst="rect">
            <a:avLst/>
          </a:prstGeom>
        </p:spPr>
        <p:txBody>
          <a:bodyPr/>
          <a:lstStyle/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4224">
                <a:solidFill>
                  <a:srgbClr val="FFFFFF"/>
                </a:solidFill>
              </a:rPr>
              <a:t>Adozione del minore straniero: procedimento</a:t>
            </a:r>
            <a:endParaRPr sz="4224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•	dichiarazione di disponibilità presentata al TM da una coppia in possesso dei requisiti previsti per l’adozione del minore cittadino italiano in stato di abbandono (art. 6)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•	 decreto di idoneità</a:t>
            </a:r>
            <a:endParaRPr sz="2376">
              <a:solidFill>
                <a:srgbClr val="FFFFFF"/>
              </a:solidFill>
            </a:endParaRPr>
          </a:p>
          <a:p>
            <a:pPr lvl="2" marL="0" indent="301752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o	 termine di un anno per promuovere la procedura (artt. 29 bis e 30)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•	Un ente accreditato presso la  Commissione per le adozioni internazionali costituita presso la Presidenza del Consiglio dei ministri cura la procedura su incarico della coppia (artt. 31, 39 e 39 ter).</a:t>
            </a:r>
            <a:endParaRPr sz="2376">
              <a:solidFill>
                <a:srgbClr val="FFFFFF"/>
              </a:solidFill>
            </a:endParaRPr>
          </a:p>
          <a:p>
            <a:pPr lvl="0" marL="0" indent="0" defTabSz="301752">
              <a:spcBef>
                <a:spcPts val="23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376">
                <a:solidFill>
                  <a:srgbClr val="FFFFFF"/>
                </a:solidFill>
              </a:rPr>
              <a:t>•	la Commissione per le adozioni internazionali approva l’adozione del minore e ne autorizza l’ingresso e la residenza in Italia (art. 32) </a:t>
            </a:r>
          </a:p>
        </p:txBody>
      </p:sp>
    </p:spTree>
  </p:cSld>
  <p:clrMapOvr>
    <a:masterClrMapping/>
  </p:clrMapOvr>
  <p:transition spd="med" advClick="1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Shape 46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Efficacia della sentenza straniera </a:t>
            </a:r>
            <a:endParaRPr sz="205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•	Giudizio di delibazione (TM): rispetto della Conv. Aja, della procedura di adozione, la non contrarietà dell’adozione all'ordine pubblico, in relazione all'interesse del minore (artt. 35 e 36 l. adoz.). </a:t>
            </a:r>
            <a:endParaRPr sz="205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•	sentenza di adozione pronunciata nello Stato estero prima dell’arrivo del minore in Italia</a:t>
            </a:r>
            <a:endParaRPr sz="2052">
              <a:solidFill>
                <a:srgbClr val="FFFFFF"/>
              </a:solidFill>
            </a:endParaRPr>
          </a:p>
          <a:p>
            <a:pPr lvl="2" marL="0" indent="260604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o	TM ordina la trascrizione dei registri SC </a:t>
            </a:r>
            <a:endParaRPr sz="2052">
              <a:solidFill>
                <a:srgbClr val="FFFFFF"/>
              </a:solidFill>
            </a:endParaRPr>
          </a:p>
          <a:p>
            <a:pPr lvl="0" marL="0" indent="0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•	adozione non ancora perfezionata dopo l’arrivo del minore in Italia</a:t>
            </a:r>
            <a:endParaRPr sz="2052">
              <a:solidFill>
                <a:srgbClr val="FFFFFF"/>
              </a:solidFill>
            </a:endParaRPr>
          </a:p>
          <a:p>
            <a:pPr lvl="2" marL="0" indent="260604" defTabSz="260604">
              <a:spcBef>
                <a:spcPts val="20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2052">
                <a:solidFill>
                  <a:srgbClr val="FFFFFF"/>
                </a:solidFill>
              </a:rPr>
              <a:t>o	TM riconosce il provvedimento dell’autorità straniera come affidamento preadottivo e ne stabilisce la durata in un anno dall’inserimento nella nuova famiglia; se l’affidamento ha esito positivo, pronuncia l’adozione disponendone la trascrizione. </a:t>
            </a:r>
            <a:endParaRPr sz="2052">
              <a:solidFill>
                <a:srgbClr val="FFFFFF"/>
              </a:solidFill>
            </a:endParaRPr>
          </a:p>
        </p:txBody>
      </p:sp>
    </p:spTree>
  </p:cSld>
  <p:clrMapOvr>
    <a:masterClrMapping/>
  </p:clrMapOvr>
  <p:transition spd="med" advClick="1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body" idx="1"/>
          </p:nvPr>
        </p:nvSpPr>
        <p:spPr>
          <a:xfrm>
            <a:off x="329604" y="535880"/>
            <a:ext cx="12345591" cy="8963720"/>
          </a:xfrm>
          <a:prstGeom prst="rect">
            <a:avLst/>
          </a:prstGeom>
        </p:spPr>
        <p:txBody>
          <a:bodyPr/>
          <a:lstStyle/>
          <a:p>
            <a:pPr lvl="0" marL="0" indent="0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3266">
                <a:solidFill>
                  <a:srgbClr val="FFFFFF"/>
                </a:solidFill>
              </a:rPr>
              <a:t>L’adozione in casi particolari </a:t>
            </a:r>
            <a:endParaRPr sz="326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situazioni specifiche, non sussistono i presupposti per l’adozione legittimante (stato di abbandono, coppia coniugata, ecc.) o questa non è concretamente possibile (art. 44): 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a) minore, orfano dei genitori: parenti entro il sesto grado o da persone ad esso legate da rapporto stabile e duraturo preesistente alla morte dei genitori 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b) minore, figlio di persona coniugata: può essere adottato dall’altro coniuge 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c) minore portatore di handicap, orfano di padre e di madre </a:t>
            </a:r>
            <a:endParaRPr sz="1656">
              <a:solidFill>
                <a:srgbClr val="FFFFFF"/>
              </a:solidFill>
            </a:endParaRPr>
          </a:p>
          <a:p>
            <a:pPr lvl="1" marL="0" indent="105155" defTabSz="210311">
              <a:spcBef>
                <a:spcPts val="1600"/>
              </a:spcBef>
              <a:buSzTx/>
              <a:buNone/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d) impossibilità di affidamento pre-adottivo </a:t>
            </a:r>
            <a:endParaRPr sz="165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è aperta anche a chi non sia coniugato: quindi, a coniugi sposati da meno di tre anni, a persona singola, a persona coniugata che sia separata dall’altro coniuge. </a:t>
            </a:r>
            <a:endParaRPr sz="165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manca il periodo di affidamento pre-adottivo. </a:t>
            </a:r>
            <a:endParaRPr sz="165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il minore non acquista lo stato di figlio legittimo, ma uno stato di figlio adottivo che si aggiunge a quello originario. </a:t>
            </a:r>
            <a:endParaRPr sz="1656">
              <a:solidFill>
                <a:srgbClr val="FFFFFF"/>
              </a:solidFill>
            </a:endParaRPr>
          </a:p>
          <a:p>
            <a:pPr lvl="1" marL="52578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la titolarità e l’esercizio della potestà sono attribuiti all’adottante, che è tenuto ad educare, istruire e mantenere l’adottato conformemente a quanto prescritto dall’art. 147 (art. 48 ). </a:t>
            </a:r>
            <a:endParaRPr sz="1656">
              <a:solidFill>
                <a:srgbClr val="FFFFFF"/>
              </a:solidFill>
            </a:endParaRPr>
          </a:p>
          <a:p>
            <a:pPr lvl="0" marL="262890" indent="-262890" defTabSz="210311">
              <a:spcBef>
                <a:spcPts val="1600"/>
              </a:spcBef>
              <a:buBlip>
                <a:blip r:embed="rId2"/>
              </a:buBlip>
              <a:defRPr sz="1800">
                <a:solidFill>
                  <a:srgbClr val="000000"/>
                </a:solidFill>
              </a:defRPr>
            </a:pPr>
            <a:r>
              <a:rPr sz="1656">
                <a:solidFill>
                  <a:srgbClr val="FFFFFF"/>
                </a:solidFill>
              </a:rPr>
              <a:t>Non cessano i rapporti dell’adottato con la famiglia di origine; l’adottato mantiene il cognome, anche se come primo cognome assume quello dell’adottante; l’adottato succede pienamente all’adottante, mentre questi non partecipa in alcun modo alla successione del primo; l’adozione non instaura alcun rapporto tra l’adottato e i parenti dell’adottante; in ipotesi tassative è ammessa la possibilità di revocare l’adozione (artt. 55 e 51-52). </a:t>
            </a:r>
          </a:p>
        </p:txBody>
      </p:sp>
    </p:spTree>
  </p:cSld>
  <p:clrMapOvr>
    <a:masterClrMapping/>
  </p:clrMapOvr>
  <p:transition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2.jpeg"/></Relationships>

</file>

<file path=ppt/theme/theme1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BC00FF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Chalkboard">
  <a:themeElements>
    <a:clrScheme name="Chalkboard">
      <a:dk1>
        <a:srgbClr val="000000"/>
      </a:dk1>
      <a:lt1>
        <a:srgbClr val="FFFFFF"/>
      </a:lt1>
      <a:dk2>
        <a:srgbClr val="51504D"/>
      </a:dk2>
      <a:lt2>
        <a:srgbClr val="CBC8C2"/>
      </a:lt2>
      <a:accent1>
        <a:srgbClr val="71B0E2"/>
      </a:accent1>
      <a:accent2>
        <a:srgbClr val="A8E685"/>
      </a:accent2>
      <a:accent3>
        <a:srgbClr val="FFE181"/>
      </a:accent3>
      <a:accent4>
        <a:srgbClr val="F2A057"/>
      </a:accent4>
      <a:accent5>
        <a:srgbClr val="FF7777"/>
      </a:accent5>
      <a:accent6>
        <a:srgbClr val="D4ABEF"/>
      </a:accent6>
      <a:hlink>
        <a:srgbClr val="0000FF"/>
      </a:hlink>
      <a:folHlink>
        <a:srgbClr val="FF00FF"/>
      </a:folHlink>
    </a:clrScheme>
    <a:fontScheme name="Chalkboard">
      <a:majorFont>
        <a:latin typeface="Chalkduster"/>
        <a:ea typeface="Chalkduster"/>
        <a:cs typeface="Chalkduster"/>
      </a:majorFont>
      <a:minorFont>
        <a:latin typeface="Chalkduster"/>
        <a:ea typeface="Chalkduster"/>
        <a:cs typeface="Chalkduster"/>
      </a:minorFont>
    </a:fontScheme>
    <a:fmtScheme name="Chalkboard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63500" dist="0" dir="162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63500" dist="0" dir="16200000">
            <a:srgbClr val="000000">
              <a:alpha val="50000"/>
            </a:srgbClr>
          </a:outerShdw>
        </a:effectLst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200" u="none" kumimoji="0" normalizeH="0">
            <a:ln>
              <a:noFill/>
            </a:ln>
            <a:solidFill>
              <a:srgbClr val="FFFFFF"/>
            </a:solidFill>
            <a:effectLst>
              <a:outerShdw sx="100000" sy="100000" kx="0" ky="0" algn="b" rotWithShape="0" blurRad="63500" dist="25400" dir="2700000">
                <a:srgbClr val="000000">
                  <a:alpha val="70000"/>
                </a:srgbClr>
              </a:outerShdw>
            </a:effectLst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>
          <a:noFill/>
        </a:ln>
        <a:effectLst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457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42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Chalkduster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