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L’adozione del minore</a:t>
            </a:r>
            <a:endParaRPr sz="2628">
              <a:solidFill>
                <a:srgbClr val="FFFFFF"/>
              </a:solidFill>
            </a:endParaRPr>
          </a:p>
          <a:p>
            <a:pPr lvl="0" marL="0" indent="0" defTabSz="333756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Art. 1, l. 4 maggio 1983, n. 184, nel testo novellato dalla l. 28 marzo 2001, n. 149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 «il minore ha diritto di crescere ed essere educato nell’ambito della propria famiglia» 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«le condizioni di indigenza dei genitori o del genitore esercente la potestà genitoriale non possono essere di ostacolo all’esercizio del diritto del minore alla propria famiglia» </a:t>
            </a:r>
            <a:endParaRPr sz="2628">
              <a:solidFill>
                <a:srgbClr val="FFFFFF"/>
              </a:solidFill>
            </a:endParaRPr>
          </a:p>
          <a:p>
            <a:pPr lvl="0" marL="417195" indent="-417195" defTabSz="333756">
              <a:spcBef>
                <a:spcPts val="2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628">
                <a:solidFill>
                  <a:srgbClr val="FFFFFF"/>
                </a:solidFill>
              </a:rPr>
              <a:t>artt. 30/2 e 31/1 Cost. : strumenti di sostegno in situazioni di difficoltà economica e di insufficienza educativa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232717" y="736600"/>
            <a:ext cx="12436675" cy="8663137"/>
          </a:xfrm>
          <a:prstGeom prst="rect">
            <a:avLst/>
          </a:prstGeom>
        </p:spPr>
        <p:txBody>
          <a:bodyPr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T. Min. Roma, sentenza n. 299/14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fatto: una donna chiede di potere adottare la figlia della propria compagna, nata da fecondazione eterodossa praticata all’estero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Art. 44/1 d) : quando non ricorrono le condizioni per l'adozione legittimante per  constatata impossibilità di affidamento preadottivo.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P.M.M. esprime parere negativo : assenza di una ”situazione di abbandono”.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prassi applicativa: impedimento di fatto: minori adottabili ma non collocabili in affidamento pre-adottivo perché affetti da gravi problemi sanitari e/o psicologici, comunque con caratteristiche tali da non poter essere accolti in affido pre-adottivo 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Tribunale: art. 44/1, d) va letto ne senso di comprendere l’impossibilità di diritto: interesse di minori (anche non in stato di abbandono) al riconoscimento giuridico di rapporti di genitorialità più compiuti e completi. 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TM Milano sentenza n. 626/2007: art. 44/1, lett. d, coppia di conviventi</a:t>
            </a:r>
            <a:endParaRPr sz="1764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Corte d'Appello di Firenze, sentenza n. 1274/2012 : l'adozione ai sensi dell’art. 44, co. 1, lett. b), "non può finire col pregiudicare la status del minore della famiglia di fatto, equiparato dalla legge a quello dei figli legittimi". 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«Tale norma non discrimina tra coppie conviventi eterosessuali o omosessuali. Una lettura in senso diverso sarebbe, peraltro, contraria alla ratio legis, al dato costituzionale nonché ai principi di cui alla Convenzione Europea sui Diritti Umani e le Libertà Fondamentali» </a:t>
            </a:r>
            <a:br>
              <a:rPr sz="1764">
                <a:solidFill>
                  <a:srgbClr val="FFFFFF"/>
                </a:solidFill>
              </a:rPr>
            </a:b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306387" y="361801"/>
            <a:ext cx="12392025" cy="9137204"/>
          </a:xfrm>
          <a:prstGeom prst="rect">
            <a:avLst/>
          </a:prstGeom>
        </p:spPr>
        <p:txBody>
          <a:bodyPr/>
          <a:lstStyle/>
          <a:p>
            <a:pPr lvl="0" marL="0" indent="0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59">
                <a:solidFill>
                  <a:srgbClr val="FFFFFF"/>
                </a:solidFill>
              </a:rPr>
              <a:t>L’adozione di maggiorenni </a:t>
            </a:r>
            <a:endParaRPr sz="3359">
              <a:solidFill>
                <a:srgbClr val="FFFFFF"/>
              </a:solidFill>
            </a:endParaRPr>
          </a:p>
          <a:p>
            <a:pPr lvl="0" marL="274320" indent="-274320" defTabSz="219455">
              <a:spcBef>
                <a:spcPts val="17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assicurare all’adottante la continuazione del nome, del patrimonio e della tradizione familiare con l’istituzione di un rapporto di filiazione civile che si aggiunge allo stato familiare. Caratteri peculiari di tale rapporto sono: </a:t>
            </a:r>
            <a:endParaRPr sz="1727">
              <a:solidFill>
                <a:srgbClr val="FFFFFF"/>
              </a:solidFill>
            </a:endParaRPr>
          </a:p>
          <a:p>
            <a:pPr lvl="2" marL="0" indent="219455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l’assunzione del cognome dell’adottante (art. 299); </a:t>
            </a:r>
            <a:endParaRPr sz="1727">
              <a:solidFill>
                <a:srgbClr val="FFFFFF"/>
              </a:solidFill>
            </a:endParaRPr>
          </a:p>
          <a:p>
            <a:pPr lvl="2" marL="0" indent="219455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l’acquisto dei diritti successori di figlio (art. 304); </a:t>
            </a:r>
            <a:endParaRPr sz="1727">
              <a:solidFill>
                <a:srgbClr val="FFFFFF"/>
              </a:solidFill>
            </a:endParaRPr>
          </a:p>
          <a:p>
            <a:pPr lvl="2" marL="0" indent="219455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obbligo reciproco degli alimenti tra adottante ed adottato (artt. 433 e 436); </a:t>
            </a:r>
            <a:endParaRPr sz="1727">
              <a:solidFill>
                <a:srgbClr val="FFFFFF"/>
              </a:solidFill>
            </a:endParaRPr>
          </a:p>
          <a:p>
            <a:pPr lvl="2" marL="0" indent="219455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la conservazione dei rapporti con la famiglia di origine (art. 300, 1° comma); </a:t>
            </a:r>
            <a:endParaRPr sz="1727">
              <a:solidFill>
                <a:srgbClr val="FFFFFF"/>
              </a:solidFill>
            </a:endParaRPr>
          </a:p>
          <a:p>
            <a:pPr lvl="2" marL="0" indent="219455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l’esclusione di qualsiasi rapporto tra l’adottante e la famiglia dell’adottato e tra l’adottato e i parenti dell’adottante, salve le eccezioni stabilite dalla legge (si pensi agli impedimentimatrimoniali) (art. 300, 2° comma); </a:t>
            </a:r>
            <a:endParaRPr sz="1727">
              <a:solidFill>
                <a:srgbClr val="FFFFFF"/>
              </a:solidFill>
            </a:endParaRPr>
          </a:p>
          <a:p>
            <a:pPr lvl="2" marL="0" indent="219455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la revocabilità del vincolo adottivo, in caso di indegnità dell’adottato o dell’adottante (artt. 306-307). </a:t>
            </a:r>
            <a:endParaRPr sz="1727">
              <a:solidFill>
                <a:srgbClr val="FFFFFF"/>
              </a:solidFill>
            </a:endParaRPr>
          </a:p>
          <a:p>
            <a:pPr lvl="0" marL="274320" indent="-274320" defTabSz="219455">
              <a:spcBef>
                <a:spcPts val="17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limiti soggettivi</a:t>
            </a:r>
            <a:endParaRPr sz="1727">
              <a:solidFill>
                <a:srgbClr val="FFFFFF"/>
              </a:solidFill>
            </a:endParaRPr>
          </a:p>
          <a:p>
            <a:pPr lvl="1" marL="54864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adottando non può essere figlio naturale dell’adottante (art. 293)</a:t>
            </a:r>
            <a:endParaRPr sz="1727">
              <a:solidFill>
                <a:srgbClr val="FFFFFF"/>
              </a:solidFill>
            </a:endParaRPr>
          </a:p>
          <a:p>
            <a:pPr lvl="3" marL="0" indent="329184" defTabSz="219455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o	non può essere figlio adottivo di un’altra persona, salvo che i due adottanti siano marito e moglie (art. 294/2)</a:t>
            </a:r>
            <a:endParaRPr sz="1727">
              <a:solidFill>
                <a:srgbClr val="FFFFFF"/>
              </a:solidFill>
            </a:endParaRPr>
          </a:p>
          <a:p>
            <a:pPr lvl="1" marL="548640" indent="-274320" defTabSz="219455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27">
                <a:solidFill>
                  <a:srgbClr val="FFFFFF"/>
                </a:solidFill>
              </a:rPr>
              <a:t> L’adottante può essere una persona sola, anche se coniugata, e deve superare di almeno diciotto anni l’età dell’adottando (art. 291)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298152" y="312092"/>
            <a:ext cx="12408495" cy="9484669"/>
          </a:xfrm>
          <a:prstGeom prst="rect">
            <a:avLst/>
          </a:prstGeom>
        </p:spPr>
        <p:txBody>
          <a:bodyPr/>
          <a:lstStyle/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Gli alimenti (Tit. XIII: art. 433 ss.)</a:t>
            </a:r>
            <a:endParaRPr sz="240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obbligazione ex lege imposta per ragioni di solidarietà familiare/riconoscenza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soggetti obbligati</a:t>
            </a:r>
            <a:endParaRPr sz="1440">
              <a:solidFill>
                <a:srgbClr val="FFFFFF"/>
              </a:solidFill>
            </a:endParaRPr>
          </a:p>
          <a:p>
            <a:pPr lvl="1" marL="0" indent="9144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	elenco tassativo, secondo un ordine progressivo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1.	 donatario, con precedenza su ogni altro obbligato (art. 437). 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2.	coniuge 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art. 128-bis (m. putativo); art. 146 (sospensione per allontanamento)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3.	figli (in mancanza, i nipoti)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4.	genitori (in mancanza, i nonni)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5.	genero, nuora; suocero, suocera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6.	i fratelli e le sorelle 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presupposti</a:t>
            </a:r>
            <a:endParaRPr sz="1440">
              <a:solidFill>
                <a:srgbClr val="FFFFFF"/>
              </a:solidFill>
            </a:endParaRPr>
          </a:p>
          <a:p>
            <a:pPr lvl="1" marL="0" indent="9144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	stato di bisogno del creditore</a:t>
            </a:r>
            <a:endParaRPr sz="1440">
              <a:solidFill>
                <a:srgbClr val="FFFFFF"/>
              </a:solidFill>
            </a:endParaRPr>
          </a:p>
          <a:p>
            <a:pPr lvl="3" marL="0" indent="2743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♣	= mancanza di mezzi adeguati al fine di provvedere a esigenze primarie essenziali</a:t>
            </a:r>
            <a:endParaRPr sz="1440">
              <a:solidFill>
                <a:srgbClr val="FFFFFF"/>
              </a:solidFill>
            </a:endParaRPr>
          </a:p>
          <a:p>
            <a:pPr lvl="1" marL="0" indent="9144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	effettiva capacità economica dell'obbligato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oggetto e misura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	quanto è necessario per la vita (art. 438, 439)</a:t>
            </a:r>
            <a:endParaRPr sz="1440">
              <a:solidFill>
                <a:srgbClr val="FFFFFF"/>
              </a:solidFill>
            </a:endParaRPr>
          </a:p>
          <a:p>
            <a:pPr lvl="5" marL="0" indent="45720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♣	obbligato = donatario : «valore della donazione tuttora esistente nel patrimonio» </a:t>
            </a:r>
            <a:endParaRPr sz="144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	l’obbligo alimentare può essere adempiuto in denaro o in natura a scelta dell'obbligato (443)</a:t>
            </a:r>
            <a:endParaRPr sz="1440">
              <a:solidFill>
                <a:srgbClr val="FFFFFF"/>
              </a:solidFill>
            </a:endParaRPr>
          </a:p>
          <a:p>
            <a:pPr lvl="4" marL="0" indent="36576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♣	controllo giudiziale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o	obbligazione parziaria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finalità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 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144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body" idx="1"/>
          </p:nvPr>
        </p:nvSpPr>
        <p:spPr>
          <a:xfrm>
            <a:off x="382091" y="514250"/>
            <a:ext cx="12240619" cy="8899625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43">
                <a:solidFill>
                  <a:srgbClr val="FFFFFF"/>
                </a:solidFill>
              </a:rPr>
              <a:t>Disciplina dell'obbligo alimentare</a:t>
            </a:r>
            <a:endParaRPr sz="3843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•	obbligazione parziaria</a:t>
            </a:r>
            <a:endParaRPr sz="2268">
              <a:solidFill>
                <a:srgbClr val="FFFFFF"/>
              </a:solidFill>
            </a:endParaRPr>
          </a:p>
          <a:p>
            <a:pPr lvl="3" marL="0" indent="432054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o	  urgente necessità: art. 443/3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•	decorrenza: domanda giudiziale o costituzione in mora seguita dalla domanda (art. 445) 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•	rebus sic stantibus (: condizioni economiche dei soggetti del rapporto)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•	credito strettamente personale</a:t>
            </a:r>
            <a:endParaRPr sz="2268">
              <a:solidFill>
                <a:srgbClr val="FFFFFF"/>
              </a:solidFill>
            </a:endParaRPr>
          </a:p>
          <a:p>
            <a:pPr lvl="3" marL="0" indent="432054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o	incedibile, non trasmissibile m.c.</a:t>
            </a:r>
            <a:endParaRPr sz="2268">
              <a:solidFill>
                <a:srgbClr val="FFFFFF"/>
              </a:solidFill>
            </a:endParaRPr>
          </a:p>
          <a:p>
            <a:pPr lvl="3" marL="0" indent="432054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o	irrinunciabile, non può essere oggetto di transazione</a:t>
            </a:r>
            <a:endParaRPr sz="2268">
              <a:solidFill>
                <a:srgbClr val="FFFFFF"/>
              </a:solidFill>
            </a:endParaRPr>
          </a:p>
          <a:p>
            <a:pPr lvl="3" marL="0" indent="432054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o	imprescrittibile</a:t>
            </a:r>
            <a:endParaRPr sz="2268">
              <a:solidFill>
                <a:srgbClr val="FFFFFF"/>
              </a:solidFill>
            </a:endParaRPr>
          </a:p>
          <a:p>
            <a:pPr lvl="3" marL="0" indent="432054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o	non soggetto a compensazione</a:t>
            </a:r>
            <a:endParaRPr sz="2268">
              <a:solidFill>
                <a:srgbClr val="FFFFFF"/>
              </a:solidFill>
            </a:endParaRPr>
          </a:p>
          <a:p>
            <a:pPr lvl="3" marL="0" indent="432054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o	non soggetto a e.f. (crediti impignorabili: 545 cpc)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Affidamento dei minori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l’affidamento familiare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disposto dal servizio sociale locale e reso esecutivo dal giudice tutelare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strumento temporaneo : non può superare i due anni e cessa in ogni caso per il venir meno della situazione di difficoltà temporanea della famiglia di origine, e quando la sua prosecuzione sia fonte di pregiudizio per il minore.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responsabilità dell’affidatario sart. 5: accoglienza, mantenimento, educazione e istruzione tenendo conto delle indicazioni dei genitori o del tutore, e osservando le prescrizioni dell’autorità affidante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se la famiglia di origine manca o ogni sforzo di aiuto è vano si apre la via all’adozione: costituzione di un nuovo vincolo di filiazione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352921" y="227458"/>
            <a:ext cx="12298958" cy="9440566"/>
          </a:xfrm>
          <a:prstGeom prst="rect">
            <a:avLst/>
          </a:prstGeom>
        </p:spPr>
        <p:txBody>
          <a:bodyPr/>
          <a:lstStyle/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747">
                <a:solidFill>
                  <a:srgbClr val="FFFFFF"/>
                </a:solidFill>
              </a:rPr>
              <a:t>Presupposti </a:t>
            </a:r>
            <a:endParaRPr sz="4747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Art. 7: stato di adottabilità</a:t>
            </a:r>
            <a:endParaRPr sz="1692">
              <a:solidFill>
                <a:srgbClr val="FFFFFF"/>
              </a:solidFill>
            </a:endParaRPr>
          </a:p>
          <a:p>
            <a:pPr lvl="0" marL="268604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 situazione di abbandono: mancanza di «assistenza morale e materiale da parte dei genitori o dei parenti tenuti a provvedervi» (art. 8) </a:t>
            </a:r>
            <a:endParaRPr sz="1692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•	requisiti soggettivi degli adottanti</a:t>
            </a:r>
            <a:endParaRPr sz="1692">
              <a:solidFill>
                <a:srgbClr val="FFFFFF"/>
              </a:solidFill>
            </a:endParaRPr>
          </a:p>
          <a:p>
            <a:pPr lvl="2" marL="0" indent="214884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o	a favore di coniugi  uniti in matrimonio da almeno tre anni e non separati</a:t>
            </a:r>
            <a:endParaRPr sz="1692">
              <a:solidFill>
                <a:srgbClr val="FFFFFF"/>
              </a:solidFill>
            </a:endParaRPr>
          </a:p>
          <a:p>
            <a:pPr lvl="2" marL="0" indent="214884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o	di età superiore di almeno diciotto anni e di non più di quarantacinque anni rispetto a quella dell’adottando </a:t>
            </a:r>
            <a:endParaRPr sz="1692">
              <a:solidFill>
                <a:srgbClr val="FFFFFF"/>
              </a:solidFill>
            </a:endParaRPr>
          </a:p>
          <a:p>
            <a:pPr lvl="4" marL="0" indent="429768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o	art. 6 l. adoz. (nov. dalla l. n. 149 del 2001): deroga generale e tre ipotesi specifiche</a:t>
            </a:r>
            <a:endParaRPr sz="1692">
              <a:solidFill>
                <a:srgbClr val="FFFFFF"/>
              </a:solidFill>
            </a:endParaRPr>
          </a:p>
          <a:p>
            <a:pPr lvl="5" marL="0" indent="537209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♣	il tribunale per i minorenni accerta che dalla mancata adozione derivi un danno grave e non altrimenti evitabile per il minore</a:t>
            </a:r>
            <a:endParaRPr sz="1692">
              <a:solidFill>
                <a:srgbClr val="FFFFFF"/>
              </a:solidFill>
            </a:endParaRPr>
          </a:p>
          <a:p>
            <a:pPr lvl="5" marL="0" indent="537209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a) se uno solo dei coniugi adottanti supera il divario dei quarantacinque anni (in misura non superiore a dieci anni) </a:t>
            </a:r>
            <a:endParaRPr sz="1692">
              <a:solidFill>
                <a:srgbClr val="FFFFFF"/>
              </a:solidFill>
            </a:endParaRPr>
          </a:p>
          <a:p>
            <a:pPr lvl="5" marL="0" indent="537209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b) quando gli adottanti siano genitori di figli naturali o adottivi dei quali almeno uno sia in età minore </a:t>
            </a:r>
            <a:endParaRPr sz="1692">
              <a:solidFill>
                <a:srgbClr val="FFFFFF"/>
              </a:solidFill>
            </a:endParaRPr>
          </a:p>
          <a:p>
            <a:pPr lvl="5" marL="0" indent="537209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c) quando l’adozione riguardi un fratello o una sorella del minore già dagli stessi adottato </a:t>
            </a:r>
            <a:endParaRPr sz="1692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o	valutazione della idoneità della coppia a educare, istruire e mantenere il minore </a:t>
            </a:r>
            <a:endParaRPr sz="1692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439539" y="448518"/>
            <a:ext cx="12125722" cy="8965953"/>
          </a:xfrm>
          <a:prstGeom prst="rect">
            <a:avLst/>
          </a:prstGeom>
        </p:spPr>
        <p:txBody>
          <a:bodyPr anchor="b"/>
          <a:lstStyle/>
          <a:p>
            <a:pPr lvl="0" marL="0" indent="0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5248">
                <a:solidFill>
                  <a:srgbClr val="FFFFFF"/>
                </a:solidFill>
              </a:rPr>
              <a:t>Il procedimento</a:t>
            </a:r>
            <a:endParaRPr sz="2304">
              <a:solidFill>
                <a:srgbClr val="FFFFFF"/>
              </a:solidFill>
            </a:endParaRPr>
          </a:p>
          <a:p>
            <a:pPr lvl="0" marL="0" indent="0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•	selezione della coppia e affidamento preadottivo</a:t>
            </a:r>
            <a:endParaRPr sz="2304">
              <a:solidFill>
                <a:srgbClr val="FFFFFF"/>
              </a:solidFill>
            </a:endParaRPr>
          </a:p>
          <a:p>
            <a:pPr lvl="4" marL="0" indent="585215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o	consenso del minore : capacità di discernimento (art. 22) </a:t>
            </a:r>
            <a:endParaRPr sz="2304">
              <a:solidFill>
                <a:srgbClr val="FFFFFF"/>
              </a:solidFill>
            </a:endParaRPr>
          </a:p>
          <a:p>
            <a:pPr lvl="0" marL="0" indent="0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•	sentenza di adozione (artt. 25-26 ) </a:t>
            </a:r>
            <a:endParaRPr sz="2304">
              <a:solidFill>
                <a:srgbClr val="FFFFFF"/>
              </a:solidFill>
            </a:endParaRPr>
          </a:p>
          <a:p>
            <a:pPr lvl="2" marL="0" indent="292607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o	morte o incapacità di uno dei coniugi durante l’affidamento preadottivo non è ostativa all’adozione, nell’interesse del minore</a:t>
            </a:r>
            <a:endParaRPr sz="2304">
              <a:solidFill>
                <a:srgbClr val="FFFFFF"/>
              </a:solidFill>
            </a:endParaRPr>
          </a:p>
          <a:p>
            <a:pPr lvl="2" marL="0" indent="292607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o	la sopravvenuta separazione personale tra i coniugi: l’adozione può essere disposta nell’esclusivo interesse del minore, qualora il coniuge o i coniugi ne facciano richiesta. </a:t>
            </a:r>
            <a:endParaRPr sz="2304">
              <a:solidFill>
                <a:srgbClr val="FFFFFF"/>
              </a:solidFill>
            </a:endParaRPr>
          </a:p>
          <a:p>
            <a:pPr lvl="0" marL="0" indent="0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•	il provvedimento è emesso dal giudice dopo aver sentito il parere dei coniugi adottanti, dei loro discendenti, se maggiori di anni quattordici, del minore adottando ultradodicenne e, se opportuno, di età inferiore</a:t>
            </a:r>
            <a:endParaRPr sz="2304">
              <a:solidFill>
                <a:srgbClr val="FFFFFF"/>
              </a:solidFill>
            </a:endParaRPr>
          </a:p>
          <a:p>
            <a:pPr lvl="1" marL="0" indent="146303" defTabSz="292607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04">
                <a:solidFill>
                  <a:srgbClr val="FFFFFF"/>
                </a:solidFill>
              </a:rPr>
              <a:t>o	 minore adottando + 14: consenso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492075" y="573434"/>
            <a:ext cx="12020650" cy="8785772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Effetti  dell’adozione</a:t>
            </a:r>
            <a:endParaRPr sz="2988">
              <a:solidFill>
                <a:srgbClr val="FFFFFF"/>
              </a:solidFill>
            </a:endParaRPr>
          </a:p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•	effetto legittimante: estinzione dei rapporti con la famiglia di origine, salvi i divieti matrimoniali, e l'acquisto dello stato di figlio legittimo degli adottanti (art. 27). </a:t>
            </a:r>
            <a:endParaRPr sz="2988">
              <a:solidFill>
                <a:srgbClr val="FFFFFF"/>
              </a:solidFill>
            </a:endParaRPr>
          </a:p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•	art. 28: l’adozione non cancella il diritto della persona di conoscere le proprie origini</a:t>
            </a:r>
            <a:endParaRPr sz="2988">
              <a:solidFill>
                <a:srgbClr val="FFFFFF"/>
              </a:solidFill>
            </a:endParaRPr>
          </a:p>
          <a:p>
            <a:pPr lvl="2" marL="0" indent="379475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a)dovere di informazione dei genitori adottivi, in relazione alla maturità psicologica del minore stesso </a:t>
            </a:r>
            <a:endParaRPr sz="2988">
              <a:solidFill>
                <a:srgbClr val="FFFFFF"/>
              </a:solidFill>
            </a:endParaRPr>
          </a:p>
          <a:p>
            <a:pPr lvl="2" marL="0" indent="379475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b) diritto di accesso alle informazioni concernenti l’identità dei genitori biologici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81">
                <a:solidFill>
                  <a:srgbClr val="FFFFFF"/>
                </a:solidFill>
              </a:rPr>
              <a:t>L’adozione internazionale </a:t>
            </a:r>
            <a:endParaRPr sz="3381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Due ipotesi, accomunate dalla diversità di nazionalità tra adottanti e adottando: 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l’adozione di minori italiani da parte di coniugi residenti all’estero (artt. 29)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l’adozione di minori stranieri residenti all’estero da parte di coniugi residenti in Italia</a:t>
            </a:r>
            <a:endParaRPr sz="1764">
              <a:solidFill>
                <a:srgbClr val="FFFFFF"/>
              </a:solidFill>
            </a:endParaRPr>
          </a:p>
          <a:p>
            <a:pPr lvl="2" marL="0" indent="224027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	 Titolo III della l. 184, nov. l. 31 maggio 1998, n. 476</a:t>
            </a:r>
            <a:endParaRPr sz="1764">
              <a:solidFill>
                <a:srgbClr val="FFFFFF"/>
              </a:solidFill>
            </a:endParaRPr>
          </a:p>
          <a:p>
            <a:pPr lvl="2" marL="0" indent="224027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o	 Convenzione de L’Aja del 29 maggio 1993 sulla tutela dei minori e la cooperazione in materia di adozione internazionale</a:t>
            </a:r>
            <a:endParaRPr sz="1764">
              <a:solidFill>
                <a:srgbClr val="FFFFFF"/>
              </a:solidFill>
            </a:endParaRPr>
          </a:p>
          <a:p>
            <a:pPr lvl="3" marL="0" indent="336042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♣	sussidiarietà dell’adozione internazionale</a:t>
            </a:r>
            <a:endParaRPr sz="1764">
              <a:solidFill>
                <a:srgbClr val="FFFFFF"/>
              </a:solidFill>
            </a:endParaRPr>
          </a:p>
          <a:p>
            <a:pPr lvl="3" marL="0" indent="336042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♣	interesse del minore</a:t>
            </a:r>
            <a:endParaRPr sz="1764">
              <a:solidFill>
                <a:srgbClr val="FFFFFF"/>
              </a:solidFill>
            </a:endParaRPr>
          </a:p>
          <a:p>
            <a:pPr lvl="3" marL="0" indent="336042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♣	consenso libero e consapevole della famiglia d'origine</a:t>
            </a:r>
            <a:endParaRPr sz="1764">
              <a:solidFill>
                <a:srgbClr val="FFFFFF"/>
              </a:solidFill>
            </a:endParaRPr>
          </a:p>
          <a:p>
            <a:pPr lvl="3" marL="0" indent="336042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•	l’adozione di minori italiani da parte di richiedenti residenti all’estero, siano essi cittadini italiani o stranieri (artt. 40).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1270000" y="383976"/>
            <a:ext cx="10464800" cy="9102924"/>
          </a:xfrm>
          <a:prstGeom prst="rect">
            <a:avLst/>
          </a:prstGeom>
        </p:spPr>
        <p:txBody>
          <a:bodyPr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224">
                <a:solidFill>
                  <a:srgbClr val="FFFFFF"/>
                </a:solidFill>
              </a:rPr>
              <a:t>Adozione del minore straniero: procedimento</a:t>
            </a:r>
            <a:endParaRPr sz="4224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•	dichiarazione di disponibilità presentata al TM da una coppia in possesso dei requisiti previsti per l’adozione del minore cittadino italiano in stato di abbandono (art. 6)</a:t>
            </a:r>
            <a:endParaRPr sz="2376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•	 decreto di idoneità</a:t>
            </a:r>
            <a:endParaRPr sz="2376">
              <a:solidFill>
                <a:srgbClr val="FFFFFF"/>
              </a:solidFill>
            </a:endParaRPr>
          </a:p>
          <a:p>
            <a:pPr lvl="2" marL="0" indent="301752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o	 termine di un anno per promuovere la procedura (artt. 29 bis e 30)</a:t>
            </a:r>
            <a:endParaRPr sz="2376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•	Un ente accreditato presso la  Commissione per le adozioni internazionali costituita presso la Presidenza del Consiglio dei ministri cura la procedura su incarico della coppia (artt. 31, 39 e 39 ter).</a:t>
            </a:r>
            <a:endParaRPr sz="2376">
              <a:solidFill>
                <a:srgbClr val="FFFFFF"/>
              </a:solidFill>
            </a:endParaRPr>
          </a:p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•	la Commissione per le adozioni internazionali approva l’adozione del minore e ne autorizza l’ingresso e la residenza in Italia (art. 32) 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Efficacia della sentenza straniera </a:t>
            </a:r>
            <a:endParaRPr sz="2052">
              <a:solidFill>
                <a:srgbClr val="FFFFFF"/>
              </a:solidFill>
            </a:endParaRPr>
          </a:p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•	Giudizio di delibazione (TM): rispetto della Conv. Aja, della procedura di adozione, la non contrarietà dell’adozione all'ordine pubblico, in relazione all'interesse del minore (artt. 35 e 36 l. adoz.). </a:t>
            </a:r>
            <a:endParaRPr sz="2052">
              <a:solidFill>
                <a:srgbClr val="FFFFFF"/>
              </a:solidFill>
            </a:endParaRPr>
          </a:p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•	sentenza di adozione pronunciata nello Stato estero prima dell’arrivo del minore in Italia</a:t>
            </a:r>
            <a:endParaRPr sz="2052">
              <a:solidFill>
                <a:srgbClr val="FFFFFF"/>
              </a:solidFill>
            </a:endParaRPr>
          </a:p>
          <a:p>
            <a:pPr lvl="2" marL="0" indent="260604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o	TM ordina la trascrizione dei registri SC </a:t>
            </a:r>
            <a:endParaRPr sz="2052">
              <a:solidFill>
                <a:srgbClr val="FFFFFF"/>
              </a:solidFill>
            </a:endParaRPr>
          </a:p>
          <a:p>
            <a:pPr lvl="0" marL="0" indent="0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•	adozione non ancora perfezionata dopo l’arrivo del minore in Italia</a:t>
            </a:r>
            <a:endParaRPr sz="2052">
              <a:solidFill>
                <a:srgbClr val="FFFFFF"/>
              </a:solidFill>
            </a:endParaRPr>
          </a:p>
          <a:p>
            <a:pPr lvl="2" marL="0" indent="260604" defTabSz="260604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52">
                <a:solidFill>
                  <a:srgbClr val="FFFFFF"/>
                </a:solidFill>
              </a:rPr>
              <a:t>o	TM riconosce il provvedimento dell’autorità straniera come affidamento preadottivo e ne stabilisce la durata in un anno dall’inserimento nella nuova famiglia; se l’affidamento ha esito positivo, pronuncia l’adozione disponendone la trascrizione. </a:t>
            </a:r>
            <a:endParaRPr sz="2052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329604" y="535880"/>
            <a:ext cx="12345591" cy="8963720"/>
          </a:xfrm>
          <a:prstGeom prst="rect">
            <a:avLst/>
          </a:prstGeom>
        </p:spPr>
        <p:txBody>
          <a:bodyPr/>
          <a:lstStyle/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66">
                <a:solidFill>
                  <a:srgbClr val="FFFFFF"/>
                </a:solidFill>
              </a:rPr>
              <a:t>L’adozione in casi particolari </a:t>
            </a:r>
            <a:endParaRPr sz="326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situazioni specifiche, non sussistono i presupposti per l’adozione legittimante (stato di abbandono, coppia coniugata, ecc.) o questa non è concretamente possibile (art. 44):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a) minore, orfano dei genitori: parenti entro il sesto grado o da persone ad esso legate da rapporto stabile e duraturo preesistente alla morte dei genitori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b) minore, figlio di persona coniugata: può essere adottato dall’altro coniuge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c) minore portatore di handicap, orfano di padre e di madre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d) impossibilità di affidamento pre-adottivo 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è aperta anche a chi non sia coniugato: quindi, a coniugi sposati da meno di tre anni, a persona singola, a persona coniugata che sia separata dall’altro coniuge. 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manca il periodo di affidamento pre-adottivo. 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il minore non acquista lo stato di figlio legittimo, ma uno stato di figlio adottivo che si aggiunge a quello originario. </a:t>
            </a:r>
            <a:endParaRPr sz="1656">
              <a:solidFill>
                <a:srgbClr val="FFFFFF"/>
              </a:solidFill>
            </a:endParaRPr>
          </a:p>
          <a:p>
            <a:pPr lvl="1" marL="52578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la titolarità e l’esercizio della potestà sono attribuiti all’adottante, che è tenuto ad educare, istruire e mantenere l’adottato conformemente a quanto prescritto dall’art. 147 (art. 48 ). 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Non cessano i rapporti dell’adottato con la famiglia di origine; l’adottato mantiene il cognome, anche se come primo cognome assume quello dell’adottante; l’adottato succede pienamente all’adottante, mentre questi non partecipa in alcun modo alla successione del primo; l’adozione non instaura alcun rapporto tra l’adottato e i parenti dell’adottante; in ipotesi tassative è ammessa la possibilità di revocare l’adozione (artt. 55 e 51-52). 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