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2" r:id="rId3"/>
    <p:sldMasterId id="2147483653" r:id="rId4"/>
    <p:sldMasterId id="2147483657" r:id="rId5"/>
    <p:sldMasterId id="2147483658" r:id="rId6"/>
    <p:sldMasterId id="2147483727" r:id="rId7"/>
  </p:sldMasterIdLst>
  <p:notesMasterIdLst>
    <p:notesMasterId r:id="rId87"/>
  </p:notesMasterIdLst>
  <p:handoutMasterIdLst>
    <p:handoutMasterId r:id="rId88"/>
  </p:handoutMasterIdLst>
  <p:sldIdLst>
    <p:sldId id="442" r:id="rId8"/>
    <p:sldId id="280" r:id="rId9"/>
    <p:sldId id="258" r:id="rId10"/>
    <p:sldId id="283" r:id="rId11"/>
    <p:sldId id="284" r:id="rId12"/>
    <p:sldId id="260" r:id="rId13"/>
    <p:sldId id="261" r:id="rId14"/>
    <p:sldId id="458" r:id="rId15"/>
    <p:sldId id="465" r:id="rId16"/>
    <p:sldId id="319" r:id="rId17"/>
    <p:sldId id="263" r:id="rId18"/>
    <p:sldId id="266" r:id="rId19"/>
    <p:sldId id="265" r:id="rId20"/>
    <p:sldId id="276" r:id="rId21"/>
    <p:sldId id="269" r:id="rId22"/>
    <p:sldId id="278" r:id="rId23"/>
    <p:sldId id="279" r:id="rId24"/>
    <p:sldId id="270" r:id="rId25"/>
    <p:sldId id="271" r:id="rId26"/>
    <p:sldId id="290" r:id="rId27"/>
    <p:sldId id="292" r:id="rId28"/>
    <p:sldId id="464" r:id="rId29"/>
    <p:sldId id="293" r:id="rId30"/>
    <p:sldId id="463" r:id="rId31"/>
    <p:sldId id="289" r:id="rId32"/>
    <p:sldId id="291" r:id="rId33"/>
    <p:sldId id="451" r:id="rId34"/>
    <p:sldId id="454" r:id="rId35"/>
    <p:sldId id="294" r:id="rId36"/>
    <p:sldId id="426" r:id="rId37"/>
    <p:sldId id="429" r:id="rId38"/>
    <p:sldId id="295" r:id="rId39"/>
    <p:sldId id="296" r:id="rId40"/>
    <p:sldId id="430" r:id="rId41"/>
    <p:sldId id="297" r:id="rId42"/>
    <p:sldId id="298" r:id="rId43"/>
    <p:sldId id="299" r:id="rId44"/>
    <p:sldId id="466" r:id="rId45"/>
    <p:sldId id="301" r:id="rId46"/>
    <p:sldId id="303" r:id="rId47"/>
    <p:sldId id="305" r:id="rId48"/>
    <p:sldId id="306" r:id="rId49"/>
    <p:sldId id="307" r:id="rId50"/>
    <p:sldId id="308" r:id="rId51"/>
    <p:sldId id="310" r:id="rId52"/>
    <p:sldId id="311" r:id="rId53"/>
    <p:sldId id="312" r:id="rId54"/>
    <p:sldId id="313" r:id="rId55"/>
    <p:sldId id="314" r:id="rId56"/>
    <p:sldId id="309" r:id="rId57"/>
    <p:sldId id="444" r:id="rId58"/>
    <p:sldId id="459" r:id="rId59"/>
    <p:sldId id="315" r:id="rId60"/>
    <p:sldId id="427" r:id="rId61"/>
    <p:sldId id="316" r:id="rId62"/>
    <p:sldId id="462" r:id="rId63"/>
    <p:sldId id="397" r:id="rId64"/>
    <p:sldId id="467" r:id="rId65"/>
    <p:sldId id="460" r:id="rId66"/>
    <p:sldId id="375" r:id="rId67"/>
    <p:sldId id="398" r:id="rId68"/>
    <p:sldId id="399" r:id="rId69"/>
    <p:sldId id="468" r:id="rId70"/>
    <p:sldId id="400" r:id="rId71"/>
    <p:sldId id="401" r:id="rId72"/>
    <p:sldId id="403" r:id="rId73"/>
    <p:sldId id="402" r:id="rId74"/>
    <p:sldId id="450" r:id="rId75"/>
    <p:sldId id="455" r:id="rId76"/>
    <p:sldId id="404" r:id="rId77"/>
    <p:sldId id="439" r:id="rId78"/>
    <p:sldId id="409" r:id="rId79"/>
    <p:sldId id="410" r:id="rId80"/>
    <p:sldId id="441" r:id="rId81"/>
    <p:sldId id="440" r:id="rId82"/>
    <p:sldId id="411" r:id="rId83"/>
    <p:sldId id="412" r:id="rId84"/>
    <p:sldId id="413" r:id="rId85"/>
    <p:sldId id="453" r:id="rId86"/>
  </p:sldIdLst>
  <p:sldSz cx="9144000" cy="6858000" type="screen4x3"/>
  <p:notesSz cx="7102475" cy="102330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 giocoli" initials="ng" lastIdx="1" clrIdx="0">
    <p:extLst>
      <p:ext uri="{19B8F6BF-5375-455C-9EA6-DF929625EA0E}">
        <p15:presenceInfo xmlns:p15="http://schemas.microsoft.com/office/powerpoint/2012/main" userId="c54aa1942fc4e6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CC0099"/>
    <a:srgbClr val="008000"/>
    <a:srgbClr val="000000"/>
    <a:srgbClr val="FF5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19" autoAdjust="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commentAuthors" Target="commentAuthors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54" tIns="47727" rIns="95454" bIns="4772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54" tIns="47727" rIns="95454" bIns="4772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54" tIns="47727" rIns="95454" bIns="4772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54" tIns="47727" rIns="95454" bIns="4772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B460E89-7B89-40E2-AEA6-1A7A6E0804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792" y="4858271"/>
            <a:ext cx="5207604" cy="460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60" tIns="46401" rIns="94460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Click to edit Master notes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74700"/>
            <a:ext cx="5094287" cy="382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5795" y="108466"/>
            <a:ext cx="3305400" cy="32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460" tIns="46401" rIns="94460" bIns="46401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sz="1500">
                <a:latin typeface="Arial" panose="020B0604020202020204" pitchFamily="34" charset="0"/>
              </a:rPr>
              <a:t>(c) 1998 Harcourt Brace &amp; Company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574925" y="9795019"/>
            <a:ext cx="458467" cy="32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460" tIns="46401" rIns="94460" bIns="46401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DD752072-E37D-447B-91C2-17F915B5896E}" type="slidenum">
              <a:rPr lang="it-IT" sz="1500" smtClean="0">
                <a:latin typeface="Arial" panose="020B0604020202020204" pitchFamily="34" charset="0"/>
              </a:rPr>
              <a:pPr algn="r">
                <a:defRPr/>
              </a:pPr>
              <a:t>‹N›</a:t>
            </a:fld>
            <a:endParaRPr lang="it-IT" sz="15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5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9050" cy="3824288"/>
          </a:xfrm>
          <a:ln cap="flat"/>
        </p:spPr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5028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021666" y="0"/>
            <a:ext cx="3080809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021666" y="9719874"/>
            <a:ext cx="3080809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16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-1645" y="9719874"/>
            <a:ext cx="3077520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-1645" y="0"/>
            <a:ext cx="3077520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021666" y="0"/>
            <a:ext cx="3080809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021666" y="9719874"/>
            <a:ext cx="3080809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14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-1645" y="9719874"/>
            <a:ext cx="3077520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-1645" y="0"/>
            <a:ext cx="3077520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021666" y="0"/>
            <a:ext cx="3080809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021666" y="9719874"/>
            <a:ext cx="3080809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24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645" y="9719874"/>
            <a:ext cx="3077520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-1645" y="0"/>
            <a:ext cx="3077520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021666" y="0"/>
            <a:ext cx="3080809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021666" y="9719874"/>
            <a:ext cx="3080809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29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-1645" y="9719874"/>
            <a:ext cx="3077520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-1645" y="0"/>
            <a:ext cx="3077520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021666" y="0"/>
            <a:ext cx="3080809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021666" y="9719874"/>
            <a:ext cx="3080809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29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-1645" y="9719874"/>
            <a:ext cx="3077520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-1645" y="0"/>
            <a:ext cx="3077520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021666" y="0"/>
            <a:ext cx="3080809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021666" y="9719874"/>
            <a:ext cx="3080809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26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-1645" y="9719874"/>
            <a:ext cx="3077520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-1645" y="0"/>
            <a:ext cx="3077520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021666" y="0"/>
            <a:ext cx="3080809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021666" y="9719874"/>
            <a:ext cx="3080809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29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-1645" y="9719874"/>
            <a:ext cx="3077520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-1645" y="0"/>
            <a:ext cx="3077520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5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5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5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66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13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13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12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62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6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19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19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20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10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531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7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021666" y="0"/>
            <a:ext cx="3080809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021666" y="9719874"/>
            <a:ext cx="3080809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5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-1645" y="9719874"/>
            <a:ext cx="3077520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-1645" y="0"/>
            <a:ext cx="3077520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14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1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5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5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5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14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54542">
              <a:defRPr/>
            </a:pPr>
            <a:endParaRPr lang="en-US" altLang="en-US" sz="2500">
              <a:solidFill>
                <a:srgbClr val="000000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54542">
              <a:defRPr/>
            </a:pPr>
            <a:r>
              <a:rPr lang="it-IT" altLang="en-US" sz="1000" i="1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54542">
              <a:defRPr/>
            </a:pPr>
            <a:endParaRPr lang="en-US" altLang="en-US" sz="2500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54542">
              <a:defRPr/>
            </a:pPr>
            <a:endParaRPr lang="en-US" altLang="en-US" sz="2500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54542">
              <a:defRPr/>
            </a:pPr>
            <a:endParaRPr lang="en-US" altLang="en-US" sz="2500">
              <a:solidFill>
                <a:srgbClr val="000000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54542">
              <a:defRPr/>
            </a:pPr>
            <a:r>
              <a:rPr lang="it-IT" altLang="en-US" sz="1000" i="1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54542">
              <a:defRPr/>
            </a:pPr>
            <a:endParaRPr lang="en-US" altLang="en-US" sz="2500">
              <a:solidFill>
                <a:srgbClr val="000000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54542">
              <a:defRPr/>
            </a:pPr>
            <a:endParaRPr lang="en-US" altLang="en-US" sz="2500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54542">
              <a:defRPr/>
            </a:pPr>
            <a:endParaRPr lang="en-US" altLang="en-US" sz="2500">
              <a:solidFill>
                <a:srgbClr val="000000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54542">
              <a:defRPr/>
            </a:pPr>
            <a:r>
              <a:rPr lang="it-IT" altLang="en-US" sz="1000" i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54542">
              <a:defRPr/>
            </a:pPr>
            <a:endParaRPr lang="en-US" altLang="en-US" sz="2500">
              <a:solidFill>
                <a:srgbClr val="000000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54542">
              <a:defRPr/>
            </a:pPr>
            <a:endParaRPr lang="en-US" altLang="en-US" sz="2500">
              <a:solidFill>
                <a:srgbClr val="000000"/>
              </a:solidFill>
            </a:endParaRPr>
          </a:p>
        </p:txBody>
      </p:sp>
      <p:sp>
        <p:nvSpPr>
          <p:cNvPr id="57358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641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19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19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20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58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577" y="4859938"/>
            <a:ext cx="5681322" cy="4605028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19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19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20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3502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5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53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53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5546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55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577" y="4859938"/>
            <a:ext cx="5681322" cy="4605028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58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58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9642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4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19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19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20</a:t>
            </a: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694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9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3731" name="Rectangle 102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26</a:t>
            </a:r>
          </a:p>
        </p:txBody>
      </p:sp>
      <p:sp>
        <p:nvSpPr>
          <p:cNvPr id="73732" name="Rectangle 102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3733" name="Rectangle 102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3734" name="Rectangle 103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3735" name="Rectangle 103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26</a:t>
            </a:r>
          </a:p>
        </p:txBody>
      </p:sp>
      <p:sp>
        <p:nvSpPr>
          <p:cNvPr id="73736" name="Rectangle 103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3737" name="Rectangle 103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3738" name="Rectangle 1034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3739" name="Rectangle 1035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28</a:t>
            </a:r>
          </a:p>
        </p:txBody>
      </p:sp>
      <p:sp>
        <p:nvSpPr>
          <p:cNvPr id="73740" name="Rectangle 1036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3741" name="Rectangle 1037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3742" name="Rectangle 1038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43" name="Rectangle 1039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33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33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28</a:t>
            </a: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90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9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45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45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35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38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074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75" name="Rectangle 3075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47</a:t>
            </a:r>
          </a:p>
        </p:txBody>
      </p:sp>
      <p:sp>
        <p:nvSpPr>
          <p:cNvPr id="79876" name="Rectangle 3076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77" name="Rectangle 3077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78" name="Rectangle 3078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79" name="Rectangle 3079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47</a:t>
            </a:r>
          </a:p>
        </p:txBody>
      </p:sp>
      <p:sp>
        <p:nvSpPr>
          <p:cNvPr id="79880" name="Rectangle 3080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81" name="Rectangle 3081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82" name="Rectangle 308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83" name="Rectangle 308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35</a:t>
            </a:r>
          </a:p>
        </p:txBody>
      </p:sp>
      <p:sp>
        <p:nvSpPr>
          <p:cNvPr id="79884" name="Rectangle 308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85" name="Rectangle 308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86" name="Rectangle 308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87" name="Rectangle 3087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61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61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3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93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93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460" tIns="46401" rIns="94460" bIns="46401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300"/>
              <a:t>6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3982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8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64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64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44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6030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603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65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65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44</a:t>
            </a: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0126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2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67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67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44</a:t>
            </a: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174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7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70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70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44</a:t>
            </a: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22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422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77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77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44</a:t>
            </a: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6270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6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79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79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45</a:t>
            </a: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462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446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</a:t>
            </a: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0606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 cap="flat"/>
        </p:spPr>
      </p:sp>
      <p:sp>
        <p:nvSpPr>
          <p:cNvPr id="11060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22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021666" y="0"/>
            <a:ext cx="3080809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021666" y="9719874"/>
            <a:ext cx="3080809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27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-1645" y="9719874"/>
            <a:ext cx="3077520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-1645" y="0"/>
            <a:ext cx="3077520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9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0847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814763" y="0"/>
            <a:ext cx="2921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814763" y="9374188"/>
            <a:ext cx="2921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-1588" y="9374188"/>
            <a:ext cx="29194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-1588" y="0"/>
            <a:ext cx="29194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306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5307" name="Rectangle 1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9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9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5</a:t>
            </a:r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54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 cap="flat"/>
        </p:spPr>
      </p:sp>
      <p:sp>
        <p:nvSpPr>
          <p:cNvPr id="11265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18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18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9</a:t>
            </a: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4702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 cap="flat"/>
        </p:spPr>
      </p:sp>
      <p:sp>
        <p:nvSpPr>
          <p:cNvPr id="1147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13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13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6</a:t>
            </a:r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50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675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23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22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11</a:t>
            </a: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8798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 cap="flat"/>
        </p:spPr>
      </p:sp>
      <p:sp>
        <p:nvSpPr>
          <p:cNvPr id="11879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29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28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13</a:t>
            </a:r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4942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 cap="flat"/>
        </p:spPr>
      </p:sp>
      <p:sp>
        <p:nvSpPr>
          <p:cNvPr id="12494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24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23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13</a:t>
            </a: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894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 cap="flat"/>
        </p:spPr>
      </p:sp>
      <p:sp>
        <p:nvSpPr>
          <p:cNvPr id="12289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29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28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13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6990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 cap="flat"/>
        </p:spPr>
      </p:sp>
      <p:sp>
        <p:nvSpPr>
          <p:cNvPr id="12699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120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120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120</a:t>
            </a: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9038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90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021666" y="0"/>
            <a:ext cx="3080809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021666" y="9719874"/>
            <a:ext cx="3080809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4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-1645" y="9719874"/>
            <a:ext cx="3077520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-1645" y="0"/>
            <a:ext cx="3077520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5028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32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31</a:t>
            </a: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18</a:t>
            </a: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34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 cap="flat"/>
        </p:spPr>
      </p:sp>
      <p:sp>
        <p:nvSpPr>
          <p:cNvPr id="13313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6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6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4</a:t>
            </a:r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5182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 cap="flat"/>
        </p:spPr>
      </p:sp>
      <p:sp>
        <p:nvSpPr>
          <p:cNvPr id="13518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5028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36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35</a:t>
            </a: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19</a:t>
            </a:r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1326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132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45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44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21</a:t>
            </a:r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74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37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54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402331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02331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53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0" y="9721541"/>
            <a:ext cx="3079165" cy="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0" y="1"/>
            <a:ext cx="3079165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18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541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47436" y="4859938"/>
            <a:ext cx="5207604" cy="460669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021666" y="0"/>
            <a:ext cx="3080809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021666" y="9719874"/>
            <a:ext cx="3080809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7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-1645" y="9719874"/>
            <a:ext cx="3077520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-1645" y="0"/>
            <a:ext cx="3077520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8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021666" y="0"/>
            <a:ext cx="3080809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021666" y="9719874"/>
            <a:ext cx="3080809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86" tIns="0" rIns="19886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en-US" sz="1000" i="1"/>
              <a:t>12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-1645" y="9719874"/>
            <a:ext cx="3077520" cy="5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645" y="0"/>
            <a:ext cx="3077520" cy="5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454" tIns="47727" rIns="95454" bIns="4772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1399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3324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266950" cy="6172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648450" cy="6172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4164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B4574A2F-C7F6-409C-91F8-FDBD927671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A569E95E-BFA0-484D-A696-2E705FE0095D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4589463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FD7DEC2F-06DE-4FF9-A349-8D543136C9E4}" type="slidenum">
              <a:rPr lang="it-IT" altLang="it-IT" sz="800"/>
              <a:pPr algn="ctr"/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1993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44850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64962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447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57700" cy="5105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457700" cy="5105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7188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71038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16051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49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76966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24416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04876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13047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266950" cy="6172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648450" cy="6172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52028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159A5-6538-4213-B961-0DC1CAC71F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20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354C-590B-4612-8B1C-3295C6A98E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097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EF0D-8202-4F3D-9A52-A5786C0BA1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652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388" y="1981200"/>
            <a:ext cx="4316412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16413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31769-7E44-459C-BE05-A054075B36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7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C33BC-7CEC-48D9-9EB6-7E1BE4DF21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719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C600-D455-4402-8012-5C697043ED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42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2869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61E44-162B-4770-A0A6-1F386774C6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131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9B936-8090-4045-8D42-3D69915F44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884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E4A8-9F28-41B4-8C6D-898709D623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943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CB3D-E16E-41D0-A385-5360B18CB7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854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69100" y="609600"/>
            <a:ext cx="2195513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79388" y="609600"/>
            <a:ext cx="6437312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C0666-DA47-4525-A624-9D22AE7299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768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609600"/>
            <a:ext cx="8497887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79388" y="1981200"/>
            <a:ext cx="8785225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2496-2F95-4216-8BBE-C57265BE49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7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46397199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02088453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46924775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6047201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57700" cy="5105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457700" cy="5105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69509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68358048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961076014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059677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2881194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42024057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20670877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25094704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1570541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9386605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3405710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85630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66036358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01488018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041689456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178804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90911629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18960736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33769538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89579647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8213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6066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667791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045951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233964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04245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696951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2300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856718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13828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4998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783329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3944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6613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739103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875206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56053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697524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9855236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816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799217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696601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723831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4572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5603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259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067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Click to edit Master text styles</a:t>
            </a:r>
          </a:p>
          <a:p>
            <a:pPr lvl="1"/>
            <a:r>
              <a:rPr lang="it-IT" altLang="en-US"/>
              <a:t>Second Level</a:t>
            </a:r>
          </a:p>
          <a:p>
            <a:pPr lvl="2"/>
            <a:r>
              <a:rPr lang="it-IT" altLang="en-US"/>
              <a:t>Third Level</a:t>
            </a:r>
          </a:p>
          <a:p>
            <a:pPr lvl="3"/>
            <a:r>
              <a:rPr lang="it-IT" altLang="en-US"/>
              <a:t>Fourth Level</a:t>
            </a:r>
          </a:p>
          <a:p>
            <a:pPr lvl="4"/>
            <a:r>
              <a:rPr lang="it-IT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anose="05000000000000000000" pitchFamily="2" charset="2"/>
        <a:buChar char="Ø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Click to edit Master title style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067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Click to edit Master text styles</a:t>
            </a:r>
          </a:p>
          <a:p>
            <a:pPr lvl="1"/>
            <a:r>
              <a:rPr lang="it-IT" altLang="en-US"/>
              <a:t>Second Level</a:t>
            </a:r>
          </a:p>
          <a:p>
            <a:pPr lvl="2"/>
            <a:r>
              <a:rPr lang="it-IT" altLang="en-US"/>
              <a:t>Third Level</a:t>
            </a:r>
          </a:p>
          <a:p>
            <a:pPr lvl="3"/>
            <a:r>
              <a:rPr lang="it-IT" altLang="en-US"/>
              <a:t>Fourth Level</a:t>
            </a:r>
          </a:p>
          <a:p>
            <a:pPr lvl="4"/>
            <a:r>
              <a:rPr lang="it-IT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anose="05000000000000000000" pitchFamily="2" charset="2"/>
        <a:buChar char="Ø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09600"/>
            <a:ext cx="84978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81200"/>
            <a:ext cx="87852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7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7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4E97C9B-3493-4ED2-A52F-B156290123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Text Box 1028"/>
          <p:cNvSpPr txBox="1">
            <a:spLocks noChangeArrowheads="1"/>
          </p:cNvSpPr>
          <p:nvPr userDrawn="1"/>
        </p:nvSpPr>
        <p:spPr bwMode="auto">
          <a:xfrm>
            <a:off x="8382000" y="6542088"/>
            <a:ext cx="563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None/>
              <a:defRPr/>
            </a:pPr>
            <a:r>
              <a:rPr lang="en-US" sz="900">
                <a:latin typeface="Arial" panose="020B0604020202020204" pitchFamily="34" charset="0"/>
              </a:rPr>
              <a:t>10 | </a:t>
            </a:r>
            <a:fld id="{A7064665-4E0C-4AE6-B2EF-4901B963C56B}" type="slidenum">
              <a:rPr lang="en-US" sz="900" smtClean="0"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SzPct val="75000"/>
                <a:buFont typeface="Wingdings" panose="05000000000000000000" pitchFamily="2" charset="2"/>
                <a:buNone/>
                <a:defRPr/>
              </a:pPr>
              <a:t>‹N›</a:t>
            </a:fld>
            <a:endParaRPr lang="en-US" sz="900">
              <a:latin typeface="Arial" panose="020B0604020202020204" pitchFamily="34" charset="0"/>
            </a:endParaRPr>
          </a:p>
        </p:txBody>
      </p:sp>
      <p:sp>
        <p:nvSpPr>
          <p:cNvPr id="6149" name="Text Box 1029"/>
          <p:cNvSpPr txBox="1">
            <a:spLocks noChangeArrowheads="1"/>
          </p:cNvSpPr>
          <p:nvPr userDrawn="1"/>
        </p:nvSpPr>
        <p:spPr bwMode="auto">
          <a:xfrm>
            <a:off x="457200" y="6542088"/>
            <a:ext cx="4587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None/>
              <a:defRPr/>
            </a:pPr>
            <a:r>
              <a:rPr lang="en-US" sz="900">
                <a:latin typeface="Arial" panose="020B0604020202020204" pitchFamily="34" charset="0"/>
              </a:rPr>
              <a:t>Cowen-Tabarrok, PRINCIPI DI ECONOMIA, Zanichelli editore S.p.A. Copyright ©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Text Box 4"/>
          <p:cNvSpPr txBox="1">
            <a:spLocks noChangeArrowheads="1"/>
          </p:cNvSpPr>
          <p:nvPr userDrawn="1"/>
        </p:nvSpPr>
        <p:spPr bwMode="auto">
          <a:xfrm>
            <a:off x="8382000" y="6542088"/>
            <a:ext cx="563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None/>
              <a:defRPr/>
            </a:pPr>
            <a:r>
              <a:rPr lang="en-US" sz="900">
                <a:latin typeface="Arial" panose="020B0604020202020204" pitchFamily="34" charset="0"/>
              </a:rPr>
              <a:t>14 | </a:t>
            </a:r>
            <a:fld id="{B7BFF60A-583F-4B85-B102-559913C1A8F7}" type="slidenum">
              <a:rPr lang="en-US" sz="900" smtClean="0"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SzPct val="75000"/>
                <a:buFont typeface="Wingdings" panose="05000000000000000000" pitchFamily="2" charset="2"/>
                <a:buNone/>
                <a:defRPr/>
              </a:pPr>
              <a:t>‹N›</a:t>
            </a:fld>
            <a:endParaRPr lang="en-US" sz="900">
              <a:latin typeface="Arial" panose="020B0604020202020204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 userDrawn="1"/>
        </p:nvSpPr>
        <p:spPr bwMode="auto">
          <a:xfrm>
            <a:off x="457200" y="6542088"/>
            <a:ext cx="4587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None/>
              <a:defRPr/>
            </a:pPr>
            <a:r>
              <a:rPr lang="en-US" sz="900">
                <a:latin typeface="Arial" panose="020B0604020202020204" pitchFamily="34" charset="0"/>
              </a:rPr>
              <a:t>Cowen-Tabarrok, PRINCIPI DI ECONOMIA, Zanichelli editore S.p.A. Copyright ©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Click to edit Master title style</a:t>
            </a:r>
          </a:p>
        </p:txBody>
      </p:sp>
      <p:sp>
        <p:nvSpPr>
          <p:cNvPr id="614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Click to edit Master text styles</a:t>
            </a:r>
          </a:p>
          <a:p>
            <a:pPr lvl="1"/>
            <a:r>
              <a:rPr lang="it-IT" altLang="en-US"/>
              <a:t>Third Level</a:t>
            </a:r>
          </a:p>
          <a:p>
            <a:pPr lvl="2"/>
            <a:r>
              <a:rPr lang="it-IT" altLang="en-US"/>
              <a:t>Fourth Level</a:t>
            </a:r>
          </a:p>
          <a:p>
            <a:pPr lvl="4"/>
            <a:r>
              <a:rPr lang="it-IT" altLang="en-US"/>
              <a:t>Fifth Level</a:t>
            </a:r>
          </a:p>
        </p:txBody>
      </p:sp>
      <p:sp>
        <p:nvSpPr>
          <p:cNvPr id="11268" name="Rectangle 2052"/>
          <p:cNvSpPr>
            <a:spLocks noChangeArrowheads="1"/>
          </p:cNvSpPr>
          <p:nvPr/>
        </p:nvSpPr>
        <p:spPr bwMode="auto">
          <a:xfrm>
            <a:off x="1139825" y="6470650"/>
            <a:ext cx="2357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11269" name="Rectangle 2053"/>
          <p:cNvSpPr>
            <a:spLocks noChangeArrowheads="1"/>
          </p:cNvSpPr>
          <p:nvPr/>
        </p:nvSpPr>
        <p:spPr bwMode="auto">
          <a:xfrm>
            <a:off x="1096963" y="6451600"/>
            <a:ext cx="2265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n"/>
        <a:tabLst>
          <a:tab pos="333375" algn="l"/>
          <a:tab pos="857250" algn="l"/>
        </a:tabLst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 pitchFamily="2" charset="2"/>
        <a:buChar char="ä"/>
        <a:tabLst>
          <a:tab pos="333375" algn="l"/>
          <a:tab pos="857250" algn="l"/>
        </a:tabLst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tabLst>
          <a:tab pos="333375" algn="l"/>
          <a:tab pos="857250" algn="l"/>
        </a:tabLst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tabLst>
          <a:tab pos="333375" algn="l"/>
          <a:tab pos="857250" algn="l"/>
        </a:tabLst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tabLst>
          <a:tab pos="333375" algn="l"/>
          <a:tab pos="857250" algn="l"/>
        </a:tabLst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39825" y="6470650"/>
            <a:ext cx="2357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96963" y="6451600"/>
            <a:ext cx="2265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340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n"/>
        <a:tabLst>
          <a:tab pos="333375" algn="l"/>
          <a:tab pos="857250" algn="l"/>
        </a:tabLst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 pitchFamily="2" charset="2"/>
        <a:buChar char="ä"/>
        <a:tabLst>
          <a:tab pos="333375" algn="l"/>
          <a:tab pos="857250" algn="l"/>
        </a:tabLst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tabLst>
          <a:tab pos="333375" algn="l"/>
          <a:tab pos="857250" algn="l"/>
        </a:tabLs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tabLst>
          <a:tab pos="333375" algn="l"/>
          <a:tab pos="857250" algn="l"/>
        </a:tabLst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tabLst>
          <a:tab pos="333375" algn="l"/>
          <a:tab pos="857250" algn="l"/>
        </a:tabLst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defRPr sz="20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defRPr sz="20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defRPr sz="20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defRPr sz="20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052513"/>
            <a:ext cx="9144000" cy="1981200"/>
          </a:xfrm>
          <a:noFill/>
        </p:spPr>
        <p:txBody>
          <a:bodyPr anchor="ctr"/>
          <a:lstStyle/>
          <a:p>
            <a:pPr eaLnBrk="1" hangingPunct="1"/>
            <a:r>
              <a:rPr lang="it-IT" altLang="en-US" sz="4400"/>
              <a:t>IMPRESA 1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3850" y="2997200"/>
            <a:ext cx="4341253" cy="1938992"/>
          </a:xfrm>
          <a:prstGeom prst="rect">
            <a:avLst/>
          </a:prstGeom>
          <a:solidFill>
            <a:schemeClr val="hlink">
              <a:alpha val="4705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defRPr sz="20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 dirty="0">
                <a:latin typeface="Times New Roman" panose="02020603050405020304" pitchFamily="18" charset="0"/>
              </a:rPr>
              <a:t>ARGOMENTI TRATTATI: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en-US" sz="2400" dirty="0">
                <a:latin typeface="Times New Roman" panose="02020603050405020304" pitchFamily="18" charset="0"/>
              </a:rPr>
              <a:t> I due problemi dell’impresa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en-US" sz="2400" dirty="0">
                <a:latin typeface="Times New Roman" panose="02020603050405020304" pitchFamily="18" charset="0"/>
              </a:rPr>
              <a:t> </a:t>
            </a:r>
            <a:r>
              <a:rPr lang="it-IT" altLang="en-US" sz="2400" dirty="0" err="1">
                <a:latin typeface="Times New Roman" panose="02020603050405020304" pitchFamily="18" charset="0"/>
              </a:rPr>
              <a:t>FdP</a:t>
            </a:r>
            <a:r>
              <a:rPr lang="it-IT" altLang="en-US" sz="2400" dirty="0">
                <a:latin typeface="Times New Roman" panose="02020603050405020304" pitchFamily="18" charset="0"/>
              </a:rPr>
              <a:t> e mercato </a:t>
            </a:r>
            <a:r>
              <a:rPr lang="it-IT" altLang="en-US" sz="2400">
                <a:latin typeface="Times New Roman" panose="02020603050405020304" pitchFamily="18" charset="0"/>
              </a:rPr>
              <a:t>dei fattori</a:t>
            </a:r>
            <a:endParaRPr lang="it-IT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en-US" sz="2400" dirty="0">
                <a:latin typeface="Times New Roman" panose="02020603050405020304" pitchFamily="18" charset="0"/>
              </a:rPr>
              <a:t> Massimizzazione del profitto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en-US" sz="2400" dirty="0">
                <a:latin typeface="Times New Roman" panose="02020603050405020304" pitchFamily="18" charset="0"/>
              </a:rPr>
              <a:t> Impresa di concorrenza perfetta 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b="0"/>
              <a:t>I costi sommersi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sz="2800" dirty="0"/>
              <a:t>Detti anche </a:t>
            </a:r>
            <a:r>
              <a:rPr lang="it-IT" altLang="en-US" sz="2800" i="1" dirty="0" err="1"/>
              <a:t>sunk</a:t>
            </a:r>
            <a:r>
              <a:rPr lang="it-IT" altLang="en-US" sz="2800" i="1" dirty="0"/>
              <a:t> </a:t>
            </a:r>
            <a:r>
              <a:rPr lang="it-IT" altLang="en-US" sz="2800" i="1" dirty="0" err="1"/>
              <a:t>costs</a:t>
            </a:r>
            <a:r>
              <a:rPr lang="it-IT" altLang="en-US" sz="2800" dirty="0"/>
              <a:t>, i </a:t>
            </a:r>
            <a:r>
              <a:rPr lang="it-IT" altLang="en-US" sz="2800" dirty="0">
                <a:solidFill>
                  <a:srgbClr val="FF0000"/>
                </a:solidFill>
              </a:rPr>
              <a:t>costi sommersi</a:t>
            </a:r>
            <a:r>
              <a:rPr lang="it-IT" altLang="en-US" sz="2800" dirty="0"/>
              <a:t> sono costi che </a:t>
            </a:r>
            <a:r>
              <a:rPr lang="it-IT" altLang="en-US" sz="2800" u="sng" dirty="0"/>
              <a:t>sono già stati sostenuti</a:t>
            </a:r>
            <a:r>
              <a:rPr lang="it-IT" altLang="en-US" sz="2800" dirty="0"/>
              <a:t> e che </a:t>
            </a:r>
            <a:r>
              <a:rPr lang="it-IT" altLang="en-US" sz="2800" u="sng" dirty="0"/>
              <a:t>non possono più essere recuperati</a:t>
            </a:r>
            <a:r>
              <a:rPr lang="it-IT" altLang="en-US" sz="28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800" dirty="0"/>
              <a:t>In senso logico, sono l’“opposto” dei costi opportunità perché sono costi ormai </a:t>
            </a:r>
            <a:r>
              <a:rPr lang="it-IT" altLang="en-US" sz="2800" u="sng" dirty="0"/>
              <a:t>non più evitabili</a:t>
            </a:r>
            <a:r>
              <a:rPr lang="it-IT" altLang="en-US" sz="28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800" dirty="0"/>
              <a:t>In generale, i </a:t>
            </a:r>
            <a:r>
              <a:rPr lang="it-IT" altLang="en-US" sz="2800" i="1" dirty="0" err="1"/>
              <a:t>sunk</a:t>
            </a:r>
            <a:r>
              <a:rPr lang="it-IT" altLang="en-US" sz="2800" i="1" dirty="0"/>
              <a:t> </a:t>
            </a:r>
            <a:r>
              <a:rPr lang="it-IT" altLang="en-US" sz="2800" i="1" dirty="0" err="1"/>
              <a:t>costs</a:t>
            </a:r>
            <a:r>
              <a:rPr lang="it-IT" altLang="en-US" sz="2800" dirty="0"/>
              <a:t> </a:t>
            </a:r>
            <a:r>
              <a:rPr lang="it-IT" altLang="en-US" sz="2800" u="sng" dirty="0"/>
              <a:t>non</a:t>
            </a:r>
            <a:r>
              <a:rPr lang="it-IT" altLang="en-US" sz="2800" dirty="0"/>
              <a:t> devono essere considerati nelle decisioni economiche razionali.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800" dirty="0"/>
              <a:t>Nel caso specifico delle imprese, i </a:t>
            </a:r>
            <a:r>
              <a:rPr lang="it-IT" altLang="en-US" sz="2800" i="1" dirty="0" err="1"/>
              <a:t>sunk</a:t>
            </a:r>
            <a:r>
              <a:rPr lang="it-IT" altLang="en-US" sz="2800" i="1" dirty="0"/>
              <a:t> </a:t>
            </a:r>
            <a:r>
              <a:rPr lang="it-IT" altLang="en-US" sz="2800" i="1" dirty="0" err="1"/>
              <a:t>costs</a:t>
            </a:r>
            <a:r>
              <a:rPr lang="it-IT" altLang="en-US" sz="2800" dirty="0"/>
              <a:t> non devono essere considerati nelle decisioni di </a:t>
            </a:r>
            <a:r>
              <a:rPr lang="it-IT" altLang="en-US" sz="2800" u="sng" dirty="0"/>
              <a:t>breve periodo</a:t>
            </a:r>
            <a:r>
              <a:rPr lang="it-IT" altLang="en-US" sz="28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sz="2800" dirty="0"/>
              <a:t>Esempi: rotte aeree, orario di apertura ristorante.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sz="2800" dirty="0"/>
              <a:t>In entrambi i casi, la decisione se proseguire o meno una certa attività economica non dipende dai </a:t>
            </a:r>
            <a:r>
              <a:rPr lang="it-IT" altLang="en-US" sz="2800" dirty="0" err="1"/>
              <a:t>sunk</a:t>
            </a:r>
            <a:r>
              <a:rPr lang="it-IT" altLang="en-US" sz="2800" dirty="0"/>
              <a:t> </a:t>
            </a:r>
            <a:r>
              <a:rPr lang="it-IT" altLang="en-US" sz="2800" dirty="0" err="1"/>
              <a:t>costs</a:t>
            </a:r>
            <a:r>
              <a:rPr lang="it-IT" alt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067800" cy="5472112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en-US" sz="2400"/>
              <a:t>I costi di produzione si dividono anche in: </a:t>
            </a:r>
          </a:p>
          <a:p>
            <a:pPr lvl="1">
              <a:lnSpc>
                <a:spcPct val="90000"/>
              </a:lnSpc>
            </a:pPr>
            <a:r>
              <a:rPr lang="it-IT" altLang="en-US" sz="2400">
                <a:solidFill>
                  <a:srgbClr val="FF0000"/>
                </a:solidFill>
              </a:rPr>
              <a:t>Costi fissi CF</a:t>
            </a:r>
            <a:r>
              <a:rPr lang="it-IT" altLang="en-US" sz="2400" i="1"/>
              <a:t>:</a:t>
            </a:r>
            <a:r>
              <a:rPr lang="it-IT" altLang="en-US" sz="2400"/>
              <a:t>  costi che </a:t>
            </a:r>
            <a:r>
              <a:rPr lang="it-IT" altLang="en-US" sz="2400" u="sng"/>
              <a:t>non</a:t>
            </a:r>
            <a:r>
              <a:rPr lang="it-IT" altLang="en-US" sz="2400"/>
              <a:t> variano con l’ammontare di output prodotto (p.e. un capannone, l’impianto di produzione, etc.)</a:t>
            </a:r>
          </a:p>
          <a:p>
            <a:pPr lvl="1">
              <a:lnSpc>
                <a:spcPct val="90000"/>
              </a:lnSpc>
            </a:pPr>
            <a:r>
              <a:rPr lang="it-IT" altLang="en-US" sz="2400">
                <a:solidFill>
                  <a:srgbClr val="FF0000"/>
                </a:solidFill>
              </a:rPr>
              <a:t>Costi variabili CV</a:t>
            </a:r>
            <a:r>
              <a:rPr lang="it-IT" altLang="en-US" sz="2400" i="1"/>
              <a:t>: </a:t>
            </a:r>
            <a:r>
              <a:rPr lang="it-IT" altLang="en-US" sz="2400"/>
              <a:t>costi che variano con l’ammontare di output prodotto (p.e. le materie prime, le ore di lavoro, etc.)</a:t>
            </a:r>
          </a:p>
          <a:p>
            <a:pPr>
              <a:lnSpc>
                <a:spcPct val="90000"/>
              </a:lnSpc>
            </a:pPr>
            <a:r>
              <a:rPr lang="it-IT" altLang="en-US" sz="2400"/>
              <a:t>Il fatto che un costo sia fisso o variabile dipende dalla </a:t>
            </a:r>
            <a:r>
              <a:rPr lang="it-IT" altLang="en-US" sz="2400">
                <a:solidFill>
                  <a:srgbClr val="FF0000"/>
                </a:solidFill>
              </a:rPr>
              <a:t>lunghezza del periodo di tempo</a:t>
            </a:r>
            <a:r>
              <a:rPr lang="it-IT" altLang="en-US" sz="2400"/>
              <a:t> considerato (Marshall 1890).</a:t>
            </a:r>
          </a:p>
          <a:p>
            <a:pPr lvl="1">
              <a:lnSpc>
                <a:spcPct val="90000"/>
              </a:lnSpc>
            </a:pPr>
            <a:r>
              <a:rPr lang="it-IT" altLang="en-US" sz="2400"/>
              <a:t>Nel </a:t>
            </a:r>
            <a:r>
              <a:rPr lang="it-IT" altLang="en-US" sz="2400">
                <a:solidFill>
                  <a:srgbClr val="FF0000"/>
                </a:solidFill>
              </a:rPr>
              <a:t>brevissimo periodo</a:t>
            </a:r>
            <a:r>
              <a:rPr lang="it-IT" altLang="en-US" sz="2400"/>
              <a:t> la quantità di output è </a:t>
            </a:r>
            <a:r>
              <a:rPr lang="it-IT" altLang="en-US" sz="2400" u="sng"/>
              <a:t>data</a:t>
            </a:r>
            <a:r>
              <a:rPr lang="it-IT" altLang="en-US" sz="2400"/>
              <a:t>.</a:t>
            </a:r>
          </a:p>
          <a:p>
            <a:pPr lvl="1">
              <a:lnSpc>
                <a:spcPct val="90000"/>
              </a:lnSpc>
            </a:pPr>
            <a:r>
              <a:rPr lang="it-IT" altLang="en-US" sz="2400"/>
              <a:t>Nel </a:t>
            </a:r>
            <a:r>
              <a:rPr lang="it-IT" altLang="en-US" sz="2400">
                <a:solidFill>
                  <a:srgbClr val="FF0000"/>
                </a:solidFill>
              </a:rPr>
              <a:t>breve periodo</a:t>
            </a:r>
            <a:r>
              <a:rPr lang="it-IT" altLang="en-US" sz="2400"/>
              <a:t> alcuni costi sono fissi, altri variabili.</a:t>
            </a:r>
          </a:p>
          <a:p>
            <a:pPr lvl="1">
              <a:lnSpc>
                <a:spcPct val="90000"/>
              </a:lnSpc>
            </a:pPr>
            <a:r>
              <a:rPr lang="it-IT" altLang="en-US" sz="2400"/>
              <a:t>Nel </a:t>
            </a:r>
            <a:r>
              <a:rPr lang="it-IT" altLang="en-US" sz="2400">
                <a:solidFill>
                  <a:srgbClr val="FF0000"/>
                </a:solidFill>
              </a:rPr>
              <a:t>lungo periodo</a:t>
            </a:r>
            <a:r>
              <a:rPr lang="it-IT" altLang="en-US" sz="2400"/>
              <a:t> tutti i costi sono variabili.</a:t>
            </a:r>
          </a:p>
          <a:p>
            <a:pPr lvl="1">
              <a:lnSpc>
                <a:spcPct val="90000"/>
              </a:lnSpc>
            </a:pPr>
            <a:r>
              <a:rPr lang="it-IT" altLang="en-US" sz="2400"/>
              <a:t>Nel </a:t>
            </a:r>
            <a:r>
              <a:rPr lang="it-IT" altLang="en-US" sz="2400">
                <a:solidFill>
                  <a:srgbClr val="FF0000"/>
                </a:solidFill>
              </a:rPr>
              <a:t>lunghissimo periodo</a:t>
            </a:r>
            <a:r>
              <a:rPr lang="it-IT" altLang="en-US" sz="2400"/>
              <a:t> anche la tecnologia può variare.</a:t>
            </a:r>
          </a:p>
          <a:p>
            <a:pPr>
              <a:lnSpc>
                <a:spcPct val="90000"/>
              </a:lnSpc>
            </a:pPr>
            <a:r>
              <a:rPr lang="it-IT" altLang="en-US" sz="2400"/>
              <a:t>La durata dei periodi </a:t>
            </a:r>
            <a:r>
              <a:rPr lang="it-IT" altLang="en-US" sz="2400" u="sng"/>
              <a:t>non</a:t>
            </a:r>
            <a:r>
              <a:rPr lang="it-IT" altLang="en-US" sz="2400"/>
              <a:t> è cronologica, ma “economica”. Si definisce p.e. “lungo” quel periodo in cui tutti i costi sono variabili.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752475"/>
          </a:xfrm>
        </p:spPr>
        <p:txBody>
          <a:bodyPr/>
          <a:lstStyle/>
          <a:p>
            <a:r>
              <a:rPr lang="it-IT" altLang="en-US" b="0"/>
              <a:t>Costi fissi e costi variabili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067800" cy="609600"/>
          </a:xfrm>
          <a:noFill/>
        </p:spPr>
        <p:txBody>
          <a:bodyPr/>
          <a:lstStyle/>
          <a:p>
            <a:r>
              <a:rPr lang="it-IT" altLang="en-US" b="0"/>
              <a:t>Il costo marginale</a:t>
            </a:r>
            <a:endParaRPr lang="it-IT" altLang="en-US" sz="2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105400"/>
          </a:xfrm>
          <a:noFill/>
        </p:spPr>
        <p:txBody>
          <a:bodyPr/>
          <a:lstStyle/>
          <a:p>
            <a:r>
              <a:rPr lang="it-IT" altLang="en-US" sz="2800"/>
              <a:t>E’ la risposta alla domanda: quanto costa produrre un’unità in più di output?</a:t>
            </a:r>
          </a:p>
          <a:p>
            <a:r>
              <a:rPr lang="it-IT" altLang="en-US" sz="2800">
                <a:solidFill>
                  <a:srgbClr val="FF0000"/>
                </a:solidFill>
              </a:rPr>
              <a:t>Costo marginale (CM)</a:t>
            </a:r>
            <a:r>
              <a:rPr lang="it-IT" altLang="en-US" sz="2800"/>
              <a:t>: è l’incremento del costo totale necessario per produrre un’unità addizionale di output.</a:t>
            </a:r>
          </a:p>
          <a:p>
            <a:r>
              <a:rPr lang="it-IT" altLang="en-US" sz="2800"/>
              <a:t>Non va confuso con il </a:t>
            </a:r>
            <a:r>
              <a:rPr lang="it-IT" altLang="en-US" sz="2800">
                <a:solidFill>
                  <a:srgbClr val="FF0000"/>
                </a:solidFill>
              </a:rPr>
              <a:t>costo medio (CMe)</a:t>
            </a:r>
            <a:r>
              <a:rPr lang="it-IT" altLang="en-US" sz="2800"/>
              <a:t>, che è il costo unitario che l’impresa deve sostenere per </a:t>
            </a:r>
            <a:r>
              <a:rPr lang="it-IT" altLang="en-US" sz="2800" u="sng"/>
              <a:t>tutte</a:t>
            </a:r>
            <a:r>
              <a:rPr lang="it-IT" altLang="en-US" sz="2800"/>
              <a:t> le unità di output (= costo totale diviso quantità totale).</a:t>
            </a:r>
          </a:p>
          <a:p>
            <a:r>
              <a:rPr lang="it-IT" altLang="en-US" sz="2800"/>
              <a:t>Dato che l’agente economico </a:t>
            </a:r>
            <a:r>
              <a:rPr lang="it-IT" altLang="en-US" sz="2800" u="sng"/>
              <a:t>razionale</a:t>
            </a:r>
            <a:r>
              <a:rPr lang="it-IT" altLang="en-US" sz="2800"/>
              <a:t> prende le proprie decisioni confrontando al margine costi e benefici, le scelte dell’impresa dipenderanno dal confronto tra costo marginale e ricavo marginale.</a:t>
            </a:r>
            <a:endParaRPr lang="it-IT" altLang="en-US" sz="24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67800" cy="533400"/>
          </a:xfrm>
          <a:noFill/>
        </p:spPr>
        <p:txBody>
          <a:bodyPr/>
          <a:lstStyle/>
          <a:p>
            <a:r>
              <a:rPr lang="it-IT" altLang="en-US" b="0"/>
              <a:t>Promemoria delle abbreviazioni utilizzate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696200" cy="4724400"/>
          </a:xfrm>
          <a:noFill/>
        </p:spPr>
        <p:txBody>
          <a:bodyPr/>
          <a:lstStyle/>
          <a:p>
            <a:r>
              <a:rPr lang="it-IT" altLang="en-US" dirty="0"/>
              <a:t>Costi totali </a:t>
            </a:r>
            <a:r>
              <a:rPr lang="it-IT" altLang="en-US" i="1" dirty="0"/>
              <a:t>CT </a:t>
            </a:r>
            <a:r>
              <a:rPr lang="it-IT" altLang="en-US" dirty="0"/>
              <a:t>(= somma dei costi fissi totali CFT e dei costi variabili totali CVT)</a:t>
            </a:r>
          </a:p>
          <a:p>
            <a:pPr>
              <a:buFont typeface="Wingdings" panose="05000000000000000000" pitchFamily="2" charset="2"/>
              <a:buNone/>
            </a:pPr>
            <a:endParaRPr lang="it-IT" altLang="en-US" dirty="0"/>
          </a:p>
          <a:p>
            <a:r>
              <a:rPr lang="it-IT" altLang="en-US" dirty="0"/>
              <a:t>Costi fissi medi </a:t>
            </a:r>
            <a:r>
              <a:rPr lang="it-IT" altLang="en-US" i="1" dirty="0" err="1"/>
              <a:t>CMeF</a:t>
            </a:r>
            <a:r>
              <a:rPr lang="it-IT" altLang="en-US" i="1" dirty="0"/>
              <a:t> = CFT/Q</a:t>
            </a:r>
            <a:endParaRPr lang="it-IT" altLang="en-US" dirty="0"/>
          </a:p>
          <a:p>
            <a:r>
              <a:rPr lang="it-IT" altLang="en-US" dirty="0"/>
              <a:t>Costi variabili medi </a:t>
            </a:r>
            <a:r>
              <a:rPr lang="it-IT" altLang="en-US" i="1" dirty="0" err="1"/>
              <a:t>CMeV</a:t>
            </a:r>
            <a:r>
              <a:rPr lang="it-IT" altLang="en-US" i="1" dirty="0"/>
              <a:t> = CVT/Q</a:t>
            </a:r>
            <a:endParaRPr lang="it-IT" altLang="en-US" dirty="0"/>
          </a:p>
          <a:p>
            <a:r>
              <a:rPr lang="it-IT" altLang="en-US" dirty="0"/>
              <a:t>Costi totali medi </a:t>
            </a:r>
            <a:r>
              <a:rPr lang="it-IT" altLang="en-US" i="1" dirty="0" err="1"/>
              <a:t>CMeT</a:t>
            </a:r>
            <a:r>
              <a:rPr lang="it-IT" altLang="en-US" i="1" dirty="0"/>
              <a:t> = CT/Q</a:t>
            </a:r>
          </a:p>
          <a:p>
            <a:pPr>
              <a:buFont typeface="Wingdings" panose="05000000000000000000" pitchFamily="2" charset="2"/>
              <a:buNone/>
            </a:pPr>
            <a:endParaRPr lang="it-IT" altLang="en-US" i="1" dirty="0"/>
          </a:p>
          <a:p>
            <a:r>
              <a:rPr lang="it-IT" altLang="en-US" dirty="0"/>
              <a:t>Costo marginale CM = </a:t>
            </a:r>
            <a:r>
              <a:rPr lang="it-IT" altLang="en-US" sz="3600" i="1" dirty="0">
                <a:sym typeface="Symbol" panose="05050102010706020507" pitchFamily="18" charset="2"/>
              </a:rPr>
              <a:t>CT/Q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 flipV="1">
            <a:off x="1600200" y="1143000"/>
            <a:ext cx="0" cy="464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1600200" y="57912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685800" y="330200"/>
            <a:ext cx="817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3600">
                <a:solidFill>
                  <a:srgbClr val="000000"/>
                </a:solidFill>
              </a:rPr>
              <a:t>I costi medi e marginali: andamento “ad U”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6019800" y="1828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228600" y="1219200"/>
            <a:ext cx="139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</a:rPr>
              <a:t>Costo medio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</a:rPr>
              <a:t>e marginale</a:t>
            </a:r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7696200" y="576421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41997" name="Arc 13"/>
          <p:cNvSpPr>
            <a:spLocks/>
          </p:cNvSpPr>
          <p:nvPr/>
        </p:nvSpPr>
        <p:spPr bwMode="auto">
          <a:xfrm flipV="1">
            <a:off x="5562600" y="1524000"/>
            <a:ext cx="1981200" cy="1447800"/>
          </a:xfrm>
          <a:custGeom>
            <a:avLst/>
            <a:gdLst>
              <a:gd name="T0" fmla="*/ 0 w 21514"/>
              <a:gd name="T1" fmla="*/ 0 h 21600"/>
              <a:gd name="T2" fmla="*/ 2147483646 w 21514"/>
              <a:gd name="T3" fmla="*/ 2147483646 h 21600"/>
              <a:gd name="T4" fmla="*/ 0 w 21514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14" h="21600" fill="none" extrusionOk="0">
                <a:moveTo>
                  <a:pt x="-1" y="0"/>
                </a:moveTo>
                <a:cubicBezTo>
                  <a:pt x="11181" y="0"/>
                  <a:pt x="20514" y="8533"/>
                  <a:pt x="21513" y="19670"/>
                </a:cubicBezTo>
              </a:path>
              <a:path w="21514" h="21600" stroke="0" extrusionOk="0">
                <a:moveTo>
                  <a:pt x="-1" y="0"/>
                </a:moveTo>
                <a:cubicBezTo>
                  <a:pt x="11181" y="0"/>
                  <a:pt x="20514" y="8533"/>
                  <a:pt x="21513" y="1967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998" name="Arc 14"/>
          <p:cNvSpPr>
            <a:spLocks/>
          </p:cNvSpPr>
          <p:nvPr/>
        </p:nvSpPr>
        <p:spPr bwMode="auto">
          <a:xfrm flipH="1" flipV="1">
            <a:off x="2438400" y="990600"/>
            <a:ext cx="3124200" cy="1981200"/>
          </a:xfrm>
          <a:custGeom>
            <a:avLst/>
            <a:gdLst>
              <a:gd name="T0" fmla="*/ 0 w 21514"/>
              <a:gd name="T1" fmla="*/ 0 h 21600"/>
              <a:gd name="T2" fmla="*/ 2147483646 w 21514"/>
              <a:gd name="T3" fmla="*/ 2147483646 h 21600"/>
              <a:gd name="T4" fmla="*/ 0 w 21514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14" h="21600" fill="none" extrusionOk="0">
                <a:moveTo>
                  <a:pt x="-1" y="0"/>
                </a:moveTo>
                <a:cubicBezTo>
                  <a:pt x="11184" y="0"/>
                  <a:pt x="20519" y="8537"/>
                  <a:pt x="21514" y="19677"/>
                </a:cubicBezTo>
              </a:path>
              <a:path w="21514" h="21600" stroke="0" extrusionOk="0">
                <a:moveTo>
                  <a:pt x="-1" y="0"/>
                </a:moveTo>
                <a:cubicBezTo>
                  <a:pt x="11184" y="0"/>
                  <a:pt x="20519" y="8537"/>
                  <a:pt x="21514" y="1967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802" name="Arc 15"/>
          <p:cNvSpPr>
            <a:spLocks/>
          </p:cNvSpPr>
          <p:nvPr/>
        </p:nvSpPr>
        <p:spPr bwMode="auto">
          <a:xfrm flipH="1" flipV="1">
            <a:off x="1600200" y="2665413"/>
            <a:ext cx="3200400" cy="1443037"/>
          </a:xfrm>
          <a:custGeom>
            <a:avLst/>
            <a:gdLst>
              <a:gd name="T0" fmla="*/ 2147483646 w 21600"/>
              <a:gd name="T1" fmla="*/ 0 h 21520"/>
              <a:gd name="T2" fmla="*/ 2147483646 w 21600"/>
              <a:gd name="T3" fmla="*/ 2147483646 h 21520"/>
              <a:gd name="T4" fmla="*/ 0 w 21600"/>
              <a:gd name="T5" fmla="*/ 2147483646 h 215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20" fill="none" extrusionOk="0">
                <a:moveTo>
                  <a:pt x="1857" y="-1"/>
                </a:moveTo>
                <a:cubicBezTo>
                  <a:pt x="13025" y="963"/>
                  <a:pt x="21600" y="10310"/>
                  <a:pt x="21600" y="21520"/>
                </a:cubicBezTo>
              </a:path>
              <a:path w="21600" h="21520" stroke="0" extrusionOk="0">
                <a:moveTo>
                  <a:pt x="1857" y="-1"/>
                </a:moveTo>
                <a:cubicBezTo>
                  <a:pt x="13025" y="963"/>
                  <a:pt x="21600" y="10310"/>
                  <a:pt x="21600" y="21520"/>
                </a:cubicBezTo>
                <a:lnTo>
                  <a:pt x="0" y="21520"/>
                </a:lnTo>
                <a:lnTo>
                  <a:pt x="1857" y="-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803" name="Arc 16"/>
          <p:cNvSpPr>
            <a:spLocks/>
          </p:cNvSpPr>
          <p:nvPr/>
        </p:nvSpPr>
        <p:spPr bwMode="auto">
          <a:xfrm flipV="1">
            <a:off x="4495800" y="2057400"/>
            <a:ext cx="3200400" cy="2057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001" name="Arc 17"/>
          <p:cNvSpPr>
            <a:spLocks/>
          </p:cNvSpPr>
          <p:nvPr/>
        </p:nvSpPr>
        <p:spPr bwMode="auto">
          <a:xfrm flipV="1">
            <a:off x="1828800" y="1981200"/>
            <a:ext cx="3962400" cy="2819400"/>
          </a:xfrm>
          <a:custGeom>
            <a:avLst/>
            <a:gdLst>
              <a:gd name="T0" fmla="*/ 2147483646 w 21600"/>
              <a:gd name="T1" fmla="*/ 0 h 20783"/>
              <a:gd name="T2" fmla="*/ 2147483646 w 21600"/>
              <a:gd name="T3" fmla="*/ 2147483646 h 20783"/>
              <a:gd name="T4" fmla="*/ 0 w 21600"/>
              <a:gd name="T5" fmla="*/ 2147483646 h 207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783" fill="none" extrusionOk="0">
                <a:moveTo>
                  <a:pt x="5884" y="0"/>
                </a:moveTo>
                <a:cubicBezTo>
                  <a:pt x="15182" y="2632"/>
                  <a:pt x="21600" y="11120"/>
                  <a:pt x="21600" y="20783"/>
                </a:cubicBezTo>
              </a:path>
              <a:path w="21600" h="20783" stroke="0" extrusionOk="0">
                <a:moveTo>
                  <a:pt x="5884" y="0"/>
                </a:moveTo>
                <a:cubicBezTo>
                  <a:pt x="15182" y="2632"/>
                  <a:pt x="21600" y="11120"/>
                  <a:pt x="21600" y="20783"/>
                </a:cubicBezTo>
                <a:lnTo>
                  <a:pt x="0" y="20783"/>
                </a:lnTo>
                <a:lnTo>
                  <a:pt x="5884" y="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it-IT"/>
          </a:p>
        </p:txBody>
      </p:sp>
      <p:sp>
        <p:nvSpPr>
          <p:cNvPr id="42002" name="Arc 18"/>
          <p:cNvSpPr>
            <a:spLocks/>
          </p:cNvSpPr>
          <p:nvPr/>
        </p:nvSpPr>
        <p:spPr bwMode="auto">
          <a:xfrm flipH="1" flipV="1">
            <a:off x="1828800" y="1371600"/>
            <a:ext cx="5257800" cy="4343400"/>
          </a:xfrm>
          <a:custGeom>
            <a:avLst/>
            <a:gdLst>
              <a:gd name="T0" fmla="*/ 2147483646 w 21600"/>
              <a:gd name="T1" fmla="*/ 0 h 21596"/>
              <a:gd name="T2" fmla="*/ 2147483646 w 21600"/>
              <a:gd name="T3" fmla="*/ 2147483646 h 21596"/>
              <a:gd name="T4" fmla="*/ 0 w 21600"/>
              <a:gd name="T5" fmla="*/ 2147483646 h 215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6" fill="none" extrusionOk="0">
                <a:moveTo>
                  <a:pt x="422" y="0"/>
                </a:moveTo>
                <a:cubicBezTo>
                  <a:pt x="12185" y="230"/>
                  <a:pt x="21600" y="9831"/>
                  <a:pt x="21600" y="21596"/>
                </a:cubicBezTo>
              </a:path>
              <a:path w="21600" h="21596" stroke="0" extrusionOk="0">
                <a:moveTo>
                  <a:pt x="422" y="0"/>
                </a:moveTo>
                <a:cubicBezTo>
                  <a:pt x="12185" y="230"/>
                  <a:pt x="21600" y="9831"/>
                  <a:pt x="21600" y="21596"/>
                </a:cubicBezTo>
                <a:lnTo>
                  <a:pt x="0" y="21596"/>
                </a:lnTo>
                <a:lnTo>
                  <a:pt x="422" y="0"/>
                </a:lnTo>
                <a:close/>
              </a:path>
            </a:pathLst>
          </a:cu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7010400" y="53340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</a:rPr>
              <a:t>CMeF</a:t>
            </a:r>
          </a:p>
        </p:txBody>
      </p:sp>
      <p:sp>
        <p:nvSpPr>
          <p:cNvPr id="33807" name="Text Box 21"/>
          <p:cNvSpPr txBox="1">
            <a:spLocks noChangeArrowheads="1"/>
          </p:cNvSpPr>
          <p:nvPr/>
        </p:nvSpPr>
        <p:spPr bwMode="auto">
          <a:xfrm>
            <a:off x="7162800" y="3124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</a:rPr>
              <a:t>CMeV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2819400" y="16764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</a:rPr>
              <a:t>CMeT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5638800" y="1600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</a:rPr>
              <a:t>CM</a:t>
            </a:r>
          </a:p>
        </p:txBody>
      </p:sp>
      <p:sp>
        <p:nvSpPr>
          <p:cNvPr id="42009" name="Arc 25"/>
          <p:cNvSpPr>
            <a:spLocks/>
          </p:cNvSpPr>
          <p:nvPr/>
        </p:nvSpPr>
        <p:spPr bwMode="auto">
          <a:xfrm flipH="1" flipV="1">
            <a:off x="1600199" y="2743200"/>
            <a:ext cx="1295400" cy="2057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5562600" y="2971800"/>
            <a:ext cx="0" cy="281940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5292725" y="5805488"/>
            <a:ext cx="606425" cy="396875"/>
          </a:xfrm>
          <a:prstGeom prst="rect">
            <a:avLst/>
          </a:prstGeom>
          <a:solidFill>
            <a:srgbClr val="99CCFF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</a:rPr>
              <a:t>Q</a:t>
            </a:r>
            <a:r>
              <a:rPr lang="it-IT" altLang="en-US" sz="1600">
                <a:solidFill>
                  <a:srgbClr val="000000"/>
                </a:solidFill>
              </a:rPr>
              <a:t>eff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  <p:bldP spid="33803" grpId="0" animBg="1"/>
      <p:bldP spid="42004" grpId="0"/>
      <p:bldP spid="33807" grpId="0"/>
      <p:bldP spid="42006" grpId="0"/>
      <p:bldP spid="42007" grpId="0"/>
      <p:bldP spid="42009" grpId="0" animBg="1"/>
      <p:bldP spid="420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914400"/>
          </a:xfrm>
          <a:noFill/>
        </p:spPr>
        <p:txBody>
          <a:bodyPr/>
          <a:lstStyle/>
          <a:p>
            <a:r>
              <a:rPr lang="it-IT" altLang="en-US" b="0"/>
              <a:t>La forma ad U delle curve di costo medio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067800" cy="5761037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en-US" sz="2400"/>
              <a:t>Come spiegare la forma ad U della curva CMeT? </a:t>
            </a:r>
          </a:p>
          <a:p>
            <a:pPr>
              <a:lnSpc>
                <a:spcPct val="80000"/>
              </a:lnSpc>
            </a:pPr>
            <a:r>
              <a:rPr lang="it-IT" altLang="en-US" sz="2400"/>
              <a:t>Nel </a:t>
            </a:r>
            <a:r>
              <a:rPr lang="it-IT" altLang="en-US" sz="2400" u="sng"/>
              <a:t>tratto decrescente</a:t>
            </a:r>
            <a:r>
              <a:rPr lang="it-IT" altLang="en-US" sz="2400"/>
              <a:t> si ha che al crescere della produzione, il costo medio totale si riduce: </a:t>
            </a:r>
          </a:p>
          <a:p>
            <a:pPr lvl="1">
              <a:lnSpc>
                <a:spcPct val="80000"/>
              </a:lnSpc>
            </a:pPr>
            <a:r>
              <a:rPr lang="it-IT" altLang="en-US" sz="2000"/>
              <a:t>Siamo in presenza di </a:t>
            </a:r>
            <a:r>
              <a:rPr lang="it-IT" altLang="en-US" sz="2000">
                <a:solidFill>
                  <a:srgbClr val="FF0000"/>
                </a:solidFill>
              </a:rPr>
              <a:t>economie di scala </a:t>
            </a:r>
            <a:r>
              <a:rPr lang="it-IT" altLang="en-US" sz="2000"/>
              <a:t>(o </a:t>
            </a:r>
            <a:r>
              <a:rPr lang="it-IT" altLang="en-US" sz="2000">
                <a:solidFill>
                  <a:srgbClr val="FF0000"/>
                </a:solidFill>
              </a:rPr>
              <a:t>rendimenti crescenti di scala</a:t>
            </a:r>
            <a:r>
              <a:rPr lang="it-IT" altLang="en-US" sz="2000"/>
              <a:t>). </a:t>
            </a:r>
          </a:p>
          <a:p>
            <a:pPr lvl="1">
              <a:lnSpc>
                <a:spcPct val="80000"/>
              </a:lnSpc>
            </a:pPr>
            <a:r>
              <a:rPr lang="it-IT" altLang="en-US" sz="2000"/>
              <a:t>Tra le cause delle economie di scala troviamo la sempre minore incidenza unitaria del costo fisso oppure l’aumento di efficienza dovuto al c.d. </a:t>
            </a:r>
            <a:r>
              <a:rPr lang="it-IT" altLang="en-US" sz="2000" i="1"/>
              <a:t>learning by doing </a:t>
            </a:r>
            <a:r>
              <a:rPr lang="it-IT" altLang="en-US" sz="2000"/>
              <a:t>(= </a:t>
            </a:r>
            <a:r>
              <a:rPr lang="it-IT" altLang="en-US" sz="2000" i="1"/>
              <a:t>imparare facendo</a:t>
            </a:r>
            <a:r>
              <a:rPr lang="it-IT" altLang="en-US" sz="2000"/>
              <a:t>: è il fenomeno per cui più si ripete un processo produttivo, più bravi si diventa a svolgerlo).</a:t>
            </a:r>
          </a:p>
          <a:p>
            <a:pPr>
              <a:lnSpc>
                <a:spcPct val="80000"/>
              </a:lnSpc>
            </a:pPr>
            <a:r>
              <a:rPr lang="it-IT" altLang="en-US" sz="2400"/>
              <a:t>Nel </a:t>
            </a:r>
            <a:r>
              <a:rPr lang="it-IT" altLang="en-US" sz="2400" u="sng"/>
              <a:t>tratto crescente</a:t>
            </a:r>
            <a:r>
              <a:rPr lang="it-IT" altLang="en-US" sz="2400"/>
              <a:t> si ha che al crescere della produzione il costo medio aumenta: </a:t>
            </a:r>
          </a:p>
          <a:p>
            <a:pPr lvl="1">
              <a:lnSpc>
                <a:spcPct val="80000"/>
              </a:lnSpc>
            </a:pPr>
            <a:r>
              <a:rPr lang="it-IT" altLang="en-US" sz="2000"/>
              <a:t>Siamo in presenza di </a:t>
            </a:r>
            <a:r>
              <a:rPr lang="it-IT" altLang="en-US" sz="2000">
                <a:solidFill>
                  <a:srgbClr val="FF0000"/>
                </a:solidFill>
              </a:rPr>
              <a:t>diseconomie di scala </a:t>
            </a:r>
            <a:r>
              <a:rPr lang="it-IT" altLang="en-US" sz="2000"/>
              <a:t>(o </a:t>
            </a:r>
            <a:r>
              <a:rPr lang="it-IT" altLang="en-US" sz="2000">
                <a:solidFill>
                  <a:srgbClr val="FF0000"/>
                </a:solidFill>
              </a:rPr>
              <a:t>rendimenti decrescenti di scala</a:t>
            </a:r>
            <a:r>
              <a:rPr lang="it-IT" altLang="en-US" sz="2000"/>
              <a:t>).</a:t>
            </a:r>
          </a:p>
          <a:p>
            <a:pPr lvl="1">
              <a:lnSpc>
                <a:spcPct val="80000"/>
              </a:lnSpc>
            </a:pPr>
            <a:r>
              <a:rPr lang="it-IT" altLang="en-US" sz="2000"/>
              <a:t>Una causa delle diseconomie di scala può essere l’aumento della complessità gestionale (e quindi l’insorgere di nuovi costi di gestione) al crescere della dimensione dell’impresa.</a:t>
            </a:r>
          </a:p>
          <a:p>
            <a:pPr>
              <a:lnSpc>
                <a:spcPct val="80000"/>
              </a:lnSpc>
            </a:pPr>
            <a:r>
              <a:rPr lang="it-IT" altLang="en-US" sz="2400">
                <a:solidFill>
                  <a:srgbClr val="FF0000"/>
                </a:solidFill>
              </a:rPr>
              <a:t>Rendimenti costanti di scala</a:t>
            </a:r>
            <a:r>
              <a:rPr lang="it-IT" altLang="en-US" sz="2400"/>
              <a:t>: quando al variare della produzione il CMeT rimane invariato.</a:t>
            </a:r>
            <a:endParaRPr lang="it-IT" altLang="en-US" sz="2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altLang="en-US" sz="2400">
                <a:solidFill>
                  <a:srgbClr val="FF0000"/>
                </a:solidFill>
              </a:rPr>
              <a:t>Dimensione efficiente dell’impresa</a:t>
            </a:r>
            <a:r>
              <a:rPr lang="it-IT" altLang="en-US" sz="2400"/>
              <a:t>: è la quantità di output per la quale il CMeT è </a:t>
            </a:r>
            <a:r>
              <a:rPr lang="it-IT" altLang="en-US" sz="2400" u="sng"/>
              <a:t>minimo</a:t>
            </a:r>
            <a:r>
              <a:rPr lang="it-IT" altLang="en-US" sz="2400"/>
              <a:t>. Il punto di minimo di CMeT è detto </a:t>
            </a:r>
            <a:r>
              <a:rPr lang="it-IT" altLang="en-US" sz="2400">
                <a:solidFill>
                  <a:srgbClr val="FF0000"/>
                </a:solidFill>
              </a:rPr>
              <a:t>punto critico</a:t>
            </a:r>
            <a:r>
              <a:rPr lang="it-IT" altLang="en-US" sz="2400"/>
              <a:t> (o </a:t>
            </a:r>
            <a:r>
              <a:rPr lang="it-IT" altLang="en-US" sz="2400">
                <a:solidFill>
                  <a:srgbClr val="FF0000"/>
                </a:solidFill>
              </a:rPr>
              <a:t>punto di fuga</a:t>
            </a:r>
            <a:r>
              <a:rPr lang="it-IT" altLang="en-US" sz="2400">
                <a:solidFill>
                  <a:srgbClr val="000000"/>
                </a:solidFill>
              </a:rPr>
              <a:t>)</a:t>
            </a:r>
            <a:r>
              <a:rPr lang="it-IT" altLang="en-US" sz="2400"/>
              <a:t> dell’impresa.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849313"/>
          </a:xfrm>
          <a:noFill/>
        </p:spPr>
        <p:txBody>
          <a:bodyPr/>
          <a:lstStyle/>
          <a:p>
            <a:r>
              <a:rPr lang="it-IT" altLang="en-US" b="0"/>
              <a:t>Economie e diseconomie di scala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1524000" y="1066800"/>
            <a:ext cx="0" cy="3505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1447800" y="4495800"/>
            <a:ext cx="6096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33400" y="914400"/>
            <a:ext cx="873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Costo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medio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7543800" y="4343400"/>
            <a:ext cx="377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6172200" y="1371600"/>
            <a:ext cx="11509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800">
                <a:latin typeface="Arial" panose="020B0604020202020204" pitchFamily="34" charset="0"/>
              </a:rPr>
              <a:t>CMeT</a:t>
            </a:r>
          </a:p>
        </p:txBody>
      </p:sp>
      <p:sp>
        <p:nvSpPr>
          <p:cNvPr id="37898" name="Rectangle 13"/>
          <p:cNvSpPr>
            <a:spLocks noChangeArrowheads="1"/>
          </p:cNvSpPr>
          <p:nvPr/>
        </p:nvSpPr>
        <p:spPr bwMode="auto">
          <a:xfrm>
            <a:off x="304800" y="6096000"/>
            <a:ext cx="8534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>
                <a:solidFill>
                  <a:srgbClr val="008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400" b="1" baseline="-16000">
                <a:solidFill>
                  <a:srgbClr val="008000"/>
                </a:solidFill>
                <a:latin typeface="Arial" panose="020B0604020202020204" pitchFamily="34" charset="0"/>
              </a:rPr>
              <a:t>eff</a:t>
            </a:r>
            <a:r>
              <a:rPr lang="it-IT" altLang="en-US" sz="2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400">
                <a:sym typeface="Symbol" panose="05050102010706020507" pitchFamily="18" charset="2"/>
              </a:rPr>
              <a:t></a:t>
            </a:r>
            <a:r>
              <a:rPr lang="it-IT" altLang="en-US" sz="2400">
                <a:solidFill>
                  <a:srgbClr val="000000"/>
                </a:solidFill>
                <a:latin typeface="Arial" panose="020B0604020202020204" pitchFamily="34" charset="0"/>
              </a:rPr>
              <a:t> dimensione efficiente dell’impresa (= minimo di Cmet)</a:t>
            </a:r>
          </a:p>
        </p:txBody>
      </p:sp>
      <p:sp>
        <p:nvSpPr>
          <p:cNvPr id="37899" name="Line 14"/>
          <p:cNvSpPr>
            <a:spLocks noChangeShapeType="1"/>
          </p:cNvSpPr>
          <p:nvPr/>
        </p:nvSpPr>
        <p:spPr bwMode="auto">
          <a:xfrm>
            <a:off x="4038600" y="2971800"/>
            <a:ext cx="0" cy="15240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0" name="Text Box 15"/>
          <p:cNvSpPr txBox="1">
            <a:spLocks noChangeArrowheads="1"/>
          </p:cNvSpPr>
          <p:nvPr/>
        </p:nvSpPr>
        <p:spPr bwMode="auto">
          <a:xfrm>
            <a:off x="3733800" y="44196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>
                <a:solidFill>
                  <a:srgbClr val="008000"/>
                </a:solidFill>
              </a:rPr>
              <a:t>Q</a:t>
            </a:r>
            <a:r>
              <a:rPr lang="it-IT" altLang="en-US" sz="1800">
                <a:solidFill>
                  <a:srgbClr val="008000"/>
                </a:solidFill>
              </a:rPr>
              <a:t>eff</a:t>
            </a:r>
          </a:p>
        </p:txBody>
      </p:sp>
      <p:sp>
        <p:nvSpPr>
          <p:cNvPr id="37901" name="Arc 16"/>
          <p:cNvSpPr>
            <a:spLocks/>
          </p:cNvSpPr>
          <p:nvPr/>
        </p:nvSpPr>
        <p:spPr bwMode="auto">
          <a:xfrm flipH="1" flipV="1">
            <a:off x="1828800" y="1371600"/>
            <a:ext cx="2209800" cy="1600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2" name="Arc 17"/>
          <p:cNvSpPr>
            <a:spLocks/>
          </p:cNvSpPr>
          <p:nvPr/>
        </p:nvSpPr>
        <p:spPr bwMode="auto">
          <a:xfrm flipV="1">
            <a:off x="4038600" y="1371600"/>
            <a:ext cx="2133600" cy="1600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3" name="Text Box 18"/>
          <p:cNvSpPr txBox="1">
            <a:spLocks noChangeArrowheads="1"/>
          </p:cNvSpPr>
          <p:nvPr/>
        </p:nvSpPr>
        <p:spPr bwMode="auto">
          <a:xfrm>
            <a:off x="746125" y="5064125"/>
            <a:ext cx="3917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>
                <a:solidFill>
                  <a:schemeClr val="bg2"/>
                </a:solidFill>
              </a:rPr>
              <a:t>Blù</a:t>
            </a:r>
            <a:r>
              <a:rPr lang="it-IT" altLang="en-US" sz="2400"/>
              <a:t> </a:t>
            </a:r>
            <a:r>
              <a:rPr lang="it-IT" altLang="en-US" sz="2400">
                <a:sym typeface="Symbol" panose="05050102010706020507" pitchFamily="18" charset="2"/>
              </a:rPr>
              <a:t> economie di scala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>
                <a:solidFill>
                  <a:srgbClr val="FF0000"/>
                </a:solidFill>
                <a:sym typeface="Symbol" panose="05050102010706020507" pitchFamily="18" charset="2"/>
              </a:rPr>
              <a:t>Rosso</a:t>
            </a:r>
            <a:r>
              <a:rPr lang="it-IT" altLang="en-US" sz="2400">
                <a:sym typeface="Symbol" panose="05050102010706020507" pitchFamily="18" charset="2"/>
              </a:rPr>
              <a:t>  diseconomie di scala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1524000" y="1066800"/>
            <a:ext cx="0" cy="3505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1447800" y="4495800"/>
            <a:ext cx="6096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533400" y="914400"/>
            <a:ext cx="873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Costo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medio</a:t>
            </a:r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7543800" y="4343400"/>
            <a:ext cx="377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7696200" y="990600"/>
            <a:ext cx="11509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800">
                <a:latin typeface="Arial" panose="020B0604020202020204" pitchFamily="34" charset="0"/>
              </a:rPr>
              <a:t>CMeT</a:t>
            </a:r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304800" y="6248400"/>
            <a:ext cx="8534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>
                <a:solidFill>
                  <a:srgbClr val="008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400" b="1" baseline="-16000">
                <a:solidFill>
                  <a:srgbClr val="008000"/>
                </a:solidFill>
                <a:latin typeface="Arial" panose="020B0604020202020204" pitchFamily="34" charset="0"/>
              </a:rPr>
              <a:t>eff</a:t>
            </a:r>
            <a:r>
              <a:rPr lang="it-IT" altLang="en-US" sz="2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400">
                <a:sym typeface="Symbol" panose="05050102010706020507" pitchFamily="18" charset="2"/>
              </a:rPr>
              <a:t></a:t>
            </a:r>
            <a:r>
              <a:rPr lang="it-IT" altLang="en-US" sz="2400">
                <a:solidFill>
                  <a:srgbClr val="000000"/>
                </a:solidFill>
                <a:latin typeface="Arial" panose="020B0604020202020204" pitchFamily="34" charset="0"/>
              </a:rPr>
              <a:t> dimensione efficiente dell’impresa (= minimo di Cmet)</a:t>
            </a: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4038600" y="2971800"/>
            <a:ext cx="0" cy="15240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105400" y="48006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>
                <a:solidFill>
                  <a:srgbClr val="008000"/>
                </a:solidFill>
              </a:rPr>
              <a:t>Q</a:t>
            </a:r>
            <a:r>
              <a:rPr lang="it-IT" altLang="en-US" sz="1800">
                <a:solidFill>
                  <a:srgbClr val="008000"/>
                </a:solidFill>
              </a:rPr>
              <a:t>eff</a:t>
            </a:r>
          </a:p>
        </p:txBody>
      </p:sp>
      <p:sp>
        <p:nvSpPr>
          <p:cNvPr id="39948" name="Arc 13"/>
          <p:cNvSpPr>
            <a:spLocks/>
          </p:cNvSpPr>
          <p:nvPr/>
        </p:nvSpPr>
        <p:spPr bwMode="auto">
          <a:xfrm flipH="1" flipV="1">
            <a:off x="1828800" y="1371600"/>
            <a:ext cx="2209800" cy="1600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49" name="Arc 14"/>
          <p:cNvSpPr>
            <a:spLocks/>
          </p:cNvSpPr>
          <p:nvPr/>
        </p:nvSpPr>
        <p:spPr bwMode="auto">
          <a:xfrm flipV="1">
            <a:off x="6781800" y="1371600"/>
            <a:ext cx="2133600" cy="1600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457200" y="4953000"/>
            <a:ext cx="4794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>
                <a:solidFill>
                  <a:schemeClr val="bg2"/>
                </a:solidFill>
              </a:rPr>
              <a:t>Blù</a:t>
            </a:r>
            <a:r>
              <a:rPr lang="it-IT" altLang="en-US" sz="2400"/>
              <a:t> </a:t>
            </a:r>
            <a:r>
              <a:rPr lang="it-IT" altLang="en-US" sz="2400">
                <a:sym typeface="Symbol" panose="05050102010706020507" pitchFamily="18" charset="2"/>
              </a:rPr>
              <a:t> economie di scala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>
                <a:solidFill>
                  <a:srgbClr val="FF0000"/>
                </a:solidFill>
                <a:sym typeface="Symbol" panose="05050102010706020507" pitchFamily="18" charset="2"/>
              </a:rPr>
              <a:t>Rosso</a:t>
            </a:r>
            <a:r>
              <a:rPr lang="it-IT" altLang="en-US" sz="2400">
                <a:sym typeface="Symbol" panose="05050102010706020507" pitchFamily="18" charset="2"/>
              </a:rPr>
              <a:t>  diseconomie di scala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>
                <a:solidFill>
                  <a:srgbClr val="008000"/>
                </a:solidFill>
                <a:sym typeface="Symbol" panose="05050102010706020507" pitchFamily="18" charset="2"/>
              </a:rPr>
              <a:t>Verde</a:t>
            </a:r>
            <a:r>
              <a:rPr lang="it-IT" altLang="en-US" sz="2400">
                <a:sym typeface="Symbol" panose="05050102010706020507" pitchFamily="18" charset="2"/>
              </a:rPr>
              <a:t>  rendimenti costanti di scala </a:t>
            </a:r>
          </a:p>
        </p:txBody>
      </p:sp>
      <p:sp>
        <p:nvSpPr>
          <p:cNvPr id="39951" name="Line 16"/>
          <p:cNvSpPr>
            <a:spLocks noChangeShapeType="1"/>
          </p:cNvSpPr>
          <p:nvPr/>
        </p:nvSpPr>
        <p:spPr bwMode="auto">
          <a:xfrm flipH="1">
            <a:off x="4038600" y="2971800"/>
            <a:ext cx="2743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6804025" y="2997200"/>
            <a:ext cx="0" cy="15240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47" name="AutoShape 19"/>
          <p:cNvSpPr>
            <a:spLocks/>
          </p:cNvSpPr>
          <p:nvPr/>
        </p:nvSpPr>
        <p:spPr bwMode="auto">
          <a:xfrm rot="5393875">
            <a:off x="5257006" y="3429794"/>
            <a:ext cx="306388" cy="2590800"/>
          </a:xfrm>
          <a:prstGeom prst="rightBrace">
            <a:avLst>
              <a:gd name="adj1" fmla="val 70466"/>
              <a:gd name="adj2" fmla="val 50000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9954" name="Text Box 21"/>
          <p:cNvSpPr txBox="1">
            <a:spLocks noChangeArrowheads="1"/>
          </p:cNvSpPr>
          <p:nvPr/>
        </p:nvSpPr>
        <p:spPr bwMode="auto">
          <a:xfrm>
            <a:off x="838200" y="152400"/>
            <a:ext cx="781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3600"/>
              <a:t>Un caso più realistico: la curva “a catino”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3779838" y="1484313"/>
            <a:ext cx="3132137" cy="915987"/>
          </a:xfrm>
          <a:prstGeom prst="rect">
            <a:avLst/>
          </a:prstGeom>
          <a:solidFill>
            <a:srgbClr val="99CCFF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sz="1800">
                <a:solidFill>
                  <a:srgbClr val="000000"/>
                </a:solidFill>
              </a:rPr>
              <a:t>L’impresa può variare l’output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sz="1800">
                <a:solidFill>
                  <a:srgbClr val="000000"/>
                </a:solidFill>
              </a:rPr>
              <a:t>senza aumentare CMeT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sz="1800">
                <a:solidFill>
                  <a:srgbClr val="000000"/>
                </a:solidFill>
              </a:rPr>
              <a:t>rispetto al livello minimo. </a:t>
            </a:r>
          </a:p>
        </p:txBody>
      </p:sp>
      <p:sp>
        <p:nvSpPr>
          <p:cNvPr id="48152" name="AutoShape 24"/>
          <p:cNvSpPr>
            <a:spLocks/>
          </p:cNvSpPr>
          <p:nvPr/>
        </p:nvSpPr>
        <p:spPr bwMode="auto">
          <a:xfrm rot="-5400000">
            <a:off x="5291137" y="1341438"/>
            <a:ext cx="288925" cy="2590800"/>
          </a:xfrm>
          <a:prstGeom prst="rightBrace">
            <a:avLst>
              <a:gd name="adj1" fmla="val 74725"/>
              <a:gd name="adj2" fmla="val 50000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/>
      <p:bldP spid="48147" grpId="0" animBg="1"/>
      <p:bldP spid="48150" grpId="0" animBg="1"/>
      <p:bldP spid="48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noFill/>
        </p:spPr>
        <p:txBody>
          <a:bodyPr/>
          <a:lstStyle/>
          <a:p>
            <a:r>
              <a:rPr lang="it-IT" altLang="en-US" b="0"/>
              <a:t>La relazione tra costi medi e marginali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81075"/>
            <a:ext cx="8686800" cy="554355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en-US" sz="2800"/>
              <a:t>Quando il costo marginale è </a:t>
            </a:r>
            <a:r>
              <a:rPr lang="it-IT" altLang="en-US" sz="2800" u="sng"/>
              <a:t>minore</a:t>
            </a:r>
            <a:r>
              <a:rPr lang="it-IT" altLang="en-US" sz="2800"/>
              <a:t> del costo medio totale, il costo medio totale </a:t>
            </a:r>
            <a:r>
              <a:rPr lang="it-IT" altLang="en-US" sz="2800" u="sng"/>
              <a:t>diminuisce</a:t>
            </a:r>
            <a:r>
              <a:rPr lang="it-IT" altLang="en-US" sz="2800"/>
              <a:t>: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800">
                <a:solidFill>
                  <a:srgbClr val="FF0000"/>
                </a:solidFill>
              </a:rPr>
              <a:t>CM &lt; CMeT </a:t>
            </a:r>
            <a:r>
              <a:rPr lang="it-IT" altLang="en-US" sz="280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it-IT" altLang="en-US" sz="2800">
                <a:solidFill>
                  <a:srgbClr val="FF0000"/>
                </a:solidFill>
              </a:rPr>
              <a:t>CMeT </a:t>
            </a:r>
            <a:r>
              <a:rPr lang="it-IT" altLang="en-US" sz="2800">
                <a:solidFill>
                  <a:srgbClr val="FF0000"/>
                </a:solidFill>
                <a:sym typeface="Symbol" panose="05050102010706020507" pitchFamily="18" charset="2"/>
              </a:rPr>
              <a:t></a:t>
            </a:r>
            <a:endParaRPr lang="it-IT" altLang="en-US" sz="28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altLang="en-US" sz="2800"/>
              <a:t>Quando il costo marginale è </a:t>
            </a:r>
            <a:r>
              <a:rPr lang="it-IT" altLang="en-US" sz="2800" u="sng"/>
              <a:t>maggiore</a:t>
            </a:r>
            <a:r>
              <a:rPr lang="it-IT" altLang="en-US" sz="2800"/>
              <a:t> del costo medio totale, il costo medio totale </a:t>
            </a:r>
            <a:r>
              <a:rPr lang="it-IT" altLang="en-US" sz="2800" u="sng"/>
              <a:t>aumenta</a:t>
            </a:r>
            <a:r>
              <a:rPr lang="it-IT" altLang="en-US" sz="2800"/>
              <a:t>: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800">
                <a:solidFill>
                  <a:srgbClr val="FF0000"/>
                </a:solidFill>
              </a:rPr>
              <a:t>CM &gt; CMeT </a:t>
            </a:r>
            <a:r>
              <a:rPr lang="it-IT" altLang="en-US" sz="280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it-IT" altLang="en-US" sz="2800">
                <a:solidFill>
                  <a:srgbClr val="FF0000"/>
                </a:solidFill>
              </a:rPr>
              <a:t> CMeT </a:t>
            </a:r>
            <a:r>
              <a:rPr lang="it-IT" altLang="en-US" sz="280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it-IT" altLang="en-US" sz="28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altLang="en-US" sz="2800"/>
              <a:t>Si tratta di una relazione tra grandezza media e grandezza marginale che vale </a:t>
            </a:r>
            <a:r>
              <a:rPr lang="it-IT" altLang="en-US" sz="2800" u="sng"/>
              <a:t>sempre</a:t>
            </a:r>
            <a:r>
              <a:rPr lang="it-IT" altLang="en-US" sz="2800"/>
              <a:t>, per qualsiasi tipo di grandezza (p.e. anche tra ricavi medi e marginali).</a:t>
            </a:r>
          </a:p>
          <a:p>
            <a:pPr>
              <a:lnSpc>
                <a:spcPct val="80000"/>
              </a:lnSpc>
            </a:pPr>
            <a:r>
              <a:rPr lang="it-IT" altLang="en-US" sz="2800"/>
              <a:t>Per capire quanto sia generale, pensate agli esami universitari ed alla media dei voti sul libretto in relazione all’ultimo esame svolto.</a:t>
            </a:r>
          </a:p>
          <a:p>
            <a:pPr>
              <a:lnSpc>
                <a:spcPct val="80000"/>
              </a:lnSpc>
            </a:pPr>
            <a:r>
              <a:rPr lang="it-IT" altLang="en-US" sz="2800"/>
              <a:t>La curva CM incrocia la curva CMeT alla </a:t>
            </a:r>
            <a:r>
              <a:rPr lang="it-IT" altLang="en-US" sz="2800" u="sng"/>
              <a:t>dimensione efficiente</a:t>
            </a:r>
            <a:r>
              <a:rPr lang="it-IT" altLang="en-US" sz="2800"/>
              <a:t>, cioè al minimo della CMeT. Perché?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849313"/>
          </a:xfrm>
          <a:noFill/>
        </p:spPr>
        <p:txBody>
          <a:bodyPr/>
          <a:lstStyle/>
          <a:p>
            <a:r>
              <a:rPr lang="it-IT" altLang="en-US" b="0"/>
              <a:t>La relazione tra costi medi e marginali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524000" y="1576388"/>
            <a:ext cx="0" cy="299561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1447800" y="4495800"/>
            <a:ext cx="6096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1295400"/>
            <a:ext cx="128587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>
                <a:solidFill>
                  <a:srgbClr val="000000"/>
                </a:solidFill>
                <a:latin typeface="Arial" panose="020B0604020202020204" pitchFamily="34" charset="0"/>
              </a:rPr>
              <a:t>Costo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>
                <a:solidFill>
                  <a:srgbClr val="000000"/>
                </a:solidFill>
                <a:latin typeface="Arial" panose="020B0604020202020204" pitchFamily="34" charset="0"/>
              </a:rPr>
              <a:t>medio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543800" y="4191000"/>
            <a:ext cx="4968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V="1">
            <a:off x="2895600" y="1752600"/>
            <a:ext cx="2286000" cy="25130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42" name="Arc 10"/>
          <p:cNvSpPr>
            <a:spLocks/>
          </p:cNvSpPr>
          <p:nvPr/>
        </p:nvSpPr>
        <p:spPr bwMode="auto">
          <a:xfrm rot="2220000">
            <a:off x="2478088" y="881063"/>
            <a:ext cx="3032125" cy="2555875"/>
          </a:xfrm>
          <a:custGeom>
            <a:avLst/>
            <a:gdLst>
              <a:gd name="T0" fmla="*/ 2147483646 w 21600"/>
              <a:gd name="T1" fmla="*/ 21534193 h 21600"/>
              <a:gd name="T2" fmla="*/ 0 w 21600"/>
              <a:gd name="T3" fmla="*/ 214748364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99" y="12"/>
                </a:moveTo>
                <a:cubicBezTo>
                  <a:pt x="21592" y="11937"/>
                  <a:pt x="11924" y="21600"/>
                  <a:pt x="0" y="21600"/>
                </a:cubicBezTo>
              </a:path>
              <a:path w="21600" h="21600" stroke="0" extrusionOk="0">
                <a:moveTo>
                  <a:pt x="21599" y="12"/>
                </a:moveTo>
                <a:cubicBezTo>
                  <a:pt x="21592" y="11937"/>
                  <a:pt x="11924" y="21600"/>
                  <a:pt x="0" y="21600"/>
                </a:cubicBezTo>
                <a:lnTo>
                  <a:pt x="0" y="0"/>
                </a:lnTo>
                <a:lnTo>
                  <a:pt x="21599" y="12"/>
                </a:lnTo>
                <a:close/>
              </a:path>
            </a:pathLst>
          </a:custGeom>
          <a:noFill/>
          <a:ln w="76200" cap="rnd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856163" y="1214438"/>
            <a:ext cx="892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3600"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846763" y="1519238"/>
            <a:ext cx="1425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3600">
                <a:latin typeface="Arial" panose="020B0604020202020204" pitchFamily="34" charset="0"/>
              </a:rPr>
              <a:t>CMeT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5105400"/>
            <a:ext cx="914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800">
                <a:solidFill>
                  <a:srgbClr val="000000"/>
                </a:solidFill>
                <a:latin typeface="Arial" panose="020B0604020202020204" pitchFamily="34" charset="0"/>
              </a:rPr>
              <a:t>La grandezza marginale uguaglia quella media solo quando quest’ultima è </a:t>
            </a:r>
            <a:r>
              <a:rPr lang="it-IT" altLang="en-US" sz="2800" u="sng">
                <a:solidFill>
                  <a:srgbClr val="000000"/>
                </a:solidFill>
                <a:latin typeface="Arial" panose="020B0604020202020204" pitchFamily="34" charset="0"/>
              </a:rPr>
              <a:t>stazionaria</a:t>
            </a:r>
            <a:r>
              <a:rPr lang="it-IT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(= minimo o massimo)</a:t>
            </a:r>
            <a:endParaRPr lang="it-IT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4038600" y="2971800"/>
            <a:ext cx="0" cy="1524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3733800" y="44196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>
                <a:solidFill>
                  <a:srgbClr val="000000"/>
                </a:solidFill>
              </a:rPr>
              <a:t>Q</a:t>
            </a:r>
            <a:r>
              <a:rPr lang="it-IT" altLang="en-US" sz="1800">
                <a:solidFill>
                  <a:srgbClr val="000000"/>
                </a:solidFill>
              </a:rPr>
              <a:t>eff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765175"/>
          </a:xfrm>
          <a:noFill/>
        </p:spPr>
        <p:txBody>
          <a:bodyPr/>
          <a:lstStyle/>
          <a:p>
            <a:r>
              <a:rPr lang="it-IT" altLang="en-US" b="0"/>
              <a:t>I due problemi dell’impresa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067800" cy="6021387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en-US" sz="2400"/>
              <a:t>Chi gestisce l’impresa (= l’imprenditore) deve affrontare e risolvere una serie di problemi, corrispondenti a distinte decisioni.</a:t>
            </a:r>
          </a:p>
          <a:p>
            <a:pPr>
              <a:lnSpc>
                <a:spcPct val="80000"/>
              </a:lnSpc>
            </a:pPr>
            <a:r>
              <a:rPr lang="it-IT" altLang="en-US" sz="2400"/>
              <a:t>Il c.d. </a:t>
            </a:r>
            <a:r>
              <a:rPr lang="it-IT" altLang="en-US" sz="2400" u="sng"/>
              <a:t>approccio neoclassico</a:t>
            </a:r>
            <a:r>
              <a:rPr lang="it-IT" altLang="en-US" sz="2400"/>
              <a:t> alla teoria dell’impresa concentra l’attenzione su </a:t>
            </a:r>
            <a:r>
              <a:rPr lang="it-IT" altLang="en-US" sz="2400" u="sng"/>
              <a:t>due problemi</a:t>
            </a:r>
            <a:r>
              <a:rPr lang="it-IT" altLang="en-US" sz="2400"/>
              <a:t> in particolare.</a:t>
            </a:r>
          </a:p>
          <a:p>
            <a:pPr>
              <a:lnSpc>
                <a:spcPct val="80000"/>
              </a:lnSpc>
            </a:pPr>
            <a:r>
              <a:rPr lang="it-IT" altLang="en-US" sz="2400">
                <a:solidFill>
                  <a:srgbClr val="FF0000"/>
                </a:solidFill>
              </a:rPr>
              <a:t>Problema 1: come produrre?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400"/>
              <a:t>	E’ il “</a:t>
            </a:r>
            <a:r>
              <a:rPr lang="it-IT" altLang="en-US" sz="2400" u="sng"/>
              <a:t>problema dell’ingegnere</a:t>
            </a:r>
            <a:r>
              <a:rPr lang="it-IT" altLang="en-US" sz="2400"/>
              <a:t>”: data una certa tecnologia (= insieme di modi di utilizzare gli input per ottenere un certo output), ci si chiede come combinare gli input per ottenere una data quantità di output al </a:t>
            </a:r>
            <a:r>
              <a:rPr lang="it-IT" altLang="en-US" sz="2400" u="sng"/>
              <a:t>minimo costo</a:t>
            </a:r>
            <a:r>
              <a:rPr lang="it-IT" altLang="en-US" sz="2400"/>
              <a:t> di produzione. Risolvere questo problema consente all’impresa di essere </a:t>
            </a:r>
            <a:r>
              <a:rPr lang="it-IT" altLang="en-US" sz="2400">
                <a:solidFill>
                  <a:srgbClr val="FF0000"/>
                </a:solidFill>
              </a:rPr>
              <a:t>efficiente in senso tecnico</a:t>
            </a:r>
            <a:r>
              <a:rPr lang="it-IT" altLang="en-US" sz="2400"/>
              <a:t>.</a:t>
            </a:r>
          </a:p>
          <a:p>
            <a:pPr>
              <a:lnSpc>
                <a:spcPct val="80000"/>
              </a:lnSpc>
            </a:pPr>
            <a:r>
              <a:rPr lang="it-IT" altLang="en-US" sz="2400">
                <a:solidFill>
                  <a:srgbClr val="FF0000"/>
                </a:solidFill>
              </a:rPr>
              <a:t>Problema 2: quanto produrre?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400"/>
              <a:t>	E’ il “</a:t>
            </a:r>
            <a:r>
              <a:rPr lang="it-IT" altLang="en-US" sz="2400" u="sng"/>
              <a:t>problema del manager</a:t>
            </a:r>
            <a:r>
              <a:rPr lang="it-IT" altLang="en-US" sz="2400"/>
              <a:t>”: dati i modi tecnicamente efficienti di produrre l’output (= funzione di produzione) e date le condizioni del mercato (p.e. dato il prezzo se siamo in PC), ci si chiede quanto output produrre al fine di </a:t>
            </a:r>
            <a:r>
              <a:rPr lang="it-IT" altLang="en-US" sz="2400" u="sng"/>
              <a:t>massimizzare il profitto</a:t>
            </a:r>
            <a:r>
              <a:rPr lang="it-IT" altLang="en-US" sz="2400"/>
              <a:t> (= differenza tra ricavi e costi) dell’impresa. Risolvere questo problema consente all’impresa di essere </a:t>
            </a:r>
            <a:r>
              <a:rPr lang="it-IT" altLang="en-US" sz="2400">
                <a:solidFill>
                  <a:srgbClr val="FF0000"/>
                </a:solidFill>
              </a:rPr>
              <a:t>efficiente in senso economico</a:t>
            </a:r>
            <a:r>
              <a:rPr lang="it-IT" altLang="en-US" sz="2400"/>
              <a:t>.</a:t>
            </a:r>
          </a:p>
          <a:p>
            <a:pPr>
              <a:lnSpc>
                <a:spcPct val="80000"/>
              </a:lnSpc>
            </a:pPr>
            <a:r>
              <a:rPr lang="it-IT" altLang="en-US" sz="2400"/>
              <a:t>In tale visione semplificata, </a:t>
            </a:r>
            <a:r>
              <a:rPr lang="it-IT" altLang="en-US" sz="2400">
                <a:solidFill>
                  <a:srgbClr val="FF0000"/>
                </a:solidFill>
              </a:rPr>
              <a:t>imprenditore</a:t>
            </a:r>
            <a:r>
              <a:rPr lang="it-IT" altLang="en-US" sz="2400"/>
              <a:t> è chi risolve i due problemi.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908050"/>
          </a:xfrm>
          <a:noFill/>
        </p:spPr>
        <p:txBody>
          <a:bodyPr/>
          <a:lstStyle/>
          <a:p>
            <a:r>
              <a:rPr lang="it-IT" altLang="en-US" b="0" dirty="0"/>
              <a:t>I ricavi di un’impresa</a:t>
            </a:r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760640"/>
          </a:xfrm>
          <a:noFill/>
        </p:spPr>
        <p:txBody>
          <a:bodyPr/>
          <a:lstStyle/>
          <a:p>
            <a:pPr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800" i="1" dirty="0">
                <a:solidFill>
                  <a:srgbClr val="FF0000"/>
                </a:solidFill>
              </a:rPr>
              <a:t>Ricavo totale</a:t>
            </a:r>
            <a:r>
              <a:rPr lang="it-IT" altLang="en-US" sz="2800" dirty="0">
                <a:solidFill>
                  <a:srgbClr val="FF0000"/>
                </a:solidFill>
              </a:rPr>
              <a:t>: RT = P x Q</a:t>
            </a:r>
          </a:p>
          <a:p>
            <a:pPr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800" i="1" dirty="0">
                <a:solidFill>
                  <a:schemeClr val="accent2"/>
                </a:solidFill>
              </a:rPr>
              <a:t>Ricavo medio</a:t>
            </a:r>
            <a:r>
              <a:rPr lang="it-IT" altLang="en-US" sz="2800" dirty="0"/>
              <a:t> (= quanto l’impresa incassa da ogni unità venduta, cioè il </a:t>
            </a:r>
            <a:r>
              <a:rPr lang="it-IT" altLang="en-US" sz="2800" dirty="0">
                <a:solidFill>
                  <a:schemeClr val="accent2"/>
                </a:solidFill>
              </a:rPr>
              <a:t>prezzo</a:t>
            </a:r>
            <a:r>
              <a:rPr lang="it-IT" altLang="en-US" sz="2800" dirty="0"/>
              <a:t>)</a:t>
            </a:r>
            <a:r>
              <a:rPr lang="it-IT" altLang="en-US" sz="2800" dirty="0">
                <a:solidFill>
                  <a:schemeClr val="accent2"/>
                </a:solidFill>
              </a:rPr>
              <a:t>: </a:t>
            </a:r>
            <a:r>
              <a:rPr lang="it-IT" altLang="en-US" sz="2800" dirty="0" err="1">
                <a:solidFill>
                  <a:schemeClr val="accent2"/>
                </a:solidFill>
              </a:rPr>
              <a:t>RMe</a:t>
            </a:r>
            <a:r>
              <a:rPr lang="it-IT" altLang="en-US" sz="2800" dirty="0">
                <a:solidFill>
                  <a:schemeClr val="accent2"/>
                </a:solidFill>
              </a:rPr>
              <a:t> = RT / Q = P</a:t>
            </a:r>
          </a:p>
          <a:p>
            <a:pPr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800" dirty="0"/>
              <a:t>Il </a:t>
            </a:r>
            <a:r>
              <a:rPr lang="it-IT" altLang="en-US" sz="2800" dirty="0" err="1"/>
              <a:t>RMe</a:t>
            </a:r>
            <a:r>
              <a:rPr lang="it-IT" altLang="en-US" sz="2800" dirty="0"/>
              <a:t> non è altro che la </a:t>
            </a:r>
            <a:r>
              <a:rPr lang="it-IT" altLang="en-US" sz="2800" u="sng" dirty="0"/>
              <a:t>curva di domanda</a:t>
            </a:r>
            <a:r>
              <a:rPr lang="it-IT" altLang="en-US" sz="2800" dirty="0"/>
              <a:t> vista dalla parte del venditore! </a:t>
            </a:r>
          </a:p>
          <a:p>
            <a:pPr lvl="1"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La curva di domanda è infatti la relazione (matematica e grafica) tra prezzo pagato e numero di unità acquistate.</a:t>
            </a:r>
          </a:p>
          <a:p>
            <a:pPr lvl="1"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Ma la medesima relazione è anche la curva di </a:t>
            </a:r>
            <a:r>
              <a:rPr lang="it-IT" altLang="en-US" sz="2400" dirty="0" err="1"/>
              <a:t>RMe</a:t>
            </a:r>
            <a:r>
              <a:rPr lang="it-IT" altLang="en-US" sz="2400" dirty="0"/>
              <a:t> per l’impresa.</a:t>
            </a:r>
          </a:p>
          <a:p>
            <a:pPr lvl="1"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Perché ciò che un’impresa incassa su ogni unità venduta (= </a:t>
            </a:r>
            <a:r>
              <a:rPr lang="it-IT" altLang="en-US" sz="2400" dirty="0" err="1"/>
              <a:t>Rme</a:t>
            </a:r>
            <a:r>
              <a:rPr lang="it-IT" altLang="en-US" sz="2400" dirty="0"/>
              <a:t>) è pari a ciò che l’acquirente paga per quell’unità (= domanda).</a:t>
            </a:r>
          </a:p>
          <a:p>
            <a:pPr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800" i="1" dirty="0">
                <a:solidFill>
                  <a:srgbClr val="D60093"/>
                </a:solidFill>
              </a:rPr>
              <a:t>Ricavo marginale</a:t>
            </a:r>
            <a:r>
              <a:rPr lang="it-IT" altLang="en-US" sz="2800" dirty="0"/>
              <a:t> (= l’incremento di RT generato dalla vendita di un’unità in più di output)</a:t>
            </a:r>
            <a:r>
              <a:rPr lang="it-IT" altLang="en-US" sz="2800" dirty="0">
                <a:solidFill>
                  <a:srgbClr val="D60093"/>
                </a:solidFill>
              </a:rPr>
              <a:t>:</a:t>
            </a:r>
            <a:r>
              <a:rPr lang="it-IT" altLang="en-US" sz="2800" dirty="0"/>
              <a:t> </a:t>
            </a:r>
            <a:r>
              <a:rPr lang="it-IT" altLang="en-US" sz="2800" dirty="0">
                <a:solidFill>
                  <a:srgbClr val="D60093"/>
                </a:solidFill>
              </a:rPr>
              <a:t>RM = </a:t>
            </a:r>
            <a:r>
              <a:rPr lang="it-IT" altLang="en-US" sz="2800" dirty="0">
                <a:solidFill>
                  <a:srgbClr val="D60093"/>
                </a:solidFill>
                <a:sym typeface="Symbol" panose="05050102010706020507" pitchFamily="18" charset="2"/>
              </a:rPr>
              <a:t></a:t>
            </a:r>
            <a:r>
              <a:rPr lang="it-IT" altLang="en-US" sz="2800" dirty="0">
                <a:solidFill>
                  <a:srgbClr val="D60093"/>
                </a:solidFill>
              </a:rPr>
              <a:t>RT / </a:t>
            </a:r>
            <a:r>
              <a:rPr lang="it-IT" altLang="en-US" sz="2800" dirty="0">
                <a:solidFill>
                  <a:srgbClr val="D60093"/>
                </a:solidFill>
                <a:sym typeface="Symbol" panose="05050102010706020507" pitchFamily="18" charset="2"/>
              </a:rPr>
              <a:t></a:t>
            </a:r>
            <a:r>
              <a:rPr lang="it-IT" altLang="en-US" sz="2800" dirty="0">
                <a:solidFill>
                  <a:srgbClr val="D60093"/>
                </a:solidFill>
              </a:rPr>
              <a:t>Q</a:t>
            </a:r>
          </a:p>
          <a:p>
            <a:pPr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800" dirty="0" err="1"/>
              <a:t>N.b.</a:t>
            </a:r>
            <a:r>
              <a:rPr lang="it-IT" altLang="en-US" sz="2800" dirty="0"/>
              <a:t>: queste definizioni valgono per </a:t>
            </a:r>
            <a:r>
              <a:rPr lang="it-IT" altLang="en-US" sz="2800" u="sng" dirty="0"/>
              <a:t>tutte</a:t>
            </a:r>
            <a:r>
              <a:rPr lang="it-IT" altLang="en-US" sz="2800" dirty="0"/>
              <a:t> le imprese, a prescindere dalla struttura del mercato in cui operano.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4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noFill/>
        </p:spPr>
        <p:txBody>
          <a:bodyPr/>
          <a:lstStyle/>
          <a:p>
            <a:r>
              <a:rPr lang="it-IT" altLang="en-US" b="0" dirty="0"/>
              <a:t>La massimizzazione del profitto</a:t>
            </a:r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867400"/>
          </a:xfrm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it-IT" altLang="en-US" sz="2800" dirty="0"/>
              <a:t>L’obiettivo dell’impresa è </a:t>
            </a:r>
            <a:r>
              <a:rPr lang="it-IT" altLang="en-US" sz="2800" dirty="0">
                <a:solidFill>
                  <a:srgbClr val="FF0000"/>
                </a:solidFill>
              </a:rPr>
              <a:t>massimizzare il profitto</a:t>
            </a:r>
            <a:r>
              <a:rPr lang="it-IT" altLang="en-US" sz="2800" dirty="0"/>
              <a:t>. </a:t>
            </a:r>
          </a:p>
          <a:p>
            <a:pPr>
              <a:lnSpc>
                <a:spcPct val="85000"/>
              </a:lnSpc>
            </a:pPr>
            <a:r>
              <a:rPr lang="it-IT" altLang="en-US" sz="2800" dirty="0"/>
              <a:t>La sua variabile decisionale è la </a:t>
            </a:r>
            <a:r>
              <a:rPr lang="it-IT" altLang="en-US" sz="2800" u="sng" dirty="0"/>
              <a:t>quantità</a:t>
            </a:r>
            <a:r>
              <a:rPr lang="it-IT" altLang="en-US" sz="2800" dirty="0"/>
              <a:t>, quindi per raggiungere l’obiettivo deve produrre quella quantità che massimizza la differenza tra ricavi totali e costi totali: </a:t>
            </a:r>
          </a:p>
          <a:p>
            <a:pPr algn="ctr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it-IT" altLang="en-US" sz="2800" b="1" dirty="0">
                <a:solidFill>
                  <a:srgbClr val="FF0000"/>
                </a:solidFill>
              </a:rPr>
              <a:t>Q</a:t>
            </a:r>
            <a:r>
              <a:rPr lang="it-IT" altLang="en-US" sz="1600" b="1" dirty="0">
                <a:solidFill>
                  <a:srgbClr val="FF0000"/>
                </a:solidFill>
              </a:rPr>
              <a:t>MAX</a:t>
            </a:r>
            <a:r>
              <a:rPr lang="it-IT" altLang="en-US" sz="2800" b="1" dirty="0">
                <a:solidFill>
                  <a:srgbClr val="FF0000"/>
                </a:solidFill>
              </a:rPr>
              <a:t> </a:t>
            </a:r>
            <a:r>
              <a:rPr lang="it-IT" altLang="en-US" sz="2800" b="1" dirty="0" err="1">
                <a:solidFill>
                  <a:srgbClr val="FF0000"/>
                </a:solidFill>
              </a:rPr>
              <a:t>t.c</a:t>
            </a:r>
            <a:r>
              <a:rPr lang="it-IT" altLang="en-US" sz="2800" b="1" dirty="0">
                <a:solidFill>
                  <a:srgbClr val="FF0000"/>
                </a:solidFill>
              </a:rPr>
              <a:t>. </a:t>
            </a:r>
            <a:r>
              <a:rPr lang="it-IT" altLang="en-US" sz="2800" b="1" dirty="0" err="1">
                <a:solidFill>
                  <a:srgbClr val="FF0000"/>
                </a:solidFill>
              </a:rPr>
              <a:t>max</a:t>
            </a:r>
            <a:r>
              <a:rPr lang="it-IT" altLang="en-US" sz="2800" b="1" dirty="0">
                <a:solidFill>
                  <a:srgbClr val="FF0000"/>
                </a:solidFill>
              </a:rPr>
              <a:t> </a:t>
            </a:r>
            <a:r>
              <a:rPr lang="it-IT" alt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  = </a:t>
            </a:r>
            <a:r>
              <a:rPr lang="it-IT" altLang="en-US" sz="2800" b="1" dirty="0">
                <a:solidFill>
                  <a:srgbClr val="FF0000"/>
                </a:solidFill>
              </a:rPr>
              <a:t>RT - CT</a:t>
            </a:r>
            <a:endParaRPr lang="it-IT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it-IT" altLang="en-US" sz="2800" dirty="0">
                <a:solidFill>
                  <a:srgbClr val="000000"/>
                </a:solidFill>
              </a:rPr>
              <a:t>Il massimo profitto si ha per la quantità </a:t>
            </a:r>
            <a:r>
              <a:rPr lang="it-IT" altLang="en-US" sz="2800" dirty="0" err="1">
                <a:solidFill>
                  <a:srgbClr val="000000"/>
                </a:solidFill>
              </a:rPr>
              <a:t>Q</a:t>
            </a:r>
            <a:r>
              <a:rPr lang="it-IT" altLang="en-US" sz="2000" dirty="0" err="1">
                <a:solidFill>
                  <a:srgbClr val="000000"/>
                </a:solidFill>
              </a:rPr>
              <a:t>max</a:t>
            </a:r>
            <a:r>
              <a:rPr lang="it-IT" altLang="en-US" sz="2800" dirty="0">
                <a:solidFill>
                  <a:srgbClr val="000000"/>
                </a:solidFill>
              </a:rPr>
              <a:t> tale che il ricavo marginale uguaglia il costo marginale</a:t>
            </a:r>
            <a:r>
              <a:rPr lang="it-IT" altLang="en-US" sz="2800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85000"/>
              </a:lnSpc>
            </a:pPr>
            <a:r>
              <a:rPr lang="it-IT" altLang="en-US" sz="2400" dirty="0"/>
              <a:t> </a:t>
            </a:r>
            <a:r>
              <a:rPr lang="it-IT" altLang="en-US" sz="2800" b="1" dirty="0"/>
              <a:t>Finché RM &gt; CM</a:t>
            </a:r>
            <a:r>
              <a:rPr lang="it-IT" altLang="en-US" sz="2800" b="1" i="1" dirty="0">
                <a:latin typeface="Arial" panose="020B0604020202020204" pitchFamily="34" charset="0"/>
              </a:rPr>
              <a:t>,</a:t>
            </a:r>
            <a:r>
              <a:rPr lang="it-IT" altLang="en-US" sz="2800" b="1" dirty="0"/>
              <a:t> l’aumento di Q fa crescere </a:t>
            </a:r>
            <a:r>
              <a:rPr lang="it-IT" altLang="en-US" sz="2800" b="1" dirty="0">
                <a:sym typeface="Symbol" panose="05050102010706020507" pitchFamily="18" charset="2"/>
              </a:rPr>
              <a:t></a:t>
            </a:r>
          </a:p>
          <a:p>
            <a:pPr lvl="1">
              <a:lnSpc>
                <a:spcPct val="85000"/>
              </a:lnSpc>
            </a:pPr>
            <a:r>
              <a:rPr lang="it-IT" altLang="en-US" sz="2800" b="1" dirty="0">
                <a:sym typeface="Symbol" panose="05050102010706020507" pitchFamily="18" charset="2"/>
              </a:rPr>
              <a:t> Finché RM &lt; CM, l’aumento di Q fa diminuire </a:t>
            </a:r>
          </a:p>
          <a:p>
            <a:pPr lvl="1">
              <a:lnSpc>
                <a:spcPct val="85000"/>
              </a:lnSpc>
            </a:pPr>
            <a:r>
              <a:rPr lang="it-IT" altLang="en-US" sz="2800" b="1" dirty="0">
                <a:sym typeface="Symbol" panose="05050102010706020507" pitchFamily="18" charset="2"/>
              </a:rPr>
              <a:t> </a:t>
            </a:r>
            <a:r>
              <a:rPr lang="it-IT" alt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Quando RM = CM, il profitto è massimo</a:t>
            </a:r>
            <a:endParaRPr lang="it-IT" altLang="en-US" sz="2800" b="1" dirty="0">
              <a:solidFill>
                <a:schemeClr val="tx2"/>
              </a:solidFill>
            </a:endParaRPr>
          </a:p>
          <a:p>
            <a:pPr>
              <a:lnSpc>
                <a:spcPct val="85000"/>
              </a:lnSpc>
            </a:pPr>
            <a:r>
              <a:rPr lang="it-IT" altLang="en-US" sz="2800" dirty="0"/>
              <a:t>Produrre una quantità </a:t>
            </a:r>
            <a:r>
              <a:rPr lang="it-IT" altLang="en-US" sz="2800" dirty="0" err="1"/>
              <a:t>Q</a:t>
            </a:r>
            <a:r>
              <a:rPr lang="it-IT" altLang="en-US" sz="2400" dirty="0" err="1"/>
              <a:t>max</a:t>
            </a:r>
            <a:r>
              <a:rPr lang="it-IT" altLang="en-US" sz="2800" dirty="0"/>
              <a:t> tale che il RM uguaglia il CM è quindi la soluzione al problema del manager. </a:t>
            </a:r>
          </a:p>
          <a:p>
            <a:pPr>
              <a:lnSpc>
                <a:spcPct val="85000"/>
              </a:lnSpc>
            </a:pPr>
            <a:r>
              <a:rPr lang="it-IT" altLang="en-US" sz="2800" dirty="0"/>
              <a:t>E’ la </a:t>
            </a:r>
            <a:r>
              <a:rPr lang="it-IT" altLang="en-US" sz="2800" dirty="0">
                <a:solidFill>
                  <a:srgbClr val="FF0000"/>
                </a:solidFill>
              </a:rPr>
              <a:t>regola marginalista di massimizzazione del profitto</a:t>
            </a:r>
            <a:r>
              <a:rPr lang="it-IT" altLang="en-US" sz="2800" dirty="0"/>
              <a:t>, valida per qualsiasi impresa → </a:t>
            </a:r>
            <a:r>
              <a:rPr lang="it-IT" altLang="en-US" sz="2800" u="sng" dirty="0"/>
              <a:t>efficienza economica</a:t>
            </a:r>
            <a:r>
              <a:rPr lang="it-IT" altLang="en-US" sz="2800" dirty="0"/>
              <a:t>.</a:t>
            </a:r>
            <a:endParaRPr lang="it-IT" altLang="en-US" sz="28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en-US" sz="2800" dirty="0"/>
              <a:t>	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8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8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8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88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8596CF-F024-455D-801F-AA684131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067800" cy="914400"/>
          </a:xfrm>
        </p:spPr>
        <p:txBody>
          <a:bodyPr/>
          <a:lstStyle/>
          <a:p>
            <a:r>
              <a:rPr lang="it-IT" b="0" dirty="0"/>
              <a:t>La regola marginalista per un’impresa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F03F5E-45B7-41A3-BF0B-A22B8B138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908720"/>
            <a:ext cx="9067800" cy="5486400"/>
          </a:xfrm>
        </p:spPr>
        <p:txBody>
          <a:bodyPr/>
          <a:lstStyle/>
          <a:p>
            <a:r>
              <a:rPr lang="it-IT" sz="2400" dirty="0"/>
              <a:t>Sappiamo che in generale la regola di comportamento razionale è «compi una certa azione (o scelta) finché il beneficio marginale dell’azione (o scelta) è maggiore del costo marginale; fermati quando il beneficio marginale uguaglia il costo marginale».</a:t>
            </a:r>
          </a:p>
          <a:p>
            <a:r>
              <a:rPr lang="it-IT" sz="2400" dirty="0"/>
              <a:t>Nel caso dell’impresa, il beneficio marginale si chiama ricavo marginale. E la regola si chiama </a:t>
            </a:r>
            <a:r>
              <a:rPr lang="it-IT" sz="2400" dirty="0">
                <a:solidFill>
                  <a:srgbClr val="FF0000"/>
                </a:solidFill>
              </a:rPr>
              <a:t>regola marginalista di massimizzazione del profitto</a:t>
            </a:r>
            <a:r>
              <a:rPr lang="it-IT" sz="2400" dirty="0"/>
              <a:t>.</a:t>
            </a:r>
          </a:p>
          <a:p>
            <a:r>
              <a:rPr lang="it-IT" sz="2400" dirty="0"/>
              <a:t>La regola razionale per un’impresa che vuole massimizzare il profitto quindi è: «produci un’unità in più di </a:t>
            </a:r>
            <a:r>
              <a:rPr lang="it-IT" sz="2400"/>
              <a:t>output finché </a:t>
            </a:r>
            <a:r>
              <a:rPr lang="it-IT" sz="2400" dirty="0"/>
              <a:t>il ricavo marginale di quella unità eccede il costo marginale; fermati quando arrivi a quella quantità di output per la quale il ricavo marginale di un’unità addizionale uguaglia il costo marginale».</a:t>
            </a:r>
          </a:p>
          <a:p>
            <a:r>
              <a:rPr lang="it-IT" sz="2400" dirty="0"/>
              <a:t>Questa è una regola di efficienza economica (= è la soluzione al «problema del manager»).</a:t>
            </a:r>
          </a:p>
        </p:txBody>
      </p:sp>
    </p:spTree>
    <p:extLst>
      <p:ext uri="{BB962C8B-B14F-4D97-AF65-F5344CB8AC3E}">
        <p14:creationId xmlns:p14="http://schemas.microsoft.com/office/powerpoint/2010/main" val="258620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  <a:noFill/>
        </p:spPr>
        <p:txBody>
          <a:bodyPr/>
          <a:lstStyle/>
          <a:p>
            <a:r>
              <a:rPr lang="it-IT" altLang="en-US" b="0" dirty="0"/>
              <a:t>La regola marginalista per un’impresa generica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7659688" y="6483350"/>
            <a:ext cx="958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106613" y="6459538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1179513" y="2590800"/>
            <a:ext cx="931862" cy="692150"/>
            <a:chOff x="743" y="1133"/>
            <a:chExt cx="587" cy="536"/>
          </a:xfrm>
        </p:grpSpPr>
        <p:sp>
          <p:nvSpPr>
            <p:cNvPr id="54301" name="Rectangle 6"/>
            <p:cNvSpPr>
              <a:spLocks noChangeArrowheads="1"/>
            </p:cNvSpPr>
            <p:nvPr/>
          </p:nvSpPr>
          <p:spPr bwMode="auto">
            <a:xfrm>
              <a:off x="965" y="1433"/>
              <a:ext cx="36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Costi</a:t>
              </a:r>
            </a:p>
          </p:txBody>
        </p:sp>
        <p:sp>
          <p:nvSpPr>
            <p:cNvPr id="54302" name="Rectangle 7"/>
            <p:cNvSpPr>
              <a:spLocks noChangeArrowheads="1"/>
            </p:cNvSpPr>
            <p:nvPr/>
          </p:nvSpPr>
          <p:spPr bwMode="auto">
            <a:xfrm>
              <a:off x="1126" y="1283"/>
              <a:ext cx="8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54303" name="Rectangle 8"/>
            <p:cNvSpPr>
              <a:spLocks noChangeArrowheads="1"/>
            </p:cNvSpPr>
            <p:nvPr/>
          </p:nvSpPr>
          <p:spPr bwMode="auto">
            <a:xfrm>
              <a:off x="743" y="1133"/>
              <a:ext cx="56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   </a:t>
              </a: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Ricavi</a:t>
              </a:r>
            </a:p>
          </p:txBody>
        </p:sp>
      </p:grpSp>
      <p:sp>
        <p:nvSpPr>
          <p:cNvPr id="54278" name="Rectangle 9"/>
          <p:cNvSpPr>
            <a:spLocks noChangeArrowheads="1"/>
          </p:cNvSpPr>
          <p:nvPr/>
        </p:nvSpPr>
        <p:spPr bwMode="auto">
          <a:xfrm>
            <a:off x="6172200" y="3048000"/>
            <a:ext cx="395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54279" name="Freeform 10"/>
          <p:cNvSpPr>
            <a:spLocks/>
          </p:cNvSpPr>
          <p:nvPr/>
        </p:nvSpPr>
        <p:spPr bwMode="auto">
          <a:xfrm>
            <a:off x="2293938" y="4192588"/>
            <a:ext cx="2576512" cy="2244725"/>
          </a:xfrm>
          <a:custGeom>
            <a:avLst/>
            <a:gdLst>
              <a:gd name="T0" fmla="*/ 2147483646 w 1623"/>
              <a:gd name="T1" fmla="*/ 2147483646 h 1414"/>
              <a:gd name="T2" fmla="*/ 2147483646 w 1623"/>
              <a:gd name="T3" fmla="*/ 0 h 1414"/>
              <a:gd name="T4" fmla="*/ 0 w 1623"/>
              <a:gd name="T5" fmla="*/ 0 h 14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3" h="1414">
                <a:moveTo>
                  <a:pt x="1622" y="1413"/>
                </a:moveTo>
                <a:lnTo>
                  <a:pt x="1622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4678363" y="6459538"/>
            <a:ext cx="563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000" b="1" baseline="-2500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7239000" y="4800600"/>
            <a:ext cx="395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RM</a:t>
            </a:r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>
            <a:off x="2438400" y="3352800"/>
            <a:ext cx="4622800" cy="1674813"/>
          </a:xfrm>
          <a:prstGeom prst="line">
            <a:avLst/>
          </a:prstGeom>
          <a:noFill/>
          <a:ln w="28575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83" name="Freeform 14"/>
          <p:cNvSpPr>
            <a:spLocks/>
          </p:cNvSpPr>
          <p:nvPr/>
        </p:nvSpPr>
        <p:spPr bwMode="auto">
          <a:xfrm>
            <a:off x="2286000" y="2590800"/>
            <a:ext cx="6067425" cy="3846513"/>
          </a:xfrm>
          <a:custGeom>
            <a:avLst/>
            <a:gdLst>
              <a:gd name="T0" fmla="*/ 0 w 3817"/>
              <a:gd name="T1" fmla="*/ 0 h 2916"/>
              <a:gd name="T2" fmla="*/ 0 w 3817"/>
              <a:gd name="T3" fmla="*/ 2147483646 h 2916"/>
              <a:gd name="T4" fmla="*/ 2147483646 w 3817"/>
              <a:gd name="T5" fmla="*/ 2147483646 h 29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7" h="2916">
                <a:moveTo>
                  <a:pt x="0" y="0"/>
                </a:moveTo>
                <a:lnTo>
                  <a:pt x="0" y="2915"/>
                </a:lnTo>
                <a:lnTo>
                  <a:pt x="3816" y="291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284" name="Line 15"/>
          <p:cNvSpPr>
            <a:spLocks noChangeShapeType="1"/>
          </p:cNvSpPr>
          <p:nvPr/>
        </p:nvSpPr>
        <p:spPr bwMode="auto">
          <a:xfrm flipV="1">
            <a:off x="2743200" y="2971800"/>
            <a:ext cx="3475038" cy="3095625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85" name="Freeform 16"/>
          <p:cNvSpPr>
            <a:spLocks/>
          </p:cNvSpPr>
          <p:nvPr/>
        </p:nvSpPr>
        <p:spPr bwMode="auto">
          <a:xfrm>
            <a:off x="4797425" y="4144963"/>
            <a:ext cx="120650" cy="122237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286" name="Rectangle 17"/>
          <p:cNvSpPr>
            <a:spLocks noChangeArrowheads="1"/>
          </p:cNvSpPr>
          <p:nvPr/>
        </p:nvSpPr>
        <p:spPr bwMode="auto">
          <a:xfrm>
            <a:off x="2008188" y="4059238"/>
            <a:ext cx="239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 dirty="0">
                <a:solidFill>
                  <a:srgbClr val="000000"/>
                </a:solidFill>
              </a:rPr>
              <a:t>Il profitto è massimo per Q</a:t>
            </a:r>
            <a:r>
              <a:rPr lang="it-IT" altLang="en-US" sz="1600" dirty="0">
                <a:solidFill>
                  <a:srgbClr val="000000"/>
                </a:solidFill>
              </a:rPr>
              <a:t>MAX</a:t>
            </a:r>
            <a:r>
              <a:rPr lang="it-IT" altLang="en-US" sz="2400" dirty="0">
                <a:solidFill>
                  <a:srgbClr val="000000"/>
                </a:solidFill>
              </a:rPr>
              <a:t>, cioè quando il ricavo marginale uguaglia il costo marginale. </a:t>
            </a:r>
            <a:r>
              <a:rPr lang="it-IT" altLang="en-US" sz="2400" b="1" dirty="0">
                <a:solidFill>
                  <a:srgbClr val="000000"/>
                </a:solidFill>
              </a:rPr>
              <a:t>Questa regola vale per qualsiasi impresa</a:t>
            </a:r>
            <a:r>
              <a:rPr lang="it-IT" altLang="en-US" sz="2400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 dirty="0">
                <a:solidFill>
                  <a:srgbClr val="000000"/>
                </a:solidFill>
              </a:rPr>
              <a:t>			se RM &gt; CM</a:t>
            </a:r>
            <a:r>
              <a:rPr lang="it-IT" alt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it-IT" altLang="en-US" sz="2400" dirty="0">
                <a:solidFill>
                  <a:srgbClr val="000000"/>
                </a:solidFill>
              </a:rPr>
              <a:t> l’aumento di Q fa crescere </a:t>
            </a:r>
            <a:r>
              <a:rPr lang="it-IT" altLang="en-US" sz="2400" dirty="0">
                <a:solidFill>
                  <a:srgbClr val="000000"/>
                </a:solidFill>
                <a:sym typeface="Symbol" panose="05050102010706020507" pitchFamily="18" charset="2"/>
              </a:rPr>
              <a:t>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 dirty="0">
                <a:solidFill>
                  <a:srgbClr val="000000"/>
                </a:solidFill>
                <a:sym typeface="Symbol" panose="05050102010706020507" pitchFamily="18" charset="2"/>
              </a:rPr>
              <a:t> 			se RM &lt; CM, l’aumento di Q fa diminuire 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 dirty="0">
                <a:solidFill>
                  <a:srgbClr val="000000"/>
                </a:solidFill>
                <a:sym typeface="Symbol" panose="05050102010706020507" pitchFamily="18" charset="2"/>
              </a:rPr>
              <a:t> 			</a:t>
            </a:r>
            <a:r>
              <a:rPr lang="it-IT" altLang="en-US" sz="2400" dirty="0">
                <a:solidFill>
                  <a:srgbClr val="FC0128"/>
                </a:solidFill>
                <a:sym typeface="Symbol" panose="05050102010706020507" pitchFamily="18" charset="2"/>
              </a:rPr>
              <a:t>se RM = CM, il profitto è massimo</a:t>
            </a:r>
            <a:endParaRPr lang="it-IT" altLang="en-US" sz="2400" dirty="0">
              <a:solidFill>
                <a:srgbClr val="000000"/>
              </a:solidFill>
            </a:endParaRPr>
          </a:p>
        </p:txBody>
      </p:sp>
      <p:sp>
        <p:nvSpPr>
          <p:cNvPr id="54288" name="Line 19"/>
          <p:cNvSpPr>
            <a:spLocks noChangeShapeType="1"/>
          </p:cNvSpPr>
          <p:nvPr/>
        </p:nvSpPr>
        <p:spPr bwMode="auto">
          <a:xfrm>
            <a:off x="3581400" y="3733800"/>
            <a:ext cx="0" cy="2667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289" name="Line 20"/>
          <p:cNvSpPr>
            <a:spLocks noChangeShapeType="1"/>
          </p:cNvSpPr>
          <p:nvPr/>
        </p:nvSpPr>
        <p:spPr bwMode="auto">
          <a:xfrm>
            <a:off x="5867400" y="3276600"/>
            <a:ext cx="0" cy="31242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290" name="Rectangle 21"/>
          <p:cNvSpPr>
            <a:spLocks noChangeArrowheads="1"/>
          </p:cNvSpPr>
          <p:nvPr/>
        </p:nvSpPr>
        <p:spPr bwMode="auto">
          <a:xfrm>
            <a:off x="5638800" y="646112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4291" name="Rectangle 22"/>
          <p:cNvSpPr>
            <a:spLocks noChangeArrowheads="1"/>
          </p:cNvSpPr>
          <p:nvPr/>
        </p:nvSpPr>
        <p:spPr bwMode="auto">
          <a:xfrm>
            <a:off x="3352800" y="646112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4292" name="Rectangle 23"/>
          <p:cNvSpPr>
            <a:spLocks noChangeArrowheads="1"/>
          </p:cNvSpPr>
          <p:nvPr/>
        </p:nvSpPr>
        <p:spPr bwMode="auto">
          <a:xfrm>
            <a:off x="3505200" y="3429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4293" name="Rectangle 24"/>
          <p:cNvSpPr>
            <a:spLocks noChangeArrowheads="1"/>
          </p:cNvSpPr>
          <p:nvPr/>
        </p:nvSpPr>
        <p:spPr bwMode="auto">
          <a:xfrm>
            <a:off x="3581400" y="51816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4294" name="Rectangle 25"/>
          <p:cNvSpPr>
            <a:spLocks noChangeArrowheads="1"/>
          </p:cNvSpPr>
          <p:nvPr/>
        </p:nvSpPr>
        <p:spPr bwMode="auto">
          <a:xfrm>
            <a:off x="4648200" y="38100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54295" name="Rectangle 26"/>
          <p:cNvSpPr>
            <a:spLocks noChangeArrowheads="1"/>
          </p:cNvSpPr>
          <p:nvPr/>
        </p:nvSpPr>
        <p:spPr bwMode="auto">
          <a:xfrm>
            <a:off x="5410200" y="30480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A’</a:t>
            </a:r>
          </a:p>
        </p:txBody>
      </p:sp>
      <p:sp>
        <p:nvSpPr>
          <p:cNvPr id="54296" name="Rectangle 27"/>
          <p:cNvSpPr>
            <a:spLocks noChangeArrowheads="1"/>
          </p:cNvSpPr>
          <p:nvPr/>
        </p:nvSpPr>
        <p:spPr bwMode="auto">
          <a:xfrm>
            <a:off x="5867400" y="434340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B’</a:t>
            </a:r>
          </a:p>
        </p:txBody>
      </p:sp>
      <p:sp>
        <p:nvSpPr>
          <p:cNvPr id="54297" name="Freeform 28"/>
          <p:cNvSpPr>
            <a:spLocks/>
          </p:cNvSpPr>
          <p:nvPr/>
        </p:nvSpPr>
        <p:spPr bwMode="auto">
          <a:xfrm>
            <a:off x="5791200" y="3276600"/>
            <a:ext cx="120650" cy="122238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298" name="Freeform 29"/>
          <p:cNvSpPr>
            <a:spLocks/>
          </p:cNvSpPr>
          <p:nvPr/>
        </p:nvSpPr>
        <p:spPr bwMode="auto">
          <a:xfrm>
            <a:off x="5791200" y="4495800"/>
            <a:ext cx="120650" cy="122238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299" name="Freeform 30"/>
          <p:cNvSpPr>
            <a:spLocks/>
          </p:cNvSpPr>
          <p:nvPr/>
        </p:nvSpPr>
        <p:spPr bwMode="auto">
          <a:xfrm>
            <a:off x="3505200" y="3733800"/>
            <a:ext cx="120650" cy="122238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300" name="Freeform 31"/>
          <p:cNvSpPr>
            <a:spLocks/>
          </p:cNvSpPr>
          <p:nvPr/>
        </p:nvSpPr>
        <p:spPr bwMode="auto">
          <a:xfrm>
            <a:off x="3505200" y="5257800"/>
            <a:ext cx="120650" cy="122238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0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6FD57C6-BB3E-4C33-BE30-8AFBFE832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256" y="1196752"/>
            <a:ext cx="7821488" cy="2387600"/>
          </a:xfrm>
        </p:spPr>
        <p:txBody>
          <a:bodyPr/>
          <a:lstStyle/>
          <a:p>
            <a:r>
              <a:rPr lang="it-IT" sz="4400" b="0" dirty="0"/>
              <a:t>L’impresa di concorrenza perfetta</a:t>
            </a:r>
          </a:p>
        </p:txBody>
      </p:sp>
    </p:spTree>
    <p:extLst>
      <p:ext uri="{BB962C8B-B14F-4D97-AF65-F5344CB8AC3E}">
        <p14:creationId xmlns:p14="http://schemas.microsoft.com/office/powerpoint/2010/main" val="1393530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r>
              <a:rPr lang="it-IT" altLang="en-US" b="0" dirty="0"/>
              <a:t>L’impresa nel mercato di perfetta concorrenza</a:t>
            </a:r>
            <a:endParaRPr lang="it-IT" altLang="en-US" b="0" i="1" dirty="0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250904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en-US" sz="2800" dirty="0"/>
              <a:t>Il mercato PC è un mercato che soddisfa </a:t>
            </a:r>
            <a:r>
              <a:rPr lang="it-IT" altLang="en-US" sz="2800" u="sng" dirty="0"/>
              <a:t>4 ipotesi</a:t>
            </a:r>
            <a:r>
              <a:rPr lang="it-IT" altLang="en-US" sz="2800" dirty="0"/>
              <a:t>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800" dirty="0"/>
              <a:t>	1) </a:t>
            </a:r>
            <a:r>
              <a:rPr lang="it-IT" altLang="en-US" sz="2800" dirty="0" err="1">
                <a:solidFill>
                  <a:srgbClr val="FF0000"/>
                </a:solidFill>
              </a:rPr>
              <a:t>Hp</a:t>
            </a:r>
            <a:r>
              <a:rPr lang="it-IT" altLang="en-US" sz="2800" dirty="0">
                <a:solidFill>
                  <a:srgbClr val="FF0000"/>
                </a:solidFill>
              </a:rPr>
              <a:t> di molteplicità e free entry</a:t>
            </a:r>
            <a:endParaRPr lang="it-IT" altLang="en-US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800" dirty="0"/>
              <a:t>	2) </a:t>
            </a:r>
            <a:r>
              <a:rPr lang="it-IT" altLang="en-US" sz="2800" dirty="0" err="1">
                <a:solidFill>
                  <a:srgbClr val="FF0000"/>
                </a:solidFill>
              </a:rPr>
              <a:t>Hp</a:t>
            </a:r>
            <a:r>
              <a:rPr lang="it-IT" altLang="en-US" sz="2800" dirty="0">
                <a:solidFill>
                  <a:srgbClr val="FF0000"/>
                </a:solidFill>
              </a:rPr>
              <a:t> di assenza di potere di mercato</a:t>
            </a:r>
            <a:r>
              <a:rPr lang="it-IT" altLang="en-US" sz="2800" dirty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800" dirty="0"/>
              <a:t>	3) </a:t>
            </a:r>
            <a:r>
              <a:rPr lang="it-IT" altLang="en-US" sz="2800" dirty="0" err="1">
                <a:solidFill>
                  <a:srgbClr val="FF0000"/>
                </a:solidFill>
              </a:rPr>
              <a:t>Hp</a:t>
            </a:r>
            <a:r>
              <a:rPr lang="it-IT" altLang="en-US" sz="2800" dirty="0">
                <a:solidFill>
                  <a:srgbClr val="FF0000"/>
                </a:solidFill>
              </a:rPr>
              <a:t> di uniformità del prodotto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800" dirty="0">
                <a:solidFill>
                  <a:srgbClr val="FF0000"/>
                </a:solidFill>
              </a:rPr>
              <a:t>	</a:t>
            </a:r>
            <a:r>
              <a:rPr lang="it-IT" altLang="en-US" sz="2800" dirty="0"/>
              <a:t>4)</a:t>
            </a:r>
            <a:r>
              <a:rPr lang="it-IT" altLang="en-US" sz="2800" dirty="0">
                <a:solidFill>
                  <a:srgbClr val="FF0000"/>
                </a:solidFill>
              </a:rPr>
              <a:t> </a:t>
            </a:r>
            <a:r>
              <a:rPr lang="it-IT" altLang="en-US" sz="2800" dirty="0" err="1">
                <a:solidFill>
                  <a:srgbClr val="FF0000"/>
                </a:solidFill>
              </a:rPr>
              <a:t>Hp</a:t>
            </a:r>
            <a:r>
              <a:rPr lang="it-IT" altLang="en-US" sz="2800" dirty="0">
                <a:solidFill>
                  <a:srgbClr val="FF0000"/>
                </a:solidFill>
              </a:rPr>
              <a:t> di informazione perfetta</a:t>
            </a:r>
          </a:p>
          <a:p>
            <a:pPr>
              <a:lnSpc>
                <a:spcPct val="80000"/>
              </a:lnSpc>
            </a:pPr>
            <a:r>
              <a:rPr lang="it-IT" altLang="en-US" sz="2800" dirty="0"/>
              <a:t>… e </a:t>
            </a:r>
            <a:r>
              <a:rPr lang="it-IT" altLang="en-US" sz="2800" u="sng" dirty="0"/>
              <a:t>un corollario</a:t>
            </a:r>
            <a:r>
              <a:rPr lang="it-IT" altLang="en-US" sz="2800" dirty="0"/>
              <a:t>: </a:t>
            </a:r>
            <a:r>
              <a:rPr lang="it-IT" altLang="en-US" sz="2800" dirty="0">
                <a:solidFill>
                  <a:srgbClr val="FF0000"/>
                </a:solidFill>
              </a:rPr>
              <a:t>comportamento </a:t>
            </a:r>
            <a:r>
              <a:rPr lang="it-IT" altLang="en-US" sz="2800" dirty="0" err="1">
                <a:solidFill>
                  <a:srgbClr val="FF0000"/>
                </a:solidFill>
              </a:rPr>
              <a:t>price</a:t>
            </a:r>
            <a:r>
              <a:rPr lang="it-IT" altLang="en-US" sz="2800" dirty="0">
                <a:solidFill>
                  <a:srgbClr val="FF0000"/>
                </a:solidFill>
              </a:rPr>
              <a:t> </a:t>
            </a:r>
            <a:r>
              <a:rPr lang="it-IT" altLang="en-US" sz="2800" dirty="0" err="1">
                <a:solidFill>
                  <a:srgbClr val="FF0000"/>
                </a:solidFill>
              </a:rPr>
              <a:t>taking</a:t>
            </a:r>
            <a:endParaRPr lang="it-IT" alt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altLang="en-US" sz="2800" dirty="0"/>
              <a:t>Le imprese che operano in tale mercato sono dette imprese perfettamente concorrenziali (</a:t>
            </a:r>
            <a:r>
              <a:rPr lang="it-IT" altLang="en-US" sz="2800" dirty="0">
                <a:solidFill>
                  <a:srgbClr val="FF0000"/>
                </a:solidFill>
              </a:rPr>
              <a:t>imprese PC</a:t>
            </a:r>
            <a:r>
              <a:rPr lang="it-IT" altLang="en-US" sz="2800" dirty="0"/>
              <a:t>).</a:t>
            </a:r>
          </a:p>
          <a:p>
            <a:pPr>
              <a:lnSpc>
                <a:spcPct val="80000"/>
              </a:lnSpc>
            </a:pPr>
            <a:r>
              <a:rPr lang="it-IT" altLang="en-US" sz="2800" u="sng" dirty="0"/>
              <a:t>Due obiettivi</a:t>
            </a:r>
            <a:r>
              <a:rPr lang="it-IT" altLang="en-US" sz="2800" dirty="0"/>
              <a:t>:</a:t>
            </a:r>
          </a:p>
          <a:p>
            <a:pPr lvl="1">
              <a:lnSpc>
                <a:spcPct val="80000"/>
              </a:lnSpc>
            </a:pPr>
            <a:r>
              <a:rPr lang="it-IT" altLang="en-US" sz="2800" dirty="0"/>
              <a:t>Studiare il comportamento dell’impresa PC (come termine di confronto per le imprese dei mercati non-PC)</a:t>
            </a:r>
          </a:p>
          <a:p>
            <a:pPr lvl="1">
              <a:lnSpc>
                <a:spcPct val="80000"/>
              </a:lnSpc>
            </a:pPr>
            <a:r>
              <a:rPr lang="it-IT" altLang="en-US" sz="2800" dirty="0"/>
              <a:t>Costruire la retta di offerta dell’impresa e del mercato PC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7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7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0183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noFill/>
        </p:spPr>
        <p:txBody>
          <a:bodyPr/>
          <a:lstStyle/>
          <a:p>
            <a:r>
              <a:rPr lang="it-IT" altLang="en-US" b="0"/>
              <a:t>I ricavi di un’impresa in concorrenza perfetta</a:t>
            </a:r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314825"/>
          </a:xfrm>
          <a:noFill/>
        </p:spPr>
        <p:txBody>
          <a:bodyPr/>
          <a:lstStyle/>
          <a:p>
            <a:pPr>
              <a:tabLst>
                <a:tab pos="333375" algn="l"/>
                <a:tab pos="857250" algn="l"/>
              </a:tabLst>
            </a:pPr>
            <a:r>
              <a:rPr lang="it-IT" altLang="en-US" sz="2800" dirty="0">
                <a:solidFill>
                  <a:srgbClr val="000000"/>
                </a:solidFill>
              </a:rPr>
              <a:t>L’impresa PC è </a:t>
            </a:r>
            <a:r>
              <a:rPr lang="it-IT" altLang="en-US" sz="2800" i="1" dirty="0" err="1">
                <a:solidFill>
                  <a:srgbClr val="000000"/>
                </a:solidFill>
              </a:rPr>
              <a:t>price-taker</a:t>
            </a:r>
            <a:r>
              <a:rPr lang="it-IT" altLang="en-US" sz="2800" dirty="0">
                <a:solidFill>
                  <a:srgbClr val="000000"/>
                </a:solidFill>
              </a:rPr>
              <a:t>: il prezzo P è </a:t>
            </a:r>
            <a:r>
              <a:rPr lang="it-IT" altLang="en-US" sz="2800" u="sng" dirty="0">
                <a:solidFill>
                  <a:srgbClr val="000000"/>
                </a:solidFill>
              </a:rPr>
              <a:t>dato</a:t>
            </a:r>
            <a:r>
              <a:rPr lang="it-IT" altLang="en-US" sz="2800" dirty="0">
                <a:solidFill>
                  <a:srgbClr val="000000"/>
                </a:solidFill>
              </a:rPr>
              <a:t>.</a:t>
            </a:r>
          </a:p>
          <a:p>
            <a:pPr>
              <a:tabLst>
                <a:tab pos="333375" algn="l"/>
                <a:tab pos="857250" algn="l"/>
              </a:tabLst>
            </a:pPr>
            <a:r>
              <a:rPr lang="it-IT" altLang="en-US" sz="2800" dirty="0">
                <a:solidFill>
                  <a:srgbClr val="FF0000"/>
                </a:solidFill>
              </a:rPr>
              <a:t>Ricavo totale: RT = P </a:t>
            </a:r>
            <a:r>
              <a:rPr lang="it-IT" altLang="en-US" sz="2800" i="1" dirty="0">
                <a:solidFill>
                  <a:srgbClr val="FF0000"/>
                </a:solidFill>
              </a:rPr>
              <a:t>x </a:t>
            </a:r>
            <a:r>
              <a:rPr lang="it-IT" altLang="en-US" sz="2800" dirty="0">
                <a:solidFill>
                  <a:srgbClr val="FF0000"/>
                </a:solidFill>
              </a:rPr>
              <a:t>Q</a:t>
            </a:r>
          </a:p>
          <a:p>
            <a:pPr>
              <a:tabLst>
                <a:tab pos="333375" algn="l"/>
                <a:tab pos="857250" algn="l"/>
              </a:tabLst>
            </a:pPr>
            <a:r>
              <a:rPr lang="it-IT" altLang="en-US" sz="2800" dirty="0">
                <a:solidFill>
                  <a:schemeClr val="accent2"/>
                </a:solidFill>
              </a:rPr>
              <a:t>Ricavo medio </a:t>
            </a:r>
            <a:r>
              <a:rPr lang="it-IT" altLang="en-US" sz="2800" dirty="0" err="1">
                <a:solidFill>
                  <a:schemeClr val="accent2"/>
                </a:solidFill>
              </a:rPr>
              <a:t>RMe</a:t>
            </a:r>
            <a:r>
              <a:rPr lang="it-IT" altLang="en-US" sz="2800" dirty="0">
                <a:solidFill>
                  <a:schemeClr val="accent2"/>
                </a:solidFill>
              </a:rPr>
              <a:t> = RT / Q = P</a:t>
            </a:r>
          </a:p>
          <a:p>
            <a:pPr>
              <a:tabLst>
                <a:tab pos="333375" algn="l"/>
                <a:tab pos="857250" algn="l"/>
              </a:tabLst>
            </a:pPr>
            <a:r>
              <a:rPr lang="it-IT" altLang="en-US" sz="2800" dirty="0">
                <a:solidFill>
                  <a:srgbClr val="D60093"/>
                </a:solidFill>
              </a:rPr>
              <a:t>Ricavo marginale:</a:t>
            </a:r>
            <a:r>
              <a:rPr lang="it-IT" altLang="en-US" sz="2800" dirty="0">
                <a:solidFill>
                  <a:srgbClr val="9933FF"/>
                </a:solidFill>
              </a:rPr>
              <a:t> </a:t>
            </a:r>
            <a:r>
              <a:rPr lang="it-IT" altLang="en-US" sz="2800" dirty="0">
                <a:solidFill>
                  <a:srgbClr val="D60093"/>
                </a:solidFill>
              </a:rPr>
              <a:t>RM = </a:t>
            </a:r>
            <a:r>
              <a:rPr lang="it-IT" altLang="en-US" sz="2800" dirty="0">
                <a:solidFill>
                  <a:srgbClr val="D60093"/>
                </a:solidFill>
                <a:sym typeface="Symbol" panose="05050102010706020507" pitchFamily="18" charset="2"/>
              </a:rPr>
              <a:t></a:t>
            </a:r>
            <a:r>
              <a:rPr lang="it-IT" altLang="en-US" sz="2800" dirty="0">
                <a:solidFill>
                  <a:srgbClr val="D60093"/>
                </a:solidFill>
              </a:rPr>
              <a:t>RT / </a:t>
            </a:r>
            <a:r>
              <a:rPr lang="it-IT" altLang="en-US" sz="2800" dirty="0">
                <a:solidFill>
                  <a:srgbClr val="D60093"/>
                </a:solidFill>
                <a:sym typeface="Symbol" panose="05050102010706020507" pitchFamily="18" charset="2"/>
              </a:rPr>
              <a:t></a:t>
            </a:r>
            <a:r>
              <a:rPr lang="it-IT" altLang="en-US" sz="2800" dirty="0">
                <a:solidFill>
                  <a:srgbClr val="D60093"/>
                </a:solidFill>
              </a:rPr>
              <a:t>Q</a:t>
            </a:r>
            <a:r>
              <a:rPr lang="it-IT" altLang="en-US" sz="2400" dirty="0">
                <a:solidFill>
                  <a:srgbClr val="D60093"/>
                </a:solidFill>
              </a:rPr>
              <a:t> </a:t>
            </a:r>
            <a:r>
              <a:rPr lang="it-IT" altLang="en-US" sz="2800" b="1" dirty="0">
                <a:solidFill>
                  <a:srgbClr val="00CC00"/>
                </a:solidFill>
              </a:rPr>
              <a:t>= P</a:t>
            </a:r>
          </a:p>
          <a:p>
            <a:pPr>
              <a:tabLst>
                <a:tab pos="333375" algn="l"/>
                <a:tab pos="857250" algn="l"/>
              </a:tabLst>
            </a:pPr>
            <a:r>
              <a:rPr lang="it-IT" altLang="en-US" sz="2800" dirty="0"/>
              <a:t>Quindi, nel solo caso di un’impresa PC, </a:t>
            </a:r>
            <a:r>
              <a:rPr lang="it-IT" altLang="en-US" sz="2800" u="sng" dirty="0"/>
              <a:t>sia</a:t>
            </a:r>
            <a:r>
              <a:rPr lang="it-IT" altLang="en-US" sz="2800" dirty="0"/>
              <a:t> il ricavo medio </a:t>
            </a:r>
            <a:r>
              <a:rPr lang="it-IT" altLang="en-US" sz="2800" u="sng" dirty="0"/>
              <a:t>che</a:t>
            </a:r>
            <a:r>
              <a:rPr lang="it-IT" altLang="en-US" sz="2800" dirty="0"/>
              <a:t> quello marginale sono pari al prezzo di vendita.</a:t>
            </a:r>
          </a:p>
          <a:p>
            <a:pPr lvl="1">
              <a:tabLst>
                <a:tab pos="333375" algn="l"/>
                <a:tab pos="857250" algn="l"/>
              </a:tabLst>
            </a:pPr>
            <a:r>
              <a:rPr lang="it-IT" altLang="en-US" sz="2400" dirty="0"/>
              <a:t>Infatti, essendo dato il prezzo, anche RM sarà sempre uguale a P.</a:t>
            </a:r>
          </a:p>
          <a:p>
            <a:pPr>
              <a:tabLst>
                <a:tab pos="333375" algn="l"/>
                <a:tab pos="857250" algn="l"/>
              </a:tabLst>
            </a:pPr>
            <a:r>
              <a:rPr lang="it-IT" altLang="en-US" sz="2800" dirty="0"/>
              <a:t>Pertanto, nel caso di un’impresa PC, le due curve </a:t>
            </a:r>
            <a:r>
              <a:rPr lang="it-IT" altLang="en-US" sz="2800" dirty="0" err="1"/>
              <a:t>RMe</a:t>
            </a:r>
            <a:r>
              <a:rPr lang="it-IT" altLang="en-US" sz="2800" dirty="0"/>
              <a:t> e RM </a:t>
            </a:r>
            <a:r>
              <a:rPr lang="it-IT" altLang="en-US" sz="2800" u="sng" dirty="0"/>
              <a:t>coincidono</a:t>
            </a:r>
            <a:r>
              <a:rPr lang="it-IT" altLang="en-US" sz="2800" dirty="0"/>
              <a:t> e sono </a:t>
            </a:r>
            <a:r>
              <a:rPr lang="it-IT" altLang="en-US" sz="2800" u="sng" dirty="0"/>
              <a:t>orizzontali</a:t>
            </a:r>
            <a:r>
              <a:rPr lang="it-IT" altLang="en-US" sz="2800" dirty="0"/>
              <a:t> al livello </a:t>
            </a:r>
            <a:r>
              <a:rPr lang="it-IT" altLang="en-US" sz="2800" i="1" dirty="0"/>
              <a:t>dato</a:t>
            </a:r>
            <a:r>
              <a:rPr lang="it-IT" altLang="en-US" sz="2800" dirty="0"/>
              <a:t> di P.</a:t>
            </a:r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>
            <a:off x="3276600" y="54102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6" name="Line 11"/>
          <p:cNvSpPr>
            <a:spLocks noChangeShapeType="1"/>
          </p:cNvSpPr>
          <p:nvPr/>
        </p:nvSpPr>
        <p:spPr bwMode="auto">
          <a:xfrm>
            <a:off x="3276600" y="6629400"/>
            <a:ext cx="167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7" name="Line 12"/>
          <p:cNvSpPr>
            <a:spLocks noChangeShapeType="1"/>
          </p:cNvSpPr>
          <p:nvPr/>
        </p:nvSpPr>
        <p:spPr bwMode="auto">
          <a:xfrm>
            <a:off x="3276600" y="5943600"/>
            <a:ext cx="16002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8" name="Text Box 13"/>
          <p:cNvSpPr txBox="1">
            <a:spLocks noChangeArrowheads="1"/>
          </p:cNvSpPr>
          <p:nvPr/>
        </p:nvSpPr>
        <p:spPr bwMode="auto">
          <a:xfrm>
            <a:off x="4953000" y="5711825"/>
            <a:ext cx="1593850" cy="376238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800">
                <a:solidFill>
                  <a:srgbClr val="000000"/>
                </a:solidFill>
              </a:rPr>
              <a:t>RM = Rme = P</a:t>
            </a:r>
          </a:p>
        </p:txBody>
      </p:sp>
      <p:sp>
        <p:nvSpPr>
          <p:cNvPr id="50189" name="Text Box 14"/>
          <p:cNvSpPr txBox="1">
            <a:spLocks noChangeArrowheads="1"/>
          </p:cNvSpPr>
          <p:nvPr/>
        </p:nvSpPr>
        <p:spPr bwMode="auto">
          <a:xfrm>
            <a:off x="2987675" y="537368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0190" name="Text Box 15"/>
          <p:cNvSpPr txBox="1">
            <a:spLocks noChangeArrowheads="1"/>
          </p:cNvSpPr>
          <p:nvPr/>
        </p:nvSpPr>
        <p:spPr bwMode="auto">
          <a:xfrm>
            <a:off x="4876800" y="65214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>
                <a:solidFill>
                  <a:srgbClr val="000000"/>
                </a:solidFill>
              </a:rPr>
              <a:t>Q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8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838200"/>
          </a:xfrm>
          <a:noFill/>
        </p:spPr>
        <p:txBody>
          <a:bodyPr/>
          <a:lstStyle/>
          <a:p>
            <a:r>
              <a:rPr lang="it-IT" altLang="en-US" b="0" dirty="0">
                <a:solidFill>
                  <a:srgbClr val="000000"/>
                </a:solidFill>
              </a:rPr>
              <a:t>Il ricavo medio e marginale di un’impresa PC</a:t>
            </a:r>
            <a:endParaRPr lang="it-IT" altLang="en-US" b="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659688" y="6483350"/>
            <a:ext cx="958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Quantità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106613" y="6459538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grpSp>
        <p:nvGrpSpPr>
          <p:cNvPr id="56325" name="Group 5"/>
          <p:cNvGrpSpPr>
            <a:grpSpLocks/>
          </p:cNvGrpSpPr>
          <p:nvPr/>
        </p:nvGrpSpPr>
        <p:grpSpPr bwMode="auto">
          <a:xfrm>
            <a:off x="1174751" y="2943760"/>
            <a:ext cx="931862" cy="692150"/>
            <a:chOff x="743" y="1133"/>
            <a:chExt cx="587" cy="536"/>
          </a:xfrm>
        </p:grpSpPr>
        <p:sp>
          <p:nvSpPr>
            <p:cNvPr id="56338" name="Rectangle 6"/>
            <p:cNvSpPr>
              <a:spLocks noChangeArrowheads="1"/>
            </p:cNvSpPr>
            <p:nvPr/>
          </p:nvSpPr>
          <p:spPr bwMode="auto">
            <a:xfrm>
              <a:off x="965" y="1433"/>
              <a:ext cx="36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Costi</a:t>
              </a:r>
            </a:p>
          </p:txBody>
        </p:sp>
        <p:sp>
          <p:nvSpPr>
            <p:cNvPr id="56339" name="Rectangle 7"/>
            <p:cNvSpPr>
              <a:spLocks noChangeArrowheads="1"/>
            </p:cNvSpPr>
            <p:nvPr/>
          </p:nvSpPr>
          <p:spPr bwMode="auto">
            <a:xfrm>
              <a:off x="1126" y="1283"/>
              <a:ext cx="8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56340" name="Rectangle 8"/>
            <p:cNvSpPr>
              <a:spLocks noChangeArrowheads="1"/>
            </p:cNvSpPr>
            <p:nvPr/>
          </p:nvSpPr>
          <p:spPr bwMode="auto">
            <a:xfrm>
              <a:off x="743" y="1133"/>
              <a:ext cx="56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</a:t>
              </a:r>
              <a:r>
                <a:rPr kumimoji="0" lang="it-IT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Ricavi</a:t>
              </a:r>
            </a:p>
          </p:txBody>
        </p:sp>
      </p:grpSp>
      <p:sp>
        <p:nvSpPr>
          <p:cNvPr id="56329" name="Rectangle 12"/>
          <p:cNvSpPr>
            <a:spLocks noChangeArrowheads="1"/>
          </p:cNvSpPr>
          <p:nvPr/>
        </p:nvSpPr>
        <p:spPr bwMode="auto">
          <a:xfrm>
            <a:off x="6821488" y="4987206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RM = </a:t>
            </a:r>
            <a:r>
              <a:rPr kumimoji="0" lang="it-IT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RMe</a:t>
            </a:r>
            <a:r>
              <a:rPr kumimoji="0" lang="it-IT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P</a:t>
            </a:r>
          </a:p>
        </p:txBody>
      </p:sp>
      <p:sp>
        <p:nvSpPr>
          <p:cNvPr id="56330" name="Line 13"/>
          <p:cNvSpPr>
            <a:spLocks noChangeShapeType="1"/>
          </p:cNvSpPr>
          <p:nvPr/>
        </p:nvSpPr>
        <p:spPr bwMode="auto">
          <a:xfrm>
            <a:off x="2286000" y="4941168"/>
            <a:ext cx="4724400" cy="0"/>
          </a:xfrm>
          <a:prstGeom prst="line">
            <a:avLst/>
          </a:prstGeom>
          <a:noFill/>
          <a:ln w="381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31" name="Freeform 14"/>
          <p:cNvSpPr>
            <a:spLocks/>
          </p:cNvSpPr>
          <p:nvPr/>
        </p:nvSpPr>
        <p:spPr bwMode="auto">
          <a:xfrm>
            <a:off x="2179638" y="2719387"/>
            <a:ext cx="6173788" cy="3717926"/>
          </a:xfrm>
          <a:custGeom>
            <a:avLst/>
            <a:gdLst>
              <a:gd name="T0" fmla="*/ 0 w 3817"/>
              <a:gd name="T1" fmla="*/ 0 h 2916"/>
              <a:gd name="T2" fmla="*/ 0 w 3817"/>
              <a:gd name="T3" fmla="*/ 2147483646 h 2916"/>
              <a:gd name="T4" fmla="*/ 2147483646 w 3817"/>
              <a:gd name="T5" fmla="*/ 2147483646 h 29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7" h="2916">
                <a:moveTo>
                  <a:pt x="0" y="0"/>
                </a:moveTo>
                <a:lnTo>
                  <a:pt x="0" y="2915"/>
                </a:lnTo>
                <a:lnTo>
                  <a:pt x="3816" y="291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34" name="Rectangle 17"/>
          <p:cNvSpPr>
            <a:spLocks noChangeArrowheads="1"/>
          </p:cNvSpPr>
          <p:nvPr/>
        </p:nvSpPr>
        <p:spPr bwMode="auto">
          <a:xfrm>
            <a:off x="1869351" y="4782873"/>
            <a:ext cx="239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</a:t>
            </a:r>
          </a:p>
        </p:txBody>
      </p:sp>
      <p:sp>
        <p:nvSpPr>
          <p:cNvPr id="56335" name="Rectangle 18"/>
          <p:cNvSpPr>
            <a:spLocks noChangeArrowheads="1"/>
          </p:cNvSpPr>
          <p:nvPr/>
        </p:nvSpPr>
        <p:spPr bwMode="auto">
          <a:xfrm>
            <a:off x="971600" y="1243981"/>
            <a:ext cx="769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Nel caso particolare di un’impresa PC ricavo medio e ricavo marginale coincidono e sono entrambi pari al prezzo </a:t>
            </a:r>
            <a:r>
              <a:rPr kumimoji="0" lang="it-IT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dato</a:t>
            </a:r>
            <a:r>
              <a:rPr lang="it-IT" altLang="en-US" sz="2000" dirty="0">
                <a:solidFill>
                  <a:srgbClr val="000000"/>
                </a:solidFill>
              </a:rPr>
              <a:t> (= </a:t>
            </a:r>
            <a:r>
              <a:rPr lang="it-IT" altLang="en-US" sz="2000" dirty="0" err="1">
                <a:solidFill>
                  <a:srgbClr val="000000"/>
                </a:solidFill>
              </a:rPr>
              <a:t>price-taking</a:t>
            </a:r>
            <a:r>
              <a:rPr lang="it-IT" altLang="en-US" sz="2000" dirty="0">
                <a:solidFill>
                  <a:srgbClr val="000000"/>
                </a:solidFill>
              </a:rPr>
              <a:t>).</a:t>
            </a:r>
            <a:endParaRPr kumimoji="0" lang="it-IT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2000" dirty="0">
                <a:solidFill>
                  <a:srgbClr val="000000"/>
                </a:solidFill>
              </a:rPr>
              <a:t>La linea orizzontale rappresenta quindi anche la </a:t>
            </a:r>
            <a:r>
              <a:rPr lang="it-IT" altLang="en-US" sz="2000" u="sng" dirty="0">
                <a:solidFill>
                  <a:srgbClr val="000000"/>
                </a:solidFill>
              </a:rPr>
              <a:t>domanda</a:t>
            </a:r>
            <a:r>
              <a:rPr lang="it-IT" altLang="en-US" sz="2000" dirty="0">
                <a:solidFill>
                  <a:srgbClr val="000000"/>
                </a:solidFill>
              </a:rPr>
              <a:t> di quella specifica impresa PC (NON la domanda di mercato!).</a:t>
            </a:r>
            <a:endParaRPr kumimoji="0" lang="it-IT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750009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623" y="116632"/>
            <a:ext cx="9067800" cy="914400"/>
          </a:xfrm>
        </p:spPr>
        <p:txBody>
          <a:bodyPr/>
          <a:lstStyle/>
          <a:p>
            <a:r>
              <a:rPr lang="it-IT" b="0" dirty="0"/>
              <a:t>La regola MCP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08720"/>
            <a:ext cx="9067800" cy="5616624"/>
          </a:xfrm>
        </p:spPr>
        <p:txBody>
          <a:bodyPr/>
          <a:lstStyle/>
          <a:p>
            <a:r>
              <a:rPr lang="it-IT" altLang="en-US" sz="2800" dirty="0">
                <a:solidFill>
                  <a:srgbClr val="000000"/>
                </a:solidFill>
              </a:rPr>
              <a:t>La regola marginalista di massimizzazione del profitto (</a:t>
            </a:r>
            <a:r>
              <a:rPr lang="it-IT" altLang="en-US" sz="2800" dirty="0" err="1">
                <a:solidFill>
                  <a:srgbClr val="FF0000"/>
                </a:solidFill>
              </a:rPr>
              <a:t>Q</a:t>
            </a:r>
            <a:r>
              <a:rPr lang="it-IT" altLang="en-US" sz="2400" dirty="0" err="1">
                <a:solidFill>
                  <a:srgbClr val="FF0000"/>
                </a:solidFill>
              </a:rPr>
              <a:t>max</a:t>
            </a:r>
            <a:r>
              <a:rPr lang="it-IT" altLang="en-US" sz="2800" dirty="0">
                <a:solidFill>
                  <a:srgbClr val="FF0000"/>
                </a:solidFill>
              </a:rPr>
              <a:t> </a:t>
            </a:r>
            <a:r>
              <a:rPr lang="it-IT" altLang="en-US" sz="2800" dirty="0" err="1">
                <a:solidFill>
                  <a:srgbClr val="FF0000"/>
                </a:solidFill>
              </a:rPr>
              <a:t>t.c</a:t>
            </a:r>
            <a:r>
              <a:rPr lang="it-IT" altLang="en-US" sz="2800" dirty="0">
                <a:solidFill>
                  <a:srgbClr val="FF0000"/>
                </a:solidFill>
              </a:rPr>
              <a:t>. RM = CM</a:t>
            </a:r>
            <a:r>
              <a:rPr lang="it-IT" altLang="en-US" sz="2800" dirty="0">
                <a:solidFill>
                  <a:srgbClr val="000000"/>
                </a:solidFill>
              </a:rPr>
              <a:t>) vale anche per un’impresa PC. </a:t>
            </a:r>
          </a:p>
          <a:p>
            <a:r>
              <a:rPr lang="it-IT" altLang="en-US" sz="2800" dirty="0">
                <a:solidFill>
                  <a:srgbClr val="000000"/>
                </a:solidFill>
              </a:rPr>
              <a:t>Ma nel caso di un’impresa PC, sappiamo che vale:</a:t>
            </a:r>
          </a:p>
          <a:p>
            <a:pPr marL="0" indent="0" algn="ctr">
              <a:buNone/>
            </a:pPr>
            <a:r>
              <a:rPr lang="it-IT" altLang="en-US" sz="2800" dirty="0">
                <a:solidFill>
                  <a:srgbClr val="FF0000"/>
                </a:solidFill>
              </a:rPr>
              <a:t>RM = P </a:t>
            </a:r>
          </a:p>
          <a:p>
            <a:r>
              <a:rPr lang="it-IT" altLang="en-US" sz="2800" dirty="0">
                <a:solidFill>
                  <a:srgbClr val="000000"/>
                </a:solidFill>
              </a:rPr>
              <a:t>Quindi per un’impresa PC possiamo anche dire che il massimo profitto si avrà quando:</a:t>
            </a:r>
            <a:r>
              <a:rPr lang="it-IT" altLang="en-US" sz="2800" dirty="0">
                <a:solidFill>
                  <a:schemeClr val="tx2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it-IT" altLang="en-US" sz="2800" dirty="0" err="1">
                <a:solidFill>
                  <a:srgbClr val="FF0000"/>
                </a:solidFill>
              </a:rPr>
              <a:t>Q</a:t>
            </a:r>
            <a:r>
              <a:rPr lang="it-IT" altLang="en-US" sz="2400" dirty="0" err="1">
                <a:solidFill>
                  <a:srgbClr val="FF0000"/>
                </a:solidFill>
              </a:rPr>
              <a:t>max</a:t>
            </a:r>
            <a:r>
              <a:rPr lang="it-IT" altLang="en-US" sz="2800" dirty="0">
                <a:solidFill>
                  <a:srgbClr val="FF0000"/>
                </a:solidFill>
              </a:rPr>
              <a:t> </a:t>
            </a:r>
            <a:r>
              <a:rPr lang="it-IT" altLang="en-US" sz="2800" dirty="0" err="1">
                <a:solidFill>
                  <a:srgbClr val="FF0000"/>
                </a:solidFill>
              </a:rPr>
              <a:t>t.c</a:t>
            </a:r>
            <a:r>
              <a:rPr lang="it-IT" altLang="en-US" sz="2800" dirty="0">
                <a:solidFill>
                  <a:srgbClr val="FF0000"/>
                </a:solidFill>
              </a:rPr>
              <a:t>. P = CM</a:t>
            </a:r>
            <a:r>
              <a:rPr lang="it-IT" altLang="en-US" sz="2800" dirty="0">
                <a:solidFill>
                  <a:schemeClr val="tx2"/>
                </a:solidFill>
              </a:rPr>
              <a:t> </a:t>
            </a:r>
          </a:p>
          <a:p>
            <a:r>
              <a:rPr lang="it-IT" altLang="en-US" sz="2800" dirty="0"/>
              <a:t>Questa è la c.d. regola MCP (</a:t>
            </a:r>
            <a:r>
              <a:rPr lang="it-IT" altLang="en-US" sz="2800" i="1" dirty="0" err="1"/>
              <a:t>marginal</a:t>
            </a:r>
            <a:r>
              <a:rPr lang="it-IT" altLang="en-US" sz="2800" i="1" dirty="0"/>
              <a:t> cost pricing</a:t>
            </a:r>
            <a:r>
              <a:rPr lang="it-IT" altLang="en-US" sz="2800" dirty="0"/>
              <a:t>).</a:t>
            </a:r>
          </a:p>
          <a:p>
            <a:pPr lvl="1"/>
            <a:r>
              <a:rPr lang="it-IT" altLang="en-US" sz="2400" dirty="0"/>
              <a:t>La regola afferma che se il CM di un’impresa PC uguaglia il prezzo dato di mercato, allora il profitto è massimo e si raggiunge l’efficienza economica.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32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6972"/>
            <a:ext cx="9144000" cy="838200"/>
          </a:xfrm>
          <a:noFill/>
        </p:spPr>
        <p:txBody>
          <a:bodyPr/>
          <a:lstStyle/>
          <a:p>
            <a:r>
              <a:rPr lang="it-IT" altLang="en-US" b="0" dirty="0">
                <a:solidFill>
                  <a:srgbClr val="000000"/>
                </a:solidFill>
              </a:rPr>
              <a:t>La regola marginalista per un’impresa PC</a:t>
            </a:r>
            <a:endParaRPr lang="it-IT" altLang="en-US" b="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659688" y="6483350"/>
            <a:ext cx="958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106613" y="6459538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56325" name="Group 5"/>
          <p:cNvGrpSpPr>
            <a:grpSpLocks/>
          </p:cNvGrpSpPr>
          <p:nvPr/>
        </p:nvGrpSpPr>
        <p:grpSpPr bwMode="auto">
          <a:xfrm>
            <a:off x="1179513" y="2590800"/>
            <a:ext cx="931862" cy="692150"/>
            <a:chOff x="743" y="1133"/>
            <a:chExt cx="587" cy="536"/>
          </a:xfrm>
        </p:grpSpPr>
        <p:sp>
          <p:nvSpPr>
            <p:cNvPr id="56338" name="Rectangle 6"/>
            <p:cNvSpPr>
              <a:spLocks noChangeArrowheads="1"/>
            </p:cNvSpPr>
            <p:nvPr/>
          </p:nvSpPr>
          <p:spPr bwMode="auto">
            <a:xfrm>
              <a:off x="965" y="1433"/>
              <a:ext cx="36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Costi</a:t>
              </a:r>
            </a:p>
          </p:txBody>
        </p:sp>
        <p:sp>
          <p:nvSpPr>
            <p:cNvPr id="56339" name="Rectangle 7"/>
            <p:cNvSpPr>
              <a:spLocks noChangeArrowheads="1"/>
            </p:cNvSpPr>
            <p:nvPr/>
          </p:nvSpPr>
          <p:spPr bwMode="auto">
            <a:xfrm>
              <a:off x="1126" y="1283"/>
              <a:ext cx="8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56340" name="Rectangle 8"/>
            <p:cNvSpPr>
              <a:spLocks noChangeArrowheads="1"/>
            </p:cNvSpPr>
            <p:nvPr/>
          </p:nvSpPr>
          <p:spPr bwMode="auto">
            <a:xfrm>
              <a:off x="743" y="1133"/>
              <a:ext cx="56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   </a:t>
              </a: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Ricavi</a:t>
              </a:r>
            </a:p>
          </p:txBody>
        </p:sp>
      </p:grpSp>
      <p:sp>
        <p:nvSpPr>
          <p:cNvPr id="56326" name="Rectangle 9"/>
          <p:cNvSpPr>
            <a:spLocks noChangeArrowheads="1"/>
          </p:cNvSpPr>
          <p:nvPr/>
        </p:nvSpPr>
        <p:spPr bwMode="auto">
          <a:xfrm>
            <a:off x="6172200" y="3048000"/>
            <a:ext cx="395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56327" name="Freeform 10"/>
          <p:cNvSpPr>
            <a:spLocks/>
          </p:cNvSpPr>
          <p:nvPr/>
        </p:nvSpPr>
        <p:spPr bwMode="auto">
          <a:xfrm>
            <a:off x="2293938" y="4192588"/>
            <a:ext cx="2576512" cy="2244725"/>
          </a:xfrm>
          <a:custGeom>
            <a:avLst/>
            <a:gdLst>
              <a:gd name="T0" fmla="*/ 2147483646 w 1623"/>
              <a:gd name="T1" fmla="*/ 2147483646 h 1414"/>
              <a:gd name="T2" fmla="*/ 2147483646 w 1623"/>
              <a:gd name="T3" fmla="*/ 0 h 1414"/>
              <a:gd name="T4" fmla="*/ 0 w 1623"/>
              <a:gd name="T5" fmla="*/ 0 h 14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3" h="1414">
                <a:moveTo>
                  <a:pt x="1622" y="1413"/>
                </a:moveTo>
                <a:lnTo>
                  <a:pt x="1622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28" name="Rectangle 11"/>
          <p:cNvSpPr>
            <a:spLocks noChangeArrowheads="1"/>
          </p:cNvSpPr>
          <p:nvPr/>
        </p:nvSpPr>
        <p:spPr bwMode="auto">
          <a:xfrm>
            <a:off x="4678363" y="6459538"/>
            <a:ext cx="563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000" b="1" baseline="-2500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</a:p>
        </p:txBody>
      </p:sp>
      <p:sp>
        <p:nvSpPr>
          <p:cNvPr id="56329" name="Rectangle 12"/>
          <p:cNvSpPr>
            <a:spLocks noChangeArrowheads="1"/>
          </p:cNvSpPr>
          <p:nvPr/>
        </p:nvSpPr>
        <p:spPr bwMode="auto">
          <a:xfrm>
            <a:off x="6781800" y="42672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RM = RMe = P</a:t>
            </a:r>
          </a:p>
        </p:txBody>
      </p:sp>
      <p:sp>
        <p:nvSpPr>
          <p:cNvPr id="56330" name="Line 13"/>
          <p:cNvSpPr>
            <a:spLocks noChangeShapeType="1"/>
          </p:cNvSpPr>
          <p:nvPr/>
        </p:nvSpPr>
        <p:spPr bwMode="auto">
          <a:xfrm>
            <a:off x="2286000" y="4191000"/>
            <a:ext cx="4724400" cy="0"/>
          </a:xfrm>
          <a:prstGeom prst="line">
            <a:avLst/>
          </a:prstGeom>
          <a:noFill/>
          <a:ln w="28575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1" name="Freeform 14"/>
          <p:cNvSpPr>
            <a:spLocks/>
          </p:cNvSpPr>
          <p:nvPr/>
        </p:nvSpPr>
        <p:spPr bwMode="auto">
          <a:xfrm>
            <a:off x="2286000" y="2590800"/>
            <a:ext cx="6067425" cy="3846513"/>
          </a:xfrm>
          <a:custGeom>
            <a:avLst/>
            <a:gdLst>
              <a:gd name="T0" fmla="*/ 0 w 3817"/>
              <a:gd name="T1" fmla="*/ 0 h 2916"/>
              <a:gd name="T2" fmla="*/ 0 w 3817"/>
              <a:gd name="T3" fmla="*/ 2147483646 h 2916"/>
              <a:gd name="T4" fmla="*/ 2147483646 w 3817"/>
              <a:gd name="T5" fmla="*/ 2147483646 h 29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7" h="2916">
                <a:moveTo>
                  <a:pt x="0" y="0"/>
                </a:moveTo>
                <a:lnTo>
                  <a:pt x="0" y="2915"/>
                </a:lnTo>
                <a:lnTo>
                  <a:pt x="3816" y="291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32" name="Line 15"/>
          <p:cNvSpPr>
            <a:spLocks noChangeShapeType="1"/>
          </p:cNvSpPr>
          <p:nvPr/>
        </p:nvSpPr>
        <p:spPr bwMode="auto">
          <a:xfrm flipV="1">
            <a:off x="2743200" y="2971800"/>
            <a:ext cx="3475038" cy="3095625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3" name="Freeform 16"/>
          <p:cNvSpPr>
            <a:spLocks/>
          </p:cNvSpPr>
          <p:nvPr/>
        </p:nvSpPr>
        <p:spPr bwMode="auto">
          <a:xfrm>
            <a:off x="4797425" y="4144963"/>
            <a:ext cx="120650" cy="122237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34" name="Rectangle 17"/>
          <p:cNvSpPr>
            <a:spLocks noChangeArrowheads="1"/>
          </p:cNvSpPr>
          <p:nvPr/>
        </p:nvSpPr>
        <p:spPr bwMode="auto">
          <a:xfrm>
            <a:off x="2008188" y="4059238"/>
            <a:ext cx="239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</p:txBody>
      </p:sp>
      <p:sp>
        <p:nvSpPr>
          <p:cNvPr id="56335" name="Rectangle 18"/>
          <p:cNvSpPr>
            <a:spLocks noChangeArrowheads="1"/>
          </p:cNvSpPr>
          <p:nvPr/>
        </p:nvSpPr>
        <p:spPr bwMode="auto">
          <a:xfrm>
            <a:off x="399728" y="984274"/>
            <a:ext cx="84927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 dirty="0">
                <a:solidFill>
                  <a:srgbClr val="000000"/>
                </a:solidFill>
              </a:rPr>
              <a:t>Nel caso particolare di un’impresa PC ricavo medio e ricavo marginale coincidono e sono entrambi pari al prezzo.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 dirty="0">
                <a:solidFill>
                  <a:srgbClr val="000000"/>
                </a:solidFill>
              </a:rPr>
              <a:t>La regola per trovare la Q di massimo profitto però non cambia.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147638" y="4876800"/>
            <a:ext cx="1860550" cy="831850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>
                <a:solidFill>
                  <a:srgbClr val="000000"/>
                </a:solidFill>
              </a:rPr>
              <a:t>Regola MCP: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>
                <a:solidFill>
                  <a:srgbClr val="000000"/>
                </a:solidFill>
              </a:rPr>
              <a:t>  P = CM</a:t>
            </a:r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 flipV="1">
            <a:off x="2057400" y="4267200"/>
            <a:ext cx="25146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620713"/>
          </a:xfrm>
        </p:spPr>
        <p:txBody>
          <a:bodyPr/>
          <a:lstStyle/>
          <a:p>
            <a:r>
              <a:rPr lang="it-IT" altLang="en-US" b="0"/>
              <a:t>La funzione di produzione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en-US" sz="2800"/>
              <a:t>Rispetto al “problema dell’ingegnere”, ci interessa solo la sua soluzione, ovvero la </a:t>
            </a:r>
            <a:r>
              <a:rPr lang="it-IT" altLang="en-US" sz="2800">
                <a:solidFill>
                  <a:srgbClr val="FF0000"/>
                </a:solidFill>
              </a:rPr>
              <a:t>funzione di produzione (fdp)</a:t>
            </a:r>
            <a:r>
              <a:rPr lang="it-IT" altLang="en-US" sz="2800"/>
              <a:t>.</a:t>
            </a:r>
          </a:p>
          <a:p>
            <a:pPr lvl="1">
              <a:lnSpc>
                <a:spcPct val="80000"/>
              </a:lnSpc>
              <a:buSzTx/>
            </a:pPr>
            <a:r>
              <a:rPr lang="it-IT" altLang="en-US" sz="2400"/>
              <a:t>Più precisamente, si dovrebbe parlare di </a:t>
            </a:r>
            <a:r>
              <a:rPr lang="it-IT" altLang="en-US" sz="2400">
                <a:solidFill>
                  <a:srgbClr val="FF0000"/>
                </a:solidFill>
              </a:rPr>
              <a:t>superficie di produzione</a:t>
            </a:r>
            <a:r>
              <a:rPr lang="it-IT" altLang="en-US" sz="2400"/>
              <a:t>.</a:t>
            </a:r>
          </a:p>
          <a:p>
            <a:pPr>
              <a:lnSpc>
                <a:spcPct val="80000"/>
              </a:lnSpc>
            </a:pPr>
            <a:r>
              <a:rPr lang="it-IT" altLang="en-US" sz="2800"/>
              <a:t>La fdp è la relazione che intercorre tra la quantità di fattori (input) utilizzati nel processo produttivo e la quantità di prodotto finale. Riassume i modi </a:t>
            </a:r>
            <a:r>
              <a:rPr lang="it-IT" altLang="en-US" sz="2800" u="sng"/>
              <a:t>tecnicamente efficienti</a:t>
            </a:r>
            <a:r>
              <a:rPr lang="it-IT" altLang="en-US" sz="2800"/>
              <a:t> di produrre un certo output, data una certa tecnologia.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800">
                <a:solidFill>
                  <a:srgbClr val="FF0000"/>
                </a:solidFill>
              </a:rPr>
              <a:t>fdp: Q = F (input 1, input 2, input 3, etc.)</a:t>
            </a:r>
          </a:p>
          <a:p>
            <a:pPr lvl="1">
              <a:lnSpc>
                <a:spcPct val="80000"/>
              </a:lnSpc>
            </a:pPr>
            <a:r>
              <a:rPr lang="it-IT" altLang="en-US" sz="2400" i="1"/>
              <a:t>Esempio</a:t>
            </a:r>
            <a:r>
              <a:rPr lang="it-IT" altLang="en-US" sz="2400"/>
              <a:t>: Quantità di auto = F (lavoro umano, energia, acciaio, alluminio, plastica, gomma, tessuto, ecc.)</a:t>
            </a:r>
          </a:p>
          <a:p>
            <a:pPr>
              <a:lnSpc>
                <a:spcPct val="80000"/>
              </a:lnSpc>
            </a:pPr>
            <a:r>
              <a:rPr lang="it-IT" altLang="en-US" sz="2800"/>
              <a:t>La forma della funzione F(</a:t>
            </a:r>
            <a:r>
              <a:rPr lang="it-IT" altLang="en-US" sz="2800" baseline="30000"/>
              <a:t>.</a:t>
            </a:r>
            <a:r>
              <a:rPr lang="it-IT" altLang="en-US" sz="2800"/>
              <a:t>) dipende dalla </a:t>
            </a:r>
            <a:r>
              <a:rPr lang="it-IT" altLang="en-US" sz="2800" u="sng"/>
              <a:t>tecnologia</a:t>
            </a:r>
            <a:r>
              <a:rPr lang="it-IT" altLang="en-US" sz="2800"/>
              <a:t>. </a:t>
            </a:r>
          </a:p>
          <a:p>
            <a:pPr>
              <a:lnSpc>
                <a:spcPct val="80000"/>
              </a:lnSpc>
            </a:pPr>
            <a:r>
              <a:rPr lang="it-IT" altLang="en-US" sz="2800"/>
              <a:t>Tuttavia, gli economisti trattano la fdp come una “scatola nera” (</a:t>
            </a:r>
            <a:r>
              <a:rPr lang="it-IT" altLang="en-US" sz="2800" i="1"/>
              <a:t>black box</a:t>
            </a:r>
            <a:r>
              <a:rPr lang="it-IT" altLang="en-US" sz="2800"/>
              <a:t>) in cui entrano gli input ed esce l’output. </a:t>
            </a:r>
          </a:p>
          <a:p>
            <a:pPr>
              <a:lnSpc>
                <a:spcPct val="80000"/>
              </a:lnSpc>
            </a:pPr>
            <a:r>
              <a:rPr lang="it-IT" altLang="en-US" sz="2800"/>
              <a:t>Cosa avviene davvero dentro la “scatola” riguarda l’ingegnere. Per l’imprenditore conta solo che Q sia ottenuto in modo efficiente, cioè al </a:t>
            </a:r>
            <a:r>
              <a:rPr lang="it-IT" altLang="en-US" sz="2800" u="sng"/>
              <a:t>minimo costo</a:t>
            </a:r>
            <a:r>
              <a:rPr lang="it-IT" altLang="en-US" sz="2800"/>
              <a:t>.</a:t>
            </a:r>
            <a:endParaRPr lang="it-IT" altLang="en-US" sz="28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685800"/>
          </a:xfrm>
        </p:spPr>
        <p:txBody>
          <a:bodyPr/>
          <a:lstStyle/>
          <a:p>
            <a:r>
              <a:rPr lang="it-IT" altLang="en-US" b="0"/>
              <a:t>La minimizzazione del costo totale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6" y="764704"/>
            <a:ext cx="9067800" cy="590463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en-US" sz="2200" dirty="0"/>
              <a:t>In un mercato PC la produzione totale si distribuisce tra le diverse imprese in modo da minimizzare il costo </a:t>
            </a:r>
            <a:r>
              <a:rPr lang="it-IT" altLang="en-US" sz="2200" u="sng" dirty="0"/>
              <a:t>totale</a:t>
            </a:r>
            <a:r>
              <a:rPr lang="it-IT" altLang="en-US" sz="2200" dirty="0"/>
              <a:t> di produzione.</a:t>
            </a:r>
          </a:p>
          <a:p>
            <a:pPr>
              <a:lnSpc>
                <a:spcPct val="80000"/>
              </a:lnSpc>
            </a:pPr>
            <a:r>
              <a:rPr lang="it-IT" altLang="en-US" sz="2200" dirty="0"/>
              <a:t>E’ un risultato “sorprendente” della mano invisibile. </a:t>
            </a:r>
          </a:p>
          <a:p>
            <a:pPr>
              <a:lnSpc>
                <a:spcPct val="80000"/>
              </a:lnSpc>
            </a:pPr>
            <a:r>
              <a:rPr lang="it-IT" altLang="en-US" sz="2200" dirty="0"/>
              <a:t>Nessuna impresa ha come obiettivo tale risultato, perché ciascuna è interessata solo a </a:t>
            </a:r>
            <a:r>
              <a:rPr lang="it-IT" altLang="en-US" sz="2200" u="sng" dirty="0"/>
              <a:t>massimizzare il proprio profitto</a:t>
            </a:r>
            <a:r>
              <a:rPr lang="it-IT" altLang="en-US" sz="2200" dirty="0"/>
              <a:t>. Nonostante ciò, all’equilibrio si ottiene la minimizzazione del costo totale, </a:t>
            </a:r>
            <a:r>
              <a:rPr lang="it-IT" altLang="en-US" sz="2200" i="1" dirty="0"/>
              <a:t>come se</a:t>
            </a:r>
            <a:r>
              <a:rPr lang="it-IT" altLang="en-US" sz="2200" dirty="0"/>
              <a:t> la produzione fosse gestita da un </a:t>
            </a:r>
            <a:r>
              <a:rPr lang="it-IT" altLang="en-US" sz="2200" u="sng" dirty="0"/>
              <a:t>pianificatore centrale</a:t>
            </a:r>
            <a:r>
              <a:rPr lang="it-IT" altLang="en-US" sz="2200" dirty="0"/>
              <a:t> avente come obiettivo proprio tale minimizzazione.</a:t>
            </a:r>
          </a:p>
          <a:p>
            <a:pPr>
              <a:lnSpc>
                <a:spcPct val="80000"/>
              </a:lnSpc>
            </a:pPr>
            <a:r>
              <a:rPr lang="it-IT" altLang="en-US" sz="2200" dirty="0"/>
              <a:t>Il risultato dipende dall’applicazione della </a:t>
            </a:r>
            <a:r>
              <a:rPr lang="it-IT" altLang="en-US" sz="2200" u="sng" dirty="0"/>
              <a:t>regola marginalista</a:t>
            </a:r>
            <a:r>
              <a:rPr lang="it-IT" altLang="en-US" sz="2200" dirty="0"/>
              <a:t> di massimo profitto da parte di ciascuna impresa e dal corollario di comportamento </a:t>
            </a:r>
            <a:r>
              <a:rPr lang="it-IT" altLang="en-US" sz="2200" i="1" dirty="0" err="1"/>
              <a:t>price</a:t>
            </a:r>
            <a:r>
              <a:rPr lang="it-IT" altLang="en-US" sz="2200" i="1" dirty="0"/>
              <a:t> </a:t>
            </a:r>
            <a:r>
              <a:rPr lang="it-IT" altLang="en-US" sz="2200" i="1" dirty="0" err="1"/>
              <a:t>taking</a:t>
            </a:r>
            <a:r>
              <a:rPr lang="it-IT" altLang="en-US" sz="2200" dirty="0"/>
              <a:t> tipico della PC.</a:t>
            </a:r>
          </a:p>
          <a:p>
            <a:pPr>
              <a:lnSpc>
                <a:spcPct val="80000"/>
              </a:lnSpc>
            </a:pPr>
            <a:r>
              <a:rPr lang="it-IT" altLang="en-US" sz="2200" dirty="0"/>
              <a:t>Per l’impresa 1 vale </a:t>
            </a:r>
            <a:r>
              <a:rPr lang="it-IT" altLang="en-US" sz="2200" dirty="0">
                <a:solidFill>
                  <a:srgbClr val="FF0000"/>
                </a:solidFill>
              </a:rPr>
              <a:t>P = CM</a:t>
            </a:r>
            <a:r>
              <a:rPr lang="it-IT" altLang="en-US" sz="2200" baseline="-25000" dirty="0">
                <a:solidFill>
                  <a:srgbClr val="FF0000"/>
                </a:solidFill>
              </a:rPr>
              <a:t>1</a:t>
            </a:r>
            <a:r>
              <a:rPr lang="it-IT" altLang="en-US" sz="2200" dirty="0"/>
              <a:t>; per l’impresa 2 vale </a:t>
            </a:r>
            <a:r>
              <a:rPr lang="it-IT" altLang="en-US" sz="2200" dirty="0">
                <a:solidFill>
                  <a:srgbClr val="FF0000"/>
                </a:solidFill>
              </a:rPr>
              <a:t>P = CM</a:t>
            </a:r>
            <a:r>
              <a:rPr lang="it-IT" altLang="en-US" sz="2200" baseline="-25000" dirty="0">
                <a:solidFill>
                  <a:srgbClr val="FF0000"/>
                </a:solidFill>
              </a:rPr>
              <a:t>2</a:t>
            </a:r>
            <a:r>
              <a:rPr lang="it-IT" altLang="en-US" sz="2200" dirty="0"/>
              <a:t>. Ma allora, dato che il prezzo è lo stesso, deve essere: </a:t>
            </a:r>
            <a:r>
              <a:rPr lang="it-IT" altLang="en-US" sz="2200" dirty="0">
                <a:solidFill>
                  <a:srgbClr val="FF0000"/>
                </a:solidFill>
              </a:rPr>
              <a:t>CM</a:t>
            </a:r>
            <a:r>
              <a:rPr lang="it-IT" altLang="en-US" sz="2200" baseline="-25000" dirty="0">
                <a:solidFill>
                  <a:srgbClr val="FF0000"/>
                </a:solidFill>
              </a:rPr>
              <a:t>1</a:t>
            </a:r>
            <a:r>
              <a:rPr lang="it-IT" altLang="en-US" sz="2200" dirty="0">
                <a:solidFill>
                  <a:srgbClr val="FF0000"/>
                </a:solidFill>
              </a:rPr>
              <a:t> = P = CM</a:t>
            </a:r>
            <a:r>
              <a:rPr lang="it-IT" altLang="en-US" sz="2200" baseline="-25000" dirty="0">
                <a:solidFill>
                  <a:srgbClr val="FF0000"/>
                </a:solidFill>
              </a:rPr>
              <a:t>2</a:t>
            </a:r>
            <a:r>
              <a:rPr lang="it-IT" altLang="en-US" sz="2200" dirty="0"/>
              <a:t>, cioè in equilibrio ciascuna impresa produce una quantità tale che </a:t>
            </a:r>
            <a:r>
              <a:rPr lang="it-IT" altLang="en-US" sz="2200" u="sng" dirty="0"/>
              <a:t>i rispettivi costi marginali si uguagliano tra loro</a:t>
            </a:r>
            <a:r>
              <a:rPr lang="it-IT" altLang="en-US" sz="2200" dirty="0"/>
              <a:t>.</a:t>
            </a:r>
          </a:p>
          <a:p>
            <a:pPr>
              <a:lnSpc>
                <a:spcPct val="80000"/>
              </a:lnSpc>
            </a:pPr>
            <a:r>
              <a:rPr lang="it-IT" altLang="en-US" sz="2200" dirty="0"/>
              <a:t>Ma questo è proprio quanto farebbe un </a:t>
            </a:r>
            <a:r>
              <a:rPr lang="it-IT" altLang="en-US" sz="2200" u="sng" dirty="0"/>
              <a:t>ipotetico pianificatore</a:t>
            </a:r>
            <a:r>
              <a:rPr lang="it-IT" altLang="en-US" sz="2200" dirty="0"/>
              <a:t> che, per ridurre il costo di produzione, trasferisse la produzione, </a:t>
            </a:r>
            <a:r>
              <a:rPr lang="it-IT" altLang="en-US" sz="2200" i="1" dirty="0"/>
              <a:t>unità per unità</a:t>
            </a:r>
            <a:r>
              <a:rPr lang="it-IT" altLang="en-US" sz="2200" dirty="0"/>
              <a:t>, dall’impresa dove il CM è più alto a quella dove il CM è più basso. Anch’esso infatti si fermerebbe </a:t>
            </a:r>
            <a:r>
              <a:rPr lang="it-IT" altLang="en-US" sz="2200" u="sng" dirty="0"/>
              <a:t>quando i CM diventano uguali</a:t>
            </a:r>
            <a:r>
              <a:rPr lang="it-IT" altLang="en-US" sz="2200" dirty="0"/>
              <a:t> </a:t>
            </a:r>
            <a:r>
              <a:rPr lang="it-IT" altLang="en-US" sz="2200" dirty="0">
                <a:sym typeface="Symbol" panose="05050102010706020507" pitchFamily="18" charset="2"/>
              </a:rPr>
              <a:t>perché così minimizzerebbe il costo totale di produzione.</a:t>
            </a:r>
            <a:r>
              <a:rPr lang="it-IT" altLang="en-US" sz="24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w_f1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6200"/>
            <a:ext cx="6092825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838200"/>
          </a:xfrm>
          <a:noFill/>
        </p:spPr>
        <p:txBody>
          <a:bodyPr/>
          <a:lstStyle/>
          <a:p>
            <a:r>
              <a:rPr lang="it-IT" altLang="en-US" b="0" dirty="0"/>
              <a:t>Il profitto unitario per un’impresa PC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659688" y="6483350"/>
            <a:ext cx="1028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106613" y="6459538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1179513" y="1762125"/>
            <a:ext cx="987425" cy="781050"/>
            <a:chOff x="743" y="1110"/>
            <a:chExt cx="622" cy="492"/>
          </a:xfrm>
        </p:grpSpPr>
        <p:sp>
          <p:nvSpPr>
            <p:cNvPr id="62484" name="Rectangle 6"/>
            <p:cNvSpPr>
              <a:spLocks noChangeArrowheads="1"/>
            </p:cNvSpPr>
            <p:nvPr/>
          </p:nvSpPr>
          <p:spPr bwMode="auto">
            <a:xfrm>
              <a:off x="965" y="1110"/>
              <a:ext cx="4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Costi</a:t>
              </a:r>
            </a:p>
          </p:txBody>
        </p:sp>
        <p:sp>
          <p:nvSpPr>
            <p:cNvPr id="62485" name="Rectangle 7"/>
            <p:cNvSpPr>
              <a:spLocks noChangeArrowheads="1"/>
            </p:cNvSpPr>
            <p:nvPr/>
          </p:nvSpPr>
          <p:spPr bwMode="auto">
            <a:xfrm>
              <a:off x="1126" y="1260"/>
              <a:ext cx="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62486" name="Rectangle 8"/>
            <p:cNvSpPr>
              <a:spLocks noChangeArrowheads="1"/>
            </p:cNvSpPr>
            <p:nvPr/>
          </p:nvSpPr>
          <p:spPr bwMode="auto">
            <a:xfrm>
              <a:off x="743" y="1410"/>
              <a:ext cx="4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Ricavi</a:t>
              </a:r>
            </a:p>
          </p:txBody>
        </p:sp>
      </p:grpSp>
      <p:sp>
        <p:nvSpPr>
          <p:cNvPr id="62470" name="Rectangle 9"/>
          <p:cNvSpPr>
            <a:spLocks noChangeArrowheads="1"/>
          </p:cNvSpPr>
          <p:nvPr/>
        </p:nvSpPr>
        <p:spPr bwMode="auto">
          <a:xfrm>
            <a:off x="6634163" y="2549525"/>
            <a:ext cx="395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6753225" y="3611563"/>
            <a:ext cx="692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CMeT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6348413" y="4365625"/>
            <a:ext cx="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en-US" sz="20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73" name="Freeform 12"/>
          <p:cNvSpPr>
            <a:spLocks/>
          </p:cNvSpPr>
          <p:nvPr/>
        </p:nvSpPr>
        <p:spPr bwMode="auto">
          <a:xfrm>
            <a:off x="2293938" y="4192588"/>
            <a:ext cx="2576512" cy="2244725"/>
          </a:xfrm>
          <a:custGeom>
            <a:avLst/>
            <a:gdLst>
              <a:gd name="T0" fmla="*/ 2147483646 w 1623"/>
              <a:gd name="T1" fmla="*/ 2147483646 h 1414"/>
              <a:gd name="T2" fmla="*/ 2147483646 w 1623"/>
              <a:gd name="T3" fmla="*/ 0 h 1414"/>
              <a:gd name="T4" fmla="*/ 0 w 1623"/>
              <a:gd name="T5" fmla="*/ 0 h 14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3" h="1414">
                <a:moveTo>
                  <a:pt x="1622" y="1413"/>
                </a:moveTo>
                <a:lnTo>
                  <a:pt x="1622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4" name="Rectangle 13"/>
          <p:cNvSpPr>
            <a:spLocks noChangeArrowheads="1"/>
          </p:cNvSpPr>
          <p:nvPr/>
        </p:nvSpPr>
        <p:spPr bwMode="auto">
          <a:xfrm>
            <a:off x="4678363" y="6459538"/>
            <a:ext cx="563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000" b="1" baseline="-2500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</a:p>
        </p:txBody>
      </p:sp>
      <p:sp>
        <p:nvSpPr>
          <p:cNvPr id="62475" name="Rectangle 14"/>
          <p:cNvSpPr>
            <a:spLocks noChangeArrowheads="1"/>
          </p:cNvSpPr>
          <p:nvPr/>
        </p:nvSpPr>
        <p:spPr bwMode="auto">
          <a:xfrm>
            <a:off x="6753225" y="4073525"/>
            <a:ext cx="1746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 P = RMe = RM</a:t>
            </a:r>
          </a:p>
        </p:txBody>
      </p:sp>
      <p:sp>
        <p:nvSpPr>
          <p:cNvPr id="85007" name="Freeform 15"/>
          <p:cNvSpPr>
            <a:spLocks/>
          </p:cNvSpPr>
          <p:nvPr/>
        </p:nvSpPr>
        <p:spPr bwMode="auto">
          <a:xfrm>
            <a:off x="2674938" y="3214688"/>
            <a:ext cx="4008437" cy="1290637"/>
          </a:xfrm>
          <a:custGeom>
            <a:avLst/>
            <a:gdLst>
              <a:gd name="T0" fmla="*/ 0 w 2525"/>
              <a:gd name="T1" fmla="*/ 2147483646 h 813"/>
              <a:gd name="T2" fmla="*/ 2147483646 w 2525"/>
              <a:gd name="T3" fmla="*/ 2147483646 h 813"/>
              <a:gd name="T4" fmla="*/ 2147483646 w 2525"/>
              <a:gd name="T5" fmla="*/ 2147483646 h 813"/>
              <a:gd name="T6" fmla="*/ 2147483646 w 2525"/>
              <a:gd name="T7" fmla="*/ 2147483646 h 813"/>
              <a:gd name="T8" fmla="*/ 2147483646 w 2525"/>
              <a:gd name="T9" fmla="*/ 2147483646 h 813"/>
              <a:gd name="T10" fmla="*/ 2147483646 w 2525"/>
              <a:gd name="T11" fmla="*/ 2147483646 h 813"/>
              <a:gd name="T12" fmla="*/ 2147483646 w 2525"/>
              <a:gd name="T13" fmla="*/ 2147483646 h 813"/>
              <a:gd name="T14" fmla="*/ 2147483646 w 2525"/>
              <a:gd name="T15" fmla="*/ 2147483646 h 813"/>
              <a:gd name="T16" fmla="*/ 2147483646 w 2525"/>
              <a:gd name="T17" fmla="*/ 2147483646 h 813"/>
              <a:gd name="T18" fmla="*/ 2147483646 w 2525"/>
              <a:gd name="T19" fmla="*/ 2147483646 h 813"/>
              <a:gd name="T20" fmla="*/ 2147483646 w 2525"/>
              <a:gd name="T21" fmla="*/ 2147483646 h 813"/>
              <a:gd name="T22" fmla="*/ 2147483646 w 2525"/>
              <a:gd name="T23" fmla="*/ 2147483646 h 813"/>
              <a:gd name="T24" fmla="*/ 2147483646 w 2525"/>
              <a:gd name="T25" fmla="*/ 2147483646 h 813"/>
              <a:gd name="T26" fmla="*/ 2147483646 w 2525"/>
              <a:gd name="T27" fmla="*/ 2147483646 h 813"/>
              <a:gd name="T28" fmla="*/ 2147483646 w 2525"/>
              <a:gd name="T29" fmla="*/ 2147483646 h 813"/>
              <a:gd name="T30" fmla="*/ 2147483646 w 2525"/>
              <a:gd name="T31" fmla="*/ 2147483646 h 813"/>
              <a:gd name="T32" fmla="*/ 2147483646 w 2525"/>
              <a:gd name="T33" fmla="*/ 2147483646 h 813"/>
              <a:gd name="T34" fmla="*/ 2147483646 w 2525"/>
              <a:gd name="T35" fmla="*/ 2147483646 h 813"/>
              <a:gd name="T36" fmla="*/ 2147483646 w 2525"/>
              <a:gd name="T37" fmla="*/ 2147483646 h 813"/>
              <a:gd name="T38" fmla="*/ 2147483646 w 2525"/>
              <a:gd name="T39" fmla="*/ 2147483646 h 813"/>
              <a:gd name="T40" fmla="*/ 2147483646 w 2525"/>
              <a:gd name="T41" fmla="*/ 2147483646 h 813"/>
              <a:gd name="T42" fmla="*/ 2147483646 w 2525"/>
              <a:gd name="T43" fmla="*/ 2147483646 h 813"/>
              <a:gd name="T44" fmla="*/ 2147483646 w 2525"/>
              <a:gd name="T45" fmla="*/ 2147483646 h 813"/>
              <a:gd name="T46" fmla="*/ 2147483646 w 2525"/>
              <a:gd name="T47" fmla="*/ 2147483646 h 813"/>
              <a:gd name="T48" fmla="*/ 2147483646 w 2525"/>
              <a:gd name="T49" fmla="*/ 2147483646 h 813"/>
              <a:gd name="T50" fmla="*/ 2147483646 w 2525"/>
              <a:gd name="T51" fmla="*/ 2147483646 h 813"/>
              <a:gd name="T52" fmla="*/ 2147483646 w 2525"/>
              <a:gd name="T53" fmla="*/ 2147483646 h 813"/>
              <a:gd name="T54" fmla="*/ 2147483646 w 2525"/>
              <a:gd name="T55" fmla="*/ 2147483646 h 813"/>
              <a:gd name="T56" fmla="*/ 2147483646 w 2525"/>
              <a:gd name="T57" fmla="*/ 2147483646 h 813"/>
              <a:gd name="T58" fmla="*/ 2147483646 w 2525"/>
              <a:gd name="T59" fmla="*/ 2147483646 h 813"/>
              <a:gd name="T60" fmla="*/ 2147483646 w 2525"/>
              <a:gd name="T61" fmla="*/ 2147483646 h 813"/>
              <a:gd name="T62" fmla="*/ 2147483646 w 2525"/>
              <a:gd name="T63" fmla="*/ 2147483646 h 813"/>
              <a:gd name="T64" fmla="*/ 2147483646 w 2525"/>
              <a:gd name="T65" fmla="*/ 2147483646 h 813"/>
              <a:gd name="T66" fmla="*/ 2147483646 w 2525"/>
              <a:gd name="T67" fmla="*/ 2147483646 h 813"/>
              <a:gd name="T68" fmla="*/ 2147483646 w 2525"/>
              <a:gd name="T69" fmla="*/ 2147483646 h 813"/>
              <a:gd name="T70" fmla="*/ 2147483646 w 2525"/>
              <a:gd name="T71" fmla="*/ 2147483646 h 813"/>
              <a:gd name="T72" fmla="*/ 2147483646 w 2525"/>
              <a:gd name="T73" fmla="*/ 2147483646 h 813"/>
              <a:gd name="T74" fmla="*/ 2147483646 w 2525"/>
              <a:gd name="T75" fmla="*/ 2147483646 h 813"/>
              <a:gd name="T76" fmla="*/ 2147483646 w 2525"/>
              <a:gd name="T77" fmla="*/ 2147483646 h 813"/>
              <a:gd name="T78" fmla="*/ 2147483646 w 2525"/>
              <a:gd name="T79" fmla="*/ 2147483646 h 813"/>
              <a:gd name="T80" fmla="*/ 2147483646 w 2525"/>
              <a:gd name="T81" fmla="*/ 2147483646 h 813"/>
              <a:gd name="T82" fmla="*/ 2147483646 w 2525"/>
              <a:gd name="T83" fmla="*/ 2147483646 h 813"/>
              <a:gd name="T84" fmla="*/ 2147483646 w 2525"/>
              <a:gd name="T85" fmla="*/ 2147483646 h 813"/>
              <a:gd name="T86" fmla="*/ 2147483646 w 2525"/>
              <a:gd name="T87" fmla="*/ 2147483646 h 813"/>
              <a:gd name="T88" fmla="*/ 2147483646 w 2525"/>
              <a:gd name="T89" fmla="*/ 2147483646 h 813"/>
              <a:gd name="T90" fmla="*/ 2147483646 w 2525"/>
              <a:gd name="T91" fmla="*/ 2147483646 h 813"/>
              <a:gd name="T92" fmla="*/ 2147483646 w 2525"/>
              <a:gd name="T93" fmla="*/ 2147483646 h 813"/>
              <a:gd name="T94" fmla="*/ 2147483646 w 2525"/>
              <a:gd name="T95" fmla="*/ 2147483646 h 813"/>
              <a:gd name="T96" fmla="*/ 2147483646 w 2525"/>
              <a:gd name="T97" fmla="*/ 2147483646 h 813"/>
              <a:gd name="T98" fmla="*/ 2147483646 w 2525"/>
              <a:gd name="T99" fmla="*/ 2147483646 h 813"/>
              <a:gd name="T100" fmla="*/ 2147483646 w 2525"/>
              <a:gd name="T101" fmla="*/ 2147483646 h 813"/>
              <a:gd name="T102" fmla="*/ 2147483646 w 2525"/>
              <a:gd name="T103" fmla="*/ 2147483646 h 81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525" h="813">
                <a:moveTo>
                  <a:pt x="0" y="0"/>
                </a:moveTo>
                <a:lnTo>
                  <a:pt x="0" y="15"/>
                </a:lnTo>
                <a:lnTo>
                  <a:pt x="0" y="30"/>
                </a:lnTo>
                <a:lnTo>
                  <a:pt x="15" y="45"/>
                </a:lnTo>
                <a:lnTo>
                  <a:pt x="15" y="60"/>
                </a:lnTo>
                <a:lnTo>
                  <a:pt x="15" y="75"/>
                </a:lnTo>
                <a:lnTo>
                  <a:pt x="30" y="75"/>
                </a:lnTo>
                <a:lnTo>
                  <a:pt x="30" y="90"/>
                </a:lnTo>
                <a:lnTo>
                  <a:pt x="30" y="105"/>
                </a:lnTo>
                <a:lnTo>
                  <a:pt x="30" y="120"/>
                </a:lnTo>
                <a:lnTo>
                  <a:pt x="45" y="120"/>
                </a:lnTo>
                <a:lnTo>
                  <a:pt x="45" y="135"/>
                </a:lnTo>
                <a:lnTo>
                  <a:pt x="45" y="150"/>
                </a:lnTo>
                <a:lnTo>
                  <a:pt x="60" y="150"/>
                </a:lnTo>
                <a:lnTo>
                  <a:pt x="60" y="165"/>
                </a:lnTo>
                <a:lnTo>
                  <a:pt x="60" y="180"/>
                </a:lnTo>
                <a:lnTo>
                  <a:pt x="75" y="180"/>
                </a:lnTo>
                <a:lnTo>
                  <a:pt x="75" y="195"/>
                </a:lnTo>
                <a:lnTo>
                  <a:pt x="75" y="211"/>
                </a:lnTo>
                <a:lnTo>
                  <a:pt x="90" y="211"/>
                </a:lnTo>
                <a:lnTo>
                  <a:pt x="90" y="226"/>
                </a:lnTo>
                <a:lnTo>
                  <a:pt x="90" y="241"/>
                </a:lnTo>
                <a:lnTo>
                  <a:pt x="105" y="241"/>
                </a:lnTo>
                <a:lnTo>
                  <a:pt x="105" y="256"/>
                </a:lnTo>
                <a:lnTo>
                  <a:pt x="120" y="271"/>
                </a:lnTo>
                <a:lnTo>
                  <a:pt x="120" y="286"/>
                </a:lnTo>
                <a:lnTo>
                  <a:pt x="135" y="286"/>
                </a:lnTo>
                <a:lnTo>
                  <a:pt x="135" y="301"/>
                </a:lnTo>
                <a:lnTo>
                  <a:pt x="135" y="316"/>
                </a:lnTo>
                <a:lnTo>
                  <a:pt x="150" y="316"/>
                </a:lnTo>
                <a:lnTo>
                  <a:pt x="150" y="331"/>
                </a:lnTo>
                <a:lnTo>
                  <a:pt x="165" y="346"/>
                </a:lnTo>
                <a:lnTo>
                  <a:pt x="180" y="361"/>
                </a:lnTo>
                <a:lnTo>
                  <a:pt x="180" y="376"/>
                </a:lnTo>
                <a:lnTo>
                  <a:pt x="195" y="376"/>
                </a:lnTo>
                <a:lnTo>
                  <a:pt x="195" y="391"/>
                </a:lnTo>
                <a:lnTo>
                  <a:pt x="210" y="406"/>
                </a:lnTo>
                <a:lnTo>
                  <a:pt x="225" y="421"/>
                </a:lnTo>
                <a:lnTo>
                  <a:pt x="240" y="436"/>
                </a:lnTo>
                <a:lnTo>
                  <a:pt x="240" y="451"/>
                </a:lnTo>
                <a:lnTo>
                  <a:pt x="255" y="451"/>
                </a:lnTo>
                <a:lnTo>
                  <a:pt x="255" y="466"/>
                </a:lnTo>
                <a:lnTo>
                  <a:pt x="270" y="466"/>
                </a:lnTo>
                <a:lnTo>
                  <a:pt x="270" y="481"/>
                </a:lnTo>
                <a:lnTo>
                  <a:pt x="285" y="481"/>
                </a:lnTo>
                <a:lnTo>
                  <a:pt x="300" y="496"/>
                </a:lnTo>
                <a:lnTo>
                  <a:pt x="300" y="511"/>
                </a:lnTo>
                <a:lnTo>
                  <a:pt x="315" y="511"/>
                </a:lnTo>
                <a:lnTo>
                  <a:pt x="315" y="526"/>
                </a:lnTo>
                <a:lnTo>
                  <a:pt x="331" y="526"/>
                </a:lnTo>
                <a:lnTo>
                  <a:pt x="346" y="541"/>
                </a:lnTo>
                <a:lnTo>
                  <a:pt x="361" y="556"/>
                </a:lnTo>
                <a:lnTo>
                  <a:pt x="376" y="571"/>
                </a:lnTo>
                <a:lnTo>
                  <a:pt x="391" y="571"/>
                </a:lnTo>
                <a:lnTo>
                  <a:pt x="391" y="586"/>
                </a:lnTo>
                <a:lnTo>
                  <a:pt x="406" y="586"/>
                </a:lnTo>
                <a:lnTo>
                  <a:pt x="421" y="601"/>
                </a:lnTo>
                <a:lnTo>
                  <a:pt x="436" y="601"/>
                </a:lnTo>
                <a:lnTo>
                  <a:pt x="436" y="617"/>
                </a:lnTo>
                <a:lnTo>
                  <a:pt x="451" y="617"/>
                </a:lnTo>
                <a:lnTo>
                  <a:pt x="466" y="632"/>
                </a:lnTo>
                <a:lnTo>
                  <a:pt x="481" y="632"/>
                </a:lnTo>
                <a:lnTo>
                  <a:pt x="481" y="647"/>
                </a:lnTo>
                <a:lnTo>
                  <a:pt x="496" y="647"/>
                </a:lnTo>
                <a:lnTo>
                  <a:pt x="511" y="662"/>
                </a:lnTo>
                <a:lnTo>
                  <a:pt x="526" y="662"/>
                </a:lnTo>
                <a:lnTo>
                  <a:pt x="526" y="677"/>
                </a:lnTo>
                <a:lnTo>
                  <a:pt x="541" y="677"/>
                </a:lnTo>
                <a:lnTo>
                  <a:pt x="556" y="692"/>
                </a:lnTo>
                <a:lnTo>
                  <a:pt x="571" y="692"/>
                </a:lnTo>
                <a:lnTo>
                  <a:pt x="586" y="692"/>
                </a:lnTo>
                <a:lnTo>
                  <a:pt x="601" y="707"/>
                </a:lnTo>
                <a:lnTo>
                  <a:pt x="616" y="707"/>
                </a:lnTo>
                <a:lnTo>
                  <a:pt x="631" y="722"/>
                </a:lnTo>
                <a:lnTo>
                  <a:pt x="646" y="722"/>
                </a:lnTo>
                <a:lnTo>
                  <a:pt x="661" y="737"/>
                </a:lnTo>
                <a:lnTo>
                  <a:pt x="676" y="737"/>
                </a:lnTo>
                <a:lnTo>
                  <a:pt x="691" y="737"/>
                </a:lnTo>
                <a:lnTo>
                  <a:pt x="706" y="752"/>
                </a:lnTo>
                <a:lnTo>
                  <a:pt x="721" y="752"/>
                </a:lnTo>
                <a:lnTo>
                  <a:pt x="736" y="752"/>
                </a:lnTo>
                <a:lnTo>
                  <a:pt x="751" y="767"/>
                </a:lnTo>
                <a:lnTo>
                  <a:pt x="766" y="767"/>
                </a:lnTo>
                <a:lnTo>
                  <a:pt x="781" y="767"/>
                </a:lnTo>
                <a:lnTo>
                  <a:pt x="796" y="782"/>
                </a:lnTo>
                <a:lnTo>
                  <a:pt x="811" y="782"/>
                </a:lnTo>
                <a:lnTo>
                  <a:pt x="841" y="782"/>
                </a:lnTo>
                <a:lnTo>
                  <a:pt x="856" y="782"/>
                </a:lnTo>
                <a:lnTo>
                  <a:pt x="871" y="782"/>
                </a:lnTo>
                <a:lnTo>
                  <a:pt x="886" y="797"/>
                </a:lnTo>
                <a:lnTo>
                  <a:pt x="901" y="797"/>
                </a:lnTo>
                <a:lnTo>
                  <a:pt x="916" y="797"/>
                </a:lnTo>
                <a:lnTo>
                  <a:pt x="931" y="797"/>
                </a:lnTo>
                <a:lnTo>
                  <a:pt x="962" y="797"/>
                </a:lnTo>
                <a:lnTo>
                  <a:pt x="977" y="812"/>
                </a:lnTo>
                <a:lnTo>
                  <a:pt x="992" y="812"/>
                </a:lnTo>
                <a:lnTo>
                  <a:pt x="1007" y="812"/>
                </a:lnTo>
                <a:lnTo>
                  <a:pt x="1022" y="812"/>
                </a:lnTo>
                <a:lnTo>
                  <a:pt x="1052" y="812"/>
                </a:lnTo>
                <a:lnTo>
                  <a:pt x="1067" y="812"/>
                </a:lnTo>
                <a:lnTo>
                  <a:pt x="1082" y="812"/>
                </a:lnTo>
                <a:lnTo>
                  <a:pt x="1097" y="812"/>
                </a:lnTo>
                <a:lnTo>
                  <a:pt x="1127" y="812"/>
                </a:lnTo>
                <a:lnTo>
                  <a:pt x="1142" y="812"/>
                </a:lnTo>
                <a:lnTo>
                  <a:pt x="1157" y="812"/>
                </a:lnTo>
                <a:lnTo>
                  <a:pt x="1187" y="812"/>
                </a:lnTo>
                <a:lnTo>
                  <a:pt x="1202" y="812"/>
                </a:lnTo>
                <a:lnTo>
                  <a:pt x="1232" y="812"/>
                </a:lnTo>
                <a:lnTo>
                  <a:pt x="1247" y="812"/>
                </a:lnTo>
                <a:lnTo>
                  <a:pt x="1262" y="812"/>
                </a:lnTo>
                <a:lnTo>
                  <a:pt x="1292" y="812"/>
                </a:lnTo>
                <a:lnTo>
                  <a:pt x="1307" y="812"/>
                </a:lnTo>
                <a:lnTo>
                  <a:pt x="1337" y="812"/>
                </a:lnTo>
                <a:lnTo>
                  <a:pt x="1352" y="797"/>
                </a:lnTo>
                <a:lnTo>
                  <a:pt x="1382" y="797"/>
                </a:lnTo>
                <a:lnTo>
                  <a:pt x="1397" y="797"/>
                </a:lnTo>
                <a:lnTo>
                  <a:pt x="1427" y="797"/>
                </a:lnTo>
                <a:lnTo>
                  <a:pt x="1442" y="797"/>
                </a:lnTo>
                <a:lnTo>
                  <a:pt x="1472" y="782"/>
                </a:lnTo>
                <a:lnTo>
                  <a:pt x="1487" y="782"/>
                </a:lnTo>
                <a:lnTo>
                  <a:pt x="1517" y="782"/>
                </a:lnTo>
                <a:lnTo>
                  <a:pt x="1547" y="767"/>
                </a:lnTo>
                <a:lnTo>
                  <a:pt x="1562" y="767"/>
                </a:lnTo>
                <a:lnTo>
                  <a:pt x="1593" y="767"/>
                </a:lnTo>
                <a:lnTo>
                  <a:pt x="1623" y="752"/>
                </a:lnTo>
                <a:lnTo>
                  <a:pt x="1638" y="752"/>
                </a:lnTo>
                <a:lnTo>
                  <a:pt x="1668" y="752"/>
                </a:lnTo>
                <a:lnTo>
                  <a:pt x="1698" y="737"/>
                </a:lnTo>
                <a:lnTo>
                  <a:pt x="1713" y="737"/>
                </a:lnTo>
                <a:lnTo>
                  <a:pt x="1743" y="722"/>
                </a:lnTo>
                <a:lnTo>
                  <a:pt x="1773" y="722"/>
                </a:lnTo>
                <a:lnTo>
                  <a:pt x="1803" y="707"/>
                </a:lnTo>
                <a:lnTo>
                  <a:pt x="1818" y="707"/>
                </a:lnTo>
                <a:lnTo>
                  <a:pt x="1848" y="692"/>
                </a:lnTo>
                <a:lnTo>
                  <a:pt x="1878" y="692"/>
                </a:lnTo>
                <a:lnTo>
                  <a:pt x="1908" y="677"/>
                </a:lnTo>
                <a:lnTo>
                  <a:pt x="1938" y="662"/>
                </a:lnTo>
                <a:lnTo>
                  <a:pt x="1968" y="662"/>
                </a:lnTo>
                <a:lnTo>
                  <a:pt x="1998" y="647"/>
                </a:lnTo>
                <a:lnTo>
                  <a:pt x="2028" y="632"/>
                </a:lnTo>
                <a:lnTo>
                  <a:pt x="2043" y="632"/>
                </a:lnTo>
                <a:lnTo>
                  <a:pt x="2073" y="617"/>
                </a:lnTo>
                <a:lnTo>
                  <a:pt x="2103" y="601"/>
                </a:lnTo>
                <a:lnTo>
                  <a:pt x="2133" y="586"/>
                </a:lnTo>
                <a:lnTo>
                  <a:pt x="2163" y="586"/>
                </a:lnTo>
                <a:lnTo>
                  <a:pt x="2193" y="571"/>
                </a:lnTo>
                <a:lnTo>
                  <a:pt x="2224" y="556"/>
                </a:lnTo>
                <a:lnTo>
                  <a:pt x="2254" y="541"/>
                </a:lnTo>
                <a:lnTo>
                  <a:pt x="2299" y="526"/>
                </a:lnTo>
                <a:lnTo>
                  <a:pt x="2329" y="511"/>
                </a:lnTo>
                <a:lnTo>
                  <a:pt x="2359" y="496"/>
                </a:lnTo>
                <a:lnTo>
                  <a:pt x="2389" y="481"/>
                </a:lnTo>
                <a:lnTo>
                  <a:pt x="2419" y="466"/>
                </a:lnTo>
                <a:lnTo>
                  <a:pt x="2449" y="451"/>
                </a:lnTo>
                <a:lnTo>
                  <a:pt x="2479" y="436"/>
                </a:lnTo>
                <a:lnTo>
                  <a:pt x="2524" y="421"/>
                </a:lnTo>
              </a:path>
            </a:pathLst>
          </a:custGeom>
          <a:noFill/>
          <a:ln w="28575" cap="rnd" cmpd="sng">
            <a:solidFill>
              <a:srgbClr val="40AE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7" name="Line 16"/>
          <p:cNvSpPr>
            <a:spLocks noChangeShapeType="1"/>
          </p:cNvSpPr>
          <p:nvPr/>
        </p:nvSpPr>
        <p:spPr bwMode="auto">
          <a:xfrm>
            <a:off x="2311400" y="4192588"/>
            <a:ext cx="4416425" cy="0"/>
          </a:xfrm>
          <a:prstGeom prst="line">
            <a:avLst/>
          </a:prstGeom>
          <a:noFill/>
          <a:ln w="28575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79" name="Freeform 18"/>
          <p:cNvSpPr>
            <a:spLocks/>
          </p:cNvSpPr>
          <p:nvPr/>
        </p:nvSpPr>
        <p:spPr bwMode="auto">
          <a:xfrm>
            <a:off x="2293938" y="1808163"/>
            <a:ext cx="6059487" cy="4629150"/>
          </a:xfrm>
          <a:custGeom>
            <a:avLst/>
            <a:gdLst>
              <a:gd name="T0" fmla="*/ 0 w 3817"/>
              <a:gd name="T1" fmla="*/ 0 h 2916"/>
              <a:gd name="T2" fmla="*/ 0 w 3817"/>
              <a:gd name="T3" fmla="*/ 2147483646 h 2916"/>
              <a:gd name="T4" fmla="*/ 2147483646 w 3817"/>
              <a:gd name="T5" fmla="*/ 2147483646 h 29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7" h="2916">
                <a:moveTo>
                  <a:pt x="0" y="0"/>
                </a:moveTo>
                <a:lnTo>
                  <a:pt x="0" y="2915"/>
                </a:lnTo>
                <a:lnTo>
                  <a:pt x="3816" y="291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80" name="Line 19"/>
          <p:cNvSpPr>
            <a:spLocks noChangeShapeType="1"/>
          </p:cNvSpPr>
          <p:nvPr/>
        </p:nvSpPr>
        <p:spPr bwMode="auto">
          <a:xfrm flipV="1">
            <a:off x="3095625" y="2681288"/>
            <a:ext cx="3475038" cy="3095625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81" name="Freeform 20"/>
          <p:cNvSpPr>
            <a:spLocks/>
          </p:cNvSpPr>
          <p:nvPr/>
        </p:nvSpPr>
        <p:spPr bwMode="auto">
          <a:xfrm>
            <a:off x="4797425" y="4144963"/>
            <a:ext cx="120650" cy="122237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82" name="Rectangle 21"/>
          <p:cNvSpPr>
            <a:spLocks noChangeArrowheads="1"/>
          </p:cNvSpPr>
          <p:nvPr/>
        </p:nvSpPr>
        <p:spPr bwMode="auto">
          <a:xfrm>
            <a:off x="2008188" y="4059238"/>
            <a:ext cx="239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3419872" y="869531"/>
            <a:ext cx="5486400" cy="1569660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Symbol" panose="05050102010706020507" pitchFamily="18" charset="2"/>
              <a:buNone/>
            </a:pPr>
            <a:r>
              <a:rPr lang="it-IT" altLang="en-US" sz="2400" dirty="0">
                <a:solidFill>
                  <a:srgbClr val="000000"/>
                </a:solidFill>
                <a:sym typeface="Symbol" panose="05050102010706020507" pitchFamily="18" charset="2"/>
              </a:rPr>
              <a:t>Il profitto è  </a:t>
            </a:r>
            <a:r>
              <a:rPr lang="it-IT" altLang="en-US" sz="2400" b="1" dirty="0">
                <a:solidFill>
                  <a:srgbClr val="000000"/>
                </a:solidFill>
                <a:sym typeface="Symbol" panose="05050102010706020507" pitchFamily="18" charset="2"/>
              </a:rPr>
              <a:t> = RT – CT</a:t>
            </a:r>
          </a:p>
          <a:p>
            <a:pPr eaLnBrk="1" hangingPunct="1">
              <a:spcBef>
                <a:spcPct val="50000"/>
              </a:spcBef>
              <a:buClrTx/>
              <a:buFont typeface="Symbol" panose="05050102010706020507" pitchFamily="18" charset="2"/>
              <a:buNone/>
            </a:pPr>
            <a:r>
              <a:rPr lang="it-IT" altLang="en-US" sz="2400" dirty="0">
                <a:solidFill>
                  <a:srgbClr val="000000"/>
                </a:solidFill>
                <a:sym typeface="Symbol" panose="05050102010706020507" pitchFamily="18" charset="2"/>
              </a:rPr>
              <a:t>Divido per Q:  </a:t>
            </a:r>
            <a:r>
              <a:rPr lang="it-IT" altLang="en-US" sz="2400" b="1" dirty="0">
                <a:solidFill>
                  <a:srgbClr val="000000"/>
                </a:solidFill>
                <a:sym typeface="Symbol" panose="05050102010706020507" pitchFamily="18" charset="2"/>
              </a:rPr>
              <a:t>/Q = RT/Q – CT/Q</a:t>
            </a:r>
          </a:p>
          <a:p>
            <a:pPr eaLnBrk="1" hangingPunct="1">
              <a:spcBef>
                <a:spcPct val="50000"/>
              </a:spcBef>
              <a:buClrTx/>
              <a:buFont typeface="Symbol" panose="05050102010706020507" pitchFamily="18" charset="2"/>
              <a:buNone/>
            </a:pPr>
            <a:r>
              <a:rPr lang="it-IT" altLang="en-US" sz="2400" dirty="0">
                <a:solidFill>
                  <a:srgbClr val="000000"/>
                </a:solidFill>
              </a:rPr>
              <a:t>Profitto unitario </a:t>
            </a:r>
            <a:r>
              <a:rPr lang="it-IT" altLang="en-US" sz="2400" b="1" dirty="0">
                <a:solidFill>
                  <a:srgbClr val="000000"/>
                </a:solidFill>
              </a:rPr>
              <a:t>= </a:t>
            </a:r>
            <a:r>
              <a:rPr lang="it-IT" altLang="en-US" sz="2400" b="1" dirty="0" err="1">
                <a:solidFill>
                  <a:srgbClr val="000000"/>
                </a:solidFill>
              </a:rPr>
              <a:t>RMe</a:t>
            </a:r>
            <a:r>
              <a:rPr lang="it-IT" altLang="en-US" sz="2400" b="1" dirty="0">
                <a:solidFill>
                  <a:srgbClr val="000000"/>
                </a:solidFill>
              </a:rPr>
              <a:t> </a:t>
            </a:r>
            <a:r>
              <a:rPr lang="it-IT" altLang="en-US" sz="2400" b="1" dirty="0">
                <a:solidFill>
                  <a:srgbClr val="000000"/>
                </a:solidFill>
                <a:sym typeface="Symbol" panose="05050102010706020507" pitchFamily="18" charset="2"/>
              </a:rPr>
              <a:t>– </a:t>
            </a:r>
            <a:r>
              <a:rPr lang="it-IT" altLang="en-US" sz="2400" b="1" dirty="0" err="1">
                <a:solidFill>
                  <a:srgbClr val="000000"/>
                </a:solidFill>
                <a:sym typeface="Symbol" panose="05050102010706020507" pitchFamily="18" charset="2"/>
              </a:rPr>
              <a:t>CMeT</a:t>
            </a:r>
            <a:r>
              <a:rPr lang="it-IT" altLang="en-US" sz="240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1F38AEE-BB67-4FE5-B7F1-1E4CBB60B9EF}"/>
              </a:ext>
            </a:extLst>
          </p:cNvPr>
          <p:cNvCxnSpPr/>
          <p:nvPr/>
        </p:nvCxnSpPr>
        <p:spPr bwMode="auto">
          <a:xfrm>
            <a:off x="2311400" y="4511034"/>
            <a:ext cx="25765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Parentesi graffa aperta 23">
            <a:extLst>
              <a:ext uri="{FF2B5EF4-FFF2-40B4-BE49-F238E27FC236}">
                <a16:creationId xmlns:a16="http://schemas.microsoft.com/office/drawing/2014/main" id="{A97E7106-44FC-491B-B363-93587699B5DD}"/>
              </a:ext>
            </a:extLst>
          </p:cNvPr>
          <p:cNvSpPr/>
          <p:nvPr/>
        </p:nvSpPr>
        <p:spPr bwMode="auto">
          <a:xfrm rot="12402585" flipV="1">
            <a:off x="4883965" y="4426737"/>
            <a:ext cx="731695" cy="233847"/>
          </a:xfrm>
          <a:prstGeom prst="leftBrace">
            <a:avLst/>
          </a:prstGeom>
          <a:noFill/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0E0410-BF8A-4252-A0B2-BDE1FA8EAA2F}"/>
              </a:ext>
            </a:extLst>
          </p:cNvPr>
          <p:cNvSpPr txBox="1"/>
          <p:nvPr/>
        </p:nvSpPr>
        <p:spPr>
          <a:xfrm>
            <a:off x="5079117" y="4638615"/>
            <a:ext cx="1760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solidFill>
                  <a:schemeClr val="bg1"/>
                </a:solidFill>
              </a:rPr>
              <a:t>RMe</a:t>
            </a:r>
            <a:r>
              <a:rPr lang="it-IT" sz="2000" b="1" dirty="0">
                <a:solidFill>
                  <a:schemeClr val="bg1"/>
                </a:solidFill>
              </a:rPr>
              <a:t> – </a:t>
            </a:r>
            <a:r>
              <a:rPr lang="it-IT" sz="2000" b="1" dirty="0" err="1">
                <a:solidFill>
                  <a:schemeClr val="bg1"/>
                </a:solidFill>
              </a:rPr>
              <a:t>CMeT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608EAF-3B73-4E44-9A2E-1A9F593CB05C}"/>
              </a:ext>
            </a:extLst>
          </p:cNvPr>
          <p:cNvSpPr txBox="1"/>
          <p:nvPr/>
        </p:nvSpPr>
        <p:spPr>
          <a:xfrm>
            <a:off x="4661255" y="3712799"/>
            <a:ext cx="31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D199A26E-1D31-4FF4-809F-1ABF4A3DB32A}"/>
              </a:ext>
            </a:extLst>
          </p:cNvPr>
          <p:cNvSpPr>
            <a:spLocks/>
          </p:cNvSpPr>
          <p:nvPr/>
        </p:nvSpPr>
        <p:spPr bwMode="auto">
          <a:xfrm>
            <a:off x="4779962" y="4455319"/>
            <a:ext cx="120650" cy="122237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5C53FE0-66C4-474E-8715-A72AB9ECBD4E}"/>
              </a:ext>
            </a:extLst>
          </p:cNvPr>
          <p:cNvSpPr txBox="1"/>
          <p:nvPr/>
        </p:nvSpPr>
        <p:spPr>
          <a:xfrm>
            <a:off x="4580085" y="4425815"/>
            <a:ext cx="31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4" grpId="0" animBg="1"/>
      <p:bldP spid="24" grpId="0" animBg="1"/>
      <p:bldP spid="4" grpId="0"/>
      <p:bldP spid="28" grpId="0" animBg="1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  <a:noFill/>
        </p:spPr>
        <p:txBody>
          <a:bodyPr/>
          <a:lstStyle/>
          <a:p>
            <a:r>
              <a:rPr lang="it-IT" altLang="en-US" b="0" dirty="0">
                <a:solidFill>
                  <a:srgbClr val="000000"/>
                </a:solidFill>
              </a:rPr>
              <a:t>Come misurare il profitto massimo</a:t>
            </a:r>
            <a:endParaRPr lang="it-IT" altLang="en-US" b="0" dirty="0"/>
          </a:p>
        </p:txBody>
      </p:sp>
      <p:sp>
        <p:nvSpPr>
          <p:cNvPr id="87047" name="Rectangle 7" descr="50%"/>
          <p:cNvSpPr>
            <a:spLocks noChangeArrowheads="1"/>
          </p:cNvSpPr>
          <p:nvPr/>
        </p:nvSpPr>
        <p:spPr bwMode="auto">
          <a:xfrm>
            <a:off x="2065338" y="3409950"/>
            <a:ext cx="3032125" cy="476250"/>
          </a:xfrm>
          <a:prstGeom prst="rect">
            <a:avLst/>
          </a:prstGeom>
          <a:pattFill prst="pct50">
            <a:fgClr>
              <a:srgbClr val="C6C6C6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6697663" y="6070600"/>
            <a:ext cx="927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1838325" y="6070600"/>
            <a:ext cx="12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1143000" y="1828800"/>
            <a:ext cx="736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Prezzo</a:t>
            </a: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2895600" y="2743200"/>
            <a:ext cx="13208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Max profitto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6926263" y="2497138"/>
            <a:ext cx="622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CMeT</a:t>
            </a: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6069013" y="2438400"/>
            <a:ext cx="4841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1870075" y="3240088"/>
            <a:ext cx="152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09600" y="3810000"/>
            <a:ext cx="1308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CMeT</a:t>
            </a:r>
            <a:r>
              <a:rPr lang="it-IT" altLang="en-US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it-IT" altLang="en-US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14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  <a:r>
              <a:rPr lang="it-IT" altLang="en-US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917728" y="6012656"/>
            <a:ext cx="584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16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  <a:endParaRPr lang="it-IT" altLang="en-US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29" name="Freeform 17"/>
          <p:cNvSpPr>
            <a:spLocks/>
          </p:cNvSpPr>
          <p:nvPr/>
        </p:nvSpPr>
        <p:spPr bwMode="auto">
          <a:xfrm>
            <a:off x="2265363" y="2667000"/>
            <a:ext cx="4576762" cy="1347788"/>
          </a:xfrm>
          <a:custGeom>
            <a:avLst/>
            <a:gdLst>
              <a:gd name="T0" fmla="*/ 0 w 2883"/>
              <a:gd name="T1" fmla="*/ 0 h 849"/>
              <a:gd name="T2" fmla="*/ 2147483646 w 2883"/>
              <a:gd name="T3" fmla="*/ 2147483646 h 849"/>
              <a:gd name="T4" fmla="*/ 2147483646 w 2883"/>
              <a:gd name="T5" fmla="*/ 2147483646 h 849"/>
              <a:gd name="T6" fmla="*/ 2147483646 w 2883"/>
              <a:gd name="T7" fmla="*/ 2147483646 h 849"/>
              <a:gd name="T8" fmla="*/ 2147483646 w 2883"/>
              <a:gd name="T9" fmla="*/ 2147483646 h 849"/>
              <a:gd name="T10" fmla="*/ 2147483646 w 2883"/>
              <a:gd name="T11" fmla="*/ 2147483646 h 849"/>
              <a:gd name="T12" fmla="*/ 2147483646 w 2883"/>
              <a:gd name="T13" fmla="*/ 2147483646 h 849"/>
              <a:gd name="T14" fmla="*/ 2147483646 w 2883"/>
              <a:gd name="T15" fmla="*/ 0 h 8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83" h="849">
                <a:moveTo>
                  <a:pt x="0" y="0"/>
                </a:moveTo>
                <a:lnTo>
                  <a:pt x="162" y="234"/>
                </a:lnTo>
                <a:lnTo>
                  <a:pt x="414" y="506"/>
                </a:lnTo>
                <a:lnTo>
                  <a:pt x="738" y="722"/>
                </a:lnTo>
                <a:lnTo>
                  <a:pt x="1134" y="848"/>
                </a:lnTo>
                <a:lnTo>
                  <a:pt x="1622" y="812"/>
                </a:lnTo>
                <a:lnTo>
                  <a:pt x="2198" y="560"/>
                </a:lnTo>
                <a:lnTo>
                  <a:pt x="2882" y="0"/>
                </a:lnTo>
              </a:path>
            </a:pathLst>
          </a:custGeom>
          <a:noFill/>
          <a:ln w="28575" cap="rnd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0" name="Freeform 18"/>
          <p:cNvSpPr>
            <a:spLocks/>
          </p:cNvSpPr>
          <p:nvPr/>
        </p:nvSpPr>
        <p:spPr bwMode="auto">
          <a:xfrm>
            <a:off x="2065338" y="3895725"/>
            <a:ext cx="3033712" cy="2119313"/>
          </a:xfrm>
          <a:custGeom>
            <a:avLst/>
            <a:gdLst>
              <a:gd name="T0" fmla="*/ 2147483646 w 1911"/>
              <a:gd name="T1" fmla="*/ 2147483646 h 1335"/>
              <a:gd name="T2" fmla="*/ 2147483646 w 1911"/>
              <a:gd name="T3" fmla="*/ 0 h 1335"/>
              <a:gd name="T4" fmla="*/ 0 w 1911"/>
              <a:gd name="T5" fmla="*/ 0 h 13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1" h="1335">
                <a:moveTo>
                  <a:pt x="1910" y="1334"/>
                </a:moveTo>
                <a:lnTo>
                  <a:pt x="191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V="1">
            <a:off x="5103813" y="3391694"/>
            <a:ext cx="1588" cy="451644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H="1">
            <a:off x="2060575" y="3413125"/>
            <a:ext cx="4278313" cy="1588"/>
          </a:xfrm>
          <a:prstGeom prst="line">
            <a:avLst/>
          </a:prstGeom>
          <a:noFill/>
          <a:ln w="28575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V="1">
            <a:off x="2681288" y="2686050"/>
            <a:ext cx="3284537" cy="2763838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4534" name="Freeform 22"/>
          <p:cNvSpPr>
            <a:spLocks/>
          </p:cNvSpPr>
          <p:nvPr/>
        </p:nvSpPr>
        <p:spPr bwMode="auto">
          <a:xfrm>
            <a:off x="5040313" y="3352800"/>
            <a:ext cx="144462" cy="144463"/>
          </a:xfrm>
          <a:custGeom>
            <a:avLst/>
            <a:gdLst>
              <a:gd name="T0" fmla="*/ 2147483646 w 91"/>
              <a:gd name="T1" fmla="*/ 2147483646 h 91"/>
              <a:gd name="T2" fmla="*/ 2147483646 w 91"/>
              <a:gd name="T3" fmla="*/ 2147483646 h 91"/>
              <a:gd name="T4" fmla="*/ 2147483646 w 91"/>
              <a:gd name="T5" fmla="*/ 2147483646 h 91"/>
              <a:gd name="T6" fmla="*/ 2147483646 w 91"/>
              <a:gd name="T7" fmla="*/ 2147483646 h 91"/>
              <a:gd name="T8" fmla="*/ 2147483646 w 91"/>
              <a:gd name="T9" fmla="*/ 2147483646 h 91"/>
              <a:gd name="T10" fmla="*/ 2147483646 w 91"/>
              <a:gd name="T11" fmla="*/ 0 h 91"/>
              <a:gd name="T12" fmla="*/ 2147483646 w 91"/>
              <a:gd name="T13" fmla="*/ 0 h 91"/>
              <a:gd name="T14" fmla="*/ 2147483646 w 91"/>
              <a:gd name="T15" fmla="*/ 0 h 91"/>
              <a:gd name="T16" fmla="*/ 0 w 91"/>
              <a:gd name="T17" fmla="*/ 2147483646 h 91"/>
              <a:gd name="T18" fmla="*/ 0 w 91"/>
              <a:gd name="T19" fmla="*/ 2147483646 h 91"/>
              <a:gd name="T20" fmla="*/ 0 w 91"/>
              <a:gd name="T21" fmla="*/ 2147483646 h 91"/>
              <a:gd name="T22" fmla="*/ 2147483646 w 91"/>
              <a:gd name="T23" fmla="*/ 2147483646 h 91"/>
              <a:gd name="T24" fmla="*/ 2147483646 w 91"/>
              <a:gd name="T25" fmla="*/ 2147483646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" h="91">
                <a:moveTo>
                  <a:pt x="36" y="90"/>
                </a:moveTo>
                <a:lnTo>
                  <a:pt x="54" y="90"/>
                </a:lnTo>
                <a:lnTo>
                  <a:pt x="72" y="72"/>
                </a:lnTo>
                <a:lnTo>
                  <a:pt x="90" y="36"/>
                </a:lnTo>
                <a:lnTo>
                  <a:pt x="72" y="18"/>
                </a:lnTo>
                <a:lnTo>
                  <a:pt x="54" y="0"/>
                </a:lnTo>
                <a:lnTo>
                  <a:pt x="36" y="0"/>
                </a:lnTo>
                <a:lnTo>
                  <a:pt x="18" y="0"/>
                </a:lnTo>
                <a:lnTo>
                  <a:pt x="0" y="18"/>
                </a:lnTo>
                <a:lnTo>
                  <a:pt x="0" y="36"/>
                </a:lnTo>
                <a:lnTo>
                  <a:pt x="0" y="72"/>
                </a:lnTo>
                <a:lnTo>
                  <a:pt x="18" y="90"/>
                </a:lnTo>
                <a:lnTo>
                  <a:pt x="36" y="9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5" name="Freeform 23"/>
          <p:cNvSpPr>
            <a:spLocks/>
          </p:cNvSpPr>
          <p:nvPr/>
        </p:nvSpPr>
        <p:spPr bwMode="auto">
          <a:xfrm>
            <a:off x="2065338" y="1895475"/>
            <a:ext cx="5462587" cy="4119563"/>
          </a:xfrm>
          <a:custGeom>
            <a:avLst/>
            <a:gdLst>
              <a:gd name="T0" fmla="*/ 0 w 3441"/>
              <a:gd name="T1" fmla="*/ 0 h 2595"/>
              <a:gd name="T2" fmla="*/ 0 w 3441"/>
              <a:gd name="T3" fmla="*/ 2147483646 h 2595"/>
              <a:gd name="T4" fmla="*/ 2147483646 w 3441"/>
              <a:gd name="T5" fmla="*/ 2147483646 h 25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41" h="2595">
                <a:moveTo>
                  <a:pt x="0" y="0"/>
                </a:moveTo>
                <a:lnTo>
                  <a:pt x="0" y="2594"/>
                </a:lnTo>
                <a:lnTo>
                  <a:pt x="3440" y="259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>
            <a:off x="3419475" y="3068638"/>
            <a:ext cx="22860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4537" name="Freeform 25"/>
          <p:cNvSpPr>
            <a:spLocks/>
          </p:cNvSpPr>
          <p:nvPr/>
        </p:nvSpPr>
        <p:spPr bwMode="auto">
          <a:xfrm>
            <a:off x="5040313" y="3810000"/>
            <a:ext cx="144462" cy="144463"/>
          </a:xfrm>
          <a:custGeom>
            <a:avLst/>
            <a:gdLst>
              <a:gd name="T0" fmla="*/ 2147483646 w 91"/>
              <a:gd name="T1" fmla="*/ 2147483646 h 91"/>
              <a:gd name="T2" fmla="*/ 2147483646 w 91"/>
              <a:gd name="T3" fmla="*/ 2147483646 h 91"/>
              <a:gd name="T4" fmla="*/ 2147483646 w 91"/>
              <a:gd name="T5" fmla="*/ 2147483646 h 91"/>
              <a:gd name="T6" fmla="*/ 2147483646 w 91"/>
              <a:gd name="T7" fmla="*/ 2147483646 h 91"/>
              <a:gd name="T8" fmla="*/ 2147483646 w 91"/>
              <a:gd name="T9" fmla="*/ 2147483646 h 91"/>
              <a:gd name="T10" fmla="*/ 2147483646 w 91"/>
              <a:gd name="T11" fmla="*/ 0 h 91"/>
              <a:gd name="T12" fmla="*/ 2147483646 w 91"/>
              <a:gd name="T13" fmla="*/ 0 h 91"/>
              <a:gd name="T14" fmla="*/ 2147483646 w 91"/>
              <a:gd name="T15" fmla="*/ 0 h 91"/>
              <a:gd name="T16" fmla="*/ 0 w 91"/>
              <a:gd name="T17" fmla="*/ 2147483646 h 91"/>
              <a:gd name="T18" fmla="*/ 0 w 91"/>
              <a:gd name="T19" fmla="*/ 2147483646 h 91"/>
              <a:gd name="T20" fmla="*/ 0 w 91"/>
              <a:gd name="T21" fmla="*/ 2147483646 h 91"/>
              <a:gd name="T22" fmla="*/ 2147483646 w 91"/>
              <a:gd name="T23" fmla="*/ 2147483646 h 91"/>
              <a:gd name="T24" fmla="*/ 2147483646 w 91"/>
              <a:gd name="T25" fmla="*/ 2147483646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" h="91">
                <a:moveTo>
                  <a:pt x="36" y="90"/>
                </a:moveTo>
                <a:lnTo>
                  <a:pt x="54" y="90"/>
                </a:lnTo>
                <a:lnTo>
                  <a:pt x="72" y="72"/>
                </a:lnTo>
                <a:lnTo>
                  <a:pt x="90" y="36"/>
                </a:lnTo>
                <a:lnTo>
                  <a:pt x="72" y="18"/>
                </a:lnTo>
                <a:lnTo>
                  <a:pt x="54" y="0"/>
                </a:lnTo>
                <a:lnTo>
                  <a:pt x="36" y="0"/>
                </a:lnTo>
                <a:lnTo>
                  <a:pt x="18" y="0"/>
                </a:lnTo>
                <a:lnTo>
                  <a:pt x="0" y="18"/>
                </a:lnTo>
                <a:lnTo>
                  <a:pt x="0" y="36"/>
                </a:lnTo>
                <a:lnTo>
                  <a:pt x="0" y="72"/>
                </a:lnTo>
                <a:lnTo>
                  <a:pt x="18" y="90"/>
                </a:lnTo>
                <a:lnTo>
                  <a:pt x="36" y="9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6381750" y="3136900"/>
            <a:ext cx="157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P  = RM = </a:t>
            </a:r>
            <a:r>
              <a:rPr lang="it-IT" altLang="en-US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RMe</a:t>
            </a:r>
            <a:endParaRPr lang="it-IT" altLang="en-US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39" name="Freeform 27"/>
          <p:cNvSpPr>
            <a:spLocks/>
          </p:cNvSpPr>
          <p:nvPr/>
        </p:nvSpPr>
        <p:spPr bwMode="auto">
          <a:xfrm>
            <a:off x="2057400" y="3352800"/>
            <a:ext cx="144463" cy="144463"/>
          </a:xfrm>
          <a:custGeom>
            <a:avLst/>
            <a:gdLst>
              <a:gd name="T0" fmla="*/ 2147483646 w 91"/>
              <a:gd name="T1" fmla="*/ 2147483646 h 91"/>
              <a:gd name="T2" fmla="*/ 2147483646 w 91"/>
              <a:gd name="T3" fmla="*/ 2147483646 h 91"/>
              <a:gd name="T4" fmla="*/ 2147483646 w 91"/>
              <a:gd name="T5" fmla="*/ 2147483646 h 91"/>
              <a:gd name="T6" fmla="*/ 2147483646 w 91"/>
              <a:gd name="T7" fmla="*/ 2147483646 h 91"/>
              <a:gd name="T8" fmla="*/ 2147483646 w 91"/>
              <a:gd name="T9" fmla="*/ 2147483646 h 91"/>
              <a:gd name="T10" fmla="*/ 2147483646 w 91"/>
              <a:gd name="T11" fmla="*/ 0 h 91"/>
              <a:gd name="T12" fmla="*/ 2147483646 w 91"/>
              <a:gd name="T13" fmla="*/ 0 h 91"/>
              <a:gd name="T14" fmla="*/ 2147483646 w 91"/>
              <a:gd name="T15" fmla="*/ 0 h 91"/>
              <a:gd name="T16" fmla="*/ 0 w 91"/>
              <a:gd name="T17" fmla="*/ 2147483646 h 91"/>
              <a:gd name="T18" fmla="*/ 0 w 91"/>
              <a:gd name="T19" fmla="*/ 2147483646 h 91"/>
              <a:gd name="T20" fmla="*/ 0 w 91"/>
              <a:gd name="T21" fmla="*/ 2147483646 h 91"/>
              <a:gd name="T22" fmla="*/ 2147483646 w 91"/>
              <a:gd name="T23" fmla="*/ 2147483646 h 91"/>
              <a:gd name="T24" fmla="*/ 2147483646 w 91"/>
              <a:gd name="T25" fmla="*/ 2147483646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" h="91">
                <a:moveTo>
                  <a:pt x="36" y="90"/>
                </a:moveTo>
                <a:lnTo>
                  <a:pt x="54" y="90"/>
                </a:lnTo>
                <a:lnTo>
                  <a:pt x="72" y="72"/>
                </a:lnTo>
                <a:lnTo>
                  <a:pt x="90" y="36"/>
                </a:lnTo>
                <a:lnTo>
                  <a:pt x="72" y="18"/>
                </a:lnTo>
                <a:lnTo>
                  <a:pt x="54" y="0"/>
                </a:lnTo>
                <a:lnTo>
                  <a:pt x="36" y="0"/>
                </a:lnTo>
                <a:lnTo>
                  <a:pt x="18" y="0"/>
                </a:lnTo>
                <a:lnTo>
                  <a:pt x="0" y="18"/>
                </a:lnTo>
                <a:lnTo>
                  <a:pt x="0" y="36"/>
                </a:lnTo>
                <a:lnTo>
                  <a:pt x="0" y="72"/>
                </a:lnTo>
                <a:lnTo>
                  <a:pt x="18" y="90"/>
                </a:lnTo>
                <a:lnTo>
                  <a:pt x="36" y="9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40" name="Freeform 28"/>
          <p:cNvSpPr>
            <a:spLocks/>
          </p:cNvSpPr>
          <p:nvPr/>
        </p:nvSpPr>
        <p:spPr bwMode="auto">
          <a:xfrm>
            <a:off x="2057400" y="3810000"/>
            <a:ext cx="144463" cy="144463"/>
          </a:xfrm>
          <a:custGeom>
            <a:avLst/>
            <a:gdLst>
              <a:gd name="T0" fmla="*/ 2147483646 w 91"/>
              <a:gd name="T1" fmla="*/ 2147483646 h 91"/>
              <a:gd name="T2" fmla="*/ 2147483646 w 91"/>
              <a:gd name="T3" fmla="*/ 2147483646 h 91"/>
              <a:gd name="T4" fmla="*/ 2147483646 w 91"/>
              <a:gd name="T5" fmla="*/ 2147483646 h 91"/>
              <a:gd name="T6" fmla="*/ 2147483646 w 91"/>
              <a:gd name="T7" fmla="*/ 2147483646 h 91"/>
              <a:gd name="T8" fmla="*/ 2147483646 w 91"/>
              <a:gd name="T9" fmla="*/ 2147483646 h 91"/>
              <a:gd name="T10" fmla="*/ 2147483646 w 91"/>
              <a:gd name="T11" fmla="*/ 0 h 91"/>
              <a:gd name="T12" fmla="*/ 2147483646 w 91"/>
              <a:gd name="T13" fmla="*/ 0 h 91"/>
              <a:gd name="T14" fmla="*/ 2147483646 w 91"/>
              <a:gd name="T15" fmla="*/ 0 h 91"/>
              <a:gd name="T16" fmla="*/ 0 w 91"/>
              <a:gd name="T17" fmla="*/ 2147483646 h 91"/>
              <a:gd name="T18" fmla="*/ 0 w 91"/>
              <a:gd name="T19" fmla="*/ 2147483646 h 91"/>
              <a:gd name="T20" fmla="*/ 0 w 91"/>
              <a:gd name="T21" fmla="*/ 2147483646 h 91"/>
              <a:gd name="T22" fmla="*/ 2147483646 w 91"/>
              <a:gd name="T23" fmla="*/ 2147483646 h 91"/>
              <a:gd name="T24" fmla="*/ 2147483646 w 91"/>
              <a:gd name="T25" fmla="*/ 2147483646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" h="91">
                <a:moveTo>
                  <a:pt x="36" y="90"/>
                </a:moveTo>
                <a:lnTo>
                  <a:pt x="54" y="90"/>
                </a:lnTo>
                <a:lnTo>
                  <a:pt x="72" y="72"/>
                </a:lnTo>
                <a:lnTo>
                  <a:pt x="90" y="36"/>
                </a:lnTo>
                <a:lnTo>
                  <a:pt x="72" y="18"/>
                </a:lnTo>
                <a:lnTo>
                  <a:pt x="54" y="0"/>
                </a:lnTo>
                <a:lnTo>
                  <a:pt x="36" y="0"/>
                </a:lnTo>
                <a:lnTo>
                  <a:pt x="18" y="0"/>
                </a:lnTo>
                <a:lnTo>
                  <a:pt x="0" y="18"/>
                </a:lnTo>
                <a:lnTo>
                  <a:pt x="0" y="36"/>
                </a:lnTo>
                <a:lnTo>
                  <a:pt x="0" y="72"/>
                </a:lnTo>
                <a:lnTo>
                  <a:pt x="18" y="90"/>
                </a:lnTo>
                <a:lnTo>
                  <a:pt x="36" y="9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2133600" y="3962400"/>
            <a:ext cx="16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4953000" y="3048000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5181600" y="3886200"/>
            <a:ext cx="16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5724525" y="1125538"/>
            <a:ext cx="2812245" cy="1015663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it-IT" altLang="en-US" sz="2000" dirty="0">
                <a:solidFill>
                  <a:srgbClr val="000000"/>
                </a:solidFill>
              </a:rPr>
              <a:t>AB = </a:t>
            </a:r>
            <a:r>
              <a:rPr lang="it-IT" altLang="en-US" sz="2000" dirty="0" err="1">
                <a:solidFill>
                  <a:srgbClr val="000000"/>
                </a:solidFill>
              </a:rPr>
              <a:t>Q</a:t>
            </a:r>
            <a:r>
              <a:rPr lang="it-IT" altLang="en-US" sz="1600" dirty="0" err="1">
                <a:solidFill>
                  <a:srgbClr val="000000"/>
                </a:solidFill>
              </a:rPr>
              <a:t>max</a:t>
            </a:r>
            <a:endParaRPr lang="it-IT" altLang="en-US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000" dirty="0">
                <a:solidFill>
                  <a:srgbClr val="000000"/>
                </a:solidFill>
              </a:rPr>
              <a:t>EA = PB = </a:t>
            </a:r>
            <a:r>
              <a:rPr lang="it-IT" altLang="en-US" sz="2000" dirty="0" err="1">
                <a:solidFill>
                  <a:srgbClr val="000000"/>
                </a:solidFill>
              </a:rPr>
              <a:t>RMe</a:t>
            </a:r>
            <a:r>
              <a:rPr lang="it-IT" altLang="en-US" sz="2000" dirty="0">
                <a:solidFill>
                  <a:srgbClr val="000000"/>
                </a:solidFill>
              </a:rPr>
              <a:t> – </a:t>
            </a:r>
            <a:r>
              <a:rPr lang="it-IT" altLang="en-US" sz="2000" dirty="0" err="1">
                <a:solidFill>
                  <a:srgbClr val="000000"/>
                </a:solidFill>
              </a:rPr>
              <a:t>CMeT</a:t>
            </a:r>
            <a:endParaRPr lang="it-IT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000" dirty="0">
                <a:solidFill>
                  <a:srgbClr val="000000"/>
                </a:solidFill>
                <a:sym typeface="Symbol" panose="05050102010706020507" pitchFamily="18" charset="2"/>
              </a:rPr>
              <a:t></a:t>
            </a:r>
            <a:r>
              <a:rPr lang="it-IT" altLang="en-US" sz="1600" dirty="0" err="1">
                <a:solidFill>
                  <a:srgbClr val="000000"/>
                </a:solidFill>
                <a:sym typeface="Symbol" panose="05050102010706020507" pitchFamily="18" charset="2"/>
              </a:rPr>
              <a:t>max</a:t>
            </a:r>
            <a:r>
              <a:rPr lang="it-IT" altLang="en-US" sz="2000" dirty="0">
                <a:solidFill>
                  <a:srgbClr val="000000"/>
                </a:solidFill>
                <a:sym typeface="Symbol" panose="05050102010706020507" pitchFamily="18" charset="2"/>
              </a:rPr>
              <a:t> = AB 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×</a:t>
            </a:r>
            <a:r>
              <a:rPr lang="it-IT" altLang="en-US" sz="2000" dirty="0">
                <a:solidFill>
                  <a:srgbClr val="000000"/>
                </a:solidFill>
                <a:sym typeface="Symbol" panose="05050102010706020507" pitchFamily="18" charset="2"/>
              </a:rPr>
              <a:t> BP</a:t>
            </a:r>
            <a:endParaRPr lang="it-IT" altLang="en-US" sz="1600" dirty="0">
              <a:solidFill>
                <a:srgbClr val="000000"/>
              </a:solidFill>
            </a:endParaRPr>
          </a:p>
        </p:txBody>
      </p:sp>
      <p:sp>
        <p:nvSpPr>
          <p:cNvPr id="2" name="Parentesi graffa aperta 1"/>
          <p:cNvSpPr/>
          <p:nvPr/>
        </p:nvSpPr>
        <p:spPr bwMode="auto">
          <a:xfrm rot="10800000">
            <a:off x="5209829" y="3475037"/>
            <a:ext cx="675033" cy="328613"/>
          </a:xfrm>
          <a:prstGeom prst="leftBrace">
            <a:avLst/>
          </a:prstGeom>
          <a:noFill/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 flipH="1">
            <a:off x="5813899" y="3467518"/>
            <a:ext cx="280892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EA = profitto unitario</a:t>
            </a:r>
          </a:p>
        </p:txBody>
      </p:sp>
      <p:sp>
        <p:nvSpPr>
          <p:cNvPr id="37" name="CasellaDiTesto 36"/>
          <p:cNvSpPr txBox="1"/>
          <p:nvPr/>
        </p:nvSpPr>
        <p:spPr>
          <a:xfrm flipH="1">
            <a:off x="2181217" y="6040438"/>
            <a:ext cx="321628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AB = output di </a:t>
            </a:r>
            <a:r>
              <a:rPr lang="it-IT" sz="1600" b="1" dirty="0" err="1">
                <a:solidFill>
                  <a:schemeClr val="bg1"/>
                </a:solidFill>
              </a:rPr>
              <a:t>max</a:t>
            </a:r>
            <a:r>
              <a:rPr lang="it-IT" sz="1600" b="1" dirty="0">
                <a:solidFill>
                  <a:schemeClr val="bg1"/>
                </a:solidFill>
              </a:rPr>
              <a:t> profitto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 animBg="1"/>
      <p:bldP spid="87051" grpId="0"/>
      <p:bldP spid="64527" grpId="0"/>
      <p:bldP spid="64530" grpId="0" animBg="1"/>
      <p:bldP spid="64531" grpId="0" animBg="1"/>
      <p:bldP spid="64537" grpId="0" animBg="1"/>
      <p:bldP spid="64540" grpId="0" animBg="1"/>
      <p:bldP spid="64541" grpId="0"/>
      <p:bldP spid="64543" grpId="0"/>
      <p:bldP spid="87072" grpId="0" animBg="1"/>
      <p:bldP spid="2" grpId="0" animBg="1"/>
      <p:bldP spid="3" grpId="0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w_f1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76200"/>
            <a:ext cx="6684963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noFill/>
        </p:spPr>
        <p:txBody>
          <a:bodyPr/>
          <a:lstStyle/>
          <a:p>
            <a:r>
              <a:rPr lang="it-IT" altLang="en-US" b="0" dirty="0"/>
              <a:t>Come misurare la minima perdita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7086600" y="6096000"/>
            <a:ext cx="927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51025" y="6086475"/>
            <a:ext cx="12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219200" y="1828800"/>
            <a:ext cx="736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Prezzo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685800" y="3810000"/>
            <a:ext cx="1308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CMeT(Q</a:t>
            </a:r>
            <a:r>
              <a:rPr lang="it-IT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  <a:r>
              <a:rPr lang="it-IT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68619" name="Rectangle 11" descr="70%"/>
          <p:cNvSpPr>
            <a:spLocks noChangeArrowheads="1"/>
          </p:cNvSpPr>
          <p:nvPr/>
        </p:nvSpPr>
        <p:spPr bwMode="auto">
          <a:xfrm>
            <a:off x="2078038" y="3876675"/>
            <a:ext cx="2228850" cy="523875"/>
          </a:xfrm>
          <a:prstGeom prst="rect">
            <a:avLst/>
          </a:prstGeom>
          <a:pattFill prst="pct70">
            <a:fgClr>
              <a:srgbClr val="E6B4E6"/>
            </a:fgClr>
            <a:bgClr>
              <a:schemeClr val="accent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2251075" y="4743450"/>
            <a:ext cx="774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Perdita</a:t>
            </a: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6967538" y="2798763"/>
            <a:ext cx="622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CMeT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6310313" y="2798763"/>
            <a:ext cx="35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68623" name="Freeform 15"/>
          <p:cNvSpPr>
            <a:spLocks/>
          </p:cNvSpPr>
          <p:nvPr/>
        </p:nvSpPr>
        <p:spPr bwMode="auto">
          <a:xfrm>
            <a:off x="2078038" y="3876675"/>
            <a:ext cx="2230437" cy="2154238"/>
          </a:xfrm>
          <a:custGeom>
            <a:avLst/>
            <a:gdLst>
              <a:gd name="T0" fmla="*/ 2147483646 w 1405"/>
              <a:gd name="T1" fmla="*/ 2147483646 h 1357"/>
              <a:gd name="T2" fmla="*/ 2147483646 w 1405"/>
              <a:gd name="T3" fmla="*/ 0 h 1357"/>
              <a:gd name="T4" fmla="*/ 0 w 1405"/>
              <a:gd name="T5" fmla="*/ 0 h 1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05" h="1357">
                <a:moveTo>
                  <a:pt x="1404" y="1356"/>
                </a:moveTo>
                <a:lnTo>
                  <a:pt x="1404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4222750" y="6086475"/>
            <a:ext cx="63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Qmax</a:t>
            </a: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5003800" y="5084763"/>
            <a:ext cx="288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Quantità di </a:t>
            </a:r>
            <a:r>
              <a:rPr lang="it-IT" altLang="en-US" sz="1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minima perdita</a:t>
            </a:r>
          </a:p>
        </p:txBody>
      </p:sp>
      <p:sp>
        <p:nvSpPr>
          <p:cNvPr id="68626" name="Freeform 18"/>
          <p:cNvSpPr>
            <a:spLocks/>
          </p:cNvSpPr>
          <p:nvPr/>
        </p:nvSpPr>
        <p:spPr bwMode="auto">
          <a:xfrm>
            <a:off x="2963863" y="2968625"/>
            <a:ext cx="3948112" cy="1001713"/>
          </a:xfrm>
          <a:custGeom>
            <a:avLst/>
            <a:gdLst>
              <a:gd name="T0" fmla="*/ 0 w 2487"/>
              <a:gd name="T1" fmla="*/ 0 h 631"/>
              <a:gd name="T2" fmla="*/ 2147483646 w 2487"/>
              <a:gd name="T3" fmla="*/ 2147483646 h 631"/>
              <a:gd name="T4" fmla="*/ 2147483646 w 2487"/>
              <a:gd name="T5" fmla="*/ 2147483646 h 631"/>
              <a:gd name="T6" fmla="*/ 2147483646 w 2487"/>
              <a:gd name="T7" fmla="*/ 2147483646 h 631"/>
              <a:gd name="T8" fmla="*/ 2147483646 w 2487"/>
              <a:gd name="T9" fmla="*/ 2147483646 h 631"/>
              <a:gd name="T10" fmla="*/ 2147483646 w 2487"/>
              <a:gd name="T11" fmla="*/ 2147483646 h 6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7" h="631">
                <a:moveTo>
                  <a:pt x="0" y="0"/>
                </a:moveTo>
                <a:lnTo>
                  <a:pt x="306" y="306"/>
                </a:lnTo>
                <a:lnTo>
                  <a:pt x="720" y="540"/>
                </a:lnTo>
                <a:lnTo>
                  <a:pt x="1224" y="630"/>
                </a:lnTo>
                <a:lnTo>
                  <a:pt x="1820" y="486"/>
                </a:lnTo>
                <a:lnTo>
                  <a:pt x="2486" y="18"/>
                </a:lnTo>
              </a:path>
            </a:pathLst>
          </a:custGeom>
          <a:noFill/>
          <a:ln w="25400" cap="rnd" cmpd="sng">
            <a:solidFill>
              <a:srgbClr val="40AE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1851025" y="4229100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H="1">
            <a:off x="2073275" y="4403725"/>
            <a:ext cx="4049713" cy="1588"/>
          </a:xfrm>
          <a:prstGeom prst="line">
            <a:avLst/>
          </a:prstGeom>
          <a:noFill/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2665413" y="2987675"/>
            <a:ext cx="3541712" cy="259238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8630" name="Freeform 22"/>
          <p:cNvSpPr>
            <a:spLocks/>
          </p:cNvSpPr>
          <p:nvPr/>
        </p:nvSpPr>
        <p:spPr bwMode="auto">
          <a:xfrm>
            <a:off x="4221163" y="4343400"/>
            <a:ext cx="144462" cy="144463"/>
          </a:xfrm>
          <a:custGeom>
            <a:avLst/>
            <a:gdLst>
              <a:gd name="T0" fmla="*/ 2147483646 w 91"/>
              <a:gd name="T1" fmla="*/ 2147483646 h 91"/>
              <a:gd name="T2" fmla="*/ 2147483646 w 91"/>
              <a:gd name="T3" fmla="*/ 2147483646 h 91"/>
              <a:gd name="T4" fmla="*/ 2147483646 w 91"/>
              <a:gd name="T5" fmla="*/ 2147483646 h 91"/>
              <a:gd name="T6" fmla="*/ 2147483646 w 91"/>
              <a:gd name="T7" fmla="*/ 2147483646 h 91"/>
              <a:gd name="T8" fmla="*/ 2147483646 w 91"/>
              <a:gd name="T9" fmla="*/ 2147483646 h 91"/>
              <a:gd name="T10" fmla="*/ 2147483646 w 91"/>
              <a:gd name="T11" fmla="*/ 0 h 91"/>
              <a:gd name="T12" fmla="*/ 2147483646 w 91"/>
              <a:gd name="T13" fmla="*/ 0 h 91"/>
              <a:gd name="T14" fmla="*/ 2147483646 w 91"/>
              <a:gd name="T15" fmla="*/ 0 h 91"/>
              <a:gd name="T16" fmla="*/ 0 w 91"/>
              <a:gd name="T17" fmla="*/ 2147483646 h 91"/>
              <a:gd name="T18" fmla="*/ 0 w 91"/>
              <a:gd name="T19" fmla="*/ 2147483646 h 91"/>
              <a:gd name="T20" fmla="*/ 0 w 91"/>
              <a:gd name="T21" fmla="*/ 2147483646 h 91"/>
              <a:gd name="T22" fmla="*/ 2147483646 w 91"/>
              <a:gd name="T23" fmla="*/ 2147483646 h 91"/>
              <a:gd name="T24" fmla="*/ 2147483646 w 91"/>
              <a:gd name="T25" fmla="*/ 2147483646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" h="91">
                <a:moveTo>
                  <a:pt x="54" y="90"/>
                </a:moveTo>
                <a:lnTo>
                  <a:pt x="72" y="72"/>
                </a:lnTo>
                <a:lnTo>
                  <a:pt x="90" y="54"/>
                </a:lnTo>
                <a:lnTo>
                  <a:pt x="90" y="36"/>
                </a:lnTo>
                <a:lnTo>
                  <a:pt x="90" y="18"/>
                </a:lnTo>
                <a:lnTo>
                  <a:pt x="72" y="0"/>
                </a:lnTo>
                <a:lnTo>
                  <a:pt x="54" y="0"/>
                </a:lnTo>
                <a:lnTo>
                  <a:pt x="18" y="0"/>
                </a:lnTo>
                <a:lnTo>
                  <a:pt x="0" y="18"/>
                </a:lnTo>
                <a:lnTo>
                  <a:pt x="0" y="36"/>
                </a:lnTo>
                <a:lnTo>
                  <a:pt x="0" y="54"/>
                </a:lnTo>
                <a:lnTo>
                  <a:pt x="18" y="72"/>
                </a:lnTo>
                <a:lnTo>
                  <a:pt x="54" y="9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631" name="Freeform 23"/>
          <p:cNvSpPr>
            <a:spLocks/>
          </p:cNvSpPr>
          <p:nvPr/>
        </p:nvSpPr>
        <p:spPr bwMode="auto">
          <a:xfrm>
            <a:off x="2078038" y="1911350"/>
            <a:ext cx="5462587" cy="4119563"/>
          </a:xfrm>
          <a:custGeom>
            <a:avLst/>
            <a:gdLst>
              <a:gd name="T0" fmla="*/ 0 w 3441"/>
              <a:gd name="T1" fmla="*/ 0 h 2595"/>
              <a:gd name="T2" fmla="*/ 0 w 3441"/>
              <a:gd name="T3" fmla="*/ 2147483646 h 2595"/>
              <a:gd name="T4" fmla="*/ 2147483646 w 3441"/>
              <a:gd name="T5" fmla="*/ 2147483646 h 25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41" h="2595">
                <a:moveTo>
                  <a:pt x="0" y="0"/>
                </a:moveTo>
                <a:lnTo>
                  <a:pt x="0" y="2594"/>
                </a:lnTo>
                <a:lnTo>
                  <a:pt x="3440" y="259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 flipH="1">
            <a:off x="2819400" y="4191000"/>
            <a:ext cx="38100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6197600" y="4264025"/>
            <a:ext cx="180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P  = RMe = RM</a:t>
            </a:r>
          </a:p>
        </p:txBody>
      </p:sp>
      <p:sp>
        <p:nvSpPr>
          <p:cNvPr id="68634" name="Freeform 26"/>
          <p:cNvSpPr>
            <a:spLocks/>
          </p:cNvSpPr>
          <p:nvPr/>
        </p:nvSpPr>
        <p:spPr bwMode="auto">
          <a:xfrm>
            <a:off x="4221163" y="3810000"/>
            <a:ext cx="144462" cy="144463"/>
          </a:xfrm>
          <a:custGeom>
            <a:avLst/>
            <a:gdLst>
              <a:gd name="T0" fmla="*/ 2147483646 w 91"/>
              <a:gd name="T1" fmla="*/ 2147483646 h 91"/>
              <a:gd name="T2" fmla="*/ 2147483646 w 91"/>
              <a:gd name="T3" fmla="*/ 2147483646 h 91"/>
              <a:gd name="T4" fmla="*/ 2147483646 w 91"/>
              <a:gd name="T5" fmla="*/ 2147483646 h 91"/>
              <a:gd name="T6" fmla="*/ 2147483646 w 91"/>
              <a:gd name="T7" fmla="*/ 2147483646 h 91"/>
              <a:gd name="T8" fmla="*/ 2147483646 w 91"/>
              <a:gd name="T9" fmla="*/ 2147483646 h 91"/>
              <a:gd name="T10" fmla="*/ 2147483646 w 91"/>
              <a:gd name="T11" fmla="*/ 0 h 91"/>
              <a:gd name="T12" fmla="*/ 2147483646 w 91"/>
              <a:gd name="T13" fmla="*/ 0 h 91"/>
              <a:gd name="T14" fmla="*/ 2147483646 w 91"/>
              <a:gd name="T15" fmla="*/ 0 h 91"/>
              <a:gd name="T16" fmla="*/ 0 w 91"/>
              <a:gd name="T17" fmla="*/ 2147483646 h 91"/>
              <a:gd name="T18" fmla="*/ 0 w 91"/>
              <a:gd name="T19" fmla="*/ 2147483646 h 91"/>
              <a:gd name="T20" fmla="*/ 0 w 91"/>
              <a:gd name="T21" fmla="*/ 2147483646 h 91"/>
              <a:gd name="T22" fmla="*/ 2147483646 w 91"/>
              <a:gd name="T23" fmla="*/ 2147483646 h 91"/>
              <a:gd name="T24" fmla="*/ 2147483646 w 91"/>
              <a:gd name="T25" fmla="*/ 2147483646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" h="91">
                <a:moveTo>
                  <a:pt x="54" y="90"/>
                </a:moveTo>
                <a:lnTo>
                  <a:pt x="72" y="72"/>
                </a:lnTo>
                <a:lnTo>
                  <a:pt x="90" y="54"/>
                </a:lnTo>
                <a:lnTo>
                  <a:pt x="90" y="36"/>
                </a:lnTo>
                <a:lnTo>
                  <a:pt x="90" y="18"/>
                </a:lnTo>
                <a:lnTo>
                  <a:pt x="72" y="0"/>
                </a:lnTo>
                <a:lnTo>
                  <a:pt x="54" y="0"/>
                </a:lnTo>
                <a:lnTo>
                  <a:pt x="18" y="0"/>
                </a:lnTo>
                <a:lnTo>
                  <a:pt x="0" y="18"/>
                </a:lnTo>
                <a:lnTo>
                  <a:pt x="0" y="36"/>
                </a:lnTo>
                <a:lnTo>
                  <a:pt x="0" y="54"/>
                </a:lnTo>
                <a:lnTo>
                  <a:pt x="18" y="72"/>
                </a:lnTo>
                <a:lnTo>
                  <a:pt x="54" y="9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 flipH="1">
            <a:off x="4419600" y="5334000"/>
            <a:ext cx="609600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8636" name="Freeform 28"/>
          <p:cNvSpPr>
            <a:spLocks/>
          </p:cNvSpPr>
          <p:nvPr/>
        </p:nvSpPr>
        <p:spPr bwMode="auto">
          <a:xfrm>
            <a:off x="2057400" y="3810000"/>
            <a:ext cx="144463" cy="144463"/>
          </a:xfrm>
          <a:custGeom>
            <a:avLst/>
            <a:gdLst>
              <a:gd name="T0" fmla="*/ 2147483646 w 91"/>
              <a:gd name="T1" fmla="*/ 2147483646 h 91"/>
              <a:gd name="T2" fmla="*/ 2147483646 w 91"/>
              <a:gd name="T3" fmla="*/ 2147483646 h 91"/>
              <a:gd name="T4" fmla="*/ 2147483646 w 91"/>
              <a:gd name="T5" fmla="*/ 2147483646 h 91"/>
              <a:gd name="T6" fmla="*/ 2147483646 w 91"/>
              <a:gd name="T7" fmla="*/ 2147483646 h 91"/>
              <a:gd name="T8" fmla="*/ 2147483646 w 91"/>
              <a:gd name="T9" fmla="*/ 2147483646 h 91"/>
              <a:gd name="T10" fmla="*/ 2147483646 w 91"/>
              <a:gd name="T11" fmla="*/ 0 h 91"/>
              <a:gd name="T12" fmla="*/ 2147483646 w 91"/>
              <a:gd name="T13" fmla="*/ 0 h 91"/>
              <a:gd name="T14" fmla="*/ 2147483646 w 91"/>
              <a:gd name="T15" fmla="*/ 0 h 91"/>
              <a:gd name="T16" fmla="*/ 0 w 91"/>
              <a:gd name="T17" fmla="*/ 2147483646 h 91"/>
              <a:gd name="T18" fmla="*/ 0 w 91"/>
              <a:gd name="T19" fmla="*/ 2147483646 h 91"/>
              <a:gd name="T20" fmla="*/ 0 w 91"/>
              <a:gd name="T21" fmla="*/ 2147483646 h 91"/>
              <a:gd name="T22" fmla="*/ 2147483646 w 91"/>
              <a:gd name="T23" fmla="*/ 2147483646 h 91"/>
              <a:gd name="T24" fmla="*/ 2147483646 w 91"/>
              <a:gd name="T25" fmla="*/ 2147483646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" h="91">
                <a:moveTo>
                  <a:pt x="54" y="90"/>
                </a:moveTo>
                <a:lnTo>
                  <a:pt x="72" y="72"/>
                </a:lnTo>
                <a:lnTo>
                  <a:pt x="90" y="54"/>
                </a:lnTo>
                <a:lnTo>
                  <a:pt x="90" y="36"/>
                </a:lnTo>
                <a:lnTo>
                  <a:pt x="90" y="18"/>
                </a:lnTo>
                <a:lnTo>
                  <a:pt x="72" y="0"/>
                </a:lnTo>
                <a:lnTo>
                  <a:pt x="54" y="0"/>
                </a:lnTo>
                <a:lnTo>
                  <a:pt x="18" y="0"/>
                </a:lnTo>
                <a:lnTo>
                  <a:pt x="0" y="18"/>
                </a:lnTo>
                <a:lnTo>
                  <a:pt x="0" y="36"/>
                </a:lnTo>
                <a:lnTo>
                  <a:pt x="0" y="54"/>
                </a:lnTo>
                <a:lnTo>
                  <a:pt x="18" y="72"/>
                </a:lnTo>
                <a:lnTo>
                  <a:pt x="54" y="9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637" name="Freeform 29"/>
          <p:cNvSpPr>
            <a:spLocks/>
          </p:cNvSpPr>
          <p:nvPr/>
        </p:nvSpPr>
        <p:spPr bwMode="auto">
          <a:xfrm>
            <a:off x="2057400" y="4343400"/>
            <a:ext cx="144463" cy="144463"/>
          </a:xfrm>
          <a:custGeom>
            <a:avLst/>
            <a:gdLst>
              <a:gd name="T0" fmla="*/ 2147483646 w 91"/>
              <a:gd name="T1" fmla="*/ 2147483646 h 91"/>
              <a:gd name="T2" fmla="*/ 2147483646 w 91"/>
              <a:gd name="T3" fmla="*/ 2147483646 h 91"/>
              <a:gd name="T4" fmla="*/ 2147483646 w 91"/>
              <a:gd name="T5" fmla="*/ 2147483646 h 91"/>
              <a:gd name="T6" fmla="*/ 2147483646 w 91"/>
              <a:gd name="T7" fmla="*/ 2147483646 h 91"/>
              <a:gd name="T8" fmla="*/ 2147483646 w 91"/>
              <a:gd name="T9" fmla="*/ 2147483646 h 91"/>
              <a:gd name="T10" fmla="*/ 2147483646 w 91"/>
              <a:gd name="T11" fmla="*/ 0 h 91"/>
              <a:gd name="T12" fmla="*/ 2147483646 w 91"/>
              <a:gd name="T13" fmla="*/ 0 h 91"/>
              <a:gd name="T14" fmla="*/ 2147483646 w 91"/>
              <a:gd name="T15" fmla="*/ 0 h 91"/>
              <a:gd name="T16" fmla="*/ 0 w 91"/>
              <a:gd name="T17" fmla="*/ 2147483646 h 91"/>
              <a:gd name="T18" fmla="*/ 0 w 91"/>
              <a:gd name="T19" fmla="*/ 2147483646 h 91"/>
              <a:gd name="T20" fmla="*/ 0 w 91"/>
              <a:gd name="T21" fmla="*/ 2147483646 h 91"/>
              <a:gd name="T22" fmla="*/ 2147483646 w 91"/>
              <a:gd name="T23" fmla="*/ 2147483646 h 91"/>
              <a:gd name="T24" fmla="*/ 2147483646 w 91"/>
              <a:gd name="T25" fmla="*/ 2147483646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" h="91">
                <a:moveTo>
                  <a:pt x="54" y="90"/>
                </a:moveTo>
                <a:lnTo>
                  <a:pt x="72" y="72"/>
                </a:lnTo>
                <a:lnTo>
                  <a:pt x="90" y="54"/>
                </a:lnTo>
                <a:lnTo>
                  <a:pt x="90" y="36"/>
                </a:lnTo>
                <a:lnTo>
                  <a:pt x="90" y="18"/>
                </a:lnTo>
                <a:lnTo>
                  <a:pt x="72" y="0"/>
                </a:lnTo>
                <a:lnTo>
                  <a:pt x="54" y="0"/>
                </a:lnTo>
                <a:lnTo>
                  <a:pt x="18" y="0"/>
                </a:lnTo>
                <a:lnTo>
                  <a:pt x="0" y="18"/>
                </a:lnTo>
                <a:lnTo>
                  <a:pt x="0" y="36"/>
                </a:lnTo>
                <a:lnTo>
                  <a:pt x="0" y="54"/>
                </a:lnTo>
                <a:lnTo>
                  <a:pt x="18" y="72"/>
                </a:lnTo>
                <a:lnTo>
                  <a:pt x="54" y="9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4267200" y="3581400"/>
            <a:ext cx="16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8639" name="Rectangle 31"/>
          <p:cNvSpPr>
            <a:spLocks noChangeArrowheads="1"/>
          </p:cNvSpPr>
          <p:nvPr/>
        </p:nvSpPr>
        <p:spPr bwMode="auto">
          <a:xfrm>
            <a:off x="4419600" y="4419600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2133600" y="3581400"/>
            <a:ext cx="16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68641" name="Text Box 33"/>
          <p:cNvSpPr txBox="1">
            <a:spLocks noChangeArrowheads="1"/>
          </p:cNvSpPr>
          <p:nvPr/>
        </p:nvSpPr>
        <p:spPr bwMode="auto">
          <a:xfrm>
            <a:off x="2129631" y="1171475"/>
            <a:ext cx="6902082" cy="830997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 dirty="0"/>
              <a:t>Applicare la regola marginalista garantisce anche che,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 dirty="0"/>
              <a:t>in caso di perdita, la perdita sia la più bassa possibile.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  <p:bldP spid="68620" grpId="0"/>
      <p:bldP spid="68625" grpId="0"/>
      <p:bldP spid="68632" grpId="0" animBg="1"/>
      <p:bldP spid="686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r>
              <a:rPr lang="it-IT" altLang="en-US" b="0">
                <a:solidFill>
                  <a:srgbClr val="000000"/>
                </a:solidFill>
              </a:rPr>
              <a:t>La curva di offerta dell’impresa</a:t>
            </a:r>
            <a:endParaRPr lang="it-IT" altLang="en-US" b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7620000" y="6324600"/>
            <a:ext cx="958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106613" y="6459538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1179513" y="2590800"/>
            <a:ext cx="903287" cy="692150"/>
            <a:chOff x="743" y="1133"/>
            <a:chExt cx="569" cy="536"/>
          </a:xfrm>
        </p:grpSpPr>
        <p:sp>
          <p:nvSpPr>
            <p:cNvPr id="70694" name="Rectangle 6"/>
            <p:cNvSpPr>
              <a:spLocks noChangeArrowheads="1"/>
            </p:cNvSpPr>
            <p:nvPr/>
          </p:nvSpPr>
          <p:spPr bwMode="auto">
            <a:xfrm>
              <a:off x="965" y="1433"/>
              <a:ext cx="32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costi</a:t>
              </a:r>
            </a:p>
          </p:txBody>
        </p:sp>
        <p:sp>
          <p:nvSpPr>
            <p:cNvPr id="70695" name="Rectangle 7"/>
            <p:cNvSpPr>
              <a:spLocks noChangeArrowheads="1"/>
            </p:cNvSpPr>
            <p:nvPr/>
          </p:nvSpPr>
          <p:spPr bwMode="auto">
            <a:xfrm>
              <a:off x="1126" y="1283"/>
              <a:ext cx="8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70696" name="Rectangle 8"/>
            <p:cNvSpPr>
              <a:spLocks noChangeArrowheads="1"/>
            </p:cNvSpPr>
            <p:nvPr/>
          </p:nvSpPr>
          <p:spPr bwMode="auto">
            <a:xfrm>
              <a:off x="743" y="1133"/>
              <a:ext cx="56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   </a:t>
              </a: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Ricavi</a:t>
              </a:r>
            </a:p>
          </p:txBody>
        </p:sp>
      </p:grp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6096000" y="30480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>
                <a:solidFill>
                  <a:srgbClr val="D60093"/>
                </a:solidFill>
                <a:latin typeface="Arial" panose="020B0604020202020204" pitchFamily="34" charset="0"/>
              </a:rPr>
              <a:t>CM = curva di offerta dell’impresa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4648200" y="6324600"/>
            <a:ext cx="69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Q”</a:t>
            </a:r>
            <a:r>
              <a:rPr lang="it-IT" altLang="en-US" sz="2000" b="1" baseline="-2500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</a:p>
        </p:txBody>
      </p:sp>
      <p:sp>
        <p:nvSpPr>
          <p:cNvPr id="70664" name="Rectangle 12"/>
          <p:cNvSpPr>
            <a:spLocks noChangeArrowheads="1"/>
          </p:cNvSpPr>
          <p:nvPr/>
        </p:nvSpPr>
        <p:spPr bwMode="auto">
          <a:xfrm>
            <a:off x="7010400" y="5181600"/>
            <a:ext cx="536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RM1</a:t>
            </a: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2339975" y="4221163"/>
            <a:ext cx="4724400" cy="0"/>
          </a:xfrm>
          <a:prstGeom prst="line">
            <a:avLst/>
          </a:prstGeom>
          <a:noFill/>
          <a:ln w="28575">
            <a:solidFill>
              <a:srgbClr val="3365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0666" name="Freeform 14"/>
          <p:cNvSpPr>
            <a:spLocks/>
          </p:cNvSpPr>
          <p:nvPr/>
        </p:nvSpPr>
        <p:spPr bwMode="auto">
          <a:xfrm>
            <a:off x="2286000" y="2438400"/>
            <a:ext cx="6067425" cy="3846513"/>
          </a:xfrm>
          <a:custGeom>
            <a:avLst/>
            <a:gdLst>
              <a:gd name="T0" fmla="*/ 0 w 3817"/>
              <a:gd name="T1" fmla="*/ 0 h 2916"/>
              <a:gd name="T2" fmla="*/ 0 w 3817"/>
              <a:gd name="T3" fmla="*/ 2147483646 h 2916"/>
              <a:gd name="T4" fmla="*/ 2147483646 w 3817"/>
              <a:gd name="T5" fmla="*/ 2147483646 h 29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7" h="2916">
                <a:moveTo>
                  <a:pt x="0" y="0"/>
                </a:moveTo>
                <a:lnTo>
                  <a:pt x="0" y="2915"/>
                </a:lnTo>
                <a:lnTo>
                  <a:pt x="3816" y="291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7" name="Line 15"/>
          <p:cNvSpPr>
            <a:spLocks noChangeShapeType="1"/>
          </p:cNvSpPr>
          <p:nvPr/>
        </p:nvSpPr>
        <p:spPr bwMode="auto">
          <a:xfrm flipV="1">
            <a:off x="3708400" y="3213100"/>
            <a:ext cx="2362200" cy="2028825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1152" name="Freeform 16"/>
          <p:cNvSpPr>
            <a:spLocks/>
          </p:cNvSpPr>
          <p:nvPr/>
        </p:nvSpPr>
        <p:spPr bwMode="auto">
          <a:xfrm>
            <a:off x="4787900" y="4149725"/>
            <a:ext cx="120650" cy="122238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1866900" y="40592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 P3</a:t>
            </a: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0" y="762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it-IT" alt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Al variare del prezzo</a:t>
            </a:r>
            <a:r>
              <a:rPr lang="it-IT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la regola marginalista individua le diverse quantità di massimo profitto.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- Le coppie (Q,P) così determinate (punti E, E’, E”) sono punti della </a:t>
            </a:r>
            <a:r>
              <a:rPr lang="it-IT" alt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retta di offerta</a:t>
            </a:r>
            <a:r>
              <a:rPr lang="it-IT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e si trovano tutte lungo la </a:t>
            </a:r>
            <a:r>
              <a:rPr lang="it-IT" alt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curva CM</a:t>
            </a:r>
            <a:r>
              <a:rPr lang="it-IT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it-IT" altLang="en-US" sz="2400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2339975" y="4797425"/>
            <a:ext cx="4724400" cy="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0672" name="Line 20"/>
          <p:cNvSpPr>
            <a:spLocks noChangeShapeType="1"/>
          </p:cNvSpPr>
          <p:nvPr/>
        </p:nvSpPr>
        <p:spPr bwMode="auto">
          <a:xfrm>
            <a:off x="2286000" y="5257800"/>
            <a:ext cx="4724400" cy="0"/>
          </a:xfrm>
          <a:prstGeom prst="line">
            <a:avLst/>
          </a:prstGeom>
          <a:noFill/>
          <a:ln w="28575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0673" name="Rectangle 21"/>
          <p:cNvSpPr>
            <a:spLocks noChangeArrowheads="1"/>
          </p:cNvSpPr>
          <p:nvPr/>
        </p:nvSpPr>
        <p:spPr bwMode="auto">
          <a:xfrm>
            <a:off x="1828800" y="51054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 P1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1828800" y="4648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 P2</a:t>
            </a:r>
          </a:p>
        </p:txBody>
      </p:sp>
      <p:sp>
        <p:nvSpPr>
          <p:cNvPr id="91159" name="Freeform 23"/>
          <p:cNvSpPr>
            <a:spLocks/>
          </p:cNvSpPr>
          <p:nvPr/>
        </p:nvSpPr>
        <p:spPr bwMode="auto">
          <a:xfrm>
            <a:off x="4067175" y="4797425"/>
            <a:ext cx="120650" cy="122238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6" name="Freeform 24"/>
          <p:cNvSpPr>
            <a:spLocks/>
          </p:cNvSpPr>
          <p:nvPr/>
        </p:nvSpPr>
        <p:spPr bwMode="auto">
          <a:xfrm>
            <a:off x="3657600" y="5181600"/>
            <a:ext cx="120650" cy="122238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4495800" y="3810000"/>
            <a:ext cx="449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E”</a:t>
            </a:r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3708400" y="4508500"/>
            <a:ext cx="449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E’</a:t>
            </a:r>
          </a:p>
        </p:txBody>
      </p:sp>
      <p:sp>
        <p:nvSpPr>
          <p:cNvPr id="70679" name="Rectangle 27"/>
          <p:cNvSpPr>
            <a:spLocks noChangeArrowheads="1"/>
          </p:cNvSpPr>
          <p:nvPr/>
        </p:nvSpPr>
        <p:spPr bwMode="auto">
          <a:xfrm>
            <a:off x="3203575" y="4941888"/>
            <a:ext cx="449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91164" name="Rectangle 28"/>
          <p:cNvSpPr>
            <a:spLocks noChangeArrowheads="1"/>
          </p:cNvSpPr>
          <p:nvPr/>
        </p:nvSpPr>
        <p:spPr bwMode="auto">
          <a:xfrm>
            <a:off x="7086600" y="4724400"/>
            <a:ext cx="536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RM2</a:t>
            </a:r>
          </a:p>
        </p:txBody>
      </p:sp>
      <p:sp>
        <p:nvSpPr>
          <p:cNvPr id="91165" name="Rectangle 29"/>
          <p:cNvSpPr>
            <a:spLocks noChangeArrowheads="1"/>
          </p:cNvSpPr>
          <p:nvPr/>
        </p:nvSpPr>
        <p:spPr bwMode="auto">
          <a:xfrm>
            <a:off x="7010400" y="40386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RM3</a:t>
            </a:r>
          </a:p>
        </p:txBody>
      </p:sp>
      <p:sp>
        <p:nvSpPr>
          <p:cNvPr id="91166" name="Line 30"/>
          <p:cNvSpPr>
            <a:spLocks noChangeShapeType="1"/>
          </p:cNvSpPr>
          <p:nvPr/>
        </p:nvSpPr>
        <p:spPr bwMode="auto">
          <a:xfrm>
            <a:off x="4140200" y="4868863"/>
            <a:ext cx="47625" cy="145573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83" name="Line 31"/>
          <p:cNvSpPr>
            <a:spLocks noChangeShapeType="1"/>
          </p:cNvSpPr>
          <p:nvPr/>
        </p:nvSpPr>
        <p:spPr bwMode="auto">
          <a:xfrm>
            <a:off x="3733800" y="5257800"/>
            <a:ext cx="0" cy="1066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84" name="Rectangle 32"/>
          <p:cNvSpPr>
            <a:spLocks noChangeArrowheads="1"/>
          </p:cNvSpPr>
          <p:nvPr/>
        </p:nvSpPr>
        <p:spPr bwMode="auto">
          <a:xfrm>
            <a:off x="3352800" y="6324600"/>
            <a:ext cx="563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000" b="1" baseline="-2500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</a:p>
        </p:txBody>
      </p:sp>
      <p:sp>
        <p:nvSpPr>
          <p:cNvPr id="91169" name="Rectangle 33"/>
          <p:cNvSpPr>
            <a:spLocks noChangeArrowheads="1"/>
          </p:cNvSpPr>
          <p:nvPr/>
        </p:nvSpPr>
        <p:spPr bwMode="auto">
          <a:xfrm>
            <a:off x="3886200" y="6324600"/>
            <a:ext cx="633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Q’</a:t>
            </a:r>
            <a:r>
              <a:rPr lang="it-IT" altLang="en-US" sz="2000" b="1" baseline="-2500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</a:p>
        </p:txBody>
      </p:sp>
      <p:sp>
        <p:nvSpPr>
          <p:cNvPr id="70686" name="Line 34"/>
          <p:cNvSpPr>
            <a:spLocks noChangeShapeType="1"/>
          </p:cNvSpPr>
          <p:nvPr/>
        </p:nvSpPr>
        <p:spPr bwMode="auto">
          <a:xfrm flipH="1">
            <a:off x="2771775" y="5229225"/>
            <a:ext cx="914400" cy="762000"/>
          </a:xfrm>
          <a:prstGeom prst="line">
            <a:avLst/>
          </a:prstGeom>
          <a:noFill/>
          <a:ln w="28575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171" name="Line 35"/>
          <p:cNvSpPr>
            <a:spLocks noChangeShapeType="1"/>
          </p:cNvSpPr>
          <p:nvPr/>
        </p:nvSpPr>
        <p:spPr bwMode="auto">
          <a:xfrm flipH="1">
            <a:off x="1143000" y="4267200"/>
            <a:ext cx="685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172" name="Line 36"/>
          <p:cNvSpPr>
            <a:spLocks noChangeShapeType="1"/>
          </p:cNvSpPr>
          <p:nvPr/>
        </p:nvSpPr>
        <p:spPr bwMode="auto">
          <a:xfrm flipH="1">
            <a:off x="1116013" y="4797425"/>
            <a:ext cx="609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89" name="Line 37"/>
          <p:cNvSpPr>
            <a:spLocks noChangeShapeType="1"/>
          </p:cNvSpPr>
          <p:nvPr/>
        </p:nvSpPr>
        <p:spPr bwMode="auto">
          <a:xfrm flipH="1" flipV="1">
            <a:off x="1143000" y="4876800"/>
            <a:ext cx="6096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90" name="Text Box 38"/>
          <p:cNvSpPr txBox="1">
            <a:spLocks noChangeArrowheads="1"/>
          </p:cNvSpPr>
          <p:nvPr/>
        </p:nvSpPr>
        <p:spPr bwMode="auto">
          <a:xfrm>
            <a:off x="0" y="45720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800">
                <a:solidFill>
                  <a:srgbClr val="000000"/>
                </a:solidFill>
              </a:rPr>
              <a:t>Livelli di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800">
                <a:solidFill>
                  <a:srgbClr val="000000"/>
                </a:solidFill>
              </a:rPr>
              <a:t>prezzo </a:t>
            </a:r>
            <a:r>
              <a:rPr lang="it-IT" altLang="en-US" sz="1800" i="1">
                <a:solidFill>
                  <a:srgbClr val="000000"/>
                </a:solidFill>
              </a:rPr>
              <a:t>dato</a:t>
            </a:r>
          </a:p>
        </p:txBody>
      </p:sp>
      <p:sp>
        <p:nvSpPr>
          <p:cNvPr id="91176" name="Line 40"/>
          <p:cNvSpPr>
            <a:spLocks noChangeShapeType="1"/>
          </p:cNvSpPr>
          <p:nvPr/>
        </p:nvSpPr>
        <p:spPr bwMode="auto">
          <a:xfrm>
            <a:off x="4859338" y="4292600"/>
            <a:ext cx="0" cy="19431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92" name="Line 43"/>
          <p:cNvSpPr>
            <a:spLocks noChangeShapeType="1"/>
          </p:cNvSpPr>
          <p:nvPr/>
        </p:nvSpPr>
        <p:spPr bwMode="auto">
          <a:xfrm flipV="1">
            <a:off x="4859338" y="4076700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184" name="Text Box 48"/>
          <p:cNvSpPr txBox="1">
            <a:spLocks noChangeArrowheads="1"/>
          </p:cNvSpPr>
          <p:nvPr/>
        </p:nvSpPr>
        <p:spPr bwMode="auto">
          <a:xfrm>
            <a:off x="6011863" y="2924175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400" b="1" dirty="0">
                <a:solidFill>
                  <a:srgbClr val="CC0099"/>
                </a:solidFill>
              </a:rPr>
              <a:t>CM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5" grpId="0"/>
      <p:bldP spid="91147" grpId="0"/>
      <p:bldP spid="91154" grpId="0"/>
      <p:bldP spid="91161" grpId="0"/>
      <p:bldP spid="91164" grpId="0"/>
      <p:bldP spid="91165" grpId="0"/>
      <p:bldP spid="9118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  <a:noFill/>
        </p:spPr>
        <p:txBody>
          <a:bodyPr/>
          <a:lstStyle/>
          <a:p>
            <a:r>
              <a:rPr lang="it-IT" altLang="en-US" b="0"/>
              <a:t>Da dove parte la curva di offerta di un’impresa? </a:t>
            </a:r>
            <a:br>
              <a:rPr lang="it-IT" altLang="en-US" b="0"/>
            </a:br>
            <a:r>
              <a:rPr lang="it-IT" altLang="en-US" b="0"/>
              <a:t>Due tipi di decisione</a:t>
            </a:r>
          </a:p>
        </p:txBody>
      </p:sp>
      <p:sp>
        <p:nvSpPr>
          <p:cNvPr id="931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105400"/>
          </a:xfrm>
          <a:noFill/>
        </p:spPr>
        <p:txBody>
          <a:bodyPr/>
          <a:lstStyle/>
          <a:p>
            <a:pPr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800"/>
              <a:t>La decisione di </a:t>
            </a:r>
            <a:r>
              <a:rPr lang="it-IT" altLang="en-US" sz="2800">
                <a:solidFill>
                  <a:srgbClr val="FF0000"/>
                </a:solidFill>
              </a:rPr>
              <a:t>stop alla produzione</a:t>
            </a:r>
            <a:r>
              <a:rPr lang="it-IT" altLang="en-US" sz="2800"/>
              <a:t> (</a:t>
            </a:r>
            <a:r>
              <a:rPr lang="it-IT" altLang="en-US" sz="2800" i="1"/>
              <a:t>shutdown</a:t>
            </a:r>
            <a:r>
              <a:rPr lang="it-IT" altLang="en-US" sz="2800"/>
              <a:t>) si riferisce alla scelta </a:t>
            </a:r>
            <a:r>
              <a:rPr lang="it-IT" altLang="en-US" sz="2800" u="sng"/>
              <a:t>di breve periodo</a:t>
            </a:r>
            <a:r>
              <a:rPr lang="it-IT" altLang="en-US" sz="2800"/>
              <a:t> di non produrre nulla durante un certo intervallo di tempo.</a:t>
            </a:r>
          </a:p>
          <a:p>
            <a:pPr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800"/>
              <a:t>La decisione di </a:t>
            </a:r>
            <a:r>
              <a:rPr lang="it-IT" altLang="en-US" sz="2800">
                <a:solidFill>
                  <a:srgbClr val="FF0000"/>
                </a:solidFill>
              </a:rPr>
              <a:t>uscita dal mercato</a:t>
            </a:r>
            <a:r>
              <a:rPr lang="it-IT" altLang="en-US" sz="2800"/>
              <a:t> (</a:t>
            </a:r>
            <a:r>
              <a:rPr lang="it-IT" altLang="en-US" sz="2800" i="1"/>
              <a:t>exit</a:t>
            </a:r>
            <a:r>
              <a:rPr lang="it-IT" altLang="en-US" sz="2800"/>
              <a:t>) si riferisce invece alla scelta </a:t>
            </a:r>
            <a:r>
              <a:rPr lang="it-IT" altLang="en-US" sz="2800" u="sng"/>
              <a:t>di lungo periodo</a:t>
            </a:r>
            <a:r>
              <a:rPr lang="it-IT" altLang="en-US" sz="2800"/>
              <a:t> di abbandonare il mercato.</a:t>
            </a:r>
          </a:p>
          <a:p>
            <a:pPr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800">
                <a:solidFill>
                  <a:srgbClr val="000000"/>
                </a:solidFill>
              </a:rPr>
              <a:t>I</a:t>
            </a:r>
            <a:r>
              <a:rPr lang="it-IT" altLang="en-US" sz="2800">
                <a:solidFill>
                  <a:schemeClr val="tx2"/>
                </a:solidFill>
              </a:rPr>
              <a:t> </a:t>
            </a:r>
            <a:r>
              <a:rPr lang="it-IT" altLang="en-US" sz="2800">
                <a:solidFill>
                  <a:srgbClr val="FF0000"/>
                </a:solidFill>
              </a:rPr>
              <a:t>costi fissi</a:t>
            </a:r>
            <a:r>
              <a:rPr lang="it-IT" altLang="en-US" sz="2800">
                <a:solidFill>
                  <a:schemeClr val="tx2"/>
                </a:solidFill>
              </a:rPr>
              <a:t> </a:t>
            </a:r>
            <a:r>
              <a:rPr lang="it-IT" altLang="en-US" sz="2800">
                <a:solidFill>
                  <a:srgbClr val="000000"/>
                </a:solidFill>
              </a:rPr>
              <a:t>entrano in gioco soltanto quando l’impresa considera se rimanere o uscire dal mercato (perché nel lungo periodo </a:t>
            </a:r>
            <a:r>
              <a:rPr lang="it-IT" altLang="en-US" sz="2800" u="sng">
                <a:solidFill>
                  <a:srgbClr val="000000"/>
                </a:solidFill>
              </a:rPr>
              <a:t>non</a:t>
            </a:r>
            <a:r>
              <a:rPr lang="it-IT" altLang="en-US" sz="2800">
                <a:solidFill>
                  <a:srgbClr val="000000"/>
                </a:solidFill>
              </a:rPr>
              <a:t> sono in realtà fissi), ma non quando deve decidere se interrompere o meno la produzione.</a:t>
            </a:r>
          </a:p>
          <a:p>
            <a:pPr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800">
                <a:solidFill>
                  <a:srgbClr val="000000"/>
                </a:solidFill>
              </a:rPr>
              <a:t>Esempio: l’orario di apertura di un ristorante (problema di BP) non dipende dal costo fisso dell’arredamento; la scelta se allargare il locale (problema di LP) invece sì.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F1BABD-CC72-486B-A087-A545D1CA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Il principio base per le due decisioni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F03401-D6BB-4CAB-B4CE-13332DB99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1143000"/>
            <a:ext cx="9067800" cy="4725888"/>
          </a:xfrm>
        </p:spPr>
        <p:txBody>
          <a:bodyPr/>
          <a:lstStyle/>
          <a:p>
            <a:r>
              <a:rPr lang="it-IT" dirty="0"/>
              <a:t>L’impresa prende le due decisioni confrontando i ricavi con i costi </a:t>
            </a:r>
            <a:r>
              <a:rPr lang="it-IT" u="sng" dirty="0"/>
              <a:t>rilevanti per quella decisione</a:t>
            </a:r>
            <a:r>
              <a:rPr lang="it-IT" dirty="0"/>
              <a:t>.</a:t>
            </a:r>
          </a:p>
          <a:p>
            <a:r>
              <a:rPr lang="it-IT" dirty="0"/>
              <a:t>Nella </a:t>
            </a:r>
            <a:r>
              <a:rPr lang="it-IT" u="sng" dirty="0"/>
              <a:t>decisione di breve periodo</a:t>
            </a:r>
            <a:r>
              <a:rPr lang="it-IT" dirty="0"/>
              <a:t>, i costi fissi non rilevano (sono </a:t>
            </a:r>
            <a:r>
              <a:rPr lang="it-IT" i="1" dirty="0" err="1"/>
              <a:t>sunk</a:t>
            </a:r>
            <a:r>
              <a:rPr lang="it-IT" dirty="0"/>
              <a:t>), per cui l’impresa interrompe la produzione solo se il prezzo non copre neppure i </a:t>
            </a:r>
            <a:r>
              <a:rPr lang="it-IT" u="sng" dirty="0"/>
              <a:t>costi medi variabili</a:t>
            </a:r>
            <a:r>
              <a:rPr lang="it-IT" dirty="0"/>
              <a:t> (gli unici rilevanti qui).</a:t>
            </a:r>
          </a:p>
          <a:p>
            <a:r>
              <a:rPr lang="it-IT" dirty="0"/>
              <a:t>Nella </a:t>
            </a:r>
            <a:r>
              <a:rPr lang="it-IT" u="sng" dirty="0"/>
              <a:t>decisione di lungo periodo</a:t>
            </a:r>
            <a:r>
              <a:rPr lang="it-IT" dirty="0"/>
              <a:t>, tutti i costi vengono considerati, per cui l’impresa esce dal mercato quando il prezzo è inferiore al </a:t>
            </a:r>
            <a:r>
              <a:rPr lang="it-IT" u="sng" dirty="0"/>
              <a:t>costo medio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00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476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  <a:noFill/>
        </p:spPr>
        <p:txBody>
          <a:bodyPr/>
          <a:lstStyle/>
          <a:p>
            <a:r>
              <a:rPr lang="it-IT" altLang="en-US" b="0"/>
              <a:t>Lo stop alla produzione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7237413" y="6081713"/>
            <a:ext cx="1028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7092280" y="2368550"/>
            <a:ext cx="171540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CM = curva di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         offerta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7285038" y="3414713"/>
            <a:ext cx="692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CMeT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7285038" y="3962400"/>
            <a:ext cx="70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CMeV</a:t>
            </a:r>
          </a:p>
        </p:txBody>
      </p:sp>
      <p:sp>
        <p:nvSpPr>
          <p:cNvPr id="74765" name="Freeform 13"/>
          <p:cNvSpPr>
            <a:spLocks/>
          </p:cNvSpPr>
          <p:nvPr/>
        </p:nvSpPr>
        <p:spPr bwMode="auto">
          <a:xfrm>
            <a:off x="2235200" y="2509838"/>
            <a:ext cx="4789488" cy="3525837"/>
          </a:xfrm>
          <a:custGeom>
            <a:avLst/>
            <a:gdLst>
              <a:gd name="T0" fmla="*/ 2147483646 w 3017"/>
              <a:gd name="T1" fmla="*/ 0 h 2221"/>
              <a:gd name="T2" fmla="*/ 2147483646 w 3017"/>
              <a:gd name="T3" fmla="*/ 2147483646 h 2221"/>
              <a:gd name="T4" fmla="*/ 0 w 3017"/>
              <a:gd name="T5" fmla="*/ 2147483646 h 2221"/>
              <a:gd name="T6" fmla="*/ 0 w 3017"/>
              <a:gd name="T7" fmla="*/ 2147483646 h 222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17" h="2221">
                <a:moveTo>
                  <a:pt x="3016" y="0"/>
                </a:moveTo>
                <a:lnTo>
                  <a:pt x="1020" y="1710"/>
                </a:lnTo>
                <a:lnTo>
                  <a:pt x="0" y="1710"/>
                </a:lnTo>
                <a:lnTo>
                  <a:pt x="0" y="2220"/>
                </a:lnTo>
              </a:path>
            </a:pathLst>
          </a:custGeom>
          <a:noFill/>
          <a:ln w="28575" cap="rnd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2022475" y="6081713"/>
            <a:ext cx="141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1295400" y="1828800"/>
            <a:ext cx="803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Ricavi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e costi</a:t>
            </a:r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 flipH="1" flipV="1">
            <a:off x="5076825" y="3068638"/>
            <a:ext cx="482600" cy="601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3878263" y="2297113"/>
            <a:ext cx="2638425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Se P &gt; </a:t>
            </a:r>
            <a:r>
              <a:rPr lang="it-IT" alt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CMeT</a:t>
            </a:r>
            <a:r>
              <a:rPr lang="it-IT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: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continuare a produrre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con profitto</a:t>
            </a:r>
          </a:p>
        </p:txBody>
      </p:sp>
      <p:sp useBgFill="1">
        <p:nvSpPr>
          <p:cNvPr id="74770" name="Rectangle 18"/>
          <p:cNvSpPr>
            <a:spLocks noChangeArrowheads="1"/>
          </p:cNvSpPr>
          <p:nvPr/>
        </p:nvSpPr>
        <p:spPr bwMode="auto">
          <a:xfrm>
            <a:off x="2209800" y="5181600"/>
            <a:ext cx="1676400" cy="838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4771" name="Freeform 19"/>
          <p:cNvSpPr>
            <a:spLocks/>
          </p:cNvSpPr>
          <p:nvPr/>
        </p:nvSpPr>
        <p:spPr bwMode="auto">
          <a:xfrm>
            <a:off x="2211388" y="1890713"/>
            <a:ext cx="5694362" cy="4144962"/>
          </a:xfrm>
          <a:custGeom>
            <a:avLst/>
            <a:gdLst>
              <a:gd name="T0" fmla="*/ 0 w 3587"/>
              <a:gd name="T1" fmla="*/ 0 h 2611"/>
              <a:gd name="T2" fmla="*/ 0 w 3587"/>
              <a:gd name="T3" fmla="*/ 2147483646 h 2611"/>
              <a:gd name="T4" fmla="*/ 2147483646 w 3587"/>
              <a:gd name="T5" fmla="*/ 2147483646 h 26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87" h="2611">
                <a:moveTo>
                  <a:pt x="0" y="0"/>
                </a:moveTo>
                <a:lnTo>
                  <a:pt x="0" y="2610"/>
                </a:lnTo>
                <a:lnTo>
                  <a:pt x="3586" y="261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 useBgFill="1">
        <p:nvSpPr>
          <p:cNvPr id="97300" name="Rectangle 20"/>
          <p:cNvSpPr>
            <a:spLocks noChangeArrowheads="1"/>
          </p:cNvSpPr>
          <p:nvPr/>
        </p:nvSpPr>
        <p:spPr bwMode="auto">
          <a:xfrm>
            <a:off x="381000" y="5029200"/>
            <a:ext cx="2481263" cy="5175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Se P</a:t>
            </a: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 &lt; CMeV :</a:t>
            </a:r>
            <a:endParaRPr lang="it-IT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smettere di produrre</a:t>
            </a:r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>
            <a:off x="2133600" y="5181600"/>
            <a:ext cx="129540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 flipV="1">
            <a:off x="3289300" y="5151438"/>
            <a:ext cx="625475" cy="5746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75" name="Freeform 23"/>
          <p:cNvSpPr>
            <a:spLocks/>
          </p:cNvSpPr>
          <p:nvPr/>
        </p:nvSpPr>
        <p:spPr bwMode="auto">
          <a:xfrm>
            <a:off x="2663825" y="4105275"/>
            <a:ext cx="4575175" cy="1096963"/>
          </a:xfrm>
          <a:custGeom>
            <a:avLst/>
            <a:gdLst>
              <a:gd name="T0" fmla="*/ 0 w 2882"/>
              <a:gd name="T1" fmla="*/ 2147483646 h 691"/>
              <a:gd name="T2" fmla="*/ 2147483646 w 2882"/>
              <a:gd name="T3" fmla="*/ 2147483646 h 691"/>
              <a:gd name="T4" fmla="*/ 2147483646 w 2882"/>
              <a:gd name="T5" fmla="*/ 2147483646 h 691"/>
              <a:gd name="T6" fmla="*/ 2147483646 w 2882"/>
              <a:gd name="T7" fmla="*/ 2147483646 h 691"/>
              <a:gd name="T8" fmla="*/ 2147483646 w 2882"/>
              <a:gd name="T9" fmla="*/ 2147483646 h 691"/>
              <a:gd name="T10" fmla="*/ 2147483646 w 2882"/>
              <a:gd name="T11" fmla="*/ 2147483646 h 691"/>
              <a:gd name="T12" fmla="*/ 2147483646 w 2882"/>
              <a:gd name="T13" fmla="*/ 0 h 6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2" h="691">
                <a:moveTo>
                  <a:pt x="0" y="450"/>
                </a:moveTo>
                <a:lnTo>
                  <a:pt x="285" y="615"/>
                </a:lnTo>
                <a:lnTo>
                  <a:pt x="600" y="690"/>
                </a:lnTo>
                <a:lnTo>
                  <a:pt x="990" y="675"/>
                </a:lnTo>
                <a:lnTo>
                  <a:pt x="1486" y="570"/>
                </a:lnTo>
                <a:lnTo>
                  <a:pt x="2101" y="345"/>
                </a:lnTo>
                <a:lnTo>
                  <a:pt x="2881" y="0"/>
                </a:lnTo>
              </a:path>
            </a:pathLst>
          </a:custGeom>
          <a:noFill/>
          <a:ln w="28575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 useBgFill="1">
        <p:nvSpPr>
          <p:cNvPr id="97304" name="Rectangle 24"/>
          <p:cNvSpPr>
            <a:spLocks noChangeArrowheads="1"/>
          </p:cNvSpPr>
          <p:nvPr/>
        </p:nvSpPr>
        <p:spPr bwMode="auto">
          <a:xfrm>
            <a:off x="5638800" y="4876800"/>
            <a:ext cx="3116263" cy="7762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Se P &gt; CMeV :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continuare a produrre (in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perdita) nel breve periodo</a:t>
            </a:r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 flipH="1" flipV="1">
            <a:off x="4500563" y="4724400"/>
            <a:ext cx="106680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78" name="Freeform 26"/>
          <p:cNvSpPr>
            <a:spLocks/>
          </p:cNvSpPr>
          <p:nvPr/>
        </p:nvSpPr>
        <p:spPr bwMode="auto">
          <a:xfrm>
            <a:off x="2687638" y="3105150"/>
            <a:ext cx="4551362" cy="1239838"/>
          </a:xfrm>
          <a:custGeom>
            <a:avLst/>
            <a:gdLst>
              <a:gd name="T0" fmla="*/ 0 w 2867"/>
              <a:gd name="T1" fmla="*/ 0 h 781"/>
              <a:gd name="T2" fmla="*/ 2147483646 w 2867"/>
              <a:gd name="T3" fmla="*/ 2147483646 h 781"/>
              <a:gd name="T4" fmla="*/ 2147483646 w 2867"/>
              <a:gd name="T5" fmla="*/ 2147483646 h 781"/>
              <a:gd name="T6" fmla="*/ 2147483646 w 2867"/>
              <a:gd name="T7" fmla="*/ 2147483646 h 781"/>
              <a:gd name="T8" fmla="*/ 2147483646 w 2867"/>
              <a:gd name="T9" fmla="*/ 2147483646 h 781"/>
              <a:gd name="T10" fmla="*/ 2147483646 w 2867"/>
              <a:gd name="T11" fmla="*/ 2147483646 h 781"/>
              <a:gd name="T12" fmla="*/ 2147483646 w 2867"/>
              <a:gd name="T13" fmla="*/ 2147483646 h 781"/>
              <a:gd name="T14" fmla="*/ 2147483646 w 2867"/>
              <a:gd name="T15" fmla="*/ 2147483646 h 781"/>
              <a:gd name="T16" fmla="*/ 2147483646 w 2867"/>
              <a:gd name="T17" fmla="*/ 2147483646 h 7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67" h="781">
                <a:moveTo>
                  <a:pt x="0" y="0"/>
                </a:moveTo>
                <a:lnTo>
                  <a:pt x="90" y="150"/>
                </a:lnTo>
                <a:lnTo>
                  <a:pt x="240" y="345"/>
                </a:lnTo>
                <a:lnTo>
                  <a:pt x="465" y="525"/>
                </a:lnTo>
                <a:lnTo>
                  <a:pt x="765" y="690"/>
                </a:lnTo>
                <a:lnTo>
                  <a:pt x="1140" y="780"/>
                </a:lnTo>
                <a:lnTo>
                  <a:pt x="1621" y="780"/>
                </a:lnTo>
                <a:lnTo>
                  <a:pt x="2191" y="630"/>
                </a:lnTo>
                <a:lnTo>
                  <a:pt x="2866" y="315"/>
                </a:lnTo>
              </a:path>
            </a:pathLst>
          </a:custGeom>
          <a:noFill/>
          <a:ln w="28575" cap="rnd" cmpd="sng">
            <a:solidFill>
              <a:srgbClr val="40AE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79" name="Freeform 27"/>
          <p:cNvSpPr>
            <a:spLocks/>
          </p:cNvSpPr>
          <p:nvPr/>
        </p:nvSpPr>
        <p:spPr bwMode="auto">
          <a:xfrm>
            <a:off x="4800600" y="4267200"/>
            <a:ext cx="120650" cy="122238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80" name="Freeform 28"/>
          <p:cNvSpPr>
            <a:spLocks/>
          </p:cNvSpPr>
          <p:nvPr/>
        </p:nvSpPr>
        <p:spPr bwMode="auto">
          <a:xfrm>
            <a:off x="3810000" y="5105400"/>
            <a:ext cx="120650" cy="122238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3733800" y="51816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2590800" y="6248400"/>
            <a:ext cx="426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chemeClr val="tx1"/>
                </a:solidFill>
              </a:rPr>
              <a:t>A = punto di arresto della produzione</a:t>
            </a:r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0" y="6400800"/>
            <a:ext cx="7616825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/>
              <a:t>Nel breve periodo la curva di offerta parte da A = punto di chiusura</a:t>
            </a:r>
            <a:r>
              <a:rPr lang="it-IT" altLang="en-US" sz="2400"/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7" grpId="0"/>
      <p:bldP spid="97300" grpId="0" animBg="1"/>
      <p:bldP spid="973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b="0"/>
              <a:t>L’impresa multiprodotto e la FPP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067800" cy="4870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en-US" sz="2800" dirty="0"/>
              <a:t>Molte imprese producono più di un prodotto. Si parla in questi casi di </a:t>
            </a:r>
            <a:r>
              <a:rPr lang="it-IT" altLang="en-US" sz="2800" dirty="0">
                <a:solidFill>
                  <a:srgbClr val="FF0000"/>
                </a:solidFill>
              </a:rPr>
              <a:t>produzione congiunta</a:t>
            </a:r>
            <a:r>
              <a:rPr lang="it-IT" alt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it-IT" altLang="en-US" sz="2800" dirty="0"/>
              <a:t>L’imprenditore deve quindi risolvere un </a:t>
            </a:r>
            <a:r>
              <a:rPr lang="it-IT" altLang="en-US" sz="2800" u="sng" dirty="0"/>
              <a:t>terzo problema</a:t>
            </a:r>
            <a:r>
              <a:rPr lang="it-IT" altLang="en-US" sz="2800" dirty="0"/>
              <a:t> (in realtà, una variante del primo): data la tecnologia e data un certa dotazione di fattori di produzione, come distribuire questi ultimi tra i processi produttivi dei vari prodotti in modo tecnicamente efficiente?</a:t>
            </a:r>
          </a:p>
          <a:p>
            <a:pPr>
              <a:lnSpc>
                <a:spcPct val="80000"/>
              </a:lnSpc>
            </a:pPr>
            <a:r>
              <a:rPr lang="it-IT" altLang="en-US" sz="2800" dirty="0"/>
              <a:t>La risposta a questa domanda è la </a:t>
            </a:r>
            <a:r>
              <a:rPr lang="it-IT" altLang="en-US" sz="2800" dirty="0">
                <a:solidFill>
                  <a:srgbClr val="FF0000"/>
                </a:solidFill>
              </a:rPr>
              <a:t>frontiera delle possibilità di produzione (FPP)</a:t>
            </a:r>
            <a:r>
              <a:rPr lang="it-IT" alt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it-IT" altLang="en-US" sz="2800" u="sng" dirty="0"/>
              <a:t>Definizione</a:t>
            </a:r>
            <a:r>
              <a:rPr lang="it-IT" altLang="en-US" sz="2800" dirty="0"/>
              <a:t>: la FPP </a:t>
            </a:r>
            <a:r>
              <a:rPr lang="it-IT" altLang="en-US" sz="2800" dirty="0">
                <a:solidFill>
                  <a:srgbClr val="000000"/>
                </a:solidFill>
              </a:rPr>
              <a:t>è una funzione che racchiude le diverse combinazioni efficienti di prodotti che un’impresa (oppure un intero sistema economico) può produrre, </a:t>
            </a:r>
            <a:r>
              <a:rPr lang="it-IT" altLang="en-US" sz="2800" u="sng" dirty="0">
                <a:solidFill>
                  <a:srgbClr val="000000"/>
                </a:solidFill>
              </a:rPr>
              <a:t>dati</a:t>
            </a:r>
            <a:r>
              <a:rPr lang="it-IT" altLang="en-US" sz="2800" dirty="0">
                <a:solidFill>
                  <a:srgbClr val="000000"/>
                </a:solidFill>
              </a:rPr>
              <a:t> i fattori di produzione disponibili e </a:t>
            </a:r>
            <a:r>
              <a:rPr lang="it-IT" altLang="en-US" sz="2800" u="sng" dirty="0">
                <a:solidFill>
                  <a:srgbClr val="000000"/>
                </a:solidFill>
              </a:rPr>
              <a:t>data</a:t>
            </a:r>
            <a:r>
              <a:rPr lang="it-IT" altLang="en-US" sz="2800" dirty="0">
                <a:solidFill>
                  <a:srgbClr val="000000"/>
                </a:solidFill>
              </a:rPr>
              <a:t> la tecnologia.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  <a:noFill/>
        </p:spPr>
        <p:txBody>
          <a:bodyPr/>
          <a:lstStyle/>
          <a:p>
            <a:r>
              <a:rPr lang="it-IT" altLang="en-US" b="0"/>
              <a:t>La decisione di entrata/uscita dal mercato</a:t>
            </a:r>
          </a:p>
        </p:txBody>
      </p:sp>
      <p:grpSp>
        <p:nvGrpSpPr>
          <p:cNvPr id="76808" name="Group 8"/>
          <p:cNvGrpSpPr>
            <a:grpSpLocks/>
          </p:cNvGrpSpPr>
          <p:nvPr/>
        </p:nvGrpSpPr>
        <p:grpSpPr bwMode="auto">
          <a:xfrm>
            <a:off x="1158875" y="1920875"/>
            <a:ext cx="7623177" cy="4860925"/>
            <a:chOff x="730" y="1210"/>
            <a:chExt cx="4802" cy="3062"/>
          </a:xfrm>
        </p:grpSpPr>
        <p:sp>
          <p:nvSpPr>
            <p:cNvPr id="76813" name="Rectangle 9"/>
            <p:cNvSpPr>
              <a:spLocks noChangeArrowheads="1"/>
            </p:cNvSpPr>
            <p:nvPr/>
          </p:nvSpPr>
          <p:spPr bwMode="auto">
            <a:xfrm>
              <a:off x="1712" y="3984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6814" name="Rectangle 10"/>
            <p:cNvSpPr>
              <a:spLocks noChangeArrowheads="1"/>
            </p:cNvSpPr>
            <p:nvPr/>
          </p:nvSpPr>
          <p:spPr bwMode="auto">
            <a:xfrm>
              <a:off x="2167" y="1705"/>
              <a:ext cx="83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Entrare se </a:t>
              </a:r>
              <a:endPara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 b="1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 &gt; </a:t>
              </a:r>
              <a:r>
                <a:rPr lang="it-IT" altLang="en-US" sz="2000" b="1" i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CMeLP</a:t>
              </a:r>
              <a:endPara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15" name="Rectangle 11"/>
            <p:cNvSpPr>
              <a:spLocks noChangeArrowheads="1"/>
            </p:cNvSpPr>
            <p:nvPr/>
          </p:nvSpPr>
          <p:spPr bwMode="auto">
            <a:xfrm>
              <a:off x="3309" y="3165"/>
              <a:ext cx="8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Uscire se</a:t>
              </a:r>
              <a:endPara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 b="1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 &lt; </a:t>
              </a:r>
              <a:r>
                <a:rPr lang="it-IT" altLang="en-US" sz="2000" b="1" i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CMeLP</a:t>
              </a:r>
              <a:endPara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16" name="Rectangle 12"/>
            <p:cNvSpPr>
              <a:spLocks noChangeArrowheads="1"/>
            </p:cNvSpPr>
            <p:nvPr/>
          </p:nvSpPr>
          <p:spPr bwMode="auto">
            <a:xfrm>
              <a:off x="4383" y="3879"/>
              <a:ext cx="5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Quantità</a:t>
              </a:r>
            </a:p>
          </p:txBody>
        </p:sp>
        <p:sp>
          <p:nvSpPr>
            <p:cNvPr id="76817" name="Rectangle 13"/>
            <p:cNvSpPr>
              <a:spLocks noChangeArrowheads="1"/>
            </p:cNvSpPr>
            <p:nvPr/>
          </p:nvSpPr>
          <p:spPr bwMode="auto">
            <a:xfrm>
              <a:off x="4278" y="1540"/>
              <a:ext cx="125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 b="1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CMLP = curva di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 b="1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 	offerta</a:t>
              </a:r>
            </a:p>
          </p:txBody>
        </p:sp>
        <p:sp>
          <p:nvSpPr>
            <p:cNvPr id="76818" name="Rectangle 14"/>
            <p:cNvSpPr>
              <a:spLocks noChangeArrowheads="1"/>
            </p:cNvSpPr>
            <p:nvPr/>
          </p:nvSpPr>
          <p:spPr bwMode="auto">
            <a:xfrm>
              <a:off x="4413" y="2199"/>
              <a:ext cx="54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 b="1" i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CMeLP</a:t>
              </a:r>
              <a:endPara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19" name="Rectangle 15"/>
            <p:cNvSpPr>
              <a:spLocks noChangeArrowheads="1"/>
            </p:cNvSpPr>
            <p:nvPr/>
          </p:nvSpPr>
          <p:spPr bwMode="auto">
            <a:xfrm>
              <a:off x="4413" y="2544"/>
              <a:ext cx="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 b="1" i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20" name="Rectangle 16"/>
            <p:cNvSpPr>
              <a:spLocks noChangeArrowheads="1"/>
            </p:cNvSpPr>
            <p:nvPr/>
          </p:nvSpPr>
          <p:spPr bwMode="auto">
            <a:xfrm>
              <a:off x="1099" y="3879"/>
              <a:ext cx="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76821" name="Rectangle 17"/>
            <p:cNvSpPr>
              <a:spLocks noChangeArrowheads="1"/>
            </p:cNvSpPr>
            <p:nvPr/>
          </p:nvSpPr>
          <p:spPr bwMode="auto">
            <a:xfrm>
              <a:off x="730" y="1210"/>
              <a:ext cx="45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Ricavi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e costi</a:t>
              </a:r>
            </a:p>
          </p:txBody>
        </p:sp>
        <p:sp>
          <p:nvSpPr>
            <p:cNvPr id="76822" name="Line 18"/>
            <p:cNvSpPr>
              <a:spLocks noChangeShapeType="1"/>
            </p:cNvSpPr>
            <p:nvPr/>
          </p:nvSpPr>
          <p:spPr bwMode="auto">
            <a:xfrm flipH="1" flipV="1">
              <a:off x="3031" y="1972"/>
              <a:ext cx="304" cy="3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823" name="Freeform 19"/>
            <p:cNvSpPr>
              <a:spLocks/>
            </p:cNvSpPr>
            <p:nvPr/>
          </p:nvSpPr>
          <p:spPr bwMode="auto">
            <a:xfrm>
              <a:off x="1233" y="1629"/>
              <a:ext cx="3016" cy="2221"/>
            </a:xfrm>
            <a:custGeom>
              <a:avLst/>
              <a:gdLst>
                <a:gd name="T0" fmla="*/ 0 w 3016"/>
                <a:gd name="T1" fmla="*/ 2220 h 2221"/>
                <a:gd name="T2" fmla="*/ 0 w 3016"/>
                <a:gd name="T3" fmla="*/ 1170 h 2221"/>
                <a:gd name="T4" fmla="*/ 1635 w 3016"/>
                <a:gd name="T5" fmla="*/ 1170 h 2221"/>
                <a:gd name="T6" fmla="*/ 3015 w 3016"/>
                <a:gd name="T7" fmla="*/ 0 h 22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6" h="2221">
                  <a:moveTo>
                    <a:pt x="0" y="2220"/>
                  </a:moveTo>
                  <a:lnTo>
                    <a:pt x="0" y="1170"/>
                  </a:lnTo>
                  <a:lnTo>
                    <a:pt x="1635" y="1170"/>
                  </a:lnTo>
                  <a:lnTo>
                    <a:pt x="3015" y="0"/>
                  </a:lnTo>
                </a:path>
              </a:pathLst>
            </a:custGeom>
            <a:noFill/>
            <a:ln w="38100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 useBgFill="1">
          <p:nvSpPr>
            <p:cNvPr id="76824" name="Rectangle 20"/>
            <p:cNvSpPr>
              <a:spLocks noChangeArrowheads="1"/>
            </p:cNvSpPr>
            <p:nvPr/>
          </p:nvSpPr>
          <p:spPr bwMode="auto">
            <a:xfrm>
              <a:off x="1184" y="2784"/>
              <a:ext cx="1728" cy="1080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6825" name="Freeform 21"/>
            <p:cNvSpPr>
              <a:spLocks/>
            </p:cNvSpPr>
            <p:nvPr/>
          </p:nvSpPr>
          <p:spPr bwMode="auto">
            <a:xfrm>
              <a:off x="1218" y="1239"/>
              <a:ext cx="3586" cy="2611"/>
            </a:xfrm>
            <a:custGeom>
              <a:avLst/>
              <a:gdLst>
                <a:gd name="T0" fmla="*/ 0 w 3586"/>
                <a:gd name="T1" fmla="*/ 0 h 2611"/>
                <a:gd name="T2" fmla="*/ 0 w 3586"/>
                <a:gd name="T3" fmla="*/ 2610 h 2611"/>
                <a:gd name="T4" fmla="*/ 3585 w 3586"/>
                <a:gd name="T5" fmla="*/ 2610 h 26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86" h="2611">
                  <a:moveTo>
                    <a:pt x="0" y="0"/>
                  </a:moveTo>
                  <a:lnTo>
                    <a:pt x="0" y="2610"/>
                  </a:lnTo>
                  <a:lnTo>
                    <a:pt x="3585" y="26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826" name="Freeform 22"/>
            <p:cNvSpPr>
              <a:spLocks/>
            </p:cNvSpPr>
            <p:nvPr/>
          </p:nvSpPr>
          <p:spPr bwMode="auto">
            <a:xfrm>
              <a:off x="1518" y="2004"/>
              <a:ext cx="2866" cy="781"/>
            </a:xfrm>
            <a:custGeom>
              <a:avLst/>
              <a:gdLst>
                <a:gd name="T0" fmla="*/ 0 w 2866"/>
                <a:gd name="T1" fmla="*/ 0 h 781"/>
                <a:gd name="T2" fmla="*/ 90 w 2866"/>
                <a:gd name="T3" fmla="*/ 150 h 781"/>
                <a:gd name="T4" fmla="*/ 240 w 2866"/>
                <a:gd name="T5" fmla="*/ 345 h 781"/>
                <a:gd name="T6" fmla="*/ 465 w 2866"/>
                <a:gd name="T7" fmla="*/ 525 h 781"/>
                <a:gd name="T8" fmla="*/ 765 w 2866"/>
                <a:gd name="T9" fmla="*/ 690 h 781"/>
                <a:gd name="T10" fmla="*/ 1140 w 2866"/>
                <a:gd name="T11" fmla="*/ 780 h 781"/>
                <a:gd name="T12" fmla="*/ 1620 w 2866"/>
                <a:gd name="T13" fmla="*/ 780 h 781"/>
                <a:gd name="T14" fmla="*/ 2190 w 2866"/>
                <a:gd name="T15" fmla="*/ 630 h 781"/>
                <a:gd name="T16" fmla="*/ 2865 w 2866"/>
                <a:gd name="T17" fmla="*/ 315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6" h="781">
                  <a:moveTo>
                    <a:pt x="0" y="0"/>
                  </a:moveTo>
                  <a:lnTo>
                    <a:pt x="90" y="150"/>
                  </a:lnTo>
                  <a:lnTo>
                    <a:pt x="240" y="345"/>
                  </a:lnTo>
                  <a:lnTo>
                    <a:pt x="465" y="525"/>
                  </a:lnTo>
                  <a:lnTo>
                    <a:pt x="765" y="690"/>
                  </a:lnTo>
                  <a:lnTo>
                    <a:pt x="1140" y="780"/>
                  </a:lnTo>
                  <a:lnTo>
                    <a:pt x="1620" y="780"/>
                  </a:lnTo>
                  <a:lnTo>
                    <a:pt x="2190" y="630"/>
                  </a:lnTo>
                  <a:lnTo>
                    <a:pt x="2865" y="315"/>
                  </a:lnTo>
                </a:path>
              </a:pathLst>
            </a:custGeom>
            <a:noFill/>
            <a:ln w="25400" cap="rnd" cmpd="sng">
              <a:solidFill>
                <a:srgbClr val="40AE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827" name="Line 23"/>
            <p:cNvSpPr>
              <a:spLocks noChangeShapeType="1"/>
            </p:cNvSpPr>
            <p:nvPr/>
          </p:nvSpPr>
          <p:spPr bwMode="auto">
            <a:xfrm flipV="1">
              <a:off x="1873" y="2793"/>
              <a:ext cx="985" cy="882"/>
            </a:xfrm>
            <a:prstGeom prst="lin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828" name="Freeform 24"/>
            <p:cNvSpPr>
              <a:spLocks/>
            </p:cNvSpPr>
            <p:nvPr/>
          </p:nvSpPr>
          <p:spPr bwMode="auto">
            <a:xfrm>
              <a:off x="1503" y="2634"/>
              <a:ext cx="2881" cy="691"/>
            </a:xfrm>
            <a:custGeom>
              <a:avLst/>
              <a:gdLst>
                <a:gd name="T0" fmla="*/ 0 w 2881"/>
                <a:gd name="T1" fmla="*/ 450 h 691"/>
                <a:gd name="T2" fmla="*/ 285 w 2881"/>
                <a:gd name="T3" fmla="*/ 615 h 691"/>
                <a:gd name="T4" fmla="*/ 600 w 2881"/>
                <a:gd name="T5" fmla="*/ 690 h 691"/>
                <a:gd name="T6" fmla="*/ 990 w 2881"/>
                <a:gd name="T7" fmla="*/ 675 h 691"/>
                <a:gd name="T8" fmla="*/ 1485 w 2881"/>
                <a:gd name="T9" fmla="*/ 570 h 691"/>
                <a:gd name="T10" fmla="*/ 2100 w 2881"/>
                <a:gd name="T11" fmla="*/ 345 h 691"/>
                <a:gd name="T12" fmla="*/ 2880 w 2881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81" h="691">
                  <a:moveTo>
                    <a:pt x="0" y="450"/>
                  </a:moveTo>
                  <a:lnTo>
                    <a:pt x="285" y="615"/>
                  </a:lnTo>
                  <a:lnTo>
                    <a:pt x="600" y="690"/>
                  </a:lnTo>
                  <a:lnTo>
                    <a:pt x="990" y="675"/>
                  </a:lnTo>
                  <a:lnTo>
                    <a:pt x="1485" y="570"/>
                  </a:lnTo>
                  <a:lnTo>
                    <a:pt x="2100" y="345"/>
                  </a:lnTo>
                  <a:lnTo>
                    <a:pt x="2880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rnd" cmpd="sng">
                  <a:solidFill>
                    <a:srgbClr val="40AEF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829" name="Line 25"/>
            <p:cNvSpPr>
              <a:spLocks noChangeShapeType="1"/>
            </p:cNvSpPr>
            <p:nvPr/>
          </p:nvSpPr>
          <p:spPr bwMode="auto">
            <a:xfrm flipH="1" flipV="1">
              <a:off x="2622" y="3070"/>
              <a:ext cx="629" cy="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6809" name="Freeform 26"/>
          <p:cNvSpPr>
            <a:spLocks/>
          </p:cNvSpPr>
          <p:nvPr/>
        </p:nvSpPr>
        <p:spPr bwMode="auto">
          <a:xfrm>
            <a:off x="4495800" y="4343400"/>
            <a:ext cx="120650" cy="122238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10" name="Text Box 27"/>
          <p:cNvSpPr txBox="1">
            <a:spLocks noChangeArrowheads="1"/>
          </p:cNvSpPr>
          <p:nvPr/>
        </p:nvSpPr>
        <p:spPr bwMode="auto">
          <a:xfrm>
            <a:off x="4343400" y="3962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en-US" sz="2000" b="1"/>
              <a:t>B</a:t>
            </a:r>
          </a:p>
        </p:txBody>
      </p:sp>
      <p:sp>
        <p:nvSpPr>
          <p:cNvPr id="76811" name="Line 28"/>
          <p:cNvSpPr>
            <a:spLocks noChangeShapeType="1"/>
          </p:cNvSpPr>
          <p:nvPr/>
        </p:nvSpPr>
        <p:spPr bwMode="auto">
          <a:xfrm>
            <a:off x="7467600" y="4419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12" name="Text Box 30"/>
          <p:cNvSpPr txBox="1">
            <a:spLocks noChangeArrowheads="1"/>
          </p:cNvSpPr>
          <p:nvPr/>
        </p:nvSpPr>
        <p:spPr bwMode="auto">
          <a:xfrm>
            <a:off x="0" y="6461125"/>
            <a:ext cx="8631238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000" b="1"/>
              <a:t>Nel lungo periodo la curva di offerta parte da B = punto di uscita dal mercato.</a:t>
            </a:r>
          </a:p>
        </p:txBody>
      </p:sp>
    </p:spTree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231"/>
            <a:ext cx="9144000" cy="1143000"/>
          </a:xfrm>
          <a:noFill/>
        </p:spPr>
        <p:txBody>
          <a:bodyPr/>
          <a:lstStyle/>
          <a:p>
            <a:r>
              <a:rPr lang="it-IT" altLang="en-US" b="0" dirty="0"/>
              <a:t>Ricapitolando…</a:t>
            </a:r>
          </a:p>
        </p:txBody>
      </p:sp>
      <p:sp>
        <p:nvSpPr>
          <p:cNvPr id="1054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316" y="1029612"/>
            <a:ext cx="9144000" cy="5423724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en-US" dirty="0"/>
              <a:t>La curva di offerta di un’impresa PC…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it-IT" altLang="en-US" dirty="0"/>
              <a:t>…è individuata dalla curva di costo marginale…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it-IT" altLang="en-US" dirty="0"/>
              <a:t>…ma si deve distinguere tra:</a:t>
            </a:r>
          </a:p>
          <a:p>
            <a:pPr>
              <a:lnSpc>
                <a:spcPct val="90000"/>
              </a:lnSpc>
            </a:pPr>
            <a:r>
              <a:rPr lang="it-IT" altLang="en-US" dirty="0">
                <a:solidFill>
                  <a:srgbClr val="FF0000"/>
                </a:solidFill>
              </a:rPr>
              <a:t>Curva di offerta di breve periodo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en-US" sz="2800" dirty="0">
                <a:solidFill>
                  <a:schemeClr val="accent2"/>
                </a:solidFill>
                <a:latin typeface="Monotype Sorts" pitchFamily="2" charset="2"/>
              </a:rPr>
              <a:t>	</a:t>
            </a:r>
            <a:r>
              <a:rPr lang="it-IT" altLang="en-US" sz="2800" dirty="0"/>
              <a:t>E’ la porzione della curva del costo marginale al di sopra della curva di costo medio </a:t>
            </a:r>
            <a:r>
              <a:rPr lang="it-IT" altLang="en-US" sz="2800" u="sng" dirty="0"/>
              <a:t>variabile</a:t>
            </a:r>
            <a:r>
              <a:rPr lang="it-IT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it-IT" altLang="en-US" dirty="0">
                <a:solidFill>
                  <a:srgbClr val="FF0000"/>
                </a:solidFill>
              </a:rPr>
              <a:t>Curva di offerta di lungo periodo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en-US" sz="2800" dirty="0">
                <a:solidFill>
                  <a:schemeClr val="accent2"/>
                </a:solidFill>
                <a:latin typeface="Monotype Sorts" pitchFamily="2" charset="2"/>
              </a:rPr>
              <a:t>	</a:t>
            </a:r>
            <a:r>
              <a:rPr lang="it-IT" altLang="en-US" sz="2800" dirty="0"/>
              <a:t>E’ il tratto della curva del costo marginale </a:t>
            </a:r>
            <a:r>
              <a:rPr lang="it-IT" altLang="en-US" sz="2800" u="sng" dirty="0"/>
              <a:t>di lungo periodo </a:t>
            </a:r>
            <a:r>
              <a:rPr lang="it-IT" altLang="en-US" sz="2800" dirty="0"/>
              <a:t>al di sopra della curva del costo medio </a:t>
            </a:r>
            <a:r>
              <a:rPr lang="it-IT" altLang="en-US" sz="2800" u="sng" dirty="0"/>
              <a:t>di lungo periodo</a:t>
            </a:r>
            <a:r>
              <a:rPr lang="it-IT" altLang="en-US" sz="2800" dirty="0"/>
              <a:t>.</a:t>
            </a:r>
          </a:p>
          <a:p>
            <a:pPr lvl="1">
              <a:lnSpc>
                <a:spcPct val="90000"/>
              </a:lnSpc>
            </a:pPr>
            <a:r>
              <a:rPr lang="it-IT" altLang="en-US" sz="2800" dirty="0" err="1"/>
              <a:t>N.b.</a:t>
            </a:r>
            <a:r>
              <a:rPr lang="it-IT" altLang="en-US" sz="2800" dirty="0"/>
              <a:t>: nel lungo periodo la curva di offerta sarà anche meno inclinata, perché più elastica.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  <a:noFill/>
        </p:spPr>
        <p:txBody>
          <a:bodyPr/>
          <a:lstStyle/>
          <a:p>
            <a:r>
              <a:rPr lang="it-IT" altLang="en-US" b="0"/>
              <a:t>La curva di offerta in un mercato PC</a:t>
            </a:r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791200"/>
          </a:xfrm>
          <a:noFill/>
        </p:spPr>
        <p:txBody>
          <a:bodyPr/>
          <a:lstStyle/>
          <a:p>
            <a:pPr>
              <a:tabLst>
                <a:tab pos="333375" algn="l"/>
                <a:tab pos="857250" algn="l"/>
              </a:tabLst>
            </a:pPr>
            <a:r>
              <a:rPr lang="it-IT" altLang="en-US" sz="2800" dirty="0"/>
              <a:t>L’</a:t>
            </a:r>
            <a:r>
              <a:rPr lang="it-IT" altLang="en-US" sz="2800" dirty="0">
                <a:solidFill>
                  <a:srgbClr val="FF0000"/>
                </a:solidFill>
              </a:rPr>
              <a:t>offerta di mercato</a:t>
            </a:r>
            <a:r>
              <a:rPr lang="it-IT" altLang="en-US" sz="2800" dirty="0"/>
              <a:t> è la somma delle offerte individuali.</a:t>
            </a:r>
          </a:p>
          <a:p>
            <a:pPr>
              <a:tabLst>
                <a:tab pos="333375" algn="l"/>
                <a:tab pos="857250" algn="l"/>
              </a:tabLst>
            </a:pPr>
            <a:r>
              <a:rPr lang="it-IT" altLang="en-US" sz="2800" dirty="0"/>
              <a:t>Nel caso di un </a:t>
            </a:r>
            <a:r>
              <a:rPr lang="it-IT" altLang="en-US" sz="2800" u="sng" dirty="0"/>
              <a:t>numero fisso</a:t>
            </a:r>
            <a:r>
              <a:rPr lang="it-IT" altLang="en-US" sz="2800" dirty="0"/>
              <a:t> di imprese</a:t>
            </a:r>
            <a:r>
              <a:rPr lang="it-IT" altLang="en-US" sz="2400" dirty="0"/>
              <a:t>:</a:t>
            </a:r>
          </a:p>
          <a:p>
            <a:pPr>
              <a:buFont typeface="Wingdings" panose="05000000000000000000" pitchFamily="2" charset="2"/>
              <a:buNone/>
              <a:tabLst>
                <a:tab pos="333375" algn="l"/>
                <a:tab pos="857250" algn="l"/>
              </a:tabLst>
            </a:pPr>
            <a:r>
              <a:rPr lang="it-IT" altLang="en-US" sz="2400" dirty="0">
                <a:solidFill>
                  <a:schemeClr val="accent2"/>
                </a:solidFill>
                <a:latin typeface="Monotype Sorts" pitchFamily="2" charset="2"/>
              </a:rPr>
              <a:t>	- </a:t>
            </a:r>
            <a:r>
              <a:rPr lang="it-IT" altLang="en-US" sz="2400" dirty="0"/>
              <a:t>Per ogni dato prezzo, ciascuna impresa PC offre la quantità per cui vale P = CM, cioè la quantità di massimo profitto. </a:t>
            </a:r>
          </a:p>
          <a:p>
            <a:pPr>
              <a:buFont typeface="Wingdings" panose="05000000000000000000" pitchFamily="2" charset="2"/>
              <a:buNone/>
              <a:tabLst>
                <a:tab pos="333375" algn="l"/>
                <a:tab pos="857250" algn="l"/>
              </a:tabLst>
            </a:pPr>
            <a:r>
              <a:rPr lang="it-IT" altLang="en-US" sz="2400" dirty="0">
                <a:solidFill>
                  <a:schemeClr val="accent2"/>
                </a:solidFill>
                <a:latin typeface="Monotype Sorts" pitchFamily="2" charset="2"/>
              </a:rPr>
              <a:t>	- </a:t>
            </a:r>
            <a:r>
              <a:rPr lang="it-IT" altLang="en-US" sz="2400" dirty="0"/>
              <a:t>L’offerta di mercato è data dalla </a:t>
            </a:r>
            <a:r>
              <a:rPr lang="it-IT" altLang="en-US" sz="2400" u="sng" dirty="0"/>
              <a:t>somma orizzontale</a:t>
            </a:r>
            <a:r>
              <a:rPr lang="it-IT" altLang="en-US" sz="2400" dirty="0"/>
              <a:t> delle curve di costo marginale delle singole imprese (vedi prime lezioni).</a:t>
            </a:r>
          </a:p>
          <a:p>
            <a:pPr>
              <a:tabLst>
                <a:tab pos="333375" algn="l"/>
                <a:tab pos="857250" algn="l"/>
              </a:tabLst>
            </a:pPr>
            <a:r>
              <a:rPr lang="it-IT" altLang="en-US" sz="2800" dirty="0"/>
              <a:t>Nel caso di </a:t>
            </a:r>
            <a:r>
              <a:rPr lang="it-IT" altLang="en-US" sz="2800" u="sng" dirty="0"/>
              <a:t>entrata ed uscita</a:t>
            </a:r>
            <a:r>
              <a:rPr lang="it-IT" altLang="en-US" sz="2800" dirty="0"/>
              <a:t> delle imprese:</a:t>
            </a:r>
            <a:r>
              <a:rPr lang="it-IT" altLang="en-US" sz="2400" dirty="0"/>
              <a:t> </a:t>
            </a:r>
          </a:p>
          <a:p>
            <a:pPr>
              <a:buFont typeface="Wingdings" panose="05000000000000000000" pitchFamily="2" charset="2"/>
              <a:buNone/>
              <a:tabLst>
                <a:tab pos="333375" algn="l"/>
                <a:tab pos="857250" algn="l"/>
              </a:tabLst>
            </a:pPr>
            <a:r>
              <a:rPr lang="it-IT" altLang="en-US" sz="2400" dirty="0">
                <a:solidFill>
                  <a:schemeClr val="accent2"/>
                </a:solidFill>
                <a:latin typeface="Monotype Sorts" pitchFamily="2" charset="2"/>
              </a:rPr>
              <a:t>	- </a:t>
            </a:r>
            <a:r>
              <a:rPr lang="it-IT" altLang="en-US" sz="2400" dirty="0"/>
              <a:t>Le imprese entrano ed escono dal mercato finché il profitto (</a:t>
            </a:r>
            <a:r>
              <a:rPr lang="it-IT" altLang="en-US" sz="2400" i="1" dirty="0" err="1"/>
              <a:t>rectius</a:t>
            </a:r>
            <a:r>
              <a:rPr lang="it-IT" altLang="en-US" sz="2400" dirty="0"/>
              <a:t>, extraprofitto) è </a:t>
            </a:r>
            <a:r>
              <a:rPr lang="it-IT" altLang="en-US" sz="2400" u="sng" dirty="0"/>
              <a:t>diverso da zero</a:t>
            </a:r>
            <a:r>
              <a:rPr lang="it-IT" altLang="en-US" sz="2400" dirty="0"/>
              <a:t>: entrano se </a:t>
            </a:r>
            <a:r>
              <a:rPr lang="it-IT" altLang="en-US" sz="2400" dirty="0">
                <a:sym typeface="Symbol" panose="05050102010706020507" pitchFamily="18" charset="2"/>
              </a:rPr>
              <a:t> </a:t>
            </a:r>
            <a:r>
              <a:rPr lang="it-IT" altLang="en-US" sz="2400" dirty="0"/>
              <a:t>&gt; 0, escono se </a:t>
            </a:r>
            <a:r>
              <a:rPr lang="it-IT" altLang="en-US" sz="2400" dirty="0">
                <a:sym typeface="Symbol" panose="05050102010706020507" pitchFamily="18" charset="2"/>
              </a:rPr>
              <a:t></a:t>
            </a:r>
            <a:r>
              <a:rPr lang="it-IT" altLang="en-US" sz="2400" dirty="0"/>
              <a:t> &lt; 0.</a:t>
            </a:r>
          </a:p>
          <a:p>
            <a:pPr>
              <a:buFont typeface="Wingdings" panose="05000000000000000000" pitchFamily="2" charset="2"/>
              <a:buNone/>
              <a:tabLst>
                <a:tab pos="333375" algn="l"/>
                <a:tab pos="857250" algn="l"/>
              </a:tabLst>
            </a:pPr>
            <a:r>
              <a:rPr lang="it-IT" altLang="en-US" sz="2400" dirty="0">
                <a:solidFill>
                  <a:schemeClr val="accent2"/>
                </a:solidFill>
                <a:latin typeface="Monotype Sorts" pitchFamily="2" charset="2"/>
              </a:rPr>
              <a:t>	- </a:t>
            </a:r>
            <a:r>
              <a:rPr lang="it-IT" altLang="en-US" sz="2400" dirty="0"/>
              <a:t>Nel lungo periodo, le imprese PC ottengono un extraprofitto pari a zero, mentre </a:t>
            </a:r>
            <a:r>
              <a:rPr lang="it-IT" altLang="en-US" sz="2400" u="sng" dirty="0"/>
              <a:t>il prezzo uguaglia il </a:t>
            </a:r>
            <a:r>
              <a:rPr lang="it-IT" altLang="en-US" sz="2400" b="1" u="sng" dirty="0"/>
              <a:t>minimo</a:t>
            </a:r>
            <a:r>
              <a:rPr lang="it-IT" altLang="en-US" sz="2400" u="sng" dirty="0"/>
              <a:t> di </a:t>
            </a:r>
            <a:r>
              <a:rPr lang="it-IT" altLang="en-US" sz="2400" u="sng" dirty="0" err="1"/>
              <a:t>CMeLP</a:t>
            </a:r>
            <a:r>
              <a:rPr lang="it-IT" altLang="en-US" sz="2400" dirty="0"/>
              <a:t>.</a:t>
            </a:r>
          </a:p>
          <a:p>
            <a:pPr>
              <a:buFont typeface="Wingdings" panose="05000000000000000000" pitchFamily="2" charset="2"/>
              <a:buNone/>
              <a:tabLst>
                <a:tab pos="333375" algn="l"/>
                <a:tab pos="857250" algn="l"/>
              </a:tabLst>
            </a:pPr>
            <a:r>
              <a:rPr lang="it-IT" altLang="en-US" sz="2800" dirty="0">
                <a:solidFill>
                  <a:schemeClr val="accent2"/>
                </a:solidFill>
                <a:latin typeface="Monotype Sorts" pitchFamily="2" charset="2"/>
              </a:rPr>
              <a:t>	- </a:t>
            </a:r>
            <a:r>
              <a:rPr lang="it-IT" altLang="en-US" sz="2400" dirty="0"/>
              <a:t>La curva di offerta di mercato </a:t>
            </a:r>
            <a:r>
              <a:rPr lang="it-IT" altLang="en-US" sz="2400" u="sng" dirty="0"/>
              <a:t>di lungo periodo</a:t>
            </a:r>
            <a:r>
              <a:rPr lang="it-IT" altLang="en-US" sz="2400" dirty="0"/>
              <a:t> (LP) è una linea </a:t>
            </a:r>
            <a:r>
              <a:rPr lang="it-IT" altLang="en-US" sz="2400" u="sng" dirty="0"/>
              <a:t>orizzontale</a:t>
            </a:r>
            <a:r>
              <a:rPr lang="it-IT" altLang="en-US" sz="2400" dirty="0"/>
              <a:t> collocata all’altezza di quel prezzo.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7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7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7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642938" y="2125663"/>
            <a:ext cx="3497262" cy="2736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1447800" y="1600200"/>
            <a:ext cx="2209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arenBoth"/>
            </a:pPr>
            <a:r>
              <a:rPr lang="it-IT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Curva di offerta </a:t>
            </a:r>
          </a:p>
          <a:p>
            <a:r>
              <a:rPr lang="it-IT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	dell’impresa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3124200" y="4876800"/>
            <a:ext cx="156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Quantità (impresa)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492125" y="4900613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2057400"/>
            <a:ext cx="573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Prezzo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3171825" y="2811463"/>
            <a:ext cx="276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82958" name="Freeform 14"/>
          <p:cNvSpPr>
            <a:spLocks/>
          </p:cNvSpPr>
          <p:nvPr/>
        </p:nvSpPr>
        <p:spPr bwMode="auto">
          <a:xfrm>
            <a:off x="642938" y="3436938"/>
            <a:ext cx="1825625" cy="1427162"/>
          </a:xfrm>
          <a:custGeom>
            <a:avLst/>
            <a:gdLst>
              <a:gd name="T0" fmla="*/ 2147483646 w 1150"/>
              <a:gd name="T1" fmla="*/ 2147483646 h 899"/>
              <a:gd name="T2" fmla="*/ 2147483646 w 1150"/>
              <a:gd name="T3" fmla="*/ 0 h 899"/>
              <a:gd name="T4" fmla="*/ 0 w 1150"/>
              <a:gd name="T5" fmla="*/ 0 h 8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0" h="899">
                <a:moveTo>
                  <a:pt x="1149" y="898"/>
                </a:moveTo>
                <a:lnTo>
                  <a:pt x="1149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59" name="Freeform 15"/>
          <p:cNvSpPr>
            <a:spLocks/>
          </p:cNvSpPr>
          <p:nvPr/>
        </p:nvSpPr>
        <p:spPr bwMode="auto">
          <a:xfrm>
            <a:off x="642938" y="4159250"/>
            <a:ext cx="914400" cy="704850"/>
          </a:xfrm>
          <a:custGeom>
            <a:avLst/>
            <a:gdLst>
              <a:gd name="T0" fmla="*/ 2147483646 w 576"/>
              <a:gd name="T1" fmla="*/ 2147483646 h 444"/>
              <a:gd name="T2" fmla="*/ 2147483646 w 576"/>
              <a:gd name="T3" fmla="*/ 0 h 444"/>
              <a:gd name="T4" fmla="*/ 0 w 576"/>
              <a:gd name="T5" fmla="*/ 0 h 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444">
                <a:moveTo>
                  <a:pt x="575" y="443"/>
                </a:moveTo>
                <a:lnTo>
                  <a:pt x="575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150813" y="3343275"/>
            <a:ext cx="4429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$2.00</a:t>
            </a: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246063" y="4065588"/>
            <a:ext cx="3444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1.00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423988" y="4900613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2336800" y="4900613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 flipV="1">
            <a:off x="995363" y="2940050"/>
            <a:ext cx="2090737" cy="1641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965" name="Freeform 21"/>
          <p:cNvSpPr>
            <a:spLocks/>
          </p:cNvSpPr>
          <p:nvPr/>
        </p:nvSpPr>
        <p:spPr bwMode="auto">
          <a:xfrm>
            <a:off x="642938" y="2125663"/>
            <a:ext cx="3498850" cy="2738437"/>
          </a:xfrm>
          <a:custGeom>
            <a:avLst/>
            <a:gdLst>
              <a:gd name="T0" fmla="*/ 0 w 2204"/>
              <a:gd name="T1" fmla="*/ 0 h 1725"/>
              <a:gd name="T2" fmla="*/ 0 w 2204"/>
              <a:gd name="T3" fmla="*/ 2147483646 h 1725"/>
              <a:gd name="T4" fmla="*/ 2147483646 w 2204"/>
              <a:gd name="T5" fmla="*/ 2147483646 h 17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4" h="1725">
                <a:moveTo>
                  <a:pt x="0" y="0"/>
                </a:moveTo>
                <a:lnTo>
                  <a:pt x="0" y="1724"/>
                </a:lnTo>
                <a:lnTo>
                  <a:pt x="2203" y="17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5148263" y="2133600"/>
            <a:ext cx="3516312" cy="2736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7523163" y="4900613"/>
            <a:ext cx="157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Quantità (mercato)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4995863" y="4900613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4495800" y="2057400"/>
            <a:ext cx="573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Prezzo</a:t>
            </a:r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7675563" y="2849563"/>
            <a:ext cx="5810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Offerta</a:t>
            </a:r>
          </a:p>
        </p:txBody>
      </p:sp>
      <p:sp>
        <p:nvSpPr>
          <p:cNvPr id="82971" name="Freeform 27"/>
          <p:cNvSpPr>
            <a:spLocks/>
          </p:cNvSpPr>
          <p:nvPr/>
        </p:nvSpPr>
        <p:spPr bwMode="auto">
          <a:xfrm>
            <a:off x="5146675" y="3436938"/>
            <a:ext cx="1827213" cy="1408112"/>
          </a:xfrm>
          <a:custGeom>
            <a:avLst/>
            <a:gdLst>
              <a:gd name="T0" fmla="*/ 2147483646 w 1151"/>
              <a:gd name="T1" fmla="*/ 2147483646 h 887"/>
              <a:gd name="T2" fmla="*/ 2147483646 w 1151"/>
              <a:gd name="T3" fmla="*/ 0 h 887"/>
              <a:gd name="T4" fmla="*/ 0 w 1151"/>
              <a:gd name="T5" fmla="*/ 0 h 8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1" h="887">
                <a:moveTo>
                  <a:pt x="1150" y="886"/>
                </a:moveTo>
                <a:lnTo>
                  <a:pt x="115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72" name="Freeform 28"/>
          <p:cNvSpPr>
            <a:spLocks/>
          </p:cNvSpPr>
          <p:nvPr/>
        </p:nvSpPr>
        <p:spPr bwMode="auto">
          <a:xfrm>
            <a:off x="5146675" y="4159250"/>
            <a:ext cx="914400" cy="685800"/>
          </a:xfrm>
          <a:custGeom>
            <a:avLst/>
            <a:gdLst>
              <a:gd name="T0" fmla="*/ 2147483646 w 576"/>
              <a:gd name="T1" fmla="*/ 2147483646 h 432"/>
              <a:gd name="T2" fmla="*/ 2147483646 w 576"/>
              <a:gd name="T3" fmla="*/ 0 h 432"/>
              <a:gd name="T4" fmla="*/ 0 w 576"/>
              <a:gd name="T5" fmla="*/ 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432">
                <a:moveTo>
                  <a:pt x="575" y="431"/>
                </a:moveTo>
                <a:lnTo>
                  <a:pt x="575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4672013" y="3343275"/>
            <a:ext cx="4429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$2.00</a:t>
            </a:r>
          </a:p>
        </p:txBody>
      </p:sp>
      <p:sp>
        <p:nvSpPr>
          <p:cNvPr id="82974" name="Rectangle 30"/>
          <p:cNvSpPr>
            <a:spLocks noChangeArrowheads="1"/>
          </p:cNvSpPr>
          <p:nvPr/>
        </p:nvSpPr>
        <p:spPr bwMode="auto">
          <a:xfrm>
            <a:off x="4767263" y="4065588"/>
            <a:ext cx="3444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1.00</a:t>
            </a:r>
          </a:p>
        </p:txBody>
      </p:sp>
      <p:sp>
        <p:nvSpPr>
          <p:cNvPr id="82975" name="Rectangle 31"/>
          <p:cNvSpPr>
            <a:spLocks noChangeArrowheads="1"/>
          </p:cNvSpPr>
          <p:nvPr/>
        </p:nvSpPr>
        <p:spPr bwMode="auto">
          <a:xfrm>
            <a:off x="5754688" y="4900613"/>
            <a:ext cx="5413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10,000</a:t>
            </a:r>
          </a:p>
        </p:txBody>
      </p:sp>
      <p:sp>
        <p:nvSpPr>
          <p:cNvPr id="82976" name="Rectangle 32"/>
          <p:cNvSpPr>
            <a:spLocks noChangeArrowheads="1"/>
          </p:cNvSpPr>
          <p:nvPr/>
        </p:nvSpPr>
        <p:spPr bwMode="auto">
          <a:xfrm>
            <a:off x="6686550" y="4900613"/>
            <a:ext cx="5413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20,000</a:t>
            </a:r>
          </a:p>
        </p:txBody>
      </p:sp>
      <p:sp>
        <p:nvSpPr>
          <p:cNvPr id="82977" name="Line 33"/>
          <p:cNvSpPr>
            <a:spLocks noChangeShapeType="1"/>
          </p:cNvSpPr>
          <p:nvPr/>
        </p:nvSpPr>
        <p:spPr bwMode="auto">
          <a:xfrm flipV="1">
            <a:off x="5499100" y="2940050"/>
            <a:ext cx="2090738" cy="1622425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978" name="Freeform 34"/>
          <p:cNvSpPr>
            <a:spLocks/>
          </p:cNvSpPr>
          <p:nvPr/>
        </p:nvSpPr>
        <p:spPr bwMode="auto">
          <a:xfrm>
            <a:off x="5146675" y="2125663"/>
            <a:ext cx="3517900" cy="2738437"/>
          </a:xfrm>
          <a:custGeom>
            <a:avLst/>
            <a:gdLst>
              <a:gd name="T0" fmla="*/ 0 w 2216"/>
              <a:gd name="T1" fmla="*/ 0 h 1725"/>
              <a:gd name="T2" fmla="*/ 0 w 2216"/>
              <a:gd name="T3" fmla="*/ 2147483646 h 1725"/>
              <a:gd name="T4" fmla="*/ 2147483646 w 2216"/>
              <a:gd name="T5" fmla="*/ 2147483646 h 17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6" h="1725">
                <a:moveTo>
                  <a:pt x="0" y="0"/>
                </a:moveTo>
                <a:lnTo>
                  <a:pt x="0" y="1724"/>
                </a:lnTo>
                <a:lnTo>
                  <a:pt x="2215" y="17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79" name="Text Box 35"/>
          <p:cNvSpPr txBox="1">
            <a:spLocks noChangeArrowheads="1"/>
          </p:cNvSpPr>
          <p:nvPr/>
        </p:nvSpPr>
        <p:spPr bwMode="auto">
          <a:xfrm>
            <a:off x="152400" y="3048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it-IT" altLang="en-US" sz="3600"/>
              <a:t>L’offerta di mercato nel breve periodo</a:t>
            </a:r>
          </a:p>
        </p:txBody>
      </p:sp>
      <p:sp>
        <p:nvSpPr>
          <p:cNvPr id="82980" name="Text Box 36"/>
          <p:cNvSpPr txBox="1">
            <a:spLocks noChangeArrowheads="1"/>
          </p:cNvSpPr>
          <p:nvPr/>
        </p:nvSpPr>
        <p:spPr bwMode="auto">
          <a:xfrm>
            <a:off x="2105025" y="5562600"/>
            <a:ext cx="4167188" cy="831850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/>
              <a:t>Esempio: 100 imprese.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/>
              <a:t>Hp: le imprese sono tutte </a:t>
            </a:r>
            <a:r>
              <a:rPr lang="it-IT" altLang="en-US" sz="2400" u="sng"/>
              <a:t>uguali</a:t>
            </a:r>
            <a:r>
              <a:rPr lang="it-IT" altLang="en-US" sz="2400"/>
              <a:t>.</a:t>
            </a:r>
            <a:endParaRPr lang="it-IT" altLang="en-US" sz="2400" u="sng"/>
          </a:p>
        </p:txBody>
      </p:sp>
      <p:sp>
        <p:nvSpPr>
          <p:cNvPr id="82981" name="Rectangle 37"/>
          <p:cNvSpPr>
            <a:spLocks noChangeArrowheads="1"/>
          </p:cNvSpPr>
          <p:nvPr/>
        </p:nvSpPr>
        <p:spPr bwMode="auto">
          <a:xfrm>
            <a:off x="5943600" y="1600200"/>
            <a:ext cx="2108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(b)</a:t>
            </a: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Curva di</a:t>
            </a: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offerta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     di mercato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18661"/>
            <a:ext cx="9144000" cy="1143000"/>
          </a:xfrm>
          <a:noFill/>
        </p:spPr>
        <p:txBody>
          <a:bodyPr/>
          <a:lstStyle/>
          <a:p>
            <a:r>
              <a:rPr lang="it-IT" altLang="en-US" b="0" dirty="0"/>
              <a:t>L’offerta di mercato di lungo periodo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1233488" y="2012950"/>
            <a:ext cx="3352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arenBoth"/>
            </a:pPr>
            <a:r>
              <a:rPr lang="it-IT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Condizione di zero profitto</a:t>
            </a:r>
          </a:p>
          <a:p>
            <a:r>
              <a:rPr lang="it-IT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	per l’impresa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3502025" y="5748338"/>
            <a:ext cx="10287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(impresa)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1158875" y="5748338"/>
            <a:ext cx="12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533400" y="2667000"/>
            <a:ext cx="736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Prezzo</a:t>
            </a: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99120" y="4262438"/>
            <a:ext cx="846386" cy="70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=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minimo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CMeLP</a:t>
            </a:r>
            <a:endParaRPr lang="it-IT" altLang="en-US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5006" name="Freeform 14"/>
          <p:cNvSpPr>
            <a:spLocks/>
          </p:cNvSpPr>
          <p:nvPr/>
        </p:nvSpPr>
        <p:spPr bwMode="auto">
          <a:xfrm>
            <a:off x="1309688" y="2770188"/>
            <a:ext cx="3289300" cy="2938462"/>
          </a:xfrm>
          <a:custGeom>
            <a:avLst/>
            <a:gdLst>
              <a:gd name="T0" fmla="*/ 0 w 2072"/>
              <a:gd name="T1" fmla="*/ 0 h 1851"/>
              <a:gd name="T2" fmla="*/ 0 w 2072"/>
              <a:gd name="T3" fmla="*/ 2147483646 h 1851"/>
              <a:gd name="T4" fmla="*/ 2147483646 w 2072"/>
              <a:gd name="T5" fmla="*/ 2147483646 h 18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2" h="1851">
                <a:moveTo>
                  <a:pt x="0" y="0"/>
                </a:moveTo>
                <a:lnTo>
                  <a:pt x="0" y="1850"/>
                </a:lnTo>
                <a:lnTo>
                  <a:pt x="2071" y="185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6000750" y="2012950"/>
            <a:ext cx="2108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(b)</a:t>
            </a: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Curva di</a:t>
            </a: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offerta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     di mercato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7637463" y="5748338"/>
            <a:ext cx="1041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(mercato)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4648200" y="2667000"/>
            <a:ext cx="736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Prezzo</a:t>
            </a: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5260975" y="5748338"/>
            <a:ext cx="12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8169275" y="4524375"/>
            <a:ext cx="7566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Offerta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di LP</a:t>
            </a:r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flipH="1" flipV="1">
            <a:off x="1295400" y="4613275"/>
            <a:ext cx="4071938" cy="269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 flipH="1">
            <a:off x="5429250" y="4638675"/>
            <a:ext cx="2679700" cy="158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5014" name="Freeform 22"/>
          <p:cNvSpPr>
            <a:spLocks/>
          </p:cNvSpPr>
          <p:nvPr/>
        </p:nvSpPr>
        <p:spPr bwMode="auto">
          <a:xfrm>
            <a:off x="5413375" y="2770188"/>
            <a:ext cx="3308350" cy="2938462"/>
          </a:xfrm>
          <a:custGeom>
            <a:avLst/>
            <a:gdLst>
              <a:gd name="T0" fmla="*/ 0 w 2084"/>
              <a:gd name="T1" fmla="*/ 0 h 1851"/>
              <a:gd name="T2" fmla="*/ 0 w 2084"/>
              <a:gd name="T3" fmla="*/ 2147483646 h 1851"/>
              <a:gd name="T4" fmla="*/ 2147483646 w 2084"/>
              <a:gd name="T5" fmla="*/ 2147483646 h 18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4" h="1851">
                <a:moveTo>
                  <a:pt x="0" y="0"/>
                </a:moveTo>
                <a:lnTo>
                  <a:pt x="0" y="1850"/>
                </a:lnTo>
                <a:lnTo>
                  <a:pt x="2083" y="185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3419475" y="3627438"/>
            <a:ext cx="6540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CMLP</a:t>
            </a:r>
          </a:p>
        </p:txBody>
      </p: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3838575" y="4016375"/>
            <a:ext cx="7822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CMeLP</a:t>
            </a:r>
            <a:endParaRPr lang="it-IT" altLang="en-US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5017" name="Freeform 25"/>
          <p:cNvSpPr>
            <a:spLocks/>
          </p:cNvSpPr>
          <p:nvPr/>
        </p:nvSpPr>
        <p:spPr bwMode="auto">
          <a:xfrm>
            <a:off x="1708150" y="4002088"/>
            <a:ext cx="2054225" cy="612775"/>
          </a:xfrm>
          <a:custGeom>
            <a:avLst/>
            <a:gdLst>
              <a:gd name="T0" fmla="*/ 0 w 1294"/>
              <a:gd name="T1" fmla="*/ 0 h 386"/>
              <a:gd name="T2" fmla="*/ 2147483646 w 1294"/>
              <a:gd name="T3" fmla="*/ 2147483646 h 386"/>
              <a:gd name="T4" fmla="*/ 2147483646 w 1294"/>
              <a:gd name="T5" fmla="*/ 2147483646 h 386"/>
              <a:gd name="T6" fmla="*/ 2147483646 w 1294"/>
              <a:gd name="T7" fmla="*/ 2147483646 h 386"/>
              <a:gd name="T8" fmla="*/ 2147483646 w 1294"/>
              <a:gd name="T9" fmla="*/ 2147483646 h 386"/>
              <a:gd name="T10" fmla="*/ 2147483646 w 1294"/>
              <a:gd name="T11" fmla="*/ 2147483646 h 3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94" h="386">
                <a:moveTo>
                  <a:pt x="0" y="0"/>
                </a:moveTo>
                <a:lnTo>
                  <a:pt x="24" y="77"/>
                </a:lnTo>
                <a:lnTo>
                  <a:pt x="120" y="243"/>
                </a:lnTo>
                <a:lnTo>
                  <a:pt x="335" y="385"/>
                </a:lnTo>
                <a:lnTo>
                  <a:pt x="706" y="385"/>
                </a:lnTo>
                <a:lnTo>
                  <a:pt x="1293" y="142"/>
                </a:lnTo>
              </a:path>
            </a:pathLst>
          </a:custGeom>
          <a:noFill/>
          <a:ln w="25400" cap="rnd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 flipV="1">
            <a:off x="1590675" y="3803650"/>
            <a:ext cx="1754188" cy="169068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5019" name="Line 27"/>
          <p:cNvSpPr>
            <a:spLocks noChangeShapeType="1"/>
          </p:cNvSpPr>
          <p:nvPr/>
        </p:nvSpPr>
        <p:spPr bwMode="auto">
          <a:xfrm flipV="1">
            <a:off x="2514600" y="4572000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2209800" y="5638800"/>
            <a:ext cx="8191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000"/>
              <a:t>Q</a:t>
            </a:r>
            <a:r>
              <a:rPr lang="it-IT" altLang="en-US" sz="1800"/>
              <a:t>max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800"/>
              <a:t>=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000"/>
              <a:t>Q</a:t>
            </a:r>
            <a:r>
              <a:rPr lang="it-IT" altLang="en-US" sz="1800"/>
              <a:t>eff</a:t>
            </a:r>
          </a:p>
        </p:txBody>
      </p:sp>
      <p:sp>
        <p:nvSpPr>
          <p:cNvPr id="85021" name="Freeform 29"/>
          <p:cNvSpPr>
            <a:spLocks/>
          </p:cNvSpPr>
          <p:nvPr/>
        </p:nvSpPr>
        <p:spPr bwMode="auto">
          <a:xfrm>
            <a:off x="2438400" y="4572000"/>
            <a:ext cx="120650" cy="122238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0 h 77"/>
              <a:gd name="T12" fmla="*/ 2147483646 w 76"/>
              <a:gd name="T13" fmla="*/ 0 h 77"/>
              <a:gd name="T14" fmla="*/ 2147483646 w 76"/>
              <a:gd name="T15" fmla="*/ 0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45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30"/>
                </a:lnTo>
                <a:lnTo>
                  <a:pt x="75" y="15"/>
                </a:lnTo>
                <a:lnTo>
                  <a:pt x="60" y="0"/>
                </a:lnTo>
                <a:lnTo>
                  <a:pt x="45" y="0"/>
                </a:lnTo>
                <a:lnTo>
                  <a:pt x="15" y="0"/>
                </a:lnTo>
                <a:lnTo>
                  <a:pt x="0" y="15"/>
                </a:lnTo>
                <a:lnTo>
                  <a:pt x="0" y="30"/>
                </a:lnTo>
                <a:lnTo>
                  <a:pt x="0" y="61"/>
                </a:lnTo>
                <a:lnTo>
                  <a:pt x="15" y="76"/>
                </a:lnTo>
                <a:lnTo>
                  <a:pt x="45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 flipV="1">
            <a:off x="7162800" y="3505200"/>
            <a:ext cx="6858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7554913" y="2971800"/>
            <a:ext cx="1157287" cy="466725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/>
              <a:t>Perché?</a:t>
            </a:r>
          </a:p>
        </p:txBody>
      </p:sp>
    </p:spTree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altLang="en-US" b="0"/>
              <a:t>Le imprese PC fanno profitti?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867400"/>
          </a:xfrm>
        </p:spPr>
        <p:txBody>
          <a:bodyPr/>
          <a:lstStyle/>
          <a:p>
            <a:pPr>
              <a:lnSpc>
                <a:spcPct val="75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Occorre distinguere tra </a:t>
            </a:r>
            <a:r>
              <a:rPr lang="it-IT" altLang="en-US" sz="2400" dirty="0">
                <a:sym typeface="Symbol" panose="05050102010706020507" pitchFamily="18" charset="2"/>
              </a:rPr>
              <a:t></a:t>
            </a:r>
            <a:r>
              <a:rPr lang="it-IT" altLang="en-US" sz="2400" dirty="0"/>
              <a:t> normale ed extra-</a:t>
            </a:r>
            <a:r>
              <a:rPr lang="it-IT" altLang="en-US" sz="2400" dirty="0">
                <a:sym typeface="Symbol" panose="05050102010706020507" pitchFamily="18" charset="2"/>
              </a:rPr>
              <a:t></a:t>
            </a:r>
            <a:r>
              <a:rPr lang="it-IT" altLang="en-US" sz="2400" dirty="0"/>
              <a:t>.</a:t>
            </a:r>
          </a:p>
          <a:p>
            <a:pPr lvl="1">
              <a:lnSpc>
                <a:spcPct val="75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>
                <a:solidFill>
                  <a:srgbClr val="FF0000"/>
                </a:solidFill>
              </a:rPr>
              <a:t>Profitto normale</a:t>
            </a:r>
            <a:r>
              <a:rPr lang="it-IT" altLang="en-US" sz="2400" dirty="0"/>
              <a:t>: con tale termine si indica la remunerazione del capitale più il premio per il rischio più il c.d. stipendio di direzione. In pratica è la somma di tutte le componenti del </a:t>
            </a:r>
            <a:r>
              <a:rPr lang="it-IT" altLang="en-US" sz="2400" dirty="0">
                <a:solidFill>
                  <a:srgbClr val="FF0000"/>
                </a:solidFill>
              </a:rPr>
              <a:t>costo opportunità</a:t>
            </a:r>
            <a:r>
              <a:rPr lang="it-IT" altLang="en-US" sz="2400" dirty="0"/>
              <a:t> che deve considerare chi sceglie di fare l’imprenditore. Quindi il profitto normale </a:t>
            </a:r>
            <a:r>
              <a:rPr lang="it-IT" altLang="en-US" sz="2400" u="sng" dirty="0"/>
              <a:t>fa parte dei costi</a:t>
            </a:r>
            <a:r>
              <a:rPr lang="it-IT" altLang="en-US" sz="2400" dirty="0"/>
              <a:t>.</a:t>
            </a:r>
          </a:p>
          <a:p>
            <a:pPr lvl="1">
              <a:lnSpc>
                <a:spcPct val="75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>
                <a:solidFill>
                  <a:srgbClr val="FF0000"/>
                </a:solidFill>
              </a:rPr>
              <a:t>Extra-profitto (profitto economico o puro)</a:t>
            </a:r>
            <a:r>
              <a:rPr lang="it-IT" altLang="en-US" sz="2400" dirty="0"/>
              <a:t>: eccedenza dei ricavi sui costi, questi ultimi inclusivi del profitto normale.</a:t>
            </a:r>
          </a:p>
          <a:p>
            <a:pPr>
              <a:lnSpc>
                <a:spcPct val="75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Nell’equilibrio di </a:t>
            </a:r>
            <a:r>
              <a:rPr lang="it-IT" altLang="en-US" sz="2400" u="sng" dirty="0"/>
              <a:t>breve periodo</a:t>
            </a:r>
            <a:r>
              <a:rPr lang="it-IT" altLang="en-US" sz="2400" dirty="0"/>
              <a:t>, un’impresa PC </a:t>
            </a:r>
            <a:r>
              <a:rPr lang="it-IT" altLang="en-US" sz="2400" i="1" dirty="0"/>
              <a:t>può</a:t>
            </a:r>
            <a:r>
              <a:rPr lang="it-IT" altLang="en-US" sz="2400" dirty="0"/>
              <a:t> ottenere extra-profitti.</a:t>
            </a:r>
          </a:p>
          <a:p>
            <a:pPr>
              <a:lnSpc>
                <a:spcPct val="75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Nell’equilibrio di </a:t>
            </a:r>
            <a:r>
              <a:rPr lang="it-IT" altLang="en-US" sz="2400" u="sng" dirty="0"/>
              <a:t>lungo periodo</a:t>
            </a:r>
            <a:r>
              <a:rPr lang="it-IT" altLang="en-US" sz="2400" dirty="0"/>
              <a:t>, un’impresa PC non ottiene extra-profitti, ma ottiene il </a:t>
            </a:r>
            <a:r>
              <a:rPr lang="it-IT" altLang="en-US" sz="2400" dirty="0">
                <a:sym typeface="Symbol" panose="05050102010706020507" pitchFamily="18" charset="2"/>
              </a:rPr>
              <a:t></a:t>
            </a:r>
            <a:r>
              <a:rPr lang="it-IT" altLang="en-US" sz="2400" dirty="0"/>
              <a:t> normale, altrimenti esce dal mercato. Per questo si dice che l’impresa PC nel LP </a:t>
            </a:r>
            <a:r>
              <a:rPr lang="it-IT" altLang="en-US" sz="2400" u="sng" dirty="0"/>
              <a:t>non fa né profitti, né perdite</a:t>
            </a:r>
            <a:r>
              <a:rPr lang="it-IT" altLang="en-US" sz="2400" dirty="0"/>
              <a:t>.</a:t>
            </a:r>
          </a:p>
          <a:p>
            <a:pPr>
              <a:lnSpc>
                <a:spcPct val="75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Tale risultato, dovuto a </a:t>
            </a:r>
            <a:r>
              <a:rPr lang="it-IT" altLang="en-US" sz="2400" dirty="0" err="1"/>
              <a:t>Walras</a:t>
            </a:r>
            <a:r>
              <a:rPr lang="it-IT" altLang="en-US" sz="2400" dirty="0"/>
              <a:t>, è noto anche come </a:t>
            </a:r>
            <a:r>
              <a:rPr lang="it-IT" altLang="en-US" sz="2400" dirty="0">
                <a:solidFill>
                  <a:srgbClr val="FF0000"/>
                </a:solidFill>
              </a:rPr>
              <a:t>principio di eliminazione</a:t>
            </a:r>
            <a:r>
              <a:rPr lang="it-IT" altLang="en-US" sz="2400" dirty="0"/>
              <a:t>: le imprese che nel lungo periodo non ottengono il </a:t>
            </a:r>
            <a:r>
              <a:rPr lang="it-IT" altLang="en-US" sz="2400" dirty="0">
                <a:sym typeface="Symbol" panose="05050102010706020507" pitchFamily="18" charset="2"/>
              </a:rPr>
              <a:t> normale sono eliminate dal mercato, mentre eventuali extraprofitti sono eliminati dall’ingresso di nuove imprese sul mercato.</a:t>
            </a:r>
            <a:r>
              <a:rPr lang="it-IT" altLang="en-US" sz="2400" dirty="0"/>
              <a:t> </a:t>
            </a:r>
          </a:p>
          <a:p>
            <a:pPr>
              <a:lnSpc>
                <a:spcPct val="75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E’ possibile analizzare come le forze del mercato di PC (cioè la concorrenza) determinano questo risultato.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</p:spPr>
        <p:txBody>
          <a:bodyPr/>
          <a:lstStyle/>
          <a:p>
            <a:r>
              <a:rPr lang="it-IT" altLang="en-US" b="0" dirty="0"/>
              <a:t>La concorrenza in un mercato PC</a:t>
            </a:r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  <a:noFill/>
        </p:spPr>
        <p:txBody>
          <a:bodyPr/>
          <a:lstStyle/>
          <a:p>
            <a:pPr>
              <a:lnSpc>
                <a:spcPct val="85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Partiamo dall’equilibrio di LP in cui P</a:t>
            </a:r>
            <a:r>
              <a:rPr lang="it-IT" altLang="en-US" sz="2400" baseline="-25000" dirty="0"/>
              <a:t>1</a:t>
            </a:r>
            <a:r>
              <a:rPr lang="it-IT" altLang="en-US" sz="2400" dirty="0"/>
              <a:t> è pari al minimo di </a:t>
            </a:r>
            <a:r>
              <a:rPr lang="it-IT" altLang="en-US" sz="2400" dirty="0" err="1"/>
              <a:t>CMeLP</a:t>
            </a:r>
            <a:r>
              <a:rPr lang="it-IT" altLang="en-US" sz="2400" dirty="0"/>
              <a:t>.</a:t>
            </a:r>
          </a:p>
          <a:p>
            <a:pPr lvl="1">
              <a:lnSpc>
                <a:spcPct val="85000"/>
              </a:lnSpc>
              <a:tabLst>
                <a:tab pos="333375" algn="l"/>
                <a:tab pos="857250" algn="l"/>
              </a:tabLst>
            </a:pPr>
            <a:r>
              <a:rPr lang="it-IT" altLang="en-US" sz="2000" dirty="0" err="1"/>
              <a:t>N.b.</a:t>
            </a:r>
            <a:r>
              <a:rPr lang="it-IT" altLang="en-US" sz="2000" dirty="0"/>
              <a:t>: nell’equilibrio iniziale </a:t>
            </a:r>
            <a:r>
              <a:rPr lang="it-IT" altLang="en-US" sz="2000" i="1" dirty="0"/>
              <a:t>minimo di </a:t>
            </a:r>
            <a:r>
              <a:rPr lang="it-IT" altLang="en-US" sz="2000" i="1" dirty="0" err="1"/>
              <a:t>CMeLP</a:t>
            </a:r>
            <a:r>
              <a:rPr lang="it-IT" altLang="en-US" sz="2000" i="1" dirty="0"/>
              <a:t> = minimo di </a:t>
            </a:r>
            <a:r>
              <a:rPr lang="it-IT" altLang="en-US" sz="2000" i="1" dirty="0" err="1"/>
              <a:t>CMeT</a:t>
            </a:r>
            <a:endParaRPr lang="it-IT" altLang="en-US" sz="2000" i="1" dirty="0"/>
          </a:p>
          <a:p>
            <a:pPr>
              <a:lnSpc>
                <a:spcPct val="85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Ipotizziamo un </a:t>
            </a:r>
            <a:r>
              <a:rPr lang="it-IT" altLang="en-US" sz="2400" dirty="0">
                <a:solidFill>
                  <a:srgbClr val="FF0000"/>
                </a:solidFill>
              </a:rPr>
              <a:t>aumento della domanda</a:t>
            </a:r>
            <a:r>
              <a:rPr lang="it-IT" altLang="en-US" sz="2400" dirty="0"/>
              <a:t>. Cosa succede?</a:t>
            </a:r>
          </a:p>
          <a:p>
            <a:pPr>
              <a:lnSpc>
                <a:spcPct val="85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L’aumento della domanda fa crescere prezzo e quantità di equilibrio sul mercato nel BP. Le imprese PC ottengono </a:t>
            </a:r>
            <a:r>
              <a:rPr lang="it-IT" altLang="en-US" sz="2400" dirty="0">
                <a:solidFill>
                  <a:srgbClr val="FF0000"/>
                </a:solidFill>
              </a:rPr>
              <a:t>extra-profitti</a:t>
            </a:r>
            <a:r>
              <a:rPr lang="it-IT" altLang="en-US" sz="2400" dirty="0"/>
              <a:t> perché ora il prezzo P</a:t>
            </a:r>
            <a:r>
              <a:rPr lang="it-IT" altLang="en-US" sz="2400" baseline="-25000" dirty="0"/>
              <a:t>2</a:t>
            </a:r>
            <a:r>
              <a:rPr lang="it-IT" altLang="en-US" sz="2400" dirty="0"/>
              <a:t> eccede il </a:t>
            </a:r>
            <a:r>
              <a:rPr lang="it-IT" altLang="en-US" sz="2400" dirty="0" err="1"/>
              <a:t>CMeT</a:t>
            </a:r>
            <a:r>
              <a:rPr lang="it-IT" altLang="en-US" sz="2400" dirty="0"/>
              <a:t>.</a:t>
            </a:r>
          </a:p>
          <a:p>
            <a:pPr>
              <a:lnSpc>
                <a:spcPct val="85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Attratte dagli extra-profitti, </a:t>
            </a:r>
            <a:r>
              <a:rPr lang="it-IT" altLang="en-US" sz="2400" dirty="0">
                <a:solidFill>
                  <a:srgbClr val="FF0000"/>
                </a:solidFill>
              </a:rPr>
              <a:t>nuove imprese</a:t>
            </a:r>
            <a:r>
              <a:rPr lang="it-IT" altLang="en-US" sz="2400" dirty="0"/>
              <a:t> (per </a:t>
            </a:r>
            <a:r>
              <a:rPr lang="it-IT" altLang="en-US" sz="2400" dirty="0" err="1"/>
              <a:t>hp</a:t>
            </a:r>
            <a:r>
              <a:rPr lang="it-IT" altLang="en-US" sz="2400" dirty="0"/>
              <a:t> tutte identiche a quelle già attive) entrano sul mercato (= condizione di entrata). Questo sposta a destra la curva di offerta di mercato di BP.</a:t>
            </a:r>
          </a:p>
          <a:p>
            <a:pPr lvl="1">
              <a:lnSpc>
                <a:spcPct val="85000"/>
              </a:lnSpc>
              <a:tabLst>
                <a:tab pos="333375" algn="l"/>
                <a:tab pos="857250" algn="l"/>
              </a:tabLst>
            </a:pPr>
            <a:r>
              <a:rPr lang="it-IT" altLang="en-US" sz="2000" dirty="0" err="1"/>
              <a:t>Hp</a:t>
            </a:r>
            <a:r>
              <a:rPr lang="it-IT" altLang="en-US" sz="2000" dirty="0"/>
              <a:t> cruciale: è sempre possibile che nascano nuove imprese, ovvero il </a:t>
            </a:r>
            <a:r>
              <a:rPr lang="it-IT" altLang="en-US" sz="2000" u="sng" dirty="0"/>
              <a:t>settore</a:t>
            </a:r>
            <a:r>
              <a:rPr lang="it-IT" altLang="en-US" sz="2000" dirty="0"/>
              <a:t> opera a </a:t>
            </a:r>
            <a:r>
              <a:rPr lang="it-IT" altLang="en-US" sz="2000" dirty="0">
                <a:solidFill>
                  <a:srgbClr val="FF0000"/>
                </a:solidFill>
              </a:rPr>
              <a:t>costi costanti</a:t>
            </a:r>
            <a:r>
              <a:rPr lang="it-IT" altLang="en-US" sz="2000" dirty="0"/>
              <a:t> (= non ci sono limitazioni di input).</a:t>
            </a:r>
          </a:p>
          <a:p>
            <a:pPr>
              <a:lnSpc>
                <a:spcPct val="85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L’ingresso di nuove imprese, e quindi l’aumento dell’offerta, fa diminuire il prezzo di equilibrio. </a:t>
            </a:r>
          </a:p>
          <a:p>
            <a:pPr>
              <a:lnSpc>
                <a:spcPct val="85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Il processo di ingresso di nuove imprese si arresta quando, nel </a:t>
            </a:r>
            <a:r>
              <a:rPr lang="it-IT" altLang="en-US" sz="2400" dirty="0">
                <a:solidFill>
                  <a:srgbClr val="FF0000"/>
                </a:solidFill>
              </a:rPr>
              <a:t>nuovo equilibrio di LP</a:t>
            </a:r>
            <a:r>
              <a:rPr lang="it-IT" altLang="en-US" sz="2400" dirty="0"/>
              <a:t>, gli extra-profitti tornano a </a:t>
            </a:r>
            <a:r>
              <a:rPr lang="it-IT" altLang="en-US" sz="2400" u="sng" dirty="0"/>
              <a:t>zero</a:t>
            </a:r>
            <a:r>
              <a:rPr lang="it-IT" altLang="en-US" sz="2400" dirty="0"/>
              <a:t> e il prezzo torna pari al </a:t>
            </a:r>
            <a:r>
              <a:rPr lang="it-IT" altLang="en-US" sz="2400" u="sng" dirty="0"/>
              <a:t>minimo di </a:t>
            </a:r>
            <a:r>
              <a:rPr lang="it-IT" altLang="en-US" sz="2400" u="sng" dirty="0" err="1"/>
              <a:t>CMeLP</a:t>
            </a:r>
            <a:r>
              <a:rPr lang="it-IT" altLang="en-US" sz="2400" dirty="0"/>
              <a:t>. Tuttavia, ora vi sono </a:t>
            </a:r>
            <a:r>
              <a:rPr lang="it-IT" altLang="en-US" sz="2400" u="sng" dirty="0"/>
              <a:t>più imprese attive</a:t>
            </a:r>
            <a:r>
              <a:rPr lang="it-IT" altLang="en-US" sz="2400" dirty="0"/>
              <a:t> di prima</a:t>
            </a:r>
          </a:p>
          <a:p>
            <a:pPr>
              <a:lnSpc>
                <a:spcPct val="85000"/>
              </a:lnSpc>
              <a:tabLst>
                <a:tab pos="333375" algn="l"/>
                <a:tab pos="857250" algn="l"/>
              </a:tabLst>
            </a:pPr>
            <a:r>
              <a:rPr lang="it-IT" altLang="en-US" sz="2400" dirty="0"/>
              <a:t>La maggiore domanda sarà soddisfatta dalle nuove imprese, ma ciascuna di esse produce come prima e vende al prezzo iniziale P</a:t>
            </a:r>
            <a:r>
              <a:rPr lang="it-IT" altLang="en-US" sz="2400" baseline="-25000" dirty="0"/>
              <a:t>1</a:t>
            </a:r>
            <a:r>
              <a:rPr lang="it-IT" altLang="en-US" sz="2400" dirty="0"/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9" grpId="0" uiExpand="1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t-IT" altLang="en-US" b="0" dirty="0"/>
              <a:t>Situazione iniziale: equilibrio di BP e LP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6781800" y="2043113"/>
            <a:ext cx="973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Mercato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2284413" y="2074863"/>
            <a:ext cx="973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Impresa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3040063" y="5253038"/>
            <a:ext cx="1071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(impresa)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595313" y="5253038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0" y="2438400"/>
            <a:ext cx="71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Prezzo</a:t>
            </a: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2885040" y="3387922"/>
            <a:ext cx="8704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CMeLP</a:t>
            </a:r>
            <a:endParaRPr lang="it-IT" altLang="en-US" sz="20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>
            <a:off x="3049588" y="4062413"/>
            <a:ext cx="1985962" cy="1587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454025" y="3900488"/>
            <a:ext cx="261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7637463" y="5253038"/>
            <a:ext cx="1084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(mercato)</a:t>
            </a: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4572000" y="2438400"/>
            <a:ext cx="71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Prezzo</a:t>
            </a: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5172075" y="5253038"/>
            <a:ext cx="141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7159625" y="4640263"/>
            <a:ext cx="27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1158" name="Freeform 22"/>
          <p:cNvSpPr>
            <a:spLocks/>
          </p:cNvSpPr>
          <p:nvPr/>
        </p:nvSpPr>
        <p:spPr bwMode="auto">
          <a:xfrm>
            <a:off x="5329238" y="2486025"/>
            <a:ext cx="3378200" cy="2738438"/>
          </a:xfrm>
          <a:custGeom>
            <a:avLst/>
            <a:gdLst>
              <a:gd name="T0" fmla="*/ 0 w 2128"/>
              <a:gd name="T1" fmla="*/ 0 h 1725"/>
              <a:gd name="T2" fmla="*/ 0 w 2128"/>
              <a:gd name="T3" fmla="*/ 2147483646 h 1725"/>
              <a:gd name="T4" fmla="*/ 2147483646 w 2128"/>
              <a:gd name="T5" fmla="*/ 2147483646 h 17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8" h="1725">
                <a:moveTo>
                  <a:pt x="0" y="0"/>
                </a:moveTo>
                <a:lnTo>
                  <a:pt x="0" y="1724"/>
                </a:lnTo>
                <a:lnTo>
                  <a:pt x="2127" y="17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5030788" y="3949700"/>
            <a:ext cx="261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1160" name="Rectangle 24"/>
          <p:cNvSpPr>
            <a:spLocks noChangeArrowheads="1"/>
          </p:cNvSpPr>
          <p:nvPr/>
        </p:nvSpPr>
        <p:spPr bwMode="auto">
          <a:xfrm>
            <a:off x="6310313" y="525303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6305550" y="3646488"/>
            <a:ext cx="165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 flipH="1">
            <a:off x="765175" y="4064000"/>
            <a:ext cx="2198688" cy="158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1163" name="Group 27"/>
          <p:cNvGrpSpPr>
            <a:grpSpLocks/>
          </p:cNvGrpSpPr>
          <p:nvPr/>
        </p:nvGrpSpPr>
        <p:grpSpPr bwMode="auto">
          <a:xfrm>
            <a:off x="893763" y="3486150"/>
            <a:ext cx="1947862" cy="1249363"/>
            <a:chOff x="563" y="2196"/>
            <a:chExt cx="1227" cy="787"/>
          </a:xfrm>
        </p:grpSpPr>
        <p:sp>
          <p:nvSpPr>
            <p:cNvPr id="91176" name="Line 28"/>
            <p:cNvSpPr>
              <a:spLocks noChangeShapeType="1"/>
            </p:cNvSpPr>
            <p:nvPr/>
          </p:nvSpPr>
          <p:spPr bwMode="auto">
            <a:xfrm flipV="1">
              <a:off x="767" y="2196"/>
              <a:ext cx="809" cy="7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91177" name="Freeform 29"/>
            <p:cNvSpPr>
              <a:spLocks/>
            </p:cNvSpPr>
            <p:nvPr/>
          </p:nvSpPr>
          <p:spPr bwMode="auto">
            <a:xfrm>
              <a:off x="563" y="2202"/>
              <a:ext cx="1227" cy="343"/>
            </a:xfrm>
            <a:custGeom>
              <a:avLst/>
              <a:gdLst>
                <a:gd name="T0" fmla="*/ 0 w 1227"/>
                <a:gd name="T1" fmla="*/ 0 h 343"/>
                <a:gd name="T2" fmla="*/ 272 w 1227"/>
                <a:gd name="T3" fmla="*/ 263 h 343"/>
                <a:gd name="T4" fmla="*/ 681 w 1227"/>
                <a:gd name="T5" fmla="*/ 342 h 343"/>
                <a:gd name="T6" fmla="*/ 1226 w 1227"/>
                <a:gd name="T7" fmla="*/ 15 h 3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7" h="343">
                  <a:moveTo>
                    <a:pt x="0" y="0"/>
                  </a:moveTo>
                  <a:lnTo>
                    <a:pt x="272" y="263"/>
                  </a:lnTo>
                  <a:lnTo>
                    <a:pt x="681" y="342"/>
                  </a:lnTo>
                  <a:lnTo>
                    <a:pt x="1226" y="15"/>
                  </a:lnTo>
                </a:path>
              </a:pathLst>
            </a:custGeom>
            <a:noFill/>
            <a:ln w="2857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91178" name="Freeform 30"/>
            <p:cNvSpPr>
              <a:spLocks/>
            </p:cNvSpPr>
            <p:nvPr/>
          </p:nvSpPr>
          <p:spPr bwMode="auto">
            <a:xfrm>
              <a:off x="1196" y="2491"/>
              <a:ext cx="64" cy="76"/>
            </a:xfrm>
            <a:custGeom>
              <a:avLst/>
              <a:gdLst>
                <a:gd name="T0" fmla="*/ 38 w 64"/>
                <a:gd name="T1" fmla="*/ 75 h 76"/>
                <a:gd name="T2" fmla="*/ 50 w 64"/>
                <a:gd name="T3" fmla="*/ 75 h 76"/>
                <a:gd name="T4" fmla="*/ 63 w 64"/>
                <a:gd name="T5" fmla="*/ 61 h 76"/>
                <a:gd name="T6" fmla="*/ 63 w 64"/>
                <a:gd name="T7" fmla="*/ 45 h 76"/>
                <a:gd name="T8" fmla="*/ 63 w 64"/>
                <a:gd name="T9" fmla="*/ 14 h 76"/>
                <a:gd name="T10" fmla="*/ 50 w 64"/>
                <a:gd name="T11" fmla="*/ 14 h 76"/>
                <a:gd name="T12" fmla="*/ 38 w 64"/>
                <a:gd name="T13" fmla="*/ 0 h 76"/>
                <a:gd name="T14" fmla="*/ 13 w 64"/>
                <a:gd name="T15" fmla="*/ 14 h 76"/>
                <a:gd name="T16" fmla="*/ 0 w 64"/>
                <a:gd name="T17" fmla="*/ 45 h 76"/>
                <a:gd name="T18" fmla="*/ 13 w 64"/>
                <a:gd name="T19" fmla="*/ 61 h 76"/>
                <a:gd name="T20" fmla="*/ 13 w 64"/>
                <a:gd name="T21" fmla="*/ 75 h 76"/>
                <a:gd name="T22" fmla="*/ 38 w 64"/>
                <a:gd name="T23" fmla="*/ 75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76">
                  <a:moveTo>
                    <a:pt x="38" y="75"/>
                  </a:moveTo>
                  <a:lnTo>
                    <a:pt x="50" y="75"/>
                  </a:lnTo>
                  <a:lnTo>
                    <a:pt x="63" y="61"/>
                  </a:lnTo>
                  <a:lnTo>
                    <a:pt x="63" y="45"/>
                  </a:lnTo>
                  <a:lnTo>
                    <a:pt x="63" y="14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14"/>
                  </a:lnTo>
                  <a:lnTo>
                    <a:pt x="0" y="45"/>
                  </a:lnTo>
                  <a:lnTo>
                    <a:pt x="13" y="61"/>
                  </a:lnTo>
                  <a:lnTo>
                    <a:pt x="13" y="75"/>
                  </a:lnTo>
                  <a:lnTo>
                    <a:pt x="38" y="75"/>
                  </a:lnTo>
                </a:path>
              </a:pathLst>
            </a:custGeom>
            <a:solidFill>
              <a:srgbClr val="000000"/>
            </a:solidFill>
            <a:ln w="285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1164" name="Line 31"/>
          <p:cNvSpPr>
            <a:spLocks noChangeShapeType="1"/>
          </p:cNvSpPr>
          <p:nvPr/>
        </p:nvSpPr>
        <p:spPr bwMode="auto">
          <a:xfrm flipH="1">
            <a:off x="5343525" y="4067175"/>
            <a:ext cx="2551113" cy="1588"/>
          </a:xfrm>
          <a:prstGeom prst="line">
            <a:avLst/>
          </a:prstGeom>
          <a:noFill/>
          <a:ln w="381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1165" name="Line 32"/>
          <p:cNvSpPr>
            <a:spLocks noChangeShapeType="1"/>
          </p:cNvSpPr>
          <p:nvPr/>
        </p:nvSpPr>
        <p:spPr bwMode="auto">
          <a:xfrm>
            <a:off x="6391275" y="4030663"/>
            <a:ext cx="1588" cy="118586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1166" name="Freeform 33"/>
          <p:cNvSpPr>
            <a:spLocks/>
          </p:cNvSpPr>
          <p:nvPr/>
        </p:nvSpPr>
        <p:spPr bwMode="auto">
          <a:xfrm>
            <a:off x="750888" y="2486025"/>
            <a:ext cx="3362325" cy="2738438"/>
          </a:xfrm>
          <a:custGeom>
            <a:avLst/>
            <a:gdLst>
              <a:gd name="T0" fmla="*/ 0 w 2118"/>
              <a:gd name="T1" fmla="*/ 0 h 1725"/>
              <a:gd name="T2" fmla="*/ 0 w 2118"/>
              <a:gd name="T3" fmla="*/ 2147483646 h 1725"/>
              <a:gd name="T4" fmla="*/ 2147483646 w 2118"/>
              <a:gd name="T5" fmla="*/ 2147483646 h 17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8" h="1725">
                <a:moveTo>
                  <a:pt x="0" y="0"/>
                </a:moveTo>
                <a:lnTo>
                  <a:pt x="0" y="1724"/>
                </a:lnTo>
                <a:lnTo>
                  <a:pt x="2117" y="17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167" name="Line 34"/>
          <p:cNvSpPr>
            <a:spLocks noChangeShapeType="1"/>
          </p:cNvSpPr>
          <p:nvPr/>
        </p:nvSpPr>
        <p:spPr bwMode="auto">
          <a:xfrm flipH="1" flipV="1">
            <a:off x="5772150" y="3486150"/>
            <a:ext cx="1335088" cy="1249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1168" name="Line 35"/>
          <p:cNvSpPr>
            <a:spLocks noChangeShapeType="1"/>
          </p:cNvSpPr>
          <p:nvPr/>
        </p:nvSpPr>
        <p:spPr bwMode="auto">
          <a:xfrm flipV="1">
            <a:off x="5819775" y="3367088"/>
            <a:ext cx="1262063" cy="1274762"/>
          </a:xfrm>
          <a:prstGeom prst="line">
            <a:avLst/>
          </a:prstGeom>
          <a:noFill/>
          <a:ln w="28575">
            <a:solidFill>
              <a:srgbClr val="40AE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1169" name="Rectangle 36"/>
          <p:cNvSpPr>
            <a:spLocks noChangeArrowheads="1"/>
          </p:cNvSpPr>
          <p:nvPr/>
        </p:nvSpPr>
        <p:spPr bwMode="auto">
          <a:xfrm>
            <a:off x="7158038" y="3208338"/>
            <a:ext cx="16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91170" name="Rectangle 37"/>
          <p:cNvSpPr>
            <a:spLocks noChangeArrowheads="1"/>
          </p:cNvSpPr>
          <p:nvPr/>
        </p:nvSpPr>
        <p:spPr bwMode="auto">
          <a:xfrm>
            <a:off x="7316788" y="3278188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1171" name="Freeform 38"/>
          <p:cNvSpPr>
            <a:spLocks/>
          </p:cNvSpPr>
          <p:nvPr/>
        </p:nvSpPr>
        <p:spPr bwMode="auto">
          <a:xfrm>
            <a:off x="6330950" y="3987800"/>
            <a:ext cx="96838" cy="128588"/>
          </a:xfrm>
          <a:custGeom>
            <a:avLst/>
            <a:gdLst>
              <a:gd name="T0" fmla="*/ 2147483646 w 61"/>
              <a:gd name="T1" fmla="*/ 2147483646 h 81"/>
              <a:gd name="T2" fmla="*/ 2147483646 w 61"/>
              <a:gd name="T3" fmla="*/ 2147483646 h 81"/>
              <a:gd name="T4" fmla="*/ 2147483646 w 61"/>
              <a:gd name="T5" fmla="*/ 2147483646 h 81"/>
              <a:gd name="T6" fmla="*/ 2147483646 w 61"/>
              <a:gd name="T7" fmla="*/ 2147483646 h 81"/>
              <a:gd name="T8" fmla="*/ 2147483646 w 61"/>
              <a:gd name="T9" fmla="*/ 2147483646 h 81"/>
              <a:gd name="T10" fmla="*/ 2147483646 w 61"/>
              <a:gd name="T11" fmla="*/ 2147483646 h 81"/>
              <a:gd name="T12" fmla="*/ 2147483646 w 61"/>
              <a:gd name="T13" fmla="*/ 0 h 81"/>
              <a:gd name="T14" fmla="*/ 2147483646 w 61"/>
              <a:gd name="T15" fmla="*/ 2147483646 h 81"/>
              <a:gd name="T16" fmla="*/ 2147483646 w 61"/>
              <a:gd name="T17" fmla="*/ 2147483646 h 81"/>
              <a:gd name="T18" fmla="*/ 0 w 61"/>
              <a:gd name="T19" fmla="*/ 2147483646 h 81"/>
              <a:gd name="T20" fmla="*/ 2147483646 w 61"/>
              <a:gd name="T21" fmla="*/ 2147483646 h 81"/>
              <a:gd name="T22" fmla="*/ 2147483646 w 61"/>
              <a:gd name="T23" fmla="*/ 2147483646 h 81"/>
              <a:gd name="T24" fmla="*/ 2147483646 w 61"/>
              <a:gd name="T25" fmla="*/ 2147483646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" h="81">
                <a:moveTo>
                  <a:pt x="36" y="80"/>
                </a:moveTo>
                <a:lnTo>
                  <a:pt x="49" y="80"/>
                </a:lnTo>
                <a:lnTo>
                  <a:pt x="60" y="63"/>
                </a:lnTo>
                <a:lnTo>
                  <a:pt x="60" y="48"/>
                </a:lnTo>
                <a:lnTo>
                  <a:pt x="60" y="32"/>
                </a:lnTo>
                <a:lnTo>
                  <a:pt x="49" y="17"/>
                </a:lnTo>
                <a:lnTo>
                  <a:pt x="36" y="0"/>
                </a:lnTo>
                <a:lnTo>
                  <a:pt x="11" y="17"/>
                </a:lnTo>
                <a:lnTo>
                  <a:pt x="11" y="32"/>
                </a:lnTo>
                <a:lnTo>
                  <a:pt x="0" y="48"/>
                </a:lnTo>
                <a:lnTo>
                  <a:pt x="11" y="63"/>
                </a:lnTo>
                <a:lnTo>
                  <a:pt x="11" y="80"/>
                </a:lnTo>
                <a:lnTo>
                  <a:pt x="36" y="8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172" name="Rectangle 39"/>
          <p:cNvSpPr>
            <a:spLocks noChangeArrowheads="1"/>
          </p:cNvSpPr>
          <p:nvPr/>
        </p:nvSpPr>
        <p:spPr bwMode="auto">
          <a:xfrm>
            <a:off x="8059738" y="3897313"/>
            <a:ext cx="9001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Offerta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di LP</a:t>
            </a:r>
          </a:p>
        </p:txBody>
      </p:sp>
      <p:sp>
        <p:nvSpPr>
          <p:cNvPr id="91173" name="Rectangle 40"/>
          <p:cNvSpPr>
            <a:spLocks noChangeArrowheads="1"/>
          </p:cNvSpPr>
          <p:nvPr/>
        </p:nvSpPr>
        <p:spPr bwMode="auto">
          <a:xfrm>
            <a:off x="7442200" y="3124200"/>
            <a:ext cx="812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Offerta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di BP</a:t>
            </a:r>
          </a:p>
        </p:txBody>
      </p:sp>
      <p:sp>
        <p:nvSpPr>
          <p:cNvPr id="91174" name="Line 41"/>
          <p:cNvSpPr>
            <a:spLocks noChangeShapeType="1"/>
          </p:cNvSpPr>
          <p:nvPr/>
        </p:nvSpPr>
        <p:spPr bwMode="auto">
          <a:xfrm>
            <a:off x="1981200" y="4038600"/>
            <a:ext cx="1588" cy="1185863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1175" name="Rectangle 42"/>
          <p:cNvSpPr>
            <a:spLocks noChangeArrowheads="1"/>
          </p:cNvSpPr>
          <p:nvPr/>
        </p:nvSpPr>
        <p:spPr bwMode="auto">
          <a:xfrm>
            <a:off x="1524000" y="5181600"/>
            <a:ext cx="963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 = q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eff</a:t>
            </a:r>
          </a:p>
        </p:txBody>
      </p:sp>
      <p:grpSp>
        <p:nvGrpSpPr>
          <p:cNvPr id="42" name="Group 53"/>
          <p:cNvGrpSpPr>
            <a:grpSpLocks/>
          </p:cNvGrpSpPr>
          <p:nvPr/>
        </p:nvGrpSpPr>
        <p:grpSpPr bwMode="auto">
          <a:xfrm rot="21012339">
            <a:off x="958057" y="3461299"/>
            <a:ext cx="1947862" cy="1249363"/>
            <a:chOff x="563" y="2196"/>
            <a:chExt cx="1227" cy="787"/>
          </a:xfrm>
        </p:grpSpPr>
        <p:sp>
          <p:nvSpPr>
            <p:cNvPr id="43" name="Line 54"/>
            <p:cNvSpPr>
              <a:spLocks noChangeShapeType="1"/>
            </p:cNvSpPr>
            <p:nvPr/>
          </p:nvSpPr>
          <p:spPr bwMode="auto">
            <a:xfrm flipV="1">
              <a:off x="767" y="2196"/>
              <a:ext cx="809" cy="787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563" y="2202"/>
              <a:ext cx="1227" cy="343"/>
            </a:xfrm>
            <a:custGeom>
              <a:avLst/>
              <a:gdLst>
                <a:gd name="T0" fmla="*/ 0 w 1227"/>
                <a:gd name="T1" fmla="*/ 0 h 343"/>
                <a:gd name="T2" fmla="*/ 272 w 1227"/>
                <a:gd name="T3" fmla="*/ 263 h 343"/>
                <a:gd name="T4" fmla="*/ 681 w 1227"/>
                <a:gd name="T5" fmla="*/ 342 h 343"/>
                <a:gd name="T6" fmla="*/ 1226 w 1227"/>
                <a:gd name="T7" fmla="*/ 15 h 3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7" h="343">
                  <a:moveTo>
                    <a:pt x="0" y="0"/>
                  </a:moveTo>
                  <a:lnTo>
                    <a:pt x="272" y="263"/>
                  </a:lnTo>
                  <a:lnTo>
                    <a:pt x="681" y="342"/>
                  </a:lnTo>
                  <a:lnTo>
                    <a:pt x="1226" y="15"/>
                  </a:lnTo>
                </a:path>
              </a:pathLst>
            </a:custGeom>
            <a:noFill/>
            <a:ln w="28575" cap="rnd" cmpd="sng">
              <a:solidFill>
                <a:srgbClr val="40AE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663217" y="2980737"/>
            <a:ext cx="692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CMeT</a:t>
            </a:r>
            <a:endParaRPr lang="it-IT" altLang="en-US" sz="20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2079650" y="3013065"/>
            <a:ext cx="3991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</a:p>
        </p:txBody>
      </p:sp>
    </p:spTree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319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067800" cy="914400"/>
          </a:xfrm>
          <a:noFill/>
        </p:spPr>
        <p:txBody>
          <a:bodyPr/>
          <a:lstStyle/>
          <a:p>
            <a:r>
              <a:rPr lang="it-IT" altLang="en-US" b="0" dirty="0"/>
              <a:t>Reazione nel breve periodo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6781800" y="2043113"/>
            <a:ext cx="973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Mercato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2284413" y="2074863"/>
            <a:ext cx="973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Impresa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3040063" y="5253038"/>
            <a:ext cx="1071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(impresa)</a:t>
            </a: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595313" y="5253038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0" y="2438400"/>
            <a:ext cx="71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Prezzo</a:t>
            </a: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2362200" y="3227388"/>
            <a:ext cx="395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2874963" y="3208338"/>
            <a:ext cx="692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CMeT</a:t>
            </a:r>
            <a:endParaRPr lang="it-IT" altLang="en-US" sz="20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838200" y="31242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Extraprofitto</a:t>
            </a:r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4495800" y="3657600"/>
            <a:ext cx="461963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454025" y="3900488"/>
            <a:ext cx="261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454025" y="3500438"/>
            <a:ext cx="261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it-IT" altLang="en-US" sz="20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>
            <a:off x="763588" y="4064000"/>
            <a:ext cx="1160462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7637463" y="5253038"/>
            <a:ext cx="1084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(mercato)</a:t>
            </a:r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4572000" y="2438400"/>
            <a:ext cx="71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Prezzo</a:t>
            </a:r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5172075" y="5253038"/>
            <a:ext cx="141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93208" name="Group 24"/>
          <p:cNvGrpSpPr>
            <a:grpSpLocks/>
          </p:cNvGrpSpPr>
          <p:nvPr/>
        </p:nvGrpSpPr>
        <p:grpSpPr bwMode="auto">
          <a:xfrm>
            <a:off x="750888" y="3644900"/>
            <a:ext cx="1624012" cy="166688"/>
            <a:chOff x="473" y="2296"/>
            <a:chExt cx="1023" cy="105"/>
          </a:xfrm>
        </p:grpSpPr>
        <p:sp>
          <p:nvSpPr>
            <p:cNvPr id="93250" name="Rectangle 25"/>
            <p:cNvSpPr>
              <a:spLocks noChangeArrowheads="1"/>
            </p:cNvSpPr>
            <p:nvPr/>
          </p:nvSpPr>
          <p:spPr bwMode="auto">
            <a:xfrm>
              <a:off x="473" y="2296"/>
              <a:ext cx="1023" cy="104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Ø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3251" name="Freeform 26"/>
            <p:cNvSpPr>
              <a:spLocks/>
            </p:cNvSpPr>
            <p:nvPr/>
          </p:nvSpPr>
          <p:spPr bwMode="auto">
            <a:xfrm>
              <a:off x="473" y="2296"/>
              <a:ext cx="1016" cy="105"/>
            </a:xfrm>
            <a:custGeom>
              <a:avLst/>
              <a:gdLst>
                <a:gd name="T0" fmla="*/ 1015 w 1016"/>
                <a:gd name="T1" fmla="*/ 0 h 105"/>
                <a:gd name="T2" fmla="*/ 1015 w 1016"/>
                <a:gd name="T3" fmla="*/ 104 h 105"/>
                <a:gd name="T4" fmla="*/ 0 w 1016"/>
                <a:gd name="T5" fmla="*/ 104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6" h="105">
                  <a:moveTo>
                    <a:pt x="1015" y="0"/>
                  </a:moveTo>
                  <a:lnTo>
                    <a:pt x="1015" y="104"/>
                  </a:lnTo>
                  <a:lnTo>
                    <a:pt x="0" y="1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3209" name="Rectangle 27"/>
          <p:cNvSpPr>
            <a:spLocks noChangeArrowheads="1"/>
          </p:cNvSpPr>
          <p:nvPr/>
        </p:nvSpPr>
        <p:spPr bwMode="auto">
          <a:xfrm>
            <a:off x="7159625" y="46402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93210" name="Rectangle 28"/>
          <p:cNvSpPr>
            <a:spLocks noChangeArrowheads="1"/>
          </p:cNvSpPr>
          <p:nvPr/>
        </p:nvSpPr>
        <p:spPr bwMode="auto">
          <a:xfrm>
            <a:off x="7343775" y="4711700"/>
            <a:ext cx="141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3211" name="Rectangle 29"/>
          <p:cNvSpPr>
            <a:spLocks noChangeArrowheads="1"/>
          </p:cNvSpPr>
          <p:nvPr/>
        </p:nvSpPr>
        <p:spPr bwMode="auto">
          <a:xfrm>
            <a:off x="7750175" y="43449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93212" name="Rectangle 30"/>
          <p:cNvSpPr>
            <a:spLocks noChangeArrowheads="1"/>
          </p:cNvSpPr>
          <p:nvPr/>
        </p:nvSpPr>
        <p:spPr bwMode="auto">
          <a:xfrm>
            <a:off x="7934325" y="4414838"/>
            <a:ext cx="141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3213" name="Freeform 31"/>
          <p:cNvSpPr>
            <a:spLocks/>
          </p:cNvSpPr>
          <p:nvPr/>
        </p:nvSpPr>
        <p:spPr bwMode="auto">
          <a:xfrm>
            <a:off x="5329238" y="2486025"/>
            <a:ext cx="3378200" cy="2738438"/>
          </a:xfrm>
          <a:custGeom>
            <a:avLst/>
            <a:gdLst>
              <a:gd name="T0" fmla="*/ 0 w 2128"/>
              <a:gd name="T1" fmla="*/ 0 h 1725"/>
              <a:gd name="T2" fmla="*/ 0 w 2128"/>
              <a:gd name="T3" fmla="*/ 2147483646 h 1725"/>
              <a:gd name="T4" fmla="*/ 2147483646 w 2128"/>
              <a:gd name="T5" fmla="*/ 2147483646 h 17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8" h="1725">
                <a:moveTo>
                  <a:pt x="0" y="0"/>
                </a:moveTo>
                <a:lnTo>
                  <a:pt x="0" y="1724"/>
                </a:lnTo>
                <a:lnTo>
                  <a:pt x="2127" y="17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14" name="Rectangle 32"/>
          <p:cNvSpPr>
            <a:spLocks noChangeArrowheads="1"/>
          </p:cNvSpPr>
          <p:nvPr/>
        </p:nvSpPr>
        <p:spPr bwMode="auto">
          <a:xfrm>
            <a:off x="5030788" y="3949700"/>
            <a:ext cx="261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3215" name="Rectangle 33"/>
          <p:cNvSpPr>
            <a:spLocks noChangeArrowheads="1"/>
          </p:cNvSpPr>
          <p:nvPr/>
        </p:nvSpPr>
        <p:spPr bwMode="auto">
          <a:xfrm>
            <a:off x="6310313" y="525303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3216" name="Rectangle 34"/>
          <p:cNvSpPr>
            <a:spLocks noChangeArrowheads="1"/>
          </p:cNvSpPr>
          <p:nvPr/>
        </p:nvSpPr>
        <p:spPr bwMode="auto">
          <a:xfrm>
            <a:off x="6740525" y="525303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0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3217" name="Rectangle 35"/>
          <p:cNvSpPr>
            <a:spLocks noChangeArrowheads="1"/>
          </p:cNvSpPr>
          <p:nvPr/>
        </p:nvSpPr>
        <p:spPr bwMode="auto">
          <a:xfrm>
            <a:off x="5030788" y="3500438"/>
            <a:ext cx="261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it-IT" altLang="en-US" sz="20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3218" name="Rectangle 36"/>
          <p:cNvSpPr>
            <a:spLocks noChangeArrowheads="1"/>
          </p:cNvSpPr>
          <p:nvPr/>
        </p:nvSpPr>
        <p:spPr bwMode="auto">
          <a:xfrm>
            <a:off x="6305550" y="3646488"/>
            <a:ext cx="165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93219" name="Rectangle 37"/>
          <p:cNvSpPr>
            <a:spLocks noChangeArrowheads="1"/>
          </p:cNvSpPr>
          <p:nvPr/>
        </p:nvSpPr>
        <p:spPr bwMode="auto">
          <a:xfrm>
            <a:off x="6738938" y="3238500"/>
            <a:ext cx="16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93220" name="Line 38"/>
          <p:cNvSpPr>
            <a:spLocks noChangeShapeType="1"/>
          </p:cNvSpPr>
          <p:nvPr/>
        </p:nvSpPr>
        <p:spPr bwMode="auto">
          <a:xfrm>
            <a:off x="5362575" y="3649663"/>
            <a:ext cx="1450975" cy="158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221" name="Line 39"/>
          <p:cNvSpPr>
            <a:spLocks noChangeShapeType="1"/>
          </p:cNvSpPr>
          <p:nvPr/>
        </p:nvSpPr>
        <p:spPr bwMode="auto">
          <a:xfrm>
            <a:off x="6823075" y="3657600"/>
            <a:ext cx="1588" cy="15589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223" name="Line 41"/>
          <p:cNvSpPr>
            <a:spLocks noChangeShapeType="1"/>
          </p:cNvSpPr>
          <p:nvPr/>
        </p:nvSpPr>
        <p:spPr bwMode="auto">
          <a:xfrm>
            <a:off x="6391275" y="4030663"/>
            <a:ext cx="1588" cy="118586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224" name="Freeform 42"/>
          <p:cNvSpPr>
            <a:spLocks/>
          </p:cNvSpPr>
          <p:nvPr/>
        </p:nvSpPr>
        <p:spPr bwMode="auto">
          <a:xfrm>
            <a:off x="750888" y="2486025"/>
            <a:ext cx="3362325" cy="2738438"/>
          </a:xfrm>
          <a:custGeom>
            <a:avLst/>
            <a:gdLst>
              <a:gd name="T0" fmla="*/ 0 w 2118"/>
              <a:gd name="T1" fmla="*/ 0 h 1725"/>
              <a:gd name="T2" fmla="*/ 0 w 2118"/>
              <a:gd name="T3" fmla="*/ 2147483646 h 1725"/>
              <a:gd name="T4" fmla="*/ 2147483646 w 2118"/>
              <a:gd name="T5" fmla="*/ 2147483646 h 17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8" h="1725">
                <a:moveTo>
                  <a:pt x="0" y="0"/>
                </a:moveTo>
                <a:lnTo>
                  <a:pt x="0" y="1724"/>
                </a:lnTo>
                <a:lnTo>
                  <a:pt x="2117" y="17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25" name="Line 43"/>
          <p:cNvSpPr>
            <a:spLocks noChangeShapeType="1"/>
          </p:cNvSpPr>
          <p:nvPr/>
        </p:nvSpPr>
        <p:spPr bwMode="auto">
          <a:xfrm flipH="1" flipV="1">
            <a:off x="1298575" y="3367088"/>
            <a:ext cx="201613" cy="376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226" name="Line 44"/>
          <p:cNvSpPr>
            <a:spLocks noChangeShapeType="1"/>
          </p:cNvSpPr>
          <p:nvPr/>
        </p:nvSpPr>
        <p:spPr bwMode="auto">
          <a:xfrm flipH="1">
            <a:off x="765175" y="3649663"/>
            <a:ext cx="2198688" cy="1587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227" name="Line 45"/>
          <p:cNvSpPr>
            <a:spLocks noChangeShapeType="1"/>
          </p:cNvSpPr>
          <p:nvPr/>
        </p:nvSpPr>
        <p:spPr bwMode="auto">
          <a:xfrm flipH="1" flipV="1">
            <a:off x="5772150" y="3486150"/>
            <a:ext cx="1335088" cy="1249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228" name="Line 46"/>
          <p:cNvSpPr>
            <a:spLocks noChangeShapeType="1"/>
          </p:cNvSpPr>
          <p:nvPr/>
        </p:nvSpPr>
        <p:spPr bwMode="auto">
          <a:xfrm flipH="1" flipV="1">
            <a:off x="6221413" y="3068638"/>
            <a:ext cx="1471612" cy="1400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229" name="Line 47"/>
          <p:cNvSpPr>
            <a:spLocks noChangeShapeType="1"/>
          </p:cNvSpPr>
          <p:nvPr/>
        </p:nvSpPr>
        <p:spPr bwMode="auto">
          <a:xfrm flipV="1">
            <a:off x="5819775" y="3367088"/>
            <a:ext cx="1262063" cy="1274762"/>
          </a:xfrm>
          <a:prstGeom prst="line">
            <a:avLst/>
          </a:prstGeom>
          <a:noFill/>
          <a:ln w="28575">
            <a:solidFill>
              <a:srgbClr val="40AE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230" name="Rectangle 48"/>
          <p:cNvSpPr>
            <a:spLocks noChangeArrowheads="1"/>
          </p:cNvSpPr>
          <p:nvPr/>
        </p:nvSpPr>
        <p:spPr bwMode="auto">
          <a:xfrm>
            <a:off x="7158038" y="3208338"/>
            <a:ext cx="16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93231" name="Rectangle 49"/>
          <p:cNvSpPr>
            <a:spLocks noChangeArrowheads="1"/>
          </p:cNvSpPr>
          <p:nvPr/>
        </p:nvSpPr>
        <p:spPr bwMode="auto">
          <a:xfrm>
            <a:off x="7316788" y="3278188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3232" name="Freeform 50"/>
          <p:cNvSpPr>
            <a:spLocks/>
          </p:cNvSpPr>
          <p:nvPr/>
        </p:nvSpPr>
        <p:spPr bwMode="auto">
          <a:xfrm>
            <a:off x="6330950" y="3987800"/>
            <a:ext cx="96838" cy="128588"/>
          </a:xfrm>
          <a:custGeom>
            <a:avLst/>
            <a:gdLst>
              <a:gd name="T0" fmla="*/ 2147483646 w 61"/>
              <a:gd name="T1" fmla="*/ 2147483646 h 81"/>
              <a:gd name="T2" fmla="*/ 2147483646 w 61"/>
              <a:gd name="T3" fmla="*/ 2147483646 h 81"/>
              <a:gd name="T4" fmla="*/ 2147483646 w 61"/>
              <a:gd name="T5" fmla="*/ 2147483646 h 81"/>
              <a:gd name="T6" fmla="*/ 2147483646 w 61"/>
              <a:gd name="T7" fmla="*/ 2147483646 h 81"/>
              <a:gd name="T8" fmla="*/ 2147483646 w 61"/>
              <a:gd name="T9" fmla="*/ 2147483646 h 81"/>
              <a:gd name="T10" fmla="*/ 2147483646 w 61"/>
              <a:gd name="T11" fmla="*/ 2147483646 h 81"/>
              <a:gd name="T12" fmla="*/ 2147483646 w 61"/>
              <a:gd name="T13" fmla="*/ 0 h 81"/>
              <a:gd name="T14" fmla="*/ 2147483646 w 61"/>
              <a:gd name="T15" fmla="*/ 2147483646 h 81"/>
              <a:gd name="T16" fmla="*/ 2147483646 w 61"/>
              <a:gd name="T17" fmla="*/ 2147483646 h 81"/>
              <a:gd name="T18" fmla="*/ 0 w 61"/>
              <a:gd name="T19" fmla="*/ 2147483646 h 81"/>
              <a:gd name="T20" fmla="*/ 2147483646 w 61"/>
              <a:gd name="T21" fmla="*/ 2147483646 h 81"/>
              <a:gd name="T22" fmla="*/ 2147483646 w 61"/>
              <a:gd name="T23" fmla="*/ 2147483646 h 81"/>
              <a:gd name="T24" fmla="*/ 2147483646 w 61"/>
              <a:gd name="T25" fmla="*/ 2147483646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" h="81">
                <a:moveTo>
                  <a:pt x="36" y="80"/>
                </a:moveTo>
                <a:lnTo>
                  <a:pt x="49" y="80"/>
                </a:lnTo>
                <a:lnTo>
                  <a:pt x="60" y="63"/>
                </a:lnTo>
                <a:lnTo>
                  <a:pt x="60" y="48"/>
                </a:lnTo>
                <a:lnTo>
                  <a:pt x="60" y="32"/>
                </a:lnTo>
                <a:lnTo>
                  <a:pt x="49" y="17"/>
                </a:lnTo>
                <a:lnTo>
                  <a:pt x="36" y="0"/>
                </a:lnTo>
                <a:lnTo>
                  <a:pt x="11" y="17"/>
                </a:lnTo>
                <a:lnTo>
                  <a:pt x="11" y="32"/>
                </a:lnTo>
                <a:lnTo>
                  <a:pt x="0" y="48"/>
                </a:lnTo>
                <a:lnTo>
                  <a:pt x="11" y="63"/>
                </a:lnTo>
                <a:lnTo>
                  <a:pt x="11" y="80"/>
                </a:lnTo>
                <a:lnTo>
                  <a:pt x="36" y="8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33" name="Freeform 51"/>
          <p:cNvSpPr>
            <a:spLocks/>
          </p:cNvSpPr>
          <p:nvPr/>
        </p:nvSpPr>
        <p:spPr bwMode="auto">
          <a:xfrm>
            <a:off x="6781800" y="3573463"/>
            <a:ext cx="100013" cy="120650"/>
          </a:xfrm>
          <a:custGeom>
            <a:avLst/>
            <a:gdLst>
              <a:gd name="T0" fmla="*/ 2147483646 w 63"/>
              <a:gd name="T1" fmla="*/ 2147483646 h 76"/>
              <a:gd name="T2" fmla="*/ 2147483646 w 63"/>
              <a:gd name="T3" fmla="*/ 2147483646 h 76"/>
              <a:gd name="T4" fmla="*/ 2147483646 w 63"/>
              <a:gd name="T5" fmla="*/ 2147483646 h 76"/>
              <a:gd name="T6" fmla="*/ 2147483646 w 63"/>
              <a:gd name="T7" fmla="*/ 2147483646 h 76"/>
              <a:gd name="T8" fmla="*/ 2147483646 w 63"/>
              <a:gd name="T9" fmla="*/ 2147483646 h 76"/>
              <a:gd name="T10" fmla="*/ 2147483646 w 63"/>
              <a:gd name="T11" fmla="*/ 2147483646 h 76"/>
              <a:gd name="T12" fmla="*/ 2147483646 w 63"/>
              <a:gd name="T13" fmla="*/ 0 h 76"/>
              <a:gd name="T14" fmla="*/ 2147483646 w 63"/>
              <a:gd name="T15" fmla="*/ 2147483646 h 76"/>
              <a:gd name="T16" fmla="*/ 0 w 63"/>
              <a:gd name="T17" fmla="*/ 2147483646 h 76"/>
              <a:gd name="T18" fmla="*/ 0 w 63"/>
              <a:gd name="T19" fmla="*/ 2147483646 h 76"/>
              <a:gd name="T20" fmla="*/ 0 w 63"/>
              <a:gd name="T21" fmla="*/ 2147483646 h 76"/>
              <a:gd name="T22" fmla="*/ 2147483646 w 63"/>
              <a:gd name="T23" fmla="*/ 2147483646 h 76"/>
              <a:gd name="T24" fmla="*/ 2147483646 w 63"/>
              <a:gd name="T25" fmla="*/ 2147483646 h 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6">
                <a:moveTo>
                  <a:pt x="24" y="75"/>
                </a:moveTo>
                <a:lnTo>
                  <a:pt x="38" y="75"/>
                </a:lnTo>
                <a:lnTo>
                  <a:pt x="49" y="61"/>
                </a:lnTo>
                <a:lnTo>
                  <a:pt x="62" y="45"/>
                </a:lnTo>
                <a:lnTo>
                  <a:pt x="49" y="30"/>
                </a:lnTo>
                <a:lnTo>
                  <a:pt x="38" y="14"/>
                </a:lnTo>
                <a:lnTo>
                  <a:pt x="24" y="0"/>
                </a:lnTo>
                <a:lnTo>
                  <a:pt x="13" y="14"/>
                </a:lnTo>
                <a:lnTo>
                  <a:pt x="0" y="30"/>
                </a:lnTo>
                <a:lnTo>
                  <a:pt x="0" y="45"/>
                </a:lnTo>
                <a:lnTo>
                  <a:pt x="0" y="61"/>
                </a:lnTo>
                <a:lnTo>
                  <a:pt x="13" y="75"/>
                </a:lnTo>
                <a:lnTo>
                  <a:pt x="24" y="7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93235" name="Group 53"/>
          <p:cNvGrpSpPr>
            <a:grpSpLocks/>
          </p:cNvGrpSpPr>
          <p:nvPr/>
        </p:nvGrpSpPr>
        <p:grpSpPr bwMode="auto">
          <a:xfrm>
            <a:off x="893763" y="3486150"/>
            <a:ext cx="1947862" cy="1249363"/>
            <a:chOff x="563" y="2196"/>
            <a:chExt cx="1227" cy="787"/>
          </a:xfrm>
        </p:grpSpPr>
        <p:sp>
          <p:nvSpPr>
            <p:cNvPr id="93248" name="Line 54"/>
            <p:cNvSpPr>
              <a:spLocks noChangeShapeType="1"/>
            </p:cNvSpPr>
            <p:nvPr/>
          </p:nvSpPr>
          <p:spPr bwMode="auto">
            <a:xfrm flipV="1">
              <a:off x="767" y="2196"/>
              <a:ext cx="809" cy="787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49" name="Freeform 55"/>
            <p:cNvSpPr>
              <a:spLocks/>
            </p:cNvSpPr>
            <p:nvPr/>
          </p:nvSpPr>
          <p:spPr bwMode="auto">
            <a:xfrm>
              <a:off x="563" y="2202"/>
              <a:ext cx="1227" cy="343"/>
            </a:xfrm>
            <a:custGeom>
              <a:avLst/>
              <a:gdLst>
                <a:gd name="T0" fmla="*/ 0 w 1227"/>
                <a:gd name="T1" fmla="*/ 0 h 343"/>
                <a:gd name="T2" fmla="*/ 272 w 1227"/>
                <a:gd name="T3" fmla="*/ 263 h 343"/>
                <a:gd name="T4" fmla="*/ 681 w 1227"/>
                <a:gd name="T5" fmla="*/ 342 h 343"/>
                <a:gd name="T6" fmla="*/ 1226 w 1227"/>
                <a:gd name="T7" fmla="*/ 15 h 3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7" h="343">
                  <a:moveTo>
                    <a:pt x="0" y="0"/>
                  </a:moveTo>
                  <a:lnTo>
                    <a:pt x="272" y="263"/>
                  </a:lnTo>
                  <a:lnTo>
                    <a:pt x="681" y="342"/>
                  </a:lnTo>
                  <a:lnTo>
                    <a:pt x="1226" y="15"/>
                  </a:lnTo>
                </a:path>
              </a:pathLst>
            </a:custGeom>
            <a:noFill/>
            <a:ln w="28575" cap="rnd" cmpd="sng">
              <a:solidFill>
                <a:srgbClr val="40AE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3236" name="Freeform 56"/>
          <p:cNvSpPr>
            <a:spLocks/>
          </p:cNvSpPr>
          <p:nvPr/>
        </p:nvSpPr>
        <p:spPr bwMode="auto">
          <a:xfrm>
            <a:off x="2317750" y="3582988"/>
            <a:ext cx="101600" cy="120650"/>
          </a:xfrm>
          <a:custGeom>
            <a:avLst/>
            <a:gdLst>
              <a:gd name="T0" fmla="*/ 2147483646 w 64"/>
              <a:gd name="T1" fmla="*/ 2147483646 h 76"/>
              <a:gd name="T2" fmla="*/ 2147483646 w 64"/>
              <a:gd name="T3" fmla="*/ 2147483646 h 76"/>
              <a:gd name="T4" fmla="*/ 2147483646 w 64"/>
              <a:gd name="T5" fmla="*/ 2147483646 h 76"/>
              <a:gd name="T6" fmla="*/ 2147483646 w 64"/>
              <a:gd name="T7" fmla="*/ 2147483646 h 76"/>
              <a:gd name="T8" fmla="*/ 2147483646 w 64"/>
              <a:gd name="T9" fmla="*/ 2147483646 h 76"/>
              <a:gd name="T10" fmla="*/ 2147483646 w 64"/>
              <a:gd name="T11" fmla="*/ 2147483646 h 76"/>
              <a:gd name="T12" fmla="*/ 2147483646 w 64"/>
              <a:gd name="T13" fmla="*/ 0 h 76"/>
              <a:gd name="T14" fmla="*/ 2147483646 w 64"/>
              <a:gd name="T15" fmla="*/ 2147483646 h 76"/>
              <a:gd name="T16" fmla="*/ 0 w 64"/>
              <a:gd name="T17" fmla="*/ 2147483646 h 76"/>
              <a:gd name="T18" fmla="*/ 2147483646 w 64"/>
              <a:gd name="T19" fmla="*/ 2147483646 h 76"/>
              <a:gd name="T20" fmla="*/ 2147483646 w 64"/>
              <a:gd name="T21" fmla="*/ 2147483646 h 76"/>
              <a:gd name="T22" fmla="*/ 2147483646 w 64"/>
              <a:gd name="T23" fmla="*/ 2147483646 h 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4" h="76">
                <a:moveTo>
                  <a:pt x="38" y="75"/>
                </a:moveTo>
                <a:lnTo>
                  <a:pt x="50" y="75"/>
                </a:lnTo>
                <a:lnTo>
                  <a:pt x="63" y="61"/>
                </a:lnTo>
                <a:lnTo>
                  <a:pt x="63" y="45"/>
                </a:lnTo>
                <a:lnTo>
                  <a:pt x="63" y="14"/>
                </a:lnTo>
                <a:lnTo>
                  <a:pt x="50" y="14"/>
                </a:lnTo>
                <a:lnTo>
                  <a:pt x="38" y="0"/>
                </a:lnTo>
                <a:lnTo>
                  <a:pt x="13" y="14"/>
                </a:lnTo>
                <a:lnTo>
                  <a:pt x="0" y="45"/>
                </a:lnTo>
                <a:lnTo>
                  <a:pt x="13" y="61"/>
                </a:lnTo>
                <a:lnTo>
                  <a:pt x="13" y="75"/>
                </a:lnTo>
                <a:lnTo>
                  <a:pt x="38" y="7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93237" name="Group 57"/>
          <p:cNvGrpSpPr>
            <a:grpSpLocks/>
          </p:cNvGrpSpPr>
          <p:nvPr/>
        </p:nvGrpSpPr>
        <p:grpSpPr bwMode="auto">
          <a:xfrm>
            <a:off x="6853238" y="4260850"/>
            <a:ext cx="609600" cy="149225"/>
            <a:chOff x="4317" y="2684"/>
            <a:chExt cx="384" cy="94"/>
          </a:xfrm>
        </p:grpSpPr>
        <p:sp>
          <p:nvSpPr>
            <p:cNvPr id="93246" name="Line 58"/>
            <p:cNvSpPr>
              <a:spLocks noChangeShapeType="1"/>
            </p:cNvSpPr>
            <p:nvPr/>
          </p:nvSpPr>
          <p:spPr bwMode="auto">
            <a:xfrm flipH="1">
              <a:off x="4317" y="2731"/>
              <a:ext cx="3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47" name="Freeform 59"/>
            <p:cNvSpPr>
              <a:spLocks/>
            </p:cNvSpPr>
            <p:nvPr/>
          </p:nvSpPr>
          <p:spPr bwMode="auto">
            <a:xfrm>
              <a:off x="4587" y="2684"/>
              <a:ext cx="114" cy="94"/>
            </a:xfrm>
            <a:custGeom>
              <a:avLst/>
              <a:gdLst>
                <a:gd name="T0" fmla="*/ 18 w 114"/>
                <a:gd name="T1" fmla="*/ 47 h 94"/>
                <a:gd name="T2" fmla="*/ 0 w 114"/>
                <a:gd name="T3" fmla="*/ 0 h 94"/>
                <a:gd name="T4" fmla="*/ 38 w 114"/>
                <a:gd name="T5" fmla="*/ 22 h 94"/>
                <a:gd name="T6" fmla="*/ 55 w 114"/>
                <a:gd name="T7" fmla="*/ 22 h 94"/>
                <a:gd name="T8" fmla="*/ 75 w 114"/>
                <a:gd name="T9" fmla="*/ 22 h 94"/>
                <a:gd name="T10" fmla="*/ 93 w 114"/>
                <a:gd name="T11" fmla="*/ 47 h 94"/>
                <a:gd name="T12" fmla="*/ 113 w 114"/>
                <a:gd name="T13" fmla="*/ 47 h 94"/>
                <a:gd name="T14" fmla="*/ 93 w 114"/>
                <a:gd name="T15" fmla="*/ 47 h 94"/>
                <a:gd name="T16" fmla="*/ 75 w 114"/>
                <a:gd name="T17" fmla="*/ 47 h 94"/>
                <a:gd name="T18" fmla="*/ 55 w 114"/>
                <a:gd name="T19" fmla="*/ 68 h 94"/>
                <a:gd name="T20" fmla="*/ 38 w 114"/>
                <a:gd name="T21" fmla="*/ 68 h 94"/>
                <a:gd name="T22" fmla="*/ 0 w 114"/>
                <a:gd name="T23" fmla="*/ 68 h 94"/>
                <a:gd name="T24" fmla="*/ 0 w 114"/>
                <a:gd name="T25" fmla="*/ 93 h 94"/>
                <a:gd name="T26" fmla="*/ 18 w 114"/>
                <a:gd name="T27" fmla="*/ 47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4" h="94">
                  <a:moveTo>
                    <a:pt x="18" y="47"/>
                  </a:moveTo>
                  <a:lnTo>
                    <a:pt x="0" y="0"/>
                  </a:lnTo>
                  <a:lnTo>
                    <a:pt x="38" y="22"/>
                  </a:lnTo>
                  <a:lnTo>
                    <a:pt x="55" y="22"/>
                  </a:lnTo>
                  <a:lnTo>
                    <a:pt x="75" y="22"/>
                  </a:lnTo>
                  <a:lnTo>
                    <a:pt x="93" y="47"/>
                  </a:lnTo>
                  <a:lnTo>
                    <a:pt x="113" y="47"/>
                  </a:lnTo>
                  <a:lnTo>
                    <a:pt x="93" y="47"/>
                  </a:lnTo>
                  <a:lnTo>
                    <a:pt x="75" y="47"/>
                  </a:lnTo>
                  <a:lnTo>
                    <a:pt x="55" y="68"/>
                  </a:lnTo>
                  <a:lnTo>
                    <a:pt x="38" y="68"/>
                  </a:lnTo>
                  <a:lnTo>
                    <a:pt x="0" y="68"/>
                  </a:lnTo>
                  <a:lnTo>
                    <a:pt x="0" y="93"/>
                  </a:lnTo>
                  <a:lnTo>
                    <a:pt x="18" y="4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3238" name="Line 60"/>
          <p:cNvSpPr>
            <a:spLocks noChangeShapeType="1"/>
          </p:cNvSpPr>
          <p:nvPr/>
        </p:nvSpPr>
        <p:spPr bwMode="auto">
          <a:xfrm>
            <a:off x="2362200" y="3657600"/>
            <a:ext cx="0" cy="16002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239" name="Line 61"/>
          <p:cNvSpPr>
            <a:spLocks noChangeShapeType="1"/>
          </p:cNvSpPr>
          <p:nvPr/>
        </p:nvSpPr>
        <p:spPr bwMode="auto">
          <a:xfrm>
            <a:off x="1981200" y="4038600"/>
            <a:ext cx="0" cy="12192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240" name="Line 62"/>
          <p:cNvSpPr>
            <a:spLocks noChangeShapeType="1"/>
          </p:cNvSpPr>
          <p:nvPr/>
        </p:nvSpPr>
        <p:spPr bwMode="auto">
          <a:xfrm flipV="1">
            <a:off x="5562600" y="3657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41" name="Rectangle 63"/>
          <p:cNvSpPr>
            <a:spLocks noChangeArrowheads="1"/>
          </p:cNvSpPr>
          <p:nvPr/>
        </p:nvSpPr>
        <p:spPr bwMode="auto">
          <a:xfrm>
            <a:off x="1905000" y="5181600"/>
            <a:ext cx="247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3242" name="Rectangle 64"/>
          <p:cNvSpPr>
            <a:spLocks noChangeArrowheads="1"/>
          </p:cNvSpPr>
          <p:nvPr/>
        </p:nvSpPr>
        <p:spPr bwMode="auto">
          <a:xfrm>
            <a:off x="2286000" y="5181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0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3243" name="Line 65"/>
          <p:cNvSpPr>
            <a:spLocks noChangeShapeType="1"/>
          </p:cNvSpPr>
          <p:nvPr/>
        </p:nvSpPr>
        <p:spPr bwMode="auto">
          <a:xfrm flipH="1">
            <a:off x="3962400" y="36576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44" name="Line 66"/>
          <p:cNvSpPr>
            <a:spLocks noChangeShapeType="1"/>
          </p:cNvSpPr>
          <p:nvPr/>
        </p:nvSpPr>
        <p:spPr bwMode="auto">
          <a:xfrm flipH="1">
            <a:off x="3429000" y="36576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45" name="Line 67"/>
          <p:cNvSpPr>
            <a:spLocks noChangeShapeType="1"/>
          </p:cNvSpPr>
          <p:nvPr/>
        </p:nvSpPr>
        <p:spPr bwMode="auto">
          <a:xfrm flipH="1">
            <a:off x="3048000" y="3657600"/>
            <a:ext cx="3048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" name="Line 38"/>
          <p:cNvSpPr>
            <a:spLocks noChangeShapeType="1"/>
          </p:cNvSpPr>
          <p:nvPr/>
        </p:nvSpPr>
        <p:spPr bwMode="auto">
          <a:xfrm>
            <a:off x="5313363" y="4005264"/>
            <a:ext cx="1077913" cy="1746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0" grpId="0"/>
      <p:bldP spid="93201" grpId="0" animBg="1"/>
      <p:bldP spid="93203" grpId="0"/>
      <p:bldP spid="93211" grpId="0"/>
      <p:bldP spid="93212" grpId="0"/>
      <p:bldP spid="93216" grpId="0"/>
      <p:bldP spid="93217" grpId="0"/>
      <p:bldP spid="93219" grpId="0"/>
      <p:bldP spid="93220" grpId="0" animBg="1"/>
      <p:bldP spid="93221" grpId="0" animBg="1"/>
      <p:bldP spid="93225" grpId="0" animBg="1"/>
      <p:bldP spid="93226" grpId="0" animBg="1"/>
      <p:bldP spid="93228" grpId="0" animBg="1"/>
      <p:bldP spid="93233" grpId="0" animBg="1"/>
      <p:bldP spid="93236" grpId="0" animBg="1"/>
      <p:bldP spid="93238" grpId="0" animBg="1"/>
      <p:bldP spid="93240" grpId="0" animBg="1"/>
      <p:bldP spid="93242" grpId="0"/>
      <p:bldP spid="93243" grpId="0" animBg="1"/>
      <p:bldP spid="93244" grpId="0" animBg="1"/>
      <p:bldP spid="9324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218661"/>
            <a:ext cx="8229600" cy="1143000"/>
          </a:xfrm>
          <a:noFill/>
        </p:spPr>
        <p:txBody>
          <a:bodyPr/>
          <a:lstStyle/>
          <a:p>
            <a:r>
              <a:rPr lang="it-IT" altLang="en-US" b="0" dirty="0"/>
              <a:t>La reazione di lungo periodo </a:t>
            </a:r>
            <a:br>
              <a:rPr lang="it-IT" altLang="en-US" b="0" dirty="0"/>
            </a:br>
            <a:r>
              <a:rPr lang="it-IT" altLang="en-US" b="0" dirty="0"/>
              <a:t>e il nuovo equilibrio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6781800" y="2043113"/>
            <a:ext cx="973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Mercato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2284413" y="2074863"/>
            <a:ext cx="973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Impresa</a:t>
            </a: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3276600" y="5257800"/>
            <a:ext cx="10842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(Impresa)</a:t>
            </a: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595313" y="5253038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0" y="2362200"/>
            <a:ext cx="71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Prezzo</a:t>
            </a:r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2362200" y="3227388"/>
            <a:ext cx="395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2874963" y="3208338"/>
            <a:ext cx="8704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CMeLP</a:t>
            </a:r>
            <a:endParaRPr lang="it-IT" altLang="en-US" sz="20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454025" y="3900488"/>
            <a:ext cx="261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it-IT" altLang="en-US" sz="20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5250" name="Rectangle 18"/>
          <p:cNvSpPr>
            <a:spLocks noChangeArrowheads="1"/>
          </p:cNvSpPr>
          <p:nvPr/>
        </p:nvSpPr>
        <p:spPr bwMode="auto">
          <a:xfrm>
            <a:off x="7848600" y="5257800"/>
            <a:ext cx="10842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Quantità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(Mercato)</a:t>
            </a:r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auto">
          <a:xfrm>
            <a:off x="4572000" y="2362200"/>
            <a:ext cx="71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Prezzo</a:t>
            </a:r>
          </a:p>
        </p:txBody>
      </p:sp>
      <p:sp>
        <p:nvSpPr>
          <p:cNvPr id="95252" name="Rectangle 20"/>
          <p:cNvSpPr>
            <a:spLocks noChangeArrowheads="1"/>
          </p:cNvSpPr>
          <p:nvPr/>
        </p:nvSpPr>
        <p:spPr bwMode="auto">
          <a:xfrm>
            <a:off x="5172075" y="5253038"/>
            <a:ext cx="141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7159625" y="4640263"/>
            <a:ext cx="27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7750175" y="4344988"/>
            <a:ext cx="27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5255" name="Freeform 23"/>
          <p:cNvSpPr>
            <a:spLocks/>
          </p:cNvSpPr>
          <p:nvPr/>
        </p:nvSpPr>
        <p:spPr bwMode="auto">
          <a:xfrm>
            <a:off x="5329238" y="2486025"/>
            <a:ext cx="3378200" cy="2738438"/>
          </a:xfrm>
          <a:custGeom>
            <a:avLst/>
            <a:gdLst>
              <a:gd name="T0" fmla="*/ 0 w 2128"/>
              <a:gd name="T1" fmla="*/ 0 h 1725"/>
              <a:gd name="T2" fmla="*/ 0 w 2128"/>
              <a:gd name="T3" fmla="*/ 2147483646 h 1725"/>
              <a:gd name="T4" fmla="*/ 2147483646 w 2128"/>
              <a:gd name="T5" fmla="*/ 2147483646 h 17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8" h="1725">
                <a:moveTo>
                  <a:pt x="0" y="0"/>
                </a:moveTo>
                <a:lnTo>
                  <a:pt x="0" y="1724"/>
                </a:lnTo>
                <a:lnTo>
                  <a:pt x="2127" y="17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5256" name="Rectangle 24"/>
          <p:cNvSpPr>
            <a:spLocks noChangeArrowheads="1"/>
          </p:cNvSpPr>
          <p:nvPr/>
        </p:nvSpPr>
        <p:spPr bwMode="auto">
          <a:xfrm>
            <a:off x="5030788" y="3949700"/>
            <a:ext cx="261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it-IT" altLang="en-US" sz="20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5257" name="Rectangle 25"/>
          <p:cNvSpPr>
            <a:spLocks noChangeArrowheads="1"/>
          </p:cNvSpPr>
          <p:nvPr/>
        </p:nvSpPr>
        <p:spPr bwMode="auto">
          <a:xfrm>
            <a:off x="6310313" y="525303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5258" name="Rectangle 26"/>
          <p:cNvSpPr>
            <a:spLocks noChangeArrowheads="1"/>
          </p:cNvSpPr>
          <p:nvPr/>
        </p:nvSpPr>
        <p:spPr bwMode="auto">
          <a:xfrm>
            <a:off x="6740525" y="525303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5259" name="Rectangle 27"/>
          <p:cNvSpPr>
            <a:spLocks noChangeArrowheads="1"/>
          </p:cNvSpPr>
          <p:nvPr/>
        </p:nvSpPr>
        <p:spPr bwMode="auto">
          <a:xfrm>
            <a:off x="5030788" y="3500438"/>
            <a:ext cx="261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5260" name="Rectangle 28"/>
          <p:cNvSpPr>
            <a:spLocks noChangeArrowheads="1"/>
          </p:cNvSpPr>
          <p:nvPr/>
        </p:nvSpPr>
        <p:spPr bwMode="auto">
          <a:xfrm>
            <a:off x="6324600" y="3733800"/>
            <a:ext cx="16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95261" name="Line 29"/>
          <p:cNvSpPr>
            <a:spLocks noChangeShapeType="1"/>
          </p:cNvSpPr>
          <p:nvPr/>
        </p:nvSpPr>
        <p:spPr bwMode="auto">
          <a:xfrm>
            <a:off x="5362575" y="3649663"/>
            <a:ext cx="1450975" cy="158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262" name="Line 30"/>
          <p:cNvSpPr>
            <a:spLocks noChangeShapeType="1"/>
          </p:cNvSpPr>
          <p:nvPr/>
        </p:nvSpPr>
        <p:spPr bwMode="auto">
          <a:xfrm>
            <a:off x="6823075" y="3657600"/>
            <a:ext cx="1588" cy="15589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263" name="Line 31"/>
          <p:cNvSpPr>
            <a:spLocks noChangeShapeType="1"/>
          </p:cNvSpPr>
          <p:nvPr/>
        </p:nvSpPr>
        <p:spPr bwMode="auto">
          <a:xfrm flipH="1">
            <a:off x="5343525" y="4067175"/>
            <a:ext cx="2551113" cy="1588"/>
          </a:xfrm>
          <a:prstGeom prst="line">
            <a:avLst/>
          </a:prstGeom>
          <a:noFill/>
          <a:ln w="381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264" name="Freeform 32"/>
          <p:cNvSpPr>
            <a:spLocks/>
          </p:cNvSpPr>
          <p:nvPr/>
        </p:nvSpPr>
        <p:spPr bwMode="auto">
          <a:xfrm>
            <a:off x="750888" y="2486025"/>
            <a:ext cx="3362325" cy="2738438"/>
          </a:xfrm>
          <a:custGeom>
            <a:avLst/>
            <a:gdLst>
              <a:gd name="T0" fmla="*/ 0 w 2118"/>
              <a:gd name="T1" fmla="*/ 0 h 1725"/>
              <a:gd name="T2" fmla="*/ 0 w 2118"/>
              <a:gd name="T3" fmla="*/ 2147483646 h 1725"/>
              <a:gd name="T4" fmla="*/ 2147483646 w 2118"/>
              <a:gd name="T5" fmla="*/ 2147483646 h 17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8" h="1725">
                <a:moveTo>
                  <a:pt x="0" y="0"/>
                </a:moveTo>
                <a:lnTo>
                  <a:pt x="0" y="1724"/>
                </a:lnTo>
                <a:lnTo>
                  <a:pt x="2117" y="17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5265" name="Line 33"/>
          <p:cNvSpPr>
            <a:spLocks noChangeShapeType="1"/>
          </p:cNvSpPr>
          <p:nvPr/>
        </p:nvSpPr>
        <p:spPr bwMode="auto">
          <a:xfrm flipH="1">
            <a:off x="768350" y="4071628"/>
            <a:ext cx="2198688" cy="158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95266" name="Line 34"/>
          <p:cNvSpPr>
            <a:spLocks noChangeShapeType="1"/>
          </p:cNvSpPr>
          <p:nvPr/>
        </p:nvSpPr>
        <p:spPr bwMode="auto">
          <a:xfrm flipH="1" flipV="1">
            <a:off x="5772150" y="3486150"/>
            <a:ext cx="1335088" cy="1249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267" name="Line 35"/>
          <p:cNvSpPr>
            <a:spLocks noChangeShapeType="1"/>
          </p:cNvSpPr>
          <p:nvPr/>
        </p:nvSpPr>
        <p:spPr bwMode="auto">
          <a:xfrm flipH="1" flipV="1">
            <a:off x="6221413" y="3068638"/>
            <a:ext cx="1471612" cy="14001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 flipV="1">
            <a:off x="5651500" y="3367088"/>
            <a:ext cx="1430338" cy="14303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269" name="Rectangle 37"/>
          <p:cNvSpPr>
            <a:spLocks noChangeArrowheads="1"/>
          </p:cNvSpPr>
          <p:nvPr/>
        </p:nvSpPr>
        <p:spPr bwMode="auto">
          <a:xfrm>
            <a:off x="7158038" y="3208338"/>
            <a:ext cx="261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it-IT" altLang="en-US" sz="20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5270" name="Freeform 38"/>
          <p:cNvSpPr>
            <a:spLocks/>
          </p:cNvSpPr>
          <p:nvPr/>
        </p:nvSpPr>
        <p:spPr bwMode="auto">
          <a:xfrm>
            <a:off x="6330950" y="3987800"/>
            <a:ext cx="96838" cy="128588"/>
          </a:xfrm>
          <a:custGeom>
            <a:avLst/>
            <a:gdLst>
              <a:gd name="T0" fmla="*/ 2147483646 w 61"/>
              <a:gd name="T1" fmla="*/ 2147483646 h 81"/>
              <a:gd name="T2" fmla="*/ 2147483646 w 61"/>
              <a:gd name="T3" fmla="*/ 2147483646 h 81"/>
              <a:gd name="T4" fmla="*/ 2147483646 w 61"/>
              <a:gd name="T5" fmla="*/ 2147483646 h 81"/>
              <a:gd name="T6" fmla="*/ 2147483646 w 61"/>
              <a:gd name="T7" fmla="*/ 2147483646 h 81"/>
              <a:gd name="T8" fmla="*/ 2147483646 w 61"/>
              <a:gd name="T9" fmla="*/ 2147483646 h 81"/>
              <a:gd name="T10" fmla="*/ 2147483646 w 61"/>
              <a:gd name="T11" fmla="*/ 2147483646 h 81"/>
              <a:gd name="T12" fmla="*/ 2147483646 w 61"/>
              <a:gd name="T13" fmla="*/ 0 h 81"/>
              <a:gd name="T14" fmla="*/ 2147483646 w 61"/>
              <a:gd name="T15" fmla="*/ 2147483646 h 81"/>
              <a:gd name="T16" fmla="*/ 2147483646 w 61"/>
              <a:gd name="T17" fmla="*/ 2147483646 h 81"/>
              <a:gd name="T18" fmla="*/ 0 w 61"/>
              <a:gd name="T19" fmla="*/ 2147483646 h 81"/>
              <a:gd name="T20" fmla="*/ 2147483646 w 61"/>
              <a:gd name="T21" fmla="*/ 2147483646 h 81"/>
              <a:gd name="T22" fmla="*/ 2147483646 w 61"/>
              <a:gd name="T23" fmla="*/ 2147483646 h 81"/>
              <a:gd name="T24" fmla="*/ 2147483646 w 61"/>
              <a:gd name="T25" fmla="*/ 2147483646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" h="81">
                <a:moveTo>
                  <a:pt x="36" y="80"/>
                </a:moveTo>
                <a:lnTo>
                  <a:pt x="49" y="80"/>
                </a:lnTo>
                <a:lnTo>
                  <a:pt x="60" y="63"/>
                </a:lnTo>
                <a:lnTo>
                  <a:pt x="60" y="48"/>
                </a:lnTo>
                <a:lnTo>
                  <a:pt x="60" y="32"/>
                </a:lnTo>
                <a:lnTo>
                  <a:pt x="49" y="17"/>
                </a:lnTo>
                <a:lnTo>
                  <a:pt x="36" y="0"/>
                </a:lnTo>
                <a:lnTo>
                  <a:pt x="11" y="17"/>
                </a:lnTo>
                <a:lnTo>
                  <a:pt x="11" y="32"/>
                </a:lnTo>
                <a:lnTo>
                  <a:pt x="0" y="48"/>
                </a:lnTo>
                <a:lnTo>
                  <a:pt x="11" y="63"/>
                </a:lnTo>
                <a:lnTo>
                  <a:pt x="11" y="80"/>
                </a:lnTo>
                <a:lnTo>
                  <a:pt x="36" y="8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5271" name="Freeform 39"/>
          <p:cNvSpPr>
            <a:spLocks/>
          </p:cNvSpPr>
          <p:nvPr/>
        </p:nvSpPr>
        <p:spPr bwMode="auto">
          <a:xfrm>
            <a:off x="6781800" y="3573463"/>
            <a:ext cx="100013" cy="120650"/>
          </a:xfrm>
          <a:custGeom>
            <a:avLst/>
            <a:gdLst>
              <a:gd name="T0" fmla="*/ 2147483646 w 63"/>
              <a:gd name="T1" fmla="*/ 2147483646 h 76"/>
              <a:gd name="T2" fmla="*/ 2147483646 w 63"/>
              <a:gd name="T3" fmla="*/ 2147483646 h 76"/>
              <a:gd name="T4" fmla="*/ 2147483646 w 63"/>
              <a:gd name="T5" fmla="*/ 2147483646 h 76"/>
              <a:gd name="T6" fmla="*/ 2147483646 w 63"/>
              <a:gd name="T7" fmla="*/ 2147483646 h 76"/>
              <a:gd name="T8" fmla="*/ 2147483646 w 63"/>
              <a:gd name="T9" fmla="*/ 2147483646 h 76"/>
              <a:gd name="T10" fmla="*/ 2147483646 w 63"/>
              <a:gd name="T11" fmla="*/ 2147483646 h 76"/>
              <a:gd name="T12" fmla="*/ 2147483646 w 63"/>
              <a:gd name="T13" fmla="*/ 0 h 76"/>
              <a:gd name="T14" fmla="*/ 2147483646 w 63"/>
              <a:gd name="T15" fmla="*/ 2147483646 h 76"/>
              <a:gd name="T16" fmla="*/ 0 w 63"/>
              <a:gd name="T17" fmla="*/ 2147483646 h 76"/>
              <a:gd name="T18" fmla="*/ 0 w 63"/>
              <a:gd name="T19" fmla="*/ 2147483646 h 76"/>
              <a:gd name="T20" fmla="*/ 0 w 63"/>
              <a:gd name="T21" fmla="*/ 2147483646 h 76"/>
              <a:gd name="T22" fmla="*/ 2147483646 w 63"/>
              <a:gd name="T23" fmla="*/ 2147483646 h 76"/>
              <a:gd name="T24" fmla="*/ 2147483646 w 63"/>
              <a:gd name="T25" fmla="*/ 2147483646 h 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6">
                <a:moveTo>
                  <a:pt x="24" y="75"/>
                </a:moveTo>
                <a:lnTo>
                  <a:pt x="38" y="75"/>
                </a:lnTo>
                <a:lnTo>
                  <a:pt x="49" y="61"/>
                </a:lnTo>
                <a:lnTo>
                  <a:pt x="62" y="45"/>
                </a:lnTo>
                <a:lnTo>
                  <a:pt x="49" y="30"/>
                </a:lnTo>
                <a:lnTo>
                  <a:pt x="38" y="14"/>
                </a:lnTo>
                <a:lnTo>
                  <a:pt x="24" y="0"/>
                </a:lnTo>
                <a:lnTo>
                  <a:pt x="13" y="14"/>
                </a:lnTo>
                <a:lnTo>
                  <a:pt x="0" y="30"/>
                </a:lnTo>
                <a:lnTo>
                  <a:pt x="0" y="45"/>
                </a:lnTo>
                <a:lnTo>
                  <a:pt x="0" y="61"/>
                </a:lnTo>
                <a:lnTo>
                  <a:pt x="13" y="75"/>
                </a:lnTo>
                <a:lnTo>
                  <a:pt x="24" y="7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5272" name="Rectangle 40"/>
          <p:cNvSpPr>
            <a:spLocks noChangeArrowheads="1"/>
          </p:cNvSpPr>
          <p:nvPr/>
        </p:nvSpPr>
        <p:spPr bwMode="auto">
          <a:xfrm>
            <a:off x="8094663" y="3897313"/>
            <a:ext cx="830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Offerta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di LP</a:t>
            </a:r>
          </a:p>
        </p:txBody>
      </p:sp>
      <p:grpSp>
        <p:nvGrpSpPr>
          <p:cNvPr id="95273" name="Group 41"/>
          <p:cNvGrpSpPr>
            <a:grpSpLocks/>
          </p:cNvGrpSpPr>
          <p:nvPr/>
        </p:nvGrpSpPr>
        <p:grpSpPr bwMode="auto">
          <a:xfrm>
            <a:off x="909455" y="3486150"/>
            <a:ext cx="1947862" cy="1249363"/>
            <a:chOff x="563" y="2196"/>
            <a:chExt cx="1227" cy="787"/>
          </a:xfrm>
        </p:grpSpPr>
        <p:sp>
          <p:nvSpPr>
            <p:cNvPr id="95293" name="Line 42"/>
            <p:cNvSpPr>
              <a:spLocks noChangeShapeType="1"/>
            </p:cNvSpPr>
            <p:nvPr/>
          </p:nvSpPr>
          <p:spPr bwMode="auto">
            <a:xfrm flipV="1">
              <a:off x="767" y="2196"/>
              <a:ext cx="809" cy="787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95294" name="Freeform 43"/>
            <p:cNvSpPr>
              <a:spLocks/>
            </p:cNvSpPr>
            <p:nvPr/>
          </p:nvSpPr>
          <p:spPr bwMode="auto">
            <a:xfrm>
              <a:off x="563" y="2202"/>
              <a:ext cx="1227" cy="343"/>
            </a:xfrm>
            <a:custGeom>
              <a:avLst/>
              <a:gdLst>
                <a:gd name="T0" fmla="*/ 0 w 1227"/>
                <a:gd name="T1" fmla="*/ 0 h 343"/>
                <a:gd name="T2" fmla="*/ 272 w 1227"/>
                <a:gd name="T3" fmla="*/ 263 h 343"/>
                <a:gd name="T4" fmla="*/ 681 w 1227"/>
                <a:gd name="T5" fmla="*/ 342 h 343"/>
                <a:gd name="T6" fmla="*/ 1226 w 1227"/>
                <a:gd name="T7" fmla="*/ 15 h 3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7" h="343">
                  <a:moveTo>
                    <a:pt x="0" y="0"/>
                  </a:moveTo>
                  <a:lnTo>
                    <a:pt x="272" y="263"/>
                  </a:lnTo>
                  <a:lnTo>
                    <a:pt x="681" y="342"/>
                  </a:lnTo>
                  <a:lnTo>
                    <a:pt x="1226" y="15"/>
                  </a:lnTo>
                </a:path>
              </a:pathLst>
            </a:custGeom>
            <a:noFill/>
            <a:ln w="381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sp>
        <p:nvSpPr>
          <p:cNvPr id="95274" name="Rectangle 44"/>
          <p:cNvSpPr>
            <a:spLocks noChangeArrowheads="1"/>
          </p:cNvSpPr>
          <p:nvPr/>
        </p:nvSpPr>
        <p:spPr bwMode="auto">
          <a:xfrm>
            <a:off x="7624763" y="3498850"/>
            <a:ext cx="236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0574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0574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057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it-IT" altLang="en-US" sz="18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5275" name="Line 45"/>
          <p:cNvSpPr>
            <a:spLocks noChangeShapeType="1"/>
          </p:cNvSpPr>
          <p:nvPr/>
        </p:nvSpPr>
        <p:spPr bwMode="auto">
          <a:xfrm flipV="1">
            <a:off x="6439143" y="3698875"/>
            <a:ext cx="1146175" cy="12366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276" name="Freeform 46"/>
          <p:cNvSpPr>
            <a:spLocks/>
          </p:cNvSpPr>
          <p:nvPr/>
        </p:nvSpPr>
        <p:spPr bwMode="auto">
          <a:xfrm>
            <a:off x="1911350" y="3992563"/>
            <a:ext cx="96838" cy="128587"/>
          </a:xfrm>
          <a:custGeom>
            <a:avLst/>
            <a:gdLst>
              <a:gd name="T0" fmla="*/ 2147483646 w 61"/>
              <a:gd name="T1" fmla="*/ 2147483646 h 81"/>
              <a:gd name="T2" fmla="*/ 2147483646 w 61"/>
              <a:gd name="T3" fmla="*/ 2147483646 h 81"/>
              <a:gd name="T4" fmla="*/ 2147483646 w 61"/>
              <a:gd name="T5" fmla="*/ 2147483646 h 81"/>
              <a:gd name="T6" fmla="*/ 2147483646 w 61"/>
              <a:gd name="T7" fmla="*/ 2147483646 h 81"/>
              <a:gd name="T8" fmla="*/ 2147483646 w 61"/>
              <a:gd name="T9" fmla="*/ 2147483646 h 81"/>
              <a:gd name="T10" fmla="*/ 2147483646 w 61"/>
              <a:gd name="T11" fmla="*/ 2147483646 h 81"/>
              <a:gd name="T12" fmla="*/ 2147483646 w 61"/>
              <a:gd name="T13" fmla="*/ 0 h 81"/>
              <a:gd name="T14" fmla="*/ 2147483646 w 61"/>
              <a:gd name="T15" fmla="*/ 2147483646 h 81"/>
              <a:gd name="T16" fmla="*/ 2147483646 w 61"/>
              <a:gd name="T17" fmla="*/ 2147483646 h 81"/>
              <a:gd name="T18" fmla="*/ 0 w 61"/>
              <a:gd name="T19" fmla="*/ 2147483646 h 81"/>
              <a:gd name="T20" fmla="*/ 2147483646 w 61"/>
              <a:gd name="T21" fmla="*/ 2147483646 h 81"/>
              <a:gd name="T22" fmla="*/ 2147483646 w 61"/>
              <a:gd name="T23" fmla="*/ 2147483646 h 81"/>
              <a:gd name="T24" fmla="*/ 2147483646 w 61"/>
              <a:gd name="T25" fmla="*/ 2147483646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" h="81">
                <a:moveTo>
                  <a:pt x="36" y="80"/>
                </a:moveTo>
                <a:lnTo>
                  <a:pt x="49" y="80"/>
                </a:lnTo>
                <a:lnTo>
                  <a:pt x="60" y="63"/>
                </a:lnTo>
                <a:lnTo>
                  <a:pt x="60" y="48"/>
                </a:lnTo>
                <a:lnTo>
                  <a:pt x="60" y="32"/>
                </a:lnTo>
                <a:lnTo>
                  <a:pt x="49" y="17"/>
                </a:lnTo>
                <a:lnTo>
                  <a:pt x="36" y="0"/>
                </a:lnTo>
                <a:lnTo>
                  <a:pt x="11" y="17"/>
                </a:lnTo>
                <a:lnTo>
                  <a:pt x="11" y="32"/>
                </a:lnTo>
                <a:lnTo>
                  <a:pt x="0" y="48"/>
                </a:lnTo>
                <a:lnTo>
                  <a:pt x="11" y="63"/>
                </a:lnTo>
                <a:lnTo>
                  <a:pt x="11" y="80"/>
                </a:lnTo>
                <a:lnTo>
                  <a:pt x="36" y="8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5277" name="Freeform 47"/>
          <p:cNvSpPr>
            <a:spLocks/>
          </p:cNvSpPr>
          <p:nvPr/>
        </p:nvSpPr>
        <p:spPr bwMode="auto">
          <a:xfrm>
            <a:off x="7239000" y="3962400"/>
            <a:ext cx="100013" cy="120650"/>
          </a:xfrm>
          <a:custGeom>
            <a:avLst/>
            <a:gdLst>
              <a:gd name="T0" fmla="*/ 2147483646 w 63"/>
              <a:gd name="T1" fmla="*/ 2147483646 h 76"/>
              <a:gd name="T2" fmla="*/ 2147483646 w 63"/>
              <a:gd name="T3" fmla="*/ 2147483646 h 76"/>
              <a:gd name="T4" fmla="*/ 2147483646 w 63"/>
              <a:gd name="T5" fmla="*/ 2147483646 h 76"/>
              <a:gd name="T6" fmla="*/ 2147483646 w 63"/>
              <a:gd name="T7" fmla="*/ 2147483646 h 76"/>
              <a:gd name="T8" fmla="*/ 2147483646 w 63"/>
              <a:gd name="T9" fmla="*/ 2147483646 h 76"/>
              <a:gd name="T10" fmla="*/ 2147483646 w 63"/>
              <a:gd name="T11" fmla="*/ 2147483646 h 76"/>
              <a:gd name="T12" fmla="*/ 2147483646 w 63"/>
              <a:gd name="T13" fmla="*/ 0 h 76"/>
              <a:gd name="T14" fmla="*/ 2147483646 w 63"/>
              <a:gd name="T15" fmla="*/ 2147483646 h 76"/>
              <a:gd name="T16" fmla="*/ 0 w 63"/>
              <a:gd name="T17" fmla="*/ 2147483646 h 76"/>
              <a:gd name="T18" fmla="*/ 0 w 63"/>
              <a:gd name="T19" fmla="*/ 2147483646 h 76"/>
              <a:gd name="T20" fmla="*/ 0 w 63"/>
              <a:gd name="T21" fmla="*/ 2147483646 h 76"/>
              <a:gd name="T22" fmla="*/ 2147483646 w 63"/>
              <a:gd name="T23" fmla="*/ 2147483646 h 76"/>
              <a:gd name="T24" fmla="*/ 2147483646 w 63"/>
              <a:gd name="T25" fmla="*/ 2147483646 h 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6">
                <a:moveTo>
                  <a:pt x="24" y="75"/>
                </a:moveTo>
                <a:lnTo>
                  <a:pt x="38" y="75"/>
                </a:lnTo>
                <a:lnTo>
                  <a:pt x="49" y="61"/>
                </a:lnTo>
                <a:lnTo>
                  <a:pt x="62" y="45"/>
                </a:lnTo>
                <a:lnTo>
                  <a:pt x="49" y="30"/>
                </a:lnTo>
                <a:lnTo>
                  <a:pt x="38" y="14"/>
                </a:lnTo>
                <a:lnTo>
                  <a:pt x="24" y="0"/>
                </a:lnTo>
                <a:lnTo>
                  <a:pt x="13" y="14"/>
                </a:lnTo>
                <a:lnTo>
                  <a:pt x="0" y="30"/>
                </a:lnTo>
                <a:lnTo>
                  <a:pt x="0" y="45"/>
                </a:lnTo>
                <a:lnTo>
                  <a:pt x="0" y="61"/>
                </a:lnTo>
                <a:lnTo>
                  <a:pt x="13" y="75"/>
                </a:lnTo>
                <a:lnTo>
                  <a:pt x="24" y="7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5279" name="Line 51"/>
          <p:cNvSpPr>
            <a:spLocks noChangeShapeType="1"/>
          </p:cNvSpPr>
          <p:nvPr/>
        </p:nvSpPr>
        <p:spPr bwMode="auto">
          <a:xfrm flipH="1">
            <a:off x="7264400" y="4097338"/>
            <a:ext cx="14288" cy="112236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280" name="Rectangle 52"/>
          <p:cNvSpPr>
            <a:spLocks noChangeArrowheads="1"/>
          </p:cNvSpPr>
          <p:nvPr/>
        </p:nvSpPr>
        <p:spPr bwMode="auto">
          <a:xfrm>
            <a:off x="7086600" y="5181600"/>
            <a:ext cx="47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0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5281" name="Line 53"/>
          <p:cNvSpPr>
            <a:spLocks noChangeShapeType="1"/>
          </p:cNvSpPr>
          <p:nvPr/>
        </p:nvSpPr>
        <p:spPr bwMode="auto">
          <a:xfrm>
            <a:off x="1981200" y="40386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282" name="Line 54"/>
          <p:cNvSpPr>
            <a:spLocks noChangeShapeType="1"/>
          </p:cNvSpPr>
          <p:nvPr/>
        </p:nvSpPr>
        <p:spPr bwMode="auto">
          <a:xfrm>
            <a:off x="5562600" y="3733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5283" name="Rectangle 55"/>
          <p:cNvSpPr>
            <a:spLocks noChangeArrowheads="1"/>
          </p:cNvSpPr>
          <p:nvPr/>
        </p:nvSpPr>
        <p:spPr bwMode="auto">
          <a:xfrm>
            <a:off x="6705600" y="3276600"/>
            <a:ext cx="16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95284" name="Rectangle 56"/>
          <p:cNvSpPr>
            <a:spLocks noChangeArrowheads="1"/>
          </p:cNvSpPr>
          <p:nvPr/>
        </p:nvSpPr>
        <p:spPr bwMode="auto">
          <a:xfrm>
            <a:off x="7239000" y="3657600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95285" name="Line 57"/>
          <p:cNvSpPr>
            <a:spLocks noChangeShapeType="1"/>
          </p:cNvSpPr>
          <p:nvPr/>
        </p:nvSpPr>
        <p:spPr bwMode="auto">
          <a:xfrm>
            <a:off x="6400800" y="4114800"/>
            <a:ext cx="0" cy="1066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286" name="Rectangle 58"/>
          <p:cNvSpPr>
            <a:spLocks noChangeArrowheads="1"/>
          </p:cNvSpPr>
          <p:nvPr/>
        </p:nvSpPr>
        <p:spPr bwMode="auto">
          <a:xfrm>
            <a:off x="1524000" y="51816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2490788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24907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2490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it-IT" altLang="en-US" sz="2000" b="1" i="1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eff</a:t>
            </a:r>
            <a:r>
              <a:rPr lang="it-IT" alt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 = q</a:t>
            </a:r>
            <a:r>
              <a:rPr lang="it-IT" altLang="en-US" sz="2000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5287" name="Line 59"/>
          <p:cNvSpPr>
            <a:spLocks noChangeShapeType="1"/>
          </p:cNvSpPr>
          <p:nvPr/>
        </p:nvSpPr>
        <p:spPr bwMode="auto">
          <a:xfrm flipH="1">
            <a:off x="4572000" y="40386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5288" name="Line 60"/>
          <p:cNvSpPr>
            <a:spLocks noChangeShapeType="1"/>
          </p:cNvSpPr>
          <p:nvPr/>
        </p:nvSpPr>
        <p:spPr bwMode="auto">
          <a:xfrm flipH="1">
            <a:off x="4114800" y="40386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95289" name="Line 61"/>
          <p:cNvSpPr>
            <a:spLocks noChangeShapeType="1"/>
          </p:cNvSpPr>
          <p:nvPr/>
        </p:nvSpPr>
        <p:spPr bwMode="auto">
          <a:xfrm flipH="1">
            <a:off x="3581400" y="40386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5290" name="Line 62"/>
          <p:cNvSpPr>
            <a:spLocks noChangeShapeType="1"/>
          </p:cNvSpPr>
          <p:nvPr/>
        </p:nvSpPr>
        <p:spPr bwMode="auto">
          <a:xfrm flipH="1">
            <a:off x="3048000" y="40386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3" name="Connettore diritto 2"/>
          <p:cNvCxnSpPr>
            <a:cxnSpLocks/>
          </p:cNvCxnSpPr>
          <p:nvPr/>
        </p:nvCxnSpPr>
        <p:spPr bwMode="auto">
          <a:xfrm flipV="1">
            <a:off x="5353845" y="4053836"/>
            <a:ext cx="1910555" cy="193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2 6"/>
          <p:cNvCxnSpPr>
            <a:cxnSpLocks/>
          </p:cNvCxnSpPr>
          <p:nvPr/>
        </p:nvCxnSpPr>
        <p:spPr bwMode="auto">
          <a:xfrm>
            <a:off x="6246115" y="4433595"/>
            <a:ext cx="322069" cy="2643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8" grpId="0"/>
      <p:bldP spid="95256" grpId="0"/>
      <p:bldP spid="95263" grpId="0" animBg="1"/>
      <p:bldP spid="95265" grpId="0" animBg="1"/>
      <p:bldP spid="95272" grpId="0"/>
      <p:bldP spid="95274" grpId="0"/>
      <p:bldP spid="95275" grpId="0" animBg="1"/>
      <p:bldP spid="95277" grpId="0" animBg="1"/>
      <p:bldP spid="95279" grpId="0" animBg="1"/>
      <p:bldP spid="95280" grpId="0"/>
      <p:bldP spid="95281" grpId="0" animBg="1"/>
      <p:bldP spid="95282" grpId="0" animBg="1"/>
      <p:bldP spid="95284" grpId="0"/>
      <p:bldP spid="95286" grpId="0"/>
      <p:bldP spid="95287" grpId="0" animBg="1"/>
      <p:bldP spid="95288" grpId="0" animBg="1"/>
      <p:bldP spid="95289" grpId="0" animBg="1"/>
      <p:bldP spid="952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noFill/>
        </p:spPr>
        <p:txBody>
          <a:bodyPr/>
          <a:lstStyle/>
          <a:p>
            <a:r>
              <a:rPr lang="it-IT" altLang="en-US" b="0">
                <a:solidFill>
                  <a:srgbClr val="000000"/>
                </a:solidFill>
              </a:rPr>
              <a:t>La frontiera delle possibilità di produzione</a:t>
            </a:r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1765300" y="3306763"/>
            <a:ext cx="4540250" cy="3124200"/>
          </a:xfrm>
          <a:custGeom>
            <a:avLst/>
            <a:gdLst>
              <a:gd name="T0" fmla="*/ 2147483646 w 2860"/>
              <a:gd name="T1" fmla="*/ 2147483646 h 1968"/>
              <a:gd name="T2" fmla="*/ 2147483646 w 2860"/>
              <a:gd name="T3" fmla="*/ 2147483646 h 1968"/>
              <a:gd name="T4" fmla="*/ 2147483646 w 2860"/>
              <a:gd name="T5" fmla="*/ 2147483646 h 1968"/>
              <a:gd name="T6" fmla="*/ 2147483646 w 2860"/>
              <a:gd name="T7" fmla="*/ 2147483646 h 1968"/>
              <a:gd name="T8" fmla="*/ 2147483646 w 2860"/>
              <a:gd name="T9" fmla="*/ 2147483646 h 1968"/>
              <a:gd name="T10" fmla="*/ 2147483646 w 2860"/>
              <a:gd name="T11" fmla="*/ 2147483646 h 1968"/>
              <a:gd name="T12" fmla="*/ 2147483646 w 2860"/>
              <a:gd name="T13" fmla="*/ 2147483646 h 1968"/>
              <a:gd name="T14" fmla="*/ 2147483646 w 2860"/>
              <a:gd name="T15" fmla="*/ 2147483646 h 1968"/>
              <a:gd name="T16" fmla="*/ 0 w 2860"/>
              <a:gd name="T17" fmla="*/ 0 h 1968"/>
              <a:gd name="T18" fmla="*/ 0 w 2860"/>
              <a:gd name="T19" fmla="*/ 2147483646 h 1968"/>
              <a:gd name="T20" fmla="*/ 0 w 2860"/>
              <a:gd name="T21" fmla="*/ 2147483646 h 1968"/>
              <a:gd name="T22" fmla="*/ 0 w 2860"/>
              <a:gd name="T23" fmla="*/ 2147483646 h 1968"/>
              <a:gd name="T24" fmla="*/ 0 w 2860"/>
              <a:gd name="T25" fmla="*/ 2147483646 h 1968"/>
              <a:gd name="T26" fmla="*/ 2147483646 w 2860"/>
              <a:gd name="T27" fmla="*/ 2147483646 h 19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60" h="1968">
                <a:moveTo>
                  <a:pt x="2859" y="1967"/>
                </a:moveTo>
                <a:lnTo>
                  <a:pt x="2717" y="1542"/>
                </a:lnTo>
                <a:lnTo>
                  <a:pt x="2518" y="1173"/>
                </a:lnTo>
                <a:lnTo>
                  <a:pt x="2247" y="863"/>
                </a:lnTo>
                <a:lnTo>
                  <a:pt x="1920" y="610"/>
                </a:lnTo>
                <a:lnTo>
                  <a:pt x="1550" y="391"/>
                </a:lnTo>
                <a:lnTo>
                  <a:pt x="1095" y="218"/>
                </a:lnTo>
                <a:lnTo>
                  <a:pt x="583" y="92"/>
                </a:lnTo>
                <a:lnTo>
                  <a:pt x="0" y="0"/>
                </a:lnTo>
                <a:lnTo>
                  <a:pt x="0" y="310"/>
                </a:lnTo>
                <a:lnTo>
                  <a:pt x="0" y="977"/>
                </a:lnTo>
                <a:lnTo>
                  <a:pt x="0" y="1657"/>
                </a:lnTo>
                <a:lnTo>
                  <a:pt x="0" y="1967"/>
                </a:lnTo>
                <a:lnTo>
                  <a:pt x="2859" y="1967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09663" y="3197225"/>
            <a:ext cx="4429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3,000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109663" y="4238625"/>
            <a:ext cx="4429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2,000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828800" y="3048000"/>
            <a:ext cx="1285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410450" y="6465888"/>
            <a:ext cx="631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Server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656138" y="6465888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700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562100" y="6465888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034088" y="6465888"/>
            <a:ext cx="4429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1,000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33400" y="1524000"/>
            <a:ext cx="1393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Computer</a:t>
            </a:r>
          </a:p>
        </p:txBody>
      </p:sp>
      <p:sp>
        <p:nvSpPr>
          <p:cNvPr id="64524" name="Freeform 12"/>
          <p:cNvSpPr>
            <a:spLocks/>
          </p:cNvSpPr>
          <p:nvPr/>
        </p:nvSpPr>
        <p:spPr bwMode="auto">
          <a:xfrm>
            <a:off x="1763713" y="3284538"/>
            <a:ext cx="4540250" cy="3124200"/>
          </a:xfrm>
          <a:custGeom>
            <a:avLst/>
            <a:gdLst>
              <a:gd name="T0" fmla="*/ 2147483646 w 2860"/>
              <a:gd name="T1" fmla="*/ 2147483646 h 1968"/>
              <a:gd name="T2" fmla="*/ 2147483646 w 2860"/>
              <a:gd name="T3" fmla="*/ 2147483646 h 1968"/>
              <a:gd name="T4" fmla="*/ 2147483646 w 2860"/>
              <a:gd name="T5" fmla="*/ 2147483646 h 1968"/>
              <a:gd name="T6" fmla="*/ 2147483646 w 2860"/>
              <a:gd name="T7" fmla="*/ 2147483646 h 1968"/>
              <a:gd name="T8" fmla="*/ 2147483646 w 2860"/>
              <a:gd name="T9" fmla="*/ 2147483646 h 1968"/>
              <a:gd name="T10" fmla="*/ 2147483646 w 2860"/>
              <a:gd name="T11" fmla="*/ 2147483646 h 1968"/>
              <a:gd name="T12" fmla="*/ 2147483646 w 2860"/>
              <a:gd name="T13" fmla="*/ 2147483646 h 1968"/>
              <a:gd name="T14" fmla="*/ 2147483646 w 2860"/>
              <a:gd name="T15" fmla="*/ 2147483646 h 1968"/>
              <a:gd name="T16" fmla="*/ 0 w 2860"/>
              <a:gd name="T17" fmla="*/ 0 h 19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60" h="1968">
                <a:moveTo>
                  <a:pt x="2859" y="1967"/>
                </a:moveTo>
                <a:lnTo>
                  <a:pt x="2717" y="1542"/>
                </a:lnTo>
                <a:lnTo>
                  <a:pt x="2518" y="1173"/>
                </a:lnTo>
                <a:lnTo>
                  <a:pt x="2247" y="863"/>
                </a:lnTo>
                <a:lnTo>
                  <a:pt x="1920" y="610"/>
                </a:lnTo>
                <a:lnTo>
                  <a:pt x="1550" y="391"/>
                </a:lnTo>
                <a:lnTo>
                  <a:pt x="1095" y="218"/>
                </a:lnTo>
                <a:lnTo>
                  <a:pt x="583" y="92"/>
                </a:lnTo>
                <a:lnTo>
                  <a:pt x="0" y="0"/>
                </a:lnTo>
              </a:path>
            </a:pathLst>
          </a:custGeom>
          <a:noFill/>
          <a:ln w="38100" cap="rnd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109663" y="2157413"/>
            <a:ext cx="4429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4,000</a:t>
            </a:r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1765300" y="1408113"/>
            <a:ext cx="6618288" cy="5022850"/>
          </a:xfrm>
          <a:custGeom>
            <a:avLst/>
            <a:gdLst>
              <a:gd name="T0" fmla="*/ 0 w 4169"/>
              <a:gd name="T1" fmla="*/ 0 h 3164"/>
              <a:gd name="T2" fmla="*/ 0 w 4169"/>
              <a:gd name="T3" fmla="*/ 2147483646 h 3164"/>
              <a:gd name="T4" fmla="*/ 2147483646 w 4169"/>
              <a:gd name="T5" fmla="*/ 2147483646 h 31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69" h="3164">
                <a:moveTo>
                  <a:pt x="0" y="0"/>
                </a:moveTo>
                <a:lnTo>
                  <a:pt x="0" y="3163"/>
                </a:lnTo>
                <a:lnTo>
                  <a:pt x="4168" y="316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1765300" y="4348163"/>
            <a:ext cx="3186113" cy="2082800"/>
          </a:xfrm>
          <a:custGeom>
            <a:avLst/>
            <a:gdLst>
              <a:gd name="T0" fmla="*/ 0 w 2007"/>
              <a:gd name="T1" fmla="*/ 0 h 1312"/>
              <a:gd name="T2" fmla="*/ 2147483646 w 2007"/>
              <a:gd name="T3" fmla="*/ 0 h 1312"/>
              <a:gd name="T4" fmla="*/ 2147483646 w 2007"/>
              <a:gd name="T5" fmla="*/ 2147483646 h 13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07" h="1312">
                <a:moveTo>
                  <a:pt x="0" y="0"/>
                </a:moveTo>
                <a:lnTo>
                  <a:pt x="2006" y="0"/>
                </a:lnTo>
                <a:lnTo>
                  <a:pt x="2006" y="1311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2" name="Freeform 16"/>
          <p:cNvSpPr>
            <a:spLocks/>
          </p:cNvSpPr>
          <p:nvPr/>
        </p:nvSpPr>
        <p:spPr bwMode="auto">
          <a:xfrm>
            <a:off x="4881563" y="4292600"/>
            <a:ext cx="136525" cy="112713"/>
          </a:xfrm>
          <a:custGeom>
            <a:avLst/>
            <a:gdLst>
              <a:gd name="T0" fmla="*/ 2147483646 w 86"/>
              <a:gd name="T1" fmla="*/ 2147483646 h 71"/>
              <a:gd name="T2" fmla="*/ 2147483646 w 86"/>
              <a:gd name="T3" fmla="*/ 2147483646 h 71"/>
              <a:gd name="T4" fmla="*/ 2147483646 w 86"/>
              <a:gd name="T5" fmla="*/ 2147483646 h 71"/>
              <a:gd name="T6" fmla="*/ 2147483646 w 86"/>
              <a:gd name="T7" fmla="*/ 2147483646 h 71"/>
              <a:gd name="T8" fmla="*/ 2147483646 w 86"/>
              <a:gd name="T9" fmla="*/ 2147483646 h 71"/>
              <a:gd name="T10" fmla="*/ 2147483646 w 86"/>
              <a:gd name="T11" fmla="*/ 0 h 71"/>
              <a:gd name="T12" fmla="*/ 2147483646 w 86"/>
              <a:gd name="T13" fmla="*/ 0 h 71"/>
              <a:gd name="T14" fmla="*/ 2147483646 w 86"/>
              <a:gd name="T15" fmla="*/ 0 h 71"/>
              <a:gd name="T16" fmla="*/ 0 w 86"/>
              <a:gd name="T17" fmla="*/ 2147483646 h 71"/>
              <a:gd name="T18" fmla="*/ 0 w 86"/>
              <a:gd name="T19" fmla="*/ 2147483646 h 71"/>
              <a:gd name="T20" fmla="*/ 0 w 86"/>
              <a:gd name="T21" fmla="*/ 2147483646 h 71"/>
              <a:gd name="T22" fmla="*/ 2147483646 w 86"/>
              <a:gd name="T23" fmla="*/ 2147483646 h 71"/>
              <a:gd name="T24" fmla="*/ 2147483646 w 86"/>
              <a:gd name="T25" fmla="*/ 2147483646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6" h="71">
                <a:moveTo>
                  <a:pt x="42" y="70"/>
                </a:moveTo>
                <a:lnTo>
                  <a:pt x="57" y="59"/>
                </a:lnTo>
                <a:lnTo>
                  <a:pt x="71" y="46"/>
                </a:lnTo>
                <a:lnTo>
                  <a:pt x="85" y="35"/>
                </a:lnTo>
                <a:lnTo>
                  <a:pt x="71" y="11"/>
                </a:lnTo>
                <a:lnTo>
                  <a:pt x="57" y="0"/>
                </a:lnTo>
                <a:lnTo>
                  <a:pt x="42" y="0"/>
                </a:lnTo>
                <a:lnTo>
                  <a:pt x="14" y="0"/>
                </a:lnTo>
                <a:lnTo>
                  <a:pt x="0" y="11"/>
                </a:lnTo>
                <a:lnTo>
                  <a:pt x="0" y="35"/>
                </a:lnTo>
                <a:lnTo>
                  <a:pt x="0" y="46"/>
                </a:lnTo>
                <a:lnTo>
                  <a:pt x="14" y="59"/>
                </a:lnTo>
                <a:lnTo>
                  <a:pt x="42" y="7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248400" y="60960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>
            <a:off x="6248400" y="6400800"/>
            <a:ext cx="136525" cy="112713"/>
          </a:xfrm>
          <a:custGeom>
            <a:avLst/>
            <a:gdLst>
              <a:gd name="T0" fmla="*/ 2147483646 w 86"/>
              <a:gd name="T1" fmla="*/ 2147483646 h 71"/>
              <a:gd name="T2" fmla="*/ 2147483646 w 86"/>
              <a:gd name="T3" fmla="*/ 2147483646 h 71"/>
              <a:gd name="T4" fmla="*/ 2147483646 w 86"/>
              <a:gd name="T5" fmla="*/ 2147483646 h 71"/>
              <a:gd name="T6" fmla="*/ 2147483646 w 86"/>
              <a:gd name="T7" fmla="*/ 2147483646 h 71"/>
              <a:gd name="T8" fmla="*/ 2147483646 w 86"/>
              <a:gd name="T9" fmla="*/ 2147483646 h 71"/>
              <a:gd name="T10" fmla="*/ 2147483646 w 86"/>
              <a:gd name="T11" fmla="*/ 0 h 71"/>
              <a:gd name="T12" fmla="*/ 2147483646 w 86"/>
              <a:gd name="T13" fmla="*/ 0 h 71"/>
              <a:gd name="T14" fmla="*/ 2147483646 w 86"/>
              <a:gd name="T15" fmla="*/ 0 h 71"/>
              <a:gd name="T16" fmla="*/ 0 w 86"/>
              <a:gd name="T17" fmla="*/ 2147483646 h 71"/>
              <a:gd name="T18" fmla="*/ 0 w 86"/>
              <a:gd name="T19" fmla="*/ 2147483646 h 71"/>
              <a:gd name="T20" fmla="*/ 0 w 86"/>
              <a:gd name="T21" fmla="*/ 2147483646 h 71"/>
              <a:gd name="T22" fmla="*/ 2147483646 w 86"/>
              <a:gd name="T23" fmla="*/ 2147483646 h 71"/>
              <a:gd name="T24" fmla="*/ 2147483646 w 86"/>
              <a:gd name="T25" fmla="*/ 2147483646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6" h="71">
                <a:moveTo>
                  <a:pt x="42" y="70"/>
                </a:moveTo>
                <a:lnTo>
                  <a:pt x="57" y="59"/>
                </a:lnTo>
                <a:lnTo>
                  <a:pt x="71" y="46"/>
                </a:lnTo>
                <a:lnTo>
                  <a:pt x="85" y="35"/>
                </a:lnTo>
                <a:lnTo>
                  <a:pt x="71" y="11"/>
                </a:lnTo>
                <a:lnTo>
                  <a:pt x="57" y="0"/>
                </a:lnTo>
                <a:lnTo>
                  <a:pt x="42" y="0"/>
                </a:lnTo>
                <a:lnTo>
                  <a:pt x="14" y="0"/>
                </a:lnTo>
                <a:lnTo>
                  <a:pt x="0" y="11"/>
                </a:lnTo>
                <a:lnTo>
                  <a:pt x="0" y="35"/>
                </a:lnTo>
                <a:lnTo>
                  <a:pt x="0" y="46"/>
                </a:lnTo>
                <a:lnTo>
                  <a:pt x="14" y="59"/>
                </a:lnTo>
                <a:lnTo>
                  <a:pt x="42" y="7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5" name="Freeform 19"/>
          <p:cNvSpPr>
            <a:spLocks/>
          </p:cNvSpPr>
          <p:nvPr/>
        </p:nvSpPr>
        <p:spPr bwMode="auto">
          <a:xfrm>
            <a:off x="1676400" y="3276600"/>
            <a:ext cx="136525" cy="112713"/>
          </a:xfrm>
          <a:custGeom>
            <a:avLst/>
            <a:gdLst>
              <a:gd name="T0" fmla="*/ 2147483646 w 86"/>
              <a:gd name="T1" fmla="*/ 2147483646 h 71"/>
              <a:gd name="T2" fmla="*/ 2147483646 w 86"/>
              <a:gd name="T3" fmla="*/ 2147483646 h 71"/>
              <a:gd name="T4" fmla="*/ 2147483646 w 86"/>
              <a:gd name="T5" fmla="*/ 2147483646 h 71"/>
              <a:gd name="T6" fmla="*/ 2147483646 w 86"/>
              <a:gd name="T7" fmla="*/ 2147483646 h 71"/>
              <a:gd name="T8" fmla="*/ 2147483646 w 86"/>
              <a:gd name="T9" fmla="*/ 2147483646 h 71"/>
              <a:gd name="T10" fmla="*/ 2147483646 w 86"/>
              <a:gd name="T11" fmla="*/ 0 h 71"/>
              <a:gd name="T12" fmla="*/ 2147483646 w 86"/>
              <a:gd name="T13" fmla="*/ 0 h 71"/>
              <a:gd name="T14" fmla="*/ 2147483646 w 86"/>
              <a:gd name="T15" fmla="*/ 0 h 71"/>
              <a:gd name="T16" fmla="*/ 0 w 86"/>
              <a:gd name="T17" fmla="*/ 2147483646 h 71"/>
              <a:gd name="T18" fmla="*/ 0 w 86"/>
              <a:gd name="T19" fmla="*/ 2147483646 h 71"/>
              <a:gd name="T20" fmla="*/ 0 w 86"/>
              <a:gd name="T21" fmla="*/ 2147483646 h 71"/>
              <a:gd name="T22" fmla="*/ 2147483646 w 86"/>
              <a:gd name="T23" fmla="*/ 2147483646 h 71"/>
              <a:gd name="T24" fmla="*/ 2147483646 w 86"/>
              <a:gd name="T25" fmla="*/ 2147483646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6" h="71">
                <a:moveTo>
                  <a:pt x="42" y="70"/>
                </a:moveTo>
                <a:lnTo>
                  <a:pt x="57" y="59"/>
                </a:lnTo>
                <a:lnTo>
                  <a:pt x="71" y="46"/>
                </a:lnTo>
                <a:lnTo>
                  <a:pt x="85" y="35"/>
                </a:lnTo>
                <a:lnTo>
                  <a:pt x="71" y="11"/>
                </a:lnTo>
                <a:lnTo>
                  <a:pt x="57" y="0"/>
                </a:lnTo>
                <a:lnTo>
                  <a:pt x="42" y="0"/>
                </a:lnTo>
                <a:lnTo>
                  <a:pt x="14" y="0"/>
                </a:lnTo>
                <a:lnTo>
                  <a:pt x="0" y="11"/>
                </a:lnTo>
                <a:lnTo>
                  <a:pt x="0" y="35"/>
                </a:lnTo>
                <a:lnTo>
                  <a:pt x="0" y="46"/>
                </a:lnTo>
                <a:lnTo>
                  <a:pt x="14" y="59"/>
                </a:lnTo>
                <a:lnTo>
                  <a:pt x="42" y="7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4876800" y="41148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2758916" y="1517846"/>
            <a:ext cx="5989548" cy="1323439"/>
          </a:xfrm>
          <a:prstGeom prst="rect">
            <a:avLst/>
          </a:prstGeom>
          <a:solidFill>
            <a:schemeClr val="accent6">
              <a:lumMod val="40000"/>
              <a:lumOff val="60000"/>
              <a:alpha val="50195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sz="2000" b="1" dirty="0"/>
              <a:t>C è una combinazione di input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sz="2000" b="1" dirty="0"/>
              <a:t>tecnicamente efficiente.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sz="2000" b="1" dirty="0"/>
              <a:t>In realtà, tutti i punti sulla FPP lo sono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sz="2000" b="1" dirty="0"/>
              <a:t>(= sono tutti soluzione al «problema dell’ingegnere»)</a:t>
            </a:r>
          </a:p>
        </p:txBody>
      </p:sp>
    </p:spTree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  <a:noFill/>
        </p:spPr>
        <p:txBody>
          <a:bodyPr/>
          <a:lstStyle/>
          <a:p>
            <a:r>
              <a:rPr lang="it-IT" altLang="en-US" b="0"/>
              <a:t>Una curva di offerta di LP </a:t>
            </a:r>
            <a:br>
              <a:rPr lang="it-IT" altLang="en-US" b="0"/>
            </a:br>
            <a:r>
              <a:rPr lang="it-IT" altLang="en-US" b="0"/>
              <a:t>inclinata positivamente</a:t>
            </a:r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  <a:noFill/>
        </p:spPr>
        <p:txBody>
          <a:bodyPr/>
          <a:lstStyle/>
          <a:p>
            <a:pPr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800" dirty="0"/>
              <a:t>In alcuni casi la curva di offerta di LP in un mercato PC può avere </a:t>
            </a:r>
            <a:r>
              <a:rPr lang="it-IT" altLang="en-US" sz="2800" dirty="0">
                <a:solidFill>
                  <a:srgbClr val="FF0000"/>
                </a:solidFill>
              </a:rPr>
              <a:t>inclinazione positiva</a:t>
            </a:r>
            <a:r>
              <a:rPr lang="it-IT" altLang="en-US" sz="2800" dirty="0"/>
              <a:t>. </a:t>
            </a:r>
          </a:p>
          <a:p>
            <a:pPr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800" dirty="0"/>
              <a:t>Ciò avviene nei c.d. </a:t>
            </a:r>
            <a:r>
              <a:rPr lang="it-IT" altLang="en-US" sz="2800" dirty="0">
                <a:solidFill>
                  <a:srgbClr val="FF0000"/>
                </a:solidFill>
              </a:rPr>
              <a:t>settori a costi crescenti</a:t>
            </a:r>
            <a:r>
              <a:rPr lang="it-IT" altLang="en-US" sz="2800" dirty="0"/>
              <a:t> ed è dovuto alla </a:t>
            </a:r>
            <a:r>
              <a:rPr lang="it-IT" altLang="en-US" sz="2800" u="sng" dirty="0"/>
              <a:t>disponibilità limitata</a:t>
            </a:r>
            <a:r>
              <a:rPr lang="it-IT" altLang="en-US" sz="2800" dirty="0"/>
              <a:t> di alcuni fattori di produzione (p.e. le materie prime, il personale specializzato, la capacità imprenditoriale di operare in quel settore).</a:t>
            </a:r>
          </a:p>
          <a:p>
            <a:pPr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800" dirty="0"/>
              <a:t>Pertanto sarà via via più costoso produrre maggiori quantità del bene e, soprattutto, non potrà aversi l’ingresso illimitato di nuove imprese </a:t>
            </a:r>
            <a:r>
              <a:rPr lang="it-IT" altLang="en-US" sz="2800" i="1" dirty="0"/>
              <a:t>alle medesime condizioni</a:t>
            </a:r>
            <a:r>
              <a:rPr lang="it-IT" altLang="en-US" sz="2800" dirty="0"/>
              <a:t> di costo.</a:t>
            </a:r>
          </a:p>
          <a:p>
            <a:pPr>
              <a:lnSpc>
                <a:spcPct val="90000"/>
              </a:lnSpc>
              <a:tabLst>
                <a:tab pos="333375" algn="l"/>
                <a:tab pos="857250" algn="l"/>
              </a:tabLst>
            </a:pPr>
            <a:r>
              <a:rPr lang="it-IT" altLang="en-US" sz="2800" dirty="0"/>
              <a:t>In generale, comunque, anche l’offerta di mercato di LP sarà sempre </a:t>
            </a:r>
            <a:r>
              <a:rPr lang="it-IT" altLang="en-US" sz="2800" dirty="0">
                <a:solidFill>
                  <a:srgbClr val="FF0000"/>
                </a:solidFill>
              </a:rPr>
              <a:t>più elastica</a:t>
            </a:r>
            <a:r>
              <a:rPr lang="it-IT" altLang="en-US" sz="2800" dirty="0"/>
              <a:t> (cioè più “piatta”) di quella di BP. Questo perché nel LP le imprese possono entrare/uscire dal mercato, quindi l’offerta è più “reattiva” alle variazioni di P.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026" descr="Cw_f1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217738"/>
            <a:ext cx="89344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 Box 1027"/>
          <p:cNvSpPr txBox="1">
            <a:spLocks noChangeArrowheads="1"/>
          </p:cNvSpPr>
          <p:nvPr/>
        </p:nvSpPr>
        <p:spPr bwMode="auto">
          <a:xfrm>
            <a:off x="914400" y="5181600"/>
            <a:ext cx="7604125" cy="10064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/>
              <a:t>L’impresa 2 entra nel mercato solo se il prezzo supera i 29$ perché i suoi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/>
              <a:t>costi di produzione sono maggiori di quelli dell’impresa 1 (che invece è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2000"/>
              <a:t>disposta a vendere ad un prezzo superiore a 17$).</a:t>
            </a:r>
          </a:p>
        </p:txBody>
      </p:sp>
      <p:sp>
        <p:nvSpPr>
          <p:cNvPr id="105476" name="Text Box 1028"/>
          <p:cNvSpPr txBox="1">
            <a:spLocks noChangeArrowheads="1"/>
          </p:cNvSpPr>
          <p:nvPr/>
        </p:nvSpPr>
        <p:spPr bwMode="auto">
          <a:xfrm>
            <a:off x="1143000" y="381000"/>
            <a:ext cx="724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3600"/>
              <a:t>L’offerta in un settore a costi crescenti</a:t>
            </a:r>
          </a:p>
        </p:txBody>
      </p:sp>
    </p:spTree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7DC118-EAF0-4766-BB82-A95A37E2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Equilibrio di LP e benessere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7DE0FE-00B8-4C77-8A60-2FC10C05C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9112102" cy="4581872"/>
          </a:xfrm>
        </p:spPr>
        <p:txBody>
          <a:bodyPr/>
          <a:lstStyle/>
          <a:p>
            <a:r>
              <a:rPr lang="it-IT" sz="2800" dirty="0"/>
              <a:t>Sappiamo dal principio della mano invisibile che all’equilibrio della PC il benessere sociale (TS = CS+PS) è </a:t>
            </a:r>
            <a:r>
              <a:rPr lang="it-IT" sz="2800" u="sng" dirty="0"/>
              <a:t>massimo</a:t>
            </a:r>
            <a:r>
              <a:rPr lang="it-IT" sz="2800" dirty="0"/>
              <a:t>.</a:t>
            </a:r>
          </a:p>
          <a:p>
            <a:r>
              <a:rPr lang="it-IT" sz="2800" dirty="0"/>
              <a:t>Ma nell’equilibrio di LP la curva di offerta del mercato PC è </a:t>
            </a:r>
            <a:r>
              <a:rPr lang="it-IT" sz="2800" u="sng" dirty="0"/>
              <a:t>perfettamente elastica</a:t>
            </a:r>
            <a:r>
              <a:rPr lang="it-IT" sz="2800" dirty="0"/>
              <a:t>. Inoltre le imprese </a:t>
            </a:r>
            <a:r>
              <a:rPr lang="it-IT" sz="2800" u="sng" dirty="0"/>
              <a:t>non</a:t>
            </a:r>
            <a:r>
              <a:rPr lang="it-IT" sz="2800" dirty="0"/>
              <a:t> ottengono extraprofitti. Quindi, all’equilibrio di LP, PS = 0.</a:t>
            </a:r>
          </a:p>
          <a:p>
            <a:r>
              <a:rPr lang="it-IT" sz="2800" dirty="0"/>
              <a:t>Il benessere sociale è massimo, ma </a:t>
            </a:r>
            <a:r>
              <a:rPr lang="it-IT" sz="2800" u="sng" dirty="0"/>
              <a:t>va tutto al consumatore</a:t>
            </a:r>
            <a:r>
              <a:rPr lang="it-IT" sz="2800" dirty="0"/>
              <a:t>! </a:t>
            </a:r>
          </a:p>
          <a:p>
            <a:r>
              <a:rPr lang="it-IT" sz="2800" dirty="0"/>
              <a:t>Questa è un’ulteriore giustificazione normativa per la superiorità della PC rispetto alle altre forme di mercato.</a:t>
            </a:r>
          </a:p>
        </p:txBody>
      </p:sp>
    </p:spTree>
    <p:extLst>
      <p:ext uri="{BB962C8B-B14F-4D97-AF65-F5344CB8AC3E}">
        <p14:creationId xmlns:p14="http://schemas.microsoft.com/office/powerpoint/2010/main" val="41673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Line 2"/>
          <p:cNvSpPr>
            <a:spLocks noChangeShapeType="1"/>
          </p:cNvSpPr>
          <p:nvPr/>
        </p:nvSpPr>
        <p:spPr bwMode="auto">
          <a:xfrm>
            <a:off x="1600200" y="1676400"/>
            <a:ext cx="0" cy="403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9331" name="Line 3"/>
          <p:cNvSpPr>
            <a:spLocks noChangeShapeType="1"/>
          </p:cNvSpPr>
          <p:nvPr/>
        </p:nvSpPr>
        <p:spPr bwMode="auto">
          <a:xfrm>
            <a:off x="1619250" y="5734050"/>
            <a:ext cx="5410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 flipH="1">
            <a:off x="1600200" y="4267200"/>
            <a:ext cx="5105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1600200" y="2133600"/>
            <a:ext cx="4953000" cy="3276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/>
              <a:t>Prezzo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6858000" y="5715000"/>
            <a:ext cx="123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/>
              <a:t>Quantità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6629400" y="3733800"/>
            <a:ext cx="1139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/>
              <a:t>Offerta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/>
              <a:t>di LP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116013" y="4005263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/>
              <a:t>P</a:t>
            </a:r>
            <a:r>
              <a:rPr lang="it-IT" altLang="en-US" sz="2400" baseline="-25000"/>
              <a:t>1</a:t>
            </a: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>
            <a:off x="4800600" y="4267200"/>
            <a:ext cx="0" cy="1447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4632325" y="5680075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/>
              <a:t>Q</a:t>
            </a:r>
            <a:r>
              <a:rPr lang="it-IT" altLang="en-US" sz="2400" baseline="-25000"/>
              <a:t>3</a:t>
            </a:r>
          </a:p>
        </p:txBody>
      </p:sp>
      <p:sp>
        <p:nvSpPr>
          <p:cNvPr id="99340" name="AutoShape 12"/>
          <p:cNvSpPr>
            <a:spLocks noChangeArrowheads="1"/>
          </p:cNvSpPr>
          <p:nvPr/>
        </p:nvSpPr>
        <p:spPr bwMode="auto">
          <a:xfrm>
            <a:off x="1625600" y="2133599"/>
            <a:ext cx="3070223" cy="2089152"/>
          </a:xfrm>
          <a:prstGeom prst="rtTriangle">
            <a:avLst/>
          </a:prstGeom>
          <a:solidFill>
            <a:schemeClr val="accent2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2209800" y="3352800"/>
            <a:ext cx="703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b="1" dirty="0"/>
              <a:t>CS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609600" y="304800"/>
            <a:ext cx="758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3600"/>
              <a:t>Il benessere sociale nell’equilibrio di LP</a:t>
            </a: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4038600" y="1524000"/>
            <a:ext cx="4403725" cy="1616075"/>
          </a:xfrm>
          <a:prstGeom prst="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000" dirty="0"/>
              <a:t>All’equilibrio di LP del </a:t>
            </a:r>
            <a:r>
              <a:rPr lang="it-IT" altLang="en-US" sz="2000" b="1" u="sng" dirty="0"/>
              <a:t>mercato</a:t>
            </a:r>
            <a:r>
              <a:rPr lang="it-IT" altLang="en-US" sz="2000" dirty="0"/>
              <a:t> PC…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it-IT" altLang="en-US" sz="2000" dirty="0"/>
              <a:t> il benessere sociale è massimo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it-IT" altLang="en-US" sz="2000" dirty="0"/>
              <a:t>    (teorema della mano invisibile)…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it-IT" altLang="en-US" sz="2000" dirty="0"/>
              <a:t> ma tutto il benessere va ai consumatori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it-IT" altLang="en-US" sz="2000" dirty="0"/>
              <a:t>    (TS = CS)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4648200" y="38100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/>
              <a:t>E</a:t>
            </a:r>
          </a:p>
        </p:txBody>
      </p:sp>
      <p:sp>
        <p:nvSpPr>
          <p:cNvPr id="99345" name="Freeform 17"/>
          <p:cNvSpPr>
            <a:spLocks/>
          </p:cNvSpPr>
          <p:nvPr/>
        </p:nvSpPr>
        <p:spPr bwMode="auto">
          <a:xfrm>
            <a:off x="4724400" y="4191000"/>
            <a:ext cx="100013" cy="120650"/>
          </a:xfrm>
          <a:custGeom>
            <a:avLst/>
            <a:gdLst>
              <a:gd name="T0" fmla="*/ 2147483646 w 63"/>
              <a:gd name="T1" fmla="*/ 2147483646 h 76"/>
              <a:gd name="T2" fmla="*/ 2147483646 w 63"/>
              <a:gd name="T3" fmla="*/ 2147483646 h 76"/>
              <a:gd name="T4" fmla="*/ 2147483646 w 63"/>
              <a:gd name="T5" fmla="*/ 2147483646 h 76"/>
              <a:gd name="T6" fmla="*/ 2147483646 w 63"/>
              <a:gd name="T7" fmla="*/ 2147483646 h 76"/>
              <a:gd name="T8" fmla="*/ 2147483646 w 63"/>
              <a:gd name="T9" fmla="*/ 2147483646 h 76"/>
              <a:gd name="T10" fmla="*/ 2147483646 w 63"/>
              <a:gd name="T11" fmla="*/ 2147483646 h 76"/>
              <a:gd name="T12" fmla="*/ 2147483646 w 63"/>
              <a:gd name="T13" fmla="*/ 0 h 76"/>
              <a:gd name="T14" fmla="*/ 2147483646 w 63"/>
              <a:gd name="T15" fmla="*/ 2147483646 h 76"/>
              <a:gd name="T16" fmla="*/ 0 w 63"/>
              <a:gd name="T17" fmla="*/ 2147483646 h 76"/>
              <a:gd name="T18" fmla="*/ 0 w 63"/>
              <a:gd name="T19" fmla="*/ 2147483646 h 76"/>
              <a:gd name="T20" fmla="*/ 0 w 63"/>
              <a:gd name="T21" fmla="*/ 2147483646 h 76"/>
              <a:gd name="T22" fmla="*/ 2147483646 w 63"/>
              <a:gd name="T23" fmla="*/ 2147483646 h 76"/>
              <a:gd name="T24" fmla="*/ 2147483646 w 63"/>
              <a:gd name="T25" fmla="*/ 2147483646 h 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6">
                <a:moveTo>
                  <a:pt x="24" y="75"/>
                </a:moveTo>
                <a:lnTo>
                  <a:pt x="38" y="75"/>
                </a:lnTo>
                <a:lnTo>
                  <a:pt x="49" y="61"/>
                </a:lnTo>
                <a:lnTo>
                  <a:pt x="62" y="45"/>
                </a:lnTo>
                <a:lnTo>
                  <a:pt x="49" y="30"/>
                </a:lnTo>
                <a:lnTo>
                  <a:pt x="38" y="14"/>
                </a:lnTo>
                <a:lnTo>
                  <a:pt x="24" y="0"/>
                </a:lnTo>
                <a:lnTo>
                  <a:pt x="13" y="14"/>
                </a:lnTo>
                <a:lnTo>
                  <a:pt x="0" y="30"/>
                </a:lnTo>
                <a:lnTo>
                  <a:pt x="0" y="45"/>
                </a:lnTo>
                <a:lnTo>
                  <a:pt x="0" y="61"/>
                </a:lnTo>
                <a:lnTo>
                  <a:pt x="13" y="75"/>
                </a:lnTo>
                <a:lnTo>
                  <a:pt x="24" y="7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6172200" y="48006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/>
              <a:t>Domanda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0" grpId="0" animBg="1"/>
      <p:bldP spid="9934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914400"/>
          </a:xfrm>
        </p:spPr>
        <p:txBody>
          <a:bodyPr/>
          <a:lstStyle/>
          <a:p>
            <a:r>
              <a:rPr lang="it-IT" altLang="en-US" b="0"/>
              <a:t>La via virtuosa per gli extra profitti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067800" cy="5334000"/>
          </a:xfrm>
        </p:spPr>
        <p:txBody>
          <a:bodyPr/>
          <a:lstStyle/>
          <a:p>
            <a:r>
              <a:rPr lang="it-IT" altLang="en-US" sz="2000" dirty="0"/>
              <a:t>Parafrasando Adam Smith, esistono due modi con cui un’impresa può ottenere extraprofitti: quella “facile in salita” e quella “ardua in discesa”. </a:t>
            </a:r>
          </a:p>
          <a:p>
            <a:r>
              <a:rPr lang="it-IT" altLang="en-US" sz="2000" dirty="0"/>
              <a:t>La prima via è quella dell’</a:t>
            </a:r>
            <a:r>
              <a:rPr lang="it-IT" altLang="en-US" sz="2000" u="sng" dirty="0"/>
              <a:t>aumento del prezzo</a:t>
            </a:r>
            <a:r>
              <a:rPr lang="it-IT" altLang="en-US" sz="2000" dirty="0"/>
              <a:t>, ma questo in un mercato PC non è possibile (lo è invece in presenza di potere di mercato). </a:t>
            </a:r>
          </a:p>
          <a:p>
            <a:r>
              <a:rPr lang="it-IT" altLang="en-US" sz="2000" dirty="0"/>
              <a:t>La seconda è quella della </a:t>
            </a:r>
            <a:r>
              <a:rPr lang="it-IT" altLang="en-US" sz="2000" u="sng" dirty="0"/>
              <a:t>riduzione del costo di produzione</a:t>
            </a:r>
            <a:r>
              <a:rPr lang="it-IT" altLang="en-US" sz="2000" dirty="0"/>
              <a:t>: se l’impresa diventa più efficiente (riduzione di </a:t>
            </a:r>
            <a:r>
              <a:rPr lang="it-IT" altLang="en-US" sz="2000" dirty="0" err="1"/>
              <a:t>CMeT</a:t>
            </a:r>
            <a:r>
              <a:rPr lang="it-IT" altLang="en-US" sz="2000" dirty="0"/>
              <a:t>) può o vendere ad un prezzo più basso delle rivali oppure, al prezzo P</a:t>
            </a:r>
            <a:r>
              <a:rPr lang="it-IT" altLang="en-US" sz="2000" baseline="-25000" dirty="0"/>
              <a:t>1</a:t>
            </a:r>
            <a:r>
              <a:rPr lang="it-IT" altLang="en-US" sz="2000" dirty="0"/>
              <a:t>, ottenere, e soprattutto </a:t>
            </a:r>
            <a:r>
              <a:rPr lang="it-IT" altLang="en-US" sz="2000" i="1" dirty="0"/>
              <a:t>mantenere</a:t>
            </a:r>
            <a:r>
              <a:rPr lang="it-IT" altLang="en-US" sz="2000" dirty="0"/>
              <a:t>, extraprofitti. </a:t>
            </a:r>
          </a:p>
          <a:p>
            <a:r>
              <a:rPr lang="it-IT" altLang="en-US" sz="2000" dirty="0"/>
              <a:t>Più in generale, la via della riduzione dei costi è anche quella dell’</a:t>
            </a:r>
            <a:r>
              <a:rPr lang="it-IT" altLang="en-US" sz="2000" u="sng" dirty="0"/>
              <a:t>innovazione</a:t>
            </a:r>
            <a:r>
              <a:rPr lang="it-IT" altLang="en-US" sz="2000" dirty="0"/>
              <a:t>: inventare nuovi/migliori prodotti o nuovi/migliori processi produttivi è la fonte principale (e l’unica virtuosa, cioè pro-benessere sociale) degli extraprofitti.</a:t>
            </a:r>
          </a:p>
          <a:p>
            <a:r>
              <a:rPr lang="it-IT" altLang="en-US" sz="2000" dirty="0"/>
              <a:t>E’ quindi proprio il principio di eliminazione a spiegare perché le imprese in un mercato concorrenziale hanno forte incentivo ad innovare ed a cercare l’efficienza. </a:t>
            </a:r>
          </a:p>
          <a:p>
            <a:r>
              <a:rPr lang="it-IT" altLang="en-US" sz="2000" dirty="0"/>
              <a:t>Questo è anche il secondo sorprendente risultato della mano invisibile: le risorse produttive e le capacità imprenditoriali verranno attratte dai settori dove ci sono più opportunità di extraprofitto, ovvero dove l’utilizzo delle risorse ha maggior valore. E’ il c.d. </a:t>
            </a:r>
            <a:r>
              <a:rPr lang="it-IT" altLang="en-US" sz="2000" u="sng" dirty="0"/>
              <a:t>principio del bilanciamento dei settori</a:t>
            </a:r>
            <a:r>
              <a:rPr lang="it-IT" alt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it-IT" altLang="en-US" b="0"/>
              <a:t>Ricapitolando…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en-US" sz="2800"/>
              <a:t>In un mercato PC le imprese possono realizzare </a:t>
            </a:r>
            <a:r>
              <a:rPr lang="it-IT" altLang="en-US" sz="2800" i="1"/>
              <a:t>extraprofitti</a:t>
            </a:r>
            <a:r>
              <a:rPr lang="it-IT" altLang="en-US" sz="2800"/>
              <a:t> nel BP.</a:t>
            </a:r>
          </a:p>
          <a:p>
            <a:pPr>
              <a:lnSpc>
                <a:spcPct val="90000"/>
              </a:lnSpc>
            </a:pPr>
            <a:r>
              <a:rPr lang="it-IT" altLang="en-US" sz="2800"/>
              <a:t>La </a:t>
            </a:r>
            <a:r>
              <a:rPr lang="it-IT" altLang="en-US" sz="2800" i="1"/>
              <a:t>concorrenza</a:t>
            </a:r>
            <a:r>
              <a:rPr lang="it-IT" altLang="en-US" sz="2800"/>
              <a:t> (= l’ingresso di nuove imprese) fa sì che nel LP tali extraprofitti si azzerino.</a:t>
            </a:r>
          </a:p>
          <a:p>
            <a:pPr>
              <a:lnSpc>
                <a:spcPct val="90000"/>
              </a:lnSpc>
            </a:pPr>
            <a:r>
              <a:rPr lang="it-IT" altLang="en-US" sz="2800"/>
              <a:t>All’equilibrio di LP ciascuna impresa produce una quantità pari alla </a:t>
            </a:r>
            <a:r>
              <a:rPr lang="it-IT" altLang="en-US" sz="2800" i="1"/>
              <a:t>dimensione efficiente</a:t>
            </a:r>
            <a:r>
              <a:rPr lang="it-IT" altLang="en-US" sz="2800"/>
              <a:t> e la vende ad un prezzo pari al </a:t>
            </a:r>
            <a:r>
              <a:rPr lang="it-IT" altLang="en-US" sz="2800" i="1"/>
              <a:t>minimo del costo medio</a:t>
            </a:r>
            <a:r>
              <a:rPr lang="it-IT" altLang="en-US" sz="2800"/>
              <a:t> (= il prezzo più basso possibile compatibilmente con la permanenza nel mercato dell’impresa). Il profitto è solo quello </a:t>
            </a:r>
            <a:r>
              <a:rPr lang="it-IT" altLang="en-US" sz="2800" i="1"/>
              <a:t>normale</a:t>
            </a:r>
            <a:r>
              <a:rPr lang="it-IT" altLang="en-US" sz="2800"/>
              <a:t> (= remunerazione dei costi opportunità).</a:t>
            </a:r>
          </a:p>
          <a:p>
            <a:pPr>
              <a:lnSpc>
                <a:spcPct val="90000"/>
              </a:lnSpc>
            </a:pPr>
            <a:r>
              <a:rPr lang="it-IT" altLang="en-US" sz="2800"/>
              <a:t>Quindi l’equilibrio di LP in un mercato PC, raggiunto attraverso l’azione della concorrenza, determina il </a:t>
            </a:r>
            <a:r>
              <a:rPr lang="it-IT" altLang="en-US" sz="2800" u="sng"/>
              <a:t>massimo benessere</a:t>
            </a:r>
            <a:r>
              <a:rPr lang="it-IT" altLang="en-US" sz="2800"/>
              <a:t> e </a:t>
            </a:r>
            <a:r>
              <a:rPr lang="it-IT" altLang="en-US" sz="2800" u="sng"/>
              <a:t>la migliore situazione possibile</a:t>
            </a:r>
            <a:r>
              <a:rPr lang="it-IT" altLang="en-US" sz="2800"/>
              <a:t> per i consumatori (= tutto il surplus va ai consumatori).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15912B8-E940-4874-A5CB-3FE5E0B9F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b="0" dirty="0"/>
              <a:t>Il mercato </a:t>
            </a:r>
            <a:br>
              <a:rPr lang="it-IT" sz="4400" b="0" dirty="0"/>
            </a:br>
            <a:r>
              <a:rPr lang="it-IT" sz="4400" b="0" dirty="0"/>
              <a:t>dei fattori produttivi</a:t>
            </a:r>
          </a:p>
        </p:txBody>
      </p:sp>
    </p:spTree>
    <p:extLst>
      <p:ext uri="{BB962C8B-B14F-4D97-AF65-F5344CB8AC3E}">
        <p14:creationId xmlns:p14="http://schemas.microsoft.com/office/powerpoint/2010/main" val="16536190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9576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altLang="en-US"/>
              <a:t>I fattori di produzione</a:t>
            </a:r>
          </a:p>
        </p:txBody>
      </p:sp>
      <p:sp>
        <p:nvSpPr>
          <p:cNvPr id="5222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257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altLang="en-US"/>
              <a:t>I</a:t>
            </a:r>
            <a:r>
              <a:rPr lang="it-IT" altLang="en-US">
                <a:solidFill>
                  <a:srgbClr val="8901F3"/>
                </a:solidFill>
              </a:rPr>
              <a:t> </a:t>
            </a:r>
            <a:r>
              <a:rPr lang="it-IT" altLang="en-US"/>
              <a:t>fattori di produzione</a:t>
            </a:r>
            <a:r>
              <a:rPr lang="it-IT" altLang="en-US">
                <a:solidFill>
                  <a:srgbClr val="8901F3"/>
                </a:solidFill>
              </a:rPr>
              <a:t> </a:t>
            </a:r>
            <a:r>
              <a:rPr lang="it-IT" altLang="en-US"/>
              <a:t>(o input) sono necessari per produrre beni e servizi. Anch’essi sono scambiati sul mercato in base alla rispettiva domanda ed offerta.</a:t>
            </a:r>
          </a:p>
          <a:p>
            <a:pPr eaLnBrk="1" hangingPunct="1"/>
            <a:r>
              <a:rPr lang="it-IT" altLang="en-US"/>
              <a:t>La </a:t>
            </a:r>
            <a:r>
              <a:rPr lang="it-IT" altLang="en-US">
                <a:solidFill>
                  <a:srgbClr val="FF0000"/>
                </a:solidFill>
              </a:rPr>
              <a:t>domanda</a:t>
            </a:r>
            <a:r>
              <a:rPr lang="it-IT" altLang="en-US"/>
              <a:t> dei fattori viene dalle </a:t>
            </a:r>
            <a:r>
              <a:rPr lang="it-IT" altLang="en-US" u="sng"/>
              <a:t>imprese</a:t>
            </a:r>
            <a:r>
              <a:rPr lang="it-IT" altLang="en-US"/>
              <a:t>, l’</a:t>
            </a:r>
            <a:r>
              <a:rPr lang="it-IT" altLang="en-US">
                <a:solidFill>
                  <a:srgbClr val="FF0000"/>
                </a:solidFill>
              </a:rPr>
              <a:t>offerta</a:t>
            </a:r>
            <a:r>
              <a:rPr lang="it-IT" altLang="en-US"/>
              <a:t> dalle </a:t>
            </a:r>
            <a:r>
              <a:rPr lang="it-IT" altLang="en-US" u="sng"/>
              <a:t>famiglie</a:t>
            </a:r>
            <a:r>
              <a:rPr lang="it-IT" altLang="en-US"/>
              <a:t> (proprietarie dei fattori di produzione).</a:t>
            </a:r>
          </a:p>
          <a:p>
            <a:pPr eaLnBrk="1" hangingPunct="1"/>
            <a:r>
              <a:rPr lang="it-IT" altLang="en-US"/>
              <a:t>Si noti che la domanda per un input è una </a:t>
            </a:r>
            <a:r>
              <a:rPr lang="it-IT" altLang="en-US">
                <a:solidFill>
                  <a:srgbClr val="FF0000"/>
                </a:solidFill>
              </a:rPr>
              <a:t>domanda derivata</a:t>
            </a:r>
            <a:r>
              <a:rPr lang="it-IT" altLang="en-US"/>
              <a:t>. Essa deriva infatti dalla decisione dell’impresa di produrre un certo bene o servizio. </a:t>
            </a:r>
          </a:p>
          <a:p>
            <a:pPr eaLnBrk="1" hangingPunct="1"/>
            <a:r>
              <a:rPr lang="it-IT" altLang="en-US"/>
              <a:t>Cosa determina la quantità che viene scambiata (cioè acquistata dalle imprese) di ciascun fattore? Cosa determina il prezzo (detto, in questo caso, </a:t>
            </a:r>
            <a:r>
              <a:rPr lang="it-IT" altLang="en-US" u="sng"/>
              <a:t>remunerazione</a:t>
            </a:r>
            <a:r>
              <a:rPr lang="it-IT" altLang="en-US"/>
              <a:t>)?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9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9EEBD8-5A29-458F-9A9D-4EB549D5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62" y="116632"/>
            <a:ext cx="8497887" cy="1143000"/>
          </a:xfrm>
        </p:spPr>
        <p:txBody>
          <a:bodyPr/>
          <a:lstStyle/>
          <a:p>
            <a:r>
              <a:rPr lang="it-IT" dirty="0"/>
              <a:t>Il prodotto marginale di un fattore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99CEBF-949C-4856-A32D-EE1F9B1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6805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Il punto di partenza è la relazione tra quantità di input e quantità di output che risulta dalla soluzione del «problema dell’ingegnere», cioè la </a:t>
            </a:r>
            <a:r>
              <a:rPr lang="it-IT" altLang="en-US" sz="2400" dirty="0">
                <a:solidFill>
                  <a:srgbClr val="FF0000"/>
                </a:solidFill>
              </a:rPr>
              <a:t>funzione di produzione</a:t>
            </a:r>
            <a:r>
              <a:rPr lang="it-IT" alt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Il </a:t>
            </a:r>
            <a:r>
              <a:rPr lang="it-IT" altLang="en-US" sz="2400" dirty="0">
                <a:solidFill>
                  <a:srgbClr val="FF0000"/>
                </a:solidFill>
              </a:rPr>
              <a:t>prodotto marginale di un input</a:t>
            </a:r>
            <a:r>
              <a:rPr lang="it-IT" altLang="en-US" sz="2400" dirty="0"/>
              <a:t> è l’incremento di output che si ottiene mediante tale funzione impiegando un’unità addizionale di quell’input, </a:t>
            </a:r>
            <a:r>
              <a:rPr lang="it-IT" altLang="en-US" sz="2400" u="sng" dirty="0"/>
              <a:t>a parità di tutti gli altri fattori</a:t>
            </a:r>
            <a:r>
              <a:rPr lang="it-IT" altLang="en-US" sz="24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Nel caso di un generico input </a:t>
            </a:r>
            <a:r>
              <a:rPr lang="it-IT" altLang="en-US" sz="2400" i="1" dirty="0"/>
              <a:t>i</a:t>
            </a:r>
            <a:r>
              <a:rPr lang="it-IT" altLang="en-US" sz="2400" dirty="0"/>
              <a:t>, la formula è:</a:t>
            </a:r>
            <a:endParaRPr lang="it-IT" altLang="en-US" sz="2400" u="sng" dirty="0"/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en-US" dirty="0" err="1">
                <a:solidFill>
                  <a:srgbClr val="FF0000"/>
                </a:solidFill>
              </a:rPr>
              <a:t>PM</a:t>
            </a:r>
            <a:r>
              <a:rPr lang="it-IT" altLang="en-US" baseline="-25000" dirty="0" err="1">
                <a:solidFill>
                  <a:srgbClr val="FF0000"/>
                </a:solidFill>
              </a:rPr>
              <a:t>i</a:t>
            </a:r>
            <a:r>
              <a:rPr lang="it-IT" altLang="en-US" dirty="0">
                <a:solidFill>
                  <a:srgbClr val="FF0000"/>
                </a:solidFill>
              </a:rPr>
              <a:t> = </a:t>
            </a:r>
            <a:r>
              <a:rPr lang="it-IT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it-IT" altLang="en-US" dirty="0">
                <a:solidFill>
                  <a:srgbClr val="FF0000"/>
                </a:solidFill>
              </a:rPr>
              <a:t>Q / </a:t>
            </a:r>
            <a:r>
              <a:rPr lang="it-IT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it-IT" altLang="en-US" dirty="0">
                <a:solidFill>
                  <a:srgbClr val="FF0000"/>
                </a:solidFill>
              </a:rPr>
              <a:t>input</a:t>
            </a:r>
            <a:r>
              <a:rPr lang="it-IT" altLang="en-US" baseline="-25000" dirty="0">
                <a:solidFill>
                  <a:srgbClr val="FF0000"/>
                </a:solidFill>
              </a:rPr>
              <a:t>i</a:t>
            </a:r>
            <a:endParaRPr lang="it-IT" altLang="en-US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Nel caso dell’input lavoro il </a:t>
            </a:r>
            <a:r>
              <a:rPr lang="it-IT" altLang="en-US" sz="2400" dirty="0">
                <a:solidFill>
                  <a:srgbClr val="FF0000"/>
                </a:solidFill>
              </a:rPr>
              <a:t>prodotto marginale del lavoro</a:t>
            </a:r>
            <a:r>
              <a:rPr lang="it-IT" altLang="en-US" sz="2400" dirty="0"/>
              <a:t> è: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en-US" dirty="0">
                <a:solidFill>
                  <a:srgbClr val="FF0000"/>
                </a:solidFill>
              </a:rPr>
              <a:t>PML = </a:t>
            </a:r>
            <a:r>
              <a:rPr lang="it-IT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it-IT" altLang="en-US" dirty="0">
                <a:solidFill>
                  <a:srgbClr val="FF0000"/>
                </a:solidFill>
              </a:rPr>
              <a:t>Q /</a:t>
            </a:r>
            <a:r>
              <a:rPr lang="it-IT" altLang="en-US" dirty="0">
                <a:solidFill>
                  <a:srgbClr val="FF0000"/>
                </a:solidFill>
                <a:sym typeface="Symbol" panose="05050102010706020507" pitchFamily="18" charset="2"/>
              </a:rPr>
              <a:t> </a:t>
            </a:r>
            <a:r>
              <a:rPr lang="it-IT" altLang="en-US" dirty="0">
                <a:solidFill>
                  <a:srgbClr val="FF0000"/>
                </a:solidFill>
              </a:rPr>
              <a:t>L</a:t>
            </a:r>
            <a:r>
              <a:rPr lang="it-IT" altLang="en-US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Il prodotto marginale del lavoro, come quello di qualunque input, è misurato in </a:t>
            </a:r>
            <a:r>
              <a:rPr lang="it-IT" altLang="en-US" sz="2400" dirty="0">
                <a:solidFill>
                  <a:srgbClr val="FF0000"/>
                </a:solidFill>
              </a:rPr>
              <a:t>unità fisiche</a:t>
            </a:r>
            <a:r>
              <a:rPr lang="it-IT" altLang="en-US" sz="2400" dirty="0"/>
              <a:t>, cioè in termini di unità di output prodotte.</a:t>
            </a:r>
            <a:endParaRPr lang="it-IT" altLang="en-US" sz="2400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282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067800" cy="792162"/>
          </a:xfrm>
        </p:spPr>
        <p:txBody>
          <a:bodyPr/>
          <a:lstStyle/>
          <a:p>
            <a:r>
              <a:rPr lang="it-IT" altLang="en-US" b="0"/>
              <a:t>Prodotto marginale decrescente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067800" cy="5184229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it-IT" altLang="en-US" sz="2400" dirty="0">
                <a:solidFill>
                  <a:srgbClr val="FF0000"/>
                </a:solidFill>
              </a:rPr>
              <a:t>Prodotto medio </a:t>
            </a:r>
            <a:r>
              <a:rPr lang="it-IT" altLang="en-US" sz="2400" dirty="0" err="1">
                <a:solidFill>
                  <a:srgbClr val="FF0000"/>
                </a:solidFill>
              </a:rPr>
              <a:t>PMe</a:t>
            </a:r>
            <a:r>
              <a:rPr lang="it-IT" altLang="en-US" sz="2400" dirty="0"/>
              <a:t>: il rapporto tra prodotto totale e quantità utilizzata di un certo fattore di produzione.</a:t>
            </a:r>
            <a:endParaRPr lang="it-IT" altLang="en-US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</a:pPr>
            <a:r>
              <a:rPr lang="it-IT" altLang="en-US" sz="2400" dirty="0">
                <a:solidFill>
                  <a:srgbClr val="FF0000"/>
                </a:solidFill>
              </a:rPr>
              <a:t>Prodotto marginale PM</a:t>
            </a:r>
            <a:r>
              <a:rPr lang="it-IT" altLang="en-US" sz="2400" dirty="0"/>
              <a:t>:</a:t>
            </a:r>
            <a:r>
              <a:rPr lang="it-IT" altLang="en-US" sz="2400" i="1" dirty="0"/>
              <a:t> </a:t>
            </a:r>
            <a:r>
              <a:rPr lang="it-IT" altLang="en-US" sz="2400" dirty="0"/>
              <a:t>l’incremento di prodotto che si ottiene aumentando di una unità l’utilizzo di uno dei fattori, </a:t>
            </a:r>
            <a:r>
              <a:rPr lang="it-IT" altLang="en-US" sz="2400" u="sng" dirty="0"/>
              <a:t>a parità di tutti gli altri fattori</a:t>
            </a:r>
            <a:r>
              <a:rPr lang="it-IT" altLang="en-US" sz="2400" dirty="0"/>
              <a:t>.</a:t>
            </a:r>
            <a:endParaRPr lang="it-IT" altLang="en-US" sz="2400" u="sng" dirty="0"/>
          </a:p>
          <a:p>
            <a:pPr marL="457200" indent="-457200">
              <a:lnSpc>
                <a:spcPct val="90000"/>
              </a:lnSpc>
            </a:pPr>
            <a:r>
              <a:rPr lang="it-IT" altLang="en-US" sz="2400" dirty="0">
                <a:solidFill>
                  <a:srgbClr val="FF0000"/>
                </a:solidFill>
              </a:rPr>
              <a:t>Principio del prodotto marginale </a:t>
            </a:r>
            <a:r>
              <a:rPr lang="it-IT" altLang="en-US" sz="2400" dirty="0" err="1">
                <a:solidFill>
                  <a:srgbClr val="FF0000"/>
                </a:solidFill>
              </a:rPr>
              <a:t>descrescente</a:t>
            </a:r>
            <a:r>
              <a:rPr lang="it-IT" altLang="en-US" sz="2400" dirty="0"/>
              <a:t>: dati gli altri fattori, al crescere della quantità utilizzata di un certo fattore il suo prodotto marginale </a:t>
            </a:r>
            <a:r>
              <a:rPr lang="it-IT" altLang="en-US" sz="2400" u="sng" dirty="0"/>
              <a:t>diminuisce</a:t>
            </a:r>
            <a:r>
              <a:rPr lang="it-IT" altLang="en-US" sz="2400" dirty="0"/>
              <a:t> (Ricardo, 1815).</a:t>
            </a:r>
          </a:p>
          <a:p>
            <a:pPr marL="457200" indent="-457200">
              <a:lnSpc>
                <a:spcPct val="90000"/>
              </a:lnSpc>
            </a:pPr>
            <a:r>
              <a:rPr lang="it-IT" altLang="en-US" sz="2400" dirty="0"/>
              <a:t>E’ un principio “di natura”, dovuto a due fenomeni ben precisi:</a:t>
            </a:r>
          </a:p>
          <a:p>
            <a:pPr marL="914400" lvl="1" indent="-45720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it-IT" altLang="en-US" sz="2400" dirty="0"/>
              <a:t>Motivo “estensivo”: l’utilizzo di unità successive di un fattore aventi </a:t>
            </a:r>
            <a:r>
              <a:rPr lang="it-IT" altLang="en-US" sz="2400" u="sng" dirty="0"/>
              <a:t>qualità decrescente</a:t>
            </a:r>
            <a:r>
              <a:rPr lang="it-IT" altLang="en-US" sz="2400" dirty="0"/>
              <a:t> (p.e. lavoratori via via meno capaci).</a:t>
            </a:r>
          </a:p>
          <a:p>
            <a:pPr marL="914400" lvl="1" indent="-45720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it-IT" altLang="en-US" sz="2400" dirty="0"/>
              <a:t>Motivo “intensivo”: la </a:t>
            </a:r>
            <a:r>
              <a:rPr lang="it-IT" altLang="en-US" sz="2400" u="sng" dirty="0"/>
              <a:t>dotazione fissa degli altri fattori</a:t>
            </a:r>
            <a:r>
              <a:rPr lang="it-IT" altLang="en-US" sz="2400" dirty="0"/>
              <a:t> fa sì che ogni unità in più del fattore </a:t>
            </a:r>
            <a:r>
              <a:rPr lang="it-IT" altLang="en-US" sz="2400" i="1" dirty="0"/>
              <a:t>i</a:t>
            </a:r>
            <a:r>
              <a:rPr lang="it-IT" altLang="en-US" sz="2400" dirty="0"/>
              <a:t> ne abbia a disposizione sempre meno (p.e. i lavoratori devono condividere le </a:t>
            </a:r>
            <a:r>
              <a:rPr lang="it-IT" altLang="en-US" sz="2400" u="sng" dirty="0"/>
              <a:t>date</a:t>
            </a:r>
            <a:r>
              <a:rPr lang="it-IT" altLang="en-US" sz="2400" dirty="0"/>
              <a:t> attrezzature).  </a:t>
            </a:r>
          </a:p>
        </p:txBody>
      </p:sp>
      <p:pic>
        <p:nvPicPr>
          <p:cNvPr id="60420" name="Picture 4" descr="ricar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0"/>
            <a:ext cx="10001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5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765175"/>
          </a:xfrm>
          <a:noFill/>
        </p:spPr>
        <p:txBody>
          <a:bodyPr/>
          <a:lstStyle/>
          <a:p>
            <a:r>
              <a:rPr lang="it-IT" altLang="en-US" b="0"/>
              <a:t>La massimizzazione del profitto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881063"/>
            <a:ext cx="9067800" cy="5716587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en-US" sz="2400" dirty="0"/>
              <a:t>Per quanto riguarda il “problema del manager”, l’ipotesi è che l’impresa decida quanto produrre avendo come </a:t>
            </a:r>
            <a:r>
              <a:rPr lang="it-IT" altLang="en-US" sz="2400" u="sng" dirty="0"/>
              <a:t>obiettivo</a:t>
            </a:r>
            <a:r>
              <a:rPr lang="it-IT" altLang="en-US" sz="2400" dirty="0"/>
              <a:t> la </a:t>
            </a:r>
            <a:r>
              <a:rPr lang="it-IT" altLang="en-US" sz="2400" dirty="0">
                <a:solidFill>
                  <a:srgbClr val="FF0000"/>
                </a:solidFill>
              </a:rPr>
              <a:t>massimizzazione del profitto</a:t>
            </a:r>
            <a:r>
              <a:rPr lang="it-IT" altLang="en-US" sz="2400" dirty="0"/>
              <a:t>,</a:t>
            </a:r>
            <a:r>
              <a:rPr lang="it-IT" altLang="en-US" sz="2400" i="1" dirty="0"/>
              <a:t> </a:t>
            </a:r>
            <a:r>
              <a:rPr lang="it-IT" altLang="en-US" sz="2400" dirty="0"/>
              <a:t>data la </a:t>
            </a:r>
            <a:r>
              <a:rPr lang="it-IT" altLang="en-US" sz="2400" dirty="0" err="1"/>
              <a:t>fdp</a:t>
            </a:r>
            <a:r>
              <a:rPr lang="it-IT" altLang="en-US" sz="2400" dirty="0"/>
              <a:t> e le condizioni del mercato e dati i prezzi dei fattori produttivi.</a:t>
            </a:r>
          </a:p>
          <a:p>
            <a:pPr>
              <a:lnSpc>
                <a:spcPct val="80000"/>
              </a:lnSpc>
            </a:pPr>
            <a:r>
              <a:rPr lang="it-IT" altLang="en-US" sz="2400" dirty="0"/>
              <a:t>E’ questa l’</a:t>
            </a:r>
            <a:r>
              <a:rPr lang="it-IT" altLang="en-US" sz="2400" u="sng" dirty="0"/>
              <a:t>ipotesi fondamentale</a:t>
            </a:r>
            <a:r>
              <a:rPr lang="it-IT" altLang="en-US" sz="2400" dirty="0"/>
              <a:t> della teoria neoclassica per quanto riguarda il comportamento dell’impresa. Essa vale per </a:t>
            </a:r>
            <a:r>
              <a:rPr lang="it-IT" altLang="en-US" sz="2400" u="sng" dirty="0"/>
              <a:t>qualsiasi impresa</a:t>
            </a:r>
            <a:r>
              <a:rPr lang="it-IT" altLang="en-US" sz="2400" dirty="0"/>
              <a:t>, a prescindere sia dalla forma di mercato (PC, monopolio, ecc.) che dall’utilizzo finale del profitto. </a:t>
            </a:r>
          </a:p>
          <a:p>
            <a:pPr lvl="1">
              <a:lnSpc>
                <a:spcPct val="80000"/>
              </a:lnSpc>
            </a:pPr>
            <a:r>
              <a:rPr lang="it-IT" altLang="en-US" sz="2000" dirty="0"/>
              <a:t>Infatti anche un’impresa c.d. </a:t>
            </a:r>
            <a:r>
              <a:rPr lang="it-IT" altLang="en-US" sz="2000" i="1" dirty="0"/>
              <a:t>no profit</a:t>
            </a:r>
            <a:r>
              <a:rPr lang="it-IT" altLang="en-US" sz="2000" dirty="0"/>
              <a:t> (p.e. un ente benefico, una cooperativa, un’impresa pubblica) deve perseguire l’obiettivo di massimizzazione del profitto in quanto </a:t>
            </a:r>
            <a:r>
              <a:rPr lang="it-IT" altLang="en-US" sz="2000" u="sng" dirty="0"/>
              <a:t>criterio di efficienza economica</a:t>
            </a:r>
            <a:r>
              <a:rPr lang="it-IT" altLang="en-US" sz="2000" dirty="0"/>
              <a:t>. La destinazione finale del profitto sarà ovviamente diversa a seconda della natura dell’impresa.</a:t>
            </a:r>
          </a:p>
          <a:p>
            <a:pPr>
              <a:lnSpc>
                <a:spcPct val="80000"/>
              </a:lnSpc>
            </a:pPr>
            <a:r>
              <a:rPr lang="it-IT" altLang="en-US" sz="2400" dirty="0"/>
              <a:t>L’ipotesi è criticata dai c.d. </a:t>
            </a:r>
            <a:r>
              <a:rPr lang="it-IT" altLang="en-US" sz="2400" u="sng" dirty="0"/>
              <a:t>approcci non neoclassici</a:t>
            </a:r>
            <a:r>
              <a:rPr lang="it-IT" altLang="en-US" sz="2400" dirty="0"/>
              <a:t> all’impresa.</a:t>
            </a:r>
          </a:p>
          <a:p>
            <a:pPr>
              <a:lnSpc>
                <a:spcPct val="80000"/>
              </a:lnSpc>
            </a:pPr>
            <a:r>
              <a:rPr lang="it-IT" altLang="en-US" sz="2400" dirty="0">
                <a:solidFill>
                  <a:srgbClr val="FF0000"/>
                </a:solidFill>
              </a:rPr>
              <a:t>Profitto </a:t>
            </a:r>
            <a:r>
              <a:rPr lang="it-IT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 </a:t>
            </a:r>
            <a:r>
              <a:rPr lang="it-IT" altLang="en-US" sz="2400" dirty="0"/>
              <a:t>: la differenza tra ricavo totale RT e costo totale CT</a:t>
            </a:r>
          </a:p>
          <a:p>
            <a:pPr lvl="1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 = RT – CT</a:t>
            </a:r>
            <a:r>
              <a:rPr lang="it-IT" altLang="en-US" sz="2400" dirty="0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it-IT" altLang="en-US" sz="2400" dirty="0">
                <a:solidFill>
                  <a:srgbClr val="FF0000"/>
                </a:solidFill>
              </a:rPr>
              <a:t>Ricavo totale</a:t>
            </a:r>
            <a:r>
              <a:rPr lang="it-IT" altLang="en-US" sz="2400" dirty="0"/>
              <a:t>: è il prodotto </a:t>
            </a:r>
            <a:r>
              <a:rPr lang="it-IT" altLang="en-US" sz="2400" i="1" dirty="0"/>
              <a:t>p </a:t>
            </a:r>
            <a:r>
              <a:rPr lang="en-US" altLang="en-US" sz="2400" i="1" dirty="0">
                <a:cs typeface="Times New Roman" panose="02020603050405020304" pitchFamily="18" charset="0"/>
              </a:rPr>
              <a:t>×</a:t>
            </a:r>
            <a:r>
              <a:rPr lang="it-IT" altLang="en-US" sz="2400" i="1" dirty="0"/>
              <a:t> Q</a:t>
            </a:r>
          </a:p>
          <a:p>
            <a:pPr lvl="1">
              <a:lnSpc>
                <a:spcPct val="80000"/>
              </a:lnSpc>
            </a:pPr>
            <a:r>
              <a:rPr lang="it-IT" altLang="en-US" sz="2400" dirty="0">
                <a:solidFill>
                  <a:srgbClr val="FF0000"/>
                </a:solidFill>
              </a:rPr>
              <a:t>Costo totale</a:t>
            </a:r>
            <a:r>
              <a:rPr lang="it-IT" altLang="en-US" sz="2400" dirty="0"/>
              <a:t>: tutte le spese che l’impresa deve sostenere per 			        produrre l’output</a:t>
            </a:r>
            <a:endParaRPr lang="it-IT" altLang="en-US" sz="24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64328"/>
          </a:xfrm>
          <a:noFill/>
        </p:spPr>
        <p:txBody>
          <a:bodyPr/>
          <a:lstStyle/>
          <a:p>
            <a:pPr algn="ctr"/>
            <a:r>
              <a:rPr lang="it-IT" altLang="it-IT" sz="3600" b="0" dirty="0"/>
              <a:t>La convessità della FPP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371600" y="2362200"/>
            <a:ext cx="442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3,000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057400" y="632460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6400800" y="6096000"/>
            <a:ext cx="20839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Z1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6324600" y="5670550"/>
            <a:ext cx="3937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Z2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335696" y="2438400"/>
            <a:ext cx="43610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W2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7728002" y="6277689"/>
            <a:ext cx="6379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Server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5943600" y="6324600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999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1666875" y="632142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6324600" y="6400800"/>
            <a:ext cx="3937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1000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685800" y="1447800"/>
            <a:ext cx="958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Computer</a:t>
            </a:r>
          </a:p>
        </p:txBody>
      </p:sp>
      <p:sp>
        <p:nvSpPr>
          <p:cNvPr id="54288" name="Freeform 16"/>
          <p:cNvSpPr>
            <a:spLocks/>
          </p:cNvSpPr>
          <p:nvPr/>
        </p:nvSpPr>
        <p:spPr bwMode="auto">
          <a:xfrm>
            <a:off x="1905000" y="2514600"/>
            <a:ext cx="4443413" cy="3756025"/>
          </a:xfrm>
          <a:custGeom>
            <a:avLst/>
            <a:gdLst>
              <a:gd name="T0" fmla="*/ 2147483646 w 2799"/>
              <a:gd name="T1" fmla="*/ 2147483646 h 2366"/>
              <a:gd name="T2" fmla="*/ 2147483646 w 2799"/>
              <a:gd name="T3" fmla="*/ 2147483646 h 2366"/>
              <a:gd name="T4" fmla="*/ 2147483646 w 2799"/>
              <a:gd name="T5" fmla="*/ 2147483646 h 2366"/>
              <a:gd name="T6" fmla="*/ 2147483646 w 2799"/>
              <a:gd name="T7" fmla="*/ 2147483646 h 2366"/>
              <a:gd name="T8" fmla="*/ 2147483646 w 2799"/>
              <a:gd name="T9" fmla="*/ 2147483646 h 2366"/>
              <a:gd name="T10" fmla="*/ 2147483646 w 2799"/>
              <a:gd name="T11" fmla="*/ 2147483646 h 2366"/>
              <a:gd name="T12" fmla="*/ 2147483646 w 2799"/>
              <a:gd name="T13" fmla="*/ 2147483646 h 2366"/>
              <a:gd name="T14" fmla="*/ 2147483646 w 2799"/>
              <a:gd name="T15" fmla="*/ 2147483646 h 2366"/>
              <a:gd name="T16" fmla="*/ 0 w 2799"/>
              <a:gd name="T17" fmla="*/ 0 h 2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99" h="2366">
                <a:moveTo>
                  <a:pt x="2798" y="2365"/>
                </a:moveTo>
                <a:lnTo>
                  <a:pt x="2659" y="1853"/>
                </a:lnTo>
                <a:lnTo>
                  <a:pt x="2464" y="1411"/>
                </a:lnTo>
                <a:lnTo>
                  <a:pt x="2199" y="1037"/>
                </a:lnTo>
                <a:lnTo>
                  <a:pt x="1879" y="733"/>
                </a:lnTo>
                <a:lnTo>
                  <a:pt x="1517" y="470"/>
                </a:lnTo>
                <a:lnTo>
                  <a:pt x="1072" y="263"/>
                </a:lnTo>
                <a:lnTo>
                  <a:pt x="571" y="111"/>
                </a:ln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rgbClr val="4D9A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89" name="Freeform 17"/>
          <p:cNvSpPr>
            <a:spLocks/>
          </p:cNvSpPr>
          <p:nvPr/>
        </p:nvSpPr>
        <p:spPr bwMode="auto">
          <a:xfrm>
            <a:off x="1865313" y="1490663"/>
            <a:ext cx="6477000" cy="4789487"/>
          </a:xfrm>
          <a:custGeom>
            <a:avLst/>
            <a:gdLst>
              <a:gd name="T0" fmla="*/ 0 w 4080"/>
              <a:gd name="T1" fmla="*/ 0 h 3017"/>
              <a:gd name="T2" fmla="*/ 0 w 4080"/>
              <a:gd name="T3" fmla="*/ 2147483646 h 3017"/>
              <a:gd name="T4" fmla="*/ 2147483646 w 4080"/>
              <a:gd name="T5" fmla="*/ 2147483646 h 30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80" h="3017">
                <a:moveTo>
                  <a:pt x="0" y="0"/>
                </a:moveTo>
                <a:lnTo>
                  <a:pt x="0" y="3016"/>
                </a:lnTo>
                <a:lnTo>
                  <a:pt x="4079" y="301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90" name="Freeform 18"/>
          <p:cNvSpPr>
            <a:spLocks/>
          </p:cNvSpPr>
          <p:nvPr/>
        </p:nvSpPr>
        <p:spPr bwMode="auto">
          <a:xfrm>
            <a:off x="1828800" y="2590800"/>
            <a:ext cx="304800" cy="3657600"/>
          </a:xfrm>
          <a:custGeom>
            <a:avLst/>
            <a:gdLst>
              <a:gd name="T0" fmla="*/ 0 w 1685"/>
              <a:gd name="T1" fmla="*/ 0 h 1785"/>
              <a:gd name="T2" fmla="*/ 2147483646 w 1685"/>
              <a:gd name="T3" fmla="*/ 0 h 1785"/>
              <a:gd name="T4" fmla="*/ 2147483646 w 1685"/>
              <a:gd name="T5" fmla="*/ 2147483646 h 17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5" h="1785">
                <a:moveTo>
                  <a:pt x="0" y="0"/>
                </a:moveTo>
                <a:lnTo>
                  <a:pt x="1684" y="0"/>
                </a:lnTo>
                <a:lnTo>
                  <a:pt x="1684" y="1784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91" name="Freeform 19"/>
          <p:cNvSpPr>
            <a:spLocks/>
          </p:cNvSpPr>
          <p:nvPr/>
        </p:nvSpPr>
        <p:spPr bwMode="auto">
          <a:xfrm>
            <a:off x="1905000" y="5867400"/>
            <a:ext cx="4267200" cy="381000"/>
          </a:xfrm>
          <a:custGeom>
            <a:avLst/>
            <a:gdLst>
              <a:gd name="T0" fmla="*/ 0 w 1964"/>
              <a:gd name="T1" fmla="*/ 0 h 1578"/>
              <a:gd name="T2" fmla="*/ 2147483646 w 1964"/>
              <a:gd name="T3" fmla="*/ 0 h 1578"/>
              <a:gd name="T4" fmla="*/ 2147483646 w 1964"/>
              <a:gd name="T5" fmla="*/ 2147483646 h 15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4" h="1578">
                <a:moveTo>
                  <a:pt x="0" y="0"/>
                </a:moveTo>
                <a:lnTo>
                  <a:pt x="1963" y="0"/>
                </a:lnTo>
                <a:lnTo>
                  <a:pt x="1963" y="1577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92" name="Freeform 20"/>
          <p:cNvSpPr>
            <a:spLocks/>
          </p:cNvSpPr>
          <p:nvPr/>
        </p:nvSpPr>
        <p:spPr bwMode="auto">
          <a:xfrm>
            <a:off x="2133600" y="2514600"/>
            <a:ext cx="111125" cy="131763"/>
          </a:xfrm>
          <a:custGeom>
            <a:avLst/>
            <a:gdLst>
              <a:gd name="T0" fmla="*/ 2147483646 w 70"/>
              <a:gd name="T1" fmla="*/ 2147483646 h 83"/>
              <a:gd name="T2" fmla="*/ 2147483646 w 70"/>
              <a:gd name="T3" fmla="*/ 2147483646 h 83"/>
              <a:gd name="T4" fmla="*/ 2147483646 w 70"/>
              <a:gd name="T5" fmla="*/ 2147483646 h 83"/>
              <a:gd name="T6" fmla="*/ 2147483646 w 70"/>
              <a:gd name="T7" fmla="*/ 2147483646 h 83"/>
              <a:gd name="T8" fmla="*/ 2147483646 w 70"/>
              <a:gd name="T9" fmla="*/ 2147483646 h 83"/>
              <a:gd name="T10" fmla="*/ 2147483646 w 70"/>
              <a:gd name="T11" fmla="*/ 2147483646 h 83"/>
              <a:gd name="T12" fmla="*/ 2147483646 w 70"/>
              <a:gd name="T13" fmla="*/ 0 h 83"/>
              <a:gd name="T14" fmla="*/ 2147483646 w 70"/>
              <a:gd name="T15" fmla="*/ 2147483646 h 83"/>
              <a:gd name="T16" fmla="*/ 0 w 70"/>
              <a:gd name="T17" fmla="*/ 2147483646 h 83"/>
              <a:gd name="T18" fmla="*/ 0 w 70"/>
              <a:gd name="T19" fmla="*/ 2147483646 h 83"/>
              <a:gd name="T20" fmla="*/ 0 w 70"/>
              <a:gd name="T21" fmla="*/ 2147483646 h 83"/>
              <a:gd name="T22" fmla="*/ 2147483646 w 70"/>
              <a:gd name="T23" fmla="*/ 2147483646 h 83"/>
              <a:gd name="T24" fmla="*/ 2147483646 w 70"/>
              <a:gd name="T25" fmla="*/ 2147483646 h 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0" h="83">
                <a:moveTo>
                  <a:pt x="28" y="82"/>
                </a:moveTo>
                <a:lnTo>
                  <a:pt x="55" y="68"/>
                </a:lnTo>
                <a:lnTo>
                  <a:pt x="69" y="55"/>
                </a:lnTo>
                <a:lnTo>
                  <a:pt x="69" y="41"/>
                </a:lnTo>
                <a:lnTo>
                  <a:pt x="69" y="27"/>
                </a:lnTo>
                <a:lnTo>
                  <a:pt x="55" y="14"/>
                </a:lnTo>
                <a:lnTo>
                  <a:pt x="28" y="0"/>
                </a:lnTo>
                <a:lnTo>
                  <a:pt x="14" y="14"/>
                </a:lnTo>
                <a:lnTo>
                  <a:pt x="0" y="27"/>
                </a:lnTo>
                <a:lnTo>
                  <a:pt x="0" y="41"/>
                </a:lnTo>
                <a:lnTo>
                  <a:pt x="0" y="55"/>
                </a:lnTo>
                <a:lnTo>
                  <a:pt x="14" y="68"/>
                </a:lnTo>
                <a:lnTo>
                  <a:pt x="28" y="8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93" name="Freeform 21"/>
          <p:cNvSpPr>
            <a:spLocks/>
          </p:cNvSpPr>
          <p:nvPr/>
        </p:nvSpPr>
        <p:spPr bwMode="auto">
          <a:xfrm>
            <a:off x="6324600" y="6248400"/>
            <a:ext cx="90488" cy="111125"/>
          </a:xfrm>
          <a:custGeom>
            <a:avLst/>
            <a:gdLst>
              <a:gd name="T0" fmla="*/ 2147483646 w 57"/>
              <a:gd name="T1" fmla="*/ 2147483646 h 70"/>
              <a:gd name="T2" fmla="*/ 2147483646 w 57"/>
              <a:gd name="T3" fmla="*/ 2147483646 h 70"/>
              <a:gd name="T4" fmla="*/ 2147483646 w 57"/>
              <a:gd name="T5" fmla="*/ 2147483646 h 70"/>
              <a:gd name="T6" fmla="*/ 2147483646 w 57"/>
              <a:gd name="T7" fmla="*/ 2147483646 h 70"/>
              <a:gd name="T8" fmla="*/ 2147483646 w 57"/>
              <a:gd name="T9" fmla="*/ 2147483646 h 70"/>
              <a:gd name="T10" fmla="*/ 2147483646 w 57"/>
              <a:gd name="T11" fmla="*/ 0 h 70"/>
              <a:gd name="T12" fmla="*/ 2147483646 w 57"/>
              <a:gd name="T13" fmla="*/ 0 h 70"/>
              <a:gd name="T14" fmla="*/ 2147483646 w 57"/>
              <a:gd name="T15" fmla="*/ 0 h 70"/>
              <a:gd name="T16" fmla="*/ 0 w 57"/>
              <a:gd name="T17" fmla="*/ 2147483646 h 70"/>
              <a:gd name="T18" fmla="*/ 0 w 57"/>
              <a:gd name="T19" fmla="*/ 2147483646 h 70"/>
              <a:gd name="T20" fmla="*/ 0 w 57"/>
              <a:gd name="T21" fmla="*/ 2147483646 h 70"/>
              <a:gd name="T22" fmla="*/ 2147483646 w 57"/>
              <a:gd name="T23" fmla="*/ 2147483646 h 70"/>
              <a:gd name="T24" fmla="*/ 2147483646 w 57"/>
              <a:gd name="T25" fmla="*/ 2147483646 h 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" h="70">
                <a:moveTo>
                  <a:pt x="28" y="69"/>
                </a:moveTo>
                <a:lnTo>
                  <a:pt x="42" y="69"/>
                </a:lnTo>
                <a:lnTo>
                  <a:pt x="56" y="55"/>
                </a:lnTo>
                <a:lnTo>
                  <a:pt x="56" y="28"/>
                </a:lnTo>
                <a:lnTo>
                  <a:pt x="56" y="14"/>
                </a:lnTo>
                <a:lnTo>
                  <a:pt x="42" y="0"/>
                </a:lnTo>
                <a:lnTo>
                  <a:pt x="28" y="0"/>
                </a:lnTo>
                <a:lnTo>
                  <a:pt x="14" y="0"/>
                </a:lnTo>
                <a:lnTo>
                  <a:pt x="0" y="14"/>
                </a:lnTo>
                <a:lnTo>
                  <a:pt x="0" y="28"/>
                </a:lnTo>
                <a:lnTo>
                  <a:pt x="0" y="55"/>
                </a:lnTo>
                <a:lnTo>
                  <a:pt x="14" y="69"/>
                </a:lnTo>
                <a:lnTo>
                  <a:pt x="28" y="6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94" name="Freeform 22"/>
          <p:cNvSpPr>
            <a:spLocks/>
          </p:cNvSpPr>
          <p:nvPr/>
        </p:nvSpPr>
        <p:spPr bwMode="auto">
          <a:xfrm>
            <a:off x="6172200" y="5791200"/>
            <a:ext cx="134938" cy="136525"/>
          </a:xfrm>
          <a:custGeom>
            <a:avLst/>
            <a:gdLst>
              <a:gd name="T0" fmla="*/ 2147483646 w 85"/>
              <a:gd name="T1" fmla="*/ 2147483646 h 86"/>
              <a:gd name="T2" fmla="*/ 2147483646 w 85"/>
              <a:gd name="T3" fmla="*/ 2147483646 h 86"/>
              <a:gd name="T4" fmla="*/ 2147483646 w 85"/>
              <a:gd name="T5" fmla="*/ 2147483646 h 86"/>
              <a:gd name="T6" fmla="*/ 2147483646 w 85"/>
              <a:gd name="T7" fmla="*/ 2147483646 h 86"/>
              <a:gd name="T8" fmla="*/ 2147483646 w 85"/>
              <a:gd name="T9" fmla="*/ 2147483646 h 86"/>
              <a:gd name="T10" fmla="*/ 2147483646 w 85"/>
              <a:gd name="T11" fmla="*/ 0 h 86"/>
              <a:gd name="T12" fmla="*/ 2147483646 w 85"/>
              <a:gd name="T13" fmla="*/ 0 h 86"/>
              <a:gd name="T14" fmla="*/ 2147483646 w 85"/>
              <a:gd name="T15" fmla="*/ 0 h 86"/>
              <a:gd name="T16" fmla="*/ 0 w 85"/>
              <a:gd name="T17" fmla="*/ 2147483646 h 86"/>
              <a:gd name="T18" fmla="*/ 0 w 85"/>
              <a:gd name="T19" fmla="*/ 2147483646 h 86"/>
              <a:gd name="T20" fmla="*/ 0 w 85"/>
              <a:gd name="T21" fmla="*/ 2147483646 h 86"/>
              <a:gd name="T22" fmla="*/ 2147483646 w 85"/>
              <a:gd name="T23" fmla="*/ 2147483646 h 86"/>
              <a:gd name="T24" fmla="*/ 2147483646 w 85"/>
              <a:gd name="T25" fmla="*/ 2147483646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5" h="86">
                <a:moveTo>
                  <a:pt x="42" y="85"/>
                </a:moveTo>
                <a:lnTo>
                  <a:pt x="56" y="71"/>
                </a:lnTo>
                <a:lnTo>
                  <a:pt x="70" y="57"/>
                </a:lnTo>
                <a:lnTo>
                  <a:pt x="84" y="43"/>
                </a:lnTo>
                <a:lnTo>
                  <a:pt x="70" y="14"/>
                </a:lnTo>
                <a:lnTo>
                  <a:pt x="56" y="0"/>
                </a:lnTo>
                <a:lnTo>
                  <a:pt x="42" y="0"/>
                </a:lnTo>
                <a:lnTo>
                  <a:pt x="14" y="0"/>
                </a:lnTo>
                <a:lnTo>
                  <a:pt x="0" y="14"/>
                </a:lnTo>
                <a:lnTo>
                  <a:pt x="0" y="43"/>
                </a:lnTo>
                <a:lnTo>
                  <a:pt x="0" y="57"/>
                </a:lnTo>
                <a:lnTo>
                  <a:pt x="14" y="71"/>
                </a:lnTo>
                <a:lnTo>
                  <a:pt x="42" y="8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95" name="Freeform 23"/>
          <p:cNvSpPr>
            <a:spLocks/>
          </p:cNvSpPr>
          <p:nvPr/>
        </p:nvSpPr>
        <p:spPr bwMode="auto">
          <a:xfrm>
            <a:off x="1828800" y="2438400"/>
            <a:ext cx="111125" cy="131763"/>
          </a:xfrm>
          <a:custGeom>
            <a:avLst/>
            <a:gdLst>
              <a:gd name="T0" fmla="*/ 2147483646 w 70"/>
              <a:gd name="T1" fmla="*/ 2147483646 h 83"/>
              <a:gd name="T2" fmla="*/ 2147483646 w 70"/>
              <a:gd name="T3" fmla="*/ 2147483646 h 83"/>
              <a:gd name="T4" fmla="*/ 2147483646 w 70"/>
              <a:gd name="T5" fmla="*/ 2147483646 h 83"/>
              <a:gd name="T6" fmla="*/ 2147483646 w 70"/>
              <a:gd name="T7" fmla="*/ 2147483646 h 83"/>
              <a:gd name="T8" fmla="*/ 2147483646 w 70"/>
              <a:gd name="T9" fmla="*/ 2147483646 h 83"/>
              <a:gd name="T10" fmla="*/ 2147483646 w 70"/>
              <a:gd name="T11" fmla="*/ 2147483646 h 83"/>
              <a:gd name="T12" fmla="*/ 2147483646 w 70"/>
              <a:gd name="T13" fmla="*/ 0 h 83"/>
              <a:gd name="T14" fmla="*/ 2147483646 w 70"/>
              <a:gd name="T15" fmla="*/ 2147483646 h 83"/>
              <a:gd name="T16" fmla="*/ 0 w 70"/>
              <a:gd name="T17" fmla="*/ 2147483646 h 83"/>
              <a:gd name="T18" fmla="*/ 0 w 70"/>
              <a:gd name="T19" fmla="*/ 2147483646 h 83"/>
              <a:gd name="T20" fmla="*/ 0 w 70"/>
              <a:gd name="T21" fmla="*/ 2147483646 h 83"/>
              <a:gd name="T22" fmla="*/ 2147483646 w 70"/>
              <a:gd name="T23" fmla="*/ 2147483646 h 83"/>
              <a:gd name="T24" fmla="*/ 2147483646 w 70"/>
              <a:gd name="T25" fmla="*/ 2147483646 h 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0" h="83">
                <a:moveTo>
                  <a:pt x="28" y="82"/>
                </a:moveTo>
                <a:lnTo>
                  <a:pt x="55" y="68"/>
                </a:lnTo>
                <a:lnTo>
                  <a:pt x="69" y="55"/>
                </a:lnTo>
                <a:lnTo>
                  <a:pt x="69" y="41"/>
                </a:lnTo>
                <a:lnTo>
                  <a:pt x="69" y="27"/>
                </a:lnTo>
                <a:lnTo>
                  <a:pt x="55" y="14"/>
                </a:lnTo>
                <a:lnTo>
                  <a:pt x="28" y="0"/>
                </a:lnTo>
                <a:lnTo>
                  <a:pt x="14" y="14"/>
                </a:lnTo>
                <a:lnTo>
                  <a:pt x="0" y="27"/>
                </a:lnTo>
                <a:lnTo>
                  <a:pt x="0" y="41"/>
                </a:lnTo>
                <a:lnTo>
                  <a:pt x="0" y="55"/>
                </a:lnTo>
                <a:lnTo>
                  <a:pt x="14" y="68"/>
                </a:lnTo>
                <a:lnTo>
                  <a:pt x="28" y="8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1904999" y="2209800"/>
            <a:ext cx="37830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W1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697138" y="949623"/>
            <a:ext cx="64468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 sz="32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Monotype Sorts" pitchFamily="2" charset="2"/>
              <a:buChar char="ä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FPP è una curva con pendenza </a:t>
            </a:r>
            <a:r>
              <a:rPr kumimoji="0" lang="it-IT" altLang="it-IT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crescente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al crescere dell’ascissa. Ovvero: al crescere dell’ascissa, un’identica variazione nell’ascissa produce una variazione via via </a:t>
            </a:r>
            <a:r>
              <a:rPr kumimoji="0" lang="it-IT" altLang="it-IT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maggiore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nell’ordinata.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3F7D3F4-9875-4E66-BCD1-E82D0ECB43BB}"/>
              </a:ext>
            </a:extLst>
          </p:cNvPr>
          <p:cNvSpPr txBox="1"/>
          <p:nvPr/>
        </p:nvSpPr>
        <p:spPr>
          <a:xfrm flipH="1">
            <a:off x="5516119" y="1901475"/>
            <a:ext cx="3598162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forma convessa della FPP dipende dal principio del prodotto marginale decrescente.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Dosi successive di input utilizzate in un settore produttivo dove già si produce molto sono meno produttive delle stesse dosi applicate quando si produce poco.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4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100768"/>
            <a:ext cx="9144000" cy="535256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Premessa: le imprese acquistino i </a:t>
            </a:r>
            <a:r>
              <a:rPr lang="it-IT" altLang="en-US" sz="2400" dirty="0">
                <a:solidFill>
                  <a:srgbClr val="FF0000"/>
                </a:solidFill>
              </a:rPr>
              <a:t>servizi</a:t>
            </a:r>
            <a:r>
              <a:rPr lang="it-IT" altLang="en-US" sz="2400" dirty="0"/>
              <a:t>, non la proprietà degli input.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Questo vuol dire che i fattori produttivi sono «noleggiati» dalle imprese che ne usano i servizi.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/>
              <a:t>Per alcuni fattori si tratta di un vero «noleggio» (p.e. il lavoro: altrimenti sarebbe schiavitù!). Per altri di fatto il «noleggio» implica la «distruzione» del fattore (p.e. le materie prime).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Ipotizziamo che l’impresa sia PC </a:t>
            </a:r>
            <a:r>
              <a:rPr lang="it-IT" altLang="en-US" sz="2400" u="sng" dirty="0"/>
              <a:t>sia</a:t>
            </a:r>
            <a:r>
              <a:rPr lang="it-IT" altLang="en-US" sz="2400" dirty="0"/>
              <a:t> nel mercato del prodotto finale </a:t>
            </a:r>
            <a:r>
              <a:rPr lang="it-IT" altLang="en-US" sz="2400" u="sng" dirty="0"/>
              <a:t>che</a:t>
            </a:r>
            <a:r>
              <a:rPr lang="it-IT" altLang="en-US" sz="2400" dirty="0"/>
              <a:t> in quello degli input. Questa seconda ipotesi è cruciale per considerare l’impresa </a:t>
            </a:r>
            <a:r>
              <a:rPr lang="it-IT" altLang="en-US" sz="2400" i="1" dirty="0"/>
              <a:t>price-</a:t>
            </a:r>
            <a:r>
              <a:rPr lang="it-IT" altLang="en-US" sz="2400" i="1" dirty="0" err="1"/>
              <a:t>taker</a:t>
            </a:r>
            <a:r>
              <a:rPr lang="it-IT" altLang="en-US" sz="2400" dirty="0"/>
              <a:t> anche sul mercato dei fattori.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Per perseguire l’obiettivo della massimizzazione del profitto l’impresa deve acquistare fattori in modo “razionale”, cioè seguendo la solita </a:t>
            </a:r>
            <a:r>
              <a:rPr lang="it-IT" altLang="en-US" sz="2400" dirty="0">
                <a:solidFill>
                  <a:srgbClr val="FF0000"/>
                </a:solidFill>
              </a:rPr>
              <a:t>regola marginalista</a:t>
            </a:r>
            <a:r>
              <a:rPr lang="it-IT" alt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La decisione di acquistare o meno i servizi di un certo fattore produttivo dipenderà quindi, come sempre, dal confronto al margine tra costi e benefici che quel fattore in più potrebbe generare.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708364" y="260648"/>
            <a:ext cx="818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dirty="0"/>
              <a:t>L’acquisto dei fattori da parte delle imprese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4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4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4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6" grpId="0" uiExpand="1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3667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3668" name="Rectangle 102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3669" name="Rectangle 102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3670" name="Rectangle 103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3671" name="Rectangle 103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3672" name="Rectangle 1032"/>
          <p:cNvSpPr>
            <a:spLocks noGrp="1" noChangeArrowheads="1"/>
          </p:cNvSpPr>
          <p:nvPr>
            <p:ph type="title"/>
          </p:nvPr>
        </p:nvSpPr>
        <p:spPr>
          <a:xfrm>
            <a:off x="827584" y="145741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altLang="en-US" dirty="0"/>
              <a:t>Il valore del prodotto marginale</a:t>
            </a:r>
          </a:p>
        </p:txBody>
      </p:sp>
      <p:sp>
        <p:nvSpPr>
          <p:cNvPr id="526345" name="Rectangle 1033"/>
          <p:cNvSpPr>
            <a:spLocks noGrp="1" noChangeArrowheads="1"/>
          </p:cNvSpPr>
          <p:nvPr>
            <p:ph type="body" idx="1"/>
          </p:nvPr>
        </p:nvSpPr>
        <p:spPr>
          <a:xfrm>
            <a:off x="0" y="889986"/>
            <a:ext cx="9144000" cy="5358414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Problema: quanti lavoratori assumere nell’impresa, </a:t>
            </a:r>
            <a:r>
              <a:rPr lang="it-IT" altLang="en-US" sz="2400" u="sng" dirty="0"/>
              <a:t>dato</a:t>
            </a:r>
            <a:r>
              <a:rPr lang="it-IT" altLang="en-US" sz="2400" dirty="0"/>
              <a:t> il salario </a:t>
            </a:r>
            <a:r>
              <a:rPr lang="it-IT" altLang="en-US" sz="2400" i="1" dirty="0"/>
              <a:t>w</a:t>
            </a:r>
            <a:r>
              <a:rPr lang="it-IT" altLang="en-US" sz="2400" dirty="0"/>
              <a:t>?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L’impresa razionale considera se e quanto </a:t>
            </a:r>
            <a:r>
              <a:rPr lang="it-IT" altLang="en-US" sz="2400" u="sng" dirty="0"/>
              <a:t>profitto</a:t>
            </a:r>
            <a:r>
              <a:rPr lang="it-IT" altLang="en-US" sz="2400" dirty="0"/>
              <a:t> ricava da ciascun lavoratore (o da ciascuna ora di lavoro) addizionale.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Ogni lavoratore in più genera un certo prodotto marginale PML.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err="1"/>
              <a:t>N.b.</a:t>
            </a:r>
            <a:r>
              <a:rPr lang="it-IT" altLang="en-US" dirty="0"/>
              <a:t>: per il principio del </a:t>
            </a:r>
            <a:r>
              <a:rPr lang="it-IT" altLang="en-US" u="sng" dirty="0"/>
              <a:t>prodotto marginale decrescente</a:t>
            </a:r>
            <a:r>
              <a:rPr lang="it-IT" altLang="en-US" dirty="0"/>
              <a:t>, anche PML diminuisce al crescere del numero di lavoratori (o del numero di ore di lavoro) utilizzati dall’impresa.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L’impresa non è però interessata solo a quanto produce il lavoratore marginale, ma anche (anzi, soprattutto!) a </a:t>
            </a:r>
            <a:r>
              <a:rPr lang="it-IT" altLang="en-US" sz="2400" u="sng" dirty="0"/>
              <a:t>quanto vale</a:t>
            </a:r>
            <a:r>
              <a:rPr lang="it-IT" altLang="en-US" sz="2400" dirty="0"/>
              <a:t> ciò che tale lavoratore produce. Deve cioè tenere conto anche del </a:t>
            </a:r>
            <a:r>
              <a:rPr lang="it-IT" altLang="en-US" sz="2400" u="sng" dirty="0"/>
              <a:t>prezzo</a:t>
            </a:r>
            <a:r>
              <a:rPr lang="it-IT" altLang="en-US" sz="2400" dirty="0"/>
              <a:t> del prodotto finale addizionale ottenuto grazie al lavoratore in più.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Serve pertanto una misura monetaria, il </a:t>
            </a:r>
            <a:r>
              <a:rPr lang="it-IT" altLang="en-US" sz="2400" dirty="0">
                <a:solidFill>
                  <a:srgbClr val="FF0000"/>
                </a:solidFill>
              </a:rPr>
              <a:t>valore del prodotto marginale</a:t>
            </a:r>
            <a:r>
              <a:rPr lang="it-IT" altLang="en-US" sz="2400" dirty="0"/>
              <a:t>, pari al prodotto tra PML ed il prezzo di mercato p del bene finale: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en-US" sz="3200" dirty="0">
                <a:solidFill>
                  <a:srgbClr val="FF0000"/>
                </a:solidFill>
              </a:rPr>
              <a:t>VPML = p </a:t>
            </a:r>
            <a:r>
              <a:rPr lang="it-IT" altLang="en-US" sz="32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∙</a:t>
            </a:r>
            <a:r>
              <a:rPr lang="it-IT" altLang="en-US" sz="3200" dirty="0">
                <a:solidFill>
                  <a:srgbClr val="FF0000"/>
                </a:solidFill>
              </a:rPr>
              <a:t> PML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2033C-F971-4DE3-BE0D-BC9EAC8D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56" y="188640"/>
            <a:ext cx="8497887" cy="1143000"/>
          </a:xfrm>
        </p:spPr>
        <p:txBody>
          <a:bodyPr/>
          <a:lstStyle/>
          <a:p>
            <a:r>
              <a:rPr lang="it-IT" dirty="0"/>
              <a:t>Assumere o no un lavoratore in più?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F2CF02-55E6-45C0-A1D2-76DD707E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it-IT" dirty="0"/>
              <a:t>Il valore del prodotto marginale del lavoro </a:t>
            </a:r>
            <a:r>
              <a:rPr lang="it-IT" dirty="0">
                <a:solidFill>
                  <a:srgbClr val="FF0000"/>
                </a:solidFill>
              </a:rPr>
              <a:t>VPML</a:t>
            </a:r>
            <a:r>
              <a:rPr lang="it-IT" dirty="0"/>
              <a:t> misura il </a:t>
            </a:r>
            <a:r>
              <a:rPr lang="it-IT" dirty="0">
                <a:solidFill>
                  <a:srgbClr val="FF0000"/>
                </a:solidFill>
              </a:rPr>
              <a:t>beneficio marginale </a:t>
            </a:r>
            <a:r>
              <a:rPr lang="it-IT" dirty="0"/>
              <a:t>che l’impresa ottiene assumendo un lavoratore (o un’ora di lavoro) in più.</a:t>
            </a:r>
          </a:p>
          <a:p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costo marginale </a:t>
            </a:r>
            <a:r>
              <a:rPr lang="it-IT" dirty="0"/>
              <a:t>di tale decisione è pari al salario </a:t>
            </a:r>
            <a:r>
              <a:rPr lang="it-IT" i="1" dirty="0">
                <a:solidFill>
                  <a:srgbClr val="FF0000"/>
                </a:solidFill>
              </a:rPr>
              <a:t>w</a:t>
            </a:r>
            <a:r>
              <a:rPr lang="it-IT" dirty="0"/>
              <a:t> (dato) che sul mercato si paga per quel lavoratore (o ora di lavoro).</a:t>
            </a:r>
          </a:p>
          <a:p>
            <a:r>
              <a:rPr lang="it-IT" dirty="0"/>
              <a:t>L’impresa razionale, quindi, assume un lavoratore (o un’ora di lavoro) in più se e solo se </a:t>
            </a:r>
            <a:r>
              <a:rPr lang="it-IT" dirty="0">
                <a:solidFill>
                  <a:srgbClr val="FF0000"/>
                </a:solidFill>
              </a:rPr>
              <a:t>VPML &gt; </a:t>
            </a:r>
            <a:r>
              <a:rPr lang="it-IT" i="1" dirty="0">
                <a:solidFill>
                  <a:srgbClr val="FF0000"/>
                </a:solidFill>
              </a:rPr>
              <a:t>w . </a:t>
            </a:r>
          </a:p>
          <a:p>
            <a:r>
              <a:rPr lang="it-IT" dirty="0"/>
              <a:t>Essa smetterà di assumere lavoratori quando </a:t>
            </a:r>
            <a:r>
              <a:rPr lang="it-IT" dirty="0">
                <a:solidFill>
                  <a:srgbClr val="FF0000"/>
                </a:solidFill>
              </a:rPr>
              <a:t>VPML = </a:t>
            </a:r>
            <a:r>
              <a:rPr lang="it-IT" i="1" dirty="0">
                <a:solidFill>
                  <a:srgbClr val="FF0000"/>
                </a:solidFill>
              </a:rPr>
              <a:t>w.</a:t>
            </a:r>
          </a:p>
          <a:p>
            <a:r>
              <a:rPr lang="it-IT" dirty="0"/>
              <a:t>Da questo ragionamento segue che VPML rappresenta graficamente la </a:t>
            </a:r>
            <a:r>
              <a:rPr lang="it-IT" dirty="0">
                <a:solidFill>
                  <a:srgbClr val="FF0000"/>
                </a:solidFill>
              </a:rPr>
              <a:t>domanda di lavoro </a:t>
            </a:r>
            <a:r>
              <a:rPr lang="it-IT" dirty="0"/>
              <a:t>dell’impresa.</a:t>
            </a:r>
          </a:p>
        </p:txBody>
      </p:sp>
    </p:spTree>
    <p:extLst>
      <p:ext uri="{BB962C8B-B14F-4D97-AF65-F5344CB8AC3E}">
        <p14:creationId xmlns:p14="http://schemas.microsoft.com/office/powerpoint/2010/main" val="184381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838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1484313"/>
          <a:ext cx="88011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3" name="Documento" r:id="rId4" imgW="7682721" imgH="4192948" progId="Word.Document.8">
                  <p:embed/>
                </p:oleObj>
              </mc:Choice>
              <mc:Fallback>
                <p:oleObj name="Documento" r:id="rId4" imgW="7682721" imgH="419294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4313"/>
                        <a:ext cx="88011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50825" y="0"/>
            <a:ext cx="8550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3200"/>
              <a:t>La regola marginalista: quanti lavoratori assumere?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714375"/>
          </a:xfrm>
          <a:prstGeom prst="rect">
            <a:avLst/>
          </a:prstGeom>
          <a:solidFill>
            <a:schemeClr val="accent1">
              <a:alpha val="34117"/>
            </a:schemeClr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u="sng"/>
              <a:t>Problema</a:t>
            </a:r>
            <a:r>
              <a:rPr lang="it-IT" altLang="en-US" sz="2000"/>
              <a:t>: devo raccogliere della frutta dagli alberi. Ho a disposizione una cesta ed una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000"/>
              <a:t>scala. Quanti raccoglitori devo assumere, posto che il prezzo della frutta è 10€ al kg?</a:t>
            </a: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0" y="57340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b="1"/>
              <a:t>*</a:t>
            </a:r>
            <a:r>
              <a:rPr lang="it-IT" altLang="en-US" sz="1800"/>
              <a:t> </a:t>
            </a:r>
            <a:r>
              <a:rPr lang="it-IT" altLang="en-US" sz="1800" u="sng"/>
              <a:t>Prodotto marginale del lavoro</a:t>
            </a:r>
            <a:r>
              <a:rPr lang="it-IT" altLang="en-US" sz="1800"/>
              <a:t>: incremento del prodotto totale ottenuto assumendo un lavoratore in più, dati tutti gli altri fattori di produzione.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590800" y="5943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/>
              <a:t>2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743200" y="60960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altLang="en-US" dirty="0"/>
              <a:t>Rappresentare la VPML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1411288" y="6042025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17768" name="Group 8"/>
          <p:cNvGrpSpPr>
            <a:grpSpLocks/>
          </p:cNvGrpSpPr>
          <p:nvPr/>
        </p:nvGrpSpPr>
        <p:grpSpPr bwMode="auto">
          <a:xfrm>
            <a:off x="6400800" y="6019800"/>
            <a:ext cx="2328863" cy="534988"/>
            <a:chOff x="4172" y="3806"/>
            <a:chExt cx="1467" cy="337"/>
          </a:xfrm>
        </p:grpSpPr>
        <p:sp>
          <p:nvSpPr>
            <p:cNvPr id="117791" name="Rectangle 9"/>
            <p:cNvSpPr>
              <a:spLocks noChangeArrowheads="1"/>
            </p:cNvSpPr>
            <p:nvPr/>
          </p:nvSpPr>
          <p:spPr bwMode="auto">
            <a:xfrm>
              <a:off x="4386" y="3806"/>
              <a:ext cx="12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Quantità di lavoro</a:t>
              </a:r>
            </a:p>
          </p:txBody>
        </p:sp>
        <p:sp>
          <p:nvSpPr>
            <p:cNvPr id="117792" name="Rectangle 10"/>
            <p:cNvSpPr>
              <a:spLocks noChangeArrowheads="1"/>
            </p:cNvSpPr>
            <p:nvPr/>
          </p:nvSpPr>
          <p:spPr bwMode="auto">
            <a:xfrm>
              <a:off x="4172" y="3951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7769" name="Rectangle 11"/>
          <p:cNvSpPr>
            <a:spLocks noChangeArrowheads="1"/>
          </p:cNvSpPr>
          <p:nvPr/>
        </p:nvSpPr>
        <p:spPr bwMode="auto">
          <a:xfrm>
            <a:off x="1411288" y="6042025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17770" name="Group 12"/>
          <p:cNvGrpSpPr>
            <a:grpSpLocks/>
          </p:cNvGrpSpPr>
          <p:nvPr/>
        </p:nvGrpSpPr>
        <p:grpSpPr bwMode="auto">
          <a:xfrm>
            <a:off x="685800" y="1752600"/>
            <a:ext cx="819150" cy="1017588"/>
            <a:chOff x="340" y="1104"/>
            <a:chExt cx="516" cy="641"/>
          </a:xfrm>
        </p:grpSpPr>
        <p:sp>
          <p:nvSpPr>
            <p:cNvPr id="117787" name="Rectangle 13"/>
            <p:cNvSpPr>
              <a:spLocks noChangeArrowheads="1"/>
            </p:cNvSpPr>
            <p:nvPr/>
          </p:nvSpPr>
          <p:spPr bwMode="auto">
            <a:xfrm>
              <a:off x="376" y="1104"/>
              <a:ext cx="4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VPML,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salario</a:t>
              </a:r>
            </a:p>
          </p:txBody>
        </p:sp>
        <p:sp>
          <p:nvSpPr>
            <p:cNvPr id="117788" name="Rectangle 14"/>
            <p:cNvSpPr>
              <a:spLocks noChangeArrowheads="1"/>
            </p:cNvSpPr>
            <p:nvPr/>
          </p:nvSpPr>
          <p:spPr bwMode="auto">
            <a:xfrm>
              <a:off x="758" y="1249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789" name="Rectangle 15"/>
            <p:cNvSpPr>
              <a:spLocks noChangeArrowheads="1"/>
            </p:cNvSpPr>
            <p:nvPr/>
          </p:nvSpPr>
          <p:spPr bwMode="auto">
            <a:xfrm>
              <a:off x="340" y="1408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790" name="Rectangle 16"/>
            <p:cNvSpPr>
              <a:spLocks noChangeArrowheads="1"/>
            </p:cNvSpPr>
            <p:nvPr/>
          </p:nvSpPr>
          <p:spPr bwMode="auto">
            <a:xfrm>
              <a:off x="394" y="1553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7771" name="Rectangle 17"/>
          <p:cNvSpPr>
            <a:spLocks noChangeArrowheads="1"/>
          </p:cNvSpPr>
          <p:nvPr/>
        </p:nvSpPr>
        <p:spPr bwMode="auto">
          <a:xfrm>
            <a:off x="4724400" y="5029200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VPML</a:t>
            </a: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7772" name="Line 18"/>
          <p:cNvSpPr>
            <a:spLocks noChangeShapeType="1"/>
          </p:cNvSpPr>
          <p:nvPr/>
        </p:nvSpPr>
        <p:spPr bwMode="auto">
          <a:xfrm>
            <a:off x="2778125" y="2673350"/>
            <a:ext cx="3771900" cy="2414588"/>
          </a:xfrm>
          <a:prstGeom prst="line">
            <a:avLst/>
          </a:prstGeom>
          <a:noFill/>
          <a:ln w="28575">
            <a:solidFill>
              <a:srgbClr val="4D9A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7773" name="Freeform 19"/>
          <p:cNvSpPr>
            <a:spLocks/>
          </p:cNvSpPr>
          <p:nvPr/>
        </p:nvSpPr>
        <p:spPr bwMode="auto">
          <a:xfrm>
            <a:off x="1619250" y="1795463"/>
            <a:ext cx="6662738" cy="4206875"/>
          </a:xfrm>
          <a:custGeom>
            <a:avLst/>
            <a:gdLst>
              <a:gd name="T0" fmla="*/ 0 w 4197"/>
              <a:gd name="T1" fmla="*/ 0 h 2650"/>
              <a:gd name="T2" fmla="*/ 0 w 4197"/>
              <a:gd name="T3" fmla="*/ 2147483646 h 2650"/>
              <a:gd name="T4" fmla="*/ 2147483646 w 4197"/>
              <a:gd name="T5" fmla="*/ 2147483646 h 26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97" h="2650">
                <a:moveTo>
                  <a:pt x="0" y="0"/>
                </a:moveTo>
                <a:lnTo>
                  <a:pt x="0" y="2649"/>
                </a:lnTo>
                <a:lnTo>
                  <a:pt x="4196" y="264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0452" name="Text Box 20"/>
          <p:cNvSpPr txBox="1">
            <a:spLocks noChangeArrowheads="1"/>
          </p:cNvSpPr>
          <p:nvPr/>
        </p:nvSpPr>
        <p:spPr bwMode="auto">
          <a:xfrm>
            <a:off x="5786438" y="1701801"/>
            <a:ext cx="3124200" cy="1552575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dirty="0"/>
              <a:t>VPML è decrescente perché PML diminuisce al crescere di 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400" dirty="0"/>
              <a:t>(mentre P è dato)</a:t>
            </a:r>
          </a:p>
        </p:txBody>
      </p:sp>
      <p:sp>
        <p:nvSpPr>
          <p:cNvPr id="530453" name="Line 21"/>
          <p:cNvSpPr>
            <a:spLocks noChangeShapeType="1"/>
          </p:cNvSpPr>
          <p:nvPr/>
        </p:nvSpPr>
        <p:spPr bwMode="auto">
          <a:xfrm flipH="1">
            <a:off x="4776787" y="2969257"/>
            <a:ext cx="876611" cy="7719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7776" name="Line 22"/>
          <p:cNvSpPr>
            <a:spLocks noChangeShapeType="1"/>
          </p:cNvSpPr>
          <p:nvPr/>
        </p:nvSpPr>
        <p:spPr bwMode="auto">
          <a:xfrm>
            <a:off x="1606740" y="3470906"/>
            <a:ext cx="2431852" cy="11337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117777" name="Line 23"/>
          <p:cNvSpPr>
            <a:spLocks noChangeShapeType="1"/>
          </p:cNvSpPr>
          <p:nvPr/>
        </p:nvSpPr>
        <p:spPr bwMode="auto">
          <a:xfrm>
            <a:off x="4038600" y="3505200"/>
            <a:ext cx="0" cy="25146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117778" name="Line 24"/>
          <p:cNvSpPr>
            <a:spLocks noChangeShapeType="1"/>
          </p:cNvSpPr>
          <p:nvPr/>
        </p:nvSpPr>
        <p:spPr bwMode="auto">
          <a:xfrm>
            <a:off x="1647669" y="4366356"/>
            <a:ext cx="3838732" cy="11337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117779" name="Line 25"/>
          <p:cNvSpPr>
            <a:spLocks noChangeShapeType="1"/>
          </p:cNvSpPr>
          <p:nvPr/>
        </p:nvSpPr>
        <p:spPr bwMode="auto">
          <a:xfrm>
            <a:off x="5486400" y="4419600"/>
            <a:ext cx="0" cy="16002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117780" name="Text Box 26"/>
          <p:cNvSpPr txBox="1">
            <a:spLocks noChangeArrowheads="1"/>
          </p:cNvSpPr>
          <p:nvPr/>
        </p:nvSpPr>
        <p:spPr bwMode="auto">
          <a:xfrm>
            <a:off x="990600" y="32004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800</a:t>
            </a:r>
          </a:p>
        </p:txBody>
      </p:sp>
      <p:sp>
        <p:nvSpPr>
          <p:cNvPr id="117781" name="Text Box 27"/>
          <p:cNvSpPr txBox="1">
            <a:spLocks noChangeArrowheads="1"/>
          </p:cNvSpPr>
          <p:nvPr/>
        </p:nvSpPr>
        <p:spPr bwMode="auto">
          <a:xfrm>
            <a:off x="990600" y="41910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600</a:t>
            </a:r>
          </a:p>
        </p:txBody>
      </p:sp>
      <p:sp>
        <p:nvSpPr>
          <p:cNvPr id="117782" name="Rectangle 28"/>
          <p:cNvSpPr>
            <a:spLocks noChangeArrowheads="1"/>
          </p:cNvSpPr>
          <p:nvPr/>
        </p:nvSpPr>
        <p:spPr bwMode="auto">
          <a:xfrm>
            <a:off x="3962400" y="5943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/>
              <a:t>3</a:t>
            </a:r>
          </a:p>
        </p:txBody>
      </p:sp>
      <p:sp>
        <p:nvSpPr>
          <p:cNvPr id="117783" name="Freeform 29"/>
          <p:cNvSpPr>
            <a:spLocks/>
          </p:cNvSpPr>
          <p:nvPr/>
        </p:nvSpPr>
        <p:spPr bwMode="auto">
          <a:xfrm>
            <a:off x="5410200" y="4343400"/>
            <a:ext cx="141288" cy="130175"/>
          </a:xfrm>
          <a:custGeom>
            <a:avLst/>
            <a:gdLst>
              <a:gd name="T0" fmla="*/ 2147483646 w 89"/>
              <a:gd name="T1" fmla="*/ 2147483646 h 82"/>
              <a:gd name="T2" fmla="*/ 2147483646 w 89"/>
              <a:gd name="T3" fmla="*/ 2147483646 h 82"/>
              <a:gd name="T4" fmla="*/ 2147483646 w 89"/>
              <a:gd name="T5" fmla="*/ 2147483646 h 82"/>
              <a:gd name="T6" fmla="*/ 2147483646 w 89"/>
              <a:gd name="T7" fmla="*/ 2147483646 h 82"/>
              <a:gd name="T8" fmla="*/ 2147483646 w 89"/>
              <a:gd name="T9" fmla="*/ 2147483646 h 82"/>
              <a:gd name="T10" fmla="*/ 2147483646 w 89"/>
              <a:gd name="T11" fmla="*/ 0 h 82"/>
              <a:gd name="T12" fmla="*/ 2147483646 w 89"/>
              <a:gd name="T13" fmla="*/ 0 h 82"/>
              <a:gd name="T14" fmla="*/ 2147483646 w 89"/>
              <a:gd name="T15" fmla="*/ 0 h 82"/>
              <a:gd name="T16" fmla="*/ 2147483646 w 89"/>
              <a:gd name="T17" fmla="*/ 2147483646 h 82"/>
              <a:gd name="T18" fmla="*/ 0 w 89"/>
              <a:gd name="T19" fmla="*/ 2147483646 h 82"/>
              <a:gd name="T20" fmla="*/ 2147483646 w 89"/>
              <a:gd name="T21" fmla="*/ 2147483646 h 82"/>
              <a:gd name="T22" fmla="*/ 2147483646 w 89"/>
              <a:gd name="T23" fmla="*/ 2147483646 h 82"/>
              <a:gd name="T24" fmla="*/ 2147483646 w 89"/>
              <a:gd name="T25" fmla="*/ 2147483646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9" h="82">
                <a:moveTo>
                  <a:pt x="44" y="81"/>
                </a:moveTo>
                <a:lnTo>
                  <a:pt x="59" y="67"/>
                </a:lnTo>
                <a:lnTo>
                  <a:pt x="73" y="54"/>
                </a:lnTo>
                <a:lnTo>
                  <a:pt x="88" y="40"/>
                </a:lnTo>
                <a:lnTo>
                  <a:pt x="73" y="13"/>
                </a:lnTo>
                <a:lnTo>
                  <a:pt x="59" y="0"/>
                </a:lnTo>
                <a:lnTo>
                  <a:pt x="44" y="0"/>
                </a:lnTo>
                <a:lnTo>
                  <a:pt x="29" y="0"/>
                </a:lnTo>
                <a:lnTo>
                  <a:pt x="15" y="13"/>
                </a:lnTo>
                <a:lnTo>
                  <a:pt x="0" y="40"/>
                </a:lnTo>
                <a:lnTo>
                  <a:pt x="15" y="54"/>
                </a:lnTo>
                <a:lnTo>
                  <a:pt x="29" y="67"/>
                </a:lnTo>
                <a:lnTo>
                  <a:pt x="44" y="8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7784" name="Freeform 30"/>
          <p:cNvSpPr>
            <a:spLocks/>
          </p:cNvSpPr>
          <p:nvPr/>
        </p:nvSpPr>
        <p:spPr bwMode="auto">
          <a:xfrm>
            <a:off x="3962400" y="3429000"/>
            <a:ext cx="141288" cy="130175"/>
          </a:xfrm>
          <a:custGeom>
            <a:avLst/>
            <a:gdLst>
              <a:gd name="T0" fmla="*/ 2147483646 w 89"/>
              <a:gd name="T1" fmla="*/ 2147483646 h 82"/>
              <a:gd name="T2" fmla="*/ 2147483646 w 89"/>
              <a:gd name="T3" fmla="*/ 2147483646 h 82"/>
              <a:gd name="T4" fmla="*/ 2147483646 w 89"/>
              <a:gd name="T5" fmla="*/ 2147483646 h 82"/>
              <a:gd name="T6" fmla="*/ 2147483646 w 89"/>
              <a:gd name="T7" fmla="*/ 2147483646 h 82"/>
              <a:gd name="T8" fmla="*/ 2147483646 w 89"/>
              <a:gd name="T9" fmla="*/ 2147483646 h 82"/>
              <a:gd name="T10" fmla="*/ 2147483646 w 89"/>
              <a:gd name="T11" fmla="*/ 0 h 82"/>
              <a:gd name="T12" fmla="*/ 2147483646 w 89"/>
              <a:gd name="T13" fmla="*/ 0 h 82"/>
              <a:gd name="T14" fmla="*/ 2147483646 w 89"/>
              <a:gd name="T15" fmla="*/ 0 h 82"/>
              <a:gd name="T16" fmla="*/ 2147483646 w 89"/>
              <a:gd name="T17" fmla="*/ 2147483646 h 82"/>
              <a:gd name="T18" fmla="*/ 0 w 89"/>
              <a:gd name="T19" fmla="*/ 2147483646 h 82"/>
              <a:gd name="T20" fmla="*/ 2147483646 w 89"/>
              <a:gd name="T21" fmla="*/ 2147483646 h 82"/>
              <a:gd name="T22" fmla="*/ 2147483646 w 89"/>
              <a:gd name="T23" fmla="*/ 2147483646 h 82"/>
              <a:gd name="T24" fmla="*/ 2147483646 w 89"/>
              <a:gd name="T25" fmla="*/ 2147483646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9" h="82">
                <a:moveTo>
                  <a:pt x="44" y="81"/>
                </a:moveTo>
                <a:lnTo>
                  <a:pt x="59" y="67"/>
                </a:lnTo>
                <a:lnTo>
                  <a:pt x="73" y="54"/>
                </a:lnTo>
                <a:lnTo>
                  <a:pt x="88" y="40"/>
                </a:lnTo>
                <a:lnTo>
                  <a:pt x="73" y="13"/>
                </a:lnTo>
                <a:lnTo>
                  <a:pt x="59" y="0"/>
                </a:lnTo>
                <a:lnTo>
                  <a:pt x="44" y="0"/>
                </a:lnTo>
                <a:lnTo>
                  <a:pt x="29" y="0"/>
                </a:lnTo>
                <a:lnTo>
                  <a:pt x="15" y="13"/>
                </a:lnTo>
                <a:lnTo>
                  <a:pt x="0" y="40"/>
                </a:lnTo>
                <a:lnTo>
                  <a:pt x="15" y="54"/>
                </a:lnTo>
                <a:lnTo>
                  <a:pt x="29" y="67"/>
                </a:lnTo>
                <a:lnTo>
                  <a:pt x="44" y="8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7785" name="Text Box 31"/>
          <p:cNvSpPr txBox="1">
            <a:spLocks noChangeArrowheads="1"/>
          </p:cNvSpPr>
          <p:nvPr/>
        </p:nvSpPr>
        <p:spPr bwMode="auto">
          <a:xfrm>
            <a:off x="3962400" y="3048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/>
              <a:t>A</a:t>
            </a:r>
          </a:p>
        </p:txBody>
      </p:sp>
      <p:sp>
        <p:nvSpPr>
          <p:cNvPr id="117786" name="Text Box 32"/>
          <p:cNvSpPr txBox="1">
            <a:spLocks noChangeArrowheads="1"/>
          </p:cNvSpPr>
          <p:nvPr/>
        </p:nvSpPr>
        <p:spPr bwMode="auto">
          <a:xfrm>
            <a:off x="5257800" y="3886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/>
              <a:t>B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3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5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33528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772400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altLang="en-US" dirty="0"/>
              <a:t>La scelta ottimale del fattore lavoro </a:t>
            </a:r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1411288" y="6178550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23914" name="Group 10"/>
          <p:cNvGrpSpPr>
            <a:grpSpLocks/>
          </p:cNvGrpSpPr>
          <p:nvPr/>
        </p:nvGrpSpPr>
        <p:grpSpPr bwMode="auto">
          <a:xfrm>
            <a:off x="6623050" y="6178550"/>
            <a:ext cx="2328863" cy="541338"/>
            <a:chOff x="4172" y="3892"/>
            <a:chExt cx="1467" cy="341"/>
          </a:xfrm>
        </p:grpSpPr>
        <p:sp>
          <p:nvSpPr>
            <p:cNvPr id="123932" name="Rectangle 11"/>
            <p:cNvSpPr>
              <a:spLocks noChangeArrowheads="1"/>
            </p:cNvSpPr>
            <p:nvPr/>
          </p:nvSpPr>
          <p:spPr bwMode="auto">
            <a:xfrm>
              <a:off x="4386" y="3892"/>
              <a:ext cx="12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Quantità di lavoro</a:t>
              </a:r>
            </a:p>
          </p:txBody>
        </p:sp>
        <p:sp>
          <p:nvSpPr>
            <p:cNvPr id="123933" name="Rectangle 12"/>
            <p:cNvSpPr>
              <a:spLocks noChangeArrowheads="1"/>
            </p:cNvSpPr>
            <p:nvPr/>
          </p:nvSpPr>
          <p:spPr bwMode="auto">
            <a:xfrm>
              <a:off x="4172" y="4041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3915" name="Rectangle 13"/>
          <p:cNvSpPr>
            <a:spLocks noChangeArrowheads="1"/>
          </p:cNvSpPr>
          <p:nvPr/>
        </p:nvSpPr>
        <p:spPr bwMode="auto">
          <a:xfrm>
            <a:off x="1411288" y="6178550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23916" name="Group 14"/>
          <p:cNvGrpSpPr>
            <a:grpSpLocks/>
          </p:cNvGrpSpPr>
          <p:nvPr/>
        </p:nvGrpSpPr>
        <p:grpSpPr bwMode="auto">
          <a:xfrm>
            <a:off x="-533400" y="3810000"/>
            <a:ext cx="2133600" cy="669925"/>
            <a:chOff x="587" y="2410"/>
            <a:chExt cx="1344" cy="422"/>
          </a:xfrm>
        </p:grpSpPr>
        <p:sp>
          <p:nvSpPr>
            <p:cNvPr id="123930" name="Rectangle 15"/>
            <p:cNvSpPr>
              <a:spLocks noChangeArrowheads="1"/>
            </p:cNvSpPr>
            <p:nvPr/>
          </p:nvSpPr>
          <p:spPr bwMode="auto">
            <a:xfrm>
              <a:off x="1007" y="2410"/>
              <a:ext cx="924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(costo marginale 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del lavoro)</a:t>
              </a:r>
            </a:p>
          </p:txBody>
        </p:sp>
        <p:sp>
          <p:nvSpPr>
            <p:cNvPr id="123931" name="Rectangle 16"/>
            <p:cNvSpPr>
              <a:spLocks noChangeArrowheads="1"/>
            </p:cNvSpPr>
            <p:nvPr/>
          </p:nvSpPr>
          <p:spPr bwMode="auto">
            <a:xfrm>
              <a:off x="587" y="2573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3917" name="Rectangle 17"/>
          <p:cNvSpPr>
            <a:spLocks noChangeArrowheads="1"/>
          </p:cNvSpPr>
          <p:nvPr/>
        </p:nvSpPr>
        <p:spPr bwMode="auto">
          <a:xfrm>
            <a:off x="4617857" y="6180470"/>
            <a:ext cx="36548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L* </a:t>
            </a:r>
            <a:r>
              <a:rPr lang="it-IT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3918" name="Rectangle 18"/>
          <p:cNvSpPr>
            <a:spLocks noChangeArrowheads="1"/>
          </p:cNvSpPr>
          <p:nvPr/>
        </p:nvSpPr>
        <p:spPr bwMode="auto">
          <a:xfrm>
            <a:off x="5410200" y="5181600"/>
            <a:ext cx="324008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VPML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(= beneficio marginale del lavoro)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919" name="Line 19"/>
          <p:cNvSpPr>
            <a:spLocks noChangeShapeType="1"/>
          </p:cNvSpPr>
          <p:nvPr/>
        </p:nvSpPr>
        <p:spPr bwMode="auto">
          <a:xfrm>
            <a:off x="1639888" y="3978275"/>
            <a:ext cx="55610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920" name="Line 20"/>
          <p:cNvSpPr>
            <a:spLocks noChangeShapeType="1"/>
          </p:cNvSpPr>
          <p:nvPr/>
        </p:nvSpPr>
        <p:spPr bwMode="auto">
          <a:xfrm flipV="1">
            <a:off x="4708525" y="3973513"/>
            <a:ext cx="0" cy="21431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921" name="Line 21"/>
          <p:cNvSpPr>
            <a:spLocks noChangeShapeType="1"/>
          </p:cNvSpPr>
          <p:nvPr/>
        </p:nvSpPr>
        <p:spPr bwMode="auto">
          <a:xfrm>
            <a:off x="2778125" y="2701925"/>
            <a:ext cx="3771900" cy="2492375"/>
          </a:xfrm>
          <a:prstGeom prst="line">
            <a:avLst/>
          </a:prstGeom>
          <a:noFill/>
          <a:ln w="28575">
            <a:solidFill>
              <a:srgbClr val="4D9A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922" name="Freeform 22"/>
          <p:cNvSpPr>
            <a:spLocks/>
          </p:cNvSpPr>
          <p:nvPr/>
        </p:nvSpPr>
        <p:spPr bwMode="auto">
          <a:xfrm>
            <a:off x="1619250" y="1797050"/>
            <a:ext cx="6662738" cy="4340225"/>
          </a:xfrm>
          <a:custGeom>
            <a:avLst/>
            <a:gdLst>
              <a:gd name="T0" fmla="*/ 0 w 4197"/>
              <a:gd name="T1" fmla="*/ 0 h 2734"/>
              <a:gd name="T2" fmla="*/ 0 w 4197"/>
              <a:gd name="T3" fmla="*/ 2147483646 h 2734"/>
              <a:gd name="T4" fmla="*/ 2147483646 w 4197"/>
              <a:gd name="T5" fmla="*/ 2147483646 h 27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97" h="2734">
                <a:moveTo>
                  <a:pt x="0" y="0"/>
                </a:moveTo>
                <a:lnTo>
                  <a:pt x="0" y="2733"/>
                </a:lnTo>
                <a:lnTo>
                  <a:pt x="4196" y="27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23" name="Freeform 23"/>
          <p:cNvSpPr>
            <a:spLocks/>
          </p:cNvSpPr>
          <p:nvPr/>
        </p:nvSpPr>
        <p:spPr bwMode="auto">
          <a:xfrm>
            <a:off x="4637088" y="3911600"/>
            <a:ext cx="141287" cy="130175"/>
          </a:xfrm>
          <a:custGeom>
            <a:avLst/>
            <a:gdLst>
              <a:gd name="T0" fmla="*/ 2147483646 w 89"/>
              <a:gd name="T1" fmla="*/ 2147483646 h 82"/>
              <a:gd name="T2" fmla="*/ 2147483646 w 89"/>
              <a:gd name="T3" fmla="*/ 2147483646 h 82"/>
              <a:gd name="T4" fmla="*/ 2147483646 w 89"/>
              <a:gd name="T5" fmla="*/ 2147483646 h 82"/>
              <a:gd name="T6" fmla="*/ 2147483646 w 89"/>
              <a:gd name="T7" fmla="*/ 2147483646 h 82"/>
              <a:gd name="T8" fmla="*/ 2147483646 w 89"/>
              <a:gd name="T9" fmla="*/ 2147483646 h 82"/>
              <a:gd name="T10" fmla="*/ 2147483646 w 89"/>
              <a:gd name="T11" fmla="*/ 0 h 82"/>
              <a:gd name="T12" fmla="*/ 2147483646 w 89"/>
              <a:gd name="T13" fmla="*/ 0 h 82"/>
              <a:gd name="T14" fmla="*/ 2147483646 w 89"/>
              <a:gd name="T15" fmla="*/ 0 h 82"/>
              <a:gd name="T16" fmla="*/ 2147483646 w 89"/>
              <a:gd name="T17" fmla="*/ 2147483646 h 82"/>
              <a:gd name="T18" fmla="*/ 0 w 89"/>
              <a:gd name="T19" fmla="*/ 2147483646 h 82"/>
              <a:gd name="T20" fmla="*/ 2147483646 w 89"/>
              <a:gd name="T21" fmla="*/ 2147483646 h 82"/>
              <a:gd name="T22" fmla="*/ 2147483646 w 89"/>
              <a:gd name="T23" fmla="*/ 2147483646 h 82"/>
              <a:gd name="T24" fmla="*/ 2147483646 w 89"/>
              <a:gd name="T25" fmla="*/ 2147483646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9" h="82">
                <a:moveTo>
                  <a:pt x="44" y="81"/>
                </a:moveTo>
                <a:lnTo>
                  <a:pt x="59" y="67"/>
                </a:lnTo>
                <a:lnTo>
                  <a:pt x="73" y="54"/>
                </a:lnTo>
                <a:lnTo>
                  <a:pt x="88" y="40"/>
                </a:lnTo>
                <a:lnTo>
                  <a:pt x="73" y="13"/>
                </a:lnTo>
                <a:lnTo>
                  <a:pt x="59" y="0"/>
                </a:lnTo>
                <a:lnTo>
                  <a:pt x="44" y="0"/>
                </a:lnTo>
                <a:lnTo>
                  <a:pt x="29" y="0"/>
                </a:lnTo>
                <a:lnTo>
                  <a:pt x="15" y="13"/>
                </a:lnTo>
                <a:lnTo>
                  <a:pt x="0" y="40"/>
                </a:lnTo>
                <a:lnTo>
                  <a:pt x="15" y="54"/>
                </a:lnTo>
                <a:lnTo>
                  <a:pt x="29" y="67"/>
                </a:lnTo>
                <a:lnTo>
                  <a:pt x="44" y="8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24" name="Text Box 24"/>
          <p:cNvSpPr txBox="1">
            <a:spLocks noChangeArrowheads="1"/>
          </p:cNvSpPr>
          <p:nvPr/>
        </p:nvSpPr>
        <p:spPr bwMode="auto">
          <a:xfrm>
            <a:off x="4648200" y="3429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/>
              <a:t>E</a:t>
            </a:r>
            <a:endParaRPr lang="it-IT" altLang="en-US" sz="2400"/>
          </a:p>
        </p:txBody>
      </p:sp>
      <p:grpSp>
        <p:nvGrpSpPr>
          <p:cNvPr id="123925" name="Group 25"/>
          <p:cNvGrpSpPr>
            <a:grpSpLocks/>
          </p:cNvGrpSpPr>
          <p:nvPr/>
        </p:nvGrpSpPr>
        <p:grpSpPr bwMode="auto">
          <a:xfrm>
            <a:off x="685800" y="1600200"/>
            <a:ext cx="819150" cy="1017588"/>
            <a:chOff x="340" y="1104"/>
            <a:chExt cx="516" cy="641"/>
          </a:xfrm>
        </p:grpSpPr>
        <p:sp>
          <p:nvSpPr>
            <p:cNvPr id="123926" name="Rectangle 26"/>
            <p:cNvSpPr>
              <a:spLocks noChangeArrowheads="1"/>
            </p:cNvSpPr>
            <p:nvPr/>
          </p:nvSpPr>
          <p:spPr bwMode="auto">
            <a:xfrm>
              <a:off x="376" y="1104"/>
              <a:ext cx="4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VPML,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salario</a:t>
              </a:r>
            </a:p>
          </p:txBody>
        </p:sp>
        <p:sp>
          <p:nvSpPr>
            <p:cNvPr id="123927" name="Rectangle 27"/>
            <p:cNvSpPr>
              <a:spLocks noChangeArrowheads="1"/>
            </p:cNvSpPr>
            <p:nvPr/>
          </p:nvSpPr>
          <p:spPr bwMode="auto">
            <a:xfrm>
              <a:off x="758" y="1249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928" name="Rectangle 28"/>
            <p:cNvSpPr>
              <a:spLocks noChangeArrowheads="1"/>
            </p:cNvSpPr>
            <p:nvPr/>
          </p:nvSpPr>
          <p:spPr bwMode="auto">
            <a:xfrm>
              <a:off x="340" y="1408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929" name="Rectangle 29"/>
            <p:cNvSpPr>
              <a:spLocks noChangeArrowheads="1"/>
            </p:cNvSpPr>
            <p:nvPr/>
          </p:nvSpPr>
          <p:spPr bwMode="auto">
            <a:xfrm>
              <a:off x="394" y="1553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7A06AC-8681-4787-860F-B9F5979D51D2}"/>
              </a:ext>
            </a:extLst>
          </p:cNvPr>
          <p:cNvSpPr txBox="1"/>
          <p:nvPr/>
        </p:nvSpPr>
        <p:spPr>
          <a:xfrm>
            <a:off x="5495757" y="1982788"/>
            <a:ext cx="287671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Nel punto E si ha:</a:t>
            </a:r>
          </a:p>
          <a:p>
            <a:pPr algn="ctr"/>
            <a:r>
              <a:rPr lang="it-IT" sz="2800" b="1" dirty="0"/>
              <a:t>w = p ∙ PML</a:t>
            </a:r>
          </a:p>
        </p:txBody>
      </p:sp>
    </p:spTree>
  </p:cSld>
  <p:clrMapOvr>
    <a:masterClrMapping/>
  </p:clrMapOvr>
  <p:transition spd="slow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1864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altLang="en-US" dirty="0"/>
              <a:t>Costruire la domanda di lavoro</a:t>
            </a:r>
          </a:p>
        </p:txBody>
      </p:sp>
      <p:sp>
        <p:nvSpPr>
          <p:cNvPr id="5324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867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it-IT" altLang="en-US" dirty="0"/>
              <a:t>Per massimizzare il profitto l’impresa segue la </a:t>
            </a:r>
            <a:r>
              <a:rPr lang="it-IT" altLang="en-US" dirty="0">
                <a:solidFill>
                  <a:srgbClr val="FF0000"/>
                </a:solidFill>
              </a:rPr>
              <a:t>regola marginalista</a:t>
            </a:r>
            <a:r>
              <a:rPr lang="it-IT" altLang="en-US" dirty="0"/>
              <a:t> in </a:t>
            </a:r>
            <a:r>
              <a:rPr lang="it-IT" altLang="en-US" i="1" dirty="0"/>
              <a:t>tutte</a:t>
            </a:r>
            <a:r>
              <a:rPr lang="it-IT" altLang="en-US" dirty="0"/>
              <a:t> le sue decisioni. Quindi assume lavoratori fino a che il beneficio marginale (cioè VPML) che ottiene da un lavoratore in più uguaglia il costo marginale (cioè il salario che deve pagare a tale lavoratore).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/>
              <a:t>La regola di scelta ottimale del fattore lavoro è quindi: impiegare </a:t>
            </a:r>
            <a:r>
              <a:rPr lang="it-IT" altLang="en-US" dirty="0">
                <a:solidFill>
                  <a:srgbClr val="FF0000"/>
                </a:solidFill>
              </a:rPr>
              <a:t>L*</a:t>
            </a:r>
            <a:r>
              <a:rPr lang="it-IT" altLang="en-US" dirty="0"/>
              <a:t> </a:t>
            </a:r>
            <a:r>
              <a:rPr lang="it-IT" altLang="en-US" dirty="0" err="1"/>
              <a:t>t.c</a:t>
            </a:r>
            <a:r>
              <a:rPr lang="it-IT" altLang="en-US" dirty="0"/>
              <a:t>. </a:t>
            </a:r>
            <a:r>
              <a:rPr lang="it-IT" altLang="en-US" dirty="0">
                <a:solidFill>
                  <a:srgbClr val="FF0000"/>
                </a:solidFill>
                <a:latin typeface="Arial" panose="020B0604020202020204" pitchFamily="34" charset="0"/>
              </a:rPr>
              <a:t>VPML = w</a:t>
            </a:r>
            <a:r>
              <a:rPr lang="it-IT" altLang="en-US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>
                <a:solidFill>
                  <a:schemeClr val="tx2"/>
                </a:solidFill>
              </a:rPr>
              <a:t>Il salario è </a:t>
            </a:r>
            <a:r>
              <a:rPr lang="it-IT" altLang="en-US" u="sng" dirty="0">
                <a:solidFill>
                  <a:schemeClr val="tx2"/>
                </a:solidFill>
              </a:rPr>
              <a:t>dato</a:t>
            </a:r>
            <a:r>
              <a:rPr lang="it-IT" altLang="en-US" dirty="0">
                <a:solidFill>
                  <a:schemeClr val="tx2"/>
                </a:solidFill>
              </a:rPr>
              <a:t> al livello stabilito dal mercato (l’impresa è </a:t>
            </a:r>
            <a:r>
              <a:rPr lang="it-IT" altLang="en-US" i="1" dirty="0" err="1">
                <a:solidFill>
                  <a:schemeClr val="tx2"/>
                </a:solidFill>
              </a:rPr>
              <a:t>wage-taker</a:t>
            </a:r>
            <a:r>
              <a:rPr lang="it-IT" altLang="en-US" dirty="0">
                <a:solidFill>
                  <a:schemeClr val="tx2"/>
                </a:solidFill>
              </a:rPr>
              <a:t>), quindi la </a:t>
            </a:r>
            <a:r>
              <a:rPr lang="it-IT" altLang="en-US" dirty="0">
                <a:solidFill>
                  <a:srgbClr val="FF0000"/>
                </a:solidFill>
              </a:rPr>
              <a:t>curva di domanda di lavoro</a:t>
            </a:r>
            <a:r>
              <a:rPr lang="it-IT" altLang="en-US" dirty="0">
                <a:solidFill>
                  <a:schemeClr val="tx2"/>
                </a:solidFill>
              </a:rPr>
              <a:t> - cioè l’insieme delle coppie (L*,w) scelte dall’impresa - </a:t>
            </a:r>
            <a:r>
              <a:rPr lang="it-IT" altLang="en-US" u="sng" dirty="0">
                <a:solidFill>
                  <a:schemeClr val="tx2"/>
                </a:solidFill>
              </a:rPr>
              <a:t>coincide</a:t>
            </a:r>
            <a:r>
              <a:rPr lang="it-IT" altLang="en-US" dirty="0">
                <a:solidFill>
                  <a:schemeClr val="tx2"/>
                </a:solidFill>
              </a:rPr>
              <a:t> con la curva VPML. </a:t>
            </a:r>
            <a:endParaRPr lang="it-IT" altLang="en-US" dirty="0">
              <a:solidFill>
                <a:schemeClr val="tx2"/>
              </a:solidFill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>
                <a:solidFill>
                  <a:schemeClr val="tx2"/>
                </a:solidFill>
                <a:sym typeface="Symbol" panose="05050102010706020507" pitchFamily="18" charset="2"/>
              </a:rPr>
              <a:t>E’ lo stesso ragionamento della curva di offerta dell’impresa PC.</a:t>
            </a:r>
            <a:endParaRPr lang="it-IT" altLang="en-US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en-US" dirty="0">
                <a:solidFill>
                  <a:schemeClr val="tx2"/>
                </a:solidFill>
              </a:rPr>
              <a:t>Questo dimostra che la domanda di lavoro </a:t>
            </a:r>
            <a:r>
              <a:rPr lang="it-IT" altLang="en-US" i="1" dirty="0">
                <a:solidFill>
                  <a:schemeClr val="tx2"/>
                </a:solidFill>
              </a:rPr>
              <a:t>deriva</a:t>
            </a:r>
            <a:r>
              <a:rPr lang="it-IT" altLang="en-US" dirty="0">
                <a:solidFill>
                  <a:schemeClr val="tx2"/>
                </a:solidFill>
              </a:rPr>
              <a:t> dall’obiettivo dell’impresa di massimizzare il profitto.</a:t>
            </a:r>
            <a:endParaRPr lang="it-IT" alt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9" grpId="0" uiExpand="1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33528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altLang="en-US"/>
              <a:t>La scelta ottimale del fattore lavoro (2) 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1411288" y="6178550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25962" name="Group 10"/>
          <p:cNvGrpSpPr>
            <a:grpSpLocks/>
          </p:cNvGrpSpPr>
          <p:nvPr/>
        </p:nvGrpSpPr>
        <p:grpSpPr bwMode="auto">
          <a:xfrm>
            <a:off x="6623050" y="6178550"/>
            <a:ext cx="2328863" cy="541338"/>
            <a:chOff x="4172" y="3892"/>
            <a:chExt cx="1467" cy="341"/>
          </a:xfrm>
        </p:grpSpPr>
        <p:sp>
          <p:nvSpPr>
            <p:cNvPr id="125993" name="Rectangle 11"/>
            <p:cNvSpPr>
              <a:spLocks noChangeArrowheads="1"/>
            </p:cNvSpPr>
            <p:nvPr/>
          </p:nvSpPr>
          <p:spPr bwMode="auto">
            <a:xfrm>
              <a:off x="4386" y="3892"/>
              <a:ext cx="12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Quantità di lavoro</a:t>
              </a:r>
            </a:p>
          </p:txBody>
        </p:sp>
        <p:sp>
          <p:nvSpPr>
            <p:cNvPr id="125994" name="Rectangle 12"/>
            <p:cNvSpPr>
              <a:spLocks noChangeArrowheads="1"/>
            </p:cNvSpPr>
            <p:nvPr/>
          </p:nvSpPr>
          <p:spPr bwMode="auto">
            <a:xfrm>
              <a:off x="4172" y="4041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5963" name="Rectangle 13"/>
          <p:cNvSpPr>
            <a:spLocks noChangeArrowheads="1"/>
          </p:cNvSpPr>
          <p:nvPr/>
        </p:nvSpPr>
        <p:spPr bwMode="auto">
          <a:xfrm>
            <a:off x="1411288" y="6178550"/>
            <a:ext cx="141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25964" name="Group 14"/>
          <p:cNvGrpSpPr>
            <a:grpSpLocks/>
          </p:cNvGrpSpPr>
          <p:nvPr/>
        </p:nvGrpSpPr>
        <p:grpSpPr bwMode="auto">
          <a:xfrm>
            <a:off x="-533400" y="3810000"/>
            <a:ext cx="2133600" cy="563563"/>
            <a:chOff x="587" y="2410"/>
            <a:chExt cx="1344" cy="355"/>
          </a:xfrm>
        </p:grpSpPr>
        <p:sp>
          <p:nvSpPr>
            <p:cNvPr id="125991" name="Rectangle 15"/>
            <p:cNvSpPr>
              <a:spLocks noChangeArrowheads="1"/>
            </p:cNvSpPr>
            <p:nvPr/>
          </p:nvSpPr>
          <p:spPr bwMode="auto">
            <a:xfrm>
              <a:off x="1739" y="2410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en-US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W2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endParaRPr lang="it-IT" altLang="en-US" sz="14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992" name="Rectangle 16"/>
            <p:cNvSpPr>
              <a:spLocks noChangeArrowheads="1"/>
            </p:cNvSpPr>
            <p:nvPr/>
          </p:nvSpPr>
          <p:spPr bwMode="auto">
            <a:xfrm>
              <a:off x="587" y="2573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5965" name="Rectangle 17"/>
          <p:cNvSpPr>
            <a:spLocks noChangeArrowheads="1"/>
          </p:cNvSpPr>
          <p:nvPr/>
        </p:nvSpPr>
        <p:spPr bwMode="auto">
          <a:xfrm>
            <a:off x="4648200" y="6172200"/>
            <a:ext cx="4333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L**</a:t>
            </a:r>
            <a:r>
              <a:rPr lang="it-IT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5966" name="Rectangle 18"/>
          <p:cNvSpPr>
            <a:spLocks noChangeArrowheads="1"/>
          </p:cNvSpPr>
          <p:nvPr/>
        </p:nvSpPr>
        <p:spPr bwMode="auto">
          <a:xfrm>
            <a:off x="5342731" y="4987258"/>
            <a:ext cx="3240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VPML</a:t>
            </a:r>
          </a:p>
        </p:txBody>
      </p:sp>
      <p:sp>
        <p:nvSpPr>
          <p:cNvPr id="125967" name="Line 19"/>
          <p:cNvSpPr>
            <a:spLocks noChangeShapeType="1"/>
          </p:cNvSpPr>
          <p:nvPr/>
        </p:nvSpPr>
        <p:spPr bwMode="auto">
          <a:xfrm>
            <a:off x="1639888" y="3978275"/>
            <a:ext cx="55610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68" name="Line 20"/>
          <p:cNvSpPr>
            <a:spLocks noChangeShapeType="1"/>
          </p:cNvSpPr>
          <p:nvPr/>
        </p:nvSpPr>
        <p:spPr bwMode="auto">
          <a:xfrm flipV="1">
            <a:off x="4755874" y="3978275"/>
            <a:ext cx="0" cy="21431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69" name="Line 21"/>
          <p:cNvSpPr>
            <a:spLocks noChangeShapeType="1"/>
          </p:cNvSpPr>
          <p:nvPr/>
        </p:nvSpPr>
        <p:spPr bwMode="auto">
          <a:xfrm>
            <a:off x="2778125" y="2701925"/>
            <a:ext cx="3771900" cy="2492375"/>
          </a:xfrm>
          <a:prstGeom prst="line">
            <a:avLst/>
          </a:prstGeom>
          <a:noFill/>
          <a:ln w="28575">
            <a:solidFill>
              <a:srgbClr val="4D9A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70" name="Freeform 22"/>
          <p:cNvSpPr>
            <a:spLocks/>
          </p:cNvSpPr>
          <p:nvPr/>
        </p:nvSpPr>
        <p:spPr bwMode="auto">
          <a:xfrm>
            <a:off x="1619250" y="1797050"/>
            <a:ext cx="6662738" cy="4340225"/>
          </a:xfrm>
          <a:custGeom>
            <a:avLst/>
            <a:gdLst>
              <a:gd name="T0" fmla="*/ 0 w 4197"/>
              <a:gd name="T1" fmla="*/ 0 h 2734"/>
              <a:gd name="T2" fmla="*/ 0 w 4197"/>
              <a:gd name="T3" fmla="*/ 2147483646 h 2734"/>
              <a:gd name="T4" fmla="*/ 2147483646 w 4197"/>
              <a:gd name="T5" fmla="*/ 2147483646 h 27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97" h="2734">
                <a:moveTo>
                  <a:pt x="0" y="0"/>
                </a:moveTo>
                <a:lnTo>
                  <a:pt x="0" y="2733"/>
                </a:lnTo>
                <a:lnTo>
                  <a:pt x="4196" y="27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25971" name="Group 25"/>
          <p:cNvGrpSpPr>
            <a:grpSpLocks/>
          </p:cNvGrpSpPr>
          <p:nvPr/>
        </p:nvGrpSpPr>
        <p:grpSpPr bwMode="auto">
          <a:xfrm>
            <a:off x="685800" y="1600200"/>
            <a:ext cx="819150" cy="1017588"/>
            <a:chOff x="340" y="1104"/>
            <a:chExt cx="516" cy="641"/>
          </a:xfrm>
        </p:grpSpPr>
        <p:sp>
          <p:nvSpPr>
            <p:cNvPr id="125987" name="Rectangle 26"/>
            <p:cNvSpPr>
              <a:spLocks noChangeArrowheads="1"/>
            </p:cNvSpPr>
            <p:nvPr/>
          </p:nvSpPr>
          <p:spPr bwMode="auto">
            <a:xfrm>
              <a:off x="376" y="1104"/>
              <a:ext cx="4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VPML,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salario</a:t>
              </a:r>
            </a:p>
          </p:txBody>
        </p:sp>
        <p:sp>
          <p:nvSpPr>
            <p:cNvPr id="125988" name="Rectangle 27"/>
            <p:cNvSpPr>
              <a:spLocks noChangeArrowheads="1"/>
            </p:cNvSpPr>
            <p:nvPr/>
          </p:nvSpPr>
          <p:spPr bwMode="auto">
            <a:xfrm>
              <a:off x="758" y="1249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989" name="Rectangle 28"/>
            <p:cNvSpPr>
              <a:spLocks noChangeArrowheads="1"/>
            </p:cNvSpPr>
            <p:nvPr/>
          </p:nvSpPr>
          <p:spPr bwMode="auto">
            <a:xfrm>
              <a:off x="340" y="1408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990" name="Rectangle 29"/>
            <p:cNvSpPr>
              <a:spLocks noChangeArrowheads="1"/>
            </p:cNvSpPr>
            <p:nvPr/>
          </p:nvSpPr>
          <p:spPr bwMode="auto">
            <a:xfrm>
              <a:off x="394" y="1553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5972" name="Line 30"/>
          <p:cNvSpPr>
            <a:spLocks noChangeShapeType="1"/>
          </p:cNvSpPr>
          <p:nvPr/>
        </p:nvSpPr>
        <p:spPr bwMode="auto">
          <a:xfrm>
            <a:off x="1600200" y="3352800"/>
            <a:ext cx="5561013" cy="1588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73" name="Line 31"/>
          <p:cNvSpPr>
            <a:spLocks noChangeShapeType="1"/>
          </p:cNvSpPr>
          <p:nvPr/>
        </p:nvSpPr>
        <p:spPr bwMode="auto">
          <a:xfrm>
            <a:off x="1600200" y="4419600"/>
            <a:ext cx="5561013" cy="15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74" name="Text Box 32"/>
          <p:cNvSpPr txBox="1">
            <a:spLocks noChangeArrowheads="1"/>
          </p:cNvSpPr>
          <p:nvPr/>
        </p:nvSpPr>
        <p:spPr bwMode="auto">
          <a:xfrm>
            <a:off x="1143000" y="32004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600" b="1" dirty="0">
                <a:latin typeface="Arial" panose="020B0604020202020204" pitchFamily="34" charset="0"/>
              </a:rPr>
              <a:t>W3</a:t>
            </a:r>
          </a:p>
        </p:txBody>
      </p:sp>
      <p:sp>
        <p:nvSpPr>
          <p:cNvPr id="125975" name="Text Box 33"/>
          <p:cNvSpPr txBox="1">
            <a:spLocks noChangeArrowheads="1"/>
          </p:cNvSpPr>
          <p:nvPr/>
        </p:nvSpPr>
        <p:spPr bwMode="auto">
          <a:xfrm>
            <a:off x="1143000" y="42672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600" b="1">
                <a:latin typeface="Arial" panose="020B0604020202020204" pitchFamily="34" charset="0"/>
              </a:rPr>
              <a:t>W1</a:t>
            </a:r>
          </a:p>
        </p:txBody>
      </p:sp>
      <p:sp>
        <p:nvSpPr>
          <p:cNvPr id="125976" name="Rectangle 34"/>
          <p:cNvSpPr>
            <a:spLocks noChangeArrowheads="1"/>
          </p:cNvSpPr>
          <p:nvPr/>
        </p:nvSpPr>
        <p:spPr bwMode="auto">
          <a:xfrm>
            <a:off x="5257800" y="6172200"/>
            <a:ext cx="43338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L*</a:t>
            </a:r>
            <a:endParaRPr lang="it-IT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5977" name="Rectangle 35"/>
          <p:cNvSpPr>
            <a:spLocks noChangeArrowheads="1"/>
          </p:cNvSpPr>
          <p:nvPr/>
        </p:nvSpPr>
        <p:spPr bwMode="auto">
          <a:xfrm>
            <a:off x="3657600" y="6172200"/>
            <a:ext cx="4333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it-IT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L***</a:t>
            </a:r>
            <a:r>
              <a:rPr lang="it-IT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5978" name="Line 36"/>
          <p:cNvSpPr>
            <a:spLocks noChangeShapeType="1"/>
          </p:cNvSpPr>
          <p:nvPr/>
        </p:nvSpPr>
        <p:spPr bwMode="auto">
          <a:xfrm flipV="1">
            <a:off x="5410200" y="4419600"/>
            <a:ext cx="0" cy="1752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79" name="Line 37"/>
          <p:cNvSpPr>
            <a:spLocks noChangeShapeType="1"/>
          </p:cNvSpPr>
          <p:nvPr/>
        </p:nvSpPr>
        <p:spPr bwMode="auto">
          <a:xfrm flipV="1">
            <a:off x="3733800" y="3352800"/>
            <a:ext cx="0" cy="2819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0" name="Freeform 38"/>
          <p:cNvSpPr>
            <a:spLocks/>
          </p:cNvSpPr>
          <p:nvPr/>
        </p:nvSpPr>
        <p:spPr bwMode="auto">
          <a:xfrm>
            <a:off x="4637088" y="3911600"/>
            <a:ext cx="141287" cy="130175"/>
          </a:xfrm>
          <a:custGeom>
            <a:avLst/>
            <a:gdLst>
              <a:gd name="T0" fmla="*/ 2147483646 w 89"/>
              <a:gd name="T1" fmla="*/ 2147483646 h 82"/>
              <a:gd name="T2" fmla="*/ 2147483646 w 89"/>
              <a:gd name="T3" fmla="*/ 2147483646 h 82"/>
              <a:gd name="T4" fmla="*/ 2147483646 w 89"/>
              <a:gd name="T5" fmla="*/ 2147483646 h 82"/>
              <a:gd name="T6" fmla="*/ 2147483646 w 89"/>
              <a:gd name="T7" fmla="*/ 2147483646 h 82"/>
              <a:gd name="T8" fmla="*/ 2147483646 w 89"/>
              <a:gd name="T9" fmla="*/ 2147483646 h 82"/>
              <a:gd name="T10" fmla="*/ 2147483646 w 89"/>
              <a:gd name="T11" fmla="*/ 0 h 82"/>
              <a:gd name="T12" fmla="*/ 2147483646 w 89"/>
              <a:gd name="T13" fmla="*/ 0 h 82"/>
              <a:gd name="T14" fmla="*/ 2147483646 w 89"/>
              <a:gd name="T15" fmla="*/ 0 h 82"/>
              <a:gd name="T16" fmla="*/ 2147483646 w 89"/>
              <a:gd name="T17" fmla="*/ 2147483646 h 82"/>
              <a:gd name="T18" fmla="*/ 0 w 89"/>
              <a:gd name="T19" fmla="*/ 2147483646 h 82"/>
              <a:gd name="T20" fmla="*/ 2147483646 w 89"/>
              <a:gd name="T21" fmla="*/ 2147483646 h 82"/>
              <a:gd name="T22" fmla="*/ 2147483646 w 89"/>
              <a:gd name="T23" fmla="*/ 2147483646 h 82"/>
              <a:gd name="T24" fmla="*/ 2147483646 w 89"/>
              <a:gd name="T25" fmla="*/ 2147483646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9" h="82">
                <a:moveTo>
                  <a:pt x="44" y="81"/>
                </a:moveTo>
                <a:lnTo>
                  <a:pt x="59" y="67"/>
                </a:lnTo>
                <a:lnTo>
                  <a:pt x="73" y="54"/>
                </a:lnTo>
                <a:lnTo>
                  <a:pt x="88" y="40"/>
                </a:lnTo>
                <a:lnTo>
                  <a:pt x="73" y="13"/>
                </a:lnTo>
                <a:lnTo>
                  <a:pt x="59" y="0"/>
                </a:lnTo>
                <a:lnTo>
                  <a:pt x="44" y="0"/>
                </a:lnTo>
                <a:lnTo>
                  <a:pt x="29" y="0"/>
                </a:lnTo>
                <a:lnTo>
                  <a:pt x="15" y="13"/>
                </a:lnTo>
                <a:lnTo>
                  <a:pt x="0" y="40"/>
                </a:lnTo>
                <a:lnTo>
                  <a:pt x="15" y="54"/>
                </a:lnTo>
                <a:lnTo>
                  <a:pt x="29" y="67"/>
                </a:lnTo>
                <a:lnTo>
                  <a:pt x="44" y="8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5981" name="Freeform 39"/>
          <p:cNvSpPr>
            <a:spLocks/>
          </p:cNvSpPr>
          <p:nvPr/>
        </p:nvSpPr>
        <p:spPr bwMode="auto">
          <a:xfrm>
            <a:off x="3657600" y="3276600"/>
            <a:ext cx="141288" cy="130175"/>
          </a:xfrm>
          <a:custGeom>
            <a:avLst/>
            <a:gdLst>
              <a:gd name="T0" fmla="*/ 2147483646 w 89"/>
              <a:gd name="T1" fmla="*/ 2147483646 h 82"/>
              <a:gd name="T2" fmla="*/ 2147483646 w 89"/>
              <a:gd name="T3" fmla="*/ 2147483646 h 82"/>
              <a:gd name="T4" fmla="*/ 2147483646 w 89"/>
              <a:gd name="T5" fmla="*/ 2147483646 h 82"/>
              <a:gd name="T6" fmla="*/ 2147483646 w 89"/>
              <a:gd name="T7" fmla="*/ 2147483646 h 82"/>
              <a:gd name="T8" fmla="*/ 2147483646 w 89"/>
              <a:gd name="T9" fmla="*/ 2147483646 h 82"/>
              <a:gd name="T10" fmla="*/ 2147483646 w 89"/>
              <a:gd name="T11" fmla="*/ 0 h 82"/>
              <a:gd name="T12" fmla="*/ 2147483646 w 89"/>
              <a:gd name="T13" fmla="*/ 0 h 82"/>
              <a:gd name="T14" fmla="*/ 2147483646 w 89"/>
              <a:gd name="T15" fmla="*/ 0 h 82"/>
              <a:gd name="T16" fmla="*/ 2147483646 w 89"/>
              <a:gd name="T17" fmla="*/ 2147483646 h 82"/>
              <a:gd name="T18" fmla="*/ 0 w 89"/>
              <a:gd name="T19" fmla="*/ 2147483646 h 82"/>
              <a:gd name="T20" fmla="*/ 2147483646 w 89"/>
              <a:gd name="T21" fmla="*/ 2147483646 h 82"/>
              <a:gd name="T22" fmla="*/ 2147483646 w 89"/>
              <a:gd name="T23" fmla="*/ 2147483646 h 82"/>
              <a:gd name="T24" fmla="*/ 2147483646 w 89"/>
              <a:gd name="T25" fmla="*/ 2147483646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9" h="82">
                <a:moveTo>
                  <a:pt x="44" y="81"/>
                </a:moveTo>
                <a:lnTo>
                  <a:pt x="59" y="67"/>
                </a:lnTo>
                <a:lnTo>
                  <a:pt x="73" y="54"/>
                </a:lnTo>
                <a:lnTo>
                  <a:pt x="88" y="40"/>
                </a:lnTo>
                <a:lnTo>
                  <a:pt x="73" y="13"/>
                </a:lnTo>
                <a:lnTo>
                  <a:pt x="59" y="0"/>
                </a:lnTo>
                <a:lnTo>
                  <a:pt x="44" y="0"/>
                </a:lnTo>
                <a:lnTo>
                  <a:pt x="29" y="0"/>
                </a:lnTo>
                <a:lnTo>
                  <a:pt x="15" y="13"/>
                </a:lnTo>
                <a:lnTo>
                  <a:pt x="0" y="40"/>
                </a:lnTo>
                <a:lnTo>
                  <a:pt x="15" y="54"/>
                </a:lnTo>
                <a:lnTo>
                  <a:pt x="29" y="67"/>
                </a:lnTo>
                <a:lnTo>
                  <a:pt x="44" y="8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5982" name="Freeform 40"/>
          <p:cNvSpPr>
            <a:spLocks/>
          </p:cNvSpPr>
          <p:nvPr/>
        </p:nvSpPr>
        <p:spPr bwMode="auto">
          <a:xfrm>
            <a:off x="5334000" y="4343400"/>
            <a:ext cx="141288" cy="130175"/>
          </a:xfrm>
          <a:custGeom>
            <a:avLst/>
            <a:gdLst>
              <a:gd name="T0" fmla="*/ 2147483646 w 89"/>
              <a:gd name="T1" fmla="*/ 2147483646 h 82"/>
              <a:gd name="T2" fmla="*/ 2147483646 w 89"/>
              <a:gd name="T3" fmla="*/ 2147483646 h 82"/>
              <a:gd name="T4" fmla="*/ 2147483646 w 89"/>
              <a:gd name="T5" fmla="*/ 2147483646 h 82"/>
              <a:gd name="T6" fmla="*/ 2147483646 w 89"/>
              <a:gd name="T7" fmla="*/ 2147483646 h 82"/>
              <a:gd name="T8" fmla="*/ 2147483646 w 89"/>
              <a:gd name="T9" fmla="*/ 2147483646 h 82"/>
              <a:gd name="T10" fmla="*/ 2147483646 w 89"/>
              <a:gd name="T11" fmla="*/ 0 h 82"/>
              <a:gd name="T12" fmla="*/ 2147483646 w 89"/>
              <a:gd name="T13" fmla="*/ 0 h 82"/>
              <a:gd name="T14" fmla="*/ 2147483646 w 89"/>
              <a:gd name="T15" fmla="*/ 0 h 82"/>
              <a:gd name="T16" fmla="*/ 2147483646 w 89"/>
              <a:gd name="T17" fmla="*/ 2147483646 h 82"/>
              <a:gd name="T18" fmla="*/ 0 w 89"/>
              <a:gd name="T19" fmla="*/ 2147483646 h 82"/>
              <a:gd name="T20" fmla="*/ 2147483646 w 89"/>
              <a:gd name="T21" fmla="*/ 2147483646 h 82"/>
              <a:gd name="T22" fmla="*/ 2147483646 w 89"/>
              <a:gd name="T23" fmla="*/ 2147483646 h 82"/>
              <a:gd name="T24" fmla="*/ 2147483646 w 89"/>
              <a:gd name="T25" fmla="*/ 2147483646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9" h="82">
                <a:moveTo>
                  <a:pt x="44" y="81"/>
                </a:moveTo>
                <a:lnTo>
                  <a:pt x="59" y="67"/>
                </a:lnTo>
                <a:lnTo>
                  <a:pt x="73" y="54"/>
                </a:lnTo>
                <a:lnTo>
                  <a:pt x="88" y="40"/>
                </a:lnTo>
                <a:lnTo>
                  <a:pt x="73" y="13"/>
                </a:lnTo>
                <a:lnTo>
                  <a:pt x="59" y="0"/>
                </a:lnTo>
                <a:lnTo>
                  <a:pt x="44" y="0"/>
                </a:lnTo>
                <a:lnTo>
                  <a:pt x="29" y="0"/>
                </a:lnTo>
                <a:lnTo>
                  <a:pt x="15" y="13"/>
                </a:lnTo>
                <a:lnTo>
                  <a:pt x="0" y="40"/>
                </a:lnTo>
                <a:lnTo>
                  <a:pt x="15" y="54"/>
                </a:lnTo>
                <a:lnTo>
                  <a:pt x="29" y="67"/>
                </a:lnTo>
                <a:lnTo>
                  <a:pt x="44" y="8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5983" name="Text Box 41"/>
          <p:cNvSpPr txBox="1">
            <a:spLocks noChangeArrowheads="1"/>
          </p:cNvSpPr>
          <p:nvPr/>
        </p:nvSpPr>
        <p:spPr bwMode="auto">
          <a:xfrm>
            <a:off x="5410200" y="3962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/>
              <a:t>E</a:t>
            </a:r>
            <a:r>
              <a:rPr lang="it-IT" altLang="en-US" sz="2400" b="1" baseline="30000"/>
              <a:t>1</a:t>
            </a:r>
          </a:p>
        </p:txBody>
      </p:sp>
      <p:sp>
        <p:nvSpPr>
          <p:cNvPr id="125984" name="Text Box 42"/>
          <p:cNvSpPr txBox="1">
            <a:spLocks noChangeArrowheads="1"/>
          </p:cNvSpPr>
          <p:nvPr/>
        </p:nvSpPr>
        <p:spPr bwMode="auto">
          <a:xfrm>
            <a:off x="3581400" y="2895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 dirty="0"/>
              <a:t>E</a:t>
            </a:r>
            <a:r>
              <a:rPr lang="it-IT" altLang="en-US" sz="2400" b="1" baseline="30000" dirty="0"/>
              <a:t>3</a:t>
            </a:r>
          </a:p>
        </p:txBody>
      </p:sp>
      <p:sp>
        <p:nvSpPr>
          <p:cNvPr id="125985" name="Text Box 43"/>
          <p:cNvSpPr txBox="1">
            <a:spLocks noChangeArrowheads="1"/>
          </p:cNvSpPr>
          <p:nvPr/>
        </p:nvSpPr>
        <p:spPr bwMode="auto">
          <a:xfrm>
            <a:off x="4648200" y="3419061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 dirty="0"/>
              <a:t>E</a:t>
            </a:r>
            <a:r>
              <a:rPr lang="it-IT" altLang="en-US" sz="2400" b="1" baseline="30000" dirty="0"/>
              <a:t>2</a:t>
            </a:r>
          </a:p>
        </p:txBody>
      </p:sp>
      <p:sp>
        <p:nvSpPr>
          <p:cNvPr id="125986" name="Text Box 44"/>
          <p:cNvSpPr txBox="1">
            <a:spLocks noChangeArrowheads="1"/>
          </p:cNvSpPr>
          <p:nvPr/>
        </p:nvSpPr>
        <p:spPr bwMode="auto">
          <a:xfrm>
            <a:off x="4191000" y="1649413"/>
            <a:ext cx="3914775" cy="1006475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/>
              <a:t>Al crescere del salario, l’impresa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000"/>
              <a:t>applica la regola marginalista 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2000"/>
              <a:t>decide di assumere meno lavoratori. </a:t>
            </a:r>
          </a:p>
        </p:txBody>
      </p:sp>
      <p:sp>
        <p:nvSpPr>
          <p:cNvPr id="2" name="CasellaDiTesto 1"/>
          <p:cNvSpPr txBox="1"/>
          <p:nvPr/>
        </p:nvSpPr>
        <p:spPr>
          <a:xfrm flipH="1">
            <a:off x="6171485" y="5165523"/>
            <a:ext cx="2697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Domanda di lavoro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/>
      <p:bldP spid="125966" grpId="0"/>
      <p:bldP spid="125967" grpId="0" animBg="1"/>
      <p:bldP spid="125968" grpId="0" animBg="1"/>
      <p:bldP spid="125972" grpId="0" animBg="1"/>
      <p:bldP spid="125974" grpId="0"/>
      <p:bldP spid="125977" grpId="0"/>
      <p:bldP spid="125979" grpId="0" animBg="1"/>
      <p:bldP spid="125980" grpId="0" animBg="1"/>
      <p:bldP spid="125981" grpId="0" animBg="1"/>
      <p:bldP spid="125984" grpId="0"/>
      <p:bldP spid="12598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C63C5D-1CBE-49B6-9B62-E5479B3E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497887" cy="836712"/>
          </a:xfrm>
        </p:spPr>
        <p:txBody>
          <a:bodyPr/>
          <a:lstStyle/>
          <a:p>
            <a:r>
              <a:rPr lang="it-IT" dirty="0"/>
              <a:t>Il costo opportunità del tempo libero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5955E0-A1D6-4589-A4B1-282FEFE2E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8291"/>
            <a:ext cx="9144000" cy="5688632"/>
          </a:xfrm>
        </p:spPr>
        <p:txBody>
          <a:bodyPr/>
          <a:lstStyle/>
          <a:p>
            <a:r>
              <a:rPr lang="it-IT" dirty="0"/>
              <a:t>Un agente economico può scegliere se lavorare in una certa occupazione e quante ore lavorare (= offerta di lavoro).</a:t>
            </a:r>
          </a:p>
          <a:p>
            <a:r>
              <a:rPr lang="it-IT" dirty="0"/>
              <a:t>Come ogni scelta, anche questa comporta un trade-off.</a:t>
            </a:r>
          </a:p>
          <a:p>
            <a:r>
              <a:rPr lang="it-IT" dirty="0"/>
              <a:t>Lavorare un’ora in più implica guadagnare </a:t>
            </a:r>
            <a:r>
              <a:rPr lang="it-IT" b="1" i="1" dirty="0"/>
              <a:t>w</a:t>
            </a:r>
            <a:r>
              <a:rPr lang="it-IT" dirty="0"/>
              <a:t>, cioè il salario orario per quella occupazione.</a:t>
            </a:r>
          </a:p>
          <a:p>
            <a:r>
              <a:rPr lang="it-IT" dirty="0"/>
              <a:t>Segue che scegliere di </a:t>
            </a:r>
            <a:r>
              <a:rPr lang="it-IT" i="1" dirty="0"/>
              <a:t>non</a:t>
            </a:r>
            <a:r>
              <a:rPr lang="it-IT" dirty="0"/>
              <a:t> lavorare un’ora in più implica la rinuncia a </a:t>
            </a:r>
            <a:r>
              <a:rPr lang="it-IT" b="1" i="1" dirty="0"/>
              <a:t>w</a:t>
            </a:r>
            <a:r>
              <a:rPr lang="it-IT" dirty="0"/>
              <a:t>. </a:t>
            </a:r>
          </a:p>
          <a:p>
            <a:r>
              <a:rPr lang="it-IT" dirty="0"/>
              <a:t>Quindi possiamo considerare </a:t>
            </a:r>
            <a:r>
              <a:rPr lang="it-IT" b="1" i="1" dirty="0"/>
              <a:t>w</a:t>
            </a:r>
            <a:r>
              <a:rPr lang="it-IT" dirty="0"/>
              <a:t> il </a:t>
            </a:r>
            <a:r>
              <a:rPr lang="it-IT" u="sng" dirty="0"/>
              <a:t>costo opportunità</a:t>
            </a:r>
            <a:r>
              <a:rPr lang="it-IT" dirty="0"/>
              <a:t> del «non lavoro» (= ciò a cui devo rinunciare se scelgo di non lavorare quell’ora in più). </a:t>
            </a:r>
          </a:p>
          <a:p>
            <a:r>
              <a:rPr lang="it-IT" dirty="0"/>
              <a:t>Gli economisti chiamano </a:t>
            </a:r>
            <a:r>
              <a:rPr lang="it-IT" u="sng" dirty="0"/>
              <a:t>tempo libero</a:t>
            </a:r>
            <a:r>
              <a:rPr lang="it-IT" dirty="0"/>
              <a:t> (= tempo trascorso senza lavorare) questo «non lavoro».</a:t>
            </a:r>
          </a:p>
        </p:txBody>
      </p:sp>
    </p:spTree>
    <p:extLst>
      <p:ext uri="{BB962C8B-B14F-4D97-AF65-F5344CB8AC3E}">
        <p14:creationId xmlns:p14="http://schemas.microsoft.com/office/powerpoint/2010/main" val="10922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067800" cy="765175"/>
          </a:xfrm>
          <a:noFill/>
        </p:spPr>
        <p:txBody>
          <a:bodyPr/>
          <a:lstStyle/>
          <a:p>
            <a:r>
              <a:rPr lang="it-IT" altLang="en-US" b="0"/>
              <a:t>I costi di produzione ed il profitto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472112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en-US" sz="2800" dirty="0"/>
              <a:t>I costi di produzione si dividono in:</a:t>
            </a:r>
          </a:p>
          <a:p>
            <a:pPr lvl="1">
              <a:lnSpc>
                <a:spcPct val="80000"/>
              </a:lnSpc>
            </a:pPr>
            <a:r>
              <a:rPr lang="it-IT" altLang="en-US" sz="2800" i="1" dirty="0">
                <a:solidFill>
                  <a:srgbClr val="FF0000"/>
                </a:solidFill>
              </a:rPr>
              <a:t>Costi espliciti</a:t>
            </a:r>
            <a:r>
              <a:rPr lang="it-IT" altLang="en-US" sz="2800" i="1" dirty="0"/>
              <a:t>: </a:t>
            </a:r>
            <a:r>
              <a:rPr lang="it-IT" altLang="en-US" sz="2800" dirty="0"/>
              <a:t>costi che richiedono un esborso monetario</a:t>
            </a:r>
          </a:p>
          <a:p>
            <a:pPr lvl="1">
              <a:lnSpc>
                <a:spcPct val="80000"/>
              </a:lnSpc>
            </a:pPr>
            <a:r>
              <a:rPr lang="it-IT" altLang="en-US" sz="2800" i="1" dirty="0">
                <a:solidFill>
                  <a:srgbClr val="FF0000"/>
                </a:solidFill>
              </a:rPr>
              <a:t>Costi impliciti</a:t>
            </a:r>
            <a:r>
              <a:rPr lang="it-IT" altLang="en-US" sz="2800" i="1" dirty="0"/>
              <a:t>: </a:t>
            </a:r>
            <a:r>
              <a:rPr lang="it-IT" altLang="en-US" sz="2800" dirty="0"/>
              <a:t>costi che </a:t>
            </a:r>
            <a:r>
              <a:rPr lang="it-IT" altLang="en-US" sz="2800" u="sng" dirty="0"/>
              <a:t>non</a:t>
            </a:r>
            <a:r>
              <a:rPr lang="it-IT" altLang="en-US" sz="2800" dirty="0"/>
              <a:t> richiedono un esborso monetario (= costi opportunità)</a:t>
            </a:r>
          </a:p>
          <a:p>
            <a:pPr>
              <a:lnSpc>
                <a:spcPct val="80000"/>
              </a:lnSpc>
            </a:pPr>
            <a:r>
              <a:rPr lang="it-IT" altLang="en-US" sz="2800" dirty="0"/>
              <a:t>Quando i ricavi eccedono la somma dei costi </a:t>
            </a:r>
            <a:r>
              <a:rPr lang="it-IT" altLang="en-US" sz="2800" u="sng" dirty="0"/>
              <a:t>espliciti ed impliciti</a:t>
            </a:r>
            <a:r>
              <a:rPr lang="it-IT" altLang="en-US" sz="2800" dirty="0"/>
              <a:t>, si dice che l’impresa ottiene un </a:t>
            </a:r>
            <a:r>
              <a:rPr lang="it-IT" altLang="en-US" sz="2800" dirty="0">
                <a:solidFill>
                  <a:srgbClr val="FF0000"/>
                </a:solidFill>
              </a:rPr>
              <a:t>profitto puro</a:t>
            </a:r>
            <a:r>
              <a:rPr lang="it-IT" altLang="en-US" sz="2800" dirty="0"/>
              <a:t>, detto anche </a:t>
            </a:r>
            <a:r>
              <a:rPr lang="it-IT" altLang="en-US" sz="2800" dirty="0">
                <a:solidFill>
                  <a:srgbClr val="FF0000"/>
                </a:solidFill>
              </a:rPr>
              <a:t>profitto economico</a:t>
            </a:r>
            <a:r>
              <a:rPr lang="it-IT" altLang="en-US" sz="2800" dirty="0"/>
              <a:t> o </a:t>
            </a:r>
            <a:r>
              <a:rPr lang="it-IT" altLang="en-US" sz="2800" dirty="0">
                <a:solidFill>
                  <a:srgbClr val="FF0000"/>
                </a:solidFill>
              </a:rPr>
              <a:t>extraprofitto</a:t>
            </a:r>
            <a:r>
              <a:rPr lang="it-IT" altLang="en-US" sz="2800" dirty="0"/>
              <a:t>. </a:t>
            </a:r>
          </a:p>
          <a:p>
            <a:pPr lvl="1">
              <a:lnSpc>
                <a:spcPct val="80000"/>
              </a:lnSpc>
            </a:pPr>
            <a:r>
              <a:rPr lang="it-IT" altLang="en-US" sz="2800" dirty="0"/>
              <a:t>E’ questo il concetto di profitto da considerare in economia e l’obiettivo ipotizzato per l’impresa. </a:t>
            </a:r>
          </a:p>
          <a:p>
            <a:pPr>
              <a:lnSpc>
                <a:spcPct val="80000"/>
              </a:lnSpc>
            </a:pPr>
            <a:r>
              <a:rPr lang="it-IT" altLang="en-US" sz="2800" dirty="0"/>
              <a:t>La differenza tra i ricavi ed i soli costi espliciti è invece detta </a:t>
            </a:r>
            <a:r>
              <a:rPr lang="it-IT" altLang="en-US" sz="2800" dirty="0">
                <a:solidFill>
                  <a:srgbClr val="FF0000"/>
                </a:solidFill>
              </a:rPr>
              <a:t>profitto contabile</a:t>
            </a:r>
            <a:r>
              <a:rPr lang="it-IT" altLang="en-US" sz="2800" dirty="0"/>
              <a:t>.</a:t>
            </a:r>
          </a:p>
          <a:p>
            <a:pPr lvl="1">
              <a:lnSpc>
                <a:spcPct val="80000"/>
              </a:lnSpc>
            </a:pPr>
            <a:r>
              <a:rPr lang="it-IT" altLang="en-US" sz="2800" dirty="0"/>
              <a:t>E’ un concetto che non interessa agli economisti proprio perché esclude i costi opportunità.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8008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altLang="en-US"/>
              <a:t>La scelta di quante ore lavorare</a:t>
            </a:r>
          </a:p>
        </p:txBody>
      </p:sp>
      <p:sp>
        <p:nvSpPr>
          <p:cNvPr id="5365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715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tabLst>
                <a:tab pos="333375" algn="l"/>
                <a:tab pos="742950" algn="l"/>
              </a:tabLst>
            </a:pPr>
            <a:r>
              <a:rPr lang="it-IT" altLang="en-US" sz="2400" dirty="0"/>
              <a:t>La scelta è analizzata come </a:t>
            </a:r>
            <a:r>
              <a:rPr lang="it-IT" altLang="en-US" sz="2400" i="1" dirty="0"/>
              <a:t>acquisto</a:t>
            </a:r>
            <a:r>
              <a:rPr lang="it-IT" altLang="en-US" sz="2400" dirty="0"/>
              <a:t> di due “beni”: </a:t>
            </a:r>
            <a:r>
              <a:rPr lang="it-IT" altLang="en-US" sz="2400" u="sng" dirty="0"/>
              <a:t>denaro</a:t>
            </a:r>
            <a:r>
              <a:rPr lang="it-IT" altLang="en-US" sz="2400" i="1" dirty="0"/>
              <a:t> </a:t>
            </a:r>
            <a:r>
              <a:rPr lang="it-IT" altLang="en-US" sz="2400" dirty="0"/>
              <a:t>e </a:t>
            </a:r>
            <a:r>
              <a:rPr lang="it-IT" altLang="en-US" sz="2400" u="sng" dirty="0"/>
              <a:t>tempo libero</a:t>
            </a:r>
            <a:r>
              <a:rPr lang="it-IT" altLang="en-US" sz="2400" dirty="0"/>
              <a:t>. Aumentare il consumo di tempo libero significa lavorare di meno </a:t>
            </a:r>
            <a:r>
              <a:rPr lang="it-IT" altLang="en-US" sz="2400" i="1" dirty="0"/>
              <a:t>in quella particolare occupazione</a:t>
            </a:r>
            <a:r>
              <a:rPr lang="it-IT" altLang="en-US" sz="2400" dirty="0"/>
              <a:t> e quindi avere meno denaro.</a:t>
            </a:r>
          </a:p>
          <a:p>
            <a:pPr eaLnBrk="1" hangingPunct="1">
              <a:lnSpc>
                <a:spcPct val="90000"/>
              </a:lnSpc>
              <a:tabLst>
                <a:tab pos="333375" algn="l"/>
                <a:tab pos="742950" algn="l"/>
              </a:tabLst>
            </a:pPr>
            <a:r>
              <a:rPr lang="it-IT" altLang="en-US" sz="2400" dirty="0"/>
              <a:t>Il prezzo rilevante è il </a:t>
            </a:r>
            <a:r>
              <a:rPr lang="it-IT" altLang="en-US" sz="2400" u="sng" dirty="0"/>
              <a:t>salario</a:t>
            </a:r>
            <a:r>
              <a:rPr lang="it-IT" altLang="en-US" sz="2400" dirty="0"/>
              <a:t> w (= costo opportunità del tempo libero), mentre il denaro ha prezzo pari ad 1 (un euro vale un euro!).</a:t>
            </a:r>
          </a:p>
          <a:p>
            <a:pPr eaLnBrk="1" hangingPunct="1">
              <a:lnSpc>
                <a:spcPct val="90000"/>
              </a:lnSpc>
              <a:tabLst>
                <a:tab pos="333375" algn="l"/>
                <a:tab pos="742950" algn="l"/>
              </a:tabLst>
            </a:pPr>
            <a:r>
              <a:rPr lang="it-IT" altLang="en-US" sz="2400" dirty="0"/>
              <a:t>Al crescere del salario, si ha un </a:t>
            </a:r>
            <a:r>
              <a:rPr lang="it-IT" altLang="en-US" sz="2400" u="sng" dirty="0"/>
              <a:t>effetto sostituzione</a:t>
            </a:r>
            <a:r>
              <a:rPr lang="it-IT" altLang="en-US" sz="2400" dirty="0"/>
              <a:t> (= cresce il prezzo del tempo libero, quindi ne “acquisto” meno, lavorando </a:t>
            </a:r>
            <a:r>
              <a:rPr lang="it-IT" altLang="en-US" sz="2400" u="sng" dirty="0"/>
              <a:t>di più</a:t>
            </a:r>
            <a:r>
              <a:rPr lang="it-IT" altLang="en-US" sz="2400" dirty="0"/>
              <a:t>) e un </a:t>
            </a:r>
            <a:r>
              <a:rPr lang="it-IT" altLang="en-US" sz="2400" u="sng" dirty="0"/>
              <a:t>effetto reddito</a:t>
            </a:r>
            <a:r>
              <a:rPr lang="it-IT" altLang="en-US" sz="2400" dirty="0"/>
              <a:t> (= ogni ora di lavoro mi rende più ricco e quindi posso permettermi di “acquistare” più tempo libero, lavorando </a:t>
            </a:r>
            <a:r>
              <a:rPr lang="it-IT" altLang="en-US" sz="2400" u="sng" dirty="0"/>
              <a:t>di meno</a:t>
            </a:r>
            <a:r>
              <a:rPr lang="it-IT" altLang="en-US" sz="2400" dirty="0"/>
              <a:t>).</a:t>
            </a:r>
          </a:p>
          <a:p>
            <a:pPr eaLnBrk="1" hangingPunct="1">
              <a:lnSpc>
                <a:spcPct val="90000"/>
              </a:lnSpc>
              <a:tabLst>
                <a:tab pos="333375" algn="l"/>
                <a:tab pos="742950" algn="l"/>
              </a:tabLst>
            </a:pPr>
            <a:r>
              <a:rPr lang="it-IT" altLang="en-US" sz="2400" dirty="0"/>
              <a:t>Se l’effetto sostituzione prevale, lavoro di più.</a:t>
            </a:r>
          </a:p>
          <a:p>
            <a:pPr eaLnBrk="1" hangingPunct="1">
              <a:lnSpc>
                <a:spcPct val="90000"/>
              </a:lnSpc>
              <a:tabLst>
                <a:tab pos="333375" algn="l"/>
                <a:tab pos="742950" algn="l"/>
              </a:tabLst>
            </a:pPr>
            <a:r>
              <a:rPr lang="it-IT" altLang="en-US" sz="2400" dirty="0"/>
              <a:t>Se l’effetto reddito prevale, lavoro di meno.</a:t>
            </a:r>
          </a:p>
          <a:p>
            <a:pPr eaLnBrk="1" hangingPunct="1">
              <a:lnSpc>
                <a:spcPct val="90000"/>
              </a:lnSpc>
              <a:tabLst>
                <a:tab pos="333375" algn="l"/>
                <a:tab pos="742950" algn="l"/>
              </a:tabLst>
            </a:pPr>
            <a:r>
              <a:rPr lang="it-IT" altLang="en-US" sz="2400" dirty="0"/>
              <a:t>E’ quindi possibile che, per certi livelli di salario, la curva di offerta di lavoro </a:t>
            </a:r>
            <a:r>
              <a:rPr lang="it-IT" altLang="en-US" sz="2400" u="sng" dirty="0"/>
              <a:t>del singolo individuo</a:t>
            </a:r>
            <a:r>
              <a:rPr lang="it-IT" altLang="en-US" sz="2400" dirty="0"/>
              <a:t> abbia pendenza </a:t>
            </a:r>
            <a:r>
              <a:rPr lang="it-IT" altLang="en-US" sz="2400" i="1" dirty="0"/>
              <a:t>negativa</a:t>
            </a:r>
            <a:r>
              <a:rPr lang="it-IT" altLang="en-US" sz="2400" dirty="0"/>
              <a:t>. A livello del </a:t>
            </a:r>
            <a:r>
              <a:rPr lang="it-IT" altLang="en-US" sz="2400" u="sng" dirty="0"/>
              <a:t>mercato</a:t>
            </a:r>
            <a:r>
              <a:rPr lang="it-IT" altLang="en-US" sz="2400" dirty="0"/>
              <a:t> questo però non accade perché al crescere del salario l’ingresso nel mercato di lavoratori con costo opportunità più alto determina una pendenza della curva d’offerta sicuramente positiva.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6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6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6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6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5" grpId="0" uiExpand="1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w_f14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76200"/>
            <a:ext cx="3298825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2104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altLang="en-US"/>
              <a:t>L’equilibrio sul mercato del lavoro</a:t>
            </a:r>
          </a:p>
        </p:txBody>
      </p:sp>
      <p:sp>
        <p:nvSpPr>
          <p:cNvPr id="5468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836613"/>
            <a:ext cx="8915400" cy="55641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altLang="en-US" sz="2400" dirty="0"/>
              <a:t>L’offerta e la domanda di lavoro </a:t>
            </a:r>
            <a:r>
              <a:rPr lang="it-IT" altLang="en-US" sz="2400" dirty="0">
                <a:solidFill>
                  <a:srgbClr val="FF0000"/>
                </a:solidFill>
              </a:rPr>
              <a:t>di mercato</a:t>
            </a:r>
            <a:r>
              <a:rPr lang="it-IT" altLang="en-US" sz="2400" dirty="0"/>
              <a:t> (ottenute per aggregazione – cioè somma – di quelle individuali) determinano il livello di equilibrio del salario e dell’occupazione.</a:t>
            </a:r>
          </a:p>
          <a:p>
            <a:pPr eaLnBrk="1" hangingPunct="1"/>
            <a:r>
              <a:rPr lang="it-IT" altLang="en-US" sz="2400" dirty="0"/>
              <a:t>Quindi la massimizzazione del profitto da parte delle imprese garantisce che all’equilibrio il salario sarà sempre pari a VPML. In pratica, i lavoratori ricevono un salario </a:t>
            </a:r>
            <a:r>
              <a:rPr lang="it-IT" altLang="en-US" sz="2400" u="sng" dirty="0"/>
              <a:t>pari</a:t>
            </a:r>
            <a:r>
              <a:rPr lang="it-IT" altLang="en-US" sz="2400" dirty="0"/>
              <a:t> esattamente al valore di ciò che producono.</a:t>
            </a:r>
          </a:p>
          <a:p>
            <a:pPr eaLnBrk="1" hangingPunct="1"/>
            <a:r>
              <a:rPr lang="it-IT" altLang="en-US" sz="2400" dirty="0"/>
              <a:t>Questo vale per </a:t>
            </a:r>
            <a:r>
              <a:rPr lang="it-IT" altLang="en-US" sz="2400" u="sng" dirty="0"/>
              <a:t>tutti i fattori produttivi</a:t>
            </a:r>
            <a:r>
              <a:rPr lang="it-IT" altLang="en-US" sz="2400" dirty="0"/>
              <a:t>, la cui remunerazione di equilibrio sarà sempre pari al valore del loro prodotto marginale.</a:t>
            </a:r>
          </a:p>
          <a:p>
            <a:pPr eaLnBrk="1" hangingPunct="1"/>
            <a:r>
              <a:rPr lang="it-IT" altLang="en-US" sz="2400" dirty="0"/>
              <a:t>Ma allora, possiamo concludere che, se le imprese sono PC, ciascun fattore ottiene sul mercato la “giusta” remunerazione </a:t>
            </a:r>
          </a:p>
          <a:p>
            <a:pPr lvl="1" eaLnBrk="1" hangingPunct="1"/>
            <a:r>
              <a:rPr lang="it-IT" altLang="en-US" sz="2000" dirty="0"/>
              <a:t>“giusta” = pari al valore del suo contributo marginale al processo produttivo.</a:t>
            </a:r>
          </a:p>
          <a:p>
            <a:pPr eaLnBrk="1" hangingPunct="1"/>
            <a:r>
              <a:rPr lang="it-IT" altLang="en-US" sz="2400" dirty="0"/>
              <a:t>Questo risultato, da cui segue che non esiste sfruttamento (p.e. del lavoro), è  il cardine della c.d. </a:t>
            </a:r>
            <a:r>
              <a:rPr lang="it-IT" altLang="en-US" sz="2400" dirty="0">
                <a:solidFill>
                  <a:srgbClr val="FF0000"/>
                </a:solidFill>
              </a:rPr>
              <a:t>teoria neoclassica della distribuzione</a:t>
            </a:r>
            <a:r>
              <a:rPr lang="it-IT" altLang="en-US" sz="2400" dirty="0"/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6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6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6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6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6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5" grpId="0" uiExpand="1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34152" name="Group 8"/>
          <p:cNvGrpSpPr>
            <a:grpSpLocks/>
          </p:cNvGrpSpPr>
          <p:nvPr/>
        </p:nvGrpSpPr>
        <p:grpSpPr bwMode="auto">
          <a:xfrm>
            <a:off x="971550" y="692150"/>
            <a:ext cx="7316788" cy="5541963"/>
            <a:chOff x="2923" y="1569"/>
            <a:chExt cx="3051" cy="2231"/>
          </a:xfrm>
        </p:grpSpPr>
        <p:sp>
          <p:nvSpPr>
            <p:cNvPr id="134156" name="Rectangle 9"/>
            <p:cNvSpPr>
              <a:spLocks noChangeArrowheads="1"/>
            </p:cNvSpPr>
            <p:nvPr/>
          </p:nvSpPr>
          <p:spPr bwMode="auto">
            <a:xfrm>
              <a:off x="5157" y="3042"/>
              <a:ext cx="817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</a:rPr>
                <a:t>Domanda di lavoro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</a:rPr>
                <a:t>(Ld)</a:t>
              </a:r>
            </a:p>
          </p:txBody>
        </p:sp>
        <p:sp>
          <p:nvSpPr>
            <p:cNvPr id="134157" name="Rectangle 10"/>
            <p:cNvSpPr>
              <a:spLocks noChangeArrowheads="1"/>
            </p:cNvSpPr>
            <p:nvPr/>
          </p:nvSpPr>
          <p:spPr bwMode="auto">
            <a:xfrm>
              <a:off x="5139" y="1946"/>
              <a:ext cx="71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</a:rPr>
                <a:t>Offerta di lavoro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</a:rPr>
                <a:t>(Ls)</a:t>
              </a:r>
            </a:p>
          </p:txBody>
        </p:sp>
        <p:sp>
          <p:nvSpPr>
            <p:cNvPr id="134158" name="Rectangle 11"/>
            <p:cNvSpPr>
              <a:spLocks noChangeArrowheads="1"/>
            </p:cNvSpPr>
            <p:nvPr/>
          </p:nvSpPr>
          <p:spPr bwMode="auto">
            <a:xfrm>
              <a:off x="5537" y="3561"/>
              <a:ext cx="1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34159" name="Rectangle 12"/>
            <p:cNvSpPr>
              <a:spLocks noChangeArrowheads="1"/>
            </p:cNvSpPr>
            <p:nvPr/>
          </p:nvSpPr>
          <p:spPr bwMode="auto">
            <a:xfrm>
              <a:off x="4597" y="3690"/>
              <a:ext cx="0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0" name="Rectangle 13"/>
            <p:cNvSpPr>
              <a:spLocks noChangeArrowheads="1"/>
            </p:cNvSpPr>
            <p:nvPr/>
          </p:nvSpPr>
          <p:spPr bwMode="auto">
            <a:xfrm>
              <a:off x="3366" y="3561"/>
              <a:ext cx="1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4161" name="Freeform 14"/>
            <p:cNvSpPr>
              <a:spLocks/>
            </p:cNvSpPr>
            <p:nvPr/>
          </p:nvSpPr>
          <p:spPr bwMode="auto">
            <a:xfrm>
              <a:off x="3455" y="1604"/>
              <a:ext cx="2060" cy="1934"/>
            </a:xfrm>
            <a:custGeom>
              <a:avLst/>
              <a:gdLst>
                <a:gd name="T0" fmla="*/ 0 w 2060"/>
                <a:gd name="T1" fmla="*/ 0 h 1934"/>
                <a:gd name="T2" fmla="*/ 0 w 2060"/>
                <a:gd name="T3" fmla="*/ 1933 h 1934"/>
                <a:gd name="T4" fmla="*/ 2059 w 2060"/>
                <a:gd name="T5" fmla="*/ 1933 h 19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60" h="1934">
                  <a:moveTo>
                    <a:pt x="0" y="0"/>
                  </a:moveTo>
                  <a:lnTo>
                    <a:pt x="0" y="1933"/>
                  </a:lnTo>
                  <a:lnTo>
                    <a:pt x="2059" y="193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162" name="Rectangle 15"/>
            <p:cNvSpPr>
              <a:spLocks noChangeArrowheads="1"/>
            </p:cNvSpPr>
            <p:nvPr/>
          </p:nvSpPr>
          <p:spPr bwMode="auto">
            <a:xfrm>
              <a:off x="3171" y="1569"/>
              <a:ext cx="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3" name="Rectangle 16"/>
            <p:cNvSpPr>
              <a:spLocks noChangeArrowheads="1"/>
            </p:cNvSpPr>
            <p:nvPr/>
          </p:nvSpPr>
          <p:spPr bwMode="auto">
            <a:xfrm>
              <a:off x="3035" y="1710"/>
              <a:ext cx="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4" name="Rectangle 17"/>
            <p:cNvSpPr>
              <a:spLocks noChangeArrowheads="1"/>
            </p:cNvSpPr>
            <p:nvPr/>
          </p:nvSpPr>
          <p:spPr bwMode="auto">
            <a:xfrm>
              <a:off x="2923" y="1840"/>
              <a:ext cx="0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5" name="Rectangle 18"/>
            <p:cNvSpPr>
              <a:spLocks noChangeArrowheads="1"/>
            </p:cNvSpPr>
            <p:nvPr/>
          </p:nvSpPr>
          <p:spPr bwMode="auto">
            <a:xfrm>
              <a:off x="4380" y="3561"/>
              <a:ext cx="118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</a:rPr>
                <a:t>L*</a:t>
              </a:r>
            </a:p>
          </p:txBody>
        </p:sp>
        <p:sp>
          <p:nvSpPr>
            <p:cNvPr id="134166" name="Rectangle 19"/>
            <p:cNvSpPr>
              <a:spLocks noChangeArrowheads="1"/>
            </p:cNvSpPr>
            <p:nvPr/>
          </p:nvSpPr>
          <p:spPr bwMode="auto">
            <a:xfrm>
              <a:off x="3290" y="2488"/>
              <a:ext cx="153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</a:rPr>
                <a:t>W*</a:t>
              </a:r>
            </a:p>
          </p:txBody>
        </p:sp>
        <p:sp>
          <p:nvSpPr>
            <p:cNvPr id="134167" name="Line 20"/>
            <p:cNvSpPr>
              <a:spLocks noChangeShapeType="1"/>
            </p:cNvSpPr>
            <p:nvPr/>
          </p:nvSpPr>
          <p:spPr bwMode="auto">
            <a:xfrm>
              <a:off x="3474" y="2571"/>
              <a:ext cx="9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68" name="Line 21"/>
            <p:cNvSpPr>
              <a:spLocks noChangeShapeType="1"/>
            </p:cNvSpPr>
            <p:nvPr/>
          </p:nvSpPr>
          <p:spPr bwMode="auto">
            <a:xfrm flipV="1">
              <a:off x="4421" y="2569"/>
              <a:ext cx="0" cy="9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69" name="Line 22"/>
            <p:cNvSpPr>
              <a:spLocks noChangeShapeType="1"/>
            </p:cNvSpPr>
            <p:nvPr/>
          </p:nvSpPr>
          <p:spPr bwMode="auto">
            <a:xfrm flipH="1">
              <a:off x="3611" y="2030"/>
              <a:ext cx="1493" cy="1168"/>
            </a:xfrm>
            <a:prstGeom prst="line">
              <a:avLst/>
            </a:prstGeom>
            <a:noFill/>
            <a:ln w="38100">
              <a:solidFill>
                <a:srgbClr val="40AE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70" name="Line 23"/>
            <p:cNvSpPr>
              <a:spLocks noChangeShapeType="1"/>
            </p:cNvSpPr>
            <p:nvPr/>
          </p:nvSpPr>
          <p:spPr bwMode="auto">
            <a:xfrm>
              <a:off x="3627" y="1947"/>
              <a:ext cx="1461" cy="11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71" name="Freeform 24"/>
            <p:cNvSpPr>
              <a:spLocks/>
            </p:cNvSpPr>
            <p:nvPr/>
          </p:nvSpPr>
          <p:spPr bwMode="auto">
            <a:xfrm>
              <a:off x="4390" y="2535"/>
              <a:ext cx="51" cy="72"/>
            </a:xfrm>
            <a:custGeom>
              <a:avLst/>
              <a:gdLst>
                <a:gd name="T0" fmla="*/ 30 w 51"/>
                <a:gd name="T1" fmla="*/ 71 h 72"/>
                <a:gd name="T2" fmla="*/ 40 w 51"/>
                <a:gd name="T3" fmla="*/ 59 h 72"/>
                <a:gd name="T4" fmla="*/ 50 w 51"/>
                <a:gd name="T5" fmla="*/ 47 h 72"/>
                <a:gd name="T6" fmla="*/ 50 w 51"/>
                <a:gd name="T7" fmla="*/ 36 h 72"/>
                <a:gd name="T8" fmla="*/ 50 w 51"/>
                <a:gd name="T9" fmla="*/ 12 h 72"/>
                <a:gd name="T10" fmla="*/ 40 w 51"/>
                <a:gd name="T11" fmla="*/ 0 h 72"/>
                <a:gd name="T12" fmla="*/ 30 w 51"/>
                <a:gd name="T13" fmla="*/ 0 h 72"/>
                <a:gd name="T14" fmla="*/ 10 w 51"/>
                <a:gd name="T15" fmla="*/ 0 h 72"/>
                <a:gd name="T16" fmla="*/ 0 w 51"/>
                <a:gd name="T17" fmla="*/ 12 h 72"/>
                <a:gd name="T18" fmla="*/ 0 w 51"/>
                <a:gd name="T19" fmla="*/ 36 h 72"/>
                <a:gd name="T20" fmla="*/ 0 w 51"/>
                <a:gd name="T21" fmla="*/ 47 h 72"/>
                <a:gd name="T22" fmla="*/ 10 w 51"/>
                <a:gd name="T23" fmla="*/ 59 h 72"/>
                <a:gd name="T24" fmla="*/ 30 w 51"/>
                <a:gd name="T25" fmla="*/ 71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72">
                  <a:moveTo>
                    <a:pt x="30" y="71"/>
                  </a:moveTo>
                  <a:lnTo>
                    <a:pt x="40" y="59"/>
                  </a:lnTo>
                  <a:lnTo>
                    <a:pt x="50" y="47"/>
                  </a:lnTo>
                  <a:lnTo>
                    <a:pt x="50" y="36"/>
                  </a:lnTo>
                  <a:lnTo>
                    <a:pt x="50" y="12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0" y="59"/>
                  </a:lnTo>
                  <a:lnTo>
                    <a:pt x="30" y="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4153" name="Text Box 25"/>
          <p:cNvSpPr txBox="1">
            <a:spLocks noChangeArrowheads="1"/>
          </p:cNvSpPr>
          <p:nvPr/>
        </p:nvSpPr>
        <p:spPr bwMode="auto">
          <a:xfrm>
            <a:off x="4356100" y="268605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E</a:t>
            </a:r>
          </a:p>
        </p:txBody>
      </p:sp>
      <p:sp>
        <p:nvSpPr>
          <p:cNvPr id="134154" name="Text Box 26"/>
          <p:cNvSpPr txBox="1">
            <a:spLocks noChangeArrowheads="1"/>
          </p:cNvSpPr>
          <p:nvPr/>
        </p:nvSpPr>
        <p:spPr bwMode="auto">
          <a:xfrm>
            <a:off x="1331913" y="620713"/>
            <a:ext cx="90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Salario</a:t>
            </a:r>
          </a:p>
        </p:txBody>
      </p:sp>
      <p:sp>
        <p:nvSpPr>
          <p:cNvPr id="134155" name="Text Box 27"/>
          <p:cNvSpPr txBox="1">
            <a:spLocks noChangeArrowheads="1"/>
          </p:cNvSpPr>
          <p:nvPr/>
        </p:nvSpPr>
        <p:spPr bwMode="auto">
          <a:xfrm>
            <a:off x="6877050" y="5589588"/>
            <a:ext cx="1120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Quantità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di lavoro</a:t>
            </a:r>
          </a:p>
        </p:txBody>
      </p:sp>
    </p:spTree>
  </p:cSld>
  <p:clrMapOvr>
    <a:masterClrMapping/>
  </p:clrMapOvr>
  <p:transition spd="slow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97888" cy="762000"/>
          </a:xfrm>
        </p:spPr>
        <p:txBody>
          <a:bodyPr/>
          <a:lstStyle/>
          <a:p>
            <a:pPr eaLnBrk="1" hangingPunct="1"/>
            <a:r>
              <a:rPr lang="it-IT" altLang="en-US"/>
              <a:t>Salari e produttività del lavoro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19200"/>
            <a:ext cx="8785225" cy="49461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L’analisi precedente spiega perché i salari per occupazioni identiche (p.e. gli addetti alle pulizie) sono molto diversi tra i diversi paesi o i diversi mercati.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Se il salario in equilibrio è pari alla VPML, segue che dove la VPML è più elevata (o perché si producono beni di maggior valore P o perché i lavoratori sono più produttivi grazie alla maggiore dotazione degli altri fattori) anche il salario sarà – a volte anche notevolmente – più elevato.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Inoltre, dove esistono impieghi alternativi ben remunerati, l’offerta di lavoro per ogni singola occupazione sarà </a:t>
            </a:r>
            <a:r>
              <a:rPr lang="it-IT" altLang="en-US" sz="2400" i="1" dirty="0"/>
              <a:t>inferiore</a:t>
            </a:r>
            <a:r>
              <a:rPr lang="it-IT" altLang="en-US" sz="2400" dirty="0"/>
              <a:t>, ad indicare che il costo opportunità di quel particolare lavoro (= ciò a cui si rinuncia scegliendo quella occupazione) è più elevato.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400" dirty="0"/>
              <a:t>L’aumento della produttività del lavoro è dunque il modo principale per far crescere i salari di mercato.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Cw_f14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76200"/>
            <a:ext cx="81788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5664200" y="3502025"/>
            <a:ext cx="2660650" cy="366713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latin typeface="Times New Roman" panose="02020603050405020304" pitchFamily="18" charset="0"/>
              </a:rPr>
              <a:t>Offerta più elevata in India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495800" y="1292225"/>
            <a:ext cx="3155950" cy="366713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latin typeface="Times New Roman" panose="02020603050405020304" pitchFamily="18" charset="0"/>
              </a:rPr>
              <a:t>Domanda più elevata negli USA</a:t>
            </a:r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 flipH="1">
            <a:off x="3657600" y="15240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8246" name="Line 6"/>
          <p:cNvSpPr>
            <a:spLocks noChangeShapeType="1"/>
          </p:cNvSpPr>
          <p:nvPr/>
        </p:nvSpPr>
        <p:spPr bwMode="auto">
          <a:xfrm>
            <a:off x="6400800" y="39624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0296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altLang="en-US"/>
              <a:t>Statica comparata: spostamenti </a:t>
            </a:r>
            <a:br>
              <a:rPr lang="it-IT" altLang="en-US"/>
            </a:br>
            <a:r>
              <a:rPr lang="it-IT" altLang="en-US"/>
              <a:t>dell’offerta e della domanda di lavoro</a:t>
            </a:r>
          </a:p>
        </p:txBody>
      </p:sp>
      <p:sp>
        <p:nvSpPr>
          <p:cNvPr id="550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85298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altLang="en-US"/>
              <a:t>Possibili cause di spostamento della domanda Ld: </a:t>
            </a:r>
          </a:p>
          <a:p>
            <a:pPr lvl="1" eaLnBrk="1" hangingPunct="1"/>
            <a:r>
              <a:rPr lang="it-IT" altLang="en-US" sz="2800"/>
              <a:t> Variazioni nel prezzo del prodotto.</a:t>
            </a:r>
          </a:p>
          <a:p>
            <a:pPr lvl="1" eaLnBrk="1" hangingPunct="1"/>
            <a:r>
              <a:rPr lang="it-IT" altLang="en-US" sz="2800"/>
              <a:t> Cambiamento tecnologico e aumento PML.</a:t>
            </a:r>
          </a:p>
          <a:p>
            <a:pPr lvl="1" eaLnBrk="1" hangingPunct="1"/>
            <a:r>
              <a:rPr lang="it-IT" altLang="en-US" sz="2800"/>
              <a:t> Variazioni nell’offerta di altri fattori.</a:t>
            </a:r>
          </a:p>
          <a:p>
            <a:pPr eaLnBrk="1" hangingPunct="1"/>
            <a:r>
              <a:rPr lang="it-IT" altLang="en-US"/>
              <a:t>Possibili cause di spostamento dell’offerta Ls:</a:t>
            </a:r>
          </a:p>
          <a:p>
            <a:pPr lvl="1" eaLnBrk="1" hangingPunct="1"/>
            <a:r>
              <a:rPr lang="it-IT" altLang="en-US" sz="2800"/>
              <a:t> Cambiamento delle preferenze nella scelta tra lavoro e tempo libero (p.e. lavoro femminile).</a:t>
            </a:r>
          </a:p>
          <a:p>
            <a:pPr lvl="1" eaLnBrk="1" hangingPunct="1"/>
            <a:r>
              <a:rPr lang="it-IT" altLang="en-US" sz="2800"/>
              <a:t> Nuove opportunità in altri mercati del lavoro. </a:t>
            </a:r>
          </a:p>
          <a:p>
            <a:pPr lvl="1" eaLnBrk="1" hangingPunct="1"/>
            <a:r>
              <a:rPr lang="it-IT" altLang="en-US" sz="2800"/>
              <a:t> Immigrazione.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0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0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0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0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0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0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09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09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21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altLang="en-US"/>
              <a:t>Un aumento dell’offerta di lavoro</a:t>
            </a:r>
          </a:p>
        </p:txBody>
      </p:sp>
      <p:grpSp>
        <p:nvGrpSpPr>
          <p:cNvPr id="142343" name="Group 7"/>
          <p:cNvGrpSpPr>
            <a:grpSpLocks/>
          </p:cNvGrpSpPr>
          <p:nvPr/>
        </p:nvGrpSpPr>
        <p:grpSpPr bwMode="auto">
          <a:xfrm>
            <a:off x="762000" y="1905000"/>
            <a:ext cx="1116013" cy="781050"/>
            <a:chOff x="580" y="1188"/>
            <a:chExt cx="703" cy="492"/>
          </a:xfrm>
        </p:grpSpPr>
        <p:sp>
          <p:nvSpPr>
            <p:cNvPr id="142366" name="Rectangle 8"/>
            <p:cNvSpPr>
              <a:spLocks noChangeArrowheads="1"/>
            </p:cNvSpPr>
            <p:nvPr/>
          </p:nvSpPr>
          <p:spPr bwMode="auto">
            <a:xfrm>
              <a:off x="784" y="1188"/>
              <a:ext cx="4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Salario</a:t>
              </a:r>
            </a:p>
          </p:txBody>
        </p:sp>
        <p:sp>
          <p:nvSpPr>
            <p:cNvPr id="142367" name="Rectangle 9"/>
            <p:cNvSpPr>
              <a:spLocks noChangeArrowheads="1"/>
            </p:cNvSpPr>
            <p:nvPr/>
          </p:nvSpPr>
          <p:spPr bwMode="auto">
            <a:xfrm>
              <a:off x="580" y="1338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68" name="Rectangle 10"/>
            <p:cNvSpPr>
              <a:spLocks noChangeArrowheads="1"/>
            </p:cNvSpPr>
            <p:nvPr/>
          </p:nvSpPr>
          <p:spPr bwMode="auto">
            <a:xfrm>
              <a:off x="767" y="1488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2344" name="Rectangle 11"/>
          <p:cNvSpPr>
            <a:spLocks noChangeArrowheads="1"/>
          </p:cNvSpPr>
          <p:nvPr/>
        </p:nvSpPr>
        <p:spPr bwMode="auto">
          <a:xfrm>
            <a:off x="1619250" y="42926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it-IT" altLang="en-US" sz="20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2345" name="Rectangle 12"/>
          <p:cNvSpPr>
            <a:spLocks noChangeArrowheads="1"/>
          </p:cNvSpPr>
          <p:nvPr/>
        </p:nvSpPr>
        <p:spPr bwMode="auto">
          <a:xfrm>
            <a:off x="1619250" y="36449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it-IT" altLang="en-US" sz="2000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2346" name="Rectangle 13"/>
          <p:cNvSpPr>
            <a:spLocks noChangeArrowheads="1"/>
          </p:cNvSpPr>
          <p:nvPr/>
        </p:nvSpPr>
        <p:spPr bwMode="auto">
          <a:xfrm>
            <a:off x="1797050" y="6105525"/>
            <a:ext cx="141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42347" name="Group 14"/>
          <p:cNvGrpSpPr>
            <a:grpSpLocks/>
          </p:cNvGrpSpPr>
          <p:nvPr/>
        </p:nvGrpSpPr>
        <p:grpSpPr bwMode="auto">
          <a:xfrm>
            <a:off x="6699250" y="6105525"/>
            <a:ext cx="1327150" cy="544513"/>
            <a:chOff x="4220" y="3846"/>
            <a:chExt cx="836" cy="343"/>
          </a:xfrm>
        </p:grpSpPr>
        <p:sp>
          <p:nvSpPr>
            <p:cNvPr id="142364" name="Rectangle 15"/>
            <p:cNvSpPr>
              <a:spLocks noChangeArrowheads="1"/>
            </p:cNvSpPr>
            <p:nvPr/>
          </p:nvSpPr>
          <p:spPr bwMode="auto">
            <a:xfrm>
              <a:off x="4220" y="3846"/>
              <a:ext cx="7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Quantità di</a:t>
              </a:r>
            </a:p>
          </p:txBody>
        </p:sp>
        <p:sp>
          <p:nvSpPr>
            <p:cNvPr id="142365" name="Rectangle 16"/>
            <p:cNvSpPr>
              <a:spLocks noChangeArrowheads="1"/>
            </p:cNvSpPr>
            <p:nvPr/>
          </p:nvSpPr>
          <p:spPr bwMode="auto">
            <a:xfrm>
              <a:off x="4620" y="3997"/>
              <a:ext cx="4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lavoro</a:t>
              </a:r>
            </a:p>
          </p:txBody>
        </p:sp>
      </p:grpSp>
      <p:sp>
        <p:nvSpPr>
          <p:cNvPr id="142348" name="Rectangle 17"/>
          <p:cNvSpPr>
            <a:spLocks noChangeArrowheads="1"/>
          </p:cNvSpPr>
          <p:nvPr/>
        </p:nvSpPr>
        <p:spPr bwMode="auto">
          <a:xfrm>
            <a:off x="5016500" y="6105525"/>
            <a:ext cx="23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it-IT" altLang="en-US" sz="20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2349" name="Rectangle 18"/>
          <p:cNvSpPr>
            <a:spLocks noChangeArrowheads="1"/>
          </p:cNvSpPr>
          <p:nvPr/>
        </p:nvSpPr>
        <p:spPr bwMode="auto">
          <a:xfrm>
            <a:off x="4086225" y="6105525"/>
            <a:ext cx="23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it-IT" altLang="en-US" sz="2000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2350" name="Rectangle 19"/>
          <p:cNvSpPr>
            <a:spLocks noChangeArrowheads="1"/>
          </p:cNvSpPr>
          <p:nvPr/>
        </p:nvSpPr>
        <p:spPr bwMode="auto">
          <a:xfrm>
            <a:off x="5054600" y="2043113"/>
            <a:ext cx="50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Ls</a:t>
            </a:r>
            <a:r>
              <a:rPr lang="it-IT" altLang="en-US" sz="2000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2351" name="Rectangle 20"/>
          <p:cNvSpPr>
            <a:spLocks noChangeArrowheads="1"/>
          </p:cNvSpPr>
          <p:nvPr/>
        </p:nvSpPr>
        <p:spPr bwMode="auto">
          <a:xfrm>
            <a:off x="6637338" y="51435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Ld</a:t>
            </a:r>
          </a:p>
        </p:txBody>
      </p:sp>
      <p:sp>
        <p:nvSpPr>
          <p:cNvPr id="142352" name="Freeform 21"/>
          <p:cNvSpPr>
            <a:spLocks/>
          </p:cNvSpPr>
          <p:nvPr/>
        </p:nvSpPr>
        <p:spPr bwMode="auto">
          <a:xfrm>
            <a:off x="1987550" y="1909763"/>
            <a:ext cx="6153150" cy="4149725"/>
          </a:xfrm>
          <a:custGeom>
            <a:avLst/>
            <a:gdLst>
              <a:gd name="T0" fmla="*/ 0 w 3876"/>
              <a:gd name="T1" fmla="*/ 0 h 2614"/>
              <a:gd name="T2" fmla="*/ 0 w 3876"/>
              <a:gd name="T3" fmla="*/ 2147483646 h 2614"/>
              <a:gd name="T4" fmla="*/ 2147483646 w 3876"/>
              <a:gd name="T5" fmla="*/ 2147483646 h 26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76" h="2614">
                <a:moveTo>
                  <a:pt x="0" y="0"/>
                </a:moveTo>
                <a:lnTo>
                  <a:pt x="0" y="2613"/>
                </a:lnTo>
                <a:lnTo>
                  <a:pt x="3875" y="26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53" name="Line 22"/>
          <p:cNvSpPr>
            <a:spLocks noChangeShapeType="1"/>
          </p:cNvSpPr>
          <p:nvPr/>
        </p:nvSpPr>
        <p:spPr bwMode="auto">
          <a:xfrm>
            <a:off x="2462213" y="2646363"/>
            <a:ext cx="4090987" cy="2732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2354" name="Line 23"/>
          <p:cNvSpPr>
            <a:spLocks noChangeShapeType="1"/>
          </p:cNvSpPr>
          <p:nvPr/>
        </p:nvSpPr>
        <p:spPr bwMode="auto">
          <a:xfrm flipH="1">
            <a:off x="4010025" y="2741613"/>
            <a:ext cx="2306638" cy="3208337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2355" name="Freeform 24"/>
          <p:cNvSpPr>
            <a:spLocks/>
          </p:cNvSpPr>
          <p:nvPr/>
        </p:nvSpPr>
        <p:spPr bwMode="auto">
          <a:xfrm>
            <a:off x="1987550" y="4413250"/>
            <a:ext cx="3125788" cy="1646238"/>
          </a:xfrm>
          <a:custGeom>
            <a:avLst/>
            <a:gdLst>
              <a:gd name="T0" fmla="*/ 2147483646 w 1969"/>
              <a:gd name="T1" fmla="*/ 2147483646 h 1037"/>
              <a:gd name="T2" fmla="*/ 2147483646 w 1969"/>
              <a:gd name="T3" fmla="*/ 0 h 1037"/>
              <a:gd name="T4" fmla="*/ 0 w 1969"/>
              <a:gd name="T5" fmla="*/ 0 h 10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9" h="1037">
                <a:moveTo>
                  <a:pt x="1968" y="1036"/>
                </a:moveTo>
                <a:lnTo>
                  <a:pt x="1968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56" name="Freeform 25"/>
          <p:cNvSpPr>
            <a:spLocks/>
          </p:cNvSpPr>
          <p:nvPr/>
        </p:nvSpPr>
        <p:spPr bwMode="auto">
          <a:xfrm>
            <a:off x="1987550" y="3770313"/>
            <a:ext cx="2147888" cy="2289175"/>
          </a:xfrm>
          <a:custGeom>
            <a:avLst/>
            <a:gdLst>
              <a:gd name="T0" fmla="*/ 2147483646 w 1353"/>
              <a:gd name="T1" fmla="*/ 2147483646 h 1442"/>
              <a:gd name="T2" fmla="*/ 2147483646 w 1353"/>
              <a:gd name="T3" fmla="*/ 0 h 1442"/>
              <a:gd name="T4" fmla="*/ 0 w 1353"/>
              <a:gd name="T5" fmla="*/ 0 h 14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3" h="1442">
                <a:moveTo>
                  <a:pt x="1352" y="1441"/>
                </a:moveTo>
                <a:lnTo>
                  <a:pt x="1352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57" name="Rectangle 26"/>
          <p:cNvSpPr>
            <a:spLocks noChangeArrowheads="1"/>
          </p:cNvSpPr>
          <p:nvPr/>
        </p:nvSpPr>
        <p:spPr bwMode="auto">
          <a:xfrm>
            <a:off x="6351588" y="2578100"/>
            <a:ext cx="506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Ls</a:t>
            </a:r>
            <a:r>
              <a:rPr lang="it-IT" altLang="en-US" sz="20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2358" name="Freeform 27"/>
          <p:cNvSpPr>
            <a:spLocks/>
          </p:cNvSpPr>
          <p:nvPr/>
        </p:nvSpPr>
        <p:spPr bwMode="auto">
          <a:xfrm>
            <a:off x="5040313" y="4341813"/>
            <a:ext cx="120650" cy="120650"/>
          </a:xfrm>
          <a:custGeom>
            <a:avLst/>
            <a:gdLst>
              <a:gd name="T0" fmla="*/ 2147483646 w 76"/>
              <a:gd name="T1" fmla="*/ 2147483646 h 76"/>
              <a:gd name="T2" fmla="*/ 2147483646 w 76"/>
              <a:gd name="T3" fmla="*/ 2147483646 h 76"/>
              <a:gd name="T4" fmla="*/ 2147483646 w 76"/>
              <a:gd name="T5" fmla="*/ 2147483646 h 76"/>
              <a:gd name="T6" fmla="*/ 2147483646 w 76"/>
              <a:gd name="T7" fmla="*/ 2147483646 h 76"/>
              <a:gd name="T8" fmla="*/ 2147483646 w 76"/>
              <a:gd name="T9" fmla="*/ 2147483646 h 76"/>
              <a:gd name="T10" fmla="*/ 2147483646 w 76"/>
              <a:gd name="T11" fmla="*/ 2147483646 h 76"/>
              <a:gd name="T12" fmla="*/ 2147483646 w 76"/>
              <a:gd name="T13" fmla="*/ 0 h 76"/>
              <a:gd name="T14" fmla="*/ 2147483646 w 76"/>
              <a:gd name="T15" fmla="*/ 2147483646 h 76"/>
              <a:gd name="T16" fmla="*/ 0 w 76"/>
              <a:gd name="T17" fmla="*/ 2147483646 h 76"/>
              <a:gd name="T18" fmla="*/ 0 w 76"/>
              <a:gd name="T19" fmla="*/ 2147483646 h 76"/>
              <a:gd name="T20" fmla="*/ 0 w 76"/>
              <a:gd name="T21" fmla="*/ 2147483646 h 76"/>
              <a:gd name="T22" fmla="*/ 2147483646 w 76"/>
              <a:gd name="T23" fmla="*/ 2147483646 h 76"/>
              <a:gd name="T24" fmla="*/ 2147483646 w 76"/>
              <a:gd name="T25" fmla="*/ 2147483646 h 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6">
                <a:moveTo>
                  <a:pt x="45" y="75"/>
                </a:moveTo>
                <a:lnTo>
                  <a:pt x="60" y="75"/>
                </a:lnTo>
                <a:lnTo>
                  <a:pt x="75" y="60"/>
                </a:lnTo>
                <a:lnTo>
                  <a:pt x="75" y="45"/>
                </a:lnTo>
                <a:lnTo>
                  <a:pt x="75" y="30"/>
                </a:lnTo>
                <a:lnTo>
                  <a:pt x="60" y="15"/>
                </a:lnTo>
                <a:lnTo>
                  <a:pt x="45" y="0"/>
                </a:lnTo>
                <a:lnTo>
                  <a:pt x="15" y="15"/>
                </a:lnTo>
                <a:lnTo>
                  <a:pt x="0" y="30"/>
                </a:lnTo>
                <a:lnTo>
                  <a:pt x="0" y="45"/>
                </a:lnTo>
                <a:lnTo>
                  <a:pt x="0" y="60"/>
                </a:lnTo>
                <a:lnTo>
                  <a:pt x="15" y="75"/>
                </a:lnTo>
                <a:lnTo>
                  <a:pt x="45" y="7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59" name="Line 28"/>
          <p:cNvSpPr>
            <a:spLocks noChangeShapeType="1"/>
          </p:cNvSpPr>
          <p:nvPr/>
        </p:nvSpPr>
        <p:spPr bwMode="auto">
          <a:xfrm flipH="1">
            <a:off x="2722563" y="2382838"/>
            <a:ext cx="2425700" cy="3376612"/>
          </a:xfrm>
          <a:prstGeom prst="line">
            <a:avLst/>
          </a:prstGeom>
          <a:noFill/>
          <a:ln w="28575">
            <a:solidFill>
              <a:srgbClr val="4D9A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2360" name="Freeform 29"/>
          <p:cNvSpPr>
            <a:spLocks/>
          </p:cNvSpPr>
          <p:nvPr/>
        </p:nvSpPr>
        <p:spPr bwMode="auto">
          <a:xfrm>
            <a:off x="4086225" y="3697288"/>
            <a:ext cx="120650" cy="122237"/>
          </a:xfrm>
          <a:custGeom>
            <a:avLst/>
            <a:gdLst>
              <a:gd name="T0" fmla="*/ 2147483646 w 76"/>
              <a:gd name="T1" fmla="*/ 2147483646 h 77"/>
              <a:gd name="T2" fmla="*/ 2147483646 w 76"/>
              <a:gd name="T3" fmla="*/ 2147483646 h 77"/>
              <a:gd name="T4" fmla="*/ 2147483646 w 76"/>
              <a:gd name="T5" fmla="*/ 2147483646 h 77"/>
              <a:gd name="T6" fmla="*/ 2147483646 w 76"/>
              <a:gd name="T7" fmla="*/ 2147483646 h 77"/>
              <a:gd name="T8" fmla="*/ 2147483646 w 76"/>
              <a:gd name="T9" fmla="*/ 2147483646 h 77"/>
              <a:gd name="T10" fmla="*/ 2147483646 w 76"/>
              <a:gd name="T11" fmla="*/ 2147483646 h 77"/>
              <a:gd name="T12" fmla="*/ 2147483646 w 76"/>
              <a:gd name="T13" fmla="*/ 0 h 77"/>
              <a:gd name="T14" fmla="*/ 2147483646 w 76"/>
              <a:gd name="T15" fmla="*/ 2147483646 h 77"/>
              <a:gd name="T16" fmla="*/ 0 w 76"/>
              <a:gd name="T17" fmla="*/ 2147483646 h 77"/>
              <a:gd name="T18" fmla="*/ 0 w 76"/>
              <a:gd name="T19" fmla="*/ 2147483646 h 77"/>
              <a:gd name="T20" fmla="*/ 0 w 76"/>
              <a:gd name="T21" fmla="*/ 2147483646 h 77"/>
              <a:gd name="T22" fmla="*/ 2147483646 w 76"/>
              <a:gd name="T23" fmla="*/ 2147483646 h 77"/>
              <a:gd name="T24" fmla="*/ 2147483646 w 76"/>
              <a:gd name="T25" fmla="*/ 214748364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7">
                <a:moveTo>
                  <a:pt x="30" y="76"/>
                </a:moveTo>
                <a:lnTo>
                  <a:pt x="60" y="76"/>
                </a:lnTo>
                <a:lnTo>
                  <a:pt x="75" y="61"/>
                </a:lnTo>
                <a:lnTo>
                  <a:pt x="75" y="46"/>
                </a:lnTo>
                <a:lnTo>
                  <a:pt x="75" y="30"/>
                </a:lnTo>
                <a:lnTo>
                  <a:pt x="60" y="15"/>
                </a:lnTo>
                <a:lnTo>
                  <a:pt x="30" y="0"/>
                </a:lnTo>
                <a:lnTo>
                  <a:pt x="15" y="15"/>
                </a:lnTo>
                <a:lnTo>
                  <a:pt x="0" y="30"/>
                </a:lnTo>
                <a:lnTo>
                  <a:pt x="0" y="46"/>
                </a:lnTo>
                <a:lnTo>
                  <a:pt x="0" y="61"/>
                </a:lnTo>
                <a:lnTo>
                  <a:pt x="15" y="76"/>
                </a:lnTo>
                <a:lnTo>
                  <a:pt x="30" y="7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61" name="Text Box 30"/>
          <p:cNvSpPr txBox="1">
            <a:spLocks noChangeArrowheads="1"/>
          </p:cNvSpPr>
          <p:nvPr/>
        </p:nvSpPr>
        <p:spPr bwMode="auto">
          <a:xfrm>
            <a:off x="3962400" y="3276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/>
              <a:t>E</a:t>
            </a:r>
            <a:endParaRPr lang="it-IT" altLang="en-US" sz="2400"/>
          </a:p>
        </p:txBody>
      </p:sp>
      <p:sp>
        <p:nvSpPr>
          <p:cNvPr id="142362" name="Text Box 31"/>
          <p:cNvSpPr txBox="1">
            <a:spLocks noChangeArrowheads="1"/>
          </p:cNvSpPr>
          <p:nvPr/>
        </p:nvSpPr>
        <p:spPr bwMode="auto">
          <a:xfrm>
            <a:off x="4876800" y="3886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/>
              <a:t>E’</a:t>
            </a:r>
            <a:endParaRPr lang="it-IT" altLang="en-US" sz="2400"/>
          </a:p>
        </p:txBody>
      </p:sp>
      <p:sp>
        <p:nvSpPr>
          <p:cNvPr id="142363" name="Line 32"/>
          <p:cNvSpPr>
            <a:spLocks noChangeShapeType="1"/>
          </p:cNvSpPr>
          <p:nvPr/>
        </p:nvSpPr>
        <p:spPr bwMode="auto">
          <a:xfrm>
            <a:off x="4787900" y="3213100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it-IT" altLang="en-US"/>
              <a:t>Un aumento della domanda di lavoro</a:t>
            </a:r>
          </a:p>
        </p:txBody>
      </p:sp>
      <p:grpSp>
        <p:nvGrpSpPr>
          <p:cNvPr id="144391" name="Group 7"/>
          <p:cNvGrpSpPr>
            <a:grpSpLocks/>
          </p:cNvGrpSpPr>
          <p:nvPr/>
        </p:nvGrpSpPr>
        <p:grpSpPr bwMode="auto">
          <a:xfrm>
            <a:off x="990600" y="1752600"/>
            <a:ext cx="1116013" cy="781050"/>
            <a:chOff x="768" y="1104"/>
            <a:chExt cx="703" cy="492"/>
          </a:xfrm>
        </p:grpSpPr>
        <p:sp>
          <p:nvSpPr>
            <p:cNvPr id="144414" name="Rectangle 8"/>
            <p:cNvSpPr>
              <a:spLocks noChangeArrowheads="1"/>
            </p:cNvSpPr>
            <p:nvPr/>
          </p:nvSpPr>
          <p:spPr bwMode="auto">
            <a:xfrm>
              <a:off x="972" y="1104"/>
              <a:ext cx="4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Salario</a:t>
              </a:r>
            </a:p>
          </p:txBody>
        </p:sp>
        <p:sp>
          <p:nvSpPr>
            <p:cNvPr id="144415" name="Rectangle 9"/>
            <p:cNvSpPr>
              <a:spLocks noChangeArrowheads="1"/>
            </p:cNvSpPr>
            <p:nvPr/>
          </p:nvSpPr>
          <p:spPr bwMode="auto">
            <a:xfrm>
              <a:off x="768" y="1254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416" name="Rectangle 10"/>
            <p:cNvSpPr>
              <a:spLocks noChangeArrowheads="1"/>
            </p:cNvSpPr>
            <p:nvPr/>
          </p:nvSpPr>
          <p:spPr bwMode="auto">
            <a:xfrm>
              <a:off x="955" y="1404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4392" name="Rectangle 11"/>
          <p:cNvSpPr>
            <a:spLocks noChangeArrowheads="1"/>
          </p:cNvSpPr>
          <p:nvPr/>
        </p:nvSpPr>
        <p:spPr bwMode="auto">
          <a:xfrm>
            <a:off x="1914525" y="4137025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it-IT" altLang="en-US" sz="2000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4393" name="Rectangle 12"/>
          <p:cNvSpPr>
            <a:spLocks noChangeArrowheads="1"/>
          </p:cNvSpPr>
          <p:nvPr/>
        </p:nvSpPr>
        <p:spPr bwMode="auto">
          <a:xfrm>
            <a:off x="1914525" y="3182938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it-IT" altLang="en-US" sz="20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4394" name="Rectangle 13"/>
          <p:cNvSpPr>
            <a:spLocks noChangeArrowheads="1"/>
          </p:cNvSpPr>
          <p:nvPr/>
        </p:nvSpPr>
        <p:spPr bwMode="auto">
          <a:xfrm>
            <a:off x="2095500" y="5972175"/>
            <a:ext cx="141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44395" name="Group 14"/>
          <p:cNvGrpSpPr>
            <a:grpSpLocks/>
          </p:cNvGrpSpPr>
          <p:nvPr/>
        </p:nvGrpSpPr>
        <p:grpSpPr bwMode="auto">
          <a:xfrm>
            <a:off x="7696200" y="5943600"/>
            <a:ext cx="776288" cy="544513"/>
            <a:chOff x="4432" y="3762"/>
            <a:chExt cx="489" cy="343"/>
          </a:xfrm>
        </p:grpSpPr>
        <p:sp>
          <p:nvSpPr>
            <p:cNvPr id="144412" name="Rectangle 15"/>
            <p:cNvSpPr>
              <a:spLocks noChangeArrowheads="1"/>
            </p:cNvSpPr>
            <p:nvPr/>
          </p:nvSpPr>
          <p:spPr bwMode="auto">
            <a:xfrm>
              <a:off x="4432" y="3762"/>
              <a:ext cx="4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Lavoro</a:t>
              </a:r>
            </a:p>
          </p:txBody>
        </p:sp>
        <p:sp>
          <p:nvSpPr>
            <p:cNvPr id="144413" name="Rectangle 16"/>
            <p:cNvSpPr>
              <a:spLocks noChangeArrowheads="1"/>
            </p:cNvSpPr>
            <p:nvPr/>
          </p:nvSpPr>
          <p:spPr bwMode="auto">
            <a:xfrm>
              <a:off x="4832" y="3913"/>
              <a:ext cx="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4396" name="Rectangle 17"/>
          <p:cNvSpPr>
            <a:spLocks noChangeArrowheads="1"/>
          </p:cNvSpPr>
          <p:nvPr/>
        </p:nvSpPr>
        <p:spPr bwMode="auto">
          <a:xfrm>
            <a:off x="3906838" y="597217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it-IT" altLang="en-US" sz="2000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4397" name="Rectangle 18"/>
          <p:cNvSpPr>
            <a:spLocks noChangeArrowheads="1"/>
          </p:cNvSpPr>
          <p:nvPr/>
        </p:nvSpPr>
        <p:spPr bwMode="auto">
          <a:xfrm>
            <a:off x="4598988" y="597217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it-IT" altLang="en-US" sz="20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4398" name="Rectangle 19"/>
          <p:cNvSpPr>
            <a:spLocks noChangeArrowheads="1"/>
          </p:cNvSpPr>
          <p:nvPr/>
        </p:nvSpPr>
        <p:spPr bwMode="auto">
          <a:xfrm>
            <a:off x="5505450" y="2062163"/>
            <a:ext cx="268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Ls</a:t>
            </a:r>
          </a:p>
        </p:txBody>
      </p:sp>
      <p:sp>
        <p:nvSpPr>
          <p:cNvPr id="144399" name="Rectangle 20"/>
          <p:cNvSpPr>
            <a:spLocks noChangeArrowheads="1"/>
          </p:cNvSpPr>
          <p:nvPr/>
        </p:nvSpPr>
        <p:spPr bwMode="auto">
          <a:xfrm>
            <a:off x="5981700" y="5472113"/>
            <a:ext cx="72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Ld</a:t>
            </a:r>
            <a:r>
              <a:rPr lang="it-IT" altLang="en-US" sz="2000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4400" name="Freeform 21"/>
          <p:cNvSpPr>
            <a:spLocks/>
          </p:cNvSpPr>
          <p:nvPr/>
        </p:nvSpPr>
        <p:spPr bwMode="auto">
          <a:xfrm>
            <a:off x="2286000" y="1776413"/>
            <a:ext cx="6153150" cy="4149725"/>
          </a:xfrm>
          <a:custGeom>
            <a:avLst/>
            <a:gdLst>
              <a:gd name="T0" fmla="*/ 0 w 3876"/>
              <a:gd name="T1" fmla="*/ 0 h 2614"/>
              <a:gd name="T2" fmla="*/ 0 w 3876"/>
              <a:gd name="T3" fmla="*/ 2147483646 h 2614"/>
              <a:gd name="T4" fmla="*/ 2147483646 w 3876"/>
              <a:gd name="T5" fmla="*/ 2147483646 h 26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76" h="2614">
                <a:moveTo>
                  <a:pt x="0" y="0"/>
                </a:moveTo>
                <a:lnTo>
                  <a:pt x="0" y="2613"/>
                </a:lnTo>
                <a:lnTo>
                  <a:pt x="3875" y="26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401" name="Line 22"/>
          <p:cNvSpPr>
            <a:spLocks noChangeShapeType="1"/>
          </p:cNvSpPr>
          <p:nvPr/>
        </p:nvSpPr>
        <p:spPr bwMode="auto">
          <a:xfrm>
            <a:off x="3022600" y="2225675"/>
            <a:ext cx="4090988" cy="2757488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4402" name="Freeform 23"/>
          <p:cNvSpPr>
            <a:spLocks/>
          </p:cNvSpPr>
          <p:nvPr/>
        </p:nvSpPr>
        <p:spPr bwMode="auto">
          <a:xfrm>
            <a:off x="2286000" y="4279900"/>
            <a:ext cx="1695450" cy="1646238"/>
          </a:xfrm>
          <a:custGeom>
            <a:avLst/>
            <a:gdLst>
              <a:gd name="T0" fmla="*/ 2147483646 w 1068"/>
              <a:gd name="T1" fmla="*/ 2147483646 h 1037"/>
              <a:gd name="T2" fmla="*/ 2147483646 w 1068"/>
              <a:gd name="T3" fmla="*/ 0 h 1037"/>
              <a:gd name="T4" fmla="*/ 0 w 1068"/>
              <a:gd name="T5" fmla="*/ 0 h 10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8" h="1037">
                <a:moveTo>
                  <a:pt x="1067" y="1036"/>
                </a:moveTo>
                <a:lnTo>
                  <a:pt x="106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403" name="Freeform 24"/>
          <p:cNvSpPr>
            <a:spLocks/>
          </p:cNvSpPr>
          <p:nvPr/>
        </p:nvSpPr>
        <p:spPr bwMode="auto">
          <a:xfrm>
            <a:off x="2286000" y="3325813"/>
            <a:ext cx="2386013" cy="2600325"/>
          </a:xfrm>
          <a:custGeom>
            <a:avLst/>
            <a:gdLst>
              <a:gd name="T0" fmla="*/ 2147483646 w 1503"/>
              <a:gd name="T1" fmla="*/ 2147483646 h 1638"/>
              <a:gd name="T2" fmla="*/ 2147483646 w 1503"/>
              <a:gd name="T3" fmla="*/ 0 h 1638"/>
              <a:gd name="T4" fmla="*/ 0 w 1503"/>
              <a:gd name="T5" fmla="*/ 0 h 16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3" h="1638">
                <a:moveTo>
                  <a:pt x="1502" y="1637"/>
                </a:moveTo>
                <a:lnTo>
                  <a:pt x="1502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404" name="Rectangle 25"/>
          <p:cNvSpPr>
            <a:spLocks noChangeArrowheads="1"/>
          </p:cNvSpPr>
          <p:nvPr/>
        </p:nvSpPr>
        <p:spPr bwMode="auto">
          <a:xfrm>
            <a:off x="7197725" y="4852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000000"/>
                </a:solidFill>
                <a:latin typeface="Arial" panose="020B0604020202020204" pitchFamily="34" charset="0"/>
              </a:rPr>
              <a:t>Ld</a:t>
            </a:r>
            <a:r>
              <a:rPr lang="it-IT" altLang="en-US" sz="20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4405" name="Line 26"/>
          <p:cNvSpPr>
            <a:spLocks noChangeShapeType="1"/>
          </p:cNvSpPr>
          <p:nvPr/>
        </p:nvSpPr>
        <p:spPr bwMode="auto">
          <a:xfrm flipH="1">
            <a:off x="3021013" y="2249488"/>
            <a:ext cx="2425700" cy="3376612"/>
          </a:xfrm>
          <a:prstGeom prst="line">
            <a:avLst/>
          </a:prstGeom>
          <a:noFill/>
          <a:ln w="28575">
            <a:solidFill>
              <a:srgbClr val="4D9A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4406" name="Freeform 27"/>
          <p:cNvSpPr>
            <a:spLocks/>
          </p:cNvSpPr>
          <p:nvPr/>
        </p:nvSpPr>
        <p:spPr bwMode="auto">
          <a:xfrm>
            <a:off x="4598988" y="3254375"/>
            <a:ext cx="120650" cy="120650"/>
          </a:xfrm>
          <a:custGeom>
            <a:avLst/>
            <a:gdLst>
              <a:gd name="T0" fmla="*/ 2147483646 w 76"/>
              <a:gd name="T1" fmla="*/ 2147483646 h 76"/>
              <a:gd name="T2" fmla="*/ 2147483646 w 76"/>
              <a:gd name="T3" fmla="*/ 2147483646 h 76"/>
              <a:gd name="T4" fmla="*/ 2147483646 w 76"/>
              <a:gd name="T5" fmla="*/ 2147483646 h 76"/>
              <a:gd name="T6" fmla="*/ 2147483646 w 76"/>
              <a:gd name="T7" fmla="*/ 2147483646 h 76"/>
              <a:gd name="T8" fmla="*/ 2147483646 w 76"/>
              <a:gd name="T9" fmla="*/ 2147483646 h 76"/>
              <a:gd name="T10" fmla="*/ 2147483646 w 76"/>
              <a:gd name="T11" fmla="*/ 2147483646 h 76"/>
              <a:gd name="T12" fmla="*/ 2147483646 w 76"/>
              <a:gd name="T13" fmla="*/ 0 h 76"/>
              <a:gd name="T14" fmla="*/ 2147483646 w 76"/>
              <a:gd name="T15" fmla="*/ 2147483646 h 76"/>
              <a:gd name="T16" fmla="*/ 0 w 76"/>
              <a:gd name="T17" fmla="*/ 2147483646 h 76"/>
              <a:gd name="T18" fmla="*/ 0 w 76"/>
              <a:gd name="T19" fmla="*/ 2147483646 h 76"/>
              <a:gd name="T20" fmla="*/ 0 w 76"/>
              <a:gd name="T21" fmla="*/ 2147483646 h 76"/>
              <a:gd name="T22" fmla="*/ 2147483646 w 76"/>
              <a:gd name="T23" fmla="*/ 2147483646 h 76"/>
              <a:gd name="T24" fmla="*/ 2147483646 w 76"/>
              <a:gd name="T25" fmla="*/ 2147483646 h 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76">
                <a:moveTo>
                  <a:pt x="45" y="75"/>
                </a:moveTo>
                <a:lnTo>
                  <a:pt x="60" y="75"/>
                </a:lnTo>
                <a:lnTo>
                  <a:pt x="75" y="60"/>
                </a:lnTo>
                <a:lnTo>
                  <a:pt x="75" y="45"/>
                </a:lnTo>
                <a:lnTo>
                  <a:pt x="75" y="15"/>
                </a:lnTo>
                <a:lnTo>
                  <a:pt x="60" y="15"/>
                </a:lnTo>
                <a:lnTo>
                  <a:pt x="45" y="0"/>
                </a:lnTo>
                <a:lnTo>
                  <a:pt x="15" y="15"/>
                </a:lnTo>
                <a:lnTo>
                  <a:pt x="0" y="15"/>
                </a:lnTo>
                <a:lnTo>
                  <a:pt x="0" y="45"/>
                </a:lnTo>
                <a:lnTo>
                  <a:pt x="0" y="60"/>
                </a:lnTo>
                <a:lnTo>
                  <a:pt x="15" y="75"/>
                </a:lnTo>
                <a:lnTo>
                  <a:pt x="45" y="7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407" name="Line 28"/>
          <p:cNvSpPr>
            <a:spLocks noChangeShapeType="1"/>
          </p:cNvSpPr>
          <p:nvPr/>
        </p:nvSpPr>
        <p:spPr bwMode="auto">
          <a:xfrm>
            <a:off x="2449513" y="3227388"/>
            <a:ext cx="3471862" cy="2351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4408" name="Freeform 29"/>
          <p:cNvSpPr>
            <a:spLocks/>
          </p:cNvSpPr>
          <p:nvPr/>
        </p:nvSpPr>
        <p:spPr bwMode="auto">
          <a:xfrm>
            <a:off x="3930650" y="4208463"/>
            <a:ext cx="122238" cy="120650"/>
          </a:xfrm>
          <a:custGeom>
            <a:avLst/>
            <a:gdLst>
              <a:gd name="T0" fmla="*/ 2147483646 w 77"/>
              <a:gd name="T1" fmla="*/ 2147483646 h 76"/>
              <a:gd name="T2" fmla="*/ 2147483646 w 77"/>
              <a:gd name="T3" fmla="*/ 2147483646 h 76"/>
              <a:gd name="T4" fmla="*/ 2147483646 w 77"/>
              <a:gd name="T5" fmla="*/ 2147483646 h 76"/>
              <a:gd name="T6" fmla="*/ 2147483646 w 77"/>
              <a:gd name="T7" fmla="*/ 2147483646 h 76"/>
              <a:gd name="T8" fmla="*/ 2147483646 w 77"/>
              <a:gd name="T9" fmla="*/ 2147483646 h 76"/>
              <a:gd name="T10" fmla="*/ 2147483646 w 77"/>
              <a:gd name="T11" fmla="*/ 2147483646 h 76"/>
              <a:gd name="T12" fmla="*/ 2147483646 w 77"/>
              <a:gd name="T13" fmla="*/ 0 h 76"/>
              <a:gd name="T14" fmla="*/ 2147483646 w 77"/>
              <a:gd name="T15" fmla="*/ 2147483646 h 76"/>
              <a:gd name="T16" fmla="*/ 0 w 77"/>
              <a:gd name="T17" fmla="*/ 2147483646 h 76"/>
              <a:gd name="T18" fmla="*/ 0 w 77"/>
              <a:gd name="T19" fmla="*/ 2147483646 h 76"/>
              <a:gd name="T20" fmla="*/ 0 w 77"/>
              <a:gd name="T21" fmla="*/ 2147483646 h 76"/>
              <a:gd name="T22" fmla="*/ 2147483646 w 77"/>
              <a:gd name="T23" fmla="*/ 2147483646 h 76"/>
              <a:gd name="T24" fmla="*/ 2147483646 w 77"/>
              <a:gd name="T25" fmla="*/ 2147483646 h 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7" h="76">
                <a:moveTo>
                  <a:pt x="30" y="75"/>
                </a:moveTo>
                <a:lnTo>
                  <a:pt x="61" y="75"/>
                </a:lnTo>
                <a:lnTo>
                  <a:pt x="76" y="60"/>
                </a:lnTo>
                <a:lnTo>
                  <a:pt x="76" y="45"/>
                </a:lnTo>
                <a:lnTo>
                  <a:pt x="76" y="30"/>
                </a:lnTo>
                <a:lnTo>
                  <a:pt x="61" y="15"/>
                </a:lnTo>
                <a:lnTo>
                  <a:pt x="30" y="0"/>
                </a:lnTo>
                <a:lnTo>
                  <a:pt x="15" y="15"/>
                </a:lnTo>
                <a:lnTo>
                  <a:pt x="0" y="30"/>
                </a:lnTo>
                <a:lnTo>
                  <a:pt x="0" y="45"/>
                </a:lnTo>
                <a:lnTo>
                  <a:pt x="0" y="60"/>
                </a:lnTo>
                <a:lnTo>
                  <a:pt x="15" y="75"/>
                </a:lnTo>
                <a:lnTo>
                  <a:pt x="30" y="7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409" name="Text Box 30"/>
          <p:cNvSpPr txBox="1">
            <a:spLocks noChangeArrowheads="1"/>
          </p:cNvSpPr>
          <p:nvPr/>
        </p:nvSpPr>
        <p:spPr bwMode="auto">
          <a:xfrm>
            <a:off x="4114800" y="3962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/>
              <a:t>E</a:t>
            </a:r>
            <a:endParaRPr lang="it-IT" altLang="en-US" sz="2400"/>
          </a:p>
        </p:txBody>
      </p:sp>
      <p:sp>
        <p:nvSpPr>
          <p:cNvPr id="144410" name="Text Box 31"/>
          <p:cNvSpPr txBox="1">
            <a:spLocks noChangeArrowheads="1"/>
          </p:cNvSpPr>
          <p:nvPr/>
        </p:nvSpPr>
        <p:spPr bwMode="auto">
          <a:xfrm>
            <a:off x="47244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/>
              <a:t>E’</a:t>
            </a:r>
            <a:endParaRPr lang="it-IT" altLang="en-US" sz="2400"/>
          </a:p>
        </p:txBody>
      </p:sp>
      <p:sp>
        <p:nvSpPr>
          <p:cNvPr id="144411" name="Line 32"/>
          <p:cNvSpPr>
            <a:spLocks noChangeShapeType="1"/>
          </p:cNvSpPr>
          <p:nvPr/>
        </p:nvSpPr>
        <p:spPr bwMode="auto">
          <a:xfrm>
            <a:off x="5219700" y="4868863"/>
            <a:ext cx="1296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286" y="332656"/>
            <a:ext cx="8497887" cy="1143000"/>
          </a:xfrm>
        </p:spPr>
        <p:txBody>
          <a:bodyPr/>
          <a:lstStyle/>
          <a:p>
            <a:r>
              <a:rPr lang="it-IT" dirty="0"/>
              <a:t>Da studiare sul manuale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618" y="1475656"/>
            <a:ext cx="8785225" cy="4041576"/>
          </a:xfrm>
        </p:spPr>
        <p:txBody>
          <a:bodyPr/>
          <a:lstStyle/>
          <a:p>
            <a:r>
              <a:rPr lang="it-IT" dirty="0"/>
              <a:t>I differenziali salariali.</a:t>
            </a:r>
          </a:p>
          <a:p>
            <a:pPr lvl="1"/>
            <a:r>
              <a:rPr lang="it-IT" dirty="0"/>
              <a:t> </a:t>
            </a:r>
            <a:r>
              <a:rPr lang="it-IT" dirty="0" err="1"/>
              <a:t>N.b.</a:t>
            </a:r>
            <a:r>
              <a:rPr lang="it-IT" dirty="0"/>
              <a:t>: Parte di questo argomento è stata trattata nelle lezioni sulle asimmetrie informative.</a:t>
            </a:r>
          </a:p>
          <a:p>
            <a:pPr lvl="1"/>
            <a:r>
              <a:rPr lang="it-IT" dirty="0"/>
              <a:t> </a:t>
            </a:r>
            <a:r>
              <a:rPr lang="it-IT" dirty="0" err="1"/>
              <a:t>N.b.</a:t>
            </a:r>
            <a:r>
              <a:rPr lang="it-IT" dirty="0"/>
              <a:t>: La sezione del manuale sui differenziali salariali include un lungo paragrafo dal titolo «I salari superiori al livello di equilibrio». Questo argomento verrà trattato nell’ambito della macroeconomia (= salari di efficienza).</a:t>
            </a:r>
          </a:p>
          <a:p>
            <a:r>
              <a:rPr lang="it-IT" dirty="0"/>
              <a:t>Gli altri fattori di produzione: terra e capitale.</a:t>
            </a:r>
          </a:p>
          <a:p>
            <a:r>
              <a:rPr lang="it-IT" dirty="0"/>
              <a:t>La rendita economica.</a:t>
            </a:r>
          </a:p>
        </p:txBody>
      </p:sp>
    </p:spTree>
    <p:extLst>
      <p:ext uri="{BB962C8B-B14F-4D97-AF65-F5344CB8AC3E}">
        <p14:creationId xmlns:p14="http://schemas.microsoft.com/office/powerpoint/2010/main" val="179226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1">
            <a:extLst>
              <a:ext uri="{FF2B5EF4-FFF2-40B4-BE49-F238E27FC236}">
                <a16:creationId xmlns:a16="http://schemas.microsoft.com/office/drawing/2014/main" id="{D5AB59E2-C7CC-4AC6-8266-EC44CFE2B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30667"/>
            <a:ext cx="7600950" cy="61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68DFFC7-F88C-4855-B432-34DB207166DB}"/>
              </a:ext>
            </a:extLst>
          </p:cNvPr>
          <p:cNvSpPr/>
          <p:nvPr/>
        </p:nvSpPr>
        <p:spPr bwMode="auto">
          <a:xfrm>
            <a:off x="771525" y="5399425"/>
            <a:ext cx="7632848" cy="93610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AA377D-1A83-4B45-8967-7C47B159506D}"/>
              </a:ext>
            </a:extLst>
          </p:cNvPr>
          <p:cNvSpPr txBox="1"/>
          <p:nvPr/>
        </p:nvSpPr>
        <p:spPr>
          <a:xfrm>
            <a:off x="246055" y="5366462"/>
            <a:ext cx="8790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Tra i costi impliciti, rilevano in particolare i costi opportunità della</a:t>
            </a:r>
          </a:p>
          <a:p>
            <a:r>
              <a:rPr lang="it-IT" dirty="0">
                <a:solidFill>
                  <a:schemeClr val="bg1"/>
                </a:solidFill>
              </a:rPr>
              <a:t>scelta di «fare l’imprenditore»: il c.d. </a:t>
            </a:r>
            <a:r>
              <a:rPr lang="it-IT" u="sng" dirty="0">
                <a:solidFill>
                  <a:schemeClr val="bg1"/>
                </a:solidFill>
              </a:rPr>
              <a:t>stipendio di direzione</a:t>
            </a:r>
            <a:r>
              <a:rPr lang="it-IT" dirty="0">
                <a:solidFill>
                  <a:schemeClr val="bg1"/>
                </a:solidFill>
              </a:rPr>
              <a:t>, la </a:t>
            </a:r>
            <a:r>
              <a:rPr lang="it-IT" u="sng" dirty="0">
                <a:solidFill>
                  <a:schemeClr val="bg1"/>
                </a:solidFill>
              </a:rPr>
              <a:t>remunerazione normale del capitale</a:t>
            </a:r>
            <a:r>
              <a:rPr lang="it-IT" dirty="0">
                <a:solidFill>
                  <a:schemeClr val="bg1"/>
                </a:solidFill>
              </a:rPr>
              <a:t> ed il </a:t>
            </a:r>
            <a:r>
              <a:rPr lang="it-IT" u="sng" dirty="0">
                <a:solidFill>
                  <a:schemeClr val="bg1"/>
                </a:solidFill>
              </a:rPr>
              <a:t>premio per il rischio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79160A-CD16-4AE9-8D12-865C31CA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9392"/>
            <a:ext cx="9067800" cy="914400"/>
          </a:xfrm>
        </p:spPr>
        <p:txBody>
          <a:bodyPr/>
          <a:lstStyle/>
          <a:p>
            <a:r>
              <a:rPr lang="it-IT" b="0" dirty="0"/>
              <a:t>I costi opportunità dell’imprenditore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B133B1-07D4-432F-83F2-93551A468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616624"/>
          </a:xfrm>
        </p:spPr>
        <p:txBody>
          <a:bodyPr/>
          <a:lstStyle/>
          <a:p>
            <a:r>
              <a:rPr lang="it-IT" sz="2400" dirty="0"/>
              <a:t>Come tutte le scelte, anche la </a:t>
            </a:r>
            <a:r>
              <a:rPr lang="it-IT" sz="2400" u="sng" dirty="0"/>
              <a:t>scelta di fare l’imprenditore</a:t>
            </a:r>
            <a:r>
              <a:rPr lang="it-IT" sz="2400" dirty="0"/>
              <a:t> comporta dei </a:t>
            </a:r>
            <a:r>
              <a:rPr lang="it-IT" sz="2400" u="sng" dirty="0"/>
              <a:t>costi opportunità</a:t>
            </a:r>
            <a:r>
              <a:rPr lang="it-IT" sz="2400" dirty="0"/>
              <a:t>. Essi sono:</a:t>
            </a:r>
          </a:p>
          <a:p>
            <a:r>
              <a:rPr lang="it-IT" sz="2400" dirty="0">
                <a:solidFill>
                  <a:srgbClr val="FF0000"/>
                </a:solidFill>
              </a:rPr>
              <a:t>Stipendio di direzione</a:t>
            </a:r>
            <a:r>
              <a:rPr lang="it-IT" sz="2400" dirty="0"/>
              <a:t>: ciò che si sarebbe guadagnato dirigendo un’impresa altrui (idealmente, nello stesso settore di attività).</a:t>
            </a:r>
          </a:p>
          <a:p>
            <a:r>
              <a:rPr lang="it-IT" sz="2400" dirty="0">
                <a:solidFill>
                  <a:srgbClr val="FF0000"/>
                </a:solidFill>
              </a:rPr>
              <a:t>Remunerazione normale del capitale</a:t>
            </a:r>
            <a:r>
              <a:rPr lang="it-IT" sz="2400" dirty="0"/>
              <a:t>: ciò che si sarebbe guadagnato investendo altrove, ed in modo sicuro, i propri soldi.</a:t>
            </a:r>
          </a:p>
          <a:p>
            <a:r>
              <a:rPr lang="it-IT" sz="2400" dirty="0">
                <a:solidFill>
                  <a:srgbClr val="FF0000"/>
                </a:solidFill>
              </a:rPr>
              <a:t>Premio per il rischio</a:t>
            </a:r>
            <a:r>
              <a:rPr lang="it-IT" sz="2400" dirty="0"/>
              <a:t>: compenso extra per essersi assunti il </a:t>
            </a:r>
            <a:r>
              <a:rPr lang="it-IT" sz="2400" u="sng" dirty="0"/>
              <a:t>rischio d’impresa</a:t>
            </a:r>
            <a:r>
              <a:rPr lang="it-IT" sz="2400" dirty="0"/>
              <a:t>, cioè il rischio di fallire.</a:t>
            </a:r>
          </a:p>
          <a:p>
            <a:r>
              <a:rPr lang="it-IT" sz="2400" dirty="0"/>
              <a:t>La somma di questi tre costi opportunità è il c.d. </a:t>
            </a:r>
            <a:r>
              <a:rPr lang="it-IT" sz="2400" dirty="0">
                <a:solidFill>
                  <a:srgbClr val="FF0000"/>
                </a:solidFill>
              </a:rPr>
              <a:t>profitto normale </a:t>
            </a:r>
            <a:r>
              <a:rPr lang="it-IT" sz="2400" dirty="0"/>
              <a:t>dell’impresa, cioè quella remunerazione che compensa esattamente l’imprenditore per </a:t>
            </a:r>
            <a:r>
              <a:rPr lang="it-IT" sz="2400" u="sng" dirty="0"/>
              <a:t>ciò a cui ha rinunciato</a:t>
            </a:r>
            <a:r>
              <a:rPr lang="it-IT" sz="2400" dirty="0"/>
              <a:t> scegliendo di avviare la propria impresa. Ecco perché è </a:t>
            </a:r>
            <a:r>
              <a:rPr lang="it-IT" sz="2400" u="sng" dirty="0"/>
              <a:t>incluso nei costi</a:t>
            </a:r>
            <a:r>
              <a:rPr lang="it-IT" sz="2400" dirty="0"/>
              <a:t> dell’impresa.</a:t>
            </a:r>
          </a:p>
          <a:p>
            <a:r>
              <a:rPr lang="it-IT" sz="2400" dirty="0"/>
              <a:t>L’</a:t>
            </a:r>
            <a:r>
              <a:rPr lang="it-IT" sz="2400" dirty="0">
                <a:solidFill>
                  <a:srgbClr val="FF0000"/>
                </a:solidFill>
              </a:rPr>
              <a:t>extraprofitto</a:t>
            </a:r>
            <a:r>
              <a:rPr lang="it-IT" sz="2400" dirty="0"/>
              <a:t> è invece il guadagno extra rispetto al profitto normale. Questo è il «vero» profitto (= eccedenza di RT su CT).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07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nsblus">
  <a:themeElements>
    <a:clrScheme name="">
      <a:dk1>
        <a:srgbClr val="00279F"/>
      </a:dk1>
      <a:lt1>
        <a:srgbClr val="FFFFFF"/>
      </a:lt1>
      <a:dk2>
        <a:srgbClr val="000000"/>
      </a:dk2>
      <a:lt2>
        <a:srgbClr val="FFFF00"/>
      </a:lt2>
      <a:accent1>
        <a:srgbClr val="EF9100"/>
      </a:accent1>
      <a:accent2>
        <a:srgbClr val="114FFB"/>
      </a:accent2>
      <a:accent3>
        <a:srgbClr val="AAAAAA"/>
      </a:accent3>
      <a:accent4>
        <a:srgbClr val="DADADA"/>
      </a:accent4>
      <a:accent5>
        <a:srgbClr val="F6C7AA"/>
      </a:accent5>
      <a:accent6>
        <a:srgbClr val="0E47E3"/>
      </a:accent6>
      <a:hlink>
        <a:srgbClr val="F95AB7"/>
      </a:hlink>
      <a:folHlink>
        <a:srgbClr val="919191"/>
      </a:folHlink>
    </a:clrScheme>
    <a:fontScheme name="linsblu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insbl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sbl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insblus">
  <a:themeElements>
    <a:clrScheme name="">
      <a:dk1>
        <a:srgbClr val="00279F"/>
      </a:dk1>
      <a:lt1>
        <a:srgbClr val="FFFFFF"/>
      </a:lt1>
      <a:dk2>
        <a:srgbClr val="000000"/>
      </a:dk2>
      <a:lt2>
        <a:srgbClr val="FFFF00"/>
      </a:lt2>
      <a:accent1>
        <a:srgbClr val="EF9100"/>
      </a:accent1>
      <a:accent2>
        <a:srgbClr val="114FFB"/>
      </a:accent2>
      <a:accent3>
        <a:srgbClr val="AAAAAA"/>
      </a:accent3>
      <a:accent4>
        <a:srgbClr val="DADADA"/>
      </a:accent4>
      <a:accent5>
        <a:srgbClr val="F6C7AA"/>
      </a:accent5>
      <a:accent6>
        <a:srgbClr val="0E47E3"/>
      </a:accent6>
      <a:hlink>
        <a:srgbClr val="F95AB7"/>
      </a:hlink>
      <a:folHlink>
        <a:srgbClr val="919191"/>
      </a:folHlink>
    </a:clrScheme>
    <a:fontScheme name="1_linsblus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linsbl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nsbl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insbl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nsbl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nsbl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nsbl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nsbl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truttura predefinita">
  <a:themeElements>
    <a:clrScheme name="2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ruttura predefinita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!mankiw">
  <a:themeElements>
    <a:clrScheme name="">
      <a:dk1>
        <a:srgbClr val="790015"/>
      </a:dk1>
      <a:lt1>
        <a:srgbClr val="F6BF69"/>
      </a:lt1>
      <a:dk2>
        <a:srgbClr val="6E0043"/>
      </a:dk2>
      <a:lt2>
        <a:srgbClr val="EF9100"/>
      </a:lt2>
      <a:accent1>
        <a:srgbClr val="00B7A5"/>
      </a:accent1>
      <a:accent2>
        <a:srgbClr val="618FFD"/>
      </a:accent2>
      <a:accent3>
        <a:srgbClr val="FADCB9"/>
      </a:accent3>
      <a:accent4>
        <a:srgbClr val="660010"/>
      </a:accent4>
      <a:accent5>
        <a:srgbClr val="AAD8CF"/>
      </a:accent5>
      <a:accent6>
        <a:srgbClr val="5781E5"/>
      </a:accent6>
      <a:hlink>
        <a:srgbClr val="F76681"/>
      </a:hlink>
      <a:folHlink>
        <a:srgbClr val="FDE3BA"/>
      </a:folHlink>
    </a:clrScheme>
    <a:fontScheme name="!mankiw">
      <a:majorFont>
        <a:latin typeface="Arial"/>
        <a:ea typeface=""/>
        <a:cs typeface="Arial"/>
      </a:majorFont>
      <a:minorFont>
        <a:latin typeface="Book Antiqu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!manki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manki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!mankiw">
  <a:themeElements>
    <a:clrScheme name="!mankiw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D60093"/>
      </a:accent2>
      <a:accent3>
        <a:srgbClr val="FFFFFF"/>
      </a:accent3>
      <a:accent4>
        <a:srgbClr val="000000"/>
      </a:accent4>
      <a:accent5>
        <a:srgbClr val="AAE2CA"/>
      </a:accent5>
      <a:accent6>
        <a:srgbClr val="C20085"/>
      </a:accent6>
      <a:hlink>
        <a:srgbClr val="FF0066"/>
      </a:hlink>
      <a:folHlink>
        <a:srgbClr val="B2B2B2"/>
      </a:folHlink>
    </a:clrScheme>
    <a:fontScheme name="!mankiw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!manki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manki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D6009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C20085"/>
        </a:accent6>
        <a:hlink>
          <a:srgbClr val="FF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7109</Words>
  <Application>Microsoft Office PowerPoint</Application>
  <PresentationFormat>Presentazione su schermo (4:3)</PresentationFormat>
  <Paragraphs>913</Paragraphs>
  <Slides>79</Slides>
  <Notes>67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79</vt:i4>
      </vt:variant>
    </vt:vector>
  </HeadingPairs>
  <TitlesOfParts>
    <vt:vector size="93" baseType="lpstr">
      <vt:lpstr>Arial</vt:lpstr>
      <vt:lpstr>Book Antiqua</vt:lpstr>
      <vt:lpstr>Monotype Sorts</vt:lpstr>
      <vt:lpstr>Symbol</vt:lpstr>
      <vt:lpstr>Times New Roman</vt:lpstr>
      <vt:lpstr>Wingdings</vt:lpstr>
      <vt:lpstr>linsblus</vt:lpstr>
      <vt:lpstr>1_linsblus</vt:lpstr>
      <vt:lpstr>2_Struttura predefinita</vt:lpstr>
      <vt:lpstr>Default Design</vt:lpstr>
      <vt:lpstr>4_Default Design</vt:lpstr>
      <vt:lpstr>!mankiw</vt:lpstr>
      <vt:lpstr>1_!mankiw</vt:lpstr>
      <vt:lpstr>Documento</vt:lpstr>
      <vt:lpstr>IMPRESA 1</vt:lpstr>
      <vt:lpstr>I due problemi dell’impresa</vt:lpstr>
      <vt:lpstr>La funzione di produzione</vt:lpstr>
      <vt:lpstr>L’impresa multiprodotto e la FPP</vt:lpstr>
      <vt:lpstr>La frontiera delle possibilità di produzione</vt:lpstr>
      <vt:lpstr>La massimizzazione del profitto</vt:lpstr>
      <vt:lpstr>I costi di produzione ed il profitto</vt:lpstr>
      <vt:lpstr>Presentazione standard di PowerPoint</vt:lpstr>
      <vt:lpstr>I costi opportunità dell’imprenditore</vt:lpstr>
      <vt:lpstr>I costi sommersi</vt:lpstr>
      <vt:lpstr>Costi fissi e costi variabili</vt:lpstr>
      <vt:lpstr>Il costo marginale</vt:lpstr>
      <vt:lpstr>Promemoria delle abbreviazioni utilizzate</vt:lpstr>
      <vt:lpstr>Presentazione standard di PowerPoint</vt:lpstr>
      <vt:lpstr>La forma ad U delle curve di costo medio</vt:lpstr>
      <vt:lpstr>Economie e diseconomie di scala</vt:lpstr>
      <vt:lpstr>Presentazione standard di PowerPoint</vt:lpstr>
      <vt:lpstr>La relazione tra costi medi e marginali</vt:lpstr>
      <vt:lpstr>La relazione tra costi medi e marginali</vt:lpstr>
      <vt:lpstr>I ricavi di un’impresa</vt:lpstr>
      <vt:lpstr>La massimizzazione del profitto</vt:lpstr>
      <vt:lpstr>La regola marginalista per un’impresa</vt:lpstr>
      <vt:lpstr>La regola marginalista per un’impresa generica</vt:lpstr>
      <vt:lpstr>L’impresa di concorrenza perfetta</vt:lpstr>
      <vt:lpstr>L’impresa nel mercato di perfetta concorrenza</vt:lpstr>
      <vt:lpstr>I ricavi di un’impresa in concorrenza perfetta</vt:lpstr>
      <vt:lpstr>Il ricavo medio e marginale di un’impresa PC</vt:lpstr>
      <vt:lpstr>La regola MCP</vt:lpstr>
      <vt:lpstr>La regola marginalista per un’impresa PC</vt:lpstr>
      <vt:lpstr>La minimizzazione del costo totale</vt:lpstr>
      <vt:lpstr>Presentazione standard di PowerPoint</vt:lpstr>
      <vt:lpstr>Il profitto unitario per un’impresa PC</vt:lpstr>
      <vt:lpstr>Come misurare il profitto massimo</vt:lpstr>
      <vt:lpstr>Presentazione standard di PowerPoint</vt:lpstr>
      <vt:lpstr>Come misurare la minima perdita</vt:lpstr>
      <vt:lpstr>La curva di offerta dell’impresa</vt:lpstr>
      <vt:lpstr>Da dove parte la curva di offerta di un’impresa?  Due tipi di decisione</vt:lpstr>
      <vt:lpstr>Il principio base per le due decisioni</vt:lpstr>
      <vt:lpstr>Lo stop alla produzione</vt:lpstr>
      <vt:lpstr>La decisione di entrata/uscita dal mercato</vt:lpstr>
      <vt:lpstr>Ricapitolando…</vt:lpstr>
      <vt:lpstr>La curva di offerta in un mercato PC</vt:lpstr>
      <vt:lpstr>Presentazione standard di PowerPoint</vt:lpstr>
      <vt:lpstr>L’offerta di mercato di lungo periodo</vt:lpstr>
      <vt:lpstr>Le imprese PC fanno profitti?</vt:lpstr>
      <vt:lpstr>La concorrenza in un mercato PC</vt:lpstr>
      <vt:lpstr>Situazione iniziale: equilibrio di BP e LP</vt:lpstr>
      <vt:lpstr>Reazione nel breve periodo</vt:lpstr>
      <vt:lpstr>La reazione di lungo periodo  e il nuovo equilibrio</vt:lpstr>
      <vt:lpstr>Una curva di offerta di LP  inclinata positivamente</vt:lpstr>
      <vt:lpstr>Presentazione standard di PowerPoint</vt:lpstr>
      <vt:lpstr>Equilibrio di LP e benessere sociale</vt:lpstr>
      <vt:lpstr>Presentazione standard di PowerPoint</vt:lpstr>
      <vt:lpstr>La via virtuosa per gli extra profitti</vt:lpstr>
      <vt:lpstr>Ricapitolando…</vt:lpstr>
      <vt:lpstr>Il mercato  dei fattori produttivi</vt:lpstr>
      <vt:lpstr>I fattori di produzione</vt:lpstr>
      <vt:lpstr>Il prodotto marginale di un fattore</vt:lpstr>
      <vt:lpstr>Prodotto marginale decrescente</vt:lpstr>
      <vt:lpstr>La convessità della FPP</vt:lpstr>
      <vt:lpstr>Presentazione standard di PowerPoint</vt:lpstr>
      <vt:lpstr>Il valore del prodotto marginale</vt:lpstr>
      <vt:lpstr>Assumere o no un lavoratore in più?</vt:lpstr>
      <vt:lpstr>Presentazione standard di PowerPoint</vt:lpstr>
      <vt:lpstr>Rappresentare la VPML</vt:lpstr>
      <vt:lpstr>La scelta ottimale del fattore lavoro </vt:lpstr>
      <vt:lpstr>Costruire la domanda di lavoro</vt:lpstr>
      <vt:lpstr>La scelta ottimale del fattore lavoro (2) </vt:lpstr>
      <vt:lpstr>Il costo opportunità del tempo libero</vt:lpstr>
      <vt:lpstr>La scelta di quante ore lavorare</vt:lpstr>
      <vt:lpstr>Presentazione standard di PowerPoint</vt:lpstr>
      <vt:lpstr>L’equilibrio sul mercato del lavoro</vt:lpstr>
      <vt:lpstr>Presentazione standard di PowerPoint</vt:lpstr>
      <vt:lpstr>Salari e produttività del lavoro</vt:lpstr>
      <vt:lpstr>Presentazione standard di PowerPoint</vt:lpstr>
      <vt:lpstr>Statica comparata: spostamenti  dell’offerta e della domanda di lavoro</vt:lpstr>
      <vt:lpstr>Un aumento dell’offerta di lavoro</vt:lpstr>
      <vt:lpstr>Un aumento della domanda di lavoro</vt:lpstr>
      <vt:lpstr>Da studiare sul manuale</vt:lpstr>
    </vt:vector>
  </TitlesOfParts>
  <Company>Dip.to di Scienze Economiche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Capitolo 13</dc:title>
  <dc:creator>Giocoli</dc:creator>
  <cp:lastModifiedBy>nicola giocoli</cp:lastModifiedBy>
  <cp:revision>154</cp:revision>
  <cp:lastPrinted>2017-03-30T13:25:20Z</cp:lastPrinted>
  <dcterms:created xsi:type="dcterms:W3CDTF">2001-11-17T17:27:06Z</dcterms:created>
  <dcterms:modified xsi:type="dcterms:W3CDTF">2019-04-29T07:17:10Z</dcterms:modified>
</cp:coreProperties>
</file>