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 id="2147483652" r:id="rId2"/>
    <p:sldMasterId id="2147483653" r:id="rId3"/>
    <p:sldMasterId id="2147483654" r:id="rId4"/>
    <p:sldMasterId id="2147483700" r:id="rId5"/>
    <p:sldMasterId id="2147483725" r:id="rId6"/>
  </p:sldMasterIdLst>
  <p:notesMasterIdLst>
    <p:notesMasterId r:id="rId62"/>
  </p:notesMasterIdLst>
  <p:handoutMasterIdLst>
    <p:handoutMasterId r:id="rId63"/>
  </p:handoutMasterIdLst>
  <p:sldIdLst>
    <p:sldId id="376" r:id="rId7"/>
    <p:sldId id="336" r:id="rId8"/>
    <p:sldId id="337" r:id="rId9"/>
    <p:sldId id="352" r:id="rId10"/>
    <p:sldId id="353" r:id="rId11"/>
    <p:sldId id="392" r:id="rId12"/>
    <p:sldId id="421" r:id="rId13"/>
    <p:sldId id="354" r:id="rId14"/>
    <p:sldId id="355" r:id="rId15"/>
    <p:sldId id="356" r:id="rId16"/>
    <p:sldId id="360" r:id="rId17"/>
    <p:sldId id="361" r:id="rId18"/>
    <p:sldId id="357" r:id="rId19"/>
    <p:sldId id="349" r:id="rId20"/>
    <p:sldId id="348" r:id="rId21"/>
    <p:sldId id="369" r:id="rId22"/>
    <p:sldId id="370" r:id="rId23"/>
    <p:sldId id="371" r:id="rId24"/>
    <p:sldId id="350" r:id="rId25"/>
    <p:sldId id="372" r:id="rId26"/>
    <p:sldId id="351" r:id="rId27"/>
    <p:sldId id="375" r:id="rId28"/>
    <p:sldId id="373" r:id="rId29"/>
    <p:sldId id="374" r:id="rId30"/>
    <p:sldId id="340" r:id="rId31"/>
    <p:sldId id="342" r:id="rId32"/>
    <p:sldId id="343" r:id="rId33"/>
    <p:sldId id="402" r:id="rId34"/>
    <p:sldId id="404" r:id="rId35"/>
    <p:sldId id="405" r:id="rId36"/>
    <p:sldId id="385" r:id="rId37"/>
    <p:sldId id="386" r:id="rId38"/>
    <p:sldId id="422" r:id="rId39"/>
    <p:sldId id="406" r:id="rId40"/>
    <p:sldId id="407" r:id="rId41"/>
    <p:sldId id="408" r:id="rId42"/>
    <p:sldId id="409" r:id="rId43"/>
    <p:sldId id="410" r:id="rId44"/>
    <p:sldId id="411" r:id="rId45"/>
    <p:sldId id="412" r:id="rId46"/>
    <p:sldId id="413" r:id="rId47"/>
    <p:sldId id="414" r:id="rId48"/>
    <p:sldId id="415" r:id="rId49"/>
    <p:sldId id="416" r:id="rId50"/>
    <p:sldId id="417" r:id="rId51"/>
    <p:sldId id="418" r:id="rId52"/>
    <p:sldId id="419" r:id="rId53"/>
    <p:sldId id="420" r:id="rId54"/>
    <p:sldId id="387" r:id="rId55"/>
    <p:sldId id="388" r:id="rId56"/>
    <p:sldId id="389" r:id="rId57"/>
    <p:sldId id="390" r:id="rId58"/>
    <p:sldId id="391" r:id="rId59"/>
    <p:sldId id="338" r:id="rId60"/>
    <p:sldId id="339" r:id="rId61"/>
  </p:sldIdLst>
  <p:sldSz cx="9144000" cy="6858000" type="screen4x3"/>
  <p:notesSz cx="6735763" cy="9869488"/>
  <p:kinsoku lang="ja-JP" invalStChars="、。，．・：；？！゛゜ヽヾゝゞ々ー’”）〕］｝〉》」』】°‰′″℃￠％ぁぃぅぇぉっゃゅょゎァィゥェォッャュョヮヵヶ!%),.:;?]}｡｣､･ｧｨｩｪｫｬｭｮｯｰﾞﾟ" invalEndChars="‘“（〔［｛〈《「『【￥＄$([\{｢￡"/>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C0081"/>
    <a:srgbClr val="0033CC"/>
    <a:srgbClr val="FF0000"/>
    <a:srgbClr val="FFFFFF"/>
    <a:srgbClr val="000000"/>
    <a:srgbClr val="220015"/>
    <a:srgbClr val="7FFF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17" autoAdjust="0"/>
    <p:restoredTop sz="94660" autoAdjust="0"/>
  </p:normalViewPr>
  <p:slideViewPr>
    <p:cSldViewPr>
      <p:cViewPr varScale="1">
        <p:scale>
          <a:sx n="100" d="100"/>
          <a:sy n="100" d="100"/>
        </p:scale>
        <p:origin x="102"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handoutMaster" Target="handoutMasters/handoutMaster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tableStyles" Target="tableStyles.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idx="2"/>
          </p:nvPr>
        </p:nvSpPr>
        <p:spPr bwMode="auto">
          <a:xfrm>
            <a:off x="911225" y="747713"/>
            <a:ext cx="4914900" cy="368617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1" name="Rectangle 3"/>
          <p:cNvSpPr>
            <a:spLocks noGrp="1" noChangeArrowheads="1"/>
          </p:cNvSpPr>
          <p:nvPr>
            <p:ph type="body" sz="quarter" idx="3"/>
          </p:nvPr>
        </p:nvSpPr>
        <p:spPr bwMode="auto">
          <a:xfrm>
            <a:off x="898525" y="4687888"/>
            <a:ext cx="4938713" cy="444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noProof="0"/>
              <a:t>Click to edit Master text styles</a:t>
            </a:r>
          </a:p>
          <a:p>
            <a:pPr lvl="1"/>
            <a:r>
              <a:rPr lang="it-IT" noProof="0"/>
              <a:t>Second level</a:t>
            </a:r>
          </a:p>
          <a:p>
            <a:pPr lvl="2"/>
            <a:r>
              <a:rPr lang="it-IT" noProof="0"/>
              <a:t>Third level</a:t>
            </a:r>
          </a:p>
          <a:p>
            <a:pPr lvl="3"/>
            <a:r>
              <a:rPr lang="it-IT" noProof="0"/>
              <a:t>Fourth level</a:t>
            </a:r>
          </a:p>
          <a:p>
            <a:pPr lvl="4"/>
            <a:r>
              <a:rPr lang="it-IT" noProof="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71"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a:t>
            </a:r>
          </a:p>
        </p:txBody>
      </p:sp>
      <p:sp>
        <p:nvSpPr>
          <p:cNvPr id="7172"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73"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74"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75"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a:t>
            </a:r>
          </a:p>
        </p:txBody>
      </p:sp>
      <p:sp>
        <p:nvSpPr>
          <p:cNvPr id="7176"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77"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78" name="Rectangle 10"/>
          <p:cNvSpPr>
            <a:spLocks noGrp="1" noRot="1" noChangeAspect="1" noChangeArrowheads="1" noTextEdit="1"/>
          </p:cNvSpPr>
          <p:nvPr>
            <p:ph type="sldImg"/>
          </p:nvPr>
        </p:nvSpPr>
        <p:spPr>
          <a:ln cap="flat"/>
        </p:spPr>
      </p:sp>
      <p:sp>
        <p:nvSpPr>
          <p:cNvPr id="7179"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p:spPr>
        <p:txBody>
          <a:bodyPr/>
          <a:lstStyle/>
          <a:p>
            <a:pPr eaLnBrk="1" hangingPunct="1"/>
            <a:r>
              <a:rPr lang="it-IT" altLang="it-IT"/>
              <a:t>stampare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8915"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12</a:t>
            </a:r>
          </a:p>
        </p:txBody>
      </p:sp>
      <p:sp>
        <p:nvSpPr>
          <p:cNvPr id="38916"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8917"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8918"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8919"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9</a:t>
            </a:r>
          </a:p>
        </p:txBody>
      </p:sp>
      <p:sp>
        <p:nvSpPr>
          <p:cNvPr id="38920"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8921"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8922" name="Rectangle 10"/>
          <p:cNvSpPr>
            <a:spLocks noGrp="1" noRot="1" noChangeAspect="1" noChangeArrowheads="1" noTextEdit="1"/>
          </p:cNvSpPr>
          <p:nvPr>
            <p:ph type="sldImg"/>
          </p:nvPr>
        </p:nvSpPr>
        <p:spPr>
          <a:ln cap="flat"/>
        </p:spPr>
      </p:sp>
      <p:sp>
        <p:nvSpPr>
          <p:cNvPr id="38923" name="Rectangle 11"/>
          <p:cNvSpPr>
            <a:spLocks noGrp="1" noChangeArrowheads="1"/>
          </p:cNvSpPr>
          <p:nvPr>
            <p:ph type="body" idx="1"/>
          </p:nvPr>
        </p:nvSpPr>
        <p:spPr>
          <a:noFill/>
        </p:spPr>
        <p:txBody>
          <a:bodyPr/>
          <a:lstStyle/>
          <a:p>
            <a:pPr eaLnBrk="1" hangingPunct="1"/>
            <a:r>
              <a:rPr lang="it-IT" altLang="it-IT"/>
              <a:t>Stampare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3011"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18</a:t>
            </a:r>
          </a:p>
        </p:txBody>
      </p:sp>
      <p:sp>
        <p:nvSpPr>
          <p:cNvPr id="43012"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3013"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3014"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3015"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14</a:t>
            </a:r>
          </a:p>
        </p:txBody>
      </p:sp>
      <p:sp>
        <p:nvSpPr>
          <p:cNvPr id="43016"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3017"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3018" name="Rectangle 10"/>
          <p:cNvSpPr>
            <a:spLocks noGrp="1" noRot="1" noChangeAspect="1" noChangeArrowheads="1" noTextEdit="1"/>
          </p:cNvSpPr>
          <p:nvPr>
            <p:ph type="sldImg"/>
          </p:nvPr>
        </p:nvSpPr>
        <p:spPr>
          <a:ln cap="flat"/>
        </p:spPr>
      </p:sp>
      <p:sp>
        <p:nvSpPr>
          <p:cNvPr id="43019"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5059"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22</a:t>
            </a:r>
          </a:p>
        </p:txBody>
      </p:sp>
      <p:sp>
        <p:nvSpPr>
          <p:cNvPr id="45060"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5061"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5062"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5063"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27</a:t>
            </a:r>
          </a:p>
        </p:txBody>
      </p:sp>
      <p:sp>
        <p:nvSpPr>
          <p:cNvPr id="45064"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5065"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5066" name="Rectangle 10"/>
          <p:cNvSpPr>
            <a:spLocks noGrp="1" noRot="1" noChangeAspect="1" noChangeArrowheads="1" noTextEdit="1"/>
          </p:cNvSpPr>
          <p:nvPr>
            <p:ph type="sldImg"/>
          </p:nvPr>
        </p:nvSpPr>
        <p:spPr>
          <a:ln cap="flat"/>
        </p:spPr>
      </p:sp>
      <p:sp>
        <p:nvSpPr>
          <p:cNvPr id="45067"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7107"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22</a:t>
            </a:r>
          </a:p>
        </p:txBody>
      </p:sp>
      <p:sp>
        <p:nvSpPr>
          <p:cNvPr id="47108"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7109"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7110"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7111"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27</a:t>
            </a:r>
          </a:p>
        </p:txBody>
      </p:sp>
      <p:sp>
        <p:nvSpPr>
          <p:cNvPr id="47112"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7113"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7114" name="Rectangle 10"/>
          <p:cNvSpPr>
            <a:spLocks noGrp="1" noRot="1" noChangeAspect="1" noChangeArrowheads="1" noTextEdit="1"/>
          </p:cNvSpPr>
          <p:nvPr>
            <p:ph type="sldImg"/>
          </p:nvPr>
        </p:nvSpPr>
        <p:spPr>
          <a:ln cap="flat"/>
        </p:spPr>
      </p:sp>
      <p:sp>
        <p:nvSpPr>
          <p:cNvPr id="47115"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9155"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20</a:t>
            </a:r>
          </a:p>
        </p:txBody>
      </p:sp>
      <p:sp>
        <p:nvSpPr>
          <p:cNvPr id="49156"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9157"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9158"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9159"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15</a:t>
            </a:r>
          </a:p>
        </p:txBody>
      </p:sp>
      <p:sp>
        <p:nvSpPr>
          <p:cNvPr id="49160"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9161"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49162" name="Rectangle 10"/>
          <p:cNvSpPr>
            <a:spLocks noGrp="1" noRot="1" noChangeAspect="1" noChangeArrowheads="1" noTextEdit="1"/>
          </p:cNvSpPr>
          <p:nvPr>
            <p:ph type="sldImg"/>
          </p:nvPr>
        </p:nvSpPr>
        <p:spPr>
          <a:ln cap="flat"/>
        </p:spPr>
      </p:sp>
      <p:sp>
        <p:nvSpPr>
          <p:cNvPr id="49163"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9395"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20</a:t>
            </a:r>
          </a:p>
        </p:txBody>
      </p:sp>
      <p:sp>
        <p:nvSpPr>
          <p:cNvPr id="59396"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9397"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9398"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9399"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15</a:t>
            </a:r>
          </a:p>
        </p:txBody>
      </p:sp>
      <p:sp>
        <p:nvSpPr>
          <p:cNvPr id="59400"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9401"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9402" name="Rectangle 10"/>
          <p:cNvSpPr>
            <a:spLocks noGrp="1" noRot="1" noChangeAspect="1" noChangeArrowheads="1" noTextEdit="1"/>
          </p:cNvSpPr>
          <p:nvPr>
            <p:ph type="sldImg"/>
          </p:nvPr>
        </p:nvSpPr>
        <p:spPr>
          <a:ln cap="flat"/>
        </p:spPr>
      </p:sp>
      <p:sp>
        <p:nvSpPr>
          <p:cNvPr id="59403"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219"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5</a:t>
            </a:r>
          </a:p>
        </p:txBody>
      </p:sp>
      <p:sp>
        <p:nvSpPr>
          <p:cNvPr id="9220"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221"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222"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223"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5</a:t>
            </a:r>
          </a:p>
        </p:txBody>
      </p:sp>
      <p:sp>
        <p:nvSpPr>
          <p:cNvPr id="9224"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225"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226" name="Rectangle 10"/>
          <p:cNvSpPr>
            <a:spLocks noGrp="1" noRot="1" noChangeAspect="1" noChangeArrowheads="1" noTextEdit="1"/>
          </p:cNvSpPr>
          <p:nvPr>
            <p:ph type="sldImg"/>
          </p:nvPr>
        </p:nvSpPr>
        <p:spPr>
          <a:ln cap="flat"/>
        </p:spPr>
      </p:sp>
      <p:sp>
        <p:nvSpPr>
          <p:cNvPr id="9227"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5299"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20</a:t>
            </a:r>
          </a:p>
        </p:txBody>
      </p:sp>
      <p:sp>
        <p:nvSpPr>
          <p:cNvPr id="55300"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5301"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5302"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5303"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15</a:t>
            </a:r>
          </a:p>
        </p:txBody>
      </p:sp>
      <p:sp>
        <p:nvSpPr>
          <p:cNvPr id="55304"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5305"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5306" name="Rectangle 10"/>
          <p:cNvSpPr>
            <a:spLocks noGrp="1" noRot="1" noChangeAspect="1" noChangeArrowheads="1" noTextEdit="1"/>
          </p:cNvSpPr>
          <p:nvPr>
            <p:ph type="sldImg"/>
          </p:nvPr>
        </p:nvSpPr>
        <p:spPr>
          <a:ln cap="flat"/>
        </p:spPr>
      </p:sp>
      <p:sp>
        <p:nvSpPr>
          <p:cNvPr id="55307"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1203"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23</a:t>
            </a:r>
          </a:p>
        </p:txBody>
      </p:sp>
      <p:sp>
        <p:nvSpPr>
          <p:cNvPr id="51204"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1205"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1206"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1207"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27</a:t>
            </a:r>
          </a:p>
        </p:txBody>
      </p:sp>
      <p:sp>
        <p:nvSpPr>
          <p:cNvPr id="51208"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1209"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1210" name="Rectangle 10"/>
          <p:cNvSpPr>
            <a:spLocks noGrp="1" noRot="1" noChangeAspect="1" noChangeArrowheads="1" noTextEdit="1"/>
          </p:cNvSpPr>
          <p:nvPr>
            <p:ph type="sldImg"/>
          </p:nvPr>
        </p:nvSpPr>
        <p:spPr>
          <a:ln cap="flat"/>
        </p:spPr>
      </p:sp>
      <p:sp>
        <p:nvSpPr>
          <p:cNvPr id="51211"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3251"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24</a:t>
            </a:r>
          </a:p>
        </p:txBody>
      </p:sp>
      <p:sp>
        <p:nvSpPr>
          <p:cNvPr id="53252"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3253"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3254"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3255"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27</a:t>
            </a:r>
          </a:p>
        </p:txBody>
      </p:sp>
      <p:sp>
        <p:nvSpPr>
          <p:cNvPr id="53256"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3257"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53258" name="Rectangle 10"/>
          <p:cNvSpPr>
            <a:spLocks noGrp="1" noRot="1" noChangeAspect="1" noChangeArrowheads="1" noTextEdit="1"/>
          </p:cNvSpPr>
          <p:nvPr>
            <p:ph type="sldImg"/>
          </p:nvPr>
        </p:nvSpPr>
        <p:spPr>
          <a:ln cap="flat"/>
        </p:spPr>
      </p:sp>
      <p:sp>
        <p:nvSpPr>
          <p:cNvPr id="53259"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p:spPr>
        <p:txBody>
          <a:bodyPr/>
          <a:lstStyle/>
          <a:p>
            <a:pPr eaLnBrk="1" hangingPunct="1"/>
            <a:r>
              <a:rPr lang="it-IT" altLang="it-IT"/>
              <a:t>Stampare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4819"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7</a:t>
            </a:r>
          </a:p>
        </p:txBody>
      </p:sp>
      <p:sp>
        <p:nvSpPr>
          <p:cNvPr id="34820"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4821"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4822" name="Rectangle 6"/>
          <p:cNvSpPr>
            <a:spLocks noGrp="1" noRot="1" noChangeAspect="1" noChangeArrowheads="1" noTextEdit="1"/>
          </p:cNvSpPr>
          <p:nvPr>
            <p:ph type="sldImg"/>
          </p:nvPr>
        </p:nvSpPr>
        <p:spPr>
          <a:ln cap="flat">
            <a:solidFill>
              <a:schemeClr val="tx1"/>
            </a:solidFill>
          </a:ln>
        </p:spPr>
      </p:sp>
      <p:sp>
        <p:nvSpPr>
          <p:cNvPr id="34823" name="Rectangle 7"/>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6867"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17</a:t>
            </a:r>
          </a:p>
        </p:txBody>
      </p:sp>
      <p:sp>
        <p:nvSpPr>
          <p:cNvPr id="36868"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6869"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6870"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6871"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13</a:t>
            </a:r>
          </a:p>
        </p:txBody>
      </p:sp>
      <p:sp>
        <p:nvSpPr>
          <p:cNvPr id="36872"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6873"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36874" name="Rectangle 10"/>
          <p:cNvSpPr>
            <a:spLocks noGrp="1" noRot="1" noChangeAspect="1" noChangeArrowheads="1" noTextEdit="1"/>
          </p:cNvSpPr>
          <p:nvPr>
            <p:ph type="sldImg"/>
          </p:nvPr>
        </p:nvSpPr>
        <p:spPr>
          <a:ln cap="flat"/>
        </p:spPr>
      </p:sp>
      <p:sp>
        <p:nvSpPr>
          <p:cNvPr id="36875" name="Rectangle 11"/>
          <p:cNvSpPr>
            <a:spLocks noGrp="1" noChangeArrowheads="1"/>
          </p:cNvSpPr>
          <p:nvPr>
            <p:ph type="body" idx="1"/>
          </p:nvPr>
        </p:nvSpPr>
        <p:spPr>
          <a:noFill/>
        </p:spPr>
        <p:txBody>
          <a:bodyPr/>
          <a:lstStyle/>
          <a:p>
            <a:pPr eaLnBrk="1" hangingPunct="1"/>
            <a:r>
              <a:rPr lang="it-IT" altLang="it-IT"/>
              <a:t>Stampare</a:t>
            </a:r>
          </a:p>
          <a:p>
            <a:pPr eaLnBrk="1" hangingPunct="1"/>
            <a:endParaRPr lang="it-IT" alt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8ED075C-5851-4816-A6F8-8D0DF5023F6F}"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15"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16"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3</a:t>
            </a:r>
          </a:p>
        </p:txBody>
      </p:sp>
      <p:sp>
        <p:nvSpPr>
          <p:cNvPr id="294917"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18"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19"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20"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3</a:t>
            </a:r>
          </a:p>
        </p:txBody>
      </p:sp>
      <p:sp>
        <p:nvSpPr>
          <p:cNvPr id="294921"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22"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4923" name="Rectangle 10"/>
          <p:cNvSpPr>
            <a:spLocks noGrp="1" noRot="1" noChangeAspect="1" noChangeArrowheads="1" noTextEdit="1"/>
          </p:cNvSpPr>
          <p:nvPr>
            <p:ph type="sldImg"/>
          </p:nvPr>
        </p:nvSpPr>
        <p:spPr>
          <a:xfrm>
            <a:off x="998538" y="738188"/>
            <a:ext cx="4857750" cy="3643312"/>
          </a:xfrm>
          <a:ln w="12700" cap="flat"/>
        </p:spPr>
      </p:sp>
      <p:sp>
        <p:nvSpPr>
          <p:cNvPr id="29492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12214604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1E595E2-0A84-458F-BE24-0C762F370EB2}"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1"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2"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11</a:t>
            </a:r>
          </a:p>
        </p:txBody>
      </p:sp>
      <p:sp>
        <p:nvSpPr>
          <p:cNvPr id="299013"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4"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5"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6"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8</a:t>
            </a:r>
          </a:p>
        </p:txBody>
      </p:sp>
      <p:sp>
        <p:nvSpPr>
          <p:cNvPr id="299017"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8"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299019" name="Rectangle 10"/>
          <p:cNvSpPr>
            <a:spLocks noGrp="1" noRot="1" noChangeAspect="1" noChangeArrowheads="1" noTextEdit="1"/>
          </p:cNvSpPr>
          <p:nvPr>
            <p:ph type="sldImg"/>
          </p:nvPr>
        </p:nvSpPr>
        <p:spPr>
          <a:xfrm>
            <a:off x="998538" y="738188"/>
            <a:ext cx="4857750" cy="3643312"/>
          </a:xfrm>
          <a:ln w="12700" cap="flat"/>
        </p:spPr>
      </p:sp>
      <p:sp>
        <p:nvSpPr>
          <p:cNvPr id="299020"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42478803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E41BFFF-6EBA-4BFC-BD87-96FF9C81C74A}"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5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6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13</a:t>
            </a:r>
          </a:p>
        </p:txBody>
      </p:sp>
      <p:sp>
        <p:nvSpPr>
          <p:cNvPr id="30106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6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63"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64"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7</a:t>
            </a:r>
          </a:p>
        </p:txBody>
      </p:sp>
      <p:sp>
        <p:nvSpPr>
          <p:cNvPr id="301065"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66"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1067" name="Rectangle 10"/>
          <p:cNvSpPr>
            <a:spLocks noGrp="1" noRot="1" noChangeAspect="1" noChangeArrowheads="1" noTextEdit="1"/>
          </p:cNvSpPr>
          <p:nvPr>
            <p:ph type="sldImg"/>
          </p:nvPr>
        </p:nvSpPr>
        <p:spPr>
          <a:xfrm>
            <a:off x="998538" y="738188"/>
            <a:ext cx="4857750" cy="3643312"/>
          </a:xfrm>
          <a:ln w="12700" cap="flat"/>
        </p:spPr>
      </p:sp>
      <p:sp>
        <p:nvSpPr>
          <p:cNvPr id="301068"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5730682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683"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12</a:t>
            </a:r>
          </a:p>
        </p:txBody>
      </p:sp>
      <p:sp>
        <p:nvSpPr>
          <p:cNvPr id="71684"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685"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686" name="Rectangle 6"/>
          <p:cNvSpPr>
            <a:spLocks noChangeArrowheads="1"/>
          </p:cNvSpPr>
          <p:nvPr/>
        </p:nvSpPr>
        <p:spPr bwMode="auto">
          <a:xfrm>
            <a:off x="3816350"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687" name="Rectangle 7"/>
          <p:cNvSpPr>
            <a:spLocks noChangeArrowheads="1"/>
          </p:cNvSpPr>
          <p:nvPr/>
        </p:nvSpPr>
        <p:spPr bwMode="auto">
          <a:xfrm>
            <a:off x="3816350"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7</a:t>
            </a:r>
          </a:p>
        </p:txBody>
      </p:sp>
      <p:sp>
        <p:nvSpPr>
          <p:cNvPr id="71688"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689"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1690" name="Rectangle 10"/>
          <p:cNvSpPr>
            <a:spLocks noGrp="1" noRot="1" noChangeAspect="1" noChangeArrowheads="1" noTextEdit="1"/>
          </p:cNvSpPr>
          <p:nvPr>
            <p:ph type="sldImg"/>
          </p:nvPr>
        </p:nvSpPr>
        <p:spPr>
          <a:xfrm>
            <a:off x="909638" y="747713"/>
            <a:ext cx="4916487" cy="3687762"/>
          </a:xfrm>
          <a:ln cap="flat"/>
        </p:spPr>
      </p:sp>
      <p:sp>
        <p:nvSpPr>
          <p:cNvPr id="71691" name="Rectangle 11"/>
          <p:cNvSpPr>
            <a:spLocks noGrp="1" noChangeArrowheads="1"/>
          </p:cNvSpPr>
          <p:nvPr>
            <p:ph type="body" idx="1"/>
          </p:nvPr>
        </p:nvSpPr>
        <p:spPr>
          <a:xfrm>
            <a:off x="898525" y="4687888"/>
            <a:ext cx="4938713" cy="4440237"/>
          </a:xfrm>
          <a:noFill/>
        </p:spPr>
        <p:txBody>
          <a:bodyPr/>
          <a:lstStyle/>
          <a:p>
            <a:pPr eaLnBrk="1" hangingPunct="1"/>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3731"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13</a:t>
            </a:r>
          </a:p>
        </p:txBody>
      </p:sp>
      <p:sp>
        <p:nvSpPr>
          <p:cNvPr id="73732"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3733"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3734" name="Rectangle 6"/>
          <p:cNvSpPr>
            <a:spLocks noChangeArrowheads="1"/>
          </p:cNvSpPr>
          <p:nvPr/>
        </p:nvSpPr>
        <p:spPr bwMode="auto">
          <a:xfrm>
            <a:off x="3816350"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3735" name="Rectangle 7"/>
          <p:cNvSpPr>
            <a:spLocks noChangeArrowheads="1"/>
          </p:cNvSpPr>
          <p:nvPr/>
        </p:nvSpPr>
        <p:spPr bwMode="auto">
          <a:xfrm>
            <a:off x="3816350"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7</a:t>
            </a:r>
          </a:p>
        </p:txBody>
      </p:sp>
      <p:sp>
        <p:nvSpPr>
          <p:cNvPr id="73736"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3737"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73738" name="Rectangle 10"/>
          <p:cNvSpPr>
            <a:spLocks noGrp="1" noRot="1" noChangeAspect="1" noChangeArrowheads="1" noTextEdit="1"/>
          </p:cNvSpPr>
          <p:nvPr>
            <p:ph type="sldImg"/>
          </p:nvPr>
        </p:nvSpPr>
        <p:spPr>
          <a:xfrm>
            <a:off x="909638" y="747713"/>
            <a:ext cx="4916487" cy="3687762"/>
          </a:xfrm>
          <a:ln cap="flat"/>
        </p:spPr>
      </p:sp>
      <p:sp>
        <p:nvSpPr>
          <p:cNvPr id="73739" name="Rectangle 11"/>
          <p:cNvSpPr>
            <a:spLocks noGrp="1" noChangeArrowheads="1"/>
          </p:cNvSpPr>
          <p:nvPr>
            <p:ph type="body" idx="1"/>
          </p:nvPr>
        </p:nvSpPr>
        <p:spPr>
          <a:xfrm>
            <a:off x="898525" y="4687888"/>
            <a:ext cx="4938713" cy="4440237"/>
          </a:xfrm>
          <a:noFill/>
        </p:spPr>
        <p:txBody>
          <a:bodyPr/>
          <a:lstStyle/>
          <a:p>
            <a:pPr eaLnBrk="1" hangingPunct="1"/>
            <a:endParaRPr lang="it-IT" altLang="it-IT"/>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A708C6-445B-437D-9109-A93B98CBC85B}"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9491" name="Rectangle 2"/>
          <p:cNvSpPr>
            <a:spLocks noGrp="1" noRot="1" noChangeAspect="1" noChangeArrowheads="1" noTextEdit="1"/>
          </p:cNvSpPr>
          <p:nvPr>
            <p:ph type="sldImg"/>
          </p:nvPr>
        </p:nvSpPr>
        <p:spPr>
          <a:xfrm>
            <a:off x="998538" y="738188"/>
            <a:ext cx="4857750" cy="3643312"/>
          </a:xfrm>
          <a:ln/>
        </p:spPr>
      </p:sp>
      <p:sp>
        <p:nvSpPr>
          <p:cNvPr id="319492"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extLst>
      <p:ext uri="{BB962C8B-B14F-4D97-AF65-F5344CB8AC3E}">
        <p14:creationId xmlns:p14="http://schemas.microsoft.com/office/powerpoint/2010/main" val="33946426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983C864-F5AD-4CE4-969C-0902570D003E}"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07"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08"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14</a:t>
            </a:r>
          </a:p>
        </p:txBody>
      </p:sp>
      <p:sp>
        <p:nvSpPr>
          <p:cNvPr id="303109"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10"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11"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12"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10</a:t>
            </a:r>
          </a:p>
        </p:txBody>
      </p:sp>
      <p:sp>
        <p:nvSpPr>
          <p:cNvPr id="303113"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14"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3115" name="Rectangle 10"/>
          <p:cNvSpPr>
            <a:spLocks noGrp="1" noRot="1" noChangeAspect="1" noChangeArrowheads="1" noTextEdit="1"/>
          </p:cNvSpPr>
          <p:nvPr>
            <p:ph type="sldImg"/>
          </p:nvPr>
        </p:nvSpPr>
        <p:spPr>
          <a:xfrm>
            <a:off x="998538" y="738188"/>
            <a:ext cx="4857750" cy="3643312"/>
          </a:xfrm>
          <a:ln w="12700" cap="flat"/>
        </p:spPr>
      </p:sp>
      <p:sp>
        <p:nvSpPr>
          <p:cNvPr id="303116"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3253548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0318203-EAA1-4BFE-8160-B5A44C0D66DE}"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03"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04"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13</a:t>
            </a:r>
          </a:p>
        </p:txBody>
      </p:sp>
      <p:sp>
        <p:nvSpPr>
          <p:cNvPr id="307205"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06"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07"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08"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7</a:t>
            </a:r>
          </a:p>
        </p:txBody>
      </p:sp>
      <p:sp>
        <p:nvSpPr>
          <p:cNvPr id="307209"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10"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7211" name="Rectangle 10"/>
          <p:cNvSpPr>
            <a:spLocks noGrp="1" noRot="1" noChangeAspect="1" noChangeArrowheads="1" noTextEdit="1"/>
          </p:cNvSpPr>
          <p:nvPr>
            <p:ph type="sldImg"/>
          </p:nvPr>
        </p:nvSpPr>
        <p:spPr>
          <a:xfrm>
            <a:off x="998538" y="738188"/>
            <a:ext cx="4857750" cy="3643312"/>
          </a:xfrm>
          <a:ln w="12700" cap="flat"/>
        </p:spPr>
      </p:sp>
      <p:sp>
        <p:nvSpPr>
          <p:cNvPr id="30721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3792848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464EA39-80C2-47C6-B15B-A9871803FEC8}"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9251"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9252"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15</a:t>
            </a:r>
          </a:p>
        </p:txBody>
      </p:sp>
      <p:sp>
        <p:nvSpPr>
          <p:cNvPr id="309253"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9254"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09255" name="Rectangle 6"/>
          <p:cNvSpPr>
            <a:spLocks noGrp="1" noRot="1" noChangeAspect="1" noChangeArrowheads="1" noTextEdit="1"/>
          </p:cNvSpPr>
          <p:nvPr>
            <p:ph type="sldImg"/>
          </p:nvPr>
        </p:nvSpPr>
        <p:spPr>
          <a:xfrm>
            <a:off x="998538" y="738188"/>
            <a:ext cx="4857750" cy="3643312"/>
          </a:xfrm>
          <a:ln w="12700" cap="flat">
            <a:solidFill>
              <a:schemeClr val="tx1"/>
            </a:solidFill>
          </a:ln>
        </p:spPr>
      </p:sp>
      <p:sp>
        <p:nvSpPr>
          <p:cNvPr id="309256" name="Rectangle 7"/>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31521946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B141985-44F5-40FE-BCB1-BCA7934BE099}"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129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130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16</a:t>
            </a:r>
          </a:p>
        </p:txBody>
      </p:sp>
      <p:sp>
        <p:nvSpPr>
          <p:cNvPr id="31130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130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1303" name="Rectangle 6"/>
          <p:cNvSpPr>
            <a:spLocks noGrp="1" noRot="1" noChangeAspect="1" noChangeArrowheads="1" noTextEdit="1"/>
          </p:cNvSpPr>
          <p:nvPr>
            <p:ph type="sldImg"/>
          </p:nvPr>
        </p:nvSpPr>
        <p:spPr>
          <a:xfrm>
            <a:off x="998538" y="738188"/>
            <a:ext cx="4857750" cy="3643312"/>
          </a:xfrm>
          <a:ln w="12700" cap="flat">
            <a:solidFill>
              <a:schemeClr val="tx1"/>
            </a:solidFill>
          </a:ln>
        </p:spPr>
      </p:sp>
      <p:sp>
        <p:nvSpPr>
          <p:cNvPr id="311304" name="Rectangle 7"/>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2213330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D52B91F-8AAC-44D4-914F-C042AF8BDE2E}"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3347"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3348"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20</a:t>
            </a:r>
          </a:p>
        </p:txBody>
      </p:sp>
      <p:sp>
        <p:nvSpPr>
          <p:cNvPr id="313349"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3350"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3351" name="Rectangle 6"/>
          <p:cNvSpPr>
            <a:spLocks noGrp="1" noRot="1" noChangeAspect="1" noChangeArrowheads="1" noTextEdit="1"/>
          </p:cNvSpPr>
          <p:nvPr>
            <p:ph type="sldImg"/>
          </p:nvPr>
        </p:nvSpPr>
        <p:spPr>
          <a:xfrm>
            <a:off x="998538" y="738188"/>
            <a:ext cx="4857750" cy="3643312"/>
          </a:xfrm>
          <a:ln w="12700" cap="flat">
            <a:solidFill>
              <a:schemeClr val="tx1"/>
            </a:solidFill>
          </a:ln>
        </p:spPr>
      </p:sp>
      <p:sp>
        <p:nvSpPr>
          <p:cNvPr id="313352" name="Rectangle 7"/>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169733770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4B03D9A-987C-4130-8EE7-FD1E864A4E5B}"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395"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396"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21</a:t>
            </a:r>
          </a:p>
        </p:txBody>
      </p:sp>
      <p:sp>
        <p:nvSpPr>
          <p:cNvPr id="315397"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398"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399"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400"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13</a:t>
            </a:r>
          </a:p>
        </p:txBody>
      </p:sp>
      <p:sp>
        <p:nvSpPr>
          <p:cNvPr id="315401"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402"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5403" name="Rectangle 10"/>
          <p:cNvSpPr>
            <a:spLocks noGrp="1" noRot="1" noChangeAspect="1" noChangeArrowheads="1" noTextEdit="1"/>
          </p:cNvSpPr>
          <p:nvPr>
            <p:ph type="sldImg"/>
          </p:nvPr>
        </p:nvSpPr>
        <p:spPr>
          <a:xfrm>
            <a:off x="998538" y="738188"/>
            <a:ext cx="4857750" cy="3643312"/>
          </a:xfrm>
          <a:ln w="12700" cap="flat"/>
        </p:spPr>
      </p:sp>
      <p:sp>
        <p:nvSpPr>
          <p:cNvPr id="315404"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137485474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1565552-4539-4212-B542-39F2D222988B}"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43"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44"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23</a:t>
            </a:r>
          </a:p>
        </p:txBody>
      </p:sp>
      <p:sp>
        <p:nvSpPr>
          <p:cNvPr id="317445"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46"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47"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48"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14</a:t>
            </a:r>
          </a:p>
        </p:txBody>
      </p:sp>
      <p:sp>
        <p:nvSpPr>
          <p:cNvPr id="317449"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50"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7451" name="Rectangle 10"/>
          <p:cNvSpPr>
            <a:spLocks noGrp="1" noRot="1" noChangeAspect="1" noChangeArrowheads="1" noTextEdit="1"/>
          </p:cNvSpPr>
          <p:nvPr>
            <p:ph type="sldImg"/>
          </p:nvPr>
        </p:nvSpPr>
        <p:spPr>
          <a:xfrm>
            <a:off x="998538" y="738188"/>
            <a:ext cx="4857750" cy="3643312"/>
          </a:xfrm>
          <a:ln w="12700" cap="flat"/>
        </p:spPr>
      </p:sp>
      <p:sp>
        <p:nvSpPr>
          <p:cNvPr id="317452"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42120231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FA708C6-445B-437D-9109-A93B98CBC85B}"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19491" name="Rectangle 2"/>
          <p:cNvSpPr>
            <a:spLocks noGrp="1" noRot="1" noChangeAspect="1" noChangeArrowheads="1" noTextEdit="1"/>
          </p:cNvSpPr>
          <p:nvPr>
            <p:ph type="sldImg"/>
          </p:nvPr>
        </p:nvSpPr>
        <p:spPr>
          <a:xfrm>
            <a:off x="998538" y="738188"/>
            <a:ext cx="4857750" cy="3643312"/>
          </a:xfrm>
          <a:ln/>
        </p:spPr>
      </p:sp>
      <p:sp>
        <p:nvSpPr>
          <p:cNvPr id="319492"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extLst>
      <p:ext uri="{BB962C8B-B14F-4D97-AF65-F5344CB8AC3E}">
        <p14:creationId xmlns:p14="http://schemas.microsoft.com/office/powerpoint/2010/main" val="632286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13315"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15</a:t>
            </a:r>
          </a:p>
        </p:txBody>
      </p:sp>
      <p:sp>
        <p:nvSpPr>
          <p:cNvPr id="13316"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13317"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13318"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13319"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10</a:t>
            </a:r>
          </a:p>
        </p:txBody>
      </p:sp>
      <p:sp>
        <p:nvSpPr>
          <p:cNvPr id="13320"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13321"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13322" name="Rectangle 10"/>
          <p:cNvSpPr>
            <a:spLocks noGrp="1" noRot="1" noChangeAspect="1" noChangeArrowheads="1" noTextEdit="1"/>
          </p:cNvSpPr>
          <p:nvPr>
            <p:ph type="sldImg"/>
          </p:nvPr>
        </p:nvSpPr>
        <p:spPr>
          <a:ln cap="flat"/>
        </p:spPr>
      </p:sp>
      <p:sp>
        <p:nvSpPr>
          <p:cNvPr id="13323"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9CE9682-218A-4E1E-992B-6251851EB10E}"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1539" name="Rectangle 2"/>
          <p:cNvSpPr>
            <a:spLocks noGrp="1" noRot="1" noChangeAspect="1" noChangeArrowheads="1" noTextEdit="1"/>
          </p:cNvSpPr>
          <p:nvPr>
            <p:ph type="sldImg"/>
          </p:nvPr>
        </p:nvSpPr>
        <p:spPr>
          <a:xfrm>
            <a:off x="998538" y="738188"/>
            <a:ext cx="4857750" cy="3643312"/>
          </a:xfrm>
          <a:ln/>
        </p:spPr>
      </p:sp>
      <p:sp>
        <p:nvSpPr>
          <p:cNvPr id="321540"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extLst>
      <p:ext uri="{BB962C8B-B14F-4D97-AF65-F5344CB8AC3E}">
        <p14:creationId xmlns:p14="http://schemas.microsoft.com/office/powerpoint/2010/main" val="180129308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E2D6DA1-EF28-44FF-9386-DA2CF45C1633}"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87"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88"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26</a:t>
            </a:r>
          </a:p>
        </p:txBody>
      </p:sp>
      <p:sp>
        <p:nvSpPr>
          <p:cNvPr id="323589"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90"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91" name="Rectangle 6"/>
          <p:cNvSpPr>
            <a:spLocks noChangeArrowheads="1"/>
          </p:cNvSpPr>
          <p:nvPr/>
        </p:nvSpPr>
        <p:spPr bwMode="auto">
          <a:xfrm>
            <a:off x="3883025" y="0"/>
            <a:ext cx="29718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92" name="Rectangle 7"/>
          <p:cNvSpPr>
            <a:spLocks noChangeArrowheads="1"/>
          </p:cNvSpPr>
          <p:nvPr/>
        </p:nvSpPr>
        <p:spPr bwMode="auto">
          <a:xfrm>
            <a:off x="3883025" y="9261475"/>
            <a:ext cx="2971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it-IT" altLang="en-US" sz="10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16</a:t>
            </a:r>
          </a:p>
        </p:txBody>
      </p:sp>
      <p:sp>
        <p:nvSpPr>
          <p:cNvPr id="323593"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94"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3595" name="Rectangle 10"/>
          <p:cNvSpPr>
            <a:spLocks noGrp="1" noRot="1" noChangeAspect="1" noChangeArrowheads="1" noTextEdit="1"/>
          </p:cNvSpPr>
          <p:nvPr>
            <p:ph type="sldImg"/>
          </p:nvPr>
        </p:nvSpPr>
        <p:spPr>
          <a:xfrm>
            <a:off x="998538" y="738188"/>
            <a:ext cx="4857750" cy="3643312"/>
          </a:xfrm>
          <a:ln w="12700" cap="flat"/>
        </p:spPr>
      </p:sp>
      <p:sp>
        <p:nvSpPr>
          <p:cNvPr id="323596" name="Rectangle 11"/>
          <p:cNvSpPr>
            <a:spLocks noGrp="1" noChangeArrowheads="1"/>
          </p:cNvSpPr>
          <p:nvPr>
            <p:ph type="body" idx="1"/>
          </p:nvPr>
        </p:nvSpPr>
        <p:spPr>
          <a:xfrm>
            <a:off x="914400" y="4630738"/>
            <a:ext cx="5026025" cy="438785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411542728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D43D1B-3EB8-4E7B-B20A-4EB777491CC6}"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5635" name="Rectangle 2"/>
          <p:cNvSpPr>
            <a:spLocks noGrp="1" noRot="1" noChangeAspect="1" noChangeArrowheads="1" noTextEdit="1"/>
          </p:cNvSpPr>
          <p:nvPr>
            <p:ph type="sldImg"/>
          </p:nvPr>
        </p:nvSpPr>
        <p:spPr>
          <a:xfrm>
            <a:off x="998538" y="738188"/>
            <a:ext cx="4857750" cy="3643312"/>
          </a:xfrm>
          <a:ln/>
        </p:spPr>
      </p:sp>
      <p:sp>
        <p:nvSpPr>
          <p:cNvPr id="325636"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extLst>
      <p:ext uri="{BB962C8B-B14F-4D97-AF65-F5344CB8AC3E}">
        <p14:creationId xmlns:p14="http://schemas.microsoft.com/office/powerpoint/2010/main" val="28593146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8DF1959-0A1C-4501-B98F-A6705D921D7F}" type="slidenum">
              <a:rPr kumimoji="0" lang="it-IT"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48</a:t>
            </a:fld>
            <a:endParaRPr kumimoji="0" lang="it-IT"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28707" name="Rectangle 2"/>
          <p:cNvSpPr>
            <a:spLocks noGrp="1" noRot="1" noChangeAspect="1" noChangeArrowheads="1" noTextEdit="1"/>
          </p:cNvSpPr>
          <p:nvPr>
            <p:ph type="sldImg"/>
          </p:nvPr>
        </p:nvSpPr>
        <p:spPr>
          <a:ln/>
        </p:spPr>
      </p:sp>
      <p:sp>
        <p:nvSpPr>
          <p:cNvPr id="328708"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1288466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81923"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20</a:t>
            </a:r>
          </a:p>
        </p:txBody>
      </p:sp>
      <p:sp>
        <p:nvSpPr>
          <p:cNvPr id="81924"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81925"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81926"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81927"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16</a:t>
            </a:r>
          </a:p>
        </p:txBody>
      </p:sp>
      <p:sp>
        <p:nvSpPr>
          <p:cNvPr id="81928"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81929"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81930" name="Rectangle 10"/>
          <p:cNvSpPr>
            <a:spLocks noGrp="1" noRot="1" noChangeAspect="1" noChangeArrowheads="1" noTextEdit="1"/>
          </p:cNvSpPr>
          <p:nvPr>
            <p:ph type="sldImg"/>
          </p:nvPr>
        </p:nvSpPr>
        <p:spPr>
          <a:ln cap="flat"/>
        </p:spPr>
      </p:sp>
      <p:sp>
        <p:nvSpPr>
          <p:cNvPr id="81931" name="Rectangle 11"/>
          <p:cNvSpPr>
            <a:spLocks noGrp="1" noChangeArrowheads="1"/>
          </p:cNvSpPr>
          <p:nvPr>
            <p:ph type="body" idx="1"/>
          </p:nvPr>
        </p:nvSpPr>
        <p:spPr>
          <a:noFill/>
        </p:spPr>
        <p:txBody>
          <a:bodyPr/>
          <a:lstStyle/>
          <a:p>
            <a:pPr eaLnBrk="1" hangingPunct="1"/>
            <a:endParaRPr lang="en-US" altLang="it-IT"/>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901700" y="741363"/>
            <a:ext cx="4933950" cy="3700462"/>
          </a:xfrm>
          <a:ln/>
        </p:spPr>
      </p:sp>
      <p:sp>
        <p:nvSpPr>
          <p:cNvPr id="83971" name="Rectangle 3"/>
          <p:cNvSpPr>
            <a:spLocks noGrp="1" noChangeArrowheads="1"/>
          </p:cNvSpPr>
          <p:nvPr>
            <p:ph type="body" idx="1"/>
          </p:nvPr>
        </p:nvSpPr>
        <p:spPr>
          <a:xfrm>
            <a:off x="898525" y="4687888"/>
            <a:ext cx="4938713" cy="4440237"/>
          </a:xfrm>
          <a:noFill/>
        </p:spPr>
        <p:txBody>
          <a:bodyPr/>
          <a:lstStyle/>
          <a:p>
            <a:pPr eaLnBrk="1" hangingPunct="1"/>
            <a:endParaRPr lang="en-US" altLang="it-IT"/>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p:spPr>
        <p:txBody>
          <a:bodyPr/>
          <a:lstStyle/>
          <a:p>
            <a:pPr eaLnBrk="1" hangingPunct="1"/>
            <a:endParaRPr lang="en-US" altLang="it-IT"/>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pPr eaLnBrk="1" hangingPunct="1"/>
            <a:endParaRPr lang="en-US" altLang="it-IT"/>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0115"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22</a:t>
            </a:r>
          </a:p>
        </p:txBody>
      </p:sp>
      <p:sp>
        <p:nvSpPr>
          <p:cNvPr id="90116"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0117"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0118"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0119"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17</a:t>
            </a:r>
          </a:p>
        </p:txBody>
      </p:sp>
      <p:sp>
        <p:nvSpPr>
          <p:cNvPr id="90120"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0121"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90122" name="Rectangle 10"/>
          <p:cNvSpPr>
            <a:spLocks noGrp="1" noRot="1" noChangeAspect="1" noChangeArrowheads="1" noTextEdit="1"/>
          </p:cNvSpPr>
          <p:nvPr>
            <p:ph type="sldImg"/>
          </p:nvPr>
        </p:nvSpPr>
        <p:spPr>
          <a:ln cap="flat"/>
        </p:spPr>
      </p:sp>
      <p:sp>
        <p:nvSpPr>
          <p:cNvPr id="90123" name="Rectangle 11"/>
          <p:cNvSpPr>
            <a:spLocks noGrp="1" noChangeArrowheads="1"/>
          </p:cNvSpPr>
          <p:nvPr>
            <p:ph type="body" idx="1"/>
          </p:nvPr>
        </p:nvSpPr>
        <p:spPr>
          <a:noFill/>
        </p:spPr>
        <p:txBody>
          <a:bodyPr/>
          <a:lstStyle/>
          <a:p>
            <a:pPr eaLnBrk="1" hangingPunct="1"/>
            <a:endParaRPr lang="en-US" altLang="it-IT"/>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26627" name="Rectangle 3"/>
          <p:cNvSpPr>
            <a:spLocks noChangeArrowheads="1"/>
          </p:cNvSpPr>
          <p:nvPr/>
        </p:nvSpPr>
        <p:spPr bwMode="auto">
          <a:xfrm>
            <a:off x="381635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17</a:t>
            </a:r>
          </a:p>
        </p:txBody>
      </p:sp>
      <p:sp>
        <p:nvSpPr>
          <p:cNvPr id="26628" name="Rectangle 4"/>
          <p:cNvSpPr>
            <a:spLocks noChangeArrowheads="1"/>
          </p:cNvSpPr>
          <p:nvPr/>
        </p:nvSpPr>
        <p:spPr bwMode="auto">
          <a:xfrm>
            <a:off x="0" y="9375775"/>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26629" name="Rectangle 5"/>
          <p:cNvSpPr>
            <a:spLocks noChangeArrowheads="1"/>
          </p:cNvSpP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26630" name="Rectangle 6"/>
          <p:cNvSpPr>
            <a:spLocks noChangeArrowheads="1"/>
          </p:cNvSpPr>
          <p:nvPr/>
        </p:nvSpPr>
        <p:spPr bwMode="auto">
          <a:xfrm>
            <a:off x="3814763" y="0"/>
            <a:ext cx="2921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26631" name="Rectangle 7"/>
          <p:cNvSpPr>
            <a:spLocks noChangeArrowheads="1"/>
          </p:cNvSpPr>
          <p:nvPr/>
        </p:nvSpPr>
        <p:spPr bwMode="auto">
          <a:xfrm>
            <a:off x="3814763" y="9374188"/>
            <a:ext cx="2921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r>
              <a:rPr lang="it-IT" altLang="it-IT" sz="1000" i="1">
                <a:latin typeface="Times New Roman" panose="02020603050405020304" pitchFamily="18" charset="0"/>
              </a:rPr>
              <a:t>12</a:t>
            </a:r>
          </a:p>
        </p:txBody>
      </p:sp>
      <p:sp>
        <p:nvSpPr>
          <p:cNvPr id="26632" name="Rectangle 8"/>
          <p:cNvSpPr>
            <a:spLocks noChangeArrowheads="1"/>
          </p:cNvSpPr>
          <p:nvPr/>
        </p:nvSpPr>
        <p:spPr bwMode="auto">
          <a:xfrm>
            <a:off x="-1588" y="9374188"/>
            <a:ext cx="29194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26633" name="Rectangle 9"/>
          <p:cNvSpPr>
            <a:spLocks noChangeArrowheads="1"/>
          </p:cNvSpPr>
          <p:nvPr/>
        </p:nvSpPr>
        <p:spPr bwMode="auto">
          <a:xfrm>
            <a:off x="-1588" y="0"/>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it-IT" altLang="it-IT"/>
          </a:p>
        </p:txBody>
      </p:sp>
      <p:sp>
        <p:nvSpPr>
          <p:cNvPr id="26634" name="Rectangle 10"/>
          <p:cNvSpPr>
            <a:spLocks noGrp="1" noRot="1" noChangeAspect="1" noChangeArrowheads="1" noTextEdit="1"/>
          </p:cNvSpPr>
          <p:nvPr>
            <p:ph type="sldImg"/>
          </p:nvPr>
        </p:nvSpPr>
        <p:spPr>
          <a:ln cap="flat"/>
        </p:spPr>
      </p:sp>
      <p:sp>
        <p:nvSpPr>
          <p:cNvPr id="26635" name="Rectangle 11"/>
          <p:cNvSpPr>
            <a:spLocks noGrp="1" noChangeArrowheads="1"/>
          </p:cNvSpPr>
          <p:nvPr>
            <p:ph type="body" idx="1"/>
          </p:nvPr>
        </p:nvSpPr>
        <p:spPr>
          <a:noFill/>
        </p:spPr>
        <p:txBody>
          <a:bodyPr/>
          <a:lstStyle/>
          <a:p>
            <a:pPr eaLnBrk="1" hangingPunct="1"/>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061576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490660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867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228600"/>
            <a:ext cx="56769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858398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8FF84B1D-B0B2-411B-8E13-375352EC8CC4}" type="slidenum">
              <a:rPr lang="it-IT"/>
              <a:pPr>
                <a:defRPr/>
              </a:pPr>
              <a:t>‹N›</a:t>
            </a:fld>
            <a:endParaRPr lang="it-IT"/>
          </a:p>
        </p:txBody>
      </p:sp>
    </p:spTree>
    <p:extLst>
      <p:ext uri="{BB962C8B-B14F-4D97-AF65-F5344CB8AC3E}">
        <p14:creationId xmlns:p14="http://schemas.microsoft.com/office/powerpoint/2010/main" val="3507958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E90DCDD-1212-457C-A217-0150B313FB43}" type="slidenum">
              <a:rPr lang="it-IT"/>
              <a:pPr>
                <a:defRPr/>
              </a:pPr>
              <a:t>‹N›</a:t>
            </a:fld>
            <a:endParaRPr lang="it-IT"/>
          </a:p>
        </p:txBody>
      </p:sp>
    </p:spTree>
    <p:extLst>
      <p:ext uri="{BB962C8B-B14F-4D97-AF65-F5344CB8AC3E}">
        <p14:creationId xmlns:p14="http://schemas.microsoft.com/office/powerpoint/2010/main" val="2267511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95DB658-07D1-4DA8-A181-3E7A0B22EE1D}" type="slidenum">
              <a:rPr lang="it-IT"/>
              <a:pPr>
                <a:defRPr/>
              </a:pPr>
              <a:t>‹N›</a:t>
            </a:fld>
            <a:endParaRPr lang="it-IT"/>
          </a:p>
        </p:txBody>
      </p:sp>
    </p:spTree>
    <p:extLst>
      <p:ext uri="{BB962C8B-B14F-4D97-AF65-F5344CB8AC3E}">
        <p14:creationId xmlns:p14="http://schemas.microsoft.com/office/powerpoint/2010/main" val="3464014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DEEC9479-19FA-4CC5-98C3-DFFA9200C907}" type="slidenum">
              <a:rPr lang="it-IT"/>
              <a:pPr>
                <a:defRPr/>
              </a:pPr>
              <a:t>‹N›</a:t>
            </a:fld>
            <a:endParaRPr lang="it-IT"/>
          </a:p>
        </p:txBody>
      </p:sp>
    </p:spTree>
    <p:extLst>
      <p:ext uri="{BB962C8B-B14F-4D97-AF65-F5344CB8AC3E}">
        <p14:creationId xmlns:p14="http://schemas.microsoft.com/office/powerpoint/2010/main" val="2483931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D50E6674-4379-4E1C-A7DA-B83687B00BB0}" type="slidenum">
              <a:rPr lang="it-IT"/>
              <a:pPr>
                <a:defRPr/>
              </a:pPr>
              <a:t>‹N›</a:t>
            </a:fld>
            <a:endParaRPr lang="it-IT"/>
          </a:p>
        </p:txBody>
      </p:sp>
    </p:spTree>
    <p:extLst>
      <p:ext uri="{BB962C8B-B14F-4D97-AF65-F5344CB8AC3E}">
        <p14:creationId xmlns:p14="http://schemas.microsoft.com/office/powerpoint/2010/main" val="34073765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324C6D76-D93D-4DC9-85FB-F42FB5A941A1}" type="slidenum">
              <a:rPr lang="it-IT"/>
              <a:pPr>
                <a:defRPr/>
              </a:pPr>
              <a:t>‹N›</a:t>
            </a:fld>
            <a:endParaRPr lang="it-IT"/>
          </a:p>
        </p:txBody>
      </p:sp>
    </p:spTree>
    <p:extLst>
      <p:ext uri="{BB962C8B-B14F-4D97-AF65-F5344CB8AC3E}">
        <p14:creationId xmlns:p14="http://schemas.microsoft.com/office/powerpoint/2010/main" val="36767210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E31D765E-08D6-4439-B3BB-E325F5CCF906}" type="slidenum">
              <a:rPr lang="it-IT"/>
              <a:pPr>
                <a:defRPr/>
              </a:pPr>
              <a:t>‹N›</a:t>
            </a:fld>
            <a:endParaRPr lang="it-IT"/>
          </a:p>
        </p:txBody>
      </p:sp>
    </p:spTree>
    <p:extLst>
      <p:ext uri="{BB962C8B-B14F-4D97-AF65-F5344CB8AC3E}">
        <p14:creationId xmlns:p14="http://schemas.microsoft.com/office/powerpoint/2010/main" val="2786243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22F23BD7-FABE-4C54-997A-36431B615A0F}" type="slidenum">
              <a:rPr lang="it-IT"/>
              <a:pPr>
                <a:defRPr/>
              </a:pPr>
              <a:t>‹N›</a:t>
            </a:fld>
            <a:endParaRPr lang="it-IT"/>
          </a:p>
        </p:txBody>
      </p:sp>
    </p:spTree>
    <p:extLst>
      <p:ext uri="{BB962C8B-B14F-4D97-AF65-F5344CB8AC3E}">
        <p14:creationId xmlns:p14="http://schemas.microsoft.com/office/powerpoint/2010/main" val="3435709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502211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EAF5F37B-7338-4258-B512-7BD5DE693F7E}" type="slidenum">
              <a:rPr lang="it-IT"/>
              <a:pPr>
                <a:defRPr/>
              </a:pPr>
              <a:t>‹N›</a:t>
            </a:fld>
            <a:endParaRPr lang="it-IT"/>
          </a:p>
        </p:txBody>
      </p:sp>
    </p:spTree>
    <p:extLst>
      <p:ext uri="{BB962C8B-B14F-4D97-AF65-F5344CB8AC3E}">
        <p14:creationId xmlns:p14="http://schemas.microsoft.com/office/powerpoint/2010/main" val="41940618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9B60E6EE-42EF-4B1A-A754-0A76DE78E0BC}" type="slidenum">
              <a:rPr lang="it-IT"/>
              <a:pPr>
                <a:defRPr/>
              </a:pPr>
              <a:t>‹N›</a:t>
            </a:fld>
            <a:endParaRPr lang="it-IT"/>
          </a:p>
        </p:txBody>
      </p:sp>
    </p:spTree>
    <p:extLst>
      <p:ext uri="{BB962C8B-B14F-4D97-AF65-F5344CB8AC3E}">
        <p14:creationId xmlns:p14="http://schemas.microsoft.com/office/powerpoint/2010/main" val="10194318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CE5DCC1-7DE3-4082-B5D6-821D5C772324}" type="slidenum">
              <a:rPr lang="it-IT"/>
              <a:pPr>
                <a:defRPr/>
              </a:pPr>
              <a:t>‹N›</a:t>
            </a:fld>
            <a:endParaRPr lang="it-IT"/>
          </a:p>
        </p:txBody>
      </p:sp>
    </p:spTree>
    <p:extLst>
      <p:ext uri="{BB962C8B-B14F-4D97-AF65-F5344CB8AC3E}">
        <p14:creationId xmlns:p14="http://schemas.microsoft.com/office/powerpoint/2010/main" val="573206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17442706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043430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523854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7108946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2693928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37862571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1407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2942882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36824064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11583053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8805001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867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228600"/>
            <a:ext cx="56769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0456455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5583702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8324188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2151199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4478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4478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01048725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8053381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1931965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9463108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47014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134523199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412750900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1394602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334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228600"/>
            <a:ext cx="5676900" cy="5334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28110194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17133371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9546490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121997879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4478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4478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2182646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93990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48959076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15636121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86120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3928600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8487347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9644023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3340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228600"/>
            <a:ext cx="5676900" cy="53340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4968836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685800" y="228600"/>
            <a:ext cx="7772400" cy="914400"/>
          </a:xfrm>
        </p:spPr>
        <p:txBody>
          <a:bodyPr/>
          <a:lstStyle/>
          <a:p>
            <a:r>
              <a:rPr lang="it-IT"/>
              <a:t>Fare clic per modificare lo stile del titolo</a:t>
            </a:r>
          </a:p>
        </p:txBody>
      </p:sp>
      <p:sp>
        <p:nvSpPr>
          <p:cNvPr id="3" name="Segnaposto tabella 2"/>
          <p:cNvSpPr>
            <a:spLocks noGrp="1"/>
          </p:cNvSpPr>
          <p:nvPr>
            <p:ph type="tbl" idx="1"/>
          </p:nvPr>
        </p:nvSpPr>
        <p:spPr>
          <a:xfrm>
            <a:off x="685800" y="1447800"/>
            <a:ext cx="7772400" cy="4114800"/>
          </a:xfrm>
        </p:spPr>
        <p:txBody>
          <a:bodyPr/>
          <a:lstStyle/>
          <a:p>
            <a:pPr lvl="0"/>
            <a:endParaRPr lang="it-IT" noProof="0"/>
          </a:p>
        </p:txBody>
      </p:sp>
    </p:spTree>
    <p:extLst>
      <p:ext uri="{BB962C8B-B14F-4D97-AF65-F5344CB8AC3E}">
        <p14:creationId xmlns:p14="http://schemas.microsoft.com/office/powerpoint/2010/main" val="44714366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1030091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62002370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2762178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236730130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14100612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2717273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270735391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627021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138007458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338057261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8885364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228600"/>
            <a:ext cx="1943100" cy="5867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85800" y="228600"/>
            <a:ext cx="5676900" cy="5867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983912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4833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1749007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15837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heme" Target="../theme/theme5.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it-IT" altLang="it-IT"/>
          </a:p>
        </p:txBody>
      </p:sp>
      <p:sp>
        <p:nvSpPr>
          <p:cNvPr id="1029"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it-IT" altLang="it-IT"/>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rtl="0" eaLnBrk="0" fontAlgn="base" hangingPunct="0">
        <a:spcBef>
          <a:spcPct val="0"/>
        </a:spcBef>
        <a:spcAft>
          <a:spcPct val="0"/>
        </a:spcAft>
        <a:defRPr sz="4400" b="1" kern="1200">
          <a:solidFill>
            <a:schemeClr val="tx2"/>
          </a:solidFill>
          <a:latin typeface="+mj-lt"/>
          <a:ea typeface="+mj-ea"/>
          <a:cs typeface="+mj-cs"/>
        </a:defRPr>
      </a:lvl1pPr>
      <a:lvl2pPr algn="l" rtl="0" eaLnBrk="0" fontAlgn="base" hangingPunct="0">
        <a:spcBef>
          <a:spcPct val="0"/>
        </a:spcBef>
        <a:spcAft>
          <a:spcPct val="0"/>
        </a:spcAft>
        <a:defRPr sz="4400" b="1">
          <a:solidFill>
            <a:schemeClr val="tx2"/>
          </a:solidFill>
          <a:latin typeface="Arial" panose="020B0604020202020204" pitchFamily="34" charset="0"/>
        </a:defRPr>
      </a:lvl2pPr>
      <a:lvl3pPr algn="l" rtl="0" eaLnBrk="0" fontAlgn="base" hangingPunct="0">
        <a:spcBef>
          <a:spcPct val="0"/>
        </a:spcBef>
        <a:spcAft>
          <a:spcPct val="0"/>
        </a:spcAft>
        <a:defRPr sz="4400" b="1">
          <a:solidFill>
            <a:schemeClr val="tx2"/>
          </a:solidFill>
          <a:latin typeface="Arial" panose="020B0604020202020204" pitchFamily="34" charset="0"/>
        </a:defRPr>
      </a:lvl3pPr>
      <a:lvl4pPr algn="l" rtl="0" eaLnBrk="0" fontAlgn="base" hangingPunct="0">
        <a:spcBef>
          <a:spcPct val="0"/>
        </a:spcBef>
        <a:spcAft>
          <a:spcPct val="0"/>
        </a:spcAft>
        <a:defRPr sz="4400" b="1">
          <a:solidFill>
            <a:schemeClr val="tx2"/>
          </a:solidFill>
          <a:latin typeface="Arial" panose="020B0604020202020204" pitchFamily="34" charset="0"/>
        </a:defRPr>
      </a:lvl4pPr>
      <a:lvl5pPr algn="l" rtl="0" eaLnBrk="0" fontAlgn="base" hangingPunct="0">
        <a:spcBef>
          <a:spcPct val="0"/>
        </a:spcBef>
        <a:spcAft>
          <a:spcPct val="0"/>
        </a:spcAft>
        <a:defRPr sz="4400" b="1">
          <a:solidFill>
            <a:schemeClr val="tx2"/>
          </a:solidFill>
          <a:latin typeface="Arial" panose="020B0604020202020204" pitchFamily="34" charset="0"/>
        </a:defRPr>
      </a:lvl5pPr>
      <a:lvl6pPr marL="457200" algn="l" rtl="0" eaLnBrk="0" fontAlgn="base" hangingPunct="0">
        <a:spcBef>
          <a:spcPct val="0"/>
        </a:spcBef>
        <a:spcAft>
          <a:spcPct val="0"/>
        </a:spcAft>
        <a:defRPr sz="4400" b="1">
          <a:solidFill>
            <a:schemeClr val="tx2"/>
          </a:solidFill>
          <a:latin typeface="Arial" panose="020B0604020202020204" pitchFamily="34" charset="0"/>
        </a:defRPr>
      </a:lvl6pPr>
      <a:lvl7pPr marL="914400" algn="l" rtl="0" eaLnBrk="0" fontAlgn="base" hangingPunct="0">
        <a:spcBef>
          <a:spcPct val="0"/>
        </a:spcBef>
        <a:spcAft>
          <a:spcPct val="0"/>
        </a:spcAft>
        <a:defRPr sz="4400" b="1">
          <a:solidFill>
            <a:schemeClr val="tx2"/>
          </a:solidFill>
          <a:latin typeface="Arial" panose="020B0604020202020204" pitchFamily="34" charset="0"/>
        </a:defRPr>
      </a:lvl7pPr>
      <a:lvl8pPr marL="1371600" algn="l" rtl="0" eaLnBrk="0" fontAlgn="base" hangingPunct="0">
        <a:spcBef>
          <a:spcPct val="0"/>
        </a:spcBef>
        <a:spcAft>
          <a:spcPct val="0"/>
        </a:spcAft>
        <a:defRPr sz="4400" b="1">
          <a:solidFill>
            <a:schemeClr val="tx2"/>
          </a:solidFill>
          <a:latin typeface="Arial" panose="020B0604020202020204" pitchFamily="34" charset="0"/>
        </a:defRPr>
      </a:lvl8pPr>
      <a:lvl9pPr marL="1828800" algn="l" rtl="0" eaLnBrk="0" fontAlgn="base" hangingPunct="0">
        <a:spcBef>
          <a:spcPct val="0"/>
        </a:spcBef>
        <a:spcAft>
          <a:spcPct val="0"/>
        </a:spcAft>
        <a:defRPr sz="4400" b="1">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32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800" b="1"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b="1"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 dello schema</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326660"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it-IT"/>
          </a:p>
        </p:txBody>
      </p:sp>
      <p:sp>
        <p:nvSpPr>
          <p:cNvPr id="326661"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it-IT"/>
          </a:p>
        </p:txBody>
      </p:sp>
      <p:sp>
        <p:nvSpPr>
          <p:cNvPr id="326662"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B5377348-9B74-4C28-AB2A-1A0CFB2F769D}"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5pPr>
      <a:lvl6pPr marL="4572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6pPr>
      <a:lvl7pPr marL="9144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7pPr>
      <a:lvl8pPr marL="13716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8pPr>
      <a:lvl9pPr marL="18288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it-IT"/>
              <a:t>Fare clic per modificare lo stile del titolo</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3076"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it-IT" altLang="it-IT"/>
          </a:p>
        </p:txBody>
      </p:sp>
      <p:sp>
        <p:nvSpPr>
          <p:cNvPr id="3077"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it-IT" altLang="it-IT"/>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rtl="0" eaLnBrk="0" fontAlgn="base" hangingPunct="0">
        <a:spcBef>
          <a:spcPct val="0"/>
        </a:spcBef>
        <a:spcAft>
          <a:spcPct val="0"/>
        </a:spcAft>
        <a:defRPr sz="4400" b="1" kern="1200">
          <a:solidFill>
            <a:schemeClr val="tx2"/>
          </a:solidFill>
          <a:latin typeface="+mj-lt"/>
          <a:ea typeface="+mj-ea"/>
          <a:cs typeface="+mj-cs"/>
        </a:defRPr>
      </a:lvl1pPr>
      <a:lvl2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32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800" b="1"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b="1"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FFFFF"/>
            </a:gs>
          </a:gsLst>
          <a:lin ang="27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228600"/>
            <a:ext cx="7772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it-IT"/>
              <a:t>Click to edit Master title style</a:t>
            </a:r>
          </a:p>
        </p:txBody>
      </p:sp>
      <p:sp>
        <p:nvSpPr>
          <p:cNvPr id="4099" name="Rectangle 3"/>
          <p:cNvSpPr>
            <a:spLocks noGrp="1" noChangeArrowheads="1"/>
          </p:cNvSpPr>
          <p:nvPr>
            <p:ph type="body" idx="1"/>
          </p:nvPr>
        </p:nvSpPr>
        <p:spPr bwMode="auto">
          <a:xfrm>
            <a:off x="685800" y="14478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it-IT"/>
              <a:t>Click to edit Master text styles</a:t>
            </a:r>
          </a:p>
          <a:p>
            <a:pPr lvl="1"/>
            <a:r>
              <a:rPr lang="it-IT" altLang="it-IT"/>
              <a:t>Second Level</a:t>
            </a:r>
          </a:p>
          <a:p>
            <a:pPr lvl="2"/>
            <a:r>
              <a:rPr lang="it-IT" altLang="it-IT"/>
              <a:t>Third Level</a:t>
            </a:r>
          </a:p>
          <a:p>
            <a:pPr lvl="3"/>
            <a:r>
              <a:rPr lang="it-IT" altLang="it-IT"/>
              <a:t>Fourth Level</a:t>
            </a:r>
          </a:p>
          <a:p>
            <a:pPr lvl="4"/>
            <a:r>
              <a:rPr lang="it-IT" altLang="it-IT"/>
              <a:t>Fifth Level</a:t>
            </a:r>
          </a:p>
        </p:txBody>
      </p:sp>
      <p:sp>
        <p:nvSpPr>
          <p:cNvPr id="4100"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it-IT" altLang="it-IT"/>
          </a:p>
        </p:txBody>
      </p:sp>
      <p:sp>
        <p:nvSpPr>
          <p:cNvPr id="4101"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it-IT" altLang="it-IT"/>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ctr" rtl="0" eaLnBrk="0" fontAlgn="base" hangingPunct="0">
        <a:spcBef>
          <a:spcPct val="0"/>
        </a:spcBef>
        <a:spcAft>
          <a:spcPct val="0"/>
        </a:spcAft>
        <a:defRPr sz="3600" b="1" kern="1200">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2pPr>
      <a:lvl3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3pPr>
      <a:lvl4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4pPr>
      <a:lvl5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5pPr>
      <a:lvl6pPr marL="4572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6pPr>
      <a:lvl7pPr marL="9144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7pPr>
      <a:lvl8pPr marL="13716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8pPr>
      <a:lvl9pPr marL="18288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800" b="1"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b="1"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FFFFF"/>
            </a:gs>
          </a:gsLst>
          <a:lin ang="2700000" scaled="1"/>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228600"/>
            <a:ext cx="7772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en-US"/>
              <a:t>Click to edit Master title style</a:t>
            </a:r>
          </a:p>
        </p:txBody>
      </p:sp>
      <p:sp>
        <p:nvSpPr>
          <p:cNvPr id="5123" name="Rectangle 3"/>
          <p:cNvSpPr>
            <a:spLocks noGrp="1" noChangeArrowheads="1"/>
          </p:cNvSpPr>
          <p:nvPr>
            <p:ph type="body" idx="1"/>
          </p:nvPr>
        </p:nvSpPr>
        <p:spPr bwMode="auto">
          <a:xfrm>
            <a:off x="685800" y="14478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en-US"/>
              <a:t>Click to edit Master text styles</a:t>
            </a:r>
          </a:p>
          <a:p>
            <a:pPr lvl="1"/>
            <a:r>
              <a:rPr lang="it-IT" altLang="en-US"/>
              <a:t>Second Level</a:t>
            </a:r>
          </a:p>
          <a:p>
            <a:pPr lvl="2"/>
            <a:r>
              <a:rPr lang="it-IT" altLang="en-US"/>
              <a:t>Third Level</a:t>
            </a:r>
          </a:p>
          <a:p>
            <a:pPr lvl="3"/>
            <a:r>
              <a:rPr lang="it-IT" altLang="en-US"/>
              <a:t>Fourth Level</a:t>
            </a:r>
          </a:p>
          <a:p>
            <a:pPr lvl="4"/>
            <a:r>
              <a:rPr lang="it-IT" altLang="en-US"/>
              <a:t>Fifth Level</a:t>
            </a:r>
          </a:p>
        </p:txBody>
      </p:sp>
      <p:sp>
        <p:nvSpPr>
          <p:cNvPr id="5124"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en-US" altLang="en-US"/>
          </a:p>
        </p:txBody>
      </p:sp>
      <p:sp>
        <p:nvSpPr>
          <p:cNvPr id="5125"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en-US" altLang="en-US"/>
          </a:p>
        </p:txBody>
      </p:sp>
    </p:spTree>
    <p:extLst>
      <p:ext uri="{BB962C8B-B14F-4D97-AF65-F5344CB8AC3E}">
        <p14:creationId xmlns:p14="http://schemas.microsoft.com/office/powerpoint/2010/main" val="19130772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ctr" rtl="0" eaLnBrk="0" fontAlgn="base" hangingPunct="0">
        <a:spcBef>
          <a:spcPct val="0"/>
        </a:spcBef>
        <a:spcAft>
          <a:spcPct val="0"/>
        </a:spcAft>
        <a:defRPr sz="3600" b="1" kern="1200">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2pPr>
      <a:lvl3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3pPr>
      <a:lvl4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4pPr>
      <a:lvl5pPr algn="ctr" rtl="0" eaLnBrk="0" fontAlgn="base" hangingPunct="0">
        <a:spcBef>
          <a:spcPct val="0"/>
        </a:spcBef>
        <a:spcAft>
          <a:spcPct val="0"/>
        </a:spcAft>
        <a:defRPr sz="3600" b="1">
          <a:solidFill>
            <a:schemeClr val="tx2"/>
          </a:solidFill>
          <a:latin typeface="Book Antiqua" panose="02040602050305030304" pitchFamily="18" charset="0"/>
          <a:cs typeface="Arial" panose="020B0604020202020204" pitchFamily="34" charset="0"/>
        </a:defRPr>
      </a:lvl5pPr>
      <a:lvl6pPr marL="4572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6pPr>
      <a:lvl7pPr marL="9144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7pPr>
      <a:lvl8pPr marL="13716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8pPr>
      <a:lvl9pPr marL="1828800" algn="ctr" rtl="0" fontAlgn="base">
        <a:spcBef>
          <a:spcPct val="0"/>
        </a:spcBef>
        <a:spcAft>
          <a:spcPct val="0"/>
        </a:spcAft>
        <a:defRPr sz="3600" b="1">
          <a:solidFill>
            <a:schemeClr val="tx2"/>
          </a:solidFill>
          <a:latin typeface="Book Antiqua" panose="02040602050305030304" pitchFamily="18"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28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800" b="1"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b="1"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it-IT" altLang="en-US"/>
              <a:t>Fare clic per modificare lo stile del titolo</a:t>
            </a:r>
          </a:p>
        </p:txBody>
      </p:sp>
      <p:sp>
        <p:nvSpPr>
          <p:cNvPr id="614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6148" name="Rectangle 4"/>
          <p:cNvSpPr>
            <a:spLocks noChangeArrowheads="1"/>
          </p:cNvSpPr>
          <p:nvPr/>
        </p:nvSpPr>
        <p:spPr bwMode="auto">
          <a:xfrm>
            <a:off x="1139825" y="6470650"/>
            <a:ext cx="2357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en-US" altLang="en-US"/>
          </a:p>
        </p:txBody>
      </p:sp>
      <p:sp>
        <p:nvSpPr>
          <p:cNvPr id="6149" name="Rectangle 5"/>
          <p:cNvSpPr>
            <a:spLocks noChangeArrowheads="1"/>
          </p:cNvSpPr>
          <p:nvPr/>
        </p:nvSpPr>
        <p:spPr bwMode="auto">
          <a:xfrm>
            <a:off x="1096963" y="6451600"/>
            <a:ext cx="22653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defRPr/>
            </a:pPr>
            <a:endParaRPr lang="en-US" altLang="en-US"/>
          </a:p>
        </p:txBody>
      </p:sp>
    </p:spTree>
    <p:extLst>
      <p:ext uri="{BB962C8B-B14F-4D97-AF65-F5344CB8AC3E}">
        <p14:creationId xmlns:p14="http://schemas.microsoft.com/office/powerpoint/2010/main" val="3348085055"/>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rtl="0" eaLnBrk="0" fontAlgn="base" hangingPunct="0">
        <a:spcBef>
          <a:spcPct val="0"/>
        </a:spcBef>
        <a:spcAft>
          <a:spcPct val="0"/>
        </a:spcAft>
        <a:defRPr sz="4400" b="1" kern="1200">
          <a:solidFill>
            <a:schemeClr val="tx2"/>
          </a:solidFill>
          <a:latin typeface="+mj-lt"/>
          <a:ea typeface="+mj-ea"/>
          <a:cs typeface="+mj-cs"/>
        </a:defRPr>
      </a:lvl1pPr>
      <a:lvl2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4400" b="1">
          <a:solidFill>
            <a:schemeClr val="tx2"/>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4400" b="1">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5000"/>
        <a:buFont typeface="Monotype Sorts" pitchFamily="2" charset="2"/>
        <a:buChar char="n"/>
        <a:tabLst>
          <a:tab pos="333375" algn="l"/>
          <a:tab pos="857250" algn="l"/>
        </a:tabLst>
        <a:defRPr sz="3200" b="1"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100000"/>
        <a:buFont typeface="Monotype Sorts" pitchFamily="2" charset="2"/>
        <a:buChar char="ä"/>
        <a:tabLst>
          <a:tab pos="333375" algn="l"/>
          <a:tab pos="857250" algn="l"/>
        </a:tabLst>
        <a:defRPr sz="2800" b="1"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100000"/>
        <a:buChar char="•"/>
        <a:tabLst>
          <a:tab pos="333375" algn="l"/>
          <a:tab pos="857250" algn="l"/>
        </a:tabLst>
        <a:defRPr sz="2400" b="1"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2"/>
        </a:buClr>
        <a:buSzPct val="100000"/>
        <a:buChar char="»"/>
        <a:tabLst>
          <a:tab pos="333375" algn="l"/>
          <a:tab pos="857250" algn="l"/>
        </a:tabLst>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40.xml"/><Relationship Id="rId1" Type="http://schemas.openxmlformats.org/officeDocument/2006/relationships/vmlDrawing" Target="../drawings/vmlDrawing1.vml"/><Relationship Id="rId5" Type="http://schemas.openxmlformats.org/officeDocument/2006/relationships/image" Target="../media/image9.wmf"/><Relationship Id="rId4" Type="http://schemas.openxmlformats.org/officeDocument/2006/relationships/oleObject" Target="../embeddings/oleObject1.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7.xml"/><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8.xml"/><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51.xml"/><Relationship Id="rId1" Type="http://schemas.openxmlformats.org/officeDocument/2006/relationships/vmlDrawing" Target="../drawings/vmlDrawing2.vml"/><Relationship Id="rId5" Type="http://schemas.openxmlformats.org/officeDocument/2006/relationships/image" Target="../media/image9.wmf"/><Relationship Id="rId4" Type="http://schemas.openxmlformats.org/officeDocument/2006/relationships/oleObject" Target="../embeddings/oleObject1.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0.xml"/><Relationship Id="rId7" Type="http://schemas.openxmlformats.org/officeDocument/2006/relationships/image" Target="../media/image12.wmf"/><Relationship Id="rId2" Type="http://schemas.openxmlformats.org/officeDocument/2006/relationships/slideLayout" Target="../slideLayouts/slideLayout56.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image" Target="../media/image9.wmf"/><Relationship Id="rId4" Type="http://schemas.openxmlformats.org/officeDocument/2006/relationships/oleObject" Target="../embeddings/oleObject2.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6.xml"/></Relationships>
</file>

<file path=ppt/slides/_rels/slide4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7.xml"/><Relationship Id="rId1" Type="http://schemas.openxmlformats.org/officeDocument/2006/relationships/slideLayout" Target="../slideLayouts/slideLayout29.xml"/><Relationship Id="rId5" Type="http://schemas.openxmlformats.org/officeDocument/2006/relationships/image" Target="../media/image15.png"/><Relationship Id="rId4" Type="http://schemas.openxmlformats.org/officeDocument/2006/relationships/image" Target="../media/image14.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endParaRPr lang="it-IT" altLang="it-IT" sz="1800">
              <a:latin typeface="Arial" panose="020B0604020202020204" pitchFamily="34" charset="0"/>
            </a:endParaRPr>
          </a:p>
        </p:txBody>
      </p:sp>
      <p:sp>
        <p:nvSpPr>
          <p:cNvPr id="614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endParaRPr lang="it-IT" altLang="it-IT" sz="1800">
              <a:latin typeface="Arial" panose="020B0604020202020204" pitchFamily="34" charset="0"/>
            </a:endParaRPr>
          </a:p>
        </p:txBody>
      </p:sp>
      <p:sp>
        <p:nvSpPr>
          <p:cNvPr id="614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endParaRPr lang="it-IT" altLang="it-IT" sz="1800">
              <a:latin typeface="Arial" panose="020B0604020202020204" pitchFamily="34" charset="0"/>
            </a:endParaRPr>
          </a:p>
        </p:txBody>
      </p:sp>
      <p:sp>
        <p:nvSpPr>
          <p:cNvPr id="614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endParaRPr lang="it-IT" altLang="it-IT" sz="1800">
              <a:latin typeface="Arial" panose="020B0604020202020204" pitchFamily="34" charset="0"/>
            </a:endParaRPr>
          </a:p>
        </p:txBody>
      </p:sp>
      <p:sp>
        <p:nvSpPr>
          <p:cNvPr id="6150" name="Rectangle 6"/>
          <p:cNvSpPr>
            <a:spLocks noGrp="1" noChangeArrowheads="1"/>
          </p:cNvSpPr>
          <p:nvPr>
            <p:ph type="ctrTitle"/>
          </p:nvPr>
        </p:nvSpPr>
        <p:spPr>
          <a:xfrm>
            <a:off x="228600" y="620713"/>
            <a:ext cx="8763000" cy="1871662"/>
          </a:xfrm>
          <a:noFill/>
          <a:ln w="12700">
            <a:solidFill>
              <a:schemeClr val="tx1"/>
            </a:solidFill>
            <a:miter lim="800000"/>
            <a:headEnd/>
            <a:tailEnd/>
          </a:ln>
        </p:spPr>
        <p:txBody>
          <a:bodyPr lIns="90488" tIns="44450" rIns="90488" bIns="44450" anchor="ctr"/>
          <a:lstStyle/>
          <a:p>
            <a:pPr eaLnBrk="1" hangingPunct="1"/>
            <a:br>
              <a:rPr lang="it-IT" altLang="it-IT" sz="3600" dirty="0"/>
            </a:br>
            <a:r>
              <a:rPr lang="it-IT" altLang="it-IT" sz="4800" dirty="0"/>
              <a:t>INTRODUZIONE</a:t>
            </a:r>
            <a:br>
              <a:rPr lang="it-IT" altLang="it-IT" sz="4800" dirty="0"/>
            </a:br>
            <a:endParaRPr lang="it-IT" altLang="it-IT" sz="4800" dirty="0"/>
          </a:p>
        </p:txBody>
      </p:sp>
      <p:sp>
        <p:nvSpPr>
          <p:cNvPr id="6151" name="Text Box 7"/>
          <p:cNvSpPr txBox="1">
            <a:spLocks noChangeArrowheads="1"/>
          </p:cNvSpPr>
          <p:nvPr/>
        </p:nvSpPr>
        <p:spPr bwMode="auto">
          <a:xfrm>
            <a:off x="381000" y="58674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1" hangingPunct="1">
              <a:spcBef>
                <a:spcPct val="50000"/>
              </a:spcBef>
              <a:buFontTx/>
              <a:buNone/>
            </a:pPr>
            <a:endParaRPr lang="en-US" altLang="it-IT" sz="2400"/>
          </a:p>
        </p:txBody>
      </p:sp>
      <p:sp>
        <p:nvSpPr>
          <p:cNvPr id="6152" name="Text Box 9"/>
          <p:cNvSpPr txBox="1">
            <a:spLocks noChangeArrowheads="1"/>
          </p:cNvSpPr>
          <p:nvPr/>
        </p:nvSpPr>
        <p:spPr bwMode="auto">
          <a:xfrm>
            <a:off x="250825" y="2852738"/>
            <a:ext cx="3600024" cy="2308324"/>
          </a:xfrm>
          <a:prstGeom prst="rect">
            <a:avLst/>
          </a:prstGeom>
          <a:solidFill>
            <a:schemeClr val="hlink">
              <a:alpha val="47058"/>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1" hangingPunct="1">
              <a:spcBef>
                <a:spcPct val="0"/>
              </a:spcBef>
              <a:buFontTx/>
              <a:buNone/>
            </a:pPr>
            <a:r>
              <a:rPr lang="it-IT" altLang="it-IT" sz="2400" dirty="0"/>
              <a:t>ARGOMENTI TRATTATI:</a:t>
            </a:r>
          </a:p>
          <a:p>
            <a:pPr eaLnBrk="1" hangingPunct="1">
              <a:spcBef>
                <a:spcPct val="0"/>
              </a:spcBef>
              <a:buFontTx/>
              <a:buChar char="-"/>
            </a:pPr>
            <a:r>
              <a:rPr lang="it-IT" altLang="it-IT" sz="2400" dirty="0"/>
              <a:t> Scelta e costo opportunità</a:t>
            </a:r>
          </a:p>
          <a:p>
            <a:pPr eaLnBrk="1" hangingPunct="1">
              <a:spcBef>
                <a:spcPct val="0"/>
              </a:spcBef>
              <a:buFontTx/>
              <a:buChar char="-"/>
            </a:pPr>
            <a:r>
              <a:rPr lang="it-IT" altLang="it-IT" sz="2400" dirty="0"/>
              <a:t> Razionalità</a:t>
            </a:r>
          </a:p>
          <a:p>
            <a:pPr eaLnBrk="1" hangingPunct="1">
              <a:spcBef>
                <a:spcPct val="0"/>
              </a:spcBef>
              <a:buFontTx/>
              <a:buChar char="-"/>
            </a:pPr>
            <a:r>
              <a:rPr lang="it-IT" altLang="it-IT" sz="2400" dirty="0"/>
              <a:t> Efficienza &amp; FPP</a:t>
            </a:r>
          </a:p>
          <a:p>
            <a:pPr eaLnBrk="1" hangingPunct="1">
              <a:spcBef>
                <a:spcPct val="0"/>
              </a:spcBef>
              <a:buFontTx/>
              <a:buChar char="-"/>
            </a:pPr>
            <a:r>
              <a:rPr lang="it-IT" altLang="it-IT" sz="2400" dirty="0"/>
              <a:t> Vantaggi dello scambio</a:t>
            </a:r>
          </a:p>
          <a:p>
            <a:pPr eaLnBrk="1" hangingPunct="1">
              <a:spcBef>
                <a:spcPct val="0"/>
              </a:spcBef>
              <a:buFontTx/>
              <a:buChar char="-"/>
            </a:pPr>
            <a:r>
              <a:rPr lang="it-IT" altLang="it-IT" sz="2400" dirty="0"/>
              <a:t> Smith, Hayek &amp; </a:t>
            </a:r>
            <a:r>
              <a:rPr lang="it-IT" altLang="it-IT" sz="2400" dirty="0" err="1"/>
              <a:t>Mises</a:t>
            </a:r>
            <a:endParaRPr lang="it-IT" altLang="it-IT" sz="2400" dirty="0"/>
          </a:p>
        </p:txBody>
      </p:sp>
    </p:spTree>
  </p:cSld>
  <p:clrMapOvr>
    <a:masterClrMapping/>
  </p:clrMapOvr>
  <p:transition spd="slow">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flipV="1">
            <a:off x="1295400" y="1371600"/>
            <a:ext cx="0" cy="449580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07" name="Line 3"/>
          <p:cNvSpPr>
            <a:spLocks noChangeShapeType="1"/>
          </p:cNvSpPr>
          <p:nvPr/>
        </p:nvSpPr>
        <p:spPr bwMode="auto">
          <a:xfrm>
            <a:off x="1295400" y="5867400"/>
            <a:ext cx="6172200"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08" name="Text Box 4"/>
          <p:cNvSpPr txBox="1">
            <a:spLocks noChangeArrowheads="1"/>
          </p:cNvSpPr>
          <p:nvPr/>
        </p:nvSpPr>
        <p:spPr bwMode="auto">
          <a:xfrm>
            <a:off x="228600" y="1295400"/>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Guadagni</a:t>
            </a:r>
          </a:p>
        </p:txBody>
      </p:sp>
      <p:sp>
        <p:nvSpPr>
          <p:cNvPr id="21509" name="Text Box 5"/>
          <p:cNvSpPr txBox="1">
            <a:spLocks noChangeArrowheads="1"/>
          </p:cNvSpPr>
          <p:nvPr/>
        </p:nvSpPr>
        <p:spPr bwMode="auto">
          <a:xfrm>
            <a:off x="7467600" y="5791200"/>
            <a:ext cx="79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Anni</a:t>
            </a:r>
          </a:p>
        </p:txBody>
      </p:sp>
      <p:sp>
        <p:nvSpPr>
          <p:cNvPr id="21510" name="Line 6"/>
          <p:cNvSpPr>
            <a:spLocks noChangeShapeType="1"/>
          </p:cNvSpPr>
          <p:nvPr/>
        </p:nvSpPr>
        <p:spPr bwMode="auto">
          <a:xfrm>
            <a:off x="1295400" y="4267200"/>
            <a:ext cx="5257800" cy="0"/>
          </a:xfrm>
          <a:prstGeom prst="line">
            <a:avLst/>
          </a:prstGeom>
          <a:noFill/>
          <a:ln w="28575">
            <a:solidFill>
              <a:srgbClr val="DC008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1" name="Line 7"/>
          <p:cNvSpPr>
            <a:spLocks noChangeShapeType="1"/>
          </p:cNvSpPr>
          <p:nvPr/>
        </p:nvSpPr>
        <p:spPr bwMode="auto">
          <a:xfrm>
            <a:off x="1295400" y="5867400"/>
            <a:ext cx="2057400" cy="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2" name="Line 8"/>
          <p:cNvSpPr>
            <a:spLocks noChangeShapeType="1"/>
          </p:cNvSpPr>
          <p:nvPr/>
        </p:nvSpPr>
        <p:spPr bwMode="auto">
          <a:xfrm flipV="1">
            <a:off x="3352800" y="2590800"/>
            <a:ext cx="0" cy="327660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3" name="Line 9"/>
          <p:cNvSpPr>
            <a:spLocks noChangeShapeType="1"/>
          </p:cNvSpPr>
          <p:nvPr/>
        </p:nvSpPr>
        <p:spPr bwMode="auto">
          <a:xfrm>
            <a:off x="3352800" y="2590800"/>
            <a:ext cx="3200400" cy="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4" name="Line 10"/>
          <p:cNvSpPr>
            <a:spLocks noChangeShapeType="1"/>
          </p:cNvSpPr>
          <p:nvPr/>
        </p:nvSpPr>
        <p:spPr bwMode="auto">
          <a:xfrm>
            <a:off x="6553200" y="1524000"/>
            <a:ext cx="0" cy="4343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5" name="Text Box 11"/>
          <p:cNvSpPr txBox="1">
            <a:spLocks noChangeArrowheads="1"/>
          </p:cNvSpPr>
          <p:nvPr/>
        </p:nvSpPr>
        <p:spPr bwMode="auto">
          <a:xfrm>
            <a:off x="6400800" y="58674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P</a:t>
            </a:r>
          </a:p>
        </p:txBody>
      </p:sp>
      <p:sp>
        <p:nvSpPr>
          <p:cNvPr id="21516" name="Text Box 12"/>
          <p:cNvSpPr txBox="1">
            <a:spLocks noChangeArrowheads="1"/>
          </p:cNvSpPr>
          <p:nvPr/>
        </p:nvSpPr>
        <p:spPr bwMode="auto">
          <a:xfrm>
            <a:off x="3124200" y="58674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U</a:t>
            </a:r>
          </a:p>
        </p:txBody>
      </p:sp>
      <p:sp>
        <p:nvSpPr>
          <p:cNvPr id="21517" name="Text Box 13"/>
          <p:cNvSpPr txBox="1">
            <a:spLocks noChangeArrowheads="1"/>
          </p:cNvSpPr>
          <p:nvPr/>
        </p:nvSpPr>
        <p:spPr bwMode="auto">
          <a:xfrm>
            <a:off x="3870325" y="3848100"/>
            <a:ext cx="1111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DC008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DC0081"/>
                </a:solidFill>
                <a:latin typeface="Times New Roman" panose="02020603050405020304" pitchFamily="18" charset="0"/>
              </a:rPr>
              <a:t>Diplomati</a:t>
            </a:r>
          </a:p>
        </p:txBody>
      </p:sp>
      <p:sp>
        <p:nvSpPr>
          <p:cNvPr id="21518" name="Text Box 14"/>
          <p:cNvSpPr txBox="1">
            <a:spLocks noChangeArrowheads="1"/>
          </p:cNvSpPr>
          <p:nvPr/>
        </p:nvSpPr>
        <p:spPr bwMode="auto">
          <a:xfrm>
            <a:off x="4038600" y="2667000"/>
            <a:ext cx="946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33CC"/>
                </a:solidFill>
                <a:latin typeface="Times New Roman" panose="02020603050405020304" pitchFamily="18" charset="0"/>
              </a:rPr>
              <a:t>Laureati</a:t>
            </a:r>
          </a:p>
        </p:txBody>
      </p:sp>
      <p:sp>
        <p:nvSpPr>
          <p:cNvPr id="21519" name="Text Box 15"/>
          <p:cNvSpPr txBox="1">
            <a:spLocks noChangeArrowheads="1"/>
          </p:cNvSpPr>
          <p:nvPr/>
        </p:nvSpPr>
        <p:spPr bwMode="auto">
          <a:xfrm>
            <a:off x="838200" y="4038600"/>
            <a:ext cx="45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0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d</a:t>
            </a:r>
          </a:p>
        </p:txBody>
      </p:sp>
      <p:sp>
        <p:nvSpPr>
          <p:cNvPr id="21520" name="Text Box 16"/>
          <p:cNvSpPr txBox="1">
            <a:spLocks noChangeArrowheads="1"/>
          </p:cNvSpPr>
          <p:nvPr/>
        </p:nvSpPr>
        <p:spPr bwMode="auto">
          <a:xfrm>
            <a:off x="838200" y="2514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2400" b="0">
              <a:latin typeface="Times New Roman" panose="02020603050405020304" pitchFamily="18" charset="0"/>
            </a:endParaRPr>
          </a:p>
        </p:txBody>
      </p:sp>
      <p:sp>
        <p:nvSpPr>
          <p:cNvPr id="21521" name="Text Box 17"/>
          <p:cNvSpPr txBox="1">
            <a:spLocks noChangeArrowheads="1"/>
          </p:cNvSpPr>
          <p:nvPr/>
        </p:nvSpPr>
        <p:spPr bwMode="auto">
          <a:xfrm>
            <a:off x="838200" y="2362200"/>
            <a:ext cx="512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4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L</a:t>
            </a:r>
          </a:p>
        </p:txBody>
      </p:sp>
      <p:sp>
        <p:nvSpPr>
          <p:cNvPr id="21522" name="Line 18"/>
          <p:cNvSpPr>
            <a:spLocks noChangeShapeType="1"/>
          </p:cNvSpPr>
          <p:nvPr/>
        </p:nvSpPr>
        <p:spPr bwMode="auto">
          <a:xfrm flipH="1">
            <a:off x="1295400" y="2590800"/>
            <a:ext cx="2057400" cy="0"/>
          </a:xfrm>
          <a:prstGeom prst="line">
            <a:avLst/>
          </a:prstGeom>
          <a:noFill/>
          <a:ln w="12700" cap="rnd">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3" name="Text Box 19"/>
          <p:cNvSpPr txBox="1">
            <a:spLocks noChangeArrowheads="1"/>
          </p:cNvSpPr>
          <p:nvPr/>
        </p:nvSpPr>
        <p:spPr bwMode="auto">
          <a:xfrm>
            <a:off x="179388" y="333375"/>
            <a:ext cx="876141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2800" b="0">
                <a:solidFill>
                  <a:srgbClr val="000000"/>
                </a:solidFill>
                <a:latin typeface="Times New Roman" panose="02020603050405020304" pitchFamily="18" charset="0"/>
              </a:rPr>
              <a:t>La regola marginalista: vale la pena studiare un anno in più?</a:t>
            </a:r>
          </a:p>
        </p:txBody>
      </p:sp>
      <p:sp>
        <p:nvSpPr>
          <p:cNvPr id="283668" name="Line 20"/>
          <p:cNvSpPr>
            <a:spLocks noChangeShapeType="1"/>
          </p:cNvSpPr>
          <p:nvPr/>
        </p:nvSpPr>
        <p:spPr bwMode="auto">
          <a:xfrm flipV="1">
            <a:off x="3733800" y="1981200"/>
            <a:ext cx="0" cy="3886200"/>
          </a:xfrm>
          <a:prstGeom prst="line">
            <a:avLst/>
          </a:prstGeom>
          <a:noFill/>
          <a:ln w="28575">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3669" name="Line 21"/>
          <p:cNvSpPr>
            <a:spLocks noChangeShapeType="1"/>
          </p:cNvSpPr>
          <p:nvPr/>
        </p:nvSpPr>
        <p:spPr bwMode="auto">
          <a:xfrm>
            <a:off x="3733800" y="1981200"/>
            <a:ext cx="2819400" cy="0"/>
          </a:xfrm>
          <a:prstGeom prst="line">
            <a:avLst/>
          </a:prstGeom>
          <a:noFill/>
          <a:ln w="28575">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6" name="Line 22"/>
          <p:cNvSpPr>
            <a:spLocks noChangeShapeType="1"/>
          </p:cNvSpPr>
          <p:nvPr/>
        </p:nvSpPr>
        <p:spPr bwMode="auto">
          <a:xfrm>
            <a:off x="3352800" y="5867400"/>
            <a:ext cx="381000" cy="0"/>
          </a:xfrm>
          <a:prstGeom prst="line">
            <a:avLst/>
          </a:prstGeom>
          <a:noFill/>
          <a:ln w="28575">
            <a:solidFill>
              <a:srgbClr val="00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3671" name="Text Box 23"/>
          <p:cNvSpPr txBox="1">
            <a:spLocks noChangeArrowheads="1"/>
          </p:cNvSpPr>
          <p:nvPr/>
        </p:nvSpPr>
        <p:spPr bwMode="auto">
          <a:xfrm>
            <a:off x="4403725" y="1538288"/>
            <a:ext cx="8874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000" b="0">
                <a:solidFill>
                  <a:srgbClr val="006600"/>
                </a:solidFill>
                <a:latin typeface="Times New Roman" panose="02020603050405020304" pitchFamily="18" charset="0"/>
              </a:rPr>
              <a:t>Master</a:t>
            </a:r>
          </a:p>
        </p:txBody>
      </p:sp>
      <p:sp>
        <p:nvSpPr>
          <p:cNvPr id="21528" name="Text Box 24"/>
          <p:cNvSpPr txBox="1">
            <a:spLocks noChangeArrowheads="1"/>
          </p:cNvSpPr>
          <p:nvPr/>
        </p:nvSpPr>
        <p:spPr bwMode="auto">
          <a:xfrm>
            <a:off x="3581400" y="5867400"/>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M </a:t>
            </a:r>
            <a:r>
              <a:rPr lang="it-IT" altLang="it-IT" sz="1400" b="0">
                <a:solidFill>
                  <a:srgbClr val="000000"/>
                </a:solidFill>
                <a:latin typeface="Times New Roman" panose="02020603050405020304" pitchFamily="18" charset="0"/>
              </a:rPr>
              <a:t>(= U+1)</a:t>
            </a:r>
          </a:p>
        </p:txBody>
      </p:sp>
      <p:sp>
        <p:nvSpPr>
          <p:cNvPr id="21529" name="Text Box 25"/>
          <p:cNvSpPr txBox="1">
            <a:spLocks noChangeArrowheads="1"/>
          </p:cNvSpPr>
          <p:nvPr/>
        </p:nvSpPr>
        <p:spPr bwMode="auto">
          <a:xfrm>
            <a:off x="755650" y="1773238"/>
            <a:ext cx="563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4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M</a:t>
            </a:r>
          </a:p>
        </p:txBody>
      </p:sp>
      <p:sp>
        <p:nvSpPr>
          <p:cNvPr id="283674" name="Line 26"/>
          <p:cNvSpPr>
            <a:spLocks noChangeShapeType="1"/>
          </p:cNvSpPr>
          <p:nvPr/>
        </p:nvSpPr>
        <p:spPr bwMode="auto">
          <a:xfrm flipH="1">
            <a:off x="1295400" y="1981200"/>
            <a:ext cx="2438400" cy="0"/>
          </a:xfrm>
          <a:prstGeom prst="line">
            <a:avLst/>
          </a:prstGeom>
          <a:noFill/>
          <a:ln w="12700" cap="rnd">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3675" name="Rectangle 27" descr="5%"/>
          <p:cNvSpPr>
            <a:spLocks noChangeArrowheads="1"/>
          </p:cNvSpPr>
          <p:nvPr/>
        </p:nvSpPr>
        <p:spPr bwMode="auto">
          <a:xfrm>
            <a:off x="3429000" y="4343400"/>
            <a:ext cx="304800" cy="1447800"/>
          </a:xfrm>
          <a:prstGeom prst="rect">
            <a:avLst/>
          </a:prstGeom>
          <a:blipFill dpi="0" rotWithShape="0">
            <a:blip r:embed="rId3"/>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83676" name="Rectangle 28" descr="Diagonali larghe verso l'alto"/>
          <p:cNvSpPr>
            <a:spLocks noChangeArrowheads="1"/>
          </p:cNvSpPr>
          <p:nvPr/>
        </p:nvSpPr>
        <p:spPr bwMode="auto">
          <a:xfrm>
            <a:off x="3779838" y="1989138"/>
            <a:ext cx="2736850" cy="601662"/>
          </a:xfrm>
          <a:prstGeom prst="rect">
            <a:avLst/>
          </a:prstGeom>
          <a:blipFill dpi="0" rotWithShape="0">
            <a:blip r:embed="rId4">
              <a:alphaModFix amt="40000"/>
            </a:blip>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83677" name="Rectangle 29" descr="5%"/>
          <p:cNvSpPr>
            <a:spLocks noChangeArrowheads="1"/>
          </p:cNvSpPr>
          <p:nvPr/>
        </p:nvSpPr>
        <p:spPr bwMode="auto">
          <a:xfrm>
            <a:off x="3429000" y="2667000"/>
            <a:ext cx="304800" cy="1524000"/>
          </a:xfrm>
          <a:prstGeom prst="rect">
            <a:avLst/>
          </a:prstGeom>
          <a:blipFill dpi="0" rotWithShape="0">
            <a:blip r:embed="rId3"/>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1534" name="Text Box 30"/>
          <p:cNvSpPr txBox="1">
            <a:spLocks noChangeArrowheads="1"/>
          </p:cNvSpPr>
          <p:nvPr/>
        </p:nvSpPr>
        <p:spPr bwMode="auto">
          <a:xfrm>
            <a:off x="250825" y="6308725"/>
            <a:ext cx="5410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b="0">
                <a:latin typeface="Arial" panose="020B0604020202020204" pitchFamily="34" charset="0"/>
              </a:rPr>
              <a:t>W</a:t>
            </a:r>
            <a:r>
              <a:rPr lang="it-IT" altLang="it-IT" sz="1200" b="0">
                <a:latin typeface="Arial" panose="020B0604020202020204" pitchFamily="34" charset="0"/>
              </a:rPr>
              <a:t>M</a:t>
            </a:r>
            <a:r>
              <a:rPr lang="it-IT" altLang="it-IT" sz="1600" b="0">
                <a:latin typeface="Arial" panose="020B0604020202020204" pitchFamily="34" charset="0"/>
              </a:rPr>
              <a:t> = stipendio da master; M = conseguimento del master</a:t>
            </a:r>
          </a:p>
        </p:txBody>
      </p:sp>
      <p:sp>
        <p:nvSpPr>
          <p:cNvPr id="21535" name="Rectangle 31"/>
          <p:cNvSpPr>
            <a:spLocks noChangeArrowheads="1"/>
          </p:cNvSpPr>
          <p:nvPr/>
        </p:nvSpPr>
        <p:spPr bwMode="auto">
          <a:xfrm>
            <a:off x="179388" y="6237288"/>
            <a:ext cx="5472112" cy="431800"/>
          </a:xfrm>
          <a:prstGeom prst="rect">
            <a:avLst/>
          </a:prstGeom>
          <a:noFill/>
          <a:ln w="381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83674"/>
                                        </p:tgtEl>
                                        <p:attrNameLst>
                                          <p:attrName>style.visibility</p:attrName>
                                        </p:attrNameLst>
                                      </p:cBhvr>
                                      <p:to>
                                        <p:strVal val="visible"/>
                                      </p:to>
                                    </p:set>
                                    <p:anim calcmode="lin" valueType="num">
                                      <p:cBhvr additive="base">
                                        <p:cTn id="7" dur="500" fill="hold"/>
                                        <p:tgtEl>
                                          <p:spTgt spid="283674"/>
                                        </p:tgtEl>
                                        <p:attrNameLst>
                                          <p:attrName>ppt_x</p:attrName>
                                        </p:attrNameLst>
                                      </p:cBhvr>
                                      <p:tavLst>
                                        <p:tav tm="0">
                                          <p:val>
                                            <p:strVal val="0-#ppt_w/2"/>
                                          </p:val>
                                        </p:tav>
                                        <p:tav tm="100000">
                                          <p:val>
                                            <p:strVal val="#ppt_x"/>
                                          </p:val>
                                        </p:tav>
                                      </p:tavLst>
                                    </p:anim>
                                    <p:anim calcmode="lin" valueType="num">
                                      <p:cBhvr additive="base">
                                        <p:cTn id="8" dur="500" fill="hold"/>
                                        <p:tgtEl>
                                          <p:spTgt spid="283674"/>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83669"/>
                                        </p:tgtEl>
                                        <p:attrNameLst>
                                          <p:attrName>style.visibility</p:attrName>
                                        </p:attrNameLst>
                                      </p:cBhvr>
                                      <p:to>
                                        <p:strVal val="visible"/>
                                      </p:to>
                                    </p:set>
                                    <p:anim calcmode="lin" valueType="num">
                                      <p:cBhvr additive="base">
                                        <p:cTn id="11" dur="500" fill="hold"/>
                                        <p:tgtEl>
                                          <p:spTgt spid="283669"/>
                                        </p:tgtEl>
                                        <p:attrNameLst>
                                          <p:attrName>ppt_x</p:attrName>
                                        </p:attrNameLst>
                                      </p:cBhvr>
                                      <p:tavLst>
                                        <p:tav tm="0">
                                          <p:val>
                                            <p:strVal val="0-#ppt_w/2"/>
                                          </p:val>
                                        </p:tav>
                                        <p:tav tm="100000">
                                          <p:val>
                                            <p:strVal val="#ppt_x"/>
                                          </p:val>
                                        </p:tav>
                                      </p:tavLst>
                                    </p:anim>
                                    <p:anim calcmode="lin" valueType="num">
                                      <p:cBhvr additive="base">
                                        <p:cTn id="12" dur="500" fill="hold"/>
                                        <p:tgtEl>
                                          <p:spTgt spid="283669"/>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83671"/>
                                        </p:tgtEl>
                                        <p:attrNameLst>
                                          <p:attrName>style.visibility</p:attrName>
                                        </p:attrNameLst>
                                      </p:cBhvr>
                                      <p:to>
                                        <p:strVal val="visible"/>
                                      </p:to>
                                    </p:set>
                                    <p:anim calcmode="lin" valueType="num">
                                      <p:cBhvr additive="base">
                                        <p:cTn id="15" dur="500" fill="hold"/>
                                        <p:tgtEl>
                                          <p:spTgt spid="283671"/>
                                        </p:tgtEl>
                                        <p:attrNameLst>
                                          <p:attrName>ppt_x</p:attrName>
                                        </p:attrNameLst>
                                      </p:cBhvr>
                                      <p:tavLst>
                                        <p:tav tm="0">
                                          <p:val>
                                            <p:strVal val="0-#ppt_w/2"/>
                                          </p:val>
                                        </p:tav>
                                        <p:tav tm="100000">
                                          <p:val>
                                            <p:strVal val="#ppt_x"/>
                                          </p:val>
                                        </p:tav>
                                      </p:tavLst>
                                    </p:anim>
                                    <p:anim calcmode="lin" valueType="num">
                                      <p:cBhvr additive="base">
                                        <p:cTn id="16" dur="500" fill="hold"/>
                                        <p:tgtEl>
                                          <p:spTgt spid="283671"/>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83668"/>
                                        </p:tgtEl>
                                        <p:attrNameLst>
                                          <p:attrName>style.visibility</p:attrName>
                                        </p:attrNameLst>
                                      </p:cBhvr>
                                      <p:to>
                                        <p:strVal val="visible"/>
                                      </p:to>
                                    </p:set>
                                    <p:anim calcmode="lin" valueType="num">
                                      <p:cBhvr additive="base">
                                        <p:cTn id="19" dur="500" fill="hold"/>
                                        <p:tgtEl>
                                          <p:spTgt spid="283668"/>
                                        </p:tgtEl>
                                        <p:attrNameLst>
                                          <p:attrName>ppt_x</p:attrName>
                                        </p:attrNameLst>
                                      </p:cBhvr>
                                      <p:tavLst>
                                        <p:tav tm="0">
                                          <p:val>
                                            <p:strVal val="0-#ppt_w/2"/>
                                          </p:val>
                                        </p:tav>
                                        <p:tav tm="100000">
                                          <p:val>
                                            <p:strVal val="#ppt_x"/>
                                          </p:val>
                                        </p:tav>
                                      </p:tavLst>
                                    </p:anim>
                                    <p:anim calcmode="lin" valueType="num">
                                      <p:cBhvr additive="base">
                                        <p:cTn id="20" dur="500" fill="hold"/>
                                        <p:tgtEl>
                                          <p:spTgt spid="28366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283677"/>
                                        </p:tgtEl>
                                        <p:attrNameLst>
                                          <p:attrName>style.visibility</p:attrName>
                                        </p:attrNameLst>
                                      </p:cBhvr>
                                      <p:to>
                                        <p:strVal val="visible"/>
                                      </p:to>
                                    </p:set>
                                    <p:animEffect transition="in" filter="checkerboard(across)">
                                      <p:cBhvr>
                                        <p:cTn id="25" dur="500"/>
                                        <p:tgtEl>
                                          <p:spTgt spid="283677"/>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283675"/>
                                        </p:tgtEl>
                                        <p:attrNameLst>
                                          <p:attrName>style.visibility</p:attrName>
                                        </p:attrNameLst>
                                      </p:cBhvr>
                                      <p:to>
                                        <p:strVal val="visible"/>
                                      </p:to>
                                    </p:set>
                                    <p:animEffect transition="in" filter="checkerboard(across)">
                                      <p:cBhvr>
                                        <p:cTn id="28" dur="500"/>
                                        <p:tgtEl>
                                          <p:spTgt spid="28367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283676"/>
                                        </p:tgtEl>
                                        <p:attrNameLst>
                                          <p:attrName>style.visibility</p:attrName>
                                        </p:attrNameLst>
                                      </p:cBhvr>
                                      <p:to>
                                        <p:strVal val="visible"/>
                                      </p:to>
                                    </p:set>
                                    <p:animEffect transition="in" filter="checkerboard(across)">
                                      <p:cBhvr>
                                        <p:cTn id="33" dur="500"/>
                                        <p:tgtEl>
                                          <p:spTgt spid="283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71" grpId="0"/>
      <p:bldP spid="283675" grpId="0" animBg="1"/>
      <p:bldP spid="283676" grpId="0" animBg="1"/>
      <p:bldP spid="28367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560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560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560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5606" name="Rectangle 6"/>
          <p:cNvSpPr>
            <a:spLocks noGrp="1" noChangeArrowheads="1"/>
          </p:cNvSpPr>
          <p:nvPr>
            <p:ph type="title"/>
          </p:nvPr>
        </p:nvSpPr>
        <p:spPr>
          <a:xfrm>
            <a:off x="0" y="-17462"/>
            <a:ext cx="9144000" cy="1143000"/>
          </a:xfrm>
          <a:noFill/>
        </p:spPr>
        <p:txBody>
          <a:bodyPr/>
          <a:lstStyle/>
          <a:p>
            <a:pPr algn="ctr"/>
            <a:r>
              <a:rPr lang="it-IT" altLang="it-IT" sz="3600" b="0" dirty="0">
                <a:solidFill>
                  <a:srgbClr val="000000"/>
                </a:solidFill>
                <a:latin typeface="Times New Roman" panose="02020603050405020304" pitchFamily="18" charset="0"/>
              </a:rPr>
              <a:t>Gli individui rispondono agli incentivi</a:t>
            </a:r>
          </a:p>
        </p:txBody>
      </p:sp>
      <p:sp>
        <p:nvSpPr>
          <p:cNvPr id="291847" name="Rectangle 7"/>
          <p:cNvSpPr>
            <a:spLocks noGrp="1" noChangeArrowheads="1"/>
          </p:cNvSpPr>
          <p:nvPr>
            <p:ph type="body" idx="1"/>
          </p:nvPr>
        </p:nvSpPr>
        <p:spPr>
          <a:xfrm>
            <a:off x="0" y="933450"/>
            <a:ext cx="9144000" cy="5543550"/>
          </a:xfrm>
          <a:noFill/>
        </p:spPr>
        <p:txBody>
          <a:bodyPr/>
          <a:lstStyle/>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Chiamiamo </a:t>
            </a:r>
            <a:r>
              <a:rPr lang="it-IT" altLang="it-IT" sz="2400" b="0" dirty="0">
                <a:solidFill>
                  <a:srgbClr val="DC0081"/>
                </a:solidFill>
                <a:latin typeface="Times New Roman" panose="02020603050405020304" pitchFamily="18" charset="0"/>
              </a:rPr>
              <a:t>incentivo</a:t>
            </a:r>
            <a:r>
              <a:rPr lang="it-IT" altLang="it-IT" sz="2400" b="0" dirty="0">
                <a:solidFill>
                  <a:srgbClr val="000000"/>
                </a:solidFill>
                <a:latin typeface="Times New Roman" panose="02020603050405020304" pitchFamily="18" charset="0"/>
              </a:rPr>
              <a:t> qualsiasi incremento del beneficio marginale o riduzione del costo marginale di una scelta.</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Chiamiamo </a:t>
            </a:r>
            <a:r>
              <a:rPr lang="it-IT" altLang="it-IT" sz="2400" b="0" dirty="0">
                <a:solidFill>
                  <a:srgbClr val="DC0081"/>
                </a:solidFill>
                <a:latin typeface="Times New Roman" panose="02020603050405020304" pitchFamily="18" charset="0"/>
              </a:rPr>
              <a:t>disincentivo</a:t>
            </a:r>
            <a:r>
              <a:rPr lang="it-IT" altLang="it-IT" sz="2400" b="0" dirty="0">
                <a:solidFill>
                  <a:srgbClr val="000000"/>
                </a:solidFill>
                <a:latin typeface="Times New Roman" panose="02020603050405020304" pitchFamily="18" charset="0"/>
              </a:rPr>
              <a:t> qualsiasi riduzione del beneficio marginale o incremento del costo marginale di una scelta.</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Ogni variazione dei costi e/o dei benefici marginali inducono una </a:t>
            </a:r>
            <a:r>
              <a:rPr lang="it-IT" altLang="it-IT" sz="2400" b="0" u="sng" dirty="0">
                <a:solidFill>
                  <a:srgbClr val="000000"/>
                </a:solidFill>
                <a:latin typeface="Times New Roman" panose="02020603050405020304" pitchFamily="18" charset="0"/>
              </a:rPr>
              <a:t>reazione razionale</a:t>
            </a:r>
            <a:r>
              <a:rPr lang="it-IT" altLang="it-IT" sz="2400" b="0" dirty="0">
                <a:solidFill>
                  <a:srgbClr val="000000"/>
                </a:solidFill>
                <a:latin typeface="Times New Roman" panose="02020603050405020304" pitchFamily="18" charset="0"/>
              </a:rPr>
              <a:t> degli agenti economici.</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Quindi agendo sugli incentivi (cioè su BM e CM) il </a:t>
            </a:r>
            <a:r>
              <a:rPr lang="it-IT" altLang="it-IT" sz="2400" b="0" i="1" dirty="0">
                <a:solidFill>
                  <a:srgbClr val="000000"/>
                </a:solidFill>
                <a:latin typeface="Times New Roman" panose="02020603050405020304" pitchFamily="18" charset="0"/>
              </a:rPr>
              <a:t>policy-maker</a:t>
            </a:r>
            <a:r>
              <a:rPr lang="it-IT" altLang="it-IT" sz="2400" b="0" dirty="0">
                <a:solidFill>
                  <a:srgbClr val="000000"/>
                </a:solidFill>
                <a:latin typeface="Times New Roman" panose="02020603050405020304" pitchFamily="18" charset="0"/>
              </a:rPr>
              <a:t> può indurre gli agenti ad adottare o modificare un certo comportamento.</a:t>
            </a:r>
          </a:p>
          <a:p>
            <a:pPr lvl="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La scelta individuale rimane </a:t>
            </a:r>
            <a:r>
              <a:rPr lang="it-IT" altLang="it-IT" sz="2400" b="0" u="sng" dirty="0">
                <a:solidFill>
                  <a:srgbClr val="000000"/>
                </a:solidFill>
                <a:latin typeface="Times New Roman" panose="02020603050405020304" pitchFamily="18" charset="0"/>
              </a:rPr>
              <a:t>libera</a:t>
            </a:r>
            <a:r>
              <a:rPr lang="it-IT" altLang="it-IT" sz="2400" b="0" dirty="0">
                <a:solidFill>
                  <a:srgbClr val="000000"/>
                </a:solidFill>
                <a:latin typeface="Times New Roman" panose="02020603050405020304" pitchFamily="18" charset="0"/>
              </a:rPr>
              <a:t>, ma il policy-maker può riuscire ad orientarla nel senso desiderato per finalità collettive.</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Il principale incentivo esistente in un sistema economico è costituito dal </a:t>
            </a:r>
            <a:r>
              <a:rPr lang="it-IT" altLang="it-IT" sz="2400" b="0" dirty="0">
                <a:solidFill>
                  <a:srgbClr val="DC0081"/>
                </a:solidFill>
                <a:latin typeface="Times New Roman" panose="02020603050405020304" pitchFamily="18" charset="0"/>
              </a:rPr>
              <a:t>prezzo</a:t>
            </a:r>
            <a:r>
              <a:rPr lang="it-IT" altLang="it-IT" sz="2400" b="0" dirty="0">
                <a:solidFill>
                  <a:srgbClr val="000000"/>
                </a:solidFill>
                <a:latin typeface="Times New Roman" panose="02020603050405020304" pitchFamily="18" charset="0"/>
              </a:rPr>
              <a:t> dei beni e servizi. </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Ogni distorsione al meccanismo dei prezzi di mercato modifica gli incentivi e quindi altera le scelte degli agenti.</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Ma da un punto di vista economico anche </a:t>
            </a:r>
            <a:r>
              <a:rPr lang="it-IT" altLang="it-IT" sz="2400" b="0" dirty="0">
                <a:solidFill>
                  <a:srgbClr val="DC0081"/>
                </a:solidFill>
                <a:latin typeface="Times New Roman" panose="02020603050405020304" pitchFamily="18" charset="0"/>
              </a:rPr>
              <a:t>le regole e le istituzioni</a:t>
            </a:r>
            <a:r>
              <a:rPr lang="it-IT" altLang="it-IT" sz="2400" b="0" dirty="0">
                <a:solidFill>
                  <a:srgbClr val="000000"/>
                </a:solidFill>
                <a:latin typeface="Times New Roman" panose="02020603050405020304" pitchFamily="18" charset="0"/>
              </a:rPr>
              <a:t> non sono altro che meccanismi (a volte molto sofisticati) di incentivo e disincentivo.</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1847">
                                            <p:txEl>
                                              <p:pRg st="0" end="0"/>
                                            </p:txEl>
                                          </p:spTgt>
                                        </p:tgtEl>
                                        <p:attrNameLst>
                                          <p:attrName>style.visibility</p:attrName>
                                        </p:attrNameLst>
                                      </p:cBhvr>
                                      <p:to>
                                        <p:strVal val="visible"/>
                                      </p:to>
                                    </p:set>
                                    <p:animEffect transition="in" filter="wipe(left)">
                                      <p:cBhvr>
                                        <p:cTn id="7" dur="500"/>
                                        <p:tgtEl>
                                          <p:spTgt spid="291847">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91847">
                                            <p:txEl>
                                              <p:pRg st="1" end="1"/>
                                            </p:txEl>
                                          </p:spTgt>
                                        </p:tgtEl>
                                        <p:attrNameLst>
                                          <p:attrName>style.visibility</p:attrName>
                                        </p:attrNameLst>
                                      </p:cBhvr>
                                      <p:to>
                                        <p:strVal val="visible"/>
                                      </p:to>
                                    </p:set>
                                    <p:animEffect transition="in" filter="wipe(left)">
                                      <p:cBhvr>
                                        <p:cTn id="10" dur="500"/>
                                        <p:tgtEl>
                                          <p:spTgt spid="29184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91847">
                                            <p:txEl>
                                              <p:pRg st="2" end="2"/>
                                            </p:txEl>
                                          </p:spTgt>
                                        </p:tgtEl>
                                        <p:attrNameLst>
                                          <p:attrName>style.visibility</p:attrName>
                                        </p:attrNameLst>
                                      </p:cBhvr>
                                      <p:to>
                                        <p:strVal val="visible"/>
                                      </p:to>
                                    </p:set>
                                    <p:animEffect transition="in" filter="wipe(left)">
                                      <p:cBhvr>
                                        <p:cTn id="15" dur="500"/>
                                        <p:tgtEl>
                                          <p:spTgt spid="291847">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91847">
                                            <p:txEl>
                                              <p:pRg st="3" end="3"/>
                                            </p:txEl>
                                          </p:spTgt>
                                        </p:tgtEl>
                                        <p:attrNameLst>
                                          <p:attrName>style.visibility</p:attrName>
                                        </p:attrNameLst>
                                      </p:cBhvr>
                                      <p:to>
                                        <p:strVal val="visible"/>
                                      </p:to>
                                    </p:set>
                                    <p:animEffect transition="in" filter="wipe(left)">
                                      <p:cBhvr>
                                        <p:cTn id="20" dur="500"/>
                                        <p:tgtEl>
                                          <p:spTgt spid="291847">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91847">
                                            <p:txEl>
                                              <p:pRg st="4" end="4"/>
                                            </p:txEl>
                                          </p:spTgt>
                                        </p:tgtEl>
                                        <p:attrNameLst>
                                          <p:attrName>style.visibility</p:attrName>
                                        </p:attrNameLst>
                                      </p:cBhvr>
                                      <p:to>
                                        <p:strVal val="visible"/>
                                      </p:to>
                                    </p:set>
                                    <p:animEffect transition="in" filter="wipe(left)">
                                      <p:cBhvr>
                                        <p:cTn id="23" dur="500"/>
                                        <p:tgtEl>
                                          <p:spTgt spid="291847">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91847">
                                            <p:txEl>
                                              <p:pRg st="5" end="5"/>
                                            </p:txEl>
                                          </p:spTgt>
                                        </p:tgtEl>
                                        <p:attrNameLst>
                                          <p:attrName>style.visibility</p:attrName>
                                        </p:attrNameLst>
                                      </p:cBhvr>
                                      <p:to>
                                        <p:strVal val="visible"/>
                                      </p:to>
                                    </p:set>
                                    <p:animEffect transition="in" filter="wipe(left)">
                                      <p:cBhvr>
                                        <p:cTn id="28" dur="500"/>
                                        <p:tgtEl>
                                          <p:spTgt spid="291847">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91847">
                                            <p:txEl>
                                              <p:pRg st="6" end="6"/>
                                            </p:txEl>
                                          </p:spTgt>
                                        </p:tgtEl>
                                        <p:attrNameLst>
                                          <p:attrName>style.visibility</p:attrName>
                                        </p:attrNameLst>
                                      </p:cBhvr>
                                      <p:to>
                                        <p:strVal val="visible"/>
                                      </p:to>
                                    </p:set>
                                    <p:animEffect transition="in" filter="wipe(left)">
                                      <p:cBhvr>
                                        <p:cTn id="31" dur="500"/>
                                        <p:tgtEl>
                                          <p:spTgt spid="291847">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291847">
                                            <p:txEl>
                                              <p:pRg st="7" end="7"/>
                                            </p:txEl>
                                          </p:spTgt>
                                        </p:tgtEl>
                                        <p:attrNameLst>
                                          <p:attrName>style.visibility</p:attrName>
                                        </p:attrNameLst>
                                      </p:cBhvr>
                                      <p:to>
                                        <p:strVal val="visible"/>
                                      </p:to>
                                    </p:set>
                                    <p:animEffect transition="in" filter="wipe(left)">
                                      <p:cBhvr>
                                        <p:cTn id="36" dur="500"/>
                                        <p:tgtEl>
                                          <p:spTgt spid="2918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7" grpId="0" uiExpand="1"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Line 2"/>
          <p:cNvSpPr>
            <a:spLocks noChangeShapeType="1"/>
          </p:cNvSpPr>
          <p:nvPr/>
        </p:nvSpPr>
        <p:spPr bwMode="auto">
          <a:xfrm flipV="1">
            <a:off x="1295400" y="1371600"/>
            <a:ext cx="0" cy="449580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1" name="Line 3"/>
          <p:cNvSpPr>
            <a:spLocks noChangeShapeType="1"/>
          </p:cNvSpPr>
          <p:nvPr/>
        </p:nvSpPr>
        <p:spPr bwMode="auto">
          <a:xfrm>
            <a:off x="1295400" y="5867400"/>
            <a:ext cx="6172200" cy="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2" name="Text Box 4"/>
          <p:cNvSpPr txBox="1">
            <a:spLocks noChangeArrowheads="1"/>
          </p:cNvSpPr>
          <p:nvPr/>
        </p:nvSpPr>
        <p:spPr bwMode="auto">
          <a:xfrm>
            <a:off x="228600" y="1295400"/>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Guadagni</a:t>
            </a:r>
          </a:p>
        </p:txBody>
      </p:sp>
      <p:sp>
        <p:nvSpPr>
          <p:cNvPr id="27653" name="Text Box 5"/>
          <p:cNvSpPr txBox="1">
            <a:spLocks noChangeArrowheads="1"/>
          </p:cNvSpPr>
          <p:nvPr/>
        </p:nvSpPr>
        <p:spPr bwMode="auto">
          <a:xfrm>
            <a:off x="7467600" y="5791200"/>
            <a:ext cx="79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Anni</a:t>
            </a:r>
          </a:p>
        </p:txBody>
      </p:sp>
      <p:sp>
        <p:nvSpPr>
          <p:cNvPr id="27654" name="Line 6"/>
          <p:cNvSpPr>
            <a:spLocks noChangeShapeType="1"/>
          </p:cNvSpPr>
          <p:nvPr/>
        </p:nvSpPr>
        <p:spPr bwMode="auto">
          <a:xfrm>
            <a:off x="1295400" y="4267200"/>
            <a:ext cx="5257800" cy="0"/>
          </a:xfrm>
          <a:prstGeom prst="line">
            <a:avLst/>
          </a:prstGeom>
          <a:noFill/>
          <a:ln w="28575">
            <a:solidFill>
              <a:srgbClr val="DC008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5" name="Line 7"/>
          <p:cNvSpPr>
            <a:spLocks noChangeShapeType="1"/>
          </p:cNvSpPr>
          <p:nvPr/>
        </p:nvSpPr>
        <p:spPr bwMode="auto">
          <a:xfrm>
            <a:off x="1295400" y="5257800"/>
            <a:ext cx="2057400" cy="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6" name="Line 8"/>
          <p:cNvSpPr>
            <a:spLocks noChangeShapeType="1"/>
          </p:cNvSpPr>
          <p:nvPr/>
        </p:nvSpPr>
        <p:spPr bwMode="auto">
          <a:xfrm flipV="1">
            <a:off x="3352800" y="2590800"/>
            <a:ext cx="0" cy="266700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7" name="Line 9"/>
          <p:cNvSpPr>
            <a:spLocks noChangeShapeType="1"/>
          </p:cNvSpPr>
          <p:nvPr/>
        </p:nvSpPr>
        <p:spPr bwMode="auto">
          <a:xfrm>
            <a:off x="3352800" y="2590800"/>
            <a:ext cx="3200400" cy="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8" name="Line 10"/>
          <p:cNvSpPr>
            <a:spLocks noChangeShapeType="1"/>
          </p:cNvSpPr>
          <p:nvPr/>
        </p:nvSpPr>
        <p:spPr bwMode="auto">
          <a:xfrm>
            <a:off x="6553200" y="1524000"/>
            <a:ext cx="0" cy="4343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9" name="Text Box 11"/>
          <p:cNvSpPr txBox="1">
            <a:spLocks noChangeArrowheads="1"/>
          </p:cNvSpPr>
          <p:nvPr/>
        </p:nvSpPr>
        <p:spPr bwMode="auto">
          <a:xfrm>
            <a:off x="6400800" y="58674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P</a:t>
            </a:r>
          </a:p>
        </p:txBody>
      </p:sp>
      <p:sp>
        <p:nvSpPr>
          <p:cNvPr id="27660" name="Text Box 12"/>
          <p:cNvSpPr txBox="1">
            <a:spLocks noChangeArrowheads="1"/>
          </p:cNvSpPr>
          <p:nvPr/>
        </p:nvSpPr>
        <p:spPr bwMode="auto">
          <a:xfrm>
            <a:off x="3200400" y="58674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U</a:t>
            </a:r>
          </a:p>
        </p:txBody>
      </p:sp>
      <p:sp>
        <p:nvSpPr>
          <p:cNvPr id="27661" name="Text Box 13"/>
          <p:cNvSpPr txBox="1">
            <a:spLocks noChangeArrowheads="1"/>
          </p:cNvSpPr>
          <p:nvPr/>
        </p:nvSpPr>
        <p:spPr bwMode="auto">
          <a:xfrm>
            <a:off x="3870325" y="3848100"/>
            <a:ext cx="1111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DC008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DC0081"/>
                </a:solidFill>
                <a:latin typeface="Times New Roman" panose="02020603050405020304" pitchFamily="18" charset="0"/>
              </a:rPr>
              <a:t>Diplomati</a:t>
            </a:r>
          </a:p>
        </p:txBody>
      </p:sp>
      <p:sp>
        <p:nvSpPr>
          <p:cNvPr id="27662" name="Text Box 14"/>
          <p:cNvSpPr txBox="1">
            <a:spLocks noChangeArrowheads="1"/>
          </p:cNvSpPr>
          <p:nvPr/>
        </p:nvSpPr>
        <p:spPr bwMode="auto">
          <a:xfrm>
            <a:off x="4114800" y="2209800"/>
            <a:ext cx="946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33CC"/>
                </a:solidFill>
                <a:latin typeface="Times New Roman" panose="02020603050405020304" pitchFamily="18" charset="0"/>
              </a:rPr>
              <a:t>Laureati</a:t>
            </a:r>
          </a:p>
        </p:txBody>
      </p:sp>
      <p:sp>
        <p:nvSpPr>
          <p:cNvPr id="27663" name="Text Box 15"/>
          <p:cNvSpPr txBox="1">
            <a:spLocks noChangeArrowheads="1"/>
          </p:cNvSpPr>
          <p:nvPr/>
        </p:nvSpPr>
        <p:spPr bwMode="auto">
          <a:xfrm>
            <a:off x="838200" y="4038600"/>
            <a:ext cx="45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0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d</a:t>
            </a:r>
          </a:p>
        </p:txBody>
      </p:sp>
      <p:sp>
        <p:nvSpPr>
          <p:cNvPr id="27664" name="Text Box 16"/>
          <p:cNvSpPr txBox="1">
            <a:spLocks noChangeArrowheads="1"/>
          </p:cNvSpPr>
          <p:nvPr/>
        </p:nvSpPr>
        <p:spPr bwMode="auto">
          <a:xfrm>
            <a:off x="838200" y="2514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2400" b="0">
              <a:latin typeface="Times New Roman" panose="02020603050405020304" pitchFamily="18" charset="0"/>
            </a:endParaRPr>
          </a:p>
        </p:txBody>
      </p:sp>
      <p:sp>
        <p:nvSpPr>
          <p:cNvPr id="27665" name="Text Box 17"/>
          <p:cNvSpPr txBox="1">
            <a:spLocks noChangeArrowheads="1"/>
          </p:cNvSpPr>
          <p:nvPr/>
        </p:nvSpPr>
        <p:spPr bwMode="auto">
          <a:xfrm>
            <a:off x="838200" y="2362200"/>
            <a:ext cx="512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4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L</a:t>
            </a:r>
          </a:p>
        </p:txBody>
      </p:sp>
      <p:sp>
        <p:nvSpPr>
          <p:cNvPr id="27666" name="Line 18"/>
          <p:cNvSpPr>
            <a:spLocks noChangeShapeType="1"/>
          </p:cNvSpPr>
          <p:nvPr/>
        </p:nvSpPr>
        <p:spPr bwMode="auto">
          <a:xfrm flipH="1">
            <a:off x="1295400" y="2590800"/>
            <a:ext cx="2057400" cy="0"/>
          </a:xfrm>
          <a:prstGeom prst="line">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7" name="Text Box 19"/>
          <p:cNvSpPr txBox="1">
            <a:spLocks noChangeArrowheads="1"/>
          </p:cNvSpPr>
          <p:nvPr/>
        </p:nvSpPr>
        <p:spPr bwMode="auto">
          <a:xfrm>
            <a:off x="1865313" y="485775"/>
            <a:ext cx="559276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b="0">
                <a:solidFill>
                  <a:srgbClr val="000000"/>
                </a:solidFill>
                <a:latin typeface="Times New Roman" panose="02020603050405020304" pitchFamily="18" charset="0"/>
              </a:rPr>
              <a:t>Come incentivare la formazione?</a:t>
            </a:r>
          </a:p>
        </p:txBody>
      </p:sp>
      <p:sp>
        <p:nvSpPr>
          <p:cNvPr id="27668" name="Text Box 20"/>
          <p:cNvSpPr txBox="1">
            <a:spLocks noChangeArrowheads="1"/>
          </p:cNvSpPr>
          <p:nvPr/>
        </p:nvSpPr>
        <p:spPr bwMode="auto">
          <a:xfrm>
            <a:off x="4403725" y="15382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2000" b="0">
              <a:solidFill>
                <a:srgbClr val="006600"/>
              </a:solidFill>
              <a:latin typeface="Times New Roman" panose="02020603050405020304" pitchFamily="18" charset="0"/>
            </a:endParaRPr>
          </a:p>
        </p:txBody>
      </p:sp>
      <p:sp>
        <p:nvSpPr>
          <p:cNvPr id="27669" name="Text Box 21"/>
          <p:cNvSpPr txBox="1">
            <a:spLocks noChangeArrowheads="1"/>
          </p:cNvSpPr>
          <p:nvPr/>
        </p:nvSpPr>
        <p:spPr bwMode="auto">
          <a:xfrm>
            <a:off x="838200" y="5029200"/>
            <a:ext cx="45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0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u</a:t>
            </a:r>
          </a:p>
        </p:txBody>
      </p:sp>
      <p:sp>
        <p:nvSpPr>
          <p:cNvPr id="27670" name="Line 22"/>
          <p:cNvSpPr>
            <a:spLocks noChangeShapeType="1"/>
          </p:cNvSpPr>
          <p:nvPr/>
        </p:nvSpPr>
        <p:spPr bwMode="auto">
          <a:xfrm>
            <a:off x="3352800" y="5181600"/>
            <a:ext cx="0" cy="685800"/>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3911" name="Rectangle 23" descr="Linee orizzontali tratteggiate"/>
          <p:cNvSpPr>
            <a:spLocks noChangeArrowheads="1"/>
          </p:cNvSpPr>
          <p:nvPr/>
        </p:nvSpPr>
        <p:spPr bwMode="auto">
          <a:xfrm>
            <a:off x="1331913" y="5300663"/>
            <a:ext cx="2020887" cy="566737"/>
          </a:xfrm>
          <a:prstGeom prst="rect">
            <a:avLst/>
          </a:prstGeom>
          <a:blipFill dpi="0" rotWithShape="0">
            <a:blip r:embed="rId3"/>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93912" name="Text Box 24"/>
          <p:cNvSpPr txBox="1">
            <a:spLocks noChangeArrowheads="1"/>
          </p:cNvSpPr>
          <p:nvPr/>
        </p:nvSpPr>
        <p:spPr bwMode="auto">
          <a:xfrm>
            <a:off x="468313" y="6280150"/>
            <a:ext cx="411638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b="0">
                <a:latin typeface="Arial" panose="020B0604020202020204" pitchFamily="34" charset="0"/>
              </a:rPr>
              <a:t>W</a:t>
            </a:r>
            <a:r>
              <a:rPr lang="it-IT" altLang="it-IT" sz="1200" b="0">
                <a:latin typeface="Arial" panose="020B0604020202020204" pitchFamily="34" charset="0"/>
              </a:rPr>
              <a:t>u</a:t>
            </a:r>
            <a:r>
              <a:rPr lang="it-IT" altLang="it-IT" sz="1600" b="0">
                <a:latin typeface="Arial" panose="020B0604020202020204" pitchFamily="34" charset="0"/>
              </a:rPr>
              <a:t> = stipendio per gli studenti universitari</a:t>
            </a:r>
          </a:p>
        </p:txBody>
      </p:sp>
      <p:sp>
        <p:nvSpPr>
          <p:cNvPr id="293913" name="Rectangle 25"/>
          <p:cNvSpPr>
            <a:spLocks noChangeArrowheads="1"/>
          </p:cNvSpPr>
          <p:nvPr/>
        </p:nvSpPr>
        <p:spPr bwMode="auto">
          <a:xfrm>
            <a:off x="323850" y="6237288"/>
            <a:ext cx="4103688" cy="431800"/>
          </a:xfrm>
          <a:prstGeom prst="rect">
            <a:avLst/>
          </a:prstGeom>
          <a:noFill/>
          <a:ln w="381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3913"/>
                                        </p:tgtEl>
                                        <p:attrNameLst>
                                          <p:attrName>style.visibility</p:attrName>
                                        </p:attrNameLst>
                                      </p:cBhvr>
                                      <p:to>
                                        <p:strVal val="visible"/>
                                      </p:to>
                                    </p:set>
                                    <p:anim calcmode="lin" valueType="num">
                                      <p:cBhvr additive="base">
                                        <p:cTn id="7" dur="500" fill="hold"/>
                                        <p:tgtEl>
                                          <p:spTgt spid="293913"/>
                                        </p:tgtEl>
                                        <p:attrNameLst>
                                          <p:attrName>ppt_x</p:attrName>
                                        </p:attrNameLst>
                                      </p:cBhvr>
                                      <p:tavLst>
                                        <p:tav tm="0">
                                          <p:val>
                                            <p:strVal val="#ppt_x"/>
                                          </p:val>
                                        </p:tav>
                                        <p:tav tm="100000">
                                          <p:val>
                                            <p:strVal val="#ppt_x"/>
                                          </p:val>
                                        </p:tav>
                                      </p:tavLst>
                                    </p:anim>
                                    <p:anim calcmode="lin" valueType="num">
                                      <p:cBhvr additive="base">
                                        <p:cTn id="8" dur="500" fill="hold"/>
                                        <p:tgtEl>
                                          <p:spTgt spid="29391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93912">
                                            <p:txEl>
                                              <p:pRg st="0" end="0"/>
                                            </p:txEl>
                                          </p:spTgt>
                                        </p:tgtEl>
                                        <p:attrNameLst>
                                          <p:attrName>style.visibility</p:attrName>
                                        </p:attrNameLst>
                                      </p:cBhvr>
                                      <p:to>
                                        <p:strVal val="visible"/>
                                      </p:to>
                                    </p:set>
                                    <p:anim calcmode="lin" valueType="num">
                                      <p:cBhvr additive="base">
                                        <p:cTn id="11" dur="500" fill="hold"/>
                                        <p:tgtEl>
                                          <p:spTgt spid="293912">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939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93911"/>
                                        </p:tgtEl>
                                        <p:attrNameLst>
                                          <p:attrName>style.visibility</p:attrName>
                                        </p:attrNameLst>
                                      </p:cBhvr>
                                      <p:to>
                                        <p:strVal val="visible"/>
                                      </p:to>
                                    </p:set>
                                    <p:animEffect transition="in" filter="blinds(horizontal)">
                                      <p:cBhvr>
                                        <p:cTn id="17" dur="500"/>
                                        <p:tgtEl>
                                          <p:spTgt spid="2939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911" grpId="0" animBg="1"/>
      <p:bldP spid="2939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0"/>
            <a:ext cx="7772400" cy="792162"/>
          </a:xfrm>
        </p:spPr>
        <p:txBody>
          <a:bodyPr/>
          <a:lstStyle/>
          <a:p>
            <a:pPr algn="ctr"/>
            <a:r>
              <a:rPr lang="it-IT" altLang="it-IT" sz="3600" b="0" dirty="0">
                <a:latin typeface="Times New Roman" panose="02020603050405020304" pitchFamily="18" charset="0"/>
              </a:rPr>
              <a:t>Analisi positiva e normativa</a:t>
            </a:r>
          </a:p>
        </p:txBody>
      </p:sp>
      <p:sp>
        <p:nvSpPr>
          <p:cNvPr id="285699" name="Rectangle 3"/>
          <p:cNvSpPr>
            <a:spLocks noGrp="1" noChangeArrowheads="1"/>
          </p:cNvSpPr>
          <p:nvPr>
            <p:ph type="body" idx="1"/>
          </p:nvPr>
        </p:nvSpPr>
        <p:spPr>
          <a:xfrm>
            <a:off x="107504" y="792162"/>
            <a:ext cx="8928992" cy="5805190"/>
          </a:xfrm>
        </p:spPr>
        <p:txBody>
          <a:bodyPr/>
          <a:lstStyle/>
          <a:p>
            <a:pPr>
              <a:lnSpc>
                <a:spcPct val="80000"/>
              </a:lnSpc>
              <a:buFont typeface="Wingdings" panose="05000000000000000000" pitchFamily="2" charset="2"/>
              <a:buChar char="§"/>
            </a:pPr>
            <a:r>
              <a:rPr lang="it-IT" altLang="it-IT" sz="2400" b="0" dirty="0">
                <a:latin typeface="Times New Roman" panose="02020603050405020304" pitchFamily="18" charset="0"/>
              </a:rPr>
              <a:t>Gli economisti, come tutti gli scienziati sociali, possono formulare due tipi di affermazioni.</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Spesso però si “dimenticano” di specificare a quale tipo appartenga ciò che stanno affermando.</a:t>
            </a:r>
          </a:p>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Affermazioni positive</a:t>
            </a:r>
            <a:r>
              <a:rPr lang="it-IT" altLang="it-IT" sz="2400" b="0" dirty="0">
                <a:latin typeface="Times New Roman" panose="02020603050405020304" pitchFamily="18" charset="0"/>
              </a:rPr>
              <a:t>: affermazioni che descrivono il mondo così come è.</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In tal caso l’economista svolge un’analisi </a:t>
            </a:r>
            <a:r>
              <a:rPr lang="it-IT" altLang="it-IT" sz="2400" b="0" dirty="0">
                <a:solidFill>
                  <a:srgbClr val="DC0081"/>
                </a:solidFill>
                <a:latin typeface="Times New Roman" panose="02020603050405020304" pitchFamily="18" charset="0"/>
              </a:rPr>
              <a:t>descrittiva</a:t>
            </a:r>
            <a:r>
              <a:rPr lang="it-IT" altLang="it-IT" sz="2400" b="0" dirty="0">
                <a:latin typeface="Times New Roman" panose="02020603050405020304" pitchFamily="18" charset="0"/>
              </a:rPr>
              <a:t>.</a:t>
            </a:r>
          </a:p>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Affermazioni normative</a:t>
            </a:r>
            <a:r>
              <a:rPr lang="it-IT" altLang="it-IT" sz="2400" b="0" dirty="0">
                <a:latin typeface="Times New Roman" panose="02020603050405020304" pitchFamily="18" charset="0"/>
              </a:rPr>
              <a:t>: affermazioni relative al mondo come dovrebbe essere.</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In tal caso l’economista svolge un’analisi </a:t>
            </a:r>
            <a:r>
              <a:rPr lang="it-IT" altLang="it-IT" sz="2400" b="0" dirty="0">
                <a:solidFill>
                  <a:srgbClr val="DC0081"/>
                </a:solidFill>
                <a:latin typeface="Times New Roman" panose="02020603050405020304" pitchFamily="18" charset="0"/>
              </a:rPr>
              <a:t>prescrittiva</a:t>
            </a:r>
            <a:r>
              <a:rPr lang="it-IT" altLang="it-IT" sz="2400" b="0" dirty="0">
                <a:latin typeface="Times New Roman" panose="02020603050405020304" pitchFamily="18" charset="0"/>
              </a:rPr>
              <a:t>.</a:t>
            </a:r>
          </a:p>
          <a:p>
            <a:pPr>
              <a:lnSpc>
                <a:spcPct val="80000"/>
              </a:lnSpc>
              <a:buFont typeface="Wingdings" panose="05000000000000000000" pitchFamily="2" charset="2"/>
              <a:buChar char="§"/>
            </a:pPr>
            <a:r>
              <a:rPr lang="it-IT" altLang="it-IT" sz="2400" b="0" dirty="0">
                <a:latin typeface="Times New Roman" panose="02020603050405020304" pitchFamily="18" charset="0"/>
              </a:rPr>
              <a:t>Esempio: «Gli agenti economici sono razionali» oppure «gli agenti economici rispondono agli incentivi». Sono affermazioni descrittive o prescrittive?</a:t>
            </a:r>
          </a:p>
          <a:p>
            <a:pPr lvl="1">
              <a:lnSpc>
                <a:spcPct val="80000"/>
              </a:lnSpc>
              <a:buFont typeface="Wingdings" panose="05000000000000000000" pitchFamily="2" charset="2"/>
              <a:buChar char="§"/>
            </a:pPr>
            <a:r>
              <a:rPr lang="it-IT" altLang="it-IT" sz="2000" b="0" dirty="0">
                <a:latin typeface="Times New Roman" panose="02020603050405020304" pitchFamily="18" charset="0"/>
              </a:rPr>
              <a:t>La risposta è … dipende!</a:t>
            </a:r>
          </a:p>
          <a:p>
            <a:pPr lvl="1">
              <a:lnSpc>
                <a:spcPct val="80000"/>
              </a:lnSpc>
              <a:buFont typeface="Wingdings" panose="05000000000000000000" pitchFamily="2" charset="2"/>
              <a:buChar char="§"/>
            </a:pPr>
            <a:r>
              <a:rPr lang="it-IT" altLang="it-IT" sz="2000" b="0" dirty="0">
                <a:latin typeface="Times New Roman" panose="02020603050405020304" pitchFamily="18" charset="0"/>
              </a:rPr>
              <a:t>Ovvero: posso affermare che voi siete in quest’aula perché </a:t>
            </a:r>
            <a:r>
              <a:rPr lang="it-IT" altLang="it-IT" sz="2000" b="0" i="1" dirty="0">
                <a:latin typeface="Times New Roman" panose="02020603050405020304" pitchFamily="18" charset="0"/>
              </a:rPr>
              <a:t>avete</a:t>
            </a:r>
            <a:r>
              <a:rPr lang="it-IT" altLang="it-IT" sz="2000" b="0" dirty="0">
                <a:latin typeface="Times New Roman" panose="02020603050405020304" pitchFamily="18" charset="0"/>
              </a:rPr>
              <a:t> ragionato (magari inconsapevolmente) come nelle slides precedenti, oppure posso affermare che, qualsiasi sia il motivo che vi ha spinto qui, </a:t>
            </a:r>
            <a:r>
              <a:rPr lang="it-IT" altLang="it-IT" sz="2000" b="0" i="1" dirty="0">
                <a:latin typeface="Times New Roman" panose="02020603050405020304" pitchFamily="18" charset="0"/>
              </a:rPr>
              <a:t>avreste dovuto </a:t>
            </a:r>
            <a:r>
              <a:rPr lang="it-IT" altLang="it-IT" sz="2000" b="0" dirty="0">
                <a:latin typeface="Times New Roman" panose="02020603050405020304" pitchFamily="18" charset="0"/>
              </a:rPr>
              <a:t>ragionare così per potervi definire razionali.</a:t>
            </a:r>
            <a:r>
              <a:rPr lang="it-IT" altLang="it-IT" sz="2400" b="0" dirty="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85699">
                                            <p:txEl>
                                              <p:pRg st="2" end="2"/>
                                            </p:txEl>
                                          </p:spTgt>
                                        </p:tgtEl>
                                        <p:attrNameLst>
                                          <p:attrName>style.visibility</p:attrName>
                                        </p:attrNameLst>
                                      </p:cBhvr>
                                      <p:to>
                                        <p:strVal val="visible"/>
                                      </p:to>
                                    </p:set>
                                    <p:anim calcmode="lin" valueType="num">
                                      <p:cBhvr additive="base">
                                        <p:cTn id="7" dur="500" fill="hold"/>
                                        <p:tgtEl>
                                          <p:spTgt spid="28569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5699">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85699">
                                            <p:txEl>
                                              <p:pRg st="3" end="3"/>
                                            </p:txEl>
                                          </p:spTgt>
                                        </p:tgtEl>
                                        <p:attrNameLst>
                                          <p:attrName>style.visibility</p:attrName>
                                        </p:attrNameLst>
                                      </p:cBhvr>
                                      <p:to>
                                        <p:strVal val="visible"/>
                                      </p:to>
                                    </p:set>
                                    <p:anim calcmode="lin" valueType="num">
                                      <p:cBhvr additive="base">
                                        <p:cTn id="11" dur="500" fill="hold"/>
                                        <p:tgtEl>
                                          <p:spTgt spid="28569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5699">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85699">
                                            <p:txEl>
                                              <p:pRg st="4" end="4"/>
                                            </p:txEl>
                                          </p:spTgt>
                                        </p:tgtEl>
                                        <p:attrNameLst>
                                          <p:attrName>style.visibility</p:attrName>
                                        </p:attrNameLst>
                                      </p:cBhvr>
                                      <p:to>
                                        <p:strVal val="visible"/>
                                      </p:to>
                                    </p:set>
                                    <p:anim calcmode="lin" valueType="num">
                                      <p:cBhvr additive="base">
                                        <p:cTn id="15" dur="500" fill="hold"/>
                                        <p:tgtEl>
                                          <p:spTgt spid="285699">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85699">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85699">
                                            <p:txEl>
                                              <p:pRg st="5" end="5"/>
                                            </p:txEl>
                                          </p:spTgt>
                                        </p:tgtEl>
                                        <p:attrNameLst>
                                          <p:attrName>style.visibility</p:attrName>
                                        </p:attrNameLst>
                                      </p:cBhvr>
                                      <p:to>
                                        <p:strVal val="visible"/>
                                      </p:to>
                                    </p:set>
                                    <p:anim calcmode="lin" valueType="num">
                                      <p:cBhvr additive="base">
                                        <p:cTn id="19" dur="500" fill="hold"/>
                                        <p:tgtEl>
                                          <p:spTgt spid="285699">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56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85699">
                                            <p:txEl>
                                              <p:pRg st="6" end="6"/>
                                            </p:txEl>
                                          </p:spTgt>
                                        </p:tgtEl>
                                        <p:attrNameLst>
                                          <p:attrName>style.visibility</p:attrName>
                                        </p:attrNameLst>
                                      </p:cBhvr>
                                      <p:to>
                                        <p:strVal val="visible"/>
                                      </p:to>
                                    </p:set>
                                    <p:anim calcmode="lin" valueType="num">
                                      <p:cBhvr additive="base">
                                        <p:cTn id="25" dur="500" fill="hold"/>
                                        <p:tgtEl>
                                          <p:spTgt spid="28569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56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85699">
                                            <p:txEl>
                                              <p:pRg st="7" end="7"/>
                                            </p:txEl>
                                          </p:spTgt>
                                        </p:tgtEl>
                                        <p:attrNameLst>
                                          <p:attrName>style.visibility</p:attrName>
                                        </p:attrNameLst>
                                      </p:cBhvr>
                                      <p:to>
                                        <p:strVal val="visible"/>
                                      </p:to>
                                    </p:set>
                                    <p:anim calcmode="lin" valueType="num">
                                      <p:cBhvr additive="base">
                                        <p:cTn id="31" dur="500" fill="hold"/>
                                        <p:tgtEl>
                                          <p:spTgt spid="285699">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85699">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85699">
                                            <p:txEl>
                                              <p:pRg st="8" end="8"/>
                                            </p:txEl>
                                          </p:spTgt>
                                        </p:tgtEl>
                                        <p:attrNameLst>
                                          <p:attrName>style.visibility</p:attrName>
                                        </p:attrNameLst>
                                      </p:cBhvr>
                                      <p:to>
                                        <p:strVal val="visible"/>
                                      </p:to>
                                    </p:set>
                                    <p:anim calcmode="lin" valueType="num">
                                      <p:cBhvr additive="base">
                                        <p:cTn id="35" dur="500" fill="hold"/>
                                        <p:tgtEl>
                                          <p:spTgt spid="285699">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569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84213" y="188913"/>
            <a:ext cx="7772400" cy="679450"/>
          </a:xfrm>
        </p:spPr>
        <p:txBody>
          <a:bodyPr/>
          <a:lstStyle/>
          <a:p>
            <a:pPr algn="ctr"/>
            <a:r>
              <a:rPr lang="it-IT" altLang="it-IT" sz="3600" b="0">
                <a:solidFill>
                  <a:srgbClr val="000000"/>
                </a:solidFill>
                <a:latin typeface="Times New Roman" panose="02020603050405020304" pitchFamily="18" charset="0"/>
              </a:rPr>
              <a:t>Efficienza: due definizioni</a:t>
            </a:r>
          </a:p>
        </p:txBody>
      </p:sp>
      <p:sp>
        <p:nvSpPr>
          <p:cNvPr id="269315" name="Rectangle 3"/>
          <p:cNvSpPr>
            <a:spLocks noGrp="1" noChangeArrowheads="1"/>
          </p:cNvSpPr>
          <p:nvPr>
            <p:ph type="body" idx="1"/>
          </p:nvPr>
        </p:nvSpPr>
        <p:spPr>
          <a:xfrm>
            <a:off x="179388" y="1052513"/>
            <a:ext cx="8785225" cy="5472112"/>
          </a:xfrm>
          <a:noFill/>
        </p:spPr>
        <p:txBody>
          <a:bodyPr/>
          <a:lstStyle/>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L’efficienza</a:t>
            </a:r>
            <a:r>
              <a:rPr lang="it-IT" altLang="it-IT" sz="2400" b="0" dirty="0">
                <a:latin typeface="Times New Roman" panose="02020603050405020304" pitchFamily="18" charset="0"/>
              </a:rPr>
              <a:t> è </a:t>
            </a:r>
            <a:r>
              <a:rPr lang="it-IT" altLang="it-IT" sz="2400" b="0" dirty="0">
                <a:solidFill>
                  <a:srgbClr val="000000"/>
                </a:solidFill>
                <a:latin typeface="Times New Roman" panose="02020603050405020304" pitchFamily="18" charset="0"/>
              </a:rPr>
              <a:t>uno dei concetti centrali della teoria economica.</a:t>
            </a:r>
          </a:p>
          <a:p>
            <a:pPr>
              <a:lnSpc>
                <a:spcPct val="80000"/>
              </a:lnSpc>
              <a:buFont typeface="Wingdings" panose="05000000000000000000" pitchFamily="2" charset="2"/>
              <a:buChar char="§"/>
            </a:pPr>
            <a:r>
              <a:rPr lang="it-IT" altLang="it-IT" sz="2400" b="0" dirty="0">
                <a:latin typeface="Times New Roman" panose="02020603050405020304" pitchFamily="18" charset="0"/>
              </a:rPr>
              <a:t>Il problema dell’efficienza è strettamente correlato con quello della scarsità e </a:t>
            </a:r>
            <a:r>
              <a:rPr lang="it-IT" altLang="it-IT" sz="2400" b="0" dirty="0">
                <a:solidFill>
                  <a:srgbClr val="000000"/>
                </a:solidFill>
                <a:latin typeface="Times New Roman" panose="02020603050405020304" pitchFamily="18" charset="0"/>
              </a:rPr>
              <a:t>quindi riguarda tutti gli agenti economici (individui, imprese, nazioni, collettività). </a:t>
            </a:r>
            <a:endParaRPr lang="it-IT" altLang="it-IT" sz="2400" b="0" dirty="0">
              <a:latin typeface="Times New Roman" panose="02020603050405020304" pitchFamily="18" charset="0"/>
            </a:endParaRPr>
          </a:p>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Efficienza</a:t>
            </a:r>
            <a:r>
              <a:rPr lang="it-IT" altLang="it-IT" sz="2400" b="0" dirty="0">
                <a:solidFill>
                  <a:srgbClr val="000000"/>
                </a:solidFill>
                <a:latin typeface="Times New Roman" panose="02020603050405020304" pitchFamily="18" charset="0"/>
              </a:rPr>
              <a:t> significa infatti …</a:t>
            </a:r>
          </a:p>
          <a:p>
            <a:pPr lvl="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...ottenere il </a:t>
            </a:r>
            <a:r>
              <a:rPr lang="it-IT" altLang="it-IT" sz="2400" b="0" i="1" dirty="0">
                <a:solidFill>
                  <a:srgbClr val="000000"/>
                </a:solidFill>
                <a:latin typeface="Times New Roman" panose="02020603050405020304" pitchFamily="18" charset="0"/>
              </a:rPr>
              <a:t>massimo</a:t>
            </a:r>
            <a:r>
              <a:rPr lang="it-IT" altLang="it-IT" sz="2400" b="0" dirty="0">
                <a:solidFill>
                  <a:srgbClr val="000000"/>
                </a:solidFill>
                <a:latin typeface="Times New Roman" panose="02020603050405020304" pitchFamily="18" charset="0"/>
              </a:rPr>
              <a:t> beneficio (prodotto, benessere) dalle risorse </a:t>
            </a:r>
            <a:r>
              <a:rPr lang="it-IT" altLang="it-IT" sz="2400" b="0" i="1" dirty="0">
                <a:solidFill>
                  <a:srgbClr val="000000"/>
                </a:solidFill>
                <a:latin typeface="Times New Roman" panose="02020603050405020304" pitchFamily="18" charset="0"/>
              </a:rPr>
              <a:t>date</a:t>
            </a:r>
            <a:r>
              <a:rPr lang="it-IT" altLang="it-IT" sz="2400" b="0" dirty="0">
                <a:solidFill>
                  <a:srgbClr val="000000"/>
                </a:solidFill>
                <a:latin typeface="Times New Roman" panose="02020603050405020304" pitchFamily="18" charset="0"/>
              </a:rPr>
              <a:t>...</a:t>
            </a:r>
          </a:p>
          <a:p>
            <a:pPr lvl="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…oppure: utilizzare il </a:t>
            </a:r>
            <a:r>
              <a:rPr lang="it-IT" altLang="it-IT" sz="2400" b="0" i="1" dirty="0">
                <a:solidFill>
                  <a:srgbClr val="000000"/>
                </a:solidFill>
                <a:latin typeface="Times New Roman" panose="02020603050405020304" pitchFamily="18" charset="0"/>
              </a:rPr>
              <a:t>minimo</a:t>
            </a:r>
            <a:r>
              <a:rPr lang="it-IT" altLang="it-IT" sz="2400" b="0" dirty="0">
                <a:solidFill>
                  <a:srgbClr val="000000"/>
                </a:solidFill>
                <a:latin typeface="Times New Roman" panose="02020603050405020304" pitchFamily="18" charset="0"/>
              </a:rPr>
              <a:t> ammontare di risorse per ottenere un </a:t>
            </a:r>
            <a:r>
              <a:rPr lang="it-IT" altLang="it-IT" sz="2400" b="0" i="1" dirty="0">
                <a:solidFill>
                  <a:srgbClr val="000000"/>
                </a:solidFill>
                <a:latin typeface="Times New Roman" panose="02020603050405020304" pitchFamily="18" charset="0"/>
              </a:rPr>
              <a:t>dato</a:t>
            </a:r>
            <a:r>
              <a:rPr lang="it-IT" altLang="it-IT" sz="2400" b="0" dirty="0">
                <a:solidFill>
                  <a:srgbClr val="000000"/>
                </a:solidFill>
                <a:latin typeface="Times New Roman" panose="02020603050405020304" pitchFamily="18" charset="0"/>
              </a:rPr>
              <a:t> livello di beneficio (prodotto, benessere).</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In termini matematici, essere efficienti significa risolvere un problema di </a:t>
            </a:r>
            <a:r>
              <a:rPr lang="it-IT" altLang="it-IT" sz="2400" b="0" u="sng" dirty="0">
                <a:solidFill>
                  <a:srgbClr val="000000"/>
                </a:solidFill>
                <a:latin typeface="Times New Roman" panose="02020603050405020304" pitchFamily="18" charset="0"/>
              </a:rPr>
              <a:t>massimizzazione vincolata</a:t>
            </a:r>
            <a:r>
              <a:rPr lang="it-IT" altLang="it-IT" sz="2400" b="0" dirty="0">
                <a:solidFill>
                  <a:srgbClr val="000000"/>
                </a:solidFill>
                <a:latin typeface="Times New Roman" panose="02020603050405020304" pitchFamily="18" charset="0"/>
              </a:rPr>
              <a:t>:</a:t>
            </a:r>
          </a:p>
          <a:p>
            <a:pPr lvl="1">
              <a:lnSpc>
                <a:spcPct val="80000"/>
              </a:lnSpc>
              <a:buFont typeface="Wingdings" panose="05000000000000000000" pitchFamily="2" charset="2"/>
              <a:buChar char="§"/>
            </a:pPr>
            <a:r>
              <a:rPr lang="it-IT" altLang="it-IT" sz="2400" b="0" i="1" dirty="0" err="1">
                <a:solidFill>
                  <a:srgbClr val="000000"/>
                </a:solidFill>
                <a:latin typeface="Times New Roman" panose="02020603050405020304" pitchFamily="18" charset="0"/>
              </a:rPr>
              <a:t>max</a:t>
            </a:r>
            <a:r>
              <a:rPr lang="it-IT" altLang="it-IT" sz="2400" b="0" dirty="0">
                <a:solidFill>
                  <a:srgbClr val="000000"/>
                </a:solidFill>
                <a:latin typeface="Times New Roman" panose="02020603050405020304" pitchFamily="18" charset="0"/>
              </a:rPr>
              <a:t> beneficio, sotto il vincolo delle risorse date, oppure:</a:t>
            </a:r>
          </a:p>
          <a:p>
            <a:pPr lvl="1">
              <a:lnSpc>
                <a:spcPct val="80000"/>
              </a:lnSpc>
              <a:buFont typeface="Wingdings" panose="05000000000000000000" pitchFamily="2" charset="2"/>
              <a:buChar char="§"/>
            </a:pPr>
            <a:r>
              <a:rPr lang="it-IT" altLang="it-IT" sz="2400" b="0" i="1" dirty="0" err="1">
                <a:solidFill>
                  <a:srgbClr val="000000"/>
                </a:solidFill>
                <a:latin typeface="Times New Roman" panose="02020603050405020304" pitchFamily="18" charset="0"/>
              </a:rPr>
              <a:t>min</a:t>
            </a:r>
            <a:r>
              <a:rPr lang="it-IT" altLang="it-IT" sz="2400" b="0" dirty="0">
                <a:solidFill>
                  <a:srgbClr val="000000"/>
                </a:solidFill>
                <a:latin typeface="Times New Roman" panose="02020603050405020304" pitchFamily="18" charset="0"/>
              </a:rPr>
              <a:t> utilizzo risorse, sotto il vincolo di un dato beneficio.</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Le regole del mercato sono volte proprio a consentire il raggiungimento di condizioni di efficienza. Questo è quindi uno dei campi d’azione principali del </a:t>
            </a:r>
            <a:r>
              <a:rPr lang="it-IT" altLang="it-IT" sz="2400" b="0" i="1" dirty="0">
                <a:solidFill>
                  <a:srgbClr val="000000"/>
                </a:solidFill>
                <a:latin typeface="Times New Roman" panose="02020603050405020304" pitchFamily="18" charset="0"/>
              </a:rPr>
              <a:t>policy-maker</a:t>
            </a:r>
            <a:r>
              <a:rPr lang="it-IT" altLang="it-IT" sz="2400" b="0" dirty="0">
                <a:solidFill>
                  <a:srgbClr val="000000"/>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9315">
                                            <p:txEl>
                                              <p:pRg st="3" end="3"/>
                                            </p:txEl>
                                          </p:spTgt>
                                        </p:tgtEl>
                                        <p:attrNameLst>
                                          <p:attrName>style.visibility</p:attrName>
                                        </p:attrNameLst>
                                      </p:cBhvr>
                                      <p:to>
                                        <p:strVal val="visible"/>
                                      </p:to>
                                    </p:set>
                                    <p:anim calcmode="lin" valueType="num">
                                      <p:cBhvr additive="base">
                                        <p:cTn id="7" dur="500" fill="hold"/>
                                        <p:tgtEl>
                                          <p:spTgt spid="26931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93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69315">
                                            <p:txEl>
                                              <p:pRg st="4" end="4"/>
                                            </p:txEl>
                                          </p:spTgt>
                                        </p:tgtEl>
                                        <p:attrNameLst>
                                          <p:attrName>style.visibility</p:attrName>
                                        </p:attrNameLst>
                                      </p:cBhvr>
                                      <p:to>
                                        <p:strVal val="visible"/>
                                      </p:to>
                                    </p:set>
                                    <p:anim calcmode="lin" valueType="num">
                                      <p:cBhvr additive="base">
                                        <p:cTn id="13" dur="500" fill="hold"/>
                                        <p:tgtEl>
                                          <p:spTgt spid="26931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93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69315">
                                            <p:txEl>
                                              <p:pRg st="5" end="5"/>
                                            </p:txEl>
                                          </p:spTgt>
                                        </p:tgtEl>
                                        <p:attrNameLst>
                                          <p:attrName>style.visibility</p:attrName>
                                        </p:attrNameLst>
                                      </p:cBhvr>
                                      <p:to>
                                        <p:strVal val="visible"/>
                                      </p:to>
                                    </p:set>
                                    <p:anim calcmode="lin" valueType="num">
                                      <p:cBhvr additive="base">
                                        <p:cTn id="19" dur="500" fill="hold"/>
                                        <p:tgtEl>
                                          <p:spTgt spid="26931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9315">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69315">
                                            <p:txEl>
                                              <p:pRg st="6" end="6"/>
                                            </p:txEl>
                                          </p:spTgt>
                                        </p:tgtEl>
                                        <p:attrNameLst>
                                          <p:attrName>style.visibility</p:attrName>
                                        </p:attrNameLst>
                                      </p:cBhvr>
                                      <p:to>
                                        <p:strVal val="visible"/>
                                      </p:to>
                                    </p:set>
                                    <p:anim calcmode="lin" valueType="num">
                                      <p:cBhvr additive="base">
                                        <p:cTn id="23" dur="500" fill="hold"/>
                                        <p:tgtEl>
                                          <p:spTgt spid="269315">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9315">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69315">
                                            <p:txEl>
                                              <p:pRg st="7" end="7"/>
                                            </p:txEl>
                                          </p:spTgt>
                                        </p:tgtEl>
                                        <p:attrNameLst>
                                          <p:attrName>style.visibility</p:attrName>
                                        </p:attrNameLst>
                                      </p:cBhvr>
                                      <p:to>
                                        <p:strVal val="visible"/>
                                      </p:to>
                                    </p:set>
                                    <p:anim calcmode="lin" valueType="num">
                                      <p:cBhvr additive="base">
                                        <p:cTn id="27" dur="500" fill="hold"/>
                                        <p:tgtEl>
                                          <p:spTgt spid="269315">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6931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269315">
                                            <p:txEl>
                                              <p:pRg st="8" end="8"/>
                                            </p:txEl>
                                          </p:spTgt>
                                        </p:tgtEl>
                                        <p:attrNameLst>
                                          <p:attrName>style.visibility</p:attrName>
                                        </p:attrNameLst>
                                      </p:cBhvr>
                                      <p:to>
                                        <p:strVal val="visible"/>
                                      </p:to>
                                    </p:set>
                                    <p:anim calcmode="lin" valueType="num">
                                      <p:cBhvr additive="base">
                                        <p:cTn id="33" dur="500" fill="hold"/>
                                        <p:tgtEl>
                                          <p:spTgt spid="269315">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6931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78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78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78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7894" name="Rectangle 6"/>
          <p:cNvSpPr>
            <a:spLocks noGrp="1" noChangeArrowheads="1"/>
          </p:cNvSpPr>
          <p:nvPr>
            <p:ph type="title"/>
          </p:nvPr>
        </p:nvSpPr>
        <p:spPr>
          <a:xfrm>
            <a:off x="0" y="115888"/>
            <a:ext cx="9144000" cy="765175"/>
          </a:xfrm>
          <a:noFill/>
        </p:spPr>
        <p:txBody>
          <a:bodyPr/>
          <a:lstStyle/>
          <a:p>
            <a:pPr marL="838200" indent="-838200" algn="ctr"/>
            <a:r>
              <a:rPr lang="it-IT" altLang="it-IT" sz="3600" b="0">
                <a:solidFill>
                  <a:srgbClr val="000000"/>
                </a:solidFill>
                <a:latin typeface="Times New Roman" panose="02020603050405020304" pitchFamily="18" charset="0"/>
              </a:rPr>
              <a:t>La scelta come </a:t>
            </a:r>
            <a:r>
              <a:rPr lang="it-IT" altLang="it-IT" sz="3600" b="0" i="1">
                <a:solidFill>
                  <a:srgbClr val="000000"/>
                </a:solidFill>
                <a:latin typeface="Times New Roman" panose="02020603050405020304" pitchFamily="18" charset="0"/>
              </a:rPr>
              <a:t>trade-off</a:t>
            </a:r>
          </a:p>
        </p:txBody>
      </p:sp>
      <p:sp>
        <p:nvSpPr>
          <p:cNvPr id="267271" name="Rectangle 7"/>
          <p:cNvSpPr>
            <a:spLocks noGrp="1" noChangeArrowheads="1"/>
          </p:cNvSpPr>
          <p:nvPr>
            <p:ph type="body" idx="1"/>
          </p:nvPr>
        </p:nvSpPr>
        <p:spPr>
          <a:xfrm>
            <a:off x="179388" y="1125538"/>
            <a:ext cx="8785225" cy="5040312"/>
          </a:xfrm>
          <a:noFill/>
        </p:spPr>
        <p:txBody>
          <a:bodyPr/>
          <a:lstStyle/>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A causa del problema della scarsità, per ottenere una cosa si deve sempre rinunciare a qualcos’altro (c.d. </a:t>
            </a:r>
            <a:r>
              <a:rPr lang="it-IT" altLang="it-IT" sz="2400" b="0" i="1" dirty="0">
                <a:solidFill>
                  <a:srgbClr val="000000"/>
                </a:solidFill>
                <a:latin typeface="Times New Roman" panose="02020603050405020304" pitchFamily="18" charset="0"/>
              </a:rPr>
              <a:t>trade-off</a:t>
            </a:r>
            <a:r>
              <a:rPr lang="it-IT" altLang="it-IT" sz="2400" b="0" dirty="0">
                <a:solidFill>
                  <a:srgbClr val="000000"/>
                </a:solidFill>
                <a:latin typeface="Times New Roman" panose="02020603050405020304" pitchFamily="18" charset="0"/>
              </a:rPr>
              <a:t>).</a:t>
            </a:r>
          </a:p>
          <a:p>
            <a:pPr lvl="1">
              <a:lnSpc>
                <a:spcPct val="80000"/>
              </a:lnSpc>
              <a:buFont typeface="Wingdings" panose="05000000000000000000" pitchFamily="2" charset="2"/>
              <a:buChar char="§"/>
            </a:pPr>
            <a:r>
              <a:rPr lang="it-IT" altLang="it-IT" sz="2000" b="0" dirty="0">
                <a:solidFill>
                  <a:srgbClr val="000000"/>
                </a:solidFill>
                <a:latin typeface="Times New Roman" panose="02020603050405020304" pitchFamily="18" charset="0"/>
              </a:rPr>
              <a:t>	</a:t>
            </a:r>
            <a:r>
              <a:rPr lang="it-IT" altLang="it-IT" sz="2400" b="0" dirty="0">
                <a:solidFill>
                  <a:srgbClr val="000000"/>
                </a:solidFill>
                <a:latin typeface="Times New Roman" panose="02020603050405020304" pitchFamily="18" charset="0"/>
              </a:rPr>
              <a:t>Esempio banale: cibo vs. vestiario</a:t>
            </a:r>
          </a:p>
          <a:p>
            <a:pPr lvl="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	Esempio meno banale: studio vs. lavoro</a:t>
            </a:r>
          </a:p>
          <a:p>
            <a:pPr lvl="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	Esempio “sofisticato”: efficienza vs. equità</a:t>
            </a:r>
          </a:p>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Efficienza</a:t>
            </a:r>
            <a:r>
              <a:rPr lang="it-IT" altLang="it-IT" sz="2400" b="0" dirty="0">
                <a:solidFill>
                  <a:srgbClr val="000000"/>
                </a:solidFill>
                <a:latin typeface="Times New Roman" panose="02020603050405020304" pitchFamily="18" charset="0"/>
              </a:rPr>
              <a:t> significa che la società ottiene il massimo possibile dalle proprie risorse scarse (→ vedi definizioni).</a:t>
            </a:r>
          </a:p>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Equità</a:t>
            </a:r>
            <a:r>
              <a:rPr lang="it-IT" altLang="it-IT" sz="2400" b="0" dirty="0">
                <a:solidFill>
                  <a:srgbClr val="000000"/>
                </a:solidFill>
                <a:latin typeface="Times New Roman" panose="02020603050405020304" pitchFamily="18" charset="0"/>
              </a:rPr>
              <a:t> significa che i benefici che derivano dalle risorse di una società vengono distribuiti in modo “giusto”.</a:t>
            </a:r>
          </a:p>
          <a:p>
            <a:pPr lvl="1">
              <a:lnSpc>
                <a:spcPct val="80000"/>
              </a:lnSpc>
              <a:buFont typeface="Wingdings" panose="05000000000000000000" pitchFamily="2" charset="2"/>
              <a:buChar char="§"/>
            </a:pPr>
            <a:r>
              <a:rPr lang="it-IT" altLang="it-IT" sz="2400" b="0" dirty="0" err="1">
                <a:solidFill>
                  <a:srgbClr val="000000"/>
                </a:solidFill>
                <a:latin typeface="Times New Roman" panose="02020603050405020304" pitchFamily="18" charset="0"/>
              </a:rPr>
              <a:t>N.b.</a:t>
            </a:r>
            <a:r>
              <a:rPr lang="it-IT" altLang="it-IT" sz="2400" b="0" dirty="0">
                <a:solidFill>
                  <a:srgbClr val="000000"/>
                </a:solidFill>
                <a:latin typeface="Times New Roman" panose="02020603050405020304" pitchFamily="18" charset="0"/>
              </a:rPr>
              <a:t>: il criterio di “giustizia” è lasciato alla libera scelta delle diverse società e </a:t>
            </a:r>
            <a:r>
              <a:rPr lang="it-IT" altLang="it-IT" sz="2400" b="0" u="sng" dirty="0">
                <a:solidFill>
                  <a:srgbClr val="000000"/>
                </a:solidFill>
                <a:latin typeface="Times New Roman" panose="02020603050405020304" pitchFamily="18" charset="0"/>
              </a:rPr>
              <a:t>non</a:t>
            </a:r>
            <a:r>
              <a:rPr lang="it-IT" altLang="it-IT" sz="2400" b="0" dirty="0">
                <a:solidFill>
                  <a:srgbClr val="000000"/>
                </a:solidFill>
                <a:latin typeface="Times New Roman" panose="02020603050405020304" pitchFamily="18" charset="0"/>
              </a:rPr>
              <a:t> discende dalla teoria economica.</a:t>
            </a:r>
          </a:p>
          <a:p>
            <a:pPr>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Purtroppo non è in generale possibile ottenere sia l’efficienza che l’equità (“la torta o le fette?”). Anche qui esiste un </a:t>
            </a:r>
            <a:r>
              <a:rPr lang="it-IT" altLang="it-IT" sz="2400" b="0" i="1" dirty="0">
                <a:solidFill>
                  <a:srgbClr val="000000"/>
                </a:solidFill>
                <a:latin typeface="Times New Roman" panose="02020603050405020304" pitchFamily="18" charset="0"/>
              </a:rPr>
              <a:t>trade-off</a:t>
            </a:r>
            <a:r>
              <a:rPr lang="it-IT" altLang="it-IT" sz="2400" b="0" dirty="0">
                <a:solidFill>
                  <a:srgbClr val="000000"/>
                </a:solidFill>
                <a:latin typeface="Times New Roman" panose="02020603050405020304" pitchFamily="18" charset="0"/>
              </a:rPr>
              <a:t>, che risulta particolarmente rilevante nelle scelte del c.d. </a:t>
            </a:r>
            <a:r>
              <a:rPr lang="it-IT" altLang="it-IT" sz="2400" b="0" i="1" dirty="0">
                <a:solidFill>
                  <a:srgbClr val="000000"/>
                </a:solidFill>
                <a:latin typeface="Times New Roman" panose="02020603050405020304" pitchFamily="18" charset="0"/>
              </a:rPr>
              <a:t>policy-maker</a:t>
            </a:r>
            <a:r>
              <a:rPr lang="it-IT" altLang="it-IT" sz="2400" b="0" dirty="0">
                <a:solidFill>
                  <a:srgbClr val="000000"/>
                </a:solidFill>
                <a:latin typeface="Times New Roman" panose="02020603050405020304" pitchFamily="18" charset="0"/>
              </a:rPr>
              <a:t>, cioè l’autorità di politica economica.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7271">
                                            <p:txEl>
                                              <p:pRg st="4" end="4"/>
                                            </p:txEl>
                                          </p:spTgt>
                                        </p:tgtEl>
                                        <p:attrNameLst>
                                          <p:attrName>style.visibility</p:attrName>
                                        </p:attrNameLst>
                                      </p:cBhvr>
                                      <p:to>
                                        <p:strVal val="visible"/>
                                      </p:to>
                                    </p:set>
                                    <p:anim calcmode="lin" valueType="num">
                                      <p:cBhvr additive="base">
                                        <p:cTn id="7" dur="500" fill="hold"/>
                                        <p:tgtEl>
                                          <p:spTgt spid="267271">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72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67271">
                                            <p:txEl>
                                              <p:pRg st="5" end="5"/>
                                            </p:txEl>
                                          </p:spTgt>
                                        </p:tgtEl>
                                        <p:attrNameLst>
                                          <p:attrName>style.visibility</p:attrName>
                                        </p:attrNameLst>
                                      </p:cBhvr>
                                      <p:to>
                                        <p:strVal val="visible"/>
                                      </p:to>
                                    </p:set>
                                    <p:anim calcmode="lin" valueType="num">
                                      <p:cBhvr additive="base">
                                        <p:cTn id="13" dur="500" fill="hold"/>
                                        <p:tgtEl>
                                          <p:spTgt spid="267271">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7271">
                                            <p:txEl>
                                              <p:pRg st="5" end="5"/>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67271">
                                            <p:txEl>
                                              <p:pRg st="6" end="6"/>
                                            </p:txEl>
                                          </p:spTgt>
                                        </p:tgtEl>
                                        <p:attrNameLst>
                                          <p:attrName>style.visibility</p:attrName>
                                        </p:attrNameLst>
                                      </p:cBhvr>
                                      <p:to>
                                        <p:strVal val="visible"/>
                                      </p:to>
                                    </p:set>
                                    <p:anim calcmode="lin" valueType="num">
                                      <p:cBhvr additive="base">
                                        <p:cTn id="17" dur="500" fill="hold"/>
                                        <p:tgtEl>
                                          <p:spTgt spid="267271">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672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267271">
                                            <p:txEl>
                                              <p:pRg st="7" end="7"/>
                                            </p:txEl>
                                          </p:spTgt>
                                        </p:tgtEl>
                                        <p:attrNameLst>
                                          <p:attrName>style.visibility</p:attrName>
                                        </p:attrNameLst>
                                      </p:cBhvr>
                                      <p:to>
                                        <p:strVal val="visible"/>
                                      </p:to>
                                    </p:set>
                                    <p:anim calcmode="lin" valueType="num">
                                      <p:cBhvr additive="base">
                                        <p:cTn id="23" dur="500" fill="hold"/>
                                        <p:tgtEl>
                                          <p:spTgt spid="267271">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6727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419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4198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4198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41990" name="Rectangle 6"/>
          <p:cNvSpPr>
            <a:spLocks noGrp="1" noChangeArrowheads="1"/>
          </p:cNvSpPr>
          <p:nvPr>
            <p:ph type="title"/>
          </p:nvPr>
        </p:nvSpPr>
        <p:spPr>
          <a:xfrm>
            <a:off x="-9015" y="0"/>
            <a:ext cx="9144000" cy="1143000"/>
          </a:xfrm>
          <a:noFill/>
        </p:spPr>
        <p:txBody>
          <a:bodyPr/>
          <a:lstStyle/>
          <a:p>
            <a:pPr algn="ctr"/>
            <a:r>
              <a:rPr lang="it-IT" altLang="it-IT" sz="3600" b="0" dirty="0">
                <a:solidFill>
                  <a:srgbClr val="000000"/>
                </a:solidFill>
                <a:latin typeface="Times New Roman" panose="02020603050405020304" pitchFamily="18" charset="0"/>
              </a:rPr>
              <a:t>La frontiera delle possibilità di produzione</a:t>
            </a:r>
          </a:p>
        </p:txBody>
      </p:sp>
      <p:sp>
        <p:nvSpPr>
          <p:cNvPr id="310279" name="Rectangle 7"/>
          <p:cNvSpPr>
            <a:spLocks noGrp="1" noChangeArrowheads="1"/>
          </p:cNvSpPr>
          <p:nvPr>
            <p:ph type="body" idx="1"/>
          </p:nvPr>
        </p:nvSpPr>
        <p:spPr>
          <a:xfrm>
            <a:off x="266700" y="980728"/>
            <a:ext cx="8610600" cy="5616624"/>
          </a:xfrm>
          <a:noFill/>
        </p:spPr>
        <p:txBody>
          <a:bodyPr/>
          <a:lstStyle/>
          <a:p>
            <a:pPr>
              <a:lnSpc>
                <a:spcPct val="90000"/>
              </a:lnSpc>
              <a:buFont typeface="Wingdings" panose="05000000000000000000" pitchFamily="2" charset="2"/>
              <a:buChar char="§"/>
            </a:pPr>
            <a:r>
              <a:rPr lang="it-IT" altLang="it-IT" sz="2400" b="0" u="sng" dirty="0">
                <a:solidFill>
                  <a:srgbClr val="000000"/>
                </a:solidFill>
                <a:latin typeface="Times New Roman" panose="02020603050405020304" pitchFamily="18" charset="0"/>
              </a:rPr>
              <a:t>Definizione</a:t>
            </a:r>
            <a:r>
              <a:rPr lang="it-IT" altLang="it-IT" sz="2400" b="0" dirty="0">
                <a:solidFill>
                  <a:srgbClr val="000000"/>
                </a:solidFill>
                <a:latin typeface="Times New Roman" panose="02020603050405020304" pitchFamily="18" charset="0"/>
              </a:rPr>
              <a:t>: la </a:t>
            </a:r>
            <a:r>
              <a:rPr lang="it-IT" altLang="it-IT" sz="2400" b="0" dirty="0">
                <a:solidFill>
                  <a:srgbClr val="0033CC"/>
                </a:solidFill>
                <a:latin typeface="Times New Roman" panose="02020603050405020304" pitchFamily="18" charset="0"/>
              </a:rPr>
              <a:t>frontiera delle possibilità di produzione</a:t>
            </a:r>
            <a:r>
              <a:rPr lang="it-IT" altLang="it-IT" sz="2400" b="0" dirty="0">
                <a:solidFill>
                  <a:srgbClr val="000000"/>
                </a:solidFill>
                <a:latin typeface="Times New Roman" panose="02020603050405020304" pitchFamily="18" charset="0"/>
              </a:rPr>
              <a:t> (FPP) è un grafico che mostra le diverse combinazioni di beni che un sistema economico può produrre </a:t>
            </a:r>
            <a:r>
              <a:rPr lang="it-IT" altLang="it-IT" sz="2400" b="0" u="sng" dirty="0">
                <a:solidFill>
                  <a:srgbClr val="000000"/>
                </a:solidFill>
                <a:latin typeface="Times New Roman" panose="02020603050405020304" pitchFamily="18" charset="0"/>
              </a:rPr>
              <a:t>dati</a:t>
            </a:r>
            <a:r>
              <a:rPr lang="it-IT" altLang="it-IT" sz="2400" b="0" dirty="0">
                <a:solidFill>
                  <a:srgbClr val="000000"/>
                </a:solidFill>
                <a:latin typeface="Times New Roman" panose="02020603050405020304" pitchFamily="18" charset="0"/>
              </a:rPr>
              <a:t> i fattori di produzione disponibili e la tecnologia esistente.</a:t>
            </a:r>
          </a:p>
          <a:p>
            <a:pPr lvl="1">
              <a:lnSpc>
                <a:spcPct val="90000"/>
              </a:lnSpc>
              <a:buFont typeface="Wingdings" panose="05000000000000000000" pitchFamily="2" charset="2"/>
              <a:buChar char="§"/>
            </a:pPr>
            <a:r>
              <a:rPr lang="it-IT" altLang="it-IT" sz="2400" b="0" dirty="0">
                <a:solidFill>
                  <a:srgbClr val="0033CC"/>
                </a:solidFill>
                <a:latin typeface="Times New Roman" panose="02020603050405020304" pitchFamily="18" charset="0"/>
              </a:rPr>
              <a:t>Output</a:t>
            </a:r>
            <a:r>
              <a:rPr lang="it-IT" altLang="it-IT" sz="2400" b="0" dirty="0">
                <a:solidFill>
                  <a:srgbClr val="000000"/>
                </a:solidFill>
                <a:latin typeface="Times New Roman" panose="02020603050405020304" pitchFamily="18" charset="0"/>
              </a:rPr>
              <a:t>: beni o servizi ottenuti da un processo produttivo</a:t>
            </a:r>
          </a:p>
          <a:p>
            <a:pPr lvl="1">
              <a:lnSpc>
                <a:spcPct val="90000"/>
              </a:lnSpc>
              <a:buFont typeface="Wingdings" panose="05000000000000000000" pitchFamily="2" charset="2"/>
              <a:buChar char="§"/>
            </a:pPr>
            <a:r>
              <a:rPr lang="it-IT" altLang="it-IT" sz="2400" b="0" dirty="0">
                <a:solidFill>
                  <a:srgbClr val="0033CC"/>
                </a:solidFill>
                <a:latin typeface="Times New Roman" panose="02020603050405020304" pitchFamily="18" charset="0"/>
              </a:rPr>
              <a:t>Input</a:t>
            </a:r>
            <a:r>
              <a:rPr lang="it-IT" altLang="it-IT" sz="2400" b="0" dirty="0">
                <a:solidFill>
                  <a:srgbClr val="000000"/>
                </a:solidFill>
                <a:latin typeface="Times New Roman" panose="02020603050405020304" pitchFamily="18" charset="0"/>
              </a:rPr>
              <a:t>: beni o servizi utilizzati in un processo produttivo</a:t>
            </a:r>
          </a:p>
          <a:p>
            <a:pPr lvl="1">
              <a:lnSpc>
                <a:spcPct val="90000"/>
              </a:lnSpc>
              <a:buFont typeface="Wingdings" panose="05000000000000000000" pitchFamily="2" charset="2"/>
              <a:buChar char="§"/>
            </a:pPr>
            <a:r>
              <a:rPr lang="it-IT" altLang="it-IT" sz="2400" b="0" dirty="0">
                <a:solidFill>
                  <a:srgbClr val="0033CC"/>
                </a:solidFill>
                <a:latin typeface="Times New Roman" panose="02020603050405020304" pitchFamily="18" charset="0"/>
              </a:rPr>
              <a:t>Tecnologia</a:t>
            </a:r>
            <a:r>
              <a:rPr lang="it-IT" altLang="it-IT" sz="2400" b="0" dirty="0">
                <a:solidFill>
                  <a:srgbClr val="000000"/>
                </a:solidFill>
                <a:latin typeface="Times New Roman" panose="02020603050405020304" pitchFamily="18" charset="0"/>
              </a:rPr>
              <a:t>: insieme dei modi con si possono combinare gli input per ottenere l’output (la «ricetta» della torta!)</a:t>
            </a:r>
          </a:p>
          <a:p>
            <a:pPr>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Si noti il ruolo cruciale dei </a:t>
            </a:r>
            <a:r>
              <a:rPr lang="it-IT" altLang="it-IT" sz="2400" b="0" u="sng" dirty="0">
                <a:solidFill>
                  <a:srgbClr val="000000"/>
                </a:solidFill>
                <a:latin typeface="Times New Roman" panose="02020603050405020304" pitchFamily="18" charset="0"/>
              </a:rPr>
              <a:t>dati</a:t>
            </a:r>
            <a:r>
              <a:rPr lang="it-IT" altLang="it-IT" sz="2400" b="0" dirty="0">
                <a:solidFill>
                  <a:srgbClr val="000000"/>
                </a:solidFill>
                <a:latin typeface="Times New Roman" panose="02020603050405020304" pitchFamily="18" charset="0"/>
              </a:rPr>
              <a:t>: se cambia la dotazione di fattori produttivi o la tecnologia, cambia anche la FPP.</a:t>
            </a:r>
          </a:p>
          <a:p>
            <a:pPr>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La FPP è un modello ultra-stilizzato del funzionamento di un sistema economico (che sia un’impresa o una nazione). L’attenzione è solo sulla </a:t>
            </a:r>
            <a:r>
              <a:rPr lang="it-IT" altLang="it-IT" sz="2400" b="0" u="sng" dirty="0">
                <a:solidFill>
                  <a:srgbClr val="000000"/>
                </a:solidFill>
                <a:latin typeface="Times New Roman" panose="02020603050405020304" pitchFamily="18" charset="0"/>
              </a:rPr>
              <a:t>produzione</a:t>
            </a:r>
            <a:r>
              <a:rPr lang="it-IT" altLang="it-IT" sz="2400" b="0" dirty="0">
                <a:solidFill>
                  <a:srgbClr val="000000"/>
                </a:solidFill>
                <a:latin typeface="Times New Roman" panose="02020603050405020304" pitchFamily="18" charset="0"/>
              </a:rPr>
              <a:t> e non esiste alcun mercato.</a:t>
            </a:r>
          </a:p>
          <a:p>
            <a:pPr>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Con la FPP possiamo rappresentare concetti quali l’efficienza, il costo opportunità e la crescita economica.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0279">
                                            <p:txEl>
                                              <p:pRg st="0" end="0"/>
                                            </p:txEl>
                                          </p:spTgt>
                                        </p:tgtEl>
                                        <p:attrNameLst>
                                          <p:attrName>style.visibility</p:attrName>
                                        </p:attrNameLst>
                                      </p:cBhvr>
                                      <p:to>
                                        <p:strVal val="visible"/>
                                      </p:to>
                                    </p:set>
                                    <p:animEffect transition="in" filter="wipe(left)">
                                      <p:cBhvr>
                                        <p:cTn id="7" dur="500"/>
                                        <p:tgtEl>
                                          <p:spTgt spid="31027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10279">
                                            <p:txEl>
                                              <p:pRg st="1" end="1"/>
                                            </p:txEl>
                                          </p:spTgt>
                                        </p:tgtEl>
                                        <p:attrNameLst>
                                          <p:attrName>style.visibility</p:attrName>
                                        </p:attrNameLst>
                                      </p:cBhvr>
                                      <p:to>
                                        <p:strVal val="visible"/>
                                      </p:to>
                                    </p:set>
                                    <p:animEffect transition="in" filter="wipe(left)">
                                      <p:cBhvr>
                                        <p:cTn id="10" dur="500"/>
                                        <p:tgtEl>
                                          <p:spTgt spid="310279">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10279">
                                            <p:txEl>
                                              <p:pRg st="2" end="2"/>
                                            </p:txEl>
                                          </p:spTgt>
                                        </p:tgtEl>
                                        <p:attrNameLst>
                                          <p:attrName>style.visibility</p:attrName>
                                        </p:attrNameLst>
                                      </p:cBhvr>
                                      <p:to>
                                        <p:strVal val="visible"/>
                                      </p:to>
                                    </p:set>
                                    <p:animEffect transition="in" filter="wipe(left)">
                                      <p:cBhvr>
                                        <p:cTn id="13" dur="500"/>
                                        <p:tgtEl>
                                          <p:spTgt spid="310279">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10279">
                                            <p:txEl>
                                              <p:pRg st="3" end="3"/>
                                            </p:txEl>
                                          </p:spTgt>
                                        </p:tgtEl>
                                        <p:attrNameLst>
                                          <p:attrName>style.visibility</p:attrName>
                                        </p:attrNameLst>
                                      </p:cBhvr>
                                      <p:to>
                                        <p:strVal val="visible"/>
                                      </p:to>
                                    </p:set>
                                    <p:animEffect transition="in" filter="wipe(left)">
                                      <p:cBhvr>
                                        <p:cTn id="16" dur="500"/>
                                        <p:tgtEl>
                                          <p:spTgt spid="31027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310279">
                                            <p:txEl>
                                              <p:pRg st="4" end="4"/>
                                            </p:txEl>
                                          </p:spTgt>
                                        </p:tgtEl>
                                        <p:attrNameLst>
                                          <p:attrName>style.visibility</p:attrName>
                                        </p:attrNameLst>
                                      </p:cBhvr>
                                      <p:to>
                                        <p:strVal val="visible"/>
                                      </p:to>
                                    </p:set>
                                    <p:animEffect transition="in" filter="wipe(left)">
                                      <p:cBhvr>
                                        <p:cTn id="21" dur="500"/>
                                        <p:tgtEl>
                                          <p:spTgt spid="310279">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10279">
                                            <p:txEl>
                                              <p:pRg st="5" end="5"/>
                                            </p:txEl>
                                          </p:spTgt>
                                        </p:tgtEl>
                                        <p:attrNameLst>
                                          <p:attrName>style.visibility</p:attrName>
                                        </p:attrNameLst>
                                      </p:cBhvr>
                                      <p:to>
                                        <p:strVal val="visible"/>
                                      </p:to>
                                    </p:set>
                                    <p:animEffect transition="in" filter="wipe(left)">
                                      <p:cBhvr>
                                        <p:cTn id="26" dur="500"/>
                                        <p:tgtEl>
                                          <p:spTgt spid="310279">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310279">
                                            <p:txEl>
                                              <p:pRg st="6" end="6"/>
                                            </p:txEl>
                                          </p:spTgt>
                                        </p:tgtEl>
                                        <p:attrNameLst>
                                          <p:attrName>style.visibility</p:attrName>
                                        </p:attrNameLst>
                                      </p:cBhvr>
                                      <p:to>
                                        <p:strVal val="visible"/>
                                      </p:to>
                                    </p:set>
                                    <p:animEffect transition="in" filter="wipe(left)">
                                      <p:cBhvr>
                                        <p:cTn id="29" dur="500"/>
                                        <p:tgtEl>
                                          <p:spTgt spid="31027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9" grpId="0" uiExpand="1"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28600" y="228600"/>
            <a:ext cx="8686800" cy="1143000"/>
          </a:xfrm>
          <a:noFill/>
        </p:spPr>
        <p:txBody>
          <a:bodyPr/>
          <a:lstStyle/>
          <a:p>
            <a:pPr algn="ctr"/>
            <a:r>
              <a:rPr lang="it-IT" altLang="it-IT" sz="3600" b="0">
                <a:solidFill>
                  <a:srgbClr val="000000"/>
                </a:solidFill>
              </a:rPr>
              <a:t>La frontiera delle possibilità di produzione</a:t>
            </a:r>
          </a:p>
        </p:txBody>
      </p:sp>
      <p:sp>
        <p:nvSpPr>
          <p:cNvPr id="44035" name="Freeform 3"/>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w 2860"/>
              <a:gd name="T19" fmla="*/ 2147483646 h 1968"/>
              <a:gd name="T20" fmla="*/ 0 w 2860"/>
              <a:gd name="T21" fmla="*/ 2147483646 h 1968"/>
              <a:gd name="T22" fmla="*/ 0 w 2860"/>
              <a:gd name="T23" fmla="*/ 2147483646 h 1968"/>
              <a:gd name="T24" fmla="*/ 0 w 2860"/>
              <a:gd name="T25" fmla="*/ 2147483646 h 1968"/>
              <a:gd name="T26" fmla="*/ 2147483646 w 2860"/>
              <a:gd name="T27" fmla="*/ 2147483646 h 19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lnTo>
                  <a:pt x="0" y="310"/>
                </a:lnTo>
                <a:lnTo>
                  <a:pt x="0" y="977"/>
                </a:lnTo>
                <a:lnTo>
                  <a:pt x="0" y="1657"/>
                </a:lnTo>
                <a:lnTo>
                  <a:pt x="0" y="1967"/>
                </a:lnTo>
                <a:lnTo>
                  <a:pt x="2859" y="196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36" name="Rectangle 4"/>
          <p:cNvSpPr>
            <a:spLocks noChangeArrowheads="1"/>
          </p:cNvSpPr>
          <p:nvPr/>
        </p:nvSpPr>
        <p:spPr bwMode="auto">
          <a:xfrm>
            <a:off x="1109663" y="319722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3,000</a:t>
            </a:r>
          </a:p>
        </p:txBody>
      </p:sp>
      <p:sp>
        <p:nvSpPr>
          <p:cNvPr id="44037" name="Rectangle 5"/>
          <p:cNvSpPr>
            <a:spLocks noChangeArrowheads="1"/>
          </p:cNvSpPr>
          <p:nvPr/>
        </p:nvSpPr>
        <p:spPr bwMode="auto">
          <a:xfrm>
            <a:off x="1109663" y="423862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2,000</a:t>
            </a:r>
          </a:p>
        </p:txBody>
      </p:sp>
      <p:sp>
        <p:nvSpPr>
          <p:cNvPr id="44038" name="Rectangle 6"/>
          <p:cNvSpPr>
            <a:spLocks noChangeArrowheads="1"/>
          </p:cNvSpPr>
          <p:nvPr/>
        </p:nvSpPr>
        <p:spPr bwMode="auto">
          <a:xfrm>
            <a:off x="1828800" y="3048000"/>
            <a:ext cx="16991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W</a:t>
            </a:r>
          </a:p>
        </p:txBody>
      </p:sp>
      <p:sp>
        <p:nvSpPr>
          <p:cNvPr id="44039" name="Rectangle 7"/>
          <p:cNvSpPr>
            <a:spLocks noChangeArrowheads="1"/>
          </p:cNvSpPr>
          <p:nvPr/>
        </p:nvSpPr>
        <p:spPr bwMode="auto">
          <a:xfrm>
            <a:off x="7410450" y="6465888"/>
            <a:ext cx="1062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Automobili</a:t>
            </a:r>
          </a:p>
        </p:txBody>
      </p:sp>
      <p:sp>
        <p:nvSpPr>
          <p:cNvPr id="44040" name="Rectangle 8"/>
          <p:cNvSpPr>
            <a:spLocks noChangeArrowheads="1"/>
          </p:cNvSpPr>
          <p:nvPr/>
        </p:nvSpPr>
        <p:spPr bwMode="auto">
          <a:xfrm>
            <a:off x="4656138" y="6465888"/>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700</a:t>
            </a:r>
          </a:p>
        </p:txBody>
      </p:sp>
      <p:sp>
        <p:nvSpPr>
          <p:cNvPr id="44041" name="Rectangle 9"/>
          <p:cNvSpPr>
            <a:spLocks noChangeArrowheads="1"/>
          </p:cNvSpPr>
          <p:nvPr/>
        </p:nvSpPr>
        <p:spPr bwMode="auto">
          <a:xfrm>
            <a:off x="1562100" y="646588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44042" name="Rectangle 10"/>
          <p:cNvSpPr>
            <a:spLocks noChangeArrowheads="1"/>
          </p:cNvSpPr>
          <p:nvPr/>
        </p:nvSpPr>
        <p:spPr bwMode="auto">
          <a:xfrm>
            <a:off x="6034088" y="6465888"/>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1,000</a:t>
            </a:r>
          </a:p>
        </p:txBody>
      </p:sp>
      <p:sp>
        <p:nvSpPr>
          <p:cNvPr id="44043" name="Rectangle 11"/>
          <p:cNvSpPr>
            <a:spLocks noChangeArrowheads="1"/>
          </p:cNvSpPr>
          <p:nvPr/>
        </p:nvSpPr>
        <p:spPr bwMode="auto">
          <a:xfrm>
            <a:off x="533400" y="1524000"/>
            <a:ext cx="13938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Computer</a:t>
            </a:r>
          </a:p>
        </p:txBody>
      </p:sp>
      <p:sp>
        <p:nvSpPr>
          <p:cNvPr id="44044" name="Freeform 12"/>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5" name="Rectangle 13"/>
          <p:cNvSpPr>
            <a:spLocks noChangeArrowheads="1"/>
          </p:cNvSpPr>
          <p:nvPr/>
        </p:nvSpPr>
        <p:spPr bwMode="auto">
          <a:xfrm>
            <a:off x="1109663" y="2157413"/>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4,000</a:t>
            </a:r>
          </a:p>
        </p:txBody>
      </p:sp>
      <p:sp>
        <p:nvSpPr>
          <p:cNvPr id="44046" name="Freeform 14"/>
          <p:cNvSpPr>
            <a:spLocks/>
          </p:cNvSpPr>
          <p:nvPr/>
        </p:nvSpPr>
        <p:spPr bwMode="auto">
          <a:xfrm>
            <a:off x="1765300" y="1408113"/>
            <a:ext cx="6618288" cy="5022850"/>
          </a:xfrm>
          <a:custGeom>
            <a:avLst/>
            <a:gdLst>
              <a:gd name="T0" fmla="*/ 0 w 4169"/>
              <a:gd name="T1" fmla="*/ 0 h 3164"/>
              <a:gd name="T2" fmla="*/ 0 w 4169"/>
              <a:gd name="T3" fmla="*/ 2147483646 h 3164"/>
              <a:gd name="T4" fmla="*/ 2147483646 w 4169"/>
              <a:gd name="T5" fmla="*/ 2147483646 h 3164"/>
              <a:gd name="T6" fmla="*/ 0 60000 65536"/>
              <a:gd name="T7" fmla="*/ 0 60000 65536"/>
              <a:gd name="T8" fmla="*/ 0 60000 65536"/>
            </a:gdLst>
            <a:ahLst/>
            <a:cxnLst>
              <a:cxn ang="T6">
                <a:pos x="T0" y="T1"/>
              </a:cxn>
              <a:cxn ang="T7">
                <a:pos x="T2" y="T3"/>
              </a:cxn>
              <a:cxn ang="T8">
                <a:pos x="T4" y="T5"/>
              </a:cxn>
            </a:cxnLst>
            <a:rect l="0" t="0" r="r" b="b"/>
            <a:pathLst>
              <a:path w="4169" h="3164">
                <a:moveTo>
                  <a:pt x="0" y="0"/>
                </a:moveTo>
                <a:lnTo>
                  <a:pt x="0" y="3163"/>
                </a:lnTo>
                <a:lnTo>
                  <a:pt x="4168" y="316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7" name="Freeform 15"/>
          <p:cNvSpPr>
            <a:spLocks/>
          </p:cNvSpPr>
          <p:nvPr/>
        </p:nvSpPr>
        <p:spPr bwMode="auto">
          <a:xfrm>
            <a:off x="1765300" y="4348163"/>
            <a:ext cx="3186113" cy="2082800"/>
          </a:xfrm>
          <a:custGeom>
            <a:avLst/>
            <a:gdLst>
              <a:gd name="T0" fmla="*/ 0 w 2007"/>
              <a:gd name="T1" fmla="*/ 0 h 1312"/>
              <a:gd name="T2" fmla="*/ 2147483646 w 2007"/>
              <a:gd name="T3" fmla="*/ 0 h 1312"/>
              <a:gd name="T4" fmla="*/ 2147483646 w 2007"/>
              <a:gd name="T5" fmla="*/ 2147483646 h 1312"/>
              <a:gd name="T6" fmla="*/ 0 60000 65536"/>
              <a:gd name="T7" fmla="*/ 0 60000 65536"/>
              <a:gd name="T8" fmla="*/ 0 60000 65536"/>
            </a:gdLst>
            <a:ahLst/>
            <a:cxnLst>
              <a:cxn ang="T6">
                <a:pos x="T0" y="T1"/>
              </a:cxn>
              <a:cxn ang="T7">
                <a:pos x="T2" y="T3"/>
              </a:cxn>
              <a:cxn ang="T8">
                <a:pos x="T4" y="T5"/>
              </a:cxn>
            </a:cxnLst>
            <a:rect l="0" t="0" r="r" b="b"/>
            <a:pathLst>
              <a:path w="2007" h="1312">
                <a:moveTo>
                  <a:pt x="0" y="0"/>
                </a:moveTo>
                <a:lnTo>
                  <a:pt x="2006" y="0"/>
                </a:lnTo>
                <a:lnTo>
                  <a:pt x="2006" y="1311"/>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8" name="Freeform 16"/>
          <p:cNvSpPr>
            <a:spLocks/>
          </p:cNvSpPr>
          <p:nvPr/>
        </p:nvSpPr>
        <p:spPr bwMode="auto">
          <a:xfrm>
            <a:off x="4881563" y="42926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9" name="Rectangle 17"/>
          <p:cNvSpPr>
            <a:spLocks noChangeArrowheads="1"/>
          </p:cNvSpPr>
          <p:nvPr/>
        </p:nvSpPr>
        <p:spPr bwMode="auto">
          <a:xfrm>
            <a:off x="6248400" y="6115878"/>
            <a:ext cx="29367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Z</a:t>
            </a:r>
          </a:p>
        </p:txBody>
      </p:sp>
      <p:sp>
        <p:nvSpPr>
          <p:cNvPr id="44050" name="Freeform 18"/>
          <p:cNvSpPr>
            <a:spLocks/>
          </p:cNvSpPr>
          <p:nvPr/>
        </p:nvSpPr>
        <p:spPr bwMode="auto">
          <a:xfrm>
            <a:off x="6248400" y="64008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1" name="Freeform 19"/>
          <p:cNvSpPr>
            <a:spLocks/>
          </p:cNvSpPr>
          <p:nvPr/>
        </p:nvSpPr>
        <p:spPr bwMode="auto">
          <a:xfrm>
            <a:off x="1676400" y="32766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2" name="Rectangle 20"/>
          <p:cNvSpPr>
            <a:spLocks noChangeArrowheads="1"/>
          </p:cNvSpPr>
          <p:nvPr/>
        </p:nvSpPr>
        <p:spPr bwMode="auto">
          <a:xfrm>
            <a:off x="4876800" y="4114800"/>
            <a:ext cx="35753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 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5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0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7" grpId="0" animBg="1"/>
      <p:bldP spid="44048" grpId="0" animBg="1"/>
      <p:bldP spid="4405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28600" y="228600"/>
            <a:ext cx="8686800" cy="1143000"/>
          </a:xfrm>
          <a:noFill/>
        </p:spPr>
        <p:txBody>
          <a:bodyPr/>
          <a:lstStyle/>
          <a:p>
            <a:pPr algn="ctr"/>
            <a:r>
              <a:rPr lang="it-IT" altLang="it-IT" sz="3200" b="0">
                <a:solidFill>
                  <a:srgbClr val="000000"/>
                </a:solidFill>
              </a:rPr>
              <a:t>FPP: una generalizzazione</a:t>
            </a:r>
          </a:p>
        </p:txBody>
      </p:sp>
      <p:sp>
        <p:nvSpPr>
          <p:cNvPr id="46083" name="Freeform 3"/>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w 2860"/>
              <a:gd name="T19" fmla="*/ 2147483646 h 1968"/>
              <a:gd name="T20" fmla="*/ 0 w 2860"/>
              <a:gd name="T21" fmla="*/ 2147483646 h 1968"/>
              <a:gd name="T22" fmla="*/ 0 w 2860"/>
              <a:gd name="T23" fmla="*/ 2147483646 h 1968"/>
              <a:gd name="T24" fmla="*/ 0 w 2860"/>
              <a:gd name="T25" fmla="*/ 2147483646 h 1968"/>
              <a:gd name="T26" fmla="*/ 2147483646 w 2860"/>
              <a:gd name="T27" fmla="*/ 2147483646 h 19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lnTo>
                  <a:pt x="0" y="310"/>
                </a:lnTo>
                <a:lnTo>
                  <a:pt x="0" y="977"/>
                </a:lnTo>
                <a:lnTo>
                  <a:pt x="0" y="1657"/>
                </a:lnTo>
                <a:lnTo>
                  <a:pt x="0" y="1967"/>
                </a:lnTo>
                <a:lnTo>
                  <a:pt x="2859" y="196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4" name="Rectangle 4"/>
          <p:cNvSpPr>
            <a:spLocks noChangeArrowheads="1"/>
          </p:cNvSpPr>
          <p:nvPr/>
        </p:nvSpPr>
        <p:spPr bwMode="auto">
          <a:xfrm>
            <a:off x="7410450" y="6465888"/>
            <a:ext cx="4508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Cibo</a:t>
            </a:r>
          </a:p>
        </p:txBody>
      </p:sp>
      <p:sp>
        <p:nvSpPr>
          <p:cNvPr id="46085" name="Rectangle 5"/>
          <p:cNvSpPr>
            <a:spLocks noChangeArrowheads="1"/>
          </p:cNvSpPr>
          <p:nvPr/>
        </p:nvSpPr>
        <p:spPr bwMode="auto">
          <a:xfrm>
            <a:off x="1562100" y="646588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46086" name="Rectangle 6"/>
          <p:cNvSpPr>
            <a:spLocks noChangeArrowheads="1"/>
          </p:cNvSpPr>
          <p:nvPr/>
        </p:nvSpPr>
        <p:spPr bwMode="auto">
          <a:xfrm>
            <a:off x="533400" y="1219200"/>
            <a:ext cx="1219200"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Tutti gli altri beni tranne il cibo</a:t>
            </a:r>
          </a:p>
        </p:txBody>
      </p:sp>
      <p:sp>
        <p:nvSpPr>
          <p:cNvPr id="46087" name="Freeform 7"/>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path>
            </a:pathLst>
          </a:custGeom>
          <a:noFill/>
          <a:ln w="28575" cap="rnd" cmpd="sng">
            <a:solidFill>
              <a:srgbClr val="FC0128"/>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8" name="Freeform 8"/>
          <p:cNvSpPr>
            <a:spLocks/>
          </p:cNvSpPr>
          <p:nvPr/>
        </p:nvSpPr>
        <p:spPr bwMode="auto">
          <a:xfrm>
            <a:off x="1765300" y="1408113"/>
            <a:ext cx="6618288" cy="5022850"/>
          </a:xfrm>
          <a:custGeom>
            <a:avLst/>
            <a:gdLst>
              <a:gd name="T0" fmla="*/ 0 w 4169"/>
              <a:gd name="T1" fmla="*/ 0 h 3164"/>
              <a:gd name="T2" fmla="*/ 0 w 4169"/>
              <a:gd name="T3" fmla="*/ 2147483646 h 3164"/>
              <a:gd name="T4" fmla="*/ 2147483646 w 4169"/>
              <a:gd name="T5" fmla="*/ 2147483646 h 3164"/>
              <a:gd name="T6" fmla="*/ 0 60000 65536"/>
              <a:gd name="T7" fmla="*/ 0 60000 65536"/>
              <a:gd name="T8" fmla="*/ 0 60000 65536"/>
            </a:gdLst>
            <a:ahLst/>
            <a:cxnLst>
              <a:cxn ang="T6">
                <a:pos x="T0" y="T1"/>
              </a:cxn>
              <a:cxn ang="T7">
                <a:pos x="T2" y="T3"/>
              </a:cxn>
              <a:cxn ang="T8">
                <a:pos x="T4" y="T5"/>
              </a:cxn>
            </a:cxnLst>
            <a:rect l="0" t="0" r="r" b="b"/>
            <a:pathLst>
              <a:path w="4169" h="3164">
                <a:moveTo>
                  <a:pt x="0" y="0"/>
                </a:moveTo>
                <a:lnTo>
                  <a:pt x="0" y="3163"/>
                </a:lnTo>
                <a:lnTo>
                  <a:pt x="4168" y="316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89" name="Freeform 9"/>
          <p:cNvSpPr>
            <a:spLocks/>
          </p:cNvSpPr>
          <p:nvPr/>
        </p:nvSpPr>
        <p:spPr bwMode="auto">
          <a:xfrm>
            <a:off x="1765300" y="3886200"/>
            <a:ext cx="2425700" cy="2544763"/>
          </a:xfrm>
          <a:custGeom>
            <a:avLst/>
            <a:gdLst>
              <a:gd name="T0" fmla="*/ 0 w 2007"/>
              <a:gd name="T1" fmla="*/ 0 h 1312"/>
              <a:gd name="T2" fmla="*/ 2147483646 w 2007"/>
              <a:gd name="T3" fmla="*/ 0 h 1312"/>
              <a:gd name="T4" fmla="*/ 2147483646 w 2007"/>
              <a:gd name="T5" fmla="*/ 2147483646 h 1312"/>
              <a:gd name="T6" fmla="*/ 0 60000 65536"/>
              <a:gd name="T7" fmla="*/ 0 60000 65536"/>
              <a:gd name="T8" fmla="*/ 0 60000 65536"/>
            </a:gdLst>
            <a:ahLst/>
            <a:cxnLst>
              <a:cxn ang="T6">
                <a:pos x="T0" y="T1"/>
              </a:cxn>
              <a:cxn ang="T7">
                <a:pos x="T2" y="T3"/>
              </a:cxn>
              <a:cxn ang="T8">
                <a:pos x="T4" y="T5"/>
              </a:cxn>
            </a:cxnLst>
            <a:rect l="0" t="0" r="r" b="b"/>
            <a:pathLst>
              <a:path w="2007" h="1312">
                <a:moveTo>
                  <a:pt x="0" y="0"/>
                </a:moveTo>
                <a:lnTo>
                  <a:pt x="2006" y="0"/>
                </a:lnTo>
                <a:lnTo>
                  <a:pt x="2006" y="1311"/>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90" name="Freeform 10"/>
          <p:cNvSpPr>
            <a:spLocks/>
          </p:cNvSpPr>
          <p:nvPr/>
        </p:nvSpPr>
        <p:spPr bwMode="auto">
          <a:xfrm>
            <a:off x="4114800" y="38100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91" name="Freeform 11"/>
          <p:cNvSpPr>
            <a:spLocks/>
          </p:cNvSpPr>
          <p:nvPr/>
        </p:nvSpPr>
        <p:spPr bwMode="auto">
          <a:xfrm>
            <a:off x="6248400" y="64008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92" name="Freeform 12"/>
          <p:cNvSpPr>
            <a:spLocks/>
          </p:cNvSpPr>
          <p:nvPr/>
        </p:nvSpPr>
        <p:spPr bwMode="auto">
          <a:xfrm>
            <a:off x="1676400" y="32766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093" name="Text Box 13"/>
          <p:cNvSpPr txBox="1">
            <a:spLocks noChangeArrowheads="1"/>
          </p:cNvSpPr>
          <p:nvPr/>
        </p:nvSpPr>
        <p:spPr bwMode="auto">
          <a:xfrm>
            <a:off x="3422650" y="1828800"/>
            <a:ext cx="4643438" cy="835025"/>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2400" b="0">
                <a:latin typeface="Times New Roman" panose="02020603050405020304" pitchFamily="18" charset="0"/>
              </a:rPr>
              <a:t>La FPP può essere costruita </a:t>
            </a:r>
          </a:p>
          <a:p>
            <a:pPr algn="ctr">
              <a:spcBef>
                <a:spcPct val="0"/>
              </a:spcBef>
              <a:buClrTx/>
              <a:buSzTx/>
              <a:buFontTx/>
              <a:buNone/>
            </a:pPr>
            <a:r>
              <a:rPr lang="it-IT" altLang="it-IT" sz="2400" b="0">
                <a:latin typeface="Times New Roman" panose="02020603050405020304" pitchFamily="18" charset="0"/>
              </a:rPr>
              <a:t>per qualsiasi coppia di beni o servizi</a:t>
            </a:r>
          </a:p>
        </p:txBody>
      </p:sp>
    </p:spTree>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692275" y="549275"/>
            <a:ext cx="7296150" cy="1143000"/>
          </a:xfrm>
        </p:spPr>
        <p:txBody>
          <a:bodyPr/>
          <a:lstStyle/>
          <a:p>
            <a:pPr algn="ctr"/>
            <a:r>
              <a:rPr lang="it-IT" altLang="it-IT" sz="3600" b="0">
                <a:latin typeface="Times New Roman" panose="02020603050405020304" pitchFamily="18" charset="0"/>
              </a:rPr>
              <a:t>Come allocare le risorse nella società?</a:t>
            </a:r>
            <a:br>
              <a:rPr lang="it-IT" altLang="it-IT" sz="3600" b="0">
                <a:latin typeface="Times New Roman" panose="02020603050405020304" pitchFamily="18" charset="0"/>
              </a:rPr>
            </a:br>
            <a:r>
              <a:rPr lang="it-IT" altLang="it-IT" sz="3600" b="0">
                <a:latin typeface="Times New Roman" panose="02020603050405020304" pitchFamily="18" charset="0"/>
              </a:rPr>
              <a:t>Il criterio paretiano di efficienza</a:t>
            </a:r>
          </a:p>
        </p:txBody>
      </p:sp>
      <p:sp>
        <p:nvSpPr>
          <p:cNvPr id="271363" name="Rectangle 3"/>
          <p:cNvSpPr>
            <a:spLocks noGrp="1" noChangeArrowheads="1"/>
          </p:cNvSpPr>
          <p:nvPr>
            <p:ph type="body" idx="1"/>
          </p:nvPr>
        </p:nvSpPr>
        <p:spPr>
          <a:xfrm>
            <a:off x="179388" y="2133600"/>
            <a:ext cx="8839200" cy="4724400"/>
          </a:xfrm>
        </p:spPr>
        <p:txBody>
          <a:bodyPr/>
          <a:lstStyle/>
          <a:p>
            <a:pPr>
              <a:lnSpc>
                <a:spcPct val="80000"/>
              </a:lnSpc>
              <a:buFont typeface="Wingdings" panose="05000000000000000000" pitchFamily="2" charset="2"/>
              <a:buChar char="§"/>
            </a:pPr>
            <a:r>
              <a:rPr lang="it-IT" altLang="it-IT" sz="2000" b="0" dirty="0">
                <a:latin typeface="Times New Roman" panose="02020603050405020304" pitchFamily="18" charset="0"/>
              </a:rPr>
              <a:t>Le risorse a nostra disposizione possono essere utilizzate per produrre sia auto che computer. Ipotizziamo che nella nostra economia esistano </a:t>
            </a:r>
            <a:r>
              <a:rPr lang="it-IT" altLang="it-IT" sz="2000" b="0" u="sng" dirty="0">
                <a:latin typeface="Times New Roman" panose="02020603050405020304" pitchFamily="18" charset="0"/>
              </a:rPr>
              <a:t>due gruppi di agenti</a:t>
            </a:r>
            <a:r>
              <a:rPr lang="it-IT" altLang="it-IT" sz="2000" b="0" dirty="0">
                <a:latin typeface="Times New Roman" panose="02020603050405020304" pitchFamily="18" charset="0"/>
              </a:rPr>
              <a:t>: i primi interessati solo alle auto, i secondi solo ai computer.</a:t>
            </a:r>
          </a:p>
          <a:p>
            <a:pPr>
              <a:lnSpc>
                <a:spcPct val="80000"/>
              </a:lnSpc>
              <a:buFont typeface="Wingdings" panose="05000000000000000000" pitchFamily="2" charset="2"/>
              <a:buChar char="§"/>
            </a:pPr>
            <a:r>
              <a:rPr lang="it-IT" altLang="it-IT" sz="2000" b="0" u="sng" dirty="0">
                <a:latin typeface="Times New Roman" panose="02020603050405020304" pitchFamily="18" charset="0"/>
              </a:rPr>
              <a:t>Problema</a:t>
            </a:r>
            <a:r>
              <a:rPr lang="it-IT" altLang="it-IT" sz="2000" b="0" dirty="0">
                <a:latin typeface="Times New Roman" panose="02020603050405020304" pitchFamily="18" charset="0"/>
              </a:rPr>
              <a:t>: come distribuire le risorse nella produzione dei due beni in modo da renderne massima la “felicità” (o utilità, o benessere) degli agenti?</a:t>
            </a:r>
          </a:p>
          <a:p>
            <a:pPr>
              <a:lnSpc>
                <a:spcPct val="80000"/>
              </a:lnSpc>
              <a:buFont typeface="Wingdings" panose="05000000000000000000" pitchFamily="2" charset="2"/>
              <a:buChar char="§"/>
            </a:pPr>
            <a:r>
              <a:rPr lang="it-IT" altLang="it-IT" sz="2000" b="0" dirty="0">
                <a:latin typeface="Times New Roman" panose="02020603050405020304" pitchFamily="18" charset="0"/>
              </a:rPr>
              <a:t>Si evidenzia il contrasto tra efficienza ed equità: il criterio di efficienza che adottiamo è detto </a:t>
            </a:r>
            <a:r>
              <a:rPr lang="it-IT" altLang="it-IT" sz="2000" b="0" dirty="0">
                <a:solidFill>
                  <a:srgbClr val="DC0081"/>
                </a:solidFill>
                <a:latin typeface="Times New Roman" panose="02020603050405020304" pitchFamily="18" charset="0"/>
              </a:rPr>
              <a:t>criterio paretiano</a:t>
            </a:r>
            <a:r>
              <a:rPr lang="it-IT" altLang="it-IT" sz="2000" b="0" dirty="0">
                <a:latin typeface="Times New Roman" panose="02020603050405020304" pitchFamily="18" charset="0"/>
              </a:rPr>
              <a:t> (da Vilfredo Pareto, 1906), ma esso </a:t>
            </a:r>
            <a:r>
              <a:rPr lang="it-IT" altLang="it-IT" sz="2000" b="0" u="sng" dirty="0">
                <a:latin typeface="Times New Roman" panose="02020603050405020304" pitchFamily="18" charset="0"/>
              </a:rPr>
              <a:t>non</a:t>
            </a:r>
            <a:r>
              <a:rPr lang="it-IT" altLang="it-IT" sz="2000" b="0" dirty="0">
                <a:latin typeface="Times New Roman" panose="02020603050405020304" pitchFamily="18" charset="0"/>
              </a:rPr>
              <a:t> garantisce il soddisfacimento di alcun requisito di equità.</a:t>
            </a:r>
          </a:p>
          <a:p>
            <a:pPr>
              <a:lnSpc>
                <a:spcPct val="80000"/>
              </a:lnSpc>
              <a:buFont typeface="Wingdings" panose="05000000000000000000" pitchFamily="2" charset="2"/>
              <a:buChar char="§"/>
            </a:pPr>
            <a:r>
              <a:rPr lang="it-IT" altLang="it-IT" sz="2000" b="0" dirty="0">
                <a:solidFill>
                  <a:srgbClr val="DC0081"/>
                </a:solidFill>
                <a:latin typeface="Times New Roman" panose="02020603050405020304" pitchFamily="18" charset="0"/>
              </a:rPr>
              <a:t>Criterio paretiano</a:t>
            </a:r>
            <a:r>
              <a:rPr lang="it-IT" altLang="it-IT" sz="2000" b="0" dirty="0">
                <a:latin typeface="Times New Roman" panose="02020603050405020304" pitchFamily="18" charset="0"/>
              </a:rPr>
              <a:t>: data un’allocazione iniziale delle risorse, la si può modificare solo se è possibile riallocare le risorse in modo da </a:t>
            </a:r>
            <a:r>
              <a:rPr lang="it-IT" altLang="it-IT" sz="2000" b="0" u="sng" dirty="0">
                <a:latin typeface="Times New Roman" panose="02020603050405020304" pitchFamily="18" charset="0"/>
              </a:rPr>
              <a:t>aumentare l’output di almeno un bene senza ridurre la quantità di nessun altro</a:t>
            </a:r>
            <a:r>
              <a:rPr lang="it-IT" altLang="it-IT" sz="2000" b="0" dirty="0">
                <a:latin typeface="Times New Roman" panose="02020603050405020304" pitchFamily="18" charset="0"/>
              </a:rPr>
              <a:t> </a:t>
            </a:r>
            <a:r>
              <a:rPr lang="it-IT" altLang="it-IT" sz="2000" b="0" dirty="0">
                <a:latin typeface="Times New Roman" panose="02020603050405020304" pitchFamily="18" charset="0"/>
                <a:sym typeface="Symbol" panose="05050102010706020507" pitchFamily="18" charset="2"/>
              </a:rPr>
              <a:t> è la tecnica dell’angolo retto!</a:t>
            </a:r>
          </a:p>
          <a:p>
            <a:pPr>
              <a:lnSpc>
                <a:spcPct val="80000"/>
              </a:lnSpc>
              <a:buFont typeface="Wingdings" panose="05000000000000000000" pitchFamily="2" charset="2"/>
              <a:buChar char="§"/>
            </a:pPr>
            <a:r>
              <a:rPr lang="it-IT" altLang="it-IT" sz="2000" b="0" dirty="0">
                <a:latin typeface="Times New Roman" panose="02020603050405020304" pitchFamily="18" charset="0"/>
              </a:rPr>
              <a:t>Un’allocazione delle risorse tale che ogni variazione della stessa volta ad aumentare l’output di un bene riduce quello di almeno un altro bene è detta </a:t>
            </a:r>
            <a:r>
              <a:rPr lang="it-IT" altLang="it-IT" sz="2000" b="0" dirty="0">
                <a:solidFill>
                  <a:srgbClr val="DC0081"/>
                </a:solidFill>
                <a:latin typeface="Times New Roman" panose="02020603050405020304" pitchFamily="18" charset="0"/>
              </a:rPr>
              <a:t>ottimo paretiano</a:t>
            </a:r>
            <a:r>
              <a:rPr lang="it-IT" altLang="it-IT" sz="2000" b="0" dirty="0">
                <a:latin typeface="Times New Roman" panose="02020603050405020304" pitchFamily="18" charset="0"/>
              </a:rPr>
              <a:t>. Essa è quindi </a:t>
            </a:r>
            <a:r>
              <a:rPr lang="it-IT" altLang="it-IT" sz="2000" b="0" u="sng" dirty="0">
                <a:latin typeface="Times New Roman" panose="02020603050405020304" pitchFamily="18" charset="0"/>
              </a:rPr>
              <a:t>non modificabile</a:t>
            </a:r>
            <a:r>
              <a:rPr lang="it-IT" altLang="it-IT" sz="2000" b="0" dirty="0">
                <a:latin typeface="Times New Roman" panose="02020603050405020304" pitchFamily="18" charset="0"/>
              </a:rPr>
              <a:t> in base al criterio paretiano.</a:t>
            </a:r>
          </a:p>
          <a:p>
            <a:pPr>
              <a:lnSpc>
                <a:spcPct val="80000"/>
              </a:lnSpc>
              <a:buFont typeface="Wingdings" panose="05000000000000000000" pitchFamily="2" charset="2"/>
              <a:buChar char="§"/>
            </a:pPr>
            <a:r>
              <a:rPr lang="it-IT" altLang="it-IT" sz="2000" b="0" dirty="0">
                <a:latin typeface="Times New Roman" panose="02020603050405020304" pitchFamily="18" charset="0"/>
              </a:rPr>
              <a:t>Il criterio può essere esaminato con la </a:t>
            </a:r>
            <a:r>
              <a:rPr lang="it-IT" altLang="it-IT" sz="2000" b="0" dirty="0">
                <a:solidFill>
                  <a:srgbClr val="DC0081"/>
                </a:solidFill>
                <a:latin typeface="Times New Roman" panose="02020603050405020304" pitchFamily="18" charset="0"/>
              </a:rPr>
              <a:t>FPP </a:t>
            </a:r>
            <a:r>
              <a:rPr lang="it-IT" altLang="it-IT" sz="2000" b="0" dirty="0">
                <a:latin typeface="Times New Roman" panose="02020603050405020304" pitchFamily="18" charset="0"/>
              </a:rPr>
              <a:t>ed illustra bene anche il trade-off tra equità ed efficienza. Non è infatti possibile garantire il rispetto del criterio ed anche una combinazione “equa” dei due beni prodotti.</a:t>
            </a:r>
            <a:r>
              <a:rPr lang="it-IT" altLang="it-IT" sz="2000" b="0" dirty="0">
                <a:solidFill>
                  <a:srgbClr val="DC0081"/>
                </a:solidFill>
                <a:latin typeface="Times New Roman" panose="02020603050405020304" pitchFamily="18" charset="0"/>
              </a:rPr>
              <a:t> </a:t>
            </a:r>
            <a:endParaRPr lang="it-IT" altLang="it-IT" sz="2000" b="0" dirty="0">
              <a:latin typeface="Times New Roman" panose="02020603050405020304" pitchFamily="18" charset="0"/>
            </a:endParaRPr>
          </a:p>
        </p:txBody>
      </p:sp>
      <p:pic>
        <p:nvPicPr>
          <p:cNvPr id="271364" name="Picture 4" descr="Portrait of V. Par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677988"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1363">
                                            <p:txEl>
                                              <p:pRg st="2" end="2"/>
                                            </p:txEl>
                                          </p:spTgt>
                                        </p:tgtEl>
                                        <p:attrNameLst>
                                          <p:attrName>style.visibility</p:attrName>
                                        </p:attrNameLst>
                                      </p:cBhvr>
                                      <p:to>
                                        <p:strVal val="visible"/>
                                      </p:to>
                                    </p:set>
                                    <p:anim calcmode="lin" valueType="num">
                                      <p:cBhvr additive="base">
                                        <p:cTn id="7" dur="500" fill="hold"/>
                                        <p:tgtEl>
                                          <p:spTgt spid="27136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136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71364"/>
                                        </p:tgtEl>
                                        <p:attrNameLst>
                                          <p:attrName>style.visibility</p:attrName>
                                        </p:attrNameLst>
                                      </p:cBhvr>
                                      <p:to>
                                        <p:strVal val="visible"/>
                                      </p:to>
                                    </p:set>
                                    <p:anim calcmode="lin" valueType="num">
                                      <p:cBhvr additive="base">
                                        <p:cTn id="11" dur="500" fill="hold"/>
                                        <p:tgtEl>
                                          <p:spTgt spid="271364"/>
                                        </p:tgtEl>
                                        <p:attrNameLst>
                                          <p:attrName>ppt_x</p:attrName>
                                        </p:attrNameLst>
                                      </p:cBhvr>
                                      <p:tavLst>
                                        <p:tav tm="0">
                                          <p:val>
                                            <p:strVal val="0-#ppt_w/2"/>
                                          </p:val>
                                        </p:tav>
                                        <p:tav tm="100000">
                                          <p:val>
                                            <p:strVal val="#ppt_x"/>
                                          </p:val>
                                        </p:tav>
                                      </p:tavLst>
                                    </p:anim>
                                    <p:anim calcmode="lin" valueType="num">
                                      <p:cBhvr additive="base">
                                        <p:cTn id="12" dur="500" fill="hold"/>
                                        <p:tgtEl>
                                          <p:spTgt spid="271364"/>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71363">
                                            <p:txEl>
                                              <p:pRg st="3" end="3"/>
                                            </p:txEl>
                                          </p:spTgt>
                                        </p:tgtEl>
                                        <p:attrNameLst>
                                          <p:attrName>style.visibility</p:attrName>
                                        </p:attrNameLst>
                                      </p:cBhvr>
                                      <p:to>
                                        <p:strVal val="visible"/>
                                      </p:to>
                                    </p:set>
                                    <p:anim calcmode="lin" valueType="num">
                                      <p:cBhvr additive="base">
                                        <p:cTn id="17" dur="500" fill="hold"/>
                                        <p:tgtEl>
                                          <p:spTgt spid="27136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71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271363">
                                            <p:txEl>
                                              <p:pRg st="4" end="4"/>
                                            </p:txEl>
                                          </p:spTgt>
                                        </p:tgtEl>
                                        <p:attrNameLst>
                                          <p:attrName>style.visibility</p:attrName>
                                        </p:attrNameLst>
                                      </p:cBhvr>
                                      <p:to>
                                        <p:strVal val="visible"/>
                                      </p:to>
                                    </p:set>
                                    <p:anim calcmode="lin" valueType="num">
                                      <p:cBhvr additive="base">
                                        <p:cTn id="23" dur="500" fill="hold"/>
                                        <p:tgtEl>
                                          <p:spTgt spid="27136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71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271363">
                                            <p:txEl>
                                              <p:pRg st="5" end="5"/>
                                            </p:txEl>
                                          </p:spTgt>
                                        </p:tgtEl>
                                        <p:attrNameLst>
                                          <p:attrName>style.visibility</p:attrName>
                                        </p:attrNameLst>
                                      </p:cBhvr>
                                      <p:to>
                                        <p:strVal val="visible"/>
                                      </p:to>
                                    </p:set>
                                    <p:anim calcmode="lin" valueType="num">
                                      <p:cBhvr additive="base">
                                        <p:cTn id="29" dur="500" fill="hold"/>
                                        <p:tgtEl>
                                          <p:spTgt spid="27136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7136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819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819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819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8198" name="Rectangle 6"/>
          <p:cNvSpPr>
            <a:spLocks noGrp="1" noChangeArrowheads="1"/>
          </p:cNvSpPr>
          <p:nvPr>
            <p:ph type="title"/>
          </p:nvPr>
        </p:nvSpPr>
        <p:spPr>
          <a:xfrm>
            <a:off x="685800" y="152400"/>
            <a:ext cx="7772400" cy="762000"/>
          </a:xfrm>
          <a:noFill/>
        </p:spPr>
        <p:txBody>
          <a:bodyPr/>
          <a:lstStyle/>
          <a:p>
            <a:pPr algn="ctr"/>
            <a:r>
              <a:rPr lang="it-IT" altLang="it-IT" sz="3600" b="0">
                <a:solidFill>
                  <a:srgbClr val="000000"/>
                </a:solidFill>
                <a:latin typeface="Times New Roman" panose="02020603050405020304" pitchFamily="18" charset="0"/>
              </a:rPr>
              <a:t>Il problema economico</a:t>
            </a:r>
            <a:endParaRPr lang="it-IT" altLang="it-IT" sz="3600" b="0">
              <a:solidFill>
                <a:srgbClr val="220015"/>
              </a:solidFill>
              <a:latin typeface="Times New Roman" panose="02020603050405020304" pitchFamily="18" charset="0"/>
            </a:endParaRPr>
          </a:p>
        </p:txBody>
      </p:sp>
      <p:sp>
        <p:nvSpPr>
          <p:cNvPr id="242695" name="Rectangle 7"/>
          <p:cNvSpPr>
            <a:spLocks noGrp="1" noChangeArrowheads="1"/>
          </p:cNvSpPr>
          <p:nvPr>
            <p:ph type="body" idx="1"/>
          </p:nvPr>
        </p:nvSpPr>
        <p:spPr>
          <a:xfrm>
            <a:off x="152400" y="914400"/>
            <a:ext cx="8839200" cy="5638800"/>
          </a:xfrm>
          <a:noFill/>
        </p:spPr>
        <p:txBody>
          <a:bodyPr/>
          <a:lstStyle/>
          <a:p>
            <a:pPr>
              <a:buFont typeface="Wingdings" panose="05000000000000000000" pitchFamily="2" charset="2"/>
              <a:buChar char="§"/>
            </a:pPr>
            <a:r>
              <a:rPr lang="it-IT" altLang="it-IT" sz="2800" b="0" dirty="0">
                <a:solidFill>
                  <a:srgbClr val="000000"/>
                </a:solidFill>
                <a:latin typeface="Times New Roman" panose="02020603050405020304" pitchFamily="18" charset="0"/>
              </a:rPr>
              <a:t>Il problema economico fondamentale è la </a:t>
            </a:r>
            <a:r>
              <a:rPr lang="it-IT" altLang="it-IT" sz="2800" b="0" dirty="0">
                <a:solidFill>
                  <a:srgbClr val="DC0081"/>
                </a:solidFill>
                <a:latin typeface="Times New Roman" panose="02020603050405020304" pitchFamily="18" charset="0"/>
              </a:rPr>
              <a:t>scarsità</a:t>
            </a:r>
            <a:r>
              <a:rPr lang="it-IT" altLang="it-IT" sz="2800" b="0" dirty="0">
                <a:solidFill>
                  <a:srgbClr val="000000"/>
                </a:solidFill>
                <a:latin typeface="Times New Roman" panose="02020603050405020304" pitchFamily="18" charset="0"/>
              </a:rPr>
              <a:t>. </a:t>
            </a:r>
          </a:p>
          <a:p>
            <a:pPr>
              <a:buFont typeface="Wingdings" panose="05000000000000000000" pitchFamily="2" charset="2"/>
              <a:buChar char="§"/>
            </a:pPr>
            <a:r>
              <a:rPr lang="it-IT" altLang="it-IT" sz="2800" b="0" dirty="0">
                <a:solidFill>
                  <a:srgbClr val="000000"/>
                </a:solidFill>
                <a:latin typeface="Times New Roman" panose="02020603050405020304" pitchFamily="18" charset="0"/>
              </a:rPr>
              <a:t>Con tale termine si intende che il fatto che le risorse a disposizione non sono mai sufficienti a soddisfare </a:t>
            </a:r>
            <a:r>
              <a:rPr lang="it-IT" altLang="it-IT" sz="2800" b="0" u="sng" dirty="0">
                <a:solidFill>
                  <a:srgbClr val="000000"/>
                </a:solidFill>
                <a:latin typeface="Times New Roman" panose="02020603050405020304" pitchFamily="18" charset="0"/>
              </a:rPr>
              <a:t>tutti</a:t>
            </a:r>
            <a:r>
              <a:rPr lang="it-IT" altLang="it-IT" sz="2800" b="0" dirty="0">
                <a:solidFill>
                  <a:srgbClr val="000000"/>
                </a:solidFill>
                <a:latin typeface="Times New Roman" panose="02020603050405020304" pitchFamily="18" charset="0"/>
              </a:rPr>
              <a:t> i bisogni  e i desideri degli </a:t>
            </a:r>
            <a:r>
              <a:rPr lang="it-IT" altLang="it-IT" sz="2800" b="0" dirty="0">
                <a:solidFill>
                  <a:srgbClr val="DC0081"/>
                </a:solidFill>
                <a:latin typeface="Times New Roman" panose="02020603050405020304" pitchFamily="18" charset="0"/>
              </a:rPr>
              <a:t>agenti economici</a:t>
            </a:r>
            <a:r>
              <a:rPr lang="it-IT" altLang="it-IT" sz="2800" b="0" dirty="0">
                <a:solidFill>
                  <a:srgbClr val="000000"/>
                </a:solidFill>
                <a:latin typeface="Times New Roman" panose="02020603050405020304" pitchFamily="18" charset="0"/>
              </a:rPr>
              <a:t> (= individui, imprese, collettività, nazioni). </a:t>
            </a:r>
          </a:p>
          <a:p>
            <a:pPr>
              <a:buFont typeface="Wingdings" panose="05000000000000000000" pitchFamily="2" charset="2"/>
              <a:buChar char="§"/>
            </a:pPr>
            <a:r>
              <a:rPr lang="it-IT" altLang="it-IT" sz="2800" b="0" dirty="0">
                <a:solidFill>
                  <a:srgbClr val="000000"/>
                </a:solidFill>
                <a:latin typeface="Times New Roman" panose="02020603050405020304" pitchFamily="18" charset="0"/>
              </a:rPr>
              <a:t>L’esistenza del problema della scarsità implica l’esigenza di operare delle </a:t>
            </a:r>
            <a:r>
              <a:rPr lang="it-IT" altLang="it-IT" sz="2800" b="0" dirty="0">
                <a:solidFill>
                  <a:srgbClr val="DC0081"/>
                </a:solidFill>
                <a:latin typeface="Times New Roman" panose="02020603050405020304" pitchFamily="18" charset="0"/>
              </a:rPr>
              <a:t>scelte</a:t>
            </a:r>
            <a:r>
              <a:rPr lang="it-IT" altLang="it-IT" sz="2800" b="0" dirty="0">
                <a:solidFill>
                  <a:srgbClr val="000000"/>
                </a:solidFill>
                <a:latin typeface="Times New Roman" panose="02020603050405020304" pitchFamily="18" charset="0"/>
              </a:rPr>
              <a:t>. </a:t>
            </a:r>
          </a:p>
          <a:p>
            <a:pPr>
              <a:buFont typeface="Wingdings" panose="05000000000000000000" pitchFamily="2" charset="2"/>
              <a:buChar char="§"/>
            </a:pPr>
            <a:r>
              <a:rPr lang="it-IT" altLang="it-IT" sz="2800" b="0" dirty="0">
                <a:solidFill>
                  <a:srgbClr val="000000"/>
                </a:solidFill>
                <a:latin typeface="Times New Roman" panose="02020603050405020304" pitchFamily="18" charset="0"/>
              </a:rPr>
              <a:t>L’economia è dunque la scienza che si occupa…</a:t>
            </a:r>
          </a:p>
          <a:p>
            <a:pPr marL="914400" lvl="1" indent="-457200">
              <a:buFont typeface="Monotype Sorts" pitchFamily="2" charset="2"/>
              <a:buAutoNum type="arabicPeriod"/>
            </a:pPr>
            <a:r>
              <a:rPr lang="it-IT" altLang="it-IT" sz="2400" b="0" dirty="0">
                <a:solidFill>
                  <a:srgbClr val="000000"/>
                </a:solidFill>
                <a:latin typeface="Times New Roman" panose="02020603050405020304" pitchFamily="18" charset="0"/>
              </a:rPr>
              <a:t>di studiare </a:t>
            </a:r>
            <a:r>
              <a:rPr lang="it-IT" altLang="it-IT" sz="2400" b="0" u="sng" dirty="0">
                <a:solidFill>
                  <a:srgbClr val="000000"/>
                </a:solidFill>
                <a:latin typeface="Times New Roman" panose="02020603050405020304" pitchFamily="18" charset="0"/>
              </a:rPr>
              <a:t>le scelte degli agenti economici</a:t>
            </a:r>
            <a:r>
              <a:rPr lang="it-IT" altLang="it-IT" sz="2400" b="0" dirty="0">
                <a:solidFill>
                  <a:srgbClr val="000000"/>
                </a:solidFill>
                <a:latin typeface="Times New Roman" panose="02020603050405020304" pitchFamily="18" charset="0"/>
              </a:rPr>
              <a:t> riguardo alla gestione delle risorse scarse.</a:t>
            </a:r>
          </a:p>
          <a:p>
            <a:pPr marL="914400" lvl="1" indent="-457200">
              <a:buFont typeface="Monotype Sorts" pitchFamily="2" charset="2"/>
              <a:buAutoNum type="arabicPeriod"/>
            </a:pPr>
            <a:r>
              <a:rPr lang="it-IT" altLang="it-IT" sz="2400" b="0" dirty="0">
                <a:solidFill>
                  <a:srgbClr val="000000"/>
                </a:solidFill>
                <a:latin typeface="Times New Roman" panose="02020603050405020304" pitchFamily="18" charset="0"/>
              </a:rPr>
              <a:t>di studiare </a:t>
            </a:r>
            <a:r>
              <a:rPr lang="it-IT" altLang="it-IT" sz="2400" b="0" u="sng" dirty="0">
                <a:solidFill>
                  <a:srgbClr val="000000"/>
                </a:solidFill>
                <a:latin typeface="Times New Roman" panose="02020603050405020304" pitchFamily="18" charset="0"/>
              </a:rPr>
              <a:t>le regole e/o le istituzioni</a:t>
            </a:r>
            <a:r>
              <a:rPr lang="it-IT" altLang="it-IT" sz="2400" b="0" dirty="0">
                <a:solidFill>
                  <a:srgbClr val="000000"/>
                </a:solidFill>
                <a:latin typeface="Times New Roman" panose="02020603050405020304" pitchFamily="18" charset="0"/>
              </a:rPr>
              <a:t> che possono rendere “migliori” tali scelte.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2695">
                                            <p:txEl>
                                              <p:pRg st="2" end="2"/>
                                            </p:txEl>
                                          </p:spTgt>
                                        </p:tgtEl>
                                        <p:attrNameLst>
                                          <p:attrName>style.visibility</p:attrName>
                                        </p:attrNameLst>
                                      </p:cBhvr>
                                      <p:to>
                                        <p:strVal val="visible"/>
                                      </p:to>
                                    </p:set>
                                    <p:anim calcmode="lin" valueType="num">
                                      <p:cBhvr additive="base">
                                        <p:cTn id="7" dur="500" fill="hold"/>
                                        <p:tgtEl>
                                          <p:spTgt spid="24269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26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42695">
                                            <p:txEl>
                                              <p:pRg st="3" end="3"/>
                                            </p:txEl>
                                          </p:spTgt>
                                        </p:tgtEl>
                                        <p:attrNameLst>
                                          <p:attrName>style.visibility</p:attrName>
                                        </p:attrNameLst>
                                      </p:cBhvr>
                                      <p:to>
                                        <p:strVal val="visible"/>
                                      </p:to>
                                    </p:set>
                                    <p:anim calcmode="lin" valueType="num">
                                      <p:cBhvr additive="base">
                                        <p:cTn id="13" dur="500" fill="hold"/>
                                        <p:tgtEl>
                                          <p:spTgt spid="24269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2695">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42695">
                                            <p:txEl>
                                              <p:pRg st="4" end="4"/>
                                            </p:txEl>
                                          </p:spTgt>
                                        </p:tgtEl>
                                        <p:attrNameLst>
                                          <p:attrName>style.visibility</p:attrName>
                                        </p:attrNameLst>
                                      </p:cBhvr>
                                      <p:to>
                                        <p:strVal val="visible"/>
                                      </p:to>
                                    </p:set>
                                    <p:anim calcmode="lin" valueType="num">
                                      <p:cBhvr additive="base">
                                        <p:cTn id="17" dur="500" fill="hold"/>
                                        <p:tgtEl>
                                          <p:spTgt spid="24269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26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242695">
                                            <p:txEl>
                                              <p:pRg st="5" end="5"/>
                                            </p:txEl>
                                          </p:spTgt>
                                        </p:tgtEl>
                                        <p:attrNameLst>
                                          <p:attrName>style.visibility</p:attrName>
                                        </p:attrNameLst>
                                      </p:cBhvr>
                                      <p:to>
                                        <p:strVal val="visible"/>
                                      </p:to>
                                    </p:set>
                                    <p:anim calcmode="lin" valueType="num">
                                      <p:cBhvr additive="base">
                                        <p:cTn id="23" dur="500" fill="hold"/>
                                        <p:tgtEl>
                                          <p:spTgt spid="242695">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426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4813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48132" name="Rectangle 4"/>
          <p:cNvSpPr>
            <a:spLocks noGrp="1" noChangeArrowheads="1"/>
          </p:cNvSpPr>
          <p:nvPr>
            <p:ph type="title"/>
          </p:nvPr>
        </p:nvSpPr>
        <p:spPr>
          <a:xfrm>
            <a:off x="433388" y="308770"/>
            <a:ext cx="8305800" cy="1143000"/>
          </a:xfrm>
          <a:noFill/>
        </p:spPr>
        <p:txBody>
          <a:bodyPr/>
          <a:lstStyle/>
          <a:p>
            <a:pPr algn="ctr"/>
            <a:r>
              <a:rPr lang="it-IT" altLang="it-IT" sz="4000" b="0" dirty="0">
                <a:solidFill>
                  <a:srgbClr val="000000"/>
                </a:solidFill>
              </a:rPr>
              <a:t>Impossibilità, inefficienza, efficienza</a:t>
            </a:r>
          </a:p>
        </p:txBody>
      </p:sp>
      <p:sp>
        <p:nvSpPr>
          <p:cNvPr id="48133" name="Freeform 5"/>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w 2799"/>
              <a:gd name="T19" fmla="*/ 2147483646 h 2366"/>
              <a:gd name="T20" fmla="*/ 0 w 2799"/>
              <a:gd name="T21" fmla="*/ 2147483646 h 2366"/>
              <a:gd name="T22" fmla="*/ 0 w 2799"/>
              <a:gd name="T23" fmla="*/ 2147483646 h 2366"/>
              <a:gd name="T24" fmla="*/ 0 w 2799"/>
              <a:gd name="T25" fmla="*/ 2147483646 h 2366"/>
              <a:gd name="T26" fmla="*/ 2147483646 w 2799"/>
              <a:gd name="T27" fmla="*/ 2147483646 h 23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lnTo>
                  <a:pt x="0" y="374"/>
                </a:lnTo>
                <a:lnTo>
                  <a:pt x="0" y="1176"/>
                </a:lnTo>
                <a:lnTo>
                  <a:pt x="0" y="1991"/>
                </a:lnTo>
                <a:lnTo>
                  <a:pt x="0" y="2365"/>
                </a:lnTo>
                <a:lnTo>
                  <a:pt x="2798" y="2365"/>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4" name="Rectangle 6"/>
          <p:cNvSpPr>
            <a:spLocks noChangeArrowheads="1"/>
          </p:cNvSpPr>
          <p:nvPr/>
        </p:nvSpPr>
        <p:spPr bwMode="auto">
          <a:xfrm>
            <a:off x="1225550" y="2392363"/>
            <a:ext cx="4429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3,000</a:t>
            </a:r>
          </a:p>
        </p:txBody>
      </p:sp>
      <p:sp>
        <p:nvSpPr>
          <p:cNvPr id="48135" name="Rectangle 7"/>
          <p:cNvSpPr>
            <a:spLocks noChangeArrowheads="1"/>
          </p:cNvSpPr>
          <p:nvPr/>
        </p:nvSpPr>
        <p:spPr bwMode="auto">
          <a:xfrm>
            <a:off x="1225550" y="4895850"/>
            <a:ext cx="4429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1,000</a:t>
            </a:r>
          </a:p>
        </p:txBody>
      </p:sp>
      <p:sp>
        <p:nvSpPr>
          <p:cNvPr id="48136" name="Rectangle 8"/>
          <p:cNvSpPr>
            <a:spLocks noChangeArrowheads="1"/>
          </p:cNvSpPr>
          <p:nvPr/>
        </p:nvSpPr>
        <p:spPr bwMode="auto">
          <a:xfrm>
            <a:off x="1225550" y="3643313"/>
            <a:ext cx="4429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2,000</a:t>
            </a:r>
          </a:p>
        </p:txBody>
      </p:sp>
      <p:sp>
        <p:nvSpPr>
          <p:cNvPr id="48137" name="Rectangle 9"/>
          <p:cNvSpPr>
            <a:spLocks noChangeArrowheads="1"/>
          </p:cNvSpPr>
          <p:nvPr/>
        </p:nvSpPr>
        <p:spPr bwMode="auto">
          <a:xfrm>
            <a:off x="1225550" y="3313113"/>
            <a:ext cx="4429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2,200</a:t>
            </a:r>
          </a:p>
        </p:txBody>
      </p:sp>
      <p:sp>
        <p:nvSpPr>
          <p:cNvPr id="48138" name="Rectangle 10"/>
          <p:cNvSpPr>
            <a:spLocks noChangeArrowheads="1"/>
          </p:cNvSpPr>
          <p:nvPr/>
        </p:nvSpPr>
        <p:spPr bwMode="auto">
          <a:xfrm>
            <a:off x="2996778" y="5056981"/>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A</a:t>
            </a:r>
          </a:p>
        </p:txBody>
      </p:sp>
      <p:sp>
        <p:nvSpPr>
          <p:cNvPr id="48139" name="Rectangle 11"/>
          <p:cNvSpPr>
            <a:spLocks noChangeArrowheads="1"/>
          </p:cNvSpPr>
          <p:nvPr/>
        </p:nvSpPr>
        <p:spPr bwMode="auto">
          <a:xfrm>
            <a:off x="5082381" y="3668712"/>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B</a:t>
            </a:r>
          </a:p>
        </p:txBody>
      </p:sp>
      <p:sp>
        <p:nvSpPr>
          <p:cNvPr id="48140" name="Rectangle 12"/>
          <p:cNvSpPr>
            <a:spLocks noChangeArrowheads="1"/>
          </p:cNvSpPr>
          <p:nvPr/>
        </p:nvSpPr>
        <p:spPr bwMode="auto">
          <a:xfrm>
            <a:off x="4627563" y="32258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C</a:t>
            </a:r>
          </a:p>
        </p:txBody>
      </p:sp>
      <p:sp>
        <p:nvSpPr>
          <p:cNvPr id="48141" name="Rectangle 13"/>
          <p:cNvSpPr>
            <a:spLocks noChangeArrowheads="1"/>
          </p:cNvSpPr>
          <p:nvPr/>
        </p:nvSpPr>
        <p:spPr bwMode="auto">
          <a:xfrm>
            <a:off x="7389813" y="6321425"/>
            <a:ext cx="10620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Automobili</a:t>
            </a:r>
            <a:endParaRPr lang="it-IT" altLang="it-IT" sz="1400">
              <a:solidFill>
                <a:srgbClr val="000000"/>
              </a:solidFill>
              <a:latin typeface="Arial" panose="020B0604020202020204" pitchFamily="34" charset="0"/>
            </a:endParaRPr>
          </a:p>
        </p:txBody>
      </p:sp>
      <p:sp>
        <p:nvSpPr>
          <p:cNvPr id="48142" name="Rectangle 14"/>
          <p:cNvSpPr>
            <a:spLocks noChangeArrowheads="1"/>
          </p:cNvSpPr>
          <p:nvPr/>
        </p:nvSpPr>
        <p:spPr bwMode="auto">
          <a:xfrm>
            <a:off x="4781550" y="6321425"/>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700</a:t>
            </a:r>
          </a:p>
        </p:txBody>
      </p:sp>
      <p:sp>
        <p:nvSpPr>
          <p:cNvPr id="48143" name="Rectangle 15"/>
          <p:cNvSpPr>
            <a:spLocks noChangeArrowheads="1"/>
          </p:cNvSpPr>
          <p:nvPr/>
        </p:nvSpPr>
        <p:spPr bwMode="auto">
          <a:xfrm>
            <a:off x="4364038" y="6321425"/>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600</a:t>
            </a:r>
          </a:p>
        </p:txBody>
      </p:sp>
      <p:sp>
        <p:nvSpPr>
          <p:cNvPr id="48144" name="Rectangle 16"/>
          <p:cNvSpPr>
            <a:spLocks noChangeArrowheads="1"/>
          </p:cNvSpPr>
          <p:nvPr/>
        </p:nvSpPr>
        <p:spPr bwMode="auto">
          <a:xfrm>
            <a:off x="3014663" y="6321425"/>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300</a:t>
            </a:r>
          </a:p>
        </p:txBody>
      </p:sp>
      <p:sp>
        <p:nvSpPr>
          <p:cNvPr id="48145" name="Rectangle 17"/>
          <p:cNvSpPr>
            <a:spLocks noChangeArrowheads="1"/>
          </p:cNvSpPr>
          <p:nvPr/>
        </p:nvSpPr>
        <p:spPr bwMode="auto">
          <a:xfrm>
            <a:off x="1666875" y="6321425"/>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48146" name="Rectangle 18"/>
          <p:cNvSpPr>
            <a:spLocks noChangeArrowheads="1"/>
          </p:cNvSpPr>
          <p:nvPr/>
        </p:nvSpPr>
        <p:spPr bwMode="auto">
          <a:xfrm>
            <a:off x="6042025" y="6321425"/>
            <a:ext cx="4429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1,000</a:t>
            </a:r>
          </a:p>
        </p:txBody>
      </p:sp>
      <p:sp>
        <p:nvSpPr>
          <p:cNvPr id="48147" name="Rectangle 19"/>
          <p:cNvSpPr>
            <a:spLocks noChangeArrowheads="1"/>
          </p:cNvSpPr>
          <p:nvPr/>
        </p:nvSpPr>
        <p:spPr bwMode="auto">
          <a:xfrm>
            <a:off x="685800" y="1600200"/>
            <a:ext cx="12414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Computer</a:t>
            </a:r>
          </a:p>
        </p:txBody>
      </p:sp>
      <p:sp>
        <p:nvSpPr>
          <p:cNvPr id="48148" name="Freeform 20"/>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path>
            </a:pathLst>
          </a:custGeom>
          <a:noFill/>
          <a:ln w="28575" cap="rnd" cmpd="sng">
            <a:solidFill>
              <a:srgbClr val="4D9A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9" name="Freeform 21"/>
          <p:cNvSpPr>
            <a:spLocks/>
          </p:cNvSpPr>
          <p:nvPr/>
        </p:nvSpPr>
        <p:spPr bwMode="auto">
          <a:xfrm>
            <a:off x="1865313" y="1490663"/>
            <a:ext cx="6477000" cy="4789487"/>
          </a:xfrm>
          <a:custGeom>
            <a:avLst/>
            <a:gdLst>
              <a:gd name="T0" fmla="*/ 0 w 4080"/>
              <a:gd name="T1" fmla="*/ 0 h 3017"/>
              <a:gd name="T2" fmla="*/ 0 w 4080"/>
              <a:gd name="T3" fmla="*/ 2147483646 h 3017"/>
              <a:gd name="T4" fmla="*/ 2147483646 w 4080"/>
              <a:gd name="T5" fmla="*/ 2147483646 h 3017"/>
              <a:gd name="T6" fmla="*/ 0 60000 65536"/>
              <a:gd name="T7" fmla="*/ 0 60000 65536"/>
              <a:gd name="T8" fmla="*/ 0 60000 65536"/>
            </a:gdLst>
            <a:ahLst/>
            <a:cxnLst>
              <a:cxn ang="T6">
                <a:pos x="T0" y="T1"/>
              </a:cxn>
              <a:cxn ang="T7">
                <a:pos x="T2" y="T3"/>
              </a:cxn>
              <a:cxn ang="T8">
                <a:pos x="T4" y="T5"/>
              </a:cxn>
            </a:cxnLst>
            <a:rect l="0" t="0" r="r" b="b"/>
            <a:pathLst>
              <a:path w="4080" h="3017">
                <a:moveTo>
                  <a:pt x="0" y="0"/>
                </a:moveTo>
                <a:lnTo>
                  <a:pt x="0" y="3016"/>
                </a:lnTo>
                <a:lnTo>
                  <a:pt x="4079" y="301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0" name="Rectangle 22"/>
          <p:cNvSpPr>
            <a:spLocks noChangeArrowheads="1"/>
          </p:cNvSpPr>
          <p:nvPr/>
        </p:nvSpPr>
        <p:spPr bwMode="auto">
          <a:xfrm>
            <a:off x="5357813" y="2414588"/>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D</a:t>
            </a:r>
          </a:p>
        </p:txBody>
      </p:sp>
      <p:sp>
        <p:nvSpPr>
          <p:cNvPr id="48151" name="Freeform 23"/>
          <p:cNvSpPr>
            <a:spLocks/>
          </p:cNvSpPr>
          <p:nvPr/>
        </p:nvSpPr>
        <p:spPr bwMode="auto">
          <a:xfrm>
            <a:off x="1865313" y="5027613"/>
            <a:ext cx="1327150" cy="1252537"/>
          </a:xfrm>
          <a:custGeom>
            <a:avLst/>
            <a:gdLst>
              <a:gd name="T0" fmla="*/ 2147483646 w 836"/>
              <a:gd name="T1" fmla="*/ 2147483646 h 789"/>
              <a:gd name="T2" fmla="*/ 2147483646 w 836"/>
              <a:gd name="T3" fmla="*/ 0 h 789"/>
              <a:gd name="T4" fmla="*/ 0 w 836"/>
              <a:gd name="T5" fmla="*/ 0 h 789"/>
              <a:gd name="T6" fmla="*/ 0 60000 65536"/>
              <a:gd name="T7" fmla="*/ 0 60000 65536"/>
              <a:gd name="T8" fmla="*/ 0 60000 65536"/>
            </a:gdLst>
            <a:ahLst/>
            <a:cxnLst>
              <a:cxn ang="T6">
                <a:pos x="T0" y="T1"/>
              </a:cxn>
              <a:cxn ang="T7">
                <a:pos x="T2" y="T3"/>
              </a:cxn>
              <a:cxn ang="T8">
                <a:pos x="T4" y="T5"/>
              </a:cxn>
            </a:cxnLst>
            <a:rect l="0" t="0" r="r" b="b"/>
            <a:pathLst>
              <a:path w="836" h="789">
                <a:moveTo>
                  <a:pt x="835" y="788"/>
                </a:moveTo>
                <a:lnTo>
                  <a:pt x="835" y="0"/>
                </a:lnTo>
                <a:lnTo>
                  <a:pt x="0" y="0"/>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2" name="Freeform 24"/>
          <p:cNvSpPr>
            <a:spLocks/>
          </p:cNvSpPr>
          <p:nvPr/>
        </p:nvSpPr>
        <p:spPr bwMode="auto">
          <a:xfrm>
            <a:off x="1865313" y="3446463"/>
            <a:ext cx="2674937" cy="2833687"/>
          </a:xfrm>
          <a:custGeom>
            <a:avLst/>
            <a:gdLst>
              <a:gd name="T0" fmla="*/ 0 w 1685"/>
              <a:gd name="T1" fmla="*/ 0 h 1785"/>
              <a:gd name="T2" fmla="*/ 2147483646 w 1685"/>
              <a:gd name="T3" fmla="*/ 0 h 1785"/>
              <a:gd name="T4" fmla="*/ 2147483646 w 1685"/>
              <a:gd name="T5" fmla="*/ 2147483646 h 1785"/>
              <a:gd name="T6" fmla="*/ 0 60000 65536"/>
              <a:gd name="T7" fmla="*/ 0 60000 65536"/>
              <a:gd name="T8" fmla="*/ 0 60000 65536"/>
            </a:gdLst>
            <a:ahLst/>
            <a:cxnLst>
              <a:cxn ang="T6">
                <a:pos x="T0" y="T1"/>
              </a:cxn>
              <a:cxn ang="T7">
                <a:pos x="T2" y="T3"/>
              </a:cxn>
              <a:cxn ang="T8">
                <a:pos x="T4" y="T5"/>
              </a:cxn>
            </a:cxnLst>
            <a:rect l="0" t="0" r="r" b="b"/>
            <a:pathLst>
              <a:path w="1685" h="1785">
                <a:moveTo>
                  <a:pt x="0" y="0"/>
                </a:moveTo>
                <a:lnTo>
                  <a:pt x="1684" y="0"/>
                </a:lnTo>
                <a:lnTo>
                  <a:pt x="1684" y="1784"/>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3" name="Freeform 25"/>
          <p:cNvSpPr>
            <a:spLocks/>
          </p:cNvSpPr>
          <p:nvPr/>
        </p:nvSpPr>
        <p:spPr bwMode="auto">
          <a:xfrm>
            <a:off x="1865313" y="3775075"/>
            <a:ext cx="3117850" cy="2505075"/>
          </a:xfrm>
          <a:custGeom>
            <a:avLst/>
            <a:gdLst>
              <a:gd name="T0" fmla="*/ 0 w 1964"/>
              <a:gd name="T1" fmla="*/ 0 h 1578"/>
              <a:gd name="T2" fmla="*/ 2147483646 w 1964"/>
              <a:gd name="T3" fmla="*/ 0 h 1578"/>
              <a:gd name="T4" fmla="*/ 2147483646 w 1964"/>
              <a:gd name="T5" fmla="*/ 2147483646 h 1578"/>
              <a:gd name="T6" fmla="*/ 0 60000 65536"/>
              <a:gd name="T7" fmla="*/ 0 60000 65536"/>
              <a:gd name="T8" fmla="*/ 0 60000 65536"/>
            </a:gdLst>
            <a:ahLst/>
            <a:cxnLst>
              <a:cxn ang="T6">
                <a:pos x="T0" y="T1"/>
              </a:cxn>
              <a:cxn ang="T7">
                <a:pos x="T2" y="T3"/>
              </a:cxn>
              <a:cxn ang="T8">
                <a:pos x="T4" y="T5"/>
              </a:cxn>
            </a:cxnLst>
            <a:rect l="0" t="0" r="r" b="b"/>
            <a:pathLst>
              <a:path w="1964" h="1578">
                <a:moveTo>
                  <a:pt x="0" y="0"/>
                </a:moveTo>
                <a:lnTo>
                  <a:pt x="1963" y="0"/>
                </a:lnTo>
                <a:lnTo>
                  <a:pt x="1963" y="1577"/>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4" name="Freeform 26"/>
          <p:cNvSpPr>
            <a:spLocks/>
          </p:cNvSpPr>
          <p:nvPr/>
        </p:nvSpPr>
        <p:spPr bwMode="auto">
          <a:xfrm>
            <a:off x="3148013" y="4962525"/>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5" name="Freeform 27"/>
          <p:cNvSpPr>
            <a:spLocks/>
          </p:cNvSpPr>
          <p:nvPr/>
        </p:nvSpPr>
        <p:spPr bwMode="auto">
          <a:xfrm>
            <a:off x="4495800" y="3402013"/>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6" name="Freeform 28"/>
          <p:cNvSpPr>
            <a:spLocks/>
          </p:cNvSpPr>
          <p:nvPr/>
        </p:nvSpPr>
        <p:spPr bwMode="auto">
          <a:xfrm>
            <a:off x="4914900" y="37084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7" name="Freeform 29"/>
          <p:cNvSpPr>
            <a:spLocks/>
          </p:cNvSpPr>
          <p:nvPr/>
        </p:nvSpPr>
        <p:spPr bwMode="auto">
          <a:xfrm>
            <a:off x="5143500" y="24892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8" name="Line 30"/>
          <p:cNvSpPr>
            <a:spLocks noChangeShapeType="1"/>
          </p:cNvSpPr>
          <p:nvPr/>
        </p:nvSpPr>
        <p:spPr bwMode="auto">
          <a:xfrm flipV="1">
            <a:off x="3203575" y="3068638"/>
            <a:ext cx="0" cy="1944687"/>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9" name="Line 31"/>
          <p:cNvSpPr>
            <a:spLocks noChangeShapeType="1"/>
          </p:cNvSpPr>
          <p:nvPr/>
        </p:nvSpPr>
        <p:spPr bwMode="auto">
          <a:xfrm>
            <a:off x="3203575" y="5013325"/>
            <a:ext cx="2447925"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 name="Immagine 1">
            <a:extLst>
              <a:ext uri="{FF2B5EF4-FFF2-40B4-BE49-F238E27FC236}">
                <a16:creationId xmlns:a16="http://schemas.microsoft.com/office/drawing/2014/main" id="{5DB2D119-DC53-4F2E-A917-3AEE1C41C0A1}"/>
              </a:ext>
            </a:extLst>
          </p:cNvPr>
          <p:cNvPicPr>
            <a:picLocks noChangeAspect="1"/>
          </p:cNvPicPr>
          <p:nvPr/>
        </p:nvPicPr>
        <p:blipFill>
          <a:blip r:embed="rId3"/>
          <a:stretch>
            <a:fillRect/>
          </a:stretch>
        </p:blipFill>
        <p:spPr>
          <a:xfrm>
            <a:off x="3754545" y="4403401"/>
            <a:ext cx="78245" cy="81801"/>
          </a:xfrm>
          <a:prstGeom prst="rect">
            <a:avLst/>
          </a:prstGeom>
        </p:spPr>
      </p:pic>
      <p:sp>
        <p:nvSpPr>
          <p:cNvPr id="6" name="Rettangolo 5">
            <a:extLst>
              <a:ext uri="{FF2B5EF4-FFF2-40B4-BE49-F238E27FC236}">
                <a16:creationId xmlns:a16="http://schemas.microsoft.com/office/drawing/2014/main" id="{BE289D51-AF03-4E94-9210-C05A5165F6C7}"/>
              </a:ext>
            </a:extLst>
          </p:cNvPr>
          <p:cNvSpPr/>
          <p:nvPr/>
        </p:nvSpPr>
        <p:spPr>
          <a:xfrm>
            <a:off x="3439339" y="4257215"/>
            <a:ext cx="354328" cy="307777"/>
          </a:xfrm>
          <a:prstGeom prst="rect">
            <a:avLst/>
          </a:prstGeom>
        </p:spPr>
        <p:txBody>
          <a:bodyPr wrap="none">
            <a:spAutoFit/>
          </a:bodyPr>
          <a:lstStyle/>
          <a:p>
            <a:pPr lvl="0"/>
            <a:r>
              <a:rPr lang="it-IT" altLang="it-IT" sz="1400" b="1" dirty="0">
                <a:solidFill>
                  <a:srgbClr val="000000"/>
                </a:solidFill>
              </a:rPr>
              <a:t>A’</a:t>
            </a:r>
          </a:p>
        </p:txBody>
      </p:sp>
      <p:sp>
        <p:nvSpPr>
          <p:cNvPr id="40" name="Line 31">
            <a:extLst>
              <a:ext uri="{FF2B5EF4-FFF2-40B4-BE49-F238E27FC236}">
                <a16:creationId xmlns:a16="http://schemas.microsoft.com/office/drawing/2014/main" id="{459C76FA-2024-4F2C-A2AB-7EED53277710}"/>
              </a:ext>
            </a:extLst>
          </p:cNvPr>
          <p:cNvSpPr>
            <a:spLocks noChangeShapeType="1"/>
          </p:cNvSpPr>
          <p:nvPr/>
        </p:nvSpPr>
        <p:spPr bwMode="auto">
          <a:xfrm flipV="1">
            <a:off x="3832792" y="4432906"/>
            <a:ext cx="1347222" cy="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 name="Line 30">
            <a:extLst>
              <a:ext uri="{FF2B5EF4-FFF2-40B4-BE49-F238E27FC236}">
                <a16:creationId xmlns:a16="http://schemas.microsoft.com/office/drawing/2014/main" id="{A1CD9A1A-D489-40A5-BEEB-DBE194CFFCF4}"/>
              </a:ext>
            </a:extLst>
          </p:cNvPr>
          <p:cNvSpPr>
            <a:spLocks noChangeShapeType="1"/>
          </p:cNvSpPr>
          <p:nvPr/>
        </p:nvSpPr>
        <p:spPr bwMode="auto">
          <a:xfrm flipV="1">
            <a:off x="3787877" y="3225799"/>
            <a:ext cx="12372" cy="1243012"/>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5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815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81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13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1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81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815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815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813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815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815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815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8140"/>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48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p:bldP spid="48138" grpId="0"/>
      <p:bldP spid="48139" grpId="0"/>
      <p:bldP spid="48140" grpId="0"/>
      <p:bldP spid="48150" grpId="0"/>
      <p:bldP spid="48151" grpId="0" animBg="1"/>
      <p:bldP spid="48152" grpId="0" animBg="1"/>
      <p:bldP spid="48153" grpId="0" animBg="1"/>
      <p:bldP spid="48154" grpId="0" animBg="1"/>
      <p:bldP spid="48155" grpId="0" animBg="1"/>
      <p:bldP spid="48156" grpId="0" animBg="1"/>
      <p:bldP spid="48157" grpId="0" animBg="1"/>
      <p:bldP spid="48158" grpId="0" animBg="1"/>
      <p:bldP spid="48159" grpId="0" animBg="1"/>
      <p:bldP spid="40" grpId="0" animBg="1"/>
      <p:bldP spid="4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5837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58372" name="Freeform 5"/>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w 2799"/>
              <a:gd name="T19" fmla="*/ 2147483646 h 2366"/>
              <a:gd name="T20" fmla="*/ 0 w 2799"/>
              <a:gd name="T21" fmla="*/ 2147483646 h 2366"/>
              <a:gd name="T22" fmla="*/ 0 w 2799"/>
              <a:gd name="T23" fmla="*/ 2147483646 h 2366"/>
              <a:gd name="T24" fmla="*/ 0 w 2799"/>
              <a:gd name="T25" fmla="*/ 2147483646 h 2366"/>
              <a:gd name="T26" fmla="*/ 2147483646 w 2799"/>
              <a:gd name="T27" fmla="*/ 2147483646 h 23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lnTo>
                  <a:pt x="0" y="374"/>
                </a:lnTo>
                <a:lnTo>
                  <a:pt x="0" y="1176"/>
                </a:lnTo>
                <a:lnTo>
                  <a:pt x="0" y="1991"/>
                </a:lnTo>
                <a:lnTo>
                  <a:pt x="0" y="2365"/>
                </a:lnTo>
                <a:lnTo>
                  <a:pt x="2798" y="2365"/>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73" name="Rectangle 6"/>
          <p:cNvSpPr>
            <a:spLocks noChangeArrowheads="1"/>
          </p:cNvSpPr>
          <p:nvPr/>
        </p:nvSpPr>
        <p:spPr bwMode="auto">
          <a:xfrm>
            <a:off x="3013075" y="5046891"/>
            <a:ext cx="12984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A</a:t>
            </a:r>
          </a:p>
        </p:txBody>
      </p:sp>
      <p:sp>
        <p:nvSpPr>
          <p:cNvPr id="58374" name="Rectangle 7"/>
          <p:cNvSpPr>
            <a:spLocks noChangeArrowheads="1"/>
          </p:cNvSpPr>
          <p:nvPr/>
        </p:nvSpPr>
        <p:spPr bwMode="auto">
          <a:xfrm>
            <a:off x="4975564" y="3469710"/>
            <a:ext cx="12984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B</a:t>
            </a:r>
          </a:p>
        </p:txBody>
      </p:sp>
      <p:sp>
        <p:nvSpPr>
          <p:cNvPr id="58375" name="Rectangle 8"/>
          <p:cNvSpPr>
            <a:spLocks noChangeArrowheads="1"/>
          </p:cNvSpPr>
          <p:nvPr/>
        </p:nvSpPr>
        <p:spPr bwMode="auto">
          <a:xfrm>
            <a:off x="4627563" y="32258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C</a:t>
            </a:r>
          </a:p>
        </p:txBody>
      </p:sp>
      <p:sp>
        <p:nvSpPr>
          <p:cNvPr id="58376" name="Rectangle 9"/>
          <p:cNvSpPr>
            <a:spLocks noChangeArrowheads="1"/>
          </p:cNvSpPr>
          <p:nvPr/>
        </p:nvSpPr>
        <p:spPr bwMode="auto">
          <a:xfrm>
            <a:off x="7956550" y="6308725"/>
            <a:ext cx="8318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1800" b="0">
                <a:solidFill>
                  <a:srgbClr val="000000"/>
                </a:solidFill>
                <a:latin typeface="Times New Roman" panose="02020603050405020304" pitchFamily="18" charset="0"/>
              </a:rPr>
              <a:t>Auto</a:t>
            </a:r>
          </a:p>
        </p:txBody>
      </p:sp>
      <p:sp>
        <p:nvSpPr>
          <p:cNvPr id="58377" name="Rectangle 10"/>
          <p:cNvSpPr>
            <a:spLocks noChangeArrowheads="1"/>
          </p:cNvSpPr>
          <p:nvPr/>
        </p:nvSpPr>
        <p:spPr bwMode="auto">
          <a:xfrm>
            <a:off x="1692275" y="623728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58378" name="Rectangle 11"/>
          <p:cNvSpPr>
            <a:spLocks noChangeArrowheads="1"/>
          </p:cNvSpPr>
          <p:nvPr/>
        </p:nvSpPr>
        <p:spPr bwMode="auto">
          <a:xfrm>
            <a:off x="539750" y="1628775"/>
            <a:ext cx="12414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r">
              <a:spcBef>
                <a:spcPct val="0"/>
              </a:spcBef>
              <a:buClrTx/>
              <a:buSzTx/>
              <a:buFontTx/>
              <a:buNone/>
            </a:pPr>
            <a:r>
              <a:rPr lang="it-IT" altLang="it-IT" sz="1800" b="0">
                <a:solidFill>
                  <a:srgbClr val="000000"/>
                </a:solidFill>
                <a:latin typeface="Times New Roman" panose="02020603050405020304" pitchFamily="18" charset="0"/>
              </a:rPr>
              <a:t>Computer</a:t>
            </a:r>
          </a:p>
        </p:txBody>
      </p:sp>
      <p:sp>
        <p:nvSpPr>
          <p:cNvPr id="58379" name="Freeform 12"/>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path>
            </a:pathLst>
          </a:custGeom>
          <a:noFill/>
          <a:ln w="28575" cap="rnd" cmpd="sng">
            <a:solidFill>
              <a:srgbClr val="4D9A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0" name="Freeform 13"/>
          <p:cNvSpPr>
            <a:spLocks/>
          </p:cNvSpPr>
          <p:nvPr/>
        </p:nvSpPr>
        <p:spPr bwMode="auto">
          <a:xfrm>
            <a:off x="1865313" y="1490663"/>
            <a:ext cx="6477000" cy="4789487"/>
          </a:xfrm>
          <a:custGeom>
            <a:avLst/>
            <a:gdLst>
              <a:gd name="T0" fmla="*/ 0 w 4080"/>
              <a:gd name="T1" fmla="*/ 0 h 3017"/>
              <a:gd name="T2" fmla="*/ 0 w 4080"/>
              <a:gd name="T3" fmla="*/ 2147483646 h 3017"/>
              <a:gd name="T4" fmla="*/ 2147483646 w 4080"/>
              <a:gd name="T5" fmla="*/ 2147483646 h 3017"/>
              <a:gd name="T6" fmla="*/ 0 60000 65536"/>
              <a:gd name="T7" fmla="*/ 0 60000 65536"/>
              <a:gd name="T8" fmla="*/ 0 60000 65536"/>
            </a:gdLst>
            <a:ahLst/>
            <a:cxnLst>
              <a:cxn ang="T6">
                <a:pos x="T0" y="T1"/>
              </a:cxn>
              <a:cxn ang="T7">
                <a:pos x="T2" y="T3"/>
              </a:cxn>
              <a:cxn ang="T8">
                <a:pos x="T4" y="T5"/>
              </a:cxn>
            </a:cxnLst>
            <a:rect l="0" t="0" r="r" b="b"/>
            <a:pathLst>
              <a:path w="4080" h="3017">
                <a:moveTo>
                  <a:pt x="0" y="0"/>
                </a:moveTo>
                <a:lnTo>
                  <a:pt x="0" y="3016"/>
                </a:lnTo>
                <a:lnTo>
                  <a:pt x="4079" y="301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1" name="Rectangle 14"/>
          <p:cNvSpPr>
            <a:spLocks noChangeArrowheads="1"/>
          </p:cNvSpPr>
          <p:nvPr/>
        </p:nvSpPr>
        <p:spPr bwMode="auto">
          <a:xfrm>
            <a:off x="5867400" y="3200400"/>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D</a:t>
            </a:r>
          </a:p>
        </p:txBody>
      </p:sp>
      <p:sp>
        <p:nvSpPr>
          <p:cNvPr id="58382" name="Freeform 15"/>
          <p:cNvSpPr>
            <a:spLocks/>
          </p:cNvSpPr>
          <p:nvPr/>
        </p:nvSpPr>
        <p:spPr bwMode="auto">
          <a:xfrm>
            <a:off x="1865313" y="5027613"/>
            <a:ext cx="1327150" cy="1252537"/>
          </a:xfrm>
          <a:custGeom>
            <a:avLst/>
            <a:gdLst>
              <a:gd name="T0" fmla="*/ 2147483646 w 836"/>
              <a:gd name="T1" fmla="*/ 2147483646 h 789"/>
              <a:gd name="T2" fmla="*/ 2147483646 w 836"/>
              <a:gd name="T3" fmla="*/ 0 h 789"/>
              <a:gd name="T4" fmla="*/ 0 w 836"/>
              <a:gd name="T5" fmla="*/ 0 h 789"/>
              <a:gd name="T6" fmla="*/ 0 60000 65536"/>
              <a:gd name="T7" fmla="*/ 0 60000 65536"/>
              <a:gd name="T8" fmla="*/ 0 60000 65536"/>
            </a:gdLst>
            <a:ahLst/>
            <a:cxnLst>
              <a:cxn ang="T6">
                <a:pos x="T0" y="T1"/>
              </a:cxn>
              <a:cxn ang="T7">
                <a:pos x="T2" y="T3"/>
              </a:cxn>
              <a:cxn ang="T8">
                <a:pos x="T4" y="T5"/>
              </a:cxn>
            </a:cxnLst>
            <a:rect l="0" t="0" r="r" b="b"/>
            <a:pathLst>
              <a:path w="836" h="789">
                <a:moveTo>
                  <a:pt x="835" y="788"/>
                </a:moveTo>
                <a:lnTo>
                  <a:pt x="835" y="0"/>
                </a:lnTo>
                <a:lnTo>
                  <a:pt x="0" y="0"/>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3" name="Freeform 16"/>
          <p:cNvSpPr>
            <a:spLocks/>
          </p:cNvSpPr>
          <p:nvPr/>
        </p:nvSpPr>
        <p:spPr bwMode="auto">
          <a:xfrm>
            <a:off x="1865313" y="3446463"/>
            <a:ext cx="2674937" cy="2833687"/>
          </a:xfrm>
          <a:custGeom>
            <a:avLst/>
            <a:gdLst>
              <a:gd name="T0" fmla="*/ 0 w 1685"/>
              <a:gd name="T1" fmla="*/ 0 h 1785"/>
              <a:gd name="T2" fmla="*/ 2147483646 w 1685"/>
              <a:gd name="T3" fmla="*/ 0 h 1785"/>
              <a:gd name="T4" fmla="*/ 2147483646 w 1685"/>
              <a:gd name="T5" fmla="*/ 2147483646 h 1785"/>
              <a:gd name="T6" fmla="*/ 0 60000 65536"/>
              <a:gd name="T7" fmla="*/ 0 60000 65536"/>
              <a:gd name="T8" fmla="*/ 0 60000 65536"/>
            </a:gdLst>
            <a:ahLst/>
            <a:cxnLst>
              <a:cxn ang="T6">
                <a:pos x="T0" y="T1"/>
              </a:cxn>
              <a:cxn ang="T7">
                <a:pos x="T2" y="T3"/>
              </a:cxn>
              <a:cxn ang="T8">
                <a:pos x="T4" y="T5"/>
              </a:cxn>
            </a:cxnLst>
            <a:rect l="0" t="0" r="r" b="b"/>
            <a:pathLst>
              <a:path w="1685" h="1785">
                <a:moveTo>
                  <a:pt x="0" y="0"/>
                </a:moveTo>
                <a:lnTo>
                  <a:pt x="1684" y="0"/>
                </a:lnTo>
                <a:lnTo>
                  <a:pt x="1684" y="1784"/>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4" name="Freeform 17"/>
          <p:cNvSpPr>
            <a:spLocks/>
          </p:cNvSpPr>
          <p:nvPr/>
        </p:nvSpPr>
        <p:spPr bwMode="auto">
          <a:xfrm>
            <a:off x="1865313" y="3775075"/>
            <a:ext cx="3117850" cy="2505075"/>
          </a:xfrm>
          <a:custGeom>
            <a:avLst/>
            <a:gdLst>
              <a:gd name="T0" fmla="*/ 0 w 1964"/>
              <a:gd name="T1" fmla="*/ 0 h 1578"/>
              <a:gd name="T2" fmla="*/ 2147483646 w 1964"/>
              <a:gd name="T3" fmla="*/ 0 h 1578"/>
              <a:gd name="T4" fmla="*/ 2147483646 w 1964"/>
              <a:gd name="T5" fmla="*/ 2147483646 h 1578"/>
              <a:gd name="T6" fmla="*/ 0 60000 65536"/>
              <a:gd name="T7" fmla="*/ 0 60000 65536"/>
              <a:gd name="T8" fmla="*/ 0 60000 65536"/>
            </a:gdLst>
            <a:ahLst/>
            <a:cxnLst>
              <a:cxn ang="T6">
                <a:pos x="T0" y="T1"/>
              </a:cxn>
              <a:cxn ang="T7">
                <a:pos x="T2" y="T3"/>
              </a:cxn>
              <a:cxn ang="T8">
                <a:pos x="T4" y="T5"/>
              </a:cxn>
            </a:cxnLst>
            <a:rect l="0" t="0" r="r" b="b"/>
            <a:pathLst>
              <a:path w="1964" h="1578">
                <a:moveTo>
                  <a:pt x="0" y="0"/>
                </a:moveTo>
                <a:lnTo>
                  <a:pt x="1963" y="0"/>
                </a:lnTo>
                <a:lnTo>
                  <a:pt x="1963" y="1577"/>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5" name="Freeform 18"/>
          <p:cNvSpPr>
            <a:spLocks/>
          </p:cNvSpPr>
          <p:nvPr/>
        </p:nvSpPr>
        <p:spPr bwMode="auto">
          <a:xfrm>
            <a:off x="3148013" y="4962525"/>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6" name="Freeform 19"/>
          <p:cNvSpPr>
            <a:spLocks/>
          </p:cNvSpPr>
          <p:nvPr/>
        </p:nvSpPr>
        <p:spPr bwMode="auto">
          <a:xfrm>
            <a:off x="4495800" y="3402013"/>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7" name="Freeform 20"/>
          <p:cNvSpPr>
            <a:spLocks/>
          </p:cNvSpPr>
          <p:nvPr/>
        </p:nvSpPr>
        <p:spPr bwMode="auto">
          <a:xfrm>
            <a:off x="4914900" y="37084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8" name="Freeform 21"/>
          <p:cNvSpPr>
            <a:spLocks/>
          </p:cNvSpPr>
          <p:nvPr/>
        </p:nvSpPr>
        <p:spPr bwMode="auto">
          <a:xfrm>
            <a:off x="5715000" y="32766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3430" name="Text Box 22"/>
          <p:cNvSpPr txBox="1">
            <a:spLocks noChangeArrowheads="1"/>
          </p:cNvSpPr>
          <p:nvPr/>
        </p:nvSpPr>
        <p:spPr bwMode="auto">
          <a:xfrm>
            <a:off x="2492375" y="161925"/>
            <a:ext cx="60071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None/>
            </a:pPr>
            <a:r>
              <a:rPr lang="it-IT" altLang="it-IT" sz="2000" b="0" dirty="0">
                <a:latin typeface="Times New Roman" panose="02020603050405020304" pitchFamily="18" charset="0"/>
              </a:rPr>
              <a:t>Riassumendo:</a:t>
            </a:r>
          </a:p>
          <a:p>
            <a:pPr>
              <a:spcBef>
                <a:spcPct val="0"/>
              </a:spcBef>
              <a:buClrTx/>
              <a:buSzTx/>
              <a:buFontTx/>
              <a:buChar char="•"/>
            </a:pPr>
            <a:r>
              <a:rPr lang="it-IT" altLang="it-IT" sz="2000" b="0" dirty="0">
                <a:latin typeface="Times New Roman" panose="02020603050405020304" pitchFamily="18" charset="0"/>
              </a:rPr>
              <a:t>La FPP rappresenta tutti i modi efficienti di allocare le risorse disponibili nella società.</a:t>
            </a:r>
          </a:p>
          <a:p>
            <a:pPr>
              <a:spcBef>
                <a:spcPct val="0"/>
              </a:spcBef>
              <a:buClrTx/>
              <a:buSzTx/>
              <a:buFontTx/>
              <a:buChar char="•"/>
            </a:pPr>
            <a:r>
              <a:rPr lang="it-IT" altLang="it-IT" sz="2000" b="0" dirty="0">
                <a:latin typeface="Times New Roman" panose="02020603050405020304" pitchFamily="18" charset="0"/>
              </a:rPr>
              <a:t> Tutti i punti sulla FPP sono efficienti (</a:t>
            </a:r>
            <a:r>
              <a:rPr lang="it-IT" altLang="it-IT" sz="2000" b="0" dirty="0">
                <a:solidFill>
                  <a:srgbClr val="FC0128"/>
                </a:solidFill>
                <a:latin typeface="Times New Roman" panose="02020603050405020304" pitchFamily="18" charset="0"/>
              </a:rPr>
              <a:t>ottimi paretiani</a:t>
            </a:r>
            <a:r>
              <a:rPr lang="it-IT" altLang="it-IT" sz="2000" b="0" dirty="0">
                <a:latin typeface="Times New Roman" panose="02020603050405020304" pitchFamily="18" charset="0"/>
              </a:rPr>
              <a:t>)</a:t>
            </a:r>
            <a:r>
              <a:rPr lang="it-IT" altLang="it-IT" sz="2000" b="0" dirty="0">
                <a:solidFill>
                  <a:srgbClr val="FC0128"/>
                </a:solidFill>
                <a:latin typeface="Times New Roman" panose="02020603050405020304" pitchFamily="18" charset="0"/>
              </a:rPr>
              <a:t> </a:t>
            </a:r>
            <a:r>
              <a:rPr lang="it-IT" altLang="it-IT" sz="2000" b="0" dirty="0">
                <a:latin typeface="Times New Roman" panose="02020603050405020304" pitchFamily="18" charset="0"/>
              </a:rPr>
              <a:t>I punti interni sono inefficienti, quelli esterni impossibili</a:t>
            </a:r>
          </a:p>
          <a:p>
            <a:pPr>
              <a:spcBef>
                <a:spcPct val="0"/>
              </a:spcBef>
              <a:buClrTx/>
              <a:buSzTx/>
              <a:buFontTx/>
              <a:buChar char="•"/>
            </a:pPr>
            <a:r>
              <a:rPr lang="it-IT" altLang="it-IT" sz="2000" b="0" dirty="0">
                <a:latin typeface="Times New Roman" panose="02020603050405020304" pitchFamily="18" charset="0"/>
              </a:rPr>
              <a:t> Passare da A ad un </a:t>
            </a:r>
            <a:r>
              <a:rPr lang="it-IT" altLang="it-IT" sz="2000" b="0" dirty="0">
                <a:latin typeface="Times New Roman" panose="02020603050405020304" pitchFamily="18" charset="0"/>
                <a:sym typeface="Symbol" panose="05050102010706020507" pitchFamily="18" charset="2"/>
              </a:rPr>
              <a:t> </a:t>
            </a:r>
            <a:r>
              <a:rPr lang="it-IT" altLang="it-IT" sz="2000" b="0" dirty="0">
                <a:latin typeface="Times New Roman" panose="02020603050405020304" pitchFamily="18" charset="0"/>
              </a:rPr>
              <a:t>punto della FUP compreso tra H e  K soddisfa il </a:t>
            </a:r>
            <a:r>
              <a:rPr lang="it-IT" altLang="it-IT" sz="2000" b="0" dirty="0">
                <a:solidFill>
                  <a:srgbClr val="FF0000"/>
                </a:solidFill>
                <a:latin typeface="Times New Roman" panose="02020603050405020304" pitchFamily="18" charset="0"/>
              </a:rPr>
              <a:t>criterio paretiano</a:t>
            </a:r>
            <a:r>
              <a:rPr lang="it-IT" altLang="it-IT" sz="2000" b="0" dirty="0">
                <a:latin typeface="Times New Roman" panose="02020603050405020304" pitchFamily="18" charset="0"/>
              </a:rPr>
              <a:t>.</a:t>
            </a:r>
          </a:p>
        </p:txBody>
      </p:sp>
      <p:sp>
        <p:nvSpPr>
          <p:cNvPr id="58390" name="Freeform 23"/>
          <p:cNvSpPr>
            <a:spLocks/>
          </p:cNvSpPr>
          <p:nvPr/>
        </p:nvSpPr>
        <p:spPr bwMode="auto">
          <a:xfrm>
            <a:off x="2133600" y="2514600"/>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1" name="Freeform 24"/>
          <p:cNvSpPr>
            <a:spLocks/>
          </p:cNvSpPr>
          <p:nvPr/>
        </p:nvSpPr>
        <p:spPr bwMode="auto">
          <a:xfrm>
            <a:off x="6172200" y="5943600"/>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2" name="Rectangle 25"/>
          <p:cNvSpPr>
            <a:spLocks noChangeArrowheads="1"/>
          </p:cNvSpPr>
          <p:nvPr/>
        </p:nvSpPr>
        <p:spPr bwMode="auto">
          <a:xfrm>
            <a:off x="6300788" y="5949950"/>
            <a:ext cx="1190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E</a:t>
            </a:r>
          </a:p>
        </p:txBody>
      </p:sp>
      <p:sp>
        <p:nvSpPr>
          <p:cNvPr id="58393" name="Rectangle 26"/>
          <p:cNvSpPr>
            <a:spLocks noChangeArrowheads="1"/>
          </p:cNvSpPr>
          <p:nvPr/>
        </p:nvSpPr>
        <p:spPr bwMode="auto">
          <a:xfrm>
            <a:off x="2209800" y="2362200"/>
            <a:ext cx="1079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F</a:t>
            </a:r>
          </a:p>
        </p:txBody>
      </p:sp>
      <p:sp>
        <p:nvSpPr>
          <p:cNvPr id="273435" name="Line 27"/>
          <p:cNvSpPr>
            <a:spLocks noChangeShapeType="1"/>
          </p:cNvSpPr>
          <p:nvPr/>
        </p:nvSpPr>
        <p:spPr bwMode="auto">
          <a:xfrm flipV="1">
            <a:off x="6300788" y="5589588"/>
            <a:ext cx="431800" cy="360362"/>
          </a:xfrm>
          <a:prstGeom prst="line">
            <a:avLst/>
          </a:prstGeom>
          <a:noFill/>
          <a:ln w="12700">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3436" name="Text Box 28"/>
          <p:cNvSpPr txBox="1">
            <a:spLocks noChangeArrowheads="1"/>
          </p:cNvSpPr>
          <p:nvPr/>
        </p:nvSpPr>
        <p:spPr bwMode="auto">
          <a:xfrm>
            <a:off x="6777771" y="5157788"/>
            <a:ext cx="1719381" cy="369332"/>
          </a:xfrm>
          <a:prstGeom prst="rect">
            <a:avLst/>
          </a:prstGeom>
          <a:solidFill>
            <a:schemeClr val="accent1"/>
          </a:solidFill>
          <a:ln>
            <a:noFill/>
          </a:ln>
          <a:effectLst/>
          <a:extLst>
            <a:ext uri="{91240B29-F687-4F45-9708-019B960494DF}">
              <a14:hiddenLine xmlns:a14="http://schemas.microsoft.com/office/drawing/2010/main" w="12700">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1800" b="0" dirty="0">
                <a:latin typeface="Times New Roman" panose="02020603050405020304" pitchFamily="18" charset="0"/>
              </a:rPr>
              <a:t>Efficiente, ma…</a:t>
            </a:r>
          </a:p>
        </p:txBody>
      </p:sp>
      <p:sp>
        <p:nvSpPr>
          <p:cNvPr id="273437" name="Text Box 29"/>
          <p:cNvSpPr txBox="1">
            <a:spLocks noChangeArrowheads="1"/>
          </p:cNvSpPr>
          <p:nvPr/>
        </p:nvSpPr>
        <p:spPr bwMode="auto">
          <a:xfrm>
            <a:off x="250825" y="4149725"/>
            <a:ext cx="1238250" cy="366713"/>
          </a:xfrm>
          <a:prstGeom prst="rect">
            <a:avLst/>
          </a:prstGeom>
          <a:solidFill>
            <a:schemeClr val="folHlink"/>
          </a:solidFill>
          <a:ln>
            <a:noFill/>
          </a:ln>
          <a:effectLst/>
          <a:extLst>
            <a:ext uri="{91240B29-F687-4F45-9708-019B960494DF}">
              <a14:hiddenLine xmlns:a14="http://schemas.microsoft.com/office/drawing/2010/main" w="12700">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1800" b="0">
                <a:latin typeface="Times New Roman" panose="02020603050405020304" pitchFamily="18" charset="0"/>
              </a:rPr>
              <a:t>Inefficiente</a:t>
            </a:r>
          </a:p>
        </p:txBody>
      </p:sp>
      <p:sp>
        <p:nvSpPr>
          <p:cNvPr id="273438" name="Line 30"/>
          <p:cNvSpPr>
            <a:spLocks noChangeShapeType="1"/>
          </p:cNvSpPr>
          <p:nvPr/>
        </p:nvSpPr>
        <p:spPr bwMode="auto">
          <a:xfrm flipH="1" flipV="1">
            <a:off x="1547813" y="4437063"/>
            <a:ext cx="1439862" cy="504825"/>
          </a:xfrm>
          <a:prstGeom prst="line">
            <a:avLst/>
          </a:prstGeom>
          <a:noFill/>
          <a:ln w="12700">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3439" name="Text Box 31"/>
          <p:cNvSpPr txBox="1">
            <a:spLocks noChangeArrowheads="1"/>
          </p:cNvSpPr>
          <p:nvPr/>
        </p:nvSpPr>
        <p:spPr bwMode="auto">
          <a:xfrm>
            <a:off x="6516688" y="2997200"/>
            <a:ext cx="1250950" cy="366713"/>
          </a:xfrm>
          <a:prstGeom prst="rect">
            <a:avLst/>
          </a:prstGeom>
          <a:solidFill>
            <a:schemeClr val="folHlink"/>
          </a:solidFill>
          <a:ln>
            <a:noFill/>
          </a:ln>
          <a:effectLst/>
          <a:extLst>
            <a:ext uri="{91240B29-F687-4F45-9708-019B960494DF}">
              <a14:hiddenLine xmlns:a14="http://schemas.microsoft.com/office/drawing/2010/main" w="12700">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1800" b="0">
                <a:latin typeface="Times New Roman" panose="02020603050405020304" pitchFamily="18" charset="0"/>
              </a:rPr>
              <a:t>Impossibile</a:t>
            </a:r>
          </a:p>
        </p:txBody>
      </p:sp>
      <p:sp>
        <p:nvSpPr>
          <p:cNvPr id="273440" name="Line 32"/>
          <p:cNvSpPr>
            <a:spLocks noChangeShapeType="1"/>
          </p:cNvSpPr>
          <p:nvPr/>
        </p:nvSpPr>
        <p:spPr bwMode="auto">
          <a:xfrm flipH="1">
            <a:off x="6011863" y="3213100"/>
            <a:ext cx="431800" cy="71438"/>
          </a:xfrm>
          <a:prstGeom prst="line">
            <a:avLst/>
          </a:prstGeom>
          <a:noFill/>
          <a:ln w="1270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0" name="Line 33"/>
          <p:cNvSpPr>
            <a:spLocks noChangeShapeType="1"/>
          </p:cNvSpPr>
          <p:nvPr/>
        </p:nvSpPr>
        <p:spPr bwMode="auto">
          <a:xfrm>
            <a:off x="3203575" y="2924175"/>
            <a:ext cx="0" cy="2016125"/>
          </a:xfrm>
          <a:prstGeom prst="line">
            <a:avLst/>
          </a:prstGeom>
          <a:noFill/>
          <a:ln w="12700">
            <a:solidFill>
              <a:schemeClr val="tx1"/>
            </a:solidFill>
            <a:prstDash val="dash"/>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1" name="Line 34"/>
          <p:cNvSpPr>
            <a:spLocks noChangeShapeType="1"/>
          </p:cNvSpPr>
          <p:nvPr/>
        </p:nvSpPr>
        <p:spPr bwMode="auto">
          <a:xfrm>
            <a:off x="3203575" y="5013325"/>
            <a:ext cx="2519363" cy="0"/>
          </a:xfrm>
          <a:prstGeom prst="line">
            <a:avLst/>
          </a:prstGeom>
          <a:noFill/>
          <a:ln w="12700">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2" name="Freeform 35"/>
          <p:cNvSpPr>
            <a:spLocks/>
          </p:cNvSpPr>
          <p:nvPr/>
        </p:nvSpPr>
        <p:spPr bwMode="auto">
          <a:xfrm>
            <a:off x="3132138" y="2781300"/>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3" name="Freeform 36"/>
          <p:cNvSpPr>
            <a:spLocks/>
          </p:cNvSpPr>
          <p:nvPr/>
        </p:nvSpPr>
        <p:spPr bwMode="auto">
          <a:xfrm>
            <a:off x="5795963" y="4941888"/>
            <a:ext cx="111125" cy="131762"/>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4" name="Rectangle 37"/>
          <p:cNvSpPr>
            <a:spLocks noChangeArrowheads="1"/>
          </p:cNvSpPr>
          <p:nvPr/>
        </p:nvSpPr>
        <p:spPr bwMode="auto">
          <a:xfrm>
            <a:off x="3059113" y="25654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H</a:t>
            </a:r>
          </a:p>
        </p:txBody>
      </p:sp>
      <p:sp>
        <p:nvSpPr>
          <p:cNvPr id="58405" name="Rectangle 38"/>
          <p:cNvSpPr>
            <a:spLocks noChangeArrowheads="1"/>
          </p:cNvSpPr>
          <p:nvPr/>
        </p:nvSpPr>
        <p:spPr bwMode="auto">
          <a:xfrm>
            <a:off x="5940425" y="4941888"/>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K</a:t>
            </a:r>
          </a:p>
        </p:txBody>
      </p:sp>
      <p:sp>
        <p:nvSpPr>
          <p:cNvPr id="273447" name="Text Box 39"/>
          <p:cNvSpPr txBox="1">
            <a:spLocks noChangeArrowheads="1"/>
          </p:cNvSpPr>
          <p:nvPr/>
        </p:nvSpPr>
        <p:spPr bwMode="auto">
          <a:xfrm>
            <a:off x="5815013" y="3789363"/>
            <a:ext cx="1047750" cy="366712"/>
          </a:xfrm>
          <a:prstGeom prst="rect">
            <a:avLst/>
          </a:prstGeom>
          <a:solidFill>
            <a:schemeClr val="accent1"/>
          </a:solidFill>
          <a:ln>
            <a:noFill/>
          </a:ln>
          <a:effectLst/>
          <a:extLst>
            <a:ext uri="{91240B29-F687-4F45-9708-019B960494DF}">
              <a14:hiddenLine xmlns:a14="http://schemas.microsoft.com/office/drawing/2010/main" w="12700">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1800" b="0">
                <a:latin typeface="Times New Roman" panose="02020603050405020304" pitchFamily="18" charset="0"/>
              </a:rPr>
              <a:t>Efficienti</a:t>
            </a:r>
          </a:p>
        </p:txBody>
      </p:sp>
      <p:sp>
        <p:nvSpPr>
          <p:cNvPr id="273448" name="Line 40"/>
          <p:cNvSpPr>
            <a:spLocks noChangeShapeType="1"/>
          </p:cNvSpPr>
          <p:nvPr/>
        </p:nvSpPr>
        <p:spPr bwMode="auto">
          <a:xfrm>
            <a:off x="5148263" y="3789363"/>
            <a:ext cx="576262" cy="144462"/>
          </a:xfrm>
          <a:prstGeom prst="line">
            <a:avLst/>
          </a:prstGeom>
          <a:noFill/>
          <a:ln w="12700">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3449" name="Line 41"/>
          <p:cNvSpPr>
            <a:spLocks noChangeShapeType="1"/>
          </p:cNvSpPr>
          <p:nvPr/>
        </p:nvSpPr>
        <p:spPr bwMode="auto">
          <a:xfrm flipV="1">
            <a:off x="5867400" y="4221163"/>
            <a:ext cx="73025" cy="576262"/>
          </a:xfrm>
          <a:prstGeom prst="line">
            <a:avLst/>
          </a:prstGeom>
          <a:noFill/>
          <a:ln w="12700">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3" name="Connettore 2 2">
            <a:extLst>
              <a:ext uri="{FF2B5EF4-FFF2-40B4-BE49-F238E27FC236}">
                <a16:creationId xmlns:a16="http://schemas.microsoft.com/office/drawing/2014/main" id="{938490EA-AD8E-42BA-AB14-F198B09E6B0A}"/>
              </a:ext>
            </a:extLst>
          </p:cNvPr>
          <p:cNvCxnSpPr/>
          <p:nvPr/>
        </p:nvCxnSpPr>
        <p:spPr bwMode="auto">
          <a:xfrm flipH="1" flipV="1">
            <a:off x="4543086" y="5698332"/>
            <a:ext cx="403564" cy="6350"/>
          </a:xfrm>
          <a:prstGeom prst="straightConnector1">
            <a:avLst/>
          </a:prstGeom>
          <a:solidFill>
            <a:schemeClr val="accent1"/>
          </a:solidFill>
          <a:ln w="2857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Connettore 2 4">
            <a:extLst>
              <a:ext uri="{FF2B5EF4-FFF2-40B4-BE49-F238E27FC236}">
                <a16:creationId xmlns:a16="http://schemas.microsoft.com/office/drawing/2014/main" id="{6A3A864D-AD8F-45A4-8458-EB8E26AE4628}"/>
              </a:ext>
            </a:extLst>
          </p:cNvPr>
          <p:cNvCxnSpPr/>
          <p:nvPr/>
        </p:nvCxnSpPr>
        <p:spPr bwMode="auto">
          <a:xfrm flipV="1">
            <a:off x="1741487" y="3457575"/>
            <a:ext cx="0" cy="346075"/>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CasellaDiTesto 5">
            <a:extLst>
              <a:ext uri="{FF2B5EF4-FFF2-40B4-BE49-F238E27FC236}">
                <a16:creationId xmlns:a16="http://schemas.microsoft.com/office/drawing/2014/main" id="{06CF9BAA-3575-415A-A0AB-0AEF1CF27355}"/>
              </a:ext>
            </a:extLst>
          </p:cNvPr>
          <p:cNvSpPr txBox="1"/>
          <p:nvPr/>
        </p:nvSpPr>
        <p:spPr>
          <a:xfrm>
            <a:off x="1052513" y="3464759"/>
            <a:ext cx="831035" cy="369332"/>
          </a:xfrm>
          <a:prstGeom prst="rect">
            <a:avLst/>
          </a:prstGeom>
          <a:noFill/>
        </p:spPr>
        <p:txBody>
          <a:bodyPr wrap="square" rtlCol="0">
            <a:spAutoFit/>
          </a:bodyPr>
          <a:lstStyle/>
          <a:p>
            <a:r>
              <a:rPr lang="it-IT" dirty="0"/>
              <a:t>+100</a:t>
            </a:r>
          </a:p>
        </p:txBody>
      </p:sp>
      <p:sp>
        <p:nvSpPr>
          <p:cNvPr id="7" name="CasellaDiTesto 6">
            <a:extLst>
              <a:ext uri="{FF2B5EF4-FFF2-40B4-BE49-F238E27FC236}">
                <a16:creationId xmlns:a16="http://schemas.microsoft.com/office/drawing/2014/main" id="{85A92868-7E6B-482D-BD82-4CC68BE99D87}"/>
              </a:ext>
            </a:extLst>
          </p:cNvPr>
          <p:cNvSpPr txBox="1"/>
          <p:nvPr/>
        </p:nvSpPr>
        <p:spPr>
          <a:xfrm>
            <a:off x="4249737" y="5730253"/>
            <a:ext cx="1300356" cy="369332"/>
          </a:xfrm>
          <a:prstGeom prst="rect">
            <a:avLst/>
          </a:prstGeom>
          <a:noFill/>
        </p:spPr>
        <p:txBody>
          <a:bodyPr wrap="none" rtlCol="0">
            <a:spAutoFit/>
          </a:bodyPr>
          <a:lstStyle/>
          <a:p>
            <a:r>
              <a:rPr lang="it-IT" dirty="0">
                <a:solidFill>
                  <a:srgbClr val="FF0000"/>
                </a:solidFill>
              </a:rPr>
              <a:t>Costo </a:t>
            </a:r>
            <a:r>
              <a:rPr lang="it-IT" dirty="0" err="1">
                <a:solidFill>
                  <a:srgbClr val="FF0000"/>
                </a:solidFill>
              </a:rPr>
              <a:t>opp</a:t>
            </a:r>
            <a:r>
              <a:rPr lang="it-IT" dirty="0"/>
              <a:t>.</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73439"/>
                                        </p:tgtEl>
                                        <p:attrNameLst>
                                          <p:attrName>style.visibility</p:attrName>
                                        </p:attrNameLst>
                                      </p:cBhvr>
                                      <p:to>
                                        <p:strVal val="visible"/>
                                      </p:to>
                                    </p:set>
                                    <p:anim calcmode="lin" valueType="num">
                                      <p:cBhvr additive="base">
                                        <p:cTn id="7" dur="500" fill="hold"/>
                                        <p:tgtEl>
                                          <p:spTgt spid="273439"/>
                                        </p:tgtEl>
                                        <p:attrNameLst>
                                          <p:attrName>ppt_x</p:attrName>
                                        </p:attrNameLst>
                                      </p:cBhvr>
                                      <p:tavLst>
                                        <p:tav tm="0">
                                          <p:val>
                                            <p:strVal val="1+#ppt_w/2"/>
                                          </p:val>
                                        </p:tav>
                                        <p:tav tm="100000">
                                          <p:val>
                                            <p:strVal val="#ppt_x"/>
                                          </p:val>
                                        </p:tav>
                                      </p:tavLst>
                                    </p:anim>
                                    <p:anim calcmode="lin" valueType="num">
                                      <p:cBhvr additive="base">
                                        <p:cTn id="8" dur="500" fill="hold"/>
                                        <p:tgtEl>
                                          <p:spTgt spid="273439"/>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273440"/>
                                        </p:tgtEl>
                                        <p:attrNameLst>
                                          <p:attrName>style.visibility</p:attrName>
                                        </p:attrNameLst>
                                      </p:cBhvr>
                                      <p:to>
                                        <p:strVal val="visible"/>
                                      </p:to>
                                    </p:set>
                                    <p:anim calcmode="lin" valueType="num">
                                      <p:cBhvr additive="base">
                                        <p:cTn id="11" dur="500" fill="hold"/>
                                        <p:tgtEl>
                                          <p:spTgt spid="273440"/>
                                        </p:tgtEl>
                                        <p:attrNameLst>
                                          <p:attrName>ppt_x</p:attrName>
                                        </p:attrNameLst>
                                      </p:cBhvr>
                                      <p:tavLst>
                                        <p:tav tm="0">
                                          <p:val>
                                            <p:strVal val="1+#ppt_w/2"/>
                                          </p:val>
                                        </p:tav>
                                        <p:tav tm="100000">
                                          <p:val>
                                            <p:strVal val="#ppt_x"/>
                                          </p:val>
                                        </p:tav>
                                      </p:tavLst>
                                    </p:anim>
                                    <p:anim calcmode="lin" valueType="num">
                                      <p:cBhvr additive="base">
                                        <p:cTn id="12" dur="500" fill="hold"/>
                                        <p:tgtEl>
                                          <p:spTgt spid="273440"/>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73437"/>
                                        </p:tgtEl>
                                        <p:attrNameLst>
                                          <p:attrName>style.visibility</p:attrName>
                                        </p:attrNameLst>
                                      </p:cBhvr>
                                      <p:to>
                                        <p:strVal val="visible"/>
                                      </p:to>
                                    </p:set>
                                    <p:anim calcmode="lin" valueType="num">
                                      <p:cBhvr additive="base">
                                        <p:cTn id="17" dur="500" fill="hold"/>
                                        <p:tgtEl>
                                          <p:spTgt spid="273437"/>
                                        </p:tgtEl>
                                        <p:attrNameLst>
                                          <p:attrName>ppt_x</p:attrName>
                                        </p:attrNameLst>
                                      </p:cBhvr>
                                      <p:tavLst>
                                        <p:tav tm="0">
                                          <p:val>
                                            <p:strVal val="0-#ppt_w/2"/>
                                          </p:val>
                                        </p:tav>
                                        <p:tav tm="100000">
                                          <p:val>
                                            <p:strVal val="#ppt_x"/>
                                          </p:val>
                                        </p:tav>
                                      </p:tavLst>
                                    </p:anim>
                                    <p:anim calcmode="lin" valueType="num">
                                      <p:cBhvr additive="base">
                                        <p:cTn id="18" dur="500" fill="hold"/>
                                        <p:tgtEl>
                                          <p:spTgt spid="273437"/>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273438"/>
                                        </p:tgtEl>
                                        <p:attrNameLst>
                                          <p:attrName>style.visibility</p:attrName>
                                        </p:attrNameLst>
                                      </p:cBhvr>
                                      <p:to>
                                        <p:strVal val="visible"/>
                                      </p:to>
                                    </p:set>
                                    <p:anim calcmode="lin" valueType="num">
                                      <p:cBhvr additive="base">
                                        <p:cTn id="21" dur="500" fill="hold"/>
                                        <p:tgtEl>
                                          <p:spTgt spid="273438"/>
                                        </p:tgtEl>
                                        <p:attrNameLst>
                                          <p:attrName>ppt_x</p:attrName>
                                        </p:attrNameLst>
                                      </p:cBhvr>
                                      <p:tavLst>
                                        <p:tav tm="0">
                                          <p:val>
                                            <p:strVal val="0-#ppt_w/2"/>
                                          </p:val>
                                        </p:tav>
                                        <p:tav tm="100000">
                                          <p:val>
                                            <p:strVal val="#ppt_x"/>
                                          </p:val>
                                        </p:tav>
                                      </p:tavLst>
                                    </p:anim>
                                    <p:anim calcmode="lin" valueType="num">
                                      <p:cBhvr additive="base">
                                        <p:cTn id="22" dur="500" fill="hold"/>
                                        <p:tgtEl>
                                          <p:spTgt spid="273438"/>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73447"/>
                                        </p:tgtEl>
                                        <p:attrNameLst>
                                          <p:attrName>style.visibility</p:attrName>
                                        </p:attrNameLst>
                                      </p:cBhvr>
                                      <p:to>
                                        <p:strVal val="visible"/>
                                      </p:to>
                                    </p:set>
                                    <p:anim calcmode="lin" valueType="num">
                                      <p:cBhvr additive="base">
                                        <p:cTn id="27" dur="500" fill="hold"/>
                                        <p:tgtEl>
                                          <p:spTgt spid="273447"/>
                                        </p:tgtEl>
                                        <p:attrNameLst>
                                          <p:attrName>ppt_x</p:attrName>
                                        </p:attrNameLst>
                                      </p:cBhvr>
                                      <p:tavLst>
                                        <p:tav tm="0">
                                          <p:val>
                                            <p:strVal val="#ppt_x"/>
                                          </p:val>
                                        </p:tav>
                                        <p:tav tm="100000">
                                          <p:val>
                                            <p:strVal val="#ppt_x"/>
                                          </p:val>
                                        </p:tav>
                                      </p:tavLst>
                                    </p:anim>
                                    <p:anim calcmode="lin" valueType="num">
                                      <p:cBhvr additive="base">
                                        <p:cTn id="28" dur="500" fill="hold"/>
                                        <p:tgtEl>
                                          <p:spTgt spid="273447"/>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73448"/>
                                        </p:tgtEl>
                                        <p:attrNameLst>
                                          <p:attrName>style.visibility</p:attrName>
                                        </p:attrNameLst>
                                      </p:cBhvr>
                                      <p:to>
                                        <p:strVal val="visible"/>
                                      </p:to>
                                    </p:set>
                                    <p:anim calcmode="lin" valueType="num">
                                      <p:cBhvr additive="base">
                                        <p:cTn id="31" dur="500" fill="hold"/>
                                        <p:tgtEl>
                                          <p:spTgt spid="273448"/>
                                        </p:tgtEl>
                                        <p:attrNameLst>
                                          <p:attrName>ppt_x</p:attrName>
                                        </p:attrNameLst>
                                      </p:cBhvr>
                                      <p:tavLst>
                                        <p:tav tm="0">
                                          <p:val>
                                            <p:strVal val="#ppt_x"/>
                                          </p:val>
                                        </p:tav>
                                        <p:tav tm="100000">
                                          <p:val>
                                            <p:strVal val="#ppt_x"/>
                                          </p:val>
                                        </p:tav>
                                      </p:tavLst>
                                    </p:anim>
                                    <p:anim calcmode="lin" valueType="num">
                                      <p:cBhvr additive="base">
                                        <p:cTn id="32" dur="500" fill="hold"/>
                                        <p:tgtEl>
                                          <p:spTgt spid="273448"/>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73449"/>
                                        </p:tgtEl>
                                        <p:attrNameLst>
                                          <p:attrName>style.visibility</p:attrName>
                                        </p:attrNameLst>
                                      </p:cBhvr>
                                      <p:to>
                                        <p:strVal val="visible"/>
                                      </p:to>
                                    </p:set>
                                    <p:anim calcmode="lin" valueType="num">
                                      <p:cBhvr additive="base">
                                        <p:cTn id="35" dur="500" fill="hold"/>
                                        <p:tgtEl>
                                          <p:spTgt spid="273449"/>
                                        </p:tgtEl>
                                        <p:attrNameLst>
                                          <p:attrName>ppt_x</p:attrName>
                                        </p:attrNameLst>
                                      </p:cBhvr>
                                      <p:tavLst>
                                        <p:tav tm="0">
                                          <p:val>
                                            <p:strVal val="#ppt_x"/>
                                          </p:val>
                                        </p:tav>
                                        <p:tav tm="100000">
                                          <p:val>
                                            <p:strVal val="#ppt_x"/>
                                          </p:val>
                                        </p:tav>
                                      </p:tavLst>
                                    </p:anim>
                                    <p:anim calcmode="lin" valueType="num">
                                      <p:cBhvr additive="base">
                                        <p:cTn id="36" dur="500" fill="hold"/>
                                        <p:tgtEl>
                                          <p:spTgt spid="273449"/>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2" fill="hold" nodeType="clickEffect">
                                  <p:stCondLst>
                                    <p:cond delay="0"/>
                                  </p:stCondLst>
                                  <p:childTnLst>
                                    <p:set>
                                      <p:cBhvr>
                                        <p:cTn id="40" dur="1" fill="hold">
                                          <p:stCondLst>
                                            <p:cond delay="0"/>
                                          </p:stCondLst>
                                        </p:cTn>
                                        <p:tgtEl>
                                          <p:spTgt spid="273430">
                                            <p:txEl>
                                              <p:pRg st="2" end="2"/>
                                            </p:txEl>
                                          </p:spTgt>
                                        </p:tgtEl>
                                        <p:attrNameLst>
                                          <p:attrName>style.visibility</p:attrName>
                                        </p:attrNameLst>
                                      </p:cBhvr>
                                      <p:to>
                                        <p:strVal val="visible"/>
                                      </p:to>
                                    </p:set>
                                    <p:anim calcmode="lin" valueType="num">
                                      <p:cBhvr additive="base">
                                        <p:cTn id="41" dur="500" fill="hold"/>
                                        <p:tgtEl>
                                          <p:spTgt spid="273430">
                                            <p:txEl>
                                              <p:pRg st="2" end="2"/>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73430">
                                            <p:txEl>
                                              <p:pRg st="2" end="2"/>
                                            </p:txEl>
                                          </p:spTgt>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0"/>
                                  </p:stCondLst>
                                  <p:childTnLst>
                                    <p:set>
                                      <p:cBhvr>
                                        <p:cTn id="44" dur="1" fill="hold">
                                          <p:stCondLst>
                                            <p:cond delay="0"/>
                                          </p:stCondLst>
                                        </p:cTn>
                                        <p:tgtEl>
                                          <p:spTgt spid="273430">
                                            <p:txEl>
                                              <p:pRg st="3" end="3"/>
                                            </p:txEl>
                                          </p:spTgt>
                                        </p:tgtEl>
                                        <p:attrNameLst>
                                          <p:attrName>style.visibility</p:attrName>
                                        </p:attrNameLst>
                                      </p:cBhvr>
                                      <p:to>
                                        <p:strVal val="visible"/>
                                      </p:to>
                                    </p:set>
                                    <p:anim calcmode="lin" valueType="num">
                                      <p:cBhvr additive="base">
                                        <p:cTn id="45" dur="500" fill="hold"/>
                                        <p:tgtEl>
                                          <p:spTgt spid="273430">
                                            <p:txEl>
                                              <p:pRg st="3" end="3"/>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27343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73436"/>
                                        </p:tgtEl>
                                        <p:attrNameLst>
                                          <p:attrName>style.visibility</p:attrName>
                                        </p:attrNameLst>
                                      </p:cBhvr>
                                      <p:to>
                                        <p:strVal val="visible"/>
                                      </p:to>
                                    </p:set>
                                    <p:anim calcmode="lin" valueType="num">
                                      <p:cBhvr additive="base">
                                        <p:cTn id="51" dur="500" fill="hold"/>
                                        <p:tgtEl>
                                          <p:spTgt spid="273436"/>
                                        </p:tgtEl>
                                        <p:attrNameLst>
                                          <p:attrName>ppt_x</p:attrName>
                                        </p:attrNameLst>
                                      </p:cBhvr>
                                      <p:tavLst>
                                        <p:tav tm="0">
                                          <p:val>
                                            <p:strVal val="#ppt_x"/>
                                          </p:val>
                                        </p:tav>
                                        <p:tav tm="100000">
                                          <p:val>
                                            <p:strVal val="#ppt_x"/>
                                          </p:val>
                                        </p:tav>
                                      </p:tavLst>
                                    </p:anim>
                                    <p:anim calcmode="lin" valueType="num">
                                      <p:cBhvr additive="base">
                                        <p:cTn id="52" dur="500" fill="hold"/>
                                        <p:tgtEl>
                                          <p:spTgt spid="273436"/>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73435"/>
                                        </p:tgtEl>
                                        <p:attrNameLst>
                                          <p:attrName>style.visibility</p:attrName>
                                        </p:attrNameLst>
                                      </p:cBhvr>
                                      <p:to>
                                        <p:strVal val="visible"/>
                                      </p:to>
                                    </p:set>
                                    <p:anim calcmode="lin" valueType="num">
                                      <p:cBhvr additive="base">
                                        <p:cTn id="55" dur="500" fill="hold"/>
                                        <p:tgtEl>
                                          <p:spTgt spid="273435"/>
                                        </p:tgtEl>
                                        <p:attrNameLst>
                                          <p:attrName>ppt_x</p:attrName>
                                        </p:attrNameLst>
                                      </p:cBhvr>
                                      <p:tavLst>
                                        <p:tav tm="0">
                                          <p:val>
                                            <p:strVal val="#ppt_x"/>
                                          </p:val>
                                        </p:tav>
                                        <p:tav tm="100000">
                                          <p:val>
                                            <p:strVal val="#ppt_x"/>
                                          </p:val>
                                        </p:tav>
                                      </p:tavLst>
                                    </p:anim>
                                    <p:anim calcmode="lin" valueType="num">
                                      <p:cBhvr additive="base">
                                        <p:cTn id="56" dur="500" fill="hold"/>
                                        <p:tgtEl>
                                          <p:spTgt spid="27343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3436" grpId="0" animBg="1"/>
      <p:bldP spid="273437" grpId="0" animBg="1"/>
      <p:bldP spid="273439" grpId="0" animBg="1"/>
      <p:bldP spid="273447" grpId="0" animBg="1"/>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5427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54276" name="Rectangle 4"/>
          <p:cNvSpPr>
            <a:spLocks noGrp="1" noChangeArrowheads="1"/>
          </p:cNvSpPr>
          <p:nvPr>
            <p:ph type="title"/>
          </p:nvPr>
        </p:nvSpPr>
        <p:spPr>
          <a:xfrm>
            <a:off x="685800" y="0"/>
            <a:ext cx="7772400" cy="1143000"/>
          </a:xfrm>
          <a:noFill/>
        </p:spPr>
        <p:txBody>
          <a:bodyPr/>
          <a:lstStyle/>
          <a:p>
            <a:pPr algn="ctr"/>
            <a:r>
              <a:rPr lang="it-IT" altLang="it-IT" sz="3600" b="0"/>
              <a:t>La convessità della FPP</a:t>
            </a:r>
          </a:p>
        </p:txBody>
      </p:sp>
      <p:sp>
        <p:nvSpPr>
          <p:cNvPr id="54277" name="Freeform 5"/>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w 2799"/>
              <a:gd name="T19" fmla="*/ 2147483646 h 2366"/>
              <a:gd name="T20" fmla="*/ 0 w 2799"/>
              <a:gd name="T21" fmla="*/ 2147483646 h 2366"/>
              <a:gd name="T22" fmla="*/ 0 w 2799"/>
              <a:gd name="T23" fmla="*/ 2147483646 h 2366"/>
              <a:gd name="T24" fmla="*/ 0 w 2799"/>
              <a:gd name="T25" fmla="*/ 2147483646 h 2366"/>
              <a:gd name="T26" fmla="*/ 2147483646 w 2799"/>
              <a:gd name="T27" fmla="*/ 2147483646 h 23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lnTo>
                  <a:pt x="0" y="374"/>
                </a:lnTo>
                <a:lnTo>
                  <a:pt x="0" y="1176"/>
                </a:lnTo>
                <a:lnTo>
                  <a:pt x="0" y="1991"/>
                </a:lnTo>
                <a:lnTo>
                  <a:pt x="0" y="2365"/>
                </a:lnTo>
                <a:lnTo>
                  <a:pt x="2798" y="2365"/>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78" name="Rectangle 6"/>
          <p:cNvSpPr>
            <a:spLocks noChangeArrowheads="1"/>
          </p:cNvSpPr>
          <p:nvPr/>
        </p:nvSpPr>
        <p:spPr bwMode="auto">
          <a:xfrm>
            <a:off x="1371600" y="2362200"/>
            <a:ext cx="4429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3,000</a:t>
            </a:r>
          </a:p>
        </p:txBody>
      </p:sp>
      <p:sp>
        <p:nvSpPr>
          <p:cNvPr id="54279" name="Rectangle 7"/>
          <p:cNvSpPr>
            <a:spLocks noChangeArrowheads="1"/>
          </p:cNvSpPr>
          <p:nvPr/>
        </p:nvSpPr>
        <p:spPr bwMode="auto">
          <a:xfrm>
            <a:off x="2057400" y="6324600"/>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a:t>
            </a:r>
          </a:p>
        </p:txBody>
      </p:sp>
      <p:sp>
        <p:nvSpPr>
          <p:cNvPr id="54280" name="Rectangle 8"/>
          <p:cNvSpPr>
            <a:spLocks noChangeArrowheads="1"/>
          </p:cNvSpPr>
          <p:nvPr/>
        </p:nvSpPr>
        <p:spPr bwMode="auto">
          <a:xfrm>
            <a:off x="6400800" y="6096000"/>
            <a:ext cx="20839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Z1</a:t>
            </a:r>
          </a:p>
        </p:txBody>
      </p:sp>
      <p:sp>
        <p:nvSpPr>
          <p:cNvPr id="54281" name="Rectangle 9"/>
          <p:cNvSpPr>
            <a:spLocks noChangeArrowheads="1"/>
          </p:cNvSpPr>
          <p:nvPr/>
        </p:nvSpPr>
        <p:spPr bwMode="auto">
          <a:xfrm>
            <a:off x="6324600" y="5670550"/>
            <a:ext cx="3937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Z2</a:t>
            </a:r>
          </a:p>
        </p:txBody>
      </p:sp>
      <p:sp>
        <p:nvSpPr>
          <p:cNvPr id="54282" name="Rectangle 10"/>
          <p:cNvSpPr>
            <a:spLocks noChangeArrowheads="1"/>
          </p:cNvSpPr>
          <p:nvPr/>
        </p:nvSpPr>
        <p:spPr bwMode="auto">
          <a:xfrm>
            <a:off x="2335696" y="2438400"/>
            <a:ext cx="43610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W2</a:t>
            </a:r>
          </a:p>
        </p:txBody>
      </p:sp>
      <p:sp>
        <p:nvSpPr>
          <p:cNvPr id="54283" name="Rectangle 11"/>
          <p:cNvSpPr>
            <a:spLocks noChangeArrowheads="1"/>
          </p:cNvSpPr>
          <p:nvPr/>
        </p:nvSpPr>
        <p:spPr bwMode="auto">
          <a:xfrm>
            <a:off x="7389813" y="6321425"/>
            <a:ext cx="10620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Automobili</a:t>
            </a:r>
          </a:p>
        </p:txBody>
      </p:sp>
      <p:sp>
        <p:nvSpPr>
          <p:cNvPr id="54284" name="Rectangle 12"/>
          <p:cNvSpPr>
            <a:spLocks noChangeArrowheads="1"/>
          </p:cNvSpPr>
          <p:nvPr/>
        </p:nvSpPr>
        <p:spPr bwMode="auto">
          <a:xfrm>
            <a:off x="5943600" y="6324600"/>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999</a:t>
            </a:r>
          </a:p>
        </p:txBody>
      </p:sp>
      <p:sp>
        <p:nvSpPr>
          <p:cNvPr id="54285" name="Rectangle 13"/>
          <p:cNvSpPr>
            <a:spLocks noChangeArrowheads="1"/>
          </p:cNvSpPr>
          <p:nvPr/>
        </p:nvSpPr>
        <p:spPr bwMode="auto">
          <a:xfrm>
            <a:off x="1666875" y="6321425"/>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54286" name="Rectangle 14"/>
          <p:cNvSpPr>
            <a:spLocks noChangeArrowheads="1"/>
          </p:cNvSpPr>
          <p:nvPr/>
        </p:nvSpPr>
        <p:spPr bwMode="auto">
          <a:xfrm>
            <a:off x="6324600" y="6400800"/>
            <a:ext cx="3937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1000</a:t>
            </a:r>
          </a:p>
        </p:txBody>
      </p:sp>
      <p:sp>
        <p:nvSpPr>
          <p:cNvPr id="54287" name="Rectangle 15"/>
          <p:cNvSpPr>
            <a:spLocks noChangeArrowheads="1"/>
          </p:cNvSpPr>
          <p:nvPr/>
        </p:nvSpPr>
        <p:spPr bwMode="auto">
          <a:xfrm>
            <a:off x="685800" y="1447800"/>
            <a:ext cx="9588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Computer</a:t>
            </a:r>
          </a:p>
        </p:txBody>
      </p:sp>
      <p:sp>
        <p:nvSpPr>
          <p:cNvPr id="54288" name="Freeform 16"/>
          <p:cNvSpPr>
            <a:spLocks/>
          </p:cNvSpPr>
          <p:nvPr/>
        </p:nvSpPr>
        <p:spPr bwMode="auto">
          <a:xfrm>
            <a:off x="1905000" y="2514600"/>
            <a:ext cx="4443413"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path>
            </a:pathLst>
          </a:custGeom>
          <a:noFill/>
          <a:ln w="28575" cap="rnd" cmpd="sng">
            <a:solidFill>
              <a:srgbClr val="4D9A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9" name="Freeform 17"/>
          <p:cNvSpPr>
            <a:spLocks/>
          </p:cNvSpPr>
          <p:nvPr/>
        </p:nvSpPr>
        <p:spPr bwMode="auto">
          <a:xfrm>
            <a:off x="1865313" y="1490663"/>
            <a:ext cx="6477000" cy="4789487"/>
          </a:xfrm>
          <a:custGeom>
            <a:avLst/>
            <a:gdLst>
              <a:gd name="T0" fmla="*/ 0 w 4080"/>
              <a:gd name="T1" fmla="*/ 0 h 3017"/>
              <a:gd name="T2" fmla="*/ 0 w 4080"/>
              <a:gd name="T3" fmla="*/ 2147483646 h 3017"/>
              <a:gd name="T4" fmla="*/ 2147483646 w 4080"/>
              <a:gd name="T5" fmla="*/ 2147483646 h 3017"/>
              <a:gd name="T6" fmla="*/ 0 60000 65536"/>
              <a:gd name="T7" fmla="*/ 0 60000 65536"/>
              <a:gd name="T8" fmla="*/ 0 60000 65536"/>
            </a:gdLst>
            <a:ahLst/>
            <a:cxnLst>
              <a:cxn ang="T6">
                <a:pos x="T0" y="T1"/>
              </a:cxn>
              <a:cxn ang="T7">
                <a:pos x="T2" y="T3"/>
              </a:cxn>
              <a:cxn ang="T8">
                <a:pos x="T4" y="T5"/>
              </a:cxn>
            </a:cxnLst>
            <a:rect l="0" t="0" r="r" b="b"/>
            <a:pathLst>
              <a:path w="4080" h="3017">
                <a:moveTo>
                  <a:pt x="0" y="0"/>
                </a:moveTo>
                <a:lnTo>
                  <a:pt x="0" y="3016"/>
                </a:lnTo>
                <a:lnTo>
                  <a:pt x="4079" y="301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0" name="Freeform 18"/>
          <p:cNvSpPr>
            <a:spLocks/>
          </p:cNvSpPr>
          <p:nvPr/>
        </p:nvSpPr>
        <p:spPr bwMode="auto">
          <a:xfrm>
            <a:off x="1828800" y="2590800"/>
            <a:ext cx="304800" cy="3657600"/>
          </a:xfrm>
          <a:custGeom>
            <a:avLst/>
            <a:gdLst>
              <a:gd name="T0" fmla="*/ 0 w 1685"/>
              <a:gd name="T1" fmla="*/ 0 h 1785"/>
              <a:gd name="T2" fmla="*/ 2147483646 w 1685"/>
              <a:gd name="T3" fmla="*/ 0 h 1785"/>
              <a:gd name="T4" fmla="*/ 2147483646 w 1685"/>
              <a:gd name="T5" fmla="*/ 2147483646 h 1785"/>
              <a:gd name="T6" fmla="*/ 0 60000 65536"/>
              <a:gd name="T7" fmla="*/ 0 60000 65536"/>
              <a:gd name="T8" fmla="*/ 0 60000 65536"/>
            </a:gdLst>
            <a:ahLst/>
            <a:cxnLst>
              <a:cxn ang="T6">
                <a:pos x="T0" y="T1"/>
              </a:cxn>
              <a:cxn ang="T7">
                <a:pos x="T2" y="T3"/>
              </a:cxn>
              <a:cxn ang="T8">
                <a:pos x="T4" y="T5"/>
              </a:cxn>
            </a:cxnLst>
            <a:rect l="0" t="0" r="r" b="b"/>
            <a:pathLst>
              <a:path w="1685" h="1785">
                <a:moveTo>
                  <a:pt x="0" y="0"/>
                </a:moveTo>
                <a:lnTo>
                  <a:pt x="1684" y="0"/>
                </a:lnTo>
                <a:lnTo>
                  <a:pt x="1684" y="1784"/>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1" name="Freeform 19"/>
          <p:cNvSpPr>
            <a:spLocks/>
          </p:cNvSpPr>
          <p:nvPr/>
        </p:nvSpPr>
        <p:spPr bwMode="auto">
          <a:xfrm>
            <a:off x="1905000" y="5867400"/>
            <a:ext cx="4267200" cy="381000"/>
          </a:xfrm>
          <a:custGeom>
            <a:avLst/>
            <a:gdLst>
              <a:gd name="T0" fmla="*/ 0 w 1964"/>
              <a:gd name="T1" fmla="*/ 0 h 1578"/>
              <a:gd name="T2" fmla="*/ 2147483646 w 1964"/>
              <a:gd name="T3" fmla="*/ 0 h 1578"/>
              <a:gd name="T4" fmla="*/ 2147483646 w 1964"/>
              <a:gd name="T5" fmla="*/ 2147483646 h 1578"/>
              <a:gd name="T6" fmla="*/ 0 60000 65536"/>
              <a:gd name="T7" fmla="*/ 0 60000 65536"/>
              <a:gd name="T8" fmla="*/ 0 60000 65536"/>
            </a:gdLst>
            <a:ahLst/>
            <a:cxnLst>
              <a:cxn ang="T6">
                <a:pos x="T0" y="T1"/>
              </a:cxn>
              <a:cxn ang="T7">
                <a:pos x="T2" y="T3"/>
              </a:cxn>
              <a:cxn ang="T8">
                <a:pos x="T4" y="T5"/>
              </a:cxn>
            </a:cxnLst>
            <a:rect l="0" t="0" r="r" b="b"/>
            <a:pathLst>
              <a:path w="1964" h="1578">
                <a:moveTo>
                  <a:pt x="0" y="0"/>
                </a:moveTo>
                <a:lnTo>
                  <a:pt x="1963" y="0"/>
                </a:lnTo>
                <a:lnTo>
                  <a:pt x="1963" y="1577"/>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2" name="Freeform 20"/>
          <p:cNvSpPr>
            <a:spLocks/>
          </p:cNvSpPr>
          <p:nvPr/>
        </p:nvSpPr>
        <p:spPr bwMode="auto">
          <a:xfrm>
            <a:off x="2133600" y="2514600"/>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3" name="Freeform 21"/>
          <p:cNvSpPr>
            <a:spLocks/>
          </p:cNvSpPr>
          <p:nvPr/>
        </p:nvSpPr>
        <p:spPr bwMode="auto">
          <a:xfrm>
            <a:off x="6324600" y="6248400"/>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4" name="Freeform 22"/>
          <p:cNvSpPr>
            <a:spLocks/>
          </p:cNvSpPr>
          <p:nvPr/>
        </p:nvSpPr>
        <p:spPr bwMode="auto">
          <a:xfrm>
            <a:off x="6172200" y="57912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5" name="Freeform 23"/>
          <p:cNvSpPr>
            <a:spLocks/>
          </p:cNvSpPr>
          <p:nvPr/>
        </p:nvSpPr>
        <p:spPr bwMode="auto">
          <a:xfrm>
            <a:off x="1828800" y="2438400"/>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6" name="Rectangle 24"/>
          <p:cNvSpPr>
            <a:spLocks noChangeArrowheads="1"/>
          </p:cNvSpPr>
          <p:nvPr/>
        </p:nvSpPr>
        <p:spPr bwMode="auto">
          <a:xfrm>
            <a:off x="1904999" y="2209800"/>
            <a:ext cx="37830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dirty="0">
                <a:solidFill>
                  <a:srgbClr val="000000"/>
                </a:solidFill>
                <a:latin typeface="Arial" panose="020B0604020202020204" pitchFamily="34" charset="0"/>
              </a:rPr>
              <a:t>W1</a:t>
            </a:r>
          </a:p>
        </p:txBody>
      </p:sp>
      <p:sp>
        <p:nvSpPr>
          <p:cNvPr id="54297" name="Text Box 25"/>
          <p:cNvSpPr txBox="1">
            <a:spLocks noChangeArrowheads="1"/>
          </p:cNvSpPr>
          <p:nvPr/>
        </p:nvSpPr>
        <p:spPr bwMode="auto">
          <a:xfrm>
            <a:off x="4953000" y="914400"/>
            <a:ext cx="4191000" cy="2932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dirty="0">
                <a:solidFill>
                  <a:srgbClr val="0000FF"/>
                </a:solidFill>
                <a:latin typeface="Times New Roman" panose="02020603050405020304" pitchFamily="18" charset="0"/>
              </a:rPr>
              <a:t>La FPP è una curva con pendenza </a:t>
            </a:r>
            <a:r>
              <a:rPr lang="it-IT" altLang="it-IT" sz="1800" b="0" i="1" dirty="0">
                <a:solidFill>
                  <a:srgbClr val="0000FF"/>
                </a:solidFill>
                <a:latin typeface="Times New Roman" panose="02020603050405020304" pitchFamily="18" charset="0"/>
              </a:rPr>
              <a:t>crescente</a:t>
            </a:r>
            <a:r>
              <a:rPr lang="it-IT" altLang="it-IT" sz="1800" b="0" dirty="0">
                <a:solidFill>
                  <a:srgbClr val="0000FF"/>
                </a:solidFill>
                <a:latin typeface="Times New Roman" panose="02020603050405020304" pitchFamily="18" charset="0"/>
              </a:rPr>
              <a:t> al crescere dell’ascissa. Ovvero: al crescere dell’ascissa, un’identica variazione nell’ascissa produce una variazione via via </a:t>
            </a:r>
            <a:r>
              <a:rPr lang="it-IT" altLang="it-IT" sz="1800" b="0" i="1" dirty="0">
                <a:solidFill>
                  <a:srgbClr val="0000FF"/>
                </a:solidFill>
                <a:latin typeface="Times New Roman" panose="02020603050405020304" pitchFamily="18" charset="0"/>
              </a:rPr>
              <a:t>maggiore</a:t>
            </a:r>
            <a:r>
              <a:rPr lang="it-IT" altLang="it-IT" sz="1800" b="0" dirty="0">
                <a:solidFill>
                  <a:srgbClr val="0000FF"/>
                </a:solidFill>
                <a:latin typeface="Times New Roman" panose="02020603050405020304" pitchFamily="18" charset="0"/>
              </a:rPr>
              <a:t> nell’ordinata.</a:t>
            </a:r>
          </a:p>
          <a:p>
            <a:pPr>
              <a:spcBef>
                <a:spcPct val="0"/>
              </a:spcBef>
              <a:buClrTx/>
              <a:buSzTx/>
              <a:buFontTx/>
              <a:buNone/>
            </a:pPr>
            <a:endParaRPr lang="it-IT" altLang="it-IT" sz="1600" b="0" dirty="0">
              <a:solidFill>
                <a:srgbClr val="0000FF"/>
              </a:solidFill>
              <a:latin typeface="Times New Roman" panose="02020603050405020304" pitchFamily="18" charset="0"/>
            </a:endParaRPr>
          </a:p>
          <a:p>
            <a:pPr>
              <a:spcBef>
                <a:spcPct val="0"/>
              </a:spcBef>
              <a:buClrTx/>
              <a:buSzTx/>
              <a:buFontTx/>
              <a:buNone/>
            </a:pPr>
            <a:r>
              <a:rPr lang="it-IT" altLang="it-IT" sz="1600" b="0" i="1" u="sng" dirty="0">
                <a:latin typeface="Times New Roman" panose="02020603050405020304" pitchFamily="18" charset="0"/>
              </a:rPr>
              <a:t>Intuizione</a:t>
            </a:r>
            <a:r>
              <a:rPr lang="it-IT" altLang="it-IT" sz="1600" b="0" i="1" dirty="0">
                <a:latin typeface="Times New Roman" panose="02020603050405020304" pitchFamily="18" charset="0"/>
              </a:rPr>
              <a:t>: per ottenere un’unità in più del bene in ascissa devo rinunciare a produrre un po’ del bene in ordinata; tale rinuncia è più “costosa” quanto meno ho di tale bene e quanto più ho già del bene in ascissa.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p:spPr>
        <p:txBody>
          <a:bodyPr/>
          <a:lstStyle/>
          <a:p>
            <a:pPr algn="ctr"/>
            <a:r>
              <a:rPr lang="it-IT" altLang="it-IT" sz="3600" b="0">
                <a:solidFill>
                  <a:srgbClr val="000000"/>
                </a:solidFill>
              </a:rPr>
              <a:t>Crescita economica: caso 1</a:t>
            </a:r>
          </a:p>
        </p:txBody>
      </p:sp>
      <p:sp>
        <p:nvSpPr>
          <p:cNvPr id="50179" name="Freeform 3"/>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w 2860"/>
              <a:gd name="T19" fmla="*/ 2147483646 h 1968"/>
              <a:gd name="T20" fmla="*/ 0 w 2860"/>
              <a:gd name="T21" fmla="*/ 2147483646 h 1968"/>
              <a:gd name="T22" fmla="*/ 0 w 2860"/>
              <a:gd name="T23" fmla="*/ 2147483646 h 1968"/>
              <a:gd name="T24" fmla="*/ 0 w 2860"/>
              <a:gd name="T25" fmla="*/ 2147483646 h 1968"/>
              <a:gd name="T26" fmla="*/ 2147483646 w 2860"/>
              <a:gd name="T27" fmla="*/ 2147483646 h 19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lnTo>
                  <a:pt x="0" y="310"/>
                </a:lnTo>
                <a:lnTo>
                  <a:pt x="0" y="977"/>
                </a:lnTo>
                <a:lnTo>
                  <a:pt x="0" y="1657"/>
                </a:lnTo>
                <a:lnTo>
                  <a:pt x="0" y="1967"/>
                </a:lnTo>
                <a:lnTo>
                  <a:pt x="2859" y="196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80" name="Rectangle 4"/>
          <p:cNvSpPr>
            <a:spLocks noChangeArrowheads="1"/>
          </p:cNvSpPr>
          <p:nvPr/>
        </p:nvSpPr>
        <p:spPr bwMode="auto">
          <a:xfrm>
            <a:off x="1109663" y="319722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3,000</a:t>
            </a:r>
          </a:p>
        </p:txBody>
      </p:sp>
      <p:sp>
        <p:nvSpPr>
          <p:cNvPr id="50181" name="Rectangle 5"/>
          <p:cNvSpPr>
            <a:spLocks noChangeArrowheads="1"/>
          </p:cNvSpPr>
          <p:nvPr/>
        </p:nvSpPr>
        <p:spPr bwMode="auto">
          <a:xfrm>
            <a:off x="1109663" y="423862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2,000</a:t>
            </a:r>
          </a:p>
        </p:txBody>
      </p:sp>
      <p:sp>
        <p:nvSpPr>
          <p:cNvPr id="50182" name="Rectangle 6"/>
          <p:cNvSpPr>
            <a:spLocks noChangeArrowheads="1"/>
          </p:cNvSpPr>
          <p:nvPr/>
        </p:nvSpPr>
        <p:spPr bwMode="auto">
          <a:xfrm>
            <a:off x="1109663" y="409257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2,100</a:t>
            </a:r>
          </a:p>
        </p:txBody>
      </p:sp>
      <p:sp>
        <p:nvSpPr>
          <p:cNvPr id="50183" name="Rectangle 7"/>
          <p:cNvSpPr>
            <a:spLocks noChangeArrowheads="1"/>
          </p:cNvSpPr>
          <p:nvPr/>
        </p:nvSpPr>
        <p:spPr bwMode="auto">
          <a:xfrm>
            <a:off x="4722813" y="4348163"/>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A</a:t>
            </a:r>
          </a:p>
        </p:txBody>
      </p:sp>
      <p:sp>
        <p:nvSpPr>
          <p:cNvPr id="50184" name="Rectangle 8"/>
          <p:cNvSpPr>
            <a:spLocks noChangeArrowheads="1"/>
          </p:cNvSpPr>
          <p:nvPr/>
        </p:nvSpPr>
        <p:spPr bwMode="auto">
          <a:xfrm>
            <a:off x="7410450" y="6465888"/>
            <a:ext cx="1062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Automobili</a:t>
            </a:r>
          </a:p>
        </p:txBody>
      </p:sp>
      <p:sp>
        <p:nvSpPr>
          <p:cNvPr id="50185" name="Rectangle 9"/>
          <p:cNvSpPr>
            <a:spLocks noChangeArrowheads="1"/>
          </p:cNvSpPr>
          <p:nvPr/>
        </p:nvSpPr>
        <p:spPr bwMode="auto">
          <a:xfrm>
            <a:off x="4656138" y="6465888"/>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700</a:t>
            </a:r>
          </a:p>
        </p:txBody>
      </p:sp>
      <p:sp>
        <p:nvSpPr>
          <p:cNvPr id="50186" name="Rectangle 10"/>
          <p:cNvSpPr>
            <a:spLocks noChangeArrowheads="1"/>
          </p:cNvSpPr>
          <p:nvPr/>
        </p:nvSpPr>
        <p:spPr bwMode="auto">
          <a:xfrm>
            <a:off x="5084763" y="6465888"/>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750</a:t>
            </a:r>
          </a:p>
        </p:txBody>
      </p:sp>
      <p:sp>
        <p:nvSpPr>
          <p:cNvPr id="50187" name="Rectangle 11"/>
          <p:cNvSpPr>
            <a:spLocks noChangeArrowheads="1"/>
          </p:cNvSpPr>
          <p:nvPr/>
        </p:nvSpPr>
        <p:spPr bwMode="auto">
          <a:xfrm>
            <a:off x="1562100" y="646588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50188" name="Rectangle 12"/>
          <p:cNvSpPr>
            <a:spLocks noChangeArrowheads="1"/>
          </p:cNvSpPr>
          <p:nvPr/>
        </p:nvSpPr>
        <p:spPr bwMode="auto">
          <a:xfrm>
            <a:off x="6034088" y="6465888"/>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1,000</a:t>
            </a:r>
          </a:p>
        </p:txBody>
      </p:sp>
      <p:sp>
        <p:nvSpPr>
          <p:cNvPr id="50189" name="Rectangle 13"/>
          <p:cNvSpPr>
            <a:spLocks noChangeArrowheads="1"/>
          </p:cNvSpPr>
          <p:nvPr/>
        </p:nvSpPr>
        <p:spPr bwMode="auto">
          <a:xfrm>
            <a:off x="533400" y="1371600"/>
            <a:ext cx="11652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Computer</a:t>
            </a:r>
          </a:p>
        </p:txBody>
      </p:sp>
      <p:sp>
        <p:nvSpPr>
          <p:cNvPr id="50190" name="Freeform 14"/>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1" name="Rectangle 15"/>
          <p:cNvSpPr>
            <a:spLocks noChangeArrowheads="1"/>
          </p:cNvSpPr>
          <p:nvPr/>
        </p:nvSpPr>
        <p:spPr bwMode="auto">
          <a:xfrm>
            <a:off x="1109663" y="2157413"/>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4,000</a:t>
            </a:r>
          </a:p>
        </p:txBody>
      </p:sp>
      <p:sp>
        <p:nvSpPr>
          <p:cNvPr id="50192" name="Freeform 16"/>
          <p:cNvSpPr>
            <a:spLocks/>
          </p:cNvSpPr>
          <p:nvPr/>
        </p:nvSpPr>
        <p:spPr bwMode="auto">
          <a:xfrm>
            <a:off x="1765300" y="2265363"/>
            <a:ext cx="4540250" cy="4165600"/>
          </a:xfrm>
          <a:custGeom>
            <a:avLst/>
            <a:gdLst>
              <a:gd name="T0" fmla="*/ 2147483646 w 2860"/>
              <a:gd name="T1" fmla="*/ 2147483646 h 2624"/>
              <a:gd name="T2" fmla="*/ 2147483646 w 2860"/>
              <a:gd name="T3" fmla="*/ 2147483646 h 2624"/>
              <a:gd name="T4" fmla="*/ 2147483646 w 2860"/>
              <a:gd name="T5" fmla="*/ 2147483646 h 2624"/>
              <a:gd name="T6" fmla="*/ 2147483646 w 2860"/>
              <a:gd name="T7" fmla="*/ 2147483646 h 2624"/>
              <a:gd name="T8" fmla="*/ 2147483646 w 2860"/>
              <a:gd name="T9" fmla="*/ 2147483646 h 2624"/>
              <a:gd name="T10" fmla="*/ 2147483646 w 2860"/>
              <a:gd name="T11" fmla="*/ 2147483646 h 2624"/>
              <a:gd name="T12" fmla="*/ 2147483646 w 2860"/>
              <a:gd name="T13" fmla="*/ 2147483646 h 2624"/>
              <a:gd name="T14" fmla="*/ 2147483646 w 2860"/>
              <a:gd name="T15" fmla="*/ 2147483646 h 2624"/>
              <a:gd name="T16" fmla="*/ 2147483646 w 2860"/>
              <a:gd name="T17" fmla="*/ 2147483646 h 2624"/>
              <a:gd name="T18" fmla="*/ 0 w 2860"/>
              <a:gd name="T19" fmla="*/ 0 h 26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60" h="2624">
                <a:moveTo>
                  <a:pt x="2859" y="2623"/>
                </a:moveTo>
                <a:lnTo>
                  <a:pt x="2816" y="2289"/>
                </a:lnTo>
                <a:lnTo>
                  <a:pt x="2674" y="1945"/>
                </a:lnTo>
                <a:lnTo>
                  <a:pt x="2461" y="1587"/>
                </a:lnTo>
                <a:lnTo>
                  <a:pt x="2162" y="1243"/>
                </a:lnTo>
                <a:lnTo>
                  <a:pt x="1821" y="909"/>
                </a:lnTo>
                <a:lnTo>
                  <a:pt x="1422" y="610"/>
                </a:lnTo>
                <a:lnTo>
                  <a:pt x="981" y="345"/>
                </a:lnTo>
                <a:lnTo>
                  <a:pt x="498" y="138"/>
                </a:lnTo>
                <a:lnTo>
                  <a:pt x="0" y="0"/>
                </a:lnTo>
              </a:path>
            </a:pathLst>
          </a:custGeom>
          <a:noFill/>
          <a:ln w="28575" cap="rnd" cmpd="sng">
            <a:solidFill>
              <a:srgbClr val="80008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3" name="Freeform 17"/>
          <p:cNvSpPr>
            <a:spLocks/>
          </p:cNvSpPr>
          <p:nvPr/>
        </p:nvSpPr>
        <p:spPr bwMode="auto">
          <a:xfrm>
            <a:off x="1765300" y="1408113"/>
            <a:ext cx="6618288" cy="5022850"/>
          </a:xfrm>
          <a:custGeom>
            <a:avLst/>
            <a:gdLst>
              <a:gd name="T0" fmla="*/ 0 w 4169"/>
              <a:gd name="T1" fmla="*/ 0 h 3164"/>
              <a:gd name="T2" fmla="*/ 0 w 4169"/>
              <a:gd name="T3" fmla="*/ 2147483646 h 3164"/>
              <a:gd name="T4" fmla="*/ 2147483646 w 4169"/>
              <a:gd name="T5" fmla="*/ 2147483646 h 3164"/>
              <a:gd name="T6" fmla="*/ 0 60000 65536"/>
              <a:gd name="T7" fmla="*/ 0 60000 65536"/>
              <a:gd name="T8" fmla="*/ 0 60000 65536"/>
            </a:gdLst>
            <a:ahLst/>
            <a:cxnLst>
              <a:cxn ang="T6">
                <a:pos x="T0" y="T1"/>
              </a:cxn>
              <a:cxn ang="T7">
                <a:pos x="T2" y="T3"/>
              </a:cxn>
              <a:cxn ang="T8">
                <a:pos x="T4" y="T5"/>
              </a:cxn>
            </a:cxnLst>
            <a:rect l="0" t="0" r="r" b="b"/>
            <a:pathLst>
              <a:path w="4169" h="3164">
                <a:moveTo>
                  <a:pt x="0" y="0"/>
                </a:moveTo>
                <a:lnTo>
                  <a:pt x="0" y="3163"/>
                </a:lnTo>
                <a:lnTo>
                  <a:pt x="4168" y="316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4" name="Freeform 18"/>
          <p:cNvSpPr>
            <a:spLocks/>
          </p:cNvSpPr>
          <p:nvPr/>
        </p:nvSpPr>
        <p:spPr bwMode="auto">
          <a:xfrm>
            <a:off x="1765300" y="4348163"/>
            <a:ext cx="3186113" cy="2082800"/>
          </a:xfrm>
          <a:custGeom>
            <a:avLst/>
            <a:gdLst>
              <a:gd name="T0" fmla="*/ 0 w 2007"/>
              <a:gd name="T1" fmla="*/ 0 h 1312"/>
              <a:gd name="T2" fmla="*/ 2147483646 w 2007"/>
              <a:gd name="T3" fmla="*/ 0 h 1312"/>
              <a:gd name="T4" fmla="*/ 2147483646 w 2007"/>
              <a:gd name="T5" fmla="*/ 2147483646 h 1312"/>
              <a:gd name="T6" fmla="*/ 0 60000 65536"/>
              <a:gd name="T7" fmla="*/ 0 60000 65536"/>
              <a:gd name="T8" fmla="*/ 0 60000 65536"/>
            </a:gdLst>
            <a:ahLst/>
            <a:cxnLst>
              <a:cxn ang="T6">
                <a:pos x="T0" y="T1"/>
              </a:cxn>
              <a:cxn ang="T7">
                <a:pos x="T2" y="T3"/>
              </a:cxn>
              <a:cxn ang="T8">
                <a:pos x="T4" y="T5"/>
              </a:cxn>
            </a:cxnLst>
            <a:rect l="0" t="0" r="r" b="b"/>
            <a:pathLst>
              <a:path w="2007" h="1312">
                <a:moveTo>
                  <a:pt x="0" y="0"/>
                </a:moveTo>
                <a:lnTo>
                  <a:pt x="2006" y="0"/>
                </a:lnTo>
                <a:lnTo>
                  <a:pt x="2006" y="1311"/>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5" name="Freeform 19"/>
          <p:cNvSpPr>
            <a:spLocks/>
          </p:cNvSpPr>
          <p:nvPr/>
        </p:nvSpPr>
        <p:spPr bwMode="auto">
          <a:xfrm>
            <a:off x="4881563" y="42926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0196" name="Group 20"/>
          <p:cNvGrpSpPr>
            <a:grpSpLocks/>
          </p:cNvGrpSpPr>
          <p:nvPr/>
        </p:nvGrpSpPr>
        <p:grpSpPr bwMode="auto">
          <a:xfrm>
            <a:off x="3294063" y="3128963"/>
            <a:ext cx="431800" cy="369887"/>
            <a:chOff x="2075" y="1971"/>
            <a:chExt cx="272" cy="233"/>
          </a:xfrm>
        </p:grpSpPr>
        <p:sp>
          <p:nvSpPr>
            <p:cNvPr id="50200" name="Line 21"/>
            <p:cNvSpPr>
              <a:spLocks noChangeShapeType="1"/>
            </p:cNvSpPr>
            <p:nvPr/>
          </p:nvSpPr>
          <p:spPr bwMode="auto">
            <a:xfrm flipV="1">
              <a:off x="2075" y="2031"/>
              <a:ext cx="179" cy="173"/>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1" name="Freeform 22"/>
            <p:cNvSpPr>
              <a:spLocks/>
            </p:cNvSpPr>
            <p:nvPr/>
          </p:nvSpPr>
          <p:spPr bwMode="auto">
            <a:xfrm>
              <a:off x="2196" y="1971"/>
              <a:ext cx="151" cy="123"/>
            </a:xfrm>
            <a:custGeom>
              <a:avLst/>
              <a:gdLst>
                <a:gd name="T0" fmla="*/ 65 w 151"/>
                <a:gd name="T1" fmla="*/ 70 h 123"/>
                <a:gd name="T2" fmla="*/ 0 w 151"/>
                <a:gd name="T3" fmla="*/ 70 h 123"/>
                <a:gd name="T4" fmla="*/ 21 w 151"/>
                <a:gd name="T5" fmla="*/ 52 h 123"/>
                <a:gd name="T6" fmla="*/ 65 w 151"/>
                <a:gd name="T7" fmla="*/ 35 h 123"/>
                <a:gd name="T8" fmla="*/ 86 w 151"/>
                <a:gd name="T9" fmla="*/ 35 h 123"/>
                <a:gd name="T10" fmla="*/ 107 w 151"/>
                <a:gd name="T11" fmla="*/ 17 h 123"/>
                <a:gd name="T12" fmla="*/ 129 w 151"/>
                <a:gd name="T13" fmla="*/ 17 h 123"/>
                <a:gd name="T14" fmla="*/ 150 w 151"/>
                <a:gd name="T15" fmla="*/ 0 h 123"/>
                <a:gd name="T16" fmla="*/ 129 w 151"/>
                <a:gd name="T17" fmla="*/ 17 h 123"/>
                <a:gd name="T18" fmla="*/ 107 w 151"/>
                <a:gd name="T19" fmla="*/ 35 h 123"/>
                <a:gd name="T20" fmla="*/ 107 w 151"/>
                <a:gd name="T21" fmla="*/ 52 h 123"/>
                <a:gd name="T22" fmla="*/ 86 w 151"/>
                <a:gd name="T23" fmla="*/ 70 h 123"/>
                <a:gd name="T24" fmla="*/ 86 w 151"/>
                <a:gd name="T25" fmla="*/ 105 h 123"/>
                <a:gd name="T26" fmla="*/ 65 w 151"/>
                <a:gd name="T27" fmla="*/ 122 h 123"/>
                <a:gd name="T28" fmla="*/ 65 w 151"/>
                <a:gd name="T29" fmla="*/ 70 h 1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1" h="123">
                  <a:moveTo>
                    <a:pt x="65" y="70"/>
                  </a:moveTo>
                  <a:lnTo>
                    <a:pt x="0" y="70"/>
                  </a:lnTo>
                  <a:lnTo>
                    <a:pt x="21" y="52"/>
                  </a:lnTo>
                  <a:lnTo>
                    <a:pt x="65" y="35"/>
                  </a:lnTo>
                  <a:lnTo>
                    <a:pt x="86" y="35"/>
                  </a:lnTo>
                  <a:lnTo>
                    <a:pt x="107" y="17"/>
                  </a:lnTo>
                  <a:lnTo>
                    <a:pt x="129" y="17"/>
                  </a:lnTo>
                  <a:lnTo>
                    <a:pt x="150" y="0"/>
                  </a:lnTo>
                  <a:lnTo>
                    <a:pt x="129" y="17"/>
                  </a:lnTo>
                  <a:lnTo>
                    <a:pt x="107" y="35"/>
                  </a:lnTo>
                  <a:lnTo>
                    <a:pt x="107" y="52"/>
                  </a:lnTo>
                  <a:lnTo>
                    <a:pt x="86" y="70"/>
                  </a:lnTo>
                  <a:lnTo>
                    <a:pt x="86" y="105"/>
                  </a:lnTo>
                  <a:lnTo>
                    <a:pt x="65" y="122"/>
                  </a:lnTo>
                  <a:lnTo>
                    <a:pt x="65"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0197" name="Freeform 23"/>
          <p:cNvSpPr>
            <a:spLocks/>
          </p:cNvSpPr>
          <p:nvPr/>
        </p:nvSpPr>
        <p:spPr bwMode="auto">
          <a:xfrm>
            <a:off x="1752600" y="4191000"/>
            <a:ext cx="3352800" cy="2209800"/>
          </a:xfrm>
          <a:custGeom>
            <a:avLst/>
            <a:gdLst>
              <a:gd name="T0" fmla="*/ 0 w 2007"/>
              <a:gd name="T1" fmla="*/ 0 h 1312"/>
              <a:gd name="T2" fmla="*/ 2147483646 w 2007"/>
              <a:gd name="T3" fmla="*/ 0 h 1312"/>
              <a:gd name="T4" fmla="*/ 2147483646 w 2007"/>
              <a:gd name="T5" fmla="*/ 2147483646 h 1312"/>
              <a:gd name="T6" fmla="*/ 0 60000 65536"/>
              <a:gd name="T7" fmla="*/ 0 60000 65536"/>
              <a:gd name="T8" fmla="*/ 0 60000 65536"/>
            </a:gdLst>
            <a:ahLst/>
            <a:cxnLst>
              <a:cxn ang="T6">
                <a:pos x="T0" y="T1"/>
              </a:cxn>
              <a:cxn ang="T7">
                <a:pos x="T2" y="T3"/>
              </a:cxn>
              <a:cxn ang="T8">
                <a:pos x="T4" y="T5"/>
              </a:cxn>
            </a:cxnLst>
            <a:rect l="0" t="0" r="r" b="b"/>
            <a:pathLst>
              <a:path w="2007" h="1312">
                <a:moveTo>
                  <a:pt x="0" y="0"/>
                </a:moveTo>
                <a:lnTo>
                  <a:pt x="2006" y="0"/>
                </a:lnTo>
                <a:lnTo>
                  <a:pt x="2006" y="1311"/>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8" name="Freeform 24"/>
          <p:cNvSpPr>
            <a:spLocks/>
          </p:cNvSpPr>
          <p:nvPr/>
        </p:nvSpPr>
        <p:spPr bwMode="auto">
          <a:xfrm>
            <a:off x="5029200" y="41148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199" name="Rectangle 25"/>
          <p:cNvSpPr>
            <a:spLocks noChangeArrowheads="1"/>
          </p:cNvSpPr>
          <p:nvPr/>
        </p:nvSpPr>
        <p:spPr bwMode="auto">
          <a:xfrm>
            <a:off x="5105400" y="3886200"/>
            <a:ext cx="130175"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D</a:t>
            </a:r>
          </a:p>
        </p:txBody>
      </p:sp>
    </p:spTree>
  </p:cSld>
  <p:clrMapOvr>
    <a:masterClrMapping/>
  </p:clrMapOvr>
  <p:transition spd="slow">
    <p:wipe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noFill/>
        </p:spPr>
        <p:txBody>
          <a:bodyPr/>
          <a:lstStyle/>
          <a:p>
            <a:pPr algn="ctr"/>
            <a:r>
              <a:rPr lang="it-IT" altLang="it-IT" sz="3600" b="0">
                <a:solidFill>
                  <a:srgbClr val="000000"/>
                </a:solidFill>
              </a:rPr>
              <a:t>Crescita economica: caso 2</a:t>
            </a:r>
          </a:p>
        </p:txBody>
      </p:sp>
      <p:sp>
        <p:nvSpPr>
          <p:cNvPr id="52227" name="Freeform 3"/>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w 2860"/>
              <a:gd name="T19" fmla="*/ 2147483646 h 1968"/>
              <a:gd name="T20" fmla="*/ 0 w 2860"/>
              <a:gd name="T21" fmla="*/ 2147483646 h 1968"/>
              <a:gd name="T22" fmla="*/ 0 w 2860"/>
              <a:gd name="T23" fmla="*/ 2147483646 h 1968"/>
              <a:gd name="T24" fmla="*/ 0 w 2860"/>
              <a:gd name="T25" fmla="*/ 2147483646 h 1968"/>
              <a:gd name="T26" fmla="*/ 2147483646 w 2860"/>
              <a:gd name="T27" fmla="*/ 2147483646 h 19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lnTo>
                  <a:pt x="0" y="310"/>
                </a:lnTo>
                <a:lnTo>
                  <a:pt x="0" y="977"/>
                </a:lnTo>
                <a:lnTo>
                  <a:pt x="0" y="1657"/>
                </a:lnTo>
                <a:lnTo>
                  <a:pt x="0" y="1967"/>
                </a:lnTo>
                <a:lnTo>
                  <a:pt x="2859" y="1967"/>
                </a:lnTo>
              </a:path>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28" name="Rectangle 4"/>
          <p:cNvSpPr>
            <a:spLocks noChangeArrowheads="1"/>
          </p:cNvSpPr>
          <p:nvPr/>
        </p:nvSpPr>
        <p:spPr bwMode="auto">
          <a:xfrm>
            <a:off x="1109663" y="319722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3,000</a:t>
            </a:r>
          </a:p>
        </p:txBody>
      </p:sp>
      <p:sp>
        <p:nvSpPr>
          <p:cNvPr id="52229" name="Rectangle 5"/>
          <p:cNvSpPr>
            <a:spLocks noChangeArrowheads="1"/>
          </p:cNvSpPr>
          <p:nvPr/>
        </p:nvSpPr>
        <p:spPr bwMode="auto">
          <a:xfrm>
            <a:off x="1109663" y="4238625"/>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2,000</a:t>
            </a:r>
          </a:p>
        </p:txBody>
      </p:sp>
      <p:sp>
        <p:nvSpPr>
          <p:cNvPr id="52230" name="Rectangle 6"/>
          <p:cNvSpPr>
            <a:spLocks noChangeArrowheads="1"/>
          </p:cNvSpPr>
          <p:nvPr/>
        </p:nvSpPr>
        <p:spPr bwMode="auto">
          <a:xfrm>
            <a:off x="1109663" y="3810000"/>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2,400</a:t>
            </a:r>
          </a:p>
        </p:txBody>
      </p:sp>
      <p:sp>
        <p:nvSpPr>
          <p:cNvPr id="52231" name="Rectangle 7"/>
          <p:cNvSpPr>
            <a:spLocks noChangeArrowheads="1"/>
          </p:cNvSpPr>
          <p:nvPr/>
        </p:nvSpPr>
        <p:spPr bwMode="auto">
          <a:xfrm>
            <a:off x="4722813" y="4348163"/>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A</a:t>
            </a:r>
          </a:p>
        </p:txBody>
      </p:sp>
      <p:sp>
        <p:nvSpPr>
          <p:cNvPr id="52232" name="Rectangle 8"/>
          <p:cNvSpPr>
            <a:spLocks noChangeArrowheads="1"/>
          </p:cNvSpPr>
          <p:nvPr/>
        </p:nvSpPr>
        <p:spPr bwMode="auto">
          <a:xfrm>
            <a:off x="8001000" y="6400800"/>
            <a:ext cx="1062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Automobili</a:t>
            </a:r>
          </a:p>
        </p:txBody>
      </p:sp>
      <p:sp>
        <p:nvSpPr>
          <p:cNvPr id="52233" name="Rectangle 9"/>
          <p:cNvSpPr>
            <a:spLocks noChangeArrowheads="1"/>
          </p:cNvSpPr>
          <p:nvPr/>
        </p:nvSpPr>
        <p:spPr bwMode="auto">
          <a:xfrm>
            <a:off x="4656138" y="6465888"/>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700</a:t>
            </a:r>
          </a:p>
        </p:txBody>
      </p:sp>
      <p:sp>
        <p:nvSpPr>
          <p:cNvPr id="52234" name="Rectangle 10"/>
          <p:cNvSpPr>
            <a:spLocks noChangeArrowheads="1"/>
          </p:cNvSpPr>
          <p:nvPr/>
        </p:nvSpPr>
        <p:spPr bwMode="auto">
          <a:xfrm>
            <a:off x="5562600" y="6645275"/>
            <a:ext cx="29527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850</a:t>
            </a:r>
          </a:p>
        </p:txBody>
      </p:sp>
      <p:sp>
        <p:nvSpPr>
          <p:cNvPr id="52235" name="Rectangle 11"/>
          <p:cNvSpPr>
            <a:spLocks noChangeArrowheads="1"/>
          </p:cNvSpPr>
          <p:nvPr/>
        </p:nvSpPr>
        <p:spPr bwMode="auto">
          <a:xfrm>
            <a:off x="1562100" y="6465888"/>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0</a:t>
            </a:r>
          </a:p>
        </p:txBody>
      </p:sp>
      <p:sp>
        <p:nvSpPr>
          <p:cNvPr id="52236" name="Rectangle 12"/>
          <p:cNvSpPr>
            <a:spLocks noChangeArrowheads="1"/>
          </p:cNvSpPr>
          <p:nvPr/>
        </p:nvSpPr>
        <p:spPr bwMode="auto">
          <a:xfrm>
            <a:off x="6034088" y="6465888"/>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1,000</a:t>
            </a:r>
          </a:p>
        </p:txBody>
      </p:sp>
      <p:sp>
        <p:nvSpPr>
          <p:cNvPr id="52237" name="Rectangle 13"/>
          <p:cNvSpPr>
            <a:spLocks noChangeArrowheads="1"/>
          </p:cNvSpPr>
          <p:nvPr/>
        </p:nvSpPr>
        <p:spPr bwMode="auto">
          <a:xfrm>
            <a:off x="703263" y="1524000"/>
            <a:ext cx="9588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a:solidFill>
                  <a:srgbClr val="000000"/>
                </a:solidFill>
                <a:latin typeface="Arial" panose="020B0604020202020204" pitchFamily="34" charset="0"/>
              </a:rPr>
              <a:t>Computer</a:t>
            </a:r>
          </a:p>
        </p:txBody>
      </p:sp>
      <p:sp>
        <p:nvSpPr>
          <p:cNvPr id="52238" name="Rectangle 14"/>
          <p:cNvSpPr>
            <a:spLocks noChangeArrowheads="1"/>
          </p:cNvSpPr>
          <p:nvPr/>
        </p:nvSpPr>
        <p:spPr bwMode="auto">
          <a:xfrm>
            <a:off x="839788" y="1925638"/>
            <a:ext cx="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400">
              <a:solidFill>
                <a:srgbClr val="000000"/>
              </a:solidFill>
              <a:latin typeface="Arial" panose="020B0604020202020204" pitchFamily="34" charset="0"/>
            </a:endParaRPr>
          </a:p>
        </p:txBody>
      </p:sp>
      <p:sp>
        <p:nvSpPr>
          <p:cNvPr id="52239" name="Freeform 15"/>
          <p:cNvSpPr>
            <a:spLocks/>
          </p:cNvSpPr>
          <p:nvPr/>
        </p:nvSpPr>
        <p:spPr bwMode="auto">
          <a:xfrm>
            <a:off x="1765300" y="3306763"/>
            <a:ext cx="4540250" cy="3124200"/>
          </a:xfrm>
          <a:custGeom>
            <a:avLst/>
            <a:gdLst>
              <a:gd name="T0" fmla="*/ 2147483646 w 2860"/>
              <a:gd name="T1" fmla="*/ 2147483646 h 1968"/>
              <a:gd name="T2" fmla="*/ 2147483646 w 2860"/>
              <a:gd name="T3" fmla="*/ 2147483646 h 1968"/>
              <a:gd name="T4" fmla="*/ 2147483646 w 2860"/>
              <a:gd name="T5" fmla="*/ 2147483646 h 1968"/>
              <a:gd name="T6" fmla="*/ 2147483646 w 2860"/>
              <a:gd name="T7" fmla="*/ 2147483646 h 1968"/>
              <a:gd name="T8" fmla="*/ 2147483646 w 2860"/>
              <a:gd name="T9" fmla="*/ 2147483646 h 1968"/>
              <a:gd name="T10" fmla="*/ 2147483646 w 2860"/>
              <a:gd name="T11" fmla="*/ 2147483646 h 1968"/>
              <a:gd name="T12" fmla="*/ 2147483646 w 2860"/>
              <a:gd name="T13" fmla="*/ 2147483646 h 1968"/>
              <a:gd name="T14" fmla="*/ 2147483646 w 2860"/>
              <a:gd name="T15" fmla="*/ 2147483646 h 1968"/>
              <a:gd name="T16" fmla="*/ 0 w 2860"/>
              <a:gd name="T17" fmla="*/ 0 h 196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60" h="1968">
                <a:moveTo>
                  <a:pt x="2859" y="1967"/>
                </a:moveTo>
                <a:lnTo>
                  <a:pt x="2717" y="1542"/>
                </a:lnTo>
                <a:lnTo>
                  <a:pt x="2518" y="1173"/>
                </a:lnTo>
                <a:lnTo>
                  <a:pt x="2247" y="863"/>
                </a:lnTo>
                <a:lnTo>
                  <a:pt x="1920" y="610"/>
                </a:lnTo>
                <a:lnTo>
                  <a:pt x="1550" y="391"/>
                </a:lnTo>
                <a:lnTo>
                  <a:pt x="1095" y="218"/>
                </a:lnTo>
                <a:lnTo>
                  <a:pt x="583" y="92"/>
                </a:lnTo>
                <a:lnTo>
                  <a:pt x="0"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0" name="Rectangle 16"/>
          <p:cNvSpPr>
            <a:spLocks noChangeArrowheads="1"/>
          </p:cNvSpPr>
          <p:nvPr/>
        </p:nvSpPr>
        <p:spPr bwMode="auto">
          <a:xfrm>
            <a:off x="1109663" y="2157413"/>
            <a:ext cx="4429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4,000</a:t>
            </a:r>
          </a:p>
        </p:txBody>
      </p:sp>
      <p:sp>
        <p:nvSpPr>
          <p:cNvPr id="52241" name="Freeform 17"/>
          <p:cNvSpPr>
            <a:spLocks/>
          </p:cNvSpPr>
          <p:nvPr/>
        </p:nvSpPr>
        <p:spPr bwMode="auto">
          <a:xfrm>
            <a:off x="1752600" y="2286000"/>
            <a:ext cx="5626100" cy="4089400"/>
          </a:xfrm>
          <a:custGeom>
            <a:avLst/>
            <a:gdLst>
              <a:gd name="T0" fmla="*/ 2147483646 w 2860"/>
              <a:gd name="T1" fmla="*/ 2147483646 h 2624"/>
              <a:gd name="T2" fmla="*/ 2147483646 w 2860"/>
              <a:gd name="T3" fmla="*/ 2147483646 h 2624"/>
              <a:gd name="T4" fmla="*/ 2147483646 w 2860"/>
              <a:gd name="T5" fmla="*/ 2147483646 h 2624"/>
              <a:gd name="T6" fmla="*/ 2147483646 w 2860"/>
              <a:gd name="T7" fmla="*/ 2147483646 h 2624"/>
              <a:gd name="T8" fmla="*/ 2147483646 w 2860"/>
              <a:gd name="T9" fmla="*/ 2147483646 h 2624"/>
              <a:gd name="T10" fmla="*/ 2147483646 w 2860"/>
              <a:gd name="T11" fmla="*/ 2147483646 h 2624"/>
              <a:gd name="T12" fmla="*/ 2147483646 w 2860"/>
              <a:gd name="T13" fmla="*/ 2147483646 h 2624"/>
              <a:gd name="T14" fmla="*/ 2147483646 w 2860"/>
              <a:gd name="T15" fmla="*/ 2147483646 h 2624"/>
              <a:gd name="T16" fmla="*/ 2147483646 w 2860"/>
              <a:gd name="T17" fmla="*/ 2147483646 h 2624"/>
              <a:gd name="T18" fmla="*/ 0 w 2860"/>
              <a:gd name="T19" fmla="*/ 0 h 26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60" h="2624">
                <a:moveTo>
                  <a:pt x="2859" y="2623"/>
                </a:moveTo>
                <a:lnTo>
                  <a:pt x="2816" y="2289"/>
                </a:lnTo>
                <a:lnTo>
                  <a:pt x="2674" y="1945"/>
                </a:lnTo>
                <a:lnTo>
                  <a:pt x="2461" y="1587"/>
                </a:lnTo>
                <a:lnTo>
                  <a:pt x="2162" y="1243"/>
                </a:lnTo>
                <a:lnTo>
                  <a:pt x="1821" y="909"/>
                </a:lnTo>
                <a:lnTo>
                  <a:pt x="1422" y="610"/>
                </a:lnTo>
                <a:lnTo>
                  <a:pt x="981" y="345"/>
                </a:lnTo>
                <a:lnTo>
                  <a:pt x="498" y="138"/>
                </a:lnTo>
                <a:lnTo>
                  <a:pt x="0" y="0"/>
                </a:lnTo>
              </a:path>
            </a:pathLst>
          </a:custGeom>
          <a:noFill/>
          <a:ln w="28575" cap="rnd" cmpd="sng">
            <a:solidFill>
              <a:srgbClr val="80008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2" name="Rectangle 18"/>
          <p:cNvSpPr>
            <a:spLocks noChangeArrowheads="1"/>
          </p:cNvSpPr>
          <p:nvPr/>
        </p:nvSpPr>
        <p:spPr bwMode="auto">
          <a:xfrm flipH="1">
            <a:off x="5834063" y="3810000"/>
            <a:ext cx="322262"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400">
                <a:solidFill>
                  <a:srgbClr val="000000"/>
                </a:solidFill>
                <a:latin typeface="Arial" panose="020B0604020202020204" pitchFamily="34" charset="0"/>
              </a:rPr>
              <a:t>D</a:t>
            </a:r>
          </a:p>
        </p:txBody>
      </p:sp>
      <p:sp>
        <p:nvSpPr>
          <p:cNvPr id="52243" name="Freeform 19"/>
          <p:cNvSpPr>
            <a:spLocks/>
          </p:cNvSpPr>
          <p:nvPr/>
        </p:nvSpPr>
        <p:spPr bwMode="auto">
          <a:xfrm>
            <a:off x="1765300" y="1408113"/>
            <a:ext cx="6618288" cy="5022850"/>
          </a:xfrm>
          <a:custGeom>
            <a:avLst/>
            <a:gdLst>
              <a:gd name="T0" fmla="*/ 0 w 4169"/>
              <a:gd name="T1" fmla="*/ 0 h 3164"/>
              <a:gd name="T2" fmla="*/ 0 w 4169"/>
              <a:gd name="T3" fmla="*/ 2147483646 h 3164"/>
              <a:gd name="T4" fmla="*/ 2147483646 w 4169"/>
              <a:gd name="T5" fmla="*/ 2147483646 h 3164"/>
              <a:gd name="T6" fmla="*/ 0 60000 65536"/>
              <a:gd name="T7" fmla="*/ 0 60000 65536"/>
              <a:gd name="T8" fmla="*/ 0 60000 65536"/>
            </a:gdLst>
            <a:ahLst/>
            <a:cxnLst>
              <a:cxn ang="T6">
                <a:pos x="T0" y="T1"/>
              </a:cxn>
              <a:cxn ang="T7">
                <a:pos x="T2" y="T3"/>
              </a:cxn>
              <a:cxn ang="T8">
                <a:pos x="T4" y="T5"/>
              </a:cxn>
            </a:cxnLst>
            <a:rect l="0" t="0" r="r" b="b"/>
            <a:pathLst>
              <a:path w="4169" h="3164">
                <a:moveTo>
                  <a:pt x="0" y="0"/>
                </a:moveTo>
                <a:lnTo>
                  <a:pt x="0" y="3163"/>
                </a:lnTo>
                <a:lnTo>
                  <a:pt x="4168" y="316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4" name="Freeform 20"/>
          <p:cNvSpPr>
            <a:spLocks/>
          </p:cNvSpPr>
          <p:nvPr/>
        </p:nvSpPr>
        <p:spPr bwMode="auto">
          <a:xfrm>
            <a:off x="1765300" y="3962400"/>
            <a:ext cx="3949700" cy="2468563"/>
          </a:xfrm>
          <a:custGeom>
            <a:avLst/>
            <a:gdLst>
              <a:gd name="T0" fmla="*/ 0 w 2149"/>
              <a:gd name="T1" fmla="*/ 0 h 1393"/>
              <a:gd name="T2" fmla="*/ 2147483646 w 2149"/>
              <a:gd name="T3" fmla="*/ 0 h 1393"/>
              <a:gd name="T4" fmla="*/ 2147483646 w 2149"/>
              <a:gd name="T5" fmla="*/ 2147483646 h 1393"/>
              <a:gd name="T6" fmla="*/ 0 60000 65536"/>
              <a:gd name="T7" fmla="*/ 0 60000 65536"/>
              <a:gd name="T8" fmla="*/ 0 60000 65536"/>
            </a:gdLst>
            <a:ahLst/>
            <a:cxnLst>
              <a:cxn ang="T6">
                <a:pos x="T0" y="T1"/>
              </a:cxn>
              <a:cxn ang="T7">
                <a:pos x="T2" y="T3"/>
              </a:cxn>
              <a:cxn ang="T8">
                <a:pos x="T4" y="T5"/>
              </a:cxn>
            </a:cxnLst>
            <a:rect l="0" t="0" r="r" b="b"/>
            <a:pathLst>
              <a:path w="2149" h="1393">
                <a:moveTo>
                  <a:pt x="0" y="0"/>
                </a:moveTo>
                <a:lnTo>
                  <a:pt x="2148" y="0"/>
                </a:lnTo>
                <a:lnTo>
                  <a:pt x="2148" y="1392"/>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5" name="Freeform 21"/>
          <p:cNvSpPr>
            <a:spLocks/>
          </p:cNvSpPr>
          <p:nvPr/>
        </p:nvSpPr>
        <p:spPr bwMode="auto">
          <a:xfrm>
            <a:off x="1765300" y="4348163"/>
            <a:ext cx="3186113" cy="2082800"/>
          </a:xfrm>
          <a:custGeom>
            <a:avLst/>
            <a:gdLst>
              <a:gd name="T0" fmla="*/ 0 w 2007"/>
              <a:gd name="T1" fmla="*/ 0 h 1312"/>
              <a:gd name="T2" fmla="*/ 2147483646 w 2007"/>
              <a:gd name="T3" fmla="*/ 0 h 1312"/>
              <a:gd name="T4" fmla="*/ 2147483646 w 2007"/>
              <a:gd name="T5" fmla="*/ 2147483646 h 1312"/>
              <a:gd name="T6" fmla="*/ 0 60000 65536"/>
              <a:gd name="T7" fmla="*/ 0 60000 65536"/>
              <a:gd name="T8" fmla="*/ 0 60000 65536"/>
            </a:gdLst>
            <a:ahLst/>
            <a:cxnLst>
              <a:cxn ang="T6">
                <a:pos x="T0" y="T1"/>
              </a:cxn>
              <a:cxn ang="T7">
                <a:pos x="T2" y="T3"/>
              </a:cxn>
              <a:cxn ang="T8">
                <a:pos x="T4" y="T5"/>
              </a:cxn>
            </a:cxnLst>
            <a:rect l="0" t="0" r="r" b="b"/>
            <a:pathLst>
              <a:path w="2007" h="1312">
                <a:moveTo>
                  <a:pt x="0" y="0"/>
                </a:moveTo>
                <a:lnTo>
                  <a:pt x="2006" y="0"/>
                </a:lnTo>
                <a:lnTo>
                  <a:pt x="2006" y="1311"/>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6" name="Freeform 22"/>
          <p:cNvSpPr>
            <a:spLocks/>
          </p:cNvSpPr>
          <p:nvPr/>
        </p:nvSpPr>
        <p:spPr bwMode="auto">
          <a:xfrm>
            <a:off x="4881563" y="4292600"/>
            <a:ext cx="136525" cy="112713"/>
          </a:xfrm>
          <a:custGeom>
            <a:avLst/>
            <a:gdLst>
              <a:gd name="T0" fmla="*/ 2147483646 w 86"/>
              <a:gd name="T1" fmla="*/ 2147483646 h 71"/>
              <a:gd name="T2" fmla="*/ 2147483646 w 86"/>
              <a:gd name="T3" fmla="*/ 2147483646 h 71"/>
              <a:gd name="T4" fmla="*/ 2147483646 w 86"/>
              <a:gd name="T5" fmla="*/ 2147483646 h 71"/>
              <a:gd name="T6" fmla="*/ 2147483646 w 86"/>
              <a:gd name="T7" fmla="*/ 2147483646 h 71"/>
              <a:gd name="T8" fmla="*/ 2147483646 w 86"/>
              <a:gd name="T9" fmla="*/ 2147483646 h 71"/>
              <a:gd name="T10" fmla="*/ 2147483646 w 86"/>
              <a:gd name="T11" fmla="*/ 0 h 71"/>
              <a:gd name="T12" fmla="*/ 2147483646 w 86"/>
              <a:gd name="T13" fmla="*/ 0 h 71"/>
              <a:gd name="T14" fmla="*/ 2147483646 w 86"/>
              <a:gd name="T15" fmla="*/ 0 h 71"/>
              <a:gd name="T16" fmla="*/ 0 w 86"/>
              <a:gd name="T17" fmla="*/ 2147483646 h 71"/>
              <a:gd name="T18" fmla="*/ 0 w 86"/>
              <a:gd name="T19" fmla="*/ 2147483646 h 71"/>
              <a:gd name="T20" fmla="*/ 0 w 86"/>
              <a:gd name="T21" fmla="*/ 2147483646 h 71"/>
              <a:gd name="T22" fmla="*/ 2147483646 w 86"/>
              <a:gd name="T23" fmla="*/ 2147483646 h 71"/>
              <a:gd name="T24" fmla="*/ 2147483646 w 86"/>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6" h="71">
                <a:moveTo>
                  <a:pt x="42" y="70"/>
                </a:moveTo>
                <a:lnTo>
                  <a:pt x="57" y="59"/>
                </a:lnTo>
                <a:lnTo>
                  <a:pt x="71" y="46"/>
                </a:lnTo>
                <a:lnTo>
                  <a:pt x="85" y="35"/>
                </a:lnTo>
                <a:lnTo>
                  <a:pt x="71" y="11"/>
                </a:lnTo>
                <a:lnTo>
                  <a:pt x="57" y="0"/>
                </a:lnTo>
                <a:lnTo>
                  <a:pt x="42" y="0"/>
                </a:lnTo>
                <a:lnTo>
                  <a:pt x="14" y="0"/>
                </a:lnTo>
                <a:lnTo>
                  <a:pt x="0" y="11"/>
                </a:lnTo>
                <a:lnTo>
                  <a:pt x="0" y="35"/>
                </a:lnTo>
                <a:lnTo>
                  <a:pt x="0" y="46"/>
                </a:lnTo>
                <a:lnTo>
                  <a:pt x="14" y="59"/>
                </a:lnTo>
                <a:lnTo>
                  <a:pt x="42"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7" name="Freeform 23"/>
          <p:cNvSpPr>
            <a:spLocks/>
          </p:cNvSpPr>
          <p:nvPr/>
        </p:nvSpPr>
        <p:spPr bwMode="auto">
          <a:xfrm>
            <a:off x="5638800" y="3962400"/>
            <a:ext cx="138113" cy="92075"/>
          </a:xfrm>
          <a:custGeom>
            <a:avLst/>
            <a:gdLst>
              <a:gd name="T0" fmla="*/ 2147483646 w 87"/>
              <a:gd name="T1" fmla="*/ 2147483646 h 58"/>
              <a:gd name="T2" fmla="*/ 2147483646 w 87"/>
              <a:gd name="T3" fmla="*/ 2147483646 h 58"/>
              <a:gd name="T4" fmla="*/ 2147483646 w 87"/>
              <a:gd name="T5" fmla="*/ 2147483646 h 58"/>
              <a:gd name="T6" fmla="*/ 2147483646 w 87"/>
              <a:gd name="T7" fmla="*/ 2147483646 h 58"/>
              <a:gd name="T8" fmla="*/ 2147483646 w 87"/>
              <a:gd name="T9" fmla="*/ 2147483646 h 58"/>
              <a:gd name="T10" fmla="*/ 2147483646 w 87"/>
              <a:gd name="T11" fmla="*/ 0 h 58"/>
              <a:gd name="T12" fmla="*/ 2147483646 w 87"/>
              <a:gd name="T13" fmla="*/ 0 h 58"/>
              <a:gd name="T14" fmla="*/ 2147483646 w 87"/>
              <a:gd name="T15" fmla="*/ 0 h 58"/>
              <a:gd name="T16" fmla="*/ 2147483646 w 87"/>
              <a:gd name="T17" fmla="*/ 2147483646 h 58"/>
              <a:gd name="T18" fmla="*/ 0 w 87"/>
              <a:gd name="T19" fmla="*/ 2147483646 h 58"/>
              <a:gd name="T20" fmla="*/ 2147483646 w 87"/>
              <a:gd name="T21" fmla="*/ 2147483646 h 58"/>
              <a:gd name="T22" fmla="*/ 2147483646 w 87"/>
              <a:gd name="T23" fmla="*/ 2147483646 h 58"/>
              <a:gd name="T24" fmla="*/ 2147483646 w 87"/>
              <a:gd name="T25" fmla="*/ 2147483646 h 5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7" h="58">
                <a:moveTo>
                  <a:pt x="43" y="57"/>
                </a:moveTo>
                <a:lnTo>
                  <a:pt x="72" y="57"/>
                </a:lnTo>
                <a:lnTo>
                  <a:pt x="86" y="46"/>
                </a:lnTo>
                <a:lnTo>
                  <a:pt x="86" y="35"/>
                </a:lnTo>
                <a:lnTo>
                  <a:pt x="86" y="11"/>
                </a:lnTo>
                <a:lnTo>
                  <a:pt x="72" y="0"/>
                </a:lnTo>
                <a:lnTo>
                  <a:pt x="43" y="0"/>
                </a:lnTo>
                <a:lnTo>
                  <a:pt x="29" y="0"/>
                </a:lnTo>
                <a:lnTo>
                  <a:pt x="14" y="11"/>
                </a:lnTo>
                <a:lnTo>
                  <a:pt x="0" y="35"/>
                </a:lnTo>
                <a:lnTo>
                  <a:pt x="14" y="46"/>
                </a:lnTo>
                <a:lnTo>
                  <a:pt x="29" y="57"/>
                </a:lnTo>
                <a:lnTo>
                  <a:pt x="43" y="5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2248" name="Group 24"/>
          <p:cNvGrpSpPr>
            <a:grpSpLocks/>
          </p:cNvGrpSpPr>
          <p:nvPr/>
        </p:nvGrpSpPr>
        <p:grpSpPr bwMode="auto">
          <a:xfrm>
            <a:off x="3294063" y="3128963"/>
            <a:ext cx="431800" cy="369887"/>
            <a:chOff x="2075" y="1971"/>
            <a:chExt cx="272" cy="233"/>
          </a:xfrm>
        </p:grpSpPr>
        <p:sp>
          <p:nvSpPr>
            <p:cNvPr id="52249" name="Line 25"/>
            <p:cNvSpPr>
              <a:spLocks noChangeShapeType="1"/>
            </p:cNvSpPr>
            <p:nvPr/>
          </p:nvSpPr>
          <p:spPr bwMode="auto">
            <a:xfrm flipV="1">
              <a:off x="2075" y="2031"/>
              <a:ext cx="179" cy="173"/>
            </a:xfrm>
            <a:prstGeom prst="line">
              <a:avLst/>
            </a:prstGeom>
            <a:noFill/>
            <a:ln w="254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0" name="Freeform 26"/>
            <p:cNvSpPr>
              <a:spLocks/>
            </p:cNvSpPr>
            <p:nvPr/>
          </p:nvSpPr>
          <p:spPr bwMode="auto">
            <a:xfrm>
              <a:off x="2196" y="1971"/>
              <a:ext cx="151" cy="123"/>
            </a:xfrm>
            <a:custGeom>
              <a:avLst/>
              <a:gdLst>
                <a:gd name="T0" fmla="*/ 65 w 151"/>
                <a:gd name="T1" fmla="*/ 70 h 123"/>
                <a:gd name="T2" fmla="*/ 0 w 151"/>
                <a:gd name="T3" fmla="*/ 70 h 123"/>
                <a:gd name="T4" fmla="*/ 21 w 151"/>
                <a:gd name="T5" fmla="*/ 52 h 123"/>
                <a:gd name="T6" fmla="*/ 65 w 151"/>
                <a:gd name="T7" fmla="*/ 35 h 123"/>
                <a:gd name="T8" fmla="*/ 86 w 151"/>
                <a:gd name="T9" fmla="*/ 35 h 123"/>
                <a:gd name="T10" fmla="*/ 107 w 151"/>
                <a:gd name="T11" fmla="*/ 17 h 123"/>
                <a:gd name="T12" fmla="*/ 129 w 151"/>
                <a:gd name="T13" fmla="*/ 17 h 123"/>
                <a:gd name="T14" fmla="*/ 150 w 151"/>
                <a:gd name="T15" fmla="*/ 0 h 123"/>
                <a:gd name="T16" fmla="*/ 129 w 151"/>
                <a:gd name="T17" fmla="*/ 17 h 123"/>
                <a:gd name="T18" fmla="*/ 107 w 151"/>
                <a:gd name="T19" fmla="*/ 35 h 123"/>
                <a:gd name="T20" fmla="*/ 107 w 151"/>
                <a:gd name="T21" fmla="*/ 52 h 123"/>
                <a:gd name="T22" fmla="*/ 86 w 151"/>
                <a:gd name="T23" fmla="*/ 70 h 123"/>
                <a:gd name="T24" fmla="*/ 86 w 151"/>
                <a:gd name="T25" fmla="*/ 105 h 123"/>
                <a:gd name="T26" fmla="*/ 65 w 151"/>
                <a:gd name="T27" fmla="*/ 122 h 123"/>
                <a:gd name="T28" fmla="*/ 65 w 151"/>
                <a:gd name="T29" fmla="*/ 70 h 1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1" h="123">
                  <a:moveTo>
                    <a:pt x="65" y="70"/>
                  </a:moveTo>
                  <a:lnTo>
                    <a:pt x="0" y="70"/>
                  </a:lnTo>
                  <a:lnTo>
                    <a:pt x="21" y="52"/>
                  </a:lnTo>
                  <a:lnTo>
                    <a:pt x="65" y="35"/>
                  </a:lnTo>
                  <a:lnTo>
                    <a:pt x="86" y="35"/>
                  </a:lnTo>
                  <a:lnTo>
                    <a:pt x="107" y="17"/>
                  </a:lnTo>
                  <a:lnTo>
                    <a:pt x="129" y="17"/>
                  </a:lnTo>
                  <a:lnTo>
                    <a:pt x="150" y="0"/>
                  </a:lnTo>
                  <a:lnTo>
                    <a:pt x="129" y="17"/>
                  </a:lnTo>
                  <a:lnTo>
                    <a:pt x="107" y="35"/>
                  </a:lnTo>
                  <a:lnTo>
                    <a:pt x="107" y="52"/>
                  </a:lnTo>
                  <a:lnTo>
                    <a:pt x="86" y="70"/>
                  </a:lnTo>
                  <a:lnTo>
                    <a:pt x="86" y="105"/>
                  </a:lnTo>
                  <a:lnTo>
                    <a:pt x="65" y="122"/>
                  </a:lnTo>
                  <a:lnTo>
                    <a:pt x="65"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spd="slow">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84213" y="0"/>
            <a:ext cx="7772400" cy="809625"/>
          </a:xfrm>
        </p:spPr>
        <p:txBody>
          <a:bodyPr/>
          <a:lstStyle/>
          <a:p>
            <a:pPr algn="ctr"/>
            <a:r>
              <a:rPr lang="it-IT" altLang="it-IT" sz="3600" b="0">
                <a:solidFill>
                  <a:srgbClr val="000000"/>
                </a:solidFill>
                <a:latin typeface="Times New Roman" panose="02020603050405020304" pitchFamily="18" charset="0"/>
              </a:rPr>
              <a:t>Il mercato</a:t>
            </a:r>
          </a:p>
        </p:txBody>
      </p:sp>
      <p:sp>
        <p:nvSpPr>
          <p:cNvPr id="250883" name="Rectangle 3"/>
          <p:cNvSpPr>
            <a:spLocks noGrp="1" noChangeArrowheads="1"/>
          </p:cNvSpPr>
          <p:nvPr>
            <p:ph type="body" idx="1"/>
          </p:nvPr>
        </p:nvSpPr>
        <p:spPr>
          <a:xfrm>
            <a:off x="0" y="836613"/>
            <a:ext cx="9180512" cy="5761037"/>
          </a:xfrm>
        </p:spPr>
        <p:txBody>
          <a:bodyPr/>
          <a:lstStyle/>
          <a:p>
            <a:pPr>
              <a:buFont typeface="Wingdings" panose="05000000000000000000" pitchFamily="2" charset="2"/>
              <a:buChar char="§"/>
            </a:pPr>
            <a:r>
              <a:rPr lang="it-IT" altLang="it-IT" sz="2800" b="0" dirty="0">
                <a:solidFill>
                  <a:srgbClr val="000000"/>
                </a:solidFill>
                <a:latin typeface="Times New Roman" panose="02020603050405020304" pitchFamily="18" charset="0"/>
              </a:rPr>
              <a:t>L’istituzione principale dove ha luogo l’interazione economica degli agenti “egoisti” e razionali è il </a:t>
            </a:r>
            <a:r>
              <a:rPr lang="it-IT" altLang="it-IT" sz="2800" b="0" dirty="0">
                <a:solidFill>
                  <a:srgbClr val="DC0081"/>
                </a:solidFill>
                <a:latin typeface="Times New Roman" panose="02020603050405020304" pitchFamily="18" charset="0"/>
              </a:rPr>
              <a:t>mercato</a:t>
            </a:r>
            <a:r>
              <a:rPr lang="it-IT" altLang="it-IT" sz="2800" b="0" dirty="0">
                <a:solidFill>
                  <a:srgbClr val="000000"/>
                </a:solidFill>
                <a:latin typeface="Times New Roman" panose="02020603050405020304" pitchFamily="18" charset="0"/>
              </a:rPr>
              <a:t>.</a:t>
            </a:r>
          </a:p>
          <a:p>
            <a:pPr>
              <a:buFont typeface="Wingdings" panose="05000000000000000000" pitchFamily="2" charset="2"/>
              <a:buChar char="§"/>
            </a:pPr>
            <a:r>
              <a:rPr lang="it-IT" altLang="it-IT" sz="2800" b="0" dirty="0">
                <a:solidFill>
                  <a:srgbClr val="000000"/>
                </a:solidFill>
                <a:latin typeface="Times New Roman" panose="02020603050405020304" pitchFamily="18" charset="0"/>
              </a:rPr>
              <a:t>Il corso mira, tra le altre cose, a dimostrare le seguenti due affermazioni:</a:t>
            </a:r>
          </a:p>
          <a:p>
            <a:pPr marL="914400" lvl="1" indent="-457200">
              <a:buFont typeface="+mj-lt"/>
              <a:buAutoNum type="arabicPeriod"/>
            </a:pPr>
            <a:r>
              <a:rPr lang="it-IT" altLang="it-IT" sz="2400" b="0" dirty="0">
                <a:solidFill>
                  <a:srgbClr val="000000"/>
                </a:solidFill>
                <a:latin typeface="Times New Roman" panose="02020603050405020304" pitchFamily="18" charset="0"/>
              </a:rPr>
              <a:t>Il mercato </a:t>
            </a:r>
            <a:r>
              <a:rPr lang="it-IT" altLang="it-IT" sz="2400" b="0" u="sng" dirty="0">
                <a:solidFill>
                  <a:srgbClr val="000000"/>
                </a:solidFill>
                <a:latin typeface="Times New Roman" panose="02020603050405020304" pitchFamily="18" charset="0"/>
              </a:rPr>
              <a:t>non</a:t>
            </a:r>
            <a:r>
              <a:rPr lang="it-IT" altLang="it-IT" sz="2400" b="0" dirty="0">
                <a:solidFill>
                  <a:srgbClr val="000000"/>
                </a:solidFill>
                <a:latin typeface="Times New Roman" panose="02020603050405020304" pitchFamily="18" charset="0"/>
              </a:rPr>
              <a:t> è un “gioco a somma zero”, cioè un meccanismo che favorisce un partecipante a danno dell’altro, ma anzi è un “</a:t>
            </a:r>
            <a:r>
              <a:rPr lang="it-IT" altLang="it-IT" sz="2400" b="0" dirty="0">
                <a:solidFill>
                  <a:srgbClr val="DC0081"/>
                </a:solidFill>
                <a:latin typeface="Times New Roman" panose="02020603050405020304" pitchFamily="18" charset="0"/>
              </a:rPr>
              <a:t>gioco a somma positiva</a:t>
            </a:r>
            <a:r>
              <a:rPr lang="it-IT" altLang="it-IT" sz="2400" b="0" dirty="0">
                <a:solidFill>
                  <a:srgbClr val="000000"/>
                </a:solidFill>
                <a:latin typeface="Times New Roman" panose="02020603050405020304" pitchFamily="18" charset="0"/>
              </a:rPr>
              <a:t>”, cioè un meccanismo che favorisce (pur se in misura diversa) </a:t>
            </a:r>
            <a:r>
              <a:rPr lang="it-IT" altLang="it-IT" sz="2400" b="0" u="sng" dirty="0">
                <a:solidFill>
                  <a:srgbClr val="000000"/>
                </a:solidFill>
                <a:latin typeface="Times New Roman" panose="02020603050405020304" pitchFamily="18" charset="0"/>
              </a:rPr>
              <a:t>tutti</a:t>
            </a:r>
            <a:r>
              <a:rPr lang="it-IT" altLang="it-IT" sz="2400" b="0" dirty="0">
                <a:solidFill>
                  <a:srgbClr val="000000"/>
                </a:solidFill>
                <a:latin typeface="Times New Roman" panose="02020603050405020304" pitchFamily="18" charset="0"/>
              </a:rPr>
              <a:t> i partecipanti. </a:t>
            </a:r>
          </a:p>
          <a:p>
            <a:pPr marL="914400" lvl="1" indent="-457200">
              <a:buFont typeface="+mj-lt"/>
              <a:buAutoNum type="arabicPeriod"/>
            </a:pPr>
            <a:r>
              <a:rPr lang="it-IT" altLang="it-IT" sz="2400" b="0" dirty="0">
                <a:solidFill>
                  <a:srgbClr val="000000"/>
                </a:solidFill>
                <a:latin typeface="Times New Roman" panose="02020603050405020304" pitchFamily="18" charset="0"/>
              </a:rPr>
              <a:t>Il funzionamento del mercato, come quello di tutte le istituzioni sociali, necessita di </a:t>
            </a:r>
            <a:r>
              <a:rPr lang="it-IT" altLang="it-IT" sz="2400" b="0" dirty="0">
                <a:solidFill>
                  <a:srgbClr val="DC0081"/>
                </a:solidFill>
                <a:latin typeface="Times New Roman" panose="02020603050405020304" pitchFamily="18" charset="0"/>
              </a:rPr>
              <a:t>regole</a:t>
            </a:r>
            <a:r>
              <a:rPr lang="it-IT" altLang="it-IT" sz="2400" b="0" dirty="0">
                <a:solidFill>
                  <a:srgbClr val="000000"/>
                </a:solidFill>
                <a:latin typeface="Times New Roman" panose="02020603050405020304" pitchFamily="18" charset="0"/>
              </a:rPr>
              <a:t> (= non esiste un mercato senza regole).</a:t>
            </a:r>
          </a:p>
          <a:p>
            <a:pPr lvl="2">
              <a:buFont typeface="Wingdings" panose="05000000000000000000" pitchFamily="2" charset="2"/>
              <a:buChar char="§"/>
            </a:pPr>
            <a:r>
              <a:rPr lang="it-IT" altLang="it-IT" b="0" dirty="0">
                <a:solidFill>
                  <a:srgbClr val="000000"/>
                </a:solidFill>
                <a:latin typeface="Times New Roman" panose="02020603050405020304" pitchFamily="18" charset="0"/>
              </a:rPr>
              <a:t>Il </a:t>
            </a:r>
            <a:r>
              <a:rPr lang="it-IT" altLang="it-IT" b="0" dirty="0">
                <a:solidFill>
                  <a:srgbClr val="DC0081"/>
                </a:solidFill>
                <a:latin typeface="Times New Roman" panose="02020603050405020304" pitchFamily="18" charset="0"/>
              </a:rPr>
              <a:t>diritto</a:t>
            </a:r>
            <a:r>
              <a:rPr lang="it-IT" altLang="it-IT" b="0" dirty="0">
                <a:solidFill>
                  <a:srgbClr val="000000"/>
                </a:solidFill>
                <a:latin typeface="Times New Roman" panose="02020603050405020304" pitchFamily="18" charset="0"/>
              </a:rPr>
              <a:t> (non necessariamente in senso formale) è la fonte principale di tali regole. Quindi è evidente l’interesse dei giuristi (o aspiranti tali!) nello studio dell’economia politica</a:t>
            </a:r>
            <a:r>
              <a:rPr lang="it-IT" altLang="it-IT" b="0" dirty="0">
                <a:solidFill>
                  <a:srgbClr val="00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0883">
                                            <p:txEl>
                                              <p:pRg st="2" end="2"/>
                                            </p:txEl>
                                          </p:spTgt>
                                        </p:tgtEl>
                                        <p:attrNameLst>
                                          <p:attrName>style.visibility</p:attrName>
                                        </p:attrNameLst>
                                      </p:cBhvr>
                                      <p:to>
                                        <p:strVal val="visible"/>
                                      </p:to>
                                    </p:set>
                                    <p:anim calcmode="lin" valueType="num">
                                      <p:cBhvr additive="base">
                                        <p:cTn id="7" dur="500" fill="hold"/>
                                        <p:tgtEl>
                                          <p:spTgt spid="25088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08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50883">
                                            <p:txEl>
                                              <p:pRg st="3" end="3"/>
                                            </p:txEl>
                                          </p:spTgt>
                                        </p:tgtEl>
                                        <p:attrNameLst>
                                          <p:attrName>style.visibility</p:attrName>
                                        </p:attrNameLst>
                                      </p:cBhvr>
                                      <p:to>
                                        <p:strVal val="visible"/>
                                      </p:to>
                                    </p:set>
                                    <p:anim calcmode="lin" valueType="num">
                                      <p:cBhvr additive="base">
                                        <p:cTn id="13" dur="500" fill="hold"/>
                                        <p:tgtEl>
                                          <p:spTgt spid="25088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08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50883">
                                            <p:txEl>
                                              <p:pRg st="4" end="4"/>
                                            </p:txEl>
                                          </p:spTgt>
                                        </p:tgtEl>
                                        <p:attrNameLst>
                                          <p:attrName>style.visibility</p:attrName>
                                        </p:attrNameLst>
                                      </p:cBhvr>
                                      <p:to>
                                        <p:strVal val="visible"/>
                                      </p:to>
                                    </p:set>
                                    <p:anim calcmode="lin" valueType="num">
                                      <p:cBhvr additive="base">
                                        <p:cTn id="19" dur="500" fill="hold"/>
                                        <p:tgtEl>
                                          <p:spTgt spid="25088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088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379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3796" name="Rectangle 4"/>
          <p:cNvSpPr>
            <a:spLocks noGrp="1" noChangeArrowheads="1"/>
          </p:cNvSpPr>
          <p:nvPr>
            <p:ph type="title"/>
          </p:nvPr>
        </p:nvSpPr>
        <p:spPr>
          <a:noFill/>
        </p:spPr>
        <p:txBody>
          <a:bodyPr/>
          <a:lstStyle/>
          <a:p>
            <a:pPr algn="ctr"/>
            <a:r>
              <a:rPr lang="it-IT" altLang="it-IT" sz="3600" b="0">
                <a:solidFill>
                  <a:srgbClr val="000000"/>
                </a:solidFill>
                <a:latin typeface="Times New Roman" panose="02020603050405020304" pitchFamily="18" charset="0"/>
              </a:rPr>
              <a:t>Gli economisti studiano. . . </a:t>
            </a:r>
          </a:p>
        </p:txBody>
      </p:sp>
      <p:sp>
        <p:nvSpPr>
          <p:cNvPr id="254981" name="Rectangle 5"/>
          <p:cNvSpPr>
            <a:spLocks noGrp="1" noChangeArrowheads="1"/>
          </p:cNvSpPr>
          <p:nvPr>
            <p:ph type="body" idx="1"/>
          </p:nvPr>
        </p:nvSpPr>
        <p:spPr>
          <a:xfrm>
            <a:off x="0" y="1371600"/>
            <a:ext cx="9144000" cy="4419600"/>
          </a:xfrm>
          <a:noFill/>
        </p:spPr>
        <p:txBody>
          <a:bodyPr/>
          <a:lstStyle/>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 Le </a:t>
            </a:r>
            <a:r>
              <a:rPr lang="it-IT" altLang="it-IT" sz="2800" b="0" u="sng" dirty="0">
                <a:solidFill>
                  <a:srgbClr val="000000"/>
                </a:solidFill>
                <a:latin typeface="Times New Roman" panose="02020603050405020304" pitchFamily="18" charset="0"/>
              </a:rPr>
              <a:t>scelte individuali</a:t>
            </a:r>
            <a:r>
              <a:rPr lang="it-IT" altLang="it-IT" sz="2800" b="0" dirty="0">
                <a:solidFill>
                  <a:srgbClr val="000000"/>
                </a:solidFill>
                <a:latin typeface="Times New Roman" panose="02020603050405020304" pitchFamily="18" charset="0"/>
              </a:rPr>
              <a:t>: come i singoli agenti economici  prendono le decisioni mossi dal proprio </a:t>
            </a:r>
            <a:r>
              <a:rPr lang="it-IT" altLang="it-IT" sz="2800" b="0" i="1" dirty="0">
                <a:solidFill>
                  <a:srgbClr val="000000"/>
                </a:solidFill>
                <a:latin typeface="Times New Roman" panose="02020603050405020304" pitchFamily="18" charset="0"/>
              </a:rPr>
              <a:t>self </a:t>
            </a:r>
            <a:r>
              <a:rPr lang="it-IT" altLang="it-IT" sz="2800" b="0" i="1" dirty="0" err="1">
                <a:solidFill>
                  <a:srgbClr val="000000"/>
                </a:solidFill>
                <a:latin typeface="Times New Roman" panose="02020603050405020304" pitchFamily="18" charset="0"/>
              </a:rPr>
              <a:t>interest</a:t>
            </a:r>
            <a:r>
              <a:rPr lang="it-IT" altLang="it-IT" sz="2800" b="0" dirty="0">
                <a:solidFill>
                  <a:srgbClr val="000000"/>
                </a:solidFill>
                <a:latin typeface="Times New Roman" panose="02020603050405020304" pitchFamily="18" charset="0"/>
              </a:rPr>
              <a:t>.</a:t>
            </a:r>
          </a:p>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 L’</a:t>
            </a:r>
            <a:r>
              <a:rPr lang="it-IT" altLang="it-IT" sz="2800" b="0" u="sng" dirty="0">
                <a:solidFill>
                  <a:srgbClr val="000000"/>
                </a:solidFill>
                <a:latin typeface="Times New Roman" panose="02020603050405020304" pitchFamily="18" charset="0"/>
              </a:rPr>
              <a:t>interazione tra gli agenti</a:t>
            </a:r>
            <a:r>
              <a:rPr lang="it-IT" altLang="it-IT" sz="2800" b="0" dirty="0">
                <a:solidFill>
                  <a:srgbClr val="000000"/>
                </a:solidFill>
                <a:latin typeface="Times New Roman" panose="02020603050405020304" pitchFamily="18" charset="0"/>
              </a:rPr>
              <a:t>: come gli agenti interagiscono tra loro sul mercato.</a:t>
            </a:r>
          </a:p>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 Il </a:t>
            </a:r>
            <a:r>
              <a:rPr lang="it-IT" altLang="it-IT" sz="2800" b="0" u="sng" dirty="0">
                <a:solidFill>
                  <a:srgbClr val="000000"/>
                </a:solidFill>
                <a:latin typeface="Times New Roman" panose="02020603050405020304" pitchFamily="18" charset="0"/>
              </a:rPr>
              <a:t>sistema economico</a:t>
            </a:r>
            <a:r>
              <a:rPr lang="it-IT" altLang="it-IT" sz="2800" b="0" dirty="0">
                <a:solidFill>
                  <a:srgbClr val="000000"/>
                </a:solidFill>
                <a:latin typeface="Times New Roman" panose="02020603050405020304" pitchFamily="18" charset="0"/>
              </a:rPr>
              <a:t>: il funzionamento di un’economia vista nel suo complesso.</a:t>
            </a:r>
          </a:p>
          <a:p>
            <a:pPr>
              <a:lnSpc>
                <a:spcPct val="90000"/>
              </a:lnSpc>
              <a:buFont typeface="Wingdings" panose="05000000000000000000" pitchFamily="2" charset="2"/>
              <a:buChar char="§"/>
            </a:pPr>
            <a:endParaRPr lang="it-IT" altLang="it-IT" sz="2800" b="0" dirty="0">
              <a:solidFill>
                <a:srgbClr val="000000"/>
              </a:solidFill>
              <a:latin typeface="Times New Roman" panose="02020603050405020304" pitchFamily="18" charset="0"/>
            </a:endParaRPr>
          </a:p>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I primi due temi fanno parte della </a:t>
            </a:r>
            <a:r>
              <a:rPr lang="it-IT" altLang="it-IT" sz="2800" b="0" u="sng" dirty="0">
                <a:solidFill>
                  <a:srgbClr val="000000"/>
                </a:solidFill>
                <a:latin typeface="Times New Roman" panose="02020603050405020304" pitchFamily="18" charset="0"/>
              </a:rPr>
              <a:t>microeconomia</a:t>
            </a:r>
            <a:r>
              <a:rPr lang="it-IT" altLang="it-IT" sz="2800" b="0" dirty="0">
                <a:solidFill>
                  <a:srgbClr val="000000"/>
                </a:solidFill>
                <a:latin typeface="Times New Roman" panose="02020603050405020304" pitchFamily="18" charset="0"/>
              </a:rPr>
              <a:t>, il terzo è l’oggetto della </a:t>
            </a:r>
            <a:r>
              <a:rPr lang="it-IT" altLang="it-IT" sz="2800" b="0" u="sng" dirty="0">
                <a:solidFill>
                  <a:srgbClr val="000000"/>
                </a:solidFill>
                <a:latin typeface="Times New Roman" panose="02020603050405020304" pitchFamily="18" charset="0"/>
              </a:rPr>
              <a:t>macroeconomia</a:t>
            </a:r>
            <a:r>
              <a:rPr lang="it-IT" altLang="it-IT" sz="2800" b="0" dirty="0">
                <a:solidFill>
                  <a:srgbClr val="000000"/>
                </a:solidFill>
                <a:latin typeface="Times New Roman" panose="02020603050405020304" pitchFamily="18" charset="0"/>
              </a:rPr>
              <a:t>.</a:t>
            </a:r>
            <a:endParaRPr lang="it-IT" altLang="it-IT" sz="2800" b="0" u="sng" dirty="0">
              <a:solidFill>
                <a:srgbClr val="000000"/>
              </a:solidFill>
              <a:latin typeface="Times New Roman" panose="02020603050405020304" pitchFamily="18"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4981">
                                            <p:txEl>
                                              <p:pRg st="0" end="0"/>
                                            </p:txEl>
                                          </p:spTgt>
                                        </p:tgtEl>
                                        <p:attrNameLst>
                                          <p:attrName>style.visibility</p:attrName>
                                        </p:attrNameLst>
                                      </p:cBhvr>
                                      <p:to>
                                        <p:strVal val="visible"/>
                                      </p:to>
                                    </p:set>
                                    <p:animEffect transition="in" filter="wipe(left)">
                                      <p:cBhvr>
                                        <p:cTn id="7" dur="500"/>
                                        <p:tgtEl>
                                          <p:spTgt spid="25498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4981">
                                            <p:txEl>
                                              <p:pRg st="1" end="1"/>
                                            </p:txEl>
                                          </p:spTgt>
                                        </p:tgtEl>
                                        <p:attrNameLst>
                                          <p:attrName>style.visibility</p:attrName>
                                        </p:attrNameLst>
                                      </p:cBhvr>
                                      <p:to>
                                        <p:strVal val="visible"/>
                                      </p:to>
                                    </p:set>
                                    <p:animEffect transition="in" filter="wipe(left)">
                                      <p:cBhvr>
                                        <p:cTn id="12" dur="500"/>
                                        <p:tgtEl>
                                          <p:spTgt spid="25498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4981">
                                            <p:txEl>
                                              <p:pRg st="2" end="2"/>
                                            </p:txEl>
                                          </p:spTgt>
                                        </p:tgtEl>
                                        <p:attrNameLst>
                                          <p:attrName>style.visibility</p:attrName>
                                        </p:attrNameLst>
                                      </p:cBhvr>
                                      <p:to>
                                        <p:strVal val="visible"/>
                                      </p:to>
                                    </p:set>
                                    <p:animEffect transition="in" filter="wipe(left)">
                                      <p:cBhvr>
                                        <p:cTn id="17" dur="500"/>
                                        <p:tgtEl>
                                          <p:spTgt spid="25498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54981">
                                            <p:txEl>
                                              <p:pRg st="4" end="4"/>
                                            </p:txEl>
                                          </p:spTgt>
                                        </p:tgtEl>
                                        <p:attrNameLst>
                                          <p:attrName>style.visibility</p:attrName>
                                        </p:attrNameLst>
                                      </p:cBhvr>
                                      <p:to>
                                        <p:strVal val="visible"/>
                                      </p:to>
                                    </p:set>
                                    <p:animEffect transition="in" filter="wipe(left)">
                                      <p:cBhvr>
                                        <p:cTn id="22" dur="500"/>
                                        <p:tgtEl>
                                          <p:spTgt spid="25498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81"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584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584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584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35846" name="Rectangle 6"/>
          <p:cNvSpPr>
            <a:spLocks noGrp="1" noChangeArrowheads="1"/>
          </p:cNvSpPr>
          <p:nvPr>
            <p:ph type="title"/>
          </p:nvPr>
        </p:nvSpPr>
        <p:spPr>
          <a:xfrm>
            <a:off x="684213" y="188913"/>
            <a:ext cx="7772400" cy="608012"/>
          </a:xfrm>
          <a:noFill/>
        </p:spPr>
        <p:txBody>
          <a:bodyPr/>
          <a:lstStyle/>
          <a:p>
            <a:pPr algn="ctr"/>
            <a:r>
              <a:rPr lang="it-IT" altLang="it-IT" sz="3600" b="0">
                <a:solidFill>
                  <a:srgbClr val="000000"/>
                </a:solidFill>
                <a:latin typeface="Times New Roman" panose="02020603050405020304" pitchFamily="18" charset="0"/>
              </a:rPr>
              <a:t>Micro &amp; Macro</a:t>
            </a:r>
          </a:p>
        </p:txBody>
      </p:sp>
      <p:sp>
        <p:nvSpPr>
          <p:cNvPr id="257031" name="Rectangle 7"/>
          <p:cNvSpPr>
            <a:spLocks noGrp="1" noChangeArrowheads="1"/>
          </p:cNvSpPr>
          <p:nvPr>
            <p:ph type="body" idx="1"/>
          </p:nvPr>
        </p:nvSpPr>
        <p:spPr>
          <a:xfrm>
            <a:off x="179388" y="765175"/>
            <a:ext cx="8785225" cy="5759450"/>
          </a:xfrm>
          <a:noFill/>
        </p:spPr>
        <p:txBody>
          <a:bodyPr/>
          <a:lstStyle/>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In altre parole...</a:t>
            </a:r>
          </a:p>
          <a:p>
            <a:pPr lvl="1">
              <a:lnSpc>
                <a:spcPct val="90000"/>
              </a:lnSpc>
              <a:buFont typeface="Wingdings" panose="05000000000000000000" pitchFamily="2" charset="2"/>
              <a:buChar char="§"/>
            </a:pPr>
            <a:r>
              <a:rPr lang="it-IT" altLang="it-IT" b="0" dirty="0">
                <a:solidFill>
                  <a:srgbClr val="000000"/>
                </a:solidFill>
                <a:latin typeface="Times New Roman" panose="02020603050405020304" pitchFamily="18" charset="0"/>
              </a:rPr>
              <a:t>La </a:t>
            </a:r>
            <a:r>
              <a:rPr lang="it-IT" altLang="it-IT" b="0" dirty="0">
                <a:solidFill>
                  <a:srgbClr val="DC0081"/>
                </a:solidFill>
                <a:latin typeface="Times New Roman" panose="02020603050405020304" pitchFamily="18" charset="0"/>
              </a:rPr>
              <a:t>microeconomia</a:t>
            </a:r>
            <a:r>
              <a:rPr lang="it-IT" altLang="it-IT" b="0" dirty="0">
                <a:solidFill>
                  <a:srgbClr val="000000"/>
                </a:solidFill>
                <a:latin typeface="Times New Roman" panose="02020603050405020304" pitchFamily="18" charset="0"/>
              </a:rPr>
              <a:t> analizza il comportamento degli agenti economici (individui, imprese, nazioni, collettività) ed il funzionamento dei singoli mercati.</a:t>
            </a:r>
          </a:p>
          <a:p>
            <a:pPr lvl="1">
              <a:lnSpc>
                <a:spcPct val="90000"/>
              </a:lnSpc>
              <a:buFont typeface="Wingdings" panose="05000000000000000000" pitchFamily="2" charset="2"/>
              <a:buChar char="§"/>
            </a:pPr>
            <a:r>
              <a:rPr lang="it-IT" altLang="it-IT" b="0" dirty="0">
                <a:solidFill>
                  <a:srgbClr val="000000"/>
                </a:solidFill>
                <a:latin typeface="Times New Roman" panose="02020603050405020304" pitchFamily="18" charset="0"/>
              </a:rPr>
              <a:t>La </a:t>
            </a:r>
            <a:r>
              <a:rPr lang="it-IT" altLang="it-IT" b="0" dirty="0">
                <a:solidFill>
                  <a:srgbClr val="DC0081"/>
                </a:solidFill>
                <a:latin typeface="Times New Roman" panose="02020603050405020304" pitchFamily="18" charset="0"/>
              </a:rPr>
              <a:t>macroeconomia</a:t>
            </a:r>
            <a:r>
              <a:rPr lang="it-IT" altLang="it-IT" b="0" i="1" dirty="0">
                <a:solidFill>
                  <a:srgbClr val="000000"/>
                </a:solidFill>
                <a:latin typeface="Times New Roman" panose="02020603050405020304" pitchFamily="18" charset="0"/>
              </a:rPr>
              <a:t> </a:t>
            </a:r>
            <a:r>
              <a:rPr lang="it-IT" altLang="it-IT" b="0" dirty="0">
                <a:solidFill>
                  <a:srgbClr val="000000"/>
                </a:solidFill>
                <a:latin typeface="Times New Roman" panose="02020603050405020304" pitchFamily="18" charset="0"/>
              </a:rPr>
              <a:t>considera l’economia da un punto di vista complessivo, cioè come un </a:t>
            </a:r>
            <a:r>
              <a:rPr lang="it-IT" altLang="it-IT" b="0" u="sng" dirty="0">
                <a:solidFill>
                  <a:srgbClr val="000000"/>
                </a:solidFill>
                <a:latin typeface="Times New Roman" panose="02020603050405020304" pitchFamily="18" charset="0"/>
              </a:rPr>
              <a:t>sistema</a:t>
            </a:r>
            <a:r>
              <a:rPr lang="it-IT" altLang="it-IT" b="0" dirty="0">
                <a:solidFill>
                  <a:srgbClr val="000000"/>
                </a:solidFill>
                <a:latin typeface="Times New Roman" panose="02020603050405020304" pitchFamily="18" charset="0"/>
              </a:rPr>
              <a:t> (p.e. si occupa della ricchezza nazionale, della crescita, dell’inflazione, della disoccupazione).</a:t>
            </a:r>
          </a:p>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Storicamente l’economia è nata a metà ‘700 adottando il punto di vista </a:t>
            </a:r>
            <a:r>
              <a:rPr lang="it-IT" altLang="it-IT" sz="2800" b="0" u="sng" dirty="0">
                <a:solidFill>
                  <a:srgbClr val="000000"/>
                </a:solidFill>
                <a:latin typeface="Times New Roman" panose="02020603050405020304" pitchFamily="18" charset="0"/>
              </a:rPr>
              <a:t>macro</a:t>
            </a:r>
            <a:r>
              <a:rPr lang="it-IT" altLang="it-IT" sz="2800" b="0" dirty="0">
                <a:solidFill>
                  <a:srgbClr val="000000"/>
                </a:solidFill>
                <a:latin typeface="Times New Roman" panose="02020603050405020304" pitchFamily="18" charset="0"/>
              </a:rPr>
              <a:t>, ma a partire dal 1870 si è compreso che il funzionamento del sistema dipende dal comportamento </a:t>
            </a:r>
            <a:r>
              <a:rPr lang="it-IT" altLang="it-IT" sz="2800" b="0" u="sng" dirty="0">
                <a:solidFill>
                  <a:srgbClr val="000000"/>
                </a:solidFill>
                <a:latin typeface="Times New Roman" panose="02020603050405020304" pitchFamily="18" charset="0"/>
              </a:rPr>
              <a:t>micro</a:t>
            </a:r>
            <a:r>
              <a:rPr lang="it-IT" altLang="it-IT" sz="2800" b="0" dirty="0">
                <a:solidFill>
                  <a:srgbClr val="000000"/>
                </a:solidFill>
                <a:latin typeface="Times New Roman" panose="02020603050405020304" pitchFamily="18" charset="0"/>
              </a:rPr>
              <a:t> di individui e mercati (è la c.d. </a:t>
            </a:r>
            <a:r>
              <a:rPr lang="it-IT" altLang="it-IT" sz="2800" b="0" dirty="0" err="1">
                <a:solidFill>
                  <a:srgbClr val="DC0081"/>
                </a:solidFill>
                <a:latin typeface="Times New Roman" panose="02020603050405020304" pitchFamily="18" charset="0"/>
              </a:rPr>
              <a:t>microfondazione</a:t>
            </a:r>
            <a:r>
              <a:rPr lang="it-IT" altLang="it-IT" sz="2800" b="0" dirty="0">
                <a:solidFill>
                  <a:srgbClr val="DC0081"/>
                </a:solidFill>
                <a:latin typeface="Times New Roman" panose="02020603050405020304" pitchFamily="18" charset="0"/>
              </a:rPr>
              <a:t> della macro</a:t>
            </a:r>
            <a:r>
              <a:rPr lang="it-IT" altLang="it-IT" sz="2800" b="0" dirty="0">
                <a:solidFill>
                  <a:srgbClr val="000000"/>
                </a:solidFill>
                <a:latin typeface="Times New Roman" panose="02020603050405020304" pitchFamily="18" charset="0"/>
              </a:rPr>
              <a:t>). Il punto di vista macro ha comunque mantenuto una sua utilità, specie didattica.</a:t>
            </a:r>
            <a:r>
              <a:rPr lang="it-IT" altLang="it-IT" sz="2800" dirty="0">
                <a:latin typeface="Times New Roman" panose="02020603050405020304" pitchFamily="18" charset="0"/>
              </a:rPr>
              <a:t>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57031">
                                            <p:txEl>
                                              <p:pRg st="0" end="0"/>
                                            </p:txEl>
                                          </p:spTgt>
                                        </p:tgtEl>
                                        <p:attrNameLst>
                                          <p:attrName>style.visibility</p:attrName>
                                        </p:attrNameLst>
                                      </p:cBhvr>
                                      <p:to>
                                        <p:strVal val="visible"/>
                                      </p:to>
                                    </p:set>
                                    <p:animEffect transition="in" filter="wipe(left)">
                                      <p:cBhvr>
                                        <p:cTn id="7" dur="500"/>
                                        <p:tgtEl>
                                          <p:spTgt spid="25703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57031">
                                            <p:txEl>
                                              <p:pRg st="1" end="1"/>
                                            </p:txEl>
                                          </p:spTgt>
                                        </p:tgtEl>
                                        <p:attrNameLst>
                                          <p:attrName>style.visibility</p:attrName>
                                        </p:attrNameLst>
                                      </p:cBhvr>
                                      <p:to>
                                        <p:strVal val="visible"/>
                                      </p:to>
                                    </p:set>
                                    <p:animEffect transition="in" filter="wipe(left)">
                                      <p:cBhvr>
                                        <p:cTn id="10" dur="500"/>
                                        <p:tgtEl>
                                          <p:spTgt spid="25703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57031">
                                            <p:txEl>
                                              <p:pRg st="2" end="2"/>
                                            </p:txEl>
                                          </p:spTgt>
                                        </p:tgtEl>
                                        <p:attrNameLst>
                                          <p:attrName>style.visibility</p:attrName>
                                        </p:attrNameLst>
                                      </p:cBhvr>
                                      <p:to>
                                        <p:strVal val="visible"/>
                                      </p:to>
                                    </p:set>
                                    <p:animEffect transition="in" filter="wipe(left)">
                                      <p:cBhvr>
                                        <p:cTn id="13" dur="500"/>
                                        <p:tgtEl>
                                          <p:spTgt spid="257031">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257031">
                                            <p:txEl>
                                              <p:pRg st="3" end="3"/>
                                            </p:txEl>
                                          </p:spTgt>
                                        </p:tgtEl>
                                        <p:attrNameLst>
                                          <p:attrName>style.visibility</p:attrName>
                                        </p:attrNameLst>
                                      </p:cBhvr>
                                      <p:to>
                                        <p:strVal val="visible"/>
                                      </p:to>
                                    </p:set>
                                    <p:animEffect transition="in" filter="wipe(left)">
                                      <p:cBhvr>
                                        <p:cTn id="18" dur="500"/>
                                        <p:tgtEl>
                                          <p:spTgt spid="2570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38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38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38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38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3894" name="Rectangle 6"/>
          <p:cNvSpPr>
            <a:spLocks noGrp="1" noChangeArrowheads="1"/>
          </p:cNvSpPr>
          <p:nvPr>
            <p:ph type="title"/>
          </p:nvPr>
        </p:nvSpPr>
        <p:spPr>
          <a:xfrm>
            <a:off x="304800" y="152400"/>
            <a:ext cx="8534400" cy="762000"/>
          </a:xfrm>
          <a:noFill/>
        </p:spPr>
        <p:txBody>
          <a:bodyPr/>
          <a:lstStyle/>
          <a:p>
            <a:pPr eaLnBrk="1" hangingPunct="1"/>
            <a:r>
              <a:rPr lang="it-IT" altLang="en-US" b="0"/>
              <a:t>Perché scambiare?</a:t>
            </a:r>
            <a:r>
              <a:rPr lang="it-IT" altLang="en-US"/>
              <a:t> </a:t>
            </a:r>
          </a:p>
        </p:txBody>
      </p:sp>
      <p:sp>
        <p:nvSpPr>
          <p:cNvPr id="653319" name="Rectangle 7"/>
          <p:cNvSpPr>
            <a:spLocks noGrp="1" noChangeArrowheads="1"/>
          </p:cNvSpPr>
          <p:nvPr>
            <p:ph type="body" idx="1"/>
          </p:nvPr>
        </p:nvSpPr>
        <p:spPr>
          <a:xfrm>
            <a:off x="228600" y="838200"/>
            <a:ext cx="8915400" cy="5715000"/>
          </a:xfrm>
          <a:noFill/>
        </p:spPr>
        <p:txBody>
          <a:bodyPr/>
          <a:lstStyle/>
          <a:p>
            <a:pPr eaLnBrk="1" hangingPunct="1">
              <a:lnSpc>
                <a:spcPct val="90000"/>
              </a:lnSpc>
            </a:pPr>
            <a:r>
              <a:rPr lang="it-IT" altLang="en-US" sz="2400" b="0" dirty="0"/>
              <a:t>Esistono due modi per soddisfare i bisogni di consumo:</a:t>
            </a:r>
          </a:p>
          <a:p>
            <a:pPr lvl="1" eaLnBrk="1" hangingPunct="1">
              <a:lnSpc>
                <a:spcPct val="90000"/>
              </a:lnSpc>
            </a:pPr>
            <a:r>
              <a:rPr lang="it-IT" altLang="en-US" sz="2400" b="0" dirty="0"/>
              <a:t>Scelta </a:t>
            </a:r>
            <a:r>
              <a:rPr lang="it-IT" altLang="en-US" sz="2400" b="0" dirty="0">
                <a:solidFill>
                  <a:srgbClr val="7B00E4"/>
                </a:solidFill>
              </a:rPr>
              <a:t>autarchica</a:t>
            </a:r>
            <a:r>
              <a:rPr lang="it-IT" altLang="en-US" sz="2400" b="0" dirty="0"/>
              <a:t> (auto-sufficienza): si consuma solo ciò che si produce.</a:t>
            </a:r>
          </a:p>
          <a:p>
            <a:pPr lvl="1" eaLnBrk="1" hangingPunct="1">
              <a:lnSpc>
                <a:spcPct val="90000"/>
              </a:lnSpc>
            </a:pPr>
            <a:r>
              <a:rPr lang="it-IT" altLang="en-US" sz="2400" b="0" dirty="0"/>
              <a:t>Scelta della </a:t>
            </a:r>
            <a:r>
              <a:rPr lang="it-IT" altLang="en-US" sz="2400" b="0" dirty="0">
                <a:solidFill>
                  <a:srgbClr val="7B00E4"/>
                </a:solidFill>
              </a:rPr>
              <a:t>specializzazione e scambio </a:t>
            </a:r>
            <a:r>
              <a:rPr lang="it-IT" altLang="en-US" sz="2400" b="0" dirty="0"/>
              <a:t>(interdipendenza): si consuma ciò che si ottiene in cambio di ciò che si è prodotto.</a:t>
            </a:r>
          </a:p>
          <a:p>
            <a:pPr eaLnBrk="1" hangingPunct="1">
              <a:lnSpc>
                <a:spcPct val="90000"/>
              </a:lnSpc>
            </a:pPr>
            <a:r>
              <a:rPr lang="it-IT" altLang="en-US" sz="2400" b="0" dirty="0"/>
              <a:t>Perché gli agenti economici (individui, imprese, nazioni, ecc.) scelgono (quasi) sempre la seconda opzione?</a:t>
            </a:r>
          </a:p>
          <a:p>
            <a:pPr eaLnBrk="1" hangingPunct="1">
              <a:lnSpc>
                <a:spcPct val="90000"/>
              </a:lnSpc>
            </a:pPr>
            <a:r>
              <a:rPr lang="it-IT" altLang="en-US" sz="2400" b="0" dirty="0"/>
              <a:t>Perché specializzandosi in ciò che sanno fare meglio e scambiando con gli altri agenti riescono a consumare di più, e quindi a migliorare il proprio benessere.</a:t>
            </a:r>
          </a:p>
          <a:p>
            <a:pPr eaLnBrk="1" hangingPunct="1">
              <a:lnSpc>
                <a:spcPct val="90000"/>
              </a:lnSpc>
            </a:pPr>
            <a:r>
              <a:rPr lang="it-IT" altLang="en-US" sz="2400" b="0" dirty="0"/>
              <a:t>Quindi per incrementare il proprio benessere individuale occorre passare attraverso lo scambio, e quindi il mercato.</a:t>
            </a:r>
          </a:p>
          <a:p>
            <a:pPr eaLnBrk="1" hangingPunct="1">
              <a:lnSpc>
                <a:spcPct val="90000"/>
              </a:lnSpc>
            </a:pPr>
            <a:r>
              <a:rPr lang="it-IT" altLang="en-US" sz="2400" b="0" dirty="0"/>
              <a:t>Ma quale criterio seguire per decidere cosa produrre e quanto scambiare? Dimostriamo che tale decisione dipende dalle differenze nei </a:t>
            </a:r>
            <a:r>
              <a:rPr lang="it-IT" altLang="en-US" sz="2400" b="0" dirty="0">
                <a:solidFill>
                  <a:srgbClr val="7B00E4"/>
                </a:solidFill>
              </a:rPr>
              <a:t>costi opportunità</a:t>
            </a:r>
            <a:r>
              <a:rPr lang="it-IT" altLang="en-US" sz="2400" b="0" dirty="0"/>
              <a:t>.</a:t>
            </a:r>
          </a:p>
        </p:txBody>
      </p:sp>
    </p:spTree>
    <p:extLst>
      <p:ext uri="{BB962C8B-B14F-4D97-AF65-F5344CB8AC3E}">
        <p14:creationId xmlns:p14="http://schemas.microsoft.com/office/powerpoint/2010/main" val="390513844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3319">
                                            <p:txEl>
                                              <p:pRg st="0" end="0"/>
                                            </p:txEl>
                                          </p:spTgt>
                                        </p:tgtEl>
                                        <p:attrNameLst>
                                          <p:attrName>style.visibility</p:attrName>
                                        </p:attrNameLst>
                                      </p:cBhvr>
                                      <p:to>
                                        <p:strVal val="visible"/>
                                      </p:to>
                                    </p:set>
                                    <p:animEffect transition="in" filter="wipe(left)">
                                      <p:cBhvr>
                                        <p:cTn id="7" dur="500"/>
                                        <p:tgtEl>
                                          <p:spTgt spid="653319">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53319">
                                            <p:txEl>
                                              <p:pRg st="1" end="1"/>
                                            </p:txEl>
                                          </p:spTgt>
                                        </p:tgtEl>
                                        <p:attrNameLst>
                                          <p:attrName>style.visibility</p:attrName>
                                        </p:attrNameLst>
                                      </p:cBhvr>
                                      <p:to>
                                        <p:strVal val="visible"/>
                                      </p:to>
                                    </p:set>
                                    <p:animEffect transition="in" filter="wipe(left)">
                                      <p:cBhvr>
                                        <p:cTn id="10" dur="500"/>
                                        <p:tgtEl>
                                          <p:spTgt spid="653319">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653319">
                                            <p:txEl>
                                              <p:pRg st="2" end="2"/>
                                            </p:txEl>
                                          </p:spTgt>
                                        </p:tgtEl>
                                        <p:attrNameLst>
                                          <p:attrName>style.visibility</p:attrName>
                                        </p:attrNameLst>
                                      </p:cBhvr>
                                      <p:to>
                                        <p:strVal val="visible"/>
                                      </p:to>
                                    </p:set>
                                    <p:animEffect transition="in" filter="wipe(left)">
                                      <p:cBhvr>
                                        <p:cTn id="13" dur="500"/>
                                        <p:tgtEl>
                                          <p:spTgt spid="653319">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53319">
                                            <p:txEl>
                                              <p:pRg st="3" end="3"/>
                                            </p:txEl>
                                          </p:spTgt>
                                        </p:tgtEl>
                                        <p:attrNameLst>
                                          <p:attrName>style.visibility</p:attrName>
                                        </p:attrNameLst>
                                      </p:cBhvr>
                                      <p:to>
                                        <p:strVal val="visible"/>
                                      </p:to>
                                    </p:set>
                                    <p:animEffect transition="in" filter="wipe(left)">
                                      <p:cBhvr>
                                        <p:cTn id="18" dur="500"/>
                                        <p:tgtEl>
                                          <p:spTgt spid="653319">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53319">
                                            <p:txEl>
                                              <p:pRg st="4" end="4"/>
                                            </p:txEl>
                                          </p:spTgt>
                                        </p:tgtEl>
                                        <p:attrNameLst>
                                          <p:attrName>style.visibility</p:attrName>
                                        </p:attrNameLst>
                                      </p:cBhvr>
                                      <p:to>
                                        <p:strVal val="visible"/>
                                      </p:to>
                                    </p:set>
                                    <p:animEffect transition="in" filter="wipe(left)">
                                      <p:cBhvr>
                                        <p:cTn id="23" dur="500"/>
                                        <p:tgtEl>
                                          <p:spTgt spid="653319">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653319">
                                            <p:txEl>
                                              <p:pRg st="5" end="5"/>
                                            </p:txEl>
                                          </p:spTgt>
                                        </p:tgtEl>
                                        <p:attrNameLst>
                                          <p:attrName>style.visibility</p:attrName>
                                        </p:attrNameLst>
                                      </p:cBhvr>
                                      <p:to>
                                        <p:strVal val="visible"/>
                                      </p:to>
                                    </p:set>
                                    <p:animEffect transition="in" filter="wipe(left)">
                                      <p:cBhvr>
                                        <p:cTn id="26" dur="500"/>
                                        <p:tgtEl>
                                          <p:spTgt spid="653319">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653319">
                                            <p:txEl>
                                              <p:pRg st="6" end="6"/>
                                            </p:txEl>
                                          </p:spTgt>
                                        </p:tgtEl>
                                        <p:attrNameLst>
                                          <p:attrName>style.visibility</p:attrName>
                                        </p:attrNameLst>
                                      </p:cBhvr>
                                      <p:to>
                                        <p:strVal val="visible"/>
                                      </p:to>
                                    </p:set>
                                    <p:animEffect transition="in" filter="wipe(left)">
                                      <p:cBhvr>
                                        <p:cTn id="31" dur="500"/>
                                        <p:tgtEl>
                                          <p:spTgt spid="6533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3319" grpId="0" uiExpand="1"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9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79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798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798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7990" name="Rectangle 6"/>
          <p:cNvSpPr>
            <a:spLocks noGrp="1" noChangeArrowheads="1"/>
          </p:cNvSpPr>
          <p:nvPr>
            <p:ph type="title"/>
          </p:nvPr>
        </p:nvSpPr>
        <p:spPr>
          <a:xfrm>
            <a:off x="609600" y="228600"/>
            <a:ext cx="7772400" cy="609600"/>
          </a:xfrm>
          <a:noFill/>
        </p:spPr>
        <p:txBody>
          <a:bodyPr/>
          <a:lstStyle/>
          <a:p>
            <a:pPr eaLnBrk="1" hangingPunct="1"/>
            <a:r>
              <a:rPr lang="it-IT" altLang="en-US" b="0"/>
              <a:t>In caso di </a:t>
            </a:r>
            <a:r>
              <a:rPr lang="it-IT" altLang="en-US" b="0" i="1"/>
              <a:t>auto-sufficienza</a:t>
            </a:r>
            <a:r>
              <a:rPr lang="it-IT" altLang="en-US" b="0"/>
              <a:t>...</a:t>
            </a:r>
          </a:p>
        </p:txBody>
      </p:sp>
      <p:sp>
        <p:nvSpPr>
          <p:cNvPr id="655367" name="Rectangle 7"/>
          <p:cNvSpPr>
            <a:spLocks noGrp="1" noChangeArrowheads="1"/>
          </p:cNvSpPr>
          <p:nvPr>
            <p:ph type="body" idx="1"/>
          </p:nvPr>
        </p:nvSpPr>
        <p:spPr>
          <a:xfrm>
            <a:off x="0" y="838200"/>
            <a:ext cx="9144000" cy="5791200"/>
          </a:xfrm>
          <a:noFill/>
          <a:extLst>
            <a:ext uri="{91240B29-F687-4F45-9708-019B960494DF}">
              <a14:hiddenLine xmlns:a14="http://schemas.microsoft.com/office/drawing/2010/main" w="12700">
                <a:solidFill>
                  <a:srgbClr val="7B00E4"/>
                </a:solidFill>
                <a:miter lim="800000"/>
                <a:headEnd/>
                <a:tailEnd/>
              </a14:hiddenLine>
            </a:ext>
          </a:extLst>
        </p:spPr>
        <p:txBody>
          <a:bodyPr/>
          <a:lstStyle/>
          <a:p>
            <a:pPr eaLnBrk="1" hangingPunct="1">
              <a:lnSpc>
                <a:spcPct val="85000"/>
              </a:lnSpc>
              <a:tabLst>
                <a:tab pos="738188" algn="l"/>
              </a:tabLst>
            </a:pPr>
            <a:r>
              <a:rPr lang="it-IT" altLang="en-US" sz="2400" b="0" dirty="0"/>
              <a:t>Immaginate un’economia con solo due beni (patate e carne) e solo due agenti (un contadino e un allevatore).</a:t>
            </a:r>
          </a:p>
          <a:p>
            <a:pPr eaLnBrk="1" hangingPunct="1">
              <a:lnSpc>
                <a:spcPct val="85000"/>
              </a:lnSpc>
              <a:tabLst>
                <a:tab pos="738188" algn="l"/>
              </a:tabLst>
            </a:pPr>
            <a:r>
              <a:rPr lang="it-IT" altLang="en-US" sz="2400" b="0" dirty="0"/>
              <a:t>Ipotizziamo che ciascuno di essi consumi solo ciò che ha prodotto: è la scelta autarchica. </a:t>
            </a:r>
          </a:p>
          <a:p>
            <a:pPr eaLnBrk="1" hangingPunct="1">
              <a:lnSpc>
                <a:spcPct val="85000"/>
              </a:lnSpc>
              <a:tabLst>
                <a:tab pos="738188" algn="l"/>
              </a:tabLst>
            </a:pPr>
            <a:r>
              <a:rPr lang="it-IT" altLang="en-US" sz="2400" b="0" dirty="0"/>
              <a:t>Quindi per ciascun agente la frontiera delle possibilità di produzione (FPP) </a:t>
            </a:r>
            <a:r>
              <a:rPr lang="it-IT" altLang="en-US" sz="2400" b="0" u="sng" dirty="0"/>
              <a:t>coincide</a:t>
            </a:r>
            <a:r>
              <a:rPr lang="it-IT" altLang="en-US" sz="2400" b="0" dirty="0"/>
              <a:t> con la </a:t>
            </a:r>
            <a:r>
              <a:rPr lang="it-IT" altLang="en-US" sz="2400" b="0" dirty="0">
                <a:solidFill>
                  <a:srgbClr val="7B00E4"/>
                </a:solidFill>
              </a:rPr>
              <a:t>frontiera delle possibilità di</a:t>
            </a:r>
            <a:r>
              <a:rPr lang="it-IT" altLang="en-US" sz="2400" b="0" dirty="0"/>
              <a:t> </a:t>
            </a:r>
            <a:r>
              <a:rPr lang="it-IT" altLang="en-US" sz="2400" b="0" i="1" dirty="0">
                <a:solidFill>
                  <a:srgbClr val="7B00E4"/>
                </a:solidFill>
              </a:rPr>
              <a:t>consumo</a:t>
            </a:r>
            <a:r>
              <a:rPr lang="it-IT" altLang="en-US" sz="2400" b="0" i="1" dirty="0"/>
              <a:t> </a:t>
            </a:r>
            <a:r>
              <a:rPr lang="it-IT" altLang="en-US" sz="2400" b="0" dirty="0">
                <a:solidFill>
                  <a:srgbClr val="7B00E4"/>
                </a:solidFill>
              </a:rPr>
              <a:t>(FPC).</a:t>
            </a:r>
          </a:p>
          <a:p>
            <a:pPr eaLnBrk="1" hangingPunct="1">
              <a:lnSpc>
                <a:spcPct val="85000"/>
              </a:lnSpc>
              <a:tabLst>
                <a:tab pos="738188" algn="l"/>
              </a:tabLst>
            </a:pPr>
            <a:r>
              <a:rPr lang="it-IT" altLang="en-US" sz="2400" b="0" dirty="0"/>
              <a:t>La FPC illustra le combinazioni dei due beni che ciascun agente può consumare.</a:t>
            </a:r>
          </a:p>
          <a:p>
            <a:pPr eaLnBrk="1" hangingPunct="1">
              <a:lnSpc>
                <a:spcPct val="85000"/>
              </a:lnSpc>
              <a:tabLst>
                <a:tab pos="738188" algn="l"/>
              </a:tabLst>
            </a:pPr>
            <a:r>
              <a:rPr lang="it-IT" altLang="en-US" sz="2400" b="0" dirty="0"/>
              <a:t>Per semplicità, ipotizziamo che esista </a:t>
            </a:r>
            <a:r>
              <a:rPr lang="it-IT" altLang="en-US" sz="2400" b="0" u="sng" dirty="0"/>
              <a:t>un solo input</a:t>
            </a:r>
            <a:r>
              <a:rPr lang="it-IT" altLang="en-US" sz="2400" b="0" dirty="0"/>
              <a:t>, le ore di lavoro (40h per ciascun agente). Questo implica che la FPP (e quindi anche la FPC) siano </a:t>
            </a:r>
            <a:r>
              <a:rPr lang="it-IT" altLang="en-US" sz="2400" b="0" u="sng" dirty="0"/>
              <a:t>linee rette</a:t>
            </a:r>
            <a:r>
              <a:rPr lang="it-IT" altLang="en-US" sz="2400" b="0" dirty="0"/>
              <a:t> invece che curve convesse</a:t>
            </a:r>
          </a:p>
          <a:p>
            <a:pPr lvl="1" eaLnBrk="1" hangingPunct="1">
              <a:lnSpc>
                <a:spcPct val="85000"/>
              </a:lnSpc>
              <a:tabLst>
                <a:tab pos="738188" algn="l"/>
              </a:tabLst>
            </a:pPr>
            <a:r>
              <a:rPr lang="it-IT" altLang="en-US" sz="2400" b="0" dirty="0"/>
              <a:t>Questo significa che il costo opportunità del trasformare un bene nell’altro è </a:t>
            </a:r>
            <a:r>
              <a:rPr lang="it-IT" altLang="en-US" sz="2400" b="0" u="sng" dirty="0"/>
              <a:t>costante</a:t>
            </a:r>
            <a:r>
              <a:rPr lang="it-IT" altLang="en-US" sz="2400" b="0" dirty="0"/>
              <a:t>.</a:t>
            </a:r>
          </a:p>
          <a:p>
            <a:pPr eaLnBrk="1" hangingPunct="1">
              <a:lnSpc>
                <a:spcPct val="85000"/>
              </a:lnSpc>
              <a:tabLst>
                <a:tab pos="738188" algn="l"/>
              </a:tabLst>
            </a:pPr>
            <a:r>
              <a:rPr lang="it-IT" altLang="en-US" sz="2400" b="0" dirty="0"/>
              <a:t>Nel nostro esempio i due agenti decidono di produrre e consumare nei punti A (il contadino) e B (l’allevatore) sulle rispettive frontiere. </a:t>
            </a:r>
          </a:p>
        </p:txBody>
      </p:sp>
    </p:spTree>
    <p:extLst>
      <p:ext uri="{BB962C8B-B14F-4D97-AF65-F5344CB8AC3E}">
        <p14:creationId xmlns:p14="http://schemas.microsoft.com/office/powerpoint/2010/main" val="52481071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5367">
                                            <p:txEl>
                                              <p:pRg st="2" end="2"/>
                                            </p:txEl>
                                          </p:spTgt>
                                        </p:tgtEl>
                                        <p:attrNameLst>
                                          <p:attrName>style.visibility</p:attrName>
                                        </p:attrNameLst>
                                      </p:cBhvr>
                                      <p:to>
                                        <p:strVal val="visible"/>
                                      </p:to>
                                    </p:set>
                                    <p:animEffect transition="in" filter="wipe(left)">
                                      <p:cBhvr>
                                        <p:cTn id="7" dur="500"/>
                                        <p:tgtEl>
                                          <p:spTgt spid="655367">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55367">
                                            <p:txEl>
                                              <p:pRg st="3" end="3"/>
                                            </p:txEl>
                                          </p:spTgt>
                                        </p:tgtEl>
                                        <p:attrNameLst>
                                          <p:attrName>style.visibility</p:attrName>
                                        </p:attrNameLst>
                                      </p:cBhvr>
                                      <p:to>
                                        <p:strVal val="visible"/>
                                      </p:to>
                                    </p:set>
                                    <p:animEffect transition="in" filter="wipe(left)">
                                      <p:cBhvr>
                                        <p:cTn id="10" dur="500"/>
                                        <p:tgtEl>
                                          <p:spTgt spid="655367">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55367">
                                            <p:txEl>
                                              <p:pRg st="4" end="4"/>
                                            </p:txEl>
                                          </p:spTgt>
                                        </p:tgtEl>
                                        <p:attrNameLst>
                                          <p:attrName>style.visibility</p:attrName>
                                        </p:attrNameLst>
                                      </p:cBhvr>
                                      <p:to>
                                        <p:strVal val="visible"/>
                                      </p:to>
                                    </p:set>
                                    <p:animEffect transition="in" filter="wipe(left)">
                                      <p:cBhvr>
                                        <p:cTn id="15" dur="500"/>
                                        <p:tgtEl>
                                          <p:spTgt spid="655367">
                                            <p:txEl>
                                              <p:pRg st="4" end="4"/>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55367">
                                            <p:txEl>
                                              <p:pRg st="5" end="5"/>
                                            </p:txEl>
                                          </p:spTgt>
                                        </p:tgtEl>
                                        <p:attrNameLst>
                                          <p:attrName>style.visibility</p:attrName>
                                        </p:attrNameLst>
                                      </p:cBhvr>
                                      <p:to>
                                        <p:strVal val="visible"/>
                                      </p:to>
                                    </p:set>
                                    <p:animEffect transition="in" filter="wipe(left)">
                                      <p:cBhvr>
                                        <p:cTn id="18" dur="500"/>
                                        <p:tgtEl>
                                          <p:spTgt spid="655367">
                                            <p:txEl>
                                              <p:pRg st="5" end="5"/>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55367">
                                            <p:txEl>
                                              <p:pRg st="6" end="6"/>
                                            </p:txEl>
                                          </p:spTgt>
                                        </p:tgtEl>
                                        <p:attrNameLst>
                                          <p:attrName>style.visibility</p:attrName>
                                        </p:attrNameLst>
                                      </p:cBhvr>
                                      <p:to>
                                        <p:strVal val="visible"/>
                                      </p:to>
                                    </p:set>
                                    <p:animEffect transition="in" filter="wipe(left)">
                                      <p:cBhvr>
                                        <p:cTn id="23" dur="500"/>
                                        <p:tgtEl>
                                          <p:spTgt spid="6553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67" grpId="0" uiExpand="1"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228600"/>
            <a:ext cx="7772400" cy="823913"/>
          </a:xfrm>
        </p:spPr>
        <p:txBody>
          <a:bodyPr/>
          <a:lstStyle/>
          <a:p>
            <a:pPr algn="ctr"/>
            <a:r>
              <a:rPr lang="it-IT" altLang="it-IT" sz="3600" b="0">
                <a:latin typeface="Times New Roman" panose="02020603050405020304" pitchFamily="18" charset="0"/>
              </a:rPr>
              <a:t>Scelte ed agenti economici</a:t>
            </a:r>
          </a:p>
        </p:txBody>
      </p:sp>
      <p:sp>
        <p:nvSpPr>
          <p:cNvPr id="244739" name="Rectangle 3"/>
          <p:cNvSpPr>
            <a:spLocks noGrp="1" noChangeArrowheads="1"/>
          </p:cNvSpPr>
          <p:nvPr>
            <p:ph type="body" idx="1"/>
          </p:nvPr>
        </p:nvSpPr>
        <p:spPr>
          <a:xfrm>
            <a:off x="179388" y="1196975"/>
            <a:ext cx="8785225" cy="5256213"/>
          </a:xfrm>
        </p:spPr>
        <p:txBody>
          <a:bodyPr/>
          <a:lstStyle/>
          <a:p>
            <a:pPr>
              <a:lnSpc>
                <a:spcPct val="80000"/>
              </a:lnSpc>
              <a:buFont typeface="Wingdings" panose="05000000000000000000" pitchFamily="2" charset="2"/>
              <a:buChar char="§"/>
            </a:pPr>
            <a:r>
              <a:rPr lang="it-IT" altLang="it-IT" sz="2800" b="0" dirty="0">
                <a:latin typeface="Times New Roman" panose="02020603050405020304" pitchFamily="18" charset="0"/>
              </a:rPr>
              <a:t>Scelte degli </a:t>
            </a:r>
            <a:r>
              <a:rPr lang="it-IT" altLang="it-IT" sz="2800" b="0" u="sng" dirty="0">
                <a:latin typeface="Times New Roman" panose="02020603050405020304" pitchFamily="18" charset="0"/>
              </a:rPr>
              <a:t>individui</a:t>
            </a:r>
            <a:r>
              <a:rPr lang="it-IT" altLang="it-IT" sz="2800" b="0" dirty="0">
                <a:latin typeface="Times New Roman" panose="02020603050405020304" pitchFamily="18" charset="0"/>
              </a:rPr>
              <a:t> o </a:t>
            </a:r>
            <a:r>
              <a:rPr lang="it-IT" altLang="it-IT" sz="2800" b="0" u="sng" dirty="0">
                <a:latin typeface="Times New Roman" panose="02020603050405020304" pitchFamily="18" charset="0"/>
              </a:rPr>
              <a:t>famiglie</a:t>
            </a:r>
            <a:r>
              <a:rPr lang="it-IT" altLang="it-IT" sz="2800" b="0" dirty="0">
                <a:latin typeface="Times New Roman" panose="02020603050405020304" pitchFamily="18" charset="0"/>
              </a:rPr>
              <a:t>: p.e. cosa e quanto consumare; dove e quanto lavorare; quanto risparmiare. </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Obiettivo: massimizzare il benessere individuale (o utilità).</a:t>
            </a:r>
          </a:p>
          <a:p>
            <a:pPr>
              <a:lnSpc>
                <a:spcPct val="80000"/>
              </a:lnSpc>
              <a:buFont typeface="Wingdings" panose="05000000000000000000" pitchFamily="2" charset="2"/>
              <a:buChar char="§"/>
            </a:pPr>
            <a:r>
              <a:rPr lang="it-IT" altLang="it-IT" sz="2800" b="0" dirty="0">
                <a:latin typeface="Times New Roman" panose="02020603050405020304" pitchFamily="18" charset="0"/>
              </a:rPr>
              <a:t>Scelte delle </a:t>
            </a:r>
            <a:r>
              <a:rPr lang="it-IT" altLang="it-IT" sz="2800" b="0" u="sng" dirty="0">
                <a:latin typeface="Times New Roman" panose="02020603050405020304" pitchFamily="18" charset="0"/>
              </a:rPr>
              <a:t>imprese</a:t>
            </a:r>
            <a:r>
              <a:rPr lang="it-IT" altLang="it-IT" sz="2800" b="0" dirty="0">
                <a:latin typeface="Times New Roman" panose="02020603050405020304" pitchFamily="18" charset="0"/>
              </a:rPr>
              <a:t>: p.e. cosa, quanto e come produrre; a che prezzo vendere; come farsi pubblicità. </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Obiettivo: massimizzare il profitto. </a:t>
            </a:r>
          </a:p>
          <a:p>
            <a:pPr>
              <a:lnSpc>
                <a:spcPct val="80000"/>
              </a:lnSpc>
              <a:buFont typeface="Wingdings" panose="05000000000000000000" pitchFamily="2" charset="2"/>
              <a:buChar char="§"/>
            </a:pPr>
            <a:r>
              <a:rPr lang="it-IT" altLang="it-IT" sz="2800" b="0" dirty="0">
                <a:latin typeface="Times New Roman" panose="02020603050405020304" pitchFamily="18" charset="0"/>
              </a:rPr>
              <a:t>Scelte delle </a:t>
            </a:r>
            <a:r>
              <a:rPr lang="it-IT" altLang="it-IT" sz="2800" b="0" u="sng" dirty="0">
                <a:latin typeface="Times New Roman" panose="02020603050405020304" pitchFamily="18" charset="0"/>
              </a:rPr>
              <a:t>collettività</a:t>
            </a:r>
            <a:r>
              <a:rPr lang="it-IT" altLang="it-IT" sz="2800" b="0" dirty="0">
                <a:latin typeface="Times New Roman" panose="02020603050405020304" pitchFamily="18" charset="0"/>
              </a:rPr>
              <a:t> (scelte sociali): come “aggregare” le preferenze individuali in una scelta della società volta a soddisfare bisogni collettivi (= problema dell’assemblea e dei meccanismi elettorali). </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Obiettivo: massimizzare il benessere sociale.</a:t>
            </a:r>
          </a:p>
          <a:p>
            <a:pPr>
              <a:lnSpc>
                <a:spcPct val="80000"/>
              </a:lnSpc>
              <a:buFont typeface="Wingdings" panose="05000000000000000000" pitchFamily="2" charset="2"/>
              <a:buChar char="§"/>
            </a:pPr>
            <a:r>
              <a:rPr lang="it-IT" altLang="it-IT" sz="2800" b="0" dirty="0">
                <a:latin typeface="Times New Roman" panose="02020603050405020304" pitchFamily="18" charset="0"/>
              </a:rPr>
              <a:t>In ogni caso, i principi base del comportamento di scelta sono </a:t>
            </a:r>
            <a:r>
              <a:rPr lang="it-IT" altLang="it-IT" sz="2800" b="0" u="sng" dirty="0">
                <a:latin typeface="Times New Roman" panose="02020603050405020304" pitchFamily="18" charset="0"/>
              </a:rPr>
              <a:t>gli stessi</a:t>
            </a:r>
            <a:r>
              <a:rPr lang="it-IT" altLang="it-IT" sz="2800" b="0" dirty="0">
                <a:latin typeface="Times New Roman" panose="02020603050405020304" pitchFamily="18" charset="0"/>
              </a:rPr>
              <a:t> per tutti gli agenti economici.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4739">
                                            <p:txEl>
                                              <p:pRg st="2" end="2"/>
                                            </p:txEl>
                                          </p:spTgt>
                                        </p:tgtEl>
                                        <p:attrNameLst>
                                          <p:attrName>style.visibility</p:attrName>
                                        </p:attrNameLst>
                                      </p:cBhvr>
                                      <p:to>
                                        <p:strVal val="visible"/>
                                      </p:to>
                                    </p:set>
                                    <p:anim calcmode="lin" valueType="num">
                                      <p:cBhvr additive="base">
                                        <p:cTn id="7" dur="500" fill="hold"/>
                                        <p:tgtEl>
                                          <p:spTgt spid="24473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4739">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44739">
                                            <p:txEl>
                                              <p:pRg st="3" end="3"/>
                                            </p:txEl>
                                          </p:spTgt>
                                        </p:tgtEl>
                                        <p:attrNameLst>
                                          <p:attrName>style.visibility</p:attrName>
                                        </p:attrNameLst>
                                      </p:cBhvr>
                                      <p:to>
                                        <p:strVal val="visible"/>
                                      </p:to>
                                    </p:set>
                                    <p:anim calcmode="lin" valueType="num">
                                      <p:cBhvr additive="base">
                                        <p:cTn id="11" dur="500" fill="hold"/>
                                        <p:tgtEl>
                                          <p:spTgt spid="244739">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47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44739">
                                            <p:txEl>
                                              <p:pRg st="4" end="4"/>
                                            </p:txEl>
                                          </p:spTgt>
                                        </p:tgtEl>
                                        <p:attrNameLst>
                                          <p:attrName>style.visibility</p:attrName>
                                        </p:attrNameLst>
                                      </p:cBhvr>
                                      <p:to>
                                        <p:strVal val="visible"/>
                                      </p:to>
                                    </p:set>
                                    <p:anim calcmode="lin" valueType="num">
                                      <p:cBhvr additive="base">
                                        <p:cTn id="17" dur="500" fill="hold"/>
                                        <p:tgtEl>
                                          <p:spTgt spid="244739">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4739">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44739">
                                            <p:txEl>
                                              <p:pRg st="5" end="5"/>
                                            </p:txEl>
                                          </p:spTgt>
                                        </p:tgtEl>
                                        <p:attrNameLst>
                                          <p:attrName>style.visibility</p:attrName>
                                        </p:attrNameLst>
                                      </p:cBhvr>
                                      <p:to>
                                        <p:strVal val="visible"/>
                                      </p:to>
                                    </p:set>
                                    <p:anim calcmode="lin" valueType="num">
                                      <p:cBhvr additive="base">
                                        <p:cTn id="21" dur="500" fill="hold"/>
                                        <p:tgtEl>
                                          <p:spTgt spid="244739">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447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244739">
                                            <p:txEl>
                                              <p:pRg st="6" end="6"/>
                                            </p:txEl>
                                          </p:spTgt>
                                        </p:tgtEl>
                                        <p:attrNameLst>
                                          <p:attrName>style.visibility</p:attrName>
                                        </p:attrNameLst>
                                      </p:cBhvr>
                                      <p:to>
                                        <p:strVal val="visible"/>
                                      </p:to>
                                    </p:set>
                                    <p:anim calcmode="lin" valueType="num">
                                      <p:cBhvr additive="base">
                                        <p:cTn id="27" dur="500" fill="hold"/>
                                        <p:tgtEl>
                                          <p:spTgt spid="244739">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4473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003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0036" name="Rectangle 4"/>
          <p:cNvSpPr>
            <a:spLocks noChangeArrowheads="1"/>
          </p:cNvSpPr>
          <p:nvPr/>
        </p:nvSpPr>
        <p:spPr bwMode="auto">
          <a:xfrm>
            <a:off x="2252663" y="6000750"/>
            <a:ext cx="4560887"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0037" name="Rectangle 5"/>
          <p:cNvSpPr>
            <a:spLocks noChangeArrowheads="1"/>
          </p:cNvSpPr>
          <p:nvPr/>
        </p:nvSpPr>
        <p:spPr bwMode="auto">
          <a:xfrm>
            <a:off x="6705600" y="6096000"/>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Patate</a:t>
            </a:r>
            <a:endParaRPr kumimoji="0" lang="it-IT"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0038" name="Rectangle 6"/>
          <p:cNvSpPr>
            <a:spLocks noChangeArrowheads="1"/>
          </p:cNvSpPr>
          <p:nvPr/>
        </p:nvSpPr>
        <p:spPr bwMode="auto">
          <a:xfrm>
            <a:off x="1897063" y="613092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0</a:t>
            </a:r>
          </a:p>
        </p:txBody>
      </p:sp>
      <p:sp>
        <p:nvSpPr>
          <p:cNvPr id="300039" name="Rectangle 7"/>
          <p:cNvSpPr>
            <a:spLocks noChangeArrowheads="1"/>
          </p:cNvSpPr>
          <p:nvPr/>
        </p:nvSpPr>
        <p:spPr bwMode="auto">
          <a:xfrm>
            <a:off x="1265238" y="2027238"/>
            <a:ext cx="6413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r"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Carne</a:t>
            </a:r>
          </a:p>
        </p:txBody>
      </p:sp>
      <p:sp>
        <p:nvSpPr>
          <p:cNvPr id="300040" name="Rectangle 8"/>
          <p:cNvSpPr>
            <a:spLocks noChangeArrowheads="1"/>
          </p:cNvSpPr>
          <p:nvPr/>
        </p:nvSpPr>
        <p:spPr bwMode="auto">
          <a:xfrm>
            <a:off x="5110163" y="1620838"/>
            <a:ext cx="30162"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0041" name="Rectangle 9"/>
          <p:cNvSpPr>
            <a:spLocks noChangeArrowheads="1"/>
          </p:cNvSpPr>
          <p:nvPr/>
        </p:nvSpPr>
        <p:spPr bwMode="auto">
          <a:xfrm>
            <a:off x="5016500" y="1620838"/>
            <a:ext cx="3351213"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0042" name="Freeform 10"/>
          <p:cNvSpPr>
            <a:spLocks/>
          </p:cNvSpPr>
          <p:nvPr/>
        </p:nvSpPr>
        <p:spPr bwMode="auto">
          <a:xfrm>
            <a:off x="2106613" y="2063750"/>
            <a:ext cx="5111750" cy="4032250"/>
          </a:xfrm>
          <a:custGeom>
            <a:avLst/>
            <a:gdLst>
              <a:gd name="T0" fmla="*/ 0 w 3220"/>
              <a:gd name="T1" fmla="*/ 0 h 2540"/>
              <a:gd name="T2" fmla="*/ 0 w 3220"/>
              <a:gd name="T3" fmla="*/ 2147483646 h 2540"/>
              <a:gd name="T4" fmla="*/ 2147483646 w 3220"/>
              <a:gd name="T5" fmla="*/ 2147483646 h 2540"/>
              <a:gd name="T6" fmla="*/ 0 60000 65536"/>
              <a:gd name="T7" fmla="*/ 0 60000 65536"/>
              <a:gd name="T8" fmla="*/ 0 60000 65536"/>
            </a:gdLst>
            <a:ahLst/>
            <a:cxnLst>
              <a:cxn ang="T6">
                <a:pos x="T0" y="T1"/>
              </a:cxn>
              <a:cxn ang="T7">
                <a:pos x="T2" y="T3"/>
              </a:cxn>
              <a:cxn ang="T8">
                <a:pos x="T4" y="T5"/>
              </a:cxn>
            </a:cxnLst>
            <a:rect l="0" t="0" r="r" b="b"/>
            <a:pathLst>
              <a:path w="3220" h="2540">
                <a:moveTo>
                  <a:pt x="0" y="0"/>
                </a:moveTo>
                <a:lnTo>
                  <a:pt x="0" y="2539"/>
                </a:lnTo>
                <a:lnTo>
                  <a:pt x="3219" y="253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43" name="Freeform 11"/>
          <p:cNvSpPr>
            <a:spLocks/>
          </p:cNvSpPr>
          <p:nvPr/>
        </p:nvSpPr>
        <p:spPr bwMode="auto">
          <a:xfrm>
            <a:off x="2106613" y="4318000"/>
            <a:ext cx="1044575" cy="1778000"/>
          </a:xfrm>
          <a:custGeom>
            <a:avLst/>
            <a:gdLst>
              <a:gd name="T0" fmla="*/ 0 w 658"/>
              <a:gd name="T1" fmla="*/ 0 h 1120"/>
              <a:gd name="T2" fmla="*/ 2147483646 w 658"/>
              <a:gd name="T3" fmla="*/ 0 h 1120"/>
              <a:gd name="T4" fmla="*/ 2147483646 w 658"/>
              <a:gd name="T5" fmla="*/ 2147483646 h 1120"/>
              <a:gd name="T6" fmla="*/ 0 60000 65536"/>
              <a:gd name="T7" fmla="*/ 0 60000 65536"/>
              <a:gd name="T8" fmla="*/ 0 60000 65536"/>
            </a:gdLst>
            <a:ahLst/>
            <a:cxnLst>
              <a:cxn ang="T6">
                <a:pos x="T0" y="T1"/>
              </a:cxn>
              <a:cxn ang="T7">
                <a:pos x="T2" y="T3"/>
              </a:cxn>
              <a:cxn ang="T8">
                <a:pos x="T4" y="T5"/>
              </a:cxn>
            </a:cxnLst>
            <a:rect l="0" t="0" r="r" b="b"/>
            <a:pathLst>
              <a:path w="658" h="1120">
                <a:moveTo>
                  <a:pt x="0" y="0"/>
                </a:moveTo>
                <a:lnTo>
                  <a:pt x="657" y="0"/>
                </a:lnTo>
                <a:lnTo>
                  <a:pt x="657" y="1119"/>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44" name="Rectangle 12"/>
          <p:cNvSpPr>
            <a:spLocks noChangeArrowheads="1"/>
          </p:cNvSpPr>
          <p:nvPr/>
        </p:nvSpPr>
        <p:spPr bwMode="auto">
          <a:xfrm>
            <a:off x="4132263" y="613092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5</a:t>
            </a:r>
          </a:p>
        </p:txBody>
      </p:sp>
      <p:sp>
        <p:nvSpPr>
          <p:cNvPr id="300045" name="Line 13"/>
          <p:cNvSpPr>
            <a:spLocks noChangeShapeType="1"/>
          </p:cNvSpPr>
          <p:nvPr/>
        </p:nvSpPr>
        <p:spPr bwMode="auto">
          <a:xfrm>
            <a:off x="2125663" y="2563813"/>
            <a:ext cx="2051050" cy="3517900"/>
          </a:xfrm>
          <a:prstGeom prst="line">
            <a:avLst/>
          </a:prstGeom>
          <a:noFill/>
          <a:ln w="38100">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46" name="Freeform 14"/>
          <p:cNvSpPr>
            <a:spLocks/>
          </p:cNvSpPr>
          <p:nvPr/>
        </p:nvSpPr>
        <p:spPr bwMode="auto">
          <a:xfrm>
            <a:off x="3092450" y="4260850"/>
            <a:ext cx="115888" cy="117475"/>
          </a:xfrm>
          <a:custGeom>
            <a:avLst/>
            <a:gdLst>
              <a:gd name="T0" fmla="*/ 2147483646 w 73"/>
              <a:gd name="T1" fmla="*/ 2147483646 h 74"/>
              <a:gd name="T2" fmla="*/ 2147483646 w 73"/>
              <a:gd name="T3" fmla="*/ 2147483646 h 74"/>
              <a:gd name="T4" fmla="*/ 2147483646 w 73"/>
              <a:gd name="T5" fmla="*/ 2147483646 h 74"/>
              <a:gd name="T6" fmla="*/ 2147483646 w 73"/>
              <a:gd name="T7" fmla="*/ 2147483646 h 74"/>
              <a:gd name="T8" fmla="*/ 2147483646 w 73"/>
              <a:gd name="T9" fmla="*/ 2147483646 h 74"/>
              <a:gd name="T10" fmla="*/ 2147483646 w 73"/>
              <a:gd name="T11" fmla="*/ 0 h 74"/>
              <a:gd name="T12" fmla="*/ 2147483646 w 73"/>
              <a:gd name="T13" fmla="*/ 0 h 74"/>
              <a:gd name="T14" fmla="*/ 2147483646 w 73"/>
              <a:gd name="T15" fmla="*/ 0 h 74"/>
              <a:gd name="T16" fmla="*/ 2147483646 w 73"/>
              <a:gd name="T17" fmla="*/ 2147483646 h 74"/>
              <a:gd name="T18" fmla="*/ 0 w 73"/>
              <a:gd name="T19" fmla="*/ 2147483646 h 74"/>
              <a:gd name="T20" fmla="*/ 2147483646 w 73"/>
              <a:gd name="T21" fmla="*/ 2147483646 h 74"/>
              <a:gd name="T22" fmla="*/ 2147483646 w 73"/>
              <a:gd name="T23" fmla="*/ 2147483646 h 74"/>
              <a:gd name="T24" fmla="*/ 2147483646 w 73"/>
              <a:gd name="T25" fmla="*/ 214748364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4">
                <a:moveTo>
                  <a:pt x="36" y="73"/>
                </a:moveTo>
                <a:lnTo>
                  <a:pt x="59" y="60"/>
                </a:lnTo>
                <a:lnTo>
                  <a:pt x="59" y="49"/>
                </a:lnTo>
                <a:lnTo>
                  <a:pt x="72" y="37"/>
                </a:lnTo>
                <a:lnTo>
                  <a:pt x="59" y="13"/>
                </a:lnTo>
                <a:lnTo>
                  <a:pt x="59" y="0"/>
                </a:lnTo>
                <a:lnTo>
                  <a:pt x="36" y="0"/>
                </a:lnTo>
                <a:lnTo>
                  <a:pt x="23" y="0"/>
                </a:lnTo>
                <a:lnTo>
                  <a:pt x="13" y="13"/>
                </a:lnTo>
                <a:lnTo>
                  <a:pt x="0" y="37"/>
                </a:lnTo>
                <a:lnTo>
                  <a:pt x="13" y="49"/>
                </a:lnTo>
                <a:lnTo>
                  <a:pt x="23" y="60"/>
                </a:lnTo>
                <a:lnTo>
                  <a:pt x="3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47" name="Rectangle 15"/>
          <p:cNvSpPr>
            <a:spLocks noChangeArrowheads="1"/>
          </p:cNvSpPr>
          <p:nvPr/>
        </p:nvSpPr>
        <p:spPr bwMode="auto">
          <a:xfrm>
            <a:off x="1779588" y="2411413"/>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40</a:t>
            </a:r>
          </a:p>
        </p:txBody>
      </p:sp>
      <p:sp>
        <p:nvSpPr>
          <p:cNvPr id="300048" name="Freeform 16"/>
          <p:cNvSpPr>
            <a:spLocks/>
          </p:cNvSpPr>
          <p:nvPr/>
        </p:nvSpPr>
        <p:spPr bwMode="auto">
          <a:xfrm>
            <a:off x="4132263" y="6034088"/>
            <a:ext cx="98425" cy="119062"/>
          </a:xfrm>
          <a:custGeom>
            <a:avLst/>
            <a:gdLst>
              <a:gd name="T0" fmla="*/ 2147483646 w 62"/>
              <a:gd name="T1" fmla="*/ 2147483646 h 75"/>
              <a:gd name="T2" fmla="*/ 2147483646 w 62"/>
              <a:gd name="T3" fmla="*/ 2147483646 h 75"/>
              <a:gd name="T4" fmla="*/ 2147483646 w 62"/>
              <a:gd name="T5" fmla="*/ 2147483646 h 75"/>
              <a:gd name="T6" fmla="*/ 2147483646 w 62"/>
              <a:gd name="T7" fmla="*/ 2147483646 h 75"/>
              <a:gd name="T8" fmla="*/ 2147483646 w 62"/>
              <a:gd name="T9" fmla="*/ 2147483646 h 75"/>
              <a:gd name="T10" fmla="*/ 2147483646 w 62"/>
              <a:gd name="T11" fmla="*/ 0 h 75"/>
              <a:gd name="T12" fmla="*/ 2147483646 w 62"/>
              <a:gd name="T13" fmla="*/ 0 h 75"/>
              <a:gd name="T14" fmla="*/ 2147483646 w 62"/>
              <a:gd name="T15" fmla="*/ 0 h 75"/>
              <a:gd name="T16" fmla="*/ 0 w 62"/>
              <a:gd name="T17" fmla="*/ 2147483646 h 75"/>
              <a:gd name="T18" fmla="*/ 0 w 62"/>
              <a:gd name="T19" fmla="*/ 2147483646 h 75"/>
              <a:gd name="T20" fmla="*/ 0 w 62"/>
              <a:gd name="T21" fmla="*/ 2147483646 h 75"/>
              <a:gd name="T22" fmla="*/ 2147483646 w 62"/>
              <a:gd name="T23" fmla="*/ 2147483646 h 75"/>
              <a:gd name="T24" fmla="*/ 2147483646 w 62"/>
              <a:gd name="T25" fmla="*/ 2147483646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75">
                <a:moveTo>
                  <a:pt x="36" y="74"/>
                </a:moveTo>
                <a:lnTo>
                  <a:pt x="48" y="61"/>
                </a:lnTo>
                <a:lnTo>
                  <a:pt x="61" y="49"/>
                </a:lnTo>
                <a:lnTo>
                  <a:pt x="61" y="36"/>
                </a:lnTo>
                <a:lnTo>
                  <a:pt x="61" y="13"/>
                </a:lnTo>
                <a:lnTo>
                  <a:pt x="48" y="0"/>
                </a:lnTo>
                <a:lnTo>
                  <a:pt x="36" y="0"/>
                </a:lnTo>
                <a:lnTo>
                  <a:pt x="13" y="0"/>
                </a:lnTo>
                <a:lnTo>
                  <a:pt x="0" y="13"/>
                </a:lnTo>
                <a:lnTo>
                  <a:pt x="0" y="36"/>
                </a:lnTo>
                <a:lnTo>
                  <a:pt x="0" y="49"/>
                </a:lnTo>
                <a:lnTo>
                  <a:pt x="13" y="61"/>
                </a:lnTo>
                <a:lnTo>
                  <a:pt x="36"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49" name="Freeform 17"/>
          <p:cNvSpPr>
            <a:spLocks/>
          </p:cNvSpPr>
          <p:nvPr/>
        </p:nvSpPr>
        <p:spPr bwMode="auto">
          <a:xfrm>
            <a:off x="2049463" y="2487613"/>
            <a:ext cx="98425" cy="98425"/>
          </a:xfrm>
          <a:custGeom>
            <a:avLst/>
            <a:gdLst>
              <a:gd name="T0" fmla="*/ 2147483646 w 62"/>
              <a:gd name="T1" fmla="*/ 2147483646 h 62"/>
              <a:gd name="T2" fmla="*/ 2147483646 w 62"/>
              <a:gd name="T3" fmla="*/ 2147483646 h 62"/>
              <a:gd name="T4" fmla="*/ 2147483646 w 62"/>
              <a:gd name="T5" fmla="*/ 2147483646 h 62"/>
              <a:gd name="T6" fmla="*/ 2147483646 w 62"/>
              <a:gd name="T7" fmla="*/ 2147483646 h 62"/>
              <a:gd name="T8" fmla="*/ 2147483646 w 62"/>
              <a:gd name="T9" fmla="*/ 2147483646 h 62"/>
              <a:gd name="T10" fmla="*/ 2147483646 w 62"/>
              <a:gd name="T11" fmla="*/ 0 h 62"/>
              <a:gd name="T12" fmla="*/ 2147483646 w 62"/>
              <a:gd name="T13" fmla="*/ 0 h 62"/>
              <a:gd name="T14" fmla="*/ 2147483646 w 62"/>
              <a:gd name="T15" fmla="*/ 0 h 62"/>
              <a:gd name="T16" fmla="*/ 0 w 62"/>
              <a:gd name="T17" fmla="*/ 2147483646 h 62"/>
              <a:gd name="T18" fmla="*/ 0 w 62"/>
              <a:gd name="T19" fmla="*/ 2147483646 h 62"/>
              <a:gd name="T20" fmla="*/ 0 w 62"/>
              <a:gd name="T21" fmla="*/ 2147483646 h 62"/>
              <a:gd name="T22" fmla="*/ 2147483646 w 62"/>
              <a:gd name="T23" fmla="*/ 2147483646 h 62"/>
              <a:gd name="T24" fmla="*/ 2147483646 w 62"/>
              <a:gd name="T25" fmla="*/ 2147483646 h 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62">
                <a:moveTo>
                  <a:pt x="36" y="61"/>
                </a:moveTo>
                <a:lnTo>
                  <a:pt x="48" y="61"/>
                </a:lnTo>
                <a:lnTo>
                  <a:pt x="61" y="48"/>
                </a:lnTo>
                <a:lnTo>
                  <a:pt x="61" y="37"/>
                </a:lnTo>
                <a:lnTo>
                  <a:pt x="61" y="13"/>
                </a:lnTo>
                <a:lnTo>
                  <a:pt x="48" y="0"/>
                </a:lnTo>
                <a:lnTo>
                  <a:pt x="36" y="0"/>
                </a:lnTo>
                <a:lnTo>
                  <a:pt x="13" y="0"/>
                </a:lnTo>
                <a:lnTo>
                  <a:pt x="0" y="13"/>
                </a:lnTo>
                <a:lnTo>
                  <a:pt x="0" y="37"/>
                </a:lnTo>
                <a:lnTo>
                  <a:pt x="0" y="48"/>
                </a:lnTo>
                <a:lnTo>
                  <a:pt x="13" y="61"/>
                </a:lnTo>
                <a:lnTo>
                  <a:pt x="36" y="6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grpSp>
        <p:nvGrpSpPr>
          <p:cNvPr id="300050" name="Group 18"/>
          <p:cNvGrpSpPr>
            <a:grpSpLocks/>
          </p:cNvGrpSpPr>
          <p:nvPr/>
        </p:nvGrpSpPr>
        <p:grpSpPr bwMode="auto">
          <a:xfrm>
            <a:off x="3708400" y="0"/>
            <a:ext cx="5619750" cy="3883025"/>
            <a:chOff x="670" y="1056"/>
            <a:chExt cx="4519" cy="3067"/>
          </a:xfrm>
        </p:grpSpPr>
        <p:sp>
          <p:nvSpPr>
            <p:cNvPr id="300060" name="Rectangle 19"/>
            <p:cNvSpPr>
              <a:spLocks noChangeArrowheads="1"/>
            </p:cNvSpPr>
            <p:nvPr/>
          </p:nvSpPr>
          <p:spPr bwMode="auto">
            <a:xfrm>
              <a:off x="1191" y="3230"/>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endParaRPr kumimoji="0" lang="en-US"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0061" name="Rectangle 20"/>
            <p:cNvSpPr>
              <a:spLocks noChangeArrowheads="1"/>
            </p:cNvSpPr>
            <p:nvPr/>
          </p:nvSpPr>
          <p:spPr bwMode="auto">
            <a:xfrm>
              <a:off x="1191" y="2660"/>
              <a:ext cx="102"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a:t>
              </a:r>
            </a:p>
          </p:txBody>
        </p:sp>
        <p:sp>
          <p:nvSpPr>
            <p:cNvPr id="300062" name="Rectangle 21"/>
            <p:cNvSpPr>
              <a:spLocks noChangeArrowheads="1"/>
            </p:cNvSpPr>
            <p:nvPr/>
          </p:nvSpPr>
          <p:spPr bwMode="auto">
            <a:xfrm>
              <a:off x="3703" y="3881"/>
              <a:ext cx="1109"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Patate (chili)</a:t>
              </a:r>
            </a:p>
          </p:txBody>
        </p:sp>
        <p:sp>
          <p:nvSpPr>
            <p:cNvPr id="300063" name="Rectangle 22"/>
            <p:cNvSpPr>
              <a:spLocks noChangeArrowheads="1"/>
            </p:cNvSpPr>
            <p:nvPr/>
          </p:nvSpPr>
          <p:spPr bwMode="auto">
            <a:xfrm>
              <a:off x="2343" y="3881"/>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endParaRPr kumimoji="0" lang="en-US"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0064" name="Rectangle 23"/>
            <p:cNvSpPr>
              <a:spLocks noChangeArrowheads="1"/>
            </p:cNvSpPr>
            <p:nvPr/>
          </p:nvSpPr>
          <p:spPr bwMode="auto">
            <a:xfrm>
              <a:off x="3402" y="3881"/>
              <a:ext cx="102"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4</a:t>
              </a:r>
            </a:p>
          </p:txBody>
        </p:sp>
        <p:sp>
          <p:nvSpPr>
            <p:cNvPr id="300065" name="Rectangle 24"/>
            <p:cNvSpPr>
              <a:spLocks noChangeArrowheads="1"/>
            </p:cNvSpPr>
            <p:nvPr/>
          </p:nvSpPr>
          <p:spPr bwMode="auto">
            <a:xfrm>
              <a:off x="2431" y="3180"/>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endParaRPr kumimoji="0" lang="en-US"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0066" name="Rectangle 25"/>
            <p:cNvSpPr>
              <a:spLocks noChangeArrowheads="1"/>
            </p:cNvSpPr>
            <p:nvPr/>
          </p:nvSpPr>
          <p:spPr bwMode="auto">
            <a:xfrm>
              <a:off x="1191" y="3882"/>
              <a:ext cx="120"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0</a:t>
              </a:r>
            </a:p>
          </p:txBody>
        </p:sp>
        <p:sp>
          <p:nvSpPr>
            <p:cNvPr id="300067" name="Rectangle 26"/>
            <p:cNvSpPr>
              <a:spLocks noChangeArrowheads="1"/>
            </p:cNvSpPr>
            <p:nvPr/>
          </p:nvSpPr>
          <p:spPr bwMode="auto">
            <a:xfrm>
              <a:off x="670" y="1311"/>
              <a:ext cx="527" cy="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r"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Carne</a:t>
              </a:r>
            </a:p>
            <a:p>
              <a:pPr marL="0" marR="0" lvl="0" indent="0" algn="r"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 (chili)</a:t>
              </a:r>
            </a:p>
          </p:txBody>
        </p:sp>
        <p:sp>
          <p:nvSpPr>
            <p:cNvPr id="300068" name="Rectangle 27"/>
            <p:cNvSpPr>
              <a:spLocks noChangeArrowheads="1"/>
            </p:cNvSpPr>
            <p:nvPr/>
          </p:nvSpPr>
          <p:spPr bwMode="auto">
            <a:xfrm>
              <a:off x="2588" y="1056"/>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2268538" rtl="0" eaLnBrk="0" fontAlgn="base" latinLnBrk="0" hangingPunct="0">
                <a:lnSpc>
                  <a:spcPct val="100000"/>
                </a:lnSpc>
                <a:spcBef>
                  <a:spcPct val="0"/>
                </a:spcBef>
                <a:spcAft>
                  <a:spcPct val="0"/>
                </a:spcAft>
                <a:buClrTx/>
                <a:buSzTx/>
                <a:buFontTx/>
                <a:buNone/>
                <a:tabLst/>
                <a:defRPr/>
              </a:pPr>
              <a:endParaRPr kumimoji="0" lang="en-US"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0069" name="Rectangle 28"/>
            <p:cNvSpPr>
              <a:spLocks noChangeArrowheads="1"/>
            </p:cNvSpPr>
            <p:nvPr/>
          </p:nvSpPr>
          <p:spPr bwMode="auto">
            <a:xfrm>
              <a:off x="3078" y="1056"/>
              <a:ext cx="2111" cy="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0070" name="Freeform 29"/>
            <p:cNvSpPr>
              <a:spLocks/>
            </p:cNvSpPr>
            <p:nvPr/>
          </p:nvSpPr>
          <p:spPr bwMode="auto">
            <a:xfrm>
              <a:off x="1323" y="1334"/>
              <a:ext cx="3221" cy="2513"/>
            </a:xfrm>
            <a:custGeom>
              <a:avLst/>
              <a:gdLst>
                <a:gd name="T0" fmla="*/ 0 w 3221"/>
                <a:gd name="T1" fmla="*/ 0 h 2513"/>
                <a:gd name="T2" fmla="*/ 0 w 3221"/>
                <a:gd name="T3" fmla="*/ 2512 h 2513"/>
                <a:gd name="T4" fmla="*/ 3220 w 3221"/>
                <a:gd name="T5" fmla="*/ 2512 h 2513"/>
                <a:gd name="T6" fmla="*/ 0 60000 65536"/>
                <a:gd name="T7" fmla="*/ 0 60000 65536"/>
                <a:gd name="T8" fmla="*/ 0 60000 65536"/>
              </a:gdLst>
              <a:ahLst/>
              <a:cxnLst>
                <a:cxn ang="T6">
                  <a:pos x="T0" y="T1"/>
                </a:cxn>
                <a:cxn ang="T7">
                  <a:pos x="T2" y="T3"/>
                </a:cxn>
                <a:cxn ang="T8">
                  <a:pos x="T4" y="T5"/>
                </a:cxn>
              </a:cxnLst>
              <a:rect l="0" t="0" r="r" b="b"/>
              <a:pathLst>
                <a:path w="3221" h="2513">
                  <a:moveTo>
                    <a:pt x="0" y="0"/>
                  </a:moveTo>
                  <a:lnTo>
                    <a:pt x="0" y="2512"/>
                  </a:lnTo>
                  <a:lnTo>
                    <a:pt x="3220" y="251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71" name="Line 30"/>
            <p:cNvSpPr>
              <a:spLocks noChangeShapeType="1"/>
            </p:cNvSpPr>
            <p:nvPr/>
          </p:nvSpPr>
          <p:spPr bwMode="auto">
            <a:xfrm>
              <a:off x="1335" y="2747"/>
              <a:ext cx="2082" cy="1091"/>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72" name="Freeform 31"/>
            <p:cNvSpPr>
              <a:spLocks/>
            </p:cNvSpPr>
            <p:nvPr/>
          </p:nvSpPr>
          <p:spPr bwMode="auto">
            <a:xfrm>
              <a:off x="3389" y="3823"/>
              <a:ext cx="73" cy="60"/>
            </a:xfrm>
            <a:custGeom>
              <a:avLst/>
              <a:gdLst>
                <a:gd name="T0" fmla="*/ 36 w 73"/>
                <a:gd name="T1" fmla="*/ 59 h 60"/>
                <a:gd name="T2" fmla="*/ 49 w 73"/>
                <a:gd name="T3" fmla="*/ 59 h 60"/>
                <a:gd name="T4" fmla="*/ 59 w 73"/>
                <a:gd name="T5" fmla="*/ 47 h 60"/>
                <a:gd name="T6" fmla="*/ 72 w 73"/>
                <a:gd name="T7" fmla="*/ 23 h 60"/>
                <a:gd name="T8" fmla="*/ 59 w 73"/>
                <a:gd name="T9" fmla="*/ 12 h 60"/>
                <a:gd name="T10" fmla="*/ 49 w 73"/>
                <a:gd name="T11" fmla="*/ 0 h 60"/>
                <a:gd name="T12" fmla="*/ 36 w 73"/>
                <a:gd name="T13" fmla="*/ 0 h 60"/>
                <a:gd name="T14" fmla="*/ 23 w 73"/>
                <a:gd name="T15" fmla="*/ 0 h 60"/>
                <a:gd name="T16" fmla="*/ 13 w 73"/>
                <a:gd name="T17" fmla="*/ 12 h 60"/>
                <a:gd name="T18" fmla="*/ 0 w 73"/>
                <a:gd name="T19" fmla="*/ 23 h 60"/>
                <a:gd name="T20" fmla="*/ 13 w 73"/>
                <a:gd name="T21" fmla="*/ 47 h 60"/>
                <a:gd name="T22" fmla="*/ 23 w 73"/>
                <a:gd name="T23" fmla="*/ 59 h 60"/>
                <a:gd name="T24" fmla="*/ 36 w 73"/>
                <a:gd name="T25" fmla="*/ 59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60">
                  <a:moveTo>
                    <a:pt x="36" y="59"/>
                  </a:moveTo>
                  <a:lnTo>
                    <a:pt x="49" y="59"/>
                  </a:lnTo>
                  <a:lnTo>
                    <a:pt x="59" y="47"/>
                  </a:lnTo>
                  <a:lnTo>
                    <a:pt x="72" y="23"/>
                  </a:lnTo>
                  <a:lnTo>
                    <a:pt x="59" y="12"/>
                  </a:lnTo>
                  <a:lnTo>
                    <a:pt x="49" y="0"/>
                  </a:lnTo>
                  <a:lnTo>
                    <a:pt x="36" y="0"/>
                  </a:lnTo>
                  <a:lnTo>
                    <a:pt x="23" y="0"/>
                  </a:lnTo>
                  <a:lnTo>
                    <a:pt x="13" y="12"/>
                  </a:lnTo>
                  <a:lnTo>
                    <a:pt x="0" y="23"/>
                  </a:lnTo>
                  <a:lnTo>
                    <a:pt x="13" y="47"/>
                  </a:lnTo>
                  <a:lnTo>
                    <a:pt x="23" y="59"/>
                  </a:lnTo>
                  <a:lnTo>
                    <a:pt x="36" y="5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73" name="Freeform 32"/>
            <p:cNvSpPr>
              <a:spLocks/>
            </p:cNvSpPr>
            <p:nvPr/>
          </p:nvSpPr>
          <p:spPr bwMode="auto">
            <a:xfrm>
              <a:off x="1323" y="3290"/>
              <a:ext cx="1058" cy="557"/>
            </a:xfrm>
            <a:custGeom>
              <a:avLst/>
              <a:gdLst>
                <a:gd name="T0" fmla="*/ 0 w 1058"/>
                <a:gd name="T1" fmla="*/ 0 h 557"/>
                <a:gd name="T2" fmla="*/ 1057 w 1058"/>
                <a:gd name="T3" fmla="*/ 0 h 557"/>
                <a:gd name="T4" fmla="*/ 1057 w 1058"/>
                <a:gd name="T5" fmla="*/ 556 h 557"/>
                <a:gd name="T6" fmla="*/ 0 60000 65536"/>
                <a:gd name="T7" fmla="*/ 0 60000 65536"/>
                <a:gd name="T8" fmla="*/ 0 60000 65536"/>
              </a:gdLst>
              <a:ahLst/>
              <a:cxnLst>
                <a:cxn ang="T6">
                  <a:pos x="T0" y="T1"/>
                </a:cxn>
                <a:cxn ang="T7">
                  <a:pos x="T2" y="T3"/>
                </a:cxn>
                <a:cxn ang="T8">
                  <a:pos x="T4" y="T5"/>
                </a:cxn>
              </a:cxnLst>
              <a:rect l="0" t="0" r="r" b="b"/>
              <a:pathLst>
                <a:path w="1058" h="557">
                  <a:moveTo>
                    <a:pt x="0" y="0"/>
                  </a:moveTo>
                  <a:lnTo>
                    <a:pt x="1057" y="0"/>
                  </a:lnTo>
                  <a:lnTo>
                    <a:pt x="1057" y="556"/>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74" name="Freeform 33"/>
            <p:cNvSpPr>
              <a:spLocks/>
            </p:cNvSpPr>
            <p:nvPr/>
          </p:nvSpPr>
          <p:spPr bwMode="auto">
            <a:xfrm>
              <a:off x="2344" y="3266"/>
              <a:ext cx="73" cy="63"/>
            </a:xfrm>
            <a:custGeom>
              <a:avLst/>
              <a:gdLst>
                <a:gd name="T0" fmla="*/ 36 w 73"/>
                <a:gd name="T1" fmla="*/ 62 h 63"/>
                <a:gd name="T2" fmla="*/ 49 w 73"/>
                <a:gd name="T3" fmla="*/ 62 h 63"/>
                <a:gd name="T4" fmla="*/ 59 w 73"/>
                <a:gd name="T5" fmla="*/ 49 h 63"/>
                <a:gd name="T6" fmla="*/ 72 w 73"/>
                <a:gd name="T7" fmla="*/ 25 h 63"/>
                <a:gd name="T8" fmla="*/ 59 w 73"/>
                <a:gd name="T9" fmla="*/ 13 h 63"/>
                <a:gd name="T10" fmla="*/ 49 w 73"/>
                <a:gd name="T11" fmla="*/ 0 h 63"/>
                <a:gd name="T12" fmla="*/ 36 w 73"/>
                <a:gd name="T13" fmla="*/ 0 h 63"/>
                <a:gd name="T14" fmla="*/ 13 w 73"/>
                <a:gd name="T15" fmla="*/ 0 h 63"/>
                <a:gd name="T16" fmla="*/ 0 w 73"/>
                <a:gd name="T17" fmla="*/ 13 h 63"/>
                <a:gd name="T18" fmla="*/ 0 w 73"/>
                <a:gd name="T19" fmla="*/ 25 h 63"/>
                <a:gd name="T20" fmla="*/ 0 w 73"/>
                <a:gd name="T21" fmla="*/ 49 h 63"/>
                <a:gd name="T22" fmla="*/ 13 w 73"/>
                <a:gd name="T23" fmla="*/ 62 h 63"/>
                <a:gd name="T24" fmla="*/ 36 w 73"/>
                <a:gd name="T25" fmla="*/ 62 h 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63">
                  <a:moveTo>
                    <a:pt x="36" y="62"/>
                  </a:moveTo>
                  <a:lnTo>
                    <a:pt x="49" y="62"/>
                  </a:lnTo>
                  <a:lnTo>
                    <a:pt x="59" y="49"/>
                  </a:lnTo>
                  <a:lnTo>
                    <a:pt x="72" y="25"/>
                  </a:lnTo>
                  <a:lnTo>
                    <a:pt x="59" y="13"/>
                  </a:lnTo>
                  <a:lnTo>
                    <a:pt x="49" y="0"/>
                  </a:lnTo>
                  <a:lnTo>
                    <a:pt x="36" y="0"/>
                  </a:lnTo>
                  <a:lnTo>
                    <a:pt x="13" y="0"/>
                  </a:lnTo>
                  <a:lnTo>
                    <a:pt x="0" y="13"/>
                  </a:lnTo>
                  <a:lnTo>
                    <a:pt x="0" y="25"/>
                  </a:lnTo>
                  <a:lnTo>
                    <a:pt x="0" y="49"/>
                  </a:lnTo>
                  <a:lnTo>
                    <a:pt x="13" y="62"/>
                  </a:lnTo>
                  <a:lnTo>
                    <a:pt x="36" y="6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0075" name="Freeform 34"/>
            <p:cNvSpPr>
              <a:spLocks/>
            </p:cNvSpPr>
            <p:nvPr/>
          </p:nvSpPr>
          <p:spPr bwMode="auto">
            <a:xfrm>
              <a:off x="1287" y="2699"/>
              <a:ext cx="62" cy="73"/>
            </a:xfrm>
            <a:custGeom>
              <a:avLst/>
              <a:gdLst>
                <a:gd name="T0" fmla="*/ 36 w 62"/>
                <a:gd name="T1" fmla="*/ 72 h 73"/>
                <a:gd name="T2" fmla="*/ 48 w 62"/>
                <a:gd name="T3" fmla="*/ 72 h 73"/>
                <a:gd name="T4" fmla="*/ 61 w 62"/>
                <a:gd name="T5" fmla="*/ 59 h 73"/>
                <a:gd name="T6" fmla="*/ 61 w 62"/>
                <a:gd name="T7" fmla="*/ 36 h 73"/>
                <a:gd name="T8" fmla="*/ 61 w 62"/>
                <a:gd name="T9" fmla="*/ 23 h 73"/>
                <a:gd name="T10" fmla="*/ 48 w 62"/>
                <a:gd name="T11" fmla="*/ 13 h 73"/>
                <a:gd name="T12" fmla="*/ 36 w 62"/>
                <a:gd name="T13" fmla="*/ 0 h 73"/>
                <a:gd name="T14" fmla="*/ 13 w 62"/>
                <a:gd name="T15" fmla="*/ 13 h 73"/>
                <a:gd name="T16" fmla="*/ 0 w 62"/>
                <a:gd name="T17" fmla="*/ 23 h 73"/>
                <a:gd name="T18" fmla="*/ 0 w 62"/>
                <a:gd name="T19" fmla="*/ 36 h 73"/>
                <a:gd name="T20" fmla="*/ 0 w 62"/>
                <a:gd name="T21" fmla="*/ 59 h 73"/>
                <a:gd name="T22" fmla="*/ 13 w 62"/>
                <a:gd name="T23" fmla="*/ 72 h 73"/>
                <a:gd name="T24" fmla="*/ 36 w 62"/>
                <a:gd name="T25" fmla="*/ 72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73">
                  <a:moveTo>
                    <a:pt x="36" y="72"/>
                  </a:moveTo>
                  <a:lnTo>
                    <a:pt x="48" y="72"/>
                  </a:lnTo>
                  <a:lnTo>
                    <a:pt x="61" y="59"/>
                  </a:lnTo>
                  <a:lnTo>
                    <a:pt x="61" y="36"/>
                  </a:lnTo>
                  <a:lnTo>
                    <a:pt x="61" y="23"/>
                  </a:lnTo>
                  <a:lnTo>
                    <a:pt x="48" y="13"/>
                  </a:lnTo>
                  <a:lnTo>
                    <a:pt x="36" y="0"/>
                  </a:lnTo>
                  <a:lnTo>
                    <a:pt x="13" y="13"/>
                  </a:lnTo>
                  <a:lnTo>
                    <a:pt x="0" y="23"/>
                  </a:lnTo>
                  <a:lnTo>
                    <a:pt x="0" y="36"/>
                  </a:lnTo>
                  <a:lnTo>
                    <a:pt x="0" y="59"/>
                  </a:lnTo>
                  <a:lnTo>
                    <a:pt x="13" y="72"/>
                  </a:lnTo>
                  <a:lnTo>
                    <a:pt x="36" y="7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grpSp>
      <p:sp>
        <p:nvSpPr>
          <p:cNvPr id="300051" name="Text Box 35"/>
          <p:cNvSpPr txBox="1">
            <a:spLocks noChangeArrowheads="1"/>
          </p:cNvSpPr>
          <p:nvPr/>
        </p:nvSpPr>
        <p:spPr bwMode="auto">
          <a:xfrm>
            <a:off x="6372225" y="2636838"/>
            <a:ext cx="2413000" cy="379412"/>
          </a:xfrm>
          <a:prstGeom prst="rect">
            <a:avLst/>
          </a:prstGeom>
          <a:solidFill>
            <a:schemeClr val="accent1">
              <a:alpha val="32941"/>
            </a:schemeClr>
          </a:solidFill>
          <a:ln w="12700">
            <a:solidFill>
              <a:srgbClr val="0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FPP = FPC contadino</a:t>
            </a:r>
          </a:p>
        </p:txBody>
      </p:sp>
      <p:sp>
        <p:nvSpPr>
          <p:cNvPr id="300052" name="Text Box 36"/>
          <p:cNvSpPr txBox="1">
            <a:spLocks noChangeArrowheads="1"/>
          </p:cNvSpPr>
          <p:nvPr/>
        </p:nvSpPr>
        <p:spPr bwMode="auto">
          <a:xfrm>
            <a:off x="3851275" y="5013325"/>
            <a:ext cx="2413000" cy="379413"/>
          </a:xfrm>
          <a:prstGeom prst="rect">
            <a:avLst/>
          </a:prstGeom>
          <a:solidFill>
            <a:schemeClr val="accent1">
              <a:alpha val="32941"/>
            </a:schemeClr>
          </a:solidFill>
          <a:ln w="12700">
            <a:solidFill>
              <a:srgbClr val="0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FPP = FPC allevatore</a:t>
            </a:r>
          </a:p>
        </p:txBody>
      </p:sp>
      <p:sp>
        <p:nvSpPr>
          <p:cNvPr id="300053" name="Text Box 44"/>
          <p:cNvSpPr txBox="1">
            <a:spLocks noChangeArrowheads="1"/>
          </p:cNvSpPr>
          <p:nvPr/>
        </p:nvSpPr>
        <p:spPr bwMode="auto">
          <a:xfrm>
            <a:off x="5651500" y="234950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en-US" sz="24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A</a:t>
            </a:r>
          </a:p>
        </p:txBody>
      </p:sp>
      <p:sp>
        <p:nvSpPr>
          <p:cNvPr id="300054" name="Text Box 45"/>
          <p:cNvSpPr txBox="1">
            <a:spLocks noChangeArrowheads="1"/>
          </p:cNvSpPr>
          <p:nvPr/>
        </p:nvSpPr>
        <p:spPr bwMode="auto">
          <a:xfrm>
            <a:off x="3203575" y="3933825"/>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en-US" sz="24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B</a:t>
            </a:r>
          </a:p>
        </p:txBody>
      </p:sp>
      <p:sp>
        <p:nvSpPr>
          <p:cNvPr id="300055" name="Text Box 46"/>
          <p:cNvSpPr txBox="1">
            <a:spLocks noChangeArrowheads="1"/>
          </p:cNvSpPr>
          <p:nvPr/>
        </p:nvSpPr>
        <p:spPr bwMode="auto">
          <a:xfrm>
            <a:off x="5651500" y="3500438"/>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a:t>
            </a:r>
          </a:p>
        </p:txBody>
      </p:sp>
      <p:sp>
        <p:nvSpPr>
          <p:cNvPr id="300056" name="Rectangle 47"/>
          <p:cNvSpPr>
            <a:spLocks noChangeArrowheads="1"/>
          </p:cNvSpPr>
          <p:nvPr/>
        </p:nvSpPr>
        <p:spPr bwMode="auto">
          <a:xfrm>
            <a:off x="4211638" y="25654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1</a:t>
            </a:r>
          </a:p>
        </p:txBody>
      </p:sp>
      <p:sp>
        <p:nvSpPr>
          <p:cNvPr id="300057" name="Rectangle 48"/>
          <p:cNvSpPr>
            <a:spLocks noChangeArrowheads="1"/>
          </p:cNvSpPr>
          <p:nvPr/>
        </p:nvSpPr>
        <p:spPr bwMode="auto">
          <a:xfrm>
            <a:off x="2843213" y="6092825"/>
            <a:ext cx="501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2,5</a:t>
            </a:r>
          </a:p>
        </p:txBody>
      </p:sp>
      <p:sp>
        <p:nvSpPr>
          <p:cNvPr id="300058" name="Rectangle 49"/>
          <p:cNvSpPr>
            <a:spLocks noChangeArrowheads="1"/>
          </p:cNvSpPr>
          <p:nvPr/>
        </p:nvSpPr>
        <p:spPr bwMode="auto">
          <a:xfrm>
            <a:off x="1692275" y="40767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20</a:t>
            </a:r>
          </a:p>
        </p:txBody>
      </p:sp>
      <p:sp>
        <p:nvSpPr>
          <p:cNvPr id="300059" name="CasellaDiTesto 1"/>
          <p:cNvSpPr txBox="1">
            <a:spLocks noChangeArrowheads="1"/>
          </p:cNvSpPr>
          <p:nvPr/>
        </p:nvSpPr>
        <p:spPr bwMode="auto">
          <a:xfrm>
            <a:off x="425450" y="320675"/>
            <a:ext cx="33623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Arial"/>
              </a:rPr>
              <a:t>Hp</a:t>
            </a:r>
            <a:r>
              <a:rPr kumimoji="0" lang="it-IT" altLang="it-IT"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a:rPr>
              <a:t>: costo opportunità costante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a:rPr>
              <a:t>su ciascuna FPP (ma diverso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a:rPr>
              <a:t>tra le due FPP!)</a:t>
            </a:r>
          </a:p>
        </p:txBody>
      </p:sp>
    </p:spTree>
    <p:extLst>
      <p:ext uri="{BB962C8B-B14F-4D97-AF65-F5344CB8AC3E}">
        <p14:creationId xmlns:p14="http://schemas.microsoft.com/office/powerpoint/2010/main" val="3111773055"/>
      </p:ext>
    </p:extLst>
  </p:cSld>
  <p:clrMapOvr>
    <a:masterClrMapping/>
  </p:clrMapOvr>
  <p:transition spd="slow">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065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0660" name="Rectangle 4"/>
          <p:cNvSpPr>
            <a:spLocks noGrp="1" noChangeArrowheads="1"/>
          </p:cNvSpPr>
          <p:nvPr>
            <p:ph type="title"/>
          </p:nvPr>
        </p:nvSpPr>
        <p:spPr>
          <a:noFill/>
        </p:spPr>
        <p:txBody>
          <a:bodyPr/>
          <a:lstStyle/>
          <a:p>
            <a:pPr eaLnBrk="1" hangingPunct="1"/>
            <a:r>
              <a:rPr lang="it-IT" altLang="it-IT" b="0"/>
              <a:t>Auto-sufficienza del contadino</a:t>
            </a:r>
          </a:p>
        </p:txBody>
      </p:sp>
      <p:grpSp>
        <p:nvGrpSpPr>
          <p:cNvPr id="70661" name="Group 5"/>
          <p:cNvGrpSpPr>
            <a:grpSpLocks/>
          </p:cNvGrpSpPr>
          <p:nvPr/>
        </p:nvGrpSpPr>
        <p:grpSpPr bwMode="auto">
          <a:xfrm>
            <a:off x="1243013" y="1676400"/>
            <a:ext cx="6994525" cy="4791075"/>
            <a:chOff x="783" y="1056"/>
            <a:chExt cx="4406" cy="3018"/>
          </a:xfrm>
        </p:grpSpPr>
        <p:sp>
          <p:nvSpPr>
            <p:cNvPr id="70663" name="Rectangle 6"/>
            <p:cNvSpPr>
              <a:spLocks noChangeArrowheads="1"/>
            </p:cNvSpPr>
            <p:nvPr/>
          </p:nvSpPr>
          <p:spPr bwMode="auto">
            <a:xfrm>
              <a:off x="1191" y="3230"/>
              <a:ext cx="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1</a:t>
              </a:r>
            </a:p>
          </p:txBody>
        </p:sp>
        <p:sp>
          <p:nvSpPr>
            <p:cNvPr id="70664" name="Rectangle 7"/>
            <p:cNvSpPr>
              <a:spLocks noChangeArrowheads="1"/>
            </p:cNvSpPr>
            <p:nvPr/>
          </p:nvSpPr>
          <p:spPr bwMode="auto">
            <a:xfrm>
              <a:off x="1191" y="2662"/>
              <a:ext cx="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2</a:t>
              </a:r>
            </a:p>
          </p:txBody>
        </p:sp>
        <p:sp>
          <p:nvSpPr>
            <p:cNvPr id="70665" name="Rectangle 8"/>
            <p:cNvSpPr>
              <a:spLocks noChangeArrowheads="1"/>
            </p:cNvSpPr>
            <p:nvPr/>
          </p:nvSpPr>
          <p:spPr bwMode="auto">
            <a:xfrm>
              <a:off x="3705" y="3882"/>
              <a:ext cx="86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b="0">
                  <a:solidFill>
                    <a:srgbClr val="000000"/>
                  </a:solidFill>
                  <a:latin typeface="Franklin Gothic Medium" panose="020B0603020102020204" pitchFamily="34" charset="0"/>
                </a:rPr>
                <a:t>Patate (chili)</a:t>
              </a:r>
            </a:p>
          </p:txBody>
        </p:sp>
        <p:sp>
          <p:nvSpPr>
            <p:cNvPr id="70666" name="Rectangle 9"/>
            <p:cNvSpPr>
              <a:spLocks noChangeArrowheads="1"/>
            </p:cNvSpPr>
            <p:nvPr/>
          </p:nvSpPr>
          <p:spPr bwMode="auto">
            <a:xfrm>
              <a:off x="2344" y="3882"/>
              <a:ext cx="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2</a:t>
              </a:r>
            </a:p>
          </p:txBody>
        </p:sp>
        <p:sp>
          <p:nvSpPr>
            <p:cNvPr id="70667" name="Rectangle 10"/>
            <p:cNvSpPr>
              <a:spLocks noChangeArrowheads="1"/>
            </p:cNvSpPr>
            <p:nvPr/>
          </p:nvSpPr>
          <p:spPr bwMode="auto">
            <a:xfrm>
              <a:off x="3401" y="3882"/>
              <a:ext cx="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4</a:t>
              </a:r>
            </a:p>
          </p:txBody>
        </p:sp>
        <p:sp>
          <p:nvSpPr>
            <p:cNvPr id="70668" name="Rectangle 11"/>
            <p:cNvSpPr>
              <a:spLocks noChangeArrowheads="1"/>
            </p:cNvSpPr>
            <p:nvPr/>
          </p:nvSpPr>
          <p:spPr bwMode="auto">
            <a:xfrm>
              <a:off x="2429" y="3182"/>
              <a:ext cx="11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A</a:t>
              </a:r>
            </a:p>
          </p:txBody>
        </p:sp>
        <p:sp>
          <p:nvSpPr>
            <p:cNvPr id="70669" name="Rectangle 12"/>
            <p:cNvSpPr>
              <a:spLocks noChangeArrowheads="1"/>
            </p:cNvSpPr>
            <p:nvPr/>
          </p:nvSpPr>
          <p:spPr bwMode="auto">
            <a:xfrm>
              <a:off x="1191" y="3882"/>
              <a:ext cx="8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0</a:t>
              </a:r>
            </a:p>
          </p:txBody>
        </p:sp>
        <p:sp>
          <p:nvSpPr>
            <p:cNvPr id="70670" name="Rectangle 13"/>
            <p:cNvSpPr>
              <a:spLocks noChangeArrowheads="1"/>
            </p:cNvSpPr>
            <p:nvPr/>
          </p:nvSpPr>
          <p:spPr bwMode="auto">
            <a:xfrm>
              <a:off x="783" y="1311"/>
              <a:ext cx="413" cy="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r">
                <a:spcBef>
                  <a:spcPct val="0"/>
                </a:spcBef>
                <a:buClrTx/>
                <a:buSzTx/>
                <a:buFontTx/>
                <a:buNone/>
              </a:pPr>
              <a:r>
                <a:rPr lang="it-IT" altLang="it-IT" sz="2000" b="0">
                  <a:solidFill>
                    <a:srgbClr val="000000"/>
                  </a:solidFill>
                  <a:latin typeface="Franklin Gothic Medium" panose="020B0603020102020204" pitchFamily="34" charset="0"/>
                </a:rPr>
                <a:t>Carne</a:t>
              </a:r>
            </a:p>
            <a:p>
              <a:pPr algn="r">
                <a:spcBef>
                  <a:spcPct val="0"/>
                </a:spcBef>
                <a:buClrTx/>
                <a:buSzTx/>
                <a:buFontTx/>
                <a:buNone/>
              </a:pPr>
              <a:r>
                <a:rPr lang="it-IT" altLang="it-IT" sz="2000" b="0">
                  <a:solidFill>
                    <a:srgbClr val="000000"/>
                  </a:solidFill>
                  <a:latin typeface="Franklin Gothic Medium" panose="020B0603020102020204" pitchFamily="34" charset="0"/>
                </a:rPr>
                <a:t> (chili)</a:t>
              </a:r>
            </a:p>
          </p:txBody>
        </p:sp>
        <p:sp>
          <p:nvSpPr>
            <p:cNvPr id="70671" name="Rectangle 14"/>
            <p:cNvSpPr>
              <a:spLocks noChangeArrowheads="1"/>
            </p:cNvSpPr>
            <p:nvPr/>
          </p:nvSpPr>
          <p:spPr bwMode="auto">
            <a:xfrm>
              <a:off x="1964" y="1056"/>
              <a:ext cx="1244"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ctr">
                <a:spcBef>
                  <a:spcPct val="0"/>
                </a:spcBef>
                <a:buClrTx/>
                <a:buSzTx/>
                <a:buFontTx/>
                <a:buNone/>
              </a:pPr>
              <a:r>
                <a:rPr lang="it-IT" altLang="it-IT" sz="2000" b="0">
                  <a:solidFill>
                    <a:srgbClr val="000000"/>
                  </a:solidFill>
                  <a:latin typeface="Franklin Gothic Medium" panose="020B0603020102020204" pitchFamily="34" charset="0"/>
                </a:rPr>
                <a:t>FPP del contadino</a:t>
              </a:r>
            </a:p>
            <a:p>
              <a:pPr algn="ctr">
                <a:spcBef>
                  <a:spcPct val="0"/>
                </a:spcBef>
                <a:buClrTx/>
                <a:buSzTx/>
                <a:buFontTx/>
                <a:buNone/>
              </a:pPr>
              <a:r>
                <a:rPr lang="it-IT" altLang="it-IT" sz="2000" b="0">
                  <a:solidFill>
                    <a:srgbClr val="000000"/>
                  </a:solidFill>
                  <a:latin typeface="Franklin Gothic Medium" panose="020B0603020102020204" pitchFamily="34" charset="0"/>
                </a:rPr>
                <a:t>=</a:t>
              </a:r>
            </a:p>
            <a:p>
              <a:pPr algn="ctr">
                <a:spcBef>
                  <a:spcPct val="0"/>
                </a:spcBef>
                <a:buClrTx/>
                <a:buSzTx/>
                <a:buFontTx/>
                <a:buNone/>
              </a:pPr>
              <a:r>
                <a:rPr lang="it-IT" altLang="it-IT" sz="2000" b="0">
                  <a:solidFill>
                    <a:srgbClr val="000000"/>
                  </a:solidFill>
                  <a:latin typeface="Franklin Gothic Medium" panose="020B0603020102020204" pitchFamily="34" charset="0"/>
                </a:rPr>
                <a:t>FPC del contadino</a:t>
              </a:r>
            </a:p>
          </p:txBody>
        </p:sp>
        <p:sp>
          <p:nvSpPr>
            <p:cNvPr id="70672" name="Rectangle 15"/>
            <p:cNvSpPr>
              <a:spLocks noChangeArrowheads="1"/>
            </p:cNvSpPr>
            <p:nvPr/>
          </p:nvSpPr>
          <p:spPr bwMode="auto">
            <a:xfrm>
              <a:off x="3078" y="1056"/>
              <a:ext cx="2111" cy="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0673" name="Freeform 16"/>
            <p:cNvSpPr>
              <a:spLocks/>
            </p:cNvSpPr>
            <p:nvPr/>
          </p:nvSpPr>
          <p:spPr bwMode="auto">
            <a:xfrm>
              <a:off x="1323" y="1334"/>
              <a:ext cx="3221" cy="2513"/>
            </a:xfrm>
            <a:custGeom>
              <a:avLst/>
              <a:gdLst>
                <a:gd name="T0" fmla="*/ 0 w 3221"/>
                <a:gd name="T1" fmla="*/ 0 h 2513"/>
                <a:gd name="T2" fmla="*/ 0 w 3221"/>
                <a:gd name="T3" fmla="*/ 2512 h 2513"/>
                <a:gd name="T4" fmla="*/ 3220 w 3221"/>
                <a:gd name="T5" fmla="*/ 2512 h 2513"/>
                <a:gd name="T6" fmla="*/ 0 60000 65536"/>
                <a:gd name="T7" fmla="*/ 0 60000 65536"/>
                <a:gd name="T8" fmla="*/ 0 60000 65536"/>
              </a:gdLst>
              <a:ahLst/>
              <a:cxnLst>
                <a:cxn ang="T6">
                  <a:pos x="T0" y="T1"/>
                </a:cxn>
                <a:cxn ang="T7">
                  <a:pos x="T2" y="T3"/>
                </a:cxn>
                <a:cxn ang="T8">
                  <a:pos x="T4" y="T5"/>
                </a:cxn>
              </a:cxnLst>
              <a:rect l="0" t="0" r="r" b="b"/>
              <a:pathLst>
                <a:path w="3221" h="2513">
                  <a:moveTo>
                    <a:pt x="0" y="0"/>
                  </a:moveTo>
                  <a:lnTo>
                    <a:pt x="0" y="2512"/>
                  </a:lnTo>
                  <a:lnTo>
                    <a:pt x="3220" y="251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4" name="Line 17"/>
            <p:cNvSpPr>
              <a:spLocks noChangeShapeType="1"/>
            </p:cNvSpPr>
            <p:nvPr/>
          </p:nvSpPr>
          <p:spPr bwMode="auto">
            <a:xfrm>
              <a:off x="1335" y="2747"/>
              <a:ext cx="2082" cy="1091"/>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675" name="Freeform 18"/>
            <p:cNvSpPr>
              <a:spLocks/>
            </p:cNvSpPr>
            <p:nvPr/>
          </p:nvSpPr>
          <p:spPr bwMode="auto">
            <a:xfrm>
              <a:off x="3389" y="3823"/>
              <a:ext cx="73" cy="60"/>
            </a:xfrm>
            <a:custGeom>
              <a:avLst/>
              <a:gdLst>
                <a:gd name="T0" fmla="*/ 36 w 73"/>
                <a:gd name="T1" fmla="*/ 59 h 60"/>
                <a:gd name="T2" fmla="*/ 49 w 73"/>
                <a:gd name="T3" fmla="*/ 59 h 60"/>
                <a:gd name="T4" fmla="*/ 59 w 73"/>
                <a:gd name="T5" fmla="*/ 47 h 60"/>
                <a:gd name="T6" fmla="*/ 72 w 73"/>
                <a:gd name="T7" fmla="*/ 23 h 60"/>
                <a:gd name="T8" fmla="*/ 59 w 73"/>
                <a:gd name="T9" fmla="*/ 12 h 60"/>
                <a:gd name="T10" fmla="*/ 49 w 73"/>
                <a:gd name="T11" fmla="*/ 0 h 60"/>
                <a:gd name="T12" fmla="*/ 36 w 73"/>
                <a:gd name="T13" fmla="*/ 0 h 60"/>
                <a:gd name="T14" fmla="*/ 23 w 73"/>
                <a:gd name="T15" fmla="*/ 0 h 60"/>
                <a:gd name="T16" fmla="*/ 13 w 73"/>
                <a:gd name="T17" fmla="*/ 12 h 60"/>
                <a:gd name="T18" fmla="*/ 0 w 73"/>
                <a:gd name="T19" fmla="*/ 23 h 60"/>
                <a:gd name="T20" fmla="*/ 13 w 73"/>
                <a:gd name="T21" fmla="*/ 47 h 60"/>
                <a:gd name="T22" fmla="*/ 23 w 73"/>
                <a:gd name="T23" fmla="*/ 59 h 60"/>
                <a:gd name="T24" fmla="*/ 36 w 73"/>
                <a:gd name="T25" fmla="*/ 59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60">
                  <a:moveTo>
                    <a:pt x="36" y="59"/>
                  </a:moveTo>
                  <a:lnTo>
                    <a:pt x="49" y="59"/>
                  </a:lnTo>
                  <a:lnTo>
                    <a:pt x="59" y="47"/>
                  </a:lnTo>
                  <a:lnTo>
                    <a:pt x="72" y="23"/>
                  </a:lnTo>
                  <a:lnTo>
                    <a:pt x="59" y="12"/>
                  </a:lnTo>
                  <a:lnTo>
                    <a:pt x="49" y="0"/>
                  </a:lnTo>
                  <a:lnTo>
                    <a:pt x="36" y="0"/>
                  </a:lnTo>
                  <a:lnTo>
                    <a:pt x="23" y="0"/>
                  </a:lnTo>
                  <a:lnTo>
                    <a:pt x="13" y="12"/>
                  </a:lnTo>
                  <a:lnTo>
                    <a:pt x="0" y="23"/>
                  </a:lnTo>
                  <a:lnTo>
                    <a:pt x="13" y="47"/>
                  </a:lnTo>
                  <a:lnTo>
                    <a:pt x="23" y="59"/>
                  </a:lnTo>
                  <a:lnTo>
                    <a:pt x="36" y="5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6" name="Freeform 19"/>
            <p:cNvSpPr>
              <a:spLocks/>
            </p:cNvSpPr>
            <p:nvPr/>
          </p:nvSpPr>
          <p:spPr bwMode="auto">
            <a:xfrm>
              <a:off x="1323" y="3290"/>
              <a:ext cx="1058" cy="557"/>
            </a:xfrm>
            <a:custGeom>
              <a:avLst/>
              <a:gdLst>
                <a:gd name="T0" fmla="*/ 0 w 1058"/>
                <a:gd name="T1" fmla="*/ 0 h 557"/>
                <a:gd name="T2" fmla="*/ 1057 w 1058"/>
                <a:gd name="T3" fmla="*/ 0 h 557"/>
                <a:gd name="T4" fmla="*/ 1057 w 1058"/>
                <a:gd name="T5" fmla="*/ 556 h 557"/>
                <a:gd name="T6" fmla="*/ 0 60000 65536"/>
                <a:gd name="T7" fmla="*/ 0 60000 65536"/>
                <a:gd name="T8" fmla="*/ 0 60000 65536"/>
              </a:gdLst>
              <a:ahLst/>
              <a:cxnLst>
                <a:cxn ang="T6">
                  <a:pos x="T0" y="T1"/>
                </a:cxn>
                <a:cxn ang="T7">
                  <a:pos x="T2" y="T3"/>
                </a:cxn>
                <a:cxn ang="T8">
                  <a:pos x="T4" y="T5"/>
                </a:cxn>
              </a:cxnLst>
              <a:rect l="0" t="0" r="r" b="b"/>
              <a:pathLst>
                <a:path w="1058" h="557">
                  <a:moveTo>
                    <a:pt x="0" y="0"/>
                  </a:moveTo>
                  <a:lnTo>
                    <a:pt x="1057" y="0"/>
                  </a:lnTo>
                  <a:lnTo>
                    <a:pt x="1057" y="55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7" name="Freeform 20"/>
            <p:cNvSpPr>
              <a:spLocks/>
            </p:cNvSpPr>
            <p:nvPr/>
          </p:nvSpPr>
          <p:spPr bwMode="auto">
            <a:xfrm>
              <a:off x="2344" y="3266"/>
              <a:ext cx="73" cy="63"/>
            </a:xfrm>
            <a:custGeom>
              <a:avLst/>
              <a:gdLst>
                <a:gd name="T0" fmla="*/ 36 w 73"/>
                <a:gd name="T1" fmla="*/ 62 h 63"/>
                <a:gd name="T2" fmla="*/ 49 w 73"/>
                <a:gd name="T3" fmla="*/ 62 h 63"/>
                <a:gd name="T4" fmla="*/ 59 w 73"/>
                <a:gd name="T5" fmla="*/ 49 h 63"/>
                <a:gd name="T6" fmla="*/ 72 w 73"/>
                <a:gd name="T7" fmla="*/ 25 h 63"/>
                <a:gd name="T8" fmla="*/ 59 w 73"/>
                <a:gd name="T9" fmla="*/ 13 h 63"/>
                <a:gd name="T10" fmla="*/ 49 w 73"/>
                <a:gd name="T11" fmla="*/ 0 h 63"/>
                <a:gd name="T12" fmla="*/ 36 w 73"/>
                <a:gd name="T13" fmla="*/ 0 h 63"/>
                <a:gd name="T14" fmla="*/ 13 w 73"/>
                <a:gd name="T15" fmla="*/ 0 h 63"/>
                <a:gd name="T16" fmla="*/ 0 w 73"/>
                <a:gd name="T17" fmla="*/ 13 h 63"/>
                <a:gd name="T18" fmla="*/ 0 w 73"/>
                <a:gd name="T19" fmla="*/ 25 h 63"/>
                <a:gd name="T20" fmla="*/ 0 w 73"/>
                <a:gd name="T21" fmla="*/ 49 h 63"/>
                <a:gd name="T22" fmla="*/ 13 w 73"/>
                <a:gd name="T23" fmla="*/ 62 h 63"/>
                <a:gd name="T24" fmla="*/ 36 w 73"/>
                <a:gd name="T25" fmla="*/ 62 h 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63">
                  <a:moveTo>
                    <a:pt x="36" y="62"/>
                  </a:moveTo>
                  <a:lnTo>
                    <a:pt x="49" y="62"/>
                  </a:lnTo>
                  <a:lnTo>
                    <a:pt x="59" y="49"/>
                  </a:lnTo>
                  <a:lnTo>
                    <a:pt x="72" y="25"/>
                  </a:lnTo>
                  <a:lnTo>
                    <a:pt x="59" y="13"/>
                  </a:lnTo>
                  <a:lnTo>
                    <a:pt x="49" y="0"/>
                  </a:lnTo>
                  <a:lnTo>
                    <a:pt x="36" y="0"/>
                  </a:lnTo>
                  <a:lnTo>
                    <a:pt x="13" y="0"/>
                  </a:lnTo>
                  <a:lnTo>
                    <a:pt x="0" y="13"/>
                  </a:lnTo>
                  <a:lnTo>
                    <a:pt x="0" y="25"/>
                  </a:lnTo>
                  <a:lnTo>
                    <a:pt x="0" y="49"/>
                  </a:lnTo>
                  <a:lnTo>
                    <a:pt x="13" y="62"/>
                  </a:lnTo>
                  <a:lnTo>
                    <a:pt x="36" y="6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8" name="Freeform 21"/>
            <p:cNvSpPr>
              <a:spLocks/>
            </p:cNvSpPr>
            <p:nvPr/>
          </p:nvSpPr>
          <p:spPr bwMode="auto">
            <a:xfrm>
              <a:off x="1287" y="2699"/>
              <a:ext cx="62" cy="73"/>
            </a:xfrm>
            <a:custGeom>
              <a:avLst/>
              <a:gdLst>
                <a:gd name="T0" fmla="*/ 36 w 62"/>
                <a:gd name="T1" fmla="*/ 72 h 73"/>
                <a:gd name="T2" fmla="*/ 48 w 62"/>
                <a:gd name="T3" fmla="*/ 72 h 73"/>
                <a:gd name="T4" fmla="*/ 61 w 62"/>
                <a:gd name="T5" fmla="*/ 59 h 73"/>
                <a:gd name="T6" fmla="*/ 61 w 62"/>
                <a:gd name="T7" fmla="*/ 36 h 73"/>
                <a:gd name="T8" fmla="*/ 61 w 62"/>
                <a:gd name="T9" fmla="*/ 23 h 73"/>
                <a:gd name="T10" fmla="*/ 48 w 62"/>
                <a:gd name="T11" fmla="*/ 13 h 73"/>
                <a:gd name="T12" fmla="*/ 36 w 62"/>
                <a:gd name="T13" fmla="*/ 0 h 73"/>
                <a:gd name="T14" fmla="*/ 13 w 62"/>
                <a:gd name="T15" fmla="*/ 13 h 73"/>
                <a:gd name="T16" fmla="*/ 0 w 62"/>
                <a:gd name="T17" fmla="*/ 23 h 73"/>
                <a:gd name="T18" fmla="*/ 0 w 62"/>
                <a:gd name="T19" fmla="*/ 36 h 73"/>
                <a:gd name="T20" fmla="*/ 0 w 62"/>
                <a:gd name="T21" fmla="*/ 59 h 73"/>
                <a:gd name="T22" fmla="*/ 13 w 62"/>
                <a:gd name="T23" fmla="*/ 72 h 73"/>
                <a:gd name="T24" fmla="*/ 36 w 62"/>
                <a:gd name="T25" fmla="*/ 72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73">
                  <a:moveTo>
                    <a:pt x="36" y="72"/>
                  </a:moveTo>
                  <a:lnTo>
                    <a:pt x="48" y="72"/>
                  </a:lnTo>
                  <a:lnTo>
                    <a:pt x="61" y="59"/>
                  </a:lnTo>
                  <a:lnTo>
                    <a:pt x="61" y="36"/>
                  </a:lnTo>
                  <a:lnTo>
                    <a:pt x="61" y="23"/>
                  </a:lnTo>
                  <a:lnTo>
                    <a:pt x="48" y="13"/>
                  </a:lnTo>
                  <a:lnTo>
                    <a:pt x="36" y="0"/>
                  </a:lnTo>
                  <a:lnTo>
                    <a:pt x="13" y="13"/>
                  </a:lnTo>
                  <a:lnTo>
                    <a:pt x="0" y="23"/>
                  </a:lnTo>
                  <a:lnTo>
                    <a:pt x="0" y="36"/>
                  </a:lnTo>
                  <a:lnTo>
                    <a:pt x="0" y="59"/>
                  </a:lnTo>
                  <a:lnTo>
                    <a:pt x="13" y="72"/>
                  </a:lnTo>
                  <a:lnTo>
                    <a:pt x="36" y="7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0662" name="Rectangle 22"/>
          <p:cNvSpPr>
            <a:spLocks noChangeArrowheads="1"/>
          </p:cNvSpPr>
          <p:nvPr/>
        </p:nvSpPr>
        <p:spPr bwMode="auto">
          <a:xfrm>
            <a:off x="5162550" y="6954838"/>
            <a:ext cx="33338"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Tree>
  </p:cSld>
  <p:clrMapOvr>
    <a:masterClrMapping/>
  </p:clrMapOvr>
  <p:transition spd="slow">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270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2708" name="Rectangle 4"/>
          <p:cNvSpPr>
            <a:spLocks noGrp="1" noChangeArrowheads="1"/>
          </p:cNvSpPr>
          <p:nvPr>
            <p:ph type="title"/>
          </p:nvPr>
        </p:nvSpPr>
        <p:spPr>
          <a:noFill/>
        </p:spPr>
        <p:txBody>
          <a:bodyPr/>
          <a:lstStyle/>
          <a:p>
            <a:pPr eaLnBrk="1" hangingPunct="1"/>
            <a:r>
              <a:rPr lang="it-IT" altLang="it-IT" b="0"/>
              <a:t>Auto-sufficienza dell’allevatore</a:t>
            </a:r>
          </a:p>
        </p:txBody>
      </p:sp>
      <p:sp>
        <p:nvSpPr>
          <p:cNvPr id="72709" name="Rectangle 5"/>
          <p:cNvSpPr>
            <a:spLocks noChangeArrowheads="1"/>
          </p:cNvSpPr>
          <p:nvPr/>
        </p:nvSpPr>
        <p:spPr bwMode="auto">
          <a:xfrm>
            <a:off x="2252663" y="6000750"/>
            <a:ext cx="4560887"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2710" name="Rectangle 6"/>
          <p:cNvSpPr>
            <a:spLocks noChangeArrowheads="1"/>
          </p:cNvSpPr>
          <p:nvPr/>
        </p:nvSpPr>
        <p:spPr bwMode="auto">
          <a:xfrm>
            <a:off x="1779588" y="4203700"/>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20</a:t>
            </a:r>
          </a:p>
        </p:txBody>
      </p:sp>
      <p:sp>
        <p:nvSpPr>
          <p:cNvPr id="72711" name="Rectangle 7"/>
          <p:cNvSpPr>
            <a:spLocks noChangeArrowheads="1"/>
          </p:cNvSpPr>
          <p:nvPr/>
        </p:nvSpPr>
        <p:spPr bwMode="auto">
          <a:xfrm>
            <a:off x="6705600" y="6096000"/>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b="0">
                <a:solidFill>
                  <a:srgbClr val="000000"/>
                </a:solidFill>
                <a:latin typeface="Franklin Gothic Medium" panose="020B0603020102020204" pitchFamily="34" charset="0"/>
              </a:rPr>
              <a:t>Patate</a:t>
            </a:r>
            <a:endParaRPr lang="it-IT" altLang="it-IT" sz="2000">
              <a:solidFill>
                <a:srgbClr val="000000"/>
              </a:solidFill>
              <a:latin typeface="Franklin Gothic Medium" panose="020B0603020102020204" pitchFamily="34" charset="0"/>
            </a:endParaRPr>
          </a:p>
        </p:txBody>
      </p:sp>
      <p:sp>
        <p:nvSpPr>
          <p:cNvPr id="72712" name="Rectangle 8"/>
          <p:cNvSpPr>
            <a:spLocks noChangeArrowheads="1"/>
          </p:cNvSpPr>
          <p:nvPr/>
        </p:nvSpPr>
        <p:spPr bwMode="auto">
          <a:xfrm>
            <a:off x="2974975" y="6130925"/>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2½ </a:t>
            </a:r>
          </a:p>
        </p:txBody>
      </p:sp>
      <p:sp>
        <p:nvSpPr>
          <p:cNvPr id="72713" name="Rectangle 9"/>
          <p:cNvSpPr>
            <a:spLocks noChangeArrowheads="1"/>
          </p:cNvSpPr>
          <p:nvPr/>
        </p:nvSpPr>
        <p:spPr bwMode="auto">
          <a:xfrm>
            <a:off x="3225800" y="4127500"/>
            <a:ext cx="169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B</a:t>
            </a:r>
          </a:p>
        </p:txBody>
      </p:sp>
      <p:sp>
        <p:nvSpPr>
          <p:cNvPr id="72714" name="Rectangle 10"/>
          <p:cNvSpPr>
            <a:spLocks noChangeArrowheads="1"/>
          </p:cNvSpPr>
          <p:nvPr/>
        </p:nvSpPr>
        <p:spPr bwMode="auto">
          <a:xfrm>
            <a:off x="1897063" y="613092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0</a:t>
            </a:r>
          </a:p>
        </p:txBody>
      </p:sp>
      <p:sp>
        <p:nvSpPr>
          <p:cNvPr id="72715" name="Rectangle 11"/>
          <p:cNvSpPr>
            <a:spLocks noChangeArrowheads="1"/>
          </p:cNvSpPr>
          <p:nvPr/>
        </p:nvSpPr>
        <p:spPr bwMode="auto">
          <a:xfrm>
            <a:off x="1265238" y="2027238"/>
            <a:ext cx="6413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r">
              <a:spcBef>
                <a:spcPct val="0"/>
              </a:spcBef>
              <a:buClrTx/>
              <a:buSzTx/>
              <a:buFontTx/>
              <a:buNone/>
            </a:pPr>
            <a:r>
              <a:rPr lang="it-IT" altLang="it-IT" sz="2000" b="0">
                <a:solidFill>
                  <a:srgbClr val="000000"/>
                </a:solidFill>
                <a:latin typeface="Franklin Gothic Medium" panose="020B0603020102020204" pitchFamily="34" charset="0"/>
              </a:rPr>
              <a:t>Carne</a:t>
            </a:r>
          </a:p>
        </p:txBody>
      </p:sp>
      <p:sp>
        <p:nvSpPr>
          <p:cNvPr id="72716" name="Rectangle 12"/>
          <p:cNvSpPr>
            <a:spLocks noChangeArrowheads="1"/>
          </p:cNvSpPr>
          <p:nvPr/>
        </p:nvSpPr>
        <p:spPr bwMode="auto">
          <a:xfrm>
            <a:off x="4829175" y="1697038"/>
            <a:ext cx="157797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ctr">
              <a:spcBef>
                <a:spcPct val="0"/>
              </a:spcBef>
              <a:buClrTx/>
              <a:buSzTx/>
              <a:buFontTx/>
              <a:buNone/>
            </a:pPr>
            <a:r>
              <a:rPr lang="it-IT" altLang="it-IT" sz="2000" b="0">
                <a:solidFill>
                  <a:srgbClr val="000000"/>
                </a:solidFill>
                <a:latin typeface="Franklin Gothic Medium" panose="020B0603020102020204" pitchFamily="34" charset="0"/>
              </a:rPr>
              <a:t>FPP allevatore</a:t>
            </a:r>
          </a:p>
          <a:p>
            <a:pPr algn="ctr">
              <a:spcBef>
                <a:spcPct val="0"/>
              </a:spcBef>
              <a:buClrTx/>
              <a:buSzTx/>
              <a:buFontTx/>
              <a:buNone/>
            </a:pPr>
            <a:r>
              <a:rPr lang="it-IT" altLang="it-IT" sz="2000" b="0">
                <a:solidFill>
                  <a:srgbClr val="000000"/>
                </a:solidFill>
                <a:latin typeface="Franklin Gothic Medium" panose="020B0603020102020204" pitchFamily="34" charset="0"/>
              </a:rPr>
              <a:t>=</a:t>
            </a:r>
          </a:p>
          <a:p>
            <a:pPr algn="ctr">
              <a:spcBef>
                <a:spcPct val="0"/>
              </a:spcBef>
              <a:buClrTx/>
              <a:buSzTx/>
              <a:buFontTx/>
              <a:buNone/>
            </a:pPr>
            <a:r>
              <a:rPr lang="it-IT" altLang="it-IT" sz="2000" b="0">
                <a:solidFill>
                  <a:srgbClr val="000000"/>
                </a:solidFill>
                <a:latin typeface="Franklin Gothic Medium" panose="020B0603020102020204" pitchFamily="34" charset="0"/>
              </a:rPr>
              <a:t>FPC allevatore</a:t>
            </a:r>
          </a:p>
        </p:txBody>
      </p:sp>
      <p:sp>
        <p:nvSpPr>
          <p:cNvPr id="72717" name="Rectangle 13"/>
          <p:cNvSpPr>
            <a:spLocks noChangeArrowheads="1"/>
          </p:cNvSpPr>
          <p:nvPr/>
        </p:nvSpPr>
        <p:spPr bwMode="auto">
          <a:xfrm>
            <a:off x="5110163" y="1620838"/>
            <a:ext cx="30162"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2718" name="Rectangle 14"/>
          <p:cNvSpPr>
            <a:spLocks noChangeArrowheads="1"/>
          </p:cNvSpPr>
          <p:nvPr/>
        </p:nvSpPr>
        <p:spPr bwMode="auto">
          <a:xfrm>
            <a:off x="5016500" y="1620838"/>
            <a:ext cx="3351213"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72719" name="Freeform 15"/>
          <p:cNvSpPr>
            <a:spLocks/>
          </p:cNvSpPr>
          <p:nvPr/>
        </p:nvSpPr>
        <p:spPr bwMode="auto">
          <a:xfrm>
            <a:off x="2106613" y="2063750"/>
            <a:ext cx="5111750" cy="4032250"/>
          </a:xfrm>
          <a:custGeom>
            <a:avLst/>
            <a:gdLst>
              <a:gd name="T0" fmla="*/ 0 w 3220"/>
              <a:gd name="T1" fmla="*/ 0 h 2540"/>
              <a:gd name="T2" fmla="*/ 0 w 3220"/>
              <a:gd name="T3" fmla="*/ 2147483646 h 2540"/>
              <a:gd name="T4" fmla="*/ 2147483646 w 3220"/>
              <a:gd name="T5" fmla="*/ 2147483646 h 2540"/>
              <a:gd name="T6" fmla="*/ 0 60000 65536"/>
              <a:gd name="T7" fmla="*/ 0 60000 65536"/>
              <a:gd name="T8" fmla="*/ 0 60000 65536"/>
            </a:gdLst>
            <a:ahLst/>
            <a:cxnLst>
              <a:cxn ang="T6">
                <a:pos x="T0" y="T1"/>
              </a:cxn>
              <a:cxn ang="T7">
                <a:pos x="T2" y="T3"/>
              </a:cxn>
              <a:cxn ang="T8">
                <a:pos x="T4" y="T5"/>
              </a:cxn>
            </a:cxnLst>
            <a:rect l="0" t="0" r="r" b="b"/>
            <a:pathLst>
              <a:path w="3220" h="2540">
                <a:moveTo>
                  <a:pt x="0" y="0"/>
                </a:moveTo>
                <a:lnTo>
                  <a:pt x="0" y="2539"/>
                </a:lnTo>
                <a:lnTo>
                  <a:pt x="3219" y="253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20" name="Freeform 16"/>
          <p:cNvSpPr>
            <a:spLocks/>
          </p:cNvSpPr>
          <p:nvPr/>
        </p:nvSpPr>
        <p:spPr bwMode="auto">
          <a:xfrm>
            <a:off x="2106613" y="4318000"/>
            <a:ext cx="1044575" cy="1778000"/>
          </a:xfrm>
          <a:custGeom>
            <a:avLst/>
            <a:gdLst>
              <a:gd name="T0" fmla="*/ 0 w 658"/>
              <a:gd name="T1" fmla="*/ 0 h 1120"/>
              <a:gd name="T2" fmla="*/ 2147483646 w 658"/>
              <a:gd name="T3" fmla="*/ 0 h 1120"/>
              <a:gd name="T4" fmla="*/ 2147483646 w 658"/>
              <a:gd name="T5" fmla="*/ 2147483646 h 1120"/>
              <a:gd name="T6" fmla="*/ 0 60000 65536"/>
              <a:gd name="T7" fmla="*/ 0 60000 65536"/>
              <a:gd name="T8" fmla="*/ 0 60000 65536"/>
            </a:gdLst>
            <a:ahLst/>
            <a:cxnLst>
              <a:cxn ang="T6">
                <a:pos x="T0" y="T1"/>
              </a:cxn>
              <a:cxn ang="T7">
                <a:pos x="T2" y="T3"/>
              </a:cxn>
              <a:cxn ang="T8">
                <a:pos x="T4" y="T5"/>
              </a:cxn>
            </a:cxnLst>
            <a:rect l="0" t="0" r="r" b="b"/>
            <a:pathLst>
              <a:path w="658" h="1120">
                <a:moveTo>
                  <a:pt x="0" y="0"/>
                </a:moveTo>
                <a:lnTo>
                  <a:pt x="657" y="0"/>
                </a:lnTo>
                <a:lnTo>
                  <a:pt x="657" y="111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21" name="Rectangle 17"/>
          <p:cNvSpPr>
            <a:spLocks noChangeArrowheads="1"/>
          </p:cNvSpPr>
          <p:nvPr/>
        </p:nvSpPr>
        <p:spPr bwMode="auto">
          <a:xfrm>
            <a:off x="4132263" y="613092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5</a:t>
            </a:r>
          </a:p>
        </p:txBody>
      </p:sp>
      <p:sp>
        <p:nvSpPr>
          <p:cNvPr id="72722" name="Line 18"/>
          <p:cNvSpPr>
            <a:spLocks noChangeShapeType="1"/>
          </p:cNvSpPr>
          <p:nvPr/>
        </p:nvSpPr>
        <p:spPr bwMode="auto">
          <a:xfrm>
            <a:off x="2125663" y="2563813"/>
            <a:ext cx="2051050" cy="3517900"/>
          </a:xfrm>
          <a:prstGeom prst="line">
            <a:avLst/>
          </a:prstGeom>
          <a:noFill/>
          <a:ln w="38100">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23" name="Freeform 19"/>
          <p:cNvSpPr>
            <a:spLocks/>
          </p:cNvSpPr>
          <p:nvPr/>
        </p:nvSpPr>
        <p:spPr bwMode="auto">
          <a:xfrm>
            <a:off x="3092450" y="4260850"/>
            <a:ext cx="115888" cy="117475"/>
          </a:xfrm>
          <a:custGeom>
            <a:avLst/>
            <a:gdLst>
              <a:gd name="T0" fmla="*/ 2147483646 w 73"/>
              <a:gd name="T1" fmla="*/ 2147483646 h 74"/>
              <a:gd name="T2" fmla="*/ 2147483646 w 73"/>
              <a:gd name="T3" fmla="*/ 2147483646 h 74"/>
              <a:gd name="T4" fmla="*/ 2147483646 w 73"/>
              <a:gd name="T5" fmla="*/ 2147483646 h 74"/>
              <a:gd name="T6" fmla="*/ 2147483646 w 73"/>
              <a:gd name="T7" fmla="*/ 2147483646 h 74"/>
              <a:gd name="T8" fmla="*/ 2147483646 w 73"/>
              <a:gd name="T9" fmla="*/ 2147483646 h 74"/>
              <a:gd name="T10" fmla="*/ 2147483646 w 73"/>
              <a:gd name="T11" fmla="*/ 0 h 74"/>
              <a:gd name="T12" fmla="*/ 2147483646 w 73"/>
              <a:gd name="T13" fmla="*/ 0 h 74"/>
              <a:gd name="T14" fmla="*/ 2147483646 w 73"/>
              <a:gd name="T15" fmla="*/ 0 h 74"/>
              <a:gd name="T16" fmla="*/ 2147483646 w 73"/>
              <a:gd name="T17" fmla="*/ 2147483646 h 74"/>
              <a:gd name="T18" fmla="*/ 0 w 73"/>
              <a:gd name="T19" fmla="*/ 2147483646 h 74"/>
              <a:gd name="T20" fmla="*/ 2147483646 w 73"/>
              <a:gd name="T21" fmla="*/ 2147483646 h 74"/>
              <a:gd name="T22" fmla="*/ 2147483646 w 73"/>
              <a:gd name="T23" fmla="*/ 2147483646 h 74"/>
              <a:gd name="T24" fmla="*/ 2147483646 w 73"/>
              <a:gd name="T25" fmla="*/ 214748364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4">
                <a:moveTo>
                  <a:pt x="36" y="73"/>
                </a:moveTo>
                <a:lnTo>
                  <a:pt x="59" y="60"/>
                </a:lnTo>
                <a:lnTo>
                  <a:pt x="59" y="49"/>
                </a:lnTo>
                <a:lnTo>
                  <a:pt x="72" y="37"/>
                </a:lnTo>
                <a:lnTo>
                  <a:pt x="59" y="13"/>
                </a:lnTo>
                <a:lnTo>
                  <a:pt x="59" y="0"/>
                </a:lnTo>
                <a:lnTo>
                  <a:pt x="36" y="0"/>
                </a:lnTo>
                <a:lnTo>
                  <a:pt x="23" y="0"/>
                </a:lnTo>
                <a:lnTo>
                  <a:pt x="13" y="13"/>
                </a:lnTo>
                <a:lnTo>
                  <a:pt x="0" y="37"/>
                </a:lnTo>
                <a:lnTo>
                  <a:pt x="13" y="49"/>
                </a:lnTo>
                <a:lnTo>
                  <a:pt x="23" y="60"/>
                </a:lnTo>
                <a:lnTo>
                  <a:pt x="3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24" name="Rectangle 20"/>
          <p:cNvSpPr>
            <a:spLocks noChangeArrowheads="1"/>
          </p:cNvSpPr>
          <p:nvPr/>
        </p:nvSpPr>
        <p:spPr bwMode="auto">
          <a:xfrm>
            <a:off x="1779588" y="2411413"/>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r>
              <a:rPr lang="it-IT" altLang="it-IT" sz="2000">
                <a:solidFill>
                  <a:srgbClr val="000000"/>
                </a:solidFill>
                <a:latin typeface="Franklin Gothic Medium" panose="020B0603020102020204" pitchFamily="34" charset="0"/>
              </a:rPr>
              <a:t>40</a:t>
            </a:r>
          </a:p>
        </p:txBody>
      </p:sp>
      <p:sp>
        <p:nvSpPr>
          <p:cNvPr id="72725" name="Freeform 21"/>
          <p:cNvSpPr>
            <a:spLocks/>
          </p:cNvSpPr>
          <p:nvPr/>
        </p:nvSpPr>
        <p:spPr bwMode="auto">
          <a:xfrm>
            <a:off x="4132263" y="6034088"/>
            <a:ext cx="98425" cy="119062"/>
          </a:xfrm>
          <a:custGeom>
            <a:avLst/>
            <a:gdLst>
              <a:gd name="T0" fmla="*/ 2147483646 w 62"/>
              <a:gd name="T1" fmla="*/ 2147483646 h 75"/>
              <a:gd name="T2" fmla="*/ 2147483646 w 62"/>
              <a:gd name="T3" fmla="*/ 2147483646 h 75"/>
              <a:gd name="T4" fmla="*/ 2147483646 w 62"/>
              <a:gd name="T5" fmla="*/ 2147483646 h 75"/>
              <a:gd name="T6" fmla="*/ 2147483646 w 62"/>
              <a:gd name="T7" fmla="*/ 2147483646 h 75"/>
              <a:gd name="T8" fmla="*/ 2147483646 w 62"/>
              <a:gd name="T9" fmla="*/ 2147483646 h 75"/>
              <a:gd name="T10" fmla="*/ 2147483646 w 62"/>
              <a:gd name="T11" fmla="*/ 0 h 75"/>
              <a:gd name="T12" fmla="*/ 2147483646 w 62"/>
              <a:gd name="T13" fmla="*/ 0 h 75"/>
              <a:gd name="T14" fmla="*/ 2147483646 w 62"/>
              <a:gd name="T15" fmla="*/ 0 h 75"/>
              <a:gd name="T16" fmla="*/ 0 w 62"/>
              <a:gd name="T17" fmla="*/ 2147483646 h 75"/>
              <a:gd name="T18" fmla="*/ 0 w 62"/>
              <a:gd name="T19" fmla="*/ 2147483646 h 75"/>
              <a:gd name="T20" fmla="*/ 0 w 62"/>
              <a:gd name="T21" fmla="*/ 2147483646 h 75"/>
              <a:gd name="T22" fmla="*/ 2147483646 w 62"/>
              <a:gd name="T23" fmla="*/ 2147483646 h 75"/>
              <a:gd name="T24" fmla="*/ 2147483646 w 62"/>
              <a:gd name="T25" fmla="*/ 2147483646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75">
                <a:moveTo>
                  <a:pt x="36" y="74"/>
                </a:moveTo>
                <a:lnTo>
                  <a:pt x="48" y="61"/>
                </a:lnTo>
                <a:lnTo>
                  <a:pt x="61" y="49"/>
                </a:lnTo>
                <a:lnTo>
                  <a:pt x="61" y="36"/>
                </a:lnTo>
                <a:lnTo>
                  <a:pt x="61" y="13"/>
                </a:lnTo>
                <a:lnTo>
                  <a:pt x="48" y="0"/>
                </a:lnTo>
                <a:lnTo>
                  <a:pt x="36" y="0"/>
                </a:lnTo>
                <a:lnTo>
                  <a:pt x="13" y="0"/>
                </a:lnTo>
                <a:lnTo>
                  <a:pt x="0" y="13"/>
                </a:lnTo>
                <a:lnTo>
                  <a:pt x="0" y="36"/>
                </a:lnTo>
                <a:lnTo>
                  <a:pt x="0" y="49"/>
                </a:lnTo>
                <a:lnTo>
                  <a:pt x="13" y="61"/>
                </a:lnTo>
                <a:lnTo>
                  <a:pt x="36"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726" name="Freeform 22"/>
          <p:cNvSpPr>
            <a:spLocks/>
          </p:cNvSpPr>
          <p:nvPr/>
        </p:nvSpPr>
        <p:spPr bwMode="auto">
          <a:xfrm>
            <a:off x="2049463" y="2487613"/>
            <a:ext cx="98425" cy="98425"/>
          </a:xfrm>
          <a:custGeom>
            <a:avLst/>
            <a:gdLst>
              <a:gd name="T0" fmla="*/ 2147483646 w 62"/>
              <a:gd name="T1" fmla="*/ 2147483646 h 62"/>
              <a:gd name="T2" fmla="*/ 2147483646 w 62"/>
              <a:gd name="T3" fmla="*/ 2147483646 h 62"/>
              <a:gd name="T4" fmla="*/ 2147483646 w 62"/>
              <a:gd name="T5" fmla="*/ 2147483646 h 62"/>
              <a:gd name="T6" fmla="*/ 2147483646 w 62"/>
              <a:gd name="T7" fmla="*/ 2147483646 h 62"/>
              <a:gd name="T8" fmla="*/ 2147483646 w 62"/>
              <a:gd name="T9" fmla="*/ 2147483646 h 62"/>
              <a:gd name="T10" fmla="*/ 2147483646 w 62"/>
              <a:gd name="T11" fmla="*/ 0 h 62"/>
              <a:gd name="T12" fmla="*/ 2147483646 w 62"/>
              <a:gd name="T13" fmla="*/ 0 h 62"/>
              <a:gd name="T14" fmla="*/ 2147483646 w 62"/>
              <a:gd name="T15" fmla="*/ 0 h 62"/>
              <a:gd name="T16" fmla="*/ 0 w 62"/>
              <a:gd name="T17" fmla="*/ 2147483646 h 62"/>
              <a:gd name="T18" fmla="*/ 0 w 62"/>
              <a:gd name="T19" fmla="*/ 2147483646 h 62"/>
              <a:gd name="T20" fmla="*/ 0 w 62"/>
              <a:gd name="T21" fmla="*/ 2147483646 h 62"/>
              <a:gd name="T22" fmla="*/ 2147483646 w 62"/>
              <a:gd name="T23" fmla="*/ 2147483646 h 62"/>
              <a:gd name="T24" fmla="*/ 2147483646 w 62"/>
              <a:gd name="T25" fmla="*/ 2147483646 h 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62">
                <a:moveTo>
                  <a:pt x="36" y="61"/>
                </a:moveTo>
                <a:lnTo>
                  <a:pt x="48" y="61"/>
                </a:lnTo>
                <a:lnTo>
                  <a:pt x="61" y="48"/>
                </a:lnTo>
                <a:lnTo>
                  <a:pt x="61" y="37"/>
                </a:lnTo>
                <a:lnTo>
                  <a:pt x="61" y="13"/>
                </a:lnTo>
                <a:lnTo>
                  <a:pt x="48" y="0"/>
                </a:lnTo>
                <a:lnTo>
                  <a:pt x="36" y="0"/>
                </a:lnTo>
                <a:lnTo>
                  <a:pt x="13" y="0"/>
                </a:lnTo>
                <a:lnTo>
                  <a:pt x="0" y="13"/>
                </a:lnTo>
                <a:lnTo>
                  <a:pt x="0" y="37"/>
                </a:lnTo>
                <a:lnTo>
                  <a:pt x="0" y="48"/>
                </a:lnTo>
                <a:lnTo>
                  <a:pt x="13" y="61"/>
                </a:lnTo>
                <a:lnTo>
                  <a:pt x="36" y="6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8466" name="Object 2"/>
          <p:cNvGraphicFramePr>
            <a:graphicFrameLocks noChangeAspect="1"/>
          </p:cNvGraphicFramePr>
          <p:nvPr/>
        </p:nvGraphicFramePr>
        <p:xfrm>
          <a:off x="838200" y="609600"/>
          <a:ext cx="7442200" cy="3505200"/>
        </p:xfrm>
        <a:graphic>
          <a:graphicData uri="http://schemas.openxmlformats.org/presentationml/2006/ole">
            <mc:AlternateContent xmlns:mc="http://schemas.openxmlformats.org/markup-compatibility/2006">
              <mc:Choice xmlns:v="urn:schemas-microsoft-com:vml" Requires="v">
                <p:oleObj spid="_x0000_s73732" name="Documento" r:id="rId4" imgW="7760208" imgH="3931920" progId="Word.Document.8">
                  <p:embed/>
                </p:oleObj>
              </mc:Choice>
              <mc:Fallback>
                <p:oleObj name="Documento" r:id="rId4" imgW="7760208" imgH="3931920" progId="Word.Document.8">
                  <p:embed/>
                  <p:pic>
                    <p:nvPicPr>
                      <p:cNvPr id="31846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609600"/>
                        <a:ext cx="74422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467" name="Rectangle 3"/>
          <p:cNvSpPr>
            <a:spLocks noChangeArrowheads="1"/>
          </p:cNvSpPr>
          <p:nvPr/>
        </p:nvSpPr>
        <p:spPr bwMode="auto">
          <a:xfrm>
            <a:off x="609600" y="0"/>
            <a:ext cx="777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en-US" sz="2800" b="0" i="0" u="sng" strike="noStrike" kern="1200" cap="none" spc="0" normalizeH="0" baseline="0" noProof="0" dirty="0">
                <a:ln>
                  <a:noFill/>
                </a:ln>
                <a:solidFill>
                  <a:srgbClr val="7B00E4"/>
                </a:solidFill>
                <a:effectLst/>
                <a:uLnTx/>
                <a:uFillTx/>
                <a:latin typeface="Arial" panose="020B0604020202020204" pitchFamily="34" charset="0"/>
                <a:ea typeface="+mn-ea"/>
                <a:cs typeface="Arial" panose="020B0604020202020204" pitchFamily="34" charset="0"/>
              </a:rPr>
              <a:t>Ore di lavoro necessarie a produrre 1 kg di:</a:t>
            </a:r>
          </a:p>
        </p:txBody>
      </p:sp>
    </p:spTree>
    <p:extLst>
      <p:ext uri="{BB962C8B-B14F-4D97-AF65-F5344CB8AC3E}">
        <p14:creationId xmlns:p14="http://schemas.microsoft.com/office/powerpoint/2010/main" val="11843984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20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208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208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2086" name="Rectangle 6"/>
          <p:cNvSpPr>
            <a:spLocks noGrp="1" noChangeArrowheads="1"/>
          </p:cNvSpPr>
          <p:nvPr>
            <p:ph type="title"/>
          </p:nvPr>
        </p:nvSpPr>
        <p:spPr>
          <a:xfrm>
            <a:off x="152400" y="152400"/>
            <a:ext cx="8839200" cy="762000"/>
          </a:xfrm>
          <a:noFill/>
        </p:spPr>
        <p:txBody>
          <a:bodyPr/>
          <a:lstStyle/>
          <a:p>
            <a:pPr eaLnBrk="1" hangingPunct="1"/>
            <a:r>
              <a:rPr lang="it-IT" altLang="en-US" b="0"/>
              <a:t>In caso di specializzazione e scambio...   </a:t>
            </a:r>
          </a:p>
        </p:txBody>
      </p:sp>
      <p:sp>
        <p:nvSpPr>
          <p:cNvPr id="661511" name="Rectangle 7"/>
          <p:cNvSpPr>
            <a:spLocks noGrp="1" noChangeArrowheads="1"/>
          </p:cNvSpPr>
          <p:nvPr>
            <p:ph type="body" idx="1"/>
          </p:nvPr>
        </p:nvSpPr>
        <p:spPr>
          <a:xfrm>
            <a:off x="152400" y="990600"/>
            <a:ext cx="8839200" cy="5638800"/>
          </a:xfrm>
          <a:noFill/>
        </p:spPr>
        <p:txBody>
          <a:bodyPr/>
          <a:lstStyle/>
          <a:p>
            <a:pPr eaLnBrk="1" hangingPunct="1">
              <a:lnSpc>
                <a:spcPct val="90000"/>
              </a:lnSpc>
            </a:pPr>
            <a:r>
              <a:rPr lang="it-IT" altLang="en-US" sz="2400" b="0">
                <a:solidFill>
                  <a:srgbClr val="7B00E4"/>
                </a:solidFill>
              </a:rPr>
              <a:t>Tesi</a:t>
            </a:r>
            <a:r>
              <a:rPr lang="it-IT" altLang="en-US" sz="2400" b="0"/>
              <a:t>: specializzandosi nella produzione del bene che sanno produrre “meglio” e poi commerciando tra loro entrambi gli agenti possono migliorare il proprio benessere (cioè mangiare di più!).</a:t>
            </a:r>
          </a:p>
          <a:p>
            <a:pPr lvl="1" eaLnBrk="1" hangingPunct="1">
              <a:lnSpc>
                <a:spcPct val="90000"/>
              </a:lnSpc>
            </a:pPr>
            <a:r>
              <a:rPr lang="it-IT" altLang="en-US" sz="2000" b="0"/>
              <a:t>In particolare, il contadino dovrà specializzarsi nella produzione di patate e l’allevatore nella produzione di carne.</a:t>
            </a:r>
          </a:p>
          <a:p>
            <a:pPr eaLnBrk="1" hangingPunct="1">
              <a:lnSpc>
                <a:spcPct val="90000"/>
              </a:lnSpc>
            </a:pPr>
            <a:r>
              <a:rPr lang="it-IT" altLang="en-US" sz="2400" b="0"/>
              <a:t>Lo scambio (ovvero il mercato) è quindi lo strumento con cui gli agenti economici possono incrementare il proprio benessere “violando” il limite costituito dalla propria FPP.</a:t>
            </a:r>
          </a:p>
          <a:p>
            <a:pPr eaLnBrk="1" hangingPunct="1">
              <a:lnSpc>
                <a:spcPct val="90000"/>
              </a:lnSpc>
            </a:pPr>
            <a:r>
              <a:rPr lang="it-IT" altLang="en-US" sz="2400" b="0"/>
              <a:t>Inoltre, in un mondo più realistico in cui non tutti gli agenti possono produrre tutti i beni, lo  scambio reca un ulteriore, ovvio vantaggio: la </a:t>
            </a:r>
            <a:r>
              <a:rPr lang="it-IT" altLang="en-US" sz="2400" b="0">
                <a:solidFill>
                  <a:srgbClr val="7B00E4"/>
                </a:solidFill>
              </a:rPr>
              <a:t>maggiore varietà </a:t>
            </a:r>
            <a:r>
              <a:rPr lang="it-IT" altLang="en-US" sz="2400" b="0"/>
              <a:t>di beni a disposizione di ciascuno per il consumo. </a:t>
            </a:r>
          </a:p>
          <a:p>
            <a:pPr eaLnBrk="1" hangingPunct="1">
              <a:lnSpc>
                <a:spcPct val="90000"/>
              </a:lnSpc>
            </a:pPr>
            <a:r>
              <a:rPr lang="it-IT" altLang="en-US" sz="2400" b="0"/>
              <a:t>Come dimostrare la nostra tesi? Cosa significa “meglio”? </a:t>
            </a:r>
          </a:p>
          <a:p>
            <a:pPr eaLnBrk="1" hangingPunct="1">
              <a:lnSpc>
                <a:spcPct val="90000"/>
              </a:lnSpc>
            </a:pPr>
            <a:r>
              <a:rPr lang="it-IT" altLang="en-US" sz="2400" b="0"/>
              <a:t>In base a quale proporzione (detta </a:t>
            </a:r>
            <a:r>
              <a:rPr lang="it-IT" altLang="en-US" sz="2400" b="0">
                <a:solidFill>
                  <a:srgbClr val="7B00E4"/>
                </a:solidFill>
              </a:rPr>
              <a:t>rapporto di scambio</a:t>
            </a:r>
            <a:r>
              <a:rPr lang="it-IT" altLang="en-US" sz="2400" b="0"/>
              <a:t>) gli agenti dovrebbero scambiarsi i rispettivi prodotti?</a:t>
            </a:r>
          </a:p>
        </p:txBody>
      </p:sp>
    </p:spTree>
    <p:extLst>
      <p:ext uri="{BB962C8B-B14F-4D97-AF65-F5344CB8AC3E}">
        <p14:creationId xmlns:p14="http://schemas.microsoft.com/office/powerpoint/2010/main" val="146309565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1511">
                                            <p:txEl>
                                              <p:pRg st="3" end="3"/>
                                            </p:txEl>
                                          </p:spTgt>
                                        </p:tgtEl>
                                        <p:attrNameLst>
                                          <p:attrName>style.visibility</p:attrName>
                                        </p:attrNameLst>
                                      </p:cBhvr>
                                      <p:to>
                                        <p:strVal val="visible"/>
                                      </p:to>
                                    </p:set>
                                    <p:animEffect transition="in" filter="wipe(left)">
                                      <p:cBhvr>
                                        <p:cTn id="7" dur="500"/>
                                        <p:tgtEl>
                                          <p:spTgt spid="661511">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1511">
                                            <p:txEl>
                                              <p:pRg st="4" end="4"/>
                                            </p:txEl>
                                          </p:spTgt>
                                        </p:tgtEl>
                                        <p:attrNameLst>
                                          <p:attrName>style.visibility</p:attrName>
                                        </p:attrNameLst>
                                      </p:cBhvr>
                                      <p:to>
                                        <p:strVal val="visible"/>
                                      </p:to>
                                    </p:set>
                                    <p:animEffect transition="in" filter="wipe(left)">
                                      <p:cBhvr>
                                        <p:cTn id="12" dur="500"/>
                                        <p:tgtEl>
                                          <p:spTgt spid="661511">
                                            <p:txEl>
                                              <p:pRg st="4" end="4"/>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61511">
                                            <p:txEl>
                                              <p:pRg st="5" end="5"/>
                                            </p:txEl>
                                          </p:spTgt>
                                        </p:tgtEl>
                                        <p:attrNameLst>
                                          <p:attrName>style.visibility</p:attrName>
                                        </p:attrNameLst>
                                      </p:cBhvr>
                                      <p:to>
                                        <p:strVal val="visible"/>
                                      </p:to>
                                    </p:set>
                                    <p:animEffect transition="in" filter="wipe(left)">
                                      <p:cBhvr>
                                        <p:cTn id="15" dur="500"/>
                                        <p:tgtEl>
                                          <p:spTgt spid="6615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1511" grpId="0" uiExpand="1"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Titolo 1"/>
          <p:cNvSpPr>
            <a:spLocks noGrp="1"/>
          </p:cNvSpPr>
          <p:nvPr>
            <p:ph type="title"/>
          </p:nvPr>
        </p:nvSpPr>
        <p:spPr>
          <a:xfrm>
            <a:off x="683568" y="228600"/>
            <a:ext cx="7772400" cy="914400"/>
          </a:xfrm>
        </p:spPr>
        <p:txBody>
          <a:bodyPr/>
          <a:lstStyle/>
          <a:p>
            <a:r>
              <a:rPr lang="it-IT" altLang="it-IT" b="0" dirty="0"/>
              <a:t>Quali ipotesi ci servono</a:t>
            </a:r>
          </a:p>
        </p:txBody>
      </p:sp>
      <p:sp>
        <p:nvSpPr>
          <p:cNvPr id="3" name="Segnaposto contenuto 2"/>
          <p:cNvSpPr>
            <a:spLocks noGrp="1"/>
          </p:cNvSpPr>
          <p:nvPr>
            <p:ph idx="1"/>
          </p:nvPr>
        </p:nvSpPr>
        <p:spPr>
          <a:xfrm>
            <a:off x="287338" y="1143000"/>
            <a:ext cx="8569325" cy="5076825"/>
          </a:xfrm>
        </p:spPr>
        <p:txBody>
          <a:bodyPr/>
          <a:lstStyle/>
          <a:p>
            <a:pPr>
              <a:buFont typeface="Wingdings" panose="05000000000000000000" pitchFamily="2" charset="2"/>
              <a:buChar char="q"/>
              <a:defRPr/>
            </a:pPr>
            <a:r>
              <a:rPr lang="it-IT" b="0" dirty="0"/>
              <a:t>Questo «modello» dello scambio necessita di tre sole ipotesi:</a:t>
            </a:r>
          </a:p>
          <a:p>
            <a:pPr marL="514350" indent="-514350">
              <a:buFont typeface="+mj-lt"/>
              <a:buAutoNum type="arabicPeriod"/>
              <a:defRPr/>
            </a:pPr>
            <a:r>
              <a:rPr lang="it-IT" b="0" dirty="0"/>
              <a:t>Che ciascun agente preferisca avere di più di ciascun bene → accettabile.</a:t>
            </a:r>
          </a:p>
          <a:p>
            <a:pPr marL="514350" indent="-514350">
              <a:buFont typeface="+mj-lt"/>
              <a:buAutoNum type="arabicPeriod"/>
              <a:defRPr/>
            </a:pPr>
            <a:r>
              <a:rPr lang="it-IT" b="0" dirty="0"/>
              <a:t>Che ciascun agente conosca cosa produce l’altro e abbia almeno qualche informazione sulla altrui FPP ed FPC → non scontato, ma meno difficile di quanto si pensi.</a:t>
            </a:r>
          </a:p>
          <a:p>
            <a:pPr marL="514350" indent="-514350">
              <a:buFont typeface="+mj-lt"/>
              <a:buAutoNum type="arabicPeriod"/>
              <a:defRPr/>
            </a:pPr>
            <a:r>
              <a:rPr lang="it-IT" b="0" dirty="0"/>
              <a:t>Che esista una «regola» (o norma, o istituzione) che fa sì che una volta concluso l’accordo, le parti lo rispettino → il lavoro dei giuristi!</a:t>
            </a:r>
          </a:p>
          <a:p>
            <a:pPr marL="514350" indent="-514350">
              <a:buFont typeface="+mj-lt"/>
              <a:buAutoNum type="arabicPeriod"/>
              <a:defRPr/>
            </a:pPr>
            <a:endParaRPr lang="it-IT" dirty="0"/>
          </a:p>
        </p:txBody>
      </p:sp>
    </p:spTree>
    <p:extLst>
      <p:ext uri="{BB962C8B-B14F-4D97-AF65-F5344CB8AC3E}">
        <p14:creationId xmlns:p14="http://schemas.microsoft.com/office/powerpoint/2010/main" val="21052126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Titolo 1"/>
          <p:cNvSpPr>
            <a:spLocks noGrp="1"/>
          </p:cNvSpPr>
          <p:nvPr>
            <p:ph type="title"/>
          </p:nvPr>
        </p:nvSpPr>
        <p:spPr/>
        <p:txBody>
          <a:bodyPr/>
          <a:lstStyle/>
          <a:p>
            <a:r>
              <a:rPr lang="it-IT" altLang="it-IT" b="0" dirty="0"/>
              <a:t>La proposta</a:t>
            </a:r>
          </a:p>
        </p:txBody>
      </p:sp>
      <p:sp>
        <p:nvSpPr>
          <p:cNvPr id="3" name="Segnaposto contenuto 2"/>
          <p:cNvSpPr>
            <a:spLocks noGrp="1"/>
          </p:cNvSpPr>
          <p:nvPr>
            <p:ph idx="1"/>
          </p:nvPr>
        </p:nvSpPr>
        <p:spPr>
          <a:xfrm>
            <a:off x="250825" y="1447800"/>
            <a:ext cx="8497888" cy="4114800"/>
          </a:xfrm>
        </p:spPr>
        <p:txBody>
          <a:bodyPr/>
          <a:lstStyle/>
          <a:p>
            <a:pPr>
              <a:buFont typeface="Wingdings" panose="05000000000000000000" pitchFamily="2" charset="2"/>
              <a:buChar char="q"/>
              <a:defRPr/>
            </a:pPr>
            <a:r>
              <a:rPr lang="it-IT" b="0" dirty="0"/>
              <a:t>Il contadino propone all’allevatore:</a:t>
            </a:r>
          </a:p>
          <a:p>
            <a:pPr marL="0" indent="0">
              <a:buNone/>
              <a:defRPr/>
            </a:pPr>
            <a:r>
              <a:rPr lang="it-IT" b="0" dirty="0"/>
              <a:t>«Io smetto di produrre carne, però vorrei da te tre chili della tua carne in cambio di un chilo delle mie patate. Ti garantisco che, facendo così, avremo entrambi più carne e più patate».</a:t>
            </a:r>
          </a:p>
          <a:p>
            <a:pPr>
              <a:buFont typeface="Wingdings" panose="05000000000000000000" pitchFamily="2" charset="2"/>
              <a:buChar char="q"/>
              <a:defRPr/>
            </a:pPr>
            <a:r>
              <a:rPr lang="it-IT" b="0" dirty="0"/>
              <a:t>L’allevatore ci pensa su e…</a:t>
            </a:r>
          </a:p>
        </p:txBody>
      </p:sp>
    </p:spTree>
    <p:extLst>
      <p:ext uri="{BB962C8B-B14F-4D97-AF65-F5344CB8AC3E}">
        <p14:creationId xmlns:p14="http://schemas.microsoft.com/office/powerpoint/2010/main" val="40065717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6179" name="Rectangle 3"/>
          <p:cNvSpPr>
            <a:spLocks noChangeArrowheads="1"/>
          </p:cNvSpPr>
          <p:nvPr/>
        </p:nvSpPr>
        <p:spPr bwMode="auto">
          <a:xfrm>
            <a:off x="2252663" y="6000750"/>
            <a:ext cx="4560887"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6180" name="Rectangle 4"/>
          <p:cNvSpPr>
            <a:spLocks noChangeArrowheads="1"/>
          </p:cNvSpPr>
          <p:nvPr/>
        </p:nvSpPr>
        <p:spPr bwMode="auto">
          <a:xfrm>
            <a:off x="6705600" y="6096000"/>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Patate</a:t>
            </a:r>
            <a:endParaRPr kumimoji="0" lang="it-IT"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6181" name="Rectangle 5"/>
          <p:cNvSpPr>
            <a:spLocks noChangeArrowheads="1"/>
          </p:cNvSpPr>
          <p:nvPr/>
        </p:nvSpPr>
        <p:spPr bwMode="auto">
          <a:xfrm>
            <a:off x="1265238" y="2027238"/>
            <a:ext cx="6413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r"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Carne</a:t>
            </a:r>
          </a:p>
        </p:txBody>
      </p:sp>
      <p:sp>
        <p:nvSpPr>
          <p:cNvPr id="306182" name="Rectangle 6"/>
          <p:cNvSpPr>
            <a:spLocks noChangeArrowheads="1"/>
          </p:cNvSpPr>
          <p:nvPr/>
        </p:nvSpPr>
        <p:spPr bwMode="auto">
          <a:xfrm>
            <a:off x="5110163" y="1620838"/>
            <a:ext cx="30162"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6183" name="Rectangle 7"/>
          <p:cNvSpPr>
            <a:spLocks noChangeArrowheads="1"/>
          </p:cNvSpPr>
          <p:nvPr/>
        </p:nvSpPr>
        <p:spPr bwMode="auto">
          <a:xfrm>
            <a:off x="5016500" y="1620838"/>
            <a:ext cx="3351213"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6184" name="Freeform 8"/>
          <p:cNvSpPr>
            <a:spLocks/>
          </p:cNvSpPr>
          <p:nvPr/>
        </p:nvSpPr>
        <p:spPr bwMode="auto">
          <a:xfrm>
            <a:off x="2106613" y="2063750"/>
            <a:ext cx="5111750" cy="4032250"/>
          </a:xfrm>
          <a:custGeom>
            <a:avLst/>
            <a:gdLst>
              <a:gd name="T0" fmla="*/ 0 w 3220"/>
              <a:gd name="T1" fmla="*/ 0 h 2540"/>
              <a:gd name="T2" fmla="*/ 0 w 3220"/>
              <a:gd name="T3" fmla="*/ 2147483646 h 2540"/>
              <a:gd name="T4" fmla="*/ 2147483646 w 3220"/>
              <a:gd name="T5" fmla="*/ 2147483646 h 2540"/>
              <a:gd name="T6" fmla="*/ 0 60000 65536"/>
              <a:gd name="T7" fmla="*/ 0 60000 65536"/>
              <a:gd name="T8" fmla="*/ 0 60000 65536"/>
            </a:gdLst>
            <a:ahLst/>
            <a:cxnLst>
              <a:cxn ang="T6">
                <a:pos x="T0" y="T1"/>
              </a:cxn>
              <a:cxn ang="T7">
                <a:pos x="T2" y="T3"/>
              </a:cxn>
              <a:cxn ang="T8">
                <a:pos x="T4" y="T5"/>
              </a:cxn>
            </a:cxnLst>
            <a:rect l="0" t="0" r="r" b="b"/>
            <a:pathLst>
              <a:path w="3220" h="2540">
                <a:moveTo>
                  <a:pt x="0" y="0"/>
                </a:moveTo>
                <a:lnTo>
                  <a:pt x="0" y="2539"/>
                </a:lnTo>
                <a:lnTo>
                  <a:pt x="3219" y="253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185" name="Freeform 9"/>
          <p:cNvSpPr>
            <a:spLocks/>
          </p:cNvSpPr>
          <p:nvPr/>
        </p:nvSpPr>
        <p:spPr bwMode="auto">
          <a:xfrm>
            <a:off x="2106613" y="4437063"/>
            <a:ext cx="1096962" cy="1658937"/>
          </a:xfrm>
          <a:custGeom>
            <a:avLst/>
            <a:gdLst>
              <a:gd name="T0" fmla="*/ 0 w 658"/>
              <a:gd name="T1" fmla="*/ 0 h 1120"/>
              <a:gd name="T2" fmla="*/ 2147483646 w 658"/>
              <a:gd name="T3" fmla="*/ 0 h 1120"/>
              <a:gd name="T4" fmla="*/ 2147483646 w 658"/>
              <a:gd name="T5" fmla="*/ 2147483646 h 1120"/>
              <a:gd name="T6" fmla="*/ 0 60000 65536"/>
              <a:gd name="T7" fmla="*/ 0 60000 65536"/>
              <a:gd name="T8" fmla="*/ 0 60000 65536"/>
            </a:gdLst>
            <a:ahLst/>
            <a:cxnLst>
              <a:cxn ang="T6">
                <a:pos x="T0" y="T1"/>
              </a:cxn>
              <a:cxn ang="T7">
                <a:pos x="T2" y="T3"/>
              </a:cxn>
              <a:cxn ang="T8">
                <a:pos x="T4" y="T5"/>
              </a:cxn>
            </a:cxnLst>
            <a:rect l="0" t="0" r="r" b="b"/>
            <a:pathLst>
              <a:path w="658" h="1120">
                <a:moveTo>
                  <a:pt x="0" y="0"/>
                </a:moveTo>
                <a:lnTo>
                  <a:pt x="657" y="0"/>
                </a:lnTo>
                <a:lnTo>
                  <a:pt x="657" y="1119"/>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186" name="Rectangle 10"/>
          <p:cNvSpPr>
            <a:spLocks noChangeArrowheads="1"/>
          </p:cNvSpPr>
          <p:nvPr/>
        </p:nvSpPr>
        <p:spPr bwMode="auto">
          <a:xfrm>
            <a:off x="4132263" y="613092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5</a:t>
            </a:r>
          </a:p>
        </p:txBody>
      </p:sp>
      <p:sp>
        <p:nvSpPr>
          <p:cNvPr id="306187" name="Line 11"/>
          <p:cNvSpPr>
            <a:spLocks noChangeShapeType="1"/>
          </p:cNvSpPr>
          <p:nvPr/>
        </p:nvSpPr>
        <p:spPr bwMode="auto">
          <a:xfrm>
            <a:off x="2125663" y="2563813"/>
            <a:ext cx="2051050" cy="3517900"/>
          </a:xfrm>
          <a:prstGeom prst="line">
            <a:avLst/>
          </a:prstGeom>
          <a:noFill/>
          <a:ln w="38100">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188" name="Freeform 12"/>
          <p:cNvSpPr>
            <a:spLocks/>
          </p:cNvSpPr>
          <p:nvPr/>
        </p:nvSpPr>
        <p:spPr bwMode="auto">
          <a:xfrm>
            <a:off x="3132138" y="4365625"/>
            <a:ext cx="115887" cy="117475"/>
          </a:xfrm>
          <a:custGeom>
            <a:avLst/>
            <a:gdLst>
              <a:gd name="T0" fmla="*/ 2147483646 w 73"/>
              <a:gd name="T1" fmla="*/ 2147483646 h 74"/>
              <a:gd name="T2" fmla="*/ 2147483646 w 73"/>
              <a:gd name="T3" fmla="*/ 2147483646 h 74"/>
              <a:gd name="T4" fmla="*/ 2147483646 w 73"/>
              <a:gd name="T5" fmla="*/ 2147483646 h 74"/>
              <a:gd name="T6" fmla="*/ 2147483646 w 73"/>
              <a:gd name="T7" fmla="*/ 2147483646 h 74"/>
              <a:gd name="T8" fmla="*/ 2147483646 w 73"/>
              <a:gd name="T9" fmla="*/ 2147483646 h 74"/>
              <a:gd name="T10" fmla="*/ 2147483646 w 73"/>
              <a:gd name="T11" fmla="*/ 0 h 74"/>
              <a:gd name="T12" fmla="*/ 2147483646 w 73"/>
              <a:gd name="T13" fmla="*/ 0 h 74"/>
              <a:gd name="T14" fmla="*/ 2147483646 w 73"/>
              <a:gd name="T15" fmla="*/ 0 h 74"/>
              <a:gd name="T16" fmla="*/ 2147483646 w 73"/>
              <a:gd name="T17" fmla="*/ 2147483646 h 74"/>
              <a:gd name="T18" fmla="*/ 0 w 73"/>
              <a:gd name="T19" fmla="*/ 2147483646 h 74"/>
              <a:gd name="T20" fmla="*/ 2147483646 w 73"/>
              <a:gd name="T21" fmla="*/ 2147483646 h 74"/>
              <a:gd name="T22" fmla="*/ 2147483646 w 73"/>
              <a:gd name="T23" fmla="*/ 2147483646 h 74"/>
              <a:gd name="T24" fmla="*/ 2147483646 w 73"/>
              <a:gd name="T25" fmla="*/ 214748364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4">
                <a:moveTo>
                  <a:pt x="36" y="73"/>
                </a:moveTo>
                <a:lnTo>
                  <a:pt x="59" y="60"/>
                </a:lnTo>
                <a:lnTo>
                  <a:pt x="59" y="49"/>
                </a:lnTo>
                <a:lnTo>
                  <a:pt x="72" y="37"/>
                </a:lnTo>
                <a:lnTo>
                  <a:pt x="59" y="13"/>
                </a:lnTo>
                <a:lnTo>
                  <a:pt x="59" y="0"/>
                </a:lnTo>
                <a:lnTo>
                  <a:pt x="36" y="0"/>
                </a:lnTo>
                <a:lnTo>
                  <a:pt x="23" y="0"/>
                </a:lnTo>
                <a:lnTo>
                  <a:pt x="13" y="13"/>
                </a:lnTo>
                <a:lnTo>
                  <a:pt x="0" y="37"/>
                </a:lnTo>
                <a:lnTo>
                  <a:pt x="13" y="49"/>
                </a:lnTo>
                <a:lnTo>
                  <a:pt x="23" y="60"/>
                </a:lnTo>
                <a:lnTo>
                  <a:pt x="3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189" name="Rectangle 13"/>
          <p:cNvSpPr>
            <a:spLocks noChangeArrowheads="1"/>
          </p:cNvSpPr>
          <p:nvPr/>
        </p:nvSpPr>
        <p:spPr bwMode="auto">
          <a:xfrm>
            <a:off x="1779588" y="2411413"/>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40</a:t>
            </a:r>
          </a:p>
        </p:txBody>
      </p:sp>
      <p:sp>
        <p:nvSpPr>
          <p:cNvPr id="306190" name="Freeform 14"/>
          <p:cNvSpPr>
            <a:spLocks/>
          </p:cNvSpPr>
          <p:nvPr/>
        </p:nvSpPr>
        <p:spPr bwMode="auto">
          <a:xfrm>
            <a:off x="4132263" y="6034088"/>
            <a:ext cx="98425" cy="119062"/>
          </a:xfrm>
          <a:custGeom>
            <a:avLst/>
            <a:gdLst>
              <a:gd name="T0" fmla="*/ 2147483646 w 62"/>
              <a:gd name="T1" fmla="*/ 2147483646 h 75"/>
              <a:gd name="T2" fmla="*/ 2147483646 w 62"/>
              <a:gd name="T3" fmla="*/ 2147483646 h 75"/>
              <a:gd name="T4" fmla="*/ 2147483646 w 62"/>
              <a:gd name="T5" fmla="*/ 2147483646 h 75"/>
              <a:gd name="T6" fmla="*/ 2147483646 w 62"/>
              <a:gd name="T7" fmla="*/ 2147483646 h 75"/>
              <a:gd name="T8" fmla="*/ 2147483646 w 62"/>
              <a:gd name="T9" fmla="*/ 2147483646 h 75"/>
              <a:gd name="T10" fmla="*/ 2147483646 w 62"/>
              <a:gd name="T11" fmla="*/ 0 h 75"/>
              <a:gd name="T12" fmla="*/ 2147483646 w 62"/>
              <a:gd name="T13" fmla="*/ 0 h 75"/>
              <a:gd name="T14" fmla="*/ 2147483646 w 62"/>
              <a:gd name="T15" fmla="*/ 0 h 75"/>
              <a:gd name="T16" fmla="*/ 0 w 62"/>
              <a:gd name="T17" fmla="*/ 2147483646 h 75"/>
              <a:gd name="T18" fmla="*/ 0 w 62"/>
              <a:gd name="T19" fmla="*/ 2147483646 h 75"/>
              <a:gd name="T20" fmla="*/ 0 w 62"/>
              <a:gd name="T21" fmla="*/ 2147483646 h 75"/>
              <a:gd name="T22" fmla="*/ 2147483646 w 62"/>
              <a:gd name="T23" fmla="*/ 2147483646 h 75"/>
              <a:gd name="T24" fmla="*/ 2147483646 w 62"/>
              <a:gd name="T25" fmla="*/ 2147483646 h 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75">
                <a:moveTo>
                  <a:pt x="36" y="74"/>
                </a:moveTo>
                <a:lnTo>
                  <a:pt x="48" y="61"/>
                </a:lnTo>
                <a:lnTo>
                  <a:pt x="61" y="49"/>
                </a:lnTo>
                <a:lnTo>
                  <a:pt x="61" y="36"/>
                </a:lnTo>
                <a:lnTo>
                  <a:pt x="61" y="13"/>
                </a:lnTo>
                <a:lnTo>
                  <a:pt x="48" y="0"/>
                </a:lnTo>
                <a:lnTo>
                  <a:pt x="36" y="0"/>
                </a:lnTo>
                <a:lnTo>
                  <a:pt x="13" y="0"/>
                </a:lnTo>
                <a:lnTo>
                  <a:pt x="0" y="13"/>
                </a:lnTo>
                <a:lnTo>
                  <a:pt x="0" y="36"/>
                </a:lnTo>
                <a:lnTo>
                  <a:pt x="0" y="49"/>
                </a:lnTo>
                <a:lnTo>
                  <a:pt x="13" y="61"/>
                </a:lnTo>
                <a:lnTo>
                  <a:pt x="36" y="7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191" name="Freeform 15"/>
          <p:cNvSpPr>
            <a:spLocks/>
          </p:cNvSpPr>
          <p:nvPr/>
        </p:nvSpPr>
        <p:spPr bwMode="auto">
          <a:xfrm>
            <a:off x="2049463" y="2487613"/>
            <a:ext cx="98425" cy="98425"/>
          </a:xfrm>
          <a:custGeom>
            <a:avLst/>
            <a:gdLst>
              <a:gd name="T0" fmla="*/ 2147483646 w 62"/>
              <a:gd name="T1" fmla="*/ 2147483646 h 62"/>
              <a:gd name="T2" fmla="*/ 2147483646 w 62"/>
              <a:gd name="T3" fmla="*/ 2147483646 h 62"/>
              <a:gd name="T4" fmla="*/ 2147483646 w 62"/>
              <a:gd name="T5" fmla="*/ 2147483646 h 62"/>
              <a:gd name="T6" fmla="*/ 2147483646 w 62"/>
              <a:gd name="T7" fmla="*/ 2147483646 h 62"/>
              <a:gd name="T8" fmla="*/ 2147483646 w 62"/>
              <a:gd name="T9" fmla="*/ 2147483646 h 62"/>
              <a:gd name="T10" fmla="*/ 2147483646 w 62"/>
              <a:gd name="T11" fmla="*/ 0 h 62"/>
              <a:gd name="T12" fmla="*/ 2147483646 w 62"/>
              <a:gd name="T13" fmla="*/ 0 h 62"/>
              <a:gd name="T14" fmla="*/ 2147483646 w 62"/>
              <a:gd name="T15" fmla="*/ 0 h 62"/>
              <a:gd name="T16" fmla="*/ 0 w 62"/>
              <a:gd name="T17" fmla="*/ 2147483646 h 62"/>
              <a:gd name="T18" fmla="*/ 0 w 62"/>
              <a:gd name="T19" fmla="*/ 2147483646 h 62"/>
              <a:gd name="T20" fmla="*/ 0 w 62"/>
              <a:gd name="T21" fmla="*/ 2147483646 h 62"/>
              <a:gd name="T22" fmla="*/ 2147483646 w 62"/>
              <a:gd name="T23" fmla="*/ 2147483646 h 62"/>
              <a:gd name="T24" fmla="*/ 2147483646 w 62"/>
              <a:gd name="T25" fmla="*/ 2147483646 h 6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62">
                <a:moveTo>
                  <a:pt x="36" y="61"/>
                </a:moveTo>
                <a:lnTo>
                  <a:pt x="48" y="61"/>
                </a:lnTo>
                <a:lnTo>
                  <a:pt x="61" y="48"/>
                </a:lnTo>
                <a:lnTo>
                  <a:pt x="61" y="37"/>
                </a:lnTo>
                <a:lnTo>
                  <a:pt x="61" y="13"/>
                </a:lnTo>
                <a:lnTo>
                  <a:pt x="48" y="0"/>
                </a:lnTo>
                <a:lnTo>
                  <a:pt x="36" y="0"/>
                </a:lnTo>
                <a:lnTo>
                  <a:pt x="13" y="0"/>
                </a:lnTo>
                <a:lnTo>
                  <a:pt x="0" y="13"/>
                </a:lnTo>
                <a:lnTo>
                  <a:pt x="0" y="37"/>
                </a:lnTo>
                <a:lnTo>
                  <a:pt x="0" y="48"/>
                </a:lnTo>
                <a:lnTo>
                  <a:pt x="13" y="61"/>
                </a:lnTo>
                <a:lnTo>
                  <a:pt x="36" y="6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grpSp>
        <p:nvGrpSpPr>
          <p:cNvPr id="306192" name="Group 16"/>
          <p:cNvGrpSpPr>
            <a:grpSpLocks/>
          </p:cNvGrpSpPr>
          <p:nvPr/>
        </p:nvGrpSpPr>
        <p:grpSpPr bwMode="auto">
          <a:xfrm>
            <a:off x="3724275" y="0"/>
            <a:ext cx="5603875" cy="3884613"/>
            <a:chOff x="683" y="1056"/>
            <a:chExt cx="4506" cy="3068"/>
          </a:xfrm>
        </p:grpSpPr>
        <p:sp>
          <p:nvSpPr>
            <p:cNvPr id="306220" name="Rectangle 17"/>
            <p:cNvSpPr>
              <a:spLocks noChangeArrowheads="1"/>
            </p:cNvSpPr>
            <p:nvPr/>
          </p:nvSpPr>
          <p:spPr bwMode="auto">
            <a:xfrm>
              <a:off x="1118" y="3144"/>
              <a:ext cx="215" cy="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1</a:t>
              </a:r>
            </a:p>
          </p:txBody>
        </p:sp>
        <p:sp>
          <p:nvSpPr>
            <p:cNvPr id="306221" name="Rectangle 18"/>
            <p:cNvSpPr>
              <a:spLocks noChangeArrowheads="1"/>
            </p:cNvSpPr>
            <p:nvPr/>
          </p:nvSpPr>
          <p:spPr bwMode="auto">
            <a:xfrm>
              <a:off x="1191" y="2660"/>
              <a:ext cx="102" cy="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a:t>
              </a:r>
            </a:p>
          </p:txBody>
        </p:sp>
        <p:sp>
          <p:nvSpPr>
            <p:cNvPr id="306222" name="Rectangle 19"/>
            <p:cNvSpPr>
              <a:spLocks noChangeArrowheads="1"/>
            </p:cNvSpPr>
            <p:nvPr/>
          </p:nvSpPr>
          <p:spPr bwMode="auto">
            <a:xfrm>
              <a:off x="3703" y="3881"/>
              <a:ext cx="940"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       Patate</a:t>
              </a:r>
            </a:p>
          </p:txBody>
        </p:sp>
        <p:sp>
          <p:nvSpPr>
            <p:cNvPr id="306223" name="Rectangle 20"/>
            <p:cNvSpPr>
              <a:spLocks noChangeArrowheads="1"/>
            </p:cNvSpPr>
            <p:nvPr/>
          </p:nvSpPr>
          <p:spPr bwMode="auto">
            <a:xfrm>
              <a:off x="2343" y="3881"/>
              <a:ext cx="121" cy="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2</a:t>
              </a:r>
            </a:p>
          </p:txBody>
        </p:sp>
        <p:sp>
          <p:nvSpPr>
            <p:cNvPr id="306224" name="Rectangle 21"/>
            <p:cNvSpPr>
              <a:spLocks noChangeArrowheads="1"/>
            </p:cNvSpPr>
            <p:nvPr/>
          </p:nvSpPr>
          <p:spPr bwMode="auto">
            <a:xfrm>
              <a:off x="3402" y="3881"/>
              <a:ext cx="102"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4</a:t>
              </a:r>
            </a:p>
          </p:txBody>
        </p:sp>
        <p:sp>
          <p:nvSpPr>
            <p:cNvPr id="306225" name="Rectangle 22"/>
            <p:cNvSpPr>
              <a:spLocks noChangeArrowheads="1"/>
            </p:cNvSpPr>
            <p:nvPr/>
          </p:nvSpPr>
          <p:spPr bwMode="auto">
            <a:xfrm>
              <a:off x="2431" y="3180"/>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endParaRPr kumimoji="0" lang="en-US" altLang="en-US" sz="2000" b="1"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6226" name="Rectangle 23"/>
            <p:cNvSpPr>
              <a:spLocks noChangeArrowheads="1"/>
            </p:cNvSpPr>
            <p:nvPr/>
          </p:nvSpPr>
          <p:spPr bwMode="auto">
            <a:xfrm>
              <a:off x="1191" y="3882"/>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268538" rtl="0" eaLnBrk="0" fontAlgn="base" latinLnBrk="0" hangingPunct="0">
                <a:lnSpc>
                  <a:spcPct val="100000"/>
                </a:lnSpc>
                <a:spcBef>
                  <a:spcPct val="0"/>
                </a:spcBef>
                <a:spcAft>
                  <a:spcPct val="0"/>
                </a:spcAft>
                <a:buClrTx/>
                <a:buSzTx/>
                <a:buFontTx/>
                <a:buNone/>
                <a:tabLst/>
                <a:defRPr/>
              </a:pPr>
              <a:endParaRPr kumimoji="0" lang="en-US"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6227" name="Rectangle 24"/>
            <p:cNvSpPr>
              <a:spLocks noChangeArrowheads="1"/>
            </p:cNvSpPr>
            <p:nvPr/>
          </p:nvSpPr>
          <p:spPr bwMode="auto">
            <a:xfrm>
              <a:off x="683" y="1311"/>
              <a:ext cx="514" cy="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r"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Carne</a:t>
              </a:r>
            </a:p>
            <a:p>
              <a:pPr marL="0" marR="0" lvl="0" indent="0" algn="r" defTabSz="2268538"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rPr>
                <a:t> </a:t>
              </a:r>
            </a:p>
          </p:txBody>
        </p:sp>
        <p:sp>
          <p:nvSpPr>
            <p:cNvPr id="306228" name="Rectangle 25"/>
            <p:cNvSpPr>
              <a:spLocks noChangeArrowheads="1"/>
            </p:cNvSpPr>
            <p:nvPr/>
          </p:nvSpPr>
          <p:spPr bwMode="auto">
            <a:xfrm>
              <a:off x="2588" y="1056"/>
              <a:ext cx="1" cy="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268538">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defTabSz="2268538">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268538">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268538">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268538"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2268538" rtl="0" eaLnBrk="0" fontAlgn="base" latinLnBrk="0" hangingPunct="0">
                <a:lnSpc>
                  <a:spcPct val="100000"/>
                </a:lnSpc>
                <a:spcBef>
                  <a:spcPct val="0"/>
                </a:spcBef>
                <a:spcAft>
                  <a:spcPct val="0"/>
                </a:spcAft>
                <a:buClrTx/>
                <a:buSzTx/>
                <a:buFontTx/>
                <a:buNone/>
                <a:tabLst/>
                <a:defRPr/>
              </a:pPr>
              <a:endParaRPr kumimoji="0" lang="en-US" altLang="en-US" sz="2000" b="0" i="0" u="none" strike="noStrike" kern="1200" cap="none" spc="0" normalizeH="0" baseline="0" noProof="0">
                <a:ln>
                  <a:noFill/>
                </a:ln>
                <a:solidFill>
                  <a:srgbClr val="000000"/>
                </a:solidFill>
                <a:effectLst/>
                <a:uLnTx/>
                <a:uFillTx/>
                <a:latin typeface="Franklin Gothic Medium" panose="020B0603020102020204" pitchFamily="34" charset="0"/>
                <a:ea typeface="+mn-ea"/>
                <a:cs typeface="Arial" panose="020B0604020202020204" pitchFamily="34" charset="0"/>
              </a:endParaRPr>
            </a:p>
          </p:txBody>
        </p:sp>
        <p:sp>
          <p:nvSpPr>
            <p:cNvPr id="306229" name="Rectangle 26"/>
            <p:cNvSpPr>
              <a:spLocks noChangeArrowheads="1"/>
            </p:cNvSpPr>
            <p:nvPr/>
          </p:nvSpPr>
          <p:spPr bwMode="auto">
            <a:xfrm>
              <a:off x="3078" y="1056"/>
              <a:ext cx="2111" cy="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6230" name="Freeform 27"/>
            <p:cNvSpPr>
              <a:spLocks/>
            </p:cNvSpPr>
            <p:nvPr/>
          </p:nvSpPr>
          <p:spPr bwMode="auto">
            <a:xfrm>
              <a:off x="1323" y="1334"/>
              <a:ext cx="3221" cy="2513"/>
            </a:xfrm>
            <a:custGeom>
              <a:avLst/>
              <a:gdLst>
                <a:gd name="T0" fmla="*/ 0 w 3221"/>
                <a:gd name="T1" fmla="*/ 0 h 2513"/>
                <a:gd name="T2" fmla="*/ 0 w 3221"/>
                <a:gd name="T3" fmla="*/ 2512 h 2513"/>
                <a:gd name="T4" fmla="*/ 3220 w 3221"/>
                <a:gd name="T5" fmla="*/ 2512 h 2513"/>
                <a:gd name="T6" fmla="*/ 0 60000 65536"/>
                <a:gd name="T7" fmla="*/ 0 60000 65536"/>
                <a:gd name="T8" fmla="*/ 0 60000 65536"/>
              </a:gdLst>
              <a:ahLst/>
              <a:cxnLst>
                <a:cxn ang="T6">
                  <a:pos x="T0" y="T1"/>
                </a:cxn>
                <a:cxn ang="T7">
                  <a:pos x="T2" y="T3"/>
                </a:cxn>
                <a:cxn ang="T8">
                  <a:pos x="T4" y="T5"/>
                </a:cxn>
              </a:cxnLst>
              <a:rect l="0" t="0" r="r" b="b"/>
              <a:pathLst>
                <a:path w="3221" h="2513">
                  <a:moveTo>
                    <a:pt x="0" y="0"/>
                  </a:moveTo>
                  <a:lnTo>
                    <a:pt x="0" y="2512"/>
                  </a:lnTo>
                  <a:lnTo>
                    <a:pt x="3220" y="251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231" name="Line 28"/>
            <p:cNvSpPr>
              <a:spLocks noChangeShapeType="1"/>
            </p:cNvSpPr>
            <p:nvPr/>
          </p:nvSpPr>
          <p:spPr bwMode="auto">
            <a:xfrm>
              <a:off x="1335" y="2747"/>
              <a:ext cx="2082" cy="1091"/>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232" name="Freeform 29"/>
            <p:cNvSpPr>
              <a:spLocks/>
            </p:cNvSpPr>
            <p:nvPr/>
          </p:nvSpPr>
          <p:spPr bwMode="auto">
            <a:xfrm>
              <a:off x="3389" y="3823"/>
              <a:ext cx="73" cy="60"/>
            </a:xfrm>
            <a:custGeom>
              <a:avLst/>
              <a:gdLst>
                <a:gd name="T0" fmla="*/ 36 w 73"/>
                <a:gd name="T1" fmla="*/ 59 h 60"/>
                <a:gd name="T2" fmla="*/ 49 w 73"/>
                <a:gd name="T3" fmla="*/ 59 h 60"/>
                <a:gd name="T4" fmla="*/ 59 w 73"/>
                <a:gd name="T5" fmla="*/ 47 h 60"/>
                <a:gd name="T6" fmla="*/ 72 w 73"/>
                <a:gd name="T7" fmla="*/ 23 h 60"/>
                <a:gd name="T8" fmla="*/ 59 w 73"/>
                <a:gd name="T9" fmla="*/ 12 h 60"/>
                <a:gd name="T10" fmla="*/ 49 w 73"/>
                <a:gd name="T11" fmla="*/ 0 h 60"/>
                <a:gd name="T12" fmla="*/ 36 w 73"/>
                <a:gd name="T13" fmla="*/ 0 h 60"/>
                <a:gd name="T14" fmla="*/ 23 w 73"/>
                <a:gd name="T15" fmla="*/ 0 h 60"/>
                <a:gd name="T16" fmla="*/ 13 w 73"/>
                <a:gd name="T17" fmla="*/ 12 h 60"/>
                <a:gd name="T18" fmla="*/ 0 w 73"/>
                <a:gd name="T19" fmla="*/ 23 h 60"/>
                <a:gd name="T20" fmla="*/ 13 w 73"/>
                <a:gd name="T21" fmla="*/ 47 h 60"/>
                <a:gd name="T22" fmla="*/ 23 w 73"/>
                <a:gd name="T23" fmla="*/ 59 h 60"/>
                <a:gd name="T24" fmla="*/ 36 w 73"/>
                <a:gd name="T25" fmla="*/ 59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60">
                  <a:moveTo>
                    <a:pt x="36" y="59"/>
                  </a:moveTo>
                  <a:lnTo>
                    <a:pt x="49" y="59"/>
                  </a:lnTo>
                  <a:lnTo>
                    <a:pt x="59" y="47"/>
                  </a:lnTo>
                  <a:lnTo>
                    <a:pt x="72" y="23"/>
                  </a:lnTo>
                  <a:lnTo>
                    <a:pt x="59" y="12"/>
                  </a:lnTo>
                  <a:lnTo>
                    <a:pt x="49" y="0"/>
                  </a:lnTo>
                  <a:lnTo>
                    <a:pt x="36" y="0"/>
                  </a:lnTo>
                  <a:lnTo>
                    <a:pt x="23" y="0"/>
                  </a:lnTo>
                  <a:lnTo>
                    <a:pt x="13" y="12"/>
                  </a:lnTo>
                  <a:lnTo>
                    <a:pt x="0" y="23"/>
                  </a:lnTo>
                  <a:lnTo>
                    <a:pt x="13" y="47"/>
                  </a:lnTo>
                  <a:lnTo>
                    <a:pt x="23" y="59"/>
                  </a:lnTo>
                  <a:lnTo>
                    <a:pt x="36" y="5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233" name="Freeform 30"/>
            <p:cNvSpPr>
              <a:spLocks/>
            </p:cNvSpPr>
            <p:nvPr/>
          </p:nvSpPr>
          <p:spPr bwMode="auto">
            <a:xfrm>
              <a:off x="1323" y="3290"/>
              <a:ext cx="1058" cy="557"/>
            </a:xfrm>
            <a:custGeom>
              <a:avLst/>
              <a:gdLst>
                <a:gd name="T0" fmla="*/ 0 w 1058"/>
                <a:gd name="T1" fmla="*/ 0 h 557"/>
                <a:gd name="T2" fmla="*/ 1057 w 1058"/>
                <a:gd name="T3" fmla="*/ 0 h 557"/>
                <a:gd name="T4" fmla="*/ 1057 w 1058"/>
                <a:gd name="T5" fmla="*/ 556 h 557"/>
                <a:gd name="T6" fmla="*/ 0 60000 65536"/>
                <a:gd name="T7" fmla="*/ 0 60000 65536"/>
                <a:gd name="T8" fmla="*/ 0 60000 65536"/>
              </a:gdLst>
              <a:ahLst/>
              <a:cxnLst>
                <a:cxn ang="T6">
                  <a:pos x="T0" y="T1"/>
                </a:cxn>
                <a:cxn ang="T7">
                  <a:pos x="T2" y="T3"/>
                </a:cxn>
                <a:cxn ang="T8">
                  <a:pos x="T4" y="T5"/>
                </a:cxn>
              </a:cxnLst>
              <a:rect l="0" t="0" r="r" b="b"/>
              <a:pathLst>
                <a:path w="1058" h="557">
                  <a:moveTo>
                    <a:pt x="0" y="0"/>
                  </a:moveTo>
                  <a:lnTo>
                    <a:pt x="1057" y="0"/>
                  </a:lnTo>
                  <a:lnTo>
                    <a:pt x="1057" y="556"/>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234" name="Freeform 31"/>
            <p:cNvSpPr>
              <a:spLocks/>
            </p:cNvSpPr>
            <p:nvPr/>
          </p:nvSpPr>
          <p:spPr bwMode="auto">
            <a:xfrm>
              <a:off x="2344" y="3266"/>
              <a:ext cx="73" cy="63"/>
            </a:xfrm>
            <a:custGeom>
              <a:avLst/>
              <a:gdLst>
                <a:gd name="T0" fmla="*/ 36 w 73"/>
                <a:gd name="T1" fmla="*/ 62 h 63"/>
                <a:gd name="T2" fmla="*/ 49 w 73"/>
                <a:gd name="T3" fmla="*/ 62 h 63"/>
                <a:gd name="T4" fmla="*/ 59 w 73"/>
                <a:gd name="T5" fmla="*/ 49 h 63"/>
                <a:gd name="T6" fmla="*/ 72 w 73"/>
                <a:gd name="T7" fmla="*/ 25 h 63"/>
                <a:gd name="T8" fmla="*/ 59 w 73"/>
                <a:gd name="T9" fmla="*/ 13 h 63"/>
                <a:gd name="T10" fmla="*/ 49 w 73"/>
                <a:gd name="T11" fmla="*/ 0 h 63"/>
                <a:gd name="T12" fmla="*/ 36 w 73"/>
                <a:gd name="T13" fmla="*/ 0 h 63"/>
                <a:gd name="T14" fmla="*/ 13 w 73"/>
                <a:gd name="T15" fmla="*/ 0 h 63"/>
                <a:gd name="T16" fmla="*/ 0 w 73"/>
                <a:gd name="T17" fmla="*/ 13 h 63"/>
                <a:gd name="T18" fmla="*/ 0 w 73"/>
                <a:gd name="T19" fmla="*/ 25 h 63"/>
                <a:gd name="T20" fmla="*/ 0 w 73"/>
                <a:gd name="T21" fmla="*/ 49 h 63"/>
                <a:gd name="T22" fmla="*/ 13 w 73"/>
                <a:gd name="T23" fmla="*/ 62 h 63"/>
                <a:gd name="T24" fmla="*/ 36 w 73"/>
                <a:gd name="T25" fmla="*/ 62 h 6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63">
                  <a:moveTo>
                    <a:pt x="36" y="62"/>
                  </a:moveTo>
                  <a:lnTo>
                    <a:pt x="49" y="62"/>
                  </a:lnTo>
                  <a:lnTo>
                    <a:pt x="59" y="49"/>
                  </a:lnTo>
                  <a:lnTo>
                    <a:pt x="72" y="25"/>
                  </a:lnTo>
                  <a:lnTo>
                    <a:pt x="59" y="13"/>
                  </a:lnTo>
                  <a:lnTo>
                    <a:pt x="49" y="0"/>
                  </a:lnTo>
                  <a:lnTo>
                    <a:pt x="36" y="0"/>
                  </a:lnTo>
                  <a:lnTo>
                    <a:pt x="13" y="0"/>
                  </a:lnTo>
                  <a:lnTo>
                    <a:pt x="0" y="13"/>
                  </a:lnTo>
                  <a:lnTo>
                    <a:pt x="0" y="25"/>
                  </a:lnTo>
                  <a:lnTo>
                    <a:pt x="0" y="49"/>
                  </a:lnTo>
                  <a:lnTo>
                    <a:pt x="13" y="62"/>
                  </a:lnTo>
                  <a:lnTo>
                    <a:pt x="36" y="6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235" name="Freeform 32"/>
            <p:cNvSpPr>
              <a:spLocks/>
            </p:cNvSpPr>
            <p:nvPr/>
          </p:nvSpPr>
          <p:spPr bwMode="auto">
            <a:xfrm>
              <a:off x="1287" y="2699"/>
              <a:ext cx="62" cy="73"/>
            </a:xfrm>
            <a:custGeom>
              <a:avLst/>
              <a:gdLst>
                <a:gd name="T0" fmla="*/ 36 w 62"/>
                <a:gd name="T1" fmla="*/ 72 h 73"/>
                <a:gd name="T2" fmla="*/ 48 w 62"/>
                <a:gd name="T3" fmla="*/ 72 h 73"/>
                <a:gd name="T4" fmla="*/ 61 w 62"/>
                <a:gd name="T5" fmla="*/ 59 h 73"/>
                <a:gd name="T6" fmla="*/ 61 w 62"/>
                <a:gd name="T7" fmla="*/ 36 h 73"/>
                <a:gd name="T8" fmla="*/ 61 w 62"/>
                <a:gd name="T9" fmla="*/ 23 h 73"/>
                <a:gd name="T10" fmla="*/ 48 w 62"/>
                <a:gd name="T11" fmla="*/ 13 h 73"/>
                <a:gd name="T12" fmla="*/ 36 w 62"/>
                <a:gd name="T13" fmla="*/ 0 h 73"/>
                <a:gd name="T14" fmla="*/ 13 w 62"/>
                <a:gd name="T15" fmla="*/ 13 h 73"/>
                <a:gd name="T16" fmla="*/ 0 w 62"/>
                <a:gd name="T17" fmla="*/ 23 h 73"/>
                <a:gd name="T18" fmla="*/ 0 w 62"/>
                <a:gd name="T19" fmla="*/ 36 h 73"/>
                <a:gd name="T20" fmla="*/ 0 w 62"/>
                <a:gd name="T21" fmla="*/ 59 h 73"/>
                <a:gd name="T22" fmla="*/ 13 w 62"/>
                <a:gd name="T23" fmla="*/ 72 h 73"/>
                <a:gd name="T24" fmla="*/ 36 w 62"/>
                <a:gd name="T25" fmla="*/ 72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2" h="73">
                  <a:moveTo>
                    <a:pt x="36" y="72"/>
                  </a:moveTo>
                  <a:lnTo>
                    <a:pt x="48" y="72"/>
                  </a:lnTo>
                  <a:lnTo>
                    <a:pt x="61" y="59"/>
                  </a:lnTo>
                  <a:lnTo>
                    <a:pt x="61" y="36"/>
                  </a:lnTo>
                  <a:lnTo>
                    <a:pt x="61" y="23"/>
                  </a:lnTo>
                  <a:lnTo>
                    <a:pt x="48" y="13"/>
                  </a:lnTo>
                  <a:lnTo>
                    <a:pt x="36" y="0"/>
                  </a:lnTo>
                  <a:lnTo>
                    <a:pt x="13" y="13"/>
                  </a:lnTo>
                  <a:lnTo>
                    <a:pt x="0" y="23"/>
                  </a:lnTo>
                  <a:lnTo>
                    <a:pt x="0" y="36"/>
                  </a:lnTo>
                  <a:lnTo>
                    <a:pt x="0" y="59"/>
                  </a:lnTo>
                  <a:lnTo>
                    <a:pt x="13" y="72"/>
                  </a:lnTo>
                  <a:lnTo>
                    <a:pt x="36" y="7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grpSp>
      <p:sp>
        <p:nvSpPr>
          <p:cNvPr id="306193" name="Text Box 33"/>
          <p:cNvSpPr txBox="1">
            <a:spLocks noChangeArrowheads="1"/>
          </p:cNvSpPr>
          <p:nvPr/>
        </p:nvSpPr>
        <p:spPr bwMode="auto">
          <a:xfrm>
            <a:off x="6659563" y="2708275"/>
            <a:ext cx="1695450" cy="379413"/>
          </a:xfrm>
          <a:prstGeom prst="rect">
            <a:avLst/>
          </a:prstGeom>
          <a:solidFill>
            <a:schemeClr val="accent1">
              <a:alpha val="32941"/>
            </a:schemeClr>
          </a:solidFill>
          <a:ln w="12700">
            <a:solidFill>
              <a:srgbClr val="0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FPP contadino</a:t>
            </a:r>
          </a:p>
        </p:txBody>
      </p:sp>
      <p:sp>
        <p:nvSpPr>
          <p:cNvPr id="306194" name="Text Box 34"/>
          <p:cNvSpPr txBox="1">
            <a:spLocks noChangeArrowheads="1"/>
          </p:cNvSpPr>
          <p:nvPr/>
        </p:nvSpPr>
        <p:spPr bwMode="auto">
          <a:xfrm>
            <a:off x="4067175" y="5013325"/>
            <a:ext cx="1695450" cy="379413"/>
          </a:xfrm>
          <a:prstGeom prst="rect">
            <a:avLst/>
          </a:prstGeom>
          <a:solidFill>
            <a:schemeClr val="accent1">
              <a:alpha val="32941"/>
            </a:schemeClr>
          </a:solidFill>
          <a:ln w="12700">
            <a:solidFill>
              <a:srgbClr val="0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FPP allevatore</a:t>
            </a:r>
          </a:p>
        </p:txBody>
      </p:sp>
      <p:sp>
        <p:nvSpPr>
          <p:cNvPr id="754723" name="Line 35"/>
          <p:cNvSpPr>
            <a:spLocks noChangeShapeType="1"/>
          </p:cNvSpPr>
          <p:nvPr/>
        </p:nvSpPr>
        <p:spPr bwMode="auto">
          <a:xfrm>
            <a:off x="4572000" y="1196975"/>
            <a:ext cx="1944688" cy="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24" name="Line 36"/>
          <p:cNvSpPr>
            <a:spLocks noChangeShapeType="1"/>
          </p:cNvSpPr>
          <p:nvPr/>
        </p:nvSpPr>
        <p:spPr bwMode="auto">
          <a:xfrm>
            <a:off x="6516688" y="1196975"/>
            <a:ext cx="0" cy="2303463"/>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197" name="Freeform 37"/>
          <p:cNvSpPr>
            <a:spLocks/>
          </p:cNvSpPr>
          <p:nvPr/>
        </p:nvSpPr>
        <p:spPr bwMode="auto">
          <a:xfrm>
            <a:off x="6443663" y="1125538"/>
            <a:ext cx="115887" cy="117475"/>
          </a:xfrm>
          <a:custGeom>
            <a:avLst/>
            <a:gdLst>
              <a:gd name="T0" fmla="*/ 2147483646 w 73"/>
              <a:gd name="T1" fmla="*/ 2147483646 h 74"/>
              <a:gd name="T2" fmla="*/ 2147483646 w 73"/>
              <a:gd name="T3" fmla="*/ 2147483646 h 74"/>
              <a:gd name="T4" fmla="*/ 2147483646 w 73"/>
              <a:gd name="T5" fmla="*/ 2147483646 h 74"/>
              <a:gd name="T6" fmla="*/ 2147483646 w 73"/>
              <a:gd name="T7" fmla="*/ 2147483646 h 74"/>
              <a:gd name="T8" fmla="*/ 2147483646 w 73"/>
              <a:gd name="T9" fmla="*/ 2147483646 h 74"/>
              <a:gd name="T10" fmla="*/ 2147483646 w 73"/>
              <a:gd name="T11" fmla="*/ 0 h 74"/>
              <a:gd name="T12" fmla="*/ 2147483646 w 73"/>
              <a:gd name="T13" fmla="*/ 0 h 74"/>
              <a:gd name="T14" fmla="*/ 2147483646 w 73"/>
              <a:gd name="T15" fmla="*/ 0 h 74"/>
              <a:gd name="T16" fmla="*/ 2147483646 w 73"/>
              <a:gd name="T17" fmla="*/ 2147483646 h 74"/>
              <a:gd name="T18" fmla="*/ 0 w 73"/>
              <a:gd name="T19" fmla="*/ 2147483646 h 74"/>
              <a:gd name="T20" fmla="*/ 2147483646 w 73"/>
              <a:gd name="T21" fmla="*/ 2147483646 h 74"/>
              <a:gd name="T22" fmla="*/ 2147483646 w 73"/>
              <a:gd name="T23" fmla="*/ 2147483646 h 74"/>
              <a:gd name="T24" fmla="*/ 2147483646 w 73"/>
              <a:gd name="T25" fmla="*/ 214748364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4">
                <a:moveTo>
                  <a:pt x="36" y="73"/>
                </a:moveTo>
                <a:lnTo>
                  <a:pt x="59" y="60"/>
                </a:lnTo>
                <a:lnTo>
                  <a:pt x="59" y="49"/>
                </a:lnTo>
                <a:lnTo>
                  <a:pt x="72" y="37"/>
                </a:lnTo>
                <a:lnTo>
                  <a:pt x="59" y="13"/>
                </a:lnTo>
                <a:lnTo>
                  <a:pt x="59" y="0"/>
                </a:lnTo>
                <a:lnTo>
                  <a:pt x="36" y="0"/>
                </a:lnTo>
                <a:lnTo>
                  <a:pt x="23" y="0"/>
                </a:lnTo>
                <a:lnTo>
                  <a:pt x="13" y="13"/>
                </a:lnTo>
                <a:lnTo>
                  <a:pt x="0" y="37"/>
                </a:lnTo>
                <a:lnTo>
                  <a:pt x="13" y="49"/>
                </a:lnTo>
                <a:lnTo>
                  <a:pt x="23" y="60"/>
                </a:lnTo>
                <a:lnTo>
                  <a:pt x="3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26" name="Line 38"/>
          <p:cNvSpPr>
            <a:spLocks noChangeShapeType="1"/>
          </p:cNvSpPr>
          <p:nvPr/>
        </p:nvSpPr>
        <p:spPr bwMode="auto">
          <a:xfrm>
            <a:off x="2124075" y="4076700"/>
            <a:ext cx="1295400" cy="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27" name="Line 39"/>
          <p:cNvSpPr>
            <a:spLocks noChangeShapeType="1"/>
          </p:cNvSpPr>
          <p:nvPr/>
        </p:nvSpPr>
        <p:spPr bwMode="auto">
          <a:xfrm>
            <a:off x="3419475" y="4076700"/>
            <a:ext cx="0" cy="2016125"/>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6200" name="Freeform 40"/>
          <p:cNvSpPr>
            <a:spLocks/>
          </p:cNvSpPr>
          <p:nvPr/>
        </p:nvSpPr>
        <p:spPr bwMode="auto">
          <a:xfrm>
            <a:off x="3348038" y="4005263"/>
            <a:ext cx="115887" cy="117475"/>
          </a:xfrm>
          <a:custGeom>
            <a:avLst/>
            <a:gdLst>
              <a:gd name="T0" fmla="*/ 2147483646 w 73"/>
              <a:gd name="T1" fmla="*/ 2147483646 h 74"/>
              <a:gd name="T2" fmla="*/ 2147483646 w 73"/>
              <a:gd name="T3" fmla="*/ 2147483646 h 74"/>
              <a:gd name="T4" fmla="*/ 2147483646 w 73"/>
              <a:gd name="T5" fmla="*/ 2147483646 h 74"/>
              <a:gd name="T6" fmla="*/ 2147483646 w 73"/>
              <a:gd name="T7" fmla="*/ 2147483646 h 74"/>
              <a:gd name="T8" fmla="*/ 2147483646 w 73"/>
              <a:gd name="T9" fmla="*/ 2147483646 h 74"/>
              <a:gd name="T10" fmla="*/ 2147483646 w 73"/>
              <a:gd name="T11" fmla="*/ 0 h 74"/>
              <a:gd name="T12" fmla="*/ 2147483646 w 73"/>
              <a:gd name="T13" fmla="*/ 0 h 74"/>
              <a:gd name="T14" fmla="*/ 2147483646 w 73"/>
              <a:gd name="T15" fmla="*/ 0 h 74"/>
              <a:gd name="T16" fmla="*/ 2147483646 w 73"/>
              <a:gd name="T17" fmla="*/ 2147483646 h 74"/>
              <a:gd name="T18" fmla="*/ 0 w 73"/>
              <a:gd name="T19" fmla="*/ 2147483646 h 74"/>
              <a:gd name="T20" fmla="*/ 2147483646 w 73"/>
              <a:gd name="T21" fmla="*/ 2147483646 h 74"/>
              <a:gd name="T22" fmla="*/ 2147483646 w 73"/>
              <a:gd name="T23" fmla="*/ 2147483646 h 74"/>
              <a:gd name="T24" fmla="*/ 2147483646 w 73"/>
              <a:gd name="T25" fmla="*/ 214748364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4">
                <a:moveTo>
                  <a:pt x="36" y="73"/>
                </a:moveTo>
                <a:lnTo>
                  <a:pt x="59" y="60"/>
                </a:lnTo>
                <a:lnTo>
                  <a:pt x="59" y="49"/>
                </a:lnTo>
                <a:lnTo>
                  <a:pt x="72" y="37"/>
                </a:lnTo>
                <a:lnTo>
                  <a:pt x="59" y="13"/>
                </a:lnTo>
                <a:lnTo>
                  <a:pt x="59" y="0"/>
                </a:lnTo>
                <a:lnTo>
                  <a:pt x="36" y="0"/>
                </a:lnTo>
                <a:lnTo>
                  <a:pt x="23" y="0"/>
                </a:lnTo>
                <a:lnTo>
                  <a:pt x="13" y="13"/>
                </a:lnTo>
                <a:lnTo>
                  <a:pt x="0" y="37"/>
                </a:lnTo>
                <a:lnTo>
                  <a:pt x="13" y="49"/>
                </a:lnTo>
                <a:lnTo>
                  <a:pt x="23" y="60"/>
                </a:lnTo>
                <a:lnTo>
                  <a:pt x="3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29" name="Text Box 41"/>
          <p:cNvSpPr txBox="1">
            <a:spLocks noChangeArrowheads="1"/>
          </p:cNvSpPr>
          <p:nvPr/>
        </p:nvSpPr>
        <p:spPr bwMode="auto">
          <a:xfrm>
            <a:off x="0" y="549275"/>
            <a:ext cx="3600450" cy="1006475"/>
          </a:xfrm>
          <a:prstGeom prst="rect">
            <a:avLst/>
          </a:prstGeom>
          <a:solidFill>
            <a:srgbClr val="CCFFFF">
              <a:alpha val="34117"/>
            </a:srgbClr>
          </a:solidFill>
          <a:ln>
            <a:noFill/>
          </a:ln>
          <a:effectLst/>
          <a:extLst>
            <a:ext uri="{91240B29-F687-4F45-9708-019B960494DF}">
              <a14:hiddenLine xmlns:a14="http://schemas.microsoft.com/office/drawing/2010/main" w="12700">
                <a:solidFill>
                  <a:srgbClr val="0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A = scelta autarchica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S = specializzazione e scambio</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C = consumo post-scambio</a:t>
            </a:r>
          </a:p>
        </p:txBody>
      </p:sp>
      <p:sp>
        <p:nvSpPr>
          <p:cNvPr id="306202" name="Text Box 42"/>
          <p:cNvSpPr txBox="1">
            <a:spLocks noChangeArrowheads="1"/>
          </p:cNvSpPr>
          <p:nvPr/>
        </p:nvSpPr>
        <p:spPr bwMode="auto">
          <a:xfrm>
            <a:off x="5795963" y="2492375"/>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A</a:t>
            </a:r>
          </a:p>
        </p:txBody>
      </p:sp>
      <p:sp>
        <p:nvSpPr>
          <p:cNvPr id="754731" name="Text Box 43"/>
          <p:cNvSpPr txBox="1">
            <a:spLocks noChangeArrowheads="1"/>
          </p:cNvSpPr>
          <p:nvPr/>
        </p:nvSpPr>
        <p:spPr bwMode="auto">
          <a:xfrm>
            <a:off x="7019925" y="32131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S</a:t>
            </a:r>
          </a:p>
        </p:txBody>
      </p:sp>
      <p:sp>
        <p:nvSpPr>
          <p:cNvPr id="754732" name="Text Box 44"/>
          <p:cNvSpPr txBox="1">
            <a:spLocks noChangeArrowheads="1"/>
          </p:cNvSpPr>
          <p:nvPr/>
        </p:nvSpPr>
        <p:spPr bwMode="auto">
          <a:xfrm>
            <a:off x="6516688" y="83661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C</a:t>
            </a:r>
          </a:p>
        </p:txBody>
      </p:sp>
      <p:sp>
        <p:nvSpPr>
          <p:cNvPr id="754733" name="Text Box 45"/>
          <p:cNvSpPr txBox="1">
            <a:spLocks noChangeArrowheads="1"/>
          </p:cNvSpPr>
          <p:nvPr/>
        </p:nvSpPr>
        <p:spPr bwMode="auto">
          <a:xfrm>
            <a:off x="2700338" y="3357563"/>
            <a:ext cx="311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S</a:t>
            </a:r>
          </a:p>
        </p:txBody>
      </p:sp>
      <p:sp>
        <p:nvSpPr>
          <p:cNvPr id="306206" name="Text Box 46"/>
          <p:cNvSpPr txBox="1">
            <a:spLocks noChangeArrowheads="1"/>
          </p:cNvSpPr>
          <p:nvPr/>
        </p:nvSpPr>
        <p:spPr bwMode="auto">
          <a:xfrm>
            <a:off x="2916238" y="4365625"/>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A</a:t>
            </a:r>
          </a:p>
        </p:txBody>
      </p:sp>
      <p:sp>
        <p:nvSpPr>
          <p:cNvPr id="306207" name="Freeform 47"/>
          <p:cNvSpPr>
            <a:spLocks/>
          </p:cNvSpPr>
          <p:nvPr/>
        </p:nvSpPr>
        <p:spPr bwMode="auto">
          <a:xfrm>
            <a:off x="2771775" y="3716338"/>
            <a:ext cx="115888" cy="117475"/>
          </a:xfrm>
          <a:custGeom>
            <a:avLst/>
            <a:gdLst>
              <a:gd name="T0" fmla="*/ 2147483646 w 73"/>
              <a:gd name="T1" fmla="*/ 2147483646 h 74"/>
              <a:gd name="T2" fmla="*/ 2147483646 w 73"/>
              <a:gd name="T3" fmla="*/ 2147483646 h 74"/>
              <a:gd name="T4" fmla="*/ 2147483646 w 73"/>
              <a:gd name="T5" fmla="*/ 2147483646 h 74"/>
              <a:gd name="T6" fmla="*/ 2147483646 w 73"/>
              <a:gd name="T7" fmla="*/ 2147483646 h 74"/>
              <a:gd name="T8" fmla="*/ 2147483646 w 73"/>
              <a:gd name="T9" fmla="*/ 2147483646 h 74"/>
              <a:gd name="T10" fmla="*/ 2147483646 w 73"/>
              <a:gd name="T11" fmla="*/ 0 h 74"/>
              <a:gd name="T12" fmla="*/ 2147483646 w 73"/>
              <a:gd name="T13" fmla="*/ 0 h 74"/>
              <a:gd name="T14" fmla="*/ 2147483646 w 73"/>
              <a:gd name="T15" fmla="*/ 0 h 74"/>
              <a:gd name="T16" fmla="*/ 2147483646 w 73"/>
              <a:gd name="T17" fmla="*/ 2147483646 h 74"/>
              <a:gd name="T18" fmla="*/ 0 w 73"/>
              <a:gd name="T19" fmla="*/ 2147483646 h 74"/>
              <a:gd name="T20" fmla="*/ 2147483646 w 73"/>
              <a:gd name="T21" fmla="*/ 2147483646 h 74"/>
              <a:gd name="T22" fmla="*/ 2147483646 w 73"/>
              <a:gd name="T23" fmla="*/ 2147483646 h 74"/>
              <a:gd name="T24" fmla="*/ 2147483646 w 73"/>
              <a:gd name="T25" fmla="*/ 2147483646 h 7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3" h="74">
                <a:moveTo>
                  <a:pt x="36" y="73"/>
                </a:moveTo>
                <a:lnTo>
                  <a:pt x="59" y="60"/>
                </a:lnTo>
                <a:lnTo>
                  <a:pt x="59" y="49"/>
                </a:lnTo>
                <a:lnTo>
                  <a:pt x="72" y="37"/>
                </a:lnTo>
                <a:lnTo>
                  <a:pt x="59" y="13"/>
                </a:lnTo>
                <a:lnTo>
                  <a:pt x="59" y="0"/>
                </a:lnTo>
                <a:lnTo>
                  <a:pt x="36" y="0"/>
                </a:lnTo>
                <a:lnTo>
                  <a:pt x="23" y="0"/>
                </a:lnTo>
                <a:lnTo>
                  <a:pt x="13" y="13"/>
                </a:lnTo>
                <a:lnTo>
                  <a:pt x="0" y="37"/>
                </a:lnTo>
                <a:lnTo>
                  <a:pt x="13" y="49"/>
                </a:lnTo>
                <a:lnTo>
                  <a:pt x="23" y="60"/>
                </a:lnTo>
                <a:lnTo>
                  <a:pt x="36" y="7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36" name="Line 48"/>
          <p:cNvSpPr>
            <a:spLocks noChangeShapeType="1"/>
          </p:cNvSpPr>
          <p:nvPr/>
        </p:nvSpPr>
        <p:spPr bwMode="auto">
          <a:xfrm>
            <a:off x="2843213" y="3789363"/>
            <a:ext cx="0" cy="2303462"/>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37" name="Line 49"/>
          <p:cNvSpPr>
            <a:spLocks noChangeShapeType="1"/>
          </p:cNvSpPr>
          <p:nvPr/>
        </p:nvSpPr>
        <p:spPr bwMode="auto">
          <a:xfrm flipH="1">
            <a:off x="2124075" y="3789363"/>
            <a:ext cx="719138" cy="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754738" name="Text Box 50"/>
          <p:cNvSpPr txBox="1">
            <a:spLocks noChangeArrowheads="1"/>
          </p:cNvSpPr>
          <p:nvPr/>
        </p:nvSpPr>
        <p:spPr bwMode="auto">
          <a:xfrm>
            <a:off x="3348038" y="37893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C</a:t>
            </a:r>
          </a:p>
        </p:txBody>
      </p:sp>
      <p:sp>
        <p:nvSpPr>
          <p:cNvPr id="306211" name="Text Box 51"/>
          <p:cNvSpPr txBox="1">
            <a:spLocks noChangeArrowheads="1"/>
          </p:cNvSpPr>
          <p:nvPr/>
        </p:nvSpPr>
        <p:spPr bwMode="auto">
          <a:xfrm>
            <a:off x="1692275" y="36449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24</a:t>
            </a:r>
          </a:p>
        </p:txBody>
      </p:sp>
      <p:sp>
        <p:nvSpPr>
          <p:cNvPr id="306212" name="Text Box 52"/>
          <p:cNvSpPr txBox="1">
            <a:spLocks noChangeArrowheads="1"/>
          </p:cNvSpPr>
          <p:nvPr/>
        </p:nvSpPr>
        <p:spPr bwMode="auto">
          <a:xfrm>
            <a:off x="1692275" y="39338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21</a:t>
            </a:r>
          </a:p>
        </p:txBody>
      </p:sp>
      <p:sp>
        <p:nvSpPr>
          <p:cNvPr id="306213" name="Text Box 53"/>
          <p:cNvSpPr txBox="1">
            <a:spLocks noChangeArrowheads="1"/>
          </p:cNvSpPr>
          <p:nvPr/>
        </p:nvSpPr>
        <p:spPr bwMode="auto">
          <a:xfrm>
            <a:off x="2679700" y="6042025"/>
            <a:ext cx="298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2</a:t>
            </a:r>
          </a:p>
        </p:txBody>
      </p:sp>
      <p:sp>
        <p:nvSpPr>
          <p:cNvPr id="306214" name="Text Box 54"/>
          <p:cNvSpPr txBox="1">
            <a:spLocks noChangeArrowheads="1"/>
          </p:cNvSpPr>
          <p:nvPr/>
        </p:nvSpPr>
        <p:spPr bwMode="auto">
          <a:xfrm>
            <a:off x="3276600" y="6021388"/>
            <a:ext cx="29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3</a:t>
            </a:r>
          </a:p>
        </p:txBody>
      </p:sp>
      <p:sp>
        <p:nvSpPr>
          <p:cNvPr id="306215" name="Text Box 55"/>
          <p:cNvSpPr txBox="1">
            <a:spLocks noChangeArrowheads="1"/>
          </p:cNvSpPr>
          <p:nvPr/>
        </p:nvSpPr>
        <p:spPr bwMode="auto">
          <a:xfrm>
            <a:off x="4211638" y="957263"/>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3</a:t>
            </a:r>
          </a:p>
        </p:txBody>
      </p:sp>
      <p:sp>
        <p:nvSpPr>
          <p:cNvPr id="306216" name="Text Box 56"/>
          <p:cNvSpPr txBox="1">
            <a:spLocks noChangeArrowheads="1"/>
          </p:cNvSpPr>
          <p:nvPr/>
        </p:nvSpPr>
        <p:spPr bwMode="auto">
          <a:xfrm>
            <a:off x="6372225" y="3476625"/>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20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3</a:t>
            </a:r>
          </a:p>
        </p:txBody>
      </p:sp>
      <p:sp>
        <p:nvSpPr>
          <p:cNvPr id="754745" name="Text Box 57"/>
          <p:cNvSpPr txBox="1">
            <a:spLocks noChangeArrowheads="1"/>
          </p:cNvSpPr>
          <p:nvPr/>
        </p:nvSpPr>
        <p:spPr bwMode="auto">
          <a:xfrm>
            <a:off x="6394450" y="4364038"/>
            <a:ext cx="2314575" cy="822325"/>
          </a:xfrm>
          <a:prstGeom prst="rect">
            <a:avLst/>
          </a:prstGeom>
          <a:solidFill>
            <a:srgbClr val="CCFFFF">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C è migliore di A</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per </a:t>
            </a:r>
            <a:r>
              <a:rPr kumimoji="0" lang="it-IT" altLang="en-US" sz="2400" b="0" i="0" u="sng"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entrambi</a:t>
            </a:r>
          </a:p>
        </p:txBody>
      </p:sp>
      <p:sp>
        <p:nvSpPr>
          <p:cNvPr id="306218" name="CasellaDiTesto 1"/>
          <p:cNvSpPr txBox="1">
            <a:spLocks noChangeArrowheads="1"/>
          </p:cNvSpPr>
          <p:nvPr/>
        </p:nvSpPr>
        <p:spPr bwMode="auto">
          <a:xfrm>
            <a:off x="2952750" y="6043613"/>
            <a:ext cx="4730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rPr>
              <a:t>2,5</a:t>
            </a:r>
          </a:p>
        </p:txBody>
      </p:sp>
      <p:sp>
        <p:nvSpPr>
          <p:cNvPr id="306219" name="CasellaDiTesto 2"/>
          <p:cNvSpPr txBox="1">
            <a:spLocks noChangeArrowheads="1"/>
          </p:cNvSpPr>
          <p:nvPr/>
        </p:nvSpPr>
        <p:spPr bwMode="auto">
          <a:xfrm>
            <a:off x="1670050" y="4237038"/>
            <a:ext cx="4143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rPr>
              <a:t>20</a:t>
            </a:r>
          </a:p>
        </p:txBody>
      </p:sp>
    </p:spTree>
    <p:extLst>
      <p:ext uri="{BB962C8B-B14F-4D97-AF65-F5344CB8AC3E}">
        <p14:creationId xmlns:p14="http://schemas.microsoft.com/office/powerpoint/2010/main" val="96550055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754729"/>
                                        </p:tgtEl>
                                        <p:attrNameLst>
                                          <p:attrName>style.visibility</p:attrName>
                                        </p:attrNameLst>
                                      </p:cBhvr>
                                      <p:to>
                                        <p:strVal val="visible"/>
                                      </p:to>
                                    </p:set>
                                    <p:anim calcmode="lin" valueType="num">
                                      <p:cBhvr additive="base">
                                        <p:cTn id="7" dur="500" fill="hold"/>
                                        <p:tgtEl>
                                          <p:spTgt spid="754729"/>
                                        </p:tgtEl>
                                        <p:attrNameLst>
                                          <p:attrName>ppt_x</p:attrName>
                                        </p:attrNameLst>
                                      </p:cBhvr>
                                      <p:tavLst>
                                        <p:tav tm="0">
                                          <p:val>
                                            <p:strVal val="#ppt_x"/>
                                          </p:val>
                                        </p:tav>
                                        <p:tav tm="100000">
                                          <p:val>
                                            <p:strVal val="#ppt_x"/>
                                          </p:val>
                                        </p:tav>
                                      </p:tavLst>
                                    </p:anim>
                                    <p:anim calcmode="lin" valueType="num">
                                      <p:cBhvr additive="base">
                                        <p:cTn id="8" dur="500" fill="hold"/>
                                        <p:tgtEl>
                                          <p:spTgt spid="75472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754733"/>
                                        </p:tgtEl>
                                        <p:attrNameLst>
                                          <p:attrName>style.visibility</p:attrName>
                                        </p:attrNameLst>
                                      </p:cBhvr>
                                      <p:to>
                                        <p:strVal val="visible"/>
                                      </p:to>
                                    </p:set>
                                    <p:animEffect transition="in" filter="checkerboard(across)">
                                      <p:cBhvr>
                                        <p:cTn id="13" dur="500"/>
                                        <p:tgtEl>
                                          <p:spTgt spid="754733"/>
                                        </p:tgtEl>
                                      </p:cBhvr>
                                    </p:animEffect>
                                  </p:childTnLst>
                                </p:cTn>
                              </p:par>
                              <p:par>
                                <p:cTn id="14" presetID="5" presetClass="entr" presetSubtype="10" fill="hold" nodeType="withEffect">
                                  <p:stCondLst>
                                    <p:cond delay="0"/>
                                  </p:stCondLst>
                                  <p:childTnLst>
                                    <p:set>
                                      <p:cBhvr>
                                        <p:cTn id="15" dur="1" fill="hold">
                                          <p:stCondLst>
                                            <p:cond delay="0"/>
                                          </p:stCondLst>
                                        </p:cTn>
                                        <p:tgtEl>
                                          <p:spTgt spid="754736"/>
                                        </p:tgtEl>
                                        <p:attrNameLst>
                                          <p:attrName>style.visibility</p:attrName>
                                        </p:attrNameLst>
                                      </p:cBhvr>
                                      <p:to>
                                        <p:strVal val="visible"/>
                                      </p:to>
                                    </p:set>
                                    <p:animEffect transition="in" filter="checkerboard(across)">
                                      <p:cBhvr>
                                        <p:cTn id="16" dur="500"/>
                                        <p:tgtEl>
                                          <p:spTgt spid="754736"/>
                                        </p:tgtEl>
                                      </p:cBhvr>
                                    </p:animEffect>
                                  </p:childTnLst>
                                </p:cTn>
                              </p:par>
                              <p:par>
                                <p:cTn id="17" presetID="5" presetClass="entr" presetSubtype="10" fill="hold" nodeType="withEffect">
                                  <p:stCondLst>
                                    <p:cond delay="0"/>
                                  </p:stCondLst>
                                  <p:childTnLst>
                                    <p:set>
                                      <p:cBhvr>
                                        <p:cTn id="18" dur="1" fill="hold">
                                          <p:stCondLst>
                                            <p:cond delay="0"/>
                                          </p:stCondLst>
                                        </p:cTn>
                                        <p:tgtEl>
                                          <p:spTgt spid="754737"/>
                                        </p:tgtEl>
                                        <p:attrNameLst>
                                          <p:attrName>style.visibility</p:attrName>
                                        </p:attrNameLst>
                                      </p:cBhvr>
                                      <p:to>
                                        <p:strVal val="visible"/>
                                      </p:to>
                                    </p:set>
                                    <p:animEffect transition="in" filter="checkerboard(across)">
                                      <p:cBhvr>
                                        <p:cTn id="19" dur="500"/>
                                        <p:tgtEl>
                                          <p:spTgt spid="75473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754731"/>
                                        </p:tgtEl>
                                        <p:attrNameLst>
                                          <p:attrName>style.visibility</p:attrName>
                                        </p:attrNameLst>
                                      </p:cBhvr>
                                      <p:to>
                                        <p:strVal val="visible"/>
                                      </p:to>
                                    </p:set>
                                    <p:animEffect transition="in" filter="checkerboard(across)">
                                      <p:cBhvr>
                                        <p:cTn id="24" dur="500"/>
                                        <p:tgtEl>
                                          <p:spTgt spid="75473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nodeType="clickEffect">
                                  <p:stCondLst>
                                    <p:cond delay="0"/>
                                  </p:stCondLst>
                                  <p:childTnLst>
                                    <p:set>
                                      <p:cBhvr>
                                        <p:cTn id="28" dur="1" fill="hold">
                                          <p:stCondLst>
                                            <p:cond delay="0"/>
                                          </p:stCondLst>
                                        </p:cTn>
                                        <p:tgtEl>
                                          <p:spTgt spid="754726"/>
                                        </p:tgtEl>
                                        <p:attrNameLst>
                                          <p:attrName>style.visibility</p:attrName>
                                        </p:attrNameLst>
                                      </p:cBhvr>
                                      <p:to>
                                        <p:strVal val="visible"/>
                                      </p:to>
                                    </p:set>
                                    <p:animEffect transition="in" filter="checkerboard(across)">
                                      <p:cBhvr>
                                        <p:cTn id="29" dur="500"/>
                                        <p:tgtEl>
                                          <p:spTgt spid="754726"/>
                                        </p:tgtEl>
                                      </p:cBhvr>
                                    </p:animEffect>
                                  </p:childTnLst>
                                </p:cTn>
                              </p:par>
                              <p:par>
                                <p:cTn id="30" presetID="5" presetClass="entr" presetSubtype="10" fill="hold" nodeType="withEffect">
                                  <p:stCondLst>
                                    <p:cond delay="0"/>
                                  </p:stCondLst>
                                  <p:childTnLst>
                                    <p:set>
                                      <p:cBhvr>
                                        <p:cTn id="31" dur="1" fill="hold">
                                          <p:stCondLst>
                                            <p:cond delay="0"/>
                                          </p:stCondLst>
                                        </p:cTn>
                                        <p:tgtEl>
                                          <p:spTgt spid="754727"/>
                                        </p:tgtEl>
                                        <p:attrNameLst>
                                          <p:attrName>style.visibility</p:attrName>
                                        </p:attrNameLst>
                                      </p:cBhvr>
                                      <p:to>
                                        <p:strVal val="visible"/>
                                      </p:to>
                                    </p:set>
                                    <p:animEffect transition="in" filter="checkerboard(across)">
                                      <p:cBhvr>
                                        <p:cTn id="32" dur="500"/>
                                        <p:tgtEl>
                                          <p:spTgt spid="754727"/>
                                        </p:tgtEl>
                                      </p:cBhvr>
                                    </p:animEffect>
                                  </p:childTnLst>
                                </p:cTn>
                              </p:par>
                              <p:par>
                                <p:cTn id="33" presetID="5" presetClass="entr" presetSubtype="10" fill="hold" grpId="0" nodeType="withEffect">
                                  <p:stCondLst>
                                    <p:cond delay="0"/>
                                  </p:stCondLst>
                                  <p:childTnLst>
                                    <p:set>
                                      <p:cBhvr>
                                        <p:cTn id="34" dur="1" fill="hold">
                                          <p:stCondLst>
                                            <p:cond delay="0"/>
                                          </p:stCondLst>
                                        </p:cTn>
                                        <p:tgtEl>
                                          <p:spTgt spid="754738"/>
                                        </p:tgtEl>
                                        <p:attrNameLst>
                                          <p:attrName>style.visibility</p:attrName>
                                        </p:attrNameLst>
                                      </p:cBhvr>
                                      <p:to>
                                        <p:strVal val="visible"/>
                                      </p:to>
                                    </p:set>
                                    <p:animEffect transition="in" filter="checkerboard(across)">
                                      <p:cBhvr>
                                        <p:cTn id="35" dur="500"/>
                                        <p:tgtEl>
                                          <p:spTgt spid="75473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nodeType="clickEffect">
                                  <p:stCondLst>
                                    <p:cond delay="0"/>
                                  </p:stCondLst>
                                  <p:childTnLst>
                                    <p:set>
                                      <p:cBhvr>
                                        <p:cTn id="39" dur="1" fill="hold">
                                          <p:stCondLst>
                                            <p:cond delay="0"/>
                                          </p:stCondLst>
                                        </p:cTn>
                                        <p:tgtEl>
                                          <p:spTgt spid="754723"/>
                                        </p:tgtEl>
                                        <p:attrNameLst>
                                          <p:attrName>style.visibility</p:attrName>
                                        </p:attrNameLst>
                                      </p:cBhvr>
                                      <p:to>
                                        <p:strVal val="visible"/>
                                      </p:to>
                                    </p:set>
                                    <p:animEffect transition="in" filter="checkerboard(across)">
                                      <p:cBhvr>
                                        <p:cTn id="40" dur="500"/>
                                        <p:tgtEl>
                                          <p:spTgt spid="754723"/>
                                        </p:tgtEl>
                                      </p:cBhvr>
                                    </p:animEffect>
                                  </p:childTnLst>
                                </p:cTn>
                              </p:par>
                              <p:par>
                                <p:cTn id="41" presetID="5" presetClass="entr" presetSubtype="10" fill="hold" nodeType="withEffect">
                                  <p:stCondLst>
                                    <p:cond delay="0"/>
                                  </p:stCondLst>
                                  <p:childTnLst>
                                    <p:set>
                                      <p:cBhvr>
                                        <p:cTn id="42" dur="1" fill="hold">
                                          <p:stCondLst>
                                            <p:cond delay="0"/>
                                          </p:stCondLst>
                                        </p:cTn>
                                        <p:tgtEl>
                                          <p:spTgt spid="754724"/>
                                        </p:tgtEl>
                                        <p:attrNameLst>
                                          <p:attrName>style.visibility</p:attrName>
                                        </p:attrNameLst>
                                      </p:cBhvr>
                                      <p:to>
                                        <p:strVal val="visible"/>
                                      </p:to>
                                    </p:set>
                                    <p:animEffect transition="in" filter="checkerboard(across)">
                                      <p:cBhvr>
                                        <p:cTn id="43" dur="500"/>
                                        <p:tgtEl>
                                          <p:spTgt spid="754724"/>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754732"/>
                                        </p:tgtEl>
                                        <p:attrNameLst>
                                          <p:attrName>style.visibility</p:attrName>
                                        </p:attrNameLst>
                                      </p:cBhvr>
                                      <p:to>
                                        <p:strVal val="visible"/>
                                      </p:to>
                                    </p:set>
                                    <p:animEffect transition="in" filter="checkerboard(across)">
                                      <p:cBhvr>
                                        <p:cTn id="46" dur="500"/>
                                        <p:tgtEl>
                                          <p:spTgt spid="75473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 presetClass="entr" presetSubtype="10" fill="hold" grpId="0" nodeType="clickEffect">
                                  <p:stCondLst>
                                    <p:cond delay="0"/>
                                  </p:stCondLst>
                                  <p:childTnLst>
                                    <p:set>
                                      <p:cBhvr>
                                        <p:cTn id="50" dur="1" fill="hold">
                                          <p:stCondLst>
                                            <p:cond delay="0"/>
                                          </p:stCondLst>
                                        </p:cTn>
                                        <p:tgtEl>
                                          <p:spTgt spid="754745"/>
                                        </p:tgtEl>
                                        <p:attrNameLst>
                                          <p:attrName>style.visibility</p:attrName>
                                        </p:attrNameLst>
                                      </p:cBhvr>
                                      <p:to>
                                        <p:strVal val="visible"/>
                                      </p:to>
                                    </p:set>
                                    <p:animEffect transition="in" filter="checkerboard(across)">
                                      <p:cBhvr>
                                        <p:cTn id="51" dur="500"/>
                                        <p:tgtEl>
                                          <p:spTgt spid="754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4729" grpId="0" animBg="1"/>
      <p:bldP spid="754731" grpId="0"/>
      <p:bldP spid="754732" grpId="0"/>
      <p:bldP spid="754733" grpId="0"/>
      <p:bldP spid="754738" grpId="0"/>
      <p:bldP spid="75474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822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08228" name="Rectangle 4"/>
          <p:cNvSpPr>
            <a:spLocks noGrp="1" noChangeArrowheads="1"/>
          </p:cNvSpPr>
          <p:nvPr>
            <p:ph type="title"/>
          </p:nvPr>
        </p:nvSpPr>
        <p:spPr>
          <a:xfrm>
            <a:off x="152400" y="228600"/>
            <a:ext cx="8839200" cy="1295400"/>
          </a:xfrm>
          <a:noFill/>
        </p:spPr>
        <p:txBody>
          <a:bodyPr/>
          <a:lstStyle/>
          <a:p>
            <a:pPr eaLnBrk="1" hangingPunct="1"/>
            <a:r>
              <a:rPr lang="it-IT" altLang="en-US" sz="3200" b="0"/>
              <a:t>Lo scambio espande le possibilità di consumo</a:t>
            </a:r>
          </a:p>
        </p:txBody>
      </p:sp>
      <p:sp>
        <p:nvSpPr>
          <p:cNvPr id="308229" name="Rectangle 5"/>
          <p:cNvSpPr>
            <a:spLocks noChangeArrowheads="1"/>
          </p:cNvSpPr>
          <p:nvPr/>
        </p:nvSpPr>
        <p:spPr bwMode="auto">
          <a:xfrm>
            <a:off x="1995488" y="517207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1</a:t>
            </a:r>
          </a:p>
        </p:txBody>
      </p:sp>
      <p:sp>
        <p:nvSpPr>
          <p:cNvPr id="308230" name="Rectangle 6"/>
          <p:cNvSpPr>
            <a:spLocks noChangeArrowheads="1"/>
          </p:cNvSpPr>
          <p:nvPr/>
        </p:nvSpPr>
        <p:spPr bwMode="auto">
          <a:xfrm>
            <a:off x="1995488" y="4286250"/>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a:t>
            </a:r>
          </a:p>
        </p:txBody>
      </p:sp>
      <p:sp>
        <p:nvSpPr>
          <p:cNvPr id="308231" name="Rectangle 7"/>
          <p:cNvSpPr>
            <a:spLocks noChangeArrowheads="1"/>
          </p:cNvSpPr>
          <p:nvPr/>
        </p:nvSpPr>
        <p:spPr bwMode="auto">
          <a:xfrm>
            <a:off x="1995488" y="3398838"/>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3</a:t>
            </a:r>
          </a:p>
        </p:txBody>
      </p:sp>
      <p:sp>
        <p:nvSpPr>
          <p:cNvPr id="308232" name="Rectangle 8"/>
          <p:cNvSpPr>
            <a:spLocks noChangeArrowheads="1"/>
          </p:cNvSpPr>
          <p:nvPr/>
        </p:nvSpPr>
        <p:spPr bwMode="auto">
          <a:xfrm>
            <a:off x="7086600" y="6248400"/>
            <a:ext cx="6905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Patate</a:t>
            </a:r>
          </a:p>
        </p:txBody>
      </p:sp>
      <p:sp>
        <p:nvSpPr>
          <p:cNvPr id="308233" name="Rectangle 9"/>
          <p:cNvSpPr>
            <a:spLocks noChangeArrowheads="1"/>
          </p:cNvSpPr>
          <p:nvPr/>
        </p:nvSpPr>
        <p:spPr bwMode="auto">
          <a:xfrm>
            <a:off x="3946525" y="6215063"/>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a:t>
            </a:r>
          </a:p>
        </p:txBody>
      </p:sp>
      <p:sp>
        <p:nvSpPr>
          <p:cNvPr id="308234" name="Rectangle 10"/>
          <p:cNvSpPr>
            <a:spLocks noChangeArrowheads="1"/>
          </p:cNvSpPr>
          <p:nvPr/>
        </p:nvSpPr>
        <p:spPr bwMode="auto">
          <a:xfrm>
            <a:off x="4832350" y="6215063"/>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3</a:t>
            </a:r>
          </a:p>
        </p:txBody>
      </p:sp>
      <p:sp>
        <p:nvSpPr>
          <p:cNvPr id="308235" name="Rectangle 11"/>
          <p:cNvSpPr>
            <a:spLocks noChangeArrowheads="1"/>
          </p:cNvSpPr>
          <p:nvPr/>
        </p:nvSpPr>
        <p:spPr bwMode="auto">
          <a:xfrm>
            <a:off x="5721350" y="6215063"/>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4</a:t>
            </a:r>
          </a:p>
        </p:txBody>
      </p:sp>
      <p:sp>
        <p:nvSpPr>
          <p:cNvPr id="308236" name="Rectangle 12"/>
          <p:cNvSpPr>
            <a:spLocks noChangeArrowheads="1"/>
          </p:cNvSpPr>
          <p:nvPr/>
        </p:nvSpPr>
        <p:spPr bwMode="auto">
          <a:xfrm>
            <a:off x="3946525" y="5016500"/>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A</a:t>
            </a:r>
          </a:p>
        </p:txBody>
      </p:sp>
      <p:sp>
        <p:nvSpPr>
          <p:cNvPr id="308237" name="Rectangle 13"/>
          <p:cNvSpPr>
            <a:spLocks noChangeArrowheads="1"/>
          </p:cNvSpPr>
          <p:nvPr/>
        </p:nvSpPr>
        <p:spPr bwMode="auto">
          <a:xfrm>
            <a:off x="1995488" y="6215063"/>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0</a:t>
            </a:r>
          </a:p>
        </p:txBody>
      </p:sp>
      <p:sp>
        <p:nvSpPr>
          <p:cNvPr id="308238" name="Rectangle 14"/>
          <p:cNvSpPr>
            <a:spLocks noChangeArrowheads="1"/>
          </p:cNvSpPr>
          <p:nvPr/>
        </p:nvSpPr>
        <p:spPr bwMode="auto">
          <a:xfrm>
            <a:off x="1257300" y="2133600"/>
            <a:ext cx="677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r"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Carne</a:t>
            </a:r>
          </a:p>
        </p:txBody>
      </p:sp>
      <p:sp>
        <p:nvSpPr>
          <p:cNvPr id="308239" name="Freeform 15"/>
          <p:cNvSpPr>
            <a:spLocks/>
          </p:cNvSpPr>
          <p:nvPr/>
        </p:nvSpPr>
        <p:spPr bwMode="auto">
          <a:xfrm>
            <a:off x="2217738" y="2178050"/>
            <a:ext cx="5434012" cy="4016375"/>
          </a:xfrm>
          <a:custGeom>
            <a:avLst/>
            <a:gdLst>
              <a:gd name="T0" fmla="*/ 0 w 3423"/>
              <a:gd name="T1" fmla="*/ 0 h 2530"/>
              <a:gd name="T2" fmla="*/ 0 w 3423"/>
              <a:gd name="T3" fmla="*/ 2147483646 h 2530"/>
              <a:gd name="T4" fmla="*/ 2147483646 w 3423"/>
              <a:gd name="T5" fmla="*/ 2147483646 h 2530"/>
              <a:gd name="T6" fmla="*/ 0 60000 65536"/>
              <a:gd name="T7" fmla="*/ 0 60000 65536"/>
              <a:gd name="T8" fmla="*/ 0 60000 65536"/>
            </a:gdLst>
            <a:ahLst/>
            <a:cxnLst>
              <a:cxn ang="T6">
                <a:pos x="T0" y="T1"/>
              </a:cxn>
              <a:cxn ang="T7">
                <a:pos x="T2" y="T3"/>
              </a:cxn>
              <a:cxn ang="T8">
                <a:pos x="T4" y="T5"/>
              </a:cxn>
            </a:cxnLst>
            <a:rect l="0" t="0" r="r" b="b"/>
            <a:pathLst>
              <a:path w="3423" h="2530">
                <a:moveTo>
                  <a:pt x="0" y="0"/>
                </a:moveTo>
                <a:lnTo>
                  <a:pt x="0" y="2529"/>
                </a:lnTo>
                <a:lnTo>
                  <a:pt x="3422" y="252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0" name="Freeform 16"/>
          <p:cNvSpPr>
            <a:spLocks/>
          </p:cNvSpPr>
          <p:nvPr/>
        </p:nvSpPr>
        <p:spPr bwMode="auto">
          <a:xfrm>
            <a:off x="2217738" y="5305425"/>
            <a:ext cx="1774825" cy="889000"/>
          </a:xfrm>
          <a:custGeom>
            <a:avLst/>
            <a:gdLst>
              <a:gd name="T0" fmla="*/ 0 w 1118"/>
              <a:gd name="T1" fmla="*/ 0 h 560"/>
              <a:gd name="T2" fmla="*/ 2147483646 w 1118"/>
              <a:gd name="T3" fmla="*/ 0 h 560"/>
              <a:gd name="T4" fmla="*/ 2147483646 w 1118"/>
              <a:gd name="T5" fmla="*/ 2147483646 h 560"/>
              <a:gd name="T6" fmla="*/ 0 60000 65536"/>
              <a:gd name="T7" fmla="*/ 0 60000 65536"/>
              <a:gd name="T8" fmla="*/ 0 60000 65536"/>
            </a:gdLst>
            <a:ahLst/>
            <a:cxnLst>
              <a:cxn ang="T6">
                <a:pos x="T0" y="T1"/>
              </a:cxn>
              <a:cxn ang="T7">
                <a:pos x="T2" y="T3"/>
              </a:cxn>
              <a:cxn ang="T8">
                <a:pos x="T4" y="T5"/>
              </a:cxn>
            </a:cxnLst>
            <a:rect l="0" t="0" r="r" b="b"/>
            <a:pathLst>
              <a:path w="1118" h="560">
                <a:moveTo>
                  <a:pt x="0" y="0"/>
                </a:moveTo>
                <a:lnTo>
                  <a:pt x="1117" y="0"/>
                </a:lnTo>
                <a:lnTo>
                  <a:pt x="1117" y="559"/>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1" name="Rectangle 18"/>
          <p:cNvSpPr>
            <a:spLocks noChangeArrowheads="1"/>
          </p:cNvSpPr>
          <p:nvPr/>
        </p:nvSpPr>
        <p:spPr bwMode="auto">
          <a:xfrm>
            <a:off x="4811713" y="3243263"/>
            <a:ext cx="311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A*</a:t>
            </a:r>
          </a:p>
        </p:txBody>
      </p:sp>
      <p:sp>
        <p:nvSpPr>
          <p:cNvPr id="308242" name="Freeform 19"/>
          <p:cNvSpPr>
            <a:spLocks/>
          </p:cNvSpPr>
          <p:nvPr/>
        </p:nvSpPr>
        <p:spPr bwMode="auto">
          <a:xfrm>
            <a:off x="2268538" y="3573463"/>
            <a:ext cx="2660650" cy="2663825"/>
          </a:xfrm>
          <a:custGeom>
            <a:avLst/>
            <a:gdLst>
              <a:gd name="T0" fmla="*/ 0 w 1676"/>
              <a:gd name="T1" fmla="*/ 0 h 1678"/>
              <a:gd name="T2" fmla="*/ 2147483646 w 1676"/>
              <a:gd name="T3" fmla="*/ 0 h 1678"/>
              <a:gd name="T4" fmla="*/ 2147483646 w 1676"/>
              <a:gd name="T5" fmla="*/ 2147483646 h 1678"/>
              <a:gd name="T6" fmla="*/ 0 60000 65536"/>
              <a:gd name="T7" fmla="*/ 0 60000 65536"/>
              <a:gd name="T8" fmla="*/ 0 60000 65536"/>
            </a:gdLst>
            <a:ahLst/>
            <a:cxnLst>
              <a:cxn ang="T6">
                <a:pos x="T0" y="T1"/>
              </a:cxn>
              <a:cxn ang="T7">
                <a:pos x="T2" y="T3"/>
              </a:cxn>
              <a:cxn ang="T8">
                <a:pos x="T4" y="T5"/>
              </a:cxn>
            </a:cxnLst>
            <a:rect l="0" t="0" r="r" b="b"/>
            <a:pathLst>
              <a:path w="1676" h="1678">
                <a:moveTo>
                  <a:pt x="0" y="0"/>
                </a:moveTo>
                <a:lnTo>
                  <a:pt x="1675" y="0"/>
                </a:lnTo>
                <a:lnTo>
                  <a:pt x="1675" y="1677"/>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3" name="Freeform 20"/>
          <p:cNvSpPr>
            <a:spLocks/>
          </p:cNvSpPr>
          <p:nvPr/>
        </p:nvSpPr>
        <p:spPr bwMode="auto">
          <a:xfrm>
            <a:off x="4832350" y="3463925"/>
            <a:ext cx="112713" cy="112713"/>
          </a:xfrm>
          <a:custGeom>
            <a:avLst/>
            <a:gdLst>
              <a:gd name="T0" fmla="*/ 2147483646 w 71"/>
              <a:gd name="T1" fmla="*/ 2147483646 h 71"/>
              <a:gd name="T2" fmla="*/ 2147483646 w 71"/>
              <a:gd name="T3" fmla="*/ 2147483646 h 71"/>
              <a:gd name="T4" fmla="*/ 2147483646 w 71"/>
              <a:gd name="T5" fmla="*/ 2147483646 h 71"/>
              <a:gd name="T6" fmla="*/ 2147483646 w 71"/>
              <a:gd name="T7" fmla="*/ 2147483646 h 71"/>
              <a:gd name="T8" fmla="*/ 2147483646 w 71"/>
              <a:gd name="T9" fmla="*/ 2147483646 h 71"/>
              <a:gd name="T10" fmla="*/ 2147483646 w 71"/>
              <a:gd name="T11" fmla="*/ 2147483646 h 71"/>
              <a:gd name="T12" fmla="*/ 2147483646 w 71"/>
              <a:gd name="T13" fmla="*/ 0 h 71"/>
              <a:gd name="T14" fmla="*/ 2147483646 w 71"/>
              <a:gd name="T15" fmla="*/ 2147483646 h 71"/>
              <a:gd name="T16" fmla="*/ 0 w 71"/>
              <a:gd name="T17" fmla="*/ 2147483646 h 71"/>
              <a:gd name="T18" fmla="*/ 0 w 71"/>
              <a:gd name="T19" fmla="*/ 2147483646 h 71"/>
              <a:gd name="T20" fmla="*/ 0 w 71"/>
              <a:gd name="T21" fmla="*/ 2147483646 h 71"/>
              <a:gd name="T22" fmla="*/ 2147483646 w 71"/>
              <a:gd name="T23" fmla="*/ 2147483646 h 71"/>
              <a:gd name="T24" fmla="*/ 2147483646 w 71"/>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71">
                <a:moveTo>
                  <a:pt x="28" y="70"/>
                </a:moveTo>
                <a:lnTo>
                  <a:pt x="42" y="70"/>
                </a:lnTo>
                <a:lnTo>
                  <a:pt x="56" y="56"/>
                </a:lnTo>
                <a:lnTo>
                  <a:pt x="70" y="42"/>
                </a:lnTo>
                <a:lnTo>
                  <a:pt x="56" y="14"/>
                </a:lnTo>
                <a:lnTo>
                  <a:pt x="42" y="14"/>
                </a:lnTo>
                <a:lnTo>
                  <a:pt x="28" y="0"/>
                </a:lnTo>
                <a:lnTo>
                  <a:pt x="14" y="14"/>
                </a:lnTo>
                <a:lnTo>
                  <a:pt x="0" y="14"/>
                </a:lnTo>
                <a:lnTo>
                  <a:pt x="0" y="42"/>
                </a:lnTo>
                <a:lnTo>
                  <a:pt x="0" y="56"/>
                </a:lnTo>
                <a:lnTo>
                  <a:pt x="14" y="70"/>
                </a:lnTo>
                <a:lnTo>
                  <a:pt x="28" y="70"/>
                </a:lnTo>
              </a:path>
            </a:pathLst>
          </a:custGeom>
          <a:solidFill>
            <a:srgbClr val="80008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4" name="Line 21"/>
          <p:cNvSpPr>
            <a:spLocks noChangeShapeType="1"/>
          </p:cNvSpPr>
          <p:nvPr/>
        </p:nvSpPr>
        <p:spPr bwMode="auto">
          <a:xfrm>
            <a:off x="2235200" y="4437063"/>
            <a:ext cx="3517900" cy="1743075"/>
          </a:xfrm>
          <a:prstGeom prst="line">
            <a:avLst/>
          </a:prstGeom>
          <a:noFill/>
          <a:ln w="25400">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5" name="Freeform 22"/>
          <p:cNvSpPr>
            <a:spLocks/>
          </p:cNvSpPr>
          <p:nvPr/>
        </p:nvSpPr>
        <p:spPr bwMode="auto">
          <a:xfrm>
            <a:off x="5721350" y="6126163"/>
            <a:ext cx="112713" cy="112712"/>
          </a:xfrm>
          <a:custGeom>
            <a:avLst/>
            <a:gdLst>
              <a:gd name="T0" fmla="*/ 2147483646 w 71"/>
              <a:gd name="T1" fmla="*/ 2147483646 h 71"/>
              <a:gd name="T2" fmla="*/ 2147483646 w 71"/>
              <a:gd name="T3" fmla="*/ 2147483646 h 71"/>
              <a:gd name="T4" fmla="*/ 2147483646 w 71"/>
              <a:gd name="T5" fmla="*/ 2147483646 h 71"/>
              <a:gd name="T6" fmla="*/ 2147483646 w 71"/>
              <a:gd name="T7" fmla="*/ 2147483646 h 71"/>
              <a:gd name="T8" fmla="*/ 2147483646 w 71"/>
              <a:gd name="T9" fmla="*/ 2147483646 h 71"/>
              <a:gd name="T10" fmla="*/ 2147483646 w 71"/>
              <a:gd name="T11" fmla="*/ 0 h 71"/>
              <a:gd name="T12" fmla="*/ 2147483646 w 71"/>
              <a:gd name="T13" fmla="*/ 0 h 71"/>
              <a:gd name="T14" fmla="*/ 2147483646 w 71"/>
              <a:gd name="T15" fmla="*/ 0 h 71"/>
              <a:gd name="T16" fmla="*/ 0 w 71"/>
              <a:gd name="T17" fmla="*/ 2147483646 h 71"/>
              <a:gd name="T18" fmla="*/ 0 w 71"/>
              <a:gd name="T19" fmla="*/ 2147483646 h 71"/>
              <a:gd name="T20" fmla="*/ 0 w 71"/>
              <a:gd name="T21" fmla="*/ 2147483646 h 71"/>
              <a:gd name="T22" fmla="*/ 2147483646 w 71"/>
              <a:gd name="T23" fmla="*/ 2147483646 h 71"/>
              <a:gd name="T24" fmla="*/ 2147483646 w 71"/>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71">
                <a:moveTo>
                  <a:pt x="28" y="70"/>
                </a:moveTo>
                <a:lnTo>
                  <a:pt x="42" y="70"/>
                </a:lnTo>
                <a:lnTo>
                  <a:pt x="56" y="56"/>
                </a:lnTo>
                <a:lnTo>
                  <a:pt x="70" y="42"/>
                </a:lnTo>
                <a:lnTo>
                  <a:pt x="56" y="14"/>
                </a:lnTo>
                <a:lnTo>
                  <a:pt x="42" y="0"/>
                </a:lnTo>
                <a:lnTo>
                  <a:pt x="28" y="0"/>
                </a:lnTo>
                <a:lnTo>
                  <a:pt x="14" y="0"/>
                </a:lnTo>
                <a:lnTo>
                  <a:pt x="0" y="14"/>
                </a:lnTo>
                <a:lnTo>
                  <a:pt x="0" y="42"/>
                </a:lnTo>
                <a:lnTo>
                  <a:pt x="0" y="56"/>
                </a:lnTo>
                <a:lnTo>
                  <a:pt x="14" y="70"/>
                </a:lnTo>
                <a:lnTo>
                  <a:pt x="28" y="70"/>
                </a:lnTo>
              </a:path>
            </a:pathLst>
          </a:custGeom>
          <a:solidFill>
            <a:srgbClr val="FC0128"/>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6" name="Freeform 23"/>
          <p:cNvSpPr>
            <a:spLocks/>
          </p:cNvSpPr>
          <p:nvPr/>
        </p:nvSpPr>
        <p:spPr bwMode="auto">
          <a:xfrm>
            <a:off x="3946525" y="5238750"/>
            <a:ext cx="112713" cy="112713"/>
          </a:xfrm>
          <a:custGeom>
            <a:avLst/>
            <a:gdLst>
              <a:gd name="T0" fmla="*/ 2147483646 w 71"/>
              <a:gd name="T1" fmla="*/ 2147483646 h 71"/>
              <a:gd name="T2" fmla="*/ 2147483646 w 71"/>
              <a:gd name="T3" fmla="*/ 2147483646 h 71"/>
              <a:gd name="T4" fmla="*/ 2147483646 w 71"/>
              <a:gd name="T5" fmla="*/ 2147483646 h 71"/>
              <a:gd name="T6" fmla="*/ 2147483646 w 71"/>
              <a:gd name="T7" fmla="*/ 2147483646 h 71"/>
              <a:gd name="T8" fmla="*/ 2147483646 w 71"/>
              <a:gd name="T9" fmla="*/ 2147483646 h 71"/>
              <a:gd name="T10" fmla="*/ 2147483646 w 71"/>
              <a:gd name="T11" fmla="*/ 2147483646 h 71"/>
              <a:gd name="T12" fmla="*/ 2147483646 w 71"/>
              <a:gd name="T13" fmla="*/ 0 h 71"/>
              <a:gd name="T14" fmla="*/ 2147483646 w 71"/>
              <a:gd name="T15" fmla="*/ 2147483646 h 71"/>
              <a:gd name="T16" fmla="*/ 0 w 71"/>
              <a:gd name="T17" fmla="*/ 2147483646 h 71"/>
              <a:gd name="T18" fmla="*/ 0 w 71"/>
              <a:gd name="T19" fmla="*/ 2147483646 h 71"/>
              <a:gd name="T20" fmla="*/ 0 w 71"/>
              <a:gd name="T21" fmla="*/ 2147483646 h 71"/>
              <a:gd name="T22" fmla="*/ 2147483646 w 71"/>
              <a:gd name="T23" fmla="*/ 2147483646 h 71"/>
              <a:gd name="T24" fmla="*/ 2147483646 w 71"/>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71">
                <a:moveTo>
                  <a:pt x="28" y="70"/>
                </a:moveTo>
                <a:lnTo>
                  <a:pt x="42" y="70"/>
                </a:lnTo>
                <a:lnTo>
                  <a:pt x="56" y="56"/>
                </a:lnTo>
                <a:lnTo>
                  <a:pt x="70" y="42"/>
                </a:lnTo>
                <a:lnTo>
                  <a:pt x="56" y="14"/>
                </a:lnTo>
                <a:lnTo>
                  <a:pt x="42" y="14"/>
                </a:lnTo>
                <a:lnTo>
                  <a:pt x="28" y="0"/>
                </a:lnTo>
                <a:lnTo>
                  <a:pt x="14" y="14"/>
                </a:lnTo>
                <a:lnTo>
                  <a:pt x="0" y="14"/>
                </a:lnTo>
                <a:lnTo>
                  <a:pt x="0" y="42"/>
                </a:lnTo>
                <a:lnTo>
                  <a:pt x="0" y="56"/>
                </a:lnTo>
                <a:lnTo>
                  <a:pt x="14" y="70"/>
                </a:lnTo>
                <a:lnTo>
                  <a:pt x="28"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7" name="Freeform 24"/>
          <p:cNvSpPr>
            <a:spLocks/>
          </p:cNvSpPr>
          <p:nvPr/>
        </p:nvSpPr>
        <p:spPr bwMode="auto">
          <a:xfrm>
            <a:off x="2173288" y="4352925"/>
            <a:ext cx="112712" cy="112713"/>
          </a:xfrm>
          <a:custGeom>
            <a:avLst/>
            <a:gdLst>
              <a:gd name="T0" fmla="*/ 2147483646 w 71"/>
              <a:gd name="T1" fmla="*/ 2147483646 h 71"/>
              <a:gd name="T2" fmla="*/ 2147483646 w 71"/>
              <a:gd name="T3" fmla="*/ 2147483646 h 71"/>
              <a:gd name="T4" fmla="*/ 2147483646 w 71"/>
              <a:gd name="T5" fmla="*/ 2147483646 h 71"/>
              <a:gd name="T6" fmla="*/ 2147483646 w 71"/>
              <a:gd name="T7" fmla="*/ 2147483646 h 71"/>
              <a:gd name="T8" fmla="*/ 2147483646 w 71"/>
              <a:gd name="T9" fmla="*/ 2147483646 h 71"/>
              <a:gd name="T10" fmla="*/ 2147483646 w 71"/>
              <a:gd name="T11" fmla="*/ 2147483646 h 71"/>
              <a:gd name="T12" fmla="*/ 2147483646 w 71"/>
              <a:gd name="T13" fmla="*/ 0 h 71"/>
              <a:gd name="T14" fmla="*/ 2147483646 w 71"/>
              <a:gd name="T15" fmla="*/ 2147483646 h 71"/>
              <a:gd name="T16" fmla="*/ 0 w 71"/>
              <a:gd name="T17" fmla="*/ 2147483646 h 71"/>
              <a:gd name="T18" fmla="*/ 0 w 71"/>
              <a:gd name="T19" fmla="*/ 2147483646 h 71"/>
              <a:gd name="T20" fmla="*/ 0 w 71"/>
              <a:gd name="T21" fmla="*/ 2147483646 h 71"/>
              <a:gd name="T22" fmla="*/ 2147483646 w 71"/>
              <a:gd name="T23" fmla="*/ 2147483646 h 71"/>
              <a:gd name="T24" fmla="*/ 2147483646 w 71"/>
              <a:gd name="T25" fmla="*/ 2147483646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1" h="71">
                <a:moveTo>
                  <a:pt x="28" y="70"/>
                </a:moveTo>
                <a:lnTo>
                  <a:pt x="42" y="70"/>
                </a:lnTo>
                <a:lnTo>
                  <a:pt x="56" y="56"/>
                </a:lnTo>
                <a:lnTo>
                  <a:pt x="70" y="42"/>
                </a:lnTo>
                <a:lnTo>
                  <a:pt x="56" y="14"/>
                </a:lnTo>
                <a:lnTo>
                  <a:pt x="42" y="14"/>
                </a:lnTo>
                <a:lnTo>
                  <a:pt x="28" y="0"/>
                </a:lnTo>
                <a:lnTo>
                  <a:pt x="14" y="14"/>
                </a:lnTo>
                <a:lnTo>
                  <a:pt x="0" y="14"/>
                </a:lnTo>
                <a:lnTo>
                  <a:pt x="0" y="42"/>
                </a:lnTo>
                <a:lnTo>
                  <a:pt x="0" y="56"/>
                </a:lnTo>
                <a:lnTo>
                  <a:pt x="14" y="70"/>
                </a:lnTo>
                <a:lnTo>
                  <a:pt x="28"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8" name="Line 25"/>
          <p:cNvSpPr>
            <a:spLocks noChangeShapeType="1"/>
          </p:cNvSpPr>
          <p:nvPr/>
        </p:nvSpPr>
        <p:spPr bwMode="auto">
          <a:xfrm flipV="1">
            <a:off x="4995863" y="3284538"/>
            <a:ext cx="515937" cy="2286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49" name="Rectangle 26"/>
          <p:cNvSpPr>
            <a:spLocks noChangeArrowheads="1"/>
          </p:cNvSpPr>
          <p:nvPr/>
        </p:nvSpPr>
        <p:spPr bwMode="auto">
          <a:xfrm>
            <a:off x="5632450" y="2955925"/>
            <a:ext cx="2552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Consumo del contadino</a:t>
            </a:r>
          </a:p>
        </p:txBody>
      </p:sp>
      <p:sp>
        <p:nvSpPr>
          <p:cNvPr id="308250" name="Rectangle 27"/>
          <p:cNvSpPr>
            <a:spLocks noChangeArrowheads="1"/>
          </p:cNvSpPr>
          <p:nvPr/>
        </p:nvSpPr>
        <p:spPr bwMode="auto">
          <a:xfrm>
            <a:off x="5632450" y="3176588"/>
            <a:ext cx="1965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in caso di scambio</a:t>
            </a:r>
          </a:p>
        </p:txBody>
      </p:sp>
      <p:sp>
        <p:nvSpPr>
          <p:cNvPr id="308251" name="Line 28"/>
          <p:cNvSpPr>
            <a:spLocks noChangeShapeType="1"/>
          </p:cNvSpPr>
          <p:nvPr/>
        </p:nvSpPr>
        <p:spPr bwMode="auto">
          <a:xfrm flipV="1">
            <a:off x="4090988" y="4683125"/>
            <a:ext cx="1423987" cy="58261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52" name="Rectangle 29"/>
          <p:cNvSpPr>
            <a:spLocks noChangeArrowheads="1"/>
          </p:cNvSpPr>
          <p:nvPr/>
        </p:nvSpPr>
        <p:spPr bwMode="auto">
          <a:xfrm>
            <a:off x="5632450" y="4352925"/>
            <a:ext cx="24399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Produzione e consumo</a:t>
            </a:r>
          </a:p>
        </p:txBody>
      </p:sp>
      <p:sp>
        <p:nvSpPr>
          <p:cNvPr id="308253" name="Rectangle 30"/>
          <p:cNvSpPr>
            <a:spLocks noChangeArrowheads="1"/>
          </p:cNvSpPr>
          <p:nvPr/>
        </p:nvSpPr>
        <p:spPr bwMode="auto">
          <a:xfrm>
            <a:off x="5632450" y="4573588"/>
            <a:ext cx="28400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del contadino in autarchia</a:t>
            </a:r>
          </a:p>
        </p:txBody>
      </p:sp>
      <p:sp>
        <p:nvSpPr>
          <p:cNvPr id="308254" name="Text Box 31"/>
          <p:cNvSpPr txBox="1">
            <a:spLocks noChangeArrowheads="1"/>
          </p:cNvSpPr>
          <p:nvPr/>
        </p:nvSpPr>
        <p:spPr bwMode="auto">
          <a:xfrm>
            <a:off x="3733800" y="1903413"/>
            <a:ext cx="4122738" cy="457200"/>
          </a:xfrm>
          <a:prstGeom prst="rect">
            <a:avLst/>
          </a:prstGeom>
          <a:solidFill>
            <a:schemeClr val="hlink">
              <a:alpha val="50195"/>
            </a:scheme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24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Il beneficio per il contadino</a:t>
            </a:r>
          </a:p>
        </p:txBody>
      </p:sp>
      <p:sp>
        <p:nvSpPr>
          <p:cNvPr id="308255" name="Rectangle 32"/>
          <p:cNvSpPr>
            <a:spLocks noChangeArrowheads="1"/>
          </p:cNvSpPr>
          <p:nvPr/>
        </p:nvSpPr>
        <p:spPr bwMode="auto">
          <a:xfrm>
            <a:off x="5791200" y="5334000"/>
            <a:ext cx="27638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Produzione del contadino</a:t>
            </a:r>
          </a:p>
        </p:txBody>
      </p:sp>
      <p:sp>
        <p:nvSpPr>
          <p:cNvPr id="308256" name="Rectangle 33"/>
          <p:cNvSpPr>
            <a:spLocks noChangeArrowheads="1"/>
          </p:cNvSpPr>
          <p:nvPr/>
        </p:nvSpPr>
        <p:spPr bwMode="auto">
          <a:xfrm>
            <a:off x="5791200" y="5562600"/>
            <a:ext cx="1965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in caso di scambio</a:t>
            </a:r>
          </a:p>
        </p:txBody>
      </p:sp>
      <p:sp>
        <p:nvSpPr>
          <p:cNvPr id="308257" name="Line 34"/>
          <p:cNvSpPr>
            <a:spLocks noChangeShapeType="1"/>
          </p:cNvSpPr>
          <p:nvPr/>
        </p:nvSpPr>
        <p:spPr bwMode="auto">
          <a:xfrm flipH="1">
            <a:off x="5867400" y="5867400"/>
            <a:ext cx="304800" cy="2286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08258" name="Rectangle 35"/>
          <p:cNvSpPr>
            <a:spLocks noChangeArrowheads="1"/>
          </p:cNvSpPr>
          <p:nvPr/>
        </p:nvSpPr>
        <p:spPr bwMode="auto">
          <a:xfrm>
            <a:off x="5638800" y="5867400"/>
            <a:ext cx="2682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1971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1971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1971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1971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1971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A’</a:t>
            </a:r>
          </a:p>
        </p:txBody>
      </p:sp>
    </p:spTree>
    <p:extLst>
      <p:ext uri="{BB962C8B-B14F-4D97-AF65-F5344CB8AC3E}">
        <p14:creationId xmlns:p14="http://schemas.microsoft.com/office/powerpoint/2010/main" val="838335473"/>
      </p:ext>
    </p:extLst>
  </p:cSld>
  <p:clrMapOvr>
    <a:masterClrMapping/>
  </p:clrMapOvr>
  <p:transition spd="slow">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0275" name="Rectangle 3"/>
          <p:cNvSpPr>
            <a:spLocks noChangeArrowheads="1"/>
          </p:cNvSpPr>
          <p:nvPr/>
        </p:nvSpPr>
        <p:spPr bwMode="auto">
          <a:xfrm>
            <a:off x="1968500" y="5827713"/>
            <a:ext cx="4343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0276" name="Rectangle 4"/>
          <p:cNvSpPr>
            <a:spLocks noChangeArrowheads="1"/>
          </p:cNvSpPr>
          <p:nvPr/>
        </p:nvSpPr>
        <p:spPr bwMode="auto">
          <a:xfrm>
            <a:off x="1630363" y="4240213"/>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20</a:t>
            </a:r>
          </a:p>
        </p:txBody>
      </p:sp>
      <p:sp>
        <p:nvSpPr>
          <p:cNvPr id="310277" name="Rectangle 5"/>
          <p:cNvSpPr>
            <a:spLocks noChangeArrowheads="1"/>
          </p:cNvSpPr>
          <p:nvPr/>
        </p:nvSpPr>
        <p:spPr bwMode="auto">
          <a:xfrm>
            <a:off x="1676400" y="3962400"/>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21</a:t>
            </a:r>
          </a:p>
        </p:txBody>
      </p:sp>
      <p:sp>
        <p:nvSpPr>
          <p:cNvPr id="310278" name="Rectangle 6"/>
          <p:cNvSpPr>
            <a:spLocks noChangeArrowheads="1"/>
          </p:cNvSpPr>
          <p:nvPr/>
        </p:nvSpPr>
        <p:spPr bwMode="auto">
          <a:xfrm>
            <a:off x="6705600" y="6096000"/>
            <a:ext cx="6905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Patate</a:t>
            </a:r>
          </a:p>
        </p:txBody>
      </p:sp>
      <p:sp>
        <p:nvSpPr>
          <p:cNvPr id="310279" name="Rectangle 7"/>
          <p:cNvSpPr>
            <a:spLocks noChangeArrowheads="1"/>
          </p:cNvSpPr>
          <p:nvPr/>
        </p:nvSpPr>
        <p:spPr bwMode="auto">
          <a:xfrm>
            <a:off x="2949575" y="6149975"/>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0280" name="Rectangle 8"/>
          <p:cNvSpPr>
            <a:spLocks noChangeArrowheads="1"/>
          </p:cNvSpPr>
          <p:nvPr/>
        </p:nvSpPr>
        <p:spPr bwMode="auto">
          <a:xfrm>
            <a:off x="2852738" y="4325938"/>
            <a:ext cx="16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B</a:t>
            </a:r>
          </a:p>
        </p:txBody>
      </p:sp>
      <p:sp>
        <p:nvSpPr>
          <p:cNvPr id="310281" name="Rectangle 9"/>
          <p:cNvSpPr>
            <a:spLocks noChangeArrowheads="1"/>
          </p:cNvSpPr>
          <p:nvPr/>
        </p:nvSpPr>
        <p:spPr bwMode="auto">
          <a:xfrm>
            <a:off x="1738313" y="6084888"/>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0</a:t>
            </a:r>
          </a:p>
        </p:txBody>
      </p:sp>
      <p:sp>
        <p:nvSpPr>
          <p:cNvPr id="310282" name="Rectangle 10"/>
          <p:cNvSpPr>
            <a:spLocks noChangeArrowheads="1"/>
          </p:cNvSpPr>
          <p:nvPr/>
        </p:nvSpPr>
        <p:spPr bwMode="auto">
          <a:xfrm>
            <a:off x="1219200" y="2133600"/>
            <a:ext cx="677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Carne</a:t>
            </a:r>
          </a:p>
        </p:txBody>
      </p:sp>
      <p:sp>
        <p:nvSpPr>
          <p:cNvPr id="310283" name="Rectangle 11"/>
          <p:cNvSpPr>
            <a:spLocks noChangeArrowheads="1"/>
          </p:cNvSpPr>
          <p:nvPr/>
        </p:nvSpPr>
        <p:spPr bwMode="auto">
          <a:xfrm>
            <a:off x="5483225" y="1727200"/>
            <a:ext cx="16303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0284" name="Rectangle 12"/>
          <p:cNvSpPr>
            <a:spLocks noChangeArrowheads="1"/>
          </p:cNvSpPr>
          <p:nvPr/>
        </p:nvSpPr>
        <p:spPr bwMode="auto">
          <a:xfrm>
            <a:off x="3200400" y="6019800"/>
            <a:ext cx="1143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18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3</a:t>
            </a:r>
          </a:p>
        </p:txBody>
      </p:sp>
      <p:sp>
        <p:nvSpPr>
          <p:cNvPr id="310285" name="Freeform 13"/>
          <p:cNvSpPr>
            <a:spLocks/>
          </p:cNvSpPr>
          <p:nvPr/>
        </p:nvSpPr>
        <p:spPr bwMode="auto">
          <a:xfrm>
            <a:off x="1952625" y="2155825"/>
            <a:ext cx="5259388" cy="3887788"/>
          </a:xfrm>
          <a:custGeom>
            <a:avLst/>
            <a:gdLst>
              <a:gd name="T0" fmla="*/ 0 w 3313"/>
              <a:gd name="T1" fmla="*/ 0 h 2449"/>
              <a:gd name="T2" fmla="*/ 0 w 3313"/>
              <a:gd name="T3" fmla="*/ 2147483646 h 2449"/>
              <a:gd name="T4" fmla="*/ 2147483646 w 3313"/>
              <a:gd name="T5" fmla="*/ 2147483646 h 2449"/>
              <a:gd name="T6" fmla="*/ 0 60000 65536"/>
              <a:gd name="T7" fmla="*/ 0 60000 65536"/>
              <a:gd name="T8" fmla="*/ 0 60000 65536"/>
            </a:gdLst>
            <a:ahLst/>
            <a:cxnLst>
              <a:cxn ang="T6">
                <a:pos x="T0" y="T1"/>
              </a:cxn>
              <a:cxn ang="T7">
                <a:pos x="T2" y="T3"/>
              </a:cxn>
              <a:cxn ang="T8">
                <a:pos x="T4" y="T5"/>
              </a:cxn>
            </a:cxnLst>
            <a:rect l="0" t="0" r="r" b="b"/>
            <a:pathLst>
              <a:path w="3313" h="2449">
                <a:moveTo>
                  <a:pt x="0" y="0"/>
                </a:moveTo>
                <a:lnTo>
                  <a:pt x="0" y="2448"/>
                </a:lnTo>
                <a:lnTo>
                  <a:pt x="3312" y="244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86" name="Freeform 14"/>
          <p:cNvSpPr>
            <a:spLocks/>
          </p:cNvSpPr>
          <p:nvPr/>
        </p:nvSpPr>
        <p:spPr bwMode="auto">
          <a:xfrm>
            <a:off x="1973263" y="4346575"/>
            <a:ext cx="1052512" cy="1697038"/>
          </a:xfrm>
          <a:custGeom>
            <a:avLst/>
            <a:gdLst>
              <a:gd name="T0" fmla="*/ 0 w 663"/>
              <a:gd name="T1" fmla="*/ 0 h 1069"/>
              <a:gd name="T2" fmla="*/ 2147483646 w 663"/>
              <a:gd name="T3" fmla="*/ 0 h 1069"/>
              <a:gd name="T4" fmla="*/ 2147483646 w 663"/>
              <a:gd name="T5" fmla="*/ 2147483646 h 1069"/>
              <a:gd name="T6" fmla="*/ 0 60000 65536"/>
              <a:gd name="T7" fmla="*/ 0 60000 65536"/>
              <a:gd name="T8" fmla="*/ 0 60000 65536"/>
            </a:gdLst>
            <a:ahLst/>
            <a:cxnLst>
              <a:cxn ang="T6">
                <a:pos x="T0" y="T1"/>
              </a:cxn>
              <a:cxn ang="T7">
                <a:pos x="T2" y="T3"/>
              </a:cxn>
              <a:cxn ang="T8">
                <a:pos x="T4" y="T5"/>
              </a:cxn>
            </a:cxnLst>
            <a:rect l="0" t="0" r="r" b="b"/>
            <a:pathLst>
              <a:path w="663" h="1069">
                <a:moveTo>
                  <a:pt x="0" y="0"/>
                </a:moveTo>
                <a:lnTo>
                  <a:pt x="662" y="0"/>
                </a:lnTo>
                <a:lnTo>
                  <a:pt x="662" y="1068"/>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87" name="Rectangle 15"/>
          <p:cNvSpPr>
            <a:spLocks noChangeArrowheads="1"/>
          </p:cNvSpPr>
          <p:nvPr/>
        </p:nvSpPr>
        <p:spPr bwMode="auto">
          <a:xfrm>
            <a:off x="4054475" y="6084888"/>
            <a:ext cx="12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5</a:t>
            </a:r>
          </a:p>
        </p:txBody>
      </p:sp>
      <p:sp>
        <p:nvSpPr>
          <p:cNvPr id="310288" name="Rectangle 16"/>
          <p:cNvSpPr>
            <a:spLocks noChangeArrowheads="1"/>
          </p:cNvSpPr>
          <p:nvPr/>
        </p:nvSpPr>
        <p:spPr bwMode="auto">
          <a:xfrm>
            <a:off x="3200400" y="3810000"/>
            <a:ext cx="2968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B*</a:t>
            </a:r>
          </a:p>
        </p:txBody>
      </p:sp>
      <p:sp>
        <p:nvSpPr>
          <p:cNvPr id="310289" name="Freeform 17"/>
          <p:cNvSpPr>
            <a:spLocks/>
          </p:cNvSpPr>
          <p:nvPr/>
        </p:nvSpPr>
        <p:spPr bwMode="auto">
          <a:xfrm>
            <a:off x="1981200" y="4191000"/>
            <a:ext cx="1295400" cy="1852613"/>
          </a:xfrm>
          <a:custGeom>
            <a:avLst/>
            <a:gdLst>
              <a:gd name="T0" fmla="*/ 0 w 799"/>
              <a:gd name="T1" fmla="*/ 0 h 1136"/>
              <a:gd name="T2" fmla="*/ 2147483646 w 799"/>
              <a:gd name="T3" fmla="*/ 0 h 1136"/>
              <a:gd name="T4" fmla="*/ 2147483646 w 799"/>
              <a:gd name="T5" fmla="*/ 2147483646 h 1136"/>
              <a:gd name="T6" fmla="*/ 0 60000 65536"/>
              <a:gd name="T7" fmla="*/ 0 60000 65536"/>
              <a:gd name="T8" fmla="*/ 0 60000 65536"/>
            </a:gdLst>
            <a:ahLst/>
            <a:cxnLst>
              <a:cxn ang="T6">
                <a:pos x="T0" y="T1"/>
              </a:cxn>
              <a:cxn ang="T7">
                <a:pos x="T2" y="T3"/>
              </a:cxn>
              <a:cxn ang="T8">
                <a:pos x="T4" y="T5"/>
              </a:cxn>
            </a:cxnLst>
            <a:rect l="0" t="0" r="r" b="b"/>
            <a:pathLst>
              <a:path w="799" h="1136">
                <a:moveTo>
                  <a:pt x="0" y="0"/>
                </a:moveTo>
                <a:lnTo>
                  <a:pt x="798" y="0"/>
                </a:lnTo>
                <a:lnTo>
                  <a:pt x="798" y="1135"/>
                </a:lnTo>
              </a:path>
            </a:pathLst>
          </a:custGeom>
          <a:noFill/>
          <a:ln w="12700" cap="flat" cmpd="sng">
            <a:solidFill>
              <a:srgbClr val="000000"/>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90" name="Freeform 18"/>
          <p:cNvSpPr>
            <a:spLocks/>
          </p:cNvSpPr>
          <p:nvPr/>
        </p:nvSpPr>
        <p:spPr bwMode="auto">
          <a:xfrm>
            <a:off x="3200400" y="4114800"/>
            <a:ext cx="109538" cy="107950"/>
          </a:xfrm>
          <a:custGeom>
            <a:avLst/>
            <a:gdLst>
              <a:gd name="T0" fmla="*/ 2147483646 w 69"/>
              <a:gd name="T1" fmla="*/ 2147483646 h 68"/>
              <a:gd name="T2" fmla="*/ 2147483646 w 69"/>
              <a:gd name="T3" fmla="*/ 2147483646 h 68"/>
              <a:gd name="T4" fmla="*/ 2147483646 w 69"/>
              <a:gd name="T5" fmla="*/ 2147483646 h 68"/>
              <a:gd name="T6" fmla="*/ 2147483646 w 69"/>
              <a:gd name="T7" fmla="*/ 2147483646 h 68"/>
              <a:gd name="T8" fmla="*/ 2147483646 w 69"/>
              <a:gd name="T9" fmla="*/ 2147483646 h 68"/>
              <a:gd name="T10" fmla="*/ 2147483646 w 69"/>
              <a:gd name="T11" fmla="*/ 0 h 68"/>
              <a:gd name="T12" fmla="*/ 2147483646 w 69"/>
              <a:gd name="T13" fmla="*/ 0 h 68"/>
              <a:gd name="T14" fmla="*/ 2147483646 w 69"/>
              <a:gd name="T15" fmla="*/ 0 h 68"/>
              <a:gd name="T16" fmla="*/ 0 w 69"/>
              <a:gd name="T17" fmla="*/ 2147483646 h 68"/>
              <a:gd name="T18" fmla="*/ 0 w 69"/>
              <a:gd name="T19" fmla="*/ 2147483646 h 68"/>
              <a:gd name="T20" fmla="*/ 0 w 69"/>
              <a:gd name="T21" fmla="*/ 2147483646 h 68"/>
              <a:gd name="T22" fmla="*/ 2147483646 w 69"/>
              <a:gd name="T23" fmla="*/ 2147483646 h 68"/>
              <a:gd name="T24" fmla="*/ 2147483646 w 69"/>
              <a:gd name="T25" fmla="*/ 2147483646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8">
                <a:moveTo>
                  <a:pt x="27" y="67"/>
                </a:moveTo>
                <a:lnTo>
                  <a:pt x="41" y="67"/>
                </a:lnTo>
                <a:lnTo>
                  <a:pt x="54" y="54"/>
                </a:lnTo>
                <a:lnTo>
                  <a:pt x="68" y="40"/>
                </a:lnTo>
                <a:lnTo>
                  <a:pt x="54" y="13"/>
                </a:lnTo>
                <a:lnTo>
                  <a:pt x="41" y="0"/>
                </a:lnTo>
                <a:lnTo>
                  <a:pt x="27" y="0"/>
                </a:lnTo>
                <a:lnTo>
                  <a:pt x="14" y="0"/>
                </a:lnTo>
                <a:lnTo>
                  <a:pt x="0" y="13"/>
                </a:lnTo>
                <a:lnTo>
                  <a:pt x="0" y="40"/>
                </a:lnTo>
                <a:lnTo>
                  <a:pt x="0" y="54"/>
                </a:lnTo>
                <a:lnTo>
                  <a:pt x="14" y="67"/>
                </a:lnTo>
                <a:lnTo>
                  <a:pt x="27" y="67"/>
                </a:lnTo>
              </a:path>
            </a:pathLst>
          </a:custGeom>
          <a:solidFill>
            <a:srgbClr val="80008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91" name="Rectangle 19"/>
          <p:cNvSpPr>
            <a:spLocks noChangeArrowheads="1"/>
          </p:cNvSpPr>
          <p:nvPr/>
        </p:nvSpPr>
        <p:spPr bwMode="auto">
          <a:xfrm>
            <a:off x="1630363" y="2501900"/>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40</a:t>
            </a:r>
          </a:p>
        </p:txBody>
      </p:sp>
      <p:sp>
        <p:nvSpPr>
          <p:cNvPr id="310292" name="Line 20"/>
          <p:cNvSpPr>
            <a:spLocks noChangeShapeType="1"/>
          </p:cNvSpPr>
          <p:nvPr/>
        </p:nvSpPr>
        <p:spPr bwMode="auto">
          <a:xfrm>
            <a:off x="3144838" y="4359275"/>
            <a:ext cx="946150" cy="4095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93" name="Rectangle 21"/>
          <p:cNvSpPr>
            <a:spLocks noChangeArrowheads="1"/>
          </p:cNvSpPr>
          <p:nvPr/>
        </p:nvSpPr>
        <p:spPr bwMode="auto">
          <a:xfrm>
            <a:off x="4162425" y="4454525"/>
            <a:ext cx="24399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Produzione e consumo</a:t>
            </a:r>
          </a:p>
        </p:txBody>
      </p:sp>
      <p:sp>
        <p:nvSpPr>
          <p:cNvPr id="310294" name="Rectangle 22"/>
          <p:cNvSpPr>
            <a:spLocks noChangeArrowheads="1"/>
          </p:cNvSpPr>
          <p:nvPr/>
        </p:nvSpPr>
        <p:spPr bwMode="auto">
          <a:xfrm>
            <a:off x="4162425" y="4668838"/>
            <a:ext cx="29289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dell’allevatore in autarchia</a:t>
            </a:r>
          </a:p>
        </p:txBody>
      </p:sp>
      <p:sp>
        <p:nvSpPr>
          <p:cNvPr id="310295" name="Line 23"/>
          <p:cNvSpPr>
            <a:spLocks noChangeShapeType="1"/>
          </p:cNvSpPr>
          <p:nvPr/>
        </p:nvSpPr>
        <p:spPr bwMode="auto">
          <a:xfrm flipV="1">
            <a:off x="3352800" y="3810000"/>
            <a:ext cx="609600" cy="3048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96" name="Rectangle 24"/>
          <p:cNvSpPr>
            <a:spLocks noChangeArrowheads="1"/>
          </p:cNvSpPr>
          <p:nvPr/>
        </p:nvSpPr>
        <p:spPr bwMode="auto">
          <a:xfrm>
            <a:off x="3962400" y="3352800"/>
            <a:ext cx="264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Consumo dell’allevatore</a:t>
            </a:r>
          </a:p>
        </p:txBody>
      </p:sp>
      <p:sp>
        <p:nvSpPr>
          <p:cNvPr id="310297" name="Rectangle 25"/>
          <p:cNvSpPr>
            <a:spLocks noChangeArrowheads="1"/>
          </p:cNvSpPr>
          <p:nvPr/>
        </p:nvSpPr>
        <p:spPr bwMode="auto">
          <a:xfrm>
            <a:off x="3962400" y="3581400"/>
            <a:ext cx="1965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in caso di scambio</a:t>
            </a:r>
          </a:p>
        </p:txBody>
      </p:sp>
      <p:sp>
        <p:nvSpPr>
          <p:cNvPr id="310298" name="Line 26"/>
          <p:cNvSpPr>
            <a:spLocks noChangeShapeType="1"/>
          </p:cNvSpPr>
          <p:nvPr/>
        </p:nvSpPr>
        <p:spPr bwMode="auto">
          <a:xfrm>
            <a:off x="1981200" y="2667000"/>
            <a:ext cx="2114550" cy="3381375"/>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299" name="Freeform 27"/>
          <p:cNvSpPr>
            <a:spLocks/>
          </p:cNvSpPr>
          <p:nvPr/>
        </p:nvSpPr>
        <p:spPr bwMode="auto">
          <a:xfrm>
            <a:off x="4054475" y="5999163"/>
            <a:ext cx="109538" cy="109537"/>
          </a:xfrm>
          <a:custGeom>
            <a:avLst/>
            <a:gdLst>
              <a:gd name="T0" fmla="*/ 2147483646 w 69"/>
              <a:gd name="T1" fmla="*/ 2147483646 h 69"/>
              <a:gd name="T2" fmla="*/ 2147483646 w 69"/>
              <a:gd name="T3" fmla="*/ 2147483646 h 69"/>
              <a:gd name="T4" fmla="*/ 2147483646 w 69"/>
              <a:gd name="T5" fmla="*/ 2147483646 h 69"/>
              <a:gd name="T6" fmla="*/ 2147483646 w 69"/>
              <a:gd name="T7" fmla="*/ 2147483646 h 69"/>
              <a:gd name="T8" fmla="*/ 2147483646 w 69"/>
              <a:gd name="T9" fmla="*/ 2147483646 h 69"/>
              <a:gd name="T10" fmla="*/ 2147483646 w 69"/>
              <a:gd name="T11" fmla="*/ 0 h 69"/>
              <a:gd name="T12" fmla="*/ 2147483646 w 69"/>
              <a:gd name="T13" fmla="*/ 0 h 69"/>
              <a:gd name="T14" fmla="*/ 2147483646 w 69"/>
              <a:gd name="T15" fmla="*/ 0 h 69"/>
              <a:gd name="T16" fmla="*/ 0 w 69"/>
              <a:gd name="T17" fmla="*/ 2147483646 h 69"/>
              <a:gd name="T18" fmla="*/ 0 w 69"/>
              <a:gd name="T19" fmla="*/ 2147483646 h 69"/>
              <a:gd name="T20" fmla="*/ 0 w 69"/>
              <a:gd name="T21" fmla="*/ 2147483646 h 69"/>
              <a:gd name="T22" fmla="*/ 2147483646 w 69"/>
              <a:gd name="T23" fmla="*/ 2147483646 h 69"/>
              <a:gd name="T24" fmla="*/ 2147483646 w 69"/>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69">
                <a:moveTo>
                  <a:pt x="27" y="68"/>
                </a:moveTo>
                <a:lnTo>
                  <a:pt x="41" y="68"/>
                </a:lnTo>
                <a:lnTo>
                  <a:pt x="54" y="54"/>
                </a:lnTo>
                <a:lnTo>
                  <a:pt x="68" y="27"/>
                </a:lnTo>
                <a:lnTo>
                  <a:pt x="54" y="14"/>
                </a:lnTo>
                <a:lnTo>
                  <a:pt x="41" y="0"/>
                </a:lnTo>
                <a:lnTo>
                  <a:pt x="27" y="0"/>
                </a:lnTo>
                <a:lnTo>
                  <a:pt x="14" y="0"/>
                </a:lnTo>
                <a:lnTo>
                  <a:pt x="0" y="14"/>
                </a:lnTo>
                <a:lnTo>
                  <a:pt x="0" y="27"/>
                </a:lnTo>
                <a:lnTo>
                  <a:pt x="0" y="54"/>
                </a:lnTo>
                <a:lnTo>
                  <a:pt x="14"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00" name="Freeform 28"/>
          <p:cNvSpPr>
            <a:spLocks/>
          </p:cNvSpPr>
          <p:nvPr/>
        </p:nvSpPr>
        <p:spPr bwMode="auto">
          <a:xfrm>
            <a:off x="1909763" y="2565400"/>
            <a:ext cx="107950" cy="109538"/>
          </a:xfrm>
          <a:custGeom>
            <a:avLst/>
            <a:gdLst>
              <a:gd name="T0" fmla="*/ 2147483646 w 68"/>
              <a:gd name="T1" fmla="*/ 2147483646 h 69"/>
              <a:gd name="T2" fmla="*/ 2147483646 w 68"/>
              <a:gd name="T3" fmla="*/ 2147483646 h 69"/>
              <a:gd name="T4" fmla="*/ 2147483646 w 68"/>
              <a:gd name="T5" fmla="*/ 2147483646 h 69"/>
              <a:gd name="T6" fmla="*/ 2147483646 w 68"/>
              <a:gd name="T7" fmla="*/ 2147483646 h 69"/>
              <a:gd name="T8" fmla="*/ 2147483646 w 68"/>
              <a:gd name="T9" fmla="*/ 2147483646 h 69"/>
              <a:gd name="T10" fmla="*/ 2147483646 w 68"/>
              <a:gd name="T11" fmla="*/ 0 h 69"/>
              <a:gd name="T12" fmla="*/ 2147483646 w 68"/>
              <a:gd name="T13" fmla="*/ 0 h 69"/>
              <a:gd name="T14" fmla="*/ 2147483646 w 68"/>
              <a:gd name="T15" fmla="*/ 0 h 69"/>
              <a:gd name="T16" fmla="*/ 0 w 68"/>
              <a:gd name="T17" fmla="*/ 2147483646 h 69"/>
              <a:gd name="T18" fmla="*/ 0 w 68"/>
              <a:gd name="T19" fmla="*/ 2147483646 h 69"/>
              <a:gd name="T20" fmla="*/ 0 w 68"/>
              <a:gd name="T21" fmla="*/ 2147483646 h 69"/>
              <a:gd name="T22" fmla="*/ 2147483646 w 68"/>
              <a:gd name="T23" fmla="*/ 2147483646 h 69"/>
              <a:gd name="T24" fmla="*/ 2147483646 w 68"/>
              <a:gd name="T25" fmla="*/ 2147483646 h 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69">
                <a:moveTo>
                  <a:pt x="27" y="68"/>
                </a:moveTo>
                <a:lnTo>
                  <a:pt x="40" y="68"/>
                </a:lnTo>
                <a:lnTo>
                  <a:pt x="54" y="54"/>
                </a:lnTo>
                <a:lnTo>
                  <a:pt x="67" y="41"/>
                </a:lnTo>
                <a:lnTo>
                  <a:pt x="54" y="14"/>
                </a:lnTo>
                <a:lnTo>
                  <a:pt x="40" y="0"/>
                </a:lnTo>
                <a:lnTo>
                  <a:pt x="27" y="0"/>
                </a:lnTo>
                <a:lnTo>
                  <a:pt x="13" y="0"/>
                </a:lnTo>
                <a:lnTo>
                  <a:pt x="0" y="14"/>
                </a:lnTo>
                <a:lnTo>
                  <a:pt x="0" y="41"/>
                </a:lnTo>
                <a:lnTo>
                  <a:pt x="0" y="54"/>
                </a:lnTo>
                <a:lnTo>
                  <a:pt x="13" y="68"/>
                </a:lnTo>
                <a:lnTo>
                  <a:pt x="27" y="6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01" name="Freeform 29"/>
          <p:cNvSpPr>
            <a:spLocks/>
          </p:cNvSpPr>
          <p:nvPr/>
        </p:nvSpPr>
        <p:spPr bwMode="auto">
          <a:xfrm>
            <a:off x="2981325" y="4283075"/>
            <a:ext cx="107950" cy="107950"/>
          </a:xfrm>
          <a:custGeom>
            <a:avLst/>
            <a:gdLst>
              <a:gd name="T0" fmla="*/ 2147483646 w 68"/>
              <a:gd name="T1" fmla="*/ 2147483646 h 68"/>
              <a:gd name="T2" fmla="*/ 2147483646 w 68"/>
              <a:gd name="T3" fmla="*/ 2147483646 h 68"/>
              <a:gd name="T4" fmla="*/ 2147483646 w 68"/>
              <a:gd name="T5" fmla="*/ 2147483646 h 68"/>
              <a:gd name="T6" fmla="*/ 2147483646 w 68"/>
              <a:gd name="T7" fmla="*/ 2147483646 h 68"/>
              <a:gd name="T8" fmla="*/ 2147483646 w 68"/>
              <a:gd name="T9" fmla="*/ 2147483646 h 68"/>
              <a:gd name="T10" fmla="*/ 2147483646 w 68"/>
              <a:gd name="T11" fmla="*/ 0 h 68"/>
              <a:gd name="T12" fmla="*/ 2147483646 w 68"/>
              <a:gd name="T13" fmla="*/ 0 h 68"/>
              <a:gd name="T14" fmla="*/ 2147483646 w 68"/>
              <a:gd name="T15" fmla="*/ 0 h 68"/>
              <a:gd name="T16" fmla="*/ 0 w 68"/>
              <a:gd name="T17" fmla="*/ 2147483646 h 68"/>
              <a:gd name="T18" fmla="*/ 0 w 68"/>
              <a:gd name="T19" fmla="*/ 2147483646 h 68"/>
              <a:gd name="T20" fmla="*/ 0 w 68"/>
              <a:gd name="T21" fmla="*/ 2147483646 h 68"/>
              <a:gd name="T22" fmla="*/ 2147483646 w 68"/>
              <a:gd name="T23" fmla="*/ 2147483646 h 68"/>
              <a:gd name="T24" fmla="*/ 2147483646 w 68"/>
              <a:gd name="T25" fmla="*/ 2147483646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68">
                <a:moveTo>
                  <a:pt x="27" y="67"/>
                </a:moveTo>
                <a:lnTo>
                  <a:pt x="40" y="67"/>
                </a:lnTo>
                <a:lnTo>
                  <a:pt x="54" y="54"/>
                </a:lnTo>
                <a:lnTo>
                  <a:pt x="67" y="40"/>
                </a:lnTo>
                <a:lnTo>
                  <a:pt x="54" y="13"/>
                </a:lnTo>
                <a:lnTo>
                  <a:pt x="40" y="0"/>
                </a:lnTo>
                <a:lnTo>
                  <a:pt x="27" y="0"/>
                </a:lnTo>
                <a:lnTo>
                  <a:pt x="13" y="0"/>
                </a:lnTo>
                <a:lnTo>
                  <a:pt x="0" y="13"/>
                </a:lnTo>
                <a:lnTo>
                  <a:pt x="0" y="40"/>
                </a:lnTo>
                <a:lnTo>
                  <a:pt x="0" y="54"/>
                </a:lnTo>
                <a:lnTo>
                  <a:pt x="13" y="67"/>
                </a:lnTo>
                <a:lnTo>
                  <a:pt x="27" y="67"/>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02" name="Rectangle 30"/>
          <p:cNvSpPr>
            <a:spLocks noChangeArrowheads="1"/>
          </p:cNvSpPr>
          <p:nvPr/>
        </p:nvSpPr>
        <p:spPr bwMode="auto">
          <a:xfrm>
            <a:off x="2743200" y="6019800"/>
            <a:ext cx="466725" cy="36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8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2,5</a:t>
            </a:r>
          </a:p>
        </p:txBody>
      </p:sp>
      <p:sp>
        <p:nvSpPr>
          <p:cNvPr id="310303" name="Text Box 31"/>
          <p:cNvSpPr txBox="1">
            <a:spLocks noChangeArrowheads="1"/>
          </p:cNvSpPr>
          <p:nvPr/>
        </p:nvSpPr>
        <p:spPr bwMode="auto">
          <a:xfrm>
            <a:off x="3962400" y="1905000"/>
            <a:ext cx="4008438" cy="457200"/>
          </a:xfrm>
          <a:prstGeom prst="rect">
            <a:avLst/>
          </a:prstGeom>
          <a:solidFill>
            <a:schemeClr val="hlink">
              <a:alpha val="50195"/>
            </a:scheme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24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Il beneficio per l’allevatore</a:t>
            </a:r>
          </a:p>
        </p:txBody>
      </p:sp>
      <p:sp>
        <p:nvSpPr>
          <p:cNvPr id="310304" name="Freeform 32"/>
          <p:cNvSpPr>
            <a:spLocks/>
          </p:cNvSpPr>
          <p:nvPr/>
        </p:nvSpPr>
        <p:spPr bwMode="auto">
          <a:xfrm>
            <a:off x="2743200" y="3886200"/>
            <a:ext cx="107950" cy="107950"/>
          </a:xfrm>
          <a:custGeom>
            <a:avLst/>
            <a:gdLst>
              <a:gd name="T0" fmla="*/ 2147483646 w 68"/>
              <a:gd name="T1" fmla="*/ 2147483646 h 68"/>
              <a:gd name="T2" fmla="*/ 2147483646 w 68"/>
              <a:gd name="T3" fmla="*/ 2147483646 h 68"/>
              <a:gd name="T4" fmla="*/ 2147483646 w 68"/>
              <a:gd name="T5" fmla="*/ 2147483646 h 68"/>
              <a:gd name="T6" fmla="*/ 2147483646 w 68"/>
              <a:gd name="T7" fmla="*/ 2147483646 h 68"/>
              <a:gd name="T8" fmla="*/ 2147483646 w 68"/>
              <a:gd name="T9" fmla="*/ 2147483646 h 68"/>
              <a:gd name="T10" fmla="*/ 2147483646 w 68"/>
              <a:gd name="T11" fmla="*/ 0 h 68"/>
              <a:gd name="T12" fmla="*/ 2147483646 w 68"/>
              <a:gd name="T13" fmla="*/ 0 h 68"/>
              <a:gd name="T14" fmla="*/ 2147483646 w 68"/>
              <a:gd name="T15" fmla="*/ 0 h 68"/>
              <a:gd name="T16" fmla="*/ 0 w 68"/>
              <a:gd name="T17" fmla="*/ 2147483646 h 68"/>
              <a:gd name="T18" fmla="*/ 0 w 68"/>
              <a:gd name="T19" fmla="*/ 2147483646 h 68"/>
              <a:gd name="T20" fmla="*/ 0 w 68"/>
              <a:gd name="T21" fmla="*/ 2147483646 h 68"/>
              <a:gd name="T22" fmla="*/ 2147483646 w 68"/>
              <a:gd name="T23" fmla="*/ 2147483646 h 68"/>
              <a:gd name="T24" fmla="*/ 2147483646 w 68"/>
              <a:gd name="T25" fmla="*/ 2147483646 h 6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68">
                <a:moveTo>
                  <a:pt x="27" y="67"/>
                </a:moveTo>
                <a:lnTo>
                  <a:pt x="40" y="67"/>
                </a:lnTo>
                <a:lnTo>
                  <a:pt x="54" y="54"/>
                </a:lnTo>
                <a:lnTo>
                  <a:pt x="67" y="40"/>
                </a:lnTo>
                <a:lnTo>
                  <a:pt x="54" y="13"/>
                </a:lnTo>
                <a:lnTo>
                  <a:pt x="40" y="0"/>
                </a:lnTo>
                <a:lnTo>
                  <a:pt x="27" y="0"/>
                </a:lnTo>
                <a:lnTo>
                  <a:pt x="13" y="0"/>
                </a:lnTo>
                <a:lnTo>
                  <a:pt x="0" y="13"/>
                </a:lnTo>
                <a:lnTo>
                  <a:pt x="0" y="40"/>
                </a:lnTo>
                <a:lnTo>
                  <a:pt x="0" y="54"/>
                </a:lnTo>
                <a:lnTo>
                  <a:pt x="13" y="67"/>
                </a:lnTo>
                <a:lnTo>
                  <a:pt x="27" y="67"/>
                </a:lnTo>
              </a:path>
            </a:pathLst>
          </a:custGeom>
          <a:solidFill>
            <a:srgbClr val="0000FF"/>
          </a:solidFill>
          <a:ln w="12700" cap="rnd" cmpd="sng">
            <a:solidFill>
              <a:srgbClr val="0000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05" name="Line 33"/>
          <p:cNvSpPr>
            <a:spLocks noChangeShapeType="1"/>
          </p:cNvSpPr>
          <p:nvPr/>
        </p:nvSpPr>
        <p:spPr bwMode="auto">
          <a:xfrm flipH="1">
            <a:off x="1981200" y="3962400"/>
            <a:ext cx="762000" cy="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06" name="Line 34"/>
          <p:cNvSpPr>
            <a:spLocks noChangeShapeType="1"/>
          </p:cNvSpPr>
          <p:nvPr/>
        </p:nvSpPr>
        <p:spPr bwMode="auto">
          <a:xfrm>
            <a:off x="2743200" y="3962400"/>
            <a:ext cx="0" cy="205740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07" name="Rectangle 35"/>
          <p:cNvSpPr>
            <a:spLocks noChangeArrowheads="1"/>
          </p:cNvSpPr>
          <p:nvPr/>
        </p:nvSpPr>
        <p:spPr bwMode="auto">
          <a:xfrm>
            <a:off x="1676400" y="3733800"/>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24</a:t>
            </a:r>
          </a:p>
        </p:txBody>
      </p:sp>
      <p:sp>
        <p:nvSpPr>
          <p:cNvPr id="310308" name="Rectangle 36"/>
          <p:cNvSpPr>
            <a:spLocks noChangeArrowheads="1"/>
          </p:cNvSpPr>
          <p:nvPr/>
        </p:nvSpPr>
        <p:spPr bwMode="auto">
          <a:xfrm>
            <a:off x="2667000" y="6019800"/>
            <a:ext cx="1143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18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2</a:t>
            </a:r>
          </a:p>
        </p:txBody>
      </p:sp>
      <p:sp>
        <p:nvSpPr>
          <p:cNvPr id="310309" name="Rectangle 37"/>
          <p:cNvSpPr>
            <a:spLocks noChangeArrowheads="1"/>
          </p:cNvSpPr>
          <p:nvPr/>
        </p:nvSpPr>
        <p:spPr bwMode="auto">
          <a:xfrm>
            <a:off x="2590800" y="2743200"/>
            <a:ext cx="28527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Produzione dell’allevatore</a:t>
            </a:r>
          </a:p>
        </p:txBody>
      </p:sp>
      <p:sp>
        <p:nvSpPr>
          <p:cNvPr id="310310" name="Rectangle 38"/>
          <p:cNvSpPr>
            <a:spLocks noChangeArrowheads="1"/>
          </p:cNvSpPr>
          <p:nvPr/>
        </p:nvSpPr>
        <p:spPr bwMode="auto">
          <a:xfrm>
            <a:off x="2667000" y="3048000"/>
            <a:ext cx="19653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in caso di scambio</a:t>
            </a:r>
          </a:p>
        </p:txBody>
      </p:sp>
      <p:sp>
        <p:nvSpPr>
          <p:cNvPr id="310311" name="Line 39"/>
          <p:cNvSpPr>
            <a:spLocks noChangeShapeType="1"/>
          </p:cNvSpPr>
          <p:nvPr/>
        </p:nvSpPr>
        <p:spPr bwMode="auto">
          <a:xfrm flipH="1">
            <a:off x="2819400" y="3352800"/>
            <a:ext cx="304800" cy="5334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
        <p:nvSpPr>
          <p:cNvPr id="310312" name="Rectangle 40"/>
          <p:cNvSpPr>
            <a:spLocks noChangeArrowheads="1"/>
          </p:cNvSpPr>
          <p:nvPr/>
        </p:nvSpPr>
        <p:spPr bwMode="auto">
          <a:xfrm>
            <a:off x="2819400" y="3733800"/>
            <a:ext cx="25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057400">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defTabSz="205740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defTabSz="20574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defTabSz="20574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defTabSz="20574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2057400" rtl="0" eaLnBrk="0" fontAlgn="base" latinLnBrk="0" hangingPunct="0">
              <a:lnSpc>
                <a:spcPct val="100000"/>
              </a:lnSpc>
              <a:spcBef>
                <a:spcPct val="0"/>
              </a:spcBef>
              <a:spcAft>
                <a:spcPct val="0"/>
              </a:spcAft>
              <a:buClrTx/>
              <a:buSzTx/>
              <a:buFontTx/>
              <a:buNone/>
              <a:tabLst/>
              <a:defRPr/>
            </a:pPr>
            <a:r>
              <a:rPr kumimoji="0" lang="it-IT" altLang="en-US" sz="2000" b="1" i="0" u="none" strike="noStrike" kern="1200" cap="none" spc="0" normalizeH="0" baseline="0" noProof="0">
                <a:ln>
                  <a:noFill/>
                </a:ln>
                <a:solidFill>
                  <a:srgbClr val="000000"/>
                </a:solidFill>
                <a:effectLst/>
                <a:uLnTx/>
                <a:uFillTx/>
                <a:latin typeface="FranklinGothic-Book" charset="0"/>
                <a:ea typeface="+mn-ea"/>
                <a:cs typeface="Arial" panose="020B0604020202020204" pitchFamily="34" charset="0"/>
              </a:rPr>
              <a:t>B’</a:t>
            </a:r>
          </a:p>
        </p:txBody>
      </p:sp>
      <p:sp>
        <p:nvSpPr>
          <p:cNvPr id="310313" name="Text Box 41"/>
          <p:cNvSpPr txBox="1">
            <a:spLocks noChangeArrowheads="1"/>
          </p:cNvSpPr>
          <p:nvPr/>
        </p:nvSpPr>
        <p:spPr bwMode="auto">
          <a:xfrm>
            <a:off x="152400" y="685800"/>
            <a:ext cx="6096000" cy="838200"/>
          </a:xfrm>
          <a:prstGeom prst="rect">
            <a:avLst/>
          </a:prstGeom>
          <a:noFill/>
          <a:ln w="12700">
            <a:solidFill>
              <a:srgbClr val="FC012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it-IT" altLang="en-US" sz="16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N.b.: in questo esempio l’allevatore non deve neppure specializzarsi </a:t>
            </a:r>
            <a:r>
              <a:rPr kumimoji="0" lang="it-IT" altLang="en-US" sz="1600" b="0" i="0" u="sng"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completamente</a:t>
            </a:r>
            <a:r>
              <a:rPr kumimoji="0" lang="it-IT" altLang="en-US" sz="16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t> nella produzione di carne; è sufficiente che ne produca un po’ di più (da B a B’) al fine di scambiarla con il contadino.</a:t>
            </a:r>
          </a:p>
        </p:txBody>
      </p:sp>
    </p:spTree>
    <p:extLst>
      <p:ext uri="{BB962C8B-B14F-4D97-AF65-F5344CB8AC3E}">
        <p14:creationId xmlns:p14="http://schemas.microsoft.com/office/powerpoint/2010/main" val="2360094597"/>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122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122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122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12294" name="Rectangle 6"/>
          <p:cNvSpPr>
            <a:spLocks noGrp="1" noChangeArrowheads="1"/>
          </p:cNvSpPr>
          <p:nvPr>
            <p:ph type="title"/>
          </p:nvPr>
        </p:nvSpPr>
        <p:spPr>
          <a:xfrm>
            <a:off x="0" y="228600"/>
            <a:ext cx="9144000" cy="1143000"/>
          </a:xfrm>
          <a:noFill/>
        </p:spPr>
        <p:txBody>
          <a:bodyPr/>
          <a:lstStyle/>
          <a:p>
            <a:pPr algn="ctr"/>
            <a:r>
              <a:rPr lang="it-IT" altLang="it-IT" sz="3600" b="0">
                <a:solidFill>
                  <a:srgbClr val="000000"/>
                </a:solidFill>
              </a:rPr>
              <a:t>Il costo opportunità</a:t>
            </a:r>
          </a:p>
        </p:txBody>
      </p:sp>
      <p:sp>
        <p:nvSpPr>
          <p:cNvPr id="275463" name="Rectangle 7"/>
          <p:cNvSpPr>
            <a:spLocks noGrp="1" noChangeArrowheads="1"/>
          </p:cNvSpPr>
          <p:nvPr>
            <p:ph type="body" idx="1"/>
          </p:nvPr>
        </p:nvSpPr>
        <p:spPr>
          <a:xfrm>
            <a:off x="179388" y="1341438"/>
            <a:ext cx="8785225" cy="4608512"/>
          </a:xfrm>
          <a:noFill/>
        </p:spPr>
        <p:txBody>
          <a:bodyPr/>
          <a:lstStyle/>
          <a:p>
            <a:pPr>
              <a:lnSpc>
                <a:spcPct val="90000"/>
              </a:lnSpc>
              <a:buFont typeface="Wingdings" panose="05000000000000000000" pitchFamily="2" charset="2"/>
              <a:buChar char="§"/>
            </a:pPr>
            <a:r>
              <a:rPr lang="it-IT" altLang="it-IT" sz="2400" b="0" dirty="0">
                <a:solidFill>
                  <a:srgbClr val="000000"/>
                </a:solidFill>
              </a:rPr>
              <a:t>Qualsiasi scelta richiede il confronto tra i costi e i benefici delle possibili alternative.</a:t>
            </a:r>
          </a:p>
          <a:p>
            <a:pPr>
              <a:lnSpc>
                <a:spcPct val="90000"/>
              </a:lnSpc>
              <a:buFont typeface="Wingdings" panose="05000000000000000000" pitchFamily="2" charset="2"/>
              <a:buChar char="§"/>
            </a:pPr>
            <a:r>
              <a:rPr lang="it-IT" altLang="it-IT" sz="2400" b="0" dirty="0">
                <a:solidFill>
                  <a:srgbClr val="DC0081"/>
                </a:solidFill>
              </a:rPr>
              <a:t>Costo opportunità:</a:t>
            </a:r>
            <a:r>
              <a:rPr lang="it-IT" altLang="it-IT" sz="2400" b="0" dirty="0">
                <a:solidFill>
                  <a:srgbClr val="000000"/>
                </a:solidFill>
              </a:rPr>
              <a:t> ciò a cui si deve rinunciare ogni volta che si sceglie una determinata alternativa. </a:t>
            </a:r>
          </a:p>
          <a:p>
            <a:pPr>
              <a:lnSpc>
                <a:spcPct val="90000"/>
              </a:lnSpc>
              <a:buFont typeface="Wingdings" panose="05000000000000000000" pitchFamily="2" charset="2"/>
              <a:buChar char="§"/>
            </a:pPr>
            <a:r>
              <a:rPr lang="it-IT" altLang="it-IT" sz="2400" b="0" dirty="0">
                <a:solidFill>
                  <a:srgbClr val="000000"/>
                </a:solidFill>
              </a:rPr>
              <a:t>E’ un altro dei concetti centrali della teoria economica.</a:t>
            </a:r>
          </a:p>
          <a:p>
            <a:pPr>
              <a:lnSpc>
                <a:spcPct val="90000"/>
              </a:lnSpc>
              <a:buFont typeface="Wingdings" panose="05000000000000000000" pitchFamily="2" charset="2"/>
              <a:buChar char="§"/>
            </a:pPr>
            <a:r>
              <a:rPr lang="it-IT" altLang="it-IT" sz="2400" b="0" dirty="0">
                <a:solidFill>
                  <a:srgbClr val="000000"/>
                </a:solidFill>
              </a:rPr>
              <a:t>Esempio: qual è il costo opportunità di frequentare l’Università?</a:t>
            </a:r>
          </a:p>
          <a:p>
            <a:pPr lvl="1">
              <a:lnSpc>
                <a:spcPct val="90000"/>
              </a:lnSpc>
              <a:buFont typeface="Wingdings" panose="05000000000000000000" pitchFamily="2" charset="2"/>
              <a:buChar char="Ø"/>
            </a:pPr>
            <a:r>
              <a:rPr lang="it-IT" altLang="it-IT" sz="2400" b="0" dirty="0">
                <a:solidFill>
                  <a:srgbClr val="DC0081"/>
                </a:solidFill>
              </a:rPr>
              <a:t>Le tasse universitarie + le altre spese (libri, affitto, ecc.) + </a:t>
            </a:r>
            <a:r>
              <a:rPr lang="it-IT" altLang="it-IT" sz="2400" b="0" u="sng" dirty="0">
                <a:solidFill>
                  <a:srgbClr val="DC0081"/>
                </a:solidFill>
              </a:rPr>
              <a:t>il mancato stipendio</a:t>
            </a:r>
            <a:endParaRPr lang="it-IT" altLang="it-IT" sz="2000" b="0" dirty="0">
              <a:solidFill>
                <a:srgbClr val="000000"/>
              </a:solidFill>
            </a:endParaRPr>
          </a:p>
          <a:p>
            <a:pPr>
              <a:lnSpc>
                <a:spcPct val="90000"/>
              </a:lnSpc>
              <a:buFont typeface="Wingdings" panose="05000000000000000000" pitchFamily="2" charset="2"/>
              <a:buChar char="§"/>
            </a:pPr>
            <a:r>
              <a:rPr lang="it-IT" altLang="it-IT" sz="2400" b="0" dirty="0">
                <a:solidFill>
                  <a:srgbClr val="000000"/>
                </a:solidFill>
              </a:rPr>
              <a:t>Ipotizziamo per semplicità che le tasse universitarie e le altre spese siano pari a zero. Questo non vuol dire affatto che frequentare l’Università non costi nulla.</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5463">
                                            <p:txEl>
                                              <p:pRg st="3" end="3"/>
                                            </p:txEl>
                                          </p:spTgt>
                                        </p:tgtEl>
                                        <p:attrNameLst>
                                          <p:attrName>style.visibility</p:attrName>
                                        </p:attrNameLst>
                                      </p:cBhvr>
                                      <p:to>
                                        <p:strVal val="visible"/>
                                      </p:to>
                                    </p:set>
                                    <p:anim calcmode="lin" valueType="num">
                                      <p:cBhvr additive="base">
                                        <p:cTn id="7" dur="500" fill="hold"/>
                                        <p:tgtEl>
                                          <p:spTgt spid="27546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546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75463">
                                            <p:txEl>
                                              <p:pRg st="4" end="4"/>
                                            </p:txEl>
                                          </p:spTgt>
                                        </p:tgtEl>
                                        <p:attrNameLst>
                                          <p:attrName>style.visibility</p:attrName>
                                        </p:attrNameLst>
                                      </p:cBhvr>
                                      <p:to>
                                        <p:strVal val="visible"/>
                                      </p:to>
                                    </p:set>
                                    <p:anim calcmode="lin" valueType="num">
                                      <p:cBhvr additive="base">
                                        <p:cTn id="11" dur="500" fill="hold"/>
                                        <p:tgtEl>
                                          <p:spTgt spid="27546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754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75463">
                                            <p:txEl>
                                              <p:pRg st="5" end="5"/>
                                            </p:txEl>
                                          </p:spTgt>
                                        </p:tgtEl>
                                        <p:attrNameLst>
                                          <p:attrName>style.visibility</p:attrName>
                                        </p:attrNameLst>
                                      </p:cBhvr>
                                      <p:to>
                                        <p:strVal val="visible"/>
                                      </p:to>
                                    </p:set>
                                    <p:anim calcmode="lin" valueType="num">
                                      <p:cBhvr additive="base">
                                        <p:cTn id="17" dur="500" fill="hold"/>
                                        <p:tgtEl>
                                          <p:spTgt spid="27546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7546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232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232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2324" name="Rectangle 4"/>
          <p:cNvSpPr>
            <a:spLocks noGrp="1" noChangeArrowheads="1"/>
          </p:cNvSpPr>
          <p:nvPr>
            <p:ph type="title"/>
          </p:nvPr>
        </p:nvSpPr>
        <p:spPr>
          <a:xfrm>
            <a:off x="381000" y="228600"/>
            <a:ext cx="8458200" cy="1143000"/>
          </a:xfrm>
          <a:noFill/>
        </p:spPr>
        <p:txBody>
          <a:bodyPr/>
          <a:lstStyle/>
          <a:p>
            <a:pPr eaLnBrk="1" hangingPunct="1"/>
            <a:r>
              <a:rPr lang="it-IT" altLang="en-US" b="0"/>
              <a:t>Da cosa dipende la specializzazione</a:t>
            </a:r>
          </a:p>
        </p:txBody>
      </p:sp>
      <p:sp>
        <p:nvSpPr>
          <p:cNvPr id="667653" name="Rectangle 5"/>
          <p:cNvSpPr>
            <a:spLocks noGrp="1" noChangeArrowheads="1"/>
          </p:cNvSpPr>
          <p:nvPr>
            <p:ph type="body" idx="1"/>
          </p:nvPr>
        </p:nvSpPr>
        <p:spPr>
          <a:xfrm>
            <a:off x="152400" y="1219200"/>
            <a:ext cx="8839200" cy="4419600"/>
          </a:xfrm>
          <a:noFill/>
        </p:spPr>
        <p:txBody>
          <a:bodyPr/>
          <a:lstStyle/>
          <a:p>
            <a:pPr eaLnBrk="1" hangingPunct="1">
              <a:lnSpc>
                <a:spcPct val="90000"/>
              </a:lnSpc>
              <a:tabLst>
                <a:tab pos="738188" algn="l"/>
              </a:tabLst>
            </a:pPr>
            <a:r>
              <a:rPr lang="it-IT" altLang="en-US" sz="2400" b="0"/>
              <a:t>Intuitivamente, la specializzazione dipende dalle differenze nei costi di produzione.</a:t>
            </a:r>
          </a:p>
          <a:p>
            <a:pPr eaLnBrk="1" hangingPunct="1">
              <a:lnSpc>
                <a:spcPct val="90000"/>
              </a:lnSpc>
              <a:tabLst>
                <a:tab pos="738188" algn="l"/>
              </a:tabLst>
            </a:pPr>
            <a:r>
              <a:rPr lang="it-IT" altLang="en-US" sz="2400" b="0"/>
              <a:t>Ma ci sono </a:t>
            </a:r>
            <a:r>
              <a:rPr lang="it-IT" altLang="en-US" sz="2400" b="0" u="sng"/>
              <a:t>due modi</a:t>
            </a:r>
            <a:r>
              <a:rPr lang="it-IT" altLang="en-US" sz="2400" b="0"/>
              <a:t> di misurare tali differenze:</a:t>
            </a:r>
          </a:p>
          <a:p>
            <a:pPr lvl="1" eaLnBrk="1" hangingPunct="1">
              <a:lnSpc>
                <a:spcPct val="90000"/>
              </a:lnSpc>
              <a:tabLst>
                <a:tab pos="738188" algn="l"/>
              </a:tabLst>
            </a:pPr>
            <a:r>
              <a:rPr lang="it-IT" altLang="en-US" sz="2400" b="0"/>
              <a:t>Il </a:t>
            </a:r>
            <a:r>
              <a:rPr lang="it-IT" altLang="en-US" sz="2400" b="0">
                <a:solidFill>
                  <a:srgbClr val="7B00E4"/>
                </a:solidFill>
              </a:rPr>
              <a:t>costo di produzione</a:t>
            </a:r>
            <a:r>
              <a:rPr lang="it-IT" altLang="en-US" sz="2400" b="0"/>
              <a:t> in senso stretto, cioè la quantità di input (p.e. ore di lavoro) necessaria per produrre un’unità di output (p.e. 1 Kg di patate)</a:t>
            </a:r>
          </a:p>
          <a:p>
            <a:pPr lvl="1" eaLnBrk="1" hangingPunct="1">
              <a:lnSpc>
                <a:spcPct val="90000"/>
              </a:lnSpc>
              <a:tabLst>
                <a:tab pos="738188" algn="l"/>
              </a:tabLst>
            </a:pPr>
            <a:r>
              <a:rPr lang="it-IT" altLang="en-US" sz="2400" b="0"/>
              <a:t>Il </a:t>
            </a:r>
            <a:r>
              <a:rPr lang="it-IT" altLang="en-US" sz="2400" b="0">
                <a:solidFill>
                  <a:srgbClr val="7B00E4"/>
                </a:solidFill>
              </a:rPr>
              <a:t>costo opportunità</a:t>
            </a:r>
            <a:r>
              <a:rPr lang="it-IT" altLang="en-US" sz="2400" b="0"/>
              <a:t>, cioè la quantità di un bene (p.e. carne) a cui si deve rinunciare per produrre una unità in più di un altro bene (p.e. 1 Kg di patate).</a:t>
            </a:r>
          </a:p>
          <a:p>
            <a:pPr eaLnBrk="1" hangingPunct="1">
              <a:lnSpc>
                <a:spcPct val="90000"/>
              </a:lnSpc>
              <a:tabLst>
                <a:tab pos="738188" algn="l"/>
              </a:tabLst>
            </a:pPr>
            <a:r>
              <a:rPr lang="it-IT" altLang="en-US" sz="2400" b="0"/>
              <a:t>I due modi identificano </a:t>
            </a:r>
            <a:r>
              <a:rPr lang="it-IT" altLang="en-US" sz="2400" b="0" u="sng"/>
              <a:t>due criteri</a:t>
            </a:r>
            <a:r>
              <a:rPr lang="it-IT" altLang="en-US" sz="2400" b="0"/>
              <a:t> alla base dello scambio:</a:t>
            </a:r>
          </a:p>
          <a:p>
            <a:pPr lvl="1" eaLnBrk="1" hangingPunct="1">
              <a:lnSpc>
                <a:spcPct val="90000"/>
              </a:lnSpc>
              <a:tabLst>
                <a:tab pos="738188" algn="l"/>
              </a:tabLst>
            </a:pPr>
            <a:r>
              <a:rPr lang="it-IT" altLang="en-US" sz="2400" b="0"/>
              <a:t>Il criterio del </a:t>
            </a:r>
            <a:r>
              <a:rPr lang="it-IT" altLang="en-US" sz="2400" b="0">
                <a:solidFill>
                  <a:srgbClr val="7B00E4"/>
                </a:solidFill>
              </a:rPr>
              <a:t>vantaggio assoluto</a:t>
            </a:r>
          </a:p>
          <a:p>
            <a:pPr lvl="1" eaLnBrk="1" hangingPunct="1">
              <a:lnSpc>
                <a:spcPct val="90000"/>
              </a:lnSpc>
              <a:tabLst>
                <a:tab pos="738188" algn="l"/>
              </a:tabLst>
            </a:pPr>
            <a:r>
              <a:rPr lang="it-IT" altLang="en-US" sz="2400" b="0"/>
              <a:t>Il criterio del </a:t>
            </a:r>
            <a:r>
              <a:rPr lang="it-IT" altLang="en-US" sz="2400" b="0">
                <a:solidFill>
                  <a:srgbClr val="7B00E4"/>
                </a:solidFill>
              </a:rPr>
              <a:t>vantaggio comparato</a:t>
            </a:r>
          </a:p>
        </p:txBody>
      </p:sp>
    </p:spTree>
    <p:extLst>
      <p:ext uri="{BB962C8B-B14F-4D97-AF65-F5344CB8AC3E}">
        <p14:creationId xmlns:p14="http://schemas.microsoft.com/office/powerpoint/2010/main" val="6400966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7653">
                                            <p:txEl>
                                              <p:pRg st="2" end="2"/>
                                            </p:txEl>
                                          </p:spTgt>
                                        </p:tgtEl>
                                        <p:attrNameLst>
                                          <p:attrName>style.visibility</p:attrName>
                                        </p:attrNameLst>
                                      </p:cBhvr>
                                      <p:to>
                                        <p:strVal val="visible"/>
                                      </p:to>
                                    </p:set>
                                    <p:animEffect transition="in" filter="wipe(left)">
                                      <p:cBhvr>
                                        <p:cTn id="7" dur="500"/>
                                        <p:tgtEl>
                                          <p:spTgt spid="66765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7653">
                                            <p:txEl>
                                              <p:pRg st="3" end="3"/>
                                            </p:txEl>
                                          </p:spTgt>
                                        </p:tgtEl>
                                        <p:attrNameLst>
                                          <p:attrName>style.visibility</p:attrName>
                                        </p:attrNameLst>
                                      </p:cBhvr>
                                      <p:to>
                                        <p:strVal val="visible"/>
                                      </p:to>
                                    </p:set>
                                    <p:animEffect transition="in" filter="wipe(left)">
                                      <p:cBhvr>
                                        <p:cTn id="12" dur="500"/>
                                        <p:tgtEl>
                                          <p:spTgt spid="66765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67653">
                                            <p:txEl>
                                              <p:pRg st="4" end="4"/>
                                            </p:txEl>
                                          </p:spTgt>
                                        </p:tgtEl>
                                        <p:attrNameLst>
                                          <p:attrName>style.visibility</p:attrName>
                                        </p:attrNameLst>
                                      </p:cBhvr>
                                      <p:to>
                                        <p:strVal val="visible"/>
                                      </p:to>
                                    </p:set>
                                    <p:animEffect transition="in" filter="wipe(left)">
                                      <p:cBhvr>
                                        <p:cTn id="17" dur="500"/>
                                        <p:tgtEl>
                                          <p:spTgt spid="667653">
                                            <p:txEl>
                                              <p:pRg st="4" end="4"/>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667653">
                                            <p:txEl>
                                              <p:pRg st="5" end="5"/>
                                            </p:txEl>
                                          </p:spTgt>
                                        </p:tgtEl>
                                        <p:attrNameLst>
                                          <p:attrName>style.visibility</p:attrName>
                                        </p:attrNameLst>
                                      </p:cBhvr>
                                      <p:to>
                                        <p:strVal val="visible"/>
                                      </p:to>
                                    </p:set>
                                    <p:animEffect transition="in" filter="wipe(left)">
                                      <p:cBhvr>
                                        <p:cTn id="20" dur="500"/>
                                        <p:tgtEl>
                                          <p:spTgt spid="667653">
                                            <p:txEl>
                                              <p:pRg st="5" end="5"/>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667653">
                                            <p:txEl>
                                              <p:pRg st="6" end="6"/>
                                            </p:txEl>
                                          </p:spTgt>
                                        </p:tgtEl>
                                        <p:attrNameLst>
                                          <p:attrName>style.visibility</p:attrName>
                                        </p:attrNameLst>
                                      </p:cBhvr>
                                      <p:to>
                                        <p:strVal val="visible"/>
                                      </p:to>
                                    </p:set>
                                    <p:animEffect transition="in" filter="wipe(left)">
                                      <p:cBhvr>
                                        <p:cTn id="23" dur="500"/>
                                        <p:tgtEl>
                                          <p:spTgt spid="66765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7653" grpId="0" uiExpand="1"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437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437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437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437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4374" name="Rectangle 6"/>
          <p:cNvSpPr>
            <a:spLocks noGrp="1" noChangeArrowheads="1"/>
          </p:cNvSpPr>
          <p:nvPr>
            <p:ph type="title"/>
          </p:nvPr>
        </p:nvSpPr>
        <p:spPr>
          <a:noFill/>
        </p:spPr>
        <p:txBody>
          <a:bodyPr/>
          <a:lstStyle/>
          <a:p>
            <a:pPr eaLnBrk="1" hangingPunct="1"/>
            <a:r>
              <a:rPr lang="it-IT" altLang="en-US" b="0"/>
              <a:t>Criterio del vantaggio assoluto</a:t>
            </a:r>
          </a:p>
        </p:txBody>
      </p:sp>
      <p:sp>
        <p:nvSpPr>
          <p:cNvPr id="669703" name="Rectangle 7"/>
          <p:cNvSpPr>
            <a:spLocks noGrp="1" noChangeArrowheads="1"/>
          </p:cNvSpPr>
          <p:nvPr>
            <p:ph type="body" idx="1"/>
          </p:nvPr>
        </p:nvSpPr>
        <p:spPr>
          <a:xfrm>
            <a:off x="228600" y="1143000"/>
            <a:ext cx="8686800" cy="5029200"/>
          </a:xfrm>
          <a:noFill/>
        </p:spPr>
        <p:txBody>
          <a:bodyPr/>
          <a:lstStyle/>
          <a:p>
            <a:pPr eaLnBrk="1" hangingPunct="1">
              <a:lnSpc>
                <a:spcPct val="90000"/>
              </a:lnSpc>
            </a:pPr>
            <a:r>
              <a:rPr lang="it-IT" altLang="en-US" sz="2400" b="0"/>
              <a:t>Confronta la produttività di un agente economico              (individuo, impresa o nazione) con quella di un altro.</a:t>
            </a:r>
          </a:p>
          <a:p>
            <a:pPr eaLnBrk="1" hangingPunct="1">
              <a:lnSpc>
                <a:spcPct val="90000"/>
              </a:lnSpc>
            </a:pPr>
            <a:r>
              <a:rPr lang="it-IT" altLang="en-US" sz="2400" b="0">
                <a:solidFill>
                  <a:srgbClr val="7B00E4"/>
                </a:solidFill>
              </a:rPr>
              <a:t>Produttività</a:t>
            </a:r>
            <a:r>
              <a:rPr lang="it-IT" altLang="en-US" sz="2400" b="0"/>
              <a:t> (definizione informale): quantità di input necessaria per produrre un’unità di output</a:t>
            </a:r>
          </a:p>
          <a:p>
            <a:pPr eaLnBrk="1" hangingPunct="1">
              <a:lnSpc>
                <a:spcPct val="90000"/>
              </a:lnSpc>
            </a:pPr>
            <a:r>
              <a:rPr lang="it-IT" altLang="en-US" sz="2400" b="0"/>
              <a:t>Il produttore che richiede una </a:t>
            </a:r>
            <a:r>
              <a:rPr lang="it-IT" altLang="en-US" sz="2400" b="0" u="sng"/>
              <a:t>minore</a:t>
            </a:r>
            <a:r>
              <a:rPr lang="it-IT" altLang="en-US" sz="2400" b="0"/>
              <a:t> quantità di input per produrre un’unita di un certo bene gode di un </a:t>
            </a:r>
            <a:r>
              <a:rPr lang="it-IT" altLang="en-US" sz="2400" b="0">
                <a:solidFill>
                  <a:srgbClr val="7B00E4"/>
                </a:solidFill>
              </a:rPr>
              <a:t>vantaggio assoluto</a:t>
            </a:r>
            <a:r>
              <a:rPr lang="it-IT" altLang="en-US" sz="2400" b="0"/>
              <a:t> nella produzione di quel bene.</a:t>
            </a:r>
          </a:p>
          <a:p>
            <a:pPr eaLnBrk="1" hangingPunct="1">
              <a:lnSpc>
                <a:spcPct val="90000"/>
              </a:lnSpc>
            </a:pPr>
            <a:r>
              <a:rPr lang="it-IT" altLang="en-US" sz="2400" b="0"/>
              <a:t>Egli dovrebbe quindi specializzarsi nel produrre quel bene</a:t>
            </a:r>
          </a:p>
          <a:p>
            <a:pPr lvl="1" eaLnBrk="1" hangingPunct="1">
              <a:lnSpc>
                <a:spcPct val="90000"/>
              </a:lnSpc>
            </a:pPr>
            <a:r>
              <a:rPr lang="it-IT" altLang="en-US" sz="2000" b="0"/>
              <a:t>E’ il criterio formulato da Adam Smith (1776)</a:t>
            </a:r>
          </a:p>
          <a:p>
            <a:pPr eaLnBrk="1" hangingPunct="1">
              <a:lnSpc>
                <a:spcPct val="90000"/>
              </a:lnSpc>
            </a:pPr>
            <a:r>
              <a:rPr lang="it-IT" altLang="en-US" sz="2400" b="0"/>
              <a:t>Problema: cosa succede se un produttore gode di un vantaggio assoluto su </a:t>
            </a:r>
            <a:r>
              <a:rPr lang="it-IT" altLang="en-US" sz="2400" b="0" u="sng"/>
              <a:t>entrambi</a:t>
            </a:r>
            <a:r>
              <a:rPr lang="it-IT" altLang="en-US" sz="2400" b="0"/>
              <a:t> (o su </a:t>
            </a:r>
            <a:r>
              <a:rPr lang="it-IT" altLang="en-US" sz="2400" b="0" i="1"/>
              <a:t>tutti</a:t>
            </a:r>
            <a:r>
              <a:rPr lang="it-IT" altLang="en-US" sz="2400" b="0"/>
              <a:t>) i beni?</a:t>
            </a:r>
          </a:p>
          <a:p>
            <a:pPr lvl="1" eaLnBrk="1" hangingPunct="1">
              <a:lnSpc>
                <a:spcPct val="90000"/>
              </a:lnSpc>
            </a:pPr>
            <a:r>
              <a:rPr lang="it-IT" altLang="en-US" sz="2000" b="0"/>
              <a:t>P.e., è difficile che un PVS abbia un vantaggio assoluto su un qualsiasi bene rispetto all’Italia o agli USA; eppure lo scambio avviene lo stesso. Perché?</a:t>
            </a:r>
          </a:p>
        </p:txBody>
      </p:sp>
      <p:pic>
        <p:nvPicPr>
          <p:cNvPr id="314376" name="Picture 8" descr="smith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6700" y="0"/>
            <a:ext cx="1257300"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155272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9703">
                                            <p:txEl>
                                              <p:pRg st="0" end="0"/>
                                            </p:txEl>
                                          </p:spTgt>
                                        </p:tgtEl>
                                        <p:attrNameLst>
                                          <p:attrName>style.visibility</p:attrName>
                                        </p:attrNameLst>
                                      </p:cBhvr>
                                      <p:to>
                                        <p:strVal val="visible"/>
                                      </p:to>
                                    </p:set>
                                    <p:animEffect transition="in" filter="wipe(left)">
                                      <p:cBhvr>
                                        <p:cTn id="7" dur="500"/>
                                        <p:tgtEl>
                                          <p:spTgt spid="6697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69703">
                                            <p:txEl>
                                              <p:pRg st="1" end="1"/>
                                            </p:txEl>
                                          </p:spTgt>
                                        </p:tgtEl>
                                        <p:attrNameLst>
                                          <p:attrName>style.visibility</p:attrName>
                                        </p:attrNameLst>
                                      </p:cBhvr>
                                      <p:to>
                                        <p:strVal val="visible"/>
                                      </p:to>
                                    </p:set>
                                    <p:animEffect transition="in" filter="wipe(left)">
                                      <p:cBhvr>
                                        <p:cTn id="12" dur="500"/>
                                        <p:tgtEl>
                                          <p:spTgt spid="6697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69703">
                                            <p:txEl>
                                              <p:pRg st="2" end="2"/>
                                            </p:txEl>
                                          </p:spTgt>
                                        </p:tgtEl>
                                        <p:attrNameLst>
                                          <p:attrName>style.visibility</p:attrName>
                                        </p:attrNameLst>
                                      </p:cBhvr>
                                      <p:to>
                                        <p:strVal val="visible"/>
                                      </p:to>
                                    </p:set>
                                    <p:animEffect transition="in" filter="wipe(left)">
                                      <p:cBhvr>
                                        <p:cTn id="17" dur="500"/>
                                        <p:tgtEl>
                                          <p:spTgt spid="66970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669703">
                                            <p:txEl>
                                              <p:pRg st="3" end="3"/>
                                            </p:txEl>
                                          </p:spTgt>
                                        </p:tgtEl>
                                        <p:attrNameLst>
                                          <p:attrName>style.visibility</p:attrName>
                                        </p:attrNameLst>
                                      </p:cBhvr>
                                      <p:to>
                                        <p:strVal val="visible"/>
                                      </p:to>
                                    </p:set>
                                    <p:animEffect transition="in" filter="wipe(left)">
                                      <p:cBhvr>
                                        <p:cTn id="20" dur="500"/>
                                        <p:tgtEl>
                                          <p:spTgt spid="66970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669703">
                                            <p:txEl>
                                              <p:pRg st="4" end="4"/>
                                            </p:txEl>
                                          </p:spTgt>
                                        </p:tgtEl>
                                        <p:attrNameLst>
                                          <p:attrName>style.visibility</p:attrName>
                                        </p:attrNameLst>
                                      </p:cBhvr>
                                      <p:to>
                                        <p:strVal val="visible"/>
                                      </p:to>
                                    </p:set>
                                    <p:animEffect transition="in" filter="wipe(left)">
                                      <p:cBhvr>
                                        <p:cTn id="23" dur="500"/>
                                        <p:tgtEl>
                                          <p:spTgt spid="669703">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69703">
                                            <p:txEl>
                                              <p:pRg st="5" end="5"/>
                                            </p:txEl>
                                          </p:spTgt>
                                        </p:tgtEl>
                                        <p:attrNameLst>
                                          <p:attrName>style.visibility</p:attrName>
                                        </p:attrNameLst>
                                      </p:cBhvr>
                                      <p:to>
                                        <p:strVal val="visible"/>
                                      </p:to>
                                    </p:set>
                                    <p:animEffect transition="in" filter="wipe(left)">
                                      <p:cBhvr>
                                        <p:cTn id="28" dur="500"/>
                                        <p:tgtEl>
                                          <p:spTgt spid="669703">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669703">
                                            <p:txEl>
                                              <p:pRg st="6" end="6"/>
                                            </p:txEl>
                                          </p:spTgt>
                                        </p:tgtEl>
                                        <p:attrNameLst>
                                          <p:attrName>style.visibility</p:attrName>
                                        </p:attrNameLst>
                                      </p:cBhvr>
                                      <p:to>
                                        <p:strVal val="visible"/>
                                      </p:to>
                                    </p:set>
                                    <p:animEffect transition="in" filter="wipe(left)">
                                      <p:cBhvr>
                                        <p:cTn id="31" dur="500"/>
                                        <p:tgtEl>
                                          <p:spTgt spid="6697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9703" grpId="0" uiExpand="1"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641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641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642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642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16422" name="Rectangle 6"/>
          <p:cNvSpPr>
            <a:spLocks noGrp="1" noChangeArrowheads="1"/>
          </p:cNvSpPr>
          <p:nvPr>
            <p:ph type="title"/>
          </p:nvPr>
        </p:nvSpPr>
        <p:spPr>
          <a:xfrm>
            <a:off x="250825" y="476250"/>
            <a:ext cx="7772400" cy="762000"/>
          </a:xfrm>
          <a:noFill/>
        </p:spPr>
        <p:txBody>
          <a:bodyPr/>
          <a:lstStyle/>
          <a:p>
            <a:pPr eaLnBrk="1" hangingPunct="1"/>
            <a:r>
              <a:rPr lang="it-IT" altLang="en-US" b="0"/>
              <a:t>Criterio del vantaggio comparato</a:t>
            </a:r>
          </a:p>
        </p:txBody>
      </p:sp>
      <p:sp>
        <p:nvSpPr>
          <p:cNvPr id="671751" name="Rectangle 7"/>
          <p:cNvSpPr>
            <a:spLocks noGrp="1" noChangeArrowheads="1"/>
          </p:cNvSpPr>
          <p:nvPr>
            <p:ph type="body" idx="1"/>
          </p:nvPr>
        </p:nvSpPr>
        <p:spPr>
          <a:xfrm>
            <a:off x="152400" y="914400"/>
            <a:ext cx="8523288" cy="5562600"/>
          </a:xfrm>
          <a:noFill/>
        </p:spPr>
        <p:txBody>
          <a:bodyPr/>
          <a:lstStyle/>
          <a:p>
            <a:pPr eaLnBrk="1" hangingPunct="1">
              <a:buFont typeface="Monotype Sorts" pitchFamily="2" charset="2"/>
              <a:buNone/>
            </a:pPr>
            <a:endParaRPr lang="it-IT" altLang="en-US" sz="2400" b="0" dirty="0"/>
          </a:p>
          <a:p>
            <a:pPr eaLnBrk="1" hangingPunct="1"/>
            <a:r>
              <a:rPr lang="it-IT" altLang="en-US" sz="2400" b="0" dirty="0"/>
              <a:t>Mette a confronto i produttori di un certo bene in base          ai rispettivi </a:t>
            </a:r>
            <a:r>
              <a:rPr lang="it-IT" altLang="en-US" sz="2400" b="0" dirty="0">
                <a:solidFill>
                  <a:srgbClr val="7B00E4"/>
                </a:solidFill>
              </a:rPr>
              <a:t>costi opportunità</a:t>
            </a:r>
            <a:r>
              <a:rPr lang="it-IT" altLang="en-US" sz="2400" b="0" i="1" dirty="0"/>
              <a:t>, </a:t>
            </a:r>
            <a:r>
              <a:rPr lang="it-IT" altLang="en-US" sz="2400" b="0" dirty="0"/>
              <a:t>ovvero in base a quanto costa, in termini di rinuncia all’altro bene, produrre un’unità in più del bene in questione.</a:t>
            </a:r>
          </a:p>
          <a:p>
            <a:pPr eaLnBrk="1" hangingPunct="1"/>
            <a:r>
              <a:rPr lang="it-IT" altLang="en-US" sz="2400" b="0" dirty="0"/>
              <a:t>Il produttore che ha il minore costo opportunità nella produzione di un certo bene gode di un </a:t>
            </a:r>
            <a:r>
              <a:rPr lang="it-IT" altLang="en-US" sz="2400" b="0" dirty="0">
                <a:solidFill>
                  <a:srgbClr val="7B00E4"/>
                </a:solidFill>
              </a:rPr>
              <a:t>vantaggio comparato</a:t>
            </a:r>
            <a:r>
              <a:rPr lang="it-IT" altLang="en-US" sz="2400" b="0" dirty="0"/>
              <a:t> nella produzione di quel bene.</a:t>
            </a:r>
          </a:p>
          <a:p>
            <a:pPr eaLnBrk="1" hangingPunct="1"/>
            <a:r>
              <a:rPr lang="it-IT" altLang="en-US" sz="2400" b="0" dirty="0"/>
              <a:t>Egli dovrebbe quindi specializzarsi nel produrre quel bene.</a:t>
            </a:r>
          </a:p>
          <a:p>
            <a:pPr lvl="1" eaLnBrk="1" hangingPunct="1"/>
            <a:r>
              <a:rPr lang="it-IT" altLang="en-US" sz="2000" b="0" dirty="0"/>
              <a:t>E’ il criterio formulato da David Ricardo (1817)</a:t>
            </a:r>
          </a:p>
          <a:p>
            <a:pPr eaLnBrk="1" hangingPunct="1"/>
            <a:r>
              <a:rPr lang="it-IT" altLang="en-US" sz="2400" b="0" dirty="0"/>
              <a:t>Dato che non è logicamente possibile godere del vantaggio comparato su entrambi (o su tutti) i beni, questo criterio risolve il problema precedente.</a:t>
            </a:r>
          </a:p>
        </p:txBody>
      </p:sp>
      <p:pic>
        <p:nvPicPr>
          <p:cNvPr id="316424" name="Picture 8" descr="ricard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58150" y="0"/>
            <a:ext cx="1085850"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48301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71751">
                                            <p:txEl>
                                              <p:pRg st="1" end="1"/>
                                            </p:txEl>
                                          </p:spTgt>
                                        </p:tgtEl>
                                        <p:attrNameLst>
                                          <p:attrName>style.visibility</p:attrName>
                                        </p:attrNameLst>
                                      </p:cBhvr>
                                      <p:to>
                                        <p:strVal val="visible"/>
                                      </p:to>
                                    </p:set>
                                    <p:animEffect transition="in" filter="wipe(left)">
                                      <p:cBhvr>
                                        <p:cTn id="7" dur="500"/>
                                        <p:tgtEl>
                                          <p:spTgt spid="67175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71751">
                                            <p:txEl>
                                              <p:pRg st="2" end="2"/>
                                            </p:txEl>
                                          </p:spTgt>
                                        </p:tgtEl>
                                        <p:attrNameLst>
                                          <p:attrName>style.visibility</p:attrName>
                                        </p:attrNameLst>
                                      </p:cBhvr>
                                      <p:to>
                                        <p:strVal val="visible"/>
                                      </p:to>
                                    </p:set>
                                    <p:animEffect transition="in" filter="wipe(left)">
                                      <p:cBhvr>
                                        <p:cTn id="12" dur="500"/>
                                        <p:tgtEl>
                                          <p:spTgt spid="671751">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671751">
                                            <p:txEl>
                                              <p:pRg st="3" end="3"/>
                                            </p:txEl>
                                          </p:spTgt>
                                        </p:tgtEl>
                                        <p:attrNameLst>
                                          <p:attrName>style.visibility</p:attrName>
                                        </p:attrNameLst>
                                      </p:cBhvr>
                                      <p:to>
                                        <p:strVal val="visible"/>
                                      </p:to>
                                    </p:set>
                                    <p:animEffect transition="in" filter="wipe(left)">
                                      <p:cBhvr>
                                        <p:cTn id="15" dur="500"/>
                                        <p:tgtEl>
                                          <p:spTgt spid="671751">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71751">
                                            <p:txEl>
                                              <p:pRg st="4" end="4"/>
                                            </p:txEl>
                                          </p:spTgt>
                                        </p:tgtEl>
                                        <p:attrNameLst>
                                          <p:attrName>style.visibility</p:attrName>
                                        </p:attrNameLst>
                                      </p:cBhvr>
                                      <p:to>
                                        <p:strVal val="visible"/>
                                      </p:to>
                                    </p:set>
                                    <p:animEffect transition="in" filter="wipe(left)">
                                      <p:cBhvr>
                                        <p:cTn id="18" dur="500"/>
                                        <p:tgtEl>
                                          <p:spTgt spid="671751">
                                            <p:txEl>
                                              <p:pRg st="4" end="4"/>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671751">
                                            <p:txEl>
                                              <p:pRg st="5" end="5"/>
                                            </p:txEl>
                                          </p:spTgt>
                                        </p:tgtEl>
                                        <p:attrNameLst>
                                          <p:attrName>style.visibility</p:attrName>
                                        </p:attrNameLst>
                                      </p:cBhvr>
                                      <p:to>
                                        <p:strVal val="visible"/>
                                      </p:to>
                                    </p:set>
                                    <p:animEffect transition="in" filter="wipe(left)">
                                      <p:cBhvr>
                                        <p:cTn id="23" dur="500"/>
                                        <p:tgtEl>
                                          <p:spTgt spid="6717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1751" grpId="0" uiExpand="1"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8466" name="Object 2"/>
          <p:cNvGraphicFramePr>
            <a:graphicFrameLocks noChangeAspect="1"/>
          </p:cNvGraphicFramePr>
          <p:nvPr/>
        </p:nvGraphicFramePr>
        <p:xfrm>
          <a:off x="838200" y="609600"/>
          <a:ext cx="7442200" cy="3505200"/>
        </p:xfrm>
        <a:graphic>
          <a:graphicData uri="http://schemas.openxmlformats.org/presentationml/2006/ole">
            <mc:AlternateContent xmlns:mc="http://schemas.openxmlformats.org/markup-compatibility/2006">
              <mc:Choice xmlns:v="urn:schemas-microsoft-com:vml" Requires="v">
                <p:oleObj spid="_x0000_s71732" name="Documento" r:id="rId4" imgW="7760208" imgH="3931920" progId="Word.Document.8">
                  <p:embed/>
                </p:oleObj>
              </mc:Choice>
              <mc:Fallback>
                <p:oleObj name="Documento" r:id="rId4" imgW="7760208" imgH="3931920" progId="Word.Document.8">
                  <p:embed/>
                  <p:pic>
                    <p:nvPicPr>
                      <p:cNvPr id="31846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609600"/>
                        <a:ext cx="74422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467" name="Rectangle 3"/>
          <p:cNvSpPr>
            <a:spLocks noChangeArrowheads="1"/>
          </p:cNvSpPr>
          <p:nvPr/>
        </p:nvSpPr>
        <p:spPr bwMode="auto">
          <a:xfrm>
            <a:off x="609600" y="0"/>
            <a:ext cx="777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it-IT" altLang="en-US" sz="2800" b="0" i="0" u="sng" strike="noStrike" kern="1200" cap="none" spc="0" normalizeH="0" baseline="0" noProof="0">
                <a:ln>
                  <a:noFill/>
                </a:ln>
                <a:solidFill>
                  <a:srgbClr val="7B00E4"/>
                </a:solidFill>
                <a:effectLst/>
                <a:uLnTx/>
                <a:uFillTx/>
                <a:latin typeface="Arial" panose="020B0604020202020204" pitchFamily="34" charset="0"/>
                <a:ea typeface="+mn-ea"/>
                <a:cs typeface="Arial" panose="020B0604020202020204" pitchFamily="34" charset="0"/>
              </a:rPr>
              <a:t>Costo di produzione di 1 kg di:</a:t>
            </a:r>
          </a:p>
        </p:txBody>
      </p:sp>
    </p:spTree>
    <p:extLst>
      <p:ext uri="{BB962C8B-B14F-4D97-AF65-F5344CB8AC3E}">
        <p14:creationId xmlns:p14="http://schemas.microsoft.com/office/powerpoint/2010/main" val="13605797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609600" y="0"/>
            <a:ext cx="7772400" cy="609600"/>
          </a:xfrm>
        </p:spPr>
        <p:txBody>
          <a:bodyPr/>
          <a:lstStyle/>
          <a:p>
            <a:pPr eaLnBrk="1" hangingPunct="1"/>
            <a:r>
              <a:rPr lang="it-IT" altLang="en-US" sz="2800" b="0" u="sng">
                <a:solidFill>
                  <a:srgbClr val="7B00E4"/>
                </a:solidFill>
                <a:latin typeface="Arial" panose="020B0604020202020204" pitchFamily="34" charset="0"/>
              </a:rPr>
              <a:t>Costo di produzione di 1 kg di:</a:t>
            </a:r>
          </a:p>
        </p:txBody>
      </p:sp>
      <p:graphicFrame>
        <p:nvGraphicFramePr>
          <p:cNvPr id="320515" name="Object 3"/>
          <p:cNvGraphicFramePr>
            <a:graphicFrameLocks noGrp="1" noChangeAspect="1"/>
          </p:cNvGraphicFramePr>
          <p:nvPr>
            <p:ph type="tbl" idx="1"/>
          </p:nvPr>
        </p:nvGraphicFramePr>
        <p:xfrm>
          <a:off x="838200" y="609600"/>
          <a:ext cx="7442200" cy="3505200"/>
        </p:xfrm>
        <a:graphic>
          <a:graphicData uri="http://schemas.openxmlformats.org/presentationml/2006/ole">
            <mc:AlternateContent xmlns:mc="http://schemas.openxmlformats.org/markup-compatibility/2006">
              <mc:Choice xmlns:v="urn:schemas-microsoft-com:vml" Requires="v">
                <p:oleObj spid="_x0000_s72806" name="Documento" r:id="rId4" imgW="7760208" imgH="3931920" progId="Word.Document.8">
                  <p:embed/>
                </p:oleObj>
              </mc:Choice>
              <mc:Fallback>
                <p:oleObj name="Documento" r:id="rId4" imgW="7760208" imgH="3931920" progId="Word.Document.8">
                  <p:embed/>
                  <p:pic>
                    <p:nvPicPr>
                      <p:cNvPr id="32051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609600"/>
                        <a:ext cx="7442200" cy="350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oleObj>
              </mc:Fallback>
            </mc:AlternateContent>
          </a:graphicData>
        </a:graphic>
      </p:graphicFrame>
      <p:sp>
        <p:nvSpPr>
          <p:cNvPr id="320516" name="Rectangle 4"/>
          <p:cNvSpPr>
            <a:spLocks noChangeArrowheads="1"/>
          </p:cNvSpPr>
          <p:nvPr/>
        </p:nvSpPr>
        <p:spPr bwMode="auto">
          <a:xfrm>
            <a:off x="2057400" y="3276600"/>
            <a:ext cx="57038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28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it-IT" altLang="en-US" sz="2800" b="0" i="0" u="sng" strike="noStrike" kern="1200" cap="none" spc="0" normalizeH="0" baseline="0" noProof="0">
                <a:ln>
                  <a:noFill/>
                </a:ln>
                <a:solidFill>
                  <a:srgbClr val="0000FF"/>
                </a:solidFill>
                <a:effectLst/>
                <a:uLnTx/>
                <a:uFillTx/>
                <a:latin typeface="Arial" panose="020B0604020202020204" pitchFamily="34" charset="0"/>
                <a:ea typeface="+mn-ea"/>
                <a:cs typeface="Arial" panose="020B0604020202020204" pitchFamily="34" charset="0"/>
              </a:rPr>
              <a:t>Costo opportunità di 1 kg di:</a:t>
            </a:r>
          </a:p>
        </p:txBody>
      </p:sp>
      <p:graphicFrame>
        <p:nvGraphicFramePr>
          <p:cNvPr id="320517" name="Object 5"/>
          <p:cNvGraphicFramePr>
            <a:graphicFrameLocks noChangeAspect="1"/>
          </p:cNvGraphicFramePr>
          <p:nvPr/>
        </p:nvGraphicFramePr>
        <p:xfrm>
          <a:off x="609600" y="3810000"/>
          <a:ext cx="7645400" cy="3352800"/>
        </p:xfrm>
        <a:graphic>
          <a:graphicData uri="http://schemas.openxmlformats.org/presentationml/2006/ole">
            <mc:AlternateContent xmlns:mc="http://schemas.openxmlformats.org/markup-compatibility/2006">
              <mc:Choice xmlns:v="urn:schemas-microsoft-com:vml" Requires="v">
                <p:oleObj spid="_x0000_s72807" name="Documento" r:id="rId6" imgW="7760208" imgH="3931920" progId="Word.Document.8">
                  <p:embed/>
                </p:oleObj>
              </mc:Choice>
              <mc:Fallback>
                <p:oleObj name="Documento" r:id="rId6" imgW="7760208" imgH="3931920" progId="Word.Document.8">
                  <p:embed/>
                  <p:pic>
                    <p:nvPicPr>
                      <p:cNvPr id="32051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3810000"/>
                        <a:ext cx="76454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0518" name="Line 6"/>
          <p:cNvSpPr>
            <a:spLocks noChangeShapeType="1"/>
          </p:cNvSpPr>
          <p:nvPr/>
        </p:nvSpPr>
        <p:spPr bwMode="auto">
          <a:xfrm flipH="1">
            <a:off x="0" y="3276600"/>
            <a:ext cx="914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it-IT"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a:endParaRPr>
          </a:p>
        </p:txBody>
      </p:sp>
    </p:spTree>
    <p:extLst>
      <p:ext uri="{BB962C8B-B14F-4D97-AF65-F5344CB8AC3E}">
        <p14:creationId xmlns:p14="http://schemas.microsoft.com/office/powerpoint/2010/main" val="13747282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256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256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256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32256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766982" name="Rectangle 6"/>
          <p:cNvSpPr>
            <a:spLocks noGrp="1" noChangeArrowheads="1"/>
          </p:cNvSpPr>
          <p:nvPr>
            <p:ph type="body" idx="1"/>
          </p:nvPr>
        </p:nvSpPr>
        <p:spPr>
          <a:xfrm>
            <a:off x="395288" y="392113"/>
            <a:ext cx="8569325" cy="5876925"/>
          </a:xfrm>
          <a:noFill/>
        </p:spPr>
        <p:txBody>
          <a:bodyPr/>
          <a:lstStyle/>
          <a:p>
            <a:pPr eaLnBrk="1" hangingPunct="1">
              <a:lnSpc>
                <a:spcPct val="80000"/>
              </a:lnSpc>
            </a:pPr>
            <a:r>
              <a:rPr lang="it-IT" altLang="en-US" sz="2000" b="0"/>
              <a:t>Chi ha il vantaggio assoluto?</a:t>
            </a:r>
          </a:p>
          <a:p>
            <a:pPr lvl="1" eaLnBrk="1" hangingPunct="1">
              <a:lnSpc>
                <a:spcPct val="80000"/>
              </a:lnSpc>
            </a:pPr>
            <a:r>
              <a:rPr lang="it-IT" altLang="en-US" sz="2000" b="0"/>
              <a:t>L</a:t>
            </a:r>
            <a:r>
              <a:rPr lang="it-IT" altLang="en-US" sz="2000" b="0">
                <a:latin typeface="Times New Roman" panose="02020603050405020304" pitchFamily="18" charset="0"/>
              </a:rPr>
              <a:t>’</a:t>
            </a:r>
            <a:r>
              <a:rPr lang="it-IT" altLang="en-US" sz="2000" b="0"/>
              <a:t>allevatore </a:t>
            </a:r>
            <a:r>
              <a:rPr lang="it-IT" altLang="en-US" sz="2000" b="0" u="sng"/>
              <a:t>sia</a:t>
            </a:r>
            <a:r>
              <a:rPr lang="it-IT" altLang="en-US" sz="2000" b="0" i="1"/>
              <a:t> </a:t>
            </a:r>
            <a:r>
              <a:rPr lang="it-IT" altLang="en-US" sz="2000" b="0"/>
              <a:t>per le patate </a:t>
            </a:r>
            <a:r>
              <a:rPr lang="it-IT" altLang="en-US" sz="2000" b="0" u="sng"/>
              <a:t>che</a:t>
            </a:r>
            <a:r>
              <a:rPr lang="it-IT" altLang="en-US" sz="2000" b="0"/>
              <a:t> per la carne, perch</a:t>
            </a:r>
            <a:r>
              <a:rPr lang="it-IT" altLang="en-US" sz="2000" b="0">
                <a:latin typeface="Times New Roman" panose="02020603050405020304" pitchFamily="18" charset="0"/>
              </a:rPr>
              <a:t>é</a:t>
            </a:r>
            <a:r>
              <a:rPr lang="it-IT" altLang="en-US" sz="2000" b="0"/>
              <a:t> necessita di meno tempo per produrre un</a:t>
            </a:r>
            <a:r>
              <a:rPr lang="it-IT" altLang="en-US" sz="2000" b="0">
                <a:latin typeface="Times New Roman" panose="02020603050405020304" pitchFamily="18" charset="0"/>
              </a:rPr>
              <a:t>’</a:t>
            </a:r>
            <a:r>
              <a:rPr lang="it-IT" altLang="en-US" sz="2000" b="0"/>
              <a:t>unit</a:t>
            </a:r>
            <a:r>
              <a:rPr lang="it-IT" altLang="en-US" sz="2000" b="0">
                <a:latin typeface="Times New Roman" panose="02020603050405020304" pitchFamily="18" charset="0"/>
              </a:rPr>
              <a:t>à</a:t>
            </a:r>
            <a:r>
              <a:rPr lang="it-IT" altLang="en-US" sz="2000" b="0"/>
              <a:t> di entrambi i beni.</a:t>
            </a:r>
          </a:p>
          <a:p>
            <a:pPr eaLnBrk="1" hangingPunct="1">
              <a:lnSpc>
                <a:spcPct val="80000"/>
              </a:lnSpc>
            </a:pPr>
            <a:r>
              <a:rPr lang="it-IT" altLang="en-US" sz="2000" b="0"/>
              <a:t>Chi ha il vantaggio comparato?</a:t>
            </a:r>
          </a:p>
          <a:p>
            <a:pPr lvl="1" eaLnBrk="1" hangingPunct="1">
              <a:lnSpc>
                <a:spcPct val="80000"/>
              </a:lnSpc>
            </a:pPr>
            <a:r>
              <a:rPr lang="it-IT" altLang="en-US" sz="2000" b="0"/>
              <a:t>L</a:t>
            </a:r>
            <a:r>
              <a:rPr lang="it-IT" altLang="en-US" sz="2000" b="0">
                <a:latin typeface="Times New Roman" panose="02020603050405020304" pitchFamily="18" charset="0"/>
              </a:rPr>
              <a:t>’</a:t>
            </a:r>
            <a:r>
              <a:rPr lang="it-IT" altLang="en-US" sz="2000" b="0"/>
              <a:t>allevatore per la carne, perch</a:t>
            </a:r>
            <a:r>
              <a:rPr lang="it-IT" altLang="en-US" sz="2000" b="0">
                <a:latin typeface="Times New Roman" panose="02020603050405020304" pitchFamily="18" charset="0"/>
              </a:rPr>
              <a:t>é</a:t>
            </a:r>
            <a:r>
              <a:rPr lang="it-IT" altLang="en-US" sz="2000" b="0"/>
              <a:t> il suo costo opportunit</a:t>
            </a:r>
            <a:r>
              <a:rPr lang="it-IT" altLang="en-US" sz="2000" b="0">
                <a:latin typeface="Times New Roman" panose="02020603050405020304" pitchFamily="18" charset="0"/>
              </a:rPr>
              <a:t>à</a:t>
            </a:r>
            <a:r>
              <a:rPr lang="it-IT" altLang="en-US" sz="2000" b="0"/>
              <a:t> </a:t>
            </a:r>
            <a:r>
              <a:rPr lang="it-IT" altLang="en-US" sz="2000" b="0">
                <a:latin typeface="Times New Roman" panose="02020603050405020304" pitchFamily="18" charset="0"/>
              </a:rPr>
              <a:t>è</a:t>
            </a:r>
            <a:r>
              <a:rPr lang="it-IT" altLang="en-US" sz="2000" b="0"/>
              <a:t> minore, </a:t>
            </a:r>
            <a:r>
              <a:rPr lang="it-IT" altLang="en-US" sz="2000" b="0" u="sng"/>
              <a:t>e quindi</a:t>
            </a:r>
            <a:r>
              <a:rPr lang="it-IT" altLang="en-US" sz="2000" b="0"/>
              <a:t> il contadino per le patate.</a:t>
            </a:r>
          </a:p>
          <a:p>
            <a:pPr eaLnBrk="1" hangingPunct="1">
              <a:lnSpc>
                <a:spcPct val="80000"/>
              </a:lnSpc>
            </a:pPr>
            <a:r>
              <a:rPr lang="it-IT" altLang="en-US" sz="2000" b="0"/>
              <a:t>La specializzazione e lo scambio avvengono in base al criterio del vantaggio comparato. Ciò garantisce che lo scambio rechi mutuo beneficio a tutti i partecipanti.</a:t>
            </a:r>
          </a:p>
          <a:p>
            <a:pPr eaLnBrk="1" hangingPunct="1">
              <a:lnSpc>
                <a:spcPct val="80000"/>
              </a:lnSpc>
            </a:pPr>
            <a:r>
              <a:rPr lang="it-IT" altLang="en-US" sz="2000" b="0"/>
              <a:t>Il criterio del vantaggio comparato, cio</a:t>
            </a:r>
            <a:r>
              <a:rPr lang="it-IT" altLang="en-US" sz="2000" b="0">
                <a:latin typeface="Times New Roman" panose="02020603050405020304" pitchFamily="18" charset="0"/>
              </a:rPr>
              <a:t>è</a:t>
            </a:r>
            <a:r>
              <a:rPr lang="it-IT" altLang="en-US" sz="2000" b="0"/>
              <a:t> del </a:t>
            </a:r>
            <a:r>
              <a:rPr lang="it-IT" altLang="en-US" sz="2000" b="0" u="sng"/>
              <a:t>confronto tra i rispettivi costi opportunit</a:t>
            </a:r>
            <a:r>
              <a:rPr lang="it-IT" altLang="en-US" sz="2000" b="0" u="sng">
                <a:latin typeface="Times New Roman" panose="02020603050405020304" pitchFamily="18" charset="0"/>
              </a:rPr>
              <a:t>à</a:t>
            </a:r>
            <a:r>
              <a:rPr lang="it-IT" altLang="en-US" sz="2000" b="0"/>
              <a:t>, </a:t>
            </a:r>
            <a:r>
              <a:rPr lang="it-IT" altLang="en-US" sz="2000" b="0">
                <a:latin typeface="Times New Roman" panose="02020603050405020304" pitchFamily="18" charset="0"/>
              </a:rPr>
              <a:t>è</a:t>
            </a:r>
            <a:r>
              <a:rPr lang="it-IT" altLang="en-US" sz="2000" b="0"/>
              <a:t> il principio che regola lo scambio di mercato a qualsiasi livello. Pertanto, le differenze nei costi opportunit</a:t>
            </a:r>
            <a:r>
              <a:rPr lang="it-IT" altLang="en-US" sz="2000" b="0">
                <a:latin typeface="Times New Roman" panose="02020603050405020304" pitchFamily="18" charset="0"/>
              </a:rPr>
              <a:t>à</a:t>
            </a:r>
            <a:r>
              <a:rPr lang="it-IT" altLang="en-US" sz="2000" b="0"/>
              <a:t> stanno a fondamento della decisione di </a:t>
            </a:r>
            <a:r>
              <a:rPr lang="it-IT" altLang="en-US" sz="2000" b="0" u="sng"/>
              <a:t>specializzarsi</a:t>
            </a:r>
            <a:r>
              <a:rPr lang="it-IT" altLang="en-US" sz="2000" b="0"/>
              <a:t> nella produzione di uno o pi</a:t>
            </a:r>
            <a:r>
              <a:rPr lang="it-IT" altLang="en-US" sz="2000" b="0">
                <a:latin typeface="Times New Roman" panose="02020603050405020304" pitchFamily="18" charset="0"/>
              </a:rPr>
              <a:t>ù</a:t>
            </a:r>
            <a:r>
              <a:rPr lang="it-IT" altLang="en-US" sz="2000" b="0"/>
              <a:t> beni. </a:t>
            </a:r>
          </a:p>
          <a:p>
            <a:pPr eaLnBrk="1" hangingPunct="1">
              <a:lnSpc>
                <a:spcPct val="80000"/>
              </a:lnSpc>
            </a:pPr>
            <a:r>
              <a:rPr lang="it-IT" altLang="en-US" sz="2000" b="0"/>
              <a:t>Uno scambio svolto in base al criterio del vantaggio comparato aumenta il benessere di </a:t>
            </a:r>
            <a:r>
              <a:rPr lang="it-IT" altLang="en-US" sz="2000" b="0" u="sng"/>
              <a:t>tutti</a:t>
            </a:r>
            <a:r>
              <a:rPr lang="it-IT" altLang="en-US" sz="2000" b="0"/>
              <a:t> i partecipanti. Quindi, ogni volta che due produttori hanno costi opportunit</a:t>
            </a:r>
            <a:r>
              <a:rPr lang="it-IT" altLang="en-US" sz="2000" b="0">
                <a:latin typeface="Times New Roman" panose="02020603050405020304" pitchFamily="18" charset="0"/>
              </a:rPr>
              <a:t>à</a:t>
            </a:r>
            <a:r>
              <a:rPr lang="it-IT" altLang="en-US" sz="2000" b="0"/>
              <a:t> diversi, </a:t>
            </a:r>
            <a:r>
              <a:rPr lang="it-IT" altLang="en-US" sz="2000" b="0" u="sng"/>
              <a:t>ciascuno di essi</a:t>
            </a:r>
            <a:r>
              <a:rPr lang="it-IT" altLang="en-US" sz="2000" b="0"/>
              <a:t> trarr</a:t>
            </a:r>
            <a:r>
              <a:rPr lang="it-IT" altLang="en-US" sz="2000" b="0">
                <a:latin typeface="Times New Roman" panose="02020603050405020304" pitchFamily="18" charset="0"/>
              </a:rPr>
              <a:t>à</a:t>
            </a:r>
            <a:r>
              <a:rPr lang="it-IT" altLang="en-US" sz="2000" b="0"/>
              <a:t> beneficio da uno scambio condotto in base al vantaggio comparato.</a:t>
            </a:r>
          </a:p>
          <a:p>
            <a:pPr eaLnBrk="1" hangingPunct="1">
              <a:lnSpc>
                <a:spcPct val="80000"/>
              </a:lnSpc>
            </a:pPr>
            <a:r>
              <a:rPr lang="it-IT" altLang="en-US" sz="2000" b="0"/>
              <a:t>Questo significa che anche chi ha uno svantaggio assoluto su tutti i beni (p.e. i PVS) può comunque beneficiare dallo scambio, a patto di specializzarsi nelle attivit</a:t>
            </a:r>
            <a:r>
              <a:rPr lang="it-IT" altLang="en-US" sz="2000" b="0">
                <a:latin typeface="Times New Roman" panose="02020603050405020304" pitchFamily="18" charset="0"/>
              </a:rPr>
              <a:t>à</a:t>
            </a:r>
            <a:r>
              <a:rPr lang="it-IT" altLang="en-US" sz="2000" b="0"/>
              <a:t> su cui gode di un vantaggio comparato.</a:t>
            </a:r>
          </a:p>
        </p:txBody>
      </p:sp>
    </p:spTree>
    <p:extLst>
      <p:ext uri="{BB962C8B-B14F-4D97-AF65-F5344CB8AC3E}">
        <p14:creationId xmlns:p14="http://schemas.microsoft.com/office/powerpoint/2010/main" val="76053765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66982">
                                            <p:txEl>
                                              <p:pRg st="2" end="2"/>
                                            </p:txEl>
                                          </p:spTgt>
                                        </p:tgtEl>
                                        <p:attrNameLst>
                                          <p:attrName>style.visibility</p:attrName>
                                        </p:attrNameLst>
                                      </p:cBhvr>
                                      <p:to>
                                        <p:strVal val="visible"/>
                                      </p:to>
                                    </p:set>
                                    <p:animEffect transition="in" filter="wipe(left)">
                                      <p:cBhvr>
                                        <p:cTn id="7" dur="500"/>
                                        <p:tgtEl>
                                          <p:spTgt spid="766982">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66982">
                                            <p:txEl>
                                              <p:pRg st="3" end="3"/>
                                            </p:txEl>
                                          </p:spTgt>
                                        </p:tgtEl>
                                        <p:attrNameLst>
                                          <p:attrName>style.visibility</p:attrName>
                                        </p:attrNameLst>
                                      </p:cBhvr>
                                      <p:to>
                                        <p:strVal val="visible"/>
                                      </p:to>
                                    </p:set>
                                    <p:animEffect transition="in" filter="wipe(left)">
                                      <p:cBhvr>
                                        <p:cTn id="10" dur="500"/>
                                        <p:tgtEl>
                                          <p:spTgt spid="766982">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766982">
                                            <p:txEl>
                                              <p:pRg st="4" end="4"/>
                                            </p:txEl>
                                          </p:spTgt>
                                        </p:tgtEl>
                                        <p:attrNameLst>
                                          <p:attrName>style.visibility</p:attrName>
                                        </p:attrNameLst>
                                      </p:cBhvr>
                                      <p:to>
                                        <p:strVal val="visible"/>
                                      </p:to>
                                    </p:set>
                                    <p:animEffect transition="in" filter="wipe(left)">
                                      <p:cBhvr>
                                        <p:cTn id="15" dur="500"/>
                                        <p:tgtEl>
                                          <p:spTgt spid="766982">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766982">
                                            <p:txEl>
                                              <p:pRg st="5" end="5"/>
                                            </p:txEl>
                                          </p:spTgt>
                                        </p:tgtEl>
                                        <p:attrNameLst>
                                          <p:attrName>style.visibility</p:attrName>
                                        </p:attrNameLst>
                                      </p:cBhvr>
                                      <p:to>
                                        <p:strVal val="visible"/>
                                      </p:to>
                                    </p:set>
                                    <p:animEffect transition="in" filter="wipe(left)">
                                      <p:cBhvr>
                                        <p:cTn id="20" dur="500"/>
                                        <p:tgtEl>
                                          <p:spTgt spid="766982">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766982">
                                            <p:txEl>
                                              <p:pRg st="6" end="6"/>
                                            </p:txEl>
                                          </p:spTgt>
                                        </p:tgtEl>
                                        <p:attrNameLst>
                                          <p:attrName>style.visibility</p:attrName>
                                        </p:attrNameLst>
                                      </p:cBhvr>
                                      <p:to>
                                        <p:strVal val="visible"/>
                                      </p:to>
                                    </p:set>
                                    <p:animEffect transition="in" filter="wipe(left)">
                                      <p:cBhvr>
                                        <p:cTn id="25" dur="500"/>
                                        <p:tgtEl>
                                          <p:spTgt spid="766982">
                                            <p:txEl>
                                              <p:pRg st="6" end="6"/>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766982">
                                            <p:txEl>
                                              <p:pRg st="7" end="7"/>
                                            </p:txEl>
                                          </p:spTgt>
                                        </p:tgtEl>
                                        <p:attrNameLst>
                                          <p:attrName>style.visibility</p:attrName>
                                        </p:attrNameLst>
                                      </p:cBhvr>
                                      <p:to>
                                        <p:strVal val="visible"/>
                                      </p:to>
                                    </p:set>
                                    <p:animEffect transition="in" filter="wipe(left)">
                                      <p:cBhvr>
                                        <p:cTn id="28" dur="500"/>
                                        <p:tgtEl>
                                          <p:spTgt spid="76698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82"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152400"/>
            <a:ext cx="7772400" cy="609600"/>
          </a:xfrm>
        </p:spPr>
        <p:txBody>
          <a:bodyPr/>
          <a:lstStyle/>
          <a:p>
            <a:pPr algn="ctr" eaLnBrk="1" hangingPunct="1"/>
            <a:r>
              <a:rPr lang="it-IT" altLang="en-US" sz="3600" b="0" dirty="0"/>
              <a:t>La ragione di scambio</a:t>
            </a:r>
          </a:p>
        </p:txBody>
      </p:sp>
      <p:sp>
        <p:nvSpPr>
          <p:cNvPr id="769027" name="Rectangle 3"/>
          <p:cNvSpPr>
            <a:spLocks noGrp="1" noChangeArrowheads="1"/>
          </p:cNvSpPr>
          <p:nvPr>
            <p:ph type="body" idx="1"/>
          </p:nvPr>
        </p:nvSpPr>
        <p:spPr>
          <a:xfrm>
            <a:off x="271463" y="762000"/>
            <a:ext cx="8601075" cy="5980113"/>
          </a:xfrm>
        </p:spPr>
        <p:txBody>
          <a:bodyPr/>
          <a:lstStyle/>
          <a:p>
            <a:pPr eaLnBrk="1" hangingPunct="1">
              <a:lnSpc>
                <a:spcPct val="80000"/>
              </a:lnSpc>
              <a:buFont typeface="Wingdings" panose="05000000000000000000" pitchFamily="2" charset="2"/>
              <a:buChar char="§"/>
            </a:pPr>
            <a:r>
              <a:rPr lang="it-IT" altLang="en-US" sz="2400" b="0" dirty="0"/>
              <a:t>A che </a:t>
            </a:r>
            <a:r>
              <a:rPr lang="it-IT" altLang="en-US" sz="2400" b="0" dirty="0">
                <a:latin typeface="Times New Roman" panose="02020603050405020304" pitchFamily="18" charset="0"/>
              </a:rPr>
              <a:t>“</a:t>
            </a:r>
            <a:r>
              <a:rPr lang="it-IT" altLang="en-US" sz="2400" b="0" dirty="0"/>
              <a:t>prezzo</a:t>
            </a:r>
            <a:r>
              <a:rPr lang="it-IT" altLang="en-US" sz="2400" b="0" dirty="0">
                <a:latin typeface="Times New Roman" panose="02020603050405020304" pitchFamily="18" charset="0"/>
              </a:rPr>
              <a:t>”</a:t>
            </a:r>
            <a:r>
              <a:rPr lang="it-IT" altLang="en-US" sz="2400" b="0" dirty="0"/>
              <a:t> avviene lo scambio?</a:t>
            </a:r>
            <a:r>
              <a:rPr lang="it-IT" altLang="en-US" sz="2400" b="0" u="sng" dirty="0"/>
              <a:t> </a:t>
            </a:r>
          </a:p>
          <a:p>
            <a:pPr eaLnBrk="1" hangingPunct="1">
              <a:lnSpc>
                <a:spcPct val="80000"/>
              </a:lnSpc>
              <a:buFont typeface="Wingdings" panose="05000000000000000000" pitchFamily="2" charset="2"/>
              <a:buChar char="§"/>
            </a:pPr>
            <a:r>
              <a:rPr lang="it-IT" altLang="en-US" sz="2400" b="0" u="sng" dirty="0"/>
              <a:t>Definizione</a:t>
            </a:r>
            <a:r>
              <a:rPr lang="it-IT" altLang="en-US" sz="2400" b="0" dirty="0"/>
              <a:t>: la ragione di scambio (</a:t>
            </a:r>
            <a:r>
              <a:rPr lang="it-IT" altLang="en-US" sz="2400" b="0" dirty="0" err="1"/>
              <a:t>RdS</a:t>
            </a:r>
            <a:r>
              <a:rPr lang="it-IT" altLang="en-US" sz="2400" b="0" dirty="0"/>
              <a:t>) </a:t>
            </a:r>
            <a:r>
              <a:rPr lang="it-IT" altLang="en-US" sz="2400" b="0" dirty="0">
                <a:latin typeface="Times New Roman" panose="02020603050405020304" pitchFamily="18" charset="0"/>
              </a:rPr>
              <a:t>è</a:t>
            </a:r>
            <a:r>
              <a:rPr lang="it-IT" altLang="en-US" sz="2400" b="0" dirty="0"/>
              <a:t> la quantit</a:t>
            </a:r>
            <a:r>
              <a:rPr lang="it-IT" altLang="en-US" sz="2400" b="0" dirty="0">
                <a:latin typeface="Times New Roman" panose="02020603050405020304" pitchFamily="18" charset="0"/>
              </a:rPr>
              <a:t>à</a:t>
            </a:r>
            <a:r>
              <a:rPr lang="it-IT" altLang="en-US" sz="2400" b="0" dirty="0"/>
              <a:t> di un certo bene necessaria per ottenere in cambio una unit</a:t>
            </a:r>
            <a:r>
              <a:rPr lang="it-IT" altLang="en-US" sz="2400" b="0" dirty="0">
                <a:latin typeface="Times New Roman" panose="02020603050405020304" pitchFamily="18" charset="0"/>
              </a:rPr>
              <a:t>à</a:t>
            </a:r>
            <a:r>
              <a:rPr lang="it-IT" altLang="en-US" sz="2400" b="0" dirty="0"/>
              <a:t> di un altro bene.</a:t>
            </a:r>
          </a:p>
          <a:p>
            <a:pPr lvl="1" eaLnBrk="1" hangingPunct="1">
              <a:lnSpc>
                <a:spcPct val="80000"/>
              </a:lnSpc>
              <a:buFont typeface="Wingdings" panose="05000000000000000000" pitchFamily="2" charset="2"/>
              <a:buChar char="§"/>
            </a:pPr>
            <a:r>
              <a:rPr lang="it-IT" altLang="en-US" sz="2400" b="0" dirty="0" err="1"/>
              <a:t>N.b.</a:t>
            </a:r>
            <a:r>
              <a:rPr lang="it-IT" altLang="en-US" sz="2400" b="0" dirty="0"/>
              <a:t>: </a:t>
            </a:r>
            <a:r>
              <a:rPr lang="it-IT" altLang="en-US" sz="2400" b="0" dirty="0" err="1"/>
              <a:t>RdS</a:t>
            </a:r>
            <a:r>
              <a:rPr lang="it-IT" altLang="en-US" sz="2400" b="0" dirty="0"/>
              <a:t> non </a:t>
            </a:r>
            <a:r>
              <a:rPr lang="it-IT" altLang="en-US" sz="2400" b="0" dirty="0">
                <a:latin typeface="Times New Roman" panose="02020603050405020304" pitchFamily="18" charset="0"/>
              </a:rPr>
              <a:t>è</a:t>
            </a:r>
            <a:r>
              <a:rPr lang="it-IT" altLang="en-US" sz="2400" b="0" dirty="0"/>
              <a:t> un vero prezzo, perch</a:t>
            </a:r>
            <a:r>
              <a:rPr lang="it-IT" altLang="en-US" sz="2400" b="0" dirty="0">
                <a:latin typeface="Times New Roman" panose="02020603050405020304" pitchFamily="18" charset="0"/>
              </a:rPr>
              <a:t>é</a:t>
            </a:r>
            <a:r>
              <a:rPr lang="it-IT" altLang="en-US" sz="2400" b="0" dirty="0"/>
              <a:t> non </a:t>
            </a:r>
            <a:r>
              <a:rPr lang="it-IT" altLang="en-US" sz="2400" b="0" dirty="0">
                <a:latin typeface="Times New Roman" panose="02020603050405020304" pitchFamily="18" charset="0"/>
              </a:rPr>
              <a:t>è</a:t>
            </a:r>
            <a:r>
              <a:rPr lang="it-IT" altLang="en-US" sz="2400" b="0" dirty="0"/>
              <a:t> espressa in moneta.</a:t>
            </a:r>
          </a:p>
          <a:p>
            <a:pPr eaLnBrk="1" hangingPunct="1">
              <a:lnSpc>
                <a:spcPct val="80000"/>
              </a:lnSpc>
              <a:buFont typeface="Wingdings" panose="05000000000000000000" pitchFamily="2" charset="2"/>
              <a:buChar char="§"/>
            </a:pPr>
            <a:r>
              <a:rPr lang="it-IT" altLang="en-US" sz="2400" b="0" dirty="0">
                <a:solidFill>
                  <a:srgbClr val="DC0081"/>
                </a:solidFill>
              </a:rPr>
              <a:t>Qualsiasi </a:t>
            </a:r>
            <a:r>
              <a:rPr lang="it-IT" altLang="en-US" sz="2400" b="0" dirty="0" err="1">
                <a:solidFill>
                  <a:srgbClr val="DC0081"/>
                </a:solidFill>
              </a:rPr>
              <a:t>RdS</a:t>
            </a:r>
            <a:r>
              <a:rPr lang="it-IT" altLang="en-US" sz="2400" b="0" dirty="0">
                <a:solidFill>
                  <a:srgbClr val="DC0081"/>
                </a:solidFill>
              </a:rPr>
              <a:t> compresa tra i costi opportunit</a:t>
            </a:r>
            <a:r>
              <a:rPr lang="it-IT" altLang="en-US" sz="2400" b="0" dirty="0">
                <a:solidFill>
                  <a:srgbClr val="DC0081"/>
                </a:solidFill>
                <a:latin typeface="Times New Roman" panose="02020603050405020304" pitchFamily="18" charset="0"/>
              </a:rPr>
              <a:t>à</a:t>
            </a:r>
            <a:r>
              <a:rPr lang="it-IT" altLang="en-US" sz="2400" b="0" dirty="0"/>
              <a:t> dei due agenti </a:t>
            </a:r>
            <a:r>
              <a:rPr lang="it-IT" altLang="en-US" sz="2400" b="0" dirty="0">
                <a:latin typeface="Times New Roman" panose="02020603050405020304" pitchFamily="18" charset="0"/>
              </a:rPr>
              <a:t>“</a:t>
            </a:r>
            <a:r>
              <a:rPr lang="it-IT" altLang="en-US" sz="2400" b="0" dirty="0"/>
              <a:t>va bene</a:t>
            </a:r>
            <a:r>
              <a:rPr lang="it-IT" altLang="en-US" sz="2400" b="0" dirty="0">
                <a:latin typeface="Times New Roman" panose="02020603050405020304" pitchFamily="18" charset="0"/>
              </a:rPr>
              <a:t>”</a:t>
            </a:r>
            <a:r>
              <a:rPr lang="it-IT" altLang="en-US" sz="2400" b="0" dirty="0"/>
              <a:t> per lo scambio, cio</a:t>
            </a:r>
            <a:r>
              <a:rPr lang="it-IT" altLang="en-US" sz="2400" b="0" dirty="0">
                <a:latin typeface="Times New Roman" panose="02020603050405020304" pitchFamily="18" charset="0"/>
              </a:rPr>
              <a:t>è</a:t>
            </a:r>
            <a:r>
              <a:rPr lang="it-IT" altLang="en-US" sz="2400" b="0" dirty="0"/>
              <a:t> </a:t>
            </a:r>
            <a:r>
              <a:rPr lang="it-IT" altLang="en-US" sz="2400" b="0" dirty="0">
                <a:latin typeface="Times New Roman" panose="02020603050405020304" pitchFamily="18" charset="0"/>
              </a:rPr>
              <a:t>è</a:t>
            </a:r>
            <a:r>
              <a:rPr lang="it-IT" altLang="en-US" sz="2400" b="0" dirty="0"/>
              <a:t> tale che entrambi gli agenti beneficino dallo scambio. Quindi il criterio del vantaggio comparato lascia la </a:t>
            </a:r>
            <a:r>
              <a:rPr lang="it-IT" altLang="en-US" sz="2400" b="0" dirty="0" err="1"/>
              <a:t>RdS</a:t>
            </a:r>
            <a:r>
              <a:rPr lang="it-IT" altLang="en-US" sz="2400" b="0" dirty="0"/>
              <a:t> </a:t>
            </a:r>
            <a:r>
              <a:rPr lang="it-IT" altLang="en-US" sz="2400" b="0" u="sng" dirty="0"/>
              <a:t>indeterminata</a:t>
            </a:r>
            <a:r>
              <a:rPr lang="it-IT" altLang="en-US" sz="2400" b="0" dirty="0"/>
              <a:t>.</a:t>
            </a:r>
            <a:endParaRPr lang="it-IT" altLang="en-US" sz="2400" b="0" u="sng" dirty="0"/>
          </a:p>
          <a:p>
            <a:pPr eaLnBrk="1" hangingPunct="1">
              <a:lnSpc>
                <a:spcPct val="80000"/>
              </a:lnSpc>
              <a:buFont typeface="Wingdings" panose="05000000000000000000" pitchFamily="2" charset="2"/>
              <a:buChar char="§"/>
            </a:pPr>
            <a:r>
              <a:rPr lang="it-IT" altLang="en-US" sz="2400" b="0" dirty="0"/>
              <a:t>Nell</a:t>
            </a:r>
            <a:r>
              <a:rPr lang="it-IT" altLang="en-US" sz="2400" b="0" dirty="0">
                <a:latin typeface="Times New Roman" panose="02020603050405020304" pitchFamily="18" charset="0"/>
              </a:rPr>
              <a:t>’</a:t>
            </a:r>
            <a:r>
              <a:rPr lang="it-IT" altLang="en-US" sz="2400" b="0" dirty="0"/>
              <a:t>esempio, dato che i costi opportunit</a:t>
            </a:r>
            <a:r>
              <a:rPr lang="it-IT" altLang="en-US" sz="2400" b="0" dirty="0">
                <a:latin typeface="Times New Roman" panose="02020603050405020304" pitchFamily="18" charset="0"/>
              </a:rPr>
              <a:t>à</a:t>
            </a:r>
            <a:r>
              <a:rPr lang="it-IT" altLang="en-US" sz="2400" b="0" dirty="0"/>
              <a:t> di 1kg di patate sono (in Kg di carne)  </a:t>
            </a:r>
            <a:r>
              <a:rPr lang="it-IT" altLang="en-US" sz="2400" b="0" dirty="0">
                <a:latin typeface="Times New Roman" panose="02020603050405020304" pitchFamily="18" charset="0"/>
              </a:rPr>
              <a:t>½</a:t>
            </a:r>
            <a:r>
              <a:rPr lang="it-IT" altLang="en-US" sz="2400" b="0" dirty="0"/>
              <a:t> per il contadino, 8 per l</a:t>
            </a:r>
            <a:r>
              <a:rPr lang="it-IT" altLang="en-US" sz="2400" b="0" dirty="0">
                <a:latin typeface="Times New Roman" panose="02020603050405020304" pitchFamily="18" charset="0"/>
              </a:rPr>
              <a:t>’</a:t>
            </a:r>
            <a:r>
              <a:rPr lang="it-IT" altLang="en-US" sz="2400" b="0" dirty="0"/>
              <a:t>allevatore, </a:t>
            </a:r>
            <a:r>
              <a:rPr lang="it-IT" altLang="en-US" sz="2400" b="0" dirty="0">
                <a:solidFill>
                  <a:srgbClr val="DC0081"/>
                </a:solidFill>
              </a:rPr>
              <a:t>qualsiasi </a:t>
            </a:r>
            <a:r>
              <a:rPr lang="it-IT" altLang="en-US" sz="2400" b="0" dirty="0" err="1">
                <a:solidFill>
                  <a:srgbClr val="DC0081"/>
                </a:solidFill>
              </a:rPr>
              <a:t>RdS</a:t>
            </a:r>
            <a:r>
              <a:rPr lang="it-IT" altLang="en-US" sz="2400" b="0" dirty="0">
                <a:solidFill>
                  <a:srgbClr val="DC0081"/>
                </a:solidFill>
              </a:rPr>
              <a:t> compresa tra </a:t>
            </a:r>
            <a:r>
              <a:rPr lang="it-IT" altLang="en-US" sz="2400" b="0" dirty="0">
                <a:solidFill>
                  <a:srgbClr val="DC0081"/>
                </a:solidFill>
                <a:latin typeface="Times New Roman" panose="02020603050405020304" pitchFamily="18" charset="0"/>
              </a:rPr>
              <a:t>½</a:t>
            </a:r>
            <a:r>
              <a:rPr lang="it-IT" altLang="en-US" sz="2400" b="0" dirty="0">
                <a:solidFill>
                  <a:srgbClr val="DC0081"/>
                </a:solidFill>
              </a:rPr>
              <a:t> e 8</a:t>
            </a:r>
            <a:r>
              <a:rPr lang="it-IT" altLang="en-US" sz="2400" b="0" dirty="0"/>
              <a:t> </a:t>
            </a:r>
            <a:r>
              <a:rPr lang="it-IT" altLang="en-US" sz="2400" b="0" dirty="0">
                <a:latin typeface="Times New Roman" panose="02020603050405020304" pitchFamily="18" charset="0"/>
              </a:rPr>
              <a:t>“</a:t>
            </a:r>
            <a:r>
              <a:rPr lang="it-IT" altLang="en-US" sz="2400" b="0" dirty="0"/>
              <a:t>va bene</a:t>
            </a:r>
            <a:r>
              <a:rPr lang="it-IT" altLang="en-US" sz="2400" b="0" dirty="0">
                <a:latin typeface="Times New Roman" panose="02020603050405020304" pitchFamily="18" charset="0"/>
              </a:rPr>
              <a:t>”</a:t>
            </a:r>
            <a:r>
              <a:rPr lang="it-IT" altLang="en-US" sz="2400" b="0" dirty="0"/>
              <a:t> per lo scambio (p.e. 3 kg di carne in cambio di 1 kg di patate), ma </a:t>
            </a:r>
            <a:r>
              <a:rPr lang="it-IT" altLang="en-US" sz="2400" b="0" dirty="0">
                <a:latin typeface="Times New Roman" panose="02020603050405020304" pitchFamily="18" charset="0"/>
              </a:rPr>
              <a:t>…</a:t>
            </a:r>
            <a:endParaRPr lang="it-IT" altLang="en-US" sz="2400" b="0" dirty="0"/>
          </a:p>
          <a:p>
            <a:pPr eaLnBrk="1" hangingPunct="1">
              <a:lnSpc>
                <a:spcPct val="80000"/>
              </a:lnSpc>
              <a:buFont typeface="Wingdings" panose="05000000000000000000" pitchFamily="2" charset="2"/>
              <a:buChar char="§"/>
            </a:pPr>
            <a:r>
              <a:rPr lang="it-IT" altLang="en-US" sz="2400" b="0" dirty="0">
                <a:latin typeface="Times New Roman" panose="02020603050405020304" pitchFamily="18" charset="0"/>
              </a:rPr>
              <a:t>…</a:t>
            </a:r>
            <a:r>
              <a:rPr lang="it-IT" altLang="en-US" sz="2400" b="0" dirty="0"/>
              <a:t> ma pi</a:t>
            </a:r>
            <a:r>
              <a:rPr lang="it-IT" altLang="en-US" sz="2400" b="0" dirty="0">
                <a:latin typeface="Times New Roman" panose="02020603050405020304" pitchFamily="18" charset="0"/>
              </a:rPr>
              <a:t>ù</a:t>
            </a:r>
            <a:r>
              <a:rPr lang="it-IT" altLang="en-US" sz="2400" b="0" dirty="0"/>
              <a:t> la </a:t>
            </a:r>
            <a:r>
              <a:rPr lang="it-IT" altLang="en-US" sz="2400" b="0" dirty="0" err="1"/>
              <a:t>RdS</a:t>
            </a:r>
            <a:r>
              <a:rPr lang="it-IT" altLang="en-US" sz="2400" b="0" dirty="0"/>
              <a:t> </a:t>
            </a:r>
            <a:r>
              <a:rPr lang="it-IT" altLang="en-US" sz="2400" b="0" dirty="0">
                <a:latin typeface="Times New Roman" panose="02020603050405020304" pitchFamily="18" charset="0"/>
              </a:rPr>
              <a:t>è</a:t>
            </a:r>
            <a:r>
              <a:rPr lang="it-IT" altLang="en-US" sz="2400" b="0" dirty="0"/>
              <a:t> vicina ad uno degli estremi dell</a:t>
            </a:r>
            <a:r>
              <a:rPr lang="it-IT" altLang="en-US" sz="2400" b="0" dirty="0">
                <a:latin typeface="Times New Roman" panose="02020603050405020304" pitchFamily="18" charset="0"/>
              </a:rPr>
              <a:t>’</a:t>
            </a:r>
            <a:r>
              <a:rPr lang="it-IT" altLang="en-US" sz="2400" b="0" dirty="0"/>
              <a:t>intervallo e pi</a:t>
            </a:r>
            <a:r>
              <a:rPr lang="it-IT" altLang="en-US" sz="2400" b="0" dirty="0">
                <a:latin typeface="Times New Roman" panose="02020603050405020304" pitchFamily="18" charset="0"/>
              </a:rPr>
              <a:t>ù</a:t>
            </a:r>
            <a:r>
              <a:rPr lang="it-IT" altLang="en-US" sz="2400" b="0" dirty="0"/>
              <a:t> sbilanciati a favore di uno degli agenti saranno i vantaggi dello scambio </a:t>
            </a:r>
            <a:r>
              <a:rPr lang="it-IT" altLang="en-US" sz="2400" b="0" dirty="0">
                <a:sym typeface="Symbol" panose="05050102010706020507" pitchFamily="18" charset="2"/>
              </a:rPr>
              <a:t> il criterio del vantaggio comparato </a:t>
            </a:r>
            <a:r>
              <a:rPr lang="it-IT" altLang="en-US" sz="2400" b="0" u="sng" dirty="0">
                <a:sym typeface="Symbol" panose="05050102010706020507" pitchFamily="18" charset="2"/>
              </a:rPr>
              <a:t>non</a:t>
            </a:r>
            <a:r>
              <a:rPr lang="it-IT" altLang="en-US" sz="2400" b="0" dirty="0">
                <a:sym typeface="Symbol" panose="05050102010706020507" pitchFamily="18" charset="2"/>
              </a:rPr>
              <a:t> garantisce l</a:t>
            </a:r>
            <a:r>
              <a:rPr lang="it-IT" altLang="en-US" sz="2400" b="0" dirty="0">
                <a:latin typeface="Times New Roman" panose="02020603050405020304" pitchFamily="18" charset="0"/>
                <a:sym typeface="Symbol" panose="05050102010706020507" pitchFamily="18" charset="2"/>
              </a:rPr>
              <a:t>’“</a:t>
            </a:r>
            <a:r>
              <a:rPr lang="it-IT" altLang="en-US" sz="2400" b="0" dirty="0">
                <a:sym typeface="Symbol" panose="05050102010706020507" pitchFamily="18" charset="2"/>
              </a:rPr>
              <a:t>equit</a:t>
            </a:r>
            <a:r>
              <a:rPr lang="it-IT" altLang="en-US" sz="2400" b="0" dirty="0">
                <a:latin typeface="Times New Roman" panose="02020603050405020304" pitchFamily="18" charset="0"/>
                <a:sym typeface="Symbol" panose="05050102010706020507" pitchFamily="18" charset="2"/>
              </a:rPr>
              <a:t>à”</a:t>
            </a:r>
            <a:r>
              <a:rPr lang="it-IT" altLang="en-US" sz="2400" b="0" dirty="0">
                <a:sym typeface="Symbol" panose="05050102010706020507" pitchFamily="18" charset="2"/>
              </a:rPr>
              <a:t> dello scambio, cio</a:t>
            </a:r>
            <a:r>
              <a:rPr lang="it-IT" altLang="en-US" sz="2400" b="0" dirty="0">
                <a:latin typeface="Times New Roman" panose="02020603050405020304" pitchFamily="18" charset="0"/>
                <a:sym typeface="Symbol" panose="05050102010706020507" pitchFamily="18" charset="2"/>
              </a:rPr>
              <a:t>è</a:t>
            </a:r>
            <a:r>
              <a:rPr lang="it-IT" altLang="en-US" sz="2400" b="0" dirty="0">
                <a:sym typeface="Symbol" panose="05050102010706020507" pitchFamily="18" charset="2"/>
              </a:rPr>
              <a:t> un riparto </a:t>
            </a:r>
            <a:r>
              <a:rPr lang="it-IT" altLang="en-US" sz="2400" b="0" dirty="0">
                <a:latin typeface="Times New Roman" panose="02020603050405020304" pitchFamily="18" charset="0"/>
                <a:sym typeface="Symbol" panose="05050102010706020507" pitchFamily="18" charset="2"/>
              </a:rPr>
              <a:t>“</a:t>
            </a:r>
            <a:r>
              <a:rPr lang="it-IT" altLang="en-US" sz="2400" b="0" dirty="0">
                <a:sym typeface="Symbol" panose="05050102010706020507" pitchFamily="18" charset="2"/>
              </a:rPr>
              <a:t>equo</a:t>
            </a:r>
            <a:r>
              <a:rPr lang="it-IT" altLang="en-US" sz="2400" b="0" dirty="0">
                <a:latin typeface="Times New Roman" panose="02020603050405020304" pitchFamily="18" charset="0"/>
                <a:sym typeface="Symbol" panose="05050102010706020507" pitchFamily="18" charset="2"/>
              </a:rPr>
              <a:t>”</a:t>
            </a:r>
            <a:r>
              <a:rPr lang="it-IT" altLang="en-US" sz="2400" b="0" dirty="0">
                <a:sym typeface="Symbol" panose="05050102010706020507" pitchFamily="18" charset="2"/>
              </a:rPr>
              <a:t> dei relativi benefici.</a:t>
            </a:r>
          </a:p>
        </p:txBody>
      </p:sp>
    </p:spTree>
    <p:extLst>
      <p:ext uri="{BB962C8B-B14F-4D97-AF65-F5344CB8AC3E}">
        <p14:creationId xmlns:p14="http://schemas.microsoft.com/office/powerpoint/2010/main" val="13814968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69027">
                                            <p:txEl>
                                              <p:pRg st="1" end="1"/>
                                            </p:txEl>
                                          </p:spTgt>
                                        </p:tgtEl>
                                        <p:attrNameLst>
                                          <p:attrName>style.visibility</p:attrName>
                                        </p:attrNameLst>
                                      </p:cBhvr>
                                      <p:to>
                                        <p:strVal val="visible"/>
                                      </p:to>
                                    </p:set>
                                    <p:anim calcmode="lin" valueType="num">
                                      <p:cBhvr additive="base">
                                        <p:cTn id="7" dur="500" fill="hold"/>
                                        <p:tgtEl>
                                          <p:spTgt spid="76902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902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69027">
                                            <p:txEl>
                                              <p:pRg st="2" end="2"/>
                                            </p:txEl>
                                          </p:spTgt>
                                        </p:tgtEl>
                                        <p:attrNameLst>
                                          <p:attrName>style.visibility</p:attrName>
                                        </p:attrNameLst>
                                      </p:cBhvr>
                                      <p:to>
                                        <p:strVal val="visible"/>
                                      </p:to>
                                    </p:set>
                                    <p:anim calcmode="lin" valueType="num">
                                      <p:cBhvr additive="base">
                                        <p:cTn id="11" dur="500" fill="hold"/>
                                        <p:tgtEl>
                                          <p:spTgt spid="76902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69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769027">
                                            <p:txEl>
                                              <p:pRg st="3" end="3"/>
                                            </p:txEl>
                                          </p:spTgt>
                                        </p:tgtEl>
                                        <p:attrNameLst>
                                          <p:attrName>style.visibility</p:attrName>
                                        </p:attrNameLst>
                                      </p:cBhvr>
                                      <p:to>
                                        <p:strVal val="visible"/>
                                      </p:to>
                                    </p:set>
                                    <p:anim calcmode="lin" valueType="num">
                                      <p:cBhvr additive="base">
                                        <p:cTn id="17" dur="500" fill="hold"/>
                                        <p:tgtEl>
                                          <p:spTgt spid="769027">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69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769027">
                                            <p:txEl>
                                              <p:pRg st="4" end="4"/>
                                            </p:txEl>
                                          </p:spTgt>
                                        </p:tgtEl>
                                        <p:attrNameLst>
                                          <p:attrName>style.visibility</p:attrName>
                                        </p:attrNameLst>
                                      </p:cBhvr>
                                      <p:to>
                                        <p:strVal val="visible"/>
                                      </p:to>
                                    </p:set>
                                    <p:anim calcmode="lin" valueType="num">
                                      <p:cBhvr additive="base">
                                        <p:cTn id="23" dur="500" fill="hold"/>
                                        <p:tgtEl>
                                          <p:spTgt spid="76902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690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769027">
                                            <p:txEl>
                                              <p:pRg st="5" end="5"/>
                                            </p:txEl>
                                          </p:spTgt>
                                        </p:tgtEl>
                                        <p:attrNameLst>
                                          <p:attrName>style.visibility</p:attrName>
                                        </p:attrNameLst>
                                      </p:cBhvr>
                                      <p:to>
                                        <p:strVal val="visible"/>
                                      </p:to>
                                    </p:set>
                                    <p:anim calcmode="lin" valueType="num">
                                      <p:cBhvr additive="base">
                                        <p:cTn id="29" dur="500" fill="hold"/>
                                        <p:tgtEl>
                                          <p:spTgt spid="76902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690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Titolo 1"/>
          <p:cNvSpPr>
            <a:spLocks noGrp="1"/>
          </p:cNvSpPr>
          <p:nvPr>
            <p:ph type="title"/>
          </p:nvPr>
        </p:nvSpPr>
        <p:spPr>
          <a:xfrm>
            <a:off x="614363" y="53975"/>
            <a:ext cx="7772400" cy="1143000"/>
          </a:xfrm>
        </p:spPr>
        <p:txBody>
          <a:bodyPr/>
          <a:lstStyle/>
          <a:p>
            <a:pPr algn="ctr"/>
            <a:r>
              <a:rPr lang="it-IT" altLang="it-IT" sz="3600" b="0" dirty="0"/>
              <a:t>Cosa ci dice il modello</a:t>
            </a:r>
          </a:p>
        </p:txBody>
      </p:sp>
      <p:sp>
        <p:nvSpPr>
          <p:cNvPr id="326659" name="Segnaposto contenuto 2"/>
          <p:cNvSpPr>
            <a:spLocks noGrp="1"/>
          </p:cNvSpPr>
          <p:nvPr>
            <p:ph idx="1"/>
          </p:nvPr>
        </p:nvSpPr>
        <p:spPr>
          <a:xfrm>
            <a:off x="107950" y="1052513"/>
            <a:ext cx="8856663" cy="5329237"/>
          </a:xfrm>
        </p:spPr>
        <p:txBody>
          <a:bodyPr/>
          <a:lstStyle/>
          <a:p>
            <a:pPr>
              <a:buFont typeface="Wingdings" panose="05000000000000000000" pitchFamily="2" charset="2"/>
              <a:buChar char="§"/>
            </a:pPr>
            <a:r>
              <a:rPr lang="it-IT" altLang="it-IT" sz="2800" b="0" dirty="0"/>
              <a:t>Il modello ha un valore di «scienza positiva», ma solo entro certi limiti.</a:t>
            </a:r>
          </a:p>
          <a:p>
            <a:pPr>
              <a:buFont typeface="Wingdings" panose="05000000000000000000" pitchFamily="2" charset="2"/>
              <a:buChar char="§"/>
            </a:pPr>
            <a:r>
              <a:rPr lang="it-IT" altLang="it-IT" sz="2800" b="0" dirty="0"/>
              <a:t>Il contributo «positivo» del modello è: in tutti i casi in cui sussiste una differenza di costi opportunità e valgono le tre ipotesi precedenti, allora le parti realizzeranno scambi mutuamente vantaggiosi.</a:t>
            </a:r>
          </a:p>
          <a:p>
            <a:pPr lvl="1">
              <a:buFont typeface="Wingdings" panose="05000000000000000000" pitchFamily="2" charset="2"/>
              <a:buChar char="§"/>
            </a:pPr>
            <a:r>
              <a:rPr lang="it-IT" altLang="it-IT" sz="2400" b="0" dirty="0"/>
              <a:t>Quindi il modello sarà verificato empiricamente se osserverò scambi ogni volta che c’è differenza nei costi opportunità.</a:t>
            </a:r>
          </a:p>
          <a:p>
            <a:pPr>
              <a:buFont typeface="Wingdings" panose="05000000000000000000" pitchFamily="2" charset="2"/>
              <a:buChar char="§"/>
            </a:pPr>
            <a:r>
              <a:rPr lang="it-IT" altLang="it-IT" sz="2800" b="0" dirty="0"/>
              <a:t>Ma il modello non riesce a «predire» quale sarà esattamente il rapporto di scambio tra i due beni.</a:t>
            </a:r>
          </a:p>
          <a:p>
            <a:pPr lvl="1">
              <a:buFont typeface="Wingdings" panose="05000000000000000000" pitchFamily="2" charset="2"/>
              <a:buChar char="§"/>
            </a:pPr>
            <a:r>
              <a:rPr lang="it-IT" altLang="it-IT" sz="2400" b="0" dirty="0"/>
              <a:t>Per farlo servirebbero ipotesi aggiuntive.</a:t>
            </a:r>
          </a:p>
        </p:txBody>
      </p:sp>
    </p:spTree>
    <p:extLst>
      <p:ext uri="{BB962C8B-B14F-4D97-AF65-F5344CB8AC3E}">
        <p14:creationId xmlns:p14="http://schemas.microsoft.com/office/powerpoint/2010/main" val="2938266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665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665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665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66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684213" y="0"/>
            <a:ext cx="7772400" cy="692150"/>
          </a:xfrm>
        </p:spPr>
        <p:txBody>
          <a:bodyPr/>
          <a:lstStyle/>
          <a:p>
            <a:pPr eaLnBrk="1" hangingPunct="1"/>
            <a:r>
              <a:rPr lang="it-IT" altLang="en-US" b="0" dirty="0"/>
              <a:t>Vantaggio comparato e salari</a:t>
            </a:r>
          </a:p>
        </p:txBody>
      </p:sp>
      <p:sp>
        <p:nvSpPr>
          <p:cNvPr id="327683" name="Rectangle 3"/>
          <p:cNvSpPr>
            <a:spLocks noGrp="1" noChangeArrowheads="1"/>
          </p:cNvSpPr>
          <p:nvPr>
            <p:ph type="body" idx="1"/>
          </p:nvPr>
        </p:nvSpPr>
        <p:spPr>
          <a:xfrm>
            <a:off x="0" y="719534"/>
            <a:ext cx="9144000" cy="6165850"/>
          </a:xfrm>
        </p:spPr>
        <p:txBody>
          <a:bodyPr/>
          <a:lstStyle/>
          <a:p>
            <a:pPr eaLnBrk="1" hangingPunct="1">
              <a:lnSpc>
                <a:spcPct val="80000"/>
              </a:lnSpc>
              <a:buFont typeface="Wingdings" panose="05000000000000000000" pitchFamily="2" charset="2"/>
              <a:buChar char="§"/>
            </a:pPr>
            <a:r>
              <a:rPr lang="it-IT" altLang="en-US" sz="2000" b="0" dirty="0"/>
              <a:t>Come può un paese ricco, e quindi con salari elevati, competere con un paese povero, e quindi con salari bassi? Il principio del vantaggio comparato spiega che anche in questo caso lo scambio avviene </a:t>
            </a:r>
            <a:r>
              <a:rPr lang="it-IT" altLang="en-US" sz="2000" b="0" u="sng" dirty="0"/>
              <a:t>con mutuo beneficio</a:t>
            </a:r>
            <a:r>
              <a:rPr lang="it-IT" altLang="en-US" sz="2000" b="0" dirty="0"/>
              <a:t>.</a:t>
            </a:r>
          </a:p>
          <a:p>
            <a:pPr eaLnBrk="1" hangingPunct="1">
              <a:lnSpc>
                <a:spcPct val="80000"/>
              </a:lnSpc>
              <a:buFont typeface="Wingdings" panose="05000000000000000000" pitchFamily="2" charset="2"/>
              <a:buChar char="§"/>
            </a:pPr>
            <a:r>
              <a:rPr lang="it-IT" altLang="en-US" sz="2000" b="0" dirty="0"/>
              <a:t>Nell</a:t>
            </a:r>
            <a:r>
              <a:rPr lang="it-IT" altLang="en-US" sz="2000" b="0" dirty="0">
                <a:latin typeface="Times New Roman" panose="02020603050405020304" pitchFamily="18" charset="0"/>
              </a:rPr>
              <a:t>’</a:t>
            </a:r>
            <a:r>
              <a:rPr lang="it-IT" altLang="en-US" sz="2000" b="0" dirty="0"/>
              <a:t>esempio carne/patate, ipotizziamo che il prezzo di mercato della carne sia 1</a:t>
            </a:r>
            <a:r>
              <a:rPr lang="it-IT" altLang="en-US" sz="2000" b="0" dirty="0">
                <a:latin typeface="Times New Roman" panose="02020603050405020304" pitchFamily="18" charset="0"/>
              </a:rPr>
              <a:t>€</a:t>
            </a:r>
            <a:r>
              <a:rPr lang="it-IT" altLang="en-US" sz="2000" b="0" dirty="0"/>
              <a:t> al kg, mentre le patate si vendano a 3</a:t>
            </a:r>
            <a:r>
              <a:rPr lang="it-IT" altLang="en-US" sz="2000" b="0" dirty="0">
                <a:latin typeface="Times New Roman" panose="02020603050405020304" pitchFamily="18" charset="0"/>
              </a:rPr>
              <a:t>€</a:t>
            </a:r>
            <a:r>
              <a:rPr lang="it-IT" altLang="en-US" sz="2000" b="0" dirty="0"/>
              <a:t> al kg.</a:t>
            </a:r>
          </a:p>
          <a:p>
            <a:pPr lvl="1" eaLnBrk="1" hangingPunct="1">
              <a:lnSpc>
                <a:spcPct val="80000"/>
              </a:lnSpc>
              <a:buFont typeface="Wingdings" panose="05000000000000000000" pitchFamily="2" charset="2"/>
              <a:buChar char="§"/>
            </a:pPr>
            <a:r>
              <a:rPr lang="it-IT" altLang="en-US" sz="2000" b="0" dirty="0"/>
              <a:t>Si noti che tali prezzi sono coerenti con l</a:t>
            </a:r>
            <a:r>
              <a:rPr lang="it-IT" altLang="en-US" sz="2000" b="0" dirty="0">
                <a:latin typeface="Times New Roman" panose="02020603050405020304" pitchFamily="18" charset="0"/>
              </a:rPr>
              <a:t>’</a:t>
            </a:r>
            <a:r>
              <a:rPr lang="it-IT" altLang="en-US" sz="2000" b="0" dirty="0"/>
              <a:t>intervallo della </a:t>
            </a:r>
            <a:r>
              <a:rPr lang="it-IT" altLang="en-US" sz="2000" b="0" dirty="0" err="1"/>
              <a:t>RdS</a:t>
            </a:r>
            <a:r>
              <a:rPr lang="it-IT" altLang="en-US" sz="2000" b="0" dirty="0"/>
              <a:t> perch</a:t>
            </a:r>
            <a:r>
              <a:rPr lang="it-IT" altLang="en-US" sz="2000" b="0" dirty="0">
                <a:latin typeface="Times New Roman" panose="02020603050405020304" pitchFamily="18" charset="0"/>
              </a:rPr>
              <a:t>é</a:t>
            </a:r>
            <a:r>
              <a:rPr lang="it-IT" altLang="en-US" sz="2000" b="0" dirty="0"/>
              <a:t> in base ad essi 1kg di patate si </a:t>
            </a:r>
            <a:r>
              <a:rPr lang="it-IT" altLang="en-US" sz="2000" b="0" dirty="0">
                <a:latin typeface="Times New Roman" panose="02020603050405020304" pitchFamily="18" charset="0"/>
              </a:rPr>
              <a:t>“</a:t>
            </a:r>
            <a:r>
              <a:rPr lang="it-IT" altLang="en-US" sz="2000" b="0" dirty="0"/>
              <a:t>scambia</a:t>
            </a:r>
            <a:r>
              <a:rPr lang="it-IT" altLang="en-US" sz="2000" b="0" dirty="0">
                <a:latin typeface="Times New Roman" panose="02020603050405020304" pitchFamily="18" charset="0"/>
              </a:rPr>
              <a:t>”</a:t>
            </a:r>
            <a:r>
              <a:rPr lang="it-IT" altLang="en-US" sz="2000" b="0" dirty="0"/>
              <a:t> con 3kg di carne.</a:t>
            </a:r>
          </a:p>
          <a:p>
            <a:pPr eaLnBrk="1" hangingPunct="1">
              <a:lnSpc>
                <a:spcPct val="80000"/>
              </a:lnSpc>
              <a:buFont typeface="Wingdings" panose="05000000000000000000" pitchFamily="2" charset="2"/>
              <a:buChar char="§"/>
            </a:pPr>
            <a:r>
              <a:rPr lang="it-IT" altLang="en-US" sz="2000" b="0" dirty="0"/>
              <a:t>Calcoliamo il salario medio nel paese degli allevatori (Carnia) ed in quello dei contadini (</a:t>
            </a:r>
            <a:r>
              <a:rPr lang="it-IT" altLang="en-US" sz="2000" b="0" dirty="0" err="1"/>
              <a:t>Patatonia</a:t>
            </a:r>
            <a:r>
              <a:rPr lang="it-IT" altLang="en-US" sz="2000" b="0" dirty="0"/>
              <a:t>) dividendo il totale dei beni consumati grazie allo scambio (ed acquistati con i salari) per il numero di ore di lavoro.</a:t>
            </a:r>
          </a:p>
          <a:p>
            <a:pPr eaLnBrk="1" hangingPunct="1">
              <a:lnSpc>
                <a:spcPct val="80000"/>
              </a:lnSpc>
              <a:buFont typeface="Wingdings" panose="05000000000000000000" pitchFamily="2" charset="2"/>
              <a:buChar char="§"/>
            </a:pPr>
            <a:r>
              <a:rPr lang="it-IT" altLang="en-US" sz="2000" b="0" dirty="0"/>
              <a:t>In Carnia si consumano 21 kg di carne e 3 di patate. Ai prezzi di mercato, il valore di tale paniere </a:t>
            </a:r>
            <a:r>
              <a:rPr lang="it-IT" altLang="en-US" sz="2000" b="0" dirty="0">
                <a:latin typeface="Times New Roman" panose="02020603050405020304" pitchFamily="18" charset="0"/>
              </a:rPr>
              <a:t>è</a:t>
            </a:r>
            <a:r>
              <a:rPr lang="it-IT" altLang="en-US" sz="2000" b="0" dirty="0"/>
              <a:t> (21*1)+(3*3) = 30</a:t>
            </a:r>
            <a:r>
              <a:rPr lang="it-IT" altLang="en-US" sz="2000" b="0" dirty="0">
                <a:latin typeface="Times New Roman" panose="02020603050405020304" pitchFamily="18" charset="0"/>
              </a:rPr>
              <a:t>€</a:t>
            </a:r>
            <a:r>
              <a:rPr lang="it-IT" altLang="en-US" sz="2000" b="0" dirty="0"/>
              <a:t>. Dividendo per le 40 ore di lavoro a disposizione, si ottiene il salario orario medio </a:t>
            </a:r>
            <a:r>
              <a:rPr lang="it-IT" altLang="en-US" sz="2000" dirty="0" err="1"/>
              <a:t>w</a:t>
            </a:r>
            <a:r>
              <a:rPr lang="it-IT" altLang="en-US" sz="2000" baseline="-25000" dirty="0" err="1"/>
              <a:t>C</a:t>
            </a:r>
            <a:r>
              <a:rPr lang="it-IT" altLang="en-US" sz="2000" dirty="0"/>
              <a:t> = 30/40 = 0.75</a:t>
            </a:r>
            <a:r>
              <a:rPr lang="it-IT" altLang="en-US" sz="2000" dirty="0">
                <a:latin typeface="Times New Roman" panose="02020603050405020304" pitchFamily="18" charset="0"/>
              </a:rPr>
              <a:t>€</a:t>
            </a:r>
            <a:endParaRPr lang="it-IT" altLang="en-US" sz="2000" b="0" dirty="0"/>
          </a:p>
          <a:p>
            <a:pPr eaLnBrk="1" hangingPunct="1">
              <a:lnSpc>
                <a:spcPct val="80000"/>
              </a:lnSpc>
              <a:buFont typeface="Wingdings" panose="05000000000000000000" pitchFamily="2" charset="2"/>
              <a:buChar char="§"/>
            </a:pPr>
            <a:r>
              <a:rPr lang="it-IT" altLang="en-US" sz="2000" b="0" dirty="0"/>
              <a:t>In </a:t>
            </a:r>
            <a:r>
              <a:rPr lang="it-IT" altLang="en-US" sz="2000" b="0" dirty="0" err="1"/>
              <a:t>Patatonia</a:t>
            </a:r>
            <a:r>
              <a:rPr lang="it-IT" altLang="en-US" sz="2000" b="0" dirty="0"/>
              <a:t> si consumano 3 kg di carne e 3 di patate. Ai prezzi di mercato, il valore di tale paniere </a:t>
            </a:r>
            <a:r>
              <a:rPr lang="it-IT" altLang="en-US" sz="2000" b="0" dirty="0">
                <a:latin typeface="Times New Roman" panose="02020603050405020304" pitchFamily="18" charset="0"/>
              </a:rPr>
              <a:t>è</a:t>
            </a:r>
            <a:r>
              <a:rPr lang="it-IT" altLang="en-US" sz="2000" b="0" dirty="0"/>
              <a:t> (3*1)+(3*3) = 10</a:t>
            </a:r>
            <a:r>
              <a:rPr lang="it-IT" altLang="en-US" sz="2000" b="0" dirty="0">
                <a:latin typeface="Times New Roman" panose="02020603050405020304" pitchFamily="18" charset="0"/>
              </a:rPr>
              <a:t>€</a:t>
            </a:r>
            <a:r>
              <a:rPr lang="it-IT" altLang="en-US" sz="2000" b="0" dirty="0"/>
              <a:t>. Dividendo per le 40 ore di lavoro a disposizione, si ottiene il salario orario medio </a:t>
            </a:r>
            <a:r>
              <a:rPr lang="it-IT" altLang="en-US" sz="2000" dirty="0" err="1"/>
              <a:t>w</a:t>
            </a:r>
            <a:r>
              <a:rPr lang="it-IT" altLang="en-US" sz="2000" baseline="-25000" dirty="0" err="1"/>
              <a:t>P</a:t>
            </a:r>
            <a:r>
              <a:rPr lang="it-IT" altLang="en-US" sz="2000" dirty="0"/>
              <a:t> = 10/40 = 0.25</a:t>
            </a:r>
            <a:r>
              <a:rPr lang="it-IT" altLang="en-US" sz="2000" dirty="0">
                <a:latin typeface="Times New Roman" panose="02020603050405020304" pitchFamily="18" charset="0"/>
              </a:rPr>
              <a:t>€</a:t>
            </a:r>
            <a:r>
              <a:rPr lang="it-IT" altLang="en-US" sz="2000" b="0" dirty="0"/>
              <a:t> </a:t>
            </a:r>
          </a:p>
          <a:p>
            <a:pPr eaLnBrk="1" hangingPunct="1">
              <a:lnSpc>
                <a:spcPct val="80000"/>
              </a:lnSpc>
              <a:buFont typeface="Wingdings" panose="05000000000000000000" pitchFamily="2" charset="2"/>
              <a:buChar char="§"/>
            </a:pPr>
            <a:r>
              <a:rPr lang="it-IT" altLang="en-US" sz="2000" b="0" dirty="0"/>
              <a:t>Quindi il salario orario in </a:t>
            </a:r>
            <a:r>
              <a:rPr lang="it-IT" altLang="en-US" sz="2000" b="0" dirty="0" err="1"/>
              <a:t>Patatonia</a:t>
            </a:r>
            <a:r>
              <a:rPr lang="it-IT" altLang="en-US" sz="2000" b="0" dirty="0"/>
              <a:t> </a:t>
            </a:r>
            <a:r>
              <a:rPr lang="it-IT" altLang="en-US" sz="2000" b="0" dirty="0">
                <a:latin typeface="Times New Roman" panose="02020603050405020304" pitchFamily="18" charset="0"/>
              </a:rPr>
              <a:t>è</a:t>
            </a:r>
            <a:r>
              <a:rPr lang="it-IT" altLang="en-US" sz="2000" b="0" dirty="0"/>
              <a:t> un terzo che in Carnia. Ma scambiare seguendo i vantaggi comparati </a:t>
            </a:r>
            <a:r>
              <a:rPr lang="it-IT" altLang="en-US" sz="2000" b="0" u="sng" dirty="0"/>
              <a:t>avvantaggia i lavoratori in entrambi i paesi</a:t>
            </a:r>
            <a:r>
              <a:rPr lang="it-IT" altLang="en-US" sz="2000" b="0" dirty="0"/>
              <a:t>.</a:t>
            </a:r>
          </a:p>
          <a:p>
            <a:pPr eaLnBrk="1" hangingPunct="1">
              <a:lnSpc>
                <a:spcPct val="80000"/>
              </a:lnSpc>
              <a:buFont typeface="Wingdings" panose="05000000000000000000" pitchFamily="2" charset="2"/>
              <a:buChar char="§"/>
            </a:pPr>
            <a:r>
              <a:rPr lang="it-IT" altLang="en-US" sz="2000" b="0" dirty="0"/>
              <a:t>In assenza di scambio (autarchia) il salario orario in Carnia sarebbe infatti pari a: [(20*1)+(2,5*3)]/40 = </a:t>
            </a:r>
            <a:r>
              <a:rPr lang="it-IT" altLang="en-US" sz="2000" dirty="0"/>
              <a:t>0.69</a:t>
            </a:r>
            <a:r>
              <a:rPr lang="it-IT" altLang="en-US" sz="2000" dirty="0">
                <a:latin typeface="Times New Roman" panose="02020603050405020304" pitchFamily="18" charset="0"/>
              </a:rPr>
              <a:t>€</a:t>
            </a:r>
            <a:r>
              <a:rPr lang="it-IT" altLang="en-US" sz="2000" b="0" dirty="0"/>
              <a:t>, mentre in </a:t>
            </a:r>
            <a:r>
              <a:rPr lang="it-IT" altLang="en-US" sz="2000" b="0" dirty="0" err="1"/>
              <a:t>Patatonia</a:t>
            </a:r>
            <a:r>
              <a:rPr lang="it-IT" altLang="en-US" sz="2000" b="0" dirty="0"/>
              <a:t> sarebbe [(1*1)+(2*3)]/40 = </a:t>
            </a:r>
            <a:r>
              <a:rPr lang="it-IT" altLang="en-US" sz="2000" dirty="0"/>
              <a:t>0.175</a:t>
            </a:r>
            <a:r>
              <a:rPr lang="it-IT" altLang="en-US" sz="2000" dirty="0">
                <a:latin typeface="Times New Roman" panose="02020603050405020304" pitchFamily="18" charset="0"/>
              </a:rPr>
              <a:t>€</a:t>
            </a:r>
            <a:endParaRPr lang="it-IT" altLang="en-US" sz="2000" dirty="0"/>
          </a:p>
          <a:p>
            <a:pPr eaLnBrk="1" hangingPunct="1">
              <a:lnSpc>
                <a:spcPct val="80000"/>
              </a:lnSpc>
              <a:buFont typeface="Wingdings" panose="05000000000000000000" pitchFamily="2" charset="2"/>
              <a:buChar char="§"/>
            </a:pPr>
            <a:r>
              <a:rPr lang="it-IT" altLang="en-US" sz="2000" b="0" dirty="0"/>
              <a:t>Quindi, grazie allo scambio, </a:t>
            </a:r>
            <a:r>
              <a:rPr lang="it-IT" altLang="en-US" sz="2000" b="0" u="sng" dirty="0"/>
              <a:t>il salario aumenta in entrambi i paesi</a:t>
            </a:r>
            <a:r>
              <a:rPr lang="it-IT" altLang="en-US" sz="2000" b="0" dirty="0"/>
              <a:t>.</a:t>
            </a:r>
          </a:p>
        </p:txBody>
      </p:sp>
    </p:spTree>
    <p:extLst>
      <p:ext uri="{BB962C8B-B14F-4D97-AF65-F5344CB8AC3E}">
        <p14:creationId xmlns:p14="http://schemas.microsoft.com/office/powerpoint/2010/main" val="68342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68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68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68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768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768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2768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2768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2768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089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090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0901"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0902" name="Rectangle 6"/>
          <p:cNvSpPr>
            <a:spLocks noGrp="1" noChangeArrowheads="1"/>
          </p:cNvSpPr>
          <p:nvPr>
            <p:ph type="title"/>
          </p:nvPr>
        </p:nvSpPr>
        <p:spPr>
          <a:xfrm>
            <a:off x="685800" y="228600"/>
            <a:ext cx="7772400" cy="752475"/>
          </a:xfrm>
          <a:noFill/>
        </p:spPr>
        <p:txBody>
          <a:bodyPr/>
          <a:lstStyle/>
          <a:p>
            <a:pPr algn="ctr" eaLnBrk="1" hangingPunct="1"/>
            <a:r>
              <a:rPr lang="it-IT" altLang="it-IT" sz="3600" b="0">
                <a:latin typeface="Times New Roman" panose="02020603050405020304" pitchFamily="18" charset="0"/>
              </a:rPr>
              <a:t>Mercato ed efficienza</a:t>
            </a:r>
          </a:p>
        </p:txBody>
      </p:sp>
      <p:sp>
        <p:nvSpPr>
          <p:cNvPr id="382983" name="Rectangle 7"/>
          <p:cNvSpPr>
            <a:spLocks noGrp="1" noChangeArrowheads="1"/>
          </p:cNvSpPr>
          <p:nvPr>
            <p:ph type="body" idx="1"/>
          </p:nvPr>
        </p:nvSpPr>
        <p:spPr>
          <a:xfrm>
            <a:off x="250825" y="1268413"/>
            <a:ext cx="8610600" cy="4968875"/>
          </a:xfrm>
          <a:noFill/>
        </p:spPr>
        <p:txBody>
          <a:bodyPr/>
          <a:lstStyle/>
          <a:p>
            <a:pPr eaLnBrk="1" hangingPunct="1">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Una </a:t>
            </a:r>
            <a:r>
              <a:rPr lang="it-IT" altLang="it-IT" sz="2400" b="0" dirty="0">
                <a:solidFill>
                  <a:srgbClr val="DC0081"/>
                </a:solidFill>
                <a:latin typeface="Times New Roman" panose="02020603050405020304" pitchFamily="18" charset="0"/>
              </a:rPr>
              <a:t>economia di mercato</a:t>
            </a:r>
            <a:r>
              <a:rPr lang="it-IT" altLang="it-IT" sz="2400" b="0" dirty="0">
                <a:solidFill>
                  <a:srgbClr val="000000"/>
                </a:solidFill>
                <a:latin typeface="Times New Roman" panose="02020603050405020304" pitchFamily="18" charset="0"/>
              </a:rPr>
              <a:t> è definita come un sistema in cui        gli agenti economici (famiglie ed imprese) decidono liberamente cosa comprare, per chi lavorare, cosa produrre e chi assumere. </a:t>
            </a:r>
          </a:p>
          <a:p>
            <a:pPr eaLnBrk="1" hangingPunct="1">
              <a:lnSpc>
                <a:spcPct val="9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Principio della mano invisibile:</a:t>
            </a:r>
            <a:r>
              <a:rPr lang="it-IT" altLang="it-IT" sz="2400" b="0" dirty="0">
                <a:solidFill>
                  <a:srgbClr val="000000"/>
                </a:solidFill>
                <a:latin typeface="Times New Roman" panose="02020603050405020304" pitchFamily="18" charset="0"/>
              </a:rPr>
              <a:t> l’interazione sul libero mercato degli agenti economici, ciascuno mosso soltanto dal proprio </a:t>
            </a:r>
            <a:r>
              <a:rPr lang="it-IT" altLang="it-IT" sz="2400" b="0" i="1" dirty="0">
                <a:solidFill>
                  <a:srgbClr val="000000"/>
                </a:solidFill>
                <a:latin typeface="Times New Roman" panose="02020603050405020304" pitchFamily="18" charset="0"/>
              </a:rPr>
              <a:t>self-</a:t>
            </a:r>
            <a:r>
              <a:rPr lang="it-IT" altLang="it-IT" sz="2400" b="0" i="1" dirty="0" err="1">
                <a:solidFill>
                  <a:srgbClr val="000000"/>
                </a:solidFill>
                <a:latin typeface="Times New Roman" panose="02020603050405020304" pitchFamily="18" charset="0"/>
              </a:rPr>
              <a:t>interest</a:t>
            </a:r>
            <a:r>
              <a:rPr lang="it-IT" altLang="it-IT" sz="2400" b="0" dirty="0">
                <a:solidFill>
                  <a:srgbClr val="000000"/>
                </a:solidFill>
                <a:latin typeface="Times New Roman" panose="02020603050405020304" pitchFamily="18" charset="0"/>
              </a:rPr>
              <a:t>, determina il </a:t>
            </a:r>
            <a:r>
              <a:rPr lang="it-IT" altLang="it-IT" sz="2400" b="0" u="sng" dirty="0">
                <a:solidFill>
                  <a:srgbClr val="000000"/>
                </a:solidFill>
                <a:latin typeface="Times New Roman" panose="02020603050405020304" pitchFamily="18" charset="0"/>
              </a:rPr>
              <a:t>massimo benessere possibile</a:t>
            </a:r>
            <a:r>
              <a:rPr lang="it-IT" altLang="it-IT" sz="2400" b="0" dirty="0">
                <a:solidFill>
                  <a:srgbClr val="000000"/>
                </a:solidFill>
                <a:latin typeface="Times New Roman" panose="02020603050405020304" pitchFamily="18" charset="0"/>
              </a:rPr>
              <a:t> per l’intera collettività (</a:t>
            </a:r>
            <a:r>
              <a:rPr lang="it-IT" altLang="it-IT" sz="2400" b="0" dirty="0">
                <a:solidFill>
                  <a:srgbClr val="DC0081"/>
                </a:solidFill>
                <a:latin typeface="Times New Roman" panose="02020603050405020304" pitchFamily="18" charset="0"/>
              </a:rPr>
              <a:t>Adam Smith, </a:t>
            </a:r>
            <a:r>
              <a:rPr lang="it-IT" altLang="it-IT" sz="2400" b="0" i="1" dirty="0" err="1">
                <a:solidFill>
                  <a:srgbClr val="DC0081"/>
                </a:solidFill>
                <a:latin typeface="Times New Roman" panose="02020603050405020304" pitchFamily="18" charset="0"/>
              </a:rPr>
              <a:t>Wealth</a:t>
            </a:r>
            <a:r>
              <a:rPr lang="it-IT" altLang="it-IT" sz="2400" b="0" i="1" dirty="0">
                <a:solidFill>
                  <a:srgbClr val="DC0081"/>
                </a:solidFill>
                <a:latin typeface="Times New Roman" panose="02020603050405020304" pitchFamily="18" charset="0"/>
              </a:rPr>
              <a:t> of Nations</a:t>
            </a:r>
            <a:r>
              <a:rPr lang="it-IT" altLang="it-IT" sz="2400" b="0" dirty="0">
                <a:solidFill>
                  <a:srgbClr val="DC0081"/>
                </a:solidFill>
                <a:latin typeface="Times New Roman" panose="02020603050405020304" pitchFamily="18" charset="0"/>
              </a:rPr>
              <a:t>, 1776</a:t>
            </a:r>
            <a:r>
              <a:rPr lang="it-IT" altLang="it-IT" sz="2400" b="0" dirty="0">
                <a:solidFill>
                  <a:srgbClr val="000000"/>
                </a:solidFill>
                <a:latin typeface="Times New Roman" panose="02020603050405020304" pitchFamily="18" charset="0"/>
              </a:rPr>
              <a:t>).</a:t>
            </a:r>
          </a:p>
          <a:p>
            <a:pPr eaLnBrk="1" hangingPunct="1">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Il meccanismo attraverso cui agisce la mano invisibile è il </a:t>
            </a:r>
            <a:r>
              <a:rPr lang="it-IT" altLang="it-IT" sz="2400" b="0" u="sng" dirty="0">
                <a:solidFill>
                  <a:srgbClr val="000000"/>
                </a:solidFill>
                <a:latin typeface="Times New Roman" panose="02020603050405020304" pitchFamily="18" charset="0"/>
              </a:rPr>
              <a:t>sistema dei prezzi</a:t>
            </a:r>
            <a:r>
              <a:rPr lang="it-IT" altLang="it-IT" sz="2400" b="0" dirty="0">
                <a:solidFill>
                  <a:srgbClr val="000000"/>
                </a:solidFill>
                <a:latin typeface="Times New Roman" panose="02020603050405020304" pitchFamily="18" charset="0"/>
              </a:rPr>
              <a:t> che si formano sul libero mercato. </a:t>
            </a:r>
          </a:p>
          <a:p>
            <a:pPr eaLnBrk="1" hangingPunct="1">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Il principio è uno dei cardini del pensiero liberale. Esso dimostra che non vi è contrasto tra perseguimento dell’interesse individuale e raggiungimento del benessere collettivo, ma anzi che in un’economia di mercato il primo è condizione necessaria e sufficiente per il secondo.</a:t>
            </a:r>
          </a:p>
          <a:p>
            <a:pPr eaLnBrk="1" hangingPunct="1">
              <a:lnSpc>
                <a:spcPct val="90000"/>
              </a:lnSpc>
            </a:pPr>
            <a:endParaRPr lang="it-IT" altLang="it-IT" sz="2400" b="0" dirty="0">
              <a:solidFill>
                <a:srgbClr val="000000"/>
              </a:solidFill>
              <a:latin typeface="Times New Roman" panose="02020603050405020304" pitchFamily="18" charset="0"/>
            </a:endParaRPr>
          </a:p>
        </p:txBody>
      </p:sp>
      <p:pic>
        <p:nvPicPr>
          <p:cNvPr id="382984" name="Picture 8" descr="smith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56550" y="0"/>
            <a:ext cx="11874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2983">
                                            <p:txEl>
                                              <p:pRg st="1" end="1"/>
                                            </p:txEl>
                                          </p:spTgt>
                                        </p:tgtEl>
                                        <p:attrNameLst>
                                          <p:attrName>style.visibility</p:attrName>
                                        </p:attrNameLst>
                                      </p:cBhvr>
                                      <p:to>
                                        <p:strVal val="visible"/>
                                      </p:to>
                                    </p:set>
                                    <p:animEffect transition="in" filter="wipe(left)">
                                      <p:cBhvr>
                                        <p:cTn id="7" dur="500"/>
                                        <p:tgtEl>
                                          <p:spTgt spid="38298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82984"/>
                                        </p:tgtEl>
                                        <p:attrNameLst>
                                          <p:attrName>style.visibility</p:attrName>
                                        </p:attrNameLst>
                                      </p:cBhvr>
                                      <p:to>
                                        <p:strVal val="visible"/>
                                      </p:to>
                                    </p:set>
                                    <p:animEffect transition="in" filter="checkerboard(across)">
                                      <p:cBhvr>
                                        <p:cTn id="10" dur="500"/>
                                        <p:tgtEl>
                                          <p:spTgt spid="38298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82983">
                                            <p:txEl>
                                              <p:pRg st="2" end="2"/>
                                            </p:txEl>
                                          </p:spTgt>
                                        </p:tgtEl>
                                        <p:attrNameLst>
                                          <p:attrName>style.visibility</p:attrName>
                                        </p:attrNameLst>
                                      </p:cBhvr>
                                      <p:to>
                                        <p:strVal val="visible"/>
                                      </p:to>
                                    </p:set>
                                    <p:animEffect transition="in" filter="wipe(left)">
                                      <p:cBhvr>
                                        <p:cTn id="15" dur="500"/>
                                        <p:tgtEl>
                                          <p:spTgt spid="382983">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82983">
                                            <p:txEl>
                                              <p:pRg st="3" end="3"/>
                                            </p:txEl>
                                          </p:spTgt>
                                        </p:tgtEl>
                                        <p:attrNameLst>
                                          <p:attrName>style.visibility</p:attrName>
                                        </p:attrNameLst>
                                      </p:cBhvr>
                                      <p:to>
                                        <p:strVal val="visible"/>
                                      </p:to>
                                    </p:set>
                                    <p:animEffect transition="in" filter="wipe(left)">
                                      <p:cBhvr>
                                        <p:cTn id="20" dur="500"/>
                                        <p:tgtEl>
                                          <p:spTgt spid="3829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83"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2"/>
          <p:cNvSpPr>
            <a:spLocks noChangeShapeType="1"/>
          </p:cNvSpPr>
          <p:nvPr/>
        </p:nvSpPr>
        <p:spPr bwMode="auto">
          <a:xfrm flipV="1">
            <a:off x="1295400" y="1371600"/>
            <a:ext cx="0" cy="4495800"/>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39" name="Line 3"/>
          <p:cNvSpPr>
            <a:spLocks noChangeShapeType="1"/>
          </p:cNvSpPr>
          <p:nvPr/>
        </p:nvSpPr>
        <p:spPr bwMode="auto">
          <a:xfrm flipV="1">
            <a:off x="1258888" y="5876925"/>
            <a:ext cx="6208712" cy="9525"/>
          </a:xfrm>
          <a:prstGeom prst="line">
            <a:avLst/>
          </a:prstGeom>
          <a:noFill/>
          <a:ln w="1270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0" name="Text Box 4"/>
          <p:cNvSpPr txBox="1">
            <a:spLocks noChangeArrowheads="1"/>
          </p:cNvSpPr>
          <p:nvPr/>
        </p:nvSpPr>
        <p:spPr bwMode="auto">
          <a:xfrm>
            <a:off x="228600" y="1295400"/>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Guadagni</a:t>
            </a:r>
          </a:p>
        </p:txBody>
      </p:sp>
      <p:sp>
        <p:nvSpPr>
          <p:cNvPr id="14341" name="Text Box 5"/>
          <p:cNvSpPr txBox="1">
            <a:spLocks noChangeArrowheads="1"/>
          </p:cNvSpPr>
          <p:nvPr/>
        </p:nvSpPr>
        <p:spPr bwMode="auto">
          <a:xfrm>
            <a:off x="7467600" y="5791200"/>
            <a:ext cx="793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Anni</a:t>
            </a:r>
          </a:p>
        </p:txBody>
      </p:sp>
      <p:sp>
        <p:nvSpPr>
          <p:cNvPr id="14342" name="Line 6"/>
          <p:cNvSpPr>
            <a:spLocks noChangeShapeType="1"/>
          </p:cNvSpPr>
          <p:nvPr/>
        </p:nvSpPr>
        <p:spPr bwMode="auto">
          <a:xfrm>
            <a:off x="1295400" y="4267200"/>
            <a:ext cx="5257800" cy="0"/>
          </a:xfrm>
          <a:prstGeom prst="line">
            <a:avLst/>
          </a:prstGeom>
          <a:noFill/>
          <a:ln w="28575">
            <a:solidFill>
              <a:srgbClr val="DC008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511" name="Line 7"/>
          <p:cNvSpPr>
            <a:spLocks noChangeShapeType="1"/>
          </p:cNvSpPr>
          <p:nvPr/>
        </p:nvSpPr>
        <p:spPr bwMode="auto">
          <a:xfrm>
            <a:off x="1295400" y="5867400"/>
            <a:ext cx="2057400" cy="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512" name="Line 8"/>
          <p:cNvSpPr>
            <a:spLocks noChangeShapeType="1"/>
          </p:cNvSpPr>
          <p:nvPr/>
        </p:nvSpPr>
        <p:spPr bwMode="auto">
          <a:xfrm flipV="1">
            <a:off x="3352800" y="2590800"/>
            <a:ext cx="0" cy="327660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513" name="Line 9"/>
          <p:cNvSpPr>
            <a:spLocks noChangeShapeType="1"/>
          </p:cNvSpPr>
          <p:nvPr/>
        </p:nvSpPr>
        <p:spPr bwMode="auto">
          <a:xfrm>
            <a:off x="3352800" y="2590800"/>
            <a:ext cx="3200400" cy="0"/>
          </a:xfrm>
          <a:prstGeom prst="line">
            <a:avLst/>
          </a:prstGeom>
          <a:noFill/>
          <a:ln w="2857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6" name="Line 10"/>
          <p:cNvSpPr>
            <a:spLocks noChangeShapeType="1"/>
          </p:cNvSpPr>
          <p:nvPr/>
        </p:nvSpPr>
        <p:spPr bwMode="auto">
          <a:xfrm>
            <a:off x="6553200" y="1524000"/>
            <a:ext cx="0" cy="4343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7" name="Text Box 11"/>
          <p:cNvSpPr txBox="1">
            <a:spLocks noChangeArrowheads="1"/>
          </p:cNvSpPr>
          <p:nvPr/>
        </p:nvSpPr>
        <p:spPr bwMode="auto">
          <a:xfrm>
            <a:off x="6400800" y="58674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P</a:t>
            </a:r>
          </a:p>
        </p:txBody>
      </p:sp>
      <p:sp>
        <p:nvSpPr>
          <p:cNvPr id="14348" name="Text Box 12"/>
          <p:cNvSpPr txBox="1">
            <a:spLocks noChangeArrowheads="1"/>
          </p:cNvSpPr>
          <p:nvPr/>
        </p:nvSpPr>
        <p:spPr bwMode="auto">
          <a:xfrm>
            <a:off x="3132138" y="58054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0000"/>
                </a:solidFill>
                <a:latin typeface="Times New Roman" panose="02020603050405020304" pitchFamily="18" charset="0"/>
              </a:rPr>
              <a:t>U</a:t>
            </a:r>
          </a:p>
        </p:txBody>
      </p:sp>
      <p:sp>
        <p:nvSpPr>
          <p:cNvPr id="14349" name="Text Box 13"/>
          <p:cNvSpPr txBox="1">
            <a:spLocks noChangeArrowheads="1"/>
          </p:cNvSpPr>
          <p:nvPr/>
        </p:nvSpPr>
        <p:spPr bwMode="auto">
          <a:xfrm>
            <a:off x="4114800" y="4267200"/>
            <a:ext cx="1111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DC008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DC0081"/>
                </a:solidFill>
                <a:latin typeface="Times New Roman" panose="02020603050405020304" pitchFamily="18" charset="0"/>
              </a:rPr>
              <a:t>Diplomati</a:t>
            </a:r>
          </a:p>
        </p:txBody>
      </p:sp>
      <p:sp>
        <p:nvSpPr>
          <p:cNvPr id="277518" name="Text Box 14"/>
          <p:cNvSpPr txBox="1">
            <a:spLocks noChangeArrowheads="1"/>
          </p:cNvSpPr>
          <p:nvPr/>
        </p:nvSpPr>
        <p:spPr bwMode="auto">
          <a:xfrm>
            <a:off x="3962400" y="2209800"/>
            <a:ext cx="946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800" b="0">
                <a:solidFill>
                  <a:srgbClr val="0033CC"/>
                </a:solidFill>
                <a:latin typeface="Times New Roman" panose="02020603050405020304" pitchFamily="18" charset="0"/>
              </a:rPr>
              <a:t>Laureati</a:t>
            </a:r>
          </a:p>
        </p:txBody>
      </p:sp>
      <p:sp>
        <p:nvSpPr>
          <p:cNvPr id="14351" name="Text Box 15"/>
          <p:cNvSpPr txBox="1">
            <a:spLocks noChangeArrowheads="1"/>
          </p:cNvSpPr>
          <p:nvPr/>
        </p:nvSpPr>
        <p:spPr bwMode="auto">
          <a:xfrm>
            <a:off x="838200" y="4038600"/>
            <a:ext cx="45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0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d</a:t>
            </a:r>
          </a:p>
        </p:txBody>
      </p:sp>
      <p:sp>
        <p:nvSpPr>
          <p:cNvPr id="14352" name="Text Box 16"/>
          <p:cNvSpPr txBox="1">
            <a:spLocks noChangeArrowheads="1"/>
          </p:cNvSpPr>
          <p:nvPr/>
        </p:nvSpPr>
        <p:spPr bwMode="auto">
          <a:xfrm>
            <a:off x="838200" y="25146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2400" b="0">
              <a:latin typeface="Times New Roman" panose="02020603050405020304" pitchFamily="18" charset="0"/>
            </a:endParaRPr>
          </a:p>
        </p:txBody>
      </p:sp>
      <p:sp>
        <p:nvSpPr>
          <p:cNvPr id="14353" name="Text Box 17"/>
          <p:cNvSpPr txBox="1">
            <a:spLocks noChangeArrowheads="1"/>
          </p:cNvSpPr>
          <p:nvPr/>
        </p:nvSpPr>
        <p:spPr bwMode="auto">
          <a:xfrm>
            <a:off x="838200" y="2362200"/>
            <a:ext cx="512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2400" b="0">
                <a:solidFill>
                  <a:srgbClr val="000000"/>
                </a:solidFill>
                <a:latin typeface="Times New Roman" panose="02020603050405020304" pitchFamily="18" charset="0"/>
              </a:rPr>
              <a:t>w</a:t>
            </a:r>
            <a:r>
              <a:rPr lang="it-IT" altLang="it-IT" sz="1400" b="0">
                <a:solidFill>
                  <a:srgbClr val="000000"/>
                </a:solidFill>
                <a:latin typeface="Times New Roman" panose="02020603050405020304" pitchFamily="18" charset="0"/>
              </a:rPr>
              <a:t>L</a:t>
            </a:r>
          </a:p>
        </p:txBody>
      </p:sp>
      <p:sp>
        <p:nvSpPr>
          <p:cNvPr id="277522" name="Line 18"/>
          <p:cNvSpPr>
            <a:spLocks noChangeShapeType="1"/>
          </p:cNvSpPr>
          <p:nvPr/>
        </p:nvSpPr>
        <p:spPr bwMode="auto">
          <a:xfrm flipH="1">
            <a:off x="1295400" y="2590800"/>
            <a:ext cx="2057400" cy="0"/>
          </a:xfrm>
          <a:prstGeom prst="line">
            <a:avLst/>
          </a:prstGeom>
          <a:noFill/>
          <a:ln w="12700" cap="rnd">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5" name="Text Box 19"/>
          <p:cNvSpPr txBox="1">
            <a:spLocks noChangeArrowheads="1"/>
          </p:cNvSpPr>
          <p:nvPr/>
        </p:nvSpPr>
        <p:spPr bwMode="auto">
          <a:xfrm>
            <a:off x="0" y="333375"/>
            <a:ext cx="914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sz="2800" b="0">
                <a:solidFill>
                  <a:srgbClr val="000000"/>
                </a:solidFill>
                <a:latin typeface="Times New Roman" panose="02020603050405020304" pitchFamily="18" charset="0"/>
              </a:rPr>
              <a:t>Quanto costa studiare all’università (tasse e spese a parte…)?</a:t>
            </a:r>
          </a:p>
        </p:txBody>
      </p:sp>
      <p:sp>
        <p:nvSpPr>
          <p:cNvPr id="277524" name="Rectangle 20" descr="10%"/>
          <p:cNvSpPr>
            <a:spLocks noChangeArrowheads="1"/>
          </p:cNvSpPr>
          <p:nvPr/>
        </p:nvSpPr>
        <p:spPr bwMode="auto">
          <a:xfrm>
            <a:off x="1371600" y="4343400"/>
            <a:ext cx="1905000" cy="1447800"/>
          </a:xfrm>
          <a:prstGeom prst="rect">
            <a:avLst/>
          </a:prstGeom>
          <a:blipFill dpi="0" rotWithShape="0">
            <a:blip r:embed="rId3"/>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277525" name="Rectangle 21" descr="Griglia tratteggiata"/>
          <p:cNvSpPr>
            <a:spLocks noChangeArrowheads="1"/>
          </p:cNvSpPr>
          <p:nvPr/>
        </p:nvSpPr>
        <p:spPr bwMode="auto">
          <a:xfrm>
            <a:off x="3419475" y="2667000"/>
            <a:ext cx="3097213" cy="1554163"/>
          </a:xfrm>
          <a:prstGeom prst="rect">
            <a:avLst/>
          </a:prstGeom>
          <a:blipFill dpi="0" rotWithShape="0">
            <a:blip r:embed="rId4"/>
            <a:srcRect/>
            <a:tile tx="0" ty="0" sx="100000" sy="100000" flip="none" algn="tl"/>
          </a:bli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
        <p:nvSpPr>
          <p:cNvPr id="14358" name="Text Box 22"/>
          <p:cNvSpPr txBox="1">
            <a:spLocks noChangeArrowheads="1"/>
          </p:cNvSpPr>
          <p:nvPr/>
        </p:nvSpPr>
        <p:spPr bwMode="auto">
          <a:xfrm>
            <a:off x="179388" y="6276975"/>
            <a:ext cx="53467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r>
              <a:rPr lang="it-IT" altLang="it-IT" sz="1600" b="0">
                <a:latin typeface="Arial" panose="020B0604020202020204" pitchFamily="34" charset="0"/>
              </a:rPr>
              <a:t>W</a:t>
            </a:r>
            <a:r>
              <a:rPr lang="it-IT" altLang="it-IT" sz="1200" b="0">
                <a:latin typeface="Arial" panose="020B0604020202020204" pitchFamily="34" charset="0"/>
              </a:rPr>
              <a:t>L</a:t>
            </a:r>
            <a:r>
              <a:rPr lang="it-IT" altLang="it-IT" sz="1600" b="0">
                <a:latin typeface="Arial" panose="020B0604020202020204" pitchFamily="34" charset="0"/>
              </a:rPr>
              <a:t> = stipendio da laureato; W</a:t>
            </a:r>
            <a:r>
              <a:rPr lang="it-IT" altLang="it-IT" sz="1200" b="0">
                <a:latin typeface="Arial" panose="020B0604020202020204" pitchFamily="34" charset="0"/>
              </a:rPr>
              <a:t>d</a:t>
            </a:r>
            <a:r>
              <a:rPr lang="it-IT" altLang="it-IT" sz="1600" b="0">
                <a:latin typeface="Arial" panose="020B0604020202020204" pitchFamily="34" charset="0"/>
              </a:rPr>
              <a:t> = stipendio da diplomato; </a:t>
            </a:r>
          </a:p>
          <a:p>
            <a:pPr>
              <a:spcBef>
                <a:spcPct val="0"/>
              </a:spcBef>
              <a:buClrTx/>
              <a:buSzTx/>
              <a:buFontTx/>
              <a:buNone/>
            </a:pPr>
            <a:r>
              <a:rPr lang="it-IT" altLang="it-IT" sz="1600" b="0">
                <a:latin typeface="Arial" panose="020B0604020202020204" pitchFamily="34" charset="0"/>
              </a:rPr>
              <a:t>U = durata corso universitario; P = anno della pensione</a:t>
            </a:r>
          </a:p>
        </p:txBody>
      </p:sp>
      <p:sp>
        <p:nvSpPr>
          <p:cNvPr id="14359" name="Rectangle 23"/>
          <p:cNvSpPr>
            <a:spLocks noChangeArrowheads="1"/>
          </p:cNvSpPr>
          <p:nvPr/>
        </p:nvSpPr>
        <p:spPr bwMode="auto">
          <a:xfrm>
            <a:off x="179388" y="6237288"/>
            <a:ext cx="5292725" cy="620712"/>
          </a:xfrm>
          <a:prstGeom prst="rect">
            <a:avLst/>
          </a:prstGeom>
          <a:noFill/>
          <a:ln w="38100">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spcBef>
                <a:spcPct val="0"/>
              </a:spcBef>
              <a:buClrTx/>
              <a:buSzTx/>
              <a:buFontTx/>
              <a:buNone/>
            </a:pPr>
            <a:endParaRPr lang="it-IT" altLang="it-IT" sz="1800" b="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7512"/>
                                        </p:tgtEl>
                                        <p:attrNameLst>
                                          <p:attrName>style.visibility</p:attrName>
                                        </p:attrNameLst>
                                      </p:cBhvr>
                                      <p:to>
                                        <p:strVal val="visible"/>
                                      </p:to>
                                    </p:set>
                                    <p:anim calcmode="lin" valueType="num">
                                      <p:cBhvr additive="base">
                                        <p:cTn id="7" dur="500" fill="hold"/>
                                        <p:tgtEl>
                                          <p:spTgt spid="277512"/>
                                        </p:tgtEl>
                                        <p:attrNameLst>
                                          <p:attrName>ppt_x</p:attrName>
                                        </p:attrNameLst>
                                      </p:cBhvr>
                                      <p:tavLst>
                                        <p:tav tm="0">
                                          <p:val>
                                            <p:strVal val="#ppt_x"/>
                                          </p:val>
                                        </p:tav>
                                        <p:tav tm="100000">
                                          <p:val>
                                            <p:strVal val="#ppt_x"/>
                                          </p:val>
                                        </p:tav>
                                      </p:tavLst>
                                    </p:anim>
                                    <p:anim calcmode="lin" valueType="num">
                                      <p:cBhvr additive="base">
                                        <p:cTn id="8" dur="500" fill="hold"/>
                                        <p:tgtEl>
                                          <p:spTgt spid="2775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77513"/>
                                        </p:tgtEl>
                                        <p:attrNameLst>
                                          <p:attrName>style.visibility</p:attrName>
                                        </p:attrNameLst>
                                      </p:cBhvr>
                                      <p:to>
                                        <p:strVal val="visible"/>
                                      </p:to>
                                    </p:set>
                                    <p:anim calcmode="lin" valueType="num">
                                      <p:cBhvr additive="base">
                                        <p:cTn id="11" dur="500" fill="hold"/>
                                        <p:tgtEl>
                                          <p:spTgt spid="277513"/>
                                        </p:tgtEl>
                                        <p:attrNameLst>
                                          <p:attrName>ppt_x</p:attrName>
                                        </p:attrNameLst>
                                      </p:cBhvr>
                                      <p:tavLst>
                                        <p:tav tm="0">
                                          <p:val>
                                            <p:strVal val="#ppt_x"/>
                                          </p:val>
                                        </p:tav>
                                        <p:tav tm="100000">
                                          <p:val>
                                            <p:strVal val="#ppt_x"/>
                                          </p:val>
                                        </p:tav>
                                      </p:tavLst>
                                    </p:anim>
                                    <p:anim calcmode="lin" valueType="num">
                                      <p:cBhvr additive="base">
                                        <p:cTn id="12" dur="500" fill="hold"/>
                                        <p:tgtEl>
                                          <p:spTgt spid="27751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77518"/>
                                        </p:tgtEl>
                                        <p:attrNameLst>
                                          <p:attrName>style.visibility</p:attrName>
                                        </p:attrNameLst>
                                      </p:cBhvr>
                                      <p:to>
                                        <p:strVal val="visible"/>
                                      </p:to>
                                    </p:set>
                                    <p:anim calcmode="lin" valueType="num">
                                      <p:cBhvr additive="base">
                                        <p:cTn id="15" dur="500" fill="hold"/>
                                        <p:tgtEl>
                                          <p:spTgt spid="277518"/>
                                        </p:tgtEl>
                                        <p:attrNameLst>
                                          <p:attrName>ppt_x</p:attrName>
                                        </p:attrNameLst>
                                      </p:cBhvr>
                                      <p:tavLst>
                                        <p:tav tm="0">
                                          <p:val>
                                            <p:strVal val="#ppt_x"/>
                                          </p:val>
                                        </p:tav>
                                        <p:tav tm="100000">
                                          <p:val>
                                            <p:strVal val="#ppt_x"/>
                                          </p:val>
                                        </p:tav>
                                      </p:tavLst>
                                    </p:anim>
                                    <p:anim calcmode="lin" valueType="num">
                                      <p:cBhvr additive="base">
                                        <p:cTn id="16" dur="500" fill="hold"/>
                                        <p:tgtEl>
                                          <p:spTgt spid="277518"/>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77522"/>
                                        </p:tgtEl>
                                        <p:attrNameLst>
                                          <p:attrName>style.visibility</p:attrName>
                                        </p:attrNameLst>
                                      </p:cBhvr>
                                      <p:to>
                                        <p:strVal val="visible"/>
                                      </p:to>
                                    </p:set>
                                    <p:anim calcmode="lin" valueType="num">
                                      <p:cBhvr additive="base">
                                        <p:cTn id="19" dur="500" fill="hold"/>
                                        <p:tgtEl>
                                          <p:spTgt spid="277522"/>
                                        </p:tgtEl>
                                        <p:attrNameLst>
                                          <p:attrName>ppt_x</p:attrName>
                                        </p:attrNameLst>
                                      </p:cBhvr>
                                      <p:tavLst>
                                        <p:tav tm="0">
                                          <p:val>
                                            <p:strVal val="#ppt_x"/>
                                          </p:val>
                                        </p:tav>
                                        <p:tav tm="100000">
                                          <p:val>
                                            <p:strVal val="#ppt_x"/>
                                          </p:val>
                                        </p:tav>
                                      </p:tavLst>
                                    </p:anim>
                                    <p:anim calcmode="lin" valueType="num">
                                      <p:cBhvr additive="base">
                                        <p:cTn id="20" dur="500" fill="hold"/>
                                        <p:tgtEl>
                                          <p:spTgt spid="277522"/>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77511"/>
                                        </p:tgtEl>
                                        <p:attrNameLst>
                                          <p:attrName>style.visibility</p:attrName>
                                        </p:attrNameLst>
                                      </p:cBhvr>
                                      <p:to>
                                        <p:strVal val="visible"/>
                                      </p:to>
                                    </p:set>
                                    <p:anim calcmode="lin" valueType="num">
                                      <p:cBhvr additive="base">
                                        <p:cTn id="23" dur="500" fill="hold"/>
                                        <p:tgtEl>
                                          <p:spTgt spid="277511"/>
                                        </p:tgtEl>
                                        <p:attrNameLst>
                                          <p:attrName>ppt_x</p:attrName>
                                        </p:attrNameLst>
                                      </p:cBhvr>
                                      <p:tavLst>
                                        <p:tav tm="0">
                                          <p:val>
                                            <p:strVal val="#ppt_x"/>
                                          </p:val>
                                        </p:tav>
                                        <p:tav tm="100000">
                                          <p:val>
                                            <p:strVal val="#ppt_x"/>
                                          </p:val>
                                        </p:tav>
                                      </p:tavLst>
                                    </p:anim>
                                    <p:anim calcmode="lin" valueType="num">
                                      <p:cBhvr additive="base">
                                        <p:cTn id="24" dur="500" fill="hold"/>
                                        <p:tgtEl>
                                          <p:spTgt spid="277511"/>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77524"/>
                                        </p:tgtEl>
                                        <p:attrNameLst>
                                          <p:attrName>style.visibility</p:attrName>
                                        </p:attrNameLst>
                                      </p:cBhvr>
                                      <p:to>
                                        <p:strVal val="visible"/>
                                      </p:to>
                                    </p:set>
                                    <p:animEffect transition="in" filter="blinds(horizontal)">
                                      <p:cBhvr>
                                        <p:cTn id="29" dur="500"/>
                                        <p:tgtEl>
                                          <p:spTgt spid="27752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77525"/>
                                        </p:tgtEl>
                                        <p:attrNameLst>
                                          <p:attrName>style.visibility</p:attrName>
                                        </p:attrNameLst>
                                      </p:cBhvr>
                                      <p:to>
                                        <p:strVal val="visible"/>
                                      </p:to>
                                    </p:set>
                                    <p:animEffect transition="in" filter="blinds(horizontal)">
                                      <p:cBhvr>
                                        <p:cTn id="34" dur="500"/>
                                        <p:tgtEl>
                                          <p:spTgt spid="2775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18" grpId="0"/>
      <p:bldP spid="277524" grpId="0" animBg="1"/>
      <p:bldP spid="277525"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body" idx="1"/>
          </p:nvPr>
        </p:nvSpPr>
        <p:spPr>
          <a:xfrm>
            <a:off x="179388" y="836613"/>
            <a:ext cx="8785225" cy="4824412"/>
          </a:xfrm>
        </p:spPr>
        <p:txBody>
          <a:bodyPr/>
          <a:lstStyle/>
          <a:p>
            <a:pPr eaLnBrk="1" hangingPunct="1">
              <a:lnSpc>
                <a:spcPct val="90000"/>
              </a:lnSpc>
              <a:buFont typeface="Monotype Sorts" pitchFamily="2" charset="2"/>
              <a:buNone/>
              <a:tabLst/>
            </a:pPr>
            <a:r>
              <a:rPr lang="it-IT" altLang="it-IT" sz="2400"/>
              <a:t>	</a:t>
            </a:r>
            <a:r>
              <a:rPr lang="it-IT" altLang="it-IT" sz="2400" b="0">
                <a:latin typeface="Times New Roman" panose="02020603050405020304" pitchFamily="18" charset="0"/>
              </a:rPr>
              <a:t>&lt;&lt;… chiunque impieghi il suo capitale per sostenere l’attività produttiva interna si sforza necessariamente di dirigere tale attività in modo tale che il suo prodotto sia il massimo possibile. […] egli non intende, in genere, perseguire l’interesse pubblico, né è consapevole della misura in cui lo sta perseguendo. […] egli mira solo al proprio guadagno ed è condotto da una </a:t>
            </a:r>
            <a:r>
              <a:rPr lang="it-IT" altLang="it-IT" sz="2400" b="0" i="1">
                <a:latin typeface="Times New Roman" panose="02020603050405020304" pitchFamily="18" charset="0"/>
              </a:rPr>
              <a:t>mano invisibile</a:t>
            </a:r>
            <a:r>
              <a:rPr lang="it-IT" altLang="it-IT" sz="2400" b="0">
                <a:latin typeface="Times New Roman" panose="02020603050405020304" pitchFamily="18" charset="0"/>
              </a:rPr>
              <a:t> a perseguire un fine che non rientra nelle sue intenzioni. Né il fatto che tale fine non rientri sempre nelle sue intenzioni è sempre un danno per la società. Perseguendo il suo interesse, egli spesso persegue l’interesse della società in modo molto più efficace di quando intende effettivamente perseguirlo. Io non ho mai saputo che sia stato fatto molto bene da coloro che affermano di operare per la felicità pubblica.&gt;&gt; </a:t>
            </a:r>
          </a:p>
          <a:p>
            <a:pPr algn="r" eaLnBrk="1" hangingPunct="1">
              <a:lnSpc>
                <a:spcPct val="90000"/>
              </a:lnSpc>
              <a:buFont typeface="Monotype Sorts" pitchFamily="2" charset="2"/>
              <a:buNone/>
              <a:tabLst/>
            </a:pPr>
            <a:r>
              <a:rPr lang="it-IT" altLang="it-IT" sz="2400" b="0">
                <a:latin typeface="Times New Roman" panose="02020603050405020304" pitchFamily="18" charset="0"/>
              </a:rPr>
              <a:t>	(Adam Smith, </a:t>
            </a:r>
            <a:r>
              <a:rPr lang="it-IT" altLang="it-IT" sz="2400" b="0" i="1">
                <a:latin typeface="Times New Roman" panose="02020603050405020304" pitchFamily="18" charset="0"/>
              </a:rPr>
              <a:t>La Ricchezza delle Nazioni</a:t>
            </a:r>
            <a:r>
              <a:rPr lang="it-IT" altLang="it-IT" sz="2400" b="0">
                <a:latin typeface="Times New Roman" panose="02020603050405020304" pitchFamily="18" charset="0"/>
              </a:rPr>
              <a:t>, Libro IV, Cap.2)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179388" y="188913"/>
            <a:ext cx="8763000" cy="503237"/>
          </a:xfrm>
        </p:spPr>
        <p:txBody>
          <a:bodyPr/>
          <a:lstStyle/>
          <a:p>
            <a:pPr algn="ctr" eaLnBrk="1" hangingPunct="1"/>
            <a:r>
              <a:rPr lang="it-IT" altLang="it-IT" sz="3600" b="0">
                <a:solidFill>
                  <a:srgbClr val="000000"/>
                </a:solidFill>
                <a:latin typeface="Times New Roman" panose="02020603050405020304" pitchFamily="18" charset="0"/>
              </a:rPr>
              <a:t>Perché l’economia di mercato?</a:t>
            </a:r>
          </a:p>
        </p:txBody>
      </p:sp>
      <p:sp>
        <p:nvSpPr>
          <p:cNvPr id="387075" name="Rectangle 3"/>
          <p:cNvSpPr>
            <a:spLocks noGrp="1" noChangeArrowheads="1"/>
          </p:cNvSpPr>
          <p:nvPr>
            <p:ph type="body" idx="1"/>
          </p:nvPr>
        </p:nvSpPr>
        <p:spPr>
          <a:xfrm>
            <a:off x="179388" y="765175"/>
            <a:ext cx="8785225" cy="5903913"/>
          </a:xfrm>
        </p:spPr>
        <p:txBody>
          <a:bodyPr/>
          <a:lstStyle/>
          <a:p>
            <a:pPr eaLnBrk="1" hangingPunct="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Definizione alternativa di </a:t>
            </a:r>
            <a:r>
              <a:rPr lang="it-IT" altLang="it-IT" sz="2400" b="0" dirty="0">
                <a:solidFill>
                  <a:srgbClr val="DC0081"/>
                </a:solidFill>
                <a:latin typeface="Times New Roman" panose="02020603050405020304" pitchFamily="18" charset="0"/>
              </a:rPr>
              <a:t>economia di mercato</a:t>
            </a:r>
            <a:r>
              <a:rPr lang="it-IT" altLang="it-IT" sz="2400" b="0" dirty="0">
                <a:latin typeface="Times New Roman" panose="02020603050405020304" pitchFamily="18" charset="0"/>
              </a:rPr>
              <a:t>:</a:t>
            </a:r>
            <a:r>
              <a:rPr lang="it-IT" altLang="it-IT" sz="2400" b="0" dirty="0">
                <a:solidFill>
                  <a:srgbClr val="000000"/>
                </a:solidFill>
                <a:latin typeface="Times New Roman" panose="02020603050405020304" pitchFamily="18" charset="0"/>
              </a:rPr>
              <a:t> sistema in cui le risorse sono allocate mediante le </a:t>
            </a:r>
            <a:r>
              <a:rPr lang="it-IT" altLang="it-IT" sz="2400" b="0" u="sng" dirty="0">
                <a:solidFill>
                  <a:srgbClr val="000000"/>
                </a:solidFill>
                <a:latin typeface="Times New Roman" panose="02020603050405020304" pitchFamily="18" charset="0"/>
              </a:rPr>
              <a:t>decisioni decentralizzate</a:t>
            </a:r>
            <a:r>
              <a:rPr lang="it-IT" altLang="it-IT" sz="2400" b="0" dirty="0">
                <a:solidFill>
                  <a:srgbClr val="000000"/>
                </a:solidFill>
                <a:latin typeface="Times New Roman" panose="02020603050405020304" pitchFamily="18" charset="0"/>
              </a:rPr>
              <a:t> degli agenti economici guidati dal proprio </a:t>
            </a:r>
            <a:r>
              <a:rPr lang="it-IT" altLang="it-IT" sz="2400" b="0" i="1" dirty="0">
                <a:solidFill>
                  <a:srgbClr val="000000"/>
                </a:solidFill>
                <a:latin typeface="Times New Roman" panose="02020603050405020304" pitchFamily="18" charset="0"/>
              </a:rPr>
              <a:t>self </a:t>
            </a:r>
            <a:r>
              <a:rPr lang="it-IT" altLang="it-IT" sz="2400" b="0" i="1" dirty="0" err="1">
                <a:solidFill>
                  <a:srgbClr val="000000"/>
                </a:solidFill>
                <a:latin typeface="Times New Roman" panose="02020603050405020304" pitchFamily="18" charset="0"/>
              </a:rPr>
              <a:t>interest</a:t>
            </a:r>
            <a:r>
              <a:rPr lang="it-IT" altLang="it-IT" sz="2400" b="0" dirty="0">
                <a:solidFill>
                  <a:srgbClr val="000000"/>
                </a:solidFill>
                <a:latin typeface="Times New Roman" panose="02020603050405020304" pitchFamily="18" charset="0"/>
              </a:rPr>
              <a:t>.</a:t>
            </a:r>
          </a:p>
          <a:p>
            <a:pPr eaLnBrk="1" hangingPunct="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Si contrappone all’</a:t>
            </a:r>
            <a:r>
              <a:rPr lang="it-IT" altLang="it-IT" sz="2400" b="0" dirty="0">
                <a:solidFill>
                  <a:srgbClr val="DC0081"/>
                </a:solidFill>
                <a:latin typeface="Times New Roman" panose="02020603050405020304" pitchFamily="18" charset="0"/>
              </a:rPr>
              <a:t>economia pianificata</a:t>
            </a:r>
            <a:r>
              <a:rPr lang="it-IT" altLang="it-IT" sz="2400" b="0" dirty="0">
                <a:latin typeface="Times New Roman" panose="02020603050405020304" pitchFamily="18" charset="0"/>
              </a:rPr>
              <a:t>:</a:t>
            </a:r>
            <a:r>
              <a:rPr lang="it-IT" altLang="it-IT" sz="2400" b="0" dirty="0">
                <a:solidFill>
                  <a:srgbClr val="000000"/>
                </a:solidFill>
                <a:latin typeface="Times New Roman" panose="02020603050405020304" pitchFamily="18" charset="0"/>
              </a:rPr>
              <a:t> sistema dove le risorse sono allocate seguendo un piano elaborato da un decisore centralizzato (</a:t>
            </a:r>
            <a:r>
              <a:rPr lang="it-IT" altLang="it-IT" sz="2400" b="0" u="sng" dirty="0">
                <a:solidFill>
                  <a:srgbClr val="000000"/>
                </a:solidFill>
                <a:latin typeface="Times New Roman" panose="02020603050405020304" pitchFamily="18" charset="0"/>
              </a:rPr>
              <a:t>pianificatore</a:t>
            </a:r>
            <a:r>
              <a:rPr lang="it-IT" altLang="it-IT" sz="2400" b="0" dirty="0">
                <a:solidFill>
                  <a:srgbClr val="000000"/>
                </a:solidFill>
                <a:latin typeface="Times New Roman" panose="02020603050405020304" pitchFamily="18" charset="0"/>
              </a:rPr>
              <a:t>) per conseguire un fine collettivo.</a:t>
            </a:r>
          </a:p>
          <a:p>
            <a:pPr eaLnBrk="1" hangingPunct="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Come spiegare la </a:t>
            </a:r>
            <a:r>
              <a:rPr lang="it-IT" altLang="it-IT" sz="2400" b="0" u="sng" dirty="0">
                <a:solidFill>
                  <a:srgbClr val="000000"/>
                </a:solidFill>
                <a:latin typeface="Times New Roman" panose="02020603050405020304" pitchFamily="18" charset="0"/>
              </a:rPr>
              <a:t>superiorità</a:t>
            </a:r>
            <a:r>
              <a:rPr lang="it-IT" altLang="it-IT" sz="2400" b="0" dirty="0">
                <a:solidFill>
                  <a:srgbClr val="000000"/>
                </a:solidFill>
                <a:latin typeface="Times New Roman" panose="02020603050405020304" pitchFamily="18" charset="0"/>
              </a:rPr>
              <a:t> dell’economia di mercato?</a:t>
            </a:r>
          </a:p>
          <a:p>
            <a:pPr lvl="1" eaLnBrk="1" hangingPunct="1">
              <a:lnSpc>
                <a:spcPct val="80000"/>
              </a:lnSpc>
              <a:buFont typeface="Wingdings" panose="05000000000000000000" pitchFamily="2" charset="2"/>
              <a:buChar char="Ø"/>
            </a:pPr>
            <a:r>
              <a:rPr lang="it-IT" altLang="it-IT" sz="2000" b="0" dirty="0">
                <a:solidFill>
                  <a:srgbClr val="DC0081"/>
                </a:solidFill>
                <a:latin typeface="Times New Roman" panose="02020603050405020304" pitchFamily="18" charset="0"/>
              </a:rPr>
              <a:t>La mano invisibile</a:t>
            </a:r>
            <a:r>
              <a:rPr lang="it-IT" altLang="it-IT" sz="2000" b="0" dirty="0">
                <a:solidFill>
                  <a:srgbClr val="000000"/>
                </a:solidFill>
                <a:latin typeface="Times New Roman" panose="02020603050405020304" pitchFamily="18" charset="0"/>
              </a:rPr>
              <a:t> </a:t>
            </a:r>
            <a:r>
              <a:rPr lang="it-IT" altLang="it-IT" sz="2000" b="0" dirty="0">
                <a:solidFill>
                  <a:srgbClr val="DC0081"/>
                </a:solidFill>
                <a:latin typeface="Times New Roman" panose="02020603050405020304" pitchFamily="18" charset="0"/>
              </a:rPr>
              <a:t>di Smith</a:t>
            </a:r>
            <a:r>
              <a:rPr lang="it-IT" altLang="it-IT" sz="2000" b="0" dirty="0">
                <a:latin typeface="Times New Roman" panose="02020603050405020304" pitchFamily="18" charset="0"/>
              </a:rPr>
              <a:t>:</a:t>
            </a:r>
            <a:r>
              <a:rPr lang="it-IT" altLang="it-IT" sz="2000" b="0" dirty="0">
                <a:solidFill>
                  <a:srgbClr val="000000"/>
                </a:solidFill>
                <a:latin typeface="Times New Roman" panose="02020603050405020304" pitchFamily="18" charset="0"/>
              </a:rPr>
              <a:t> il perseguimento dell’interesse individuale conduce attraverso il meccanismo di mercato al massimo benessere sociale senza che gli individui ne siano consapevoli. </a:t>
            </a:r>
          </a:p>
          <a:p>
            <a:pPr eaLnBrk="1" hangingPunct="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A questa spiegazione tradizionale si aggiunge ...</a:t>
            </a:r>
          </a:p>
          <a:p>
            <a:pPr lvl="1" eaLnBrk="1" hangingPunct="1">
              <a:lnSpc>
                <a:spcPct val="80000"/>
              </a:lnSpc>
              <a:buFont typeface="Wingdings" panose="05000000000000000000" pitchFamily="2" charset="2"/>
              <a:buChar char="Ø"/>
            </a:pPr>
            <a:r>
              <a:rPr lang="it-IT" altLang="it-IT" sz="2000" b="0" dirty="0">
                <a:solidFill>
                  <a:srgbClr val="DC0081"/>
                </a:solidFill>
                <a:latin typeface="Times New Roman" panose="02020603050405020304" pitchFamily="18" charset="0"/>
              </a:rPr>
              <a:t>... il problema informativo</a:t>
            </a:r>
            <a:r>
              <a:rPr lang="it-IT" altLang="it-IT" sz="2000" b="0" dirty="0">
                <a:solidFill>
                  <a:srgbClr val="000000"/>
                </a:solidFill>
                <a:latin typeface="Times New Roman" panose="02020603050405020304" pitchFamily="18" charset="0"/>
              </a:rPr>
              <a:t> </a:t>
            </a:r>
            <a:r>
              <a:rPr lang="it-IT" altLang="it-IT" sz="2000" b="0" dirty="0">
                <a:solidFill>
                  <a:srgbClr val="DC0081"/>
                </a:solidFill>
                <a:latin typeface="Times New Roman" panose="02020603050405020304" pitchFamily="18" charset="0"/>
              </a:rPr>
              <a:t>di Hayek/</a:t>
            </a:r>
            <a:r>
              <a:rPr lang="it-IT" altLang="it-IT" sz="2000" b="0" dirty="0" err="1">
                <a:solidFill>
                  <a:srgbClr val="DC0081"/>
                </a:solidFill>
                <a:latin typeface="Times New Roman" panose="02020603050405020304" pitchFamily="18" charset="0"/>
              </a:rPr>
              <a:t>Mises</a:t>
            </a:r>
            <a:r>
              <a:rPr lang="it-IT" altLang="it-IT" sz="2000" b="0" dirty="0">
                <a:latin typeface="Times New Roman" panose="02020603050405020304" pitchFamily="18" charset="0"/>
              </a:rPr>
              <a:t>:</a:t>
            </a:r>
            <a:r>
              <a:rPr lang="it-IT" altLang="it-IT" sz="2000" b="0" dirty="0">
                <a:solidFill>
                  <a:srgbClr val="000000"/>
                </a:solidFill>
                <a:latin typeface="Times New Roman" panose="02020603050405020304" pitchFamily="18" charset="0"/>
              </a:rPr>
              <a:t> anche se fosse </a:t>
            </a:r>
            <a:r>
              <a:rPr lang="it-IT" altLang="it-IT" sz="2000" b="0" i="1" dirty="0">
                <a:solidFill>
                  <a:srgbClr val="000000"/>
                </a:solidFill>
                <a:latin typeface="Times New Roman" panose="02020603050405020304" pitchFamily="18" charset="0"/>
              </a:rPr>
              <a:t>in teoria</a:t>
            </a:r>
            <a:r>
              <a:rPr lang="it-IT" altLang="it-IT" sz="2000" b="0" dirty="0">
                <a:solidFill>
                  <a:srgbClr val="000000"/>
                </a:solidFill>
                <a:latin typeface="Times New Roman" panose="02020603050405020304" pitchFamily="18" charset="0"/>
              </a:rPr>
              <a:t> possibile per il decisore centrale elaborare un piano per l’intera economia, tale piano non riuscirebbe a </a:t>
            </a:r>
            <a:r>
              <a:rPr lang="it-IT" altLang="it-IT" sz="2000" b="0" u="sng" dirty="0">
                <a:solidFill>
                  <a:srgbClr val="000000"/>
                </a:solidFill>
                <a:latin typeface="Times New Roman" panose="02020603050405020304" pitchFamily="18" charset="0"/>
              </a:rPr>
              <a:t>massimizzare</a:t>
            </a:r>
            <a:r>
              <a:rPr lang="it-IT" altLang="it-IT" sz="2000" b="0" dirty="0">
                <a:solidFill>
                  <a:srgbClr val="000000"/>
                </a:solidFill>
                <a:latin typeface="Times New Roman" panose="02020603050405020304" pitchFamily="18" charset="0"/>
              </a:rPr>
              <a:t> il benessere sociale perché il pianificatore non potrebbe mai avere </a:t>
            </a:r>
            <a:r>
              <a:rPr lang="it-IT" altLang="it-IT" sz="2000" b="0" u="sng" dirty="0">
                <a:solidFill>
                  <a:srgbClr val="000000"/>
                </a:solidFill>
                <a:latin typeface="Times New Roman" panose="02020603050405020304" pitchFamily="18" charset="0"/>
              </a:rPr>
              <a:t>tutte</a:t>
            </a:r>
            <a:r>
              <a:rPr lang="it-IT" altLang="it-IT" sz="2000" b="0" dirty="0">
                <a:solidFill>
                  <a:srgbClr val="000000"/>
                </a:solidFill>
                <a:latin typeface="Times New Roman" panose="02020603050405020304" pitchFamily="18" charset="0"/>
              </a:rPr>
              <a:t> le informazioni necessarie, dato che queste ultime sono in possesso dei singoli agenti (gli unici che conoscono davvero il proprio interesse) e possono essere rivelate solo attraverso il comportamento di scambio sul libero mercato.</a:t>
            </a:r>
          </a:p>
          <a:p>
            <a:pPr eaLnBrk="1" hangingPunct="1">
              <a:lnSpc>
                <a:spcPct val="8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In breve, Hayek &amp; </a:t>
            </a:r>
            <a:r>
              <a:rPr lang="it-IT" altLang="it-IT" sz="2400" b="0" dirty="0" err="1">
                <a:solidFill>
                  <a:srgbClr val="000000"/>
                </a:solidFill>
                <a:latin typeface="Times New Roman" panose="02020603050405020304" pitchFamily="18" charset="0"/>
              </a:rPr>
              <a:t>Mises</a:t>
            </a:r>
            <a:r>
              <a:rPr lang="it-IT" altLang="it-IT" sz="2400" b="0" dirty="0">
                <a:solidFill>
                  <a:srgbClr val="000000"/>
                </a:solidFill>
                <a:latin typeface="Times New Roman" panose="02020603050405020304" pitchFamily="18" charset="0"/>
              </a:rPr>
              <a:t> spiegano perché la pianificazione fallisce, mentre Smith spiega perché il libero mercato ha successo.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87075">
                                            <p:txEl>
                                              <p:pRg st="1" end="1"/>
                                            </p:txEl>
                                          </p:spTgt>
                                        </p:tgtEl>
                                        <p:attrNameLst>
                                          <p:attrName>style.visibility</p:attrName>
                                        </p:attrNameLst>
                                      </p:cBhvr>
                                      <p:to>
                                        <p:strVal val="visible"/>
                                      </p:to>
                                    </p:set>
                                    <p:anim calcmode="lin" valueType="num">
                                      <p:cBhvr additive="base">
                                        <p:cTn id="7" dur="500" fill="hold"/>
                                        <p:tgtEl>
                                          <p:spTgt spid="3870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7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87075">
                                            <p:txEl>
                                              <p:pRg st="2" end="2"/>
                                            </p:txEl>
                                          </p:spTgt>
                                        </p:tgtEl>
                                        <p:attrNameLst>
                                          <p:attrName>style.visibility</p:attrName>
                                        </p:attrNameLst>
                                      </p:cBhvr>
                                      <p:to>
                                        <p:strVal val="visible"/>
                                      </p:to>
                                    </p:set>
                                    <p:anim calcmode="lin" valueType="num">
                                      <p:cBhvr additive="base">
                                        <p:cTn id="13" dur="500" fill="hold"/>
                                        <p:tgtEl>
                                          <p:spTgt spid="3870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7075">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87075">
                                            <p:txEl>
                                              <p:pRg st="3" end="3"/>
                                            </p:txEl>
                                          </p:spTgt>
                                        </p:tgtEl>
                                        <p:attrNameLst>
                                          <p:attrName>style.visibility</p:attrName>
                                        </p:attrNameLst>
                                      </p:cBhvr>
                                      <p:to>
                                        <p:strVal val="visible"/>
                                      </p:to>
                                    </p:set>
                                    <p:anim calcmode="lin" valueType="num">
                                      <p:cBhvr additive="base">
                                        <p:cTn id="17" dur="500" fill="hold"/>
                                        <p:tgtEl>
                                          <p:spTgt spid="38707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87075">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87075">
                                            <p:txEl>
                                              <p:pRg st="4" end="4"/>
                                            </p:txEl>
                                          </p:spTgt>
                                        </p:tgtEl>
                                        <p:attrNameLst>
                                          <p:attrName>style.visibility</p:attrName>
                                        </p:attrNameLst>
                                      </p:cBhvr>
                                      <p:to>
                                        <p:strVal val="visible"/>
                                      </p:to>
                                    </p:set>
                                    <p:anim calcmode="lin" valueType="num">
                                      <p:cBhvr additive="base">
                                        <p:cTn id="21" dur="500" fill="hold"/>
                                        <p:tgtEl>
                                          <p:spTgt spid="387075">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87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387075">
                                            <p:txEl>
                                              <p:pRg st="5" end="5"/>
                                            </p:txEl>
                                          </p:spTgt>
                                        </p:tgtEl>
                                        <p:attrNameLst>
                                          <p:attrName>style.visibility</p:attrName>
                                        </p:attrNameLst>
                                      </p:cBhvr>
                                      <p:to>
                                        <p:strVal val="visible"/>
                                      </p:to>
                                    </p:set>
                                    <p:anim calcmode="lin" valueType="num">
                                      <p:cBhvr additive="base">
                                        <p:cTn id="27" dur="500" fill="hold"/>
                                        <p:tgtEl>
                                          <p:spTgt spid="38707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87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387075">
                                            <p:txEl>
                                              <p:pRg st="6" end="6"/>
                                            </p:txEl>
                                          </p:spTgt>
                                        </p:tgtEl>
                                        <p:attrNameLst>
                                          <p:attrName>style.visibility</p:attrName>
                                        </p:attrNameLst>
                                      </p:cBhvr>
                                      <p:to>
                                        <p:strVal val="visible"/>
                                      </p:to>
                                    </p:set>
                                    <p:anim calcmode="lin" valueType="num">
                                      <p:cBhvr additive="base">
                                        <p:cTn id="33" dur="500" fill="hold"/>
                                        <p:tgtEl>
                                          <p:spTgt spid="387075">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87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042" name="Picture 2" descr="Portrait of F.A. Haye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3573463"/>
            <a:ext cx="2293937"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7043" name="Picture 3" descr="image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268413"/>
            <a:ext cx="2520950"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4" name="Rectangle 4"/>
          <p:cNvSpPr>
            <a:spLocks noChangeArrowheads="1"/>
          </p:cNvSpPr>
          <p:nvPr/>
        </p:nvSpPr>
        <p:spPr bwMode="auto">
          <a:xfrm>
            <a:off x="3276600" y="333375"/>
            <a:ext cx="2663825" cy="93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it-IT" sz="2800">
                <a:solidFill>
                  <a:schemeClr val="tx2"/>
                </a:solidFill>
                <a:latin typeface="Arial" panose="020B0604020202020204" pitchFamily="34" charset="0"/>
              </a:rPr>
              <a:t>Adam Smith (1723-1790)</a:t>
            </a:r>
          </a:p>
        </p:txBody>
      </p:sp>
      <p:sp>
        <p:nvSpPr>
          <p:cNvPr id="87045" name="Rectangle 5"/>
          <p:cNvSpPr>
            <a:spLocks noChangeArrowheads="1"/>
          </p:cNvSpPr>
          <p:nvPr/>
        </p:nvSpPr>
        <p:spPr bwMode="auto">
          <a:xfrm>
            <a:off x="0" y="2420938"/>
            <a:ext cx="3744913" cy="1223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it-IT" sz="2800">
                <a:solidFill>
                  <a:schemeClr val="tx2"/>
                </a:solidFill>
                <a:latin typeface="Arial" panose="020B0604020202020204" pitchFamily="34" charset="0"/>
              </a:rPr>
              <a:t>F.A. von Hayek</a:t>
            </a:r>
            <a:br>
              <a:rPr lang="it-IT" altLang="it-IT" sz="2800">
                <a:solidFill>
                  <a:schemeClr val="tx2"/>
                </a:solidFill>
                <a:latin typeface="Arial" panose="020B0604020202020204" pitchFamily="34" charset="0"/>
              </a:rPr>
            </a:br>
            <a:r>
              <a:rPr lang="it-IT" altLang="it-IT" sz="2800">
                <a:solidFill>
                  <a:schemeClr val="tx2"/>
                </a:solidFill>
                <a:latin typeface="Arial" panose="020B0604020202020204" pitchFamily="34" charset="0"/>
              </a:rPr>
              <a:t>(1889-1992)</a:t>
            </a:r>
          </a:p>
        </p:txBody>
      </p:sp>
      <p:pic>
        <p:nvPicPr>
          <p:cNvPr id="87046" name="Picture 6" descr="Photo of L.Mis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7763" y="3644900"/>
            <a:ext cx="22733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7" name="Rectangle 7"/>
          <p:cNvSpPr>
            <a:spLocks noChangeArrowheads="1"/>
          </p:cNvSpPr>
          <p:nvPr/>
        </p:nvSpPr>
        <p:spPr bwMode="auto">
          <a:xfrm>
            <a:off x="5399088" y="2492375"/>
            <a:ext cx="3744912" cy="122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lgn="ctr" eaLnBrk="1" hangingPunct="1">
              <a:spcBef>
                <a:spcPct val="0"/>
              </a:spcBef>
              <a:buClrTx/>
              <a:buSzTx/>
              <a:buFontTx/>
              <a:buNone/>
            </a:pPr>
            <a:r>
              <a:rPr lang="it-IT" altLang="it-IT" sz="2800">
                <a:solidFill>
                  <a:schemeClr val="tx2"/>
                </a:solidFill>
                <a:latin typeface="Arial" panose="020B0604020202020204" pitchFamily="34" charset="0"/>
              </a:rPr>
              <a:t>L. von Mises</a:t>
            </a:r>
            <a:br>
              <a:rPr lang="it-IT" altLang="it-IT" sz="2800">
                <a:solidFill>
                  <a:schemeClr val="tx2"/>
                </a:solidFill>
                <a:latin typeface="Arial" panose="020B0604020202020204" pitchFamily="34" charset="0"/>
              </a:rPr>
            </a:br>
            <a:r>
              <a:rPr lang="it-IT" altLang="it-IT" sz="2800">
                <a:solidFill>
                  <a:schemeClr val="tx2"/>
                </a:solidFill>
                <a:latin typeface="Arial" panose="020B0604020202020204" pitchFamily="34" charset="0"/>
              </a:rPr>
              <a:t>(1881-1973)</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909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909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909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cs typeface="Arial" panose="020B0604020202020204" pitchFamily="34" charset="0"/>
              </a:defRPr>
            </a:lvl9pPr>
          </a:lstStyle>
          <a:p>
            <a:pPr>
              <a:spcBef>
                <a:spcPct val="0"/>
              </a:spcBef>
              <a:buClrTx/>
              <a:buSzTx/>
              <a:buFontTx/>
              <a:buNone/>
            </a:pPr>
            <a:endParaRPr lang="it-IT" altLang="it-IT" sz="1800" b="0">
              <a:latin typeface="Arial" panose="020B0604020202020204" pitchFamily="34" charset="0"/>
            </a:endParaRPr>
          </a:p>
        </p:txBody>
      </p:sp>
      <p:sp>
        <p:nvSpPr>
          <p:cNvPr id="89094" name="Rectangle 6"/>
          <p:cNvSpPr>
            <a:spLocks noGrp="1" noChangeArrowheads="1"/>
          </p:cNvSpPr>
          <p:nvPr>
            <p:ph type="title"/>
          </p:nvPr>
        </p:nvSpPr>
        <p:spPr>
          <a:xfrm>
            <a:off x="250825" y="188913"/>
            <a:ext cx="8686800" cy="647700"/>
          </a:xfrm>
          <a:noFill/>
        </p:spPr>
        <p:txBody>
          <a:bodyPr/>
          <a:lstStyle/>
          <a:p>
            <a:pPr algn="ctr" eaLnBrk="1" hangingPunct="1"/>
            <a:r>
              <a:rPr lang="it-IT" altLang="it-IT" sz="3200" b="0">
                <a:latin typeface="Times New Roman" panose="02020603050405020304" pitchFamily="18" charset="0"/>
              </a:rPr>
              <a:t>Fallimenti del mercato ed intervento pubblico</a:t>
            </a:r>
          </a:p>
        </p:txBody>
      </p:sp>
      <p:sp>
        <p:nvSpPr>
          <p:cNvPr id="391175" name="Rectangle 7"/>
          <p:cNvSpPr>
            <a:spLocks noGrp="1" noChangeArrowheads="1"/>
          </p:cNvSpPr>
          <p:nvPr>
            <p:ph type="body" idx="1"/>
          </p:nvPr>
        </p:nvSpPr>
        <p:spPr>
          <a:xfrm>
            <a:off x="179388" y="908050"/>
            <a:ext cx="8686800" cy="5688013"/>
          </a:xfrm>
          <a:noFill/>
        </p:spPr>
        <p:txBody>
          <a:bodyPr/>
          <a:lstStyle/>
          <a:p>
            <a:pPr eaLnBrk="1" hangingPunct="1">
              <a:lnSpc>
                <a:spcPct val="80000"/>
              </a:lnSpc>
              <a:buFont typeface="Wingdings" panose="05000000000000000000" pitchFamily="2" charset="2"/>
              <a:buChar char="§"/>
            </a:pPr>
            <a:r>
              <a:rPr lang="it-IT" altLang="it-IT" sz="2000" b="0" dirty="0">
                <a:solidFill>
                  <a:srgbClr val="DC0081"/>
                </a:solidFill>
                <a:latin typeface="Times New Roman" panose="02020603050405020304" pitchFamily="18" charset="0"/>
              </a:rPr>
              <a:t>Fallimento del mercato</a:t>
            </a:r>
            <a:r>
              <a:rPr lang="it-IT" altLang="it-IT" sz="2000" b="0" dirty="0">
                <a:solidFill>
                  <a:srgbClr val="000000"/>
                </a:solidFill>
                <a:latin typeface="Times New Roman" panose="02020603050405020304" pitchFamily="18" charset="0"/>
              </a:rPr>
              <a:t>: situazione in cui il libero mercato non riesce ad allocare le risorse in modo efficiente e quindi fallisce (</a:t>
            </a:r>
            <a:r>
              <a:rPr lang="it-IT" altLang="it-IT" sz="2000" b="0" i="1" dirty="0">
                <a:solidFill>
                  <a:srgbClr val="000000"/>
                </a:solidFill>
                <a:latin typeface="Times New Roman" panose="02020603050405020304" pitchFamily="18" charset="0"/>
              </a:rPr>
              <a:t>to </a:t>
            </a:r>
            <a:r>
              <a:rPr lang="it-IT" altLang="it-IT" sz="2000" b="0" i="1" dirty="0" err="1">
                <a:solidFill>
                  <a:srgbClr val="000000"/>
                </a:solidFill>
                <a:latin typeface="Times New Roman" panose="02020603050405020304" pitchFamily="18" charset="0"/>
              </a:rPr>
              <a:t>fail</a:t>
            </a:r>
            <a:r>
              <a:rPr lang="it-IT" altLang="it-IT" sz="2000" b="0" dirty="0">
                <a:solidFill>
                  <a:srgbClr val="000000"/>
                </a:solidFill>
                <a:latin typeface="Times New Roman" panose="02020603050405020304" pitchFamily="18" charset="0"/>
              </a:rPr>
              <a:t> = non riuscire a) nel suo “compito” di massimizzare il benessere sociale.</a:t>
            </a:r>
          </a:p>
          <a:p>
            <a:pPr eaLnBrk="1" hangingPunct="1">
              <a:lnSpc>
                <a:spcPct val="80000"/>
              </a:lnSpc>
              <a:buFont typeface="Wingdings" panose="05000000000000000000" pitchFamily="2" charset="2"/>
              <a:buChar char="§"/>
            </a:pPr>
            <a:r>
              <a:rPr lang="it-IT" altLang="it-IT" sz="2000" b="0" dirty="0">
                <a:solidFill>
                  <a:srgbClr val="000000"/>
                </a:solidFill>
                <a:latin typeface="Times New Roman" panose="02020603050405020304" pitchFamily="18" charset="0"/>
              </a:rPr>
              <a:t>Le </a:t>
            </a:r>
            <a:r>
              <a:rPr lang="it-IT" altLang="it-IT" sz="2000" b="0" u="sng" dirty="0">
                <a:solidFill>
                  <a:srgbClr val="000000"/>
                </a:solidFill>
                <a:latin typeface="Times New Roman" panose="02020603050405020304" pitchFamily="18" charset="0"/>
              </a:rPr>
              <a:t>tre cause</a:t>
            </a:r>
            <a:r>
              <a:rPr lang="it-IT" altLang="it-IT" sz="2000" b="0" dirty="0">
                <a:solidFill>
                  <a:srgbClr val="000000"/>
                </a:solidFill>
                <a:latin typeface="Times New Roman" panose="02020603050405020304" pitchFamily="18" charset="0"/>
              </a:rPr>
              <a:t> di fallimento del mercato:</a:t>
            </a:r>
          </a:p>
          <a:p>
            <a:pPr marL="762000" lvl="1" indent="-304800" eaLnBrk="1" hangingPunct="1">
              <a:lnSpc>
                <a:spcPct val="80000"/>
              </a:lnSpc>
              <a:buFont typeface="Monotype Sorts" pitchFamily="2" charset="2"/>
              <a:buAutoNum type="arabicPeriod"/>
            </a:pPr>
            <a:r>
              <a:rPr lang="it-IT" altLang="it-IT" sz="2000" b="0" dirty="0">
                <a:solidFill>
                  <a:srgbClr val="DC0081"/>
                </a:solidFill>
                <a:latin typeface="Times New Roman" panose="02020603050405020304" pitchFamily="18" charset="0"/>
              </a:rPr>
              <a:t>Esternalità</a:t>
            </a:r>
            <a:r>
              <a:rPr lang="it-IT" altLang="it-IT" sz="2000" b="0" dirty="0">
                <a:solidFill>
                  <a:srgbClr val="000000"/>
                </a:solidFill>
                <a:latin typeface="Times New Roman" panose="02020603050405020304" pitchFamily="18" charset="0"/>
              </a:rPr>
              <a:t>, ovvero quando le azioni di uno o più agenti economici influenzano in positivo o in negativo il benessere di altri soggetti non coinvolti (p.e. l’impresa che inquina);</a:t>
            </a:r>
          </a:p>
          <a:p>
            <a:pPr marL="762000" lvl="1" indent="-304800" eaLnBrk="1" hangingPunct="1">
              <a:lnSpc>
                <a:spcPct val="80000"/>
              </a:lnSpc>
              <a:buFont typeface="Monotype Sorts" pitchFamily="2" charset="2"/>
              <a:buAutoNum type="arabicPeriod"/>
            </a:pPr>
            <a:r>
              <a:rPr lang="it-IT" altLang="it-IT" sz="2000" b="0" dirty="0">
                <a:solidFill>
                  <a:srgbClr val="DC0081"/>
                </a:solidFill>
                <a:latin typeface="Times New Roman" panose="02020603050405020304" pitchFamily="18" charset="0"/>
              </a:rPr>
              <a:t>Potere di mercato</a:t>
            </a:r>
            <a:r>
              <a:rPr lang="it-IT" altLang="it-IT" sz="2000" b="0" dirty="0">
                <a:solidFill>
                  <a:srgbClr val="000000"/>
                </a:solidFill>
                <a:latin typeface="Times New Roman" panose="02020603050405020304" pitchFamily="18" charset="0"/>
              </a:rPr>
              <a:t>,</a:t>
            </a:r>
            <a:r>
              <a:rPr lang="it-IT" altLang="it-IT" sz="2000" b="0" i="1" dirty="0">
                <a:solidFill>
                  <a:srgbClr val="000000"/>
                </a:solidFill>
                <a:latin typeface="Times New Roman" panose="02020603050405020304" pitchFamily="18" charset="0"/>
              </a:rPr>
              <a:t> </a:t>
            </a:r>
            <a:r>
              <a:rPr lang="it-IT" altLang="it-IT" sz="2000" b="0" dirty="0">
                <a:solidFill>
                  <a:srgbClr val="000000"/>
                </a:solidFill>
                <a:latin typeface="Times New Roman" panose="02020603050405020304" pitchFamily="18" charset="0"/>
              </a:rPr>
              <a:t>ovvero quando un singolo agente ha la capacità di influenzare in modo significativo l’andamento del mercato (p.e. un monopolista);</a:t>
            </a:r>
          </a:p>
          <a:p>
            <a:pPr marL="762000" lvl="1" indent="-304800" eaLnBrk="1" hangingPunct="1">
              <a:lnSpc>
                <a:spcPct val="80000"/>
              </a:lnSpc>
              <a:buFont typeface="Monotype Sorts" pitchFamily="2" charset="2"/>
              <a:buAutoNum type="arabicPeriod"/>
            </a:pPr>
            <a:r>
              <a:rPr lang="it-IT" altLang="it-IT" sz="2000" b="0" dirty="0">
                <a:solidFill>
                  <a:srgbClr val="DC0081"/>
                </a:solidFill>
                <a:latin typeface="Times New Roman" panose="02020603050405020304" pitchFamily="18" charset="0"/>
              </a:rPr>
              <a:t>Informazione asimmetrica</a:t>
            </a:r>
            <a:r>
              <a:rPr lang="it-IT" altLang="it-IT" sz="2000" b="0" dirty="0">
                <a:solidFill>
                  <a:srgbClr val="000000"/>
                </a:solidFill>
                <a:latin typeface="Times New Roman" panose="02020603050405020304" pitchFamily="18" charset="0"/>
              </a:rPr>
              <a:t>, ovvero quando i partecipanti allo scambio hanno informazioni differenti (p.e. compratore e venditore di un’auto usata; le parti in qualsiasi contratto).</a:t>
            </a:r>
          </a:p>
          <a:p>
            <a:pPr eaLnBrk="1" hangingPunct="1">
              <a:lnSpc>
                <a:spcPct val="80000"/>
              </a:lnSpc>
              <a:buFont typeface="Wingdings" panose="05000000000000000000" pitchFamily="2" charset="2"/>
              <a:buChar char="§"/>
            </a:pPr>
            <a:r>
              <a:rPr lang="it-IT" altLang="it-IT" sz="2000" b="0" dirty="0">
                <a:solidFill>
                  <a:srgbClr val="000000"/>
                </a:solidFill>
                <a:latin typeface="Times New Roman" panose="02020603050405020304" pitchFamily="18" charset="0"/>
              </a:rPr>
              <a:t>La presenza di ciascuno di questi fenomeni – tutti di manifesta rilevanza per il diritto – fa sì che il mercato determini un risultato </a:t>
            </a:r>
            <a:r>
              <a:rPr lang="it-IT" altLang="it-IT" sz="2000" b="0" u="sng" dirty="0">
                <a:solidFill>
                  <a:srgbClr val="000000"/>
                </a:solidFill>
                <a:latin typeface="Times New Roman" panose="02020603050405020304" pitchFamily="18" charset="0"/>
              </a:rPr>
              <a:t>non ottimale</a:t>
            </a:r>
            <a:r>
              <a:rPr lang="it-IT" altLang="it-IT" sz="2000" b="0" dirty="0">
                <a:solidFill>
                  <a:srgbClr val="000000"/>
                </a:solidFill>
                <a:latin typeface="Times New Roman" panose="02020603050405020304" pitchFamily="18" charset="0"/>
              </a:rPr>
              <a:t>.</a:t>
            </a:r>
          </a:p>
          <a:p>
            <a:pPr eaLnBrk="1" hangingPunct="1">
              <a:lnSpc>
                <a:spcPct val="80000"/>
              </a:lnSpc>
              <a:buFont typeface="Wingdings" panose="05000000000000000000" pitchFamily="2" charset="2"/>
              <a:buChar char="§"/>
            </a:pPr>
            <a:r>
              <a:rPr lang="it-IT" altLang="it-IT" sz="2000" b="0" dirty="0">
                <a:solidFill>
                  <a:srgbClr val="000000"/>
                </a:solidFill>
                <a:latin typeface="Times New Roman" panose="02020603050405020304" pitchFamily="18" charset="0"/>
              </a:rPr>
              <a:t>Pertanto, in presenza di un fallimento del mercato, il policy-maker può intervenire con regole ed istituzioni </a:t>
            </a:r>
            <a:r>
              <a:rPr lang="it-IT" altLang="it-IT" sz="2000" b="0" u="sng" dirty="0">
                <a:solidFill>
                  <a:srgbClr val="000000"/>
                </a:solidFill>
                <a:latin typeface="Times New Roman" panose="02020603050405020304" pitchFamily="18" charset="0"/>
              </a:rPr>
              <a:t>non di mercato</a:t>
            </a:r>
            <a:r>
              <a:rPr lang="it-IT" altLang="it-IT" sz="2000" b="0" dirty="0">
                <a:solidFill>
                  <a:srgbClr val="000000"/>
                </a:solidFill>
                <a:latin typeface="Times New Roman" panose="02020603050405020304" pitchFamily="18" charset="0"/>
              </a:rPr>
              <a:t> per migliorare il risultato dell’interazione tra gli agenti, avvicinando così l’</a:t>
            </a:r>
            <a:r>
              <a:rPr lang="it-IT" altLang="it-IT" sz="2000" b="0" u="sng" dirty="0">
                <a:solidFill>
                  <a:srgbClr val="000000"/>
                </a:solidFill>
                <a:latin typeface="Times New Roman" panose="02020603050405020304" pitchFamily="18" charset="0"/>
              </a:rPr>
              <a:t>esito efficiente</a:t>
            </a:r>
            <a:r>
              <a:rPr lang="it-IT" altLang="it-IT" sz="2000" b="0" dirty="0">
                <a:solidFill>
                  <a:srgbClr val="000000"/>
                </a:solidFill>
                <a:latin typeface="Times New Roman" panose="02020603050405020304" pitchFamily="18" charset="0"/>
              </a:rPr>
              <a:t>.</a:t>
            </a:r>
          </a:p>
          <a:p>
            <a:pPr eaLnBrk="1" hangingPunct="1">
              <a:lnSpc>
                <a:spcPct val="80000"/>
              </a:lnSpc>
              <a:buFont typeface="Wingdings" panose="05000000000000000000" pitchFamily="2" charset="2"/>
              <a:buChar char="§"/>
            </a:pPr>
            <a:r>
              <a:rPr lang="it-IT" altLang="it-IT" sz="2000" b="0" dirty="0">
                <a:solidFill>
                  <a:srgbClr val="000000"/>
                </a:solidFill>
                <a:latin typeface="Times New Roman" panose="02020603050405020304" pitchFamily="18" charset="0"/>
              </a:rPr>
              <a:t>Non sempre però il policy-maker riesce nel suo intento (c.d. </a:t>
            </a:r>
            <a:r>
              <a:rPr lang="it-IT" altLang="it-IT" sz="2000" b="0" dirty="0">
                <a:latin typeface="Times New Roman" panose="02020603050405020304" pitchFamily="18" charset="0"/>
              </a:rPr>
              <a:t>“</a:t>
            </a:r>
            <a:r>
              <a:rPr lang="it-IT" altLang="it-IT" sz="2000" b="0" dirty="0">
                <a:solidFill>
                  <a:srgbClr val="DC0081"/>
                </a:solidFill>
                <a:latin typeface="Times New Roman" panose="02020603050405020304" pitchFamily="18" charset="0"/>
              </a:rPr>
              <a:t>fallimento dello Stato</a:t>
            </a:r>
            <a:r>
              <a:rPr lang="it-IT" altLang="it-IT" sz="2000" b="0" dirty="0">
                <a:solidFill>
                  <a:srgbClr val="000000"/>
                </a:solidFill>
                <a:latin typeface="Times New Roman" panose="02020603050405020304" pitchFamily="18" charset="0"/>
              </a:rPr>
              <a:t>”): si scontra infatti con il problema informativo di Hayek/</a:t>
            </a:r>
            <a:r>
              <a:rPr lang="it-IT" altLang="it-IT" sz="2000" b="0" dirty="0" err="1">
                <a:solidFill>
                  <a:srgbClr val="000000"/>
                </a:solidFill>
                <a:latin typeface="Times New Roman" panose="02020603050405020304" pitchFamily="18" charset="0"/>
              </a:rPr>
              <a:t>Mises</a:t>
            </a:r>
            <a:r>
              <a:rPr lang="it-IT" altLang="it-IT" sz="2000" b="0" dirty="0">
                <a:solidFill>
                  <a:srgbClr val="000000"/>
                </a:solidFill>
                <a:latin typeface="Times New Roman" panose="02020603050405020304" pitchFamily="18" charset="0"/>
              </a:rPr>
              <a:t>. La realtà è quindi quella di due diversi “fallimenti” e di scelta del “male minore”. </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1175">
                                            <p:txEl>
                                              <p:pRg st="1" end="1"/>
                                            </p:txEl>
                                          </p:spTgt>
                                        </p:tgtEl>
                                        <p:attrNameLst>
                                          <p:attrName>style.visibility</p:attrName>
                                        </p:attrNameLst>
                                      </p:cBhvr>
                                      <p:to>
                                        <p:strVal val="visible"/>
                                      </p:to>
                                    </p:set>
                                    <p:animEffect transition="in" filter="wipe(left)">
                                      <p:cBhvr>
                                        <p:cTn id="7" dur="500"/>
                                        <p:tgtEl>
                                          <p:spTgt spid="391175">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91175">
                                            <p:txEl>
                                              <p:pRg st="2" end="2"/>
                                            </p:txEl>
                                          </p:spTgt>
                                        </p:tgtEl>
                                        <p:attrNameLst>
                                          <p:attrName>style.visibility</p:attrName>
                                        </p:attrNameLst>
                                      </p:cBhvr>
                                      <p:to>
                                        <p:strVal val="visible"/>
                                      </p:to>
                                    </p:set>
                                    <p:animEffect transition="in" filter="wipe(left)">
                                      <p:cBhvr>
                                        <p:cTn id="10" dur="500"/>
                                        <p:tgtEl>
                                          <p:spTgt spid="391175">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91175">
                                            <p:txEl>
                                              <p:pRg st="3" end="3"/>
                                            </p:txEl>
                                          </p:spTgt>
                                        </p:tgtEl>
                                        <p:attrNameLst>
                                          <p:attrName>style.visibility</p:attrName>
                                        </p:attrNameLst>
                                      </p:cBhvr>
                                      <p:to>
                                        <p:strVal val="visible"/>
                                      </p:to>
                                    </p:set>
                                    <p:animEffect transition="in" filter="wipe(left)">
                                      <p:cBhvr>
                                        <p:cTn id="15" dur="500"/>
                                        <p:tgtEl>
                                          <p:spTgt spid="391175">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91175">
                                            <p:txEl>
                                              <p:pRg st="4" end="4"/>
                                            </p:txEl>
                                          </p:spTgt>
                                        </p:tgtEl>
                                        <p:attrNameLst>
                                          <p:attrName>style.visibility</p:attrName>
                                        </p:attrNameLst>
                                      </p:cBhvr>
                                      <p:to>
                                        <p:strVal val="visible"/>
                                      </p:to>
                                    </p:set>
                                    <p:animEffect transition="in" filter="wipe(left)">
                                      <p:cBhvr>
                                        <p:cTn id="20" dur="500"/>
                                        <p:tgtEl>
                                          <p:spTgt spid="391175">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91175">
                                            <p:txEl>
                                              <p:pRg st="5" end="5"/>
                                            </p:txEl>
                                          </p:spTgt>
                                        </p:tgtEl>
                                        <p:attrNameLst>
                                          <p:attrName>style.visibility</p:attrName>
                                        </p:attrNameLst>
                                      </p:cBhvr>
                                      <p:to>
                                        <p:strVal val="visible"/>
                                      </p:to>
                                    </p:set>
                                    <p:animEffect transition="in" filter="wipe(left)">
                                      <p:cBhvr>
                                        <p:cTn id="25" dur="500"/>
                                        <p:tgtEl>
                                          <p:spTgt spid="391175">
                                            <p:txEl>
                                              <p:pRg st="5" end="5"/>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91175">
                                            <p:txEl>
                                              <p:pRg st="6" end="6"/>
                                            </p:txEl>
                                          </p:spTgt>
                                        </p:tgtEl>
                                        <p:attrNameLst>
                                          <p:attrName>style.visibility</p:attrName>
                                        </p:attrNameLst>
                                      </p:cBhvr>
                                      <p:to>
                                        <p:strVal val="visible"/>
                                      </p:to>
                                    </p:set>
                                    <p:animEffect transition="in" filter="wipe(left)">
                                      <p:cBhvr>
                                        <p:cTn id="28" dur="500"/>
                                        <p:tgtEl>
                                          <p:spTgt spid="391175">
                                            <p:txEl>
                                              <p:pRg st="6" end="6"/>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391175">
                                            <p:txEl>
                                              <p:pRg st="7" end="7"/>
                                            </p:txEl>
                                          </p:spTgt>
                                        </p:tgtEl>
                                        <p:attrNameLst>
                                          <p:attrName>style.visibility</p:attrName>
                                        </p:attrNameLst>
                                      </p:cBhvr>
                                      <p:to>
                                        <p:strVal val="visible"/>
                                      </p:to>
                                    </p:set>
                                    <p:animEffect transition="in" filter="wipe(left)">
                                      <p:cBhvr>
                                        <p:cTn id="33" dur="500"/>
                                        <p:tgtEl>
                                          <p:spTgt spid="3911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5"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4213" y="332656"/>
            <a:ext cx="7772400" cy="608012"/>
          </a:xfrm>
        </p:spPr>
        <p:txBody>
          <a:bodyPr/>
          <a:lstStyle/>
          <a:p>
            <a:pPr algn="ctr"/>
            <a:r>
              <a:rPr lang="it-IT" altLang="it-IT" sz="3600" b="0" dirty="0">
                <a:solidFill>
                  <a:srgbClr val="000000"/>
                </a:solidFill>
                <a:latin typeface="Times New Roman" panose="02020603050405020304" pitchFamily="18" charset="0"/>
              </a:rPr>
              <a:t>Due definizioni di economia</a:t>
            </a:r>
          </a:p>
        </p:txBody>
      </p:sp>
      <p:sp>
        <p:nvSpPr>
          <p:cNvPr id="246787" name="Rectangle 3"/>
          <p:cNvSpPr>
            <a:spLocks noGrp="1" noChangeArrowheads="1"/>
          </p:cNvSpPr>
          <p:nvPr>
            <p:ph type="body" idx="1"/>
          </p:nvPr>
        </p:nvSpPr>
        <p:spPr>
          <a:xfrm>
            <a:off x="188913" y="1412776"/>
            <a:ext cx="8763000" cy="3600623"/>
          </a:xfrm>
        </p:spPr>
        <p:txBody>
          <a:bodyPr/>
          <a:lstStyle/>
          <a:p>
            <a:pPr>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Definizione di </a:t>
            </a:r>
            <a:r>
              <a:rPr lang="it-IT" altLang="it-IT" sz="2400" b="0" dirty="0">
                <a:solidFill>
                  <a:srgbClr val="DC0081"/>
                </a:solidFill>
                <a:latin typeface="Times New Roman" panose="02020603050405020304" pitchFamily="18" charset="0"/>
              </a:rPr>
              <a:t>Robbins</a:t>
            </a:r>
            <a:r>
              <a:rPr lang="it-IT" altLang="it-IT" sz="2400" b="0" dirty="0">
                <a:solidFill>
                  <a:srgbClr val="000000"/>
                </a:solidFill>
                <a:latin typeface="Times New Roman" panose="02020603050405020304" pitchFamily="18" charset="0"/>
              </a:rPr>
              <a:t> (1932): </a:t>
            </a:r>
          </a:p>
          <a:p>
            <a:pPr>
              <a:lnSpc>
                <a:spcPct val="90000"/>
              </a:lnSpc>
              <a:buFont typeface="Monotype Sorts" pitchFamily="2" charset="2"/>
              <a:buNone/>
            </a:pPr>
            <a:r>
              <a:rPr lang="it-IT" altLang="it-IT" sz="2400" b="0" dirty="0">
                <a:solidFill>
                  <a:srgbClr val="000000"/>
                </a:solidFill>
                <a:latin typeface="Times New Roman" panose="02020603050405020304" pitchFamily="18" charset="0"/>
              </a:rPr>
              <a:t>	l’economia è la </a:t>
            </a:r>
            <a:r>
              <a:rPr lang="it-IT" altLang="it-IT" sz="2400" b="0" i="1" dirty="0">
                <a:solidFill>
                  <a:srgbClr val="000000"/>
                </a:solidFill>
                <a:latin typeface="Times New Roman" panose="02020603050405020304" pitchFamily="18" charset="0"/>
              </a:rPr>
              <a:t>scienza</a:t>
            </a:r>
            <a:r>
              <a:rPr lang="it-IT" altLang="it-IT" sz="2400" b="0" dirty="0">
                <a:solidFill>
                  <a:srgbClr val="000000"/>
                </a:solidFill>
                <a:latin typeface="Times New Roman" panose="02020603050405020304" pitchFamily="18" charset="0"/>
              </a:rPr>
              <a:t> che studia le decisioni di allocazione di </a:t>
            </a:r>
            <a:r>
              <a:rPr lang="it-IT" altLang="it-IT" sz="2400" b="0" u="sng" dirty="0">
                <a:solidFill>
                  <a:srgbClr val="000000"/>
                </a:solidFill>
                <a:latin typeface="Times New Roman" panose="02020603050405020304" pitchFamily="18" charset="0"/>
              </a:rPr>
              <a:t>mezzi scarsi</a:t>
            </a:r>
            <a:r>
              <a:rPr lang="it-IT" altLang="it-IT" sz="2400" b="0" dirty="0">
                <a:solidFill>
                  <a:srgbClr val="000000"/>
                </a:solidFill>
                <a:latin typeface="Times New Roman" panose="02020603050405020304" pitchFamily="18" charset="0"/>
              </a:rPr>
              <a:t> per l’ottenimento di </a:t>
            </a:r>
            <a:r>
              <a:rPr lang="it-IT" altLang="it-IT" sz="2400" b="0" u="sng" dirty="0">
                <a:solidFill>
                  <a:srgbClr val="000000"/>
                </a:solidFill>
                <a:latin typeface="Times New Roman" panose="02020603050405020304" pitchFamily="18" charset="0"/>
              </a:rPr>
              <a:t>fini alternativi</a:t>
            </a:r>
            <a:r>
              <a:rPr lang="it-IT" altLang="it-IT" sz="2400" b="0" dirty="0">
                <a:solidFill>
                  <a:srgbClr val="000000"/>
                </a:solidFill>
                <a:latin typeface="Times New Roman" panose="02020603050405020304" pitchFamily="18" charset="0"/>
              </a:rPr>
              <a:t>.</a:t>
            </a:r>
          </a:p>
          <a:p>
            <a:pPr lvl="1">
              <a:lnSpc>
                <a:spcPct val="90000"/>
              </a:lnSpc>
              <a:buFont typeface="Wingdings" panose="05000000000000000000" pitchFamily="2" charset="2"/>
              <a:buChar char="Ø"/>
            </a:pPr>
            <a:r>
              <a:rPr lang="it-IT" altLang="it-IT" sz="2400" b="0" dirty="0">
                <a:solidFill>
                  <a:srgbClr val="000000"/>
                </a:solidFill>
                <a:latin typeface="Times New Roman" panose="02020603050405020304" pitchFamily="18" charset="0"/>
              </a:rPr>
              <a:t>Quindi: oggetto di studio sono le scelte in condizioni di scarsità.</a:t>
            </a:r>
          </a:p>
          <a:p>
            <a:pPr>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Definizione di </a:t>
            </a:r>
            <a:r>
              <a:rPr lang="it-IT" altLang="it-IT" sz="2400" b="0" dirty="0">
                <a:solidFill>
                  <a:srgbClr val="DC0081"/>
                </a:solidFill>
                <a:latin typeface="Times New Roman" panose="02020603050405020304" pitchFamily="18" charset="0"/>
              </a:rPr>
              <a:t>Marshall</a:t>
            </a:r>
            <a:r>
              <a:rPr lang="it-IT" altLang="it-IT" sz="2400" b="0" dirty="0">
                <a:solidFill>
                  <a:srgbClr val="000000"/>
                </a:solidFill>
                <a:latin typeface="Times New Roman" panose="02020603050405020304" pitchFamily="18" charset="0"/>
              </a:rPr>
              <a:t> (1885): </a:t>
            </a:r>
          </a:p>
          <a:p>
            <a:pPr>
              <a:lnSpc>
                <a:spcPct val="90000"/>
              </a:lnSpc>
              <a:buFont typeface="Monotype Sorts" pitchFamily="2" charset="2"/>
              <a:buNone/>
            </a:pPr>
            <a:r>
              <a:rPr lang="it-IT" altLang="it-IT" sz="2400" b="0" dirty="0">
                <a:solidFill>
                  <a:srgbClr val="000000"/>
                </a:solidFill>
                <a:latin typeface="Times New Roman" panose="02020603050405020304" pitchFamily="18" charset="0"/>
              </a:rPr>
              <a:t>	l’economia è l’insieme degli </a:t>
            </a:r>
            <a:r>
              <a:rPr lang="it-IT" altLang="it-IT" sz="2400" b="0" i="1" dirty="0">
                <a:solidFill>
                  <a:srgbClr val="000000"/>
                </a:solidFill>
                <a:latin typeface="Times New Roman" panose="02020603050405020304" pitchFamily="18" charset="0"/>
              </a:rPr>
              <a:t>strumenti</a:t>
            </a:r>
            <a:r>
              <a:rPr lang="it-IT" altLang="it-IT" sz="2400" b="0" dirty="0">
                <a:solidFill>
                  <a:srgbClr val="000000"/>
                </a:solidFill>
                <a:latin typeface="Times New Roman" panose="02020603050405020304" pitchFamily="18" charset="0"/>
              </a:rPr>
              <a:t> per l’analisi degli </a:t>
            </a:r>
            <a:r>
              <a:rPr lang="it-IT" altLang="it-IT" sz="2400" b="0" u="sng" dirty="0">
                <a:solidFill>
                  <a:srgbClr val="000000"/>
                </a:solidFill>
                <a:latin typeface="Times New Roman" panose="02020603050405020304" pitchFamily="18" charset="0"/>
              </a:rPr>
              <a:t>incentivi</a:t>
            </a:r>
            <a:r>
              <a:rPr lang="it-IT" altLang="it-IT" sz="2400" b="0" dirty="0">
                <a:solidFill>
                  <a:srgbClr val="000000"/>
                </a:solidFill>
                <a:latin typeface="Times New Roman" panose="02020603050405020304" pitchFamily="18" charset="0"/>
              </a:rPr>
              <a:t> (= motivazioni “misurabili”) all’azione umana.</a:t>
            </a:r>
          </a:p>
          <a:p>
            <a:pPr lvl="1">
              <a:lnSpc>
                <a:spcPct val="90000"/>
              </a:lnSpc>
              <a:buFont typeface="Wingdings" panose="05000000000000000000" pitchFamily="2" charset="2"/>
              <a:buChar char="Ø"/>
            </a:pPr>
            <a:r>
              <a:rPr lang="it-IT" altLang="it-IT" sz="2400" b="0" dirty="0">
                <a:solidFill>
                  <a:srgbClr val="000000"/>
                </a:solidFill>
                <a:latin typeface="Times New Roman" panose="02020603050405020304" pitchFamily="18" charset="0"/>
              </a:rPr>
              <a:t>Quindi: oggetto di studio sono le sole motivazioni misurabili (p.e. in denaro) degli agenti economici.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6787">
                                            <p:txEl>
                                              <p:pRg st="0" end="0"/>
                                            </p:txEl>
                                          </p:spTgt>
                                        </p:tgtEl>
                                        <p:attrNameLst>
                                          <p:attrName>style.visibility</p:attrName>
                                        </p:attrNameLst>
                                      </p:cBhvr>
                                      <p:to>
                                        <p:strVal val="visible"/>
                                      </p:to>
                                    </p:set>
                                    <p:anim calcmode="lin" valueType="num">
                                      <p:cBhvr additive="base">
                                        <p:cTn id="7" dur="500" fill="hold"/>
                                        <p:tgtEl>
                                          <p:spTgt spid="2467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678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46787">
                                            <p:txEl>
                                              <p:pRg st="1" end="1"/>
                                            </p:txEl>
                                          </p:spTgt>
                                        </p:tgtEl>
                                        <p:attrNameLst>
                                          <p:attrName>style.visibility</p:attrName>
                                        </p:attrNameLst>
                                      </p:cBhvr>
                                      <p:to>
                                        <p:strVal val="visible"/>
                                      </p:to>
                                    </p:set>
                                    <p:anim calcmode="lin" valueType="num">
                                      <p:cBhvr additive="base">
                                        <p:cTn id="11" dur="500" fill="hold"/>
                                        <p:tgtEl>
                                          <p:spTgt spid="24678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678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46787">
                                            <p:txEl>
                                              <p:pRg st="2" end="2"/>
                                            </p:txEl>
                                          </p:spTgt>
                                        </p:tgtEl>
                                        <p:attrNameLst>
                                          <p:attrName>style.visibility</p:attrName>
                                        </p:attrNameLst>
                                      </p:cBhvr>
                                      <p:to>
                                        <p:strVal val="visible"/>
                                      </p:to>
                                    </p:set>
                                    <p:anim calcmode="lin" valueType="num">
                                      <p:cBhvr additive="base">
                                        <p:cTn id="15" dur="500" fill="hold"/>
                                        <p:tgtEl>
                                          <p:spTgt spid="24678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467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246787">
                                            <p:txEl>
                                              <p:pRg st="3" end="3"/>
                                            </p:txEl>
                                          </p:spTgt>
                                        </p:tgtEl>
                                        <p:attrNameLst>
                                          <p:attrName>style.visibility</p:attrName>
                                        </p:attrNameLst>
                                      </p:cBhvr>
                                      <p:to>
                                        <p:strVal val="visible"/>
                                      </p:to>
                                    </p:set>
                                    <p:anim calcmode="lin" valueType="num">
                                      <p:cBhvr additive="base">
                                        <p:cTn id="21" dur="500" fill="hold"/>
                                        <p:tgtEl>
                                          <p:spTgt spid="24678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4678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46787">
                                            <p:txEl>
                                              <p:pRg st="4" end="4"/>
                                            </p:txEl>
                                          </p:spTgt>
                                        </p:tgtEl>
                                        <p:attrNameLst>
                                          <p:attrName>style.visibility</p:attrName>
                                        </p:attrNameLst>
                                      </p:cBhvr>
                                      <p:to>
                                        <p:strVal val="visible"/>
                                      </p:to>
                                    </p:set>
                                    <p:anim calcmode="lin" valueType="num">
                                      <p:cBhvr additive="base">
                                        <p:cTn id="25" dur="500" fill="hold"/>
                                        <p:tgtEl>
                                          <p:spTgt spid="24678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678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46787">
                                            <p:txEl>
                                              <p:pRg st="5" end="5"/>
                                            </p:txEl>
                                          </p:spTgt>
                                        </p:tgtEl>
                                        <p:attrNameLst>
                                          <p:attrName>style.visibility</p:attrName>
                                        </p:attrNameLst>
                                      </p:cBhvr>
                                      <p:to>
                                        <p:strVal val="visible"/>
                                      </p:to>
                                    </p:set>
                                    <p:anim calcmode="lin" valueType="num">
                                      <p:cBhvr additive="base">
                                        <p:cTn id="29" dur="500" fill="hold"/>
                                        <p:tgtEl>
                                          <p:spTgt spid="24678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678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9750" y="1125538"/>
            <a:ext cx="3744913" cy="1152525"/>
          </a:xfrm>
        </p:spPr>
        <p:txBody>
          <a:bodyPr/>
          <a:lstStyle/>
          <a:p>
            <a:pPr algn="ctr"/>
            <a:r>
              <a:rPr lang="it-IT" altLang="it-IT" sz="3200" dirty="0"/>
              <a:t>Lionel C. Robbins (1898-1984)</a:t>
            </a:r>
          </a:p>
        </p:txBody>
      </p:sp>
      <p:pic>
        <p:nvPicPr>
          <p:cNvPr id="31747" name="Picture 3" descr="Photo of Lord Robbi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2565400"/>
            <a:ext cx="2370137"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4" descr="marsh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25" y="2492375"/>
            <a:ext cx="215900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Rectangle 5"/>
          <p:cNvSpPr>
            <a:spLocks noChangeArrowheads="1"/>
          </p:cNvSpPr>
          <p:nvPr/>
        </p:nvSpPr>
        <p:spPr bwMode="auto">
          <a:xfrm>
            <a:off x="4643438" y="1125538"/>
            <a:ext cx="3744912"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lvl1pPr>
              <a:spcBef>
                <a:spcPct val="20000"/>
              </a:spcBef>
              <a:buClr>
                <a:schemeClr val="hlink"/>
              </a:buClr>
              <a:buSzPct val="75000"/>
              <a:buFont typeface="Monotype Sorts" pitchFamily="2" charset="2"/>
              <a:buChar char="n"/>
              <a:defRPr sz="3200" b="1">
                <a:solidFill>
                  <a:schemeClr val="tx1"/>
                </a:solidFill>
                <a:latin typeface="Book Antiqua" panose="02040602050305030304" pitchFamily="18" charset="0"/>
              </a:defRPr>
            </a:lvl1pPr>
            <a:lvl2pPr marL="742950" indent="-285750">
              <a:spcBef>
                <a:spcPct val="20000"/>
              </a:spcBef>
              <a:buClr>
                <a:schemeClr val="accent2"/>
              </a:buClr>
              <a:buSzPct val="100000"/>
              <a:buFont typeface="Monotype Sorts" pitchFamily="2" charset="2"/>
              <a:buChar char="ä"/>
              <a:defRPr sz="2800" b="1">
                <a:solidFill>
                  <a:schemeClr val="tx1"/>
                </a:solidFill>
                <a:latin typeface="Book Antiqua" panose="02040602050305030304" pitchFamily="18" charset="0"/>
              </a:defRPr>
            </a:lvl2pPr>
            <a:lvl3pPr marL="1143000" indent="-228600">
              <a:spcBef>
                <a:spcPct val="20000"/>
              </a:spcBef>
              <a:buClr>
                <a:schemeClr val="accent2"/>
              </a:buClr>
              <a:buSzPct val="100000"/>
              <a:buChar char="•"/>
              <a:defRPr sz="2400" b="1">
                <a:solidFill>
                  <a:schemeClr val="tx1"/>
                </a:solidFill>
                <a:latin typeface="Book Antiqua" panose="02040602050305030304" pitchFamily="18" charset="0"/>
              </a:defRPr>
            </a:lvl3pPr>
            <a:lvl4pPr marL="1600200" indent="-228600">
              <a:spcBef>
                <a:spcPct val="20000"/>
              </a:spcBef>
              <a:buClr>
                <a:schemeClr val="accent2"/>
              </a:buClr>
              <a:buSzPct val="100000"/>
              <a:buChar char="–"/>
              <a:defRPr sz="2000" b="1">
                <a:solidFill>
                  <a:schemeClr val="tx1"/>
                </a:solidFill>
                <a:latin typeface="Book Antiqua" panose="02040602050305030304" pitchFamily="18" charset="0"/>
              </a:defRPr>
            </a:lvl4pPr>
            <a:lvl5pPr marL="2057400" indent="-228600">
              <a:spcBef>
                <a:spcPct val="20000"/>
              </a:spcBef>
              <a:buClr>
                <a:schemeClr val="accent2"/>
              </a:buClr>
              <a:buSzPct val="100000"/>
              <a:buChar char="»"/>
              <a:defRPr sz="2000" b="1">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accent2"/>
              </a:buClr>
              <a:buSzPct val="100000"/>
              <a:buChar char="»"/>
              <a:defRPr sz="2000" b="1">
                <a:solidFill>
                  <a:schemeClr val="tx1"/>
                </a:solidFill>
                <a:latin typeface="Book Antiqua" panose="02040602050305030304" pitchFamily="18" charset="0"/>
              </a:defRPr>
            </a:lvl9pPr>
          </a:lstStyle>
          <a:p>
            <a:pPr algn="ctr">
              <a:spcBef>
                <a:spcPct val="0"/>
              </a:spcBef>
              <a:buClrTx/>
              <a:buSzTx/>
              <a:buFontTx/>
              <a:buNone/>
            </a:pPr>
            <a:r>
              <a:rPr lang="it-IT" altLang="it-IT">
                <a:solidFill>
                  <a:schemeClr val="tx2"/>
                </a:solidFill>
                <a:latin typeface="Arial" panose="020B0604020202020204" pitchFamily="34" charset="0"/>
              </a:rPr>
              <a:t>Alfred Marshall (1842-1924)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olo 1"/>
          <p:cNvSpPr>
            <a:spLocks noGrp="1"/>
          </p:cNvSpPr>
          <p:nvPr>
            <p:ph type="title"/>
          </p:nvPr>
        </p:nvSpPr>
        <p:spPr>
          <a:xfrm>
            <a:off x="685800" y="228600"/>
            <a:ext cx="7772400" cy="752475"/>
          </a:xfrm>
        </p:spPr>
        <p:txBody>
          <a:bodyPr/>
          <a:lstStyle/>
          <a:p>
            <a:pPr algn="ctr"/>
            <a:r>
              <a:rPr lang="it-IT" altLang="en-US" sz="3600" b="0" dirty="0">
                <a:latin typeface="Times New Roman" panose="02020603050405020304" pitchFamily="18" charset="0"/>
                <a:cs typeface="Times New Roman" panose="02020603050405020304" pitchFamily="18" charset="0"/>
              </a:rPr>
              <a:t>Dal modello ai dati &amp; viceversa</a:t>
            </a:r>
          </a:p>
        </p:txBody>
      </p:sp>
      <p:sp>
        <p:nvSpPr>
          <p:cNvPr id="16387" name="Segnaposto contenuto 2"/>
          <p:cNvSpPr>
            <a:spLocks noGrp="1"/>
          </p:cNvSpPr>
          <p:nvPr>
            <p:ph idx="1"/>
          </p:nvPr>
        </p:nvSpPr>
        <p:spPr>
          <a:xfrm>
            <a:off x="107950" y="981075"/>
            <a:ext cx="8928100" cy="5472113"/>
          </a:xfrm>
        </p:spPr>
        <p:txBody>
          <a:bodyPr/>
          <a:lstStyle/>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Fatto pari a 100 ciò che guadagna un diplomato in un anno in un paese dell’OCSE, lo stesso lavoratore guadagna…</a:t>
            </a:r>
          </a:p>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In Italia: 74 se non ha il diploma; 143 se ha almeno la laurea.</a:t>
            </a:r>
          </a:p>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In Francia: 82 se non ha il diploma, 136 se ha la laurea, 207 se ha il master o più. In USA i valori sono rispettivamente: 70, 165, 243. </a:t>
            </a:r>
          </a:p>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Fonte: OCSE, </a:t>
            </a:r>
            <a:r>
              <a:rPr lang="it-IT" altLang="en-US" sz="2400" b="0" i="1" dirty="0" err="1">
                <a:latin typeface="Times New Roman" panose="02020603050405020304" pitchFamily="18" charset="0"/>
                <a:cs typeface="Times New Roman" panose="02020603050405020304" pitchFamily="18" charset="0"/>
              </a:rPr>
              <a:t>Education</a:t>
            </a:r>
            <a:r>
              <a:rPr lang="it-IT" altLang="en-US" sz="2400" b="0" i="1" dirty="0">
                <a:latin typeface="Times New Roman" panose="02020603050405020304" pitchFamily="18" charset="0"/>
                <a:cs typeface="Times New Roman" panose="02020603050405020304" pitchFamily="18" charset="0"/>
              </a:rPr>
              <a:t> </a:t>
            </a:r>
            <a:r>
              <a:rPr lang="it-IT" altLang="en-US" sz="2400" b="0" i="1" dirty="0" err="1">
                <a:latin typeface="Times New Roman" panose="02020603050405020304" pitchFamily="18" charset="0"/>
                <a:cs typeface="Times New Roman" panose="02020603050405020304" pitchFamily="18" charset="0"/>
              </a:rPr>
              <a:t>at</a:t>
            </a:r>
            <a:r>
              <a:rPr lang="it-IT" altLang="en-US" sz="2400" b="0" i="1" dirty="0">
                <a:latin typeface="Times New Roman" panose="02020603050405020304" pitchFamily="18" charset="0"/>
                <a:cs typeface="Times New Roman" panose="02020603050405020304" pitchFamily="18" charset="0"/>
              </a:rPr>
              <a:t> a </a:t>
            </a:r>
            <a:r>
              <a:rPr lang="it-IT" altLang="en-US" sz="2400" b="0" i="1" dirty="0" err="1">
                <a:latin typeface="Times New Roman" panose="02020603050405020304" pitchFamily="18" charset="0"/>
                <a:cs typeface="Times New Roman" panose="02020603050405020304" pitchFamily="18" charset="0"/>
              </a:rPr>
              <a:t>Glance</a:t>
            </a:r>
            <a:r>
              <a:rPr lang="it-IT" altLang="en-US" sz="2400" b="0" dirty="0">
                <a:latin typeface="Times New Roman" panose="02020603050405020304" pitchFamily="18" charset="0"/>
                <a:cs typeface="Times New Roman" panose="02020603050405020304" pitchFamily="18" charset="0"/>
              </a:rPr>
              <a:t>,</a:t>
            </a:r>
            <a:r>
              <a:rPr lang="it-IT" altLang="en-US" sz="2400" b="0" i="1" dirty="0">
                <a:latin typeface="Times New Roman" panose="02020603050405020304" pitchFamily="18" charset="0"/>
                <a:cs typeface="Times New Roman" panose="02020603050405020304" pitchFamily="18" charset="0"/>
              </a:rPr>
              <a:t> </a:t>
            </a:r>
            <a:r>
              <a:rPr lang="it-IT" altLang="en-US" sz="2400" b="0" dirty="0">
                <a:latin typeface="Times New Roman" panose="02020603050405020304" pitchFamily="18" charset="0"/>
                <a:cs typeface="Times New Roman" panose="02020603050405020304" pitchFamily="18" charset="0"/>
              </a:rPr>
              <a:t>2015.</a:t>
            </a:r>
          </a:p>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Ma vale la pena studiare? E quanto?</a:t>
            </a:r>
          </a:p>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In Italia il beneficio </a:t>
            </a:r>
            <a:r>
              <a:rPr lang="it-IT" altLang="en-US" sz="2400" b="0" u="sng" dirty="0">
                <a:latin typeface="Times New Roman" panose="02020603050405020304" pitchFamily="18" charset="0"/>
                <a:cs typeface="Times New Roman" panose="02020603050405020304" pitchFamily="18" charset="0"/>
              </a:rPr>
              <a:t>netto</a:t>
            </a:r>
            <a:r>
              <a:rPr lang="it-IT" altLang="en-US" sz="2400" b="0" dirty="0">
                <a:latin typeface="Times New Roman" panose="02020603050405020304" pitchFamily="18" charset="0"/>
                <a:cs typeface="Times New Roman" panose="02020603050405020304" pitchFamily="18" charset="0"/>
              </a:rPr>
              <a:t> della laurea rispetto al diploma è pari, per un maschio, a circa 193k USD calcolato su tutta la vita lavorativa.</a:t>
            </a:r>
          </a:p>
          <a:p>
            <a:pPr lvl="1">
              <a:buFont typeface="Wingdings" panose="05000000000000000000" pitchFamily="2" charset="2"/>
              <a:buChar char="§"/>
            </a:pPr>
            <a:r>
              <a:rPr lang="it-IT" altLang="en-US" sz="2000" b="0" dirty="0">
                <a:latin typeface="Times New Roman" panose="02020603050405020304" pitchFamily="18" charset="0"/>
                <a:cs typeface="Times New Roman" panose="02020603050405020304" pitchFamily="18" charset="0"/>
              </a:rPr>
              <a:t>In dettaglio: costo istruzione universitaria 56k, di cui 42k di «</a:t>
            </a:r>
            <a:r>
              <a:rPr lang="it-IT" altLang="en-US" sz="2000" b="0" dirty="0" err="1">
                <a:latin typeface="Times New Roman" panose="02020603050405020304" pitchFamily="18" charset="0"/>
                <a:cs typeface="Times New Roman" panose="02020603050405020304" pitchFamily="18" charset="0"/>
              </a:rPr>
              <a:t>foregone</a:t>
            </a:r>
            <a:r>
              <a:rPr lang="it-IT" altLang="en-US" sz="2000" b="0" dirty="0">
                <a:latin typeface="Times New Roman" panose="02020603050405020304" pitchFamily="18" charset="0"/>
                <a:cs typeface="Times New Roman" panose="02020603050405020304" pitchFamily="18" charset="0"/>
              </a:rPr>
              <a:t> </a:t>
            </a:r>
            <a:r>
              <a:rPr lang="it-IT" altLang="en-US" sz="2000" b="0" dirty="0" err="1">
                <a:latin typeface="Times New Roman" panose="02020603050405020304" pitchFamily="18" charset="0"/>
                <a:cs typeface="Times New Roman" panose="02020603050405020304" pitchFamily="18" charset="0"/>
              </a:rPr>
              <a:t>earnings</a:t>
            </a:r>
            <a:r>
              <a:rPr lang="it-IT" altLang="en-US" sz="2000" b="0" dirty="0">
                <a:latin typeface="Times New Roman" panose="02020603050405020304" pitchFamily="18" charset="0"/>
                <a:cs typeface="Times New Roman" panose="02020603050405020304" pitchFamily="18" charset="0"/>
              </a:rPr>
              <a:t>»; guadagno extra istruzione universitaria 249k. </a:t>
            </a:r>
          </a:p>
          <a:p>
            <a:pPr lvl="1">
              <a:buFont typeface="Wingdings" panose="05000000000000000000" pitchFamily="2" charset="2"/>
              <a:buChar char="§"/>
            </a:pPr>
            <a:r>
              <a:rPr lang="it-IT" altLang="en-US" sz="2000" b="0" dirty="0" err="1">
                <a:latin typeface="Times New Roman" panose="02020603050405020304" pitchFamily="18" charset="0"/>
                <a:cs typeface="Times New Roman" panose="02020603050405020304" pitchFamily="18" charset="0"/>
              </a:rPr>
              <a:t>N.b.</a:t>
            </a:r>
            <a:r>
              <a:rPr lang="it-IT" altLang="en-US" sz="2000" b="0" dirty="0">
                <a:latin typeface="Times New Roman" panose="02020603050405020304" pitchFamily="18" charset="0"/>
                <a:cs typeface="Times New Roman" panose="02020603050405020304" pitchFamily="18" charset="0"/>
              </a:rPr>
              <a:t>: Per le femmine il beneficio netto è solo 124k.</a:t>
            </a:r>
          </a:p>
          <a:p>
            <a:pPr>
              <a:buFont typeface="Wingdings" panose="05000000000000000000" pitchFamily="2" charset="2"/>
              <a:buChar char="§"/>
            </a:pPr>
            <a:r>
              <a:rPr lang="it-IT" altLang="en-US" sz="2400" b="0" dirty="0">
                <a:latin typeface="Times New Roman" panose="02020603050405020304" pitchFamily="18" charset="0"/>
                <a:cs typeface="Times New Roman" panose="02020603050405020304" pitchFamily="18" charset="0"/>
              </a:rPr>
              <a:t>In USA il beneficio netto (per un maschio) è 443k USD. </a:t>
            </a:r>
          </a:p>
          <a:p>
            <a:endParaRPr lang="it-IT"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8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387">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8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19072A-BE7B-4D2F-99F6-C44B5F5A87D5}"/>
              </a:ext>
            </a:extLst>
          </p:cNvPr>
          <p:cNvSpPr>
            <a:spLocks noGrp="1"/>
          </p:cNvSpPr>
          <p:nvPr>
            <p:ph type="title"/>
          </p:nvPr>
        </p:nvSpPr>
        <p:spPr>
          <a:xfrm>
            <a:off x="323528" y="116632"/>
            <a:ext cx="8496944" cy="792088"/>
          </a:xfrm>
        </p:spPr>
        <p:txBody>
          <a:bodyPr/>
          <a:lstStyle/>
          <a:p>
            <a:pPr algn="ctr"/>
            <a:r>
              <a:rPr lang="it-IT" sz="3600" b="0" dirty="0">
                <a:latin typeface="Times New Roman" panose="02020603050405020304" pitchFamily="18" charset="0"/>
                <a:cs typeface="Times New Roman" panose="02020603050405020304" pitchFamily="18" charset="0"/>
              </a:rPr>
              <a:t>Gli agenti economici sono «egoisti»</a:t>
            </a:r>
          </a:p>
        </p:txBody>
      </p:sp>
      <p:sp>
        <p:nvSpPr>
          <p:cNvPr id="3" name="Segnaposto contenuto 2">
            <a:extLst>
              <a:ext uri="{FF2B5EF4-FFF2-40B4-BE49-F238E27FC236}">
                <a16:creationId xmlns:a16="http://schemas.microsoft.com/office/drawing/2014/main" id="{F9DCA2C8-BAD2-48CE-985D-CE7F95DBADE3}"/>
              </a:ext>
            </a:extLst>
          </p:cNvPr>
          <p:cNvSpPr>
            <a:spLocks noGrp="1"/>
          </p:cNvSpPr>
          <p:nvPr>
            <p:ph idx="1"/>
          </p:nvPr>
        </p:nvSpPr>
        <p:spPr>
          <a:xfrm>
            <a:off x="143508" y="980728"/>
            <a:ext cx="8856984" cy="5256584"/>
          </a:xfrm>
        </p:spPr>
        <p:txBody>
          <a:bodyPr/>
          <a:lstStyle/>
          <a:p>
            <a:pPr>
              <a:lnSpc>
                <a:spcPct val="90000"/>
              </a:lnSpc>
              <a:buFont typeface="Arial" panose="020B0604020202020204" pitchFamily="34" charset="0"/>
              <a:buChar char="•"/>
            </a:pPr>
            <a:r>
              <a:rPr lang="it-IT" altLang="it-IT" sz="2800" b="0" dirty="0">
                <a:solidFill>
                  <a:srgbClr val="000000"/>
                </a:solidFill>
                <a:latin typeface="Times New Roman" panose="02020603050405020304" pitchFamily="18" charset="0"/>
              </a:rPr>
              <a:t>Per studiare le scelte degli agenti economici la teoria economica deve porre alcune ipotesi sul loro comportamento.</a:t>
            </a:r>
          </a:p>
          <a:p>
            <a:pPr>
              <a:lnSpc>
                <a:spcPct val="90000"/>
              </a:lnSpc>
              <a:buFont typeface="Arial" panose="020B0604020202020204" pitchFamily="34" charset="0"/>
              <a:buChar char="•"/>
            </a:pPr>
            <a:r>
              <a:rPr lang="it-IT" altLang="it-IT" sz="2800" b="0" dirty="0">
                <a:solidFill>
                  <a:srgbClr val="000000"/>
                </a:solidFill>
                <a:latin typeface="Times New Roman" panose="02020603050405020304" pitchFamily="18" charset="0"/>
              </a:rPr>
              <a:t>La prima ipotesi è che gli agenti compiano le proprie scelte mossi esclusivamente dal proprio </a:t>
            </a:r>
            <a:r>
              <a:rPr lang="it-IT" altLang="it-IT" sz="2800" b="0" dirty="0">
                <a:solidFill>
                  <a:srgbClr val="DC0081"/>
                </a:solidFill>
                <a:latin typeface="Times New Roman" panose="02020603050405020304" pitchFamily="18" charset="0"/>
              </a:rPr>
              <a:t>interesse individuale</a:t>
            </a:r>
            <a:r>
              <a:rPr lang="it-IT" altLang="it-IT" sz="2800" b="0" dirty="0">
                <a:solidFill>
                  <a:srgbClr val="000000"/>
                </a:solidFill>
                <a:latin typeface="Times New Roman" panose="02020603050405020304" pitchFamily="18" charset="0"/>
              </a:rPr>
              <a:t> o </a:t>
            </a:r>
            <a:r>
              <a:rPr lang="it-IT" altLang="it-IT" sz="2800" b="0" i="1" dirty="0">
                <a:solidFill>
                  <a:srgbClr val="DC0081"/>
                </a:solidFill>
                <a:latin typeface="Times New Roman" panose="02020603050405020304" pitchFamily="18" charset="0"/>
              </a:rPr>
              <a:t>self-</a:t>
            </a:r>
            <a:r>
              <a:rPr lang="it-IT" altLang="it-IT" sz="2800" b="0" i="1" dirty="0" err="1">
                <a:solidFill>
                  <a:srgbClr val="DC0081"/>
                </a:solidFill>
                <a:latin typeface="Times New Roman" panose="02020603050405020304" pitchFamily="18" charset="0"/>
              </a:rPr>
              <a:t>interest</a:t>
            </a:r>
            <a:r>
              <a:rPr lang="it-IT" altLang="it-IT" sz="2800" b="0" dirty="0">
                <a:solidFill>
                  <a:srgbClr val="000000"/>
                </a:solidFill>
                <a:latin typeface="Times New Roman" panose="02020603050405020304" pitchFamily="18" charset="0"/>
              </a:rPr>
              <a:t>.</a:t>
            </a:r>
            <a:r>
              <a:rPr lang="it-IT" altLang="it-IT" sz="2800" b="0" i="1" dirty="0">
                <a:solidFill>
                  <a:srgbClr val="000000"/>
                </a:solidFill>
                <a:latin typeface="Times New Roman" panose="02020603050405020304" pitchFamily="18" charset="0"/>
              </a:rPr>
              <a:t> </a:t>
            </a:r>
            <a:r>
              <a:rPr lang="it-IT" altLang="it-IT" sz="2800" b="0" dirty="0">
                <a:solidFill>
                  <a:srgbClr val="000000"/>
                </a:solidFill>
                <a:latin typeface="Times New Roman" panose="02020603050405020304" pitchFamily="18" charset="0"/>
              </a:rPr>
              <a:t>Siano cioè «egoisti».	</a:t>
            </a:r>
          </a:p>
          <a:p>
            <a:pPr>
              <a:lnSpc>
                <a:spcPct val="90000"/>
              </a:lnSpc>
              <a:buFont typeface="Wingdings" panose="05000000000000000000" pitchFamily="2" charset="2"/>
              <a:buChar char="§"/>
            </a:pPr>
            <a:r>
              <a:rPr lang="it-IT" altLang="it-IT" sz="2800" b="0" dirty="0">
                <a:solidFill>
                  <a:srgbClr val="000000"/>
                </a:solidFill>
                <a:latin typeface="Times New Roman" panose="02020603050405020304" pitchFamily="18" charset="0"/>
              </a:rPr>
              <a:t>Questo non significa che gli economisti pensino che gli agenti siano </a:t>
            </a:r>
            <a:r>
              <a:rPr lang="it-IT" altLang="it-IT" sz="2800" b="0" u="sng" dirty="0">
                <a:solidFill>
                  <a:srgbClr val="000000"/>
                </a:solidFill>
                <a:latin typeface="Times New Roman" panose="02020603050405020304" pitchFamily="18" charset="0"/>
              </a:rPr>
              <a:t>soltanto</a:t>
            </a:r>
            <a:r>
              <a:rPr lang="it-IT" altLang="it-IT" sz="2800" b="0" dirty="0">
                <a:solidFill>
                  <a:srgbClr val="000000"/>
                </a:solidFill>
                <a:latin typeface="Times New Roman" panose="02020603050405020304" pitchFamily="18" charset="0"/>
              </a:rPr>
              <a:t> egoisti, ma semplicemente che questo è l’aspetto del comportamento umano che intendono studiare. </a:t>
            </a:r>
          </a:p>
          <a:p>
            <a:pPr lvl="1">
              <a:lnSpc>
                <a:spcPct val="90000"/>
              </a:lnSpc>
              <a:buFont typeface="Wingdings" panose="05000000000000000000" pitchFamily="2" charset="2"/>
              <a:buChar char="§"/>
            </a:pPr>
            <a:r>
              <a:rPr lang="it-IT" altLang="it-IT" sz="2400" b="0" dirty="0">
                <a:solidFill>
                  <a:srgbClr val="000000"/>
                </a:solidFill>
                <a:latin typeface="Times New Roman" panose="02020603050405020304" pitchFamily="18" charset="0"/>
              </a:rPr>
              <a:t>In fondo, anche l’altruismo potrebbe essere </a:t>
            </a:r>
            <a:r>
              <a:rPr lang="it-IT" altLang="it-IT" sz="2400" b="0" i="1" dirty="0">
                <a:solidFill>
                  <a:srgbClr val="000000"/>
                </a:solidFill>
                <a:latin typeface="Times New Roman" panose="02020603050405020304" pitchFamily="18" charset="0"/>
              </a:rPr>
              <a:t>self-</a:t>
            </a:r>
            <a:r>
              <a:rPr lang="it-IT" altLang="it-IT" sz="2400" b="0" i="1" dirty="0" err="1">
                <a:solidFill>
                  <a:srgbClr val="000000"/>
                </a:solidFill>
                <a:latin typeface="Times New Roman" panose="02020603050405020304" pitchFamily="18" charset="0"/>
              </a:rPr>
              <a:t>interested</a:t>
            </a:r>
            <a:r>
              <a:rPr lang="it-IT" altLang="it-IT" sz="2400" b="0" dirty="0">
                <a:solidFill>
                  <a:srgbClr val="000000"/>
                </a:solidFill>
                <a:latin typeface="Times New Roman" panose="02020603050405020304" pitchFamily="18" charset="0"/>
              </a:rPr>
              <a:t>. Basta ipotizzare (come fanno alcuni economisti) che fare del bene aumenti il benessere anche del benefattore!</a:t>
            </a:r>
          </a:p>
          <a:p>
            <a:pPr>
              <a:lnSpc>
                <a:spcPct val="90000"/>
              </a:lnSpc>
              <a:buFont typeface="Wingdings" panose="05000000000000000000" pitchFamily="2" charset="2"/>
              <a:buChar char="§"/>
            </a:pPr>
            <a:endParaRPr lang="it-IT" altLang="it-IT" sz="2800" b="0" dirty="0">
              <a:solidFill>
                <a:srgbClr val="000000"/>
              </a:solidFill>
              <a:latin typeface="Times New Roman" panose="02020603050405020304" pitchFamily="18" charset="0"/>
            </a:endParaRPr>
          </a:p>
          <a:p>
            <a:endParaRPr lang="it-IT" dirty="0"/>
          </a:p>
        </p:txBody>
      </p:sp>
    </p:spTree>
    <p:extLst>
      <p:ext uri="{BB962C8B-B14F-4D97-AF65-F5344CB8AC3E}">
        <p14:creationId xmlns:p14="http://schemas.microsoft.com/office/powerpoint/2010/main" val="232424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5536" y="-9593"/>
            <a:ext cx="7772400" cy="836613"/>
          </a:xfrm>
        </p:spPr>
        <p:txBody>
          <a:bodyPr/>
          <a:lstStyle/>
          <a:p>
            <a:pPr algn="ctr"/>
            <a:r>
              <a:rPr lang="it-IT" altLang="it-IT" sz="3600" b="0" dirty="0">
                <a:latin typeface="Times New Roman" panose="02020603050405020304" pitchFamily="18" charset="0"/>
              </a:rPr>
              <a:t>Gli agenti economici sono razionali</a:t>
            </a:r>
          </a:p>
        </p:txBody>
      </p:sp>
      <p:sp>
        <p:nvSpPr>
          <p:cNvPr id="279555" name="Rectangle 3"/>
          <p:cNvSpPr>
            <a:spLocks noGrp="1" noChangeArrowheads="1"/>
          </p:cNvSpPr>
          <p:nvPr>
            <p:ph type="body" idx="1"/>
          </p:nvPr>
        </p:nvSpPr>
        <p:spPr>
          <a:xfrm>
            <a:off x="215106" y="861560"/>
            <a:ext cx="8713788" cy="5184105"/>
          </a:xfrm>
        </p:spPr>
        <p:txBody>
          <a:bodyPr/>
          <a:lstStyle/>
          <a:p>
            <a:pPr>
              <a:lnSpc>
                <a:spcPct val="80000"/>
              </a:lnSpc>
              <a:buFont typeface="Wingdings" panose="05000000000000000000" pitchFamily="2" charset="2"/>
              <a:buChar char="§"/>
            </a:pPr>
            <a:r>
              <a:rPr lang="it-IT" altLang="it-IT" sz="2400" b="0" dirty="0">
                <a:latin typeface="Times New Roman" panose="02020603050405020304" pitchFamily="18" charset="0"/>
              </a:rPr>
              <a:t>L’ipotesi che </a:t>
            </a:r>
            <a:r>
              <a:rPr lang="it-IT" altLang="it-IT" sz="2400" b="0" dirty="0">
                <a:solidFill>
                  <a:srgbClr val="DC0081"/>
                </a:solidFill>
                <a:latin typeface="Times New Roman" panose="02020603050405020304" pitchFamily="18" charset="0"/>
              </a:rPr>
              <a:t>gli agenti economici sono razionali </a:t>
            </a:r>
            <a:r>
              <a:rPr lang="it-IT" altLang="it-IT" sz="2400" b="0" dirty="0">
                <a:latin typeface="Times New Roman" panose="02020603050405020304" pitchFamily="18" charset="0"/>
              </a:rPr>
              <a:t>è </a:t>
            </a:r>
          </a:p>
          <a:p>
            <a:pPr marL="0" indent="0">
              <a:lnSpc>
                <a:spcPct val="80000"/>
              </a:lnSpc>
              <a:buNone/>
            </a:pPr>
            <a:r>
              <a:rPr lang="it-IT" altLang="it-IT" sz="2400" b="0" dirty="0">
                <a:latin typeface="Times New Roman" panose="02020603050405020304" pitchFamily="18" charset="0"/>
              </a:rPr>
              <a:t>	assolutamente centrale in tutta la teoria economica…</a:t>
            </a:r>
          </a:p>
          <a:p>
            <a:pPr>
              <a:lnSpc>
                <a:spcPct val="80000"/>
              </a:lnSpc>
              <a:buFont typeface="Wingdings" panose="05000000000000000000" pitchFamily="2" charset="2"/>
              <a:buChar char="§"/>
            </a:pPr>
            <a:r>
              <a:rPr lang="it-IT" altLang="it-IT" sz="2400" b="0" dirty="0">
                <a:latin typeface="Times New Roman" panose="02020603050405020304" pitchFamily="18" charset="0"/>
              </a:rPr>
              <a:t>… ma cosa significa “essere razionali”?</a:t>
            </a:r>
          </a:p>
          <a:p>
            <a:pPr>
              <a:lnSpc>
                <a:spcPct val="80000"/>
              </a:lnSpc>
              <a:buFont typeface="Wingdings" panose="05000000000000000000" pitchFamily="2" charset="2"/>
              <a:buChar char="§"/>
            </a:pPr>
            <a:r>
              <a:rPr lang="it-IT" altLang="it-IT" sz="2400" b="0" dirty="0">
                <a:latin typeface="Times New Roman" panose="02020603050405020304" pitchFamily="18" charset="0"/>
              </a:rPr>
              <a:t>In generale, “essere razionali” significa soltanto scegliere in base ad un </a:t>
            </a:r>
            <a:r>
              <a:rPr lang="it-IT" altLang="it-IT" sz="2400" b="0" u="sng" dirty="0">
                <a:latin typeface="Times New Roman" panose="02020603050405020304" pitchFamily="18" charset="0"/>
              </a:rPr>
              <a:t>criterio</a:t>
            </a:r>
            <a:r>
              <a:rPr lang="it-IT" altLang="it-IT" sz="2400" b="0" dirty="0">
                <a:latin typeface="Times New Roman" panose="02020603050405020304" pitchFamily="18" charset="0"/>
              </a:rPr>
              <a:t>. E’ l’esistenza di un criterio ed il fatto di seguirlo </a:t>
            </a:r>
            <a:r>
              <a:rPr lang="it-IT" altLang="it-IT" sz="2400" b="0" u="sng" dirty="0">
                <a:latin typeface="Times New Roman" panose="02020603050405020304" pitchFamily="18" charset="0"/>
              </a:rPr>
              <a:t>coerentemente</a:t>
            </a:r>
            <a:r>
              <a:rPr lang="it-IT" altLang="it-IT" sz="2400" b="0" dirty="0">
                <a:latin typeface="Times New Roman" panose="02020603050405020304" pitchFamily="18" charset="0"/>
              </a:rPr>
              <a:t> che rende gli agenti razionali.</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Quindi: </a:t>
            </a:r>
            <a:r>
              <a:rPr lang="it-IT" altLang="it-IT" sz="2400" b="0" dirty="0">
                <a:solidFill>
                  <a:srgbClr val="DC0081"/>
                </a:solidFill>
                <a:latin typeface="Times New Roman" panose="02020603050405020304" pitchFamily="18" charset="0"/>
              </a:rPr>
              <a:t>razionalità = coerenza nel seguire un criterio</a:t>
            </a:r>
          </a:p>
          <a:p>
            <a:pPr>
              <a:lnSpc>
                <a:spcPct val="80000"/>
              </a:lnSpc>
              <a:buFont typeface="Wingdings" panose="05000000000000000000" pitchFamily="2" charset="2"/>
              <a:buChar char="§"/>
            </a:pPr>
            <a:r>
              <a:rPr lang="it-IT" altLang="it-IT" sz="2400" b="0" dirty="0">
                <a:latin typeface="Times New Roman" panose="02020603050405020304" pitchFamily="18" charset="0"/>
              </a:rPr>
              <a:t>Il criterio può essere uno qualsiasi, ma in economia si adotta (quasi) sempre il criterio di </a:t>
            </a:r>
            <a:r>
              <a:rPr lang="it-IT" altLang="it-IT" sz="2400" b="0" dirty="0">
                <a:solidFill>
                  <a:srgbClr val="DC0081"/>
                </a:solidFill>
                <a:latin typeface="Times New Roman" panose="02020603050405020304" pitchFamily="18" charset="0"/>
              </a:rPr>
              <a:t>massimizzazione della soddisfazione (benessere, utilità, beneficio netto)</a:t>
            </a:r>
            <a:r>
              <a:rPr lang="it-IT" altLang="it-IT" sz="2400" b="0" dirty="0">
                <a:latin typeface="Times New Roman" panose="02020603050405020304" pitchFamily="18" charset="0"/>
              </a:rPr>
              <a:t>: un agente è razionale quando le sue decisioni massimizzano la sua soddisfazione.</a:t>
            </a:r>
          </a:p>
          <a:p>
            <a:pPr lvl="1">
              <a:lnSpc>
                <a:spcPct val="80000"/>
              </a:lnSpc>
              <a:buFont typeface="Wingdings" panose="05000000000000000000" pitchFamily="2" charset="2"/>
              <a:buChar char="§"/>
            </a:pPr>
            <a:r>
              <a:rPr lang="it-IT" altLang="it-IT" sz="2400" b="0" dirty="0">
                <a:latin typeface="Times New Roman" panose="02020603050405020304" pitchFamily="18" charset="0"/>
              </a:rPr>
              <a:t>Quindi: in economia, vale </a:t>
            </a:r>
            <a:r>
              <a:rPr lang="it-IT" altLang="it-IT" sz="2400" b="0" dirty="0">
                <a:solidFill>
                  <a:srgbClr val="DC0081"/>
                </a:solidFill>
                <a:latin typeface="Times New Roman" panose="02020603050405020304" pitchFamily="18" charset="0"/>
              </a:rPr>
              <a:t>razionalità = massimizzazione.</a:t>
            </a:r>
            <a:endParaRPr lang="it-IT" altLang="it-IT" sz="2400" b="0" dirty="0">
              <a:latin typeface="Times New Roman" panose="02020603050405020304" pitchFamily="18" charset="0"/>
            </a:endParaRPr>
          </a:p>
          <a:p>
            <a:pPr>
              <a:lnSpc>
                <a:spcPct val="80000"/>
              </a:lnSpc>
              <a:buFont typeface="Wingdings" panose="05000000000000000000" pitchFamily="2" charset="2"/>
              <a:buChar char="§"/>
            </a:pPr>
            <a:r>
              <a:rPr lang="it-IT" altLang="it-IT" sz="2400" b="0" dirty="0">
                <a:latin typeface="Times New Roman" panose="02020603050405020304" pitchFamily="18" charset="0"/>
              </a:rPr>
              <a:t>Dal 1870 in poi, il criterio di razionalità in economia è stato formalizzato come criterio di scelta “al margine” (</a:t>
            </a:r>
            <a:r>
              <a:rPr lang="it-IT" altLang="it-IT" sz="2400" b="0" u="sng" dirty="0">
                <a:latin typeface="Times New Roman" panose="02020603050405020304" pitchFamily="18" charset="0"/>
              </a:rPr>
              <a:t>approccio marginalista</a:t>
            </a:r>
            <a:r>
              <a:rPr lang="it-IT" altLang="it-IT" sz="2400" b="0" dirty="0">
                <a:latin typeface="Times New Roman" panose="02020603050405020304" pitchFamily="18" charset="0"/>
              </a:rPr>
              <a:t>: p.e. W.S. </a:t>
            </a:r>
            <a:r>
              <a:rPr lang="it-IT" altLang="it-IT" sz="2400" b="0" dirty="0" err="1">
                <a:latin typeface="Times New Roman" panose="02020603050405020304" pitchFamily="18" charset="0"/>
              </a:rPr>
              <a:t>Jevons</a:t>
            </a:r>
            <a:r>
              <a:rPr lang="it-IT" altLang="it-IT" sz="2400" b="0" dirty="0">
                <a:latin typeface="Times New Roman" panose="02020603050405020304" pitchFamily="18" charset="0"/>
              </a:rPr>
              <a:t>).</a:t>
            </a:r>
          </a:p>
          <a:p>
            <a:pPr>
              <a:lnSpc>
                <a:spcPct val="80000"/>
              </a:lnSpc>
              <a:buFont typeface="Wingdings" panose="05000000000000000000" pitchFamily="2" charset="2"/>
              <a:buChar char="§"/>
            </a:pPr>
            <a:endParaRPr lang="it-IT" altLang="it-IT" sz="2400" b="0" dirty="0">
              <a:latin typeface="Times New Roman" panose="02020603050405020304" pitchFamily="18" charset="0"/>
            </a:endParaRPr>
          </a:p>
        </p:txBody>
      </p:sp>
      <p:pic>
        <p:nvPicPr>
          <p:cNvPr id="279556" name="Picture 4" descr="Photo of W.S. Jev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0"/>
            <a:ext cx="1309688" cy="177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9555">
                                            <p:txEl>
                                              <p:pRg st="3" end="3"/>
                                            </p:txEl>
                                          </p:spTgt>
                                        </p:tgtEl>
                                        <p:attrNameLst>
                                          <p:attrName>style.visibility</p:attrName>
                                        </p:attrNameLst>
                                      </p:cBhvr>
                                      <p:to>
                                        <p:strVal val="visible"/>
                                      </p:to>
                                    </p:set>
                                    <p:anim calcmode="lin" valueType="num">
                                      <p:cBhvr additive="base">
                                        <p:cTn id="7" dur="500" fill="hold"/>
                                        <p:tgtEl>
                                          <p:spTgt spid="27955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9555">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79555">
                                            <p:txEl>
                                              <p:pRg st="4" end="4"/>
                                            </p:txEl>
                                          </p:spTgt>
                                        </p:tgtEl>
                                        <p:attrNameLst>
                                          <p:attrName>style.visibility</p:attrName>
                                        </p:attrNameLst>
                                      </p:cBhvr>
                                      <p:to>
                                        <p:strVal val="visible"/>
                                      </p:to>
                                    </p:set>
                                    <p:anim calcmode="lin" valueType="num">
                                      <p:cBhvr additive="base">
                                        <p:cTn id="11" dur="500" fill="hold"/>
                                        <p:tgtEl>
                                          <p:spTgt spid="27955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795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279555">
                                            <p:txEl>
                                              <p:pRg st="5" end="5"/>
                                            </p:txEl>
                                          </p:spTgt>
                                        </p:tgtEl>
                                        <p:attrNameLst>
                                          <p:attrName>style.visibility</p:attrName>
                                        </p:attrNameLst>
                                      </p:cBhvr>
                                      <p:to>
                                        <p:strVal val="visible"/>
                                      </p:to>
                                    </p:set>
                                    <p:anim calcmode="lin" valueType="num">
                                      <p:cBhvr additive="base">
                                        <p:cTn id="17" dur="500" fill="hold"/>
                                        <p:tgtEl>
                                          <p:spTgt spid="279555">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79555">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79555">
                                            <p:txEl>
                                              <p:pRg st="6" end="6"/>
                                            </p:txEl>
                                          </p:spTgt>
                                        </p:tgtEl>
                                        <p:attrNameLst>
                                          <p:attrName>style.visibility</p:attrName>
                                        </p:attrNameLst>
                                      </p:cBhvr>
                                      <p:to>
                                        <p:strVal val="visible"/>
                                      </p:to>
                                    </p:set>
                                    <p:anim calcmode="lin" valueType="num">
                                      <p:cBhvr additive="base">
                                        <p:cTn id="21" dur="500" fill="hold"/>
                                        <p:tgtEl>
                                          <p:spTgt spid="279555">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7955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nodeType="clickEffect">
                                  <p:stCondLst>
                                    <p:cond delay="0"/>
                                  </p:stCondLst>
                                  <p:childTnLst>
                                    <p:set>
                                      <p:cBhvr>
                                        <p:cTn id="26" dur="1" fill="hold">
                                          <p:stCondLst>
                                            <p:cond delay="0"/>
                                          </p:stCondLst>
                                        </p:cTn>
                                        <p:tgtEl>
                                          <p:spTgt spid="279555">
                                            <p:txEl>
                                              <p:pRg st="7" end="7"/>
                                            </p:txEl>
                                          </p:spTgt>
                                        </p:tgtEl>
                                        <p:attrNameLst>
                                          <p:attrName>style.visibility</p:attrName>
                                        </p:attrNameLst>
                                      </p:cBhvr>
                                      <p:to>
                                        <p:strVal val="visible"/>
                                      </p:to>
                                    </p:set>
                                    <p:anim calcmode="lin" valueType="num">
                                      <p:cBhvr additive="base">
                                        <p:cTn id="27" dur="500" fill="hold"/>
                                        <p:tgtEl>
                                          <p:spTgt spid="279555">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79555">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79556"/>
                                        </p:tgtEl>
                                        <p:attrNameLst>
                                          <p:attrName>style.visibility</p:attrName>
                                        </p:attrNameLst>
                                      </p:cBhvr>
                                      <p:to>
                                        <p:strVal val="visible"/>
                                      </p:to>
                                    </p:set>
                                    <p:anim calcmode="lin" valueType="num">
                                      <p:cBhvr additive="base">
                                        <p:cTn id="31" dur="500" fill="hold"/>
                                        <p:tgtEl>
                                          <p:spTgt spid="279556"/>
                                        </p:tgtEl>
                                        <p:attrNameLst>
                                          <p:attrName>ppt_x</p:attrName>
                                        </p:attrNameLst>
                                      </p:cBhvr>
                                      <p:tavLst>
                                        <p:tav tm="0">
                                          <p:val>
                                            <p:strVal val="#ppt_x"/>
                                          </p:val>
                                        </p:tav>
                                        <p:tav tm="100000">
                                          <p:val>
                                            <p:strVal val="#ppt_x"/>
                                          </p:val>
                                        </p:tav>
                                      </p:tavLst>
                                    </p:anim>
                                    <p:anim calcmode="lin" valueType="num">
                                      <p:cBhvr additive="base">
                                        <p:cTn id="32" dur="500" fill="hold"/>
                                        <p:tgtEl>
                                          <p:spTgt spid="27955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4213" y="188913"/>
            <a:ext cx="7772400" cy="647700"/>
          </a:xfrm>
        </p:spPr>
        <p:txBody>
          <a:bodyPr/>
          <a:lstStyle/>
          <a:p>
            <a:pPr algn="ctr"/>
            <a:r>
              <a:rPr lang="it-IT" altLang="it-IT" sz="3600" b="0">
                <a:latin typeface="Times New Roman" panose="02020603050405020304" pitchFamily="18" charset="0"/>
              </a:rPr>
              <a:t>Razionalità come scelta al margine</a:t>
            </a:r>
          </a:p>
        </p:txBody>
      </p:sp>
      <p:sp>
        <p:nvSpPr>
          <p:cNvPr id="281603" name="Rectangle 3"/>
          <p:cNvSpPr>
            <a:spLocks noGrp="1" noChangeArrowheads="1"/>
          </p:cNvSpPr>
          <p:nvPr>
            <p:ph type="body" idx="1"/>
          </p:nvPr>
        </p:nvSpPr>
        <p:spPr>
          <a:xfrm>
            <a:off x="0" y="908050"/>
            <a:ext cx="9144000" cy="5805488"/>
          </a:xfrm>
        </p:spPr>
        <p:txBody>
          <a:bodyPr/>
          <a:lstStyle/>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Variazioni marginali</a:t>
            </a:r>
            <a:r>
              <a:rPr lang="it-IT" altLang="it-IT" sz="2400" b="0" dirty="0">
                <a:latin typeface="Times New Roman" panose="02020603050405020304" pitchFamily="18" charset="0"/>
              </a:rPr>
              <a:t>: piccoli cambiamenti incrementali rispetto ad una data quantità o dato un piano d’azione.</a:t>
            </a:r>
          </a:p>
          <a:p>
            <a:pPr>
              <a:lnSpc>
                <a:spcPct val="80000"/>
              </a:lnSpc>
              <a:buFont typeface="Wingdings" panose="05000000000000000000" pitchFamily="2" charset="2"/>
              <a:buChar char="§"/>
            </a:pPr>
            <a:r>
              <a:rPr lang="it-IT" altLang="it-IT" sz="2400" b="0" dirty="0">
                <a:latin typeface="Times New Roman" panose="02020603050405020304" pitchFamily="18" charset="0"/>
              </a:rPr>
              <a:t>Gli agenti </a:t>
            </a:r>
            <a:r>
              <a:rPr lang="it-IT" altLang="it-IT" sz="2400" b="0" dirty="0">
                <a:solidFill>
                  <a:srgbClr val="DC0081"/>
                </a:solidFill>
                <a:latin typeface="Times New Roman" panose="02020603050405020304" pitchFamily="18" charset="0"/>
              </a:rPr>
              <a:t>razionali</a:t>
            </a:r>
            <a:r>
              <a:rPr lang="it-IT" altLang="it-IT" sz="2400" b="0" dirty="0">
                <a:latin typeface="Times New Roman" panose="02020603050405020304" pitchFamily="18" charset="0"/>
              </a:rPr>
              <a:t> prendono le decisioni confrontando i </a:t>
            </a:r>
            <a:r>
              <a:rPr lang="it-IT" altLang="it-IT" sz="2400" b="0" u="sng" dirty="0">
                <a:latin typeface="Times New Roman" panose="02020603050405020304" pitchFamily="18" charset="0"/>
              </a:rPr>
              <a:t>costi</a:t>
            </a:r>
            <a:r>
              <a:rPr lang="it-IT" altLang="it-IT" sz="2400" b="0" dirty="0">
                <a:latin typeface="Times New Roman" panose="02020603050405020304" pitchFamily="18" charset="0"/>
              </a:rPr>
              <a:t> ed i </a:t>
            </a:r>
            <a:r>
              <a:rPr lang="it-IT" altLang="it-IT" sz="2400" b="0" u="sng" dirty="0">
                <a:latin typeface="Times New Roman" panose="02020603050405020304" pitchFamily="18" charset="0"/>
              </a:rPr>
              <a:t>benefici</a:t>
            </a:r>
            <a:r>
              <a:rPr lang="it-IT" altLang="it-IT" sz="2400" b="0" dirty="0">
                <a:latin typeface="Times New Roman" panose="02020603050405020304" pitchFamily="18" charset="0"/>
              </a:rPr>
              <a:t> indotti da una variazione marginale (è il c.d. ragionamento “al margine” o </a:t>
            </a:r>
            <a:r>
              <a:rPr lang="it-IT" altLang="it-IT" sz="2400" b="0" dirty="0">
                <a:solidFill>
                  <a:srgbClr val="DC0081"/>
                </a:solidFill>
                <a:latin typeface="Times New Roman" panose="02020603050405020304" pitchFamily="18" charset="0"/>
              </a:rPr>
              <a:t>regola marginalista</a:t>
            </a:r>
            <a:r>
              <a:rPr lang="it-IT" altLang="it-IT" sz="2400" b="0" dirty="0">
                <a:latin typeface="Times New Roman" panose="02020603050405020304" pitchFamily="18" charset="0"/>
              </a:rPr>
              <a:t>).</a:t>
            </a:r>
          </a:p>
          <a:p>
            <a:pPr lvl="1">
              <a:lnSpc>
                <a:spcPct val="80000"/>
              </a:lnSpc>
              <a:buFont typeface="Wingdings" panose="05000000000000000000" pitchFamily="2" charset="2"/>
              <a:buChar char="§"/>
            </a:pPr>
            <a:r>
              <a:rPr lang="it-IT" altLang="it-IT" sz="2000" b="0" dirty="0">
                <a:latin typeface="Times New Roman" panose="02020603050405020304" pitchFamily="18" charset="0"/>
              </a:rPr>
              <a:t>Il concetto di “margine” deriva dalla matematica (= piccolo incremento di una variabile), ma qui ci interessa la sua </a:t>
            </a:r>
            <a:r>
              <a:rPr lang="it-IT" altLang="it-IT" sz="2000" b="0" u="sng" dirty="0">
                <a:latin typeface="Times New Roman" panose="02020603050405020304" pitchFamily="18" charset="0"/>
              </a:rPr>
              <a:t>interpretazione economica</a:t>
            </a:r>
            <a:r>
              <a:rPr lang="it-IT" altLang="it-IT" sz="2000" b="0" dirty="0">
                <a:latin typeface="Times New Roman" panose="02020603050405020304" pitchFamily="18" charset="0"/>
              </a:rPr>
              <a:t>, che muta a seconda dei casi (vedi esempi). </a:t>
            </a:r>
          </a:p>
          <a:p>
            <a:pPr>
              <a:lnSpc>
                <a:spcPct val="80000"/>
              </a:lnSpc>
              <a:buFont typeface="Wingdings" panose="05000000000000000000" pitchFamily="2" charset="2"/>
              <a:buChar char="§"/>
            </a:pPr>
            <a:r>
              <a:rPr lang="it-IT" altLang="it-IT" sz="2400" b="0" dirty="0">
                <a:solidFill>
                  <a:srgbClr val="DC0081"/>
                </a:solidFill>
                <a:latin typeface="Times New Roman" panose="02020603050405020304" pitchFamily="18" charset="0"/>
              </a:rPr>
              <a:t>Criterio di scelta razionale</a:t>
            </a:r>
            <a:r>
              <a:rPr lang="it-IT" altLang="it-IT" sz="2400" b="0" dirty="0">
                <a:latin typeface="Times New Roman" panose="02020603050405020304" pitchFamily="18" charset="0"/>
              </a:rPr>
              <a:t>: compio una certa azione se e solo se </a:t>
            </a:r>
          </a:p>
          <a:p>
            <a:pPr marL="0" indent="0" algn="ctr">
              <a:lnSpc>
                <a:spcPct val="80000"/>
              </a:lnSpc>
              <a:buNone/>
            </a:pPr>
            <a:r>
              <a:rPr lang="it-IT" altLang="it-IT" sz="2400" dirty="0">
                <a:solidFill>
                  <a:srgbClr val="DC0081"/>
                </a:solidFill>
                <a:latin typeface="Times New Roman" panose="02020603050405020304" pitchFamily="18" charset="0"/>
              </a:rPr>
              <a:t>BM &gt; CM</a:t>
            </a:r>
          </a:p>
          <a:p>
            <a:pPr marL="0" indent="0" algn="ctr">
              <a:lnSpc>
                <a:spcPct val="80000"/>
              </a:lnSpc>
              <a:buNone/>
            </a:pPr>
            <a:r>
              <a:rPr lang="it-IT" altLang="it-IT" sz="2400" b="0" dirty="0">
                <a:latin typeface="Times New Roman" panose="02020603050405020304" pitchFamily="18" charset="0"/>
              </a:rPr>
              <a:t>BM = beneficio marginale azione; CM = costo marginale azione</a:t>
            </a:r>
          </a:p>
          <a:p>
            <a:pPr>
              <a:lnSpc>
                <a:spcPct val="80000"/>
              </a:lnSpc>
              <a:buFont typeface="Wingdings" panose="05000000000000000000" pitchFamily="2" charset="2"/>
              <a:buChar char="§"/>
            </a:pPr>
            <a:r>
              <a:rPr lang="it-IT" altLang="it-IT" sz="2400" b="0" dirty="0">
                <a:latin typeface="Times New Roman" panose="02020603050405020304" pitchFamily="18" charset="0"/>
              </a:rPr>
              <a:t>Esempi:</a:t>
            </a:r>
            <a:r>
              <a:rPr lang="it-IT" altLang="it-IT" sz="1800" b="0" dirty="0">
                <a:latin typeface="Times New Roman" panose="02020603050405020304" pitchFamily="18" charset="0"/>
              </a:rPr>
              <a:t> </a:t>
            </a:r>
          </a:p>
          <a:p>
            <a:pPr lvl="1">
              <a:lnSpc>
                <a:spcPct val="80000"/>
              </a:lnSpc>
              <a:buFont typeface="Wingdings" panose="05000000000000000000" pitchFamily="2" charset="2"/>
              <a:buChar char="§"/>
            </a:pPr>
            <a:r>
              <a:rPr lang="it-IT" altLang="it-IT" sz="2000" b="0" dirty="0">
                <a:latin typeface="Times New Roman" panose="02020603050405020304" pitchFamily="18" charset="0"/>
              </a:rPr>
              <a:t>Sono un neo-laureato. Mi conviene studiare un anno in più (Master)? [Ovvero: il beneficio economico che ottengo da tale istruzione supplementare è superiore al suo costo?]</a:t>
            </a:r>
          </a:p>
          <a:p>
            <a:pPr lvl="1">
              <a:lnSpc>
                <a:spcPct val="80000"/>
              </a:lnSpc>
              <a:buFont typeface="Wingdings" panose="05000000000000000000" pitchFamily="2" charset="2"/>
              <a:buChar char="§"/>
            </a:pPr>
            <a:r>
              <a:rPr lang="it-IT" altLang="it-IT" sz="2000" b="0" dirty="0">
                <a:latin typeface="Times New Roman" panose="02020603050405020304" pitchFamily="18" charset="0"/>
              </a:rPr>
              <a:t>Sono un ristoratore. Mi conviene prolungare di un’ora il mio orario di apertura?</a:t>
            </a:r>
          </a:p>
          <a:p>
            <a:pPr lvl="1">
              <a:lnSpc>
                <a:spcPct val="80000"/>
              </a:lnSpc>
              <a:buFont typeface="Wingdings" panose="05000000000000000000" pitchFamily="2" charset="2"/>
              <a:buChar char="§"/>
            </a:pPr>
            <a:r>
              <a:rPr lang="it-IT" altLang="it-IT" sz="2000" b="0" dirty="0">
                <a:latin typeface="Times New Roman" panose="02020603050405020304" pitchFamily="18" charset="0"/>
              </a:rPr>
              <a:t>Gestisco una compagnia aerea. Mi conviene aggiungere un volo supplementare su una certa rotta?</a:t>
            </a:r>
            <a:r>
              <a:rPr lang="it-IT" altLang="it-IT" sz="1800" b="0" dirty="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81603">
                                            <p:txEl>
                                              <p:pRg st="3" end="3"/>
                                            </p:txEl>
                                          </p:spTgt>
                                        </p:tgtEl>
                                        <p:attrNameLst>
                                          <p:attrName>style.visibility</p:attrName>
                                        </p:attrNameLst>
                                      </p:cBhvr>
                                      <p:to>
                                        <p:strVal val="visible"/>
                                      </p:to>
                                    </p:set>
                                    <p:anim calcmode="lin" valueType="num">
                                      <p:cBhvr additive="base">
                                        <p:cTn id="7" dur="500" fill="hold"/>
                                        <p:tgtEl>
                                          <p:spTgt spid="28160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160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81603">
                                            <p:txEl>
                                              <p:pRg st="4" end="4"/>
                                            </p:txEl>
                                          </p:spTgt>
                                        </p:tgtEl>
                                        <p:attrNameLst>
                                          <p:attrName>style.visibility</p:attrName>
                                        </p:attrNameLst>
                                      </p:cBhvr>
                                      <p:to>
                                        <p:strVal val="visible"/>
                                      </p:to>
                                    </p:set>
                                    <p:anim calcmode="lin" valueType="num">
                                      <p:cBhvr additive="base">
                                        <p:cTn id="11" dur="500" fill="hold"/>
                                        <p:tgtEl>
                                          <p:spTgt spid="28160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160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81603">
                                            <p:txEl>
                                              <p:pRg st="5" end="5"/>
                                            </p:txEl>
                                          </p:spTgt>
                                        </p:tgtEl>
                                        <p:attrNameLst>
                                          <p:attrName>style.visibility</p:attrName>
                                        </p:attrNameLst>
                                      </p:cBhvr>
                                      <p:to>
                                        <p:strVal val="visible"/>
                                      </p:to>
                                    </p:set>
                                    <p:anim calcmode="lin" valueType="num">
                                      <p:cBhvr additive="base">
                                        <p:cTn id="15" dur="500" fill="hold"/>
                                        <p:tgtEl>
                                          <p:spTgt spid="28160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8160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281603">
                                            <p:txEl>
                                              <p:pRg st="6" end="6"/>
                                            </p:txEl>
                                          </p:spTgt>
                                        </p:tgtEl>
                                        <p:attrNameLst>
                                          <p:attrName>style.visibility</p:attrName>
                                        </p:attrNameLst>
                                      </p:cBhvr>
                                      <p:to>
                                        <p:strVal val="visible"/>
                                      </p:to>
                                    </p:set>
                                    <p:anim calcmode="lin" valueType="num">
                                      <p:cBhvr additive="base">
                                        <p:cTn id="21" dur="500" fill="hold"/>
                                        <p:tgtEl>
                                          <p:spTgt spid="28160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81603">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81603">
                                            <p:txEl>
                                              <p:pRg st="7" end="7"/>
                                            </p:txEl>
                                          </p:spTgt>
                                        </p:tgtEl>
                                        <p:attrNameLst>
                                          <p:attrName>style.visibility</p:attrName>
                                        </p:attrNameLst>
                                      </p:cBhvr>
                                      <p:to>
                                        <p:strVal val="visible"/>
                                      </p:to>
                                    </p:set>
                                    <p:anim calcmode="lin" valueType="num">
                                      <p:cBhvr additive="base">
                                        <p:cTn id="25" dur="500" fill="hold"/>
                                        <p:tgtEl>
                                          <p:spTgt spid="28160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160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81603">
                                            <p:txEl>
                                              <p:pRg st="8" end="8"/>
                                            </p:txEl>
                                          </p:spTgt>
                                        </p:tgtEl>
                                        <p:attrNameLst>
                                          <p:attrName>style.visibility</p:attrName>
                                        </p:attrNameLst>
                                      </p:cBhvr>
                                      <p:to>
                                        <p:strVal val="visible"/>
                                      </p:to>
                                    </p:set>
                                    <p:anim calcmode="lin" valueType="num">
                                      <p:cBhvr additive="base">
                                        <p:cTn id="31" dur="500" fill="hold"/>
                                        <p:tgtEl>
                                          <p:spTgt spid="28160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8160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81603">
                                            <p:txEl>
                                              <p:pRg st="9" end="9"/>
                                            </p:txEl>
                                          </p:spTgt>
                                        </p:tgtEl>
                                        <p:attrNameLst>
                                          <p:attrName>style.visibility</p:attrName>
                                        </p:attrNameLst>
                                      </p:cBhvr>
                                      <p:to>
                                        <p:strVal val="visible"/>
                                      </p:to>
                                    </p:set>
                                    <p:anim calcmode="lin" valueType="num">
                                      <p:cBhvr additive="base">
                                        <p:cTn id="35" dur="500" fill="hold"/>
                                        <p:tgtEl>
                                          <p:spTgt spid="28160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160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ankiw">
  <a:themeElements>
    <a:clrScheme name="!mankiw 9">
      <a:dk1>
        <a:srgbClr val="000000"/>
      </a:dk1>
      <a:lt1>
        <a:srgbClr val="FFFFFF"/>
      </a:lt1>
      <a:dk2>
        <a:srgbClr val="000000"/>
      </a:dk2>
      <a:lt2>
        <a:srgbClr val="808080"/>
      </a:lt2>
      <a:accent1>
        <a:srgbClr val="00CC99"/>
      </a:accent1>
      <a:accent2>
        <a:srgbClr val="D60093"/>
      </a:accent2>
      <a:accent3>
        <a:srgbClr val="FFFFFF"/>
      </a:accent3>
      <a:accent4>
        <a:srgbClr val="000000"/>
      </a:accent4>
      <a:accent5>
        <a:srgbClr val="AAE2CA"/>
      </a:accent5>
      <a:accent6>
        <a:srgbClr val="C20085"/>
      </a:accent6>
      <a:hlink>
        <a:srgbClr val="FF0066"/>
      </a:hlink>
      <a:folHlink>
        <a:srgbClr val="B2B2B2"/>
      </a:folHlink>
    </a:clrScheme>
    <a:fontScheme name="!mankiw">
      <a:majorFont>
        <a:latin typeface="Arial"/>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mankiw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66"/>
        </a:hlink>
        <a:folHlink>
          <a:srgbClr val="B2B2B2"/>
        </a:folHlink>
      </a:clrScheme>
      <a:clrMap bg1="lt1" tx1="dk1" bg2="lt2" tx2="dk2" accent1="accent1" accent2="accent2" accent3="accent3" accent4="accent4" accent5="accent5" accent6="accent6" hlink="hlink" folHlink="folHlink"/>
    </a:extraClrScheme>
    <a:extraClrScheme>
      <a:clrScheme name="!mankiw 9">
        <a:dk1>
          <a:srgbClr val="000000"/>
        </a:dk1>
        <a:lt1>
          <a:srgbClr val="FFFFFF"/>
        </a:lt1>
        <a:dk2>
          <a:srgbClr val="000000"/>
        </a:dk2>
        <a:lt2>
          <a:srgbClr val="808080"/>
        </a:lt2>
        <a:accent1>
          <a:srgbClr val="00CC99"/>
        </a:accent1>
        <a:accent2>
          <a:srgbClr val="D60093"/>
        </a:accent2>
        <a:accent3>
          <a:srgbClr val="FFFFFF"/>
        </a:accent3>
        <a:accent4>
          <a:srgbClr val="000000"/>
        </a:accent4>
        <a:accent5>
          <a:srgbClr val="AAE2CA"/>
        </a:accent5>
        <a:accent6>
          <a:srgbClr val="C20085"/>
        </a:accent6>
        <a:hlink>
          <a:srgbClr val="FF0066"/>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ankiw">
  <a:themeElements>
    <a:clrScheme name="1_!mankiw 9">
      <a:dk1>
        <a:srgbClr val="000000"/>
      </a:dk1>
      <a:lt1>
        <a:srgbClr val="FFFFFF"/>
      </a:lt1>
      <a:dk2>
        <a:srgbClr val="000000"/>
      </a:dk2>
      <a:lt2>
        <a:srgbClr val="808080"/>
      </a:lt2>
      <a:accent1>
        <a:srgbClr val="00CC99"/>
      </a:accent1>
      <a:accent2>
        <a:srgbClr val="D60093"/>
      </a:accent2>
      <a:accent3>
        <a:srgbClr val="FFFFFF"/>
      </a:accent3>
      <a:accent4>
        <a:srgbClr val="000000"/>
      </a:accent4>
      <a:accent5>
        <a:srgbClr val="AAE2CA"/>
      </a:accent5>
      <a:accent6>
        <a:srgbClr val="C20085"/>
      </a:accent6>
      <a:hlink>
        <a:srgbClr val="FF0066"/>
      </a:hlink>
      <a:folHlink>
        <a:srgbClr val="B2B2B2"/>
      </a:folHlink>
    </a:clrScheme>
    <a:fontScheme name="1_!mankiw">
      <a:majorFont>
        <a:latin typeface="Arial"/>
        <a:ea typeface=""/>
        <a:cs typeface="Arial"/>
      </a:majorFont>
      <a:minorFont>
        <a:latin typeface="Book Antiqu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1_!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mankiw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66"/>
        </a:hlink>
        <a:folHlink>
          <a:srgbClr val="B2B2B2"/>
        </a:folHlink>
      </a:clrScheme>
      <a:clrMap bg1="lt1" tx1="dk1" bg2="lt2" tx2="dk2" accent1="accent1" accent2="accent2" accent3="accent3" accent4="accent4" accent5="accent5" accent6="accent6" hlink="hlink" folHlink="folHlink"/>
    </a:extraClrScheme>
    <a:extraClrScheme>
      <a:clrScheme name="1_!mankiw 9">
        <a:dk1>
          <a:srgbClr val="000000"/>
        </a:dk1>
        <a:lt1>
          <a:srgbClr val="FFFFFF"/>
        </a:lt1>
        <a:dk2>
          <a:srgbClr val="000000"/>
        </a:dk2>
        <a:lt2>
          <a:srgbClr val="808080"/>
        </a:lt2>
        <a:accent1>
          <a:srgbClr val="00CC99"/>
        </a:accent1>
        <a:accent2>
          <a:srgbClr val="D60093"/>
        </a:accent2>
        <a:accent3>
          <a:srgbClr val="FFFFFF"/>
        </a:accent3>
        <a:accent4>
          <a:srgbClr val="000000"/>
        </a:accent4>
        <a:accent5>
          <a:srgbClr val="AAE2CA"/>
        </a:accent5>
        <a:accent6>
          <a:srgbClr val="C20085"/>
        </a:accent6>
        <a:hlink>
          <a:srgbClr val="FF0066"/>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mankiw">
  <a:themeElements>
    <a:clrScheme name="2_!mankiw 8">
      <a:dk1>
        <a:srgbClr val="000000"/>
      </a:dk1>
      <a:lt1>
        <a:srgbClr val="FFFFFF"/>
      </a:lt1>
      <a:dk2>
        <a:srgbClr val="000000"/>
      </a:dk2>
      <a:lt2>
        <a:srgbClr val="EF9100"/>
      </a:lt2>
      <a:accent1>
        <a:srgbClr val="00B7A5"/>
      </a:accent1>
      <a:accent2>
        <a:srgbClr val="618FFD"/>
      </a:accent2>
      <a:accent3>
        <a:srgbClr val="FFFFFF"/>
      </a:accent3>
      <a:accent4>
        <a:srgbClr val="000000"/>
      </a:accent4>
      <a:accent5>
        <a:srgbClr val="AAD8CF"/>
      </a:accent5>
      <a:accent6>
        <a:srgbClr val="5781E5"/>
      </a:accent6>
      <a:hlink>
        <a:srgbClr val="F76681"/>
      </a:hlink>
      <a:folHlink>
        <a:srgbClr val="FDE3BA"/>
      </a:folHlink>
    </a:clrScheme>
    <a:fontScheme name="2_!mankiw">
      <a:majorFont>
        <a:latin typeface="Book Antiqua"/>
        <a:ea typeface=""/>
        <a:cs typeface="Arial"/>
      </a:majorFont>
      <a:minorFont>
        <a:latin typeface="Book Antiqu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2_!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mankiw 8">
        <a:dk1>
          <a:srgbClr val="000000"/>
        </a:dk1>
        <a:lt1>
          <a:srgbClr val="FFFFFF"/>
        </a:lt1>
        <a:dk2>
          <a:srgbClr val="000000"/>
        </a:dk2>
        <a:lt2>
          <a:srgbClr val="EF9100"/>
        </a:lt2>
        <a:accent1>
          <a:srgbClr val="00B7A5"/>
        </a:accent1>
        <a:accent2>
          <a:srgbClr val="618FFD"/>
        </a:accent2>
        <a:accent3>
          <a:srgbClr val="FFFFFF"/>
        </a:accent3>
        <a:accent4>
          <a:srgbClr val="000000"/>
        </a:accent4>
        <a:accent5>
          <a:srgbClr val="AAD8CF"/>
        </a:accent5>
        <a:accent6>
          <a:srgbClr val="5781E5"/>
        </a:accent6>
        <a:hlink>
          <a:srgbClr val="F76681"/>
        </a:hlink>
        <a:folHlink>
          <a:srgbClr val="FDE3B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mankiw">
  <a:themeElements>
    <a:clrScheme name="!mankiw 8">
      <a:dk1>
        <a:srgbClr val="000000"/>
      </a:dk1>
      <a:lt1>
        <a:srgbClr val="FFFFFF"/>
      </a:lt1>
      <a:dk2>
        <a:srgbClr val="000000"/>
      </a:dk2>
      <a:lt2>
        <a:srgbClr val="EF9100"/>
      </a:lt2>
      <a:accent1>
        <a:srgbClr val="00B7A5"/>
      </a:accent1>
      <a:accent2>
        <a:srgbClr val="618FFD"/>
      </a:accent2>
      <a:accent3>
        <a:srgbClr val="FFFFFF"/>
      </a:accent3>
      <a:accent4>
        <a:srgbClr val="000000"/>
      </a:accent4>
      <a:accent5>
        <a:srgbClr val="AAD8CF"/>
      </a:accent5>
      <a:accent6>
        <a:srgbClr val="5781E5"/>
      </a:accent6>
      <a:hlink>
        <a:srgbClr val="F76681"/>
      </a:hlink>
      <a:folHlink>
        <a:srgbClr val="FDE3BA"/>
      </a:folHlink>
    </a:clrScheme>
    <a:fontScheme name="!mankiw">
      <a:majorFont>
        <a:latin typeface="Book Antiqua"/>
        <a:ea typeface=""/>
        <a:cs typeface="Arial"/>
      </a:majorFont>
      <a:minorFont>
        <a:latin typeface="Book Antiqu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mankiw 8">
        <a:dk1>
          <a:srgbClr val="000000"/>
        </a:dk1>
        <a:lt1>
          <a:srgbClr val="FFFFFF"/>
        </a:lt1>
        <a:dk2>
          <a:srgbClr val="000000"/>
        </a:dk2>
        <a:lt2>
          <a:srgbClr val="EF9100"/>
        </a:lt2>
        <a:accent1>
          <a:srgbClr val="00B7A5"/>
        </a:accent1>
        <a:accent2>
          <a:srgbClr val="618FFD"/>
        </a:accent2>
        <a:accent3>
          <a:srgbClr val="FFFFFF"/>
        </a:accent3>
        <a:accent4>
          <a:srgbClr val="000000"/>
        </a:accent4>
        <a:accent5>
          <a:srgbClr val="AAD8CF"/>
        </a:accent5>
        <a:accent6>
          <a:srgbClr val="5781E5"/>
        </a:accent6>
        <a:hlink>
          <a:srgbClr val="F76681"/>
        </a:hlink>
        <a:folHlink>
          <a:srgbClr val="FDE3B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mankiw">
  <a:themeElements>
    <a:clrScheme name="1_!mankiw 9">
      <a:dk1>
        <a:srgbClr val="000000"/>
      </a:dk1>
      <a:lt1>
        <a:srgbClr val="FFFFFF"/>
      </a:lt1>
      <a:dk2>
        <a:srgbClr val="000000"/>
      </a:dk2>
      <a:lt2>
        <a:srgbClr val="808080"/>
      </a:lt2>
      <a:accent1>
        <a:srgbClr val="00CC99"/>
      </a:accent1>
      <a:accent2>
        <a:srgbClr val="D60093"/>
      </a:accent2>
      <a:accent3>
        <a:srgbClr val="FFFFFF"/>
      </a:accent3>
      <a:accent4>
        <a:srgbClr val="000000"/>
      </a:accent4>
      <a:accent5>
        <a:srgbClr val="AAE2CA"/>
      </a:accent5>
      <a:accent6>
        <a:srgbClr val="C20085"/>
      </a:accent6>
      <a:hlink>
        <a:srgbClr val="FF0066"/>
      </a:hlink>
      <a:folHlink>
        <a:srgbClr val="B2B2B2"/>
      </a:folHlink>
    </a:clrScheme>
    <a:fontScheme name="1_!mankiw">
      <a:majorFont>
        <a:latin typeface="Arial"/>
        <a:ea typeface=""/>
        <a:cs typeface="Arial"/>
      </a:majorFont>
      <a:minorFont>
        <a:latin typeface="Book Antiqu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mankiw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mankiw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mankiw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mankiw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manki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manki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manki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mankiw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66"/>
        </a:hlink>
        <a:folHlink>
          <a:srgbClr val="B2B2B2"/>
        </a:folHlink>
      </a:clrScheme>
      <a:clrMap bg1="lt1" tx1="dk1" bg2="lt2" tx2="dk2" accent1="accent1" accent2="accent2" accent3="accent3" accent4="accent4" accent5="accent5" accent6="accent6" hlink="hlink" folHlink="folHlink"/>
    </a:extraClrScheme>
    <a:extraClrScheme>
      <a:clrScheme name="1_!mankiw 9">
        <a:dk1>
          <a:srgbClr val="000000"/>
        </a:dk1>
        <a:lt1>
          <a:srgbClr val="FFFFFF"/>
        </a:lt1>
        <a:dk2>
          <a:srgbClr val="000000"/>
        </a:dk2>
        <a:lt2>
          <a:srgbClr val="808080"/>
        </a:lt2>
        <a:accent1>
          <a:srgbClr val="00CC99"/>
        </a:accent1>
        <a:accent2>
          <a:srgbClr val="D60093"/>
        </a:accent2>
        <a:accent3>
          <a:srgbClr val="FFFFFF"/>
        </a:accent3>
        <a:accent4>
          <a:srgbClr val="000000"/>
        </a:accent4>
        <a:accent5>
          <a:srgbClr val="AAE2CA"/>
        </a:accent5>
        <a:accent6>
          <a:srgbClr val="C20085"/>
        </a:accent6>
        <a:hlink>
          <a:srgbClr val="FF0066"/>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1043</TotalTime>
  <Pages>39</Pages>
  <Words>5242</Words>
  <Application>Microsoft Office PowerPoint</Application>
  <PresentationFormat>Presentazione su schermo (4:3)</PresentationFormat>
  <Paragraphs>589</Paragraphs>
  <Slides>55</Slides>
  <Notes>50</Notes>
  <HiddenSlides>0</HiddenSlides>
  <MMClips>0</MMClips>
  <ScaleCrop>false</ScaleCrop>
  <HeadingPairs>
    <vt:vector size="8" baseType="variant">
      <vt:variant>
        <vt:lpstr>Caratteri utilizzati</vt:lpstr>
      </vt:variant>
      <vt:variant>
        <vt:i4>7</vt:i4>
      </vt:variant>
      <vt:variant>
        <vt:lpstr>Tema</vt:lpstr>
      </vt:variant>
      <vt:variant>
        <vt:i4>6</vt:i4>
      </vt:variant>
      <vt:variant>
        <vt:lpstr>Server OLE incorporati</vt:lpstr>
      </vt:variant>
      <vt:variant>
        <vt:i4>1</vt:i4>
      </vt:variant>
      <vt:variant>
        <vt:lpstr>Titoli diapositive</vt:lpstr>
      </vt:variant>
      <vt:variant>
        <vt:i4>55</vt:i4>
      </vt:variant>
    </vt:vector>
  </HeadingPairs>
  <TitlesOfParts>
    <vt:vector size="69" baseType="lpstr">
      <vt:lpstr>Arial</vt:lpstr>
      <vt:lpstr>Book Antiqua</vt:lpstr>
      <vt:lpstr>Franklin Gothic Medium</vt:lpstr>
      <vt:lpstr>FranklinGothic-Book</vt:lpstr>
      <vt:lpstr>Monotype Sorts</vt:lpstr>
      <vt:lpstr>Times New Roman</vt:lpstr>
      <vt:lpstr>Wingdings</vt:lpstr>
      <vt:lpstr>!mankiw</vt:lpstr>
      <vt:lpstr>Struttura predefinita</vt:lpstr>
      <vt:lpstr>1_!mankiw</vt:lpstr>
      <vt:lpstr>2_!mankiw</vt:lpstr>
      <vt:lpstr>3_!mankiw</vt:lpstr>
      <vt:lpstr>5_!mankiw</vt:lpstr>
      <vt:lpstr>Documento</vt:lpstr>
      <vt:lpstr> INTRODUZIONE </vt:lpstr>
      <vt:lpstr>Il problema economico</vt:lpstr>
      <vt:lpstr>Scelte ed agenti economici</vt:lpstr>
      <vt:lpstr>Il costo opportunità</vt:lpstr>
      <vt:lpstr>Presentazione standard di PowerPoint</vt:lpstr>
      <vt:lpstr>Dal modello ai dati &amp; viceversa</vt:lpstr>
      <vt:lpstr>Gli agenti economici sono «egoisti»</vt:lpstr>
      <vt:lpstr>Gli agenti economici sono razionali</vt:lpstr>
      <vt:lpstr>Razionalità come scelta al margine</vt:lpstr>
      <vt:lpstr>Presentazione standard di PowerPoint</vt:lpstr>
      <vt:lpstr>Gli individui rispondono agli incentivi</vt:lpstr>
      <vt:lpstr>Presentazione standard di PowerPoint</vt:lpstr>
      <vt:lpstr>Analisi positiva e normativa</vt:lpstr>
      <vt:lpstr>Efficienza: due definizioni</vt:lpstr>
      <vt:lpstr>La scelta come trade-off</vt:lpstr>
      <vt:lpstr>La frontiera delle possibilità di produzione</vt:lpstr>
      <vt:lpstr>La frontiera delle possibilità di produzione</vt:lpstr>
      <vt:lpstr>FPP: una generalizzazione</vt:lpstr>
      <vt:lpstr>Come allocare le risorse nella società? Il criterio paretiano di efficienza</vt:lpstr>
      <vt:lpstr>Impossibilità, inefficienza, efficienza</vt:lpstr>
      <vt:lpstr>Presentazione standard di PowerPoint</vt:lpstr>
      <vt:lpstr>La convessità della FPP</vt:lpstr>
      <vt:lpstr>Crescita economica: caso 1</vt:lpstr>
      <vt:lpstr>Crescita economica: caso 2</vt:lpstr>
      <vt:lpstr>Il mercato</vt:lpstr>
      <vt:lpstr>Gli economisti studiano. . . </vt:lpstr>
      <vt:lpstr>Micro &amp; Macro</vt:lpstr>
      <vt:lpstr>Perché scambiare? </vt:lpstr>
      <vt:lpstr>In caso di auto-sufficienza...</vt:lpstr>
      <vt:lpstr>Presentazione standard di PowerPoint</vt:lpstr>
      <vt:lpstr>Auto-sufficienza del contadino</vt:lpstr>
      <vt:lpstr>Auto-sufficienza dell’allevatore</vt:lpstr>
      <vt:lpstr>Presentazione standard di PowerPoint</vt:lpstr>
      <vt:lpstr>In caso di specializzazione e scambio...   </vt:lpstr>
      <vt:lpstr>Quali ipotesi ci servono</vt:lpstr>
      <vt:lpstr>La proposta</vt:lpstr>
      <vt:lpstr>Presentazione standard di PowerPoint</vt:lpstr>
      <vt:lpstr>Lo scambio espande le possibilità di consumo</vt:lpstr>
      <vt:lpstr>Presentazione standard di PowerPoint</vt:lpstr>
      <vt:lpstr>Da cosa dipende la specializzazione</vt:lpstr>
      <vt:lpstr>Criterio del vantaggio assoluto</vt:lpstr>
      <vt:lpstr>Criterio del vantaggio comparato</vt:lpstr>
      <vt:lpstr>Presentazione standard di PowerPoint</vt:lpstr>
      <vt:lpstr>Costo di produzione di 1 kg di:</vt:lpstr>
      <vt:lpstr>Presentazione standard di PowerPoint</vt:lpstr>
      <vt:lpstr>La ragione di scambio</vt:lpstr>
      <vt:lpstr>Cosa ci dice il modello</vt:lpstr>
      <vt:lpstr>Vantaggio comparato e salari</vt:lpstr>
      <vt:lpstr>Mercato ed efficienza</vt:lpstr>
      <vt:lpstr>Presentazione standard di PowerPoint</vt:lpstr>
      <vt:lpstr>Perché l’economia di mercato?</vt:lpstr>
      <vt:lpstr>Presentazione standard di PowerPoint</vt:lpstr>
      <vt:lpstr>Fallimenti del mercato ed intervento pubblico</vt:lpstr>
      <vt:lpstr>Due definizioni di economia</vt:lpstr>
      <vt:lpstr>Lionel C. Robbins (1898-1984)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 PRINCIPLES OF ECONOMICS</dc:title>
  <dc:subject>Chapter 1</dc:subject>
  <dc:creator>nicola giocoli</dc:creator>
  <cp:keywords>Decisions, Choices, Scarcity, Economics</cp:keywords>
  <dc:description/>
  <cp:lastModifiedBy>nicola giocoli</cp:lastModifiedBy>
  <cp:revision>109</cp:revision>
  <cp:lastPrinted>2001-02-15T16:20:18Z</cp:lastPrinted>
  <dcterms:created xsi:type="dcterms:W3CDTF">1998-06-19T21:01:52Z</dcterms:created>
  <dcterms:modified xsi:type="dcterms:W3CDTF">2019-02-26T09:01:01Z</dcterms:modified>
</cp:coreProperties>
</file>