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32"/>
  </p:notesMasterIdLst>
  <p:sldIdLst>
    <p:sldId id="256" r:id="rId3"/>
    <p:sldId id="257" r:id="rId4"/>
    <p:sldId id="258" r:id="rId5"/>
    <p:sldId id="273" r:id="rId6"/>
    <p:sldId id="259" r:id="rId7"/>
    <p:sldId id="280" r:id="rId8"/>
    <p:sldId id="274" r:id="rId9"/>
    <p:sldId id="281" r:id="rId10"/>
    <p:sldId id="282" r:id="rId11"/>
    <p:sldId id="283" r:id="rId12"/>
    <p:sldId id="284" r:id="rId13"/>
    <p:sldId id="276" r:id="rId14"/>
    <p:sldId id="275" r:id="rId15"/>
    <p:sldId id="277" r:id="rId16"/>
    <p:sldId id="278" r:id="rId17"/>
    <p:sldId id="261" r:id="rId18"/>
    <p:sldId id="262" r:id="rId19"/>
    <p:sldId id="263" r:id="rId20"/>
    <p:sldId id="264" r:id="rId21"/>
    <p:sldId id="265" r:id="rId22"/>
    <p:sldId id="260" r:id="rId23"/>
    <p:sldId id="266" r:id="rId24"/>
    <p:sldId id="267" r:id="rId25"/>
    <p:sldId id="268" r:id="rId26"/>
    <p:sldId id="279" r:id="rId27"/>
    <p:sldId id="269" r:id="rId28"/>
    <p:sldId id="271" r:id="rId29"/>
    <p:sldId id="270" r:id="rId30"/>
    <p:sldId id="272" r:id="rId31"/>
  </p:sldIdLst>
  <p:sldSz cx="9144000" cy="6858000" type="screen4x3"/>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FF6600"/>
    <a:srgbClr val="FF00FF"/>
    <a:srgbClr val="008000"/>
    <a:srgbClr val="00CC00"/>
    <a:srgbClr val="0000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388" y="5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vl1pPr>
          </a:lstStyle>
          <a:p>
            <a:pPr>
              <a:defRPr/>
            </a:pPr>
            <a:endParaRPr lang="it-IT" altLang="en-US"/>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it-IT"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noProof="0"/>
              <a:t>Fare clic per modificare gli stili del testo dello schema</a:t>
            </a:r>
          </a:p>
          <a:p>
            <a:pPr lvl="1"/>
            <a:r>
              <a:rPr lang="it-IT" altLang="en-US" noProof="0"/>
              <a:t>Secondo livello</a:t>
            </a:r>
          </a:p>
          <a:p>
            <a:pPr lvl="2"/>
            <a:r>
              <a:rPr lang="it-IT" altLang="en-US" noProof="0"/>
              <a:t>Terzo livello</a:t>
            </a:r>
          </a:p>
          <a:p>
            <a:pPr lvl="3"/>
            <a:r>
              <a:rPr lang="it-IT" altLang="en-US" noProof="0"/>
              <a:t>Quarto livello</a:t>
            </a:r>
          </a:p>
          <a:p>
            <a:pPr lvl="4"/>
            <a:r>
              <a:rPr lang="it-IT" altLang="en-US" noProof="0"/>
              <a:t>Quinto livello</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vl1pPr>
          </a:lstStyle>
          <a:p>
            <a:pPr>
              <a:defRPr/>
            </a:pPr>
            <a:endParaRPr lang="it-IT" alt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13E2C1D-1C38-464C-8407-20F4F3C9F0EA}"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59532AE0-B2F1-4D18-91E3-D1BF9A4F8193}" type="slidenum">
              <a:rPr lang="it-IT" altLang="en-US"/>
              <a:pPr algn="r"/>
              <a:t>1</a:t>
            </a:fld>
            <a:endParaRPr lang="it-IT"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A098E981-2240-4D00-A326-26A91211B98F}" type="slidenum">
              <a:rPr lang="it-IT" altLang="en-US"/>
              <a:pPr algn="r"/>
              <a:t>13</a:t>
            </a:fld>
            <a:endParaRPr lang="it-IT" alt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923F5F87-5189-471F-B2EF-5DDA8C15EBA9}" type="slidenum">
              <a:rPr lang="it-IT" altLang="en-US"/>
              <a:pPr algn="r"/>
              <a:t>14</a:t>
            </a:fld>
            <a:endParaRPr lang="it-IT"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EBE5F67B-890B-4D8D-BBFE-745D06F95E89}" type="slidenum">
              <a:rPr lang="it-IT" altLang="en-US"/>
              <a:pPr algn="r"/>
              <a:t>15</a:t>
            </a:fld>
            <a:endParaRPr lang="it-IT" alt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A9D72884-C47D-46FE-92D4-26CEB63A9202}" type="slidenum">
              <a:rPr lang="it-IT" altLang="en-US"/>
              <a:pPr algn="r"/>
              <a:t>16</a:t>
            </a:fld>
            <a:endParaRPr lang="it-IT" altLang="en-US"/>
          </a:p>
        </p:txBody>
      </p:sp>
      <p:sp>
        <p:nvSpPr>
          <p:cNvPr id="17411"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2"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21</a:t>
            </a:r>
          </a:p>
        </p:txBody>
      </p:sp>
      <p:sp>
        <p:nvSpPr>
          <p:cNvPr id="17413"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4"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5"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6"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21</a:t>
            </a:r>
          </a:p>
        </p:txBody>
      </p:sp>
      <p:sp>
        <p:nvSpPr>
          <p:cNvPr id="17417"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8"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19" name="Rectangle 10"/>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0" name="Rectangle 11"/>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21</a:t>
            </a:r>
          </a:p>
        </p:txBody>
      </p:sp>
      <p:sp>
        <p:nvSpPr>
          <p:cNvPr id="17421" name="Rectangle 12"/>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2" name="Rectangle 13"/>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3" name="Rectangle 14"/>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4" name="Rectangle 15"/>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21</a:t>
            </a:r>
          </a:p>
        </p:txBody>
      </p:sp>
      <p:sp>
        <p:nvSpPr>
          <p:cNvPr id="17425" name="Rectangle 16"/>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6" name="Rectangle 17"/>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7" name="Rectangle 18"/>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28" name="Rectangle 19"/>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16</a:t>
            </a:r>
          </a:p>
        </p:txBody>
      </p:sp>
      <p:sp>
        <p:nvSpPr>
          <p:cNvPr id="17429" name="Rectangle 20"/>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30" name="Rectangle 21"/>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7431" name="Rectangle 22"/>
          <p:cNvSpPr>
            <a:spLocks noGrp="1" noRot="1" noChangeAspect="1" noChangeArrowheads="1" noTextEdit="1"/>
          </p:cNvSpPr>
          <p:nvPr>
            <p:ph type="sldImg"/>
          </p:nvPr>
        </p:nvSpPr>
        <p:spPr>
          <a:xfrm>
            <a:off x="1152525" y="692150"/>
            <a:ext cx="4557713" cy="3417888"/>
          </a:xfrm>
          <a:ln w="12700" cap="flat"/>
        </p:spPr>
      </p:sp>
      <p:sp>
        <p:nvSpPr>
          <p:cNvPr id="17432" name="Rectangle 23"/>
          <p:cNvSpPr>
            <a:spLocks noGrp="1" noChangeArrowheads="1"/>
          </p:cNvSpPr>
          <p:nvPr>
            <p:ph type="body" idx="1"/>
          </p:nvPr>
        </p:nvSpPr>
        <p:spPr>
          <a:xfrm>
            <a:off x="914400" y="4343400"/>
            <a:ext cx="5029200" cy="41132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D757786B-C713-4EE4-B383-6F12888369FB}" type="slidenum">
              <a:rPr lang="it-IT" altLang="en-US"/>
              <a:pPr algn="r"/>
              <a:t>17</a:t>
            </a:fld>
            <a:endParaRPr lang="it-IT" altLang="en-US"/>
          </a:p>
        </p:txBody>
      </p:sp>
      <p:sp>
        <p:nvSpPr>
          <p:cNvPr id="19459"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0"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24</a:t>
            </a:r>
          </a:p>
        </p:txBody>
      </p:sp>
      <p:sp>
        <p:nvSpPr>
          <p:cNvPr id="19461"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2"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3"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4"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24</a:t>
            </a:r>
          </a:p>
        </p:txBody>
      </p:sp>
      <p:sp>
        <p:nvSpPr>
          <p:cNvPr id="19465"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6"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7" name="Rectangle 10"/>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68" name="Rectangle 11"/>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24</a:t>
            </a:r>
          </a:p>
        </p:txBody>
      </p:sp>
      <p:sp>
        <p:nvSpPr>
          <p:cNvPr id="19469" name="Rectangle 12"/>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0" name="Rectangle 13"/>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1" name="Rectangle 14"/>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2" name="Rectangle 15"/>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24</a:t>
            </a:r>
          </a:p>
        </p:txBody>
      </p:sp>
      <p:sp>
        <p:nvSpPr>
          <p:cNvPr id="19473" name="Rectangle 16"/>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4" name="Rectangle 17"/>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5" name="Rectangle 18"/>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6" name="Rectangle 19"/>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17</a:t>
            </a:r>
          </a:p>
        </p:txBody>
      </p:sp>
      <p:sp>
        <p:nvSpPr>
          <p:cNvPr id="19477" name="Rectangle 20"/>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8" name="Rectangle 21"/>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9479" name="Rectangle 22"/>
          <p:cNvSpPr>
            <a:spLocks noGrp="1" noRot="1" noChangeAspect="1" noChangeArrowheads="1" noTextEdit="1"/>
          </p:cNvSpPr>
          <p:nvPr>
            <p:ph type="sldImg"/>
          </p:nvPr>
        </p:nvSpPr>
        <p:spPr>
          <a:xfrm>
            <a:off x="1152525" y="692150"/>
            <a:ext cx="4557713" cy="3417888"/>
          </a:xfrm>
          <a:ln w="12700" cap="flat"/>
        </p:spPr>
      </p:sp>
      <p:sp>
        <p:nvSpPr>
          <p:cNvPr id="19480" name="Rectangle 23"/>
          <p:cNvSpPr>
            <a:spLocks noGrp="1" noChangeArrowheads="1"/>
          </p:cNvSpPr>
          <p:nvPr>
            <p:ph type="body" idx="1"/>
          </p:nvPr>
        </p:nvSpPr>
        <p:spPr>
          <a:xfrm>
            <a:off x="914400" y="4343400"/>
            <a:ext cx="5029200" cy="41132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EE296008-23E5-4113-970E-D0D8EB869233}" type="slidenum">
              <a:rPr lang="it-IT" altLang="en-US"/>
              <a:pPr algn="r"/>
              <a:t>18</a:t>
            </a:fld>
            <a:endParaRPr lang="it-IT" altLang="en-US"/>
          </a:p>
        </p:txBody>
      </p:sp>
      <p:sp>
        <p:nvSpPr>
          <p:cNvPr id="21507"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08"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25</a:t>
            </a:r>
          </a:p>
        </p:txBody>
      </p:sp>
      <p:sp>
        <p:nvSpPr>
          <p:cNvPr id="21509"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0"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1"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2"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25</a:t>
            </a:r>
          </a:p>
        </p:txBody>
      </p:sp>
      <p:sp>
        <p:nvSpPr>
          <p:cNvPr id="21513"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4"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5" name="Rectangle 10"/>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6" name="Rectangle 11"/>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25</a:t>
            </a:r>
          </a:p>
        </p:txBody>
      </p:sp>
      <p:sp>
        <p:nvSpPr>
          <p:cNvPr id="21517" name="Rectangle 12"/>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8" name="Rectangle 13"/>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19" name="Rectangle 14"/>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0" name="Rectangle 15"/>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25</a:t>
            </a:r>
          </a:p>
        </p:txBody>
      </p:sp>
      <p:sp>
        <p:nvSpPr>
          <p:cNvPr id="21521" name="Rectangle 16"/>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2" name="Rectangle 17"/>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3" name="Rectangle 18"/>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4" name="Rectangle 19"/>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18</a:t>
            </a:r>
          </a:p>
        </p:txBody>
      </p:sp>
      <p:sp>
        <p:nvSpPr>
          <p:cNvPr id="21525" name="Rectangle 20"/>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6" name="Rectangle 21"/>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1527" name="Rectangle 22"/>
          <p:cNvSpPr>
            <a:spLocks noGrp="1" noRot="1" noChangeAspect="1" noChangeArrowheads="1" noTextEdit="1"/>
          </p:cNvSpPr>
          <p:nvPr>
            <p:ph type="sldImg"/>
          </p:nvPr>
        </p:nvSpPr>
        <p:spPr>
          <a:xfrm>
            <a:off x="1152525" y="692150"/>
            <a:ext cx="4557713" cy="3417888"/>
          </a:xfrm>
          <a:ln w="12700" cap="flat"/>
        </p:spPr>
      </p:sp>
      <p:sp>
        <p:nvSpPr>
          <p:cNvPr id="21528" name="Rectangle 23"/>
          <p:cNvSpPr>
            <a:spLocks noGrp="1" noChangeArrowheads="1"/>
          </p:cNvSpPr>
          <p:nvPr>
            <p:ph type="body" idx="1"/>
          </p:nvPr>
        </p:nvSpPr>
        <p:spPr>
          <a:xfrm>
            <a:off x="914400" y="4343400"/>
            <a:ext cx="5029200" cy="41132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F7158D57-2C8B-48AB-AD33-FE2AB7A50687}" type="slidenum">
              <a:rPr lang="it-IT" altLang="en-US"/>
              <a:pPr algn="r"/>
              <a:t>19</a:t>
            </a:fld>
            <a:endParaRPr lang="it-IT" altLang="en-US"/>
          </a:p>
        </p:txBody>
      </p:sp>
      <p:sp>
        <p:nvSpPr>
          <p:cNvPr id="23555"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56"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26</a:t>
            </a:r>
          </a:p>
        </p:txBody>
      </p:sp>
      <p:sp>
        <p:nvSpPr>
          <p:cNvPr id="23557"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58"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59" name="Rectangle 6"/>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0" name="Rectangle 7"/>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26</a:t>
            </a:r>
          </a:p>
        </p:txBody>
      </p:sp>
      <p:sp>
        <p:nvSpPr>
          <p:cNvPr id="23561" name="Rectangle 8"/>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2" name="Rectangle 9"/>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3" name="Rectangle 10"/>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4" name="Rectangle 11"/>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26</a:t>
            </a:r>
          </a:p>
        </p:txBody>
      </p:sp>
      <p:sp>
        <p:nvSpPr>
          <p:cNvPr id="23565" name="Rectangle 12"/>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6" name="Rectangle 13"/>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7" name="Rectangle 14"/>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68" name="Rectangle 15"/>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26</a:t>
            </a:r>
          </a:p>
        </p:txBody>
      </p:sp>
      <p:sp>
        <p:nvSpPr>
          <p:cNvPr id="23569" name="Rectangle 16"/>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70" name="Rectangle 17"/>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71" name="Rectangle 18"/>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72" name="Rectangle 19"/>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19</a:t>
            </a:r>
          </a:p>
        </p:txBody>
      </p:sp>
      <p:sp>
        <p:nvSpPr>
          <p:cNvPr id="23573" name="Rectangle 20"/>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74" name="Rectangle 21"/>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3575" name="Rectangle 22"/>
          <p:cNvSpPr>
            <a:spLocks noGrp="1" noRot="1" noChangeAspect="1" noChangeArrowheads="1" noTextEdit="1"/>
          </p:cNvSpPr>
          <p:nvPr>
            <p:ph type="sldImg"/>
          </p:nvPr>
        </p:nvSpPr>
        <p:spPr>
          <a:xfrm>
            <a:off x="1152525" y="692150"/>
            <a:ext cx="4557713" cy="3417888"/>
          </a:xfrm>
          <a:ln w="12700" cap="flat"/>
        </p:spPr>
      </p:sp>
      <p:sp>
        <p:nvSpPr>
          <p:cNvPr id="23576" name="Rectangle 23"/>
          <p:cNvSpPr>
            <a:spLocks noGrp="1" noChangeArrowheads="1"/>
          </p:cNvSpPr>
          <p:nvPr>
            <p:ph type="body" idx="1"/>
          </p:nvPr>
        </p:nvSpPr>
        <p:spPr>
          <a:xfrm>
            <a:off x="914400" y="4343400"/>
            <a:ext cx="5029200" cy="411321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F21B07B3-63AD-4F83-84EF-6C0CBDB94BF9}" type="slidenum">
              <a:rPr lang="it-IT" altLang="en-US"/>
              <a:pPr algn="r"/>
              <a:t>20</a:t>
            </a:fld>
            <a:endParaRPr lang="it-IT" altLang="en-US"/>
          </a:p>
        </p:txBody>
      </p:sp>
      <p:sp>
        <p:nvSpPr>
          <p:cNvPr id="25603" name="Rectangle 2"/>
          <p:cNvSpPr>
            <a:spLocks noGrp="1" noRot="1" noChangeAspect="1" noChangeArrowheads="1" noTextEdit="1"/>
          </p:cNvSpPr>
          <p:nvPr>
            <p:ph type="sldImg"/>
          </p:nvPr>
        </p:nvSpPr>
        <p:spPr>
          <a:xfrm>
            <a:off x="1144588" y="687388"/>
            <a:ext cx="4570412" cy="3427412"/>
          </a:xfrm>
          <a:ln/>
        </p:spPr>
      </p:sp>
      <p:sp>
        <p:nvSpPr>
          <p:cNvPr id="25604" name="Rectangle 3"/>
          <p:cNvSpPr>
            <a:spLocks noGrp="1" noChangeArrowheads="1"/>
          </p:cNvSpPr>
          <p:nvPr>
            <p:ph type="body" idx="1"/>
          </p:nvPr>
        </p:nvSpPr>
        <p:spPr>
          <a:xfrm>
            <a:off x="914400" y="4343400"/>
            <a:ext cx="5029200" cy="4113213"/>
          </a:xfrm>
          <a:noFill/>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5D4DEDFC-4F7A-44AA-8B88-C6265C5011E2}" type="slidenum">
              <a:rPr lang="it-IT" altLang="en-US"/>
              <a:pPr algn="r"/>
              <a:t>21</a:t>
            </a:fld>
            <a:endParaRPr lang="it-IT" alt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85AFD12B-A549-4A55-9C80-3DE7578518D7}" type="slidenum">
              <a:rPr lang="it-IT" altLang="en-US"/>
              <a:pPr algn="r"/>
              <a:t>22</a:t>
            </a:fld>
            <a:endParaRPr lang="it-IT"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DE09D35D-3B77-488C-BF98-AF93348DB8AA}" type="slidenum">
              <a:rPr lang="it-IT" altLang="en-US"/>
              <a:pPr algn="r"/>
              <a:t>2</a:t>
            </a:fld>
            <a:endParaRPr lang="it-IT"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C2FF7BF0-5194-460B-AC66-20B132A82289}" type="slidenum">
              <a:rPr lang="it-IT" altLang="en-US"/>
              <a:pPr algn="r"/>
              <a:t>23</a:t>
            </a:fld>
            <a:endParaRPr lang="it-IT" alt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E39D490E-C9E3-4570-A10B-026F5DA79407}" type="slidenum">
              <a:rPr lang="it-IT" altLang="en-US"/>
              <a:pPr algn="r"/>
              <a:t>24</a:t>
            </a:fld>
            <a:endParaRPr lang="it-IT" alt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524DA34B-3E67-43F6-BFDB-34706FF9EE97}" type="slidenum">
              <a:rPr lang="it-IT" altLang="en-US"/>
              <a:pPr algn="r"/>
              <a:t>26</a:t>
            </a:fld>
            <a:endParaRPr lang="it-IT"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98D73A4E-AB80-41B2-8D43-C4637C796F6E}" type="slidenum">
              <a:rPr lang="it-IT" altLang="en-US"/>
              <a:pPr algn="r"/>
              <a:t>27</a:t>
            </a:fld>
            <a:endParaRPr lang="it-IT" alt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D8485076-E508-4B62-A8BD-8E2288D5CB24}" type="slidenum">
              <a:rPr lang="it-IT" altLang="en-US"/>
              <a:pPr algn="r"/>
              <a:t>28</a:t>
            </a:fld>
            <a:endParaRPr lang="it-IT"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BC7B159C-B0A9-4582-B984-A31034750045}" type="slidenum">
              <a:rPr lang="it-IT" altLang="en-US"/>
              <a:pPr algn="r"/>
              <a:t>29</a:t>
            </a:fld>
            <a:endParaRPr lang="it-IT"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7E5E2639-FFA1-4F89-87F3-4E893DEF86F1}" type="slidenum">
              <a:rPr lang="it-IT" altLang="en-US"/>
              <a:pPr algn="r"/>
              <a:t>3</a:t>
            </a:fld>
            <a:endParaRPr lang="it-IT" altLang="en-US"/>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24EBA2AD-A06E-4656-988B-86ACC6CFCB13}" type="slidenum">
              <a:rPr lang="it-IT" altLang="en-US"/>
              <a:pPr algn="r"/>
              <a:t>4</a:t>
            </a:fld>
            <a:endParaRPr lang="it-IT" altLang="en-US"/>
          </a:p>
        </p:txBody>
      </p:sp>
      <p:sp>
        <p:nvSpPr>
          <p:cNvPr id="11267" name="Rectangle 2050"/>
          <p:cNvSpPr>
            <a:spLocks noGrp="1" noRot="1" noChangeAspect="1" noChangeArrowheads="1" noTextEdit="1"/>
          </p:cNvSpPr>
          <p:nvPr>
            <p:ph type="sldImg"/>
          </p:nvPr>
        </p:nvSpPr>
        <p:spPr>
          <a:ln/>
        </p:spPr>
      </p:sp>
      <p:sp>
        <p:nvSpPr>
          <p:cNvPr id="11268" name="Rectangle 2051"/>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E4F3DE95-C015-4F11-955E-616220B25489}" type="slidenum">
              <a:rPr lang="it-IT" altLang="en-US"/>
              <a:pPr algn="r"/>
              <a:t>5</a:t>
            </a:fld>
            <a:endParaRPr lang="it-IT" altLang="en-US"/>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AE3F9E94-77FB-4838-B99C-435346076AB1}" type="slidenum">
              <a:rPr lang="it-IT" altLang="en-US"/>
              <a:pPr algn="r"/>
              <a:t>7</a:t>
            </a:fld>
            <a:endParaRPr lang="it-IT"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39D490E-C9E3-4570-A10B-026F5DA79407}" type="slidenum">
              <a:rPr kumimoji="0" lang="it-IT"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it-IT"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153704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8485076-E508-4B62-A8BD-8E2288D5CB24}" type="slidenum">
              <a:rPr kumimoji="0" lang="it-IT"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it-IT"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37573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fld id="{0F350D40-2D74-481D-AB41-09BA126B5D8C}" type="slidenum">
              <a:rPr lang="it-IT" altLang="en-US"/>
              <a:pPr algn="r"/>
              <a:t>12</a:t>
            </a:fld>
            <a:endParaRPr lang="it-IT" alt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574308FD-3AAB-4DEE-BF29-B275EFA11A9A}" type="slidenum">
              <a:rPr lang="it-IT" altLang="en-US"/>
              <a:pPr>
                <a:defRPr/>
              </a:pPr>
              <a:t>‹N›</a:t>
            </a:fld>
            <a:endParaRPr lang="it-IT" altLang="en-US"/>
          </a:p>
        </p:txBody>
      </p:sp>
    </p:spTree>
    <p:extLst>
      <p:ext uri="{BB962C8B-B14F-4D97-AF65-F5344CB8AC3E}">
        <p14:creationId xmlns:p14="http://schemas.microsoft.com/office/powerpoint/2010/main" val="1316640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5283D18C-BE6E-42FA-863A-BCA51C897B42}" type="slidenum">
              <a:rPr lang="it-IT" altLang="en-US"/>
              <a:pPr>
                <a:defRPr/>
              </a:pPr>
              <a:t>‹N›</a:t>
            </a:fld>
            <a:endParaRPr lang="it-IT" altLang="en-US"/>
          </a:p>
        </p:txBody>
      </p:sp>
    </p:spTree>
    <p:extLst>
      <p:ext uri="{BB962C8B-B14F-4D97-AF65-F5344CB8AC3E}">
        <p14:creationId xmlns:p14="http://schemas.microsoft.com/office/powerpoint/2010/main" val="2583075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7659C5DC-68F3-4346-ACA7-709F13B6B3F3}" type="slidenum">
              <a:rPr lang="it-IT" altLang="en-US"/>
              <a:pPr>
                <a:defRPr/>
              </a:pPr>
              <a:t>‹N›</a:t>
            </a:fld>
            <a:endParaRPr lang="it-IT" altLang="en-US"/>
          </a:p>
        </p:txBody>
      </p:sp>
    </p:spTree>
    <p:extLst>
      <p:ext uri="{BB962C8B-B14F-4D97-AF65-F5344CB8AC3E}">
        <p14:creationId xmlns:p14="http://schemas.microsoft.com/office/powerpoint/2010/main" val="3605505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p>
            <a:r>
              <a:rPr lang="it-IT"/>
              <a:t>Fare clic per modificare lo stile del titolo</a:t>
            </a:r>
            <a:endParaRPr lang="en-US"/>
          </a:p>
        </p:txBody>
      </p:sp>
      <p:sp>
        <p:nvSpPr>
          <p:cNvPr id="3" name="Segnaposto tabella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28C0628-C4A1-442B-9464-94938A7438F3}" type="slidenum">
              <a:rPr lang="it-IT" altLang="en-US"/>
              <a:pPr>
                <a:defRPr/>
              </a:pPr>
              <a:t>‹N›</a:t>
            </a:fld>
            <a:endParaRPr lang="it-IT" altLang="en-US"/>
          </a:p>
        </p:txBody>
      </p:sp>
    </p:spTree>
    <p:extLst>
      <p:ext uri="{BB962C8B-B14F-4D97-AF65-F5344CB8AC3E}">
        <p14:creationId xmlns:p14="http://schemas.microsoft.com/office/powerpoint/2010/main" val="4291331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457200" y="274638"/>
            <a:ext cx="8229600" cy="5851525"/>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F093F862-2009-4AE3-8174-D7C7FD0296D0}" type="slidenum">
              <a:rPr lang="it-IT" altLang="en-US"/>
              <a:pPr>
                <a:defRPr/>
              </a:pPr>
              <a:t>‹N›</a:t>
            </a:fld>
            <a:endParaRPr lang="it-IT" altLang="en-US"/>
          </a:p>
        </p:txBody>
      </p:sp>
    </p:spTree>
    <p:extLst>
      <p:ext uri="{BB962C8B-B14F-4D97-AF65-F5344CB8AC3E}">
        <p14:creationId xmlns:p14="http://schemas.microsoft.com/office/powerpoint/2010/main" val="3884206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33345C1-2EEF-4589-BC88-20BF547E343E}" type="slidenum">
              <a:rPr lang="it-IT" altLang="en-US"/>
              <a:pPr>
                <a:defRPr/>
              </a:pPr>
              <a:t>‹N›</a:t>
            </a:fld>
            <a:endParaRPr lang="it-IT" altLang="en-US"/>
          </a:p>
        </p:txBody>
      </p:sp>
    </p:spTree>
    <p:extLst>
      <p:ext uri="{BB962C8B-B14F-4D97-AF65-F5344CB8AC3E}">
        <p14:creationId xmlns:p14="http://schemas.microsoft.com/office/powerpoint/2010/main" val="354982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FE8433-7143-40C4-BAB4-AD19D078E822}" type="slidenum">
              <a:rPr lang="it-IT" altLang="en-US"/>
              <a:pPr>
                <a:defRPr/>
              </a:pPr>
              <a:t>‹N›</a:t>
            </a:fld>
            <a:endParaRPr lang="it-IT" altLang="en-US"/>
          </a:p>
        </p:txBody>
      </p:sp>
    </p:spTree>
    <p:extLst>
      <p:ext uri="{BB962C8B-B14F-4D97-AF65-F5344CB8AC3E}">
        <p14:creationId xmlns:p14="http://schemas.microsoft.com/office/powerpoint/2010/main" val="3292967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403C18ED-E270-4A57-B97E-BFFA65267C62}" type="slidenum">
              <a:rPr lang="it-IT" altLang="en-US"/>
              <a:pPr>
                <a:defRPr/>
              </a:pPr>
              <a:t>‹N›</a:t>
            </a:fld>
            <a:endParaRPr lang="it-IT" altLang="en-US"/>
          </a:p>
        </p:txBody>
      </p:sp>
    </p:spTree>
    <p:extLst>
      <p:ext uri="{BB962C8B-B14F-4D97-AF65-F5344CB8AC3E}">
        <p14:creationId xmlns:p14="http://schemas.microsoft.com/office/powerpoint/2010/main" val="18982455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6858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981200"/>
            <a:ext cx="3810000" cy="411480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822F42FF-2BAD-4E4F-9EFD-F62D86FE5332}" type="slidenum">
              <a:rPr lang="it-IT" altLang="en-US"/>
              <a:pPr>
                <a:defRPr/>
              </a:pPr>
              <a:t>‹N›</a:t>
            </a:fld>
            <a:endParaRPr lang="it-IT" altLang="en-US"/>
          </a:p>
        </p:txBody>
      </p:sp>
    </p:spTree>
    <p:extLst>
      <p:ext uri="{BB962C8B-B14F-4D97-AF65-F5344CB8AC3E}">
        <p14:creationId xmlns:p14="http://schemas.microsoft.com/office/powerpoint/2010/main" val="3539089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CD42A9FF-CDB7-4C39-AD79-846B571003F9}" type="slidenum">
              <a:rPr lang="it-IT" altLang="en-US"/>
              <a:pPr>
                <a:defRPr/>
              </a:pPr>
              <a:t>‹N›</a:t>
            </a:fld>
            <a:endParaRPr lang="it-IT" altLang="en-US"/>
          </a:p>
        </p:txBody>
      </p:sp>
    </p:spTree>
    <p:extLst>
      <p:ext uri="{BB962C8B-B14F-4D97-AF65-F5344CB8AC3E}">
        <p14:creationId xmlns:p14="http://schemas.microsoft.com/office/powerpoint/2010/main" val="2573449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D9D61598-6264-4213-84A7-421444F64799}" type="slidenum">
              <a:rPr lang="it-IT" altLang="en-US"/>
              <a:pPr>
                <a:defRPr/>
              </a:pPr>
              <a:t>‹N›</a:t>
            </a:fld>
            <a:endParaRPr lang="it-IT" altLang="en-US"/>
          </a:p>
        </p:txBody>
      </p:sp>
    </p:spTree>
    <p:extLst>
      <p:ext uri="{BB962C8B-B14F-4D97-AF65-F5344CB8AC3E}">
        <p14:creationId xmlns:p14="http://schemas.microsoft.com/office/powerpoint/2010/main" val="12504817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9C11965C-7153-40C8-B3C0-8CF2195DCE79}" type="slidenum">
              <a:rPr lang="it-IT" altLang="en-US"/>
              <a:pPr>
                <a:defRPr/>
              </a:pPr>
              <a:t>‹N›</a:t>
            </a:fld>
            <a:endParaRPr lang="it-IT" altLang="en-US"/>
          </a:p>
        </p:txBody>
      </p:sp>
    </p:spTree>
    <p:extLst>
      <p:ext uri="{BB962C8B-B14F-4D97-AF65-F5344CB8AC3E}">
        <p14:creationId xmlns:p14="http://schemas.microsoft.com/office/powerpoint/2010/main" val="688867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8264F494-4F00-4314-95CA-2B3B206AB20F}" type="slidenum">
              <a:rPr lang="it-IT" altLang="en-US"/>
              <a:pPr>
                <a:defRPr/>
              </a:pPr>
              <a:t>‹N›</a:t>
            </a:fld>
            <a:endParaRPr lang="it-IT" altLang="en-US"/>
          </a:p>
        </p:txBody>
      </p:sp>
    </p:spTree>
    <p:extLst>
      <p:ext uri="{BB962C8B-B14F-4D97-AF65-F5344CB8AC3E}">
        <p14:creationId xmlns:p14="http://schemas.microsoft.com/office/powerpoint/2010/main" val="31934852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AE37E17E-9196-434E-BD9A-9D1603FE3AF5}" type="slidenum">
              <a:rPr lang="it-IT" altLang="en-US"/>
              <a:pPr>
                <a:defRPr/>
              </a:pPr>
              <a:t>‹N›</a:t>
            </a:fld>
            <a:endParaRPr lang="it-IT" altLang="en-US"/>
          </a:p>
        </p:txBody>
      </p:sp>
    </p:spTree>
    <p:extLst>
      <p:ext uri="{BB962C8B-B14F-4D97-AF65-F5344CB8AC3E}">
        <p14:creationId xmlns:p14="http://schemas.microsoft.com/office/powerpoint/2010/main" val="21635071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50D4D8DF-142E-42F2-8152-281145E26BB7}" type="slidenum">
              <a:rPr lang="it-IT" altLang="en-US"/>
              <a:pPr>
                <a:defRPr/>
              </a:pPr>
              <a:t>‹N›</a:t>
            </a:fld>
            <a:endParaRPr lang="it-IT" altLang="en-US"/>
          </a:p>
        </p:txBody>
      </p:sp>
    </p:spTree>
    <p:extLst>
      <p:ext uri="{BB962C8B-B14F-4D97-AF65-F5344CB8AC3E}">
        <p14:creationId xmlns:p14="http://schemas.microsoft.com/office/powerpoint/2010/main" val="63424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4A0C720-BDB9-4010-B867-8F7CFC5BD5DE}" type="slidenum">
              <a:rPr lang="it-IT" altLang="en-US"/>
              <a:pPr>
                <a:defRPr/>
              </a:pPr>
              <a:t>‹N›</a:t>
            </a:fld>
            <a:endParaRPr lang="it-IT" altLang="en-US"/>
          </a:p>
        </p:txBody>
      </p:sp>
    </p:spTree>
    <p:extLst>
      <p:ext uri="{BB962C8B-B14F-4D97-AF65-F5344CB8AC3E}">
        <p14:creationId xmlns:p14="http://schemas.microsoft.com/office/powerpoint/2010/main" val="26366774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CF586A8-5BE1-4224-9D24-556BAABC6937}" type="slidenum">
              <a:rPr lang="it-IT" altLang="en-US"/>
              <a:pPr>
                <a:defRPr/>
              </a:pPr>
              <a:t>‹N›</a:t>
            </a:fld>
            <a:endParaRPr lang="it-IT" altLang="en-US"/>
          </a:p>
        </p:txBody>
      </p:sp>
    </p:spTree>
    <p:extLst>
      <p:ext uri="{BB962C8B-B14F-4D97-AF65-F5344CB8AC3E}">
        <p14:creationId xmlns:p14="http://schemas.microsoft.com/office/powerpoint/2010/main" val="35603278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it-IT"/>
              <a:t>Fare clic per modificare lo stile del titolo</a:t>
            </a:r>
            <a:endParaRPr lang="en-US"/>
          </a:p>
        </p:txBody>
      </p:sp>
      <p:sp>
        <p:nvSpPr>
          <p:cNvPr id="3" name="Segnaposto tabella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172A1DBA-9F13-4D7D-8D6E-C32E2ED19C12}" type="slidenum">
              <a:rPr lang="it-IT" altLang="en-US"/>
              <a:pPr>
                <a:defRPr/>
              </a:pPr>
              <a:t>‹N›</a:t>
            </a:fld>
            <a:endParaRPr lang="it-IT" altLang="en-US"/>
          </a:p>
        </p:txBody>
      </p:sp>
    </p:spTree>
    <p:extLst>
      <p:ext uri="{BB962C8B-B14F-4D97-AF65-F5344CB8AC3E}">
        <p14:creationId xmlns:p14="http://schemas.microsoft.com/office/powerpoint/2010/main" val="2171652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F0A3CBAD-6B4F-4D9B-A4AE-D8683406C36C}" type="slidenum">
              <a:rPr lang="it-IT" altLang="en-US"/>
              <a:pPr>
                <a:defRPr/>
              </a:pPr>
              <a:t>‹N›</a:t>
            </a:fld>
            <a:endParaRPr lang="it-IT" altLang="en-US"/>
          </a:p>
        </p:txBody>
      </p:sp>
    </p:spTree>
    <p:extLst>
      <p:ext uri="{BB962C8B-B14F-4D97-AF65-F5344CB8AC3E}">
        <p14:creationId xmlns:p14="http://schemas.microsoft.com/office/powerpoint/2010/main" val="2911462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0237E3CA-E288-4DBA-8D73-3CD0477398F8}" type="slidenum">
              <a:rPr lang="it-IT" altLang="en-US"/>
              <a:pPr>
                <a:defRPr/>
              </a:pPr>
              <a:t>‹N›</a:t>
            </a:fld>
            <a:endParaRPr lang="it-IT" altLang="en-US"/>
          </a:p>
        </p:txBody>
      </p:sp>
    </p:spTree>
    <p:extLst>
      <p:ext uri="{BB962C8B-B14F-4D97-AF65-F5344CB8AC3E}">
        <p14:creationId xmlns:p14="http://schemas.microsoft.com/office/powerpoint/2010/main" val="3089096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0A2259B6-E287-4D2D-9C92-B6074DDA41E9}" type="slidenum">
              <a:rPr lang="it-IT" altLang="en-US"/>
              <a:pPr>
                <a:defRPr/>
              </a:pPr>
              <a:t>‹N›</a:t>
            </a:fld>
            <a:endParaRPr lang="it-IT" altLang="en-US"/>
          </a:p>
        </p:txBody>
      </p:sp>
    </p:spTree>
    <p:extLst>
      <p:ext uri="{BB962C8B-B14F-4D97-AF65-F5344CB8AC3E}">
        <p14:creationId xmlns:p14="http://schemas.microsoft.com/office/powerpoint/2010/main" val="975949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FBDE1B4B-8796-44CC-82D8-B0B6905A8A44}" type="slidenum">
              <a:rPr lang="it-IT" altLang="en-US"/>
              <a:pPr>
                <a:defRPr/>
              </a:pPr>
              <a:t>‹N›</a:t>
            </a:fld>
            <a:endParaRPr lang="it-IT" altLang="en-US"/>
          </a:p>
        </p:txBody>
      </p:sp>
    </p:spTree>
    <p:extLst>
      <p:ext uri="{BB962C8B-B14F-4D97-AF65-F5344CB8AC3E}">
        <p14:creationId xmlns:p14="http://schemas.microsoft.com/office/powerpoint/2010/main" val="2398774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FBE6BB99-0AB8-4064-AACB-4FF3C7C4E3B9}" type="slidenum">
              <a:rPr lang="it-IT" altLang="en-US"/>
              <a:pPr>
                <a:defRPr/>
              </a:pPr>
              <a:t>‹N›</a:t>
            </a:fld>
            <a:endParaRPr lang="it-IT" altLang="en-US"/>
          </a:p>
        </p:txBody>
      </p:sp>
    </p:spTree>
    <p:extLst>
      <p:ext uri="{BB962C8B-B14F-4D97-AF65-F5344CB8AC3E}">
        <p14:creationId xmlns:p14="http://schemas.microsoft.com/office/powerpoint/2010/main" val="2033715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4ED2709F-F5E7-4D60-A6BD-6D9131CAAC80}" type="slidenum">
              <a:rPr lang="it-IT" altLang="en-US"/>
              <a:pPr>
                <a:defRPr/>
              </a:pPr>
              <a:t>‹N›</a:t>
            </a:fld>
            <a:endParaRPr lang="it-IT" altLang="en-US"/>
          </a:p>
        </p:txBody>
      </p:sp>
    </p:spTree>
    <p:extLst>
      <p:ext uri="{BB962C8B-B14F-4D97-AF65-F5344CB8AC3E}">
        <p14:creationId xmlns:p14="http://schemas.microsoft.com/office/powerpoint/2010/main" val="201316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B2ACFA94-EE15-4A8A-A0A4-34C002EB0E27}" type="slidenum">
              <a:rPr lang="it-IT" altLang="en-US"/>
              <a:pPr>
                <a:defRPr/>
              </a:pPr>
              <a:t>‹N›</a:t>
            </a:fld>
            <a:endParaRPr lang="it-IT" altLang="en-US"/>
          </a:p>
        </p:txBody>
      </p:sp>
    </p:spTree>
    <p:extLst>
      <p:ext uri="{BB962C8B-B14F-4D97-AF65-F5344CB8AC3E}">
        <p14:creationId xmlns:p14="http://schemas.microsoft.com/office/powerpoint/2010/main" val="2701010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smtClean="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733C5357-D417-44B5-B26D-E1574044006A}"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 dello schema</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8436"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smtClean="0">
                <a:latin typeface="+mn-lt"/>
              </a:defRPr>
            </a:lvl1pPr>
          </a:lstStyle>
          <a:p>
            <a:pPr>
              <a:defRPr/>
            </a:pPr>
            <a:endParaRPr lang="it-IT" altLang="en-US"/>
          </a:p>
        </p:txBody>
      </p:sp>
      <p:sp>
        <p:nvSpPr>
          <p:cNvPr id="18437"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atin typeface="+mn-lt"/>
              </a:defRPr>
            </a:lvl1pPr>
          </a:lstStyle>
          <a:p>
            <a:pPr>
              <a:defRPr/>
            </a:pPr>
            <a:endParaRPr lang="it-IT" altLang="en-US"/>
          </a:p>
        </p:txBody>
      </p:sp>
      <p:sp>
        <p:nvSpPr>
          <p:cNvPr id="18438"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atin typeface="+mn-lt"/>
              </a:defRPr>
            </a:lvl1pPr>
          </a:lstStyle>
          <a:p>
            <a:pPr>
              <a:defRPr/>
            </a:pPr>
            <a:fld id="{444A28ED-0FF2-4478-99A8-A0E452C585F0}"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cs typeface="Arial" panose="020B0604020202020204" pitchFamily="34" charset="0"/>
        </a:defRPr>
      </a:lvl5pPr>
      <a:lvl6pPr marL="4572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6pPr>
      <a:lvl7pPr marL="9144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7pPr>
      <a:lvl8pPr marL="13716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8pPr>
      <a:lvl9pPr marL="1828800" algn="ctr" rtl="0" fontAlgn="base">
        <a:spcBef>
          <a:spcPct val="0"/>
        </a:spcBef>
        <a:spcAft>
          <a:spcPct val="0"/>
        </a:spcAft>
        <a:defRPr sz="4400">
          <a:solidFill>
            <a:schemeClr val="tx2"/>
          </a:solidFill>
          <a:latin typeface="Times New Roman" panose="02020603050405020304" pitchFamily="18"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5.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85800" y="2130425"/>
            <a:ext cx="7772400" cy="1470025"/>
          </a:xfrm>
        </p:spPr>
        <p:txBody>
          <a:bodyPr anchor="ctr"/>
          <a:lstStyle/>
          <a:p>
            <a:pPr eaLnBrk="1" hangingPunct="1"/>
            <a:r>
              <a:rPr lang="it-IT" altLang="en-US" sz="4400"/>
              <a:t>La tutela dei diritti di proprietà</a:t>
            </a:r>
          </a:p>
        </p:txBody>
      </p:sp>
      <p:sp>
        <p:nvSpPr>
          <p:cNvPr id="4099" name="Rectangle 3"/>
          <p:cNvSpPr>
            <a:spLocks noGrp="1" noChangeArrowheads="1"/>
          </p:cNvSpPr>
          <p:nvPr>
            <p:ph type="subTitle" idx="1"/>
          </p:nvPr>
        </p:nvSpPr>
        <p:spPr>
          <a:xfrm>
            <a:off x="1331913" y="3644900"/>
            <a:ext cx="6400800" cy="863600"/>
          </a:xfrm>
        </p:spPr>
        <p:txBody>
          <a:bodyPr/>
          <a:lstStyle/>
          <a:p>
            <a:pPr eaLnBrk="1" hangingPunct="1"/>
            <a:r>
              <a:rPr lang="it-IT" altLang="en-US" sz="3200"/>
              <a:t>Lezione 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8313" y="0"/>
            <a:ext cx="8229600" cy="549275"/>
          </a:xfrm>
        </p:spPr>
        <p:txBody>
          <a:bodyPr/>
          <a:lstStyle/>
          <a:p>
            <a:pPr eaLnBrk="1" hangingPunct="1"/>
            <a:r>
              <a:rPr lang="it-IT" altLang="en-US" sz="3200" dirty="0">
                <a:latin typeface="Book Antiqua" panose="02040602050305030304" pitchFamily="18" charset="0"/>
              </a:rPr>
              <a:t>Qual è il rimedio socialmente efficiente?</a:t>
            </a:r>
          </a:p>
        </p:txBody>
      </p:sp>
      <p:sp>
        <p:nvSpPr>
          <p:cNvPr id="37891" name="Rectangle 3"/>
          <p:cNvSpPr>
            <a:spLocks noGrp="1" noChangeArrowheads="1"/>
          </p:cNvSpPr>
          <p:nvPr>
            <p:ph type="body" idx="1"/>
          </p:nvPr>
        </p:nvSpPr>
        <p:spPr>
          <a:xfrm>
            <a:off x="0" y="549275"/>
            <a:ext cx="9144000" cy="6165850"/>
          </a:xfrm>
        </p:spPr>
        <p:txBody>
          <a:bodyPr/>
          <a:lstStyle/>
          <a:p>
            <a:pPr eaLnBrk="1" hangingPunct="1">
              <a:lnSpc>
                <a:spcPct val="80000"/>
              </a:lnSpc>
            </a:pPr>
            <a:r>
              <a:rPr lang="it-IT" altLang="en-US" sz="2400" dirty="0">
                <a:latin typeface="Book Antiqua" panose="02040602050305030304" pitchFamily="18" charset="0"/>
              </a:rPr>
              <a:t>Il rimedio usato più frequentemente nei sistemi common law per le violazioni del diritto di proprietà è la TI.</a:t>
            </a:r>
          </a:p>
          <a:p>
            <a:pPr eaLnBrk="1" hangingPunct="1">
              <a:lnSpc>
                <a:spcPct val="80000"/>
              </a:lnSpc>
            </a:pPr>
            <a:r>
              <a:rPr lang="it-IT" altLang="en-US" sz="2400" dirty="0">
                <a:latin typeface="Book Antiqua" panose="02040602050305030304" pitchFamily="18" charset="0"/>
              </a:rPr>
              <a:t>E’ efficiente questa prassi? Due casi estremi:</a:t>
            </a:r>
          </a:p>
          <a:p>
            <a:pPr eaLnBrk="1" hangingPunct="1">
              <a:lnSpc>
                <a:spcPct val="80000"/>
              </a:lnSpc>
              <a:buFontTx/>
              <a:buNone/>
            </a:pPr>
            <a:r>
              <a:rPr lang="it-IT" altLang="en-US" sz="2400" dirty="0">
                <a:latin typeface="Book Antiqua" panose="02040602050305030304" pitchFamily="18" charset="0"/>
              </a:rPr>
              <a:t>	</a:t>
            </a:r>
            <a:r>
              <a:rPr lang="it-IT" altLang="en-US" sz="2400" b="1" dirty="0">
                <a:latin typeface="Book Antiqua" panose="02040602050305030304" pitchFamily="18" charset="0"/>
              </a:rPr>
              <a:t>Se CT = 0</a:t>
            </a:r>
            <a:r>
              <a:rPr lang="it-IT" altLang="en-US" sz="2400" dirty="0">
                <a:latin typeface="Book Antiqua" panose="02040602050305030304" pitchFamily="18" charset="0"/>
              </a:rPr>
              <a:t>, TR e TI sono ugualmente efficienti (ma con esiti distributivi diversi!). Quindi la differenza tra i due rimedi deve per forza dipendere dalla presenza di </a:t>
            </a:r>
            <a:r>
              <a:rPr lang="it-IT" altLang="en-US" sz="2400" dirty="0" err="1">
                <a:latin typeface="Book Antiqua" panose="02040602050305030304" pitchFamily="18" charset="0"/>
              </a:rPr>
              <a:t>CdT</a:t>
            </a:r>
            <a:r>
              <a:rPr lang="it-IT" altLang="en-US" sz="2400" dirty="0">
                <a:latin typeface="Book Antiqua" panose="02040602050305030304" pitchFamily="18" charset="0"/>
              </a:rPr>
              <a:t> positivi. </a:t>
            </a:r>
          </a:p>
          <a:p>
            <a:pPr eaLnBrk="1" hangingPunct="1">
              <a:lnSpc>
                <a:spcPct val="80000"/>
              </a:lnSpc>
              <a:buFontTx/>
              <a:buNone/>
            </a:pPr>
            <a:r>
              <a:rPr lang="it-IT" altLang="en-US" sz="2400" dirty="0">
                <a:latin typeface="Book Antiqua" panose="02040602050305030304" pitchFamily="18" charset="0"/>
              </a:rPr>
              <a:t>	</a:t>
            </a:r>
            <a:r>
              <a:rPr lang="it-IT" altLang="en-US" sz="2400" b="1" dirty="0">
                <a:latin typeface="Book Antiqua" panose="02040602050305030304" pitchFamily="18" charset="0"/>
              </a:rPr>
              <a:t>Se CT &gt;&gt;&gt; 0</a:t>
            </a:r>
            <a:r>
              <a:rPr lang="it-IT" altLang="en-US" sz="2400" dirty="0">
                <a:latin typeface="Book Antiqua" panose="02040602050305030304" pitchFamily="18" charset="0"/>
              </a:rPr>
              <a:t>, la negoziazione è impossibile. Sappiamo che questo rende necessario che il diritto svolga la funzione allocativa, mentre la funzione lubrificatrice diventa irrilevante. Il rimedio efficiente sarà la TR (o, almeno, TR non sarà mai meno efficiente di TI).</a:t>
            </a:r>
          </a:p>
          <a:p>
            <a:pPr eaLnBrk="1" hangingPunct="1">
              <a:lnSpc>
                <a:spcPct val="80000"/>
              </a:lnSpc>
            </a:pPr>
            <a:r>
              <a:rPr lang="it-IT" altLang="en-US" sz="2400" dirty="0">
                <a:latin typeface="Book Antiqua" panose="02040602050305030304" pitchFamily="18" charset="0"/>
              </a:rPr>
              <a:t>Nel caso di </a:t>
            </a:r>
            <a:r>
              <a:rPr lang="it-IT" altLang="en-US" sz="2400" u="sng" dirty="0" err="1">
                <a:latin typeface="Book Antiqua" panose="02040602050305030304" pitchFamily="18" charset="0"/>
              </a:rPr>
              <a:t>CdT</a:t>
            </a:r>
            <a:r>
              <a:rPr lang="it-IT" altLang="en-US" sz="2400" u="sng" dirty="0">
                <a:latin typeface="Book Antiqua" panose="02040602050305030304" pitchFamily="18" charset="0"/>
              </a:rPr>
              <a:t> positivi ma piccoli</a:t>
            </a:r>
            <a:r>
              <a:rPr lang="it-IT" altLang="en-US" sz="2400" dirty="0">
                <a:latin typeface="Book Antiqua" panose="02040602050305030304" pitchFamily="18" charset="0"/>
              </a:rPr>
              <a:t>, sappiamo che il diritto può svolgere la sua funzione lubrificatrice. In questo caso TI è il rimedio efficiente perché adempie a tale funzione assegnando e definendo chiaramente il </a:t>
            </a:r>
            <a:r>
              <a:rPr lang="it-IT" altLang="en-US" sz="2400" dirty="0" err="1">
                <a:latin typeface="Book Antiqua" panose="02040602050305030304" pitchFamily="18" charset="0"/>
              </a:rPr>
              <a:t>DdP</a:t>
            </a:r>
            <a:r>
              <a:rPr lang="it-IT" altLang="en-US" sz="2400" dirty="0">
                <a:latin typeface="Book Antiqua" panose="02040602050305030304" pitchFamily="18" charset="0"/>
              </a:rPr>
              <a:t> (ma evitando i costi </a:t>
            </a:r>
            <a:r>
              <a:rPr lang="it-IT" altLang="en-US" sz="2400" dirty="0" err="1">
                <a:latin typeface="Book Antiqua" panose="02040602050305030304" pitchFamily="18" charset="0"/>
              </a:rPr>
              <a:t>amministr</a:t>
            </a:r>
            <a:r>
              <a:rPr lang="it-IT" altLang="en-US" sz="2400" dirty="0">
                <a:latin typeface="Book Antiqua" panose="02040602050305030304" pitchFamily="18" charset="0"/>
              </a:rPr>
              <a:t>.).</a:t>
            </a:r>
          </a:p>
          <a:p>
            <a:pPr eaLnBrk="1" hangingPunct="1">
              <a:lnSpc>
                <a:spcPct val="80000"/>
              </a:lnSpc>
            </a:pPr>
            <a:r>
              <a:rPr lang="it-IT" altLang="en-US" sz="2400" dirty="0">
                <a:latin typeface="Book Antiqua" panose="02040602050305030304" pitchFamily="18" charset="0"/>
              </a:rPr>
              <a:t>Questo è anche il risultato di Calabresi &amp; </a:t>
            </a:r>
            <a:r>
              <a:rPr lang="it-IT" altLang="en-US" sz="2400" dirty="0" err="1">
                <a:latin typeface="Book Antiqua" panose="02040602050305030304" pitchFamily="18" charset="0"/>
              </a:rPr>
              <a:t>Melamed</a:t>
            </a:r>
            <a:r>
              <a:rPr lang="it-IT" altLang="en-US" sz="2400" dirty="0">
                <a:latin typeface="Book Antiqua" panose="02040602050305030304" pitchFamily="18" charset="0"/>
              </a:rPr>
              <a:t> (1972): l’efficienza richiede </a:t>
            </a:r>
            <a:r>
              <a:rPr lang="it-IT" altLang="en-US" sz="2400" b="1" dirty="0">
                <a:latin typeface="Book Antiqua" panose="02040602050305030304" pitchFamily="18" charset="0"/>
              </a:rPr>
              <a:t>TI se </a:t>
            </a:r>
            <a:r>
              <a:rPr lang="it-IT" altLang="en-US" sz="2400" b="1" dirty="0" err="1">
                <a:latin typeface="Book Antiqua" panose="02040602050305030304" pitchFamily="18" charset="0"/>
              </a:rPr>
              <a:t>CdT</a:t>
            </a:r>
            <a:r>
              <a:rPr lang="it-IT" altLang="en-US" sz="2400" b="1" dirty="0">
                <a:latin typeface="Book Antiqua" panose="02040602050305030304" pitchFamily="18" charset="0"/>
              </a:rPr>
              <a:t> bassi, TR se </a:t>
            </a:r>
            <a:r>
              <a:rPr lang="it-IT" altLang="en-US" sz="2400" b="1" dirty="0" err="1">
                <a:latin typeface="Book Antiqua" panose="02040602050305030304" pitchFamily="18" charset="0"/>
              </a:rPr>
              <a:t>CdT</a:t>
            </a:r>
            <a:r>
              <a:rPr lang="it-IT" altLang="en-US" sz="2400" b="1" dirty="0">
                <a:latin typeface="Book Antiqua" panose="02040602050305030304" pitchFamily="18" charset="0"/>
              </a:rPr>
              <a:t> elevati</a:t>
            </a:r>
            <a:r>
              <a:rPr lang="it-IT" altLang="en-US" sz="2400" dirty="0">
                <a:latin typeface="Book Antiqua" panose="02040602050305030304" pitchFamily="18" charset="0"/>
              </a:rPr>
              <a:t>.</a:t>
            </a:r>
          </a:p>
          <a:p>
            <a:pPr eaLnBrk="1" hangingPunct="1">
              <a:lnSpc>
                <a:spcPct val="80000"/>
              </a:lnSpc>
            </a:pPr>
            <a:r>
              <a:rPr lang="it-IT" altLang="en-US" sz="2400" dirty="0">
                <a:latin typeface="Book Antiqua" panose="02040602050305030304" pitchFamily="18" charset="0"/>
              </a:rPr>
              <a:t>In altre parole, TR (</a:t>
            </a:r>
            <a:r>
              <a:rPr lang="en-US" altLang="en-US" sz="2400" i="1" dirty="0">
                <a:latin typeface="Book Antiqua" panose="02040602050305030304" pitchFamily="18" charset="0"/>
              </a:rPr>
              <a:t>liability rule</a:t>
            </a:r>
            <a:r>
              <a:rPr lang="it-IT" altLang="en-US" sz="2400" dirty="0">
                <a:latin typeface="Book Antiqua" panose="02040602050305030304" pitchFamily="18" charset="0"/>
              </a:rPr>
              <a:t>) è più efficiente nella zona di non scambio, TI (</a:t>
            </a:r>
            <a:r>
              <a:rPr lang="en-US" altLang="en-US" sz="2400" i="1" dirty="0">
                <a:latin typeface="Book Antiqua" panose="02040602050305030304" pitchFamily="18" charset="0"/>
              </a:rPr>
              <a:t>property rule</a:t>
            </a:r>
            <a:r>
              <a:rPr lang="it-IT" altLang="en-US" sz="2400" dirty="0">
                <a:latin typeface="Book Antiqua" panose="02040602050305030304" pitchFamily="18" charset="0"/>
              </a:rPr>
              <a:t>) nella zona di scambio.</a:t>
            </a:r>
          </a:p>
        </p:txBody>
      </p:sp>
    </p:spTree>
    <p:extLst>
      <p:ext uri="{BB962C8B-B14F-4D97-AF65-F5344CB8AC3E}">
        <p14:creationId xmlns:p14="http://schemas.microsoft.com/office/powerpoint/2010/main" val="4235630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57C5F1-AA78-4700-A68B-287E50CC2E31}"/>
              </a:ext>
            </a:extLst>
          </p:cNvPr>
          <p:cNvSpPr>
            <a:spLocks noGrp="1"/>
          </p:cNvSpPr>
          <p:nvPr>
            <p:ph type="title"/>
          </p:nvPr>
        </p:nvSpPr>
        <p:spPr>
          <a:xfrm>
            <a:off x="395536" y="2132856"/>
            <a:ext cx="8229600" cy="2088232"/>
          </a:xfrm>
        </p:spPr>
        <p:txBody>
          <a:bodyPr/>
          <a:lstStyle/>
          <a:p>
            <a:r>
              <a:rPr lang="it-IT" sz="3200" dirty="0"/>
              <a:t>Le slides seguenti NON fanno parte del programma d’esame per l’</a:t>
            </a:r>
            <a:r>
              <a:rPr lang="it-IT" sz="3200" dirty="0" err="1"/>
              <a:t>a.a</a:t>
            </a:r>
            <a:r>
              <a:rPr lang="it-IT" sz="3200" dirty="0"/>
              <a:t>. 2018-2019</a:t>
            </a:r>
          </a:p>
        </p:txBody>
      </p:sp>
    </p:spTree>
    <p:extLst>
      <p:ext uri="{BB962C8B-B14F-4D97-AF65-F5344CB8AC3E}">
        <p14:creationId xmlns:p14="http://schemas.microsoft.com/office/powerpoint/2010/main" val="2801123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52400"/>
            <a:ext cx="8229600" cy="609600"/>
          </a:xfrm>
        </p:spPr>
        <p:txBody>
          <a:bodyPr/>
          <a:lstStyle/>
          <a:p>
            <a:pPr eaLnBrk="1" hangingPunct="1"/>
            <a:r>
              <a:rPr lang="it-IT" altLang="en-US" sz="3600"/>
              <a:t>Quattro possibili regole</a:t>
            </a:r>
          </a:p>
        </p:txBody>
      </p:sp>
      <p:sp>
        <p:nvSpPr>
          <p:cNvPr id="44035" name="Rectangle 3"/>
          <p:cNvSpPr>
            <a:spLocks noGrp="1" noChangeArrowheads="1"/>
          </p:cNvSpPr>
          <p:nvPr>
            <p:ph type="body" idx="1"/>
          </p:nvPr>
        </p:nvSpPr>
        <p:spPr>
          <a:xfrm>
            <a:off x="457200" y="990600"/>
            <a:ext cx="8229600" cy="5562600"/>
          </a:xfrm>
        </p:spPr>
        <p:txBody>
          <a:bodyPr/>
          <a:lstStyle/>
          <a:p>
            <a:pPr eaLnBrk="1" hangingPunct="1">
              <a:lnSpc>
                <a:spcPct val="90000"/>
              </a:lnSpc>
            </a:pPr>
            <a:r>
              <a:rPr lang="it-IT" altLang="en-US" sz="2800" dirty="0" err="1"/>
              <a:t>Hp</a:t>
            </a:r>
            <a:r>
              <a:rPr lang="it-IT" altLang="en-US" sz="2800" dirty="0"/>
              <a:t>: un costruttore installa un cantiere su un terreno non di sua proprietà. La legge può prevedere quattro regole.</a:t>
            </a:r>
          </a:p>
          <a:p>
            <a:pPr eaLnBrk="1" hangingPunct="1">
              <a:lnSpc>
                <a:spcPct val="90000"/>
              </a:lnSpc>
            </a:pPr>
            <a:r>
              <a:rPr lang="it-IT" altLang="en-US" sz="2800" u="sng" dirty="0"/>
              <a:t>Regola I</a:t>
            </a:r>
            <a:r>
              <a:rPr lang="it-IT" altLang="en-US" sz="2800" dirty="0"/>
              <a:t>: </a:t>
            </a:r>
            <a:r>
              <a:rPr lang="it-IT" altLang="en-US" sz="2800" dirty="0" err="1"/>
              <a:t>DdP</a:t>
            </a:r>
            <a:r>
              <a:rPr lang="it-IT" altLang="en-US" sz="2800" dirty="0"/>
              <a:t> al proprietario con TI</a:t>
            </a:r>
          </a:p>
          <a:p>
            <a:pPr lvl="1" eaLnBrk="1" hangingPunct="1">
              <a:lnSpc>
                <a:spcPct val="90000"/>
              </a:lnSpc>
              <a:buFont typeface="Wingdings" panose="05000000000000000000" pitchFamily="2" charset="2"/>
              <a:buChar char="Ø"/>
            </a:pPr>
            <a:r>
              <a:rPr lang="it-IT" altLang="en-US" sz="2400" dirty="0"/>
              <a:t>Il costruttore deve restituire il terreno al proprietario.</a:t>
            </a:r>
          </a:p>
          <a:p>
            <a:pPr eaLnBrk="1" hangingPunct="1">
              <a:lnSpc>
                <a:spcPct val="90000"/>
              </a:lnSpc>
            </a:pPr>
            <a:r>
              <a:rPr lang="it-IT" altLang="en-US" sz="2800" u="sng" dirty="0"/>
              <a:t>Regola II</a:t>
            </a:r>
            <a:r>
              <a:rPr lang="it-IT" altLang="en-US" sz="2800" dirty="0"/>
              <a:t>: </a:t>
            </a:r>
            <a:r>
              <a:rPr lang="it-IT" altLang="en-US" sz="2800" dirty="0" err="1"/>
              <a:t>DdP</a:t>
            </a:r>
            <a:r>
              <a:rPr lang="it-IT" altLang="en-US" sz="2800" dirty="0"/>
              <a:t> al proprietario con TR</a:t>
            </a:r>
          </a:p>
          <a:p>
            <a:pPr lvl="1" eaLnBrk="1" hangingPunct="1">
              <a:lnSpc>
                <a:spcPct val="90000"/>
              </a:lnSpc>
              <a:buFont typeface="Wingdings" panose="05000000000000000000" pitchFamily="2" charset="2"/>
              <a:buChar char="Ø"/>
            </a:pPr>
            <a:r>
              <a:rPr lang="it-IT" altLang="en-US" sz="2400" dirty="0"/>
              <a:t>Il costruttore non deve restituire il terreno, ma solo pagare un risarcimento.</a:t>
            </a:r>
          </a:p>
          <a:p>
            <a:pPr eaLnBrk="1" hangingPunct="1">
              <a:lnSpc>
                <a:spcPct val="90000"/>
              </a:lnSpc>
            </a:pPr>
            <a:r>
              <a:rPr lang="it-IT" altLang="en-US" sz="2800" u="sng" dirty="0"/>
              <a:t>Regola III</a:t>
            </a:r>
            <a:r>
              <a:rPr lang="it-IT" altLang="en-US" sz="2800" dirty="0"/>
              <a:t>: </a:t>
            </a:r>
            <a:r>
              <a:rPr lang="it-IT" altLang="en-US" sz="2800" dirty="0" err="1"/>
              <a:t>DdP</a:t>
            </a:r>
            <a:r>
              <a:rPr lang="it-IT" altLang="en-US" sz="2800" dirty="0"/>
              <a:t> al costruttore con TI</a:t>
            </a:r>
          </a:p>
          <a:p>
            <a:pPr lvl="1" eaLnBrk="1" hangingPunct="1">
              <a:lnSpc>
                <a:spcPct val="90000"/>
              </a:lnSpc>
              <a:buFont typeface="Wingdings" panose="05000000000000000000" pitchFamily="2" charset="2"/>
              <a:buChar char="Ø"/>
            </a:pPr>
            <a:r>
              <a:rPr lang="it-IT" altLang="en-US" sz="2400" dirty="0"/>
              <a:t>Il proprietario non può espellere il costruttore.</a:t>
            </a:r>
          </a:p>
          <a:p>
            <a:pPr eaLnBrk="1" hangingPunct="1">
              <a:lnSpc>
                <a:spcPct val="90000"/>
              </a:lnSpc>
            </a:pPr>
            <a:r>
              <a:rPr lang="it-IT" altLang="en-US" sz="2800" u="sng" dirty="0"/>
              <a:t>Regola IV</a:t>
            </a:r>
            <a:r>
              <a:rPr lang="it-IT" altLang="en-US" sz="2800" dirty="0"/>
              <a:t>: </a:t>
            </a:r>
            <a:r>
              <a:rPr lang="it-IT" altLang="en-US" sz="2800" dirty="0" err="1"/>
              <a:t>DdP</a:t>
            </a:r>
            <a:r>
              <a:rPr lang="it-IT" altLang="en-US" sz="2800" dirty="0"/>
              <a:t> al costruttore con TR</a:t>
            </a:r>
          </a:p>
          <a:p>
            <a:pPr lvl="1" eaLnBrk="1" hangingPunct="1">
              <a:lnSpc>
                <a:spcPct val="90000"/>
              </a:lnSpc>
              <a:buFont typeface="Wingdings" panose="05000000000000000000" pitchFamily="2" charset="2"/>
              <a:buChar char="Ø"/>
            </a:pPr>
            <a:r>
              <a:rPr lang="it-IT" altLang="en-US" sz="2400" dirty="0"/>
              <a:t>Il proprietario può riappropriarsi del terreno, ma deve pagare un risarcimento al costruttore.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403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403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403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403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5">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403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368" name="Group 24"/>
          <p:cNvGraphicFramePr>
            <a:graphicFrameLocks noGrp="1"/>
          </p:cNvGraphicFramePr>
          <p:nvPr>
            <p:ph type="tbl" idx="1"/>
          </p:nvPr>
        </p:nvGraphicFramePr>
        <p:xfrm>
          <a:off x="381000" y="1371600"/>
          <a:ext cx="8229600" cy="2987675"/>
        </p:xfrm>
        <a:graphic>
          <a:graphicData uri="http://schemas.openxmlformats.org/drawingml/2006/table">
            <a:tbl>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1143000">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Chi ha il DdP?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Property rule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(TI)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Liability rule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(TR)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06475">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Proprietario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38200">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Costruttore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III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152400"/>
            <a:ext cx="8229600" cy="533400"/>
          </a:xfrm>
        </p:spPr>
        <p:txBody>
          <a:bodyPr/>
          <a:lstStyle/>
          <a:p>
            <a:pPr eaLnBrk="1" hangingPunct="1"/>
            <a:r>
              <a:rPr lang="it-IT" altLang="en-US" sz="3600"/>
              <a:t>Opzioni e regole sulla proprietà</a:t>
            </a:r>
          </a:p>
        </p:txBody>
      </p:sp>
      <p:sp>
        <p:nvSpPr>
          <p:cNvPr id="48131" name="Rectangle 3"/>
          <p:cNvSpPr>
            <a:spLocks noGrp="1" noChangeArrowheads="1"/>
          </p:cNvSpPr>
          <p:nvPr>
            <p:ph type="body" idx="1"/>
          </p:nvPr>
        </p:nvSpPr>
        <p:spPr>
          <a:xfrm>
            <a:off x="0" y="762000"/>
            <a:ext cx="9144000" cy="5943600"/>
          </a:xfrm>
        </p:spPr>
        <p:txBody>
          <a:bodyPr/>
          <a:lstStyle/>
          <a:p>
            <a:pPr eaLnBrk="1" hangingPunct="1">
              <a:lnSpc>
                <a:spcPct val="90000"/>
              </a:lnSpc>
            </a:pPr>
            <a:r>
              <a:rPr lang="it-IT" altLang="en-US" sz="2200" dirty="0"/>
              <a:t>Un’opzione </a:t>
            </a:r>
            <a:r>
              <a:rPr lang="it-IT" altLang="en-US" sz="2200" i="1" dirty="0"/>
              <a:t>call</a:t>
            </a:r>
            <a:r>
              <a:rPr lang="it-IT" altLang="en-US" sz="2200" dirty="0"/>
              <a:t> è un diritto ad acquistare un </a:t>
            </a:r>
            <a:r>
              <a:rPr lang="it-IT" altLang="en-US" sz="2200" dirty="0" err="1"/>
              <a:t>DdP</a:t>
            </a:r>
            <a:r>
              <a:rPr lang="it-IT" altLang="en-US" sz="2200" dirty="0"/>
              <a:t> ad un prezzo stabilito (e quindi un obbligo per la controparte a vendere).</a:t>
            </a:r>
          </a:p>
          <a:p>
            <a:pPr lvl="1" eaLnBrk="1" hangingPunct="1">
              <a:lnSpc>
                <a:spcPct val="90000"/>
              </a:lnSpc>
            </a:pPr>
            <a:r>
              <a:rPr lang="it-IT" altLang="en-US" sz="1800" dirty="0"/>
              <a:t>Opzione call significa </a:t>
            </a:r>
            <a:r>
              <a:rPr lang="it-IT" altLang="en-US" sz="1800" u="sng" dirty="0"/>
              <a:t>vendita forzata</a:t>
            </a:r>
            <a:endParaRPr lang="it-IT" altLang="en-US" sz="1800" dirty="0"/>
          </a:p>
          <a:p>
            <a:pPr eaLnBrk="1" hangingPunct="1">
              <a:lnSpc>
                <a:spcPct val="90000"/>
              </a:lnSpc>
            </a:pPr>
            <a:r>
              <a:rPr lang="it-IT" altLang="en-US" sz="2200" dirty="0"/>
              <a:t>Un’opzione </a:t>
            </a:r>
            <a:r>
              <a:rPr lang="it-IT" altLang="en-US" sz="2200" i="1" dirty="0"/>
              <a:t>put</a:t>
            </a:r>
            <a:r>
              <a:rPr lang="it-IT" altLang="en-US" sz="2200" dirty="0"/>
              <a:t> è un diritto a vendere un </a:t>
            </a:r>
            <a:r>
              <a:rPr lang="it-IT" altLang="en-US" sz="2200" dirty="0" err="1"/>
              <a:t>DdP</a:t>
            </a:r>
            <a:r>
              <a:rPr lang="it-IT" altLang="en-US" sz="2200" dirty="0"/>
              <a:t> ad un prezzo stabilito (e quindi un obbligo per la controparte ad acquistare).</a:t>
            </a:r>
          </a:p>
          <a:p>
            <a:pPr lvl="1" eaLnBrk="1" hangingPunct="1">
              <a:lnSpc>
                <a:spcPct val="90000"/>
              </a:lnSpc>
            </a:pPr>
            <a:r>
              <a:rPr lang="it-IT" altLang="en-US" sz="1800" dirty="0"/>
              <a:t>Opzione put significa </a:t>
            </a:r>
            <a:r>
              <a:rPr lang="it-IT" altLang="en-US" sz="1800" u="sng" dirty="0"/>
              <a:t>acquisto coattivo</a:t>
            </a:r>
            <a:endParaRPr lang="it-IT" altLang="en-US" sz="1800" dirty="0"/>
          </a:p>
          <a:p>
            <a:pPr eaLnBrk="1" hangingPunct="1">
              <a:lnSpc>
                <a:spcPct val="90000"/>
              </a:lnSpc>
            </a:pPr>
            <a:r>
              <a:rPr lang="it-IT" altLang="en-US" sz="2200" dirty="0"/>
              <a:t>I concetti di opzione call e put offrono una prospettiva diversa da cui considerare TR (Ayres 2005).</a:t>
            </a:r>
          </a:p>
          <a:p>
            <a:pPr eaLnBrk="1" hangingPunct="1">
              <a:lnSpc>
                <a:spcPct val="90000"/>
              </a:lnSpc>
            </a:pPr>
            <a:r>
              <a:rPr lang="it-IT" altLang="en-US" sz="2200" dirty="0"/>
              <a:t>La regola II può leggersi come “il costruttore ha diritto di appropriarsi del terreno del proprietario al prezzo di un congruo risarcimento”. Ovvero: la regola assegna al costruttore una opzione </a:t>
            </a:r>
            <a:r>
              <a:rPr lang="it-IT" altLang="en-US" sz="2200" i="1" dirty="0"/>
              <a:t>call</a:t>
            </a:r>
            <a:r>
              <a:rPr lang="it-IT" altLang="en-US" sz="2200" dirty="0"/>
              <a:t>.</a:t>
            </a:r>
          </a:p>
          <a:p>
            <a:pPr eaLnBrk="1" hangingPunct="1">
              <a:lnSpc>
                <a:spcPct val="90000"/>
              </a:lnSpc>
            </a:pPr>
            <a:r>
              <a:rPr lang="it-IT" altLang="en-US" sz="2200" dirty="0"/>
              <a:t>La regola IV può leggersi come “il proprietario ha diritto a riavere indietro il terreno al prezzo di un congruo risarcimento al costruttore”. Ovvero: la regola assegna al proprietario una opzione </a:t>
            </a:r>
            <a:r>
              <a:rPr lang="it-IT" altLang="en-US" sz="2200" i="1" dirty="0"/>
              <a:t>call</a:t>
            </a:r>
            <a:r>
              <a:rPr lang="it-IT" altLang="en-US" sz="2200" dirty="0"/>
              <a:t>.</a:t>
            </a:r>
          </a:p>
          <a:p>
            <a:pPr eaLnBrk="1" hangingPunct="1">
              <a:lnSpc>
                <a:spcPct val="90000"/>
              </a:lnSpc>
            </a:pPr>
            <a:r>
              <a:rPr lang="it-IT" altLang="en-US" sz="2200" dirty="0"/>
              <a:t>Le regole I e III (TI) sono quelle in cui, per così dire, il prezzo fissato dall’opzione è infinito e quindi l’opzione non può mai essere esercitata (cioè vale zero).</a:t>
            </a:r>
          </a:p>
          <a:p>
            <a:pPr eaLnBrk="1" hangingPunct="1">
              <a:lnSpc>
                <a:spcPct val="90000"/>
              </a:lnSpc>
            </a:pPr>
            <a:r>
              <a:rPr lang="it-IT" altLang="en-US" sz="2200" dirty="0"/>
              <a:t>E’ possibile pensare a nuove forme di tutela combinando put e call?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8131">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81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813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813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813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ACE29-6B09-4F87-868C-E7A32EACF5F3}"/>
              </a:ext>
            </a:extLst>
          </p:cNvPr>
          <p:cNvSpPr>
            <a:spLocks noGrp="1"/>
          </p:cNvSpPr>
          <p:nvPr>
            <p:ph type="title"/>
          </p:nvPr>
        </p:nvSpPr>
        <p:spPr>
          <a:xfrm>
            <a:off x="457201" y="-107866"/>
            <a:ext cx="8229600" cy="1143000"/>
          </a:xfrm>
        </p:spPr>
        <p:txBody>
          <a:bodyPr/>
          <a:lstStyle/>
          <a:p>
            <a:r>
              <a:rPr lang="it-IT" sz="3600" dirty="0"/>
              <a:t>La tabella secondo Ayres</a:t>
            </a:r>
          </a:p>
        </p:txBody>
      </p:sp>
      <p:graphicFrame>
        <p:nvGraphicFramePr>
          <p:cNvPr id="60468" name="Group 52"/>
          <p:cNvGraphicFramePr>
            <a:graphicFrameLocks noGrp="1"/>
          </p:cNvGraphicFramePr>
          <p:nvPr>
            <p:ph idx="1"/>
            <p:extLst>
              <p:ext uri="{D42A27DB-BD31-4B8C-83A1-F6EECF244321}">
                <p14:modId xmlns:p14="http://schemas.microsoft.com/office/powerpoint/2010/main" val="3508747505"/>
              </p:ext>
            </p:extLst>
          </p:nvPr>
        </p:nvGraphicFramePr>
        <p:xfrm>
          <a:off x="457200" y="1035134"/>
          <a:ext cx="8229601" cy="3184609"/>
        </p:xfrm>
        <a:graphic>
          <a:graphicData uri="http://schemas.openxmlformats.org/drawingml/2006/table">
            <a:tbl>
              <a:tblPr/>
              <a:tblGrid>
                <a:gridCol w="2562775">
                  <a:extLst>
                    <a:ext uri="{9D8B030D-6E8A-4147-A177-3AD203B41FA5}">
                      <a16:colId xmlns:a16="http://schemas.microsoft.com/office/drawing/2014/main" val="20000"/>
                    </a:ext>
                  </a:extLst>
                </a:gridCol>
                <a:gridCol w="2697174">
                  <a:extLst>
                    <a:ext uri="{9D8B030D-6E8A-4147-A177-3AD203B41FA5}">
                      <a16:colId xmlns:a16="http://schemas.microsoft.com/office/drawing/2014/main" val="20001"/>
                    </a:ext>
                  </a:extLst>
                </a:gridCol>
                <a:gridCol w="2969652">
                  <a:extLst>
                    <a:ext uri="{9D8B030D-6E8A-4147-A177-3AD203B41FA5}">
                      <a16:colId xmlns:a16="http://schemas.microsoft.com/office/drawing/2014/main" val="20002"/>
                    </a:ext>
                  </a:extLst>
                </a:gridCol>
              </a:tblGrid>
              <a:tr h="761848">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Regola</a:t>
                      </a:r>
                    </a:p>
                  </a:txBody>
                  <a:tcPr marL="106046" marR="106046"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Proprietario</a:t>
                      </a:r>
                    </a:p>
                  </a:txBody>
                  <a:tcPr marL="106046" marR="106046"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1" i="0" u="none" strike="noStrike" cap="none" normalizeH="0" baseline="0">
                          <a:ln>
                            <a:noFill/>
                          </a:ln>
                          <a:solidFill>
                            <a:schemeClr val="tx1"/>
                          </a:solidFill>
                          <a:effectLst/>
                          <a:latin typeface="Arial" panose="020B0604020202020204" pitchFamily="34" charset="0"/>
                          <a:cs typeface="Arial" panose="020B0604020202020204" pitchFamily="34" charset="0"/>
                        </a:rPr>
                        <a:t>Costruttore</a:t>
                      </a:r>
                    </a:p>
                  </a:txBody>
                  <a:tcPr marL="106046" marR="106046"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85663">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a:t>
                      </a:r>
                    </a:p>
                  </a:txBody>
                  <a:tcPr marL="106046" marR="106046"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DdP</a:t>
                      </a:r>
                    </a:p>
                  </a:txBody>
                  <a:tcPr marL="106046" marR="106046"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marL="106046" marR="106046"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9478">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II</a:t>
                      </a:r>
                    </a:p>
                  </a:txBody>
                  <a:tcPr marL="106046" marR="106046"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DdP – Call</a:t>
                      </a:r>
                    </a:p>
                  </a:txBody>
                  <a:tcPr marL="106046" marR="106046"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Call</a:t>
                      </a:r>
                    </a:p>
                  </a:txBody>
                  <a:tcPr marL="106046" marR="106046"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9478">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III</a:t>
                      </a:r>
                    </a:p>
                  </a:txBody>
                  <a:tcPr marL="106046" marR="106046"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marL="106046" marR="106046"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DdP</a:t>
                      </a:r>
                    </a:p>
                  </a:txBody>
                  <a:tcPr marL="106046" marR="106046"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8057">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Regola IV</a:t>
                      </a:r>
                    </a:p>
                  </a:txBody>
                  <a:tcPr marL="106046" marR="106046"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Arial" panose="020B0604020202020204" pitchFamily="34" charset="0"/>
                          <a:cs typeface="Arial" panose="020B0604020202020204" pitchFamily="34" charset="0"/>
                        </a:rPr>
                        <a:t>Call</a:t>
                      </a:r>
                    </a:p>
                  </a:txBody>
                  <a:tcPr marL="106046" marR="106046"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DdP</a:t>
                      </a:r>
                      <a:r>
                        <a:rPr kumimoji="0" lang="it-IT"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 Call</a:t>
                      </a:r>
                    </a:p>
                  </a:txBody>
                  <a:tcPr marL="106046" marR="106046"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50204" name="Text Box 53"/>
          <p:cNvSpPr txBox="1">
            <a:spLocks noChangeArrowheads="1"/>
          </p:cNvSpPr>
          <p:nvPr/>
        </p:nvSpPr>
        <p:spPr bwMode="auto">
          <a:xfrm>
            <a:off x="0" y="4572000"/>
            <a:ext cx="914400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buFontTx/>
              <a:buChar char="•"/>
            </a:pPr>
            <a:r>
              <a:rPr lang="it-IT" altLang="en-US" dirty="0"/>
              <a:t> </a:t>
            </a:r>
            <a:r>
              <a:rPr lang="it-IT" altLang="en-US" sz="2000" dirty="0"/>
              <a:t>La TR “scompone” il </a:t>
            </a:r>
            <a:r>
              <a:rPr lang="it-IT" altLang="en-US" sz="2000" dirty="0" err="1"/>
              <a:t>DdP</a:t>
            </a:r>
            <a:r>
              <a:rPr lang="it-IT" altLang="en-US" sz="2000" dirty="0"/>
              <a:t> in due (o più) parti, assegnandole a soggetti diversi: </a:t>
            </a:r>
          </a:p>
          <a:p>
            <a:pPr algn="l" eaLnBrk="1" hangingPunct="1"/>
            <a:r>
              <a:rPr lang="it-IT" altLang="en-US" sz="2000" dirty="0"/>
              <a:t>uno sarà titolare del </a:t>
            </a:r>
            <a:r>
              <a:rPr lang="it-IT" altLang="en-US" sz="2000" dirty="0" err="1"/>
              <a:t>DdP</a:t>
            </a:r>
            <a:r>
              <a:rPr lang="it-IT" altLang="en-US" sz="2000" dirty="0"/>
              <a:t> in senso stretto, gravato però dall’onere della vendita forzosa, l’altro sarà titolare del diritto a farsi vendere il </a:t>
            </a:r>
            <a:r>
              <a:rPr lang="it-IT" altLang="en-US" sz="2000" dirty="0" err="1"/>
              <a:t>DdP</a:t>
            </a:r>
            <a:r>
              <a:rPr lang="it-IT" altLang="en-US" sz="2000" dirty="0"/>
              <a:t> (opzione </a:t>
            </a:r>
            <a:r>
              <a:rPr lang="it-IT" altLang="en-US" sz="2000" i="1" dirty="0"/>
              <a:t>call</a:t>
            </a:r>
            <a:r>
              <a:rPr lang="it-IT" altLang="en-US" sz="2000" dirty="0"/>
              <a:t>).  </a:t>
            </a:r>
          </a:p>
          <a:p>
            <a:pPr algn="l" eaLnBrk="1" hangingPunct="1">
              <a:buFontTx/>
              <a:buChar char="•"/>
            </a:pPr>
            <a:r>
              <a:rPr lang="it-IT" altLang="en-US" sz="2000" dirty="0"/>
              <a:t> Quindi TR non è più solo un meccanismo di protezione della proprietà, ma anche un modo di dividere il </a:t>
            </a:r>
            <a:r>
              <a:rPr lang="it-IT" altLang="en-US" sz="2000" dirty="0" err="1"/>
              <a:t>DdP</a:t>
            </a:r>
            <a:r>
              <a:rPr lang="it-IT" altLang="en-US" sz="2000" dirty="0"/>
              <a:t> in parti alienabili separatamente.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8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8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89"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0"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1"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2" name="Rectangle 8"/>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3" name="Rectangle 9"/>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4" name="Rectangle 10"/>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5" name="Rectangle 11"/>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6396" name="Rectangle 12"/>
          <p:cNvSpPr>
            <a:spLocks noGrp="1" noChangeArrowheads="1"/>
          </p:cNvSpPr>
          <p:nvPr>
            <p:ph type="title"/>
          </p:nvPr>
        </p:nvSpPr>
        <p:spPr>
          <a:xfrm>
            <a:off x="609600" y="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La teoria dei giochi</a:t>
            </a:r>
            <a:endParaRPr lang="it-IT" altLang="en-US"/>
          </a:p>
        </p:txBody>
      </p:sp>
      <p:sp>
        <p:nvSpPr>
          <p:cNvPr id="19469" name="Rectangle 13"/>
          <p:cNvSpPr>
            <a:spLocks noGrp="1" noChangeArrowheads="1"/>
          </p:cNvSpPr>
          <p:nvPr>
            <p:ph type="body" idx="1"/>
          </p:nvPr>
        </p:nvSpPr>
        <p:spPr>
          <a:xfrm>
            <a:off x="228600" y="838200"/>
            <a:ext cx="8915400" cy="5867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a:t>E’ la teoria matematica che studia il comportamento razionale in condizioni di </a:t>
            </a:r>
            <a:r>
              <a:rPr lang="it-IT" altLang="en-US" sz="2800">
                <a:solidFill>
                  <a:srgbClr val="FF0000"/>
                </a:solidFill>
              </a:rPr>
              <a:t>interdipendenza strategica</a:t>
            </a:r>
            <a:r>
              <a:rPr lang="it-IT" altLang="en-US" sz="2800"/>
              <a:t>,</a:t>
            </a:r>
            <a:r>
              <a:rPr lang="it-IT" altLang="en-US" sz="2800">
                <a:solidFill>
                  <a:srgbClr val="FF0000"/>
                </a:solidFill>
              </a:rPr>
              <a:t> </a:t>
            </a:r>
            <a:r>
              <a:rPr lang="it-IT" altLang="en-US" sz="2800"/>
              <a:t>cioè quando la scelta di quale azione intraprendere deve tenere conto delle scelte e delle reazioni degli altri agenti.</a:t>
            </a:r>
          </a:p>
          <a:p>
            <a:pPr eaLnBrk="1" hangingPunct="1">
              <a:lnSpc>
                <a:spcPct val="90000"/>
              </a:lnSpc>
              <a:tabLst>
                <a:tab pos="333375" algn="l"/>
                <a:tab pos="742950" algn="l"/>
              </a:tabLst>
            </a:pPr>
            <a:r>
              <a:rPr lang="it-IT" altLang="en-US" sz="2800"/>
              <a:t>E’ l’unico caso di una teoria matematica espressamente ideata per le scienze sociali.</a:t>
            </a:r>
          </a:p>
          <a:p>
            <a:pPr lvl="1" eaLnBrk="1" hangingPunct="1">
              <a:lnSpc>
                <a:spcPct val="90000"/>
              </a:lnSpc>
              <a:tabLst>
                <a:tab pos="333375" algn="l"/>
                <a:tab pos="742950" algn="l"/>
              </a:tabLst>
            </a:pPr>
            <a:r>
              <a:rPr lang="it-IT" altLang="en-US" sz="2400"/>
              <a:t>I fondatori: von Neumann &amp; Morgenstern 1944 ; Nash 1950</a:t>
            </a:r>
          </a:p>
          <a:p>
            <a:pPr eaLnBrk="1" hangingPunct="1">
              <a:lnSpc>
                <a:spcPct val="90000"/>
              </a:lnSpc>
              <a:tabLst>
                <a:tab pos="333375" algn="l"/>
                <a:tab pos="742950" algn="l"/>
              </a:tabLst>
            </a:pPr>
            <a:r>
              <a:rPr lang="it-IT" altLang="en-US" sz="2800"/>
              <a:t>Il </a:t>
            </a:r>
            <a:r>
              <a:rPr lang="it-IT" altLang="en-US" sz="2800" u="sng"/>
              <a:t>campo di applicazione</a:t>
            </a:r>
            <a:r>
              <a:rPr lang="it-IT" altLang="en-US" sz="2800"/>
              <a:t> della teoria dei giochi è vastissimo: dall’economia alle strategie militari, dalla politica alla gestione di qualsiasi organizzazione.</a:t>
            </a:r>
          </a:p>
          <a:p>
            <a:pPr eaLnBrk="1" hangingPunct="1">
              <a:lnSpc>
                <a:spcPct val="90000"/>
              </a:lnSpc>
              <a:tabLst>
                <a:tab pos="333375" algn="l"/>
                <a:tab pos="742950" algn="l"/>
              </a:tabLst>
            </a:pPr>
            <a:r>
              <a:rPr lang="it-IT" altLang="en-US" sz="2800"/>
              <a:t>Obiettivo della teoria è analizzare situazioni strategiche particolarmente significative al fine di...</a:t>
            </a:r>
          </a:p>
          <a:p>
            <a:pPr lvl="1" eaLnBrk="1" hangingPunct="1">
              <a:lnSpc>
                <a:spcPct val="90000"/>
              </a:lnSpc>
              <a:tabLst>
                <a:tab pos="333375" algn="l"/>
                <a:tab pos="742950" algn="l"/>
              </a:tabLst>
            </a:pPr>
            <a:r>
              <a:rPr lang="it-IT" altLang="en-US" sz="2400"/>
              <a:t> …stabilire come i giocatori </a:t>
            </a:r>
            <a:r>
              <a:rPr lang="it-IT" altLang="en-US" sz="2400" u="sng"/>
              <a:t>dovrebbero</a:t>
            </a:r>
            <a:r>
              <a:rPr lang="it-IT" altLang="en-US" sz="2400"/>
              <a:t> comportarsi </a:t>
            </a:r>
          </a:p>
          <a:p>
            <a:pPr lvl="1" eaLnBrk="1" hangingPunct="1">
              <a:lnSpc>
                <a:spcPct val="90000"/>
              </a:lnSpc>
              <a:tabLst>
                <a:tab pos="333375" algn="l"/>
                <a:tab pos="742950" algn="l"/>
              </a:tabLst>
            </a:pPr>
            <a:r>
              <a:rPr lang="it-IT" altLang="en-US" sz="2400"/>
              <a:t> … capire come i giocatori si comportano </a:t>
            </a:r>
            <a:r>
              <a:rPr lang="it-IT" altLang="en-US" sz="2400" u="sng"/>
              <a:t>effettivamente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69">
                                            <p:txEl>
                                              <p:pRg st="0" end="0"/>
                                            </p:txEl>
                                          </p:spTgt>
                                        </p:tgtEl>
                                        <p:attrNameLst>
                                          <p:attrName>style.visibility</p:attrName>
                                        </p:attrNameLst>
                                      </p:cBhvr>
                                      <p:to>
                                        <p:strVal val="visible"/>
                                      </p:to>
                                    </p:set>
                                    <p:animEffect transition="in" filter="wipe(left)">
                                      <p:cBhvr>
                                        <p:cTn id="7" dur="500"/>
                                        <p:tgtEl>
                                          <p:spTgt spid="1946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69">
                                            <p:txEl>
                                              <p:pRg st="1" end="1"/>
                                            </p:txEl>
                                          </p:spTgt>
                                        </p:tgtEl>
                                        <p:attrNameLst>
                                          <p:attrName>style.visibility</p:attrName>
                                        </p:attrNameLst>
                                      </p:cBhvr>
                                      <p:to>
                                        <p:strVal val="visible"/>
                                      </p:to>
                                    </p:set>
                                    <p:animEffect transition="in" filter="wipe(left)">
                                      <p:cBhvr>
                                        <p:cTn id="12" dur="500"/>
                                        <p:tgtEl>
                                          <p:spTgt spid="19469">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9469">
                                            <p:txEl>
                                              <p:pRg st="2" end="2"/>
                                            </p:txEl>
                                          </p:spTgt>
                                        </p:tgtEl>
                                        <p:attrNameLst>
                                          <p:attrName>style.visibility</p:attrName>
                                        </p:attrNameLst>
                                      </p:cBhvr>
                                      <p:to>
                                        <p:strVal val="visible"/>
                                      </p:to>
                                    </p:set>
                                    <p:animEffect transition="in" filter="wipe(left)">
                                      <p:cBhvr>
                                        <p:cTn id="15" dur="500"/>
                                        <p:tgtEl>
                                          <p:spTgt spid="19469">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9469">
                                            <p:txEl>
                                              <p:pRg st="3" end="3"/>
                                            </p:txEl>
                                          </p:spTgt>
                                        </p:tgtEl>
                                        <p:attrNameLst>
                                          <p:attrName>style.visibility</p:attrName>
                                        </p:attrNameLst>
                                      </p:cBhvr>
                                      <p:to>
                                        <p:strVal val="visible"/>
                                      </p:to>
                                    </p:set>
                                    <p:animEffect transition="in" filter="wipe(left)">
                                      <p:cBhvr>
                                        <p:cTn id="20" dur="500"/>
                                        <p:tgtEl>
                                          <p:spTgt spid="19469">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9469">
                                            <p:txEl>
                                              <p:pRg st="4" end="4"/>
                                            </p:txEl>
                                          </p:spTgt>
                                        </p:tgtEl>
                                        <p:attrNameLst>
                                          <p:attrName>style.visibility</p:attrName>
                                        </p:attrNameLst>
                                      </p:cBhvr>
                                      <p:to>
                                        <p:strVal val="visible"/>
                                      </p:to>
                                    </p:set>
                                    <p:animEffect transition="in" filter="wipe(left)">
                                      <p:cBhvr>
                                        <p:cTn id="25" dur="500"/>
                                        <p:tgtEl>
                                          <p:spTgt spid="19469">
                                            <p:txEl>
                                              <p:pRg st="4" end="4"/>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9469">
                                            <p:txEl>
                                              <p:pRg st="5" end="5"/>
                                            </p:txEl>
                                          </p:spTgt>
                                        </p:tgtEl>
                                        <p:attrNameLst>
                                          <p:attrName>style.visibility</p:attrName>
                                        </p:attrNameLst>
                                      </p:cBhvr>
                                      <p:to>
                                        <p:strVal val="visible"/>
                                      </p:to>
                                    </p:set>
                                    <p:animEffect transition="in" filter="wipe(left)">
                                      <p:cBhvr>
                                        <p:cTn id="28" dur="500"/>
                                        <p:tgtEl>
                                          <p:spTgt spid="19469">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9469">
                                            <p:txEl>
                                              <p:pRg st="6" end="6"/>
                                            </p:txEl>
                                          </p:spTgt>
                                        </p:tgtEl>
                                        <p:attrNameLst>
                                          <p:attrName>style.visibility</p:attrName>
                                        </p:attrNameLst>
                                      </p:cBhvr>
                                      <p:to>
                                        <p:strVal val="visible"/>
                                      </p:to>
                                    </p:set>
                                    <p:animEffect transition="in" filter="wipe(left)">
                                      <p:cBhvr>
                                        <p:cTn id="31" dur="500"/>
                                        <p:tgtEl>
                                          <p:spTgt spid="1946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3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3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3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38"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39"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40" name="Rectangle 8"/>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41" name="Rectangle 9"/>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42" name="Rectangle 10"/>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43" name="Rectangle 11"/>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8444" name="Rectangle 12"/>
          <p:cNvSpPr>
            <a:spLocks noGrp="1" noChangeArrowheads="1"/>
          </p:cNvSpPr>
          <p:nvPr>
            <p:ph type="title"/>
          </p:nvPr>
        </p:nvSpPr>
        <p:spPr>
          <a:xfrm>
            <a:off x="685800" y="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Il dilemma del prigioniero</a:t>
            </a:r>
          </a:p>
        </p:txBody>
      </p:sp>
      <p:sp>
        <p:nvSpPr>
          <p:cNvPr id="21517" name="Rectangle 13"/>
          <p:cNvSpPr>
            <a:spLocks noGrp="1" noChangeArrowheads="1"/>
          </p:cNvSpPr>
          <p:nvPr>
            <p:ph type="body" idx="1"/>
          </p:nvPr>
        </p:nvSpPr>
        <p:spPr>
          <a:xfrm>
            <a:off x="0" y="838200"/>
            <a:ext cx="9144000" cy="495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90000"/>
              </a:lnSpc>
              <a:tabLst>
                <a:tab pos="333375" algn="l"/>
                <a:tab pos="742950" algn="l"/>
              </a:tabLst>
            </a:pPr>
            <a:r>
              <a:rPr lang="it-IT" altLang="en-US" sz="2800"/>
              <a:t>Un gioco particolarmente interessante ai nostri fini è il c.d. </a:t>
            </a:r>
            <a:r>
              <a:rPr lang="it-IT" altLang="en-US" sz="2800">
                <a:solidFill>
                  <a:srgbClr val="FF0000"/>
                </a:solidFill>
              </a:rPr>
              <a:t>dilemma del prigioniero</a:t>
            </a:r>
            <a:r>
              <a:rPr lang="it-IT" altLang="en-US" sz="2800"/>
              <a:t> (PD).</a:t>
            </a:r>
          </a:p>
          <a:p>
            <a:pPr eaLnBrk="1" hangingPunct="1">
              <a:lnSpc>
                <a:spcPct val="90000"/>
              </a:lnSpc>
              <a:tabLst>
                <a:tab pos="333375" algn="l"/>
                <a:tab pos="742950" algn="l"/>
              </a:tabLst>
            </a:pPr>
            <a:r>
              <a:rPr lang="it-IT" altLang="en-US" sz="2800"/>
              <a:t>Il gioco PD illustra la difficoltà di mantenere un comportamento cooperativo anche quando cooperare è il comportamento </a:t>
            </a:r>
            <a:r>
              <a:rPr lang="it-IT" altLang="en-US" sz="2800" u="sng"/>
              <a:t>socialmente ottimale</a:t>
            </a:r>
            <a:r>
              <a:rPr lang="it-IT" altLang="en-US" sz="2800"/>
              <a:t>.</a:t>
            </a:r>
          </a:p>
          <a:p>
            <a:pPr lvl="1" eaLnBrk="1" hangingPunct="1">
              <a:lnSpc>
                <a:spcPct val="90000"/>
              </a:lnSpc>
              <a:tabLst>
                <a:tab pos="333375" algn="l"/>
                <a:tab pos="742950" algn="l"/>
              </a:tabLst>
            </a:pPr>
            <a:r>
              <a:rPr lang="it-IT" altLang="en-US" sz="2400">
                <a:solidFill>
                  <a:srgbClr val="FF0000"/>
                </a:solidFill>
              </a:rPr>
              <a:t>Attenzione</a:t>
            </a:r>
            <a:r>
              <a:rPr lang="it-IT" altLang="en-US" sz="2400"/>
              <a:t>: qui “socialmente” significa “dal punto di vista dei giocatori”, </a:t>
            </a:r>
            <a:r>
              <a:rPr lang="it-IT" altLang="en-US" sz="2400" u="sng"/>
              <a:t>non</a:t>
            </a:r>
            <a:r>
              <a:rPr lang="it-IT" altLang="en-US" sz="2400"/>
              <a:t> come al solito “dal punto di vista della collettività”</a:t>
            </a:r>
          </a:p>
          <a:p>
            <a:pPr eaLnBrk="1" hangingPunct="1">
              <a:lnSpc>
                <a:spcPct val="90000"/>
              </a:lnSpc>
              <a:tabLst>
                <a:tab pos="333375" algn="l"/>
                <a:tab pos="742950" algn="l"/>
              </a:tabLst>
            </a:pPr>
            <a:r>
              <a:rPr lang="it-IT" altLang="en-US" sz="2800"/>
              <a:t>L’essenza del gioco PD è dimostrare che l’esito </a:t>
            </a:r>
            <a:r>
              <a:rPr lang="it-IT" altLang="en-US" sz="2800" u="sng"/>
              <a:t>individualmente razionale</a:t>
            </a:r>
            <a:r>
              <a:rPr lang="it-IT" altLang="en-US" sz="2800"/>
              <a:t> (cioè l’equilibrio di Nash) non coincide con l’</a:t>
            </a:r>
            <a:r>
              <a:rPr lang="it-IT" altLang="en-US" sz="2800" u="sng"/>
              <a:t>ottimo sociale</a:t>
            </a:r>
            <a:r>
              <a:rPr lang="it-IT" altLang="en-US" sz="2800"/>
              <a:t>.</a:t>
            </a:r>
          </a:p>
          <a:p>
            <a:pPr eaLnBrk="1" hangingPunct="1">
              <a:lnSpc>
                <a:spcPct val="90000"/>
              </a:lnSpc>
              <a:tabLst>
                <a:tab pos="333375" algn="l"/>
                <a:tab pos="742950" algn="l"/>
              </a:tabLst>
            </a:pPr>
            <a:r>
              <a:rPr lang="it-IT" altLang="en-US" sz="2800"/>
              <a:t>Il gioco ha numerosissime applicazioni, nei più svariati contesti di interazione sociale.</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1517">
                                            <p:txEl>
                                              <p:pRg st="0" end="0"/>
                                            </p:txEl>
                                          </p:spTgt>
                                        </p:tgtEl>
                                        <p:attrNameLst>
                                          <p:attrName>style.visibility</p:attrName>
                                        </p:attrNameLst>
                                      </p:cBhvr>
                                      <p:to>
                                        <p:strVal val="visible"/>
                                      </p:to>
                                    </p:set>
                                    <p:animEffect transition="in" filter="wipe(left)">
                                      <p:cBhvr>
                                        <p:cTn id="7" dur="500"/>
                                        <p:tgtEl>
                                          <p:spTgt spid="215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1517">
                                            <p:txEl>
                                              <p:pRg st="1" end="1"/>
                                            </p:txEl>
                                          </p:spTgt>
                                        </p:tgtEl>
                                        <p:attrNameLst>
                                          <p:attrName>style.visibility</p:attrName>
                                        </p:attrNameLst>
                                      </p:cBhvr>
                                      <p:to>
                                        <p:strVal val="visible"/>
                                      </p:to>
                                    </p:set>
                                    <p:animEffect transition="in" filter="wipe(left)">
                                      <p:cBhvr>
                                        <p:cTn id="12" dur="500"/>
                                        <p:tgtEl>
                                          <p:spTgt spid="2151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1517">
                                            <p:txEl>
                                              <p:pRg st="2" end="2"/>
                                            </p:txEl>
                                          </p:spTgt>
                                        </p:tgtEl>
                                        <p:attrNameLst>
                                          <p:attrName>style.visibility</p:attrName>
                                        </p:attrNameLst>
                                      </p:cBhvr>
                                      <p:to>
                                        <p:strVal val="visible"/>
                                      </p:to>
                                    </p:set>
                                    <p:animEffect transition="in" filter="wipe(left)">
                                      <p:cBhvr>
                                        <p:cTn id="15" dur="500"/>
                                        <p:tgtEl>
                                          <p:spTgt spid="21517">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1517">
                                            <p:txEl>
                                              <p:pRg st="3" end="3"/>
                                            </p:txEl>
                                          </p:spTgt>
                                        </p:tgtEl>
                                        <p:attrNameLst>
                                          <p:attrName>style.visibility</p:attrName>
                                        </p:attrNameLst>
                                      </p:cBhvr>
                                      <p:to>
                                        <p:strVal val="visible"/>
                                      </p:to>
                                    </p:set>
                                    <p:animEffect transition="in" filter="wipe(left)">
                                      <p:cBhvr>
                                        <p:cTn id="20" dur="500"/>
                                        <p:tgtEl>
                                          <p:spTgt spid="21517">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1517">
                                            <p:txEl>
                                              <p:pRg st="4" end="4"/>
                                            </p:txEl>
                                          </p:spTgt>
                                        </p:tgtEl>
                                        <p:attrNameLst>
                                          <p:attrName>style.visibility</p:attrName>
                                        </p:attrNameLst>
                                      </p:cBhvr>
                                      <p:to>
                                        <p:strVal val="visible"/>
                                      </p:to>
                                    </p:set>
                                    <p:animEffect transition="in" filter="wipe(left)">
                                      <p:cBhvr>
                                        <p:cTn id="25" dur="500"/>
                                        <p:tgtEl>
                                          <p:spTgt spid="215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5"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6"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7"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88" name="Rectangle 8"/>
          <p:cNvSpPr>
            <a:spLocks noChangeArrowheads="1"/>
          </p:cNvSpPr>
          <p:nvPr/>
        </p:nvSpPr>
        <p:spPr bwMode="auto">
          <a:xfrm>
            <a:off x="152400" y="6019800"/>
            <a:ext cx="5562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2400" b="1">
                <a:latin typeface="Times New Roman" panose="02020603050405020304" pitchFamily="18" charset="0"/>
              </a:rPr>
              <a:t>N.B.: I numeri sono anni di galera; </a:t>
            </a:r>
          </a:p>
          <a:p>
            <a:pPr algn="l" eaLnBrk="1" hangingPunct="1"/>
            <a:r>
              <a:rPr lang="it-IT" altLang="en-US" sz="2400" b="1">
                <a:latin typeface="Times New Roman" panose="02020603050405020304" pitchFamily="18" charset="0"/>
              </a:rPr>
              <a:t>quindi si preferisce il valore </a:t>
            </a:r>
            <a:r>
              <a:rPr lang="it-IT" altLang="en-US" sz="2400" b="1" u="sng">
                <a:latin typeface="Times New Roman" panose="02020603050405020304" pitchFamily="18" charset="0"/>
              </a:rPr>
              <a:t>più basso</a:t>
            </a:r>
            <a:r>
              <a:rPr lang="it-IT" altLang="en-US" sz="2400" b="1">
                <a:latin typeface="Times New Roman" panose="02020603050405020304" pitchFamily="18" charset="0"/>
              </a:rPr>
              <a:t>.</a:t>
            </a:r>
            <a:r>
              <a:rPr lang="it-IT" altLang="en-US" sz="2400">
                <a:latin typeface="Times New Roman" panose="02020603050405020304" pitchFamily="18" charset="0"/>
              </a:rPr>
              <a:t> </a:t>
            </a:r>
          </a:p>
        </p:txBody>
      </p:sp>
      <p:sp>
        <p:nvSpPr>
          <p:cNvPr id="20489" name="Rectangle 9"/>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90" name="Rectangle 10"/>
          <p:cNvSpPr>
            <a:spLocks noChangeArrowheads="1"/>
          </p:cNvSpPr>
          <p:nvPr/>
        </p:nvSpPr>
        <p:spPr bwMode="auto">
          <a:xfrm>
            <a:off x="685800" y="60960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91" name="Rectangle 11"/>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92" name="Rectangle 12"/>
          <p:cNvSpPr>
            <a:spLocks noGrp="1" noChangeArrowheads="1"/>
          </p:cNvSpPr>
          <p:nvPr>
            <p:ph type="title"/>
          </p:nvPr>
        </p:nvSpPr>
        <p:spPr>
          <a:xfrm>
            <a:off x="0" y="76200"/>
            <a:ext cx="9067800" cy="9906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600"/>
              <a:t>Il dilemma del prigioniero</a:t>
            </a:r>
          </a:p>
        </p:txBody>
      </p:sp>
      <p:grpSp>
        <p:nvGrpSpPr>
          <p:cNvPr id="20493" name="Group 13"/>
          <p:cNvGrpSpPr>
            <a:grpSpLocks/>
          </p:cNvGrpSpPr>
          <p:nvPr/>
        </p:nvGrpSpPr>
        <p:grpSpPr bwMode="auto">
          <a:xfrm>
            <a:off x="990600" y="1295400"/>
            <a:ext cx="6389688" cy="4440238"/>
            <a:chOff x="963" y="1146"/>
            <a:chExt cx="4025" cy="2797"/>
          </a:xfrm>
        </p:grpSpPr>
        <p:sp>
          <p:nvSpPr>
            <p:cNvPr id="20494" name="Rectangle 14" descr="25%"/>
            <p:cNvSpPr>
              <a:spLocks noChangeArrowheads="1"/>
            </p:cNvSpPr>
            <p:nvPr/>
          </p:nvSpPr>
          <p:spPr bwMode="auto">
            <a:xfrm>
              <a:off x="1788" y="1914"/>
              <a:ext cx="3002" cy="1953"/>
            </a:xfrm>
            <a:prstGeom prst="rect">
              <a:avLst/>
            </a:prstGeom>
            <a:pattFill prst="pct25">
              <a:fgClr>
                <a:schemeClr val="accent1"/>
              </a:fgClr>
              <a:bgClr>
                <a:schemeClr val="bg1"/>
              </a:bgClr>
            </a:patt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0495" name="Line 15"/>
            <p:cNvSpPr>
              <a:spLocks noChangeShapeType="1"/>
            </p:cNvSpPr>
            <p:nvPr/>
          </p:nvSpPr>
          <p:spPr bwMode="auto">
            <a:xfrm>
              <a:off x="3289" y="1922"/>
              <a:ext cx="0" cy="1941"/>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0496" name="Line 16"/>
            <p:cNvSpPr>
              <a:spLocks noChangeShapeType="1"/>
            </p:cNvSpPr>
            <p:nvPr/>
          </p:nvSpPr>
          <p:spPr bwMode="auto">
            <a:xfrm>
              <a:off x="1796" y="2913"/>
              <a:ext cx="299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20497" name="Rectangle 17"/>
            <p:cNvSpPr>
              <a:spLocks noChangeArrowheads="1"/>
            </p:cNvSpPr>
            <p:nvPr/>
          </p:nvSpPr>
          <p:spPr bwMode="auto">
            <a:xfrm>
              <a:off x="2140" y="1146"/>
              <a:ext cx="1841" cy="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r>
                <a:rPr lang="it-IT" altLang="en-US" sz="3000">
                  <a:solidFill>
                    <a:srgbClr val="FF0000"/>
                  </a:solidFill>
                  <a:latin typeface="Arial" panose="020B0604020202020204" pitchFamily="34" charset="0"/>
                </a:rPr>
                <a:t>Scelta di Bonnie</a:t>
              </a:r>
            </a:p>
          </p:txBody>
        </p:sp>
        <p:grpSp>
          <p:nvGrpSpPr>
            <p:cNvPr id="20498" name="Group 18"/>
            <p:cNvGrpSpPr>
              <a:grpSpLocks/>
            </p:cNvGrpSpPr>
            <p:nvPr/>
          </p:nvGrpSpPr>
          <p:grpSpPr bwMode="auto">
            <a:xfrm>
              <a:off x="1961" y="1562"/>
              <a:ext cx="3027" cy="315"/>
              <a:chOff x="1961" y="1562"/>
              <a:chExt cx="3027" cy="315"/>
            </a:xfrm>
          </p:grpSpPr>
          <p:sp>
            <p:nvSpPr>
              <p:cNvPr id="20507" name="Rectangle 19"/>
              <p:cNvSpPr>
                <a:spLocks noChangeArrowheads="1"/>
              </p:cNvSpPr>
              <p:nvPr/>
            </p:nvSpPr>
            <p:spPr bwMode="auto">
              <a:xfrm>
                <a:off x="1961" y="1562"/>
                <a:ext cx="1082"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r>
                  <a:rPr lang="it-IT" altLang="en-US" sz="2700" b="1">
                    <a:latin typeface="Arial" panose="020B0604020202020204" pitchFamily="34" charset="0"/>
                  </a:rPr>
                  <a:t>Confessa</a:t>
                </a:r>
              </a:p>
            </p:txBody>
          </p:sp>
          <p:sp>
            <p:nvSpPr>
              <p:cNvPr id="20508" name="Rectangle 20"/>
              <p:cNvSpPr>
                <a:spLocks noChangeArrowheads="1"/>
              </p:cNvSpPr>
              <p:nvPr/>
            </p:nvSpPr>
            <p:spPr bwMode="auto">
              <a:xfrm>
                <a:off x="3462" y="1562"/>
                <a:ext cx="1526"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r>
                  <a:rPr lang="it-IT" altLang="en-US" sz="2700" b="1">
                    <a:latin typeface="Arial" panose="020B0604020202020204" pitchFamily="34" charset="0"/>
                  </a:rPr>
                  <a:t>Non confessa</a:t>
                </a:r>
              </a:p>
            </p:txBody>
          </p:sp>
        </p:grpSp>
        <p:sp>
          <p:nvSpPr>
            <p:cNvPr id="20499" name="Rectangle 21"/>
            <p:cNvSpPr>
              <a:spLocks noChangeArrowheads="1"/>
            </p:cNvSpPr>
            <p:nvPr/>
          </p:nvSpPr>
          <p:spPr bwMode="auto">
            <a:xfrm rot="-5400000">
              <a:off x="281" y="2917"/>
              <a:ext cx="1708" cy="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r>
                <a:rPr lang="it-IT" altLang="en-US" sz="3000">
                  <a:solidFill>
                    <a:schemeClr val="accent2"/>
                  </a:solidFill>
                  <a:latin typeface="Arial" panose="020B0604020202020204" pitchFamily="34" charset="0"/>
                </a:rPr>
                <a:t>Scelta di Clyde</a:t>
              </a:r>
            </a:p>
          </p:txBody>
        </p:sp>
        <p:grpSp>
          <p:nvGrpSpPr>
            <p:cNvPr id="20500" name="Group 22"/>
            <p:cNvGrpSpPr>
              <a:grpSpLocks/>
            </p:cNvGrpSpPr>
            <p:nvPr/>
          </p:nvGrpSpPr>
          <p:grpSpPr bwMode="auto">
            <a:xfrm>
              <a:off x="1336" y="1965"/>
              <a:ext cx="498" cy="1971"/>
              <a:chOff x="1336" y="1965"/>
              <a:chExt cx="498" cy="1971"/>
            </a:xfrm>
          </p:grpSpPr>
          <p:sp>
            <p:nvSpPr>
              <p:cNvPr id="20505" name="Rectangle 23"/>
              <p:cNvSpPr>
                <a:spLocks noChangeArrowheads="1"/>
              </p:cNvSpPr>
              <p:nvPr/>
            </p:nvSpPr>
            <p:spPr bwMode="auto">
              <a:xfrm rot="-5400000">
                <a:off x="1064" y="3166"/>
                <a:ext cx="1042" cy="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4450" rIns="92075" bIns="44450" anchor="ctr" anchorCtr="1">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a:spcBef>
                    <a:spcPct val="0"/>
                  </a:spcBef>
                  <a:buFontTx/>
                  <a:buNone/>
                </a:pPr>
                <a:r>
                  <a:rPr lang="it-IT" altLang="en-US" sz="2300" b="1">
                    <a:latin typeface="Arial" panose="020B0604020202020204" pitchFamily="34" charset="0"/>
                  </a:rPr>
                  <a:t>Non Confessa</a:t>
                </a:r>
              </a:p>
            </p:txBody>
          </p:sp>
          <p:sp>
            <p:nvSpPr>
              <p:cNvPr id="20506" name="Rectangle 24"/>
              <p:cNvSpPr>
                <a:spLocks noChangeArrowheads="1"/>
              </p:cNvSpPr>
              <p:nvPr/>
            </p:nvSpPr>
            <p:spPr bwMode="auto">
              <a:xfrm rot="-5400000">
                <a:off x="1116" y="2294"/>
                <a:ext cx="936" cy="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spcBef>
                    <a:spcPct val="0"/>
                  </a:spcBef>
                  <a:buFontTx/>
                  <a:buNone/>
                </a:pPr>
                <a:r>
                  <a:rPr lang="it-IT" altLang="en-US" sz="2300" b="1">
                    <a:latin typeface="Arial" panose="020B0604020202020204" pitchFamily="34" charset="0"/>
                  </a:rPr>
                  <a:t>Confessa</a:t>
                </a:r>
              </a:p>
            </p:txBody>
          </p:sp>
        </p:grpSp>
        <p:sp>
          <p:nvSpPr>
            <p:cNvPr id="20501" name="Rectangle 25"/>
            <p:cNvSpPr>
              <a:spLocks noChangeArrowheads="1"/>
            </p:cNvSpPr>
            <p:nvPr/>
          </p:nvSpPr>
          <p:spPr bwMode="auto">
            <a:xfrm>
              <a:off x="2181" y="2147"/>
              <a:ext cx="686"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a:spcBef>
                  <a:spcPct val="0"/>
                </a:spcBef>
                <a:buFontTx/>
                <a:buNone/>
              </a:pPr>
              <a:r>
                <a:rPr lang="it-IT" altLang="en-US" sz="2700" b="1">
                  <a:solidFill>
                    <a:schemeClr val="accent2"/>
                  </a:solidFill>
                  <a:latin typeface="Arial" panose="020B0604020202020204" pitchFamily="34" charset="0"/>
                </a:rPr>
                <a:t>-8</a:t>
              </a:r>
              <a:r>
                <a:rPr lang="it-IT" altLang="en-US" sz="2700" b="1">
                  <a:latin typeface="Arial" panose="020B0604020202020204" pitchFamily="34" charset="0"/>
                </a:rPr>
                <a:t> ; </a:t>
              </a:r>
              <a:r>
                <a:rPr lang="it-IT" altLang="en-US" sz="2700" b="1">
                  <a:solidFill>
                    <a:srgbClr val="FF0000"/>
                  </a:solidFill>
                  <a:latin typeface="Arial" panose="020B0604020202020204" pitchFamily="34" charset="0"/>
                </a:rPr>
                <a:t>-8</a:t>
              </a:r>
            </a:p>
          </p:txBody>
        </p:sp>
        <p:sp>
          <p:nvSpPr>
            <p:cNvPr id="20502" name="Rectangle 26"/>
            <p:cNvSpPr>
              <a:spLocks noChangeArrowheads="1"/>
            </p:cNvSpPr>
            <p:nvPr/>
          </p:nvSpPr>
          <p:spPr bwMode="auto">
            <a:xfrm>
              <a:off x="2157" y="3104"/>
              <a:ext cx="734"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a:spcBef>
                  <a:spcPct val="0"/>
                </a:spcBef>
                <a:buFontTx/>
                <a:buNone/>
              </a:pPr>
              <a:r>
                <a:rPr lang="it-IT" altLang="en-US" sz="2700" b="1">
                  <a:solidFill>
                    <a:schemeClr val="accent2"/>
                  </a:solidFill>
                  <a:latin typeface="Arial" panose="020B0604020202020204" pitchFamily="34" charset="0"/>
                </a:rPr>
                <a:t>-30</a:t>
              </a:r>
              <a:r>
                <a:rPr lang="it-IT" altLang="en-US" sz="2700" b="1">
                  <a:latin typeface="Arial" panose="020B0604020202020204" pitchFamily="34" charset="0"/>
                </a:rPr>
                <a:t> ; </a:t>
              </a:r>
              <a:r>
                <a:rPr lang="it-IT" altLang="en-US" sz="2700" b="1">
                  <a:solidFill>
                    <a:srgbClr val="FF0000"/>
                  </a:solidFill>
                  <a:latin typeface="Arial" panose="020B0604020202020204" pitchFamily="34" charset="0"/>
                </a:rPr>
                <a:t>0</a:t>
              </a:r>
            </a:p>
          </p:txBody>
        </p:sp>
        <p:sp>
          <p:nvSpPr>
            <p:cNvPr id="20503" name="Rectangle 27"/>
            <p:cNvSpPr>
              <a:spLocks noChangeArrowheads="1"/>
            </p:cNvSpPr>
            <p:nvPr/>
          </p:nvSpPr>
          <p:spPr bwMode="auto">
            <a:xfrm>
              <a:off x="3613" y="2147"/>
              <a:ext cx="734"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a:spcBef>
                  <a:spcPct val="0"/>
                </a:spcBef>
                <a:buFontTx/>
                <a:buNone/>
              </a:pPr>
              <a:r>
                <a:rPr lang="it-IT" altLang="en-US" sz="2700" b="1">
                  <a:solidFill>
                    <a:schemeClr val="accent2"/>
                  </a:solidFill>
                  <a:latin typeface="Arial" panose="020B0604020202020204" pitchFamily="34" charset="0"/>
                </a:rPr>
                <a:t>0</a:t>
              </a:r>
              <a:r>
                <a:rPr lang="it-IT" altLang="en-US" sz="2700" b="1">
                  <a:latin typeface="Arial" panose="020B0604020202020204" pitchFamily="34" charset="0"/>
                </a:rPr>
                <a:t> ; </a:t>
              </a:r>
              <a:r>
                <a:rPr lang="it-IT" altLang="en-US" sz="2700" b="1">
                  <a:solidFill>
                    <a:srgbClr val="FF0000"/>
                  </a:solidFill>
                  <a:latin typeface="Arial" panose="020B0604020202020204" pitchFamily="34" charset="0"/>
                </a:rPr>
                <a:t>-30</a:t>
              </a:r>
            </a:p>
          </p:txBody>
        </p:sp>
        <p:sp>
          <p:nvSpPr>
            <p:cNvPr id="20504" name="Rectangle 28"/>
            <p:cNvSpPr>
              <a:spLocks noChangeArrowheads="1"/>
            </p:cNvSpPr>
            <p:nvPr/>
          </p:nvSpPr>
          <p:spPr bwMode="auto">
            <a:xfrm>
              <a:off x="3607" y="3104"/>
              <a:ext cx="746" cy="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defTabSz="825500">
                <a:spcBef>
                  <a:spcPct val="20000"/>
                </a:spcBef>
                <a:buChar char="•"/>
                <a:defRPr sz="3200">
                  <a:solidFill>
                    <a:schemeClr val="tx1"/>
                  </a:solidFill>
                  <a:latin typeface="Times New Roman" panose="02020603050405020304" pitchFamily="18" charset="0"/>
                  <a:cs typeface="Arial" panose="020B0604020202020204" pitchFamily="34" charset="0"/>
                </a:defRPr>
              </a:lvl1pPr>
              <a:lvl2pPr marL="434975" indent="-285750" defTabSz="825500">
                <a:spcBef>
                  <a:spcPct val="20000"/>
                </a:spcBef>
                <a:buChar char="–"/>
                <a:defRPr sz="2800">
                  <a:solidFill>
                    <a:schemeClr val="tx1"/>
                  </a:solidFill>
                  <a:latin typeface="Times New Roman" panose="02020603050405020304" pitchFamily="18" charset="0"/>
                  <a:cs typeface="Arial" panose="020B0604020202020204" pitchFamily="34" charset="0"/>
                </a:defRPr>
              </a:lvl2pPr>
              <a:lvl3pPr marL="868363" indent="-228600" defTabSz="825500">
                <a:spcBef>
                  <a:spcPct val="20000"/>
                </a:spcBef>
                <a:buChar char="•"/>
                <a:defRPr sz="2400">
                  <a:solidFill>
                    <a:schemeClr val="tx1"/>
                  </a:solidFill>
                  <a:latin typeface="Times New Roman" panose="02020603050405020304" pitchFamily="18" charset="0"/>
                  <a:cs typeface="Arial" panose="020B0604020202020204" pitchFamily="34" charset="0"/>
                </a:defRPr>
              </a:lvl3pPr>
              <a:lvl4pPr marL="1303338"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4pPr>
              <a:lvl5pPr marL="1736725" indent="-228600" defTabSz="825500">
                <a:spcBef>
                  <a:spcPct val="20000"/>
                </a:spcBef>
                <a:buChar char="»"/>
                <a:defRPr sz="2000">
                  <a:solidFill>
                    <a:schemeClr val="tx1"/>
                  </a:solidFill>
                  <a:latin typeface="Times New Roman" panose="02020603050405020304" pitchFamily="18" charset="0"/>
                  <a:cs typeface="Arial" panose="020B0604020202020204" pitchFamily="34" charset="0"/>
                </a:defRPr>
              </a:lvl5pPr>
              <a:lvl6pPr marL="21939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6pPr>
              <a:lvl7pPr marL="26511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7pPr>
              <a:lvl8pPr marL="31083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8pPr>
              <a:lvl9pPr marL="3565525" indent="-228600" defTabSz="825500" eaLnBrk="0" fontAlgn="base" hangingPunct="0">
                <a:spcBef>
                  <a:spcPct val="20000"/>
                </a:spcBef>
                <a:spcAft>
                  <a:spcPct val="0"/>
                </a:spcAft>
                <a:buChar char="»"/>
                <a:defRPr sz="2000">
                  <a:solidFill>
                    <a:schemeClr val="tx1"/>
                  </a:solidFill>
                  <a:latin typeface="Times New Roman" panose="02020603050405020304" pitchFamily="18" charset="0"/>
                  <a:cs typeface="Arial" panose="020B0604020202020204" pitchFamily="34" charset="0"/>
                </a:defRPr>
              </a:lvl9pPr>
            </a:lstStyle>
            <a:p>
              <a:pPr algn="ctr">
                <a:spcBef>
                  <a:spcPct val="0"/>
                </a:spcBef>
                <a:buFontTx/>
                <a:buNone/>
              </a:pPr>
              <a:r>
                <a:rPr lang="it-IT" altLang="en-US" sz="2700" b="1">
                  <a:latin typeface="Arial" panose="020B0604020202020204" pitchFamily="34" charset="0"/>
                </a:rPr>
                <a:t> </a:t>
              </a:r>
              <a:r>
                <a:rPr lang="it-IT" altLang="en-US" sz="2700" b="1">
                  <a:solidFill>
                    <a:schemeClr val="accent2"/>
                  </a:solidFill>
                  <a:latin typeface="Arial" panose="020B0604020202020204" pitchFamily="34" charset="0"/>
                </a:rPr>
                <a:t>-1</a:t>
              </a:r>
              <a:r>
                <a:rPr lang="it-IT" altLang="en-US" sz="2700" b="1">
                  <a:latin typeface="Arial" panose="020B0604020202020204" pitchFamily="34" charset="0"/>
                </a:rPr>
                <a:t> ; </a:t>
              </a:r>
              <a:r>
                <a:rPr lang="it-IT" altLang="en-US" sz="2700" b="1">
                  <a:solidFill>
                    <a:srgbClr val="FF0000"/>
                  </a:solidFill>
                  <a:latin typeface="Arial" panose="020B0604020202020204" pitchFamily="34" charset="0"/>
                </a:rPr>
                <a:t>-1</a:t>
              </a:r>
            </a:p>
          </p:txBody>
        </p:sp>
      </p:grpSp>
    </p:spTree>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1"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2"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3"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4" name="Rectangle 6"/>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5" name="Rectangle 7"/>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6" name="Rectangle 8"/>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7" name="Rectangle 9"/>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8" name="Rectangle 10"/>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39" name="Rectangle 11"/>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22540" name="Rectangle 12"/>
          <p:cNvSpPr>
            <a:spLocks noGrp="1" noChangeArrowheads="1"/>
          </p:cNvSpPr>
          <p:nvPr>
            <p:ph type="title"/>
          </p:nvPr>
        </p:nvSpPr>
        <p:spPr>
          <a:xfrm>
            <a:off x="685800" y="0"/>
            <a:ext cx="7772400" cy="685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200"/>
              <a:t>L’equilibrio di Nash</a:t>
            </a:r>
          </a:p>
        </p:txBody>
      </p:sp>
      <p:sp>
        <p:nvSpPr>
          <p:cNvPr id="25613" name="Rectangle 13"/>
          <p:cNvSpPr>
            <a:spLocks noGrp="1" noChangeArrowheads="1"/>
          </p:cNvSpPr>
          <p:nvPr>
            <p:ph type="body" idx="1"/>
          </p:nvPr>
        </p:nvSpPr>
        <p:spPr>
          <a:xfrm>
            <a:off x="0" y="549275"/>
            <a:ext cx="9144000" cy="630872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tabLst>
                <a:tab pos="333375" algn="l"/>
                <a:tab pos="742950" algn="l"/>
              </a:tabLst>
            </a:pPr>
            <a:r>
              <a:rPr lang="it-IT" altLang="en-US" sz="2400">
                <a:solidFill>
                  <a:srgbClr val="FF0000"/>
                </a:solidFill>
              </a:rPr>
              <a:t>Strategia dominante</a:t>
            </a:r>
            <a:r>
              <a:rPr lang="it-IT" altLang="en-US" sz="2400"/>
              <a:t>: una strategia che è ottimale per un certo giocatore </a:t>
            </a:r>
            <a:r>
              <a:rPr lang="it-IT" altLang="en-US" sz="2400" u="sng"/>
              <a:t>qualsiasi siano le scelte altrui</a:t>
            </a:r>
          </a:p>
          <a:p>
            <a:pPr eaLnBrk="1" hangingPunct="1">
              <a:lnSpc>
                <a:spcPct val="80000"/>
              </a:lnSpc>
              <a:tabLst>
                <a:tab pos="333375" algn="l"/>
                <a:tab pos="742950" algn="l"/>
              </a:tabLst>
            </a:pPr>
            <a:r>
              <a:rPr lang="it-IT" altLang="en-US" sz="2400"/>
              <a:t>Nel caso del PD (e in assenza di possibilità di comunicare e/o stipulare accordi vincolanti) entrambi i giocatori hanno una strategia dominante, quella di </a:t>
            </a:r>
            <a:r>
              <a:rPr lang="it-IT" altLang="en-US" sz="2400" u="sng"/>
              <a:t>confessare</a:t>
            </a:r>
            <a:r>
              <a:rPr lang="it-IT" altLang="en-US" sz="2400"/>
              <a:t>.</a:t>
            </a:r>
          </a:p>
          <a:p>
            <a:pPr lvl="1" eaLnBrk="1" hangingPunct="1">
              <a:lnSpc>
                <a:spcPct val="80000"/>
              </a:lnSpc>
              <a:tabLst>
                <a:tab pos="333375" algn="l"/>
                <a:tab pos="742950" algn="l"/>
              </a:tabLst>
            </a:pPr>
            <a:r>
              <a:rPr lang="it-IT" altLang="en-US" sz="2400"/>
              <a:t>N.b.: l’esistenza di una strategia dominante non vale in generale!</a:t>
            </a:r>
          </a:p>
          <a:p>
            <a:pPr eaLnBrk="1" hangingPunct="1">
              <a:lnSpc>
                <a:spcPct val="80000"/>
              </a:lnSpc>
              <a:tabLst>
                <a:tab pos="333375" algn="l"/>
                <a:tab pos="742950" algn="l"/>
              </a:tabLst>
            </a:pPr>
            <a:r>
              <a:rPr lang="it-IT" altLang="en-US" sz="2400"/>
              <a:t>L’esito in cui entrambi confessano è l’</a:t>
            </a:r>
            <a:r>
              <a:rPr lang="it-IT" altLang="en-US" sz="2400">
                <a:solidFill>
                  <a:srgbClr val="FF0000"/>
                </a:solidFill>
              </a:rPr>
              <a:t>equilibrio del gioco</a:t>
            </a:r>
            <a:r>
              <a:rPr lang="it-IT" altLang="en-US" sz="2400"/>
              <a:t> (a nessuno dei due, infatti, conviene deviare da tale esito), ma chiaramente </a:t>
            </a:r>
            <a:r>
              <a:rPr lang="it-IT" altLang="en-US" sz="2400" u="sng"/>
              <a:t>non</a:t>
            </a:r>
            <a:r>
              <a:rPr lang="it-IT" altLang="en-US" sz="2400"/>
              <a:t> è l’esito “socialmente” ottimale (ovvero, ottimale per i due giocatori).</a:t>
            </a:r>
          </a:p>
          <a:p>
            <a:pPr eaLnBrk="1" hangingPunct="1">
              <a:lnSpc>
                <a:spcPct val="80000"/>
              </a:lnSpc>
              <a:tabLst>
                <a:tab pos="333375" algn="l"/>
                <a:tab pos="742950" algn="l"/>
              </a:tabLst>
            </a:pPr>
            <a:r>
              <a:rPr lang="it-IT" altLang="en-US" sz="2400"/>
              <a:t>In generale: un</a:t>
            </a:r>
            <a:r>
              <a:rPr lang="it-IT" altLang="en-US" sz="2400">
                <a:solidFill>
                  <a:srgbClr val="9933FF"/>
                </a:solidFill>
              </a:rPr>
              <a:t> </a:t>
            </a:r>
            <a:r>
              <a:rPr lang="it-IT" altLang="en-US" sz="2400">
                <a:solidFill>
                  <a:srgbClr val="FF0000"/>
                </a:solidFill>
              </a:rPr>
              <a:t>equilibrio di Nash</a:t>
            </a:r>
            <a:r>
              <a:rPr lang="it-IT" altLang="en-US" sz="2400"/>
              <a:t> (NE) è una situazione in cui, dato il comportamento altrui, nessun agente ha un incentivo a </a:t>
            </a:r>
            <a:r>
              <a:rPr lang="it-IT" altLang="en-US" sz="2400" u="sng"/>
              <a:t>deviare unilateralmente</a:t>
            </a:r>
            <a:r>
              <a:rPr lang="it-IT" altLang="en-US" sz="2400"/>
              <a:t> (John Nash 1950 </a:t>
            </a:r>
            <a:r>
              <a:rPr lang="it-IT" altLang="en-US" sz="2400">
                <a:sym typeface="Symbol" panose="05050102010706020507" pitchFamily="18" charset="2"/>
              </a:rPr>
              <a:t></a:t>
            </a:r>
            <a:r>
              <a:rPr lang="it-IT" altLang="en-US" sz="2400"/>
              <a:t> </a:t>
            </a:r>
            <a:r>
              <a:rPr lang="it-IT" altLang="en-US" sz="2400" i="1"/>
              <a:t>A Beautiful Mind</a:t>
            </a:r>
            <a:r>
              <a:rPr lang="it-IT" altLang="en-US" sz="2400"/>
              <a:t>).</a:t>
            </a:r>
          </a:p>
          <a:p>
            <a:pPr lvl="1" eaLnBrk="1" hangingPunct="1">
              <a:lnSpc>
                <a:spcPct val="80000"/>
              </a:lnSpc>
              <a:tabLst>
                <a:tab pos="333375" algn="l"/>
                <a:tab pos="742950" algn="l"/>
              </a:tabLst>
            </a:pPr>
            <a:r>
              <a:rPr lang="it-IT" altLang="en-US" sz="2400"/>
              <a:t>Il NE è il concetto di soluzione più usato in teoria dei giochi. </a:t>
            </a:r>
          </a:p>
          <a:p>
            <a:pPr lvl="1" eaLnBrk="1" hangingPunct="1">
              <a:lnSpc>
                <a:spcPct val="80000"/>
              </a:lnSpc>
              <a:tabLst>
                <a:tab pos="333375" algn="l"/>
                <a:tab pos="742950" algn="l"/>
              </a:tabLst>
            </a:pPr>
            <a:r>
              <a:rPr lang="it-IT" altLang="en-US" sz="2400"/>
              <a:t>E’ un concetto di razionalità individuale molto generale. </a:t>
            </a:r>
          </a:p>
          <a:p>
            <a:pPr lvl="1" eaLnBrk="1" hangingPunct="1">
              <a:lnSpc>
                <a:spcPct val="80000"/>
              </a:lnSpc>
              <a:tabLst>
                <a:tab pos="333375" algn="l"/>
                <a:tab pos="742950" algn="l"/>
              </a:tabLst>
            </a:pPr>
            <a:r>
              <a:rPr lang="it-IT" altLang="en-US" sz="2400"/>
              <a:t>Nel caso del PD, il NE è dato appunto dalla scelta di </a:t>
            </a:r>
            <a:r>
              <a:rPr lang="it-IT" altLang="en-US" sz="2400" u="sng"/>
              <a:t>confessare</a:t>
            </a:r>
            <a:r>
              <a:rPr lang="it-IT" altLang="en-US" sz="2400"/>
              <a:t> per entrambi i giocatori.</a:t>
            </a:r>
          </a:p>
          <a:p>
            <a:pPr eaLnBrk="1" hangingPunct="1">
              <a:lnSpc>
                <a:spcPct val="80000"/>
              </a:lnSpc>
              <a:tabLst>
                <a:tab pos="333375" algn="l"/>
                <a:tab pos="742950" algn="l"/>
              </a:tabLst>
            </a:pPr>
            <a:r>
              <a:rPr lang="it-IT" altLang="en-US" sz="2400">
                <a:solidFill>
                  <a:srgbClr val="FF0000"/>
                </a:solidFill>
              </a:rPr>
              <a:t>Pre-play agreement</a:t>
            </a:r>
            <a:r>
              <a:rPr lang="it-IT" altLang="en-US" sz="2400"/>
              <a:t>: i giocatori possono concordare </a:t>
            </a:r>
            <a:r>
              <a:rPr lang="it-IT" altLang="en-US" sz="2400" u="sng"/>
              <a:t>prima</a:t>
            </a:r>
            <a:r>
              <a:rPr lang="it-IT" altLang="en-US" sz="2400"/>
              <a:t> del gioco di non confessare, ma l’accordo regge solo se è in qualche modo </a:t>
            </a:r>
            <a:r>
              <a:rPr lang="it-IT" altLang="en-US" sz="2400" u="sng"/>
              <a:t>vincolante</a:t>
            </a:r>
            <a:r>
              <a:rPr lang="it-IT" altLang="en-US" sz="2400"/>
              <a:t> (p.e. vendette trasversali).</a:t>
            </a: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5613">
                                            <p:txEl>
                                              <p:pRg st="0" end="0"/>
                                            </p:txEl>
                                          </p:spTgt>
                                        </p:tgtEl>
                                        <p:attrNameLst>
                                          <p:attrName>style.visibility</p:attrName>
                                        </p:attrNameLst>
                                      </p:cBhvr>
                                      <p:to>
                                        <p:strVal val="visible"/>
                                      </p:to>
                                    </p:set>
                                    <p:animEffect transition="in" filter="wipe(left)">
                                      <p:cBhvr>
                                        <p:cTn id="7" dur="500"/>
                                        <p:tgtEl>
                                          <p:spTgt spid="2561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613">
                                            <p:txEl>
                                              <p:pRg st="1" end="1"/>
                                            </p:txEl>
                                          </p:spTgt>
                                        </p:tgtEl>
                                        <p:attrNameLst>
                                          <p:attrName>style.visibility</p:attrName>
                                        </p:attrNameLst>
                                      </p:cBhvr>
                                      <p:to>
                                        <p:strVal val="visible"/>
                                      </p:to>
                                    </p:set>
                                    <p:animEffect transition="in" filter="wipe(left)">
                                      <p:cBhvr>
                                        <p:cTn id="12" dur="500"/>
                                        <p:tgtEl>
                                          <p:spTgt spid="2561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5613">
                                            <p:txEl>
                                              <p:pRg st="2" end="2"/>
                                            </p:txEl>
                                          </p:spTgt>
                                        </p:tgtEl>
                                        <p:attrNameLst>
                                          <p:attrName>style.visibility</p:attrName>
                                        </p:attrNameLst>
                                      </p:cBhvr>
                                      <p:to>
                                        <p:strVal val="visible"/>
                                      </p:to>
                                    </p:set>
                                    <p:animEffect transition="in" filter="wipe(left)">
                                      <p:cBhvr>
                                        <p:cTn id="15" dur="500"/>
                                        <p:tgtEl>
                                          <p:spTgt spid="2561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5613">
                                            <p:txEl>
                                              <p:pRg st="3" end="3"/>
                                            </p:txEl>
                                          </p:spTgt>
                                        </p:tgtEl>
                                        <p:attrNameLst>
                                          <p:attrName>style.visibility</p:attrName>
                                        </p:attrNameLst>
                                      </p:cBhvr>
                                      <p:to>
                                        <p:strVal val="visible"/>
                                      </p:to>
                                    </p:set>
                                    <p:animEffect transition="in" filter="wipe(left)">
                                      <p:cBhvr>
                                        <p:cTn id="20" dur="500"/>
                                        <p:tgtEl>
                                          <p:spTgt spid="25613">
                                            <p:txEl>
                                              <p:pRg st="3" end="3"/>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5613">
                                            <p:txEl>
                                              <p:pRg st="4" end="4"/>
                                            </p:txEl>
                                          </p:spTgt>
                                        </p:tgtEl>
                                        <p:attrNameLst>
                                          <p:attrName>style.visibility</p:attrName>
                                        </p:attrNameLst>
                                      </p:cBhvr>
                                      <p:to>
                                        <p:strVal val="visible"/>
                                      </p:to>
                                    </p:set>
                                    <p:animEffect transition="in" filter="wipe(left)">
                                      <p:cBhvr>
                                        <p:cTn id="25" dur="500"/>
                                        <p:tgtEl>
                                          <p:spTgt spid="25613">
                                            <p:txEl>
                                              <p:pRg st="4" end="4"/>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25613">
                                            <p:txEl>
                                              <p:pRg st="5" end="5"/>
                                            </p:txEl>
                                          </p:spTgt>
                                        </p:tgtEl>
                                        <p:attrNameLst>
                                          <p:attrName>style.visibility</p:attrName>
                                        </p:attrNameLst>
                                      </p:cBhvr>
                                      <p:to>
                                        <p:strVal val="visible"/>
                                      </p:to>
                                    </p:set>
                                    <p:animEffect transition="in" filter="wipe(left)">
                                      <p:cBhvr>
                                        <p:cTn id="28" dur="500"/>
                                        <p:tgtEl>
                                          <p:spTgt spid="25613">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25613">
                                            <p:txEl>
                                              <p:pRg st="6" end="6"/>
                                            </p:txEl>
                                          </p:spTgt>
                                        </p:tgtEl>
                                        <p:attrNameLst>
                                          <p:attrName>style.visibility</p:attrName>
                                        </p:attrNameLst>
                                      </p:cBhvr>
                                      <p:to>
                                        <p:strVal val="visible"/>
                                      </p:to>
                                    </p:set>
                                    <p:animEffect transition="in" filter="wipe(left)">
                                      <p:cBhvr>
                                        <p:cTn id="31" dur="500"/>
                                        <p:tgtEl>
                                          <p:spTgt spid="25613">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25613">
                                            <p:txEl>
                                              <p:pRg st="7" end="7"/>
                                            </p:txEl>
                                          </p:spTgt>
                                        </p:tgtEl>
                                        <p:attrNameLst>
                                          <p:attrName>style.visibility</p:attrName>
                                        </p:attrNameLst>
                                      </p:cBhvr>
                                      <p:to>
                                        <p:strVal val="visible"/>
                                      </p:to>
                                    </p:set>
                                    <p:animEffect transition="in" filter="wipe(left)">
                                      <p:cBhvr>
                                        <p:cTn id="34" dur="500"/>
                                        <p:tgtEl>
                                          <p:spTgt spid="25613">
                                            <p:txEl>
                                              <p:pRg st="7" end="7"/>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25613">
                                            <p:txEl>
                                              <p:pRg st="8" end="8"/>
                                            </p:txEl>
                                          </p:spTgt>
                                        </p:tgtEl>
                                        <p:attrNameLst>
                                          <p:attrName>style.visibility</p:attrName>
                                        </p:attrNameLst>
                                      </p:cBhvr>
                                      <p:to>
                                        <p:strVal val="visible"/>
                                      </p:to>
                                    </p:set>
                                    <p:animEffect transition="in" filter="wipe(left)">
                                      <p:cBhvr>
                                        <p:cTn id="39" dur="500"/>
                                        <p:tgtEl>
                                          <p:spTgt spid="2561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1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74638"/>
            <a:ext cx="8229600" cy="706437"/>
          </a:xfrm>
        </p:spPr>
        <p:txBody>
          <a:bodyPr/>
          <a:lstStyle/>
          <a:p>
            <a:pPr eaLnBrk="1" hangingPunct="1"/>
            <a:r>
              <a:rPr lang="it-IT" altLang="en-US" sz="4000"/>
              <a:t>Le due forme di tutela</a:t>
            </a:r>
          </a:p>
        </p:txBody>
      </p:sp>
      <p:sp>
        <p:nvSpPr>
          <p:cNvPr id="6147" name="Rectangle 3"/>
          <p:cNvSpPr>
            <a:spLocks noGrp="1" noChangeArrowheads="1"/>
          </p:cNvSpPr>
          <p:nvPr>
            <p:ph type="body" idx="1"/>
          </p:nvPr>
        </p:nvSpPr>
        <p:spPr>
          <a:xfrm>
            <a:off x="250825" y="1125538"/>
            <a:ext cx="8713788" cy="5543550"/>
          </a:xfrm>
        </p:spPr>
        <p:txBody>
          <a:bodyPr/>
          <a:lstStyle/>
          <a:p>
            <a:pPr eaLnBrk="1" hangingPunct="1">
              <a:lnSpc>
                <a:spcPct val="80000"/>
              </a:lnSpc>
            </a:pPr>
            <a:r>
              <a:rPr lang="it-IT" altLang="en-US" sz="2400" dirty="0"/>
              <a:t>Due forme di tutela dei </a:t>
            </a:r>
            <a:r>
              <a:rPr lang="it-IT" altLang="en-US" sz="2400" dirty="0" err="1"/>
              <a:t>DdP</a:t>
            </a:r>
            <a:r>
              <a:rPr lang="it-IT" altLang="en-US" sz="2400" dirty="0"/>
              <a:t> (Calabresi &amp; </a:t>
            </a:r>
            <a:r>
              <a:rPr lang="it-IT" altLang="en-US" sz="2400" dirty="0" err="1"/>
              <a:t>Melamed</a:t>
            </a:r>
            <a:r>
              <a:rPr lang="it-IT" altLang="en-US" sz="2400" dirty="0"/>
              <a:t> 1972):</a:t>
            </a:r>
          </a:p>
          <a:p>
            <a:pPr eaLnBrk="1" hangingPunct="1">
              <a:lnSpc>
                <a:spcPct val="80000"/>
              </a:lnSpc>
              <a:buFontTx/>
              <a:buNone/>
            </a:pPr>
            <a:r>
              <a:rPr lang="it-IT" altLang="en-US" sz="2400" dirty="0"/>
              <a:t>	</a:t>
            </a:r>
            <a:r>
              <a:rPr lang="it-IT" altLang="en-US" sz="2400" b="1" dirty="0"/>
              <a:t>Tutela inibitoria</a:t>
            </a:r>
            <a:r>
              <a:rPr lang="it-IT" altLang="en-US" sz="2400" dirty="0"/>
              <a:t> (</a:t>
            </a:r>
            <a:r>
              <a:rPr lang="en-US" altLang="en-US" sz="2400" i="1" dirty="0"/>
              <a:t>property rule</a:t>
            </a:r>
            <a:r>
              <a:rPr lang="it-IT" altLang="en-US" sz="2400" dirty="0"/>
              <a:t>, TI)</a:t>
            </a:r>
          </a:p>
          <a:p>
            <a:pPr eaLnBrk="1" hangingPunct="1">
              <a:lnSpc>
                <a:spcPct val="80000"/>
              </a:lnSpc>
              <a:buFontTx/>
              <a:buNone/>
            </a:pPr>
            <a:r>
              <a:rPr lang="it-IT" altLang="en-US" sz="2400" dirty="0"/>
              <a:t>	</a:t>
            </a:r>
            <a:r>
              <a:rPr lang="it-IT" altLang="en-US" sz="2400" b="1" dirty="0"/>
              <a:t>Tutela risarcitoria</a:t>
            </a:r>
            <a:r>
              <a:rPr lang="it-IT" altLang="en-US" sz="2400" dirty="0"/>
              <a:t> (</a:t>
            </a:r>
            <a:r>
              <a:rPr lang="en-US" altLang="en-US" sz="2400" i="1" dirty="0"/>
              <a:t>liability rule</a:t>
            </a:r>
            <a:r>
              <a:rPr lang="it-IT" altLang="en-US" sz="2400" dirty="0"/>
              <a:t>, TR)</a:t>
            </a:r>
          </a:p>
          <a:p>
            <a:pPr eaLnBrk="1" hangingPunct="1">
              <a:lnSpc>
                <a:spcPct val="80000"/>
              </a:lnSpc>
            </a:pPr>
            <a:r>
              <a:rPr lang="it-IT" altLang="en-US" sz="2400" dirty="0"/>
              <a:t>La </a:t>
            </a:r>
            <a:r>
              <a:rPr lang="it-IT" altLang="en-US" sz="2400" u="sng" dirty="0"/>
              <a:t>tutela inibitoria</a:t>
            </a:r>
            <a:r>
              <a:rPr lang="it-IT" altLang="en-US" sz="2400" dirty="0"/>
              <a:t> assicura la protezione </a:t>
            </a:r>
            <a:r>
              <a:rPr lang="it-IT" altLang="en-US" sz="2400" b="1" dirty="0"/>
              <a:t>assoluta</a:t>
            </a:r>
            <a:r>
              <a:rPr lang="it-IT" altLang="en-US" sz="2400" dirty="0"/>
              <a:t> della proprietà da interferenze non consentite, salvo la rinuncia del proprietario dietro pagamento di un corrispettivo.</a:t>
            </a:r>
          </a:p>
          <a:p>
            <a:pPr eaLnBrk="1" hangingPunct="1">
              <a:lnSpc>
                <a:spcPct val="80000"/>
              </a:lnSpc>
            </a:pPr>
            <a:r>
              <a:rPr lang="it-IT" altLang="en-US" sz="2400" dirty="0"/>
              <a:t>La </a:t>
            </a:r>
            <a:r>
              <a:rPr lang="it-IT" altLang="en-US" sz="2400" u="sng" dirty="0"/>
              <a:t>tutela risarcitoria</a:t>
            </a:r>
            <a:r>
              <a:rPr lang="it-IT" altLang="en-US" sz="2400" dirty="0"/>
              <a:t> assicura la protezione </a:t>
            </a:r>
            <a:r>
              <a:rPr lang="it-IT" altLang="en-US" sz="2400" b="1" dirty="0"/>
              <a:t>relativa</a:t>
            </a:r>
            <a:r>
              <a:rPr lang="it-IT" altLang="en-US" sz="2400" dirty="0"/>
              <a:t> della proprietà: l’interferenza non consentita è comunque possibile, ma vi è l’obbligo di risarcire il proprietario per un ammontare pari esattamente al danno subito.</a:t>
            </a:r>
          </a:p>
          <a:p>
            <a:pPr eaLnBrk="1" hangingPunct="1">
              <a:lnSpc>
                <a:spcPct val="80000"/>
              </a:lnSpc>
            </a:pPr>
            <a:r>
              <a:rPr lang="it-IT" altLang="en-US" sz="2400" dirty="0"/>
              <a:t>In Calabresi &amp; </a:t>
            </a:r>
            <a:r>
              <a:rPr lang="it-IT" altLang="en-US" sz="2400" dirty="0" err="1"/>
              <a:t>Melamed</a:t>
            </a:r>
            <a:r>
              <a:rPr lang="it-IT" altLang="en-US" sz="2400" dirty="0"/>
              <a:t> 1972 è prevista una terza possibilità: la c.d. </a:t>
            </a:r>
            <a:r>
              <a:rPr lang="it-IT" altLang="en-US" sz="2400" b="1" dirty="0"/>
              <a:t>inalienabilità</a:t>
            </a:r>
            <a:r>
              <a:rPr lang="it-IT" altLang="en-US" sz="2400" dirty="0"/>
              <a:t>, ovvero l’indisponibilità del </a:t>
            </a:r>
            <a:r>
              <a:rPr lang="it-IT" altLang="en-US" sz="2400" dirty="0" err="1"/>
              <a:t>DdP</a:t>
            </a:r>
            <a:r>
              <a:rPr lang="it-IT" altLang="en-US" sz="2400" dirty="0"/>
              <a:t> per la transazione. </a:t>
            </a:r>
          </a:p>
          <a:p>
            <a:pPr lvl="1" eaLnBrk="1" hangingPunct="1">
              <a:lnSpc>
                <a:spcPct val="80000"/>
              </a:lnSpc>
            </a:pPr>
            <a:r>
              <a:rPr lang="it-IT" altLang="en-US" sz="2000" dirty="0"/>
              <a:t>Anche questa soluzione è analizzabile dal punto di vista dell’efficienza: p.e. l’inalienabilità del sangue è la soluzione ad un problema di asimmetria informativa sulla qualità del sangue (= solo il vero donatore è affidabile perché mosso dall’altruismo).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0" y="152400"/>
            <a:ext cx="9144000" cy="914400"/>
          </a:xfrm>
        </p:spPr>
        <p:txBody>
          <a:bodyPr/>
          <a:lstStyle/>
          <a:p>
            <a:pPr eaLnBrk="1" hangingPunct="1"/>
            <a:r>
              <a:rPr lang="it-IT" altLang="en-US" sz="3600"/>
              <a:t>La forma generale del </a:t>
            </a:r>
            <a:br>
              <a:rPr lang="it-IT" altLang="en-US" sz="3600"/>
            </a:br>
            <a:r>
              <a:rPr lang="it-IT" altLang="en-US" sz="3600"/>
              <a:t>dilemma del prigioniero</a:t>
            </a:r>
            <a:endParaRPr lang="it-IT" altLang="en-US"/>
          </a:p>
        </p:txBody>
      </p:sp>
      <p:graphicFrame>
        <p:nvGraphicFramePr>
          <p:cNvPr id="24579" name="Object 3"/>
          <p:cNvGraphicFramePr>
            <a:graphicFrameLocks noGrp="1" noChangeAspect="1"/>
          </p:cNvGraphicFramePr>
          <p:nvPr>
            <p:ph type="tbl" idx="1"/>
          </p:nvPr>
        </p:nvGraphicFramePr>
        <p:xfrm>
          <a:off x="454025" y="1450975"/>
          <a:ext cx="7743825" cy="3968750"/>
        </p:xfrm>
        <a:graphic>
          <a:graphicData uri="http://schemas.openxmlformats.org/presentationml/2006/ole">
            <mc:AlternateContent xmlns:mc="http://schemas.openxmlformats.org/markup-compatibility/2006">
              <mc:Choice xmlns:v="urn:schemas-microsoft-com:vml" Requires="v">
                <p:oleObj spid="_x0000_s24601" name="Documento" r:id="rId4" imgW="7748016" imgH="3980688" progId="Word.Document.8">
                  <p:embed/>
                </p:oleObj>
              </mc:Choice>
              <mc:Fallback>
                <p:oleObj name="Documento" r:id="rId4" imgW="7748016" imgH="3980688" progId="Word.Documen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4025" y="1450975"/>
                        <a:ext cx="7743825" cy="3968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4580" name="Text Box 4"/>
          <p:cNvSpPr txBox="1">
            <a:spLocks noChangeArrowheads="1"/>
          </p:cNvSpPr>
          <p:nvPr/>
        </p:nvSpPr>
        <p:spPr bwMode="auto">
          <a:xfrm>
            <a:off x="0" y="5410200"/>
            <a:ext cx="9144000" cy="116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it-IT" altLang="en-US" sz="2800" b="1">
                <a:latin typeface="Book Antiqua" panose="02040602050305030304" pitchFamily="18" charset="0"/>
              </a:rPr>
              <a:t>		</a:t>
            </a:r>
            <a:r>
              <a:rPr lang="it-IT" altLang="en-US" sz="2800">
                <a:latin typeface="Book Antiqua" panose="02040602050305030304" pitchFamily="18" charset="0"/>
              </a:rPr>
              <a:t>Si ha PD quando: </a:t>
            </a:r>
            <a:r>
              <a:rPr lang="it-IT" altLang="en-US" sz="2800" b="1">
                <a:solidFill>
                  <a:srgbClr val="006600"/>
                </a:solidFill>
                <a:latin typeface="Book Antiqua" panose="02040602050305030304" pitchFamily="18" charset="0"/>
              </a:rPr>
              <a:t>A &gt; B &gt; C &gt; D</a:t>
            </a:r>
          </a:p>
          <a:p>
            <a:pPr>
              <a:spcBef>
                <a:spcPct val="50000"/>
              </a:spcBef>
            </a:pPr>
            <a:r>
              <a:rPr lang="it-IT" altLang="en-US" sz="2800">
                <a:latin typeface="Book Antiqua" panose="02040602050305030304" pitchFamily="18" charset="0"/>
              </a:rPr>
              <a:t>L’equilibrio di Nash è (</a:t>
            </a:r>
            <a:r>
              <a:rPr lang="it-IT" altLang="en-US" sz="2800" b="1">
                <a:solidFill>
                  <a:srgbClr val="FF0000"/>
                </a:solidFill>
                <a:latin typeface="Book Antiqua" panose="02040602050305030304" pitchFamily="18" charset="0"/>
              </a:rPr>
              <a:t>C,C</a:t>
            </a:r>
            <a:r>
              <a:rPr lang="it-IT" altLang="en-US" sz="2800">
                <a:latin typeface="Book Antiqua" panose="02040602050305030304" pitchFamily="18" charset="0"/>
              </a:rPr>
              <a:t>), ma l’ottimo sociale è (</a:t>
            </a:r>
            <a:r>
              <a:rPr lang="it-IT" altLang="en-US" sz="2800" b="1">
                <a:solidFill>
                  <a:schemeClr val="accent2"/>
                </a:solidFill>
                <a:latin typeface="Book Antiqua" panose="02040602050305030304" pitchFamily="18" charset="0"/>
              </a:rPr>
              <a:t>B,B</a:t>
            </a:r>
            <a:r>
              <a:rPr lang="it-IT" altLang="en-US" sz="2800">
                <a:latin typeface="Book Antiqua" panose="02040602050305030304" pitchFamily="18"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4"/>
          <p:cNvGraphicFramePr>
            <a:graphicFrameLocks noChangeAspect="1"/>
          </p:cNvGraphicFramePr>
          <p:nvPr/>
        </p:nvGraphicFramePr>
        <p:xfrm>
          <a:off x="755650" y="908050"/>
          <a:ext cx="7651750" cy="3597275"/>
        </p:xfrm>
        <a:graphic>
          <a:graphicData uri="http://schemas.openxmlformats.org/presentationml/2006/ole">
            <mc:AlternateContent xmlns:mc="http://schemas.openxmlformats.org/markup-compatibility/2006">
              <mc:Choice xmlns:v="urn:schemas-microsoft-com:vml" Requires="v">
                <p:oleObj spid="_x0000_s26649" name="Documento" r:id="rId4" imgW="8295958" imgH="3908355" progId="Word.Document.8">
                  <p:embed/>
                </p:oleObj>
              </mc:Choice>
              <mc:Fallback>
                <p:oleObj name="Documento" r:id="rId4" imgW="8295958" imgH="3908355"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908050"/>
                        <a:ext cx="7651750" cy="359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27" name="Text Box 5"/>
          <p:cNvSpPr txBox="1">
            <a:spLocks noChangeArrowheads="1"/>
          </p:cNvSpPr>
          <p:nvPr/>
        </p:nvSpPr>
        <p:spPr bwMode="auto">
          <a:xfrm>
            <a:off x="1116013" y="188913"/>
            <a:ext cx="6985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sz="3600"/>
              <a:t>Il gioco della lavanderia</a:t>
            </a:r>
          </a:p>
        </p:txBody>
      </p:sp>
      <p:sp>
        <p:nvSpPr>
          <p:cNvPr id="26628" name="Text Box 6"/>
          <p:cNvSpPr txBox="1">
            <a:spLocks noChangeArrowheads="1"/>
          </p:cNvSpPr>
          <p:nvPr/>
        </p:nvSpPr>
        <p:spPr bwMode="auto">
          <a:xfrm>
            <a:off x="333053" y="4365104"/>
            <a:ext cx="8496944"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2400" dirty="0">
                <a:sym typeface="Symbol" panose="05050102010706020507" pitchFamily="18" charset="2"/>
              </a:rPr>
              <a:t></a:t>
            </a:r>
            <a:r>
              <a:rPr lang="it-IT" altLang="en-US" sz="2400" baseline="-25000" dirty="0">
                <a:sym typeface="Symbol" panose="05050102010706020507" pitchFamily="18" charset="2"/>
              </a:rPr>
              <a:t>L</a:t>
            </a:r>
            <a:r>
              <a:rPr lang="it-IT" altLang="en-US" sz="2400" dirty="0">
                <a:sym typeface="Symbol" panose="05050102010706020507" pitchFamily="18" charset="2"/>
              </a:rPr>
              <a:t> senza emissioni = 300€</a:t>
            </a:r>
          </a:p>
          <a:p>
            <a:pPr algn="l" eaLnBrk="1" hangingPunct="1"/>
            <a:r>
              <a:rPr lang="it-IT" altLang="en-US" sz="2400" dirty="0">
                <a:sym typeface="Symbol" panose="05050102010706020507" pitchFamily="18" charset="2"/>
              </a:rPr>
              <a:t>Danno causato da E ad L = 200€ → </a:t>
            </a:r>
            <a:r>
              <a:rPr lang="it-IT" altLang="en-US" sz="2400" baseline="-25000" dirty="0">
                <a:sym typeface="Symbol" panose="05050102010706020507" pitchFamily="18" charset="2"/>
              </a:rPr>
              <a:t>L</a:t>
            </a:r>
            <a:r>
              <a:rPr lang="it-IT" altLang="en-US" sz="2400" dirty="0">
                <a:sym typeface="Symbol" panose="05050102010706020507" pitchFamily="18" charset="2"/>
              </a:rPr>
              <a:t> con emissioni = 100€</a:t>
            </a:r>
          </a:p>
          <a:p>
            <a:pPr algn="l" eaLnBrk="1" hangingPunct="1"/>
            <a:r>
              <a:rPr lang="it-IT" altLang="en-US" sz="2400" dirty="0">
                <a:sym typeface="Symbol" panose="05050102010706020507" pitchFamily="18" charset="2"/>
              </a:rPr>
              <a:t></a:t>
            </a:r>
            <a:r>
              <a:rPr lang="it-IT" altLang="en-US" sz="2400" baseline="-25000" dirty="0">
                <a:sym typeface="Symbol" panose="05050102010706020507" pitchFamily="18" charset="2"/>
              </a:rPr>
              <a:t>E</a:t>
            </a:r>
            <a:r>
              <a:rPr lang="it-IT" altLang="en-US" sz="2400" dirty="0">
                <a:sym typeface="Symbol" panose="05050102010706020507" pitchFamily="18" charset="2"/>
              </a:rPr>
              <a:t> = 1000€</a:t>
            </a:r>
          </a:p>
          <a:p>
            <a:pPr algn="l" eaLnBrk="1" hangingPunct="1"/>
            <a:r>
              <a:rPr lang="it-IT" altLang="en-US" sz="2400" dirty="0">
                <a:sym typeface="Symbol" panose="05050102010706020507" pitchFamily="18" charset="2"/>
              </a:rPr>
              <a:t>Costo del filtro anti-emissioni: per L = 100€ , per E = 500€</a:t>
            </a:r>
          </a:p>
          <a:p>
            <a:pPr algn="l" eaLnBrk="1" hangingPunct="1"/>
            <a:r>
              <a:rPr lang="it-IT" altLang="en-US" sz="2400" dirty="0">
                <a:sym typeface="Symbol" panose="05050102010706020507" pitchFamily="18" charset="2"/>
              </a:rPr>
              <a:t>Si ha Pareto-efficienza quando </a:t>
            </a:r>
            <a:r>
              <a:rPr lang="it-IT" altLang="en-US" sz="2400" baseline="-25000" dirty="0">
                <a:sym typeface="Symbol" panose="05050102010706020507" pitchFamily="18" charset="2"/>
              </a:rPr>
              <a:t>tot</a:t>
            </a:r>
            <a:r>
              <a:rPr lang="it-IT" altLang="en-US" sz="2400" dirty="0">
                <a:sym typeface="Symbol" panose="05050102010706020507" pitchFamily="18" charset="2"/>
              </a:rPr>
              <a:t> (= </a:t>
            </a:r>
            <a:r>
              <a:rPr lang="it-IT" altLang="en-US" sz="2400" baseline="-25000" dirty="0">
                <a:sym typeface="Symbol" panose="05050102010706020507" pitchFamily="18" charset="2"/>
              </a:rPr>
              <a:t>E</a:t>
            </a:r>
            <a:r>
              <a:rPr lang="it-IT" altLang="en-US" sz="2400" dirty="0">
                <a:sym typeface="Symbol" panose="05050102010706020507" pitchFamily="18" charset="2"/>
              </a:rPr>
              <a:t> + </a:t>
            </a:r>
            <a:r>
              <a:rPr lang="it-IT" altLang="en-US" sz="2400" baseline="-25000" dirty="0">
                <a:sym typeface="Symbol" panose="05050102010706020507" pitchFamily="18" charset="2"/>
              </a:rPr>
              <a:t>L</a:t>
            </a:r>
            <a:r>
              <a:rPr lang="it-IT" altLang="en-US" sz="2400" dirty="0">
                <a:sym typeface="Symbol" panose="05050102010706020507" pitchFamily="18" charset="2"/>
              </a:rPr>
              <a:t>) è massimo</a:t>
            </a:r>
          </a:p>
          <a:p>
            <a:pPr algn="l" eaLnBrk="1" hangingPunct="1"/>
            <a:r>
              <a:rPr lang="it-IT" altLang="en-US" sz="2400" dirty="0">
                <a:sym typeface="Symbol" panose="05050102010706020507" pitchFamily="18" charset="2"/>
              </a:rPr>
              <a:t>Quindi la soluzione efficiente è (</a:t>
            </a:r>
            <a:r>
              <a:rPr lang="it-IT" altLang="en-US" sz="2400" dirty="0">
                <a:solidFill>
                  <a:srgbClr val="0000FF"/>
                </a:solidFill>
                <a:sym typeface="Symbol" panose="05050102010706020507" pitchFamily="18" charset="2"/>
              </a:rPr>
              <a:t>NF</a:t>
            </a:r>
            <a:r>
              <a:rPr lang="it-IT" altLang="en-US" sz="2400" dirty="0">
                <a:sym typeface="Symbol" panose="05050102010706020507" pitchFamily="18" charset="2"/>
              </a:rPr>
              <a:t>,</a:t>
            </a:r>
            <a:r>
              <a:rPr lang="it-IT" altLang="en-US" sz="2400" dirty="0">
                <a:solidFill>
                  <a:srgbClr val="FF0000"/>
                </a:solidFill>
                <a:sym typeface="Symbol" panose="05050102010706020507" pitchFamily="18" charset="2"/>
              </a:rPr>
              <a:t>F</a:t>
            </a:r>
            <a:r>
              <a:rPr lang="it-IT" altLang="en-US" sz="2400" dirty="0">
                <a:sym typeface="Symbol" panose="05050102010706020507" pitchFamily="18" charset="2"/>
              </a:rPr>
              <a:t>) → </a:t>
            </a:r>
            <a:r>
              <a:rPr lang="it-IT" altLang="en-US" sz="2400" baseline="-25000" dirty="0">
                <a:sym typeface="Symbol" panose="05050102010706020507" pitchFamily="18" charset="2"/>
              </a:rPr>
              <a:t>tot</a:t>
            </a:r>
            <a:r>
              <a:rPr lang="it-IT" altLang="en-US" sz="2400" dirty="0">
                <a:sym typeface="Symbol" panose="05050102010706020507" pitchFamily="18" charset="2"/>
              </a:rPr>
              <a:t> = 1200€</a:t>
            </a:r>
            <a:endParaRPr lang="it-IT" altLang="en-US" dirty="0">
              <a:sym typeface="Symbol" panose="05050102010706020507" pitchFamily="18" charset="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18488" cy="561975"/>
          </a:xfrm>
        </p:spPr>
        <p:txBody>
          <a:bodyPr/>
          <a:lstStyle/>
          <a:p>
            <a:pPr eaLnBrk="1" hangingPunct="1"/>
            <a:r>
              <a:rPr lang="it-IT" altLang="en-US" sz="3600">
                <a:latin typeface="Book Antiqua" panose="02040602050305030304" pitchFamily="18" charset="0"/>
              </a:rPr>
              <a:t>Le soluzioni del gioco</a:t>
            </a:r>
          </a:p>
        </p:txBody>
      </p:sp>
      <p:sp>
        <p:nvSpPr>
          <p:cNvPr id="28675" name="Rectangle 3"/>
          <p:cNvSpPr>
            <a:spLocks noGrp="1" noChangeArrowheads="1"/>
          </p:cNvSpPr>
          <p:nvPr>
            <p:ph type="body" idx="1"/>
          </p:nvPr>
        </p:nvSpPr>
        <p:spPr>
          <a:xfrm>
            <a:off x="0" y="908050"/>
            <a:ext cx="9144000" cy="5949950"/>
          </a:xfrm>
        </p:spPr>
        <p:txBody>
          <a:bodyPr/>
          <a:lstStyle/>
          <a:p>
            <a:pPr eaLnBrk="1" hangingPunct="1">
              <a:lnSpc>
                <a:spcPct val="80000"/>
              </a:lnSpc>
            </a:pPr>
            <a:r>
              <a:rPr lang="it-IT" altLang="en-US" sz="2800" dirty="0">
                <a:latin typeface="Book Antiqua" panose="02040602050305030304" pitchFamily="18" charset="0"/>
              </a:rPr>
              <a:t>Vogliamo dimostrare che il tipo di rimedio previsto dalla legge (TI o TR) influenza l’eventuale accordo tra le parti → </a:t>
            </a:r>
            <a:r>
              <a:rPr lang="en-US" altLang="en-US" sz="2800" i="1" dirty="0">
                <a:latin typeface="Book Antiqua" panose="02040602050305030304" pitchFamily="18" charset="0"/>
              </a:rPr>
              <a:t>bargaining in the shadow of the law</a:t>
            </a:r>
            <a:r>
              <a:rPr lang="it-IT" altLang="en-US" sz="2800" dirty="0">
                <a:latin typeface="Book Antiqua" panose="02040602050305030304" pitchFamily="18" charset="0"/>
              </a:rPr>
              <a:t>.</a:t>
            </a:r>
          </a:p>
          <a:p>
            <a:pPr eaLnBrk="1" hangingPunct="1">
              <a:lnSpc>
                <a:spcPct val="80000"/>
              </a:lnSpc>
            </a:pPr>
            <a:r>
              <a:rPr lang="it-IT" altLang="en-US" sz="2800" dirty="0">
                <a:solidFill>
                  <a:srgbClr val="FF0000"/>
                </a:solidFill>
                <a:latin typeface="Book Antiqua" panose="02040602050305030304" pitchFamily="18" charset="0"/>
              </a:rPr>
              <a:t>Hp1: accordo impossibile</a:t>
            </a:r>
          </a:p>
          <a:p>
            <a:pPr eaLnBrk="1" hangingPunct="1">
              <a:lnSpc>
                <a:spcPct val="80000"/>
              </a:lnSpc>
            </a:pPr>
            <a:r>
              <a:rPr lang="it-IT" altLang="en-US" sz="2800" dirty="0">
                <a:latin typeface="Book Antiqua" panose="02040602050305030304" pitchFamily="18" charset="0"/>
              </a:rPr>
              <a:t>Tre possibili regole giuridiche:</a:t>
            </a:r>
          </a:p>
          <a:p>
            <a:pPr eaLnBrk="1" hangingPunct="1">
              <a:lnSpc>
                <a:spcPct val="80000"/>
              </a:lnSpc>
              <a:buFontTx/>
              <a:buNone/>
            </a:pPr>
            <a:r>
              <a:rPr lang="it-IT" altLang="en-US" sz="2800" dirty="0">
                <a:latin typeface="Book Antiqua" panose="02040602050305030304" pitchFamily="18" charset="0"/>
              </a:rPr>
              <a:t>	</a:t>
            </a:r>
            <a:r>
              <a:rPr lang="it-IT" altLang="en-US" sz="2800" dirty="0">
                <a:solidFill>
                  <a:srgbClr val="0000FF"/>
                </a:solidFill>
                <a:latin typeface="Book Antiqua" panose="02040602050305030304" pitchFamily="18" charset="0"/>
              </a:rPr>
              <a:t>RI</a:t>
            </a:r>
            <a:r>
              <a:rPr lang="it-IT" altLang="en-US" sz="2800" dirty="0">
                <a:latin typeface="Book Antiqua" panose="02040602050305030304" pitchFamily="18" charset="0"/>
              </a:rPr>
              <a:t> (diritto ad E): E è libera di inquinare</a:t>
            </a:r>
          </a:p>
          <a:p>
            <a:pPr eaLnBrk="1" hangingPunct="1">
              <a:lnSpc>
                <a:spcPct val="80000"/>
              </a:lnSpc>
              <a:buFontTx/>
              <a:buNone/>
            </a:pPr>
            <a:r>
              <a:rPr lang="it-IT" altLang="en-US" sz="2800" dirty="0">
                <a:latin typeface="Book Antiqua" panose="02040602050305030304" pitchFamily="18" charset="0"/>
              </a:rPr>
              <a:t>	</a:t>
            </a:r>
            <a:r>
              <a:rPr lang="it-IT" altLang="en-US" sz="2800" dirty="0">
                <a:solidFill>
                  <a:srgbClr val="008000"/>
                </a:solidFill>
                <a:latin typeface="Book Antiqua" panose="02040602050305030304" pitchFamily="18" charset="0"/>
              </a:rPr>
              <a:t>RII</a:t>
            </a:r>
            <a:r>
              <a:rPr lang="it-IT" altLang="en-US" sz="2800" dirty="0">
                <a:latin typeface="Book Antiqua" panose="02040602050305030304" pitchFamily="18" charset="0"/>
              </a:rPr>
              <a:t> (TR): L ha diritto al risarcimento danni da E</a:t>
            </a:r>
          </a:p>
          <a:p>
            <a:pPr eaLnBrk="1" hangingPunct="1">
              <a:lnSpc>
                <a:spcPct val="80000"/>
              </a:lnSpc>
              <a:buFontTx/>
              <a:buNone/>
            </a:pPr>
            <a:r>
              <a:rPr lang="it-IT" altLang="en-US" sz="2800" dirty="0">
                <a:latin typeface="Book Antiqua" panose="02040602050305030304" pitchFamily="18" charset="0"/>
              </a:rPr>
              <a:t>	</a:t>
            </a:r>
            <a:r>
              <a:rPr lang="it-IT" altLang="en-US" sz="2800" dirty="0">
                <a:solidFill>
                  <a:srgbClr val="FF00FF"/>
                </a:solidFill>
                <a:latin typeface="Book Antiqua" panose="02040602050305030304" pitchFamily="18" charset="0"/>
              </a:rPr>
              <a:t>RIII</a:t>
            </a:r>
            <a:r>
              <a:rPr lang="it-IT" altLang="en-US" sz="2800" dirty="0">
                <a:latin typeface="Book Antiqua" panose="02040602050305030304" pitchFamily="18" charset="0"/>
              </a:rPr>
              <a:t> (TI): L ha diritto a chiedere che E non inquini</a:t>
            </a:r>
          </a:p>
          <a:p>
            <a:pPr eaLnBrk="1" hangingPunct="1">
              <a:lnSpc>
                <a:spcPct val="80000"/>
              </a:lnSpc>
            </a:pPr>
            <a:r>
              <a:rPr lang="it-IT" altLang="en-US" sz="2800" dirty="0">
                <a:latin typeface="Book Antiqua" panose="02040602050305030304" pitchFamily="18" charset="0"/>
              </a:rPr>
              <a:t>Ciascuna regola determina un diverso NE:</a:t>
            </a:r>
          </a:p>
          <a:p>
            <a:pPr eaLnBrk="1" hangingPunct="1">
              <a:lnSpc>
                <a:spcPct val="80000"/>
              </a:lnSpc>
              <a:buFontTx/>
              <a:buNone/>
            </a:pPr>
            <a:r>
              <a:rPr lang="it-IT" altLang="en-US" sz="2800" dirty="0">
                <a:solidFill>
                  <a:srgbClr val="0000FF"/>
                </a:solidFill>
                <a:latin typeface="Book Antiqua" panose="02040602050305030304" pitchFamily="18" charset="0"/>
              </a:rPr>
              <a:t>	Sub RI</a:t>
            </a:r>
            <a:r>
              <a:rPr lang="it-IT" altLang="en-US" sz="2800" dirty="0">
                <a:latin typeface="Book Antiqua" panose="02040602050305030304" pitchFamily="18" charset="0"/>
              </a:rPr>
              <a:t>: il NE del gioco è (NF,F) con </a:t>
            </a:r>
            <a:r>
              <a:rPr lang="it-IT" altLang="en-US" sz="2800" dirty="0">
                <a:latin typeface="Book Antiqua" panose="02040602050305030304" pitchFamily="18" charset="0"/>
                <a:sym typeface="Symbol" panose="05050102010706020507" pitchFamily="18" charset="2"/>
              </a:rPr>
              <a:t></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 1200 → </a:t>
            </a:r>
            <a:r>
              <a:rPr lang="it-IT" altLang="en-US" sz="2800" dirty="0">
                <a:solidFill>
                  <a:srgbClr val="0000FF"/>
                </a:solidFill>
                <a:latin typeface="Book Antiqua" panose="02040602050305030304" pitchFamily="18" charset="0"/>
                <a:sym typeface="Symbol" panose="05050102010706020507" pitchFamily="18" charset="2"/>
              </a:rPr>
              <a:t>NE</a:t>
            </a:r>
            <a:r>
              <a:rPr lang="it-IT" altLang="en-US" sz="2800" baseline="-25000" dirty="0">
                <a:solidFill>
                  <a:srgbClr val="0000FF"/>
                </a:solidFill>
                <a:latin typeface="Book Antiqua" panose="02040602050305030304" pitchFamily="18" charset="0"/>
                <a:sym typeface="Symbol" panose="05050102010706020507" pitchFamily="18" charset="2"/>
              </a:rPr>
              <a:t>I</a:t>
            </a:r>
            <a:endParaRPr lang="it-IT" altLang="en-US" sz="2800" dirty="0">
              <a:solidFill>
                <a:srgbClr val="0000FF"/>
              </a:solidFill>
              <a:latin typeface="Book Antiqua" panose="02040602050305030304" pitchFamily="18" charset="0"/>
              <a:sym typeface="Symbol" panose="05050102010706020507" pitchFamily="18" charset="2"/>
            </a:endParaRPr>
          </a:p>
          <a:p>
            <a:pPr eaLnBrk="1" hangingPunct="1">
              <a:lnSpc>
                <a:spcPct val="80000"/>
              </a:lnSpc>
              <a:buFontTx/>
              <a:buNone/>
            </a:pPr>
            <a:r>
              <a:rPr lang="it-IT" altLang="en-US" sz="2800" dirty="0">
                <a:solidFill>
                  <a:srgbClr val="008000"/>
                </a:solidFill>
                <a:latin typeface="Book Antiqua" panose="02040602050305030304" pitchFamily="18" charset="0"/>
                <a:sym typeface="Symbol" panose="05050102010706020507" pitchFamily="18" charset="2"/>
              </a:rPr>
              <a:t>	Sub RII</a:t>
            </a:r>
            <a:r>
              <a:rPr lang="it-IT" altLang="en-US" sz="2800" dirty="0">
                <a:latin typeface="Book Antiqua" panose="02040602050305030304" pitchFamily="18" charset="0"/>
                <a:sym typeface="Symbol" panose="05050102010706020507" pitchFamily="18" charset="2"/>
              </a:rPr>
              <a:t>: il NE è (NF,NF), E paga TR = 200, </a:t>
            </a:r>
          </a:p>
          <a:p>
            <a:pPr eaLnBrk="1" hangingPunct="1">
              <a:lnSpc>
                <a:spcPct val="80000"/>
              </a:lnSpc>
              <a:buFontTx/>
              <a:buNone/>
            </a:pPr>
            <a:r>
              <a:rPr lang="it-IT" altLang="en-US" sz="2800" dirty="0">
                <a:latin typeface="Book Antiqua" panose="02040602050305030304" pitchFamily="18" charset="0"/>
                <a:sym typeface="Symbol" panose="05050102010706020507" pitchFamily="18" charset="2"/>
              </a:rPr>
              <a:t>		        </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 1100, di cui </a:t>
            </a:r>
            <a:r>
              <a:rPr lang="it-IT" altLang="en-US" sz="2800" baseline="-25000" dirty="0">
                <a:latin typeface="Book Antiqua" panose="02040602050305030304" pitchFamily="18" charset="0"/>
                <a:sym typeface="Symbol" panose="05050102010706020507" pitchFamily="18" charset="2"/>
              </a:rPr>
              <a:t>E</a:t>
            </a:r>
            <a:r>
              <a:rPr lang="it-IT" altLang="en-US" sz="2800" dirty="0">
                <a:latin typeface="Book Antiqua" panose="02040602050305030304" pitchFamily="18" charset="0"/>
                <a:sym typeface="Symbol" panose="05050102010706020507" pitchFamily="18" charset="2"/>
              </a:rPr>
              <a:t> = 800, </a:t>
            </a:r>
            <a:r>
              <a:rPr lang="it-IT" altLang="en-US" sz="2800" baseline="-25000" dirty="0">
                <a:latin typeface="Book Antiqua" panose="02040602050305030304" pitchFamily="18" charset="0"/>
                <a:sym typeface="Symbol" panose="05050102010706020507" pitchFamily="18" charset="2"/>
              </a:rPr>
              <a:t>L</a:t>
            </a:r>
            <a:r>
              <a:rPr lang="it-IT" altLang="en-US" sz="2800" dirty="0">
                <a:latin typeface="Book Antiqua" panose="02040602050305030304" pitchFamily="18" charset="0"/>
                <a:sym typeface="Symbol" panose="05050102010706020507" pitchFamily="18" charset="2"/>
              </a:rPr>
              <a:t> = 300 → </a:t>
            </a:r>
            <a:r>
              <a:rPr lang="it-IT" altLang="en-US" sz="2800" dirty="0">
                <a:solidFill>
                  <a:srgbClr val="008000"/>
                </a:solidFill>
                <a:latin typeface="Book Antiqua" panose="02040602050305030304" pitchFamily="18" charset="0"/>
                <a:sym typeface="Symbol" panose="05050102010706020507" pitchFamily="18" charset="2"/>
              </a:rPr>
              <a:t>NE</a:t>
            </a:r>
            <a:r>
              <a:rPr lang="it-IT" altLang="en-US" sz="2800" baseline="-25000" dirty="0">
                <a:solidFill>
                  <a:srgbClr val="008000"/>
                </a:solidFill>
                <a:latin typeface="Book Antiqua" panose="02040602050305030304" pitchFamily="18" charset="0"/>
                <a:sym typeface="Symbol" panose="05050102010706020507" pitchFamily="18" charset="2"/>
              </a:rPr>
              <a:t>II</a:t>
            </a:r>
            <a:endParaRPr lang="it-IT" altLang="en-US" sz="2800" dirty="0">
              <a:solidFill>
                <a:srgbClr val="008000"/>
              </a:solidFill>
              <a:latin typeface="Book Antiqua" panose="02040602050305030304" pitchFamily="18" charset="0"/>
              <a:sym typeface="Symbol" panose="05050102010706020507" pitchFamily="18" charset="2"/>
            </a:endParaRPr>
          </a:p>
          <a:p>
            <a:pPr eaLnBrk="1" hangingPunct="1">
              <a:lnSpc>
                <a:spcPct val="80000"/>
              </a:lnSpc>
              <a:buFontTx/>
              <a:buNone/>
            </a:pPr>
            <a:r>
              <a:rPr lang="it-IT" altLang="en-US" sz="2800" dirty="0">
                <a:solidFill>
                  <a:srgbClr val="FF00FF"/>
                </a:solidFill>
                <a:latin typeface="Book Antiqua" panose="02040602050305030304" pitchFamily="18" charset="0"/>
                <a:sym typeface="Symbol" panose="05050102010706020507" pitchFamily="18" charset="2"/>
              </a:rPr>
              <a:t>	Sub RIII</a:t>
            </a:r>
            <a:r>
              <a:rPr lang="it-IT" altLang="en-US" sz="2800" dirty="0">
                <a:latin typeface="Book Antiqua" panose="02040602050305030304" pitchFamily="18" charset="0"/>
                <a:sym typeface="Symbol" panose="05050102010706020507" pitchFamily="18" charset="2"/>
              </a:rPr>
              <a:t>: il NE è (F,NF) con </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 800 → </a:t>
            </a:r>
            <a:r>
              <a:rPr lang="it-IT" altLang="en-US" sz="2800" dirty="0">
                <a:solidFill>
                  <a:srgbClr val="FF00FF"/>
                </a:solidFill>
                <a:latin typeface="Book Antiqua" panose="02040602050305030304" pitchFamily="18" charset="0"/>
                <a:sym typeface="Symbol" panose="05050102010706020507" pitchFamily="18" charset="2"/>
              </a:rPr>
              <a:t>NE</a:t>
            </a:r>
            <a:r>
              <a:rPr lang="it-IT" altLang="en-US" sz="2800" baseline="-25000" dirty="0">
                <a:solidFill>
                  <a:srgbClr val="FF00FF"/>
                </a:solidFill>
                <a:latin typeface="Book Antiqua" panose="02040602050305030304" pitchFamily="18" charset="0"/>
                <a:sym typeface="Symbol" panose="05050102010706020507" pitchFamily="18" charset="2"/>
              </a:rPr>
              <a:t>III</a:t>
            </a:r>
          </a:p>
          <a:p>
            <a:pPr eaLnBrk="1" hangingPunct="1">
              <a:lnSpc>
                <a:spcPct val="80000"/>
              </a:lnSpc>
            </a:pPr>
            <a:r>
              <a:rPr lang="it-IT" altLang="en-US" sz="2800" dirty="0">
                <a:latin typeface="Book Antiqua" panose="02040602050305030304" pitchFamily="18" charset="0"/>
                <a:sym typeface="Symbol" panose="05050102010706020507" pitchFamily="18" charset="2"/>
              </a:rPr>
              <a:t>Quindi la soluzione è efficiente solo sub RI (diritto x 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274638"/>
            <a:ext cx="8229600" cy="850900"/>
          </a:xfrm>
        </p:spPr>
        <p:txBody>
          <a:bodyPr/>
          <a:lstStyle/>
          <a:p>
            <a:pPr eaLnBrk="1" hangingPunct="1"/>
            <a:r>
              <a:rPr lang="it-IT" altLang="en-US" sz="3600">
                <a:latin typeface="Book Antiqua" panose="02040602050305030304" pitchFamily="18" charset="0"/>
              </a:rPr>
              <a:t>Le soluzioni del gioco (segue)</a:t>
            </a:r>
          </a:p>
        </p:txBody>
      </p:sp>
      <p:sp>
        <p:nvSpPr>
          <p:cNvPr id="30723" name="Rectangle 3"/>
          <p:cNvSpPr>
            <a:spLocks noGrp="1" noChangeArrowheads="1"/>
          </p:cNvSpPr>
          <p:nvPr>
            <p:ph type="body" idx="1"/>
          </p:nvPr>
        </p:nvSpPr>
        <p:spPr>
          <a:xfrm>
            <a:off x="0" y="1125538"/>
            <a:ext cx="9144000" cy="5329237"/>
          </a:xfrm>
        </p:spPr>
        <p:txBody>
          <a:bodyPr/>
          <a:lstStyle/>
          <a:p>
            <a:pPr eaLnBrk="1" hangingPunct="1"/>
            <a:r>
              <a:rPr lang="it-IT" altLang="en-US" sz="2800" dirty="0">
                <a:solidFill>
                  <a:srgbClr val="FF0000"/>
                </a:solidFill>
                <a:latin typeface="Book Antiqua" panose="02040602050305030304" pitchFamily="18" charset="0"/>
              </a:rPr>
              <a:t>Hp2: accordo possibile</a:t>
            </a:r>
          </a:p>
          <a:p>
            <a:pPr eaLnBrk="1" hangingPunct="1"/>
            <a:r>
              <a:rPr lang="it-IT" altLang="en-US" sz="2800" dirty="0">
                <a:latin typeface="Book Antiqua" panose="02040602050305030304" pitchFamily="18" charset="0"/>
              </a:rPr>
              <a:t>Se le parti possono negoziare, cercheranno di ottenere l’esito efficiente, cioè quello di </a:t>
            </a:r>
            <a:r>
              <a:rPr lang="it-IT" altLang="en-US" sz="2800" u="sng" dirty="0">
                <a:latin typeface="Book Antiqua" panose="02040602050305030304" pitchFamily="18" charset="0"/>
              </a:rPr>
              <a:t>massimo profitto totale</a:t>
            </a:r>
            <a:r>
              <a:rPr lang="it-IT" altLang="en-US" sz="2800" dirty="0">
                <a:latin typeface="Book Antiqua" panose="02040602050305030304" pitchFamily="18" charset="0"/>
              </a:rPr>
              <a:t>.</a:t>
            </a:r>
          </a:p>
          <a:p>
            <a:pPr eaLnBrk="1" hangingPunct="1"/>
            <a:r>
              <a:rPr lang="it-IT" altLang="en-US" sz="2800" dirty="0">
                <a:latin typeface="Book Antiqua" panose="02040602050305030304" pitchFamily="18" charset="0"/>
              </a:rPr>
              <a:t>L’</a:t>
            </a:r>
            <a:r>
              <a:rPr lang="it-IT" altLang="en-US" sz="2800" dirty="0">
                <a:solidFill>
                  <a:srgbClr val="FF0000"/>
                </a:solidFill>
                <a:latin typeface="Book Antiqua" panose="02040602050305030304" pitchFamily="18" charset="0"/>
              </a:rPr>
              <a:t>equilibrio cooperativo</a:t>
            </a:r>
            <a:r>
              <a:rPr lang="it-IT" altLang="en-US" sz="2800" dirty="0">
                <a:latin typeface="Book Antiqua" panose="02040602050305030304" pitchFamily="18" charset="0"/>
              </a:rPr>
              <a:t> del gioco è (NF,F), con </a:t>
            </a:r>
            <a:r>
              <a:rPr lang="it-IT" altLang="en-US" sz="2800" dirty="0">
                <a:latin typeface="Book Antiqua" panose="02040602050305030304" pitchFamily="18" charset="0"/>
                <a:sym typeface="Symbol" panose="05050102010706020507" pitchFamily="18" charset="2"/>
              </a:rPr>
              <a:t></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 = 1200. Quindi coincide con </a:t>
            </a:r>
            <a:r>
              <a:rPr lang="it-IT" altLang="en-US" sz="2800" dirty="0">
                <a:solidFill>
                  <a:srgbClr val="0000FF"/>
                </a:solidFill>
                <a:latin typeface="Book Antiqua" panose="02040602050305030304" pitchFamily="18" charset="0"/>
                <a:sym typeface="Symbol" panose="05050102010706020507" pitchFamily="18" charset="2"/>
              </a:rPr>
              <a:t>NE</a:t>
            </a:r>
            <a:r>
              <a:rPr lang="it-IT" altLang="en-US" sz="2800" baseline="-25000" dirty="0">
                <a:solidFill>
                  <a:srgbClr val="0000FF"/>
                </a:solidFill>
                <a:latin typeface="Book Antiqua" panose="02040602050305030304" pitchFamily="18" charset="0"/>
                <a:sym typeface="Symbol" panose="05050102010706020507" pitchFamily="18" charset="2"/>
              </a:rPr>
              <a:t>I</a:t>
            </a:r>
            <a:r>
              <a:rPr lang="it-IT" altLang="en-US" sz="2800" dirty="0">
                <a:latin typeface="Book Antiqua" panose="02040602050305030304" pitchFamily="18" charset="0"/>
                <a:sym typeface="Symbol" panose="05050102010706020507" pitchFamily="18" charset="2"/>
              </a:rPr>
              <a:t>.</a:t>
            </a:r>
          </a:p>
          <a:p>
            <a:pPr eaLnBrk="1" hangingPunct="1"/>
            <a:r>
              <a:rPr lang="it-IT" altLang="en-US" sz="2800" dirty="0">
                <a:latin typeface="Book Antiqua" panose="02040602050305030304" pitchFamily="18" charset="0"/>
                <a:sym typeface="Symbol" panose="05050102010706020507" pitchFamily="18" charset="2"/>
              </a:rPr>
              <a:t>Due modi per raggiungere l’esito efficiente:</a:t>
            </a:r>
          </a:p>
          <a:p>
            <a:pPr eaLnBrk="1" hangingPunct="1">
              <a:buFontTx/>
              <a:buNone/>
            </a:pPr>
            <a:r>
              <a:rPr lang="it-IT" altLang="en-US" sz="2800" baseline="-25000" dirty="0">
                <a:latin typeface="Book Antiqua" panose="02040602050305030304" pitchFamily="18" charset="0"/>
                <a:sym typeface="Symbol" panose="05050102010706020507" pitchFamily="18" charset="2"/>
              </a:rPr>
              <a:t>	</a:t>
            </a:r>
            <a:r>
              <a:rPr lang="it-IT" altLang="en-US" sz="2800" u="sng" dirty="0">
                <a:latin typeface="Book Antiqua" panose="02040602050305030304" pitchFamily="18" charset="0"/>
                <a:sym typeface="Symbol" panose="05050102010706020507" pitchFamily="18" charset="2"/>
              </a:rPr>
              <a:t>Teorema di Hobbes</a:t>
            </a:r>
            <a:r>
              <a:rPr lang="it-IT" altLang="en-US" sz="2800" dirty="0">
                <a:latin typeface="Book Antiqua" panose="02040602050305030304" pitchFamily="18" charset="0"/>
                <a:sym typeface="Symbol" panose="05050102010706020507" pitchFamily="18" charset="2"/>
              </a:rPr>
              <a:t>: in assenza di possibilità di accordo, la legge fissa la regola efficiente (= RI → </a:t>
            </a:r>
            <a:r>
              <a:rPr lang="it-IT" altLang="en-US" sz="2800" dirty="0">
                <a:solidFill>
                  <a:srgbClr val="0000FF"/>
                </a:solidFill>
                <a:latin typeface="Book Antiqua" panose="02040602050305030304" pitchFamily="18" charset="0"/>
                <a:sym typeface="Symbol" panose="05050102010706020507" pitchFamily="18" charset="2"/>
              </a:rPr>
              <a:t>NE</a:t>
            </a:r>
            <a:r>
              <a:rPr lang="it-IT" altLang="en-US" sz="2800" baseline="-25000" dirty="0">
                <a:solidFill>
                  <a:srgbClr val="0000FF"/>
                </a:solidFill>
                <a:latin typeface="Book Antiqua" panose="02040602050305030304" pitchFamily="18" charset="0"/>
                <a:sym typeface="Symbol" panose="05050102010706020507" pitchFamily="18" charset="2"/>
              </a:rPr>
              <a:t>I</a:t>
            </a:r>
            <a:r>
              <a:rPr lang="it-IT" altLang="en-US" sz="2800" dirty="0">
                <a:latin typeface="Book Antiqua" panose="02040602050305030304" pitchFamily="18" charset="0"/>
                <a:sym typeface="Symbol" panose="05050102010706020507" pitchFamily="18" charset="2"/>
              </a:rPr>
              <a:t>)</a:t>
            </a:r>
          </a:p>
          <a:p>
            <a:pPr eaLnBrk="1" hangingPunct="1">
              <a:buFontTx/>
              <a:buNone/>
            </a:pPr>
            <a:r>
              <a:rPr lang="it-IT" altLang="en-US" sz="2800" baseline="-25000" dirty="0">
                <a:latin typeface="Book Antiqua" panose="02040602050305030304" pitchFamily="18" charset="0"/>
                <a:sym typeface="Symbol" panose="05050102010706020507" pitchFamily="18" charset="2"/>
              </a:rPr>
              <a:t>	</a:t>
            </a:r>
            <a:r>
              <a:rPr lang="it-IT" altLang="en-US" sz="2800" u="sng" dirty="0">
                <a:latin typeface="Book Antiqua" panose="02040602050305030304" pitchFamily="18" charset="0"/>
                <a:sym typeface="Symbol" panose="05050102010706020507" pitchFamily="18" charset="2"/>
              </a:rPr>
              <a:t>Teorema di </a:t>
            </a:r>
            <a:r>
              <a:rPr lang="it-IT" altLang="en-US" sz="2800" u="sng" dirty="0" err="1">
                <a:latin typeface="Book Antiqua" panose="02040602050305030304" pitchFamily="18" charset="0"/>
                <a:sym typeface="Symbol" panose="05050102010706020507" pitchFamily="18" charset="2"/>
              </a:rPr>
              <a:t>Coase</a:t>
            </a:r>
            <a:r>
              <a:rPr lang="it-IT" altLang="en-US" sz="2800" dirty="0">
                <a:latin typeface="Book Antiqua" panose="02040602050305030304" pitchFamily="18" charset="0"/>
                <a:sym typeface="Symbol" panose="05050102010706020507" pitchFamily="18" charset="2"/>
              </a:rPr>
              <a:t>: se le parti possono negoziare, ed in assenza di </a:t>
            </a:r>
            <a:r>
              <a:rPr lang="it-IT" altLang="en-US" sz="2800" dirty="0" err="1">
                <a:latin typeface="Book Antiqua" panose="02040602050305030304" pitchFamily="18" charset="0"/>
                <a:sym typeface="Symbol" panose="05050102010706020507" pitchFamily="18" charset="2"/>
              </a:rPr>
              <a:t>CdT</a:t>
            </a:r>
            <a:r>
              <a:rPr lang="it-IT" altLang="en-US" sz="2800" dirty="0">
                <a:latin typeface="Book Antiqua" panose="02040602050305030304" pitchFamily="18" charset="0"/>
                <a:sym typeface="Symbol" panose="05050102010706020507" pitchFamily="18" charset="2"/>
              </a:rPr>
              <a:t>, si ottiene l’esito efficiente (= </a:t>
            </a:r>
            <a:r>
              <a:rPr lang="it-IT" altLang="en-US" sz="2800" dirty="0">
                <a:solidFill>
                  <a:srgbClr val="0000FF"/>
                </a:solidFill>
                <a:latin typeface="Book Antiqua" panose="02040602050305030304" pitchFamily="18" charset="0"/>
                <a:sym typeface="Symbol" panose="05050102010706020507" pitchFamily="18" charset="2"/>
              </a:rPr>
              <a:t>NE</a:t>
            </a:r>
            <a:r>
              <a:rPr lang="it-IT" altLang="en-US" sz="2800" baseline="-25000" dirty="0">
                <a:solidFill>
                  <a:srgbClr val="0000FF"/>
                </a:solidFill>
                <a:latin typeface="Book Antiqua" panose="02040602050305030304" pitchFamily="18" charset="0"/>
                <a:sym typeface="Symbol" panose="05050102010706020507" pitchFamily="18" charset="2"/>
              </a:rPr>
              <a:t>I</a:t>
            </a:r>
            <a:r>
              <a:rPr lang="it-IT" altLang="en-US" sz="2800" dirty="0">
                <a:latin typeface="Book Antiqua" panose="02040602050305030304" pitchFamily="18" charset="0"/>
                <a:sym typeface="Symbol" panose="05050102010706020507" pitchFamily="18" charset="2"/>
              </a:rPr>
              <a:t>) indipendentemente da quale sia la regola giuridica.</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188913"/>
            <a:ext cx="8229600" cy="777875"/>
          </a:xfrm>
        </p:spPr>
        <p:txBody>
          <a:bodyPr/>
          <a:lstStyle/>
          <a:p>
            <a:pPr eaLnBrk="1" hangingPunct="1"/>
            <a:r>
              <a:rPr lang="it-IT" altLang="en-US" sz="3600">
                <a:latin typeface="Book Antiqua" panose="02040602050305030304" pitchFamily="18" charset="0"/>
              </a:rPr>
              <a:t>I rimedi ed il riparto del SC</a:t>
            </a:r>
          </a:p>
        </p:txBody>
      </p:sp>
      <p:sp>
        <p:nvSpPr>
          <p:cNvPr id="32771" name="Rectangle 3"/>
          <p:cNvSpPr>
            <a:spLocks noGrp="1" noChangeArrowheads="1"/>
          </p:cNvSpPr>
          <p:nvPr>
            <p:ph type="body" idx="1"/>
          </p:nvPr>
        </p:nvSpPr>
        <p:spPr>
          <a:xfrm>
            <a:off x="179388" y="981075"/>
            <a:ext cx="8713787" cy="5688013"/>
          </a:xfrm>
        </p:spPr>
        <p:txBody>
          <a:bodyPr/>
          <a:lstStyle/>
          <a:p>
            <a:pPr eaLnBrk="1" hangingPunct="1">
              <a:lnSpc>
                <a:spcPct val="80000"/>
              </a:lnSpc>
            </a:pPr>
            <a:r>
              <a:rPr lang="it-IT" altLang="en-US" sz="2800" dirty="0">
                <a:latin typeface="Book Antiqua" panose="02040602050305030304" pitchFamily="18" charset="0"/>
              </a:rPr>
              <a:t>Qual è il ruolo della legge quando i </a:t>
            </a:r>
            <a:r>
              <a:rPr lang="it-IT" altLang="en-US" sz="2800" dirty="0" err="1">
                <a:latin typeface="Book Antiqua" panose="02040602050305030304" pitchFamily="18" charset="0"/>
              </a:rPr>
              <a:t>CdT</a:t>
            </a:r>
            <a:r>
              <a:rPr lang="it-IT" altLang="en-US" sz="2800" dirty="0">
                <a:latin typeface="Book Antiqua" panose="02040602050305030304" pitchFamily="18" charset="0"/>
              </a:rPr>
              <a:t> sono nulli?</a:t>
            </a:r>
          </a:p>
          <a:p>
            <a:pPr eaLnBrk="1" hangingPunct="1">
              <a:lnSpc>
                <a:spcPct val="80000"/>
              </a:lnSpc>
            </a:pPr>
            <a:r>
              <a:rPr lang="it-IT" altLang="en-US" sz="2800" dirty="0">
                <a:latin typeface="Book Antiqua" panose="02040602050305030304" pitchFamily="18" charset="0"/>
              </a:rPr>
              <a:t>La legge determina i VL delle parti, e quindi influenza il </a:t>
            </a:r>
            <a:r>
              <a:rPr lang="it-IT" altLang="en-US" sz="2800" u="sng" dirty="0">
                <a:latin typeface="Book Antiqua" panose="02040602050305030304" pitchFamily="18" charset="0"/>
              </a:rPr>
              <a:t>riparto del SC</a:t>
            </a:r>
            <a:r>
              <a:rPr lang="it-IT" altLang="en-US" sz="2800" dirty="0">
                <a:latin typeface="Book Antiqua" panose="02040602050305030304" pitchFamily="18" charset="0"/>
              </a:rPr>
              <a:t> prodotto dallo scambio.</a:t>
            </a:r>
          </a:p>
          <a:p>
            <a:pPr eaLnBrk="1" hangingPunct="1">
              <a:lnSpc>
                <a:spcPct val="80000"/>
              </a:lnSpc>
            </a:pPr>
            <a:r>
              <a:rPr lang="it-IT" altLang="en-US" sz="2800" dirty="0">
                <a:latin typeface="Book Antiqua" panose="02040602050305030304" pitchFamily="18" charset="0"/>
              </a:rPr>
              <a:t>Ciascuna parte preferirà il rimedio che le garantisce un VL maggiore, cioè una somma maggiore in caso di mancato accordo.</a:t>
            </a:r>
          </a:p>
          <a:p>
            <a:pPr eaLnBrk="1" hangingPunct="1">
              <a:lnSpc>
                <a:spcPct val="80000"/>
              </a:lnSpc>
            </a:pPr>
            <a:r>
              <a:rPr lang="it-IT" altLang="en-US" sz="2800" dirty="0">
                <a:latin typeface="Book Antiqua" panose="02040602050305030304" pitchFamily="18" charset="0"/>
              </a:rPr>
              <a:t>La </a:t>
            </a:r>
            <a:r>
              <a:rPr lang="it-IT" altLang="en-US" sz="2800" u="sng" dirty="0">
                <a:latin typeface="Book Antiqua" panose="02040602050305030304" pitchFamily="18" charset="0"/>
              </a:rPr>
              <a:t>regola generale </a:t>
            </a:r>
            <a:r>
              <a:rPr lang="it-IT" altLang="en-US" sz="2800" dirty="0">
                <a:latin typeface="Book Antiqua" panose="02040602050305030304" pitchFamily="18" charset="0"/>
              </a:rPr>
              <a:t>è che l’attore avrà un VL almeno pari, ed il convenuto subirà un costo non minore, sub TI che non sub TR.</a:t>
            </a:r>
          </a:p>
          <a:p>
            <a:pPr eaLnBrk="1" hangingPunct="1">
              <a:lnSpc>
                <a:spcPct val="80000"/>
              </a:lnSpc>
            </a:pPr>
            <a:r>
              <a:rPr lang="it-IT" altLang="en-US" sz="2800" dirty="0">
                <a:latin typeface="Book Antiqua" panose="02040602050305030304" pitchFamily="18" charset="0"/>
              </a:rPr>
              <a:t>La formula del SC è: </a:t>
            </a:r>
            <a:r>
              <a:rPr lang="it-IT" altLang="en-US" sz="2800" b="1" dirty="0">
                <a:solidFill>
                  <a:srgbClr val="FF0000"/>
                </a:solidFill>
                <a:latin typeface="Book Antiqua" panose="02040602050305030304" pitchFamily="18" charset="0"/>
              </a:rPr>
              <a:t>SC = </a:t>
            </a:r>
            <a:r>
              <a:rPr lang="it-IT" altLang="en-US" sz="2800" b="1" dirty="0">
                <a:solidFill>
                  <a:srgbClr val="FF0000"/>
                </a:solidFill>
                <a:latin typeface="Book Antiqua" panose="02040602050305030304" pitchFamily="18" charset="0"/>
                <a:sym typeface="Symbol" panose="05050102010706020507" pitchFamily="18" charset="2"/>
              </a:rPr>
              <a:t></a:t>
            </a:r>
            <a:r>
              <a:rPr lang="it-IT" altLang="en-US" sz="2800" b="1" baseline="-25000" dirty="0">
                <a:solidFill>
                  <a:srgbClr val="FF0000"/>
                </a:solidFill>
                <a:latin typeface="Book Antiqua" panose="02040602050305030304" pitchFamily="18" charset="0"/>
                <a:sym typeface="Symbol" panose="05050102010706020507" pitchFamily="18" charset="2"/>
              </a:rPr>
              <a:t>tot</a:t>
            </a:r>
            <a:r>
              <a:rPr lang="it-IT" altLang="en-US" sz="2800" b="1" dirty="0">
                <a:solidFill>
                  <a:srgbClr val="FF0000"/>
                </a:solidFill>
                <a:latin typeface="Book Antiqua" panose="02040602050305030304" pitchFamily="18" charset="0"/>
                <a:sym typeface="Symbol" panose="05050102010706020507" pitchFamily="18" charset="2"/>
              </a:rPr>
              <a:t>* – VL</a:t>
            </a:r>
            <a:r>
              <a:rPr lang="it-IT" altLang="en-US" sz="2800" dirty="0">
                <a:latin typeface="Book Antiqua" panose="02040602050305030304" pitchFamily="18" charset="0"/>
                <a:sym typeface="Symbol" panose="05050102010706020507" pitchFamily="18" charset="2"/>
              </a:rPr>
              <a:t>, dove </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è il massimo profitto totale.</a:t>
            </a:r>
          </a:p>
          <a:p>
            <a:pPr eaLnBrk="1" hangingPunct="1">
              <a:lnSpc>
                <a:spcPct val="80000"/>
              </a:lnSpc>
            </a:pPr>
            <a:r>
              <a:rPr lang="it-IT" altLang="en-US" sz="2800" dirty="0">
                <a:latin typeface="Book Antiqua" panose="02040602050305030304" pitchFamily="18" charset="0"/>
                <a:sym typeface="Symbol" panose="05050102010706020507" pitchFamily="18" charset="2"/>
              </a:rPr>
              <a:t>Nell’ipotesi ragionevole che ciascuno ottenga dallo scambio </a:t>
            </a:r>
            <a:r>
              <a:rPr lang="it-IT" altLang="en-US" sz="2800" dirty="0">
                <a:solidFill>
                  <a:srgbClr val="FF0000"/>
                </a:solidFill>
                <a:latin typeface="Book Antiqua" panose="02040602050305030304" pitchFamily="18" charset="0"/>
                <a:sym typeface="Symbol" panose="05050102010706020507" pitchFamily="18" charset="2"/>
              </a:rPr>
              <a:t>VL + ½ SC</a:t>
            </a:r>
            <a:r>
              <a:rPr lang="it-IT" altLang="en-US" sz="2800" dirty="0">
                <a:latin typeface="Book Antiqua" panose="02040602050305030304" pitchFamily="18" charset="0"/>
                <a:sym typeface="Symbol" panose="05050102010706020507" pitchFamily="18" charset="2"/>
              </a:rPr>
              <a:t>, gli esiti del gioco della lavanderia possono essere rappresentati dalla seguente tabella.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p:txBody>
          <a:bodyPr/>
          <a:lstStyle/>
          <a:p>
            <a:pPr eaLnBrk="1" hangingPunct="1"/>
            <a:r>
              <a:rPr lang="en-US" altLang="it-IT" dirty="0"/>
              <a:t>La ratio </a:t>
            </a:r>
            <a:r>
              <a:rPr lang="en-US" altLang="it-IT" dirty="0" err="1"/>
              <a:t>della</a:t>
            </a:r>
            <a:r>
              <a:rPr lang="en-US" altLang="it-IT" dirty="0"/>
              <a:t> </a:t>
            </a:r>
            <a:r>
              <a:rPr lang="en-US" altLang="it-IT" dirty="0" err="1"/>
              <a:t>regola</a:t>
            </a:r>
            <a:r>
              <a:rPr lang="en-US" altLang="it-IT" dirty="0"/>
              <a:t> </a:t>
            </a:r>
            <a:r>
              <a:rPr lang="en-US" altLang="it-IT" dirty="0" err="1"/>
              <a:t>generale</a:t>
            </a:r>
            <a:endParaRPr lang="en-US" altLang="it-IT" dirty="0"/>
          </a:p>
        </p:txBody>
      </p:sp>
      <p:sp>
        <p:nvSpPr>
          <p:cNvPr id="34819" name="Segnaposto contenuto 2"/>
          <p:cNvSpPr>
            <a:spLocks noGrp="1"/>
          </p:cNvSpPr>
          <p:nvPr>
            <p:ph idx="1"/>
          </p:nvPr>
        </p:nvSpPr>
        <p:spPr>
          <a:xfrm>
            <a:off x="251520" y="1778000"/>
            <a:ext cx="8641655" cy="3739232"/>
          </a:xfrm>
        </p:spPr>
        <p:txBody>
          <a:bodyPr/>
          <a:lstStyle/>
          <a:p>
            <a:pPr eaLnBrk="1" hangingPunct="1"/>
            <a:r>
              <a:rPr lang="it-IT" altLang="en-US" sz="2400" dirty="0">
                <a:latin typeface="Book Antiqua" panose="02040602050305030304" pitchFamily="18" charset="0"/>
              </a:rPr>
              <a:t>E’ la </a:t>
            </a:r>
            <a:r>
              <a:rPr lang="it-IT" altLang="en-US" sz="2400" u="sng" dirty="0">
                <a:latin typeface="Book Antiqua" panose="02040602050305030304" pitchFamily="18" charset="0"/>
              </a:rPr>
              <a:t>libertà di scelta </a:t>
            </a:r>
            <a:r>
              <a:rPr lang="it-IT" altLang="en-US" sz="2400" dirty="0">
                <a:latin typeface="Book Antiqua" panose="02040602050305030304" pitchFamily="18" charset="0"/>
              </a:rPr>
              <a:t>tra risarcimento e prevenzione che TR concede ad E che ha valore per il convenuto.</a:t>
            </a:r>
          </a:p>
          <a:p>
            <a:pPr eaLnBrk="1" hangingPunct="1"/>
            <a:r>
              <a:rPr lang="it-IT" altLang="en-US" sz="2400" dirty="0">
                <a:latin typeface="Book Antiqua" panose="02040602050305030304" pitchFamily="18" charset="0"/>
              </a:rPr>
              <a:t>Sub TI tale libertà non c’è: E deve mettere per forza il filtro. Questo significa che sub TR il convenuto non potrà mai star peggio che sub TI perché la libertà di scelta gli consente quanto meno di poter replicare l’esito sub TI. </a:t>
            </a:r>
          </a:p>
          <a:p>
            <a:pPr eaLnBrk="1" hangingPunct="1"/>
            <a:r>
              <a:rPr lang="it-IT" altLang="en-US" sz="2400" dirty="0">
                <a:latin typeface="Book Antiqua" panose="02040602050305030304" pitchFamily="18" charset="0"/>
              </a:rPr>
              <a:t>L’attore L invece preferisce TI perché gli garantisce un VL non minore di TR e gli lascia la possibilità di ottenere di più dalla negoziazione.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984" name="Group 192"/>
          <p:cNvGraphicFramePr>
            <a:graphicFrameLocks noGrp="1"/>
          </p:cNvGraphicFramePr>
          <p:nvPr>
            <p:ph/>
          </p:nvPr>
        </p:nvGraphicFramePr>
        <p:xfrm>
          <a:off x="468313" y="404813"/>
          <a:ext cx="8229600" cy="3877024"/>
        </p:xfrm>
        <a:graphic>
          <a:graphicData uri="http://schemas.openxmlformats.org/drawingml/2006/table">
            <a:tbl>
              <a:tblPr/>
              <a:tblGrid>
                <a:gridCol w="1371600">
                  <a:extLst>
                    <a:ext uri="{9D8B030D-6E8A-4147-A177-3AD203B41FA5}">
                      <a16:colId xmlns:a16="http://schemas.microsoft.com/office/drawing/2014/main" val="20000"/>
                    </a:ext>
                  </a:extLst>
                </a:gridCol>
                <a:gridCol w="1158875">
                  <a:extLst>
                    <a:ext uri="{9D8B030D-6E8A-4147-A177-3AD203B41FA5}">
                      <a16:colId xmlns:a16="http://schemas.microsoft.com/office/drawing/2014/main" val="20001"/>
                    </a:ext>
                  </a:extLst>
                </a:gridCol>
                <a:gridCol w="212725">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gridCol w="1371600">
                  <a:extLst>
                    <a:ext uri="{9D8B030D-6E8A-4147-A177-3AD203B41FA5}">
                      <a16:colId xmlns:a16="http://schemas.microsoft.com/office/drawing/2014/main" val="20004"/>
                    </a:ext>
                  </a:extLst>
                </a:gridCol>
                <a:gridCol w="1371600">
                  <a:extLst>
                    <a:ext uri="{9D8B030D-6E8A-4147-A177-3AD203B41FA5}">
                      <a16:colId xmlns:a16="http://schemas.microsoft.com/office/drawing/2014/main" val="20005"/>
                    </a:ext>
                  </a:extLst>
                </a:gridCol>
                <a:gridCol w="785812">
                  <a:extLst>
                    <a:ext uri="{9D8B030D-6E8A-4147-A177-3AD203B41FA5}">
                      <a16:colId xmlns:a16="http://schemas.microsoft.com/office/drawing/2014/main" val="20006"/>
                    </a:ext>
                  </a:extLst>
                </a:gridCol>
                <a:gridCol w="585788">
                  <a:extLst>
                    <a:ext uri="{9D8B030D-6E8A-4147-A177-3AD203B41FA5}">
                      <a16:colId xmlns:a16="http://schemas.microsoft.com/office/drawing/2014/main" val="20007"/>
                    </a:ext>
                  </a:extLst>
                </a:gridCol>
              </a:tblGrid>
              <a:tr h="1103268">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a:ln>
                          <a:noFill/>
                        </a:ln>
                        <a:solidFill>
                          <a:schemeClr val="tx1"/>
                        </a:solidFill>
                        <a:effectLst/>
                        <a:latin typeface="Book Antiqua" panose="02040602050305030304" pitchFamily="18" charset="0"/>
                        <a:cs typeface="Arial" panose="020B0604020202020204" pitchFamily="34" charset="0"/>
                      </a:endParaRPr>
                    </a:p>
                  </a:txBody>
                  <a:tcPr marT="45716" marB="45716" horzOverflow="overflow">
                    <a:lnL cap="flat">
                      <a:noFill/>
                    </a:lnL>
                    <a:lnR>
                      <a:noFill/>
                    </a:lnR>
                    <a:lnT cap="flat">
                      <a:noFill/>
                    </a:lnT>
                    <a:lnB>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No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  </a:t>
                      </a:r>
                      <a:r>
                        <a:rPr kumimoji="0" lang="it-IT" altLang="en-US" sz="32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E</a:t>
                      </a:r>
                    </a:p>
                  </a:txBody>
                  <a:tcPr marT="45716" marB="45716" horzOverflow="overflow">
                    <a:lnL>
                      <a:noFill/>
                    </a:lnL>
                    <a:lnR>
                      <a:noFill/>
                    </a:lnR>
                    <a:lnT cap="fla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Scambio</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  </a:t>
                      </a:r>
                      <a:r>
                        <a:rPr kumimoji="0" lang="it-IT" altLang="en-US" sz="32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L</a:t>
                      </a:r>
                    </a:p>
                  </a:txBody>
                  <a:tcPr marT="45716" marB="45716" horzOverflow="overflow">
                    <a:lnL>
                      <a:noFill/>
                    </a:lnL>
                    <a:lnR>
                      <a:noFill/>
                    </a:lnR>
                    <a:lnT cap="flat">
                      <a:noFill/>
                    </a:lnT>
                    <a:lnB>
                      <a:noFill/>
                    </a:lnB>
                    <a:lnTlToBr>
                      <a:noFill/>
                    </a:lnTlToBr>
                    <a:lnBlToTr>
                      <a:noFill/>
                    </a:lnBlToTr>
                    <a:noFill/>
                  </a:tcPr>
                </a:tc>
                <a:tc hMerge="1">
                  <a:txBody>
                    <a:bodyPr/>
                    <a:lstStyle/>
                    <a:p>
                      <a:endParaRPr lang="en-US"/>
                    </a:p>
                  </a:txBody>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32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SC</a:t>
                      </a:r>
                    </a:p>
                  </a:txBody>
                  <a:tcPr marT="45716" marB="45716" horzOverflow="overflow">
                    <a:lnL>
                      <a:noFill/>
                    </a:lnL>
                    <a:lnR>
                      <a:noFill/>
                    </a:lnR>
                    <a:lnT cap="fla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Scambio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     </a:t>
                      </a:r>
                      <a:r>
                        <a:rPr kumimoji="0" lang="it-IT" altLang="en-US" sz="32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E </a:t>
                      </a:r>
                      <a:r>
                        <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          </a:t>
                      </a:r>
                      <a:r>
                        <a:rPr kumimoji="0" lang="it-IT" altLang="en-US" sz="3200" b="0" i="0" u="none" strike="noStrike" cap="none" normalizeH="0" baseline="0">
                          <a:ln>
                            <a:noFill/>
                          </a:ln>
                          <a:solidFill>
                            <a:schemeClr val="tx1"/>
                          </a:solidFill>
                          <a:effectLst/>
                          <a:latin typeface="Book Antiqua" panose="02040602050305030304" pitchFamily="18" charset="0"/>
                          <a:cs typeface="Arial" panose="020B0604020202020204" pitchFamily="34" charset="0"/>
                        </a:rPr>
                        <a:t>L</a:t>
                      </a:r>
                    </a:p>
                  </a:txBody>
                  <a:tcPr marT="45716" marB="45716" horzOverflow="overflow">
                    <a:lnL>
                      <a:noFill/>
                    </a:lnL>
                    <a:lnR>
                      <a:noFill/>
                    </a:lnR>
                    <a:lnT cap="flat">
                      <a:noFill/>
                    </a:lnT>
                    <a:lnB>
                      <a:noFill/>
                    </a:lnB>
                    <a:lnTlToBr>
                      <a:noFill/>
                    </a:lnTlToBr>
                    <a:lnBlToTr>
                      <a:noFill/>
                    </a:lnBlToTr>
                    <a:noFill/>
                  </a:tcPr>
                </a:tc>
                <a:tc hMerge="1">
                  <a:txBody>
                    <a:bodyPr/>
                    <a:lstStyle/>
                    <a:p>
                      <a:endParaRPr lang="en-US"/>
                    </a:p>
                  </a:txBody>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it-IT" altLang="en-US" sz="2800" b="0" i="0" u="none" strike="noStrike" cap="none" normalizeH="0" baseline="0">
                        <a:ln>
                          <a:noFill/>
                        </a:ln>
                        <a:solidFill>
                          <a:schemeClr val="tx1"/>
                        </a:solidFill>
                        <a:effectLst/>
                        <a:latin typeface="Book Antiqua" panose="02040602050305030304" pitchFamily="18" charset="0"/>
                        <a:cs typeface="Arial" panose="020B0604020202020204" pitchFamily="34" charset="0"/>
                      </a:endParaRPr>
                    </a:p>
                  </a:txBody>
                  <a:tcPr marT="45716" marB="45716"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883833">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RI</a:t>
                      </a:r>
                    </a:p>
                  </a:txBody>
                  <a:tcPr marT="45716" marB="45716" anchor="ctr" horzOverflow="overflow">
                    <a:lnL cap="flat">
                      <a:noFill/>
                    </a:lnL>
                    <a:lnR>
                      <a:noFill/>
                    </a:lnR>
                    <a:ln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1000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(NF)</a:t>
                      </a:r>
                    </a:p>
                  </a:txBody>
                  <a:tcPr marT="45716" marB="45716" anchor="ct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200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(F)</a:t>
                      </a:r>
                    </a:p>
                  </a:txBody>
                  <a:tcPr marT="45716" marB="45716" anchor="ctr" horzOverflow="overflow">
                    <a:lnL>
                      <a:noFill/>
                    </a:lnL>
                    <a:lnR>
                      <a:noFill/>
                    </a:lnR>
                    <a:lnT>
                      <a:noFill/>
                    </a:lnT>
                    <a:lnB>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0</a:t>
                      </a:r>
                    </a:p>
                  </a:txBody>
                  <a:tcPr marT="45716" marB="45716" anchor="ctr" horzOverflow="overflow">
                    <a:lnL>
                      <a:noFill/>
                    </a:lnL>
                    <a:lnR>
                      <a:noFill/>
                    </a:lnR>
                    <a:lnT>
                      <a:noFill/>
                    </a:lnT>
                    <a:lnB>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1000</a:t>
                      </a:r>
                    </a:p>
                  </a:txBody>
                  <a:tcPr marT="45716" marB="45716" anchor="ctr" horzOverflow="overflow">
                    <a:lnL>
                      <a:noFill/>
                    </a:lnL>
                    <a:lnR>
                      <a:noFill/>
                    </a:lnR>
                    <a:ln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00FF"/>
                          </a:solidFill>
                          <a:effectLst/>
                          <a:latin typeface="Book Antiqua" panose="02040602050305030304" pitchFamily="18" charset="0"/>
                          <a:cs typeface="Arial" panose="020B0604020202020204" pitchFamily="34" charset="0"/>
                        </a:rPr>
                        <a:t>200</a:t>
                      </a:r>
                    </a:p>
                  </a:txBody>
                  <a:tcPr marT="45716" marB="45716" anchor="ctr" horzOverflow="overflow">
                    <a:lnL>
                      <a:noFill/>
                    </a:lnL>
                    <a:lnR cap="flat">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1"/>
                  </a:ext>
                </a:extLst>
              </a:tr>
              <a:tr h="944787">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RII (TR)</a:t>
                      </a:r>
                    </a:p>
                  </a:txBody>
                  <a:tcPr marT="45716" marB="45716" anchor="ctr" horzOverflow="overflow">
                    <a:lnL cap="flat">
                      <a:noFill/>
                    </a:lnL>
                    <a:lnR>
                      <a:noFill/>
                    </a:lnR>
                    <a:ln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800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(NF)</a:t>
                      </a:r>
                    </a:p>
                  </a:txBody>
                  <a:tcPr marT="45716" marB="45716" anchor="ctr" horzOverflow="overflow">
                    <a:lnL>
                      <a:noFill/>
                    </a:lnL>
                    <a:lnR>
                      <a:noFill/>
                    </a:lnR>
                    <a:lnT>
                      <a:noFill/>
                    </a:lnT>
                    <a:lnB>
                      <a:noFill/>
                    </a:lnB>
                    <a:lnTlToBr>
                      <a:noFill/>
                    </a:lnTlToBr>
                    <a:lnBlToTr>
                      <a:noFill/>
                    </a:lnBlToTr>
                    <a:noFill/>
                  </a:tcPr>
                </a:tc>
                <a:tc hMerge="1">
                  <a:txBody>
                    <a:bodyPr/>
                    <a:lstStyle/>
                    <a:p>
                      <a:endParaRPr lang="en-US"/>
                    </a:p>
                  </a:txBody>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300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(NF)</a:t>
                      </a:r>
                    </a:p>
                  </a:txBody>
                  <a:tcPr marT="45716" marB="45716" anchor="ctr" horzOverflow="overflow">
                    <a:lnL>
                      <a:noFill/>
                    </a:lnL>
                    <a:lnR>
                      <a:noFill/>
                    </a:lnR>
                    <a:lnT>
                      <a:noFill/>
                    </a:lnT>
                    <a:lnB>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100</a:t>
                      </a:r>
                    </a:p>
                  </a:txBody>
                  <a:tcPr marT="45716" marB="45716" anchor="ctr" horzOverflow="overflow">
                    <a:lnL>
                      <a:noFill/>
                    </a:lnL>
                    <a:lnR>
                      <a:noFill/>
                    </a:lnR>
                    <a:lnT>
                      <a:noFill/>
                    </a:lnT>
                    <a:lnB>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850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(+50)</a:t>
                      </a:r>
                    </a:p>
                  </a:txBody>
                  <a:tcPr marT="45716" marB="45716" anchor="ctr" horzOverflow="overflow">
                    <a:lnL>
                      <a:noFill/>
                    </a:lnL>
                    <a:lnR>
                      <a:noFill/>
                    </a:lnR>
                    <a:lnT>
                      <a:noFill/>
                    </a:lnT>
                    <a:lnB>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350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008000"/>
                          </a:solidFill>
                          <a:effectLst/>
                          <a:latin typeface="Book Antiqua" panose="02040602050305030304" pitchFamily="18" charset="0"/>
                          <a:cs typeface="Arial" panose="020B0604020202020204" pitchFamily="34" charset="0"/>
                        </a:rPr>
                        <a:t>(+50)</a:t>
                      </a:r>
                    </a:p>
                  </a:txBody>
                  <a:tcPr marT="45716" marB="45716" anchor="ctr" horzOverflow="overflow">
                    <a:lnL>
                      <a:noFill/>
                    </a:lnL>
                    <a:lnR cap="flat">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2"/>
                  </a:ext>
                </a:extLst>
              </a:tr>
              <a:tr h="944787">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RIII (TI)</a:t>
                      </a:r>
                    </a:p>
                  </a:txBody>
                  <a:tcPr marT="45716" marB="45716" anchor="ctr" horzOverflow="overflow">
                    <a:lnL cap="flat">
                      <a:noFill/>
                    </a:lnL>
                    <a:lnR>
                      <a:noFill/>
                    </a:lnR>
                    <a:lnT>
                      <a:noFill/>
                    </a:lnT>
                    <a:lnB cap="flat">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500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(F)</a:t>
                      </a:r>
                    </a:p>
                  </a:txBody>
                  <a:tcPr marT="45716" marB="45716" anchor="ctr" horzOverflow="overflow">
                    <a:lnL>
                      <a:noFill/>
                    </a:lnL>
                    <a:lnR>
                      <a:noFill/>
                    </a:lnR>
                    <a:lnT>
                      <a:noFill/>
                    </a:lnT>
                    <a:lnB cap="flat">
                      <a:noFill/>
                    </a:lnB>
                    <a:lnTlToBr>
                      <a:noFill/>
                    </a:lnTlToBr>
                    <a:lnBlToTr>
                      <a:noFill/>
                    </a:lnBlToTr>
                    <a:noFill/>
                  </a:tcPr>
                </a:tc>
                <a:tc hMerge="1">
                  <a:txBody>
                    <a:bodyPr/>
                    <a:lstStyle/>
                    <a:p>
                      <a:endParaRPr lang="en-US"/>
                    </a:p>
                  </a:txBody>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300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(NF)</a:t>
                      </a:r>
                    </a:p>
                  </a:txBody>
                  <a:tcPr marT="45716" marB="45716" anchor="ctr" horzOverflow="overflow">
                    <a:lnL>
                      <a:noFill/>
                    </a:lnL>
                    <a:lnR>
                      <a:noFill/>
                    </a:lnR>
                    <a:lnT>
                      <a:noFill/>
                    </a:lnT>
                    <a:lnB cap="flat">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400</a:t>
                      </a:r>
                    </a:p>
                  </a:txBody>
                  <a:tcPr marT="45716" marB="45716" anchor="ctr" horzOverflow="overflow">
                    <a:lnL>
                      <a:noFill/>
                    </a:lnL>
                    <a:lnR>
                      <a:noFill/>
                    </a:lnR>
                    <a:lnT>
                      <a:noFill/>
                    </a:lnT>
                    <a:lnB cap="flat">
                      <a:noFill/>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700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0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(+200)</a:t>
                      </a:r>
                    </a:p>
                  </a:txBody>
                  <a:tcPr marT="45716" marB="45716" anchor="ctr" horzOverflow="overflow">
                    <a:lnL>
                      <a:noFill/>
                    </a:lnL>
                    <a:lnR>
                      <a:noFill/>
                    </a:lnR>
                    <a:lnT>
                      <a:noFill/>
                    </a:lnT>
                    <a:lnB cap="flat">
                      <a:noFill/>
                    </a:lnB>
                    <a:lnTlToBr>
                      <a:noFill/>
                    </a:lnTlToBr>
                    <a:lnBlToTr>
                      <a:noFill/>
                    </a:lnBlToTr>
                    <a:noFill/>
                  </a:tcPr>
                </a:tc>
                <a:tc gridSpan="2">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500</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1800" b="0" i="0" u="none" strike="noStrike" cap="none" normalizeH="0" baseline="0">
                          <a:ln>
                            <a:noFill/>
                          </a:ln>
                          <a:solidFill>
                            <a:srgbClr val="FF00FF"/>
                          </a:solidFill>
                          <a:effectLst/>
                          <a:latin typeface="Book Antiqua" panose="02040602050305030304" pitchFamily="18" charset="0"/>
                          <a:cs typeface="Arial" panose="020B0604020202020204" pitchFamily="34" charset="0"/>
                        </a:rPr>
                        <a:t>(+200)</a:t>
                      </a:r>
                    </a:p>
                  </a:txBody>
                  <a:tcPr marT="45716" marB="45716" anchor="ctr" horzOverflow="overflow">
                    <a:lnL>
                      <a:noFill/>
                    </a:lnL>
                    <a:lnR cap="flat">
                      <a:noFill/>
                    </a:lnR>
                    <a:lnT>
                      <a:noFill/>
                    </a:lnT>
                    <a:lnB cap="flat">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3"/>
                  </a:ext>
                </a:extLst>
              </a:tr>
            </a:tbl>
          </a:graphicData>
        </a:graphic>
      </p:graphicFrame>
      <p:sp>
        <p:nvSpPr>
          <p:cNvPr id="35867" name="Text Box 164"/>
          <p:cNvSpPr txBox="1">
            <a:spLocks noChangeArrowheads="1"/>
          </p:cNvSpPr>
          <p:nvPr/>
        </p:nvSpPr>
        <p:spPr bwMode="auto">
          <a:xfrm>
            <a:off x="0" y="4437063"/>
            <a:ext cx="9144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2000">
                <a:latin typeface="Book Antiqua" panose="02040602050305030304" pitchFamily="18" charset="0"/>
              </a:rPr>
              <a:t>La tabella dimostra la regola generale. L’attore L preferisce sempre RIII (TI). </a:t>
            </a:r>
          </a:p>
          <a:p>
            <a:pPr algn="l" eaLnBrk="1" hangingPunct="1"/>
            <a:r>
              <a:rPr lang="it-IT" altLang="en-US" sz="2000">
                <a:latin typeface="Book Antiqua" panose="02040602050305030304" pitchFamily="18" charset="0"/>
              </a:rPr>
              <a:t>Il convenuto E ha un costo maggiore sub RIII (TI): infatti in assenza di accordo E paga 500 per mettere il filtro. In caso di accordo, invece, ciò che E paga ad L perché rinunci alla TI è compreso tra 200 (= il danno per L se nessuno mette i filtri) e 500 (il massimo che E è disposto a pagare per evitare TI). Dato che 200 è anche il risarcimento che E pagherebbe in vigenza di RII (TR), segue che il costo per il convenuto è sempre non minore sub TI che sub TR.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323155" y="1124744"/>
            <a:ext cx="8569325" cy="5616624"/>
          </a:xfrm>
        </p:spPr>
        <p:txBody>
          <a:bodyPr/>
          <a:lstStyle/>
          <a:p>
            <a:pPr eaLnBrk="1" hangingPunct="1">
              <a:lnSpc>
                <a:spcPct val="80000"/>
              </a:lnSpc>
            </a:pPr>
            <a:r>
              <a:rPr lang="it-IT" altLang="en-US" sz="2800" dirty="0">
                <a:latin typeface="Book Antiqua" panose="02040602050305030304" pitchFamily="18" charset="0"/>
              </a:rPr>
              <a:t>Nel gioco della lavanderia, se ipotizziamo </a:t>
            </a:r>
            <a:r>
              <a:rPr lang="it-IT" altLang="en-US" sz="2800" dirty="0" err="1">
                <a:latin typeface="Book Antiqua" panose="02040602050305030304" pitchFamily="18" charset="0"/>
              </a:rPr>
              <a:t>CdT</a:t>
            </a:r>
            <a:r>
              <a:rPr lang="it-IT" altLang="en-US" sz="2800" dirty="0">
                <a:latin typeface="Book Antiqua" panose="02040602050305030304" pitchFamily="18" charset="0"/>
              </a:rPr>
              <a:t> elevati, e quindi una soluzione non cooperativa perché la negoziazione è impossibile, il </a:t>
            </a:r>
            <a:r>
              <a:rPr lang="it-IT" altLang="en-US" sz="2800" dirty="0">
                <a:latin typeface="Book Antiqua" panose="02040602050305030304" pitchFamily="18" charset="0"/>
                <a:sym typeface="Symbol" panose="05050102010706020507" pitchFamily="18" charset="2"/>
              </a:rPr>
              <a:t></a:t>
            </a:r>
            <a:r>
              <a:rPr lang="it-IT" altLang="en-US" sz="2800" baseline="-25000" dirty="0">
                <a:latin typeface="Book Antiqua" panose="02040602050305030304" pitchFamily="18" charset="0"/>
                <a:sym typeface="Symbol" panose="05050102010706020507" pitchFamily="18" charset="2"/>
              </a:rPr>
              <a:t>tot</a:t>
            </a:r>
            <a:r>
              <a:rPr lang="it-IT" altLang="en-US" sz="2800" dirty="0">
                <a:latin typeface="Book Antiqua" panose="02040602050305030304" pitchFamily="18" charset="0"/>
                <a:sym typeface="Symbol" panose="05050102010706020507" pitchFamily="18" charset="2"/>
              </a:rPr>
              <a:t> è 1100 sub RII (TR) e 800 sub RIII (TI).</a:t>
            </a:r>
            <a:r>
              <a:rPr lang="it-IT" altLang="en-US" sz="2800" dirty="0">
                <a:latin typeface="Book Antiqua" panose="02040602050305030304" pitchFamily="18" charset="0"/>
              </a:rPr>
              <a:t> Quindi è più efficiente la </a:t>
            </a:r>
            <a:r>
              <a:rPr lang="en-US" altLang="en-US" sz="2800" i="1" dirty="0">
                <a:latin typeface="Book Antiqua" panose="02040602050305030304" pitchFamily="18" charset="0"/>
              </a:rPr>
              <a:t>liability rule</a:t>
            </a:r>
            <a:r>
              <a:rPr lang="it-IT" altLang="en-US" sz="2800" dirty="0">
                <a:latin typeface="Book Antiqua" panose="02040602050305030304" pitchFamily="18" charset="0"/>
              </a:rPr>
              <a:t>. </a:t>
            </a:r>
          </a:p>
          <a:p>
            <a:pPr eaLnBrk="1" hangingPunct="1">
              <a:lnSpc>
                <a:spcPct val="80000"/>
              </a:lnSpc>
            </a:pPr>
            <a:r>
              <a:rPr lang="it-IT" altLang="en-US" sz="2800" dirty="0">
                <a:latin typeface="Book Antiqua" panose="02040602050305030304" pitchFamily="18" charset="0"/>
              </a:rPr>
              <a:t>Più in dettaglio, L ottiene comunque 300 sotto entrambe le regole, mentre E, potendo scegliere tra inquinare e risarcire (= TR) o mettere il filtro (= TI), sceglie sempre la prima opzione perché gli lascia 800 invece di 500. </a:t>
            </a:r>
          </a:p>
          <a:p>
            <a:pPr eaLnBrk="1" hangingPunct="1">
              <a:lnSpc>
                <a:spcPct val="80000"/>
              </a:lnSpc>
            </a:pPr>
            <a:r>
              <a:rPr lang="it-IT" altLang="en-US" sz="2800" dirty="0">
                <a:latin typeface="Book Antiqua" panose="02040602050305030304" pitchFamily="18" charset="0"/>
              </a:rPr>
              <a:t>Quindi TR è addirittura </a:t>
            </a:r>
            <a:r>
              <a:rPr lang="it-IT" altLang="en-US" sz="2800" dirty="0" err="1">
                <a:latin typeface="Book Antiqua" panose="02040602050305030304" pitchFamily="18" charset="0"/>
              </a:rPr>
              <a:t>paretianamente</a:t>
            </a:r>
            <a:r>
              <a:rPr lang="it-IT" altLang="en-US" sz="2800" dirty="0">
                <a:latin typeface="Book Antiqua" panose="02040602050305030304" pitchFamily="18" charset="0"/>
              </a:rPr>
              <a:t> preferita a TI in caso di negoziazione impossibile.</a:t>
            </a:r>
          </a:p>
          <a:p>
            <a:pPr eaLnBrk="1" hangingPunct="1">
              <a:lnSpc>
                <a:spcPct val="80000"/>
              </a:lnSpc>
            </a:pPr>
            <a:r>
              <a:rPr lang="it-IT" altLang="en-US" sz="2800" dirty="0">
                <a:latin typeface="Book Antiqua" panose="02040602050305030304" pitchFamily="18" charset="0"/>
              </a:rPr>
              <a:t>Sistemi giuridici dove TR prevale ipotizzano (implicitamente) poco spazio per la negoziazione.</a:t>
            </a:r>
          </a:p>
          <a:p>
            <a:pPr lvl="1" eaLnBrk="1" hangingPunct="1">
              <a:lnSpc>
                <a:spcPct val="80000"/>
              </a:lnSpc>
            </a:pPr>
            <a:r>
              <a:rPr lang="it-IT" altLang="en-US" sz="2400" dirty="0">
                <a:latin typeface="Book Antiqua" panose="02040602050305030304" pitchFamily="18" charset="0"/>
              </a:rPr>
              <a:t>Ma TR implica maggiori costi amministrativi!</a:t>
            </a:r>
          </a:p>
        </p:txBody>
      </p:sp>
      <p:sp>
        <p:nvSpPr>
          <p:cNvPr id="3" name="Titolo 1"/>
          <p:cNvSpPr>
            <a:spLocks noGrp="1"/>
          </p:cNvSpPr>
          <p:nvPr>
            <p:ph type="title"/>
          </p:nvPr>
        </p:nvSpPr>
        <p:spPr>
          <a:xfrm>
            <a:off x="457200" y="7430"/>
            <a:ext cx="8435280" cy="973298"/>
          </a:xfrm>
        </p:spPr>
        <p:txBody>
          <a:bodyPr/>
          <a:lstStyle/>
          <a:p>
            <a:pPr eaLnBrk="1" hangingPunct="1"/>
            <a:r>
              <a:rPr lang="en-US" altLang="it-IT" sz="4000" dirty="0"/>
              <a:t>Se ci </a:t>
            </a:r>
            <a:r>
              <a:rPr lang="en-US" altLang="it-IT" sz="4000" dirty="0" err="1"/>
              <a:t>sono</a:t>
            </a:r>
            <a:r>
              <a:rPr lang="en-US" altLang="it-IT" sz="4000" dirty="0"/>
              <a:t> </a:t>
            </a:r>
            <a:r>
              <a:rPr lang="en-US" altLang="it-IT" sz="4000" dirty="0" err="1"/>
              <a:t>costi</a:t>
            </a:r>
            <a:r>
              <a:rPr lang="en-US" altLang="it-IT" sz="4000" dirty="0"/>
              <a:t> di </a:t>
            </a:r>
            <a:r>
              <a:rPr lang="en-US" altLang="it-IT" sz="4000" dirty="0" err="1"/>
              <a:t>transazione</a:t>
            </a:r>
            <a:r>
              <a:rPr lang="en-US" altLang="it-IT" sz="4000"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8313" y="0"/>
            <a:ext cx="8229600" cy="549275"/>
          </a:xfrm>
        </p:spPr>
        <p:txBody>
          <a:bodyPr/>
          <a:lstStyle/>
          <a:p>
            <a:pPr eaLnBrk="1" hangingPunct="1"/>
            <a:r>
              <a:rPr lang="it-IT" altLang="en-US" sz="3200" dirty="0">
                <a:latin typeface="Book Antiqua" panose="02040602050305030304" pitchFamily="18" charset="0"/>
              </a:rPr>
              <a:t>Qual è il rimedio socialmente efficiente?</a:t>
            </a:r>
          </a:p>
        </p:txBody>
      </p:sp>
      <p:sp>
        <p:nvSpPr>
          <p:cNvPr id="37891" name="Rectangle 3"/>
          <p:cNvSpPr>
            <a:spLocks noGrp="1" noChangeArrowheads="1"/>
          </p:cNvSpPr>
          <p:nvPr>
            <p:ph type="body" idx="1"/>
          </p:nvPr>
        </p:nvSpPr>
        <p:spPr>
          <a:xfrm>
            <a:off x="0" y="549275"/>
            <a:ext cx="9144000" cy="6165850"/>
          </a:xfrm>
        </p:spPr>
        <p:txBody>
          <a:bodyPr/>
          <a:lstStyle/>
          <a:p>
            <a:pPr eaLnBrk="1" hangingPunct="1">
              <a:lnSpc>
                <a:spcPct val="80000"/>
              </a:lnSpc>
            </a:pPr>
            <a:r>
              <a:rPr lang="it-IT" altLang="en-US" sz="2400" dirty="0">
                <a:latin typeface="Book Antiqua" panose="02040602050305030304" pitchFamily="18" charset="0"/>
              </a:rPr>
              <a:t>Il rimedio usato più frequentemente nei sistemi common law per le violazioni del diritto di proprietà è la TI.</a:t>
            </a:r>
          </a:p>
          <a:p>
            <a:pPr eaLnBrk="1" hangingPunct="1">
              <a:lnSpc>
                <a:spcPct val="80000"/>
              </a:lnSpc>
            </a:pPr>
            <a:r>
              <a:rPr lang="it-IT" altLang="en-US" sz="2400" dirty="0">
                <a:latin typeface="Book Antiqua" panose="02040602050305030304" pitchFamily="18" charset="0"/>
              </a:rPr>
              <a:t>E’ efficiente questa prassi? Due casi estremi:</a:t>
            </a:r>
          </a:p>
          <a:p>
            <a:pPr eaLnBrk="1" hangingPunct="1">
              <a:lnSpc>
                <a:spcPct val="80000"/>
              </a:lnSpc>
              <a:buFontTx/>
              <a:buNone/>
            </a:pPr>
            <a:r>
              <a:rPr lang="it-IT" altLang="en-US" sz="2400" dirty="0">
                <a:latin typeface="Book Antiqua" panose="02040602050305030304" pitchFamily="18" charset="0"/>
              </a:rPr>
              <a:t>	</a:t>
            </a:r>
            <a:r>
              <a:rPr lang="it-IT" altLang="en-US" sz="2400" b="1" dirty="0">
                <a:latin typeface="Book Antiqua" panose="02040602050305030304" pitchFamily="18" charset="0"/>
              </a:rPr>
              <a:t>Se CT = 0</a:t>
            </a:r>
            <a:r>
              <a:rPr lang="it-IT" altLang="en-US" sz="2400" dirty="0">
                <a:latin typeface="Book Antiqua" panose="02040602050305030304" pitchFamily="18" charset="0"/>
              </a:rPr>
              <a:t>, TR e TI sono ugualmente efficienti (ma con esiti distributivi diversi!). Quindi la differenza tra i due rimedi deve per forza dipendere dalla presenza di </a:t>
            </a:r>
            <a:r>
              <a:rPr lang="it-IT" altLang="en-US" sz="2400" dirty="0" err="1">
                <a:latin typeface="Book Antiqua" panose="02040602050305030304" pitchFamily="18" charset="0"/>
              </a:rPr>
              <a:t>CdT</a:t>
            </a:r>
            <a:r>
              <a:rPr lang="it-IT" altLang="en-US" sz="2400" dirty="0">
                <a:latin typeface="Book Antiqua" panose="02040602050305030304" pitchFamily="18" charset="0"/>
              </a:rPr>
              <a:t> positivi. </a:t>
            </a:r>
          </a:p>
          <a:p>
            <a:pPr eaLnBrk="1" hangingPunct="1">
              <a:lnSpc>
                <a:spcPct val="80000"/>
              </a:lnSpc>
              <a:buFontTx/>
              <a:buNone/>
            </a:pPr>
            <a:r>
              <a:rPr lang="it-IT" altLang="en-US" sz="2400" dirty="0">
                <a:latin typeface="Book Antiqua" panose="02040602050305030304" pitchFamily="18" charset="0"/>
              </a:rPr>
              <a:t>	</a:t>
            </a:r>
            <a:r>
              <a:rPr lang="it-IT" altLang="en-US" sz="2400" b="1" dirty="0">
                <a:latin typeface="Book Antiqua" panose="02040602050305030304" pitchFamily="18" charset="0"/>
              </a:rPr>
              <a:t>Se CT &gt;&gt;&gt; 0</a:t>
            </a:r>
            <a:r>
              <a:rPr lang="it-IT" altLang="en-US" sz="2400" dirty="0">
                <a:latin typeface="Book Antiqua" panose="02040602050305030304" pitchFamily="18" charset="0"/>
              </a:rPr>
              <a:t>, la negoziazione è impossibile. Sappiamo che questo rende necessario che il diritto svolga la funzione allocativa, mentre la funzione lubrificatrice diventa irrilevante. Il rimedio efficiente sarà la TR (o, almeno, TR non sarà mai meno efficiente di TI).</a:t>
            </a:r>
          </a:p>
          <a:p>
            <a:pPr eaLnBrk="1" hangingPunct="1">
              <a:lnSpc>
                <a:spcPct val="80000"/>
              </a:lnSpc>
            </a:pPr>
            <a:r>
              <a:rPr lang="it-IT" altLang="en-US" sz="2400" dirty="0">
                <a:latin typeface="Book Antiqua" panose="02040602050305030304" pitchFamily="18" charset="0"/>
              </a:rPr>
              <a:t>Nel caso di </a:t>
            </a:r>
            <a:r>
              <a:rPr lang="it-IT" altLang="en-US" sz="2400" u="sng" dirty="0" err="1">
                <a:latin typeface="Book Antiqua" panose="02040602050305030304" pitchFamily="18" charset="0"/>
              </a:rPr>
              <a:t>CdT</a:t>
            </a:r>
            <a:r>
              <a:rPr lang="it-IT" altLang="en-US" sz="2400" u="sng" dirty="0">
                <a:latin typeface="Book Antiqua" panose="02040602050305030304" pitchFamily="18" charset="0"/>
              </a:rPr>
              <a:t> positivi ma piccoli</a:t>
            </a:r>
            <a:r>
              <a:rPr lang="it-IT" altLang="en-US" sz="2400" dirty="0">
                <a:latin typeface="Book Antiqua" panose="02040602050305030304" pitchFamily="18" charset="0"/>
              </a:rPr>
              <a:t>, sappiamo che il diritto può svolgere la sua funzione lubrificatrice. In questo caso TI è il rimedio efficiente perché adempie a tale funzione assegnando e definendo chiaramente il </a:t>
            </a:r>
            <a:r>
              <a:rPr lang="it-IT" altLang="en-US" sz="2400" dirty="0" err="1">
                <a:latin typeface="Book Antiqua" panose="02040602050305030304" pitchFamily="18" charset="0"/>
              </a:rPr>
              <a:t>DdP</a:t>
            </a:r>
            <a:r>
              <a:rPr lang="it-IT" altLang="en-US" sz="2400" dirty="0">
                <a:latin typeface="Book Antiqua" panose="02040602050305030304" pitchFamily="18" charset="0"/>
              </a:rPr>
              <a:t> (ma evitando i costi </a:t>
            </a:r>
            <a:r>
              <a:rPr lang="it-IT" altLang="en-US" sz="2400" dirty="0" err="1">
                <a:latin typeface="Book Antiqua" panose="02040602050305030304" pitchFamily="18" charset="0"/>
              </a:rPr>
              <a:t>amministr</a:t>
            </a:r>
            <a:r>
              <a:rPr lang="it-IT" altLang="en-US" sz="2400" dirty="0">
                <a:latin typeface="Book Antiqua" panose="02040602050305030304" pitchFamily="18" charset="0"/>
              </a:rPr>
              <a:t>.).</a:t>
            </a:r>
          </a:p>
          <a:p>
            <a:pPr eaLnBrk="1" hangingPunct="1">
              <a:lnSpc>
                <a:spcPct val="80000"/>
              </a:lnSpc>
            </a:pPr>
            <a:r>
              <a:rPr lang="it-IT" altLang="en-US" sz="2400" dirty="0">
                <a:latin typeface="Book Antiqua" panose="02040602050305030304" pitchFamily="18" charset="0"/>
              </a:rPr>
              <a:t>Questo è anche il risultato di Calabresi &amp; </a:t>
            </a:r>
            <a:r>
              <a:rPr lang="it-IT" altLang="en-US" sz="2400" dirty="0" err="1">
                <a:latin typeface="Book Antiqua" panose="02040602050305030304" pitchFamily="18" charset="0"/>
              </a:rPr>
              <a:t>Melamed</a:t>
            </a:r>
            <a:r>
              <a:rPr lang="it-IT" altLang="en-US" sz="2400" dirty="0">
                <a:latin typeface="Book Antiqua" panose="02040602050305030304" pitchFamily="18" charset="0"/>
              </a:rPr>
              <a:t> (1972): l’efficienza richiede </a:t>
            </a:r>
            <a:r>
              <a:rPr lang="it-IT" altLang="en-US" sz="2400" b="1" dirty="0">
                <a:latin typeface="Book Antiqua" panose="02040602050305030304" pitchFamily="18" charset="0"/>
              </a:rPr>
              <a:t>TI se </a:t>
            </a:r>
            <a:r>
              <a:rPr lang="it-IT" altLang="en-US" sz="2400" b="1" dirty="0" err="1">
                <a:latin typeface="Book Antiqua" panose="02040602050305030304" pitchFamily="18" charset="0"/>
              </a:rPr>
              <a:t>CdT</a:t>
            </a:r>
            <a:r>
              <a:rPr lang="it-IT" altLang="en-US" sz="2400" b="1" dirty="0">
                <a:latin typeface="Book Antiqua" panose="02040602050305030304" pitchFamily="18" charset="0"/>
              </a:rPr>
              <a:t> bassi, TR se </a:t>
            </a:r>
            <a:r>
              <a:rPr lang="it-IT" altLang="en-US" sz="2400" b="1" dirty="0" err="1">
                <a:latin typeface="Book Antiqua" panose="02040602050305030304" pitchFamily="18" charset="0"/>
              </a:rPr>
              <a:t>CdT</a:t>
            </a:r>
            <a:r>
              <a:rPr lang="it-IT" altLang="en-US" sz="2400" b="1" dirty="0">
                <a:latin typeface="Book Antiqua" panose="02040602050305030304" pitchFamily="18" charset="0"/>
              </a:rPr>
              <a:t> elevati</a:t>
            </a:r>
            <a:r>
              <a:rPr lang="it-IT" altLang="en-US" sz="2400" dirty="0">
                <a:latin typeface="Book Antiqua" panose="02040602050305030304" pitchFamily="18" charset="0"/>
              </a:rPr>
              <a:t>.</a:t>
            </a:r>
          </a:p>
          <a:p>
            <a:pPr eaLnBrk="1" hangingPunct="1">
              <a:lnSpc>
                <a:spcPct val="80000"/>
              </a:lnSpc>
            </a:pPr>
            <a:r>
              <a:rPr lang="it-IT" altLang="en-US" sz="2400" dirty="0">
                <a:latin typeface="Book Antiqua" panose="02040602050305030304" pitchFamily="18" charset="0"/>
              </a:rPr>
              <a:t>In altre parole, TR (</a:t>
            </a:r>
            <a:r>
              <a:rPr lang="en-US" altLang="en-US" sz="2400" i="1" dirty="0">
                <a:latin typeface="Book Antiqua" panose="02040602050305030304" pitchFamily="18" charset="0"/>
              </a:rPr>
              <a:t>liability rule</a:t>
            </a:r>
            <a:r>
              <a:rPr lang="it-IT" altLang="en-US" sz="2400" dirty="0">
                <a:latin typeface="Book Antiqua" panose="02040602050305030304" pitchFamily="18" charset="0"/>
              </a:rPr>
              <a:t>) è più efficiente nella zona di non scambio, TI (</a:t>
            </a:r>
            <a:r>
              <a:rPr lang="en-US" altLang="en-US" sz="2400" i="1" dirty="0">
                <a:latin typeface="Book Antiqua" panose="02040602050305030304" pitchFamily="18" charset="0"/>
              </a:rPr>
              <a:t>property rule</a:t>
            </a:r>
            <a:r>
              <a:rPr lang="it-IT" altLang="en-US" sz="2400" dirty="0">
                <a:latin typeface="Book Antiqua" panose="02040602050305030304" pitchFamily="18" charset="0"/>
              </a:rPr>
              <a:t>) nella zona di scambio.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95288" y="115888"/>
            <a:ext cx="8435975" cy="620712"/>
          </a:xfrm>
        </p:spPr>
        <p:txBody>
          <a:bodyPr/>
          <a:lstStyle/>
          <a:p>
            <a:pPr eaLnBrk="1" hangingPunct="1"/>
            <a:r>
              <a:rPr lang="it-IT" altLang="en-US" sz="3600">
                <a:latin typeface="Book Antiqua" panose="02040602050305030304" pitchFamily="18" charset="0"/>
              </a:rPr>
              <a:t>CdT diversi</a:t>
            </a:r>
          </a:p>
        </p:txBody>
      </p:sp>
      <p:sp>
        <p:nvSpPr>
          <p:cNvPr id="41987" name="Rectangle 3"/>
          <p:cNvSpPr>
            <a:spLocks noGrp="1" noChangeArrowheads="1"/>
          </p:cNvSpPr>
          <p:nvPr>
            <p:ph type="body" idx="1"/>
          </p:nvPr>
        </p:nvSpPr>
        <p:spPr>
          <a:xfrm>
            <a:off x="0" y="765175"/>
            <a:ext cx="9144000" cy="5976938"/>
          </a:xfrm>
        </p:spPr>
        <p:txBody>
          <a:bodyPr/>
          <a:lstStyle/>
          <a:p>
            <a:pPr eaLnBrk="1" hangingPunct="1">
              <a:lnSpc>
                <a:spcPct val="80000"/>
              </a:lnSpc>
            </a:pPr>
            <a:r>
              <a:rPr lang="it-IT" altLang="en-US" sz="2400">
                <a:latin typeface="Book Antiqua" panose="02040602050305030304" pitchFamily="18" charset="0"/>
              </a:rPr>
              <a:t>Cosa accade se i CdT sono diversi sotto i due regimi giuridici?</a:t>
            </a:r>
          </a:p>
          <a:p>
            <a:pPr eaLnBrk="1" hangingPunct="1">
              <a:lnSpc>
                <a:spcPct val="80000"/>
              </a:lnSpc>
            </a:pPr>
            <a:r>
              <a:rPr lang="it-IT" altLang="en-US" sz="2400">
                <a:latin typeface="Book Antiqua" panose="02040602050305030304" pitchFamily="18" charset="0"/>
              </a:rPr>
              <a:t>Ipotesi: CT</a:t>
            </a:r>
            <a:r>
              <a:rPr lang="it-IT" altLang="en-US" sz="2400" baseline="-25000">
                <a:latin typeface="Book Antiqua" panose="02040602050305030304" pitchFamily="18" charset="0"/>
              </a:rPr>
              <a:t>TI</a:t>
            </a:r>
            <a:r>
              <a:rPr lang="it-IT" altLang="en-US" sz="2400">
                <a:latin typeface="Book Antiqua" panose="02040602050305030304" pitchFamily="18" charset="0"/>
              </a:rPr>
              <a:t> &lt; CT</a:t>
            </a:r>
            <a:r>
              <a:rPr lang="it-IT" altLang="en-US" sz="2400" baseline="-25000">
                <a:latin typeface="Book Antiqua" panose="02040602050305030304" pitchFamily="18" charset="0"/>
              </a:rPr>
              <a:t>TR</a:t>
            </a:r>
            <a:r>
              <a:rPr lang="it-IT" altLang="en-US" sz="2400">
                <a:latin typeface="Book Antiqua" panose="02040602050305030304" pitchFamily="18" charset="0"/>
              </a:rPr>
              <a:t>, ma comunque mai così elevati da impedire la negoziazione.</a:t>
            </a:r>
          </a:p>
          <a:p>
            <a:pPr eaLnBrk="1" hangingPunct="1">
              <a:lnSpc>
                <a:spcPct val="80000"/>
              </a:lnSpc>
            </a:pPr>
            <a:r>
              <a:rPr lang="it-IT" altLang="en-US" sz="2400">
                <a:latin typeface="Book Antiqua" panose="02040602050305030304" pitchFamily="18" charset="0"/>
              </a:rPr>
              <a:t>Esempio: CT</a:t>
            </a:r>
            <a:r>
              <a:rPr lang="it-IT" altLang="en-US" sz="2400" baseline="-25000">
                <a:latin typeface="Book Antiqua" panose="02040602050305030304" pitchFamily="18" charset="0"/>
              </a:rPr>
              <a:t>TI</a:t>
            </a:r>
            <a:r>
              <a:rPr lang="it-IT" altLang="en-US" sz="2400">
                <a:latin typeface="Book Antiqua" panose="02040602050305030304" pitchFamily="18" charset="0"/>
              </a:rPr>
              <a:t> = 50 , CT</a:t>
            </a:r>
            <a:r>
              <a:rPr lang="it-IT" altLang="en-US" sz="2400" baseline="-25000">
                <a:latin typeface="Book Antiqua" panose="02040602050305030304" pitchFamily="18" charset="0"/>
              </a:rPr>
              <a:t>TR</a:t>
            </a:r>
            <a:r>
              <a:rPr lang="it-IT" altLang="en-US" sz="2400">
                <a:latin typeface="Book Antiqua" panose="02040602050305030304" pitchFamily="18" charset="0"/>
              </a:rPr>
              <a:t> = 150.</a:t>
            </a:r>
          </a:p>
          <a:p>
            <a:pPr eaLnBrk="1" hangingPunct="1">
              <a:lnSpc>
                <a:spcPct val="80000"/>
              </a:lnSpc>
            </a:pPr>
            <a:r>
              <a:rPr lang="it-IT" altLang="en-US" sz="2400">
                <a:latin typeface="Book Antiqua" panose="02040602050305030304" pitchFamily="18" charset="0"/>
              </a:rPr>
              <a:t>Ricordando dalla tabella che SC (TR) = 100  &amp;  SC (TI) = 400, avremo che: </a:t>
            </a:r>
          </a:p>
          <a:p>
            <a:pPr eaLnBrk="1" hangingPunct="1">
              <a:lnSpc>
                <a:spcPct val="80000"/>
              </a:lnSpc>
              <a:buFontTx/>
              <a:buNone/>
            </a:pPr>
            <a:r>
              <a:rPr lang="it-IT" altLang="en-US" sz="2400">
                <a:latin typeface="Book Antiqua" panose="02040602050305030304" pitchFamily="18" charset="0"/>
              </a:rPr>
              <a:t>	</a:t>
            </a:r>
            <a:r>
              <a:rPr lang="it-IT" altLang="en-US" sz="2400" i="1">
                <a:latin typeface="Book Antiqua" panose="02040602050305030304" pitchFamily="18" charset="0"/>
              </a:rPr>
              <a:t>i)</a:t>
            </a:r>
            <a:r>
              <a:rPr lang="it-IT" altLang="en-US" sz="2400">
                <a:latin typeface="Book Antiqua" panose="02040602050305030304" pitchFamily="18" charset="0"/>
              </a:rPr>
              <a:t> SC (TR) = 100 – 150 = - 50 → no scambio;</a:t>
            </a:r>
          </a:p>
          <a:p>
            <a:pPr eaLnBrk="1" hangingPunct="1">
              <a:lnSpc>
                <a:spcPct val="80000"/>
              </a:lnSpc>
              <a:buFontTx/>
              <a:buNone/>
            </a:pPr>
            <a:r>
              <a:rPr lang="it-IT" altLang="en-US" sz="2400">
                <a:latin typeface="Book Antiqua" panose="02040602050305030304" pitchFamily="18" charset="0"/>
              </a:rPr>
              <a:t>	quindi: esito non cooperativo (NF, NF), con </a:t>
            </a:r>
            <a:r>
              <a:rPr lang="it-IT" altLang="en-US" sz="2400">
                <a:latin typeface="Book Antiqua" panose="02040602050305030304" pitchFamily="18" charset="0"/>
                <a:sym typeface="Symbol" panose="05050102010706020507" pitchFamily="18" charset="2"/>
              </a:rPr>
              <a:t></a:t>
            </a:r>
            <a:r>
              <a:rPr lang="it-IT" altLang="en-US" sz="2400" baseline="-25000">
                <a:latin typeface="Book Antiqua" panose="02040602050305030304" pitchFamily="18" charset="0"/>
                <a:sym typeface="Symbol" panose="05050102010706020507" pitchFamily="18" charset="2"/>
              </a:rPr>
              <a:t>tot</a:t>
            </a:r>
            <a:r>
              <a:rPr lang="it-IT" altLang="en-US" sz="2400">
                <a:latin typeface="Book Antiqua" panose="02040602050305030304" pitchFamily="18" charset="0"/>
                <a:sym typeface="Symbol" panose="05050102010706020507" pitchFamily="18" charset="2"/>
              </a:rPr>
              <a:t> = 1100</a:t>
            </a:r>
          </a:p>
          <a:p>
            <a:pPr eaLnBrk="1" hangingPunct="1">
              <a:lnSpc>
                <a:spcPct val="80000"/>
              </a:lnSpc>
              <a:buFontTx/>
              <a:buNone/>
            </a:pPr>
            <a:r>
              <a:rPr lang="it-IT" altLang="en-US" sz="2400">
                <a:latin typeface="Book Antiqua" panose="02040602050305030304" pitchFamily="18" charset="0"/>
                <a:sym typeface="Symbol" panose="05050102010706020507" pitchFamily="18" charset="2"/>
              </a:rPr>
              <a:t>	</a:t>
            </a:r>
            <a:r>
              <a:rPr lang="it-IT" altLang="en-US" sz="2400" i="1">
                <a:latin typeface="Book Antiqua" panose="02040602050305030304" pitchFamily="18" charset="0"/>
                <a:sym typeface="Symbol" panose="05050102010706020507" pitchFamily="18" charset="2"/>
              </a:rPr>
              <a:t>ii)</a:t>
            </a:r>
            <a:r>
              <a:rPr lang="it-IT" altLang="en-US" sz="2400">
                <a:latin typeface="Book Antiqua" panose="02040602050305030304" pitchFamily="18" charset="0"/>
                <a:sym typeface="Symbol" panose="05050102010706020507" pitchFamily="18" charset="2"/>
              </a:rPr>
              <a:t> SC (TI) = 400 – 50 = 350 </a:t>
            </a:r>
            <a:r>
              <a:rPr lang="it-IT" altLang="en-US" sz="2400">
                <a:latin typeface="Book Antiqua" panose="02040602050305030304" pitchFamily="18" charset="0"/>
              </a:rPr>
              <a:t>→ scambio: </a:t>
            </a:r>
            <a:r>
              <a:rPr lang="it-IT" altLang="en-US" sz="2400">
                <a:latin typeface="Book Antiqua" panose="02040602050305030304" pitchFamily="18" charset="0"/>
                <a:sym typeface="Symbol" panose="05050102010706020507" pitchFamily="18" charset="2"/>
              </a:rPr>
              <a:t>L cede il diritto a TI; </a:t>
            </a:r>
            <a:endParaRPr lang="it-IT" altLang="en-US" sz="2400">
              <a:latin typeface="Book Antiqua" panose="02040602050305030304" pitchFamily="18" charset="0"/>
            </a:endParaRPr>
          </a:p>
          <a:p>
            <a:pPr eaLnBrk="1" hangingPunct="1">
              <a:lnSpc>
                <a:spcPct val="80000"/>
              </a:lnSpc>
              <a:buFontTx/>
              <a:buNone/>
            </a:pPr>
            <a:r>
              <a:rPr lang="it-IT" altLang="en-US" sz="2400">
                <a:latin typeface="Book Antiqua" panose="02040602050305030304" pitchFamily="18" charset="0"/>
                <a:sym typeface="Symbol" panose="05050102010706020507" pitchFamily="18" charset="2"/>
              </a:rPr>
              <a:t>	quindi: esito cooperativo (NF, F), con </a:t>
            </a:r>
            <a:r>
              <a:rPr lang="it-IT" altLang="en-US" sz="2400" baseline="-25000">
                <a:latin typeface="Book Antiqua" panose="02040602050305030304" pitchFamily="18" charset="0"/>
                <a:sym typeface="Symbol" panose="05050102010706020507" pitchFamily="18" charset="2"/>
              </a:rPr>
              <a:t>tot</a:t>
            </a:r>
            <a:r>
              <a:rPr lang="it-IT" altLang="en-US" sz="2400">
                <a:latin typeface="Book Antiqua" panose="02040602050305030304" pitchFamily="18" charset="0"/>
                <a:sym typeface="Symbol" panose="05050102010706020507" pitchFamily="18" charset="2"/>
              </a:rPr>
              <a:t> = 1200 – 50 = 1150.</a:t>
            </a:r>
          </a:p>
          <a:p>
            <a:pPr eaLnBrk="1" hangingPunct="1">
              <a:lnSpc>
                <a:spcPct val="80000"/>
              </a:lnSpc>
              <a:buFontTx/>
              <a:buNone/>
            </a:pPr>
            <a:r>
              <a:rPr lang="it-IT" altLang="en-US" sz="2400">
                <a:latin typeface="Book Antiqua" panose="02040602050305030304" pitchFamily="18" charset="0"/>
                <a:sym typeface="Symbol" panose="05050102010706020507" pitchFamily="18" charset="2"/>
              </a:rPr>
              <a:t>	Se il SC è ripartito in parti uguali (= 350/2 = 175 ciascuno), sarà: </a:t>
            </a:r>
            <a:r>
              <a:rPr lang="it-IT" altLang="en-US" sz="2400" baseline="-25000">
                <a:latin typeface="Book Antiqua" panose="02040602050305030304" pitchFamily="18" charset="0"/>
                <a:sym typeface="Symbol" panose="05050102010706020507" pitchFamily="18" charset="2"/>
              </a:rPr>
              <a:t>E</a:t>
            </a:r>
            <a:r>
              <a:rPr lang="it-IT" altLang="en-US" sz="2400">
                <a:latin typeface="Book Antiqua" panose="02040602050305030304" pitchFamily="18" charset="0"/>
                <a:sym typeface="Symbol" panose="05050102010706020507" pitchFamily="18" charset="2"/>
              </a:rPr>
              <a:t> = 500+ 175 = 675 ; </a:t>
            </a:r>
            <a:r>
              <a:rPr lang="it-IT" altLang="en-US" sz="2400" baseline="-25000">
                <a:latin typeface="Book Antiqua" panose="02040602050305030304" pitchFamily="18" charset="0"/>
                <a:sym typeface="Symbol" panose="05050102010706020507" pitchFamily="18" charset="2"/>
              </a:rPr>
              <a:t>L</a:t>
            </a:r>
            <a:r>
              <a:rPr lang="it-IT" altLang="en-US" sz="2400">
                <a:latin typeface="Book Antiqua" panose="02040602050305030304" pitchFamily="18" charset="0"/>
                <a:sym typeface="Symbol" panose="05050102010706020507" pitchFamily="18" charset="2"/>
              </a:rPr>
              <a:t> = 300 + 175 = 475.</a:t>
            </a:r>
          </a:p>
          <a:p>
            <a:pPr eaLnBrk="1" hangingPunct="1">
              <a:lnSpc>
                <a:spcPct val="80000"/>
              </a:lnSpc>
            </a:pPr>
            <a:r>
              <a:rPr lang="it-IT" altLang="en-US" sz="2400">
                <a:latin typeface="Book Antiqua" panose="02040602050305030304" pitchFamily="18" charset="0"/>
                <a:sym typeface="Symbol" panose="05050102010706020507" pitchFamily="18" charset="2"/>
              </a:rPr>
              <a:t>Quindi: TI rimane più efficiente con </a:t>
            </a:r>
            <a:r>
              <a:rPr lang="it-IT" altLang="en-US" sz="2400" u="sng">
                <a:latin typeface="Book Antiqua" panose="02040602050305030304" pitchFamily="18" charset="0"/>
                <a:sym typeface="Symbol" panose="05050102010706020507" pitchFamily="18" charset="2"/>
              </a:rPr>
              <a:t>CdT piccoli ma diversi</a:t>
            </a:r>
            <a:r>
              <a:rPr lang="it-IT" altLang="en-US" sz="2400">
                <a:latin typeface="Book Antiqua" panose="02040602050305030304" pitchFamily="18" charset="0"/>
                <a:sym typeface="Symbol" panose="05050102010706020507" pitchFamily="18" charset="2"/>
              </a:rPr>
              <a:t>. </a:t>
            </a:r>
          </a:p>
          <a:p>
            <a:pPr eaLnBrk="1" hangingPunct="1">
              <a:lnSpc>
                <a:spcPct val="80000"/>
              </a:lnSpc>
            </a:pPr>
            <a:r>
              <a:rPr lang="it-IT" altLang="en-US" sz="2400">
                <a:latin typeface="Book Antiqua" panose="02040602050305030304" pitchFamily="18" charset="0"/>
                <a:sym typeface="Symbol" panose="05050102010706020507" pitchFamily="18" charset="2"/>
              </a:rPr>
              <a:t>L’entità dei CdT dipende da vari fattori, tra cui la </a:t>
            </a:r>
            <a:r>
              <a:rPr lang="it-IT" altLang="en-US" sz="2400" u="sng">
                <a:latin typeface="Book Antiqua" panose="02040602050305030304" pitchFamily="18" charset="0"/>
                <a:sym typeface="Symbol" panose="05050102010706020507" pitchFamily="18" charset="2"/>
              </a:rPr>
              <a:t>numerosità</a:t>
            </a:r>
            <a:r>
              <a:rPr lang="it-IT" altLang="en-US" sz="2400">
                <a:latin typeface="Book Antiqua" panose="02040602050305030304" pitchFamily="18" charset="0"/>
                <a:sym typeface="Symbol" panose="05050102010706020507" pitchFamily="18" charset="2"/>
              </a:rPr>
              <a:t> delle parti coinvolte. In generale: </a:t>
            </a:r>
          </a:p>
          <a:p>
            <a:pPr eaLnBrk="1" hangingPunct="1">
              <a:lnSpc>
                <a:spcPct val="80000"/>
              </a:lnSpc>
              <a:buFontTx/>
              <a:buNone/>
            </a:pPr>
            <a:r>
              <a:rPr lang="it-IT" altLang="en-US" sz="2400">
                <a:latin typeface="Book Antiqua" panose="02040602050305030304" pitchFamily="18" charset="0"/>
                <a:sym typeface="Symbol" panose="05050102010706020507" pitchFamily="18" charset="2"/>
              </a:rPr>
              <a:t>	se gli agenti sono pochi, i CdT sono bassi e TI è più efficiente; </a:t>
            </a:r>
          </a:p>
          <a:p>
            <a:pPr eaLnBrk="1" hangingPunct="1">
              <a:lnSpc>
                <a:spcPct val="80000"/>
              </a:lnSpc>
              <a:buFontTx/>
              <a:buNone/>
            </a:pPr>
            <a:r>
              <a:rPr lang="it-IT" altLang="en-US" sz="2400">
                <a:latin typeface="Book Antiqua" panose="02040602050305030304" pitchFamily="18" charset="0"/>
                <a:sym typeface="Symbol" panose="05050102010706020507" pitchFamily="18" charset="2"/>
              </a:rPr>
              <a:t>	se gli agenti sono molti, i CdT sono elevati e TR è più efficiente.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95288" y="188913"/>
            <a:ext cx="8229600" cy="490537"/>
          </a:xfrm>
        </p:spPr>
        <p:txBody>
          <a:bodyPr/>
          <a:lstStyle/>
          <a:p>
            <a:pPr eaLnBrk="1" hangingPunct="1"/>
            <a:r>
              <a:rPr lang="it-IT" altLang="en-US" sz="3200"/>
              <a:t>Le due regole a confronto</a:t>
            </a:r>
          </a:p>
        </p:txBody>
      </p:sp>
      <p:sp>
        <p:nvSpPr>
          <p:cNvPr id="8195" name="Rectangle 3"/>
          <p:cNvSpPr>
            <a:spLocks noGrp="1" noChangeArrowheads="1"/>
          </p:cNvSpPr>
          <p:nvPr>
            <p:ph type="body" idx="1"/>
          </p:nvPr>
        </p:nvSpPr>
        <p:spPr>
          <a:xfrm>
            <a:off x="0" y="836613"/>
            <a:ext cx="9144000" cy="5805487"/>
          </a:xfrm>
        </p:spPr>
        <p:txBody>
          <a:bodyPr/>
          <a:lstStyle/>
          <a:p>
            <a:pPr eaLnBrk="1" hangingPunct="1">
              <a:lnSpc>
                <a:spcPct val="80000"/>
              </a:lnSpc>
            </a:pPr>
            <a:r>
              <a:rPr lang="it-IT" altLang="en-US" sz="2400" dirty="0"/>
              <a:t>TR è </a:t>
            </a:r>
            <a:r>
              <a:rPr lang="en-US" altLang="en-US" sz="2400" i="1" dirty="0"/>
              <a:t>backward looking</a:t>
            </a:r>
            <a:r>
              <a:rPr lang="it-IT" altLang="en-US" sz="2400" dirty="0"/>
              <a:t>: interviene </a:t>
            </a:r>
            <a:r>
              <a:rPr lang="it-IT" altLang="en-US" sz="2400" u="sng" dirty="0"/>
              <a:t>dopo</a:t>
            </a:r>
            <a:r>
              <a:rPr lang="it-IT" altLang="en-US" sz="2400" dirty="0"/>
              <a:t> che l’interferenza alla proprietà è stata commessa.</a:t>
            </a:r>
          </a:p>
          <a:p>
            <a:pPr eaLnBrk="1" hangingPunct="1">
              <a:lnSpc>
                <a:spcPct val="80000"/>
              </a:lnSpc>
              <a:buFontTx/>
              <a:buNone/>
            </a:pPr>
            <a:r>
              <a:rPr lang="it-IT" altLang="en-US" sz="2400" dirty="0"/>
              <a:t>	E’ la regola efficiente quando lo scambio del </a:t>
            </a:r>
            <a:r>
              <a:rPr lang="it-IT" altLang="en-US" sz="2400" dirty="0" err="1"/>
              <a:t>DdP</a:t>
            </a:r>
            <a:r>
              <a:rPr lang="it-IT" altLang="en-US" sz="2400" dirty="0"/>
              <a:t> è impossibile.</a:t>
            </a:r>
          </a:p>
          <a:p>
            <a:pPr eaLnBrk="1" hangingPunct="1">
              <a:lnSpc>
                <a:spcPct val="80000"/>
              </a:lnSpc>
              <a:buFontTx/>
              <a:buNone/>
            </a:pPr>
            <a:r>
              <a:rPr lang="it-IT" altLang="en-US" sz="2400" dirty="0"/>
              <a:t>	E’ la tutela tipica del diritto della responsabilità civile.</a:t>
            </a:r>
          </a:p>
          <a:p>
            <a:pPr eaLnBrk="1" hangingPunct="1">
              <a:lnSpc>
                <a:spcPct val="80000"/>
              </a:lnSpc>
              <a:buFontTx/>
              <a:buNone/>
            </a:pPr>
            <a:endParaRPr lang="it-IT" altLang="en-US" sz="2400" dirty="0"/>
          </a:p>
          <a:p>
            <a:pPr eaLnBrk="1" hangingPunct="1">
              <a:lnSpc>
                <a:spcPct val="80000"/>
              </a:lnSpc>
            </a:pPr>
            <a:r>
              <a:rPr lang="it-IT" altLang="en-US" sz="2400" dirty="0"/>
              <a:t>TI è </a:t>
            </a:r>
            <a:r>
              <a:rPr lang="en-US" altLang="en-US" sz="2400" i="1" dirty="0"/>
              <a:t>forward looking</a:t>
            </a:r>
            <a:r>
              <a:rPr lang="it-IT" altLang="en-US" sz="2400" dirty="0"/>
              <a:t>: interviene </a:t>
            </a:r>
            <a:r>
              <a:rPr lang="it-IT" altLang="en-US" sz="2400" u="sng" dirty="0"/>
              <a:t>prima</a:t>
            </a:r>
            <a:r>
              <a:rPr lang="it-IT" altLang="en-US" sz="2400" dirty="0"/>
              <a:t> dell’interferenza.</a:t>
            </a:r>
          </a:p>
          <a:p>
            <a:pPr eaLnBrk="1" hangingPunct="1">
              <a:lnSpc>
                <a:spcPct val="80000"/>
              </a:lnSpc>
              <a:buFontTx/>
              <a:buNone/>
            </a:pPr>
            <a:r>
              <a:rPr lang="it-IT" altLang="en-US" sz="2400" dirty="0"/>
              <a:t>	E’ la regola efficiente se le parti possono negoziare. </a:t>
            </a:r>
          </a:p>
          <a:p>
            <a:pPr eaLnBrk="1" hangingPunct="1">
              <a:lnSpc>
                <a:spcPct val="80000"/>
              </a:lnSpc>
              <a:buFontTx/>
              <a:buNone/>
            </a:pPr>
            <a:r>
              <a:rPr lang="it-IT" altLang="en-US" sz="2400" dirty="0"/>
              <a:t>	E’ la tutela tipica del diritto della proprietà.</a:t>
            </a:r>
          </a:p>
          <a:p>
            <a:pPr eaLnBrk="1" hangingPunct="1">
              <a:lnSpc>
                <a:spcPct val="80000"/>
              </a:lnSpc>
            </a:pPr>
            <a:r>
              <a:rPr lang="it-IT" altLang="en-US" sz="2400" dirty="0"/>
              <a:t>Nei paesi di </a:t>
            </a:r>
            <a:r>
              <a:rPr lang="it-IT" altLang="en-US" sz="2400" i="1" dirty="0"/>
              <a:t>Common Law</a:t>
            </a:r>
            <a:r>
              <a:rPr lang="it-IT" altLang="en-US" sz="2400" dirty="0"/>
              <a:t>, dove esiste la c.d. </a:t>
            </a:r>
            <a:r>
              <a:rPr lang="it-IT" altLang="en-US" sz="2400" i="1" dirty="0" err="1"/>
              <a:t>injunction</a:t>
            </a:r>
            <a:r>
              <a:rPr lang="it-IT" altLang="en-US" sz="2400" dirty="0"/>
              <a:t>, la TI è la forma più utilizzato di tutela della proprietà.</a:t>
            </a:r>
          </a:p>
          <a:p>
            <a:pPr eaLnBrk="1" hangingPunct="1">
              <a:lnSpc>
                <a:spcPct val="80000"/>
              </a:lnSpc>
            </a:pPr>
            <a:r>
              <a:rPr lang="it-IT" altLang="en-US" sz="2400" dirty="0"/>
              <a:t>Dal punti di vista della AED, TI va intesa come un istituto che rende impossibile l’azione in violazione del </a:t>
            </a:r>
            <a:r>
              <a:rPr lang="it-IT" altLang="en-US" sz="2400" dirty="0" err="1"/>
              <a:t>DdP</a:t>
            </a:r>
            <a:r>
              <a:rPr lang="it-IT" altLang="en-US" sz="2400" dirty="0"/>
              <a:t> </a:t>
            </a:r>
            <a:r>
              <a:rPr lang="it-IT" altLang="en-US" sz="2400" i="1" dirty="0"/>
              <a:t>senza il consenso </a:t>
            </a:r>
            <a:r>
              <a:rPr lang="it-IT" altLang="en-US" sz="2400" dirty="0"/>
              <a:t>del proprietario.</a:t>
            </a:r>
          </a:p>
          <a:p>
            <a:pPr eaLnBrk="1" hangingPunct="1">
              <a:lnSpc>
                <a:spcPct val="80000"/>
              </a:lnSpc>
            </a:pPr>
            <a:r>
              <a:rPr lang="it-IT" altLang="en-US" sz="2400" dirty="0"/>
              <a:t>Quindi TI non è altro che un modo per attribuire chiaramente il </a:t>
            </a:r>
            <a:r>
              <a:rPr lang="it-IT" altLang="en-US" sz="2400" dirty="0" err="1"/>
              <a:t>DdP</a:t>
            </a:r>
            <a:r>
              <a:rPr lang="it-IT" altLang="en-US" sz="2400" dirty="0"/>
              <a:t> (inclusa la sua tutela), lasciando però salva al proprietario la facoltà di rinunciarvi.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19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195">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19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5333" name="Group 37"/>
          <p:cNvGraphicFramePr>
            <a:graphicFrameLocks noGrp="1"/>
          </p:cNvGraphicFramePr>
          <p:nvPr>
            <p:ph type="tbl" idx="1"/>
            <p:extLst>
              <p:ext uri="{D42A27DB-BD31-4B8C-83A1-F6EECF244321}">
                <p14:modId xmlns:p14="http://schemas.microsoft.com/office/powerpoint/2010/main" val="3536966905"/>
              </p:ext>
            </p:extLst>
          </p:nvPr>
        </p:nvGraphicFramePr>
        <p:xfrm>
          <a:off x="304800" y="609600"/>
          <a:ext cx="8229600" cy="4670426"/>
        </p:xfrm>
        <a:graphic>
          <a:graphicData uri="http://schemas.openxmlformats.org/drawingml/2006/table">
            <a:tbl>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1219283">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Property</a:t>
                      </a: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it-IT" altLang="en-US" sz="2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rule</a:t>
                      </a: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(TI)</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Liability</a:t>
                      </a: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it-IT" altLang="en-US" sz="2400" b="0" i="0" u="none" strike="noStrike" cap="none" normalizeH="0" baseline="0" dirty="0" err="1">
                          <a:ln>
                            <a:noFill/>
                          </a:ln>
                          <a:solidFill>
                            <a:schemeClr val="tx1"/>
                          </a:solidFill>
                          <a:effectLst/>
                          <a:latin typeface="Arial" panose="020B0604020202020204" pitchFamily="34" charset="0"/>
                          <a:cs typeface="Arial" panose="020B0604020202020204" pitchFamily="34" charset="0"/>
                        </a:rPr>
                        <a:t>rule</a:t>
                      </a: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(TR)</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Inalienability rule</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188801">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Quanti dispongono del DdP?</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1</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Symbol" panose="05050102010706020507" pitchFamily="18" charset="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sym typeface="Symbol" panose="05050102010706020507" pitchFamily="18" charset="2"/>
                        </a:rPr>
                        <a:t> – 1</a:t>
                      </a: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0</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30377">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Prezzo del DdP ex ante</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P</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P </a:t>
                      </a: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sym typeface="Symbol" panose="05050102010706020507" pitchFamily="18" charset="2"/>
                        </a:rPr>
                        <a:t> </a:t>
                      </a:r>
                      <a:endPar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sym typeface="Symbol" panose="05050102010706020507" pitchFamily="18" charset="2"/>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sym typeface="Symbol" panose="05050102010706020507" pitchFamily="18" charset="2"/>
                        </a:rPr>
                        <a:t></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31965">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it-IT" altLang="en-US" sz="2400" b="0" i="0" u="none" strike="noStrike" cap="none" normalizeH="0" baseline="0">
                          <a:ln>
                            <a:noFill/>
                          </a:ln>
                          <a:solidFill>
                            <a:schemeClr val="tx1"/>
                          </a:solidFill>
                          <a:effectLst/>
                          <a:latin typeface="Arial" panose="020B0604020202020204" pitchFamily="34" charset="0"/>
                          <a:cs typeface="Arial" panose="020B0604020202020204" pitchFamily="34" charset="0"/>
                        </a:rPr>
                        <a:t>Prezzo del DdP ex post</a:t>
                      </a: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P + f</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P’</a:t>
                      </a:r>
                    </a:p>
                  </a:txBody>
                  <a:tcPr marT="45723" marB="4572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defRPr sz="2800">
                          <a:solidFill>
                            <a:schemeClr val="tx1"/>
                          </a:solidFill>
                          <a:latin typeface="Arial" panose="020B0604020202020204" pitchFamily="34" charset="0"/>
                          <a:cs typeface="Arial" panose="020B0604020202020204" pitchFamily="34" charset="0"/>
                        </a:defRPr>
                      </a:lvl1pPr>
                      <a:lvl2pPr algn="l">
                        <a:spcBef>
                          <a:spcPct val="20000"/>
                        </a:spcBef>
                        <a:defRPr sz="2400">
                          <a:solidFill>
                            <a:schemeClr val="tx1"/>
                          </a:solidFill>
                          <a:latin typeface="Arial" panose="020B0604020202020204" pitchFamily="34" charset="0"/>
                          <a:cs typeface="Arial" panose="020B0604020202020204" pitchFamily="34" charset="0"/>
                        </a:defRPr>
                      </a:lvl2pPr>
                      <a:lvl3pPr algn="l">
                        <a:spcBef>
                          <a:spcPct val="20000"/>
                        </a:spcBef>
                        <a:defRPr sz="2000">
                          <a:solidFill>
                            <a:schemeClr val="tx1"/>
                          </a:solidFill>
                          <a:latin typeface="Arial" panose="020B0604020202020204" pitchFamily="34" charset="0"/>
                          <a:cs typeface="Arial" panose="020B0604020202020204" pitchFamily="34" charset="0"/>
                        </a:defRPr>
                      </a:lvl3pPr>
                      <a:lvl4pPr algn="l">
                        <a:spcBef>
                          <a:spcPct val="20000"/>
                        </a:spcBef>
                        <a:defRPr>
                          <a:solidFill>
                            <a:schemeClr val="tx1"/>
                          </a:solidFill>
                          <a:latin typeface="Arial" panose="020B0604020202020204" pitchFamily="34" charset="0"/>
                          <a:cs typeface="Arial" panose="020B0604020202020204" pitchFamily="34" charset="0"/>
                        </a:defRPr>
                      </a:lvl4pPr>
                      <a:lvl5pPr algn="l">
                        <a:spcBef>
                          <a:spcPct val="20000"/>
                        </a:spcBef>
                        <a:defRPr>
                          <a:solidFill>
                            <a:schemeClr val="tx1"/>
                          </a:solidFill>
                          <a:latin typeface="Arial" panose="020B0604020202020204" pitchFamily="34" charset="0"/>
                          <a:cs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P +</a:t>
                      </a:r>
                      <a:r>
                        <a:rPr kumimoji="0" lang="it-IT" altLang="en-US" sz="2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it-IT" altLang="en-US" sz="24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F</a:t>
                      </a: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269" name="Text Box 36"/>
          <p:cNvSpPr txBox="1">
            <a:spLocks noChangeArrowheads="1"/>
          </p:cNvSpPr>
          <p:nvPr/>
        </p:nvSpPr>
        <p:spPr bwMode="auto">
          <a:xfrm>
            <a:off x="457200" y="5765800"/>
            <a:ext cx="694863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2000" i="1" dirty="0"/>
              <a:t>P, P’ </a:t>
            </a:r>
            <a:r>
              <a:rPr lang="it-IT" altLang="en-US" sz="2000" dirty="0">
                <a:sym typeface="Symbol" panose="05050102010706020507" pitchFamily="18" charset="2"/>
              </a:rPr>
              <a:t> valore del </a:t>
            </a:r>
            <a:r>
              <a:rPr lang="it-IT" altLang="en-US" sz="2000" dirty="0" err="1">
                <a:sym typeface="Symbol" panose="05050102010706020507" pitchFamily="18" charset="2"/>
              </a:rPr>
              <a:t>DdP</a:t>
            </a:r>
            <a:r>
              <a:rPr lang="it-IT" altLang="en-US" sz="2000" dirty="0">
                <a:sym typeface="Symbol" panose="05050102010706020507" pitchFamily="18" charset="2"/>
              </a:rPr>
              <a:t> ; </a:t>
            </a:r>
            <a:r>
              <a:rPr lang="it-IT" altLang="en-US" sz="2000" i="1" dirty="0">
                <a:sym typeface="Symbol" panose="05050102010706020507" pitchFamily="18" charset="2"/>
              </a:rPr>
              <a:t></a:t>
            </a:r>
            <a:r>
              <a:rPr lang="it-IT" altLang="en-US" sz="2000" dirty="0">
                <a:sym typeface="Symbol" panose="05050102010706020507" pitchFamily="18" charset="2"/>
              </a:rPr>
              <a:t>  errore previsto nel risarcimento</a:t>
            </a:r>
            <a:endParaRPr lang="it-IT" altLang="en-US" sz="2000" i="1" dirty="0"/>
          </a:p>
          <a:p>
            <a:pPr algn="l" eaLnBrk="1" hangingPunct="1"/>
            <a:r>
              <a:rPr lang="it-IT" altLang="en-US" sz="2000" i="1" dirty="0"/>
              <a:t>f , F</a:t>
            </a:r>
            <a:r>
              <a:rPr lang="it-IT" altLang="en-US" sz="2000" dirty="0"/>
              <a:t> </a:t>
            </a:r>
            <a:r>
              <a:rPr lang="it-IT" altLang="en-US" sz="2000" dirty="0">
                <a:sym typeface="Symbol" panose="05050102010706020507" pitchFamily="18" charset="2"/>
              </a:rPr>
              <a:t> sanzioni per violazione della regola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95288" y="188913"/>
            <a:ext cx="8229600" cy="633412"/>
          </a:xfrm>
        </p:spPr>
        <p:txBody>
          <a:bodyPr/>
          <a:lstStyle/>
          <a:p>
            <a:pPr eaLnBrk="1" hangingPunct="1"/>
            <a:r>
              <a:rPr lang="it-IT" altLang="en-US" sz="3200"/>
              <a:t>Quale regola è efficiente?</a:t>
            </a:r>
          </a:p>
        </p:txBody>
      </p:sp>
      <p:sp>
        <p:nvSpPr>
          <p:cNvPr id="12291" name="Rectangle 3"/>
          <p:cNvSpPr>
            <a:spLocks noGrp="1" noChangeArrowheads="1"/>
          </p:cNvSpPr>
          <p:nvPr>
            <p:ph type="body" idx="1"/>
          </p:nvPr>
        </p:nvSpPr>
        <p:spPr>
          <a:xfrm>
            <a:off x="179388" y="836613"/>
            <a:ext cx="8785225" cy="5688731"/>
          </a:xfrm>
        </p:spPr>
        <p:txBody>
          <a:bodyPr/>
          <a:lstStyle/>
          <a:p>
            <a:pPr eaLnBrk="1" hangingPunct="1">
              <a:lnSpc>
                <a:spcPct val="80000"/>
              </a:lnSpc>
            </a:pPr>
            <a:r>
              <a:rPr lang="it-IT" altLang="en-US" sz="2400" dirty="0"/>
              <a:t>In generale, quando i </a:t>
            </a:r>
            <a:r>
              <a:rPr lang="it-IT" altLang="en-US" sz="2400" dirty="0" err="1"/>
              <a:t>CdT</a:t>
            </a:r>
            <a:r>
              <a:rPr lang="it-IT" altLang="en-US" sz="2400" dirty="0"/>
              <a:t> sono nulli (= mondo </a:t>
            </a:r>
            <a:r>
              <a:rPr lang="it-IT" altLang="en-US" sz="2400" dirty="0" err="1"/>
              <a:t>Coase</a:t>
            </a:r>
            <a:r>
              <a:rPr lang="it-IT" altLang="en-US" sz="2400" dirty="0"/>
              <a:t> I), le due regole sono </a:t>
            </a:r>
            <a:r>
              <a:rPr lang="it-IT" altLang="en-US" sz="2400" u="sng" dirty="0"/>
              <a:t>equivalenti</a:t>
            </a:r>
            <a:r>
              <a:rPr lang="it-IT" altLang="en-US" sz="2400" dirty="0"/>
              <a:t> dal punto di vista dell’efficienza.</a:t>
            </a:r>
          </a:p>
          <a:p>
            <a:pPr eaLnBrk="1" hangingPunct="1">
              <a:lnSpc>
                <a:spcPct val="80000"/>
              </a:lnSpc>
            </a:pPr>
            <a:r>
              <a:rPr lang="it-IT" altLang="en-US" sz="2400" dirty="0"/>
              <a:t>Nella realtà, la TI dà luogo a dei </a:t>
            </a:r>
            <a:r>
              <a:rPr lang="it-IT" altLang="en-US" sz="2400" dirty="0" err="1"/>
              <a:t>CdT</a:t>
            </a:r>
            <a:r>
              <a:rPr lang="it-IT" altLang="en-US" sz="2400" dirty="0"/>
              <a:t>, mentre la TR implica dei </a:t>
            </a:r>
            <a:r>
              <a:rPr lang="it-IT" altLang="en-US" sz="2400" b="1" dirty="0"/>
              <a:t>costi amministrativi</a:t>
            </a:r>
            <a:r>
              <a:rPr lang="it-IT" altLang="en-US" sz="2400" dirty="0"/>
              <a:t> (CA).</a:t>
            </a:r>
          </a:p>
          <a:p>
            <a:pPr eaLnBrk="1" hangingPunct="1">
              <a:lnSpc>
                <a:spcPct val="80000"/>
              </a:lnSpc>
            </a:pPr>
            <a:r>
              <a:rPr lang="it-IT" altLang="en-US" sz="2400" dirty="0"/>
              <a:t>Infatti, in presenza di TI le parti possono negoziare per consentire l’interferenza, ma cooperare implica pagare i </a:t>
            </a:r>
            <a:r>
              <a:rPr lang="it-IT" altLang="en-US" sz="2400" dirty="0" err="1"/>
              <a:t>CdT</a:t>
            </a:r>
            <a:r>
              <a:rPr lang="it-IT" altLang="en-US" sz="2400" dirty="0"/>
              <a:t>.</a:t>
            </a:r>
          </a:p>
          <a:p>
            <a:pPr eaLnBrk="1" hangingPunct="1">
              <a:lnSpc>
                <a:spcPct val="80000"/>
              </a:lnSpc>
            </a:pPr>
            <a:r>
              <a:rPr lang="it-IT" altLang="en-US" sz="2400" dirty="0"/>
              <a:t>Mentre in presenza di TR sarà necessario istruire un procedimento giudiziario per determinare e liquidare il risarcimento del danno, e questo determina dei CA.</a:t>
            </a:r>
          </a:p>
          <a:p>
            <a:pPr eaLnBrk="1" hangingPunct="1">
              <a:lnSpc>
                <a:spcPct val="80000"/>
              </a:lnSpc>
            </a:pPr>
            <a:r>
              <a:rPr lang="it-IT" altLang="en-US" sz="2400" dirty="0"/>
              <a:t>La </a:t>
            </a:r>
            <a:r>
              <a:rPr lang="it-IT" altLang="en-US" sz="2400" u="sng" dirty="0"/>
              <a:t>regola efficiente</a:t>
            </a:r>
            <a:r>
              <a:rPr lang="it-IT" altLang="en-US" sz="2400" dirty="0"/>
              <a:t> quindi è:</a:t>
            </a:r>
          </a:p>
          <a:p>
            <a:pPr algn="ctr" eaLnBrk="1" hangingPunct="1">
              <a:lnSpc>
                <a:spcPct val="80000"/>
              </a:lnSpc>
              <a:buFontTx/>
              <a:buNone/>
            </a:pPr>
            <a:r>
              <a:rPr lang="it-IT" altLang="en-US" sz="2400" dirty="0"/>
              <a:t>	</a:t>
            </a:r>
            <a:r>
              <a:rPr lang="it-IT" altLang="en-US" sz="2400" b="1" dirty="0"/>
              <a:t>TI quando </a:t>
            </a:r>
            <a:r>
              <a:rPr lang="it-IT" altLang="en-US" sz="2400" b="1" dirty="0" err="1"/>
              <a:t>CdT</a:t>
            </a:r>
            <a:r>
              <a:rPr lang="it-IT" altLang="en-US" sz="2400" b="1" dirty="0"/>
              <a:t> &lt; CA  &amp; TR quando </a:t>
            </a:r>
            <a:r>
              <a:rPr lang="it-IT" altLang="en-US" sz="2400" b="1" dirty="0" err="1"/>
              <a:t>CdT</a:t>
            </a:r>
            <a:r>
              <a:rPr lang="it-IT" altLang="en-US" sz="2400" b="1" dirty="0"/>
              <a:t> &gt; CA</a:t>
            </a:r>
            <a:r>
              <a:rPr lang="it-IT" altLang="en-US" sz="2400" dirty="0"/>
              <a:t> </a:t>
            </a:r>
          </a:p>
          <a:p>
            <a:pPr lvl="1" eaLnBrk="1" hangingPunct="1">
              <a:lnSpc>
                <a:spcPct val="80000"/>
              </a:lnSpc>
            </a:pPr>
            <a:r>
              <a:rPr lang="it-IT" altLang="en-US" sz="2000" dirty="0"/>
              <a:t>P.e. quando il numero delle parti lese è elevato, e quindi anche i possibili </a:t>
            </a:r>
            <a:r>
              <a:rPr lang="it-IT" altLang="en-US" sz="2000" dirty="0" err="1"/>
              <a:t>CdT</a:t>
            </a:r>
            <a:r>
              <a:rPr lang="it-IT" altLang="en-US" sz="2000" dirty="0"/>
              <a:t>, sarà sempre preferibile la TR.</a:t>
            </a:r>
          </a:p>
          <a:p>
            <a:pPr eaLnBrk="1" hangingPunct="1">
              <a:lnSpc>
                <a:spcPct val="80000"/>
              </a:lnSpc>
            </a:pPr>
            <a:r>
              <a:rPr lang="it-IT" altLang="en-US" sz="2400" dirty="0"/>
              <a:t>La scelta tra TI e TR evidenzia di nuovo un principio cruciale della AED: il c.d. </a:t>
            </a:r>
            <a:r>
              <a:rPr lang="en-US" altLang="en-US" sz="2400" b="1" i="1" dirty="0"/>
              <a:t>bargaining in the shadow of the law</a:t>
            </a:r>
            <a:r>
              <a:rPr lang="it-IT" altLang="en-US" sz="2400" dirty="0"/>
              <a:t>.</a:t>
            </a:r>
          </a:p>
          <a:p>
            <a:pPr lvl="1" eaLnBrk="1" hangingPunct="1">
              <a:lnSpc>
                <a:spcPct val="80000"/>
              </a:lnSpc>
            </a:pPr>
            <a:r>
              <a:rPr lang="it-IT" altLang="en-US" sz="2000" dirty="0"/>
              <a:t>Secondo tale principio le parti possono sempre risolvere una controversia senza ricorrere al giudice, ma tengono conto </a:t>
            </a:r>
            <a:r>
              <a:rPr lang="it-IT" altLang="en-US" sz="2000"/>
              <a:t>nella negoziazione </a:t>
            </a:r>
            <a:r>
              <a:rPr lang="it-IT" altLang="en-US" sz="2000" dirty="0"/>
              <a:t>e nei contenuti dell’accordo di cosa dice la legge.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143000"/>
          </a:xfrm>
        </p:spPr>
        <p:txBody>
          <a:bodyPr/>
          <a:lstStyle/>
          <a:p>
            <a:r>
              <a:rPr lang="it-IT" dirty="0"/>
              <a:t>L’andamento dell’inefficienza</a:t>
            </a:r>
          </a:p>
        </p:txBody>
      </p:sp>
      <p:sp>
        <p:nvSpPr>
          <p:cNvPr id="3" name="Segnaposto contenuto 2"/>
          <p:cNvSpPr>
            <a:spLocks noGrp="1"/>
          </p:cNvSpPr>
          <p:nvPr>
            <p:ph idx="1"/>
          </p:nvPr>
        </p:nvSpPr>
        <p:spPr>
          <a:xfrm>
            <a:off x="215516" y="1196752"/>
            <a:ext cx="8712968" cy="5251722"/>
          </a:xfrm>
        </p:spPr>
        <p:txBody>
          <a:bodyPr/>
          <a:lstStyle/>
          <a:p>
            <a:r>
              <a:rPr lang="it-IT" sz="2800" dirty="0"/>
              <a:t>L’andamento dell’inefficienza in caso di TI è lineare: ogni € di </a:t>
            </a:r>
            <a:r>
              <a:rPr lang="it-IT" sz="2800" dirty="0" err="1"/>
              <a:t>CdT</a:t>
            </a:r>
            <a:r>
              <a:rPr lang="it-IT" sz="2800" dirty="0"/>
              <a:t> diviene 1€ di benessere perduto.</a:t>
            </a:r>
          </a:p>
          <a:p>
            <a:r>
              <a:rPr lang="it-IT" sz="2800" dirty="0"/>
              <a:t>L’andamento dell’inefficienza in caso di TR </a:t>
            </a:r>
            <a:r>
              <a:rPr lang="it-IT" sz="2800" i="1" dirty="0"/>
              <a:t>non</a:t>
            </a:r>
            <a:r>
              <a:rPr lang="it-IT" sz="2800" dirty="0"/>
              <a:t> è lineare: l’ipotesi più comune è che l’inefficienza indotta dai CA prima sia molto elevata (= costi fissi per costruire l’apparato giudiziario), poi via via minore (= economie di scala della giustizia).</a:t>
            </a:r>
          </a:p>
          <a:p>
            <a:pPr lvl="1"/>
            <a:r>
              <a:rPr lang="it-IT" sz="2400" dirty="0"/>
              <a:t>Analiticamente: i primi € spesi per CA comportano più di 1€ di inefficienza; gli «ultimi» € spesi comportano meno di 1€ di inefficienza.</a:t>
            </a:r>
          </a:p>
          <a:p>
            <a:r>
              <a:rPr lang="it-IT" sz="2800" dirty="0"/>
              <a:t>Se ciò è vero, esisterà sempre un livello di </a:t>
            </a:r>
            <a:r>
              <a:rPr lang="it-IT" sz="2800" dirty="0" err="1"/>
              <a:t>CdT</a:t>
            </a:r>
            <a:r>
              <a:rPr lang="it-IT" sz="2800" dirty="0"/>
              <a:t> per cui la TR è meno inefficiente della TI.  </a:t>
            </a:r>
          </a:p>
        </p:txBody>
      </p:sp>
    </p:spTree>
    <p:extLst>
      <p:ext uri="{BB962C8B-B14F-4D97-AF65-F5344CB8AC3E}">
        <p14:creationId xmlns:p14="http://schemas.microsoft.com/office/powerpoint/2010/main" val="319101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Line 2"/>
          <p:cNvSpPr>
            <a:spLocks noChangeShapeType="1"/>
          </p:cNvSpPr>
          <p:nvPr/>
        </p:nvSpPr>
        <p:spPr bwMode="auto">
          <a:xfrm flipV="1">
            <a:off x="1447800" y="609600"/>
            <a:ext cx="0" cy="5029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39" name="Line 3"/>
          <p:cNvSpPr>
            <a:spLocks noChangeShapeType="1"/>
          </p:cNvSpPr>
          <p:nvPr/>
        </p:nvSpPr>
        <p:spPr bwMode="auto">
          <a:xfrm>
            <a:off x="1447800" y="5638800"/>
            <a:ext cx="6477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40" name="Line 4"/>
          <p:cNvSpPr>
            <a:spLocks noChangeShapeType="1"/>
          </p:cNvSpPr>
          <p:nvPr/>
        </p:nvSpPr>
        <p:spPr bwMode="auto">
          <a:xfrm flipV="1">
            <a:off x="1447800" y="1219200"/>
            <a:ext cx="5410200" cy="44196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41" name="Arc 6"/>
          <p:cNvSpPr>
            <a:spLocks/>
          </p:cNvSpPr>
          <p:nvPr/>
        </p:nvSpPr>
        <p:spPr bwMode="auto">
          <a:xfrm flipH="1">
            <a:off x="1447800" y="1981200"/>
            <a:ext cx="5562600" cy="3657600"/>
          </a:xfrm>
          <a:custGeom>
            <a:avLst/>
            <a:gdLst>
              <a:gd name="T0" fmla="*/ 0 w 21600"/>
              <a:gd name="T1" fmla="*/ 0 h 21600"/>
              <a:gd name="T2" fmla="*/ 5562600 w 21600"/>
              <a:gd name="T3" fmla="*/ 3657600 h 21600"/>
              <a:gd name="T4" fmla="*/ 0 w 21600"/>
              <a:gd name="T5" fmla="*/ 365760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857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42" name="Text Box 7"/>
          <p:cNvSpPr txBox="1">
            <a:spLocks noChangeArrowheads="1"/>
          </p:cNvSpPr>
          <p:nvPr/>
        </p:nvSpPr>
        <p:spPr bwMode="auto">
          <a:xfrm>
            <a:off x="7772400" y="5715000"/>
            <a:ext cx="10445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a:t>CdT, CA</a:t>
            </a:r>
          </a:p>
        </p:txBody>
      </p:sp>
      <p:sp>
        <p:nvSpPr>
          <p:cNvPr id="14343" name="Text Box 8"/>
          <p:cNvSpPr txBox="1">
            <a:spLocks noChangeArrowheads="1"/>
          </p:cNvSpPr>
          <p:nvPr/>
        </p:nvSpPr>
        <p:spPr bwMode="auto">
          <a:xfrm>
            <a:off x="0" y="381000"/>
            <a:ext cx="14922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a:t>Inefficienza</a:t>
            </a:r>
          </a:p>
          <a:p>
            <a:pPr algn="l" eaLnBrk="1" hangingPunct="1"/>
            <a:r>
              <a:rPr lang="it-IT" altLang="en-US"/>
              <a:t>(= distanza </a:t>
            </a:r>
          </a:p>
          <a:p>
            <a:pPr algn="l" eaLnBrk="1" hangingPunct="1"/>
            <a:r>
              <a:rPr lang="it-IT" altLang="en-US"/>
              <a:t>dal first best)</a:t>
            </a:r>
          </a:p>
        </p:txBody>
      </p:sp>
      <p:sp>
        <p:nvSpPr>
          <p:cNvPr id="14344" name="Text Box 9"/>
          <p:cNvSpPr txBox="1">
            <a:spLocks noChangeArrowheads="1"/>
          </p:cNvSpPr>
          <p:nvPr/>
        </p:nvSpPr>
        <p:spPr bwMode="auto">
          <a:xfrm>
            <a:off x="1219200" y="56388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a:t>0</a:t>
            </a:r>
          </a:p>
        </p:txBody>
      </p:sp>
      <p:sp>
        <p:nvSpPr>
          <p:cNvPr id="14345" name="AutoShape 11"/>
          <p:cNvSpPr>
            <a:spLocks/>
          </p:cNvSpPr>
          <p:nvPr/>
        </p:nvSpPr>
        <p:spPr bwMode="auto">
          <a:xfrm>
            <a:off x="6858000" y="1219200"/>
            <a:ext cx="228600" cy="685800"/>
          </a:xfrm>
          <a:prstGeom prst="righ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4346" name="Text Box 12"/>
          <p:cNvSpPr txBox="1">
            <a:spLocks noChangeArrowheads="1"/>
          </p:cNvSpPr>
          <p:nvPr/>
        </p:nvSpPr>
        <p:spPr bwMode="auto">
          <a:xfrm>
            <a:off x="7086600" y="1219200"/>
            <a:ext cx="2057400" cy="611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1600" dirty="0"/>
              <a:t>Vantaggio di TR quando </a:t>
            </a:r>
            <a:r>
              <a:rPr lang="it-IT" altLang="en-US" sz="1600" dirty="0" err="1"/>
              <a:t>CdT</a:t>
            </a:r>
            <a:r>
              <a:rPr lang="it-IT" altLang="en-US" sz="1600" dirty="0"/>
              <a:t> </a:t>
            </a:r>
            <a:r>
              <a:rPr lang="it-IT" altLang="en-US" sz="1600" dirty="0">
                <a:sym typeface="Symbol" panose="05050102010706020507" pitchFamily="18" charset="2"/>
              </a:rPr>
              <a:t>&gt; </a:t>
            </a:r>
            <a:r>
              <a:rPr lang="it-IT" altLang="en-US" sz="1600" dirty="0" err="1">
                <a:sym typeface="Symbol" panose="05050102010706020507" pitchFamily="18" charset="2"/>
              </a:rPr>
              <a:t>CdT</a:t>
            </a:r>
            <a:r>
              <a:rPr lang="it-IT" altLang="en-US" sz="1600" dirty="0">
                <a:sym typeface="Symbol" panose="05050102010706020507" pitchFamily="18" charset="2"/>
              </a:rPr>
              <a:t>*</a:t>
            </a:r>
            <a:r>
              <a:rPr lang="it-IT" altLang="en-US" dirty="0"/>
              <a:t> </a:t>
            </a:r>
          </a:p>
        </p:txBody>
      </p:sp>
      <p:sp>
        <p:nvSpPr>
          <p:cNvPr id="14347" name="Line 13"/>
          <p:cNvSpPr>
            <a:spLocks noChangeShapeType="1"/>
          </p:cNvSpPr>
          <p:nvPr/>
        </p:nvSpPr>
        <p:spPr bwMode="auto">
          <a:xfrm>
            <a:off x="5791200" y="2057400"/>
            <a:ext cx="0" cy="358140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4348" name="Text Box 14"/>
          <p:cNvSpPr txBox="1">
            <a:spLocks noChangeArrowheads="1"/>
          </p:cNvSpPr>
          <p:nvPr/>
        </p:nvSpPr>
        <p:spPr bwMode="auto">
          <a:xfrm>
            <a:off x="5486400" y="5638800"/>
            <a:ext cx="70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dirty="0" err="1"/>
              <a:t>CdT</a:t>
            </a:r>
            <a:r>
              <a:rPr lang="it-IT" altLang="en-US" dirty="0"/>
              <a:t>*</a:t>
            </a:r>
          </a:p>
        </p:txBody>
      </p:sp>
      <p:sp>
        <p:nvSpPr>
          <p:cNvPr id="14349" name="Text Box 15"/>
          <p:cNvSpPr txBox="1">
            <a:spLocks noChangeArrowheads="1"/>
          </p:cNvSpPr>
          <p:nvPr/>
        </p:nvSpPr>
        <p:spPr bwMode="auto">
          <a:xfrm>
            <a:off x="5871577" y="2014679"/>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dirty="0"/>
              <a:t>E</a:t>
            </a:r>
          </a:p>
        </p:txBody>
      </p:sp>
      <p:sp>
        <p:nvSpPr>
          <p:cNvPr id="14350" name="Text Box 16"/>
          <p:cNvSpPr txBox="1">
            <a:spLocks noChangeArrowheads="1"/>
          </p:cNvSpPr>
          <p:nvPr/>
        </p:nvSpPr>
        <p:spPr bwMode="auto">
          <a:xfrm>
            <a:off x="6400800" y="9144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endParaRPr lang="en-US" altLang="en-US"/>
          </a:p>
        </p:txBody>
      </p:sp>
      <p:sp>
        <p:nvSpPr>
          <p:cNvPr id="14351" name="Text Box 17"/>
          <p:cNvSpPr txBox="1">
            <a:spLocks noChangeArrowheads="1"/>
          </p:cNvSpPr>
          <p:nvPr/>
        </p:nvSpPr>
        <p:spPr bwMode="auto">
          <a:xfrm>
            <a:off x="3429000" y="3962400"/>
            <a:ext cx="197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dirty="0">
                <a:solidFill>
                  <a:srgbClr val="FF0000"/>
                </a:solidFill>
              </a:rPr>
              <a:t>Inefficienza </a:t>
            </a:r>
            <a:r>
              <a:rPr lang="it-IT" altLang="en-US" dirty="0" err="1">
                <a:solidFill>
                  <a:srgbClr val="FF0000"/>
                </a:solidFill>
              </a:rPr>
              <a:t>subTI</a:t>
            </a:r>
            <a:endParaRPr lang="it-IT" altLang="en-US" dirty="0">
              <a:solidFill>
                <a:srgbClr val="FF0000"/>
              </a:solidFill>
            </a:endParaRPr>
          </a:p>
        </p:txBody>
      </p:sp>
      <p:sp>
        <p:nvSpPr>
          <p:cNvPr id="14352" name="Text Box 18"/>
          <p:cNvSpPr txBox="1">
            <a:spLocks noChangeArrowheads="1"/>
          </p:cNvSpPr>
          <p:nvPr/>
        </p:nvSpPr>
        <p:spPr bwMode="auto">
          <a:xfrm>
            <a:off x="1752600" y="2362200"/>
            <a:ext cx="2076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dirty="0">
                <a:solidFill>
                  <a:srgbClr val="0000FF"/>
                </a:solidFill>
              </a:rPr>
              <a:t>Inefficienza </a:t>
            </a:r>
            <a:r>
              <a:rPr lang="it-IT" altLang="en-US" dirty="0" err="1">
                <a:solidFill>
                  <a:srgbClr val="0000FF"/>
                </a:solidFill>
              </a:rPr>
              <a:t>subTR</a:t>
            </a:r>
            <a:endParaRPr lang="it-IT" altLang="en-US" dirty="0">
              <a:solidFill>
                <a:srgbClr val="0000FF"/>
              </a:solidFill>
            </a:endParaRPr>
          </a:p>
        </p:txBody>
      </p:sp>
      <p:sp>
        <p:nvSpPr>
          <p:cNvPr id="14353" name="Text Box 19"/>
          <p:cNvSpPr txBox="1">
            <a:spLocks noChangeArrowheads="1"/>
          </p:cNvSpPr>
          <p:nvPr/>
        </p:nvSpPr>
        <p:spPr bwMode="auto">
          <a:xfrm>
            <a:off x="212725" y="6205538"/>
            <a:ext cx="71786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dirty="0" err="1"/>
              <a:t>CdT</a:t>
            </a:r>
            <a:r>
              <a:rPr lang="it-IT" altLang="en-US" dirty="0"/>
              <a:t>* </a:t>
            </a:r>
            <a:r>
              <a:rPr lang="it-IT" altLang="en-US" dirty="0">
                <a:sym typeface="Symbol" panose="05050102010706020507" pitchFamily="18" charset="2"/>
              </a:rPr>
              <a:t> livello dei </a:t>
            </a:r>
            <a:r>
              <a:rPr lang="it-IT" altLang="en-US" dirty="0" err="1">
                <a:sym typeface="Symbol" panose="05050102010706020507" pitchFamily="18" charset="2"/>
              </a:rPr>
              <a:t>CdT</a:t>
            </a:r>
            <a:r>
              <a:rPr lang="it-IT" altLang="en-US" dirty="0">
                <a:sym typeface="Symbol" panose="05050102010706020507" pitchFamily="18" charset="2"/>
              </a:rPr>
              <a:t> tale che la TI diviene meno efficiente della TR</a:t>
            </a:r>
            <a:endParaRPr lang="it-IT" altLang="en-US" dirty="0"/>
          </a:p>
        </p:txBody>
      </p:sp>
      <p:sp>
        <p:nvSpPr>
          <p:cNvPr id="14354" name="Text Box 20"/>
          <p:cNvSpPr txBox="1">
            <a:spLocks noChangeArrowheads="1"/>
          </p:cNvSpPr>
          <p:nvPr/>
        </p:nvSpPr>
        <p:spPr bwMode="auto">
          <a:xfrm>
            <a:off x="5029200" y="3300413"/>
            <a:ext cx="27479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it-IT" altLang="en-US" sz="1600" i="1" dirty="0"/>
              <a:t>Ogni </a:t>
            </a:r>
            <a:r>
              <a:rPr lang="it-IT" altLang="en-US" sz="1600" i="1" dirty="0">
                <a:sym typeface="Symbol" panose="05050102010706020507" pitchFamily="18" charset="2"/>
              </a:rPr>
              <a:t></a:t>
            </a:r>
            <a:r>
              <a:rPr lang="it-IT" altLang="en-US" sz="1600" i="1" dirty="0" err="1"/>
              <a:t>CdT</a:t>
            </a:r>
            <a:r>
              <a:rPr lang="it-IT" altLang="en-US" sz="1600" i="1" dirty="0"/>
              <a:t> diventa un </a:t>
            </a:r>
            <a:r>
              <a:rPr lang="it-IT" altLang="en-US" sz="1600" i="1" dirty="0">
                <a:sym typeface="Symbol" panose="05050102010706020507" pitchFamily="18" charset="2"/>
              </a:rPr>
              <a:t></a:t>
            </a:r>
            <a:r>
              <a:rPr lang="it-IT" altLang="en-US" sz="1600" i="1" dirty="0" err="1"/>
              <a:t>Ineff</a:t>
            </a:r>
            <a:endParaRPr lang="it-IT" altLang="en-US" sz="1600" i="1" dirty="0"/>
          </a:p>
        </p:txBody>
      </p:sp>
      <p:sp>
        <p:nvSpPr>
          <p:cNvPr id="14355" name="Oval 21"/>
          <p:cNvSpPr>
            <a:spLocks noChangeArrowheads="1"/>
          </p:cNvSpPr>
          <p:nvPr/>
        </p:nvSpPr>
        <p:spPr bwMode="auto">
          <a:xfrm>
            <a:off x="4800600" y="3200400"/>
            <a:ext cx="3124200" cy="533400"/>
          </a:xfrm>
          <a:prstGeom prst="ellipse">
            <a:avLst/>
          </a:prstGeom>
          <a:noFill/>
          <a:ln w="952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4356" name="Line 22"/>
          <p:cNvSpPr>
            <a:spLocks noChangeShapeType="1"/>
          </p:cNvSpPr>
          <p:nvPr/>
        </p:nvSpPr>
        <p:spPr bwMode="auto">
          <a:xfrm flipH="1" flipV="1">
            <a:off x="5029200" y="2743200"/>
            <a:ext cx="4572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57" name="Text Box 23"/>
          <p:cNvSpPr txBox="1">
            <a:spLocks noChangeArrowheads="1"/>
          </p:cNvSpPr>
          <p:nvPr/>
        </p:nvSpPr>
        <p:spPr bwMode="auto">
          <a:xfrm>
            <a:off x="2319338" y="1319213"/>
            <a:ext cx="302418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sz="1600" i="1" dirty="0"/>
              <a:t>Al crescere di CA, l’</a:t>
            </a:r>
            <a:r>
              <a:rPr lang="it-IT" altLang="en-US" sz="1600" i="1" dirty="0" err="1"/>
              <a:t>ineff</a:t>
            </a:r>
            <a:r>
              <a:rPr lang="it-IT" altLang="en-US" sz="1600" i="1" dirty="0"/>
              <a:t>. di TR </a:t>
            </a:r>
          </a:p>
          <a:p>
            <a:pPr eaLnBrk="1" hangingPunct="1"/>
            <a:r>
              <a:rPr lang="it-IT" altLang="en-US" sz="1600" i="1" dirty="0"/>
              <a:t>cresce, ma sempre meno</a:t>
            </a:r>
          </a:p>
        </p:txBody>
      </p:sp>
      <p:sp>
        <p:nvSpPr>
          <p:cNvPr id="14358" name="Oval 24"/>
          <p:cNvSpPr>
            <a:spLocks noChangeArrowheads="1"/>
          </p:cNvSpPr>
          <p:nvPr/>
        </p:nvSpPr>
        <p:spPr bwMode="auto">
          <a:xfrm>
            <a:off x="2133600" y="1143000"/>
            <a:ext cx="3429000" cy="838200"/>
          </a:xfrm>
          <a:prstGeom prst="ellipse">
            <a:avLst/>
          </a:prstGeom>
          <a:noFill/>
          <a:ln w="9525">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4359" name="Line 25"/>
          <p:cNvSpPr>
            <a:spLocks noChangeShapeType="1"/>
          </p:cNvSpPr>
          <p:nvPr/>
        </p:nvSpPr>
        <p:spPr bwMode="auto">
          <a:xfrm>
            <a:off x="4343400" y="1981200"/>
            <a:ext cx="7620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60" name="Oval 26"/>
          <p:cNvSpPr>
            <a:spLocks noChangeArrowheads="1"/>
          </p:cNvSpPr>
          <p:nvPr/>
        </p:nvSpPr>
        <p:spPr bwMode="auto">
          <a:xfrm>
            <a:off x="5791200" y="2057400"/>
            <a:ext cx="76200" cy="762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4361" name="Text Box 27"/>
          <p:cNvSpPr txBox="1">
            <a:spLocks noChangeArrowheads="1"/>
          </p:cNvSpPr>
          <p:nvPr/>
        </p:nvSpPr>
        <p:spPr bwMode="auto">
          <a:xfrm>
            <a:off x="1676400" y="5334000"/>
            <a:ext cx="4524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sz="1400" dirty="0"/>
              <a:t>45°</a:t>
            </a:r>
          </a:p>
        </p:txBody>
      </p:sp>
      <p:sp>
        <p:nvSpPr>
          <p:cNvPr id="14362" name="Line 28"/>
          <p:cNvSpPr>
            <a:spLocks noChangeShapeType="1"/>
          </p:cNvSpPr>
          <p:nvPr/>
        </p:nvSpPr>
        <p:spPr bwMode="auto">
          <a:xfrm flipH="1">
            <a:off x="1447800" y="4343400"/>
            <a:ext cx="1600200" cy="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63" name="Line 29"/>
          <p:cNvSpPr>
            <a:spLocks noChangeShapeType="1"/>
          </p:cNvSpPr>
          <p:nvPr/>
        </p:nvSpPr>
        <p:spPr bwMode="auto">
          <a:xfrm>
            <a:off x="3048000" y="4343400"/>
            <a:ext cx="0" cy="12954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14364" name="Oval 30"/>
          <p:cNvSpPr>
            <a:spLocks noChangeArrowheads="1"/>
          </p:cNvSpPr>
          <p:nvPr/>
        </p:nvSpPr>
        <p:spPr bwMode="auto">
          <a:xfrm>
            <a:off x="2971800" y="4343400"/>
            <a:ext cx="76200" cy="76200"/>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it-IT"/>
          </a:p>
        </p:txBody>
      </p:sp>
      <p:sp>
        <p:nvSpPr>
          <p:cNvPr id="14365" name="Text Box 31"/>
          <p:cNvSpPr txBox="1">
            <a:spLocks noChangeArrowheads="1"/>
          </p:cNvSpPr>
          <p:nvPr/>
        </p:nvSpPr>
        <p:spPr bwMode="auto">
          <a:xfrm>
            <a:off x="2898775" y="3948113"/>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a:solidFill>
                  <a:schemeClr val="tx1"/>
                </a:solidFill>
                <a:latin typeface="Arial" panose="020B0604020202020204" pitchFamily="34" charset="0"/>
                <a:cs typeface="Arial" panose="020B0604020202020204" pitchFamily="34" charset="0"/>
              </a:defRPr>
            </a:lvl1pPr>
            <a:lvl2pPr marL="742950" indent="-285750" algn="ctr">
              <a:defRPr>
                <a:solidFill>
                  <a:schemeClr val="tx1"/>
                </a:solidFill>
                <a:latin typeface="Arial" panose="020B0604020202020204" pitchFamily="34" charset="0"/>
                <a:cs typeface="Arial" panose="020B0604020202020204" pitchFamily="34" charset="0"/>
              </a:defRPr>
            </a:lvl2pPr>
            <a:lvl3pPr marL="1143000" indent="-228600" algn="ctr">
              <a:defRPr>
                <a:solidFill>
                  <a:schemeClr val="tx1"/>
                </a:solidFill>
                <a:latin typeface="Arial" panose="020B0604020202020204" pitchFamily="34" charset="0"/>
                <a:cs typeface="Arial" panose="020B0604020202020204" pitchFamily="34" charset="0"/>
              </a:defRPr>
            </a:lvl3pPr>
            <a:lvl4pPr marL="1600200" indent="-228600" algn="ctr">
              <a:defRPr>
                <a:solidFill>
                  <a:schemeClr val="tx1"/>
                </a:solidFill>
                <a:latin typeface="Arial" panose="020B0604020202020204" pitchFamily="34" charset="0"/>
                <a:cs typeface="Arial" panose="020B0604020202020204" pitchFamily="34" charset="0"/>
              </a:defRPr>
            </a:lvl4pPr>
            <a:lvl5pPr marL="2057400" indent="-228600" algn="ctr">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t-IT" altLang="en-US" dirty="0"/>
              <a: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3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5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5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3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6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36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36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3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34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3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35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35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3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346"/>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3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4349"/>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434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434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436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43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nimBg="1"/>
      <p:bldP spid="14341" grpId="0" animBg="1"/>
      <p:bldP spid="14345" grpId="0" animBg="1"/>
      <p:bldP spid="14346" grpId="0"/>
      <p:bldP spid="14347" grpId="0" animBg="1"/>
      <p:bldP spid="14348" grpId="0"/>
      <p:bldP spid="14349" grpId="0"/>
      <p:bldP spid="14351" grpId="0"/>
      <p:bldP spid="14352" grpId="0"/>
      <p:bldP spid="14353" grpId="0"/>
      <p:bldP spid="14354" grpId="0"/>
      <p:bldP spid="14355" grpId="0" animBg="1"/>
      <p:bldP spid="14356" grpId="0" animBg="1"/>
      <p:bldP spid="14357" grpId="0"/>
      <p:bldP spid="14358" grpId="0" animBg="1"/>
      <p:bldP spid="14359" grpId="0" animBg="1"/>
      <p:bldP spid="14360" grpId="0" animBg="1"/>
      <p:bldP spid="14361" grpId="0"/>
      <p:bldP spid="14362" grpId="0" animBg="1"/>
      <p:bldP spid="14363" grpId="0" animBg="1"/>
      <p:bldP spid="14364" grpId="0" animBg="1"/>
      <p:bldP spid="1436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68313" y="188913"/>
            <a:ext cx="8229600" cy="777875"/>
          </a:xfrm>
        </p:spPr>
        <p:txBody>
          <a:bodyPr/>
          <a:lstStyle/>
          <a:p>
            <a:pPr eaLnBrk="1" hangingPunct="1"/>
            <a:r>
              <a:rPr lang="it-IT" altLang="en-US" sz="3600" dirty="0"/>
              <a:t>Tutela della proprietà e riparto del SC</a:t>
            </a:r>
          </a:p>
        </p:txBody>
      </p:sp>
      <p:sp>
        <p:nvSpPr>
          <p:cNvPr id="32771" name="Rectangle 3"/>
          <p:cNvSpPr>
            <a:spLocks noGrp="1" noChangeArrowheads="1"/>
          </p:cNvSpPr>
          <p:nvPr>
            <p:ph type="body" idx="1"/>
          </p:nvPr>
        </p:nvSpPr>
        <p:spPr>
          <a:xfrm>
            <a:off x="179388" y="981075"/>
            <a:ext cx="8713787" cy="5112221"/>
          </a:xfrm>
        </p:spPr>
        <p:txBody>
          <a:bodyPr/>
          <a:lstStyle/>
          <a:p>
            <a:pPr eaLnBrk="1" hangingPunct="1">
              <a:lnSpc>
                <a:spcPct val="80000"/>
              </a:lnSpc>
            </a:pPr>
            <a:r>
              <a:rPr lang="it-IT" altLang="en-US" sz="2800" dirty="0">
                <a:latin typeface="Book Antiqua" panose="02040602050305030304" pitchFamily="18" charset="0"/>
              </a:rPr>
              <a:t>Qual è il ruolo della legge quando i </a:t>
            </a:r>
            <a:r>
              <a:rPr lang="it-IT" altLang="en-US" sz="2800" dirty="0" err="1">
                <a:latin typeface="Book Antiqua" panose="02040602050305030304" pitchFamily="18" charset="0"/>
              </a:rPr>
              <a:t>CdT</a:t>
            </a:r>
            <a:r>
              <a:rPr lang="it-IT" altLang="en-US" sz="2800" dirty="0">
                <a:latin typeface="Book Antiqua" panose="02040602050305030304" pitchFamily="18" charset="0"/>
              </a:rPr>
              <a:t> sono nulli?</a:t>
            </a:r>
          </a:p>
          <a:p>
            <a:pPr eaLnBrk="1" hangingPunct="1">
              <a:lnSpc>
                <a:spcPct val="80000"/>
              </a:lnSpc>
            </a:pPr>
            <a:r>
              <a:rPr lang="it-IT" altLang="en-US" sz="2800" dirty="0">
                <a:latin typeface="Book Antiqua" panose="02040602050305030304" pitchFamily="18" charset="0"/>
              </a:rPr>
              <a:t>Quale regola avvantaggia di più l’ «invasore» della proprietà altrui?</a:t>
            </a:r>
          </a:p>
          <a:p>
            <a:pPr eaLnBrk="1" hangingPunct="1">
              <a:lnSpc>
                <a:spcPct val="80000"/>
              </a:lnSpc>
            </a:pPr>
            <a:r>
              <a:rPr lang="it-IT" altLang="en-US" sz="2800" dirty="0">
                <a:latin typeface="Book Antiqua" panose="02040602050305030304" pitchFamily="18" charset="0"/>
              </a:rPr>
              <a:t>La legge determina i VL delle parti, e quindi influenza il </a:t>
            </a:r>
            <a:r>
              <a:rPr lang="it-IT" altLang="en-US" sz="2800" u="sng" dirty="0">
                <a:latin typeface="Book Antiqua" panose="02040602050305030304" pitchFamily="18" charset="0"/>
              </a:rPr>
              <a:t>riparto del SC</a:t>
            </a:r>
            <a:r>
              <a:rPr lang="it-IT" altLang="en-US" sz="2800" dirty="0">
                <a:latin typeface="Book Antiqua" panose="02040602050305030304" pitchFamily="18" charset="0"/>
              </a:rPr>
              <a:t> prodotto dallo scambio.</a:t>
            </a:r>
          </a:p>
          <a:p>
            <a:pPr eaLnBrk="1" hangingPunct="1">
              <a:lnSpc>
                <a:spcPct val="80000"/>
              </a:lnSpc>
            </a:pPr>
            <a:r>
              <a:rPr lang="it-IT" altLang="en-US" sz="2800" dirty="0" err="1">
                <a:latin typeface="Book Antiqua" panose="02040602050305030304" pitchFamily="18" charset="0"/>
              </a:rPr>
              <a:t>Hp</a:t>
            </a:r>
            <a:r>
              <a:rPr lang="it-IT" altLang="en-US" sz="2800" dirty="0">
                <a:latin typeface="Book Antiqua" panose="02040602050305030304" pitchFamily="18" charset="0"/>
              </a:rPr>
              <a:t>: l’ «invasore» potrebbe adottare precauzioni per prevenire l’interferenza con il </a:t>
            </a:r>
            <a:r>
              <a:rPr lang="it-IT" altLang="en-US" sz="2800" dirty="0" err="1">
                <a:latin typeface="Book Antiqua" panose="02040602050305030304" pitchFamily="18" charset="0"/>
              </a:rPr>
              <a:t>DdP</a:t>
            </a:r>
            <a:r>
              <a:rPr lang="it-IT" altLang="en-US" sz="2800" dirty="0">
                <a:latin typeface="Book Antiqua" panose="02040602050305030304" pitchFamily="18" charset="0"/>
              </a:rPr>
              <a:t> altrui.</a:t>
            </a:r>
          </a:p>
          <a:p>
            <a:pPr eaLnBrk="1" hangingPunct="1">
              <a:lnSpc>
                <a:spcPct val="80000"/>
              </a:lnSpc>
            </a:pPr>
            <a:r>
              <a:rPr lang="it-IT" altLang="en-US" sz="2800" dirty="0">
                <a:latin typeface="Book Antiqua" panose="02040602050305030304" pitchFamily="18" charset="0"/>
              </a:rPr>
              <a:t>Ciascuna parte preferirà il rimedio che le garantisce un VL maggiore, cioè una somma maggiore in caso di mancato accordo.</a:t>
            </a:r>
          </a:p>
          <a:p>
            <a:pPr lvl="1" eaLnBrk="1" hangingPunct="1">
              <a:lnSpc>
                <a:spcPct val="80000"/>
              </a:lnSpc>
            </a:pPr>
            <a:r>
              <a:rPr lang="it-IT" altLang="en-US" sz="2400" dirty="0" err="1">
                <a:latin typeface="Book Antiqua" panose="02040602050305030304" pitchFamily="18" charset="0"/>
              </a:rPr>
              <a:t>N.b.</a:t>
            </a:r>
            <a:r>
              <a:rPr lang="it-IT" altLang="en-US" sz="2400" dirty="0">
                <a:latin typeface="Book Antiqua" panose="02040602050305030304" pitchFamily="18" charset="0"/>
              </a:rPr>
              <a:t>: il mancato accordo significa risarcimento sub TR ed </a:t>
            </a:r>
            <a:r>
              <a:rPr lang="it-IT" altLang="en-US" sz="2400" i="1" dirty="0">
                <a:latin typeface="Book Antiqua" panose="02040602050305030304" pitchFamily="18" charset="0"/>
              </a:rPr>
              <a:t>obbligo</a:t>
            </a:r>
            <a:r>
              <a:rPr lang="it-IT" altLang="en-US" sz="2400" dirty="0">
                <a:latin typeface="Book Antiqua" panose="02040602050305030304" pitchFamily="18" charset="0"/>
              </a:rPr>
              <a:t> di adottare precauzioni sub TI.</a:t>
            </a:r>
          </a:p>
          <a:p>
            <a:pPr eaLnBrk="1" hangingPunct="1">
              <a:lnSpc>
                <a:spcPct val="80000"/>
              </a:lnSpc>
            </a:pPr>
            <a:r>
              <a:rPr lang="it-IT" altLang="en-US" sz="2800" dirty="0">
                <a:latin typeface="Book Antiqua" panose="02040602050305030304" pitchFamily="18" charset="0"/>
              </a:rPr>
              <a:t>La </a:t>
            </a:r>
            <a:r>
              <a:rPr lang="it-IT" altLang="en-US" sz="2800" u="sng" dirty="0">
                <a:latin typeface="Book Antiqua" panose="02040602050305030304" pitchFamily="18" charset="0"/>
              </a:rPr>
              <a:t>regola generale </a:t>
            </a:r>
            <a:r>
              <a:rPr lang="it-IT" altLang="en-US" sz="2800" dirty="0">
                <a:latin typeface="Book Antiqua" panose="02040602050305030304" pitchFamily="18" charset="0"/>
              </a:rPr>
              <a:t>è che l’attore avrà un VL almeno pari, ed il convenuto subirà un costo non minore, sub TI che non sub TR.</a:t>
            </a:r>
          </a:p>
        </p:txBody>
      </p:sp>
    </p:spTree>
    <p:extLst>
      <p:ext uri="{BB962C8B-B14F-4D97-AF65-F5344CB8AC3E}">
        <p14:creationId xmlns:p14="http://schemas.microsoft.com/office/powerpoint/2010/main" val="1344558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771">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1"/>
          <p:cNvSpPr>
            <a:spLocks noGrp="1"/>
          </p:cNvSpPr>
          <p:nvPr>
            <p:ph type="title"/>
          </p:nvPr>
        </p:nvSpPr>
        <p:spPr>
          <a:xfrm>
            <a:off x="457199" y="9736"/>
            <a:ext cx="8229600" cy="1043000"/>
          </a:xfrm>
        </p:spPr>
        <p:txBody>
          <a:bodyPr/>
          <a:lstStyle/>
          <a:p>
            <a:pPr eaLnBrk="1" hangingPunct="1"/>
            <a:r>
              <a:rPr lang="en-US" altLang="it-IT" sz="3600" dirty="0"/>
              <a:t>La ratio </a:t>
            </a:r>
            <a:r>
              <a:rPr lang="en-US" altLang="it-IT" sz="3600" dirty="0" err="1"/>
              <a:t>della</a:t>
            </a:r>
            <a:r>
              <a:rPr lang="en-US" altLang="it-IT" sz="3600" dirty="0"/>
              <a:t> </a:t>
            </a:r>
            <a:r>
              <a:rPr lang="en-US" altLang="it-IT" sz="3600" dirty="0" err="1"/>
              <a:t>regola</a:t>
            </a:r>
            <a:r>
              <a:rPr lang="en-US" altLang="it-IT" sz="3600" dirty="0"/>
              <a:t> </a:t>
            </a:r>
            <a:r>
              <a:rPr lang="en-US" altLang="it-IT" sz="3600" dirty="0" err="1"/>
              <a:t>generale</a:t>
            </a:r>
            <a:endParaRPr lang="en-US" altLang="it-IT" sz="3600" dirty="0"/>
          </a:p>
        </p:txBody>
      </p:sp>
      <p:sp>
        <p:nvSpPr>
          <p:cNvPr id="34819" name="Segnaposto contenuto 2"/>
          <p:cNvSpPr>
            <a:spLocks noGrp="1"/>
          </p:cNvSpPr>
          <p:nvPr>
            <p:ph idx="1"/>
          </p:nvPr>
        </p:nvSpPr>
        <p:spPr>
          <a:xfrm>
            <a:off x="1" y="836712"/>
            <a:ext cx="9144000" cy="5832648"/>
          </a:xfrm>
        </p:spPr>
        <p:txBody>
          <a:bodyPr/>
          <a:lstStyle/>
          <a:p>
            <a:pPr eaLnBrk="1" hangingPunct="1"/>
            <a:r>
              <a:rPr lang="it-IT" altLang="en-US" sz="2400" dirty="0">
                <a:latin typeface="Book Antiqua" panose="02040602050305030304" pitchFamily="18" charset="0"/>
              </a:rPr>
              <a:t>Perché l’attore/proprietario preferisce TI, mentre il convenuto/«invasore» preferisce TR?</a:t>
            </a:r>
          </a:p>
          <a:p>
            <a:pPr eaLnBrk="1" hangingPunct="1"/>
            <a:r>
              <a:rPr lang="it-IT" altLang="en-US" sz="2400" dirty="0">
                <a:latin typeface="Book Antiqua" panose="02040602050305030304" pitchFamily="18" charset="0"/>
              </a:rPr>
              <a:t>E’ la </a:t>
            </a:r>
            <a:r>
              <a:rPr lang="it-IT" altLang="en-US" sz="2400" u="sng" dirty="0">
                <a:latin typeface="Book Antiqua" panose="02040602050305030304" pitchFamily="18" charset="0"/>
              </a:rPr>
              <a:t>libertà di scelta </a:t>
            </a:r>
            <a:r>
              <a:rPr lang="it-IT" altLang="en-US" sz="2400" dirty="0">
                <a:latin typeface="Book Antiqua" panose="02040602050305030304" pitchFamily="18" charset="0"/>
              </a:rPr>
              <a:t>tra risarcimento e prevenzione che TR concede all’ «invasore» della proprietà altrui che ha valore per quest’ultimo. Sub TI tale libertà invece non c’è: l’«invasore» deve </a:t>
            </a:r>
            <a:r>
              <a:rPr lang="it-IT" altLang="en-US" sz="2400" i="1" dirty="0">
                <a:latin typeface="Book Antiqua" panose="02040602050305030304" pitchFamily="18" charset="0"/>
              </a:rPr>
              <a:t>per forza </a:t>
            </a:r>
            <a:r>
              <a:rPr lang="it-IT" altLang="en-US" sz="2400" dirty="0">
                <a:latin typeface="Book Antiqua" panose="02040602050305030304" pitchFamily="18" charset="0"/>
              </a:rPr>
              <a:t>adottare le precauzioni (o evitare di «invadere»). </a:t>
            </a:r>
          </a:p>
          <a:p>
            <a:pPr eaLnBrk="1" hangingPunct="1"/>
            <a:r>
              <a:rPr lang="it-IT" altLang="en-US" sz="2400" dirty="0">
                <a:latin typeface="Book Antiqua" panose="02040602050305030304" pitchFamily="18" charset="0"/>
              </a:rPr>
              <a:t>Questo significa che sub TR il convenuto non potrà mai star peggio che sub TI perché la libertà di scelta gli consente quanto meno di poter replicare l’esito sub TI. </a:t>
            </a:r>
          </a:p>
          <a:p>
            <a:pPr eaLnBrk="1" hangingPunct="1"/>
            <a:r>
              <a:rPr lang="it-IT" altLang="en-US" sz="2400" dirty="0">
                <a:latin typeface="Book Antiqua" panose="02040602050305030304" pitchFamily="18" charset="0"/>
              </a:rPr>
              <a:t>L’attore invece preferisce TI perché gli garantisce comunque un VL non minore rispetto a TR e gli lascia la possibilità di ottenere di più dalla negoziazione. TI, in breve, sposta la libertà di scelta nelle mani del proprietario.</a:t>
            </a:r>
          </a:p>
          <a:p>
            <a:pPr eaLnBrk="1" hangingPunct="1"/>
            <a:r>
              <a:rPr lang="it-IT" altLang="en-US" sz="2400" dirty="0">
                <a:latin typeface="Book Antiqua" panose="02040602050305030304" pitchFamily="18" charset="0"/>
              </a:rPr>
              <a:t>In sintesi: la regola di tutela della proprietà assegna il bene economico «libertà di scelta» all’uno o all’altro agente!</a:t>
            </a:r>
          </a:p>
        </p:txBody>
      </p:sp>
    </p:spTree>
    <p:extLst>
      <p:ext uri="{BB962C8B-B14F-4D97-AF65-F5344CB8AC3E}">
        <p14:creationId xmlns:p14="http://schemas.microsoft.com/office/powerpoint/2010/main" val="1745935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48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truttura predefinita">
  <a:themeElements>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ruttura predefinita">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it-IT"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Struttura predefinita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ruttura predefinita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ruttura predefinit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ruttura predefinita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ruttura predefinit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ruttura predefinit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ruttura predefinit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1939</TotalTime>
  <Words>2580</Words>
  <Application>Microsoft Office PowerPoint</Application>
  <PresentationFormat>Presentazione su schermo (4:3)</PresentationFormat>
  <Paragraphs>341</Paragraphs>
  <Slides>29</Slides>
  <Notes>25</Notes>
  <HiddenSlides>0</HiddenSlides>
  <MMClips>0</MMClips>
  <ScaleCrop>false</ScaleCrop>
  <HeadingPairs>
    <vt:vector size="8" baseType="variant">
      <vt:variant>
        <vt:lpstr>Caratteri utilizzati</vt:lpstr>
      </vt:variant>
      <vt:variant>
        <vt:i4>5</vt:i4>
      </vt:variant>
      <vt:variant>
        <vt:lpstr>Tema</vt:lpstr>
      </vt:variant>
      <vt:variant>
        <vt:i4>2</vt:i4>
      </vt:variant>
      <vt:variant>
        <vt:lpstr>Server OLE incorporati</vt:lpstr>
      </vt:variant>
      <vt:variant>
        <vt:i4>1</vt:i4>
      </vt:variant>
      <vt:variant>
        <vt:lpstr>Titoli diapositive</vt:lpstr>
      </vt:variant>
      <vt:variant>
        <vt:i4>29</vt:i4>
      </vt:variant>
    </vt:vector>
  </HeadingPairs>
  <TitlesOfParts>
    <vt:vector size="37" baseType="lpstr">
      <vt:lpstr>Arial</vt:lpstr>
      <vt:lpstr>Book Antiqua</vt:lpstr>
      <vt:lpstr>Symbol</vt:lpstr>
      <vt:lpstr>Times New Roman</vt:lpstr>
      <vt:lpstr>Wingdings</vt:lpstr>
      <vt:lpstr>Struttura predefinita</vt:lpstr>
      <vt:lpstr>1_Struttura predefinita</vt:lpstr>
      <vt:lpstr>Documento</vt:lpstr>
      <vt:lpstr>La tutela dei diritti di proprietà</vt:lpstr>
      <vt:lpstr>Le due forme di tutela</vt:lpstr>
      <vt:lpstr>Le due regole a confronto</vt:lpstr>
      <vt:lpstr>Presentazione standard di PowerPoint</vt:lpstr>
      <vt:lpstr>Quale regola è efficiente?</vt:lpstr>
      <vt:lpstr>L’andamento dell’inefficienza</vt:lpstr>
      <vt:lpstr>Presentazione standard di PowerPoint</vt:lpstr>
      <vt:lpstr>Tutela della proprietà e riparto del SC</vt:lpstr>
      <vt:lpstr>La ratio della regola generale</vt:lpstr>
      <vt:lpstr>Qual è il rimedio socialmente efficiente?</vt:lpstr>
      <vt:lpstr>Le slides seguenti NON fanno parte del programma d’esame per l’a.a. 2018-2019</vt:lpstr>
      <vt:lpstr>Quattro possibili regole</vt:lpstr>
      <vt:lpstr>Presentazione standard di PowerPoint</vt:lpstr>
      <vt:lpstr>Opzioni e regole sulla proprietà</vt:lpstr>
      <vt:lpstr>La tabella secondo Ayres</vt:lpstr>
      <vt:lpstr>La teoria dei giochi</vt:lpstr>
      <vt:lpstr>Il dilemma del prigioniero</vt:lpstr>
      <vt:lpstr>Il dilemma del prigioniero</vt:lpstr>
      <vt:lpstr>L’equilibrio di Nash</vt:lpstr>
      <vt:lpstr>La forma generale del  dilemma del prigioniero</vt:lpstr>
      <vt:lpstr>Presentazione standard di PowerPoint</vt:lpstr>
      <vt:lpstr>Le soluzioni del gioco</vt:lpstr>
      <vt:lpstr>Le soluzioni del gioco (segue)</vt:lpstr>
      <vt:lpstr>I rimedi ed il riparto del SC</vt:lpstr>
      <vt:lpstr>La ratio della regola generale</vt:lpstr>
      <vt:lpstr>Presentazione standard di PowerPoint</vt:lpstr>
      <vt:lpstr>Se ci sono costi di transazione…</vt:lpstr>
      <vt:lpstr>Qual è il rimedio socialmente efficiente?</vt:lpstr>
      <vt:lpstr>CdT diversi</vt:lpstr>
    </vt:vector>
  </TitlesOfParts>
  <Company>Studio Brogioni &amp; Associati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tutela dei diritti di proprietà</dc:title>
  <dc:creator>Nicola Giocoli</dc:creator>
  <cp:lastModifiedBy>nicola giocoli</cp:lastModifiedBy>
  <cp:revision>43</cp:revision>
  <dcterms:created xsi:type="dcterms:W3CDTF">2006-09-01T04:58:42Z</dcterms:created>
  <dcterms:modified xsi:type="dcterms:W3CDTF">2018-10-10T05:43:45Z</dcterms:modified>
</cp:coreProperties>
</file>