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 Id="rId3" Type="http://schemas.openxmlformats.org/officeDocument/2006/relationships/image" Target="../media/image2.pn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5.png"/></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 Id="rId3" Type="http://schemas.openxmlformats.org/officeDocument/2006/relationships/image" Target="../media/image3.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4.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xfrm>
            <a:off x="1270000" y="342900"/>
            <a:ext cx="10464800" cy="1438821"/>
          </a:xfrm>
          <a:prstGeom prst="rect">
            <a:avLst/>
          </a:prstGeom>
        </p:spPr>
        <p:txBody>
          <a:bodyPr/>
          <a:lstStyle>
            <a:lvl1pPr defTabSz="256031">
              <a:defRPr sz="4032"/>
            </a:lvl1pPr>
          </a:lstStyle>
          <a:p>
            <a:pPr lvl="0">
              <a:defRPr sz="1800">
                <a:solidFill>
                  <a:srgbClr val="000000"/>
                </a:solidFill>
              </a:defRPr>
            </a:pPr>
            <a:r>
              <a:rPr sz="4032">
                <a:solidFill>
                  <a:srgbClr val="FFFFFF"/>
                </a:solidFill>
              </a:rPr>
              <a:t>Il matrimonio del cittadino italiano all’estero</a:t>
            </a:r>
          </a:p>
        </p:txBody>
      </p:sp>
      <p:sp>
        <p:nvSpPr>
          <p:cNvPr id="33" name="Shape 33"/>
          <p:cNvSpPr/>
          <p:nvPr>
            <p:ph type="body" idx="1"/>
          </p:nvPr>
        </p:nvSpPr>
        <p:spPr>
          <a:prstGeom prst="rect">
            <a:avLst/>
          </a:prstGeom>
        </p:spPr>
        <p:txBody>
          <a:bodyPr/>
          <a:lstStyle/>
          <a:p>
            <a:pPr lvl="0" marL="554355" indent="-554355" defTabSz="443484">
              <a:spcBef>
                <a:spcPts val="3400"/>
              </a:spcBef>
              <a:buBlip>
                <a:blip r:embed="rId2"/>
              </a:buBlip>
              <a:defRPr sz="1800">
                <a:solidFill>
                  <a:srgbClr val="000000"/>
                </a:solidFill>
              </a:defRPr>
            </a:pPr>
            <a:r>
              <a:rPr sz="3492">
                <a:solidFill>
                  <a:srgbClr val="FFFFFF"/>
                </a:solidFill>
              </a:rPr>
              <a:t>nulla osta (art. 116 c.c.)</a:t>
            </a:r>
            <a:endParaRPr sz="3492">
              <a:solidFill>
                <a:srgbClr val="FFFFFF"/>
              </a:solidFill>
            </a:endParaRPr>
          </a:p>
          <a:p>
            <a:pPr lvl="2" marL="1663064" indent="-554355" defTabSz="443484">
              <a:spcBef>
                <a:spcPts val="3400"/>
              </a:spcBef>
              <a:buBlip>
                <a:blip r:embed="rId2"/>
              </a:buBlip>
              <a:defRPr sz="1800">
                <a:solidFill>
                  <a:srgbClr val="000000"/>
                </a:solidFill>
              </a:defRPr>
            </a:pPr>
            <a:r>
              <a:rPr sz="3492">
                <a:solidFill>
                  <a:srgbClr val="FFFFFF"/>
                </a:solidFill>
              </a:rPr>
              <a:t>artt. 84-89 c.c.</a:t>
            </a:r>
            <a:endParaRPr sz="3492">
              <a:solidFill>
                <a:srgbClr val="FFFFFF"/>
              </a:solidFill>
            </a:endParaRPr>
          </a:p>
          <a:p>
            <a:pPr lvl="0" marL="554355" indent="-554355" defTabSz="443484">
              <a:spcBef>
                <a:spcPts val="3400"/>
              </a:spcBef>
              <a:buBlip>
                <a:blip r:embed="rId2"/>
              </a:buBlip>
              <a:defRPr sz="1800">
                <a:solidFill>
                  <a:srgbClr val="000000"/>
                </a:solidFill>
              </a:defRPr>
            </a:pPr>
            <a:r>
              <a:rPr sz="3492">
                <a:solidFill>
                  <a:srgbClr val="FFFFFF"/>
                </a:solidFill>
              </a:rPr>
              <a:t>l’autorità diplomatica o consolare trasmette una copia dell’atto all’ufficiale dello stato civile del comune di residenza, ecc. (art. 17 l. 218/95, ord. st. civ.)</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body" idx="1"/>
          </p:nvPr>
        </p:nvSpPr>
        <p:spPr>
          <a:xfrm>
            <a:off x="698500" y="1066800"/>
            <a:ext cx="10464800" cy="7620000"/>
          </a:xfrm>
          <a:prstGeom prst="rect">
            <a:avLst/>
          </a:prstGeom>
        </p:spPr>
        <p:txBody>
          <a:bodyPr/>
          <a:lstStyle/>
          <a:p>
            <a:pPr lvl="0" marL="0" indent="0">
              <a:buSzTx/>
              <a:buNone/>
              <a:defRPr sz="1800">
                <a:solidFill>
                  <a:srgbClr val="000000"/>
                </a:solidFill>
              </a:defRPr>
            </a:pPr>
            <a:r>
              <a:rPr sz="3600">
                <a:solidFill>
                  <a:srgbClr val="FFFFFF"/>
                </a:solidFill>
              </a:rPr>
              <a:t>3. Errore sull’identità del coniuge </a:t>
            </a:r>
            <a:endParaRPr sz="3600">
              <a:solidFill>
                <a:srgbClr val="FFFFFF"/>
              </a:solidFill>
            </a:endParaRPr>
          </a:p>
          <a:p>
            <a:pPr lvl="1" marL="0" indent="228600">
              <a:buSzTx/>
              <a:buNone/>
              <a:defRPr sz="1800">
                <a:solidFill>
                  <a:srgbClr val="000000"/>
                </a:solidFill>
              </a:defRPr>
            </a:pPr>
            <a:r>
              <a:rPr sz="3600">
                <a:solidFill>
                  <a:srgbClr val="FFFFFF"/>
                </a:solidFill>
              </a:rPr>
              <a:t>matrimonio concluso con persona diversa da quella che si intendeva sposare</a:t>
            </a:r>
            <a:endParaRPr sz="3600">
              <a:solidFill>
                <a:srgbClr val="FFFFFF"/>
              </a:solidFill>
            </a:endParaRPr>
          </a:p>
          <a:p>
            <a:pPr lvl="1">
              <a:buSzPct val="100000"/>
              <a:buChar char="-"/>
              <a:defRPr sz="1800">
                <a:solidFill>
                  <a:srgbClr val="000000"/>
                </a:solidFill>
              </a:defRPr>
            </a:pPr>
            <a:r>
              <a:rPr sz="3600">
                <a:solidFill>
                  <a:srgbClr val="FFFFFF"/>
                </a:solidFill>
              </a:rPr>
              <a:t>matrimonio del GEMELLO ??!!??</a:t>
            </a:r>
            <a:endParaRPr sz="3600">
              <a:solidFill>
                <a:srgbClr val="FFFFFF"/>
              </a:solidFill>
            </a:endParaRPr>
          </a:p>
          <a:p>
            <a:pPr lvl="0" marL="0" indent="0">
              <a:buSzTx/>
              <a:buNone/>
              <a:defRPr sz="1800">
                <a:solidFill>
                  <a:srgbClr val="000000"/>
                </a:solidFill>
              </a:defRPr>
            </a:pPr>
            <a:r>
              <a:rPr sz="3600">
                <a:solidFill>
                  <a:srgbClr val="FFFFFF"/>
                </a:solidFill>
              </a:rPr>
              <a:t>G.: Interpretazione estensiva</a:t>
            </a:r>
            <a:endParaRPr sz="3600">
              <a:solidFill>
                <a:srgbClr val="FFFFFF"/>
              </a:solidFill>
            </a:endParaRPr>
          </a:p>
          <a:p>
            <a:pPr lvl="1" marL="0" indent="228600">
              <a:buSzTx/>
              <a:buNone/>
              <a:defRPr sz="1800">
                <a:solidFill>
                  <a:srgbClr val="000000"/>
                </a:solidFill>
              </a:defRPr>
            </a:pPr>
            <a:r>
              <a:rPr sz="3600">
                <a:solidFill>
                  <a:srgbClr val="FFFFFF"/>
                </a:solidFill>
              </a:rPr>
              <a:t>errore suLl’identità sociale e morale della persona</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body" idx="1"/>
          </p:nvPr>
        </p:nvSpPr>
        <p:spPr>
          <a:xfrm>
            <a:off x="341213" y="209500"/>
            <a:ext cx="12322374" cy="9334600"/>
          </a:xfrm>
          <a:prstGeom prst="rect">
            <a:avLst/>
          </a:prstGeom>
        </p:spPr>
        <p:txBody>
          <a:bodyPr/>
          <a:lstStyle/>
          <a:p>
            <a:pPr lvl="0" marL="0" indent="0" defTabSz="182880">
              <a:spcBef>
                <a:spcPts val="1400"/>
              </a:spcBef>
              <a:buSzTx/>
              <a:buNone/>
              <a:defRPr sz="1800">
                <a:solidFill>
                  <a:srgbClr val="000000"/>
                </a:solidFill>
              </a:defRPr>
            </a:pPr>
            <a:r>
              <a:rPr sz="2920">
                <a:solidFill>
                  <a:srgbClr val="FFFFFF"/>
                </a:solidFill>
              </a:rPr>
              <a:t>4. Errore essenziale [e determinante] su qualità personali </a:t>
            </a:r>
            <a:endParaRPr sz="2920">
              <a:solidFill>
                <a:srgbClr val="FFFFFF"/>
              </a:solidFill>
            </a:endParaRPr>
          </a:p>
          <a:p>
            <a:pPr lvl="0" marL="0" indent="0" defTabSz="182880">
              <a:spcBef>
                <a:spcPts val="1400"/>
              </a:spcBef>
              <a:buSzTx/>
              <a:buNone/>
              <a:defRPr sz="1800">
                <a:solidFill>
                  <a:srgbClr val="000000"/>
                </a:solidFill>
              </a:defRPr>
            </a:pPr>
            <a:r>
              <a:rPr sz="2320">
                <a:solidFill>
                  <a:srgbClr val="FFFFFF"/>
                </a:solidFill>
              </a:rPr>
              <a:t>1) malattia fisica o psichica o di una anomalia o deviazione sessuale </a:t>
            </a:r>
            <a:endParaRPr sz="2320">
              <a:solidFill>
                <a:srgbClr val="FFFFFF"/>
              </a:solidFill>
            </a:endParaRPr>
          </a:p>
          <a:p>
            <a:pPr lvl="0" marL="228600" indent="-228600" defTabSz="182880">
              <a:spcBef>
                <a:spcPts val="1400"/>
              </a:spcBef>
              <a:buSzPct val="100000"/>
              <a:buChar char="-"/>
              <a:defRPr sz="1800">
                <a:solidFill>
                  <a:srgbClr val="000000"/>
                </a:solidFill>
              </a:defRPr>
            </a:pPr>
            <a:r>
              <a:rPr sz="1840">
                <a:solidFill>
                  <a:srgbClr val="FFFFFF"/>
                </a:solidFill>
              </a:rPr>
              <a:t>“malattia”: condizione patologica (anche non attinente alla sfera sessuale) tale da impedire una normale relazione di coppia </a:t>
            </a:r>
            <a:endParaRPr sz="1840">
              <a:solidFill>
                <a:srgbClr val="FFFFFF"/>
              </a:solidFill>
            </a:endParaRPr>
          </a:p>
          <a:p>
            <a:pPr lvl="0" marL="228600" indent="-228600" defTabSz="182880">
              <a:spcBef>
                <a:spcPts val="1400"/>
              </a:spcBef>
              <a:buSzPct val="100000"/>
              <a:buChar char="-"/>
              <a:defRPr sz="1800">
                <a:solidFill>
                  <a:srgbClr val="000000"/>
                </a:solidFill>
              </a:defRPr>
            </a:pPr>
            <a:r>
              <a:rPr sz="1840">
                <a:solidFill>
                  <a:srgbClr val="FFFFFF"/>
                </a:solidFill>
              </a:rPr>
              <a:t>“anomalia”: impossibilità di intrattenere rapporti sessuali </a:t>
            </a:r>
            <a:endParaRPr sz="1840">
              <a:solidFill>
                <a:srgbClr val="FFFFFF"/>
              </a:solidFill>
            </a:endParaRPr>
          </a:p>
          <a:p>
            <a:pPr lvl="0" marL="228600" indent="-228600" defTabSz="182880">
              <a:spcBef>
                <a:spcPts val="1400"/>
              </a:spcBef>
              <a:buSzPct val="100000"/>
              <a:buChar char="-"/>
              <a:defRPr sz="1800">
                <a:solidFill>
                  <a:srgbClr val="000000"/>
                </a:solidFill>
              </a:defRPr>
            </a:pPr>
            <a:r>
              <a:rPr sz="1880">
                <a:solidFill>
                  <a:srgbClr val="FFFFFF"/>
                </a:solidFill>
              </a:rPr>
              <a:t>“deviazione”: preferenze sessuali ignote al coniuge e da questi non condivise</a:t>
            </a:r>
            <a:endParaRPr sz="1880">
              <a:solidFill>
                <a:srgbClr val="FFFFFF"/>
              </a:solidFill>
            </a:endParaRPr>
          </a:p>
          <a:p>
            <a:pPr lvl="1" marL="457200" indent="-228600" defTabSz="182880">
              <a:spcBef>
                <a:spcPts val="1400"/>
              </a:spcBef>
              <a:buSzPct val="100000"/>
              <a:buChar char="-"/>
              <a:defRPr sz="1800">
                <a:solidFill>
                  <a:srgbClr val="000000"/>
                </a:solidFill>
              </a:defRPr>
            </a:pPr>
            <a:r>
              <a:rPr sz="1880">
                <a:solidFill>
                  <a:srgbClr val="FFFFFF"/>
                </a:solidFill>
              </a:rPr>
              <a:t>omosessualità? cfr. Tribunale Milano, sez. IX civile, sentenza 13.2.2013: </a:t>
            </a:r>
            <a:r>
              <a:rPr sz="1880">
                <a:solidFill>
                  <a:srgbClr val="FFFFFF"/>
                </a:solidFill>
              </a:rPr>
              <a:t>l’errore non riguarda una malattia, anomalia o deviazione (121/3, n. 1) ma l‘identità sessuale (122/1) che non è una mera qualità personale ma indica uno degli aspetti che costituiscono, compongono, definiscono l’identità complessiva, l’individualità, la soggettività della persona (cfr. Cass.</a:t>
            </a:r>
            <a:r>
              <a:rPr sz="1880">
                <a:solidFill>
                  <a:srgbClr val="FFFFFF"/>
                </a:solidFill>
              </a:rPr>
              <a:t> 11.06.2009 n° 13547).</a:t>
            </a:r>
            <a:endParaRPr sz="1880">
              <a:solidFill>
                <a:srgbClr val="FFFFFF"/>
              </a:solidFill>
            </a:endParaRPr>
          </a:p>
          <a:p>
            <a:pPr lvl="0" marL="228600" indent="-228600" defTabSz="182880">
              <a:spcBef>
                <a:spcPts val="1400"/>
              </a:spcBef>
              <a:buBlip>
                <a:blip r:embed="rId2"/>
              </a:buBlip>
              <a:defRPr sz="1800">
                <a:solidFill>
                  <a:srgbClr val="000000"/>
                </a:solidFill>
              </a:defRPr>
            </a:pPr>
            <a:r>
              <a:rPr sz="2440">
                <a:solidFill>
                  <a:srgbClr val="FFFFFF"/>
                </a:solidFill>
              </a:rPr>
              <a:t> esistente al momento del matrimonio</a:t>
            </a:r>
            <a:endParaRPr sz="2440">
              <a:solidFill>
                <a:srgbClr val="FFFFFF"/>
              </a:solidFill>
            </a:endParaRPr>
          </a:p>
          <a:p>
            <a:pPr lvl="0" marL="228600" indent="-228600" defTabSz="182880">
              <a:spcBef>
                <a:spcPts val="1400"/>
              </a:spcBef>
              <a:buBlip>
                <a:blip r:embed="rId2"/>
              </a:buBlip>
              <a:defRPr sz="1800">
                <a:solidFill>
                  <a:srgbClr val="000000"/>
                </a:solidFill>
              </a:defRPr>
            </a:pPr>
            <a:r>
              <a:rPr sz="2440">
                <a:solidFill>
                  <a:srgbClr val="FFFFFF"/>
                </a:solidFill>
              </a:rPr>
              <a:t> ignota all’altro coniuge</a:t>
            </a:r>
            <a:endParaRPr sz="2440">
              <a:solidFill>
                <a:srgbClr val="FFFFFF"/>
              </a:solidFill>
            </a:endParaRPr>
          </a:p>
          <a:p>
            <a:pPr lvl="0" marL="228600" indent="-228600" defTabSz="182880">
              <a:spcBef>
                <a:spcPts val="1400"/>
              </a:spcBef>
              <a:buBlip>
                <a:blip r:embed="rId2"/>
              </a:buBlip>
              <a:defRPr sz="1800">
                <a:solidFill>
                  <a:srgbClr val="000000"/>
                </a:solidFill>
              </a:defRPr>
            </a:pPr>
            <a:r>
              <a:rPr sz="2440">
                <a:solidFill>
                  <a:srgbClr val="FFFFFF"/>
                </a:solidFill>
              </a:rPr>
              <a:t> determinante : se conosciuta avrebbe pregiudicato il consenso</a:t>
            </a:r>
            <a:endParaRPr sz="2440">
              <a:solidFill>
                <a:srgbClr val="FFFFFF"/>
              </a:solidFill>
            </a:endParaRPr>
          </a:p>
          <a:p>
            <a:pPr lvl="0" marL="228600" indent="-228600" defTabSz="182880">
              <a:spcBef>
                <a:spcPts val="1400"/>
              </a:spcBef>
              <a:buBlip>
                <a:blip r:embed="rId2"/>
              </a:buBlip>
              <a:defRPr sz="1800">
                <a:solidFill>
                  <a:srgbClr val="000000"/>
                </a:solidFill>
              </a:defRPr>
            </a:pPr>
            <a:r>
              <a:rPr sz="2440">
                <a:solidFill>
                  <a:srgbClr val="FFFFFF"/>
                </a:solidFill>
              </a:rPr>
              <a:t> la valutazione dell’incidenza sulla vita coniugale è un accertamento riservato al giudice di merito </a:t>
            </a:r>
            <a:endParaRPr sz="2440">
              <a:solidFill>
                <a:srgbClr val="FFFFFF"/>
              </a:solidFill>
            </a:endParaRPr>
          </a:p>
          <a:p>
            <a:pPr lvl="0" marL="228600" indent="-228600" defTabSz="182880">
              <a:spcBef>
                <a:spcPts val="1400"/>
              </a:spcBef>
              <a:buBlip>
                <a:blip r:embed="rId2"/>
              </a:buBlip>
              <a:defRPr sz="1800">
                <a:solidFill>
                  <a:srgbClr val="000000"/>
                </a:solidFill>
              </a:defRPr>
            </a:pPr>
            <a:endParaRPr sz="2440">
              <a:solidFill>
                <a:srgbClr val="FFFFFF"/>
              </a:solidFill>
            </a:endParaRP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Shape 62"/>
          <p:cNvSpPr/>
          <p:nvPr>
            <p:ph type="body" idx="1"/>
          </p:nvPr>
        </p:nvSpPr>
        <p:spPr>
          <a:xfrm>
            <a:off x="487660" y="480615"/>
            <a:ext cx="12219038" cy="9004549"/>
          </a:xfrm>
          <a:prstGeom prst="rect">
            <a:avLst/>
          </a:prstGeom>
        </p:spPr>
        <p:txBody>
          <a:bodyPr/>
          <a:lstStyle/>
          <a:p>
            <a:pPr lvl="0" marL="0" indent="0" defTabSz="251460">
              <a:spcBef>
                <a:spcPts val="1900"/>
              </a:spcBef>
              <a:buSzTx/>
              <a:buNone/>
              <a:defRPr sz="1800">
                <a:solidFill>
                  <a:srgbClr val="000000"/>
                </a:solidFill>
              </a:defRPr>
            </a:pPr>
            <a:r>
              <a:rPr sz="4400">
                <a:solidFill>
                  <a:srgbClr val="FFFFFF"/>
                </a:solidFill>
              </a:rPr>
              <a:t>Segue: Errore essenziale </a:t>
            </a:r>
            <a:endParaRPr sz="440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2) sentenza irrevocabile di condanna per delitto non colposo alla reclusione non inferiore a cinque anni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3) dichiarazione di delinquenza abituale o professionale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4) sentenza irrevocabile di condanna per delitti concernenti la prostituzione (</a:t>
            </a:r>
            <a:r>
              <a:rPr sz="4290">
                <a:solidFill>
                  <a:srgbClr val="FFFFFF"/>
                </a:solidFill>
              </a:rPr>
              <a:t>≧</a:t>
            </a:r>
            <a:r>
              <a:rPr sz="2640">
                <a:solidFill>
                  <a:srgbClr val="FFFFFF"/>
                </a:solidFill>
              </a:rPr>
              <a:t> 2 aa.)</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5) stato di gravidanza causato da persona diversa dal soggetto caduto in errore</a:t>
            </a:r>
            <a:endParaRPr sz="1980">
              <a:solidFill>
                <a:srgbClr val="FFFFFF"/>
              </a:solidFill>
            </a:endParaRPr>
          </a:p>
          <a:p>
            <a:pPr lvl="1" marL="0" indent="125730" defTabSz="251460">
              <a:spcBef>
                <a:spcPts val="1900"/>
              </a:spcBef>
              <a:buSzTx/>
              <a:buNone/>
              <a:defRPr sz="1800">
                <a:solidFill>
                  <a:srgbClr val="000000"/>
                </a:solidFill>
              </a:defRPr>
            </a:pPr>
            <a:r>
              <a:rPr sz="1980">
                <a:solidFill>
                  <a:srgbClr val="FFFFFF"/>
                </a:solidFill>
              </a:rPr>
              <a:t>«purché vi sia stato disconoscimento ai sensi dell’art. 233 c.c., se la gravidanza è stata portata a termine»</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limite alla rilevanza dell'errore (nel caso in cui la gravidanza fosse portata a compimento) all'avvenuto disconoscimento di paternità ai sensi dell'art. 233: nascita entro il 180° giorno dalla celebrazione delle nozze.</a:t>
            </a:r>
            <a:endParaRPr sz="1980">
              <a:solidFill>
                <a:srgbClr val="FFFFFF"/>
              </a:solidFill>
            </a:endParaRPr>
          </a:p>
          <a:p>
            <a:pPr lvl="6" marL="0" indent="754380" defTabSz="251460">
              <a:spcBef>
                <a:spcPts val="1900"/>
              </a:spcBef>
              <a:buSzTx/>
              <a:buNone/>
              <a:defRPr sz="1800">
                <a:solidFill>
                  <a:srgbClr val="000000"/>
                </a:solidFill>
              </a:defRPr>
            </a:pPr>
            <a:r>
              <a:rPr sz="1980">
                <a:solidFill>
                  <a:srgbClr val="FFFFFF"/>
                </a:solidFill>
              </a:rPr>
              <a:t>D.lgs. 154/2013 (riforma della filiazione) ha abrogato il disconoscimento ex art. 233. Con interpretazione estensiva l'ipotesi era stata estesa anche al caso del disconoscimento ex art. 235, qualora il figlio fosse nato dopo il 180° e prima del 300° giorno, ipotesi che pure è stata cancellata dalla riforma.</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body" idx="1"/>
          </p:nvPr>
        </p:nvSpPr>
        <p:spPr>
          <a:xfrm>
            <a:off x="470495" y="320327"/>
            <a:ext cx="12063810" cy="8943331"/>
          </a:xfrm>
          <a:prstGeom prst="rect">
            <a:avLst/>
          </a:prstGeom>
        </p:spPr>
        <p:txBody>
          <a:bodyPr/>
          <a:lstStyle/>
          <a:p>
            <a:pPr lvl="0" marL="0" indent="0" defTabSz="406908">
              <a:spcBef>
                <a:spcPts val="3200"/>
              </a:spcBef>
              <a:buSzTx/>
              <a:buNone/>
              <a:defRPr sz="1800">
                <a:solidFill>
                  <a:srgbClr val="000000"/>
                </a:solidFill>
              </a:defRPr>
            </a:pPr>
            <a:r>
              <a:rPr sz="3204">
                <a:solidFill>
                  <a:srgbClr val="FFFFFF"/>
                </a:solidFill>
              </a:rPr>
              <a:t>Azione di nullità basata su un vizio del volere</a:t>
            </a:r>
            <a:endParaRPr sz="3204">
              <a:solidFill>
                <a:srgbClr val="FFFFFF"/>
              </a:solidFill>
            </a:endParaRPr>
          </a:p>
          <a:p>
            <a:pPr lvl="0" marL="0" indent="0" defTabSz="406908">
              <a:spcBef>
                <a:spcPts val="3200"/>
              </a:spcBef>
              <a:buSzTx/>
              <a:buNone/>
              <a:defRPr sz="1800">
                <a:solidFill>
                  <a:srgbClr val="000000"/>
                </a:solidFill>
              </a:defRPr>
            </a:pPr>
            <a:r>
              <a:rPr sz="3204">
                <a:solidFill>
                  <a:srgbClr val="FFFFFF"/>
                </a:solidFill>
              </a:rPr>
              <a:t>1) legittimazione relativa </a:t>
            </a:r>
            <a:endParaRPr sz="3204">
              <a:solidFill>
                <a:srgbClr val="FFFFFF"/>
              </a:solidFill>
            </a:endParaRPr>
          </a:p>
          <a:p>
            <a:pPr lvl="0" marL="0" indent="0" defTabSz="406908">
              <a:spcBef>
                <a:spcPts val="3200"/>
              </a:spcBef>
              <a:buSzTx/>
              <a:buNone/>
              <a:defRPr sz="1800">
                <a:solidFill>
                  <a:srgbClr val="000000"/>
                </a:solidFill>
              </a:defRPr>
            </a:pPr>
            <a:r>
              <a:rPr sz="3204">
                <a:solidFill>
                  <a:srgbClr val="FFFFFF"/>
                </a:solidFill>
              </a:rPr>
              <a:t>2) coabitazione preclude l’azione </a:t>
            </a:r>
            <a:endParaRPr sz="3204">
              <a:solidFill>
                <a:srgbClr val="FFFFFF"/>
              </a:solidFill>
            </a:endParaRPr>
          </a:p>
          <a:p>
            <a:pPr lvl="0" marL="0" indent="0" defTabSz="406908">
              <a:spcBef>
                <a:spcPts val="3200"/>
              </a:spcBef>
              <a:buSzTx/>
              <a:buNone/>
              <a:defRPr sz="1800">
                <a:solidFill>
                  <a:srgbClr val="000000"/>
                </a:solidFill>
              </a:defRPr>
            </a:pPr>
            <a:r>
              <a:rPr sz="3204">
                <a:solidFill>
                  <a:srgbClr val="FFFFFF"/>
                </a:solidFill>
              </a:rPr>
              <a:t>3) prescrizione decennale </a:t>
            </a:r>
            <a:endParaRPr sz="3204">
              <a:solidFill>
                <a:srgbClr val="FFFFFF"/>
              </a:solidFill>
            </a:endParaRPr>
          </a:p>
          <a:p>
            <a:pPr lvl="0" marL="508634" indent="-508634" defTabSz="406908">
              <a:spcBef>
                <a:spcPts val="3200"/>
              </a:spcBef>
              <a:buBlip>
                <a:blip r:embed="rId2"/>
              </a:buBlip>
              <a:defRPr sz="1800">
                <a:solidFill>
                  <a:srgbClr val="000000"/>
                </a:solidFill>
              </a:defRPr>
            </a:pPr>
            <a:r>
              <a:rPr sz="3204">
                <a:solidFill>
                  <a:srgbClr val="FFFFFF"/>
                </a:solidFill>
              </a:rPr>
              <a:t>Resta escluso il dolo matrimoniale</a:t>
            </a:r>
            <a:endParaRPr sz="3204">
              <a:solidFill>
                <a:srgbClr val="FFFFFF"/>
              </a:solidFill>
            </a:endParaRPr>
          </a:p>
          <a:p>
            <a:pPr lvl="1" marL="1017269" indent="-508634" defTabSz="406908">
              <a:spcBef>
                <a:spcPts val="3200"/>
              </a:spcBef>
              <a:buBlip>
                <a:blip r:embed="rId2"/>
              </a:buBlip>
              <a:defRPr sz="1800">
                <a:solidFill>
                  <a:srgbClr val="000000"/>
                </a:solidFill>
              </a:defRPr>
            </a:pPr>
            <a:r>
              <a:rPr sz="3204">
                <a:solidFill>
                  <a:srgbClr val="FFFFFF"/>
                </a:solidFill>
              </a:rPr>
              <a:t> raggiri e inganni rilevano solo se determinano una condizione di errore ai sensi dell’art. 122 c.c. (non mancano tuttavia sentenze nelle quali è attribuita rilevanza al raggiro che abbia determinato un errore non essenziale ai sensi dell'art. 122). </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body" idx="1"/>
          </p:nvPr>
        </p:nvSpPr>
        <p:spPr>
          <a:xfrm>
            <a:off x="113010" y="249088"/>
            <a:ext cx="12672666" cy="9406782"/>
          </a:xfrm>
          <a:prstGeom prst="rect">
            <a:avLst/>
          </a:prstGeom>
        </p:spPr>
        <p:txBody>
          <a:bodyPr/>
          <a:lstStyle/>
          <a:p>
            <a:pPr lvl="0" marL="0" indent="0" defTabSz="182880">
              <a:spcBef>
                <a:spcPts val="1400"/>
              </a:spcBef>
              <a:buSzTx/>
              <a:buNone/>
              <a:defRPr sz="1800">
                <a:solidFill>
                  <a:srgbClr val="000000"/>
                </a:solidFill>
              </a:defRPr>
            </a:pPr>
            <a:r>
              <a:rPr sz="3200">
                <a:solidFill>
                  <a:srgbClr val="FFFFFF"/>
                </a:solidFill>
              </a:rPr>
              <a:t>La simulazione: art. 123 c.c. </a:t>
            </a:r>
            <a:endParaRPr sz="3200">
              <a:solidFill>
                <a:srgbClr val="FFFFFF"/>
              </a:solidFill>
            </a:endParaRPr>
          </a:p>
          <a:p>
            <a:pPr lvl="0" marL="228599" indent="-228599" defTabSz="182880">
              <a:spcBef>
                <a:spcPts val="1400"/>
              </a:spcBef>
              <a:buSzPct val="100000"/>
              <a:buChar char="-"/>
              <a:defRPr sz="1800">
                <a:solidFill>
                  <a:srgbClr val="000000"/>
                </a:solidFill>
              </a:defRPr>
            </a:pPr>
            <a:r>
              <a:rPr sz="2360">
                <a:solidFill>
                  <a:srgbClr val="FFFFFF"/>
                </a:solidFill>
              </a:rPr>
              <a:t>introdotta dalla riforma del 1975. </a:t>
            </a:r>
            <a:endParaRPr sz="2360">
              <a:solidFill>
                <a:srgbClr val="FFFFFF"/>
              </a:solidFill>
            </a:endParaRPr>
          </a:p>
          <a:p>
            <a:pPr lvl="0" marL="228599" indent="-228599" defTabSz="182880">
              <a:spcBef>
                <a:spcPts val="1400"/>
              </a:spcBef>
              <a:buSzPct val="100000"/>
              <a:buChar char="-"/>
              <a:defRPr sz="1800">
                <a:solidFill>
                  <a:srgbClr val="000000"/>
                </a:solidFill>
              </a:defRPr>
            </a:pPr>
            <a:r>
              <a:rPr sz="2360">
                <a:solidFill>
                  <a:srgbClr val="FFFFFF"/>
                </a:solidFill>
              </a:rPr>
              <a:t>art. 123 evita ogni riferimento alle finalità ulteriori o diverse da quelle tipiche del m. che avrebbero determinato gli sposi (ad es. l'acquisto della cittadinanza), in presenza delle quali sarebbe forse più corretto parlare di negozio indiretto, che di simulazione</a:t>
            </a:r>
            <a:endParaRPr sz="2360">
              <a:solidFill>
                <a:srgbClr val="FFFFFF"/>
              </a:solidFill>
            </a:endParaRPr>
          </a:p>
          <a:p>
            <a:pPr lvl="0" marL="228599" indent="-228599" defTabSz="182880">
              <a:spcBef>
                <a:spcPts val="1400"/>
              </a:spcBef>
              <a:buBlip>
                <a:blip r:embed="rId2"/>
              </a:buBlip>
              <a:defRPr sz="1800">
                <a:solidFill>
                  <a:srgbClr val="000000"/>
                </a:solidFill>
              </a:defRPr>
            </a:pPr>
            <a:r>
              <a:rPr sz="2360">
                <a:solidFill>
                  <a:srgbClr val="FFFFFF"/>
                </a:solidFill>
              </a:rPr>
              <a:t>ASSOLUTA: deve riguardare TUTTI i doveri derivanti dal matrimonio</a:t>
            </a:r>
            <a:endParaRPr sz="2360">
              <a:solidFill>
                <a:srgbClr val="FFFFFF"/>
              </a:solidFill>
            </a:endParaRPr>
          </a:p>
          <a:p>
            <a:pPr lvl="2" marL="685800" indent="-228600" defTabSz="182880">
              <a:spcBef>
                <a:spcPts val="1400"/>
              </a:spcBef>
              <a:buBlip>
                <a:blip r:embed="rId2"/>
              </a:buBlip>
              <a:defRPr sz="1800">
                <a:solidFill>
                  <a:srgbClr val="000000"/>
                </a:solidFill>
              </a:defRPr>
            </a:pPr>
            <a:r>
              <a:rPr sz="2360">
                <a:solidFill>
                  <a:srgbClr val="FFFFFF"/>
                </a:solidFill>
              </a:rPr>
              <a:t> ≠ art. 160 c.c.: nullità del patto che esclude alcuni doveri discendenti dal m., ma non altri </a:t>
            </a:r>
            <a:endParaRPr sz="2360">
              <a:solidFill>
                <a:srgbClr val="FFFFFF"/>
              </a:solidFill>
            </a:endParaRPr>
          </a:p>
          <a:p>
            <a:pPr lvl="0" marL="228599" indent="-228599" defTabSz="182880">
              <a:spcBef>
                <a:spcPts val="1400"/>
              </a:spcBef>
              <a:buBlip>
                <a:blip r:embed="rId2"/>
              </a:buBlip>
              <a:defRPr sz="1800">
                <a:solidFill>
                  <a:srgbClr val="000000"/>
                </a:solidFill>
              </a:defRPr>
            </a:pPr>
            <a:r>
              <a:rPr sz="2360">
                <a:solidFill>
                  <a:srgbClr val="FFFFFF"/>
                </a:solidFill>
              </a:rPr>
              <a:t>COMUNE ai coniugi </a:t>
            </a:r>
            <a:endParaRPr sz="2360">
              <a:solidFill>
                <a:srgbClr val="FFFFFF"/>
              </a:solidFill>
            </a:endParaRPr>
          </a:p>
          <a:p>
            <a:pPr lvl="0" marL="228599" indent="-228599" defTabSz="182880">
              <a:spcBef>
                <a:spcPts val="1400"/>
              </a:spcBef>
              <a:buBlip>
                <a:blip r:embed="rId2"/>
              </a:buBlip>
              <a:defRPr sz="1800">
                <a:solidFill>
                  <a:srgbClr val="000000"/>
                </a:solidFill>
              </a:defRPr>
            </a:pPr>
            <a:r>
              <a:rPr sz="2360">
                <a:solidFill>
                  <a:srgbClr val="FFFFFF"/>
                </a:solidFill>
              </a:rPr>
              <a:t>PRECEDENTE O CONTESTUALE alla celebrazionE </a:t>
            </a:r>
            <a:endParaRPr sz="2360">
              <a:solidFill>
                <a:srgbClr val="FFFFFF"/>
              </a:solidFill>
            </a:endParaRPr>
          </a:p>
          <a:p>
            <a:pPr lvl="0" marL="228599" indent="-228599" defTabSz="182880">
              <a:spcBef>
                <a:spcPts val="1400"/>
              </a:spcBef>
              <a:buBlip>
                <a:blip r:embed="rId2"/>
              </a:buBlip>
              <a:defRPr sz="1800">
                <a:solidFill>
                  <a:srgbClr val="000000"/>
                </a:solidFill>
              </a:defRPr>
            </a:pPr>
            <a:r>
              <a:rPr sz="2360">
                <a:solidFill>
                  <a:srgbClr val="FFFFFF"/>
                </a:solidFill>
              </a:rPr>
              <a:t>AZIONE</a:t>
            </a:r>
            <a:endParaRPr sz="2360">
              <a:solidFill>
                <a:srgbClr val="FFFFFF"/>
              </a:solidFill>
            </a:endParaRPr>
          </a:p>
          <a:p>
            <a:pPr lvl="2" marL="0" indent="182880" defTabSz="182880">
              <a:spcBef>
                <a:spcPts val="1400"/>
              </a:spcBef>
              <a:buSzTx/>
              <a:buNone/>
              <a:defRPr sz="1800">
                <a:solidFill>
                  <a:srgbClr val="000000"/>
                </a:solidFill>
              </a:defRPr>
            </a:pPr>
            <a:r>
              <a:rPr sz="2360">
                <a:solidFill>
                  <a:srgbClr val="FFFFFF"/>
                </a:solidFill>
              </a:rPr>
              <a:t>1) legittimazione relativa</a:t>
            </a:r>
            <a:endParaRPr sz="2360">
              <a:solidFill>
                <a:srgbClr val="FFFFFF"/>
              </a:solidFill>
            </a:endParaRPr>
          </a:p>
          <a:p>
            <a:pPr lvl="2" marL="0" indent="182880" defTabSz="182880">
              <a:spcBef>
                <a:spcPts val="1400"/>
              </a:spcBef>
              <a:buSzTx/>
              <a:buNone/>
              <a:defRPr sz="1800">
                <a:solidFill>
                  <a:srgbClr val="000000"/>
                </a:solidFill>
              </a:defRPr>
            </a:pPr>
            <a:r>
              <a:rPr sz="2360">
                <a:solidFill>
                  <a:srgbClr val="FFFFFF"/>
                </a:solidFill>
              </a:rPr>
              <a:t>2) termine di decadenza: un anno</a:t>
            </a:r>
            <a:endParaRPr sz="2360">
              <a:solidFill>
                <a:srgbClr val="FFFFFF"/>
              </a:solidFill>
            </a:endParaRPr>
          </a:p>
          <a:p>
            <a:pPr lvl="2" marL="0" indent="182880" defTabSz="182880">
              <a:spcBef>
                <a:spcPts val="1400"/>
              </a:spcBef>
              <a:buSzTx/>
              <a:buNone/>
              <a:defRPr sz="1800">
                <a:solidFill>
                  <a:srgbClr val="000000"/>
                </a:solidFill>
              </a:defRPr>
            </a:pPr>
            <a:r>
              <a:rPr sz="2360">
                <a:solidFill>
                  <a:srgbClr val="FFFFFF"/>
                </a:solidFill>
              </a:rPr>
              <a:t>3) la coabitazione successiva alla celebrazione sana il vizio e preclude la proponibilità dell’azione. </a:t>
            </a:r>
            <a:endParaRPr sz="2360">
              <a:solidFill>
                <a:srgbClr val="FFFFFF"/>
              </a:solidFill>
            </a:endParaRPr>
          </a:p>
          <a:p>
            <a:pPr lvl="0" marL="228600" indent="-228600" defTabSz="182880">
              <a:spcBef>
                <a:spcPts val="1400"/>
              </a:spcBef>
              <a:buSzPct val="100000"/>
              <a:buChar char="-"/>
              <a:defRPr sz="1800">
                <a:solidFill>
                  <a:srgbClr val="000000"/>
                </a:solidFill>
              </a:defRPr>
            </a:pPr>
            <a:endParaRPr sz="1440">
              <a:solidFill>
                <a:srgbClr val="FFFFFF"/>
              </a:solidFill>
            </a:endParaRP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Shape 68"/>
          <p:cNvSpPr/>
          <p:nvPr>
            <p:ph type="body" idx="1"/>
          </p:nvPr>
        </p:nvSpPr>
        <p:spPr>
          <a:xfrm>
            <a:off x="478780" y="303807"/>
            <a:ext cx="12047240" cy="9145986"/>
          </a:xfrm>
          <a:prstGeom prst="rect">
            <a:avLst/>
          </a:prstGeom>
        </p:spPr>
        <p:txBody>
          <a:bodyPr/>
          <a:lstStyle/>
          <a:p>
            <a:pPr lvl="0" marL="0" indent="0" defTabSz="246888">
              <a:spcBef>
                <a:spcPts val="1900"/>
              </a:spcBef>
              <a:buSzTx/>
              <a:buNone/>
              <a:defRPr sz="1800">
                <a:solidFill>
                  <a:srgbClr val="000000"/>
                </a:solidFill>
              </a:defRPr>
            </a:pPr>
            <a:r>
              <a:rPr sz="1944">
                <a:solidFill>
                  <a:srgbClr val="FFFFFF"/>
                </a:solidFill>
              </a:rPr>
              <a:t>Giudizio di impugnazione ed effetti della sentenza</a:t>
            </a:r>
            <a:endParaRPr sz="1944">
              <a:solidFill>
                <a:srgbClr val="FFFFFF"/>
              </a:solidFill>
            </a:endParaRPr>
          </a:p>
          <a:p>
            <a:pPr lvl="0" marL="308610" indent="-308610" defTabSz="246888">
              <a:spcBef>
                <a:spcPts val="1900"/>
              </a:spcBef>
              <a:buSzPct val="100000"/>
              <a:buChar char="-"/>
              <a:defRPr sz="1800">
                <a:solidFill>
                  <a:srgbClr val="000000"/>
                </a:solidFill>
              </a:defRPr>
            </a:pPr>
            <a:r>
              <a:rPr sz="1944">
                <a:solidFill>
                  <a:srgbClr val="FFFFFF"/>
                </a:solidFill>
              </a:rPr>
              <a:t>Competenza: tribunale civile del luogo in cui il coniuge convenuto ha residenza, domicilio o dimora (art. 18 c.p.c.). </a:t>
            </a:r>
            <a:endParaRPr sz="1944">
              <a:solidFill>
                <a:srgbClr val="FFFFFF"/>
              </a:solidFill>
            </a:endParaRPr>
          </a:p>
          <a:p>
            <a:pPr lvl="0" marL="308610" indent="-308610" defTabSz="246888">
              <a:spcBef>
                <a:spcPts val="1900"/>
              </a:spcBef>
              <a:buSzPct val="100000"/>
              <a:buChar char="-"/>
              <a:defRPr sz="1800">
                <a:solidFill>
                  <a:srgbClr val="000000"/>
                </a:solidFill>
              </a:defRPr>
            </a:pPr>
            <a:r>
              <a:rPr sz="1944">
                <a:solidFill>
                  <a:srgbClr val="FFFFFF"/>
                </a:solidFill>
              </a:rPr>
              <a:t>La legittimazione attiva cambia, come si è visto, a seconda della causa di nullità, che si intenda far valere, in ogni caso: </a:t>
            </a:r>
            <a:endParaRPr sz="1944">
              <a:solidFill>
                <a:srgbClr val="FFFFFF"/>
              </a:solidFill>
            </a:endParaRPr>
          </a:p>
          <a:p>
            <a:pPr lvl="1" marL="0" indent="123444" defTabSz="246888">
              <a:spcBef>
                <a:spcPts val="1900"/>
              </a:spcBef>
              <a:buSzTx/>
              <a:buNone/>
              <a:defRPr sz="1800">
                <a:solidFill>
                  <a:srgbClr val="000000"/>
                </a:solidFill>
              </a:defRPr>
            </a:pPr>
            <a:r>
              <a:rPr sz="1944">
                <a:solidFill>
                  <a:srgbClr val="FFFFFF"/>
                </a:solidFill>
              </a:rPr>
              <a:t>1) l'azione non può essere promossa dal PM (artt. 117 e 120 c.c.) dopo la morte di uno dei coniugi (art. 125 c.c.); </a:t>
            </a:r>
            <a:endParaRPr sz="1944">
              <a:solidFill>
                <a:srgbClr val="FFFFFF"/>
              </a:solidFill>
            </a:endParaRPr>
          </a:p>
          <a:p>
            <a:pPr lvl="1" marL="0" indent="123444" defTabSz="246888">
              <a:spcBef>
                <a:spcPts val="1900"/>
              </a:spcBef>
              <a:buSzTx/>
              <a:buNone/>
              <a:defRPr sz="1800">
                <a:solidFill>
                  <a:srgbClr val="000000"/>
                </a:solidFill>
              </a:defRPr>
            </a:pPr>
            <a:r>
              <a:rPr sz="1944">
                <a:solidFill>
                  <a:srgbClr val="FFFFFF"/>
                </a:solidFill>
              </a:rPr>
              <a:t>2) l’azione non si trasmette agli eredi, se non quando il giudizio è già pendente alla morte dell’attore (art. 127 c.c.). </a:t>
            </a:r>
            <a:endParaRPr sz="1944">
              <a:solidFill>
                <a:srgbClr val="FFFFFF"/>
              </a:solidFill>
            </a:endParaRPr>
          </a:p>
          <a:p>
            <a:pPr lvl="0" marL="308610" indent="-308610" defTabSz="246888">
              <a:spcBef>
                <a:spcPts val="1900"/>
              </a:spcBef>
              <a:buSzPct val="100000"/>
              <a:buChar char="-"/>
              <a:defRPr sz="1800">
                <a:solidFill>
                  <a:srgbClr val="000000"/>
                </a:solidFill>
              </a:defRPr>
            </a:pPr>
            <a:r>
              <a:rPr sz="1944">
                <a:solidFill>
                  <a:srgbClr val="FFFFFF"/>
                </a:solidFill>
              </a:rPr>
              <a:t>Intervento necessario del PM (nullità rilevabile d’ufficio: art. 70, n. 2, c.p.c.). </a:t>
            </a:r>
            <a:endParaRPr sz="1944">
              <a:solidFill>
                <a:srgbClr val="FFFFFF"/>
              </a:solidFill>
            </a:endParaRPr>
          </a:p>
          <a:p>
            <a:pPr lvl="0" marL="308610" indent="-308610" defTabSz="246888">
              <a:spcBef>
                <a:spcPts val="1900"/>
              </a:spcBef>
              <a:buSzPct val="100000"/>
              <a:buChar char="-"/>
              <a:defRPr sz="1800">
                <a:solidFill>
                  <a:srgbClr val="000000"/>
                </a:solidFill>
              </a:defRPr>
            </a:pPr>
            <a:r>
              <a:rPr sz="1944">
                <a:solidFill>
                  <a:srgbClr val="FFFFFF"/>
                </a:solidFill>
              </a:rPr>
              <a:t>In pendenza di giudizio il tribunale (in composizione collegiale) può, su istanza di uno dei coniugi, ordinare la separazione temporanea; l’ordine giudiziale può essere emanato d’ufficio, se coniuge minore o interdetto (art. 126 c.c.). </a:t>
            </a:r>
            <a:endParaRPr sz="1944">
              <a:solidFill>
                <a:srgbClr val="FFFFFF"/>
              </a:solidFill>
            </a:endParaRPr>
          </a:p>
          <a:p>
            <a:pPr lvl="2" marL="925830" indent="-308610" defTabSz="246888">
              <a:spcBef>
                <a:spcPts val="1900"/>
              </a:spcBef>
              <a:buSzPct val="100000"/>
              <a:buChar char="-"/>
              <a:defRPr sz="1800">
                <a:solidFill>
                  <a:srgbClr val="000000"/>
                </a:solidFill>
              </a:defRPr>
            </a:pPr>
            <a:r>
              <a:rPr sz="1944">
                <a:solidFill>
                  <a:srgbClr val="FFFFFF"/>
                </a:solidFill>
              </a:rPr>
              <a:t>Il tribunale dispone i provvedimenti temporanei e urgenti relativi ai figli (art. 155 c.c.) e al mantenimento del coniuge che non abbia adeguati redditi propri (art. 156 c.c.). </a:t>
            </a:r>
            <a:endParaRPr sz="1944">
              <a:solidFill>
                <a:srgbClr val="FFFFFF"/>
              </a:solidFill>
            </a:endParaRPr>
          </a:p>
          <a:p>
            <a:pPr lvl="3" marL="1234440" indent="-308610" defTabSz="246888">
              <a:spcBef>
                <a:spcPts val="1900"/>
              </a:spcBef>
              <a:buSzPct val="100000"/>
              <a:buChar char="-"/>
              <a:defRPr sz="1800">
                <a:solidFill>
                  <a:srgbClr val="000000"/>
                </a:solidFill>
              </a:defRPr>
            </a:pPr>
            <a:r>
              <a:rPr sz="1944">
                <a:solidFill>
                  <a:srgbClr val="FFFFFF"/>
                </a:solidFill>
              </a:rPr>
              <a:t>FBI: spresupposti del matrimonio putativo (art. 128: buona fede, violenza, timore di eccezionale gravità derivante da cause esterne). </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0" name="Shape 70"/>
          <p:cNvSpPr/>
          <p:nvPr>
            <p:ph type="body" idx="1"/>
          </p:nvPr>
        </p:nvSpPr>
        <p:spPr>
          <a:xfrm>
            <a:off x="527397" y="515391"/>
            <a:ext cx="11950006" cy="8895161"/>
          </a:xfrm>
          <a:prstGeom prst="rect">
            <a:avLst/>
          </a:prstGeom>
        </p:spPr>
        <p:txBody>
          <a:bodyPr/>
          <a:lstStyle/>
          <a:p>
            <a:pPr lvl="0" marL="0" indent="0" defTabSz="269747">
              <a:spcBef>
                <a:spcPts val="2100"/>
              </a:spcBef>
              <a:buSzTx/>
              <a:buNone/>
              <a:defRPr sz="1800">
                <a:solidFill>
                  <a:srgbClr val="000000"/>
                </a:solidFill>
              </a:defRPr>
            </a:pPr>
            <a:r>
              <a:rPr sz="3539">
                <a:solidFill>
                  <a:srgbClr val="FFFFFF"/>
                </a:solidFill>
              </a:rPr>
              <a:t>Giudizio di impugnazione/2</a:t>
            </a:r>
            <a:endParaRPr sz="3539">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La sentenza di annullamento ha efficacia retroattiva</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Ulteriori effetti: </a:t>
            </a:r>
            <a:endParaRPr sz="2124">
              <a:solidFill>
                <a:srgbClr val="FFFFFF"/>
              </a:solidFill>
            </a:endParaRPr>
          </a:p>
          <a:p>
            <a:pPr lvl="3" marL="0" indent="404621" defTabSz="269747">
              <a:spcBef>
                <a:spcPts val="2100"/>
              </a:spcBef>
              <a:buSzTx/>
              <a:buNone/>
              <a:defRPr sz="1800">
                <a:solidFill>
                  <a:srgbClr val="000000"/>
                </a:solidFill>
              </a:defRPr>
            </a:pPr>
            <a:r>
              <a:rPr sz="2124">
                <a:solidFill>
                  <a:srgbClr val="FFFFFF"/>
                </a:solidFill>
              </a:rPr>
              <a:t>1) cessazione del vincolo di affinità (art. 78, 3° comma, c.c.,) </a:t>
            </a:r>
            <a:endParaRPr sz="2124">
              <a:solidFill>
                <a:srgbClr val="FFFFFF"/>
              </a:solidFill>
            </a:endParaRPr>
          </a:p>
          <a:p>
            <a:pPr lvl="3" marL="0" indent="404621" defTabSz="269747">
              <a:spcBef>
                <a:spcPts val="2100"/>
              </a:spcBef>
              <a:buSzTx/>
              <a:buNone/>
              <a:defRPr sz="1800">
                <a:solidFill>
                  <a:srgbClr val="000000"/>
                </a:solidFill>
              </a:defRPr>
            </a:pPr>
            <a:r>
              <a:rPr sz="2124">
                <a:solidFill>
                  <a:srgbClr val="FFFFFF"/>
                </a:solidFill>
              </a:rPr>
              <a:t>2) scioglimento della comunione legale (art. 191 c.c.)</a:t>
            </a:r>
            <a:endParaRPr sz="2124">
              <a:solidFill>
                <a:srgbClr val="FFFFFF"/>
              </a:solidFill>
            </a:endParaRPr>
          </a:p>
          <a:p>
            <a:pPr lvl="3" marL="0" indent="404621" defTabSz="269747">
              <a:spcBef>
                <a:spcPts val="2100"/>
              </a:spcBef>
              <a:buSzTx/>
              <a:buNone/>
              <a:defRPr sz="1800">
                <a:solidFill>
                  <a:srgbClr val="000000"/>
                </a:solidFill>
              </a:defRPr>
            </a:pPr>
            <a:r>
              <a:rPr sz="2124">
                <a:solidFill>
                  <a:srgbClr val="FFFFFF"/>
                </a:solidFill>
              </a:rPr>
              <a:t>3) cessazione della destinazione del fondo patrimoniale (art. 171 c.c.)</a:t>
            </a:r>
            <a:endParaRPr sz="2124">
              <a:solidFill>
                <a:srgbClr val="FFFFFF"/>
              </a:solidFill>
            </a:endParaRPr>
          </a:p>
          <a:p>
            <a:pPr lvl="3" marL="0" indent="404621" defTabSz="269747">
              <a:spcBef>
                <a:spcPts val="2100"/>
              </a:spcBef>
              <a:buSzTx/>
              <a:buNone/>
              <a:defRPr sz="1800">
                <a:solidFill>
                  <a:srgbClr val="000000"/>
                </a:solidFill>
              </a:defRPr>
            </a:pPr>
            <a:r>
              <a:rPr sz="2124">
                <a:solidFill>
                  <a:srgbClr val="FFFFFF"/>
                </a:solidFill>
              </a:rPr>
              <a:t>4) nullità della donazione obnuziale (art. 785, 2° comma, c.c.)</a:t>
            </a:r>
            <a:endParaRPr sz="2124">
              <a:solidFill>
                <a:srgbClr val="FFFFFF"/>
              </a:solidFill>
            </a:endParaRPr>
          </a:p>
          <a:p>
            <a:pPr lvl="3" marL="0" indent="404621" defTabSz="269747">
              <a:spcBef>
                <a:spcPts val="2100"/>
              </a:spcBef>
              <a:buSzTx/>
              <a:buNone/>
              <a:defRPr sz="1800">
                <a:solidFill>
                  <a:srgbClr val="000000"/>
                </a:solidFill>
              </a:defRPr>
            </a:pPr>
            <a:r>
              <a:rPr sz="2124">
                <a:solidFill>
                  <a:srgbClr val="FFFFFF"/>
                </a:solidFill>
              </a:rPr>
              <a:t>5) la perdita del diritto di usare il cognome del marito. </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Limiti alla retroattività : irripetibilità delle prestazioni effettuate in costanza di rapporto.</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Il minore emancipato non perde la capacità di compiere gli atti di ordinaria amministrazione </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L’annullamento del matrimonio non determina la perdita della cittadinanza acquisita dal coniuge straniero o apolide. </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body" idx="1"/>
          </p:nvPr>
        </p:nvSpPr>
        <p:spPr>
          <a:xfrm>
            <a:off x="276125" y="266700"/>
            <a:ext cx="12249350" cy="9220200"/>
          </a:xfrm>
          <a:prstGeom prst="rect">
            <a:avLst/>
          </a:prstGeom>
        </p:spPr>
        <p:txBody>
          <a:bodyPr/>
          <a:lstStyle/>
          <a:p>
            <a:pPr lvl="0" marL="0" indent="0" defTabSz="224027">
              <a:spcBef>
                <a:spcPts val="1700"/>
              </a:spcBef>
              <a:buSzTx/>
              <a:buNone/>
              <a:defRPr sz="1800">
                <a:solidFill>
                  <a:srgbClr val="000000"/>
                </a:solidFill>
              </a:defRPr>
            </a:pPr>
            <a:r>
              <a:rPr sz="3577">
                <a:solidFill>
                  <a:srgbClr val="FFFFFF"/>
                </a:solidFill>
              </a:rPr>
              <a:t>Il matrimonio putativo: art. 128</a:t>
            </a:r>
            <a:endParaRPr sz="3577">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Ignoranza incolpevole dell’esistenza di una causa di invalidità (bf soggettiva) </a:t>
            </a:r>
            <a:endParaRPr sz="1764">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A questa ipotesi è assimilata la situazione del coniuge il cui consenso fu estorto con violenza o determinato da timore di eccezionale gravità derivante da cause esterne (art. 128, 1° e 3° comma, c.c.). </a:t>
            </a:r>
            <a:endParaRPr sz="1764">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A favore del coniuge (o dei coniugi) in b.f. o vittima di violenza o timore si producono gli stessi effetti di un m. valido  </a:t>
            </a:r>
            <a:endParaRPr sz="1764">
              <a:solidFill>
                <a:srgbClr val="FFFFFF"/>
              </a:solidFill>
            </a:endParaRPr>
          </a:p>
          <a:p>
            <a:pPr lvl="1" marL="560070" indent="-280035" defTabSz="224027">
              <a:spcBef>
                <a:spcPts val="1700"/>
              </a:spcBef>
              <a:buSzPct val="100000"/>
              <a:buChar char="-"/>
              <a:defRPr sz="1800">
                <a:solidFill>
                  <a:srgbClr val="000000"/>
                </a:solidFill>
              </a:defRPr>
            </a:pPr>
            <a:r>
              <a:rPr sz="1764">
                <a:solidFill>
                  <a:srgbClr val="FFFFFF"/>
                </a:solidFill>
              </a:rPr>
              <a:t>Il coniuge in buona fede conserva i diritti successori fino alla pronuncia definitiva di annullamento (art. 584 c.c., ma è escluso dalla successione se il coniuge era unito in un valido matrimonio al momento della morte)</a:t>
            </a:r>
            <a:endParaRPr sz="1764">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Quando le condizioni si verificano rispetto a entrambi i coniugi, il giudice può disporre a carico di uno di essi e fino a tre anni l’obbligo di corrispondere somme periodiche di denaro a favore dell’altro, che non abbia adeguati redditi propri e non sia passato a nuove nozze (art. 129 c.c.)</a:t>
            </a:r>
            <a:endParaRPr sz="1764">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In favore del solo coniuge in buona fede: diritto a una congrua indennità a carico dell’altro coniuge o del terzo, cui sia imputabile la nullità del matrimonio (art. 129 bis c.c.), non inferiore al mantenimento per tre anni, a prescindere dalla prova del danno sofferto (danno punitivo). Il coniuge in mala fede e il terzo sono responsabili in solido, qualora essi abbiano concorso nel determinare la nullità del matrimonio. </a:t>
            </a:r>
            <a:endParaRPr sz="1764">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Nel caso in cui non vi siano altri obbligati e ricorra il presupposto dello stato di bisogno: diritto agli alimenti al coniuge in buona fede. </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body" idx="1"/>
          </p:nvPr>
        </p:nvSpPr>
        <p:spPr>
          <a:xfrm>
            <a:off x="258911" y="426987"/>
            <a:ext cx="12486978" cy="9012884"/>
          </a:xfrm>
          <a:prstGeom prst="rect">
            <a:avLst/>
          </a:prstGeom>
        </p:spPr>
        <p:txBody>
          <a:bodyPr/>
          <a:lstStyle/>
          <a:p>
            <a:pPr lvl="0" marL="0" indent="0" defTabSz="237743">
              <a:spcBef>
                <a:spcPts val="1800"/>
              </a:spcBef>
              <a:buSzTx/>
              <a:buNone/>
              <a:defRPr sz="1800">
                <a:solidFill>
                  <a:srgbClr val="000000"/>
                </a:solidFill>
              </a:defRPr>
            </a:pPr>
            <a:r>
              <a:rPr sz="3275">
                <a:solidFill>
                  <a:srgbClr val="FFFFFF"/>
                </a:solidFill>
              </a:rPr>
              <a:t>Effetti dell’annullamento nei confronti dei figli </a:t>
            </a:r>
            <a:endParaRPr sz="3275">
              <a:solidFill>
                <a:srgbClr val="FFFFFF"/>
              </a:solidFill>
            </a:endParaRPr>
          </a:p>
          <a:p>
            <a:pPr lvl="0" marL="0" indent="0" defTabSz="237743">
              <a:spcBef>
                <a:spcPts val="1800"/>
              </a:spcBef>
              <a:buSzTx/>
              <a:buNone/>
              <a:defRPr sz="1800">
                <a:solidFill>
                  <a:srgbClr val="000000"/>
                </a:solidFill>
              </a:defRPr>
            </a:pPr>
            <a:r>
              <a:rPr sz="2443">
                <a:solidFill>
                  <a:srgbClr val="FFFFFF"/>
                </a:solidFill>
              </a:rPr>
              <a:t>Art. 128. Matrimonio putativo ( vecchio testo)</a:t>
            </a:r>
            <a:endParaRPr sz="2443">
              <a:solidFill>
                <a:srgbClr val="FFFFFF"/>
              </a:solidFill>
            </a:endParaRPr>
          </a:p>
          <a:p>
            <a:pPr lvl="0" marL="0" indent="0" defTabSz="237743">
              <a:spcBef>
                <a:spcPts val="1800"/>
              </a:spcBef>
              <a:buSzTx/>
              <a:buNone/>
              <a:defRPr sz="1800">
                <a:solidFill>
                  <a:srgbClr val="000000"/>
                </a:solidFill>
              </a:defRPr>
            </a:pPr>
            <a:r>
              <a:rPr sz="1871">
                <a:solidFill>
                  <a:srgbClr val="FFFFFF"/>
                </a:solidFill>
              </a:rPr>
              <a:t>2: Gli effetti del matrimonio valido si producono anche rispetto ai figli nati o concepiti durante il matrimonio dichiarato nullo, nonché rispetto ai figli nati prima del matrimonio e riconosciuti anteriormente alla sentenza che dichiara la nullità. </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4: Il matrimonio dichiarato nullo, contratto in malafede da entrambi i coniugi, ha gli effetti del matrimonio valido rispetto ai figli nati o concepiti durante lo stesso, salvo che la nullità dipenda da bigamia o incesto. </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5. Nell'ipotesi di cui al comma precedente, i figli nei cui confronti non si verifichino gli effetti del matrimonio valido, hanno lo stato di figli naturali riconosciuti, nei casi in cui il riconoscimento è consentito. </a:t>
            </a:r>
            <a:endParaRPr sz="1871">
              <a:solidFill>
                <a:srgbClr val="FFFFFF"/>
              </a:solidFill>
            </a:endParaRPr>
          </a:p>
          <a:p>
            <a:pPr lvl="0" marL="0" indent="0" defTabSz="237743">
              <a:spcBef>
                <a:spcPts val="1800"/>
              </a:spcBef>
              <a:buSzTx/>
              <a:buNone/>
              <a:defRPr sz="1800">
                <a:solidFill>
                  <a:srgbClr val="000000"/>
                </a:solidFill>
              </a:defRPr>
            </a:pPr>
            <a:r>
              <a:rPr sz="2184">
                <a:solidFill>
                  <a:srgbClr val="FFFFFF"/>
                </a:solidFill>
              </a:rPr>
              <a:t>Art. 128. Matrimonio putativo (testo novellato dalla riforma della filiazione)</a:t>
            </a:r>
            <a:endParaRPr sz="2184">
              <a:solidFill>
                <a:srgbClr val="FFFFFF"/>
              </a:solidFill>
            </a:endParaRPr>
          </a:p>
          <a:p>
            <a:pPr lvl="0" marL="0" indent="0" defTabSz="237743">
              <a:spcBef>
                <a:spcPts val="1800"/>
              </a:spcBef>
              <a:buSzTx/>
              <a:buNone/>
              <a:defRPr sz="1800">
                <a:solidFill>
                  <a:srgbClr val="000000"/>
                </a:solidFill>
              </a:defRPr>
            </a:pPr>
            <a:r>
              <a:rPr sz="1871">
                <a:solidFill>
                  <a:srgbClr val="FFFFFF"/>
                </a:solidFill>
              </a:rPr>
              <a:t>2 c: Il matrimonio dichiarato nullo ha gli effetti del matrimonio valido rispetto ai figli. </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4 c: Il matrimonio dichiarato nullo, contratto in malafede da entrambi i coniugi, ha gli effetti del matrimonio valido rispetto ai figli nati o concepiti durante lo stesso, salvo che la nullità dipenda da</a:t>
            </a:r>
            <a:r>
              <a:rPr strike="sngStrike" sz="1871">
                <a:solidFill>
                  <a:srgbClr val="FFFFFF"/>
                </a:solidFill>
              </a:rPr>
              <a:t> bigamia o</a:t>
            </a:r>
            <a:r>
              <a:rPr sz="1871">
                <a:solidFill>
                  <a:srgbClr val="FFFFFF"/>
                </a:solidFill>
              </a:rPr>
              <a:t> incesto. </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5 c: Nell’ipotesi di cui al quarto comma, rispetto ai figli si applica l’articolo 251. </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6" name="Shape 76"/>
          <p:cNvSpPr/>
          <p:nvPr>
            <p:ph type="body" idx="1"/>
          </p:nvPr>
        </p:nvSpPr>
        <p:spPr>
          <a:xfrm>
            <a:off x="621357" y="1066800"/>
            <a:ext cx="11890822" cy="7620000"/>
          </a:xfrm>
          <a:prstGeom prst="rect">
            <a:avLst/>
          </a:prstGeom>
        </p:spPr>
        <p:txBody>
          <a:bodyPr/>
          <a:lstStyle/>
          <a:p>
            <a:pPr lvl="0" marL="0" indent="0" defTabSz="379475">
              <a:spcBef>
                <a:spcPts val="2900"/>
              </a:spcBef>
              <a:buSzTx/>
              <a:buNone/>
              <a:defRPr sz="1800">
                <a:solidFill>
                  <a:srgbClr val="000000"/>
                </a:solidFill>
              </a:defRPr>
            </a:pP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Il giudice adotta riguardo ai figli i provvedimenti previsti in materia di separazione personale (art. 155 c.c.): </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 affidamento</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 contributo di mantenimento a carico del genitore non affidatario </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 assegnazione della casa familiare al genitore affidatario </a:t>
            </a:r>
            <a:endParaRPr sz="2988">
              <a:solidFill>
                <a:srgbClr val="FFFFFF"/>
              </a:solidFill>
            </a:endParaRP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xfrm>
            <a:off x="1270000" y="203200"/>
            <a:ext cx="10464800" cy="2120057"/>
          </a:xfrm>
          <a:prstGeom prst="rect">
            <a:avLst/>
          </a:prstGeom>
        </p:spPr>
        <p:txBody>
          <a:bodyPr/>
          <a:lstStyle>
            <a:lvl1pPr defTabSz="315468">
              <a:defRPr sz="4968"/>
            </a:lvl1pPr>
          </a:lstStyle>
          <a:p>
            <a:pPr lvl="0">
              <a:defRPr sz="1800">
                <a:solidFill>
                  <a:srgbClr val="000000"/>
                </a:solidFill>
              </a:defRPr>
            </a:pPr>
            <a:r>
              <a:rPr sz="4968">
                <a:solidFill>
                  <a:srgbClr val="FFFFFF"/>
                </a:solidFill>
              </a:rPr>
              <a:t>Il matrimonio del cittadino straniero in Italia</a:t>
            </a:r>
          </a:p>
        </p:txBody>
      </p:sp>
      <p:sp>
        <p:nvSpPr>
          <p:cNvPr id="36" name="Shape 36"/>
          <p:cNvSpPr/>
          <p:nvPr>
            <p:ph type="body" idx="1"/>
          </p:nvPr>
        </p:nvSpPr>
        <p:spPr>
          <a:xfrm>
            <a:off x="589855" y="2115492"/>
            <a:ext cx="11825090" cy="7046616"/>
          </a:xfrm>
          <a:prstGeom prst="rect">
            <a:avLst/>
          </a:prstGeom>
        </p:spPr>
        <p:txBody>
          <a:bodyPr/>
          <a:lstStyle/>
          <a:p>
            <a:pPr lvl="0" marL="531494" indent="-531494" defTabSz="425195">
              <a:spcBef>
                <a:spcPts val="3300"/>
              </a:spcBef>
              <a:buBlip>
                <a:blip r:embed="rId2"/>
              </a:buBlip>
              <a:defRPr sz="1800">
                <a:solidFill>
                  <a:srgbClr val="000000"/>
                </a:solidFill>
              </a:defRPr>
            </a:pPr>
            <a:r>
              <a:rPr sz="3348">
                <a:solidFill>
                  <a:srgbClr val="FFFFFF"/>
                </a:solidFill>
              </a:rPr>
              <a:t>nulla osta dello stato straniero (art. 116)     </a:t>
            </a:r>
            <a:endParaRPr sz="3348">
              <a:solidFill>
                <a:srgbClr val="FFFFFF"/>
              </a:solidFill>
            </a:endParaRPr>
          </a:p>
          <a:p>
            <a:pPr lvl="0" marL="531494" indent="-531494" defTabSz="425195">
              <a:spcBef>
                <a:spcPts val="3300"/>
              </a:spcBef>
              <a:buBlip>
                <a:blip r:embed="rId2"/>
              </a:buBlip>
              <a:defRPr sz="1800">
                <a:solidFill>
                  <a:srgbClr val="000000"/>
                </a:solidFill>
              </a:defRPr>
            </a:pPr>
            <a:r>
              <a:rPr sz="3348">
                <a:solidFill>
                  <a:srgbClr val="FFFFFF"/>
                </a:solidFill>
              </a:rPr>
              <a:t>conformità all’ordine pubblico it.</a:t>
            </a:r>
            <a:endParaRPr sz="3348">
              <a:solidFill>
                <a:srgbClr val="FFFFFF"/>
              </a:solidFill>
            </a:endParaRPr>
          </a:p>
          <a:p>
            <a:pPr lvl="1" marL="1062989" indent="-531494" defTabSz="425195">
              <a:spcBef>
                <a:spcPts val="3300"/>
              </a:spcBef>
              <a:buBlip>
                <a:blip r:embed="rId2"/>
              </a:buBlip>
              <a:defRPr sz="1800">
                <a:solidFill>
                  <a:srgbClr val="000000"/>
                </a:solidFill>
              </a:defRPr>
            </a:pPr>
            <a:r>
              <a:rPr sz="3348">
                <a:solidFill>
                  <a:srgbClr val="FFFFFF"/>
                </a:solidFill>
              </a:rPr>
              <a:t>rifiuto contrario all’ordine pubblico: l’ufficiale dello stato civile può autorizzare la celebrazione (art. 16, l. 218/95) </a:t>
            </a:r>
            <a:endParaRPr sz="3348">
              <a:solidFill>
                <a:srgbClr val="FFFFFF"/>
              </a:solidFill>
            </a:endParaRPr>
          </a:p>
          <a:p>
            <a:pPr lvl="3" marL="2125979" indent="-531494" defTabSz="425195">
              <a:spcBef>
                <a:spcPts val="3300"/>
              </a:spcBef>
              <a:buBlip>
                <a:blip r:embed="rId2"/>
              </a:buBlip>
              <a:defRPr sz="1800">
                <a:solidFill>
                  <a:srgbClr val="000000"/>
                </a:solidFill>
              </a:defRPr>
            </a:pPr>
            <a:r>
              <a:rPr sz="3348">
                <a:solidFill>
                  <a:srgbClr val="FFFFFF"/>
                </a:solidFill>
              </a:rPr>
              <a:t>diniego su basi religiose (art. 3 Cost.)</a:t>
            </a:r>
            <a:endParaRPr sz="3348">
              <a:solidFill>
                <a:srgbClr val="FFFFFF"/>
              </a:solidFill>
            </a:endParaRPr>
          </a:p>
          <a:p>
            <a:pPr lvl="4" marL="2657475" indent="-531494" defTabSz="425195">
              <a:spcBef>
                <a:spcPts val="3300"/>
              </a:spcBef>
              <a:buBlip>
                <a:blip r:embed="rId2"/>
              </a:buBlip>
              <a:defRPr sz="1800">
                <a:solidFill>
                  <a:srgbClr val="000000"/>
                </a:solidFill>
              </a:defRPr>
            </a:pPr>
            <a:r>
              <a:rPr sz="3348">
                <a:solidFill>
                  <a:srgbClr val="FFFFFF"/>
                </a:solidFill>
              </a:rPr>
              <a:t>circ. Min. int. 46/2007  </a:t>
            </a:r>
          </a:p>
        </p:txBody>
      </p:sp>
      <p:pic>
        <p:nvPicPr>
          <p:cNvPr id="37" name=""/>
          <p:cNvPicPr/>
          <p:nvPr/>
        </p:nvPicPr>
        <p:blipFill>
          <a:blip r:embed="rId3">
            <a:extLst/>
          </a:blip>
          <a:stretch>
            <a:fillRect/>
          </a:stretch>
        </p:blipFill>
        <p:spPr>
          <a:xfrm rot="5400000">
            <a:off x="2762192" y="3011063"/>
            <a:ext cx="711246" cy="405070"/>
          </a:xfrm>
          <a:prstGeom prst="rect">
            <a:avLst/>
          </a:prstGeom>
        </p:spPr>
      </p:pic>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title"/>
          </p:nvPr>
        </p:nvSpPr>
        <p:spPr>
          <a:xfrm>
            <a:off x="324098" y="203200"/>
            <a:ext cx="12356604" cy="1432223"/>
          </a:xfrm>
          <a:prstGeom prst="rect">
            <a:avLst/>
          </a:prstGeom>
        </p:spPr>
        <p:txBody>
          <a:bodyPr/>
          <a:lstStyle>
            <a:lvl1pPr defTabSz="256031">
              <a:defRPr sz="4032"/>
            </a:lvl1pPr>
          </a:lstStyle>
          <a:p>
            <a:pPr lvl="0">
              <a:defRPr sz="1800">
                <a:solidFill>
                  <a:srgbClr val="000000"/>
                </a:solidFill>
              </a:defRPr>
            </a:pPr>
            <a:r>
              <a:rPr sz="4032">
                <a:solidFill>
                  <a:srgbClr val="FFFFFF"/>
                </a:solidFill>
              </a:rPr>
              <a:t>RAPPORTI PERSONALI TRA CONIUGI </a:t>
            </a:r>
            <a:endParaRPr sz="4032">
              <a:solidFill>
                <a:srgbClr val="FFFFFF"/>
              </a:solidFill>
            </a:endParaRPr>
          </a:p>
        </p:txBody>
      </p:sp>
      <p:sp>
        <p:nvSpPr>
          <p:cNvPr id="79" name="Shape 79"/>
          <p:cNvSpPr/>
          <p:nvPr>
            <p:ph type="body" idx="1"/>
          </p:nvPr>
        </p:nvSpPr>
        <p:spPr>
          <a:xfrm>
            <a:off x="365521" y="1206103"/>
            <a:ext cx="12356605" cy="8248254"/>
          </a:xfrm>
          <a:prstGeom prst="rect">
            <a:avLst/>
          </a:prstGeom>
        </p:spPr>
        <p:txBody>
          <a:bodyPr/>
          <a:lstStyle/>
          <a:p>
            <a:pPr lvl="0" marL="0" indent="0" defTabSz="182880">
              <a:spcBef>
                <a:spcPts val="1400"/>
              </a:spcBef>
              <a:buSzTx/>
              <a:buNone/>
              <a:defRPr sz="1800">
                <a:solidFill>
                  <a:srgbClr val="000000"/>
                </a:solidFill>
              </a:defRPr>
            </a:pPr>
            <a:r>
              <a:rPr sz="2240">
                <a:solidFill>
                  <a:srgbClr val="FFFFFF"/>
                </a:solidFill>
              </a:rPr>
              <a:t>IL PRINCIPIO DI EGUAGLIANZA MORALE E GIURIDICA DEI CONIUGI</a:t>
            </a:r>
            <a:endParaRPr sz="2240">
              <a:solidFill>
                <a:srgbClr val="FFFFFF"/>
              </a:solidFill>
            </a:endParaRPr>
          </a:p>
          <a:p>
            <a:pPr lvl="0" marL="0" indent="0" defTabSz="182880">
              <a:spcBef>
                <a:spcPts val="1400"/>
              </a:spcBef>
              <a:buSzTx/>
              <a:buNone/>
              <a:defRPr sz="1800">
                <a:solidFill>
                  <a:srgbClr val="000000"/>
                </a:solidFill>
              </a:defRPr>
            </a:pPr>
            <a:r>
              <a:rPr sz="1720">
                <a:solidFill>
                  <a:srgbClr val="FFFFFF"/>
                </a:solidFill>
              </a:rPr>
              <a:t>Riforma del Diritto della famiglia: attuazione artt. 29, 3 Cost.</a:t>
            </a:r>
            <a:endParaRPr sz="1720">
              <a:solidFill>
                <a:srgbClr val="FFFFFF"/>
              </a:solidFill>
            </a:endParaRPr>
          </a:p>
          <a:p>
            <a:pPr lvl="0" marL="228600" indent="-228600" defTabSz="182880">
              <a:spcBef>
                <a:spcPts val="1400"/>
              </a:spcBef>
              <a:buBlip>
                <a:blip r:embed="rId2"/>
              </a:buBlip>
              <a:defRPr sz="1800">
                <a:solidFill>
                  <a:srgbClr val="000000"/>
                </a:solidFill>
              </a:defRPr>
            </a:pPr>
            <a:r>
              <a:rPr sz="1720">
                <a:solidFill>
                  <a:srgbClr val="FFFFFF"/>
                </a:solidFill>
              </a:rPr>
              <a:t>col matrimonio i coniugi acquistano gli stessi diritti e assumono i medesimi doveri (art. 143)</a:t>
            </a:r>
            <a:endParaRPr sz="1720">
              <a:solidFill>
                <a:srgbClr val="FFFFFF"/>
              </a:solidFill>
            </a:endParaRPr>
          </a:p>
          <a:p>
            <a:pPr lvl="0" marL="228600" indent="-228600" defTabSz="182880">
              <a:spcBef>
                <a:spcPts val="1400"/>
              </a:spcBef>
              <a:buBlip>
                <a:blip r:embed="rId2"/>
              </a:buBlip>
              <a:defRPr sz="1800">
                <a:solidFill>
                  <a:srgbClr val="000000"/>
                </a:solidFill>
              </a:defRPr>
            </a:pPr>
            <a:r>
              <a:rPr sz="1720">
                <a:solidFill>
                  <a:srgbClr val="FFFFFF"/>
                </a:solidFill>
              </a:rPr>
              <a:t>artt. 3, 29 Cost.: i “limiti”  al principio di eguaglianza si giustificano in base al parametro della ragionevolezza</a:t>
            </a:r>
            <a:endParaRPr sz="1720">
              <a:solidFill>
                <a:srgbClr val="FFFFFF"/>
              </a:solidFill>
            </a:endParaRPr>
          </a:p>
          <a:p>
            <a:pPr lvl="1" marL="457200" indent="-228600" defTabSz="182880">
              <a:spcBef>
                <a:spcPts val="1400"/>
              </a:spcBef>
              <a:buBlip>
                <a:blip r:embed="rId2"/>
              </a:buBlip>
              <a:defRPr sz="1800">
                <a:solidFill>
                  <a:srgbClr val="000000"/>
                </a:solidFill>
              </a:defRPr>
            </a:pPr>
            <a:r>
              <a:rPr sz="1720">
                <a:solidFill>
                  <a:srgbClr val="FFFFFF"/>
                </a:solidFill>
              </a:rPr>
              <a:t>unità familiare ÷ art. 2 Cost. : solidarietà</a:t>
            </a:r>
            <a:endParaRPr sz="1720">
              <a:solidFill>
                <a:srgbClr val="FFFFFF"/>
              </a:solidFill>
            </a:endParaRPr>
          </a:p>
          <a:p>
            <a:pPr lvl="2" marL="685800" indent="-228600" defTabSz="182880">
              <a:spcBef>
                <a:spcPts val="1400"/>
              </a:spcBef>
              <a:buBlip>
                <a:blip r:embed="rId2"/>
              </a:buBlip>
              <a:defRPr sz="1800">
                <a:solidFill>
                  <a:srgbClr val="000000"/>
                </a:solidFill>
              </a:defRPr>
            </a:pPr>
            <a:r>
              <a:rPr sz="1720">
                <a:solidFill>
                  <a:srgbClr val="FFFFFF"/>
                </a:solidFill>
              </a:rPr>
              <a:t>l'eguaglianza tra i coniugi implica eguale responsabilità (Busnelli, 1973, 133) e i limiti in funzione dell'unità familiare non fondano a priori un'anacronistica divisione dei ruoli all'interno della famiglia fondata sul sesso, ma possono giustificarsi in rapporto a situazioni concrete. </a:t>
            </a:r>
            <a:endParaRPr sz="1720">
              <a:solidFill>
                <a:srgbClr val="FFFFFF"/>
              </a:solidFill>
            </a:endParaRPr>
          </a:p>
          <a:p>
            <a:pPr lvl="0" marL="228600" indent="-228600" defTabSz="182880">
              <a:spcBef>
                <a:spcPts val="1400"/>
              </a:spcBef>
              <a:buBlip>
                <a:blip r:embed="rId2"/>
              </a:buBlip>
              <a:defRPr sz="1800">
                <a:solidFill>
                  <a:srgbClr val="000000"/>
                </a:solidFill>
              </a:defRPr>
            </a:pPr>
            <a:r>
              <a:rPr sz="1720">
                <a:solidFill>
                  <a:srgbClr val="FFFFFF"/>
                </a:solidFill>
              </a:rPr>
              <a:t>tutela dei diritti fondamentali all'interno della famiglia</a:t>
            </a:r>
            <a:endParaRPr sz="1720">
              <a:solidFill>
                <a:srgbClr val="FFFFFF"/>
              </a:solidFill>
            </a:endParaRPr>
          </a:p>
          <a:p>
            <a:pPr lvl="1" marL="457200" indent="-228600" defTabSz="182880">
              <a:spcBef>
                <a:spcPts val="1400"/>
              </a:spcBef>
              <a:buBlip>
                <a:blip r:embed="rId2"/>
              </a:buBlip>
              <a:defRPr sz="1800">
                <a:solidFill>
                  <a:srgbClr val="000000"/>
                </a:solidFill>
              </a:defRPr>
            </a:pPr>
            <a:r>
              <a:rPr sz="1720">
                <a:solidFill>
                  <a:srgbClr val="FFFFFF"/>
                </a:solidFill>
              </a:rPr>
              <a:t>diritti che si «acquistano» col matrimonio : contenuto è definito dai rispettivi obblighi</a:t>
            </a:r>
            <a:endParaRPr sz="1720">
              <a:solidFill>
                <a:srgbClr val="FFFFFF"/>
              </a:solidFill>
            </a:endParaRPr>
          </a:p>
          <a:p>
            <a:pPr lvl="1" marL="457200" indent="-228600" defTabSz="182880">
              <a:spcBef>
                <a:spcPts val="1400"/>
              </a:spcBef>
              <a:buBlip>
                <a:blip r:embed="rId2"/>
              </a:buBlip>
              <a:defRPr sz="1800">
                <a:solidFill>
                  <a:srgbClr val="000000"/>
                </a:solidFill>
              </a:defRPr>
            </a:pPr>
            <a:r>
              <a:rPr sz="1720">
                <a:solidFill>
                  <a:srgbClr val="FFFFFF"/>
                </a:solidFill>
              </a:rPr>
              <a:t> diritti che preesistono al matrimonio</a:t>
            </a:r>
            <a:endParaRPr sz="1720">
              <a:solidFill>
                <a:srgbClr val="FFFFFF"/>
              </a:solidFill>
            </a:endParaRPr>
          </a:p>
          <a:p>
            <a:pPr lvl="2" marL="685800" indent="-228600" defTabSz="182880">
              <a:spcBef>
                <a:spcPts val="1400"/>
              </a:spcBef>
              <a:buBlip>
                <a:blip r:embed="rId2"/>
              </a:buBlip>
              <a:defRPr sz="1800">
                <a:solidFill>
                  <a:srgbClr val="000000"/>
                </a:solidFill>
              </a:defRPr>
            </a:pPr>
            <a:r>
              <a:rPr sz="1720">
                <a:solidFill>
                  <a:srgbClr val="FFFFFF"/>
                </a:solidFill>
              </a:rPr>
              <a:t>diritti costituzionalmente garantiti, come, in particolare, associazione (artt. 18 e 49 Cost.), il libertà religiosa (art. 19 Cost.), manifestazione del pensiero (art. 21 Cost.).</a:t>
            </a:r>
            <a:endParaRPr sz="1720">
              <a:solidFill>
                <a:srgbClr val="FFFFFF"/>
              </a:solidFill>
            </a:endParaRPr>
          </a:p>
          <a:p>
            <a:pPr lvl="2" marL="685800" indent="-228600" defTabSz="182880">
              <a:spcBef>
                <a:spcPts val="1400"/>
              </a:spcBef>
              <a:buBlip>
                <a:blip r:embed="rId2"/>
              </a:buBlip>
              <a:defRPr sz="1800">
                <a:solidFill>
                  <a:srgbClr val="000000"/>
                </a:solidFill>
              </a:defRPr>
            </a:pPr>
            <a:r>
              <a:rPr sz="1720">
                <a:solidFill>
                  <a:srgbClr val="FFFFFF"/>
                </a:solidFill>
              </a:rPr>
              <a:t>diritto di esercitare un’attività lavorativa (art. 4 Cost.): legittimità degli accordi tra coniugi </a:t>
            </a:r>
            <a:endParaRPr sz="1720">
              <a:solidFill>
                <a:srgbClr val="FFFFFF"/>
              </a:solidFill>
            </a:endParaRPr>
          </a:p>
          <a:p>
            <a:pPr lvl="2" marL="685800" indent="-228600" defTabSz="182880">
              <a:spcBef>
                <a:spcPts val="1400"/>
              </a:spcBef>
              <a:buBlip>
                <a:blip r:embed="rId2"/>
              </a:buBlip>
              <a:defRPr sz="1800">
                <a:solidFill>
                  <a:srgbClr val="000000"/>
                </a:solidFill>
              </a:defRPr>
            </a:pPr>
            <a:r>
              <a:rPr sz="1720">
                <a:solidFill>
                  <a:srgbClr val="FFFFFF"/>
                </a:solidFill>
              </a:rPr>
              <a:t>diritto alla riservatezza: rafforzamento</a:t>
            </a:r>
            <a:endParaRPr sz="1720">
              <a:solidFill>
                <a:srgbClr val="FFFFFF"/>
              </a:solidFill>
            </a:endParaRPr>
          </a:p>
          <a:p>
            <a:pPr lvl="2" marL="685800" indent="-228600" defTabSz="182880">
              <a:spcBef>
                <a:spcPts val="1400"/>
              </a:spcBef>
              <a:buBlip>
                <a:blip r:embed="rId2"/>
              </a:buBlip>
              <a:defRPr sz="1800">
                <a:solidFill>
                  <a:srgbClr val="000000"/>
                </a:solidFill>
              </a:defRPr>
            </a:pPr>
            <a:r>
              <a:rPr sz="1720">
                <a:solidFill>
                  <a:srgbClr val="FFFFFF"/>
                </a:solidFill>
              </a:rPr>
              <a:t>diritto di circolare e soggiornare liberamente (art. 16 Cost.) e libertà sessuale (art. 13 Cost.)</a:t>
            </a:r>
            <a:endParaRPr sz="1720">
              <a:solidFill>
                <a:srgbClr val="FFFFFF"/>
              </a:solidFill>
            </a:endParaRPr>
          </a:p>
          <a:p>
            <a:pPr lvl="1" marL="457200" indent="-228600" defTabSz="182880">
              <a:spcBef>
                <a:spcPts val="1400"/>
              </a:spcBef>
              <a:buBlip>
                <a:blip r:embed="rId2"/>
              </a:buBlip>
              <a:defRPr sz="1800">
                <a:solidFill>
                  <a:srgbClr val="000000"/>
                </a:solidFill>
              </a:defRPr>
            </a:pPr>
            <a:endParaRPr sz="1440">
              <a:solidFill>
                <a:srgbClr val="FFFFFF"/>
              </a:solidFill>
            </a:endParaRPr>
          </a:p>
          <a:p>
            <a:pPr lvl="1" marL="457200" indent="-228600" defTabSz="182880">
              <a:spcBef>
                <a:spcPts val="1400"/>
              </a:spcBef>
              <a:buBlip>
                <a:blip r:embed="rId2"/>
              </a:buBlip>
              <a:defRPr sz="1800">
                <a:solidFill>
                  <a:srgbClr val="000000"/>
                </a:solidFill>
              </a:defRPr>
            </a:pPr>
            <a:endParaRPr sz="1440">
              <a:solidFill>
                <a:srgbClr val="FFFFFF"/>
              </a:solidFill>
            </a:endParaRP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1" name="Shape 81"/>
          <p:cNvSpPr/>
          <p:nvPr>
            <p:ph type="body" idx="1"/>
          </p:nvPr>
        </p:nvSpPr>
        <p:spPr>
          <a:xfrm>
            <a:off x="381545" y="387796"/>
            <a:ext cx="12241709" cy="9213404"/>
          </a:xfrm>
          <a:prstGeom prst="rect">
            <a:avLst/>
          </a:prstGeom>
        </p:spPr>
        <p:txBody>
          <a:bodyPr/>
          <a:lstStyle/>
          <a:p>
            <a:pPr lvl="0" marL="0" indent="0" defTabSz="246888">
              <a:spcBef>
                <a:spcPts val="1900"/>
              </a:spcBef>
              <a:buSzTx/>
              <a:buNone/>
              <a:defRPr sz="1800">
                <a:solidFill>
                  <a:srgbClr val="000000"/>
                </a:solidFill>
              </a:defRPr>
            </a:pPr>
            <a:r>
              <a:rPr sz="3456">
                <a:solidFill>
                  <a:srgbClr val="FFFFFF"/>
                </a:solidFill>
              </a:rPr>
              <a:t>I doveri che discendono dal matrimonio </a:t>
            </a:r>
            <a:endParaRPr sz="3456">
              <a:solidFill>
                <a:srgbClr val="FFFFFF"/>
              </a:solidFill>
            </a:endParaRPr>
          </a:p>
          <a:p>
            <a:pPr lvl="0" marL="0" indent="0" defTabSz="246888">
              <a:spcBef>
                <a:spcPts val="1900"/>
              </a:spcBef>
              <a:buSzTx/>
              <a:buNone/>
              <a:defRPr sz="1800">
                <a:solidFill>
                  <a:srgbClr val="000000"/>
                </a:solidFill>
              </a:defRPr>
            </a:pPr>
            <a:r>
              <a:rPr sz="1944">
                <a:solidFill>
                  <a:srgbClr val="FFFFFF"/>
                </a:solidFill>
              </a:rPr>
              <a:t> fedeltà, assistenza morale e materiale, collaborazione, coabitazione e contribuzione nell'interesse e in conformità ai bisogni della famiglia. </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a) tassatività (art. 29 Cost.: riserva di legge) </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b) inderogabilità (art. 160 c.c.) </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c) incoercibilità: la violazione dei doveri matrimoniali implica conseguenze diverse a seconda dei casi</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 sospensione dell’esigibilità di obblighi reciproci (art. 146 c.c.)		</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 causa di addebito della separazione personale (art. 151, secondo comma, c.c.) </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 sanzione penale: inadempimento degli obblighi di assistenza (art. 570 c.p.)</a:t>
            </a:r>
            <a:endParaRPr sz="1944">
              <a:solidFill>
                <a:srgbClr val="FFFFFF"/>
              </a:solidFill>
            </a:endParaRPr>
          </a:p>
          <a:p>
            <a:pPr lvl="4" marL="0" indent="493776" defTabSz="246888">
              <a:spcBef>
                <a:spcPts val="1900"/>
              </a:spcBef>
              <a:buSzTx/>
              <a:buNone/>
              <a:defRPr sz="1800">
                <a:solidFill>
                  <a:srgbClr val="000000"/>
                </a:solidFill>
              </a:defRPr>
            </a:pPr>
            <a:r>
              <a:rPr sz="1944">
                <a:solidFill>
                  <a:srgbClr val="FFFFFF"/>
                </a:solidFill>
              </a:rPr>
              <a:t>allontanamento del coniuge senza giusta causa: sequestro dei beni nella misura necessaria a garantire l’adempimento degli obblighi di contribuire ai bisogni della famiglia e di mantenimento dei figli (art. 146, terzo comma, c.c.).</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 risarcimento del danno in favore dell’altro coniuge : pregiudizio alla reputazione o, addirittura, al benessere psico-fisico dell’altro coniuge </a:t>
            </a:r>
            <a:endParaRPr sz="1944">
              <a:solidFill>
                <a:srgbClr val="FFFFFF"/>
              </a:solidFill>
            </a:endParaRP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Shape 83"/>
          <p:cNvSpPr/>
          <p:nvPr>
            <p:ph type="body" idx="1"/>
          </p:nvPr>
        </p:nvSpPr>
        <p:spPr>
          <a:xfrm>
            <a:off x="503683" y="263475"/>
            <a:ext cx="11997434" cy="9226650"/>
          </a:xfrm>
          <a:prstGeom prst="rect">
            <a:avLst/>
          </a:prstGeom>
        </p:spPr>
        <p:txBody>
          <a:bodyPr/>
          <a:lstStyle/>
          <a:p>
            <a:pPr lvl="0" marL="0" indent="0">
              <a:buSzTx/>
              <a:buNone/>
              <a:defRPr sz="1800">
                <a:solidFill>
                  <a:srgbClr val="000000"/>
                </a:solidFill>
              </a:defRPr>
            </a:pPr>
            <a:r>
              <a:rPr sz="4900">
                <a:solidFill>
                  <a:srgbClr val="FFFFFF"/>
                </a:solidFill>
              </a:rPr>
              <a:t>Segue: Doveri che discendono dal matrimonio</a:t>
            </a:r>
            <a:endParaRPr sz="4900">
              <a:solidFill>
                <a:srgbClr val="FFFFFF"/>
              </a:solidFill>
            </a:endParaRPr>
          </a:p>
          <a:p>
            <a:pPr lvl="2" marL="0" indent="457200">
              <a:buSzTx/>
              <a:buNone/>
              <a:defRPr sz="1800">
                <a:solidFill>
                  <a:srgbClr val="000000"/>
                </a:solidFill>
              </a:defRPr>
            </a:pPr>
            <a:r>
              <a:rPr sz="3600">
                <a:solidFill>
                  <a:srgbClr val="FFFFFF"/>
                </a:solidFill>
              </a:rPr>
              <a:t>Problema: garanzia della effettività della tutela      inadeguatezza di strumenti modellati sui rapporti patrimoniali in tutti i casi in cui la pretesa interferisce con l’esercizio di diritti personalissimi e fondamentali</a:t>
            </a:r>
            <a:endParaRPr sz="3600">
              <a:solidFill>
                <a:srgbClr val="FFFFFF"/>
              </a:solidFill>
            </a:endParaRPr>
          </a:p>
          <a:p>
            <a:pPr lvl="2">
              <a:buSzPct val="100000"/>
              <a:buChar char="-"/>
              <a:defRPr sz="1800">
                <a:solidFill>
                  <a:srgbClr val="000000"/>
                </a:solidFill>
              </a:defRPr>
            </a:pPr>
            <a:r>
              <a:rPr sz="3600">
                <a:solidFill>
                  <a:srgbClr val="FFFFFF"/>
                </a:solidFill>
              </a:rPr>
              <a:t>l'obbligo non è «giuridicizzabile» se non quando il rapporto è esaurito</a:t>
            </a:r>
          </a:p>
        </p:txBody>
      </p:sp>
      <p:pic>
        <p:nvPicPr>
          <p:cNvPr id="84" name=""/>
          <p:cNvPicPr/>
          <p:nvPr/>
        </p:nvPicPr>
        <p:blipFill>
          <a:blip r:embed="rId2">
            <a:extLst/>
          </a:blip>
          <a:stretch>
            <a:fillRect/>
          </a:stretch>
        </p:blipFill>
        <p:spPr>
          <a:xfrm>
            <a:off x="2747223" y="3895760"/>
            <a:ext cx="985931" cy="405070"/>
          </a:xfrm>
          <a:prstGeom prst="rect">
            <a:avLst/>
          </a:prstGeom>
        </p:spPr>
      </p:pic>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body" idx="1"/>
          </p:nvPr>
        </p:nvSpPr>
        <p:spPr>
          <a:xfrm>
            <a:off x="457200" y="489446"/>
            <a:ext cx="12090400" cy="8774708"/>
          </a:xfrm>
          <a:prstGeom prst="rect">
            <a:avLst/>
          </a:prstGeom>
        </p:spPr>
        <p:txBody>
          <a:bodyPr/>
          <a:lstStyle/>
          <a:p>
            <a:pPr lvl="0" marL="0" indent="0" defTabSz="301752">
              <a:spcBef>
                <a:spcPts val="2300"/>
              </a:spcBef>
              <a:buSzTx/>
              <a:buNone/>
              <a:defRPr sz="1800">
                <a:solidFill>
                  <a:srgbClr val="000000"/>
                </a:solidFill>
              </a:defRPr>
            </a:pPr>
            <a:r>
              <a:rPr sz="3366">
                <a:solidFill>
                  <a:srgbClr val="FFFFFF"/>
                </a:solidFill>
              </a:rPr>
              <a:t>Segue: doveri che discendono dal matrimonio</a:t>
            </a:r>
            <a:endParaRPr sz="3366">
              <a:solidFill>
                <a:srgbClr val="FFFFFF"/>
              </a:solidFill>
            </a:endParaRPr>
          </a:p>
          <a:p>
            <a:pPr lvl="0" marL="0" indent="0" defTabSz="301752">
              <a:spcBef>
                <a:spcPts val="2300"/>
              </a:spcBef>
              <a:buSzTx/>
              <a:buNone/>
              <a:defRPr sz="1800">
                <a:solidFill>
                  <a:srgbClr val="000000"/>
                </a:solidFill>
              </a:defRPr>
            </a:pPr>
            <a:r>
              <a:rPr sz="2376">
                <a:solidFill>
                  <a:srgbClr val="FFFFFF"/>
                </a:solidFill>
              </a:rPr>
              <a:t>la maggiore efficacia si realizza quando la pretesa ha per oggetto una condotta materiale (convivenza, obbligo di contribuire ai bisogni della famiglia)</a:t>
            </a:r>
            <a:endParaRPr sz="2376">
              <a:solidFill>
                <a:srgbClr val="FFFFFF"/>
              </a:solidFill>
            </a:endParaRPr>
          </a:p>
          <a:p>
            <a:pPr lvl="0" marL="377190" indent="-377190" defTabSz="301752">
              <a:spcBef>
                <a:spcPts val="2300"/>
              </a:spcBef>
              <a:buBlip>
                <a:blip r:embed="rId2"/>
              </a:buBlip>
              <a:defRPr sz="1800">
                <a:solidFill>
                  <a:srgbClr val="000000"/>
                </a:solidFill>
              </a:defRPr>
            </a:pPr>
            <a:r>
              <a:rPr sz="2376">
                <a:solidFill>
                  <a:srgbClr val="FFFFFF"/>
                </a:solidFill>
              </a:rPr>
              <a:t>l’allontanamento senza giusta causa dalla residenza familiare implica la sospensione del correlativo obbligo di assistenza morale e materiale da parte dell’altro coniuge (art. 146 c.c.): autotutela </a:t>
            </a:r>
            <a:endParaRPr sz="2376">
              <a:solidFill>
                <a:srgbClr val="FFFFFF"/>
              </a:solidFill>
            </a:endParaRPr>
          </a:p>
          <a:p>
            <a:pPr lvl="3" marL="0" indent="452628" defTabSz="301752">
              <a:spcBef>
                <a:spcPts val="2300"/>
              </a:spcBef>
              <a:buSzTx/>
              <a:buNone/>
              <a:defRPr sz="1800">
                <a:solidFill>
                  <a:srgbClr val="000000"/>
                </a:solidFill>
              </a:defRPr>
            </a:pPr>
            <a:r>
              <a:rPr sz="2376">
                <a:solidFill>
                  <a:srgbClr val="FFFFFF"/>
                </a:solidFill>
              </a:rPr>
              <a:t>		 ≠     domanda di separazione, annullamento, scioglimento, cessazione degli effetti civili del matrimonio (art. 146, secondo comma)</a:t>
            </a:r>
            <a:endParaRPr sz="2376">
              <a:solidFill>
                <a:srgbClr val="FFFFFF"/>
              </a:solidFill>
            </a:endParaRPr>
          </a:p>
          <a:p>
            <a:pPr lvl="0" marL="377190" indent="-377190" defTabSz="301752">
              <a:spcBef>
                <a:spcPts val="2300"/>
              </a:spcBef>
              <a:buBlip>
                <a:blip r:embed="rId2"/>
              </a:buBlip>
              <a:defRPr sz="1800">
                <a:solidFill>
                  <a:srgbClr val="000000"/>
                </a:solidFill>
              </a:defRPr>
            </a:pPr>
            <a:r>
              <a:rPr sz="2376">
                <a:solidFill>
                  <a:srgbClr val="FFFFFF"/>
                </a:solidFill>
              </a:rPr>
              <a:t>il giudice può ordinare il sequestro dei beni del coniuge </a:t>
            </a:r>
            <a:endParaRPr sz="2376">
              <a:solidFill>
                <a:srgbClr val="FFFFFF"/>
              </a:solidFill>
            </a:endParaRPr>
          </a:p>
          <a:p>
            <a:pPr lvl="1" marL="754380" indent="-377190" defTabSz="301752">
              <a:spcBef>
                <a:spcPts val="2300"/>
              </a:spcBef>
              <a:buBlip>
                <a:blip r:embed="rId2"/>
              </a:buBlip>
              <a:defRPr sz="1800">
                <a:solidFill>
                  <a:srgbClr val="000000"/>
                </a:solidFill>
              </a:defRPr>
            </a:pPr>
            <a:r>
              <a:rPr sz="2376">
                <a:solidFill>
                  <a:srgbClr val="FFFFFF"/>
                </a:solidFill>
              </a:rPr>
              <a:t>garanzia dell’adempimento dell’obbligo di contribuire ai bisogni della famiglia e di mantenimento dei figli (art. 146, comma terzo).</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Shape 89"/>
          <p:cNvSpPr/>
          <p:nvPr>
            <p:ph type="body" idx="1"/>
          </p:nvPr>
        </p:nvSpPr>
        <p:spPr>
          <a:xfrm>
            <a:off x="711200" y="1066800"/>
            <a:ext cx="11582400" cy="7620000"/>
          </a:xfrm>
          <a:prstGeom prst="rect">
            <a:avLst/>
          </a:prstGeom>
        </p:spPr>
        <p:txBody>
          <a:bodyPr/>
          <a:lstStyle/>
          <a:p>
            <a:pPr lvl="0" marL="0" indent="0" defTabSz="379475">
              <a:spcBef>
                <a:spcPts val="2900"/>
              </a:spcBef>
              <a:buSzTx/>
              <a:buNone/>
              <a:defRPr sz="1800">
                <a:solidFill>
                  <a:srgbClr val="000000"/>
                </a:solidFill>
              </a:defRPr>
            </a:pPr>
            <a:r>
              <a:rPr sz="3900">
                <a:solidFill>
                  <a:srgbClr val="FFFFFF"/>
                </a:solidFill>
              </a:rPr>
              <a:t>In particolare: il dovere di contribuire ai bisogni della famiglia</a:t>
            </a:r>
            <a:endParaRPr sz="3900">
              <a:solidFill>
                <a:srgbClr val="FFFFFF"/>
              </a:solidFill>
            </a:endParaRPr>
          </a:p>
          <a:p>
            <a:pPr lvl="0" marL="0" indent="0" defTabSz="379475">
              <a:spcBef>
                <a:spcPts val="2900"/>
              </a:spcBef>
              <a:buSzTx/>
              <a:buNone/>
              <a:defRPr sz="1800">
                <a:solidFill>
                  <a:srgbClr val="000000"/>
                </a:solidFill>
              </a:defRPr>
            </a:pPr>
            <a:r>
              <a:rPr sz="2988">
                <a:solidFill>
                  <a:srgbClr val="FFFFFF"/>
                </a:solidFill>
              </a:rPr>
              <a:t>= regime patrimoniale primario con efficacia esterna</a:t>
            </a:r>
            <a:endParaRPr sz="2988">
              <a:solidFill>
                <a:srgbClr val="FFFFFF"/>
              </a:solidFill>
            </a:endParaRPr>
          </a:p>
          <a:p>
            <a:pPr lvl="1" marL="948689" indent="-474344" defTabSz="379475">
              <a:spcBef>
                <a:spcPts val="2900"/>
              </a:spcBef>
              <a:buBlip>
                <a:blip r:embed="rId2"/>
              </a:buBlip>
              <a:defRPr sz="1800">
                <a:solidFill>
                  <a:srgbClr val="000000"/>
                </a:solidFill>
              </a:defRPr>
            </a:pPr>
            <a:r>
              <a:rPr sz="2988">
                <a:solidFill>
                  <a:srgbClr val="FFFFFF"/>
                </a:solidFill>
              </a:rPr>
              <a:t> i coniugi sono sempre responsabili in solido per le obbligazioni contratte per i bisogni della famiglia, indipendentemente dal regime patrimoniale adottato (comunione, separazione, ecc.)</a:t>
            </a:r>
            <a:endParaRPr sz="2988">
              <a:solidFill>
                <a:srgbClr val="FFFFFF"/>
              </a:solidFill>
            </a:endParaRPr>
          </a:p>
          <a:p>
            <a:pPr lvl="2" marL="1423034" indent="-474344" defTabSz="379475">
              <a:spcBef>
                <a:spcPts val="2900"/>
              </a:spcBef>
              <a:buBlip>
                <a:blip r:embed="rId2"/>
              </a:buBlip>
              <a:defRPr sz="1800">
                <a:solidFill>
                  <a:srgbClr val="000000"/>
                </a:solidFill>
              </a:defRPr>
            </a:pPr>
            <a:r>
              <a:rPr sz="2988">
                <a:solidFill>
                  <a:srgbClr val="FFFFFF"/>
                </a:solidFill>
              </a:rPr>
              <a:t>i terzi potrebbero rifiutare di contrarre col coniuge economicamente più debole </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1" name="Shape 91"/>
          <p:cNvSpPr/>
          <p:nvPr>
            <p:ph type="body" idx="1"/>
          </p:nvPr>
        </p:nvSpPr>
        <p:spPr>
          <a:xfrm>
            <a:off x="368845" y="1092894"/>
            <a:ext cx="12267110" cy="8203506"/>
          </a:xfrm>
          <a:prstGeom prst="rect">
            <a:avLst/>
          </a:prstGeom>
        </p:spPr>
        <p:txBody>
          <a:bodyPr/>
          <a:lstStyle/>
          <a:p>
            <a:pPr lvl="0" marL="0" indent="0" defTabSz="274320">
              <a:spcBef>
                <a:spcPts val="2100"/>
              </a:spcBef>
              <a:buSzTx/>
              <a:buNone/>
              <a:defRPr sz="1800">
                <a:solidFill>
                  <a:srgbClr val="000000"/>
                </a:solidFill>
              </a:defRPr>
            </a:pPr>
            <a:r>
              <a:rPr sz="3300">
                <a:solidFill>
                  <a:srgbClr val="FFFFFF"/>
                </a:solidFill>
              </a:rPr>
              <a:t>L’indirizzo della vita familiare </a:t>
            </a:r>
            <a:endParaRPr sz="330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principio dell’accordo (art. 144)</a:t>
            </a:r>
            <a:endParaRPr sz="2160">
              <a:solidFill>
                <a:srgbClr val="FFFFFF"/>
              </a:solidFill>
            </a:endParaRPr>
          </a:p>
          <a:p>
            <a:pPr lvl="1" marL="685800" indent="-342900" defTabSz="274320">
              <a:spcBef>
                <a:spcPts val="2100"/>
              </a:spcBef>
              <a:buBlip>
                <a:blip r:embed="rId2"/>
              </a:buBlip>
              <a:defRPr sz="1800">
                <a:solidFill>
                  <a:srgbClr val="000000"/>
                </a:solidFill>
              </a:defRPr>
            </a:pPr>
            <a:r>
              <a:rPr sz="2160">
                <a:solidFill>
                  <a:srgbClr val="FFFFFF"/>
                </a:solidFill>
              </a:rPr>
              <a:t>≠ contratto: incoercibile, revocabile</a:t>
            </a:r>
            <a:endParaRPr sz="216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i contenuti dell’accordo sono attuati separatamente e autonomamente dai coniugi</a:t>
            </a:r>
            <a:endParaRPr sz="2160">
              <a:solidFill>
                <a:srgbClr val="FFFFFF"/>
              </a:solidFill>
            </a:endParaRPr>
          </a:p>
          <a:p>
            <a:pPr lvl="1" marL="685800" indent="-342900" defTabSz="274320">
              <a:spcBef>
                <a:spcPts val="2100"/>
              </a:spcBef>
              <a:buBlip>
                <a:blip r:embed="rId2"/>
              </a:buBlip>
              <a:defRPr sz="1800">
                <a:solidFill>
                  <a:srgbClr val="000000"/>
                </a:solidFill>
              </a:defRPr>
            </a:pPr>
            <a:r>
              <a:rPr sz="2160">
                <a:solidFill>
                  <a:srgbClr val="FFFFFF"/>
                </a:solidFill>
              </a:rPr>
              <a:t>responsabilità nei confronti dei terzi</a:t>
            </a:r>
            <a:endParaRPr sz="2160">
              <a:solidFill>
                <a:srgbClr val="FFFFFF"/>
              </a:solidFill>
            </a:endParaRPr>
          </a:p>
          <a:p>
            <a:pPr lvl="2" marL="1028700" indent="-342900" defTabSz="274320">
              <a:spcBef>
                <a:spcPts val="2100"/>
              </a:spcBef>
              <a:buBlip>
                <a:blip r:embed="rId2"/>
              </a:buBlip>
              <a:defRPr sz="1800">
                <a:solidFill>
                  <a:srgbClr val="000000"/>
                </a:solidFill>
              </a:defRPr>
            </a:pPr>
            <a:r>
              <a:rPr sz="2160">
                <a:solidFill>
                  <a:srgbClr val="FFFFFF"/>
                </a:solidFill>
              </a:rPr>
              <a:t>art. 146, secondo comma, responsabilità solidale (artt. 1292 ss.): se l'atto è funzionale alla soddisfazione dei bisogni della famiglia</a:t>
            </a:r>
            <a:endParaRPr sz="2160">
              <a:solidFill>
                <a:srgbClr val="FFFFFF"/>
              </a:solidFill>
            </a:endParaRPr>
          </a:p>
          <a:p>
            <a:pPr lvl="3" marL="1371600" indent="-342900" defTabSz="274320">
              <a:spcBef>
                <a:spcPts val="2100"/>
              </a:spcBef>
              <a:buBlip>
                <a:blip r:embed="rId2"/>
              </a:buBlip>
              <a:defRPr sz="1800">
                <a:solidFill>
                  <a:srgbClr val="000000"/>
                </a:solidFill>
              </a:defRPr>
            </a:pPr>
            <a:r>
              <a:rPr sz="2160">
                <a:solidFill>
                  <a:srgbClr val="FFFFFF"/>
                </a:solidFill>
              </a:rPr>
              <a:t>G: il coniuge è solidalmente responsabile delle obbligazioni contratte dall’altro in base al principio dell’APPARENZA GIURIDICA</a:t>
            </a:r>
            <a:endParaRPr sz="2160">
              <a:solidFill>
                <a:srgbClr val="FFFFFF"/>
              </a:solidFill>
            </a:endParaRPr>
          </a:p>
          <a:p>
            <a:pPr lvl="4" marL="1714500" indent="-342900" defTabSz="274320">
              <a:spcBef>
                <a:spcPts val="2100"/>
              </a:spcBef>
              <a:buBlip>
                <a:blip r:embed="rId2"/>
              </a:buBlip>
              <a:defRPr sz="1800">
                <a:solidFill>
                  <a:srgbClr val="000000"/>
                </a:solidFill>
              </a:defRPr>
            </a:pPr>
            <a:r>
              <a:rPr sz="2160">
                <a:solidFill>
                  <a:srgbClr val="FFFFFF"/>
                </a:solidFill>
              </a:rPr>
              <a:t>ragionevole, legittimo affidamento del creditore che debitore abbia agito anche in nome e per conto del coniuge</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3" name="Shape 93"/>
          <p:cNvSpPr/>
          <p:nvPr>
            <p:ph type="body" idx="1"/>
          </p:nvPr>
        </p:nvSpPr>
        <p:spPr>
          <a:prstGeom prst="rect">
            <a:avLst/>
          </a:prstGeom>
        </p:spPr>
        <p:txBody>
          <a:bodyPr/>
          <a:lstStyle/>
          <a:p>
            <a:pPr lvl="0" marL="0" indent="0" defTabSz="315468">
              <a:spcBef>
                <a:spcPts val="2400"/>
              </a:spcBef>
              <a:buSzTx/>
              <a:buNone/>
              <a:defRPr sz="1800">
                <a:solidFill>
                  <a:srgbClr val="000000"/>
                </a:solidFill>
              </a:defRPr>
            </a:pPr>
            <a:r>
              <a:rPr sz="3312">
                <a:solidFill>
                  <a:srgbClr val="FFFFFF"/>
                </a:solidFill>
              </a:rPr>
              <a:t>L’intervento del giudice : art. 145</a:t>
            </a:r>
            <a:endParaRPr sz="3312">
              <a:solidFill>
                <a:srgbClr val="FFFFFF"/>
              </a:solidFill>
            </a:endParaRPr>
          </a:p>
          <a:p>
            <a:pPr lvl="0" marL="394334" indent="-394334" defTabSz="315468">
              <a:spcBef>
                <a:spcPts val="2400"/>
              </a:spcBef>
              <a:buBlip>
                <a:blip r:embed="rId2"/>
              </a:buBlip>
              <a:defRPr sz="1800">
                <a:solidFill>
                  <a:srgbClr val="000000"/>
                </a:solidFill>
              </a:defRPr>
            </a:pPr>
            <a:r>
              <a:rPr sz="2484">
                <a:solidFill>
                  <a:srgbClr val="FFFFFF"/>
                </a:solidFill>
              </a:rPr>
              <a:t>finalità conciliativa</a:t>
            </a:r>
            <a:endParaRPr sz="2484">
              <a:solidFill>
                <a:srgbClr val="FFFFFF"/>
              </a:solidFill>
            </a:endParaRPr>
          </a:p>
          <a:p>
            <a:pPr lvl="1" marL="788669" indent="-394334" defTabSz="315468">
              <a:spcBef>
                <a:spcPts val="2400"/>
              </a:spcBef>
              <a:buBlip>
                <a:blip r:embed="rId2"/>
              </a:buBlip>
              <a:defRPr sz="1800">
                <a:solidFill>
                  <a:srgbClr val="000000"/>
                </a:solidFill>
              </a:defRPr>
            </a:pPr>
            <a:r>
              <a:rPr sz="2484">
                <a:solidFill>
                  <a:srgbClr val="FFFFFF"/>
                </a:solidFill>
              </a:rPr>
              <a:t>La legge non attribuisce al giudice il potere di sostituirsi volontà dei coniugi</a:t>
            </a:r>
            <a:endParaRPr sz="2484">
              <a:solidFill>
                <a:srgbClr val="FFFFFF"/>
              </a:solidFill>
            </a:endParaRPr>
          </a:p>
          <a:p>
            <a:pPr lvl="0" marL="394334" indent="-394334" defTabSz="315468">
              <a:spcBef>
                <a:spcPts val="2400"/>
              </a:spcBef>
              <a:buBlip>
                <a:blip r:embed="rId2"/>
              </a:buBlip>
              <a:defRPr sz="1800">
                <a:solidFill>
                  <a:srgbClr val="000000"/>
                </a:solidFill>
              </a:defRPr>
            </a:pPr>
            <a:r>
              <a:rPr sz="2484">
                <a:solidFill>
                  <a:srgbClr val="FFFFFF"/>
                </a:solidFill>
              </a:rPr>
              <a:t>contrasto su temi essenziali</a:t>
            </a:r>
            <a:endParaRPr sz="2484">
              <a:solidFill>
                <a:srgbClr val="FFFFFF"/>
              </a:solidFill>
            </a:endParaRPr>
          </a:p>
          <a:p>
            <a:pPr lvl="1" marL="788669" indent="-394334" defTabSz="315468">
              <a:spcBef>
                <a:spcPts val="2400"/>
              </a:spcBef>
              <a:buBlip>
                <a:blip r:embed="rId2"/>
              </a:buBlip>
              <a:defRPr sz="1800">
                <a:solidFill>
                  <a:srgbClr val="000000"/>
                </a:solidFill>
              </a:defRPr>
            </a:pPr>
            <a:r>
              <a:rPr sz="2484">
                <a:solidFill>
                  <a:srgbClr val="FFFFFF"/>
                </a:solidFill>
              </a:rPr>
              <a:t>coniugi possono richiedere espressamente e congiuntamente al giudice di adottare la soluzione che ritiene più adeguata alle esigenze dell’unità e della vita della famiglia (art. 145, secondo comma, c.c.). </a:t>
            </a:r>
            <a:endParaRPr sz="2484">
              <a:solidFill>
                <a:srgbClr val="FFFFFF"/>
              </a:solidFill>
            </a:endParaRPr>
          </a:p>
          <a:p>
            <a:pPr lvl="2" marL="1183005" indent="-394334" defTabSz="315468">
              <a:spcBef>
                <a:spcPts val="2400"/>
              </a:spcBef>
              <a:buBlip>
                <a:blip r:embed="rId2"/>
              </a:buBlip>
              <a:defRPr sz="1800">
                <a:solidFill>
                  <a:srgbClr val="000000"/>
                </a:solidFill>
              </a:defRPr>
            </a:pPr>
            <a:r>
              <a:rPr sz="2484">
                <a:solidFill>
                  <a:srgbClr val="FFFFFF"/>
                </a:solidFill>
              </a:rPr>
              <a:t>provvedimento (non impugnabile) non suscettibile di coercizione </a:t>
            </a:r>
          </a:p>
        </p:txBody>
      </p:sp>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5" name="Shape 95"/>
          <p:cNvSpPr/>
          <p:nvPr>
            <p:ph type="body" idx="1"/>
          </p:nvPr>
        </p:nvSpPr>
        <p:spPr>
          <a:prstGeom prst="rect">
            <a:avLst/>
          </a:prstGeom>
        </p:spPr>
        <p:txBody>
          <a:bodyPr/>
          <a:lstStyle/>
          <a:p>
            <a:pPr lvl="0" marL="0" indent="0" defTabSz="228600">
              <a:spcBef>
                <a:spcPts val="1800"/>
              </a:spcBef>
              <a:buSzTx/>
              <a:buNone/>
              <a:defRPr sz="1800">
                <a:solidFill>
                  <a:srgbClr val="000000"/>
                </a:solidFill>
              </a:defRPr>
            </a:pPr>
            <a:r>
              <a:rPr sz="3000">
                <a:solidFill>
                  <a:srgbClr val="FFFFFF"/>
                </a:solidFill>
              </a:rPr>
              <a:t>Gli obblighi nei confronti dei figli </a:t>
            </a:r>
            <a:endParaRPr sz="3000">
              <a:solidFill>
                <a:srgbClr val="FFFFFF"/>
              </a:solidFill>
            </a:endParaRPr>
          </a:p>
          <a:p>
            <a:pPr lvl="0" marL="0" indent="0" defTabSz="228600">
              <a:spcBef>
                <a:spcPts val="1800"/>
              </a:spcBef>
              <a:buSzTx/>
              <a:buNone/>
              <a:defRPr sz="1800">
                <a:solidFill>
                  <a:srgbClr val="000000"/>
                </a:solidFill>
              </a:defRPr>
            </a:pPr>
            <a:r>
              <a:rPr sz="2100">
                <a:solidFill>
                  <a:srgbClr val="FFFFFF"/>
                </a:solidFill>
              </a:rPr>
              <a:t>Inadempimento</a:t>
            </a:r>
            <a:endParaRPr sz="2100">
              <a:solidFill>
                <a:srgbClr val="FFFFFF"/>
              </a:solidFill>
            </a:endParaRPr>
          </a:p>
          <a:p>
            <a:pPr lvl="0" marL="333375" indent="-333375" defTabSz="228600">
              <a:spcBef>
                <a:spcPts val="1800"/>
              </a:spcBef>
              <a:buBlip>
                <a:blip r:embed="rId2"/>
              </a:buBlip>
              <a:defRPr sz="1800">
                <a:solidFill>
                  <a:srgbClr val="000000"/>
                </a:solidFill>
              </a:defRPr>
            </a:pPr>
            <a:r>
              <a:rPr sz="2100">
                <a:solidFill>
                  <a:srgbClr val="FFFFFF"/>
                </a:solidFill>
              </a:rPr>
              <a:t>decreto del Presidente del Tribunale </a:t>
            </a:r>
            <a:endParaRPr sz="2100">
              <a:solidFill>
                <a:srgbClr val="FFFFFF"/>
              </a:solidFill>
            </a:endParaRPr>
          </a:p>
          <a:p>
            <a:pPr lvl="1" marL="619125" indent="-333375" defTabSz="228600">
              <a:spcBef>
                <a:spcPts val="1800"/>
              </a:spcBef>
              <a:buBlip>
                <a:blip r:embed="rId2"/>
              </a:buBlip>
              <a:defRPr sz="1800">
                <a:solidFill>
                  <a:srgbClr val="000000"/>
                </a:solidFill>
              </a:defRPr>
            </a:pPr>
            <a:r>
              <a:rPr sz="2100">
                <a:solidFill>
                  <a:srgbClr val="FFFFFF"/>
                </a:solidFill>
              </a:rPr>
              <a:t>ordinare che una quota dei redditi dell’obbligato sia versata direttamente a chi sopporta le spese per il mantenimento, l’istruzione e l’educazione (art. 148, 2° comma, c.c.). </a:t>
            </a:r>
            <a:endParaRPr sz="2100">
              <a:solidFill>
                <a:srgbClr val="FFFFFF"/>
              </a:solidFill>
            </a:endParaRPr>
          </a:p>
          <a:p>
            <a:pPr lvl="0" marL="333375" indent="-333375" defTabSz="228600">
              <a:spcBef>
                <a:spcPts val="1800"/>
              </a:spcBef>
              <a:buBlip>
                <a:blip r:embed="rId2"/>
              </a:buBlip>
              <a:defRPr sz="1800">
                <a:solidFill>
                  <a:srgbClr val="000000"/>
                </a:solidFill>
              </a:defRPr>
            </a:pPr>
            <a:r>
              <a:rPr sz="2100">
                <a:solidFill>
                  <a:srgbClr val="FFFFFF"/>
                </a:solidFill>
              </a:rPr>
              <a:t>Ipotesi speciale di decreto ingiuntivo esecutivo ex lege</a:t>
            </a:r>
            <a:endParaRPr sz="2100">
              <a:solidFill>
                <a:srgbClr val="FFFFFF"/>
              </a:solidFill>
            </a:endParaRPr>
          </a:p>
          <a:p>
            <a:pPr lvl="0" marL="333375" indent="-333375" defTabSz="228600">
              <a:spcBef>
                <a:spcPts val="1800"/>
              </a:spcBef>
              <a:buBlip>
                <a:blip r:embed="rId2"/>
              </a:buBlip>
              <a:defRPr sz="1800">
                <a:solidFill>
                  <a:srgbClr val="000000"/>
                </a:solidFill>
              </a:defRPr>
            </a:pPr>
            <a:r>
              <a:rPr sz="2100">
                <a:solidFill>
                  <a:srgbClr val="FFFFFF"/>
                </a:solidFill>
              </a:rPr>
              <a:t>può essere revocato o modificato nelle forme del processo ordinario (art. 148, 5° comma, c.c.). </a:t>
            </a:r>
            <a:endParaRPr sz="2100">
              <a:solidFill>
                <a:srgbClr val="FFFFFF"/>
              </a:solidFill>
            </a:endParaRPr>
          </a:p>
          <a:p>
            <a:pPr lvl="0" marL="333375" indent="-333375" defTabSz="228600">
              <a:spcBef>
                <a:spcPts val="1800"/>
              </a:spcBef>
              <a:buBlip>
                <a:blip r:embed="rId2"/>
              </a:buBlip>
              <a:defRPr sz="1800">
                <a:solidFill>
                  <a:srgbClr val="000000"/>
                </a:solidFill>
              </a:defRPr>
            </a:pPr>
            <a:r>
              <a:rPr sz="2100">
                <a:solidFill>
                  <a:srgbClr val="FFFFFF"/>
                </a:solidFill>
              </a:rPr>
              <a:t>Se emesso nei confronti del genitore (o dell’ascendente) è titolo per l’iscrizione di ipoteca giudiziale (art. 655 c.p.c.)</a:t>
            </a:r>
            <a:endParaRPr sz="2100">
              <a:solidFill>
                <a:srgbClr val="FFFFFF"/>
              </a:solidFill>
            </a:endParaRPr>
          </a:p>
          <a:p>
            <a:pPr lvl="0" marL="333375" indent="-333375" defTabSz="228600">
              <a:spcBef>
                <a:spcPts val="1800"/>
              </a:spcBef>
              <a:buBlip>
                <a:blip r:embed="rId2"/>
              </a:buBlip>
              <a:defRPr sz="1800">
                <a:solidFill>
                  <a:srgbClr val="000000"/>
                </a:solidFill>
              </a:defRPr>
            </a:pPr>
            <a:r>
              <a:rPr sz="2100">
                <a:solidFill>
                  <a:srgbClr val="FFFFFF"/>
                </a:solidFill>
              </a:rPr>
              <a:t> se è emesso nei confronti del terzo debitore dell’obbligato non è idoneo all’iscrizione di ipoteca giudiziale sui beni del terzo (Corte cost. 14 giugno 2002, n. 236). </a:t>
            </a:r>
          </a:p>
        </p:txBody>
      </p:sp>
    </p:spTree>
  </p:cSld>
  <p:clrMapOvr>
    <a:masterClrMapping/>
  </p:clrMapOvr>
  <p:transitio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7" name="Shape 97"/>
          <p:cNvSpPr/>
          <p:nvPr>
            <p:ph type="title"/>
          </p:nvPr>
        </p:nvSpPr>
        <p:spPr>
          <a:prstGeom prst="rect">
            <a:avLst/>
          </a:prstGeom>
        </p:spPr>
        <p:txBody>
          <a:bodyPr/>
          <a:lstStyle>
            <a:lvl1pPr defTabSz="388620">
              <a:defRPr sz="6120"/>
            </a:lvl1pPr>
          </a:lstStyle>
          <a:p>
            <a:pPr lvl="0">
              <a:defRPr sz="1800">
                <a:solidFill>
                  <a:srgbClr val="000000"/>
                </a:solidFill>
              </a:defRPr>
            </a:pPr>
            <a:r>
              <a:rPr sz="6120">
                <a:solidFill>
                  <a:srgbClr val="FFFFFF"/>
                </a:solidFill>
              </a:rPr>
              <a:t>I rapporti Patrimoniali tra i coniugi</a:t>
            </a:r>
          </a:p>
        </p:txBody>
      </p:sp>
    </p:spTree>
  </p:cSld>
  <p:clrMapOvr>
    <a:masterClrMapping/>
  </p:clrMapOvr>
  <p:transitio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9" name="Shape 99"/>
          <p:cNvSpPr/>
          <p:nvPr>
            <p:ph type="body" idx="1"/>
          </p:nvPr>
        </p:nvSpPr>
        <p:spPr>
          <a:xfrm>
            <a:off x="365571" y="1066800"/>
            <a:ext cx="12273659" cy="7620000"/>
          </a:xfrm>
          <a:prstGeom prst="rect">
            <a:avLst/>
          </a:prstGeom>
        </p:spPr>
        <p:txBody>
          <a:bodyPr/>
          <a:lstStyle/>
          <a:p>
            <a:pPr lvl="0" marL="0" indent="0" defTabSz="246888">
              <a:spcBef>
                <a:spcPts val="1900"/>
              </a:spcBef>
              <a:buSzTx/>
              <a:buNone/>
              <a:defRPr sz="1800">
                <a:solidFill>
                  <a:srgbClr val="000000"/>
                </a:solidFill>
              </a:defRPr>
            </a:pPr>
            <a:r>
              <a:rPr sz="2430">
                <a:solidFill>
                  <a:srgbClr val="FFFFFF"/>
                </a:solidFill>
              </a:rPr>
              <a:t>I regimi patrimoniali della famiglia</a:t>
            </a:r>
            <a:endParaRPr sz="2430">
              <a:solidFill>
                <a:srgbClr val="FFFFFF"/>
              </a:solidFill>
            </a:endParaRPr>
          </a:p>
          <a:p>
            <a:pPr lvl="0" marL="0" indent="0" defTabSz="246888">
              <a:spcBef>
                <a:spcPts val="1900"/>
              </a:spcBef>
              <a:buSzTx/>
              <a:buNone/>
              <a:defRPr sz="1800">
                <a:solidFill>
                  <a:srgbClr val="000000"/>
                </a:solidFill>
              </a:defRPr>
            </a:pPr>
            <a:r>
              <a:rPr sz="2430">
                <a:solidFill>
                  <a:srgbClr val="FFFFFF"/>
                </a:solidFill>
              </a:rPr>
              <a:t>a) comunione legale (artt. 177-197), comunione convenzionale (artt. 210- 211) e separazione dei beni (artt. 215-219) : discipline generali </a:t>
            </a:r>
            <a:endParaRPr sz="2430">
              <a:solidFill>
                <a:srgbClr val="FFFFFF"/>
              </a:solidFill>
            </a:endParaRPr>
          </a:p>
          <a:p>
            <a:pPr lvl="2" marL="0" indent="246888" defTabSz="246888">
              <a:spcBef>
                <a:spcPts val="1900"/>
              </a:spcBef>
              <a:buSzTx/>
              <a:buNone/>
              <a:defRPr sz="1800">
                <a:solidFill>
                  <a:srgbClr val="000000"/>
                </a:solidFill>
              </a:defRPr>
            </a:pPr>
            <a:r>
              <a:rPr sz="2430">
                <a:solidFill>
                  <a:srgbClr val="FFFFFF"/>
                </a:solidFill>
              </a:rPr>
              <a:t>•	le modalità con cui i coniugi acquistano ed esercitano i diritti aventi contenuto patrimoniale</a:t>
            </a:r>
            <a:endParaRPr sz="2430">
              <a:solidFill>
                <a:srgbClr val="FFFFFF"/>
              </a:solidFill>
            </a:endParaRPr>
          </a:p>
          <a:p>
            <a:pPr lvl="2" marL="0" indent="246888" defTabSz="246888">
              <a:spcBef>
                <a:spcPts val="1900"/>
              </a:spcBef>
              <a:buSzTx/>
              <a:buNone/>
              <a:defRPr sz="1800">
                <a:solidFill>
                  <a:srgbClr val="000000"/>
                </a:solidFill>
              </a:defRPr>
            </a:pPr>
            <a:r>
              <a:rPr sz="2430">
                <a:solidFill>
                  <a:srgbClr val="FFFFFF"/>
                </a:solidFill>
              </a:rPr>
              <a:t>•	 la responsabilità patrimoniale per le obbligazioni assunte dai coniugi stessi </a:t>
            </a:r>
            <a:endParaRPr sz="2430">
              <a:solidFill>
                <a:srgbClr val="FFFFFF"/>
              </a:solidFill>
            </a:endParaRPr>
          </a:p>
          <a:p>
            <a:pPr lvl="0" marL="0" indent="0" defTabSz="246888">
              <a:spcBef>
                <a:spcPts val="1900"/>
              </a:spcBef>
              <a:buSzTx/>
              <a:buNone/>
              <a:defRPr sz="1800">
                <a:solidFill>
                  <a:srgbClr val="000000"/>
                </a:solidFill>
              </a:defRPr>
            </a:pPr>
            <a:r>
              <a:rPr sz="2430">
                <a:solidFill>
                  <a:srgbClr val="FFFFFF"/>
                </a:solidFill>
              </a:rPr>
              <a:t>b) il fondo patrimoniale (artt. 167-171 c.c.): particolare modo di adempimento dell'obbligazione di contribuire ai bisogni della famiglia</a:t>
            </a:r>
            <a:endParaRPr sz="2430">
              <a:solidFill>
                <a:srgbClr val="FFFFFF"/>
              </a:solidFill>
            </a:endParaRPr>
          </a:p>
          <a:p>
            <a:pPr lvl="0" marL="0" indent="0" defTabSz="246888">
              <a:spcBef>
                <a:spcPts val="1900"/>
              </a:spcBef>
              <a:buSzTx/>
              <a:buNone/>
              <a:defRPr sz="1800">
                <a:solidFill>
                  <a:srgbClr val="000000"/>
                </a:solidFill>
              </a:defRPr>
            </a:pPr>
            <a:r>
              <a:rPr sz="2430">
                <a:solidFill>
                  <a:srgbClr val="FFFFFF"/>
                </a:solidFill>
              </a:rPr>
              <a:t>c) l’impresa familiare (art. 230 bis c.c.) : rapporti e conseguenze patrimoniali della collaborazione lavorativa nell’attività d’impresa esercitata all'interno della famiglia.</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title"/>
          </p:nvPr>
        </p:nvSpPr>
        <p:spPr>
          <a:prstGeom prst="rect">
            <a:avLst/>
          </a:prstGeom>
        </p:spPr>
        <p:txBody>
          <a:bodyPr/>
          <a:lstStyle/>
          <a:p>
            <a:pPr lvl="0">
              <a:defRPr sz="1800">
                <a:solidFill>
                  <a:srgbClr val="000000"/>
                </a:solidFill>
              </a:defRPr>
            </a:pPr>
            <a:r>
              <a:rPr sz="7200">
                <a:solidFill>
                  <a:srgbClr val="FFFFFF"/>
                </a:solidFill>
              </a:rPr>
              <a:t>L’invalidità del matrimonio</a:t>
            </a:r>
          </a:p>
        </p:txBody>
      </p:sp>
    </p:spTree>
  </p:cSld>
  <p:clrMapOvr>
    <a:masterClrMapping/>
  </p:clrMapOvr>
  <p:transitio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1" name="Shape 101"/>
          <p:cNvSpPr/>
          <p:nvPr>
            <p:ph type="body" idx="1"/>
          </p:nvPr>
        </p:nvSpPr>
        <p:spPr>
          <a:xfrm>
            <a:off x="469949" y="422026"/>
            <a:ext cx="12064901" cy="8264774"/>
          </a:xfrm>
          <a:prstGeom prst="rect">
            <a:avLst/>
          </a:prstGeom>
        </p:spPr>
        <p:txBody>
          <a:bodyPr/>
          <a:lstStyle/>
          <a:p>
            <a:pPr lvl="0" marL="0" indent="0" defTabSz="201168">
              <a:spcBef>
                <a:spcPts val="1500"/>
              </a:spcBef>
              <a:buSzTx/>
              <a:buNone/>
              <a:defRPr sz="1800">
                <a:solidFill>
                  <a:srgbClr val="000000"/>
                </a:solidFill>
              </a:defRPr>
            </a:pPr>
            <a:r>
              <a:rPr sz="4444">
                <a:solidFill>
                  <a:srgbClr val="FFFFFF"/>
                </a:solidFill>
              </a:rPr>
              <a:t>Regimi patrimoniali atipici (cfr. art. 1322 c.c.)</a:t>
            </a:r>
            <a:endParaRPr sz="4444">
              <a:solidFill>
                <a:srgbClr val="FFFFFF"/>
              </a:solidFill>
            </a:endParaRPr>
          </a:p>
          <a:p>
            <a:pPr lvl="0" marL="0" indent="0" defTabSz="201168">
              <a:spcBef>
                <a:spcPts val="1500"/>
              </a:spcBef>
              <a:buSzTx/>
              <a:buNone/>
              <a:defRPr sz="1800">
                <a:solidFill>
                  <a:srgbClr val="000000"/>
                </a:solidFill>
              </a:defRPr>
            </a:pPr>
            <a:r>
              <a:rPr sz="1979">
                <a:solidFill>
                  <a:srgbClr val="FFFFFF"/>
                </a:solidFill>
              </a:rPr>
              <a:t>art. 161 c.c.: gli sposi non possono pattuire in modo generico che i loro rapporti patrimoniali siano in tutto o in parte regolati da leggi alle quali non sono sottoposti o dagli usi, ma devono devono enunciare [atto pubblico] in modo concreto il contenuto dei patti con cui intendono regolare questi loro rapporti</a:t>
            </a:r>
            <a:endParaRPr sz="1979">
              <a:solidFill>
                <a:srgbClr val="FFFFFF"/>
              </a:solidFill>
            </a:endParaRPr>
          </a:p>
          <a:p>
            <a:pPr lvl="2" marL="0" indent="201168" defTabSz="201168">
              <a:spcBef>
                <a:spcPts val="1500"/>
              </a:spcBef>
              <a:buSzTx/>
              <a:buNone/>
              <a:defRPr sz="1800">
                <a:solidFill>
                  <a:srgbClr val="000000"/>
                </a:solidFill>
              </a:defRPr>
            </a:pPr>
            <a:r>
              <a:rPr sz="1979">
                <a:solidFill>
                  <a:srgbClr val="FFFFFF"/>
                </a:solidFill>
              </a:rPr>
              <a:t>o	 gli sposi possono adottare una legge straniera o gli usi come fonte dei loro rapporti patrimoniali, con l’onere di precisare il contenuto degli accordi</a:t>
            </a:r>
            <a:endParaRPr sz="1979">
              <a:solidFill>
                <a:srgbClr val="FFFFFF"/>
              </a:solidFill>
            </a:endParaRPr>
          </a:p>
          <a:p>
            <a:pPr lvl="2" marL="817244" indent="-314325" defTabSz="201168">
              <a:spcBef>
                <a:spcPts val="1500"/>
              </a:spcBef>
              <a:buBlip>
                <a:blip r:embed="rId2"/>
              </a:buBlip>
              <a:defRPr sz="1800">
                <a:solidFill>
                  <a:srgbClr val="000000"/>
                </a:solidFill>
              </a:defRPr>
            </a:pPr>
            <a:r>
              <a:rPr sz="1979">
                <a:solidFill>
                  <a:srgbClr val="FFFFFF"/>
                </a:solidFill>
              </a:rPr>
              <a:t>	fonte convenzionale atipica modellata sugli usi o su una legge   straniera, regolata dalla legge italiana 	 </a:t>
            </a:r>
            <a:endParaRPr sz="1979">
              <a:solidFill>
                <a:srgbClr val="FFFFFF"/>
              </a:solidFill>
            </a:endParaRPr>
          </a:p>
          <a:p>
            <a:pPr lvl="0" marL="0" indent="0" defTabSz="201168">
              <a:spcBef>
                <a:spcPts val="1500"/>
              </a:spcBef>
              <a:buSzTx/>
              <a:buNone/>
              <a:defRPr sz="1800">
                <a:solidFill>
                  <a:srgbClr val="000000"/>
                </a:solidFill>
              </a:defRPr>
            </a:pPr>
            <a:r>
              <a:rPr sz="1979">
                <a:solidFill>
                  <a:srgbClr val="FFFFFF"/>
                </a:solidFill>
              </a:rPr>
              <a:t>art. 30, l. n. 218 del 1995: i coniugi possono convenire per iscritto che i loro rapporti patrimoniali sono regolati dalla legge dello Stato di cui almeno uno di essi è cittadino o risiede</a:t>
            </a:r>
            <a:endParaRPr sz="1979">
              <a:solidFill>
                <a:srgbClr val="FFFFFF"/>
              </a:solidFill>
            </a:endParaRPr>
          </a:p>
          <a:p>
            <a:pPr lvl="1" marL="0" indent="100584" defTabSz="201168">
              <a:spcBef>
                <a:spcPts val="1500"/>
              </a:spcBef>
              <a:buSzTx/>
              <a:buNone/>
              <a:defRPr sz="1800">
                <a:solidFill>
                  <a:srgbClr val="000000"/>
                </a:solidFill>
              </a:defRPr>
            </a:pPr>
            <a:r>
              <a:rPr sz="1979">
                <a:solidFill>
                  <a:srgbClr val="FFFFFF"/>
                </a:solidFill>
              </a:rPr>
              <a:t>o	rinvio alla legge straniera come fonte del rapporto sul presupposto oggettivo della cittadinanza / residenza </a:t>
            </a:r>
            <a:endParaRPr sz="1979">
              <a:solidFill>
                <a:srgbClr val="FFFFFF"/>
              </a:solidFill>
            </a:endParaRPr>
          </a:p>
        </p:txBody>
      </p:sp>
    </p:spTree>
  </p:cSld>
  <p:clrMapOvr>
    <a:masterClrMapping/>
  </p:clrMapOvr>
  <p:transitio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3" name="Shape 103"/>
          <p:cNvSpPr/>
          <p:nvPr>
            <p:ph type="body" idx="1"/>
          </p:nvPr>
        </p:nvSpPr>
        <p:spPr>
          <a:xfrm>
            <a:off x="467766" y="345182"/>
            <a:ext cx="12216806" cy="9168210"/>
          </a:xfrm>
          <a:prstGeom prst="rect">
            <a:avLst/>
          </a:prstGeom>
        </p:spPr>
        <p:txBody>
          <a:bodyPr/>
          <a:lstStyle/>
          <a:p>
            <a:pPr lvl="0" marL="0" indent="0" defTabSz="192023">
              <a:spcBef>
                <a:spcPts val="1500"/>
              </a:spcBef>
              <a:buSzTx/>
              <a:buNone/>
              <a:defRPr sz="1800">
                <a:solidFill>
                  <a:srgbClr val="000000"/>
                </a:solidFill>
              </a:defRPr>
            </a:pPr>
            <a:r>
              <a:rPr sz="3149">
                <a:solidFill>
                  <a:srgbClr val="FFFFFF"/>
                </a:solidFill>
              </a:rPr>
              <a:t>Le convenzioni matrimoniali </a:t>
            </a:r>
            <a:endParaRPr sz="3149">
              <a:solidFill>
                <a:srgbClr val="FFFFFF"/>
              </a:solidFill>
            </a:endParaRPr>
          </a:p>
          <a:p>
            <a:pPr lvl="0" marL="0" indent="0" defTabSz="192023">
              <a:spcBef>
                <a:spcPts val="1500"/>
              </a:spcBef>
              <a:buSzTx/>
              <a:buNone/>
              <a:defRPr sz="1800">
                <a:solidFill>
                  <a:srgbClr val="000000"/>
                </a:solidFill>
              </a:defRPr>
            </a:pPr>
            <a:r>
              <a:rPr sz="1512">
                <a:solidFill>
                  <a:srgbClr val="FFFFFF"/>
                </a:solidFill>
              </a:rPr>
              <a:t>Regolano la situazione patrimoniale della famiglia in deroga al regime legale della comunione. </a:t>
            </a:r>
            <a:endParaRPr sz="1512">
              <a:solidFill>
                <a:srgbClr val="FFFFFF"/>
              </a:solidFill>
            </a:endParaRPr>
          </a:p>
          <a:p>
            <a:pPr lvl="0" marL="240029" indent="-240029" defTabSz="192023">
              <a:spcBef>
                <a:spcPts val="1500"/>
              </a:spcBef>
              <a:buBlip>
                <a:blip r:embed="rId2"/>
              </a:buBlip>
              <a:defRPr sz="1800">
                <a:solidFill>
                  <a:srgbClr val="000000"/>
                </a:solidFill>
              </a:defRPr>
            </a:pPr>
            <a:r>
              <a:rPr sz="1512">
                <a:solidFill>
                  <a:srgbClr val="FFFFFF"/>
                </a:solidFill>
              </a:rPr>
              <a:t>Atto pubblico a pena di nullità (art. 162, 1° comma, c.c.) : conoscibilità e certezza dell’atto, semplificazione dell’ode, controllo giudiziale </a:t>
            </a:r>
            <a:endParaRPr sz="1512">
              <a:solidFill>
                <a:srgbClr val="FFFFFF"/>
              </a:solidFill>
            </a:endParaRPr>
          </a:p>
          <a:p>
            <a:pPr lvl="0" marL="240029" indent="-240029" defTabSz="192023">
              <a:spcBef>
                <a:spcPts val="1500"/>
              </a:spcBef>
              <a:buBlip>
                <a:blip r:embed="rId2"/>
              </a:buBlip>
              <a:defRPr sz="1800">
                <a:solidFill>
                  <a:srgbClr val="000000"/>
                </a:solidFill>
              </a:defRPr>
            </a:pPr>
            <a:r>
              <a:rPr sz="1512">
                <a:solidFill>
                  <a:srgbClr val="FFFFFF"/>
                </a:solidFill>
              </a:rPr>
              <a:t>Capacità di agire </a:t>
            </a:r>
            <a:endParaRPr sz="1512">
              <a:solidFill>
                <a:srgbClr val="FFFFFF"/>
              </a:solidFill>
            </a:endParaRPr>
          </a:p>
          <a:p>
            <a:pPr lvl="2" marL="720089" indent="-240029" defTabSz="192023">
              <a:spcBef>
                <a:spcPts val="1500"/>
              </a:spcBef>
              <a:buBlip>
                <a:blip r:embed="rId2"/>
              </a:buBlip>
              <a:defRPr sz="1800">
                <a:solidFill>
                  <a:srgbClr val="000000"/>
                </a:solidFill>
              </a:defRPr>
            </a:pPr>
            <a:r>
              <a:rPr sz="1512">
                <a:solidFill>
                  <a:srgbClr val="FFFFFF"/>
                </a:solidFill>
              </a:rPr>
              <a:t>il minore ammesso a contrarre matrimonio: l'assistenza dei genitori (o del tutore o del curatore speciale: artt. 90 e 165 c.c.). L’assistenza del curatore è richiesta anche per il minore emancipato, che proceda alla conclusione di convenzioni matrimoniali dopo il matrimonio.</a:t>
            </a:r>
            <a:endParaRPr sz="1512">
              <a:solidFill>
                <a:srgbClr val="FFFFFF"/>
              </a:solidFill>
            </a:endParaRPr>
          </a:p>
          <a:p>
            <a:pPr lvl="2" marL="720089" indent="-240029" defTabSz="192023">
              <a:spcBef>
                <a:spcPts val="1500"/>
              </a:spcBef>
              <a:buBlip>
                <a:blip r:embed="rId2"/>
              </a:buBlip>
              <a:defRPr sz="1800">
                <a:solidFill>
                  <a:srgbClr val="000000"/>
                </a:solidFill>
              </a:defRPr>
            </a:pPr>
            <a:r>
              <a:rPr sz="1512">
                <a:solidFill>
                  <a:srgbClr val="FFFFFF"/>
                </a:solidFill>
              </a:rPr>
              <a:t>l’inabilitato (o colui contro il quale è stato promosso il giudizio di inabilitazione) può stipulare convenzioni matrimoniali con l’assistenza del curatore (anche speciale).</a:t>
            </a:r>
            <a:endParaRPr sz="1512">
              <a:solidFill>
                <a:srgbClr val="FFFFFF"/>
              </a:solidFill>
            </a:endParaRPr>
          </a:p>
          <a:p>
            <a:pPr lvl="2" marL="720089" indent="-240029" defTabSz="192023">
              <a:spcBef>
                <a:spcPts val="1500"/>
              </a:spcBef>
              <a:buBlip>
                <a:blip r:embed="rId2"/>
              </a:buBlip>
              <a:defRPr sz="1800">
                <a:solidFill>
                  <a:srgbClr val="000000"/>
                </a:solidFill>
              </a:defRPr>
            </a:pPr>
            <a:r>
              <a:rPr sz="1512">
                <a:solidFill>
                  <a:srgbClr val="FFFFFF"/>
                </a:solidFill>
              </a:rPr>
              <a:t>L’interdetto: la stipulazione spetta al tutore (autorizzato dal Tribunale). </a:t>
            </a:r>
            <a:endParaRPr sz="1512">
              <a:solidFill>
                <a:srgbClr val="FFFFFF"/>
              </a:solidFill>
            </a:endParaRPr>
          </a:p>
          <a:p>
            <a:pPr lvl="1" marL="480059" indent="-240029" defTabSz="192023">
              <a:spcBef>
                <a:spcPts val="1500"/>
              </a:spcBef>
              <a:buBlip>
                <a:blip r:embed="rId2"/>
              </a:buBlip>
              <a:defRPr sz="1800">
                <a:solidFill>
                  <a:srgbClr val="000000"/>
                </a:solidFill>
              </a:defRPr>
            </a:pPr>
            <a:r>
              <a:rPr sz="1512">
                <a:solidFill>
                  <a:srgbClr val="FFFFFF"/>
                </a:solidFill>
              </a:rPr>
              <a:t>Le convenzioni stipulate in violazione delle norme sulla capacità sono annullabili su richiesta dell’incapace o del suo rappresentante legale. </a:t>
            </a:r>
            <a:endParaRPr sz="1512">
              <a:solidFill>
                <a:srgbClr val="FFFFFF"/>
              </a:solidFill>
            </a:endParaRPr>
          </a:p>
          <a:p>
            <a:pPr lvl="0" marL="240029" indent="-240029" defTabSz="192023">
              <a:spcBef>
                <a:spcPts val="1500"/>
              </a:spcBef>
              <a:buBlip>
                <a:blip r:embed="rId2"/>
              </a:buBlip>
              <a:defRPr sz="1800">
                <a:solidFill>
                  <a:srgbClr val="000000"/>
                </a:solidFill>
              </a:defRPr>
            </a:pPr>
            <a:r>
              <a:rPr sz="1512">
                <a:solidFill>
                  <a:srgbClr val="FFFFFF"/>
                </a:solidFill>
              </a:rPr>
              <a:t>Pubblicità.</a:t>
            </a:r>
            <a:endParaRPr sz="1512">
              <a:solidFill>
                <a:srgbClr val="FFFFFF"/>
              </a:solidFill>
            </a:endParaRPr>
          </a:p>
          <a:p>
            <a:pPr lvl="1" marL="480059" indent="-240029" defTabSz="192023">
              <a:spcBef>
                <a:spcPts val="1500"/>
              </a:spcBef>
              <a:buBlip>
                <a:blip r:embed="rId2"/>
              </a:buBlip>
              <a:defRPr sz="1800">
                <a:solidFill>
                  <a:srgbClr val="000000"/>
                </a:solidFill>
              </a:defRPr>
            </a:pPr>
            <a:r>
              <a:rPr sz="1512">
                <a:solidFill>
                  <a:srgbClr val="FFFFFF"/>
                </a:solidFill>
              </a:rPr>
              <a:t>Art. 162, quarto comma, c.c.: annotazione nell'atto di m., a pena di inopponibilità: </a:t>
            </a:r>
            <a:endParaRPr sz="1512">
              <a:solidFill>
                <a:srgbClr val="FFFFFF"/>
              </a:solidFill>
            </a:endParaRPr>
          </a:p>
          <a:p>
            <a:pPr lvl="1" marL="480059" indent="-240029" defTabSz="192023">
              <a:spcBef>
                <a:spcPts val="1500"/>
              </a:spcBef>
              <a:buBlip>
                <a:blip r:embed="rId2"/>
              </a:buBlip>
              <a:defRPr sz="1800">
                <a:solidFill>
                  <a:srgbClr val="000000"/>
                </a:solidFill>
              </a:defRPr>
            </a:pPr>
            <a:r>
              <a:rPr sz="1512">
                <a:solidFill>
                  <a:srgbClr val="FFFFFF"/>
                </a:solidFill>
              </a:rPr>
              <a:t>Art. 2647 (Costituzione di fondo patrimoniale e separazione dei beni) Trascrizione di atti, convenzioni, provvedimenti che hanno per oggetto beni immobili.</a:t>
            </a:r>
            <a:endParaRPr sz="1512">
              <a:solidFill>
                <a:srgbClr val="FFFFFF"/>
              </a:solidFill>
            </a:endParaRPr>
          </a:p>
          <a:p>
            <a:pPr lvl="0" marL="240029" indent="-240029" defTabSz="192023">
              <a:spcBef>
                <a:spcPts val="1500"/>
              </a:spcBef>
              <a:buBlip>
                <a:blip r:embed="rId2"/>
              </a:buBlip>
              <a:defRPr sz="1800">
                <a:solidFill>
                  <a:srgbClr val="000000"/>
                </a:solidFill>
              </a:defRPr>
            </a:pPr>
            <a:r>
              <a:rPr sz="1512">
                <a:solidFill>
                  <a:srgbClr val="FFFFFF"/>
                </a:solidFill>
              </a:rPr>
              <a:t>Le modifiche delle convenzioni matrimoniali non hanno effetto se l’atto pubblico non è stipulato col consenso di tutte le persone che sono state parti della convenzione medesima, o dei loro eredi (art. 163). </a:t>
            </a:r>
            <a:endParaRPr sz="1512">
              <a:solidFill>
                <a:srgbClr val="FFFFFF"/>
              </a:solidFill>
            </a:endParaRPr>
          </a:p>
          <a:p>
            <a:pPr lvl="0" marL="240029" indent="-240029" defTabSz="192023">
              <a:spcBef>
                <a:spcPts val="1500"/>
              </a:spcBef>
              <a:buBlip>
                <a:blip r:embed="rId2"/>
              </a:buBlip>
              <a:defRPr sz="1800">
                <a:solidFill>
                  <a:srgbClr val="000000"/>
                </a:solidFill>
              </a:defRPr>
            </a:pPr>
            <a:r>
              <a:rPr sz="1512">
                <a:solidFill>
                  <a:srgbClr val="FFFFFF"/>
                </a:solidFill>
              </a:rPr>
              <a:t>Simulazione: Le parti devono manifestare per iscritto, contestualmente e simultaneamente, la loro volontà difforme (art. 164, 2° comma, c.c.) ai fini della prova della s.</a:t>
            </a:r>
          </a:p>
        </p:txBody>
      </p:sp>
    </p:spTree>
  </p:cSld>
  <p:clrMapOvr>
    <a:masterClrMapping/>
  </p:clrMapOvr>
  <p:transitio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5" name="Shape 105"/>
          <p:cNvSpPr/>
          <p:nvPr>
            <p:ph type="body" idx="1"/>
          </p:nvPr>
        </p:nvSpPr>
        <p:spPr>
          <a:xfrm>
            <a:off x="364430" y="604837"/>
            <a:ext cx="12275940" cy="8908555"/>
          </a:xfrm>
          <a:prstGeom prst="rect">
            <a:avLst/>
          </a:prstGeom>
        </p:spPr>
        <p:txBody>
          <a:bodyPr/>
          <a:lstStyle/>
          <a:p>
            <a:pPr lvl="0" marL="0" indent="0" defTabSz="274320">
              <a:spcBef>
                <a:spcPts val="2100"/>
              </a:spcBef>
              <a:buSzTx/>
              <a:buNone/>
              <a:defRPr sz="1800">
                <a:solidFill>
                  <a:srgbClr val="000000"/>
                </a:solidFill>
              </a:defRPr>
            </a:pPr>
            <a:r>
              <a:rPr sz="5340">
                <a:solidFill>
                  <a:srgbClr val="FFFFFF"/>
                </a:solidFill>
              </a:rPr>
              <a:t>La comunione legale: nozione</a:t>
            </a:r>
            <a:endParaRPr sz="534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In senso statico: insieme dei beni e dei diritti che confluiscono nel patrimonio e sono regolati da norme specifiche (circolazione, amministrazione ecc.): artt. 177-179</a:t>
            </a:r>
            <a:endParaRPr sz="2160">
              <a:solidFill>
                <a:srgbClr val="FFFFFF"/>
              </a:solidFill>
            </a:endParaRPr>
          </a:p>
          <a:p>
            <a:pPr lvl="1" marL="0" indent="137160" defTabSz="274320">
              <a:spcBef>
                <a:spcPts val="2100"/>
              </a:spcBef>
              <a:buSzTx/>
              <a:buNone/>
              <a:defRPr sz="1800">
                <a:solidFill>
                  <a:srgbClr val="000000"/>
                </a:solidFill>
              </a:defRPr>
            </a:pPr>
            <a:r>
              <a:rPr sz="2160">
                <a:solidFill>
                  <a:srgbClr val="FFFFFF"/>
                </a:solidFill>
              </a:rPr>
              <a:t>•	≠ comunione ordinaria: CL non è comunione per quote (ciascun coniuge può esercitare il diritto sull’intero bene): la quota (CL)</a:t>
            </a:r>
            <a:endParaRPr sz="2160">
              <a:solidFill>
                <a:srgbClr val="FFFFFF"/>
              </a:solidFill>
            </a:endParaRPr>
          </a:p>
          <a:p>
            <a:pPr lvl="2" marL="0" indent="274320" defTabSz="274320">
              <a:spcBef>
                <a:spcPts val="2100"/>
              </a:spcBef>
              <a:buSzTx/>
              <a:buNone/>
              <a:defRPr sz="1800">
                <a:solidFill>
                  <a:srgbClr val="000000"/>
                </a:solidFill>
              </a:defRPr>
            </a:pPr>
            <a:r>
              <a:rPr sz="2160">
                <a:solidFill>
                  <a:srgbClr val="FFFFFF"/>
                </a:solidFill>
              </a:rPr>
              <a:t>o	 limite all'escussione per il creditore particolare (art. 189)</a:t>
            </a:r>
            <a:endParaRPr sz="2160">
              <a:solidFill>
                <a:srgbClr val="FFFFFF"/>
              </a:solidFill>
            </a:endParaRPr>
          </a:p>
          <a:p>
            <a:pPr lvl="2" marL="0" indent="274320" defTabSz="274320">
              <a:spcBef>
                <a:spcPts val="2100"/>
              </a:spcBef>
              <a:buSzTx/>
              <a:buNone/>
              <a:defRPr sz="1800">
                <a:solidFill>
                  <a:srgbClr val="000000"/>
                </a:solidFill>
              </a:defRPr>
            </a:pPr>
            <a:r>
              <a:rPr sz="2160">
                <a:solidFill>
                  <a:srgbClr val="FFFFFF"/>
                </a:solidFill>
              </a:rPr>
              <a:t>o	criterio nella divisione (194)</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Corte Cost. (17 marzo 1988, n. 311, est. Mengoni) e SU (24 agosto 2007, n. 17952) : CL come proprietà solidale: concorrenza sul bene di diritti unici e pieni.</a:t>
            </a:r>
            <a:endParaRPr sz="2160">
              <a:solidFill>
                <a:srgbClr val="FFFFFF"/>
              </a:solidFill>
            </a:endParaRPr>
          </a:p>
          <a:p>
            <a:pPr lvl="1" marL="0" indent="137160" defTabSz="274320">
              <a:spcBef>
                <a:spcPts val="2100"/>
              </a:spcBef>
              <a:buSzTx/>
              <a:buNone/>
              <a:defRPr sz="1800">
                <a:solidFill>
                  <a:srgbClr val="000000"/>
                </a:solidFill>
              </a:defRPr>
            </a:pPr>
            <a:r>
              <a:rPr sz="2160">
                <a:solidFill>
                  <a:srgbClr val="FFFFFF"/>
                </a:solidFill>
              </a:rPr>
              <a:t>•	≠ società: CL non è un soggetto giuridico e gode di autonomia patrimoniale limitata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In senso dinamico: regime patrimoniale dei rapporti giuridici dei coniugi, interni e verso terzi: artt. 180-190 c.c.</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Shape 42"/>
          <p:cNvSpPr/>
          <p:nvPr>
            <p:ph type="body" idx="1"/>
          </p:nvPr>
        </p:nvSpPr>
        <p:spPr>
          <a:xfrm>
            <a:off x="146149" y="159544"/>
            <a:ext cx="12585452" cy="9434513"/>
          </a:xfrm>
          <a:prstGeom prst="rect">
            <a:avLst/>
          </a:prstGeom>
        </p:spPr>
        <p:txBody>
          <a:bodyPr/>
          <a:lstStyle/>
          <a:p>
            <a:pPr lvl="0" marL="0" indent="0" defTabSz="342900">
              <a:spcBef>
                <a:spcPts val="2700"/>
              </a:spcBef>
              <a:buSzTx/>
              <a:buNone/>
              <a:defRPr sz="1800">
                <a:solidFill>
                  <a:srgbClr val="000000"/>
                </a:solidFill>
              </a:defRPr>
            </a:pPr>
            <a:r>
              <a:rPr sz="4950">
                <a:solidFill>
                  <a:srgbClr val="FFFFFF"/>
                </a:solidFill>
              </a:rPr>
              <a:t>“Nullità” dell’atto matrimoniale</a:t>
            </a:r>
            <a:endParaRPr sz="4950">
              <a:solidFill>
                <a:srgbClr val="FFFFFF"/>
              </a:solidFill>
            </a:endParaRPr>
          </a:p>
          <a:p>
            <a:pPr lvl="0" marL="0" indent="0" defTabSz="342900">
              <a:spcBef>
                <a:spcPts val="2700"/>
              </a:spcBef>
              <a:buSzTx/>
              <a:buNone/>
              <a:defRPr sz="1800">
                <a:solidFill>
                  <a:srgbClr val="000000"/>
                </a:solidFill>
              </a:defRPr>
            </a:pPr>
            <a:r>
              <a:rPr sz="2475">
                <a:solidFill>
                  <a:srgbClr val="FFFFFF"/>
                </a:solidFill>
              </a:rPr>
              <a:t>Nel linguaggio del Libro I la categoria della “nullità” comprende diverse specie di invalidità dell’atto di matrimonio</a:t>
            </a:r>
            <a:endParaRPr sz="3150">
              <a:solidFill>
                <a:srgbClr val="FFFFFF"/>
              </a:solidFill>
            </a:endParaRPr>
          </a:p>
          <a:p>
            <a:pPr lvl="1" marL="976312" indent="-547687" defTabSz="342900">
              <a:spcBef>
                <a:spcPts val="2700"/>
              </a:spcBef>
              <a:buBlip>
                <a:blip r:embed="rId2"/>
              </a:buBlip>
              <a:defRPr sz="1800">
                <a:solidFill>
                  <a:srgbClr val="000000"/>
                </a:solidFill>
              </a:defRPr>
            </a:pPr>
            <a:r>
              <a:rPr sz="3450">
                <a:solidFill>
                  <a:srgbClr val="FFFFFF"/>
                </a:solidFill>
              </a:rPr>
              <a:t>invalidità non sanabili (nullità in senso stretto)</a:t>
            </a:r>
            <a:endParaRPr sz="3450">
              <a:solidFill>
                <a:srgbClr val="FFFFFF"/>
              </a:solidFill>
            </a:endParaRPr>
          </a:p>
          <a:p>
            <a:pPr lvl="3" marL="1714500" indent="-428625" defTabSz="342900">
              <a:spcBef>
                <a:spcPts val="2700"/>
              </a:spcBef>
              <a:buBlip>
                <a:blip r:embed="rId2"/>
              </a:buBlip>
              <a:defRPr sz="1800">
                <a:solidFill>
                  <a:srgbClr val="000000"/>
                </a:solidFill>
              </a:defRPr>
            </a:pPr>
            <a:r>
              <a:rPr sz="2700">
                <a:solidFill>
                  <a:srgbClr val="FFFFFF"/>
                </a:solidFill>
              </a:rPr>
              <a:t>mancanza di stato libero, vincolo di parentela (ecc.), delitto (artt. 86, 88) </a:t>
            </a:r>
            <a:endParaRPr sz="2700">
              <a:solidFill>
                <a:srgbClr val="FFFFFF"/>
              </a:solidFill>
            </a:endParaRPr>
          </a:p>
          <a:p>
            <a:pPr lvl="1" marL="857250" indent="-428625" defTabSz="342900">
              <a:spcBef>
                <a:spcPts val="2700"/>
              </a:spcBef>
              <a:buBlip>
                <a:blip r:embed="rId2"/>
              </a:buBlip>
              <a:defRPr sz="1800">
                <a:solidFill>
                  <a:srgbClr val="000000"/>
                </a:solidFill>
              </a:defRPr>
            </a:pPr>
            <a:r>
              <a:rPr sz="3600">
                <a:solidFill>
                  <a:srgbClr val="FFFFFF"/>
                </a:solidFill>
              </a:rPr>
              <a:t>invalidità sanabili</a:t>
            </a:r>
            <a:endParaRPr sz="3600">
              <a:solidFill>
                <a:srgbClr val="FFFFFF"/>
              </a:solidFill>
            </a:endParaRPr>
          </a:p>
          <a:p>
            <a:pPr lvl="3" marL="1714500" indent="-428625" defTabSz="342900">
              <a:spcBef>
                <a:spcPts val="2700"/>
              </a:spcBef>
              <a:buBlip>
                <a:blip r:embed="rId2"/>
              </a:buBlip>
              <a:defRPr sz="1800">
                <a:solidFill>
                  <a:srgbClr val="000000"/>
                </a:solidFill>
              </a:defRPr>
            </a:pPr>
            <a:r>
              <a:rPr sz="2700">
                <a:solidFill>
                  <a:srgbClr val="FFFFFF"/>
                </a:solidFill>
              </a:rPr>
              <a:t>mancanza dei requisiti di età, difetto di capacità (art. 117)</a:t>
            </a:r>
            <a:endParaRPr sz="2700">
              <a:solidFill>
                <a:srgbClr val="FFFFFF"/>
              </a:solidFill>
            </a:endParaRPr>
          </a:p>
          <a:p>
            <a:pPr lvl="3" marL="1714500" indent="-428625" defTabSz="342900">
              <a:spcBef>
                <a:spcPts val="2700"/>
              </a:spcBef>
              <a:buBlip>
                <a:blip r:embed="rId2"/>
              </a:buBlip>
              <a:defRPr sz="1800">
                <a:solidFill>
                  <a:srgbClr val="000000"/>
                </a:solidFill>
              </a:defRPr>
            </a:pPr>
            <a:r>
              <a:rPr sz="2700">
                <a:solidFill>
                  <a:srgbClr val="FFFFFF"/>
                </a:solidFill>
              </a:rPr>
              <a:t>vizi del volere (art. 122)</a:t>
            </a:r>
            <a:endParaRPr sz="2700">
              <a:solidFill>
                <a:srgbClr val="FFFFFF"/>
              </a:solidFill>
            </a:endParaRP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body" idx="1"/>
          </p:nvPr>
        </p:nvSpPr>
        <p:spPr>
          <a:xfrm>
            <a:off x="302567" y="298797"/>
            <a:ext cx="12399667" cy="9156006"/>
          </a:xfrm>
          <a:prstGeom prst="rect">
            <a:avLst/>
          </a:prstGeom>
        </p:spPr>
        <p:txBody>
          <a:bodyPr/>
          <a:lstStyle/>
          <a:p>
            <a:pPr lvl="2" marL="0" indent="292607" defTabSz="292607">
              <a:spcBef>
                <a:spcPts val="2300"/>
              </a:spcBef>
              <a:buSzTx/>
              <a:buNone/>
              <a:defRPr sz="1800">
                <a:solidFill>
                  <a:srgbClr val="000000"/>
                </a:solidFill>
              </a:defRPr>
            </a:pPr>
            <a:r>
              <a:rPr sz="3072">
                <a:solidFill>
                  <a:srgbClr val="FFFFFF"/>
                </a:solidFill>
              </a:rPr>
              <a:t>Le diverse tipologie di nullità si distinguono in base alla disciplina delle rispettive azioni</a:t>
            </a:r>
            <a:endParaRPr sz="3072">
              <a:solidFill>
                <a:srgbClr val="FFFFFF"/>
              </a:solidFill>
            </a:endParaRPr>
          </a:p>
          <a:p>
            <a:pPr lvl="1" marL="731519" indent="-365759" defTabSz="292607">
              <a:spcBef>
                <a:spcPts val="2300"/>
              </a:spcBef>
              <a:buBlip>
                <a:blip r:embed="rId2"/>
              </a:buBlip>
              <a:defRPr sz="1800">
                <a:solidFill>
                  <a:srgbClr val="000000"/>
                </a:solidFill>
              </a:defRPr>
            </a:pPr>
            <a:r>
              <a:rPr sz="2304">
                <a:solidFill>
                  <a:srgbClr val="FFFFFF"/>
                </a:solidFill>
              </a:rPr>
              <a:t>invalidità non sanabile</a:t>
            </a:r>
            <a:endParaRPr sz="2304">
              <a:solidFill>
                <a:srgbClr val="FFFFFF"/>
              </a:solidFill>
            </a:endParaRPr>
          </a:p>
          <a:p>
            <a:pPr lvl="2" marL="1097280" indent="-365759" defTabSz="292607">
              <a:spcBef>
                <a:spcPts val="2300"/>
              </a:spcBef>
              <a:buBlip>
                <a:blip r:embed="rId2"/>
              </a:buBlip>
              <a:defRPr sz="1800">
                <a:solidFill>
                  <a:srgbClr val="000000"/>
                </a:solidFill>
              </a:defRPr>
            </a:pPr>
            <a:r>
              <a:rPr sz="2304">
                <a:solidFill>
                  <a:srgbClr val="FFFFFF"/>
                </a:solidFill>
              </a:rPr>
              <a:t>1) legittimazione assoluta (art. 117</a:t>
            </a:r>
            <a:r>
              <a:rPr baseline="31999" sz="2304">
                <a:solidFill>
                  <a:srgbClr val="FFFFFF"/>
                </a:solidFill>
              </a:rPr>
              <a:t>1</a:t>
            </a:r>
            <a:r>
              <a:rPr sz="2304">
                <a:solidFill>
                  <a:srgbClr val="FFFFFF"/>
                </a:solidFill>
              </a:rPr>
              <a:t> )</a:t>
            </a:r>
            <a:endParaRPr sz="2304">
              <a:solidFill>
                <a:srgbClr val="FFFFFF"/>
              </a:solidFill>
            </a:endParaRPr>
          </a:p>
          <a:p>
            <a:pPr lvl="2" marL="1097280" indent="-365759" defTabSz="292607">
              <a:spcBef>
                <a:spcPts val="2300"/>
              </a:spcBef>
              <a:buBlip>
                <a:blip r:embed="rId2"/>
              </a:buBlip>
              <a:defRPr sz="1800">
                <a:solidFill>
                  <a:srgbClr val="000000"/>
                </a:solidFill>
              </a:defRPr>
            </a:pPr>
            <a:r>
              <a:rPr sz="2304">
                <a:solidFill>
                  <a:srgbClr val="FFFFFF"/>
                </a:solidFill>
              </a:rPr>
              <a:t>2) imprescrittibilità (cfr. art. 124 c.c.) </a:t>
            </a:r>
            <a:endParaRPr sz="2304">
              <a:solidFill>
                <a:srgbClr val="FFFFFF"/>
              </a:solidFill>
            </a:endParaRPr>
          </a:p>
          <a:p>
            <a:pPr lvl="2" marL="1097280" indent="-365759" defTabSz="292607">
              <a:spcBef>
                <a:spcPts val="2300"/>
              </a:spcBef>
              <a:buBlip>
                <a:blip r:embed="rId2"/>
              </a:buBlip>
              <a:defRPr sz="1800">
                <a:solidFill>
                  <a:srgbClr val="000000"/>
                </a:solidFill>
              </a:defRPr>
            </a:pPr>
            <a:r>
              <a:rPr sz="2304">
                <a:solidFill>
                  <a:srgbClr val="FFFFFF"/>
                </a:solidFill>
              </a:rPr>
              <a:t>3) la coabitazione successiva al matrimonio non preclude l’impugnazione </a:t>
            </a:r>
            <a:endParaRPr sz="2304">
              <a:solidFill>
                <a:srgbClr val="FFFFFF"/>
              </a:solidFill>
            </a:endParaRPr>
          </a:p>
          <a:p>
            <a:pPr lvl="1" marL="731519" indent="-365759" defTabSz="292607">
              <a:spcBef>
                <a:spcPts val="2300"/>
              </a:spcBef>
              <a:buBlip>
                <a:blip r:embed="rId2"/>
              </a:buBlip>
              <a:defRPr sz="1800">
                <a:solidFill>
                  <a:srgbClr val="000000"/>
                </a:solidFill>
              </a:defRPr>
            </a:pPr>
            <a:r>
              <a:rPr sz="2304">
                <a:solidFill>
                  <a:srgbClr val="FFFFFF"/>
                </a:solidFill>
              </a:rPr>
              <a:t>invalidità sanabili</a:t>
            </a:r>
            <a:endParaRPr sz="2304">
              <a:solidFill>
                <a:srgbClr val="FFFFFF"/>
              </a:solidFill>
            </a:endParaRPr>
          </a:p>
          <a:p>
            <a:pPr lvl="5" marL="0" indent="731519" defTabSz="292607">
              <a:spcBef>
                <a:spcPts val="2300"/>
              </a:spcBef>
              <a:buSzTx/>
              <a:buNone/>
              <a:defRPr sz="1800">
                <a:solidFill>
                  <a:srgbClr val="000000"/>
                </a:solidFill>
              </a:defRPr>
            </a:pPr>
            <a:r>
              <a:rPr sz="2304">
                <a:solidFill>
                  <a:srgbClr val="FFFFFF"/>
                </a:solidFill>
              </a:rPr>
              <a:t>•	la comunione di vita in certi casi sana la “nullità”</a:t>
            </a:r>
            <a:endParaRPr sz="2304">
              <a:solidFill>
                <a:srgbClr val="FFFFFF"/>
              </a:solidFill>
            </a:endParaRPr>
          </a:p>
          <a:p>
            <a:pPr lvl="7" marL="0" indent="1024127" defTabSz="292607">
              <a:spcBef>
                <a:spcPts val="2300"/>
              </a:spcBef>
              <a:buSzTx/>
              <a:buNone/>
              <a:defRPr sz="1800">
                <a:solidFill>
                  <a:srgbClr val="000000"/>
                </a:solidFill>
              </a:defRPr>
            </a:pPr>
            <a:r>
              <a:rPr sz="2304">
                <a:solidFill>
                  <a:srgbClr val="FFFFFF"/>
                </a:solidFill>
              </a:rPr>
              <a:t>o	 interdizione giudiziale, infermità di mente, errore, violenza, timore:  coabitazione per un anno (artt. 119, cpv., 120, cpv., 1224)</a:t>
            </a:r>
            <a:endParaRPr sz="2304">
              <a:solidFill>
                <a:srgbClr val="FFFFFF"/>
              </a:solidFill>
            </a:endParaRPr>
          </a:p>
          <a:p>
            <a:pPr lvl="7" marL="0" indent="1024127" defTabSz="292607">
              <a:spcBef>
                <a:spcPts val="2300"/>
              </a:spcBef>
              <a:buSzTx/>
              <a:buNone/>
              <a:defRPr sz="1800">
                <a:solidFill>
                  <a:srgbClr val="000000"/>
                </a:solidFill>
              </a:defRPr>
            </a:pPr>
            <a:r>
              <a:rPr sz="2304">
                <a:solidFill>
                  <a:srgbClr val="FFFFFF"/>
                </a:solidFill>
              </a:rPr>
              <a:t>o	 simulazione: è sufficiente la coabitazione, senza una durata minima (art. 123)</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Shape 46"/>
          <p:cNvSpPr/>
          <p:nvPr>
            <p:ph type="body" idx="1"/>
          </p:nvPr>
        </p:nvSpPr>
        <p:spPr>
          <a:xfrm>
            <a:off x="186506" y="406400"/>
            <a:ext cx="12631788" cy="9128919"/>
          </a:xfrm>
          <a:prstGeom prst="rect">
            <a:avLst/>
          </a:prstGeom>
        </p:spPr>
        <p:txBody>
          <a:bodyPr/>
          <a:lstStyle/>
          <a:p>
            <a:pPr lvl="0" marL="0" indent="0" defTabSz="288036">
              <a:spcBef>
                <a:spcPts val="2200"/>
              </a:spcBef>
              <a:buSzTx/>
              <a:buNone/>
              <a:defRPr sz="1800">
                <a:solidFill>
                  <a:srgbClr val="000000"/>
                </a:solidFill>
              </a:defRPr>
            </a:pPr>
            <a:r>
              <a:rPr sz="3275">
                <a:solidFill>
                  <a:srgbClr val="FFFFFF"/>
                </a:solidFill>
              </a:rPr>
              <a:t>Invalidità derivante da difetto di età o capacità </a:t>
            </a:r>
            <a:endParaRPr sz="3275">
              <a:solidFill>
                <a:srgbClr val="FFFFFF"/>
              </a:solidFill>
            </a:endParaRPr>
          </a:p>
          <a:p>
            <a:pPr lvl="0" marL="0" indent="0" defTabSz="288036">
              <a:spcBef>
                <a:spcPts val="2200"/>
              </a:spcBef>
              <a:buSzTx/>
              <a:buNone/>
              <a:defRPr sz="1800">
                <a:solidFill>
                  <a:srgbClr val="000000"/>
                </a:solidFill>
              </a:defRPr>
            </a:pPr>
            <a:r>
              <a:rPr sz="2268">
                <a:solidFill>
                  <a:srgbClr val="FFFFFF"/>
                </a:solidFill>
              </a:rPr>
              <a:t>a) difetto di età (artt. 84, 117, secondo comma) </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 legittimazione relativa : art. 117, secondo comma.</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b) Interdizione giudiziale per infermità di mente. </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1) legittimazione assoluta</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2) la coabitazione per un anno dopo la revoca dell’interdizione preclude la proponibilità dell’azione </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3) l'azione si prescrive in dieci anni dalla revoca dell’interdizione. </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c) Incapacità naturale al momento della celebrazione, anche derivante da causa transitoria </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1) legittimazione relativa</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2) la coabitazione preclude la proponibilità dell’azione </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3) l'azione si prescrive in dieci anni dal recupero della capacità.</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body" idx="1"/>
          </p:nvPr>
        </p:nvSpPr>
        <p:spPr>
          <a:xfrm>
            <a:off x="352657" y="609351"/>
            <a:ext cx="12159522" cy="8734972"/>
          </a:xfrm>
          <a:prstGeom prst="rect">
            <a:avLst/>
          </a:prstGeom>
        </p:spPr>
        <p:txBody>
          <a:bodyPr/>
          <a:lstStyle/>
          <a:p>
            <a:pPr lvl="0" marL="0" indent="0" defTabSz="246888">
              <a:spcBef>
                <a:spcPts val="1900"/>
              </a:spcBef>
              <a:buSzTx/>
              <a:buNone/>
              <a:defRPr sz="1800">
                <a:solidFill>
                  <a:srgbClr val="000000"/>
                </a:solidFill>
              </a:defRPr>
            </a:pPr>
            <a:r>
              <a:rPr sz="3564">
                <a:solidFill>
                  <a:srgbClr val="FFFFFF"/>
                </a:solidFill>
              </a:rPr>
              <a:t>I vizi del volere        libertà del consenso matrimoniale : art. 122</a:t>
            </a:r>
            <a:endParaRPr sz="3564">
              <a:solidFill>
                <a:srgbClr val="FFFFFF"/>
              </a:solidFill>
            </a:endParaRPr>
          </a:p>
          <a:p>
            <a:pPr lvl="0" marL="308610" indent="-308610" defTabSz="246888">
              <a:spcBef>
                <a:spcPts val="1900"/>
              </a:spcBef>
              <a:buSzPct val="100000"/>
              <a:buChar char="-"/>
              <a:defRPr sz="1800">
                <a:solidFill>
                  <a:srgbClr val="000000"/>
                </a:solidFill>
              </a:defRPr>
            </a:pPr>
            <a:r>
              <a:rPr sz="1944">
                <a:solidFill>
                  <a:srgbClr val="FFFFFF"/>
                </a:solidFill>
              </a:rPr>
              <a:t>Testo originale (1939) : violenza, errore sull’identità</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«Il matrimonio può essere impugnato da quello degli  sposi  il  cui consenso e' stato estorto con VIOLENZA o e' escluso  per  effetto di ERRORE.  </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  L'errore sulle qualità dell'altro coniuge non è causa di nullità del matrimonio se non quando  si  risolve  in  errore  sull'identità della persona». </a:t>
            </a:r>
            <a:endParaRPr sz="1944">
              <a:solidFill>
                <a:srgbClr val="FFFFFF"/>
              </a:solidFill>
            </a:endParaRPr>
          </a:p>
          <a:p>
            <a:pPr lvl="0" marL="308610" indent="-308610" defTabSz="246888">
              <a:spcBef>
                <a:spcPts val="1900"/>
              </a:spcBef>
              <a:buSzPct val="100000"/>
              <a:buChar char="-"/>
              <a:defRPr sz="1800">
                <a:solidFill>
                  <a:srgbClr val="000000"/>
                </a:solidFill>
              </a:defRPr>
            </a:pPr>
            <a:r>
              <a:rPr sz="1944">
                <a:solidFill>
                  <a:srgbClr val="FFFFFF"/>
                </a:solidFill>
              </a:rPr>
              <a:t>Testo in vigore (1975) : aggiunge due cause di impugnazione: timore di eccezionale gravità, errore sulle qualità personali</a:t>
            </a:r>
            <a:endParaRPr sz="1944">
              <a:solidFill>
                <a:srgbClr val="FFFFFF"/>
              </a:solidFill>
            </a:endParaRPr>
          </a:p>
          <a:p>
            <a:pPr lvl="1" marL="0" indent="123444" defTabSz="246888">
              <a:spcBef>
                <a:spcPts val="1900"/>
              </a:spcBef>
              <a:buSzTx/>
              <a:buNone/>
              <a:defRPr sz="1800">
                <a:solidFill>
                  <a:srgbClr val="000000"/>
                </a:solidFill>
              </a:defRPr>
            </a:pPr>
            <a:r>
              <a:rPr sz="1944">
                <a:solidFill>
                  <a:srgbClr val="FFFFFF"/>
                </a:solidFill>
              </a:rPr>
              <a:t>«Il matrimonio può essere impugnato da quello dei coniugi il cui consenso è stato estorto con VIOLENZA o determinato da TIMORE DI ECCEZIONALE GRAVITA’ derivante da cause esterne allo sposo.</a:t>
            </a:r>
            <a:endParaRPr sz="1944">
              <a:solidFill>
                <a:srgbClr val="FFFFFF"/>
              </a:solidFill>
            </a:endParaRPr>
          </a:p>
          <a:p>
            <a:pPr lvl="1" marL="0" indent="123444" defTabSz="246888">
              <a:spcBef>
                <a:spcPts val="1900"/>
              </a:spcBef>
              <a:buSzTx/>
              <a:buNone/>
              <a:defRPr sz="1800">
                <a:solidFill>
                  <a:srgbClr val="000000"/>
                </a:solidFill>
              </a:defRPr>
            </a:pPr>
            <a:r>
              <a:rPr sz="1944">
                <a:solidFill>
                  <a:srgbClr val="FFFFFF"/>
                </a:solidFill>
              </a:rPr>
              <a:t>Il matrimonio può altresì essere impugnato da quello dei coniugi il cui consenso è stato dato per effetto di ERRORE SULL’IDENTITA’ o di ERRORE ESSENZIALE SU QUALITA’ PERSONALI DELL’ALTRO CONIUGE»</a:t>
            </a:r>
            <a:endParaRPr sz="1944">
              <a:solidFill>
                <a:srgbClr val="FFFFFF"/>
              </a:solidFill>
            </a:endParaRPr>
          </a:p>
          <a:p>
            <a:pPr lvl="0" marL="308610" indent="-308610" defTabSz="246888">
              <a:spcBef>
                <a:spcPts val="1900"/>
              </a:spcBef>
              <a:buBlip>
                <a:blip r:embed="rId2"/>
              </a:buBlip>
              <a:defRPr sz="1800">
                <a:solidFill>
                  <a:srgbClr val="000000"/>
                </a:solidFill>
              </a:defRPr>
            </a:pPr>
            <a:r>
              <a:rPr sz="1944">
                <a:solidFill>
                  <a:srgbClr val="FFFFFF"/>
                </a:solidFill>
              </a:rPr>
              <a:t>Quattro vizi del volere: violenza, timore, errore sull’identità, errore su qualità personali</a:t>
            </a:r>
          </a:p>
        </p:txBody>
      </p:sp>
      <p:pic>
        <p:nvPicPr>
          <p:cNvPr id="49" name=""/>
          <p:cNvPicPr/>
          <p:nvPr/>
        </p:nvPicPr>
        <p:blipFill>
          <a:blip r:embed="rId3">
            <a:extLst/>
          </a:blip>
          <a:stretch>
            <a:fillRect/>
          </a:stretch>
        </p:blipFill>
        <p:spPr>
          <a:xfrm>
            <a:off x="4934153" y="914981"/>
            <a:ext cx="1404162" cy="405069"/>
          </a:xfrm>
          <a:prstGeom prst="rect">
            <a:avLst/>
          </a:prstGeom>
        </p:spPr>
      </p:pic>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2" name="Shape 52"/>
          <p:cNvSpPr/>
          <p:nvPr>
            <p:ph type="body" idx="1"/>
          </p:nvPr>
        </p:nvSpPr>
        <p:spPr>
          <a:xfrm>
            <a:off x="338683" y="533102"/>
            <a:ext cx="11989360" cy="8804028"/>
          </a:xfrm>
          <a:prstGeom prst="rect">
            <a:avLst/>
          </a:prstGeom>
        </p:spPr>
        <p:txBody>
          <a:bodyPr/>
          <a:lstStyle/>
          <a:p>
            <a:pPr lvl="0" marL="0" indent="0">
              <a:buSzTx/>
              <a:buNone/>
              <a:defRPr sz="1800">
                <a:solidFill>
                  <a:srgbClr val="000000"/>
                </a:solidFill>
              </a:defRPr>
            </a:pPr>
            <a:r>
              <a:rPr sz="3600">
                <a:solidFill>
                  <a:srgbClr val="FFFFFF"/>
                </a:solidFill>
              </a:rPr>
              <a:t>1. Violenza </a:t>
            </a:r>
            <a:endParaRPr sz="3600">
              <a:solidFill>
                <a:srgbClr val="FFFFFF"/>
              </a:solidFill>
            </a:endParaRPr>
          </a:p>
          <a:p>
            <a:pPr lvl="3" marL="0" indent="685800">
              <a:buSzTx/>
              <a:buNone/>
              <a:defRPr sz="1800">
                <a:solidFill>
                  <a:srgbClr val="000000"/>
                </a:solidFill>
              </a:defRPr>
            </a:pPr>
            <a:r>
              <a:rPr sz="3600">
                <a:solidFill>
                  <a:srgbClr val="FFFFFF"/>
                </a:solidFill>
              </a:rPr>
              <a:t>= minaccia di un male ingiusto e notevole (art. 1435)           m. = unico mezzo per evitare male minacciato  </a:t>
            </a:r>
            <a:endParaRPr sz="3600">
              <a:solidFill>
                <a:srgbClr val="FFFFFF"/>
              </a:solidFill>
            </a:endParaRPr>
          </a:p>
          <a:p>
            <a:pPr lvl="1" marL="0" indent="228600">
              <a:buSzTx/>
              <a:buNone/>
              <a:defRPr sz="1800">
                <a:solidFill>
                  <a:srgbClr val="000000"/>
                </a:solidFill>
              </a:defRPr>
            </a:pPr>
            <a:r>
              <a:rPr sz="3600">
                <a:solidFill>
                  <a:srgbClr val="FFFFFF"/>
                </a:solidFill>
              </a:rPr>
              <a:t>a) persona o i beni </a:t>
            </a:r>
            <a:endParaRPr sz="3600">
              <a:solidFill>
                <a:srgbClr val="FFFFFF"/>
              </a:solidFill>
            </a:endParaRPr>
          </a:p>
          <a:p>
            <a:pPr lvl="1" marL="0" indent="228600">
              <a:buSzTx/>
              <a:buNone/>
              <a:defRPr sz="1800">
                <a:solidFill>
                  <a:srgbClr val="000000"/>
                </a:solidFill>
              </a:defRPr>
            </a:pPr>
            <a:r>
              <a:rPr sz="3600">
                <a:solidFill>
                  <a:srgbClr val="FFFFFF"/>
                </a:solidFill>
              </a:rPr>
              <a:t>b) proveniente dall’altro sposo o da terzi </a:t>
            </a:r>
            <a:endParaRPr sz="3600">
              <a:solidFill>
                <a:srgbClr val="FFFFFF"/>
              </a:solidFill>
            </a:endParaRPr>
          </a:p>
          <a:p>
            <a:pPr lvl="1" marL="0" indent="228600">
              <a:buSzTx/>
              <a:buNone/>
              <a:defRPr sz="1800">
                <a:solidFill>
                  <a:srgbClr val="000000"/>
                </a:solidFill>
              </a:defRPr>
            </a:pPr>
            <a:r>
              <a:rPr sz="3600">
                <a:solidFill>
                  <a:srgbClr val="FFFFFF"/>
                </a:solidFill>
              </a:rPr>
              <a:t>c) minaccia di far valere un diritto?</a:t>
            </a:r>
            <a:endParaRPr sz="3600">
              <a:solidFill>
                <a:srgbClr val="FFFFFF"/>
              </a:solidFill>
            </a:endParaRPr>
          </a:p>
          <a:p>
            <a:pPr lvl="0" marL="0" indent="0">
              <a:buSzTx/>
              <a:buNone/>
              <a:defRPr sz="1800">
                <a:solidFill>
                  <a:srgbClr val="000000"/>
                </a:solidFill>
              </a:defRPr>
            </a:pPr>
            <a:r>
              <a:rPr sz="3100">
                <a:solidFill>
                  <a:srgbClr val="FFFFFF"/>
                </a:solidFill>
              </a:rPr>
              <a:t>Idoneità della minaccia ÷ condizioni della vittima </a:t>
            </a:r>
          </a:p>
        </p:txBody>
      </p:sp>
      <p:pic>
        <p:nvPicPr>
          <p:cNvPr id="53" name=""/>
          <p:cNvPicPr/>
          <p:nvPr/>
        </p:nvPicPr>
        <p:blipFill>
          <a:blip r:embed="rId2">
            <a:extLst/>
          </a:blip>
          <a:stretch>
            <a:fillRect/>
          </a:stretch>
        </p:blipFill>
        <p:spPr>
          <a:xfrm>
            <a:off x="2688089" y="2789670"/>
            <a:ext cx="1068145" cy="405069"/>
          </a:xfrm>
          <a:prstGeom prst="rect">
            <a:avLst/>
          </a:prstGeom>
        </p:spPr>
      </p:pic>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body" idx="1"/>
          </p:nvPr>
        </p:nvSpPr>
        <p:spPr>
          <a:xfrm>
            <a:off x="519112" y="505420"/>
            <a:ext cx="12157175" cy="8985300"/>
          </a:xfrm>
          <a:prstGeom prst="rect">
            <a:avLst/>
          </a:prstGeom>
        </p:spPr>
        <p:txBody>
          <a:bodyPr/>
          <a:lstStyle/>
          <a:p>
            <a:pPr lvl="0" marL="0" indent="0" defTabSz="274320">
              <a:spcBef>
                <a:spcPts val="2100"/>
              </a:spcBef>
              <a:buSzTx/>
              <a:buNone/>
              <a:defRPr sz="1800">
                <a:solidFill>
                  <a:srgbClr val="000000"/>
                </a:solidFill>
              </a:defRPr>
            </a:pPr>
            <a:r>
              <a:rPr sz="2160">
                <a:solidFill>
                  <a:srgbClr val="FFFFFF"/>
                </a:solidFill>
              </a:rPr>
              <a:t>2. </a:t>
            </a:r>
            <a:r>
              <a:rPr sz="2640">
                <a:solidFill>
                  <a:srgbClr val="FFFFFF"/>
                </a:solidFill>
              </a:rPr>
              <a:t>Timore di eccezionalità gravità derivante da cause esterne </a:t>
            </a:r>
            <a:endParaRPr sz="2640">
              <a:solidFill>
                <a:srgbClr val="FFFFFF"/>
              </a:solidFill>
            </a:endParaRPr>
          </a:p>
          <a:p>
            <a:pPr lvl="0" marL="0" indent="0" defTabSz="274320">
              <a:spcBef>
                <a:spcPts val="2100"/>
              </a:spcBef>
              <a:buSzTx/>
              <a:buNone/>
              <a:defRPr sz="1800">
                <a:solidFill>
                  <a:srgbClr val="000000"/>
                </a:solidFill>
              </a:defRPr>
            </a:pPr>
            <a:r>
              <a:rPr sz="2640">
                <a:solidFill>
                  <a:srgbClr val="FFFFFF"/>
                </a:solidFill>
              </a:rPr>
              <a:t>= stato psicologico, indotto dalla rappresentazione di un grave pregiudizio derivante da cause oggettive esterne ( ≠ violenza)</a:t>
            </a:r>
            <a:endParaRPr sz="2640">
              <a:solidFill>
                <a:srgbClr val="FFFFFF"/>
              </a:solidFill>
            </a:endParaRPr>
          </a:p>
          <a:p>
            <a:pPr lvl="1" marL="762000" indent="-419100" defTabSz="274320">
              <a:spcBef>
                <a:spcPts val="2100"/>
              </a:spcBef>
              <a:buBlip>
                <a:blip r:embed="rId2"/>
              </a:buBlip>
              <a:defRPr sz="1800">
                <a:solidFill>
                  <a:srgbClr val="000000"/>
                </a:solidFill>
              </a:defRPr>
            </a:pPr>
            <a:r>
              <a:rPr sz="2640">
                <a:solidFill>
                  <a:srgbClr val="FFFFFF"/>
                </a:solidFill>
              </a:rPr>
              <a:t>persecuzione politica (appartenenza razziale o religiosa)</a:t>
            </a:r>
            <a:endParaRPr sz="2640">
              <a:solidFill>
                <a:srgbClr val="FFFFFF"/>
              </a:solidFill>
            </a:endParaRPr>
          </a:p>
          <a:p>
            <a:pPr lvl="1" marL="762000" indent="-419100" defTabSz="274320">
              <a:spcBef>
                <a:spcPts val="2100"/>
              </a:spcBef>
              <a:buBlip>
                <a:blip r:embed="rId2"/>
              </a:buBlip>
              <a:defRPr sz="1800">
                <a:solidFill>
                  <a:srgbClr val="000000"/>
                </a:solidFill>
              </a:defRPr>
            </a:pPr>
            <a:r>
              <a:rPr sz="2640">
                <a:solidFill>
                  <a:srgbClr val="FFFFFF"/>
                </a:solidFill>
              </a:rPr>
              <a:t>colui (o colei) che accetta di sposarsi per timore del suicidio della compagna (del compagno) già autrice (autore) di tentativi di togliersi la vita a seguito di precedenti abbandoni</a:t>
            </a:r>
            <a:endParaRPr sz="2640">
              <a:solidFill>
                <a:srgbClr val="FFFFFF"/>
              </a:solidFill>
            </a:endParaRPr>
          </a:p>
          <a:p>
            <a:pPr lvl="0" marL="419100" indent="-419100" defTabSz="274320">
              <a:spcBef>
                <a:spcPts val="2100"/>
              </a:spcBef>
              <a:buBlip>
                <a:blip r:embed="rId2"/>
              </a:buBlip>
              <a:defRPr sz="1800">
                <a:solidFill>
                  <a:srgbClr val="000000"/>
                </a:solidFill>
              </a:defRPr>
            </a:pPr>
            <a:r>
              <a:rPr sz="2640">
                <a:solidFill>
                  <a:srgbClr val="FFFFFF"/>
                </a:solidFill>
              </a:rPr>
              <a:t>m. = unico mezzo per evitare male minacciato  </a:t>
            </a:r>
            <a:endParaRPr sz="2640">
              <a:solidFill>
                <a:srgbClr val="FFFFFF"/>
              </a:solidFill>
            </a:endParaRPr>
          </a:p>
          <a:p>
            <a:pPr lvl="0" marL="0" indent="0" defTabSz="274320">
              <a:spcBef>
                <a:spcPts val="2100"/>
              </a:spcBef>
              <a:buSzTx/>
              <a:buNone/>
              <a:defRPr sz="1800">
                <a:solidFill>
                  <a:srgbClr val="000000"/>
                </a:solidFill>
              </a:defRPr>
            </a:pPr>
            <a:r>
              <a:rPr sz="2460">
                <a:solidFill>
                  <a:srgbClr val="FFFFFF"/>
                </a:solidFill>
              </a:rPr>
              <a:t>Il timore putativo rileva se ha comunque origine in circostanze esterne.</a:t>
            </a:r>
            <a:endParaRPr sz="2460">
              <a:solidFill>
                <a:srgbClr val="FFFFFF"/>
              </a:solidFill>
            </a:endParaRPr>
          </a:p>
          <a:p>
            <a:pPr lvl="0" marL="0" indent="0" defTabSz="274320">
              <a:spcBef>
                <a:spcPts val="2100"/>
              </a:spcBef>
              <a:buSzTx/>
              <a:buNone/>
              <a:defRPr sz="1800">
                <a:solidFill>
                  <a:srgbClr val="000000"/>
                </a:solidFill>
              </a:defRPr>
            </a:pPr>
            <a:r>
              <a:rPr sz="2460">
                <a:solidFill>
                  <a:srgbClr val="FFFFFF"/>
                </a:solidFill>
              </a:rPr>
              <a:t>Non rileva il timore reverenziale, che una persona sia in grado di esercitare sullo sposo per indurre questi al matrimonio. </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