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3650" r:id="rId3"/>
    <p:sldMasterId id="2147483652" r:id="rId4"/>
    <p:sldMasterId id="2147483656" r:id="rId5"/>
  </p:sldMasterIdLst>
  <p:notesMasterIdLst>
    <p:notesMasterId r:id="rId82"/>
  </p:notesMasterIdLst>
  <p:sldIdLst>
    <p:sldId id="373" r:id="rId6"/>
    <p:sldId id="261" r:id="rId7"/>
    <p:sldId id="347" r:id="rId8"/>
    <p:sldId id="263" r:id="rId9"/>
    <p:sldId id="348" r:id="rId10"/>
    <p:sldId id="265" r:id="rId11"/>
    <p:sldId id="413" r:id="rId12"/>
    <p:sldId id="414" r:id="rId13"/>
    <p:sldId id="415" r:id="rId14"/>
    <p:sldId id="416" r:id="rId15"/>
    <p:sldId id="417" r:id="rId16"/>
    <p:sldId id="418" r:id="rId17"/>
    <p:sldId id="419" r:id="rId18"/>
    <p:sldId id="420" r:id="rId19"/>
    <p:sldId id="424" r:id="rId20"/>
    <p:sldId id="474" r:id="rId21"/>
    <p:sldId id="421" r:id="rId22"/>
    <p:sldId id="422" r:id="rId23"/>
    <p:sldId id="473" r:id="rId24"/>
    <p:sldId id="423" r:id="rId25"/>
    <p:sldId id="425" r:id="rId26"/>
    <p:sldId id="426" r:id="rId27"/>
    <p:sldId id="427" r:id="rId28"/>
    <p:sldId id="428" r:id="rId29"/>
    <p:sldId id="429" r:id="rId30"/>
    <p:sldId id="374" r:id="rId31"/>
    <p:sldId id="430" r:id="rId32"/>
    <p:sldId id="431" r:id="rId33"/>
    <p:sldId id="432" r:id="rId34"/>
    <p:sldId id="375" r:id="rId35"/>
    <p:sldId id="372" r:id="rId36"/>
    <p:sldId id="433" r:id="rId37"/>
    <p:sldId id="434" r:id="rId38"/>
    <p:sldId id="435" r:id="rId39"/>
    <p:sldId id="436" r:id="rId40"/>
    <p:sldId id="437" r:id="rId41"/>
    <p:sldId id="438" r:id="rId42"/>
    <p:sldId id="439" r:id="rId43"/>
    <p:sldId id="440" r:id="rId44"/>
    <p:sldId id="441" r:id="rId45"/>
    <p:sldId id="476" r:id="rId46"/>
    <p:sldId id="442" r:id="rId47"/>
    <p:sldId id="443" r:id="rId48"/>
    <p:sldId id="444" r:id="rId49"/>
    <p:sldId id="445" r:id="rId50"/>
    <p:sldId id="370" r:id="rId51"/>
    <p:sldId id="273" r:id="rId52"/>
    <p:sldId id="448" r:id="rId53"/>
    <p:sldId id="449" r:id="rId54"/>
    <p:sldId id="450" r:id="rId55"/>
    <p:sldId id="451" r:id="rId56"/>
    <p:sldId id="452" r:id="rId57"/>
    <p:sldId id="453" r:id="rId58"/>
    <p:sldId id="454" r:id="rId59"/>
    <p:sldId id="455" r:id="rId60"/>
    <p:sldId id="456" r:id="rId61"/>
    <p:sldId id="396" r:id="rId62"/>
    <p:sldId id="457" r:id="rId63"/>
    <p:sldId id="280" r:id="rId64"/>
    <p:sldId id="475" r:id="rId65"/>
    <p:sldId id="275" r:id="rId66"/>
    <p:sldId id="341" r:id="rId67"/>
    <p:sldId id="461" r:id="rId68"/>
    <p:sldId id="402" r:id="rId69"/>
    <p:sldId id="404" r:id="rId70"/>
    <p:sldId id="282" r:id="rId71"/>
    <p:sldId id="463" r:id="rId72"/>
    <p:sldId id="464" r:id="rId73"/>
    <p:sldId id="471" r:id="rId74"/>
    <p:sldId id="304" r:id="rId75"/>
    <p:sldId id="472" r:id="rId76"/>
    <p:sldId id="466" r:id="rId77"/>
    <p:sldId id="467" r:id="rId78"/>
    <p:sldId id="468" r:id="rId79"/>
    <p:sldId id="290" r:id="rId80"/>
    <p:sldId id="470" r:id="rId81"/>
  </p:sldIdLst>
  <p:sldSz cx="9144000" cy="6858000" type="screen4x3"/>
  <p:notesSz cx="7104063" cy="10234613"/>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CC33"/>
    <a:srgbClr val="996633"/>
    <a:srgbClr val="0000FF"/>
    <a:srgbClr val="9933FF"/>
    <a:srgbClr val="CC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0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viewProps" Target="viewProp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5.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61" Type="http://schemas.openxmlformats.org/officeDocument/2006/relationships/slide" Target="slides/slide56.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1" hangingPunct="1">
              <a:defRPr sz="1300" smtClean="0"/>
            </a:lvl1pPr>
          </a:lstStyle>
          <a:p>
            <a:pPr>
              <a:defRPr/>
            </a:pPr>
            <a:endParaRPr lang="it-IT" altLang="en-US"/>
          </a:p>
        </p:txBody>
      </p:sp>
      <p:sp>
        <p:nvSpPr>
          <p:cNvPr id="6147" name="Rectangle 3"/>
          <p:cNvSpPr>
            <a:spLocks noGrp="1" noChangeArrowheads="1"/>
          </p:cNvSpPr>
          <p:nvPr>
            <p:ph type="dt" idx="1"/>
          </p:nvPr>
        </p:nvSpPr>
        <p:spPr bwMode="auto">
          <a:xfrm>
            <a:off x="4023992"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1" hangingPunct="1">
              <a:defRPr sz="1300" smtClean="0"/>
            </a:lvl1pPr>
          </a:lstStyle>
          <a:p>
            <a:pPr>
              <a:defRPr/>
            </a:pPr>
            <a:endParaRPr lang="it-IT" altLang="en-US"/>
          </a:p>
        </p:txBody>
      </p:sp>
      <p:sp>
        <p:nvSpPr>
          <p:cNvPr id="6148"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10407" y="4861441"/>
            <a:ext cx="568325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it-IT" altLang="en-US" noProof="0"/>
              <a:t>Fare clic per modificare gli stili del testo dello schema</a:t>
            </a:r>
          </a:p>
          <a:p>
            <a:pPr lvl="1"/>
            <a:r>
              <a:rPr lang="it-IT" altLang="en-US" noProof="0"/>
              <a:t>Secondo livello</a:t>
            </a:r>
          </a:p>
          <a:p>
            <a:pPr lvl="2"/>
            <a:r>
              <a:rPr lang="it-IT" altLang="en-US" noProof="0"/>
              <a:t>Terzo livello</a:t>
            </a:r>
          </a:p>
          <a:p>
            <a:pPr lvl="3"/>
            <a:r>
              <a:rPr lang="it-IT" altLang="en-US" noProof="0"/>
              <a:t>Quarto livello</a:t>
            </a:r>
          </a:p>
          <a:p>
            <a:pPr lvl="4"/>
            <a:r>
              <a:rPr lang="it-IT" altLang="en-US" noProof="0"/>
              <a:t>Quinto livello</a:t>
            </a:r>
          </a:p>
        </p:txBody>
      </p:sp>
      <p:sp>
        <p:nvSpPr>
          <p:cNvPr id="6150" name="Rectangle 6"/>
          <p:cNvSpPr>
            <a:spLocks noGrp="1" noChangeArrowheads="1"/>
          </p:cNvSpPr>
          <p:nvPr>
            <p:ph type="ftr" sz="quarter" idx="4"/>
          </p:nvPr>
        </p:nvSpPr>
        <p:spPr bwMode="auto">
          <a:xfrm>
            <a:off x="0" y="9721106"/>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1" hangingPunct="1">
              <a:defRPr sz="1300" smtClean="0"/>
            </a:lvl1pPr>
          </a:lstStyle>
          <a:p>
            <a:pPr>
              <a:defRPr/>
            </a:pPr>
            <a:endParaRPr lang="it-IT" altLang="en-US"/>
          </a:p>
        </p:txBody>
      </p:sp>
      <p:sp>
        <p:nvSpPr>
          <p:cNvPr id="6151" name="Rectangle 7"/>
          <p:cNvSpPr>
            <a:spLocks noGrp="1" noChangeArrowheads="1"/>
          </p:cNvSpPr>
          <p:nvPr>
            <p:ph type="sldNum" sz="quarter" idx="5"/>
          </p:nvPr>
        </p:nvSpPr>
        <p:spPr bwMode="auto">
          <a:xfrm>
            <a:off x="4023992" y="9721106"/>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1" hangingPunct="1">
              <a:defRPr sz="1300" smtClean="0"/>
            </a:lvl1pPr>
          </a:lstStyle>
          <a:p>
            <a:pPr>
              <a:defRPr/>
            </a:pPr>
            <a:fld id="{B5BDF4C2-3323-47E1-8229-DE92BFBBB66F}"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45BF115D-3FAD-4FA7-ACA3-C3D5FF5C2501}" type="slidenum">
              <a:rPr lang="it-IT" altLang="en-US"/>
              <a:pPr/>
              <a:t>1</a:t>
            </a:fld>
            <a:endParaRPr lang="it-IT" altLang="en-US"/>
          </a:p>
        </p:txBody>
      </p:sp>
      <p:sp>
        <p:nvSpPr>
          <p:cNvPr id="8195"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196"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a:t>
            </a:r>
          </a:p>
        </p:txBody>
      </p:sp>
      <p:sp>
        <p:nvSpPr>
          <p:cNvPr id="8197"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198"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199" name="Rectangle 6"/>
          <p:cNvSpPr>
            <a:spLocks noChangeArrowheads="1"/>
          </p:cNvSpPr>
          <p:nvPr/>
        </p:nvSpPr>
        <p:spPr bwMode="auto">
          <a:xfrm>
            <a:off x="4022347" y="1"/>
            <a:ext cx="3081716" cy="509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200" name="Rectangle 7"/>
          <p:cNvSpPr>
            <a:spLocks noChangeArrowheads="1"/>
          </p:cNvSpPr>
          <p:nvPr/>
        </p:nvSpPr>
        <p:spPr bwMode="auto">
          <a:xfrm>
            <a:off x="4022347" y="9721107"/>
            <a:ext cx="3081716" cy="51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a:t>
            </a:r>
          </a:p>
        </p:txBody>
      </p:sp>
      <p:sp>
        <p:nvSpPr>
          <p:cNvPr id="8201" name="Rectangle 8"/>
          <p:cNvSpPr>
            <a:spLocks noChangeArrowheads="1"/>
          </p:cNvSpPr>
          <p:nvPr/>
        </p:nvSpPr>
        <p:spPr bwMode="auto">
          <a:xfrm>
            <a:off x="-1644" y="9721107"/>
            <a:ext cx="3078428" cy="51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202" name="Rectangle 9"/>
          <p:cNvSpPr>
            <a:spLocks noChangeArrowheads="1"/>
          </p:cNvSpPr>
          <p:nvPr/>
        </p:nvSpPr>
        <p:spPr bwMode="auto">
          <a:xfrm>
            <a:off x="-1644" y="1"/>
            <a:ext cx="3078428" cy="509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203" name="Rectangle 10"/>
          <p:cNvSpPr>
            <a:spLocks noGrp="1" noRot="1" noChangeAspect="1" noChangeArrowheads="1" noTextEdit="1"/>
          </p:cNvSpPr>
          <p:nvPr>
            <p:ph type="sldImg"/>
          </p:nvPr>
        </p:nvSpPr>
        <p:spPr>
          <a:xfrm>
            <a:off x="1004888" y="774700"/>
            <a:ext cx="5094287" cy="3822700"/>
          </a:xfrm>
          <a:ln w="12700" cap="flat"/>
        </p:spPr>
      </p:sp>
      <p:sp>
        <p:nvSpPr>
          <p:cNvPr id="8204" name="Rectangle 11"/>
          <p:cNvSpPr>
            <a:spLocks noGrp="1" noChangeArrowheads="1"/>
          </p:cNvSpPr>
          <p:nvPr>
            <p:ph type="body" idx="1"/>
          </p:nvPr>
        </p:nvSpPr>
        <p:spPr>
          <a:xfrm>
            <a:off x="947209" y="4861441"/>
            <a:ext cx="5209646" cy="4607353"/>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BC09FCDB-9007-4735-B2BB-915395065034}" type="slidenum">
              <a:rPr lang="it-IT" altLang="en-US"/>
              <a:pPr/>
              <a:t>10</a:t>
            </a:fld>
            <a:endParaRPr lang="it-IT"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7B2E7E0-98DB-44C7-8072-46F3CEA6EAC3}" type="slidenum">
              <a:rPr lang="it-IT" altLang="en-US"/>
              <a:pPr/>
              <a:t>11</a:t>
            </a:fld>
            <a:endParaRPr lang="it-IT" altLang="en-US"/>
          </a:p>
        </p:txBody>
      </p:sp>
      <p:sp>
        <p:nvSpPr>
          <p:cNvPr id="2867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867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21</a:t>
            </a:r>
          </a:p>
        </p:txBody>
      </p:sp>
      <p:sp>
        <p:nvSpPr>
          <p:cNvPr id="2867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867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867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2868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E08A8F1-4051-4BA9-8C33-30FF7E85DF05}" type="slidenum">
              <a:rPr lang="it-IT" altLang="en-US"/>
              <a:pPr/>
              <a:t>12</a:t>
            </a:fld>
            <a:endParaRPr lang="it-IT"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6C3E8C0A-E0AD-4567-A750-1549E325F736}" type="slidenum">
              <a:rPr lang="it-IT" altLang="en-US"/>
              <a:pPr/>
              <a:t>13</a:t>
            </a:fld>
            <a:endParaRPr lang="it-IT"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A2422D81-B9D8-4C93-9612-77C9B177EDF9}" type="slidenum">
              <a:rPr lang="it-IT" altLang="en-US"/>
              <a:pPr/>
              <a:t>14</a:t>
            </a:fld>
            <a:endParaRPr lang="it-IT"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12BE75AD-C7F1-4AB8-A924-78F394229875}" type="slidenum">
              <a:rPr lang="it-IT" altLang="en-US"/>
              <a:pPr/>
              <a:t>15</a:t>
            </a:fld>
            <a:endParaRPr lang="it-IT" altLang="en-US"/>
          </a:p>
        </p:txBody>
      </p:sp>
      <p:sp>
        <p:nvSpPr>
          <p:cNvPr id="43011"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3012"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32</a:t>
            </a:r>
          </a:p>
        </p:txBody>
      </p:sp>
      <p:sp>
        <p:nvSpPr>
          <p:cNvPr id="43013"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3014"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3015"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43016"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7B2E7E0-98DB-44C7-8072-46F3CEA6EAC3}" type="slidenum">
              <a:rPr lang="it-IT" altLang="en-US"/>
              <a:pPr/>
              <a:t>16</a:t>
            </a:fld>
            <a:endParaRPr lang="it-IT" altLang="en-US"/>
          </a:p>
        </p:txBody>
      </p:sp>
      <p:sp>
        <p:nvSpPr>
          <p:cNvPr id="2867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867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21</a:t>
            </a:r>
          </a:p>
        </p:txBody>
      </p:sp>
      <p:sp>
        <p:nvSpPr>
          <p:cNvPr id="2867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867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867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2868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extLst>
      <p:ext uri="{BB962C8B-B14F-4D97-AF65-F5344CB8AC3E}">
        <p14:creationId xmlns:p14="http://schemas.microsoft.com/office/powerpoint/2010/main" val="270628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AEE0D9A7-39FE-4DB1-9AA8-A934207B4608}" type="slidenum">
              <a:rPr lang="it-IT" altLang="en-US"/>
              <a:pPr/>
              <a:t>17</a:t>
            </a:fld>
            <a:endParaRPr lang="it-IT" altLang="en-US"/>
          </a:p>
        </p:txBody>
      </p:sp>
      <p:sp>
        <p:nvSpPr>
          <p:cNvPr id="3686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686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22</a:t>
            </a:r>
          </a:p>
        </p:txBody>
      </p:sp>
      <p:sp>
        <p:nvSpPr>
          <p:cNvPr id="3686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687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687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3687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6764E30A-DA30-4D80-8C1B-8B6040D5FC46}" type="slidenum">
              <a:rPr lang="it-IT" altLang="en-US"/>
              <a:pPr/>
              <a:t>18</a:t>
            </a:fld>
            <a:endParaRPr lang="it-IT"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7B45B24-B16B-4EC9-9C30-249B94CC1EC9}" type="slidenum">
              <a:rPr lang="it-IT" altLang="en-US"/>
              <a:pPr/>
              <a:t>20</a:t>
            </a:fld>
            <a:endParaRPr lang="it-IT" altLang="en-US"/>
          </a:p>
        </p:txBody>
      </p:sp>
      <p:sp>
        <p:nvSpPr>
          <p:cNvPr id="4096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096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25</a:t>
            </a:r>
          </a:p>
        </p:txBody>
      </p:sp>
      <p:sp>
        <p:nvSpPr>
          <p:cNvPr id="4096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096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096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4096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232CE6A-6389-4B4A-A15B-2367C26A2493}" type="slidenum">
              <a:rPr lang="it-IT" altLang="en-US"/>
              <a:pPr/>
              <a:t>2</a:t>
            </a:fld>
            <a:endParaRPr lang="it-IT" altLang="en-US"/>
          </a:p>
        </p:txBody>
      </p:sp>
      <p:sp>
        <p:nvSpPr>
          <p:cNvPr id="1024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24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a:t>
            </a:r>
          </a:p>
        </p:txBody>
      </p:sp>
      <p:sp>
        <p:nvSpPr>
          <p:cNvPr id="1024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24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247" name="Rectangle 6"/>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
        <p:nvSpPr>
          <p:cNvPr id="10248" name="Rectangle 7"/>
          <p:cNvSpPr>
            <a:spLocks noGrp="1" noRot="1" noChangeAspect="1" noChangeArrowheads="1" noTextEdit="1"/>
          </p:cNvSpPr>
          <p:nvPr>
            <p:ph type="sldImg"/>
          </p:nvPr>
        </p:nvSpPr>
        <p:spPr>
          <a:xfrm>
            <a:off x="1003300" y="774700"/>
            <a:ext cx="5099050" cy="3824288"/>
          </a:xfrm>
          <a:ln w="12700"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F4928465-2E0A-4DC5-A049-7ABDD0382719}" type="slidenum">
              <a:rPr lang="it-IT" altLang="en-US"/>
              <a:pPr/>
              <a:t>21</a:t>
            </a:fld>
            <a:endParaRPr lang="it-IT" altLang="en-US"/>
          </a:p>
        </p:txBody>
      </p:sp>
      <p:sp>
        <p:nvSpPr>
          <p:cNvPr id="45059"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5060"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28</a:t>
            </a:r>
          </a:p>
        </p:txBody>
      </p:sp>
      <p:sp>
        <p:nvSpPr>
          <p:cNvPr id="45061"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5062"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5063"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45064"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59D85DCD-B514-4B93-9E27-B2E008B74D31}" type="slidenum">
              <a:rPr lang="it-IT" altLang="en-US"/>
              <a:pPr/>
              <a:t>22</a:t>
            </a:fld>
            <a:endParaRPr lang="it-IT" altLang="en-US"/>
          </a:p>
        </p:txBody>
      </p:sp>
      <p:sp>
        <p:nvSpPr>
          <p:cNvPr id="4710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710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37</a:t>
            </a:r>
          </a:p>
        </p:txBody>
      </p:sp>
      <p:sp>
        <p:nvSpPr>
          <p:cNvPr id="4710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711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711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4711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67F38ADC-791D-4357-B51E-5576337AB821}" type="slidenum">
              <a:rPr lang="it-IT" altLang="en-US"/>
              <a:pPr/>
              <a:t>23</a:t>
            </a:fld>
            <a:endParaRPr lang="it-IT" altLang="en-US"/>
          </a:p>
        </p:txBody>
      </p:sp>
      <p:sp>
        <p:nvSpPr>
          <p:cNvPr id="4915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915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43</a:t>
            </a:r>
          </a:p>
        </p:txBody>
      </p:sp>
      <p:sp>
        <p:nvSpPr>
          <p:cNvPr id="4915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915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915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4916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985F6C98-1428-40B9-A647-099D48677484}" type="slidenum">
              <a:rPr lang="it-IT" altLang="en-US"/>
              <a:pPr/>
              <a:t>24</a:t>
            </a:fld>
            <a:endParaRPr lang="it-IT" altLang="en-US"/>
          </a:p>
        </p:txBody>
      </p:sp>
      <p:sp>
        <p:nvSpPr>
          <p:cNvPr id="5120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120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44</a:t>
            </a:r>
          </a:p>
        </p:txBody>
      </p:sp>
      <p:sp>
        <p:nvSpPr>
          <p:cNvPr id="5120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120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120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5120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89B0DCAC-DDE6-4C34-9742-85BEC414E89E}" type="slidenum">
              <a:rPr lang="it-IT" altLang="en-US"/>
              <a:pPr/>
              <a:t>25</a:t>
            </a:fld>
            <a:endParaRPr lang="it-IT" altLang="en-US"/>
          </a:p>
        </p:txBody>
      </p:sp>
      <p:sp>
        <p:nvSpPr>
          <p:cNvPr id="53251"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3252"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43</a:t>
            </a:r>
          </a:p>
        </p:txBody>
      </p:sp>
      <p:sp>
        <p:nvSpPr>
          <p:cNvPr id="53253"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3254"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3255"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53256"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A357C77B-B521-4FEA-BC4A-2264CB86123B}" type="slidenum">
              <a:rPr lang="it-IT" altLang="en-US"/>
              <a:pPr/>
              <a:t>26</a:t>
            </a:fld>
            <a:endParaRPr lang="it-IT"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437BA6FE-BA17-4828-BE35-6E8328B5226D}" type="slidenum">
              <a:rPr lang="it-IT" altLang="en-US"/>
              <a:pPr/>
              <a:t>27</a:t>
            </a:fld>
            <a:endParaRPr lang="it-IT" altLang="en-US"/>
          </a:p>
        </p:txBody>
      </p:sp>
      <p:sp>
        <p:nvSpPr>
          <p:cNvPr id="5734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734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47</a:t>
            </a:r>
          </a:p>
        </p:txBody>
      </p:sp>
      <p:sp>
        <p:nvSpPr>
          <p:cNvPr id="5734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735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735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5735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7A905A5C-E84E-44B2-844E-72A0A787773B}" type="slidenum">
              <a:rPr lang="it-IT" altLang="en-US"/>
              <a:pPr/>
              <a:t>28</a:t>
            </a:fld>
            <a:endParaRPr lang="it-IT" altLang="en-US"/>
          </a:p>
        </p:txBody>
      </p:sp>
      <p:sp>
        <p:nvSpPr>
          <p:cNvPr id="5939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939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52</a:t>
            </a:r>
          </a:p>
        </p:txBody>
      </p:sp>
      <p:sp>
        <p:nvSpPr>
          <p:cNvPr id="5939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939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939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5940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5750F2F1-3C80-4EFB-93D0-BE5D14F4E968}" type="slidenum">
              <a:rPr lang="it-IT" altLang="en-US"/>
              <a:pPr/>
              <a:t>29</a:t>
            </a:fld>
            <a:endParaRPr lang="it-IT" altLang="en-US"/>
          </a:p>
        </p:txBody>
      </p:sp>
      <p:sp>
        <p:nvSpPr>
          <p:cNvPr id="6144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144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53</a:t>
            </a:r>
          </a:p>
        </p:txBody>
      </p:sp>
      <p:sp>
        <p:nvSpPr>
          <p:cNvPr id="6144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144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144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6144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4EE375CE-FA80-4A13-98CB-F4313BA49EDF}" type="slidenum">
              <a:rPr lang="it-IT" altLang="en-US"/>
              <a:pPr/>
              <a:t>30</a:t>
            </a:fld>
            <a:endParaRPr lang="it-IT" altLang="en-US"/>
          </a:p>
        </p:txBody>
      </p:sp>
      <p:sp>
        <p:nvSpPr>
          <p:cNvPr id="63491"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3492"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54</a:t>
            </a:r>
          </a:p>
        </p:txBody>
      </p:sp>
      <p:sp>
        <p:nvSpPr>
          <p:cNvPr id="63493"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3494"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3495" name="Rectangle 6"/>
          <p:cNvSpPr>
            <a:spLocks noGrp="1" noRot="1" noChangeAspect="1" noChangeArrowheads="1" noTextEdit="1"/>
          </p:cNvSpPr>
          <p:nvPr>
            <p:ph type="sldImg"/>
          </p:nvPr>
        </p:nvSpPr>
        <p:spPr>
          <a:xfrm>
            <a:off x="1004888" y="774700"/>
            <a:ext cx="5094287" cy="3822700"/>
          </a:xfrm>
          <a:ln w="12700" cap="flat">
            <a:solidFill>
              <a:schemeClr val="tx1"/>
            </a:solidFill>
          </a:ln>
        </p:spPr>
      </p:sp>
      <p:sp>
        <p:nvSpPr>
          <p:cNvPr id="63496" name="Rectangle 7"/>
          <p:cNvSpPr>
            <a:spLocks noGrp="1" noChangeArrowheads="1"/>
          </p:cNvSpPr>
          <p:nvPr>
            <p:ph type="body" idx="1"/>
          </p:nvPr>
        </p:nvSpPr>
        <p:spPr>
          <a:xfrm>
            <a:off x="947209" y="4861441"/>
            <a:ext cx="5209646" cy="4607353"/>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5CB9BA1-47A5-4732-8905-891056CEAC32}" type="slidenum">
              <a:rPr lang="it-IT" altLang="en-US"/>
              <a:pPr/>
              <a:t>3</a:t>
            </a:fld>
            <a:endParaRPr lang="it-IT"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DCFCD96D-EBF2-4CA1-AD50-4CCCAF779DBC}" type="slidenum">
              <a:rPr lang="it-IT" altLang="en-US"/>
              <a:pPr/>
              <a:t>31</a:t>
            </a:fld>
            <a:endParaRPr lang="it-IT"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48FD943-E65F-42EC-A1C0-CCAB7C1F4336}" type="slidenum">
              <a:rPr lang="it-IT" altLang="en-US"/>
              <a:pPr/>
              <a:t>32</a:t>
            </a:fld>
            <a:endParaRPr lang="it-IT" altLang="en-US"/>
          </a:p>
        </p:txBody>
      </p:sp>
      <p:sp>
        <p:nvSpPr>
          <p:cNvPr id="6758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758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55</a:t>
            </a:r>
          </a:p>
        </p:txBody>
      </p:sp>
      <p:sp>
        <p:nvSpPr>
          <p:cNvPr id="6758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759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759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6759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195C5165-B093-44D2-B118-3B0FB2F705AF}" type="slidenum">
              <a:rPr lang="it-IT" altLang="en-US"/>
              <a:pPr/>
              <a:t>33</a:t>
            </a:fld>
            <a:endParaRPr lang="it-IT"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6A95AF5B-B128-42C1-AE3E-AB1567AC4A9A}" type="slidenum">
              <a:rPr lang="it-IT" altLang="en-US"/>
              <a:pPr/>
              <a:t>34</a:t>
            </a:fld>
            <a:endParaRPr lang="it-IT" altLang="en-US"/>
          </a:p>
        </p:txBody>
      </p:sp>
      <p:sp>
        <p:nvSpPr>
          <p:cNvPr id="7168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68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62</a:t>
            </a:r>
          </a:p>
        </p:txBody>
      </p:sp>
      <p:sp>
        <p:nvSpPr>
          <p:cNvPr id="7168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68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68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7168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A06A761-372A-46A1-81D8-1AED3832EEF3}" type="slidenum">
              <a:rPr lang="it-IT" altLang="en-US"/>
              <a:pPr/>
              <a:t>35</a:t>
            </a:fld>
            <a:endParaRPr lang="it-IT" altLang="en-US"/>
          </a:p>
        </p:txBody>
      </p:sp>
      <p:sp>
        <p:nvSpPr>
          <p:cNvPr id="73731"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3732"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60</a:t>
            </a:r>
          </a:p>
        </p:txBody>
      </p:sp>
      <p:sp>
        <p:nvSpPr>
          <p:cNvPr id="73733"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3734"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3735"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73736"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B25A499F-9507-42E8-934F-F9553E6668F2}" type="slidenum">
              <a:rPr lang="it-IT" altLang="en-US"/>
              <a:pPr/>
              <a:t>36</a:t>
            </a:fld>
            <a:endParaRPr lang="it-IT"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AD41B263-A138-4C4B-AE42-6B29DDCB43A8}" type="slidenum">
              <a:rPr lang="it-IT" altLang="en-US"/>
              <a:pPr/>
              <a:t>37</a:t>
            </a:fld>
            <a:endParaRPr lang="it-IT" altLang="en-US"/>
          </a:p>
        </p:txBody>
      </p:sp>
      <p:sp>
        <p:nvSpPr>
          <p:cNvPr id="7782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782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68</a:t>
            </a:r>
          </a:p>
        </p:txBody>
      </p:sp>
      <p:sp>
        <p:nvSpPr>
          <p:cNvPr id="7782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783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783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7783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82352FEB-CF38-4136-BEE2-9A6A48236FF6}" type="slidenum">
              <a:rPr lang="it-IT" altLang="en-US"/>
              <a:pPr/>
              <a:t>38</a:t>
            </a:fld>
            <a:endParaRPr lang="it-IT" altLang="en-US"/>
          </a:p>
        </p:txBody>
      </p:sp>
      <p:sp>
        <p:nvSpPr>
          <p:cNvPr id="7987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987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12</a:t>
            </a:r>
          </a:p>
        </p:txBody>
      </p:sp>
      <p:sp>
        <p:nvSpPr>
          <p:cNvPr id="7987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987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987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7988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6F2F4A9C-BD8F-492E-AD0A-2B9E56CAEE91}" type="slidenum">
              <a:rPr lang="it-IT" altLang="en-US"/>
              <a:pPr/>
              <a:t>39</a:t>
            </a:fld>
            <a:endParaRPr lang="it-IT"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033DC3B9-F22B-4AD2-BD8D-5C26A8741E13}" type="slidenum">
              <a:rPr lang="it-IT" altLang="en-US"/>
              <a:pPr/>
              <a:t>40</a:t>
            </a:fld>
            <a:endParaRPr lang="it-IT"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BE8804A-52EA-4866-8A4B-8C68383E7C18}" type="slidenum">
              <a:rPr lang="it-IT" altLang="en-US"/>
              <a:pPr/>
              <a:t>4</a:t>
            </a:fld>
            <a:endParaRPr lang="it-IT" altLang="en-US"/>
          </a:p>
        </p:txBody>
      </p:sp>
      <p:sp>
        <p:nvSpPr>
          <p:cNvPr id="14339"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40"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117</a:t>
            </a:r>
          </a:p>
        </p:txBody>
      </p:sp>
      <p:sp>
        <p:nvSpPr>
          <p:cNvPr id="14341"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42"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43" name="Rectangle 6"/>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44" name="Rectangle 7"/>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044" tIns="48162" rIns="98044" bIns="48162"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300">
                <a:latin typeface="Times New Roman" panose="02020603050405020304" pitchFamily="18" charset="0"/>
              </a:rPr>
              <a:t>1</a:t>
            </a:r>
          </a:p>
        </p:txBody>
      </p:sp>
      <p:sp>
        <p:nvSpPr>
          <p:cNvPr id="14345" name="Rectangle 8"/>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46" name="Rectangle 9"/>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47" name="Rectangle 10"/>
          <p:cNvSpPr>
            <a:spLocks noGrp="1" noRot="1" noChangeAspect="1" noChangeArrowheads="1" noTextEdit="1"/>
          </p:cNvSpPr>
          <p:nvPr>
            <p:ph type="sldImg"/>
          </p:nvPr>
        </p:nvSpPr>
        <p:spPr>
          <a:xfrm>
            <a:off x="1003300" y="774700"/>
            <a:ext cx="5099050" cy="3824288"/>
          </a:xfrm>
          <a:ln w="12700" cap="flat"/>
        </p:spPr>
      </p:sp>
      <p:sp>
        <p:nvSpPr>
          <p:cNvPr id="14348"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82352FEB-CF38-4136-BEE2-9A6A48236FF6}" type="slidenum">
              <a:rPr lang="it-IT" altLang="en-US"/>
              <a:pPr/>
              <a:t>41</a:t>
            </a:fld>
            <a:endParaRPr lang="it-IT" altLang="en-US"/>
          </a:p>
        </p:txBody>
      </p:sp>
      <p:sp>
        <p:nvSpPr>
          <p:cNvPr id="7987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987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12</a:t>
            </a:r>
          </a:p>
        </p:txBody>
      </p:sp>
      <p:sp>
        <p:nvSpPr>
          <p:cNvPr id="7987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987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987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7988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extLst>
      <p:ext uri="{BB962C8B-B14F-4D97-AF65-F5344CB8AC3E}">
        <p14:creationId xmlns:p14="http://schemas.microsoft.com/office/powerpoint/2010/main" val="26003325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01EDA31C-B337-4C18-89F4-CF12E7F6E469}" type="slidenum">
              <a:rPr lang="it-IT" altLang="en-US"/>
              <a:pPr/>
              <a:t>42</a:t>
            </a:fld>
            <a:endParaRPr lang="it-IT"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FC3E2F11-B9EC-4F53-BABC-050D9960C2D3}" type="slidenum">
              <a:rPr lang="it-IT" altLang="en-US"/>
              <a:pPr/>
              <a:t>43</a:t>
            </a:fld>
            <a:endParaRPr lang="it-IT"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C31CCBF3-829C-4137-83D8-1C004C556DAB}" type="slidenum">
              <a:rPr lang="it-IT" altLang="en-US"/>
              <a:pPr/>
              <a:t>44</a:t>
            </a:fld>
            <a:endParaRPr lang="it-IT" altLang="en-US"/>
          </a:p>
        </p:txBody>
      </p:sp>
      <p:sp>
        <p:nvSpPr>
          <p:cNvPr id="9011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011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73</a:t>
            </a:r>
          </a:p>
        </p:txBody>
      </p:sp>
      <p:sp>
        <p:nvSpPr>
          <p:cNvPr id="9011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011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011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9012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DAAEE068-08FF-40BF-A2BE-B0A3BD490E55}" type="slidenum">
              <a:rPr lang="it-IT" altLang="en-US"/>
              <a:pPr/>
              <a:t>45</a:t>
            </a:fld>
            <a:endParaRPr lang="it-IT" altLang="en-US"/>
          </a:p>
        </p:txBody>
      </p:sp>
      <p:sp>
        <p:nvSpPr>
          <p:cNvPr id="9216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6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81</a:t>
            </a:r>
          </a:p>
        </p:txBody>
      </p:sp>
      <p:sp>
        <p:nvSpPr>
          <p:cNvPr id="9216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6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6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9216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98387FD-4520-4E03-88DF-4939219AC63E}" type="slidenum">
              <a:rPr lang="it-IT" altLang="en-US"/>
              <a:pPr/>
              <a:t>46</a:t>
            </a:fld>
            <a:endParaRPr lang="it-IT"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55E594B-9EF8-448F-9630-A895D4DE21A8}" type="slidenum">
              <a:rPr lang="it-IT" altLang="en-US"/>
              <a:pPr/>
              <a:t>47</a:t>
            </a:fld>
            <a:endParaRPr lang="it-IT"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B919C8E9-0E0D-4AB1-8F3F-27AA428F3F15}" type="slidenum">
              <a:rPr lang="it-IT" altLang="en-US"/>
              <a:pPr/>
              <a:t>48</a:t>
            </a:fld>
            <a:endParaRPr lang="it-IT"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D0C4415A-414B-4F34-B864-1BBFB8EF15DA}" type="slidenum">
              <a:rPr lang="it-IT" altLang="en-US"/>
              <a:pPr/>
              <a:t>49</a:t>
            </a:fld>
            <a:endParaRPr lang="it-IT"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C9A0376E-0E7A-4DC0-9332-E91C25B3204E}" type="slidenum">
              <a:rPr lang="it-IT" altLang="en-US"/>
              <a:pPr/>
              <a:t>50</a:t>
            </a:fld>
            <a:endParaRPr lang="it-IT" altLang="en-US"/>
          </a:p>
        </p:txBody>
      </p:sp>
      <p:sp>
        <p:nvSpPr>
          <p:cNvPr id="106499"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6500"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81</a:t>
            </a:r>
          </a:p>
        </p:txBody>
      </p:sp>
      <p:sp>
        <p:nvSpPr>
          <p:cNvPr id="106501"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6502"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6503"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06504"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1CC28457-01E4-48CD-A2CF-C3868EE17D80}" type="slidenum">
              <a:rPr lang="it-IT" altLang="en-US"/>
              <a:pPr/>
              <a:t>5</a:t>
            </a:fld>
            <a:endParaRPr lang="it-IT"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FD9D1290-5E9C-46F6-BAAD-054B6BF06D58}" type="slidenum">
              <a:rPr lang="it-IT" altLang="en-US"/>
              <a:pPr/>
              <a:t>51</a:t>
            </a:fld>
            <a:endParaRPr lang="it-IT" altLang="en-US"/>
          </a:p>
        </p:txBody>
      </p:sp>
      <p:sp>
        <p:nvSpPr>
          <p:cNvPr id="10854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854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96</a:t>
            </a:r>
          </a:p>
        </p:txBody>
      </p:sp>
      <p:sp>
        <p:nvSpPr>
          <p:cNvPr id="10854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855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855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0855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182D1B05-BAEC-485B-AF86-79362C42CE12}" type="slidenum">
              <a:rPr lang="it-IT" altLang="en-US"/>
              <a:pPr/>
              <a:t>52</a:t>
            </a:fld>
            <a:endParaRPr lang="it-IT" alt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4692621-8129-4AEB-9FF5-E8AA1A678B31}" type="slidenum">
              <a:rPr lang="it-IT" altLang="en-US"/>
              <a:pPr/>
              <a:t>53</a:t>
            </a:fld>
            <a:endParaRPr lang="it-IT" altLang="en-US"/>
          </a:p>
        </p:txBody>
      </p:sp>
      <p:sp>
        <p:nvSpPr>
          <p:cNvPr id="11264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264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86</a:t>
            </a:r>
          </a:p>
        </p:txBody>
      </p:sp>
      <p:sp>
        <p:nvSpPr>
          <p:cNvPr id="11264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264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264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1264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1D74AC1C-F414-419A-9C9D-D858779C3A12}" type="slidenum">
              <a:rPr lang="it-IT" altLang="en-US"/>
              <a:pPr/>
              <a:t>54</a:t>
            </a:fld>
            <a:endParaRPr lang="it-IT" altLang="en-US"/>
          </a:p>
        </p:txBody>
      </p:sp>
      <p:sp>
        <p:nvSpPr>
          <p:cNvPr id="114691"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4692"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94</a:t>
            </a:r>
          </a:p>
        </p:txBody>
      </p:sp>
      <p:sp>
        <p:nvSpPr>
          <p:cNvPr id="114693"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4694"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4695"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14696"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B3398123-435F-45DE-A658-ED7D63EE5469}" type="slidenum">
              <a:rPr lang="it-IT" altLang="en-US"/>
              <a:pPr/>
              <a:t>55</a:t>
            </a:fld>
            <a:endParaRPr lang="it-IT" altLang="en-US"/>
          </a:p>
        </p:txBody>
      </p:sp>
      <p:sp>
        <p:nvSpPr>
          <p:cNvPr id="116739"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6740"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96</a:t>
            </a:r>
          </a:p>
        </p:txBody>
      </p:sp>
      <p:sp>
        <p:nvSpPr>
          <p:cNvPr id="116741"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6742"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6743"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16744"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DE2702BA-3BFA-4A46-957A-F6B0E0459F91}" type="slidenum">
              <a:rPr lang="it-IT" altLang="en-US"/>
              <a:pPr/>
              <a:t>56</a:t>
            </a:fld>
            <a:endParaRPr lang="it-IT" altLang="en-US"/>
          </a:p>
        </p:txBody>
      </p:sp>
      <p:sp>
        <p:nvSpPr>
          <p:cNvPr id="118787"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8788"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107</a:t>
            </a:r>
          </a:p>
        </p:txBody>
      </p:sp>
      <p:sp>
        <p:nvSpPr>
          <p:cNvPr id="118789"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8790"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8791"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18792"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321C41AD-2FD8-4E89-8F3F-1A08381D6FE4}" type="slidenum">
              <a:rPr lang="it-IT" altLang="en-US"/>
              <a:pPr/>
              <a:t>57</a:t>
            </a:fld>
            <a:endParaRPr lang="it-IT" alt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881A8C3-A021-43AF-9624-EA148A0455CA}" type="slidenum">
              <a:rPr lang="it-IT" altLang="en-US"/>
              <a:pPr/>
              <a:t>58</a:t>
            </a:fld>
            <a:endParaRPr lang="it-IT" altLang="en-US"/>
          </a:p>
        </p:txBody>
      </p:sp>
      <p:sp>
        <p:nvSpPr>
          <p:cNvPr id="122883"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2884"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a:t>
            </a:r>
          </a:p>
        </p:txBody>
      </p:sp>
      <p:sp>
        <p:nvSpPr>
          <p:cNvPr id="122885"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2886"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2887"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2888"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a:t>
            </a:r>
          </a:p>
        </p:txBody>
      </p:sp>
      <p:sp>
        <p:nvSpPr>
          <p:cNvPr id="122889"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2890"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2891" name="Rectangle 10"/>
          <p:cNvSpPr>
            <a:spLocks noGrp="1" noRot="1" noChangeAspect="1" noChangeArrowheads="1" noTextEdit="1"/>
          </p:cNvSpPr>
          <p:nvPr>
            <p:ph type="sldImg"/>
          </p:nvPr>
        </p:nvSpPr>
        <p:spPr>
          <a:xfrm>
            <a:off x="1003300" y="774700"/>
            <a:ext cx="5099050" cy="3824288"/>
          </a:xfrm>
          <a:ln w="12700" cap="flat"/>
        </p:spPr>
      </p:sp>
      <p:sp>
        <p:nvSpPr>
          <p:cNvPr id="122892"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B616F2B5-1CA0-41F9-9533-BDFAFA81E7FB}" type="slidenum">
              <a:rPr lang="it-IT" altLang="en-US"/>
              <a:pPr/>
              <a:t>59</a:t>
            </a:fld>
            <a:endParaRPr lang="it-IT" altLang="en-US"/>
          </a:p>
        </p:txBody>
      </p:sp>
      <p:sp>
        <p:nvSpPr>
          <p:cNvPr id="129027"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9028"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35</a:t>
            </a:r>
          </a:p>
        </p:txBody>
      </p:sp>
      <p:sp>
        <p:nvSpPr>
          <p:cNvPr id="129029"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9030"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9031"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9032"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23</a:t>
            </a:r>
          </a:p>
        </p:txBody>
      </p:sp>
      <p:sp>
        <p:nvSpPr>
          <p:cNvPr id="129033"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9034"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9035" name="Rectangle 10"/>
          <p:cNvSpPr>
            <a:spLocks noGrp="1" noRot="1" noChangeAspect="1" noChangeArrowheads="1" noTextEdit="1"/>
          </p:cNvSpPr>
          <p:nvPr>
            <p:ph type="sldImg"/>
          </p:nvPr>
        </p:nvSpPr>
        <p:spPr>
          <a:xfrm>
            <a:off x="1003300" y="774700"/>
            <a:ext cx="5099050" cy="3824288"/>
          </a:xfrm>
          <a:ln w="12700" cap="flat"/>
        </p:spPr>
      </p:sp>
      <p:sp>
        <p:nvSpPr>
          <p:cNvPr id="129036"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DAAEE068-08FF-40BF-A2BE-B0A3BD490E55}" type="slidenum">
              <a:rPr lang="it-IT" altLang="en-US"/>
              <a:pPr/>
              <a:t>60</a:t>
            </a:fld>
            <a:endParaRPr lang="it-IT" altLang="en-US"/>
          </a:p>
        </p:txBody>
      </p:sp>
      <p:sp>
        <p:nvSpPr>
          <p:cNvPr id="9216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6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81</a:t>
            </a:r>
          </a:p>
        </p:txBody>
      </p:sp>
      <p:sp>
        <p:nvSpPr>
          <p:cNvPr id="9216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6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6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9216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extLst>
      <p:ext uri="{BB962C8B-B14F-4D97-AF65-F5344CB8AC3E}">
        <p14:creationId xmlns:p14="http://schemas.microsoft.com/office/powerpoint/2010/main" val="1431842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B915C8E1-E291-4C01-8E88-0DE9F3C537B7}" type="slidenum">
              <a:rPr lang="it-IT" altLang="en-US"/>
              <a:pPr/>
              <a:t>6</a:t>
            </a:fld>
            <a:endParaRPr lang="it-IT" altLang="en-US"/>
          </a:p>
        </p:txBody>
      </p:sp>
      <p:sp>
        <p:nvSpPr>
          <p:cNvPr id="18435"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8436"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8</a:t>
            </a:r>
          </a:p>
        </p:txBody>
      </p:sp>
      <p:sp>
        <p:nvSpPr>
          <p:cNvPr id="18437"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8438"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8439"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18440"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FF42F9BB-7568-4554-8BD9-1A11F50C7C78}" type="slidenum">
              <a:rPr lang="it-IT" altLang="en-US"/>
              <a:pPr/>
              <a:t>61</a:t>
            </a:fld>
            <a:endParaRPr lang="it-IT" altLang="en-US"/>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8FD2CC37-D056-4F53-8537-36A10990A52D}" type="slidenum">
              <a:rPr lang="it-IT" altLang="en-US"/>
              <a:pPr/>
              <a:t>62</a:t>
            </a:fld>
            <a:endParaRPr lang="it-IT" altLang="en-US"/>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35B3D09C-866D-438C-ACBB-7EF0A7CB2CC6}" type="slidenum">
              <a:rPr lang="it-IT" altLang="en-US"/>
              <a:pPr/>
              <a:t>63</a:t>
            </a:fld>
            <a:endParaRPr lang="it-IT"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1BD46250-6044-4AA0-8EAA-13658ED87BEE}" type="slidenum">
              <a:rPr lang="it-IT" altLang="en-US"/>
              <a:pPr/>
              <a:t>64</a:t>
            </a:fld>
            <a:endParaRPr lang="it-IT" alt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4B0492DC-B416-4092-9325-37424285B641}" type="slidenum">
              <a:rPr lang="it-IT" altLang="en-US"/>
              <a:pPr/>
              <a:t>65</a:t>
            </a:fld>
            <a:endParaRPr lang="it-IT" altLang="en-US"/>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A0502872-B770-4266-BFE0-B30F2208B758}" type="slidenum">
              <a:rPr lang="it-IT" altLang="en-US"/>
              <a:pPr/>
              <a:t>66</a:t>
            </a:fld>
            <a:endParaRPr lang="it-IT" altLang="en-US"/>
          </a:p>
        </p:txBody>
      </p:sp>
      <p:sp>
        <p:nvSpPr>
          <p:cNvPr id="141315"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1316"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42</a:t>
            </a:r>
          </a:p>
        </p:txBody>
      </p:sp>
      <p:sp>
        <p:nvSpPr>
          <p:cNvPr id="141317"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1318"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1319"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1320"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30</a:t>
            </a:r>
          </a:p>
        </p:txBody>
      </p:sp>
      <p:sp>
        <p:nvSpPr>
          <p:cNvPr id="141321"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1322"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1323" name="Rectangle 10"/>
          <p:cNvSpPr>
            <a:spLocks noGrp="1" noRot="1" noChangeAspect="1" noChangeArrowheads="1" noTextEdit="1"/>
          </p:cNvSpPr>
          <p:nvPr>
            <p:ph type="sldImg"/>
          </p:nvPr>
        </p:nvSpPr>
        <p:spPr>
          <a:xfrm>
            <a:off x="1003300" y="774700"/>
            <a:ext cx="5099050" cy="3824288"/>
          </a:xfrm>
          <a:ln w="12700" cap="flat"/>
        </p:spPr>
      </p:sp>
      <p:sp>
        <p:nvSpPr>
          <p:cNvPr id="141324"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2973E55F-A592-413B-B2F8-75FEE7AC39EF}" type="slidenum">
              <a:rPr lang="it-IT" altLang="en-US"/>
              <a:pPr/>
              <a:t>67</a:t>
            </a:fld>
            <a:endParaRPr lang="it-IT" altLang="en-US"/>
          </a:p>
        </p:txBody>
      </p:sp>
      <p:sp>
        <p:nvSpPr>
          <p:cNvPr id="143363"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364"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45</a:t>
            </a:r>
          </a:p>
        </p:txBody>
      </p:sp>
      <p:sp>
        <p:nvSpPr>
          <p:cNvPr id="143365"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366"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367"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368"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31</a:t>
            </a:r>
          </a:p>
        </p:txBody>
      </p:sp>
      <p:sp>
        <p:nvSpPr>
          <p:cNvPr id="143369"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370"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3371" name="Rectangle 10"/>
          <p:cNvSpPr>
            <a:spLocks noGrp="1" noRot="1" noChangeAspect="1" noChangeArrowheads="1" noTextEdit="1"/>
          </p:cNvSpPr>
          <p:nvPr>
            <p:ph type="sldImg"/>
          </p:nvPr>
        </p:nvSpPr>
        <p:spPr>
          <a:xfrm>
            <a:off x="1003300" y="774700"/>
            <a:ext cx="5099050" cy="3824288"/>
          </a:xfrm>
          <a:ln w="12700" cap="flat"/>
        </p:spPr>
      </p:sp>
      <p:sp>
        <p:nvSpPr>
          <p:cNvPr id="143372"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6C4F2229-38C4-4D8E-B0A6-FD5FECFFE594}" type="slidenum">
              <a:rPr lang="it-IT" altLang="en-US"/>
              <a:pPr/>
              <a:t>68</a:t>
            </a:fld>
            <a:endParaRPr lang="it-IT" altLang="en-US"/>
          </a:p>
        </p:txBody>
      </p:sp>
      <p:sp>
        <p:nvSpPr>
          <p:cNvPr id="145411"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5412"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48</a:t>
            </a:r>
          </a:p>
        </p:txBody>
      </p:sp>
      <p:sp>
        <p:nvSpPr>
          <p:cNvPr id="145413"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5414"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5415"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5416"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34</a:t>
            </a:r>
          </a:p>
        </p:txBody>
      </p:sp>
      <p:sp>
        <p:nvSpPr>
          <p:cNvPr id="145417"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5418"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5419" name="Rectangle 10"/>
          <p:cNvSpPr>
            <a:spLocks noGrp="1" noRot="1" noChangeAspect="1" noChangeArrowheads="1" noTextEdit="1"/>
          </p:cNvSpPr>
          <p:nvPr>
            <p:ph type="sldImg"/>
          </p:nvPr>
        </p:nvSpPr>
        <p:spPr>
          <a:xfrm>
            <a:off x="1003300" y="774700"/>
            <a:ext cx="5099050" cy="3824288"/>
          </a:xfrm>
          <a:ln w="12700" cap="flat"/>
        </p:spPr>
      </p:sp>
      <p:sp>
        <p:nvSpPr>
          <p:cNvPr id="145420"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767F44A8-E1DF-4015-BC2E-DC44056E151F}" type="slidenum">
              <a:rPr lang="it-IT" altLang="en-US"/>
              <a:pPr/>
              <a:t>69</a:t>
            </a:fld>
            <a:endParaRPr lang="it-IT" altLang="en-US"/>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9ED84F7E-D794-4811-9079-B2A017B4C85C}" type="slidenum">
              <a:rPr lang="it-IT" altLang="en-US"/>
              <a:pPr/>
              <a:t>70</a:t>
            </a:fld>
            <a:endParaRPr lang="it-IT" altLang="en-US"/>
          </a:p>
        </p:txBody>
      </p:sp>
      <p:sp>
        <p:nvSpPr>
          <p:cNvPr id="149507"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9508"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57</a:t>
            </a:r>
          </a:p>
        </p:txBody>
      </p:sp>
      <p:sp>
        <p:nvSpPr>
          <p:cNvPr id="149509"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9510"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9511"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9512"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39</a:t>
            </a:r>
          </a:p>
        </p:txBody>
      </p:sp>
      <p:sp>
        <p:nvSpPr>
          <p:cNvPr id="149513"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9514"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9515" name="Rectangle 10"/>
          <p:cNvSpPr>
            <a:spLocks noGrp="1" noRot="1" noChangeAspect="1" noChangeArrowheads="1" noTextEdit="1"/>
          </p:cNvSpPr>
          <p:nvPr>
            <p:ph type="sldImg"/>
          </p:nvPr>
        </p:nvSpPr>
        <p:spPr>
          <a:xfrm>
            <a:off x="1003300" y="774700"/>
            <a:ext cx="5099050" cy="3824288"/>
          </a:xfrm>
          <a:ln w="12700" cap="flat"/>
        </p:spPr>
      </p:sp>
      <p:sp>
        <p:nvSpPr>
          <p:cNvPr id="149516"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EBB8D8BF-B54E-40F4-A8C0-4AE34996F450}" type="slidenum">
              <a:rPr lang="it-IT" altLang="en-US"/>
              <a:pPr/>
              <a:t>7</a:t>
            </a:fld>
            <a:endParaRPr lang="it-IT" altLang="en-US"/>
          </a:p>
        </p:txBody>
      </p:sp>
      <p:sp>
        <p:nvSpPr>
          <p:cNvPr id="20483"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0484"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8</a:t>
            </a:r>
          </a:p>
        </p:txBody>
      </p:sp>
      <p:sp>
        <p:nvSpPr>
          <p:cNvPr id="20485"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0486"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0487"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20488"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9FD887C5-20C0-43FA-9C17-71F5E9DD3624}" type="slidenum">
              <a:rPr lang="it-IT" altLang="en-US"/>
              <a:pPr/>
              <a:t>72</a:t>
            </a:fld>
            <a:endParaRPr lang="it-IT" altLang="en-US"/>
          </a:p>
        </p:txBody>
      </p:sp>
      <p:sp>
        <p:nvSpPr>
          <p:cNvPr id="151555"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1556"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55</a:t>
            </a:r>
          </a:p>
        </p:txBody>
      </p:sp>
      <p:sp>
        <p:nvSpPr>
          <p:cNvPr id="151557"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1558"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1559"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1560"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34</a:t>
            </a:r>
          </a:p>
        </p:txBody>
      </p:sp>
      <p:sp>
        <p:nvSpPr>
          <p:cNvPr id="151561"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1562"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1563" name="Rectangle 10"/>
          <p:cNvSpPr>
            <a:spLocks noGrp="1" noRot="1" noChangeAspect="1" noChangeArrowheads="1" noTextEdit="1"/>
          </p:cNvSpPr>
          <p:nvPr>
            <p:ph type="sldImg"/>
          </p:nvPr>
        </p:nvSpPr>
        <p:spPr>
          <a:xfrm>
            <a:off x="1003300" y="774700"/>
            <a:ext cx="5099050" cy="3824288"/>
          </a:xfrm>
          <a:ln w="12700" cap="flat"/>
        </p:spPr>
      </p:sp>
      <p:sp>
        <p:nvSpPr>
          <p:cNvPr id="151564"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77CE1587-000D-4A2A-A77C-1A6890C97646}" type="slidenum">
              <a:rPr lang="it-IT" altLang="en-US"/>
              <a:pPr/>
              <a:t>73</a:t>
            </a:fld>
            <a:endParaRPr lang="it-IT" altLang="en-US"/>
          </a:p>
        </p:txBody>
      </p:sp>
      <p:sp>
        <p:nvSpPr>
          <p:cNvPr id="153603"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3604"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61</a:t>
            </a:r>
          </a:p>
        </p:txBody>
      </p:sp>
      <p:sp>
        <p:nvSpPr>
          <p:cNvPr id="153605"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3606"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3607"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3608"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40</a:t>
            </a:r>
          </a:p>
        </p:txBody>
      </p:sp>
      <p:sp>
        <p:nvSpPr>
          <p:cNvPr id="153609"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3610"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3611" name="Rectangle 10"/>
          <p:cNvSpPr>
            <a:spLocks noGrp="1" noRot="1" noChangeAspect="1" noChangeArrowheads="1" noTextEdit="1"/>
          </p:cNvSpPr>
          <p:nvPr>
            <p:ph type="sldImg"/>
          </p:nvPr>
        </p:nvSpPr>
        <p:spPr>
          <a:xfrm>
            <a:off x="1003300" y="774700"/>
            <a:ext cx="5099050" cy="3824288"/>
          </a:xfrm>
          <a:ln w="12700" cap="flat"/>
        </p:spPr>
      </p:sp>
      <p:sp>
        <p:nvSpPr>
          <p:cNvPr id="153612"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7D36F882-34BF-49EE-A1A6-E74B0536690E}" type="slidenum">
              <a:rPr lang="it-IT" altLang="en-US"/>
              <a:pPr/>
              <a:t>74</a:t>
            </a:fld>
            <a:endParaRPr lang="it-IT" altLang="en-US"/>
          </a:p>
        </p:txBody>
      </p:sp>
      <p:sp>
        <p:nvSpPr>
          <p:cNvPr id="155651" name="Rectangle 2"/>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5652" name="Rectangle 3"/>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64</a:t>
            </a:r>
          </a:p>
        </p:txBody>
      </p:sp>
      <p:sp>
        <p:nvSpPr>
          <p:cNvPr id="155653" name="Rectangle 4"/>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5654" name="Rectangle 5"/>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5655" name="Rectangle 6"/>
          <p:cNvSpPr>
            <a:spLocks noChangeArrowheads="1"/>
          </p:cNvSpPr>
          <p:nvPr/>
        </p:nvSpPr>
        <p:spPr bwMode="auto">
          <a:xfrm>
            <a:off x="4023992" y="0"/>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5656" name="Rectangle 7"/>
          <p:cNvSpPr>
            <a:spLocks noChangeArrowheads="1"/>
          </p:cNvSpPr>
          <p:nvPr/>
        </p:nvSpPr>
        <p:spPr bwMode="auto">
          <a:xfrm>
            <a:off x="4023992" y="9722882"/>
            <a:ext cx="3080071"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41</a:t>
            </a:r>
          </a:p>
        </p:txBody>
      </p:sp>
      <p:sp>
        <p:nvSpPr>
          <p:cNvPr id="155657" name="Rectangle 8"/>
          <p:cNvSpPr>
            <a:spLocks noChangeArrowheads="1"/>
          </p:cNvSpPr>
          <p:nvPr/>
        </p:nvSpPr>
        <p:spPr bwMode="auto">
          <a:xfrm>
            <a:off x="0" y="9722882"/>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5658" name="Rectangle 9"/>
          <p:cNvSpPr>
            <a:spLocks noChangeArrowheads="1"/>
          </p:cNvSpPr>
          <p:nvPr/>
        </p:nvSpPr>
        <p:spPr bwMode="auto">
          <a:xfrm>
            <a:off x="0" y="0"/>
            <a:ext cx="3080072"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5659" name="Rectangle 10"/>
          <p:cNvSpPr>
            <a:spLocks noGrp="1" noRot="1" noChangeAspect="1" noChangeArrowheads="1" noTextEdit="1"/>
          </p:cNvSpPr>
          <p:nvPr>
            <p:ph type="sldImg"/>
          </p:nvPr>
        </p:nvSpPr>
        <p:spPr>
          <a:xfrm>
            <a:off x="1003300" y="774700"/>
            <a:ext cx="5099050" cy="3824288"/>
          </a:xfrm>
          <a:ln w="12700" cap="flat"/>
        </p:spPr>
      </p:sp>
      <p:sp>
        <p:nvSpPr>
          <p:cNvPr id="155660" name="Rectangle 11"/>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79C390ED-D1E2-4AE8-A4FA-48E9C6103972}" type="slidenum">
              <a:rPr lang="it-IT" altLang="en-US"/>
              <a:pPr/>
              <a:t>75</a:t>
            </a:fld>
            <a:endParaRPr lang="it-IT" altLang="en-US"/>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xfrm>
            <a:off x="947209" y="4861441"/>
            <a:ext cx="5209646" cy="4605576"/>
          </a:xfrm>
          <a:noFill/>
        </p:spPr>
        <p:txBody>
          <a:bodyPr/>
          <a:lstStyle/>
          <a:p>
            <a:pPr eaLnBrk="1" hangingPunct="1"/>
            <a:endParaRPr lang="en-US"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97016FB1-6476-428F-875D-1D9669629DE2}" type="slidenum">
              <a:rPr lang="it-IT" altLang="en-US"/>
              <a:pPr/>
              <a:t>76</a:t>
            </a:fld>
            <a:endParaRPr lang="it-IT" altLang="en-US"/>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814AE808-71D8-497D-A455-88D2BA136682}" type="slidenum">
              <a:rPr lang="it-IT" altLang="en-US"/>
              <a:pPr/>
              <a:t>8</a:t>
            </a:fld>
            <a:endParaRPr lang="it-IT" altLang="en-US"/>
          </a:p>
        </p:txBody>
      </p:sp>
      <p:sp>
        <p:nvSpPr>
          <p:cNvPr id="22531"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2532"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10</a:t>
            </a:r>
          </a:p>
        </p:txBody>
      </p:sp>
      <p:sp>
        <p:nvSpPr>
          <p:cNvPr id="22533"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2534"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2535"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22536"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804986" indent="-309610">
              <a:defRPr>
                <a:solidFill>
                  <a:schemeClr val="tx1"/>
                </a:solidFill>
                <a:latin typeface="Arial" panose="020B0604020202020204" pitchFamily="34" charset="0"/>
              </a:defRPr>
            </a:lvl2pPr>
            <a:lvl3pPr marL="1238441" indent="-247688">
              <a:defRPr>
                <a:solidFill>
                  <a:schemeClr val="tx1"/>
                </a:solidFill>
                <a:latin typeface="Arial" panose="020B0604020202020204" pitchFamily="34" charset="0"/>
              </a:defRPr>
            </a:lvl3pPr>
            <a:lvl4pPr marL="1733817" indent="-247688">
              <a:defRPr>
                <a:solidFill>
                  <a:schemeClr val="tx1"/>
                </a:solidFill>
                <a:latin typeface="Arial" panose="020B0604020202020204" pitchFamily="34" charset="0"/>
              </a:defRPr>
            </a:lvl4pPr>
            <a:lvl5pPr marL="2229193" indent="-247688">
              <a:defRPr>
                <a:solidFill>
                  <a:schemeClr val="tx1"/>
                </a:solidFill>
                <a:latin typeface="Arial" panose="020B0604020202020204" pitchFamily="34" charset="0"/>
              </a:defRPr>
            </a:lvl5pPr>
            <a:lvl6pPr marL="2724569" indent="-247688" eaLnBrk="0" fontAlgn="base" hangingPunct="0">
              <a:spcBef>
                <a:spcPct val="0"/>
              </a:spcBef>
              <a:spcAft>
                <a:spcPct val="0"/>
              </a:spcAft>
              <a:defRPr>
                <a:solidFill>
                  <a:schemeClr val="tx1"/>
                </a:solidFill>
                <a:latin typeface="Arial" panose="020B0604020202020204" pitchFamily="34" charset="0"/>
              </a:defRPr>
            </a:lvl6pPr>
            <a:lvl7pPr marL="3219945" indent="-247688" eaLnBrk="0" fontAlgn="base" hangingPunct="0">
              <a:spcBef>
                <a:spcPct val="0"/>
              </a:spcBef>
              <a:spcAft>
                <a:spcPct val="0"/>
              </a:spcAft>
              <a:defRPr>
                <a:solidFill>
                  <a:schemeClr val="tx1"/>
                </a:solidFill>
                <a:latin typeface="Arial" panose="020B0604020202020204" pitchFamily="34" charset="0"/>
              </a:defRPr>
            </a:lvl7pPr>
            <a:lvl8pPr marL="3715322" indent="-247688" eaLnBrk="0" fontAlgn="base" hangingPunct="0">
              <a:spcBef>
                <a:spcPct val="0"/>
              </a:spcBef>
              <a:spcAft>
                <a:spcPct val="0"/>
              </a:spcAft>
              <a:defRPr>
                <a:solidFill>
                  <a:schemeClr val="tx1"/>
                </a:solidFill>
                <a:latin typeface="Arial" panose="020B0604020202020204" pitchFamily="34" charset="0"/>
              </a:defRPr>
            </a:lvl8pPr>
            <a:lvl9pPr marL="4210698" indent="-247688" eaLnBrk="0" fontAlgn="base" hangingPunct="0">
              <a:spcBef>
                <a:spcPct val="0"/>
              </a:spcBef>
              <a:spcAft>
                <a:spcPct val="0"/>
              </a:spcAft>
              <a:defRPr>
                <a:solidFill>
                  <a:schemeClr val="tx1"/>
                </a:solidFill>
                <a:latin typeface="Arial" panose="020B0604020202020204" pitchFamily="34" charset="0"/>
              </a:defRPr>
            </a:lvl9pPr>
          </a:lstStyle>
          <a:p>
            <a:fld id="{4817E836-9758-49EE-BCEF-7E4C1CA8CDE0}" type="slidenum">
              <a:rPr lang="it-IT" altLang="en-US"/>
              <a:pPr/>
              <a:t>9</a:t>
            </a:fld>
            <a:endParaRPr lang="it-IT" altLang="en-US"/>
          </a:p>
        </p:txBody>
      </p:sp>
      <p:sp>
        <p:nvSpPr>
          <p:cNvPr id="24579" name="Rectangle 2"/>
          <p:cNvSpPr>
            <a:spLocks noChangeArrowheads="1"/>
          </p:cNvSpPr>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4580" name="Rectangle 3"/>
          <p:cNvSpPr>
            <a:spLocks noChangeArrowheads="1"/>
          </p:cNvSpPr>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641" tIns="0" rIns="20641"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1100" i="1">
                <a:latin typeface="Times New Roman" panose="02020603050405020304" pitchFamily="18" charset="0"/>
              </a:rPr>
              <a:t>12</a:t>
            </a:r>
          </a:p>
        </p:txBody>
      </p:sp>
      <p:sp>
        <p:nvSpPr>
          <p:cNvPr id="24581" name="Rectangle 4"/>
          <p:cNvSpPr>
            <a:spLocks noChangeArrowheads="1"/>
          </p:cNvSpPr>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4582" name="Rectangle 5"/>
          <p:cNvSpPr>
            <a:spLocks noChangeArrowheads="1"/>
          </p:cNvSpP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75" tIns="49538" rIns="99075" bIns="49538"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4583" name="Rectangle 6"/>
          <p:cNvSpPr>
            <a:spLocks noGrp="1" noRot="1" noChangeAspect="1" noChangeArrowheads="1" noTextEdit="1"/>
          </p:cNvSpPr>
          <p:nvPr>
            <p:ph type="sldImg"/>
          </p:nvPr>
        </p:nvSpPr>
        <p:spPr>
          <a:xfrm>
            <a:off x="1003300" y="774700"/>
            <a:ext cx="5099050" cy="3824288"/>
          </a:xfrm>
          <a:ln w="12700" cap="flat">
            <a:solidFill>
              <a:schemeClr val="tx1"/>
            </a:solidFill>
          </a:ln>
        </p:spPr>
      </p:sp>
      <p:sp>
        <p:nvSpPr>
          <p:cNvPr id="24584" name="Rectangle 7"/>
          <p:cNvSpPr>
            <a:spLocks noGrp="1" noChangeArrowheads="1"/>
          </p:cNvSpPr>
          <p:nvPr>
            <p:ph type="body" idx="1"/>
          </p:nvPr>
        </p:nvSpPr>
        <p:spPr>
          <a:xfrm>
            <a:off x="947209" y="4861441"/>
            <a:ext cx="5209646" cy="4605576"/>
          </a:xfrm>
          <a:noFill/>
          <a:extLst>
            <a:ext uri="{91240B29-F687-4F45-9708-019B960494DF}">
              <a14:hiddenLine xmlns:a14="http://schemas.microsoft.com/office/drawing/2010/main" w="12700">
                <a:solidFill>
                  <a:schemeClr val="tx1"/>
                </a:solidFill>
                <a:miter lim="800000"/>
                <a:headEnd/>
                <a:tailEnd/>
              </a14:hiddenLine>
            </a:ext>
          </a:extLst>
        </p:spPr>
        <p:txBody>
          <a:bodyPr lIns="98044" tIns="48162" rIns="98044" bIns="48162"/>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A8ABE7DD-213F-48D5-BF63-0B294B45517C}" type="slidenum">
              <a:rPr lang="it-IT" altLang="en-US"/>
              <a:pPr>
                <a:defRPr/>
              </a:pPr>
              <a:t>‹N›</a:t>
            </a:fld>
            <a:endParaRPr lang="it-IT" altLang="en-US"/>
          </a:p>
        </p:txBody>
      </p:sp>
    </p:spTree>
    <p:extLst>
      <p:ext uri="{BB962C8B-B14F-4D97-AF65-F5344CB8AC3E}">
        <p14:creationId xmlns:p14="http://schemas.microsoft.com/office/powerpoint/2010/main" val="1953271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7EA9EEF4-AA22-4C5C-8519-C8820636E579}" type="slidenum">
              <a:rPr lang="it-IT" altLang="en-US"/>
              <a:pPr>
                <a:defRPr/>
              </a:pPr>
              <a:t>‹N›</a:t>
            </a:fld>
            <a:endParaRPr lang="it-IT" altLang="en-US"/>
          </a:p>
        </p:txBody>
      </p:sp>
    </p:spTree>
    <p:extLst>
      <p:ext uri="{BB962C8B-B14F-4D97-AF65-F5344CB8AC3E}">
        <p14:creationId xmlns:p14="http://schemas.microsoft.com/office/powerpoint/2010/main" val="177012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46527145-0877-452A-B5E2-CB13D2A0636F}" type="slidenum">
              <a:rPr lang="it-IT" altLang="en-US"/>
              <a:pPr>
                <a:defRPr/>
              </a:pPr>
              <a:t>‹N›</a:t>
            </a:fld>
            <a:endParaRPr lang="it-IT" altLang="en-US"/>
          </a:p>
        </p:txBody>
      </p:sp>
    </p:spTree>
    <p:extLst>
      <p:ext uri="{BB962C8B-B14F-4D97-AF65-F5344CB8AC3E}">
        <p14:creationId xmlns:p14="http://schemas.microsoft.com/office/powerpoint/2010/main" val="406879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99A0E11-E018-4EFD-9BB4-ABE030B60CEF}" type="slidenum">
              <a:rPr lang="it-IT" altLang="en-US"/>
              <a:pPr>
                <a:defRPr/>
              </a:pPr>
              <a:t>‹N›</a:t>
            </a:fld>
            <a:endParaRPr lang="it-IT" altLang="en-US"/>
          </a:p>
        </p:txBody>
      </p:sp>
    </p:spTree>
    <p:extLst>
      <p:ext uri="{BB962C8B-B14F-4D97-AF65-F5344CB8AC3E}">
        <p14:creationId xmlns:p14="http://schemas.microsoft.com/office/powerpoint/2010/main" val="2025322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5DFEEE-6E36-41E8-97F1-0A7A540640BD}" type="slidenum">
              <a:rPr lang="it-IT" altLang="en-US"/>
              <a:pPr>
                <a:defRPr/>
              </a:pPr>
              <a:t>‹N›</a:t>
            </a:fld>
            <a:endParaRPr lang="it-IT" altLang="en-US"/>
          </a:p>
        </p:txBody>
      </p:sp>
    </p:spTree>
    <p:extLst>
      <p:ext uri="{BB962C8B-B14F-4D97-AF65-F5344CB8AC3E}">
        <p14:creationId xmlns:p14="http://schemas.microsoft.com/office/powerpoint/2010/main" val="727198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B3F07A-E329-48B9-AE29-69D307521C4A}" type="slidenum">
              <a:rPr lang="it-IT" altLang="en-US"/>
              <a:pPr>
                <a:defRPr/>
              </a:pPr>
              <a:t>‹N›</a:t>
            </a:fld>
            <a:endParaRPr lang="it-IT" altLang="en-US"/>
          </a:p>
        </p:txBody>
      </p:sp>
    </p:spTree>
    <p:extLst>
      <p:ext uri="{BB962C8B-B14F-4D97-AF65-F5344CB8AC3E}">
        <p14:creationId xmlns:p14="http://schemas.microsoft.com/office/powerpoint/2010/main" val="1952527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1C5F08-2B33-4B1C-B950-C9CF47D53660}" type="slidenum">
              <a:rPr lang="it-IT" altLang="en-US"/>
              <a:pPr>
                <a:defRPr/>
              </a:pPr>
              <a:t>‹N›</a:t>
            </a:fld>
            <a:endParaRPr lang="it-IT" altLang="en-US"/>
          </a:p>
        </p:txBody>
      </p:sp>
    </p:spTree>
    <p:extLst>
      <p:ext uri="{BB962C8B-B14F-4D97-AF65-F5344CB8AC3E}">
        <p14:creationId xmlns:p14="http://schemas.microsoft.com/office/powerpoint/2010/main" val="4286142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94088DBA-FD9D-4C1E-842A-186B0157C865}" type="slidenum">
              <a:rPr lang="it-IT" altLang="en-US"/>
              <a:pPr>
                <a:defRPr/>
              </a:pPr>
              <a:t>‹N›</a:t>
            </a:fld>
            <a:endParaRPr lang="it-IT" altLang="en-US"/>
          </a:p>
        </p:txBody>
      </p:sp>
    </p:spTree>
    <p:extLst>
      <p:ext uri="{BB962C8B-B14F-4D97-AF65-F5344CB8AC3E}">
        <p14:creationId xmlns:p14="http://schemas.microsoft.com/office/powerpoint/2010/main" val="2066971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E46C2BB3-21BC-4B50-BE37-FF5EE1F101DC}" type="slidenum">
              <a:rPr lang="it-IT" altLang="en-US"/>
              <a:pPr>
                <a:defRPr/>
              </a:pPr>
              <a:t>‹N›</a:t>
            </a:fld>
            <a:endParaRPr lang="it-IT" altLang="en-US"/>
          </a:p>
        </p:txBody>
      </p:sp>
    </p:spTree>
    <p:extLst>
      <p:ext uri="{BB962C8B-B14F-4D97-AF65-F5344CB8AC3E}">
        <p14:creationId xmlns:p14="http://schemas.microsoft.com/office/powerpoint/2010/main" val="2323033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498E94DD-DAE1-4D38-97B3-710FDE221FF6}" type="slidenum">
              <a:rPr lang="it-IT" altLang="en-US"/>
              <a:pPr>
                <a:defRPr/>
              </a:pPr>
              <a:t>‹N›</a:t>
            </a:fld>
            <a:endParaRPr lang="it-IT" altLang="en-US"/>
          </a:p>
        </p:txBody>
      </p:sp>
    </p:spTree>
    <p:extLst>
      <p:ext uri="{BB962C8B-B14F-4D97-AF65-F5344CB8AC3E}">
        <p14:creationId xmlns:p14="http://schemas.microsoft.com/office/powerpoint/2010/main" val="4021932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160B8019-2A33-4F29-BB64-F2365E6BDF22}" type="slidenum">
              <a:rPr lang="it-IT" altLang="en-US"/>
              <a:pPr>
                <a:defRPr/>
              </a:pPr>
              <a:t>‹N›</a:t>
            </a:fld>
            <a:endParaRPr lang="it-IT" altLang="en-US"/>
          </a:p>
        </p:txBody>
      </p:sp>
    </p:spTree>
    <p:extLst>
      <p:ext uri="{BB962C8B-B14F-4D97-AF65-F5344CB8AC3E}">
        <p14:creationId xmlns:p14="http://schemas.microsoft.com/office/powerpoint/2010/main" val="2715536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FCF7CA-AE0B-4855-B146-50BCC071DF07}" type="slidenum">
              <a:rPr lang="it-IT" altLang="en-US"/>
              <a:pPr>
                <a:defRPr/>
              </a:pPr>
              <a:t>‹N›</a:t>
            </a:fld>
            <a:endParaRPr lang="it-IT" altLang="en-US"/>
          </a:p>
        </p:txBody>
      </p:sp>
    </p:spTree>
    <p:extLst>
      <p:ext uri="{BB962C8B-B14F-4D97-AF65-F5344CB8AC3E}">
        <p14:creationId xmlns:p14="http://schemas.microsoft.com/office/powerpoint/2010/main" val="2318299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640BCA50-1A1A-48E4-8E31-B8AF1A5FF580}" type="slidenum">
              <a:rPr lang="it-IT" altLang="en-US"/>
              <a:pPr>
                <a:defRPr/>
              </a:pPr>
              <a:t>‹N›</a:t>
            </a:fld>
            <a:endParaRPr lang="it-IT" altLang="en-US"/>
          </a:p>
        </p:txBody>
      </p:sp>
    </p:spTree>
    <p:extLst>
      <p:ext uri="{BB962C8B-B14F-4D97-AF65-F5344CB8AC3E}">
        <p14:creationId xmlns:p14="http://schemas.microsoft.com/office/powerpoint/2010/main" val="21584337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6E5668A-CBAC-4A1A-8E76-37D97B1DFF5C}" type="slidenum">
              <a:rPr lang="it-IT" altLang="en-US"/>
              <a:pPr>
                <a:defRPr/>
              </a:pPr>
              <a:t>‹N›</a:t>
            </a:fld>
            <a:endParaRPr lang="it-IT" altLang="en-US"/>
          </a:p>
        </p:txBody>
      </p:sp>
    </p:spTree>
    <p:extLst>
      <p:ext uri="{BB962C8B-B14F-4D97-AF65-F5344CB8AC3E}">
        <p14:creationId xmlns:p14="http://schemas.microsoft.com/office/powerpoint/2010/main" val="2943749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1996DA4D-CF85-4830-8198-56908AD93B8E}" type="slidenum">
              <a:rPr lang="it-IT" altLang="en-US"/>
              <a:pPr>
                <a:defRPr/>
              </a:pPr>
              <a:t>‹N›</a:t>
            </a:fld>
            <a:endParaRPr lang="it-IT" altLang="en-US"/>
          </a:p>
        </p:txBody>
      </p:sp>
    </p:spTree>
    <p:extLst>
      <p:ext uri="{BB962C8B-B14F-4D97-AF65-F5344CB8AC3E}">
        <p14:creationId xmlns:p14="http://schemas.microsoft.com/office/powerpoint/2010/main" val="35303372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4674F804-4637-4408-9221-B06B10109396}" type="slidenum">
              <a:rPr lang="it-IT" altLang="en-US"/>
              <a:pPr>
                <a:defRPr/>
              </a:pPr>
              <a:t>‹N›</a:t>
            </a:fld>
            <a:endParaRPr lang="it-IT" altLang="en-US"/>
          </a:p>
        </p:txBody>
      </p:sp>
    </p:spTree>
    <p:extLst>
      <p:ext uri="{BB962C8B-B14F-4D97-AF65-F5344CB8AC3E}">
        <p14:creationId xmlns:p14="http://schemas.microsoft.com/office/powerpoint/2010/main" val="19892355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7DAA9E-48D4-45BB-BDD6-704561A0A116}" type="slidenum">
              <a:rPr lang="it-IT" altLang="en-US"/>
              <a:pPr>
                <a:defRPr/>
              </a:pPr>
              <a:t>‹N›</a:t>
            </a:fld>
            <a:endParaRPr lang="it-IT" altLang="en-US"/>
          </a:p>
        </p:txBody>
      </p:sp>
    </p:spTree>
    <p:extLst>
      <p:ext uri="{BB962C8B-B14F-4D97-AF65-F5344CB8AC3E}">
        <p14:creationId xmlns:p14="http://schemas.microsoft.com/office/powerpoint/2010/main" val="3572687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DF0BF4-3466-4156-B355-B7C6A4D31138}" type="slidenum">
              <a:rPr lang="it-IT" altLang="en-US"/>
              <a:pPr>
                <a:defRPr/>
              </a:pPr>
              <a:t>‹N›</a:t>
            </a:fld>
            <a:endParaRPr lang="it-IT" altLang="en-US"/>
          </a:p>
        </p:txBody>
      </p:sp>
    </p:spTree>
    <p:extLst>
      <p:ext uri="{BB962C8B-B14F-4D97-AF65-F5344CB8AC3E}">
        <p14:creationId xmlns:p14="http://schemas.microsoft.com/office/powerpoint/2010/main" val="1012195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DC9357-4F4A-453B-AB40-4C1A17E3ACB7}" type="slidenum">
              <a:rPr lang="it-IT" altLang="en-US"/>
              <a:pPr>
                <a:defRPr/>
              </a:pPr>
              <a:t>‹N›</a:t>
            </a:fld>
            <a:endParaRPr lang="it-IT" altLang="en-US"/>
          </a:p>
        </p:txBody>
      </p:sp>
    </p:spTree>
    <p:extLst>
      <p:ext uri="{BB962C8B-B14F-4D97-AF65-F5344CB8AC3E}">
        <p14:creationId xmlns:p14="http://schemas.microsoft.com/office/powerpoint/2010/main" val="21030435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02FD902D-9352-45DB-9A51-471F19998CFE}" type="slidenum">
              <a:rPr lang="it-IT" altLang="en-US"/>
              <a:pPr>
                <a:defRPr/>
              </a:pPr>
              <a:t>‹N›</a:t>
            </a:fld>
            <a:endParaRPr lang="it-IT" altLang="en-US"/>
          </a:p>
        </p:txBody>
      </p:sp>
    </p:spTree>
    <p:extLst>
      <p:ext uri="{BB962C8B-B14F-4D97-AF65-F5344CB8AC3E}">
        <p14:creationId xmlns:p14="http://schemas.microsoft.com/office/powerpoint/2010/main" val="10969834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6633B750-A3DF-4ED1-944C-663CFE15A437}" type="slidenum">
              <a:rPr lang="it-IT" altLang="en-US"/>
              <a:pPr>
                <a:defRPr/>
              </a:pPr>
              <a:t>‹N›</a:t>
            </a:fld>
            <a:endParaRPr lang="it-IT" altLang="en-US"/>
          </a:p>
        </p:txBody>
      </p:sp>
    </p:spTree>
    <p:extLst>
      <p:ext uri="{BB962C8B-B14F-4D97-AF65-F5344CB8AC3E}">
        <p14:creationId xmlns:p14="http://schemas.microsoft.com/office/powerpoint/2010/main" val="33346591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80E6F365-EE2E-4538-A4E3-113EB5085696}" type="slidenum">
              <a:rPr lang="it-IT" altLang="en-US"/>
              <a:pPr>
                <a:defRPr/>
              </a:pPr>
              <a:t>‹N›</a:t>
            </a:fld>
            <a:endParaRPr lang="it-IT" altLang="en-US"/>
          </a:p>
        </p:txBody>
      </p:sp>
    </p:spTree>
    <p:extLst>
      <p:ext uri="{BB962C8B-B14F-4D97-AF65-F5344CB8AC3E}">
        <p14:creationId xmlns:p14="http://schemas.microsoft.com/office/powerpoint/2010/main" val="2548012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355748-79E5-4487-89BF-AA78ECD92712}" type="slidenum">
              <a:rPr lang="it-IT" altLang="en-US"/>
              <a:pPr>
                <a:defRPr/>
              </a:pPr>
              <a:t>‹N›</a:t>
            </a:fld>
            <a:endParaRPr lang="it-IT" altLang="en-US"/>
          </a:p>
        </p:txBody>
      </p:sp>
    </p:spTree>
    <p:extLst>
      <p:ext uri="{BB962C8B-B14F-4D97-AF65-F5344CB8AC3E}">
        <p14:creationId xmlns:p14="http://schemas.microsoft.com/office/powerpoint/2010/main" val="134663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A72731BB-D54A-4401-AB29-619BDDBF64E4}" type="slidenum">
              <a:rPr lang="it-IT" altLang="en-US"/>
              <a:pPr>
                <a:defRPr/>
              </a:pPr>
              <a:t>‹N›</a:t>
            </a:fld>
            <a:endParaRPr lang="it-IT" altLang="en-US"/>
          </a:p>
        </p:txBody>
      </p:sp>
    </p:spTree>
    <p:extLst>
      <p:ext uri="{BB962C8B-B14F-4D97-AF65-F5344CB8AC3E}">
        <p14:creationId xmlns:p14="http://schemas.microsoft.com/office/powerpoint/2010/main" val="2366356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733ECEB-2F0E-40EC-84E5-A58A19B32973}" type="slidenum">
              <a:rPr lang="it-IT" altLang="en-US"/>
              <a:pPr>
                <a:defRPr/>
              </a:pPr>
              <a:t>‹N›</a:t>
            </a:fld>
            <a:endParaRPr lang="it-IT" altLang="en-US"/>
          </a:p>
        </p:txBody>
      </p:sp>
    </p:spTree>
    <p:extLst>
      <p:ext uri="{BB962C8B-B14F-4D97-AF65-F5344CB8AC3E}">
        <p14:creationId xmlns:p14="http://schemas.microsoft.com/office/powerpoint/2010/main" val="25741595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6AC34F-A85D-4657-BF47-AA5D2EF683BF}" type="slidenum">
              <a:rPr lang="it-IT" altLang="en-US"/>
              <a:pPr>
                <a:defRPr/>
              </a:pPr>
              <a:t>‹N›</a:t>
            </a:fld>
            <a:endParaRPr lang="it-IT" altLang="en-US"/>
          </a:p>
        </p:txBody>
      </p:sp>
    </p:spTree>
    <p:extLst>
      <p:ext uri="{BB962C8B-B14F-4D97-AF65-F5344CB8AC3E}">
        <p14:creationId xmlns:p14="http://schemas.microsoft.com/office/powerpoint/2010/main" val="2906974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D2E8EB9-9264-4207-8C79-4E63C8C73F4D}" type="slidenum">
              <a:rPr lang="it-IT" altLang="en-US"/>
              <a:pPr>
                <a:defRPr/>
              </a:pPr>
              <a:t>‹N›</a:t>
            </a:fld>
            <a:endParaRPr lang="it-IT" altLang="en-US"/>
          </a:p>
        </p:txBody>
      </p:sp>
    </p:spTree>
    <p:extLst>
      <p:ext uri="{BB962C8B-B14F-4D97-AF65-F5344CB8AC3E}">
        <p14:creationId xmlns:p14="http://schemas.microsoft.com/office/powerpoint/2010/main" val="27217734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a:t>Fare clic per modificare lo stile del titolo</a:t>
            </a:r>
            <a:endParaRPr lang="en-US"/>
          </a:p>
        </p:txBody>
      </p:sp>
      <p:sp>
        <p:nvSpPr>
          <p:cNvPr id="3" name="Segnaposto testo 2"/>
          <p:cNvSpPr>
            <a:spLocks noGrp="1"/>
          </p:cNvSpPr>
          <p:nvPr>
            <p:ph type="body"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2133D68D-64A5-4F62-81BE-734E5F5DC74B}" type="slidenum">
              <a:rPr lang="it-IT" altLang="en-US"/>
              <a:pPr>
                <a:defRPr/>
              </a:pPr>
              <a:t>‹N›</a:t>
            </a:fld>
            <a:endParaRPr lang="it-IT" altLang="en-US"/>
          </a:p>
        </p:txBody>
      </p:sp>
    </p:spTree>
    <p:extLst>
      <p:ext uri="{BB962C8B-B14F-4D97-AF65-F5344CB8AC3E}">
        <p14:creationId xmlns:p14="http://schemas.microsoft.com/office/powerpoint/2010/main" val="33883005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9E986C-559A-41EE-928A-BF1D7B725249}" type="slidenum">
              <a:rPr lang="it-IT" altLang="en-US"/>
              <a:pPr>
                <a:defRPr/>
              </a:pPr>
              <a:t>‹N›</a:t>
            </a:fld>
            <a:endParaRPr lang="it-IT" altLang="en-US"/>
          </a:p>
        </p:txBody>
      </p:sp>
    </p:spTree>
    <p:extLst>
      <p:ext uri="{BB962C8B-B14F-4D97-AF65-F5344CB8AC3E}">
        <p14:creationId xmlns:p14="http://schemas.microsoft.com/office/powerpoint/2010/main" val="10400081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6B0E8069-228E-43C6-A054-CEA0A0C915EB}" type="slidenum">
              <a:rPr lang="it-IT" altLang="en-US"/>
              <a:pPr>
                <a:defRPr/>
              </a:pPr>
              <a:t>‹N›</a:t>
            </a:fld>
            <a:endParaRPr lang="it-IT" altLang="en-US"/>
          </a:p>
        </p:txBody>
      </p:sp>
    </p:spTree>
    <p:extLst>
      <p:ext uri="{BB962C8B-B14F-4D97-AF65-F5344CB8AC3E}">
        <p14:creationId xmlns:p14="http://schemas.microsoft.com/office/powerpoint/2010/main" val="356906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35ECF5-E27C-4655-974D-CBC7813B3751}" type="slidenum">
              <a:rPr lang="it-IT" altLang="en-US"/>
              <a:pPr>
                <a:defRPr/>
              </a:pPr>
              <a:t>‹N›</a:t>
            </a:fld>
            <a:endParaRPr lang="it-IT" altLang="en-US"/>
          </a:p>
        </p:txBody>
      </p:sp>
    </p:spTree>
    <p:extLst>
      <p:ext uri="{BB962C8B-B14F-4D97-AF65-F5344CB8AC3E}">
        <p14:creationId xmlns:p14="http://schemas.microsoft.com/office/powerpoint/2010/main" val="34404802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1B0B3C69-E337-4933-997A-3DCF3EE68A26}" type="slidenum">
              <a:rPr lang="it-IT" altLang="en-US"/>
              <a:pPr>
                <a:defRPr/>
              </a:pPr>
              <a:t>‹N›</a:t>
            </a:fld>
            <a:endParaRPr lang="it-IT" altLang="en-US"/>
          </a:p>
        </p:txBody>
      </p:sp>
    </p:spTree>
    <p:extLst>
      <p:ext uri="{BB962C8B-B14F-4D97-AF65-F5344CB8AC3E}">
        <p14:creationId xmlns:p14="http://schemas.microsoft.com/office/powerpoint/2010/main" val="15021265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3434018E-721B-4B5A-8D60-B5CB8F67F7C3}" type="slidenum">
              <a:rPr lang="it-IT" altLang="en-US"/>
              <a:pPr>
                <a:defRPr/>
              </a:pPr>
              <a:t>‹N›</a:t>
            </a:fld>
            <a:endParaRPr lang="it-IT" altLang="en-US"/>
          </a:p>
        </p:txBody>
      </p:sp>
    </p:spTree>
    <p:extLst>
      <p:ext uri="{BB962C8B-B14F-4D97-AF65-F5344CB8AC3E}">
        <p14:creationId xmlns:p14="http://schemas.microsoft.com/office/powerpoint/2010/main" val="93557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C729D3-2E47-4891-B73E-EBB6A0DD6A8F}" type="slidenum">
              <a:rPr lang="it-IT" altLang="en-US"/>
              <a:pPr>
                <a:defRPr/>
              </a:pPr>
              <a:t>‹N›</a:t>
            </a:fld>
            <a:endParaRPr lang="it-IT" altLang="en-US"/>
          </a:p>
        </p:txBody>
      </p:sp>
    </p:spTree>
    <p:extLst>
      <p:ext uri="{BB962C8B-B14F-4D97-AF65-F5344CB8AC3E}">
        <p14:creationId xmlns:p14="http://schemas.microsoft.com/office/powerpoint/2010/main" val="17987985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FF6A1296-C790-46C7-A37F-AC255E721CD6}" type="slidenum">
              <a:rPr lang="it-IT" altLang="en-US"/>
              <a:pPr>
                <a:defRPr/>
              </a:pPr>
              <a:t>‹N›</a:t>
            </a:fld>
            <a:endParaRPr lang="it-IT" altLang="en-US"/>
          </a:p>
        </p:txBody>
      </p:sp>
    </p:spTree>
    <p:extLst>
      <p:ext uri="{BB962C8B-B14F-4D97-AF65-F5344CB8AC3E}">
        <p14:creationId xmlns:p14="http://schemas.microsoft.com/office/powerpoint/2010/main" val="17078499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6982D40E-C1EF-4B2F-B243-21ACA0EEA5CD}" type="slidenum">
              <a:rPr lang="it-IT" altLang="en-US"/>
              <a:pPr>
                <a:defRPr/>
              </a:pPr>
              <a:t>‹N›</a:t>
            </a:fld>
            <a:endParaRPr lang="it-IT" altLang="en-US"/>
          </a:p>
        </p:txBody>
      </p:sp>
    </p:spTree>
    <p:extLst>
      <p:ext uri="{BB962C8B-B14F-4D97-AF65-F5344CB8AC3E}">
        <p14:creationId xmlns:p14="http://schemas.microsoft.com/office/powerpoint/2010/main" val="23651676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16BA3022-003E-4081-9926-22149C928A9F}" type="slidenum">
              <a:rPr lang="it-IT" altLang="en-US"/>
              <a:pPr>
                <a:defRPr/>
              </a:pPr>
              <a:t>‹N›</a:t>
            </a:fld>
            <a:endParaRPr lang="it-IT" altLang="en-US"/>
          </a:p>
        </p:txBody>
      </p:sp>
    </p:spTree>
    <p:extLst>
      <p:ext uri="{BB962C8B-B14F-4D97-AF65-F5344CB8AC3E}">
        <p14:creationId xmlns:p14="http://schemas.microsoft.com/office/powerpoint/2010/main" val="34272374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672859-DDC0-45BA-B79B-ABC7DC8D0F44}" type="slidenum">
              <a:rPr lang="it-IT" altLang="en-US"/>
              <a:pPr>
                <a:defRPr/>
              </a:pPr>
              <a:t>‹N›</a:t>
            </a:fld>
            <a:endParaRPr lang="it-IT" altLang="en-US"/>
          </a:p>
        </p:txBody>
      </p:sp>
    </p:spTree>
    <p:extLst>
      <p:ext uri="{BB962C8B-B14F-4D97-AF65-F5344CB8AC3E}">
        <p14:creationId xmlns:p14="http://schemas.microsoft.com/office/powerpoint/2010/main" val="118587874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4CA954-59FA-4AFE-A835-71029D831173}" type="slidenum">
              <a:rPr lang="it-IT" altLang="en-US"/>
              <a:pPr>
                <a:defRPr/>
              </a:pPr>
              <a:t>‹N›</a:t>
            </a:fld>
            <a:endParaRPr lang="it-IT" altLang="en-US"/>
          </a:p>
        </p:txBody>
      </p:sp>
    </p:spTree>
    <p:extLst>
      <p:ext uri="{BB962C8B-B14F-4D97-AF65-F5344CB8AC3E}">
        <p14:creationId xmlns:p14="http://schemas.microsoft.com/office/powerpoint/2010/main" val="15398082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119DF0-19D7-416D-9210-C2BF3D540135}" type="slidenum">
              <a:rPr lang="it-IT" altLang="en-US"/>
              <a:pPr>
                <a:defRPr/>
              </a:pPr>
              <a:t>‹N›</a:t>
            </a:fld>
            <a:endParaRPr lang="it-IT" altLang="en-US"/>
          </a:p>
        </p:txBody>
      </p:sp>
    </p:spTree>
    <p:extLst>
      <p:ext uri="{BB962C8B-B14F-4D97-AF65-F5344CB8AC3E}">
        <p14:creationId xmlns:p14="http://schemas.microsoft.com/office/powerpoint/2010/main" val="27877858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793F00C7-91B0-4D42-A7D2-A40BCC907017}" type="slidenum">
              <a:rPr lang="it-IT" altLang="en-US"/>
              <a:pPr>
                <a:defRPr/>
              </a:pPr>
              <a:t>‹N›</a:t>
            </a:fld>
            <a:endParaRPr lang="it-IT" altLang="en-US"/>
          </a:p>
        </p:txBody>
      </p:sp>
    </p:spTree>
    <p:extLst>
      <p:ext uri="{BB962C8B-B14F-4D97-AF65-F5344CB8AC3E}">
        <p14:creationId xmlns:p14="http://schemas.microsoft.com/office/powerpoint/2010/main" val="15351907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F7BC5E96-A3AD-4801-B588-F408C04169E3}" type="slidenum">
              <a:rPr lang="it-IT" altLang="en-US"/>
              <a:pPr>
                <a:defRPr/>
              </a:pPr>
              <a:t>‹N›</a:t>
            </a:fld>
            <a:endParaRPr lang="it-IT" altLang="en-US"/>
          </a:p>
        </p:txBody>
      </p:sp>
    </p:spTree>
    <p:extLst>
      <p:ext uri="{BB962C8B-B14F-4D97-AF65-F5344CB8AC3E}">
        <p14:creationId xmlns:p14="http://schemas.microsoft.com/office/powerpoint/2010/main" val="37903944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18ACB7-3A5D-4837-B543-8362BBC230F8}" type="slidenum">
              <a:rPr lang="it-IT" altLang="en-US"/>
              <a:pPr>
                <a:defRPr/>
              </a:pPr>
              <a:t>‹N›</a:t>
            </a:fld>
            <a:endParaRPr lang="it-IT" altLang="en-US"/>
          </a:p>
        </p:txBody>
      </p:sp>
    </p:spTree>
    <p:extLst>
      <p:ext uri="{BB962C8B-B14F-4D97-AF65-F5344CB8AC3E}">
        <p14:creationId xmlns:p14="http://schemas.microsoft.com/office/powerpoint/2010/main" val="17092260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CBAC9C-99DF-413B-BBDF-D0D7488C3538}" type="slidenum">
              <a:rPr lang="it-IT" altLang="en-US"/>
              <a:pPr>
                <a:defRPr/>
              </a:pPr>
              <a:t>‹N›</a:t>
            </a:fld>
            <a:endParaRPr lang="it-IT" altLang="en-US"/>
          </a:p>
        </p:txBody>
      </p:sp>
    </p:spTree>
    <p:extLst>
      <p:ext uri="{BB962C8B-B14F-4D97-AF65-F5344CB8AC3E}">
        <p14:creationId xmlns:p14="http://schemas.microsoft.com/office/powerpoint/2010/main" val="394567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14913132-1D57-4F3B-BC9D-87CB819FD196}" type="slidenum">
              <a:rPr lang="it-IT" altLang="en-US"/>
              <a:pPr>
                <a:defRPr/>
              </a:pPr>
              <a:t>‹N›</a:t>
            </a:fld>
            <a:endParaRPr lang="it-IT" altLang="en-US"/>
          </a:p>
        </p:txBody>
      </p:sp>
    </p:spTree>
    <p:extLst>
      <p:ext uri="{BB962C8B-B14F-4D97-AF65-F5344CB8AC3E}">
        <p14:creationId xmlns:p14="http://schemas.microsoft.com/office/powerpoint/2010/main" val="14060127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1FC454A7-45BB-49F1-BA09-42B4734DC207}" type="slidenum">
              <a:rPr lang="it-IT" altLang="en-US"/>
              <a:pPr>
                <a:defRPr/>
              </a:pPr>
              <a:t>‹N›</a:t>
            </a:fld>
            <a:endParaRPr lang="it-IT" altLang="en-US"/>
          </a:p>
        </p:txBody>
      </p:sp>
    </p:spTree>
    <p:extLst>
      <p:ext uri="{BB962C8B-B14F-4D97-AF65-F5344CB8AC3E}">
        <p14:creationId xmlns:p14="http://schemas.microsoft.com/office/powerpoint/2010/main" val="25374159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772D4D-D665-4CF7-AD3B-BFA3F509999B}" type="slidenum">
              <a:rPr lang="it-IT" altLang="en-US"/>
              <a:pPr>
                <a:defRPr/>
              </a:pPr>
              <a:t>‹N›</a:t>
            </a:fld>
            <a:endParaRPr lang="it-IT" altLang="en-US"/>
          </a:p>
        </p:txBody>
      </p:sp>
    </p:spTree>
    <p:extLst>
      <p:ext uri="{BB962C8B-B14F-4D97-AF65-F5344CB8AC3E}">
        <p14:creationId xmlns:p14="http://schemas.microsoft.com/office/powerpoint/2010/main" val="3457513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26BD6B0F-015F-461F-ADEA-8C44204480DF}" type="slidenum">
              <a:rPr lang="it-IT" altLang="en-US"/>
              <a:pPr>
                <a:defRPr/>
              </a:pPr>
              <a:t>‹N›</a:t>
            </a:fld>
            <a:endParaRPr lang="it-IT" altLang="en-US"/>
          </a:p>
        </p:txBody>
      </p:sp>
    </p:spTree>
    <p:extLst>
      <p:ext uri="{BB962C8B-B14F-4D97-AF65-F5344CB8AC3E}">
        <p14:creationId xmlns:p14="http://schemas.microsoft.com/office/powerpoint/2010/main" val="4150932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5755D682-4066-4EC9-80D2-EE6B4A8F11B9}" type="slidenum">
              <a:rPr lang="it-IT" altLang="en-US"/>
              <a:pPr>
                <a:defRPr/>
              </a:pPr>
              <a:t>‹N›</a:t>
            </a:fld>
            <a:endParaRPr lang="it-IT" altLang="en-US"/>
          </a:p>
        </p:txBody>
      </p:sp>
    </p:spTree>
    <p:extLst>
      <p:ext uri="{BB962C8B-B14F-4D97-AF65-F5344CB8AC3E}">
        <p14:creationId xmlns:p14="http://schemas.microsoft.com/office/powerpoint/2010/main" val="41906526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27D812ED-C058-4DD0-A81E-F8E55BC0DA40}" type="slidenum">
              <a:rPr lang="it-IT" altLang="en-US"/>
              <a:pPr>
                <a:defRPr/>
              </a:pPr>
              <a:t>‹N›</a:t>
            </a:fld>
            <a:endParaRPr lang="it-IT" altLang="en-US"/>
          </a:p>
        </p:txBody>
      </p:sp>
    </p:spTree>
    <p:extLst>
      <p:ext uri="{BB962C8B-B14F-4D97-AF65-F5344CB8AC3E}">
        <p14:creationId xmlns:p14="http://schemas.microsoft.com/office/powerpoint/2010/main" val="29088362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710EBF-2204-462D-8E98-5966C2C2498B}" type="slidenum">
              <a:rPr lang="it-IT" altLang="en-US"/>
              <a:pPr>
                <a:defRPr/>
              </a:pPr>
              <a:t>‹N›</a:t>
            </a:fld>
            <a:endParaRPr lang="it-IT" altLang="en-US"/>
          </a:p>
        </p:txBody>
      </p:sp>
    </p:spTree>
    <p:extLst>
      <p:ext uri="{BB962C8B-B14F-4D97-AF65-F5344CB8AC3E}">
        <p14:creationId xmlns:p14="http://schemas.microsoft.com/office/powerpoint/2010/main" val="383359003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33A0A6A1-CAC9-4580-A54E-AC6C3835CA29}" type="slidenum">
              <a:rPr lang="it-IT" altLang="en-US"/>
              <a:pPr>
                <a:defRPr/>
              </a:pPr>
              <a:t>‹N›</a:t>
            </a:fld>
            <a:endParaRPr lang="it-IT" altLang="en-US"/>
          </a:p>
        </p:txBody>
      </p:sp>
    </p:spTree>
    <p:extLst>
      <p:ext uri="{BB962C8B-B14F-4D97-AF65-F5344CB8AC3E}">
        <p14:creationId xmlns:p14="http://schemas.microsoft.com/office/powerpoint/2010/main" val="3672074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EFA9580F-6A6E-4F82-9182-EF70AA0C5DE8}" type="slidenum">
              <a:rPr lang="it-IT" altLang="en-US"/>
              <a:pPr>
                <a:defRPr/>
              </a:pPr>
              <a:t>‹N›</a:t>
            </a:fld>
            <a:endParaRPr lang="it-IT" altLang="en-US"/>
          </a:p>
        </p:txBody>
      </p:sp>
    </p:spTree>
    <p:extLst>
      <p:ext uri="{BB962C8B-B14F-4D97-AF65-F5344CB8AC3E}">
        <p14:creationId xmlns:p14="http://schemas.microsoft.com/office/powerpoint/2010/main" val="1201442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0A0B2F5C-939B-439D-8126-68AEAEAC0DBA}" type="slidenum">
              <a:rPr lang="it-IT" altLang="en-US"/>
              <a:pPr>
                <a:defRPr/>
              </a:pPr>
              <a:t>‹N›</a:t>
            </a:fld>
            <a:endParaRPr lang="it-IT" altLang="en-US"/>
          </a:p>
        </p:txBody>
      </p:sp>
    </p:spTree>
    <p:extLst>
      <p:ext uri="{BB962C8B-B14F-4D97-AF65-F5344CB8AC3E}">
        <p14:creationId xmlns:p14="http://schemas.microsoft.com/office/powerpoint/2010/main" val="9327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60428CAF-140C-469D-9869-E933D7765408}" type="slidenum">
              <a:rPr lang="it-IT" altLang="en-US"/>
              <a:pPr>
                <a:defRPr/>
              </a:pPr>
              <a:t>‹N›</a:t>
            </a:fld>
            <a:endParaRPr lang="it-IT" altLang="en-US"/>
          </a:p>
        </p:txBody>
      </p:sp>
    </p:spTree>
    <p:extLst>
      <p:ext uri="{BB962C8B-B14F-4D97-AF65-F5344CB8AC3E}">
        <p14:creationId xmlns:p14="http://schemas.microsoft.com/office/powerpoint/2010/main" val="232922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B5C638B9-7496-4819-B639-281ECF758236}" type="slidenum">
              <a:rPr lang="it-IT" altLang="en-US"/>
              <a:pPr>
                <a:defRPr/>
              </a:pPr>
              <a:t>‹N›</a:t>
            </a:fld>
            <a:endParaRPr lang="it-IT" altLang="en-US"/>
          </a:p>
        </p:txBody>
      </p:sp>
    </p:spTree>
    <p:extLst>
      <p:ext uri="{BB962C8B-B14F-4D97-AF65-F5344CB8AC3E}">
        <p14:creationId xmlns:p14="http://schemas.microsoft.com/office/powerpoint/2010/main" val="19115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it-IT"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it-IT"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FF600B7-A09A-48DB-A536-C73305B1731C}"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 dello schema</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34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it-IT" altLang="en-US"/>
          </a:p>
        </p:txBody>
      </p:sp>
      <p:sp>
        <p:nvSpPr>
          <p:cNvPr id="1034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it-IT" altLang="en-US"/>
          </a:p>
        </p:txBody>
      </p:sp>
      <p:sp>
        <p:nvSpPr>
          <p:cNvPr id="1034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438E3B40-709F-4EA2-89C8-A7FB86A7AF6E}"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5pPr>
      <a:lvl6pPr marL="4572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6pPr>
      <a:lvl7pPr marL="9144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 dello schema</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6794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it-IT" altLang="en-US"/>
          </a:p>
        </p:txBody>
      </p:sp>
      <p:sp>
        <p:nvSpPr>
          <p:cNvPr id="16794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it-IT" altLang="en-US"/>
          </a:p>
        </p:txBody>
      </p:sp>
      <p:sp>
        <p:nvSpPr>
          <p:cNvPr id="167942"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C9DE24B0-D5A3-4EB1-A2BF-0C941D9113BC}"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ctr" rtl="0" eaLnBrk="0" fontAlgn="base" hangingPunct="0">
        <a:spcBef>
          <a:spcPct val="0"/>
        </a:spcBef>
        <a:spcAft>
          <a:spcPct val="0"/>
        </a:spcAft>
        <a:defRPr sz="4000" kern="12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anose="02020603050405020304" pitchFamily="18" charset="0"/>
          <a:cs typeface="Arial" panose="020B0604020202020204" pitchFamily="34" charset="0"/>
        </a:defRPr>
      </a:lvl2pPr>
      <a:lvl3pPr algn="ctr" rtl="0" eaLnBrk="0" fontAlgn="base" hangingPunct="0">
        <a:spcBef>
          <a:spcPct val="0"/>
        </a:spcBef>
        <a:spcAft>
          <a:spcPct val="0"/>
        </a:spcAft>
        <a:defRPr sz="4000">
          <a:solidFill>
            <a:schemeClr val="tx2"/>
          </a:solidFill>
          <a:latin typeface="Times New Roman" panose="02020603050405020304" pitchFamily="18" charset="0"/>
          <a:cs typeface="Arial" panose="020B0604020202020204" pitchFamily="34" charset="0"/>
        </a:defRPr>
      </a:lvl3pPr>
      <a:lvl4pPr algn="ctr" rtl="0" eaLnBrk="0" fontAlgn="base" hangingPunct="0">
        <a:spcBef>
          <a:spcPct val="0"/>
        </a:spcBef>
        <a:spcAft>
          <a:spcPct val="0"/>
        </a:spcAft>
        <a:defRPr sz="4000">
          <a:solidFill>
            <a:schemeClr val="tx2"/>
          </a:solidFill>
          <a:latin typeface="Times New Roman" panose="02020603050405020304" pitchFamily="18" charset="0"/>
          <a:cs typeface="Arial" panose="020B0604020202020204" pitchFamily="34" charset="0"/>
        </a:defRPr>
      </a:lvl4pPr>
      <a:lvl5pPr algn="ctr" rtl="0" eaLnBrk="0" fontAlgn="base" hangingPunct="0">
        <a:spcBef>
          <a:spcPct val="0"/>
        </a:spcBef>
        <a:spcAft>
          <a:spcPct val="0"/>
        </a:spcAft>
        <a:defRPr sz="4000">
          <a:solidFill>
            <a:schemeClr val="tx2"/>
          </a:solidFill>
          <a:latin typeface="Times New Roman" panose="02020603050405020304" pitchFamily="18" charset="0"/>
          <a:cs typeface="Arial" panose="020B0604020202020204" pitchFamily="34" charset="0"/>
        </a:defRPr>
      </a:lvl5pPr>
      <a:lvl6pPr marL="457200" algn="ctr" rtl="0" fontAlgn="base">
        <a:spcBef>
          <a:spcPct val="0"/>
        </a:spcBef>
        <a:spcAft>
          <a:spcPct val="0"/>
        </a:spcAft>
        <a:defRPr sz="4000">
          <a:solidFill>
            <a:schemeClr val="tx2"/>
          </a:solidFill>
          <a:latin typeface="Times New Roman" panose="02020603050405020304" pitchFamily="18" charset="0"/>
          <a:cs typeface="Arial" panose="020B0604020202020204" pitchFamily="34" charset="0"/>
        </a:defRPr>
      </a:lvl6pPr>
      <a:lvl7pPr marL="914400" algn="ctr" rtl="0" fontAlgn="base">
        <a:spcBef>
          <a:spcPct val="0"/>
        </a:spcBef>
        <a:spcAft>
          <a:spcPct val="0"/>
        </a:spcAft>
        <a:defRPr sz="4000">
          <a:solidFill>
            <a:schemeClr val="tx2"/>
          </a:solidFill>
          <a:latin typeface="Times New Roman" panose="02020603050405020304" pitchFamily="18" charset="0"/>
          <a:cs typeface="Arial" panose="020B0604020202020204" pitchFamily="34" charset="0"/>
        </a:defRPr>
      </a:lvl7pPr>
      <a:lvl8pPr marL="1371600" algn="ctr" rtl="0" fontAlgn="base">
        <a:spcBef>
          <a:spcPct val="0"/>
        </a:spcBef>
        <a:spcAft>
          <a:spcPct val="0"/>
        </a:spcAft>
        <a:defRPr sz="4000">
          <a:solidFill>
            <a:schemeClr val="tx2"/>
          </a:solidFill>
          <a:latin typeface="Times New Roman" panose="02020603050405020304" pitchFamily="18" charset="0"/>
          <a:cs typeface="Arial" panose="020B0604020202020204" pitchFamily="34" charset="0"/>
        </a:defRPr>
      </a:lvl8pPr>
      <a:lvl9pPr marL="1828800" algn="ctr" rtl="0" fontAlgn="base">
        <a:spcBef>
          <a:spcPct val="0"/>
        </a:spcBef>
        <a:spcAft>
          <a:spcPct val="0"/>
        </a:spcAft>
        <a:defRPr sz="4000">
          <a:solidFill>
            <a:schemeClr val="tx2"/>
          </a:solidFill>
          <a:latin typeface="Times New Roman" panose="02020603050405020304" pitchFamily="18"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32358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it-IT" altLang="en-US"/>
          </a:p>
        </p:txBody>
      </p:sp>
      <p:sp>
        <p:nvSpPr>
          <p:cNvPr id="32358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it-IT" altLang="en-US"/>
          </a:p>
        </p:txBody>
      </p:sp>
      <p:sp>
        <p:nvSpPr>
          <p:cNvPr id="32359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4050616-8D32-4B5E-BE35-23CE20FC0924}"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64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cs typeface="+mn-cs"/>
              </a:defRPr>
            </a:lvl1pPr>
          </a:lstStyle>
          <a:p>
            <a:pPr>
              <a:defRPr/>
            </a:pPr>
            <a:endParaRPr lang="it-IT" altLang="en-US"/>
          </a:p>
        </p:txBody>
      </p:sp>
      <p:sp>
        <p:nvSpPr>
          <p:cNvPr id="64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cs typeface="+mn-cs"/>
              </a:defRPr>
            </a:lvl1pPr>
          </a:lstStyle>
          <a:p>
            <a:pPr>
              <a:defRPr/>
            </a:pPr>
            <a:endParaRPr lang="it-IT" altLang="en-US"/>
          </a:p>
        </p:txBody>
      </p:sp>
      <p:sp>
        <p:nvSpPr>
          <p:cNvPr id="64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cs typeface="+mn-cs"/>
              </a:defRPr>
            </a:lvl1pPr>
          </a:lstStyle>
          <a:p>
            <a:pPr>
              <a:defRPr/>
            </a:pPr>
            <a:fld id="{DB018856-9459-4C16-B3DE-E4B094DD4CBA}"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5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2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7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7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7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174" name="Rectangle 6"/>
          <p:cNvSpPr>
            <a:spLocks noGrp="1" noChangeArrowheads="1"/>
          </p:cNvSpPr>
          <p:nvPr>
            <p:ph type="ctrTitle"/>
          </p:nvPr>
        </p:nvSpPr>
        <p:spPr>
          <a:xfrm>
            <a:off x="228600" y="620713"/>
            <a:ext cx="8763000" cy="1871662"/>
          </a:xfrm>
          <a:noFill/>
          <a:ln w="12700">
            <a:solidFill>
              <a:schemeClr val="tx1"/>
            </a:solidFill>
            <a:miter lim="800000"/>
            <a:headEnd/>
            <a:tailEnd/>
          </a:ln>
        </p:spPr>
        <p:txBody>
          <a:bodyPr lIns="90488" tIns="44450" rIns="90488" bIns="44450" anchor="ctr"/>
          <a:lstStyle/>
          <a:p>
            <a:pPr eaLnBrk="1" hangingPunct="1"/>
            <a:br>
              <a:rPr lang="it-IT" altLang="en-US" sz="4400"/>
            </a:br>
            <a:r>
              <a:rPr lang="it-IT" altLang="en-US" sz="4800"/>
              <a:t>MACRO 3</a:t>
            </a:r>
            <a:br>
              <a:rPr lang="it-IT" altLang="en-US" sz="4800"/>
            </a:br>
            <a:endParaRPr lang="it-IT" altLang="en-US" sz="4800"/>
          </a:p>
        </p:txBody>
      </p:sp>
      <p:sp>
        <p:nvSpPr>
          <p:cNvPr id="7175" name="Text Box 7"/>
          <p:cNvSpPr txBox="1">
            <a:spLocks noChangeArrowheads="1"/>
          </p:cNvSpPr>
          <p:nvPr/>
        </p:nvSpPr>
        <p:spPr bwMode="auto">
          <a:xfrm>
            <a:off x="381000" y="58674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2400">
              <a:latin typeface="Times New Roman" panose="02020603050405020304" pitchFamily="18" charset="0"/>
            </a:endParaRPr>
          </a:p>
        </p:txBody>
      </p:sp>
      <p:sp>
        <p:nvSpPr>
          <p:cNvPr id="7176" name="Text Box 9"/>
          <p:cNvSpPr txBox="1">
            <a:spLocks noChangeArrowheads="1"/>
          </p:cNvSpPr>
          <p:nvPr/>
        </p:nvSpPr>
        <p:spPr bwMode="auto">
          <a:xfrm>
            <a:off x="228600" y="2971800"/>
            <a:ext cx="3784600" cy="2677656"/>
          </a:xfrm>
          <a:prstGeom prst="rect">
            <a:avLst/>
          </a:prstGeom>
          <a:solidFill>
            <a:schemeClr val="hlink">
              <a:alpha val="4705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2400" dirty="0">
                <a:latin typeface="Times New Roman" panose="02020603050405020304" pitchFamily="18" charset="0"/>
              </a:rPr>
              <a:t>ARGOMENTI TRATTATI:</a:t>
            </a:r>
          </a:p>
          <a:p>
            <a:pPr eaLnBrk="1" hangingPunct="1">
              <a:buFontTx/>
              <a:buChar char="-"/>
            </a:pPr>
            <a:r>
              <a:rPr lang="it-IT" altLang="en-US" sz="2400" dirty="0">
                <a:latin typeface="Times New Roman" panose="02020603050405020304" pitchFamily="18" charset="0"/>
              </a:rPr>
              <a:t> Ciclo economico</a:t>
            </a:r>
          </a:p>
          <a:p>
            <a:pPr eaLnBrk="1" hangingPunct="1">
              <a:buFontTx/>
              <a:buChar char="-"/>
            </a:pPr>
            <a:r>
              <a:rPr lang="it-IT" altLang="en-US" sz="2400" dirty="0">
                <a:latin typeface="Times New Roman" panose="02020603050405020304" pitchFamily="18" charset="0"/>
              </a:rPr>
              <a:t> Modello </a:t>
            </a:r>
            <a:r>
              <a:rPr lang="it-IT" altLang="en-US" sz="2400">
                <a:latin typeface="Times New Roman" panose="02020603050405020304" pitchFamily="18" charset="0"/>
              </a:rPr>
              <a:t>AD/AS</a:t>
            </a:r>
            <a:endParaRPr lang="it-IT" altLang="en-US" sz="2400" dirty="0">
              <a:latin typeface="Times New Roman" panose="02020603050405020304" pitchFamily="18" charset="0"/>
            </a:endParaRPr>
          </a:p>
          <a:p>
            <a:pPr eaLnBrk="1" hangingPunct="1">
              <a:buFontTx/>
              <a:buChar char="-"/>
            </a:pPr>
            <a:r>
              <a:rPr lang="it-IT" altLang="en-US" sz="2400" dirty="0">
                <a:latin typeface="Times New Roman" panose="02020603050405020304" pitchFamily="18" charset="0"/>
              </a:rPr>
              <a:t> Shock reali e di domanda</a:t>
            </a:r>
          </a:p>
          <a:p>
            <a:pPr eaLnBrk="1" hangingPunct="1">
              <a:buFontTx/>
              <a:buChar char="-"/>
            </a:pPr>
            <a:r>
              <a:rPr lang="it-IT" altLang="en-US" sz="2400" dirty="0">
                <a:latin typeface="Times New Roman" panose="02020603050405020304" pitchFamily="18" charset="0"/>
              </a:rPr>
              <a:t> Keynes vs “classici”</a:t>
            </a:r>
          </a:p>
          <a:p>
            <a:pPr eaLnBrk="1" hangingPunct="1">
              <a:buFontTx/>
              <a:buChar char="-"/>
            </a:pPr>
            <a:r>
              <a:rPr lang="it-IT" altLang="en-US" sz="2400" dirty="0">
                <a:latin typeface="Times New Roman" panose="02020603050405020304" pitchFamily="18" charset="0"/>
              </a:rPr>
              <a:t> Politica monetaria</a:t>
            </a:r>
          </a:p>
          <a:p>
            <a:pPr eaLnBrk="1" hangingPunct="1">
              <a:buFontTx/>
              <a:buChar char="-"/>
            </a:pPr>
            <a:r>
              <a:rPr lang="it-IT" altLang="en-US" sz="2400" dirty="0">
                <a:latin typeface="Times New Roman" panose="02020603050405020304" pitchFamily="18" charset="0"/>
              </a:rPr>
              <a:t> Politica fiscale</a:t>
            </a:r>
          </a:p>
        </p:txBody>
      </p:sp>
    </p:spTree>
  </p:cSld>
  <p:clrMapOvr>
    <a:overrideClrMapping bg1="lt1" tx1="dk1" bg2="lt2" tx2="dk2" accent1="accent1" accent2="accent2" accent3="accent3" accent4="accent4" accent5="accent5" accent6="accent6" hlink="hlink" folHlink="folHlink"/>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476250"/>
            <a:ext cx="8229600" cy="504825"/>
          </a:xfrm>
        </p:spPr>
        <p:txBody>
          <a:bodyPr/>
          <a:lstStyle/>
          <a:p>
            <a:pPr eaLnBrk="1" hangingPunct="1"/>
            <a:r>
              <a:rPr lang="it-IT" altLang="en-US" sz="3600"/>
              <a:t>Domanda aggregata</a:t>
            </a:r>
          </a:p>
        </p:txBody>
      </p:sp>
      <p:sp>
        <p:nvSpPr>
          <p:cNvPr id="25603" name="Rectangle 3"/>
          <p:cNvSpPr>
            <a:spLocks noGrp="1" noChangeArrowheads="1"/>
          </p:cNvSpPr>
          <p:nvPr>
            <p:ph type="body" idx="1"/>
          </p:nvPr>
        </p:nvSpPr>
        <p:spPr>
          <a:xfrm>
            <a:off x="0" y="1341438"/>
            <a:ext cx="9144000" cy="4967287"/>
          </a:xfrm>
        </p:spPr>
        <p:txBody>
          <a:bodyPr/>
          <a:lstStyle/>
          <a:p>
            <a:pPr eaLnBrk="1" hangingPunct="1">
              <a:lnSpc>
                <a:spcPct val="90000"/>
              </a:lnSpc>
            </a:pPr>
            <a:r>
              <a:rPr lang="it-IT" altLang="en-US" sz="2800" dirty="0">
                <a:latin typeface="Times New Roman" panose="02020603050405020304" pitchFamily="18" charset="0"/>
              </a:rPr>
              <a:t>La </a:t>
            </a:r>
            <a:r>
              <a:rPr lang="it-IT" altLang="en-US" sz="2800" u="sng" dirty="0">
                <a:latin typeface="Times New Roman" panose="02020603050405020304" pitchFamily="18" charset="0"/>
              </a:rPr>
              <a:t>retta di domanda aggregata</a:t>
            </a:r>
            <a:r>
              <a:rPr lang="it-IT" altLang="en-US" sz="2800" dirty="0">
                <a:latin typeface="Times New Roman" panose="02020603050405020304" pitchFamily="18" charset="0"/>
              </a:rPr>
              <a:t> (curva AD) mostra la quantità di beni e servizi che gli agenti economici (famiglie, imprese e policy-maker) vogliono acquistare per ogni dato livello generale dei prezzi.</a:t>
            </a:r>
          </a:p>
          <a:p>
            <a:pPr eaLnBrk="1" hangingPunct="1">
              <a:lnSpc>
                <a:spcPct val="90000"/>
              </a:lnSpc>
            </a:pPr>
            <a:r>
              <a:rPr lang="it-IT" altLang="en-US" sz="2800" dirty="0">
                <a:latin typeface="Times New Roman" panose="02020603050405020304" pitchFamily="18" charset="0"/>
              </a:rPr>
              <a:t>Le quattro determinanti della AD sono:</a:t>
            </a:r>
          </a:p>
          <a:p>
            <a:pPr algn="ctr" eaLnBrk="1" hangingPunct="1">
              <a:lnSpc>
                <a:spcPct val="90000"/>
              </a:lnSpc>
              <a:buFontTx/>
              <a:buNone/>
            </a:pPr>
            <a:r>
              <a:rPr lang="it-IT" altLang="en-US" sz="2800" dirty="0">
                <a:latin typeface="Times New Roman" panose="02020603050405020304" pitchFamily="18" charset="0"/>
              </a:rPr>
              <a:t> </a:t>
            </a:r>
            <a:r>
              <a:rPr lang="it-IT" altLang="en-US" b="1" dirty="0">
                <a:solidFill>
                  <a:srgbClr val="FF0000"/>
                </a:solidFill>
                <a:latin typeface="Times New Roman" panose="02020603050405020304" pitchFamily="18" charset="0"/>
              </a:rPr>
              <a:t>AD = C + I + G + NX</a:t>
            </a:r>
          </a:p>
          <a:p>
            <a:pPr eaLnBrk="1" hangingPunct="1">
              <a:lnSpc>
                <a:spcPct val="90000"/>
              </a:lnSpc>
              <a:buFontTx/>
              <a:buNone/>
            </a:pPr>
            <a:r>
              <a:rPr lang="it-IT" altLang="en-US" b="1" dirty="0">
                <a:solidFill>
                  <a:srgbClr val="FF0000"/>
                </a:solidFill>
                <a:latin typeface="Times New Roman" panose="02020603050405020304" pitchFamily="18" charset="0"/>
              </a:rPr>
              <a:t>	</a:t>
            </a:r>
            <a:r>
              <a:rPr lang="it-IT" altLang="en-US" sz="2800" dirty="0">
                <a:latin typeface="Times New Roman" panose="02020603050405020304" pitchFamily="18" charset="0"/>
              </a:rPr>
              <a:t>ovvero le componenti della spesa complessiva nel sistema economico, detta </a:t>
            </a:r>
            <a:r>
              <a:rPr lang="it-IT" altLang="en-US" sz="2800" dirty="0">
                <a:solidFill>
                  <a:srgbClr val="FF0000"/>
                </a:solidFill>
                <a:latin typeface="Times New Roman" panose="02020603050405020304" pitchFamily="18" charset="0"/>
              </a:rPr>
              <a:t>spesa aggregata</a:t>
            </a:r>
            <a:r>
              <a:rPr lang="it-IT" altLang="en-US" sz="2800" dirty="0">
                <a:latin typeface="Times New Roman" panose="02020603050405020304" pitchFamily="18" charset="0"/>
              </a:rPr>
              <a:t>.</a:t>
            </a:r>
          </a:p>
          <a:p>
            <a:pPr lvl="1" eaLnBrk="1" hangingPunct="1">
              <a:lnSpc>
                <a:spcPct val="90000"/>
              </a:lnSpc>
            </a:pPr>
            <a:r>
              <a:rPr lang="it-IT" altLang="en-US" sz="2400" dirty="0">
                <a:latin typeface="Times New Roman" panose="02020603050405020304" pitchFamily="18" charset="0"/>
              </a:rPr>
              <a:t>Non deve sorprendere che le quattro componenti della spesa aggregata siano per definizione anche le quattro componenti del PIL. Sappiamo infatti che per l’identità macro fondamentale spesa, PIL e reddito coincidono.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60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810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La retta AD</a:t>
            </a:r>
          </a:p>
        </p:txBody>
      </p:sp>
      <p:grpSp>
        <p:nvGrpSpPr>
          <p:cNvPr id="27651" name="Group 3"/>
          <p:cNvGrpSpPr>
            <a:grpSpLocks/>
          </p:cNvGrpSpPr>
          <p:nvPr/>
        </p:nvGrpSpPr>
        <p:grpSpPr bwMode="auto">
          <a:xfrm>
            <a:off x="8636000" y="5715000"/>
            <a:ext cx="508000" cy="531813"/>
            <a:chOff x="4783" y="3606"/>
            <a:chExt cx="320" cy="335"/>
          </a:xfrm>
        </p:grpSpPr>
        <p:sp>
          <p:nvSpPr>
            <p:cNvPr id="27676" name="Rectangle 4"/>
            <p:cNvSpPr>
              <a:spLocks noChangeArrowheads="1"/>
            </p:cNvSpPr>
            <p:nvPr/>
          </p:nvSpPr>
          <p:spPr bwMode="auto">
            <a:xfrm>
              <a:off x="4783" y="3606"/>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27677" name="Rectangle 5"/>
            <p:cNvSpPr>
              <a:spLocks noChangeArrowheads="1"/>
            </p:cNvSpPr>
            <p:nvPr/>
          </p:nvSpPr>
          <p:spPr bwMode="auto">
            <a:xfrm>
              <a:off x="5103" y="374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7652" name="Rectangle 6"/>
          <p:cNvSpPr>
            <a:spLocks noChangeArrowheads="1"/>
          </p:cNvSpPr>
          <p:nvPr/>
        </p:nvSpPr>
        <p:spPr bwMode="auto">
          <a:xfrm>
            <a:off x="1701800" y="5703888"/>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sp>
        <p:nvSpPr>
          <p:cNvPr id="27653" name="Freeform 7"/>
          <p:cNvSpPr>
            <a:spLocks/>
          </p:cNvSpPr>
          <p:nvPr/>
        </p:nvSpPr>
        <p:spPr bwMode="auto">
          <a:xfrm>
            <a:off x="1943100" y="1738313"/>
            <a:ext cx="7046913" cy="3937000"/>
          </a:xfrm>
          <a:custGeom>
            <a:avLst/>
            <a:gdLst>
              <a:gd name="T0" fmla="*/ 0 w 4439"/>
              <a:gd name="T1" fmla="*/ 0 h 2480"/>
              <a:gd name="T2" fmla="*/ 0 w 4439"/>
              <a:gd name="T3" fmla="*/ 3935413 h 2480"/>
              <a:gd name="T4" fmla="*/ 7045325 w 4439"/>
              <a:gd name="T5" fmla="*/ 3935413 h 2480"/>
              <a:gd name="T6" fmla="*/ 0 60000 65536"/>
              <a:gd name="T7" fmla="*/ 0 60000 65536"/>
              <a:gd name="T8" fmla="*/ 0 60000 65536"/>
            </a:gdLst>
            <a:ahLst/>
            <a:cxnLst>
              <a:cxn ang="T6">
                <a:pos x="T0" y="T1"/>
              </a:cxn>
              <a:cxn ang="T7">
                <a:pos x="T2" y="T3"/>
              </a:cxn>
              <a:cxn ang="T8">
                <a:pos x="T4" y="T5"/>
              </a:cxn>
            </a:cxnLst>
            <a:rect l="0" t="0" r="r" b="b"/>
            <a:pathLst>
              <a:path w="4439" h="2480">
                <a:moveTo>
                  <a:pt x="0" y="0"/>
                </a:moveTo>
                <a:lnTo>
                  <a:pt x="0" y="2479"/>
                </a:lnTo>
                <a:lnTo>
                  <a:pt x="4438" y="2479"/>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27654" name="Group 8"/>
          <p:cNvGrpSpPr>
            <a:grpSpLocks/>
          </p:cNvGrpSpPr>
          <p:nvPr/>
        </p:nvGrpSpPr>
        <p:grpSpPr bwMode="auto">
          <a:xfrm>
            <a:off x="6637338" y="4808538"/>
            <a:ext cx="368300" cy="531812"/>
            <a:chOff x="4181" y="3029"/>
            <a:chExt cx="232" cy="335"/>
          </a:xfrm>
        </p:grpSpPr>
        <p:sp>
          <p:nvSpPr>
            <p:cNvPr id="27674" name="Rectangle 9"/>
            <p:cNvSpPr>
              <a:spLocks noChangeArrowheads="1"/>
            </p:cNvSpPr>
            <p:nvPr/>
          </p:nvSpPr>
          <p:spPr bwMode="auto">
            <a:xfrm>
              <a:off x="4181" y="3029"/>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AD</a:t>
              </a:r>
            </a:p>
          </p:txBody>
        </p:sp>
        <p:sp>
          <p:nvSpPr>
            <p:cNvPr id="27675" name="Rectangle 10"/>
            <p:cNvSpPr>
              <a:spLocks noChangeArrowheads="1"/>
            </p:cNvSpPr>
            <p:nvPr/>
          </p:nvSpPr>
          <p:spPr bwMode="auto">
            <a:xfrm>
              <a:off x="4270" y="317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7656" name="Freeform 12"/>
          <p:cNvSpPr>
            <a:spLocks/>
          </p:cNvSpPr>
          <p:nvPr/>
        </p:nvSpPr>
        <p:spPr bwMode="auto">
          <a:xfrm>
            <a:off x="1951038" y="3460750"/>
            <a:ext cx="1919287" cy="2209800"/>
          </a:xfrm>
          <a:custGeom>
            <a:avLst/>
            <a:gdLst>
              <a:gd name="T0" fmla="*/ 0 w 1209"/>
              <a:gd name="T1" fmla="*/ 0 h 1392"/>
              <a:gd name="T2" fmla="*/ 1917700 w 1209"/>
              <a:gd name="T3" fmla="*/ 0 h 1392"/>
              <a:gd name="T4" fmla="*/ 1917700 w 1209"/>
              <a:gd name="T5" fmla="*/ 2208213 h 1392"/>
              <a:gd name="T6" fmla="*/ 0 60000 65536"/>
              <a:gd name="T7" fmla="*/ 0 60000 65536"/>
              <a:gd name="T8" fmla="*/ 0 60000 65536"/>
            </a:gdLst>
            <a:ahLst/>
            <a:cxnLst>
              <a:cxn ang="T6">
                <a:pos x="T0" y="T1"/>
              </a:cxn>
              <a:cxn ang="T7">
                <a:pos x="T2" y="T3"/>
              </a:cxn>
              <a:cxn ang="T8">
                <a:pos x="T4" y="T5"/>
              </a:cxn>
            </a:cxnLst>
            <a:rect l="0" t="0" r="r" b="b"/>
            <a:pathLst>
              <a:path w="1209" h="1392">
                <a:moveTo>
                  <a:pt x="0" y="0"/>
                </a:moveTo>
                <a:lnTo>
                  <a:pt x="1208" y="0"/>
                </a:lnTo>
                <a:lnTo>
                  <a:pt x="1208" y="1391"/>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657" name="Rectangle 13"/>
          <p:cNvSpPr>
            <a:spLocks noChangeArrowheads="1"/>
          </p:cNvSpPr>
          <p:nvPr/>
        </p:nvSpPr>
        <p:spPr bwMode="auto">
          <a:xfrm>
            <a:off x="1624013" y="3357563"/>
            <a:ext cx="2301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a:t>
            </a:r>
            <a:r>
              <a:rPr lang="it-IT" altLang="en-US" sz="2000" b="1" i="1" baseline="-25000" dirty="0">
                <a:solidFill>
                  <a:srgbClr val="000000"/>
                </a:solidFill>
              </a:rPr>
              <a:t>1</a:t>
            </a:r>
          </a:p>
        </p:txBody>
      </p:sp>
      <p:sp>
        <p:nvSpPr>
          <p:cNvPr id="27658" name="Rectangle 14"/>
          <p:cNvSpPr>
            <a:spLocks noChangeArrowheads="1"/>
          </p:cNvSpPr>
          <p:nvPr/>
        </p:nvSpPr>
        <p:spPr bwMode="auto">
          <a:xfrm>
            <a:off x="3763963" y="5703888"/>
            <a:ext cx="2619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Y</a:t>
            </a:r>
            <a:r>
              <a:rPr lang="it-IT" altLang="en-US" sz="2000" b="1" i="1" baseline="-25000" dirty="0">
                <a:solidFill>
                  <a:srgbClr val="000000"/>
                </a:solidFill>
              </a:rPr>
              <a:t>1</a:t>
            </a:r>
          </a:p>
        </p:txBody>
      </p:sp>
      <p:sp>
        <p:nvSpPr>
          <p:cNvPr id="27663" name="Line 23"/>
          <p:cNvSpPr>
            <a:spLocks noChangeShapeType="1"/>
          </p:cNvSpPr>
          <p:nvPr/>
        </p:nvSpPr>
        <p:spPr bwMode="auto">
          <a:xfrm>
            <a:off x="2527300" y="2676525"/>
            <a:ext cx="3981450" cy="2246313"/>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7664" name="Freeform 24"/>
          <p:cNvSpPr>
            <a:spLocks/>
          </p:cNvSpPr>
          <p:nvPr/>
        </p:nvSpPr>
        <p:spPr bwMode="auto">
          <a:xfrm>
            <a:off x="3798888" y="3373438"/>
            <a:ext cx="141287" cy="120650"/>
          </a:xfrm>
          <a:custGeom>
            <a:avLst/>
            <a:gdLst>
              <a:gd name="T0" fmla="*/ 69850 w 89"/>
              <a:gd name="T1" fmla="*/ 119063 h 76"/>
              <a:gd name="T2" fmla="*/ 104775 w 89"/>
              <a:gd name="T3" fmla="*/ 109538 h 76"/>
              <a:gd name="T4" fmla="*/ 128587 w 89"/>
              <a:gd name="T5" fmla="*/ 88900 h 76"/>
              <a:gd name="T6" fmla="*/ 139700 w 89"/>
              <a:gd name="T7" fmla="*/ 60325 h 76"/>
              <a:gd name="T8" fmla="*/ 128587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666" name="Rectangle 26"/>
          <p:cNvSpPr>
            <a:spLocks noChangeArrowheads="1"/>
          </p:cNvSpPr>
          <p:nvPr/>
        </p:nvSpPr>
        <p:spPr bwMode="auto">
          <a:xfrm>
            <a:off x="4343400" y="1828800"/>
            <a:ext cx="4362450" cy="946150"/>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800">
                <a:solidFill>
                  <a:schemeClr val="tx2"/>
                </a:solidFill>
              </a:rPr>
              <a:t>Le 4 componenti della AD:</a:t>
            </a:r>
          </a:p>
          <a:p>
            <a:pPr algn="ctr"/>
            <a:r>
              <a:rPr lang="it-IT" altLang="en-US" sz="2800">
                <a:solidFill>
                  <a:srgbClr val="FF0000"/>
                </a:solidFill>
              </a:rPr>
              <a:t>AD = C + I + G + NX</a:t>
            </a:r>
            <a:endParaRPr lang="it-IT" altLang="en-US" sz="2800" i="1">
              <a:solidFill>
                <a:srgbClr val="FF0000"/>
              </a:solidFill>
            </a:endParaRPr>
          </a:p>
        </p:txBody>
      </p:sp>
      <p:grpSp>
        <p:nvGrpSpPr>
          <p:cNvPr id="27667" name="Group 27"/>
          <p:cNvGrpSpPr>
            <a:grpSpLocks/>
          </p:cNvGrpSpPr>
          <p:nvPr/>
        </p:nvGrpSpPr>
        <p:grpSpPr bwMode="auto">
          <a:xfrm>
            <a:off x="1476375" y="1557338"/>
            <a:ext cx="360363" cy="557212"/>
            <a:chOff x="627" y="1104"/>
            <a:chExt cx="121" cy="331"/>
          </a:xfrm>
        </p:grpSpPr>
        <p:sp>
          <p:nvSpPr>
            <p:cNvPr id="27668" name="Rectangle 28"/>
            <p:cNvSpPr>
              <a:spLocks noChangeArrowheads="1"/>
            </p:cNvSpPr>
            <p:nvPr/>
          </p:nvSpPr>
          <p:spPr bwMode="auto">
            <a:xfrm>
              <a:off x="644" y="1104"/>
              <a:ext cx="10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800">
                  <a:solidFill>
                    <a:srgbClr val="000000"/>
                  </a:solidFill>
                  <a:latin typeface="French Script MT" panose="03020402040607040605" pitchFamily="66" charset="0"/>
                </a:rPr>
                <a:t>P</a:t>
              </a:r>
            </a:p>
          </p:txBody>
        </p:sp>
        <p:sp>
          <p:nvSpPr>
            <p:cNvPr id="27669" name="Rectangle 29"/>
            <p:cNvSpPr>
              <a:spLocks noChangeArrowheads="1"/>
            </p:cNvSpPr>
            <p:nvPr/>
          </p:nvSpPr>
          <p:spPr bwMode="auto">
            <a:xfrm>
              <a:off x="627" y="1254"/>
              <a:ext cx="1"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Tree>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0825" y="0"/>
            <a:ext cx="8686800" cy="793750"/>
          </a:xfrm>
        </p:spPr>
        <p:txBody>
          <a:bodyPr/>
          <a:lstStyle/>
          <a:p>
            <a:pPr eaLnBrk="1" hangingPunct="1"/>
            <a:r>
              <a:rPr lang="it-IT" altLang="en-US" sz="3600"/>
              <a:t>Le componenti autonome della AD</a:t>
            </a:r>
          </a:p>
        </p:txBody>
      </p:sp>
      <p:sp>
        <p:nvSpPr>
          <p:cNvPr id="546819" name="Rectangle 3"/>
          <p:cNvSpPr>
            <a:spLocks noGrp="1" noChangeArrowheads="1"/>
          </p:cNvSpPr>
          <p:nvPr>
            <p:ph type="body" idx="1"/>
          </p:nvPr>
        </p:nvSpPr>
        <p:spPr>
          <a:xfrm>
            <a:off x="22225" y="758160"/>
            <a:ext cx="9144000" cy="5905500"/>
          </a:xfrm>
        </p:spPr>
        <p:txBody>
          <a:bodyPr/>
          <a:lstStyle/>
          <a:p>
            <a:pPr eaLnBrk="1" hangingPunct="1">
              <a:lnSpc>
                <a:spcPct val="80000"/>
              </a:lnSpc>
            </a:pPr>
            <a:r>
              <a:rPr lang="it-IT" altLang="en-US" sz="2800" dirty="0">
                <a:latin typeface="Times New Roman" panose="02020603050405020304" pitchFamily="18" charset="0"/>
              </a:rPr>
              <a:t>Tre delle quattro determinanti della AD, cioè C, I e NX, sono composte da una parte dipendente (direttamente od indirettamente) dalle variabili macro, quali P, r ed Y, e da una parte c.d. </a:t>
            </a:r>
            <a:r>
              <a:rPr lang="it-IT" altLang="en-US" sz="2800" u="sng" dirty="0">
                <a:latin typeface="Times New Roman" panose="02020603050405020304" pitchFamily="18" charset="0"/>
              </a:rPr>
              <a:t>autonoma</a:t>
            </a:r>
            <a:r>
              <a:rPr lang="it-IT" altLang="en-US" sz="2800" dirty="0">
                <a:latin typeface="Times New Roman" panose="02020603050405020304" pitchFamily="18" charset="0"/>
              </a:rPr>
              <a:t>, cioè indipendente dalle altre grandezze macro.</a:t>
            </a:r>
          </a:p>
          <a:p>
            <a:pPr lvl="1" eaLnBrk="1" hangingPunct="1">
              <a:lnSpc>
                <a:spcPct val="80000"/>
              </a:lnSpc>
            </a:pPr>
            <a:r>
              <a:rPr lang="it-IT" altLang="en-US" sz="2400" dirty="0">
                <a:latin typeface="Times New Roman" panose="02020603050405020304" pitchFamily="18" charset="0"/>
              </a:rPr>
              <a:t>La spesa pubblica G è invece considerata interamente autonoma perché decisa “liberamente” dal policy-maker.</a:t>
            </a:r>
          </a:p>
          <a:p>
            <a:pPr eaLnBrk="1" hangingPunct="1">
              <a:lnSpc>
                <a:spcPct val="80000"/>
              </a:lnSpc>
            </a:pPr>
            <a:r>
              <a:rPr lang="it-IT" altLang="en-US" sz="2800" dirty="0">
                <a:latin typeface="Times New Roman" panose="02020603050405020304" pitchFamily="18" charset="0"/>
              </a:rPr>
              <a:t>Una variazione in una delle determinanti della AD dovuta ad una variazione della componente autonoma comporta quindi uno </a:t>
            </a:r>
            <a:r>
              <a:rPr lang="it-IT" altLang="en-US" sz="2800" u="sng" dirty="0">
                <a:latin typeface="Times New Roman" panose="02020603050405020304" pitchFamily="18" charset="0"/>
              </a:rPr>
              <a:t>spostamento della curva</a:t>
            </a:r>
            <a:r>
              <a:rPr lang="it-IT" altLang="en-US" sz="2800" dirty="0">
                <a:latin typeface="Times New Roman" panose="02020603050405020304" pitchFamily="18" charset="0"/>
              </a:rPr>
              <a:t>, mentre nel caso vari p.e. il reddito Y si avrà uno spostamento </a:t>
            </a:r>
            <a:r>
              <a:rPr lang="it-IT" altLang="en-US" sz="2800" u="sng" dirty="0">
                <a:latin typeface="Times New Roman" panose="02020603050405020304" pitchFamily="18" charset="0"/>
              </a:rPr>
              <a:t>lungo la curva</a:t>
            </a:r>
            <a:r>
              <a:rPr lang="it-IT" altLang="en-US" sz="2800" dirty="0">
                <a:latin typeface="Times New Roman" panose="02020603050405020304" pitchFamily="18" charset="0"/>
              </a:rPr>
              <a:t>.</a:t>
            </a:r>
          </a:p>
          <a:p>
            <a:pPr lvl="1" eaLnBrk="1" hangingPunct="1">
              <a:lnSpc>
                <a:spcPct val="80000"/>
              </a:lnSpc>
            </a:pPr>
            <a:r>
              <a:rPr lang="it-IT" altLang="en-US" sz="2400" dirty="0">
                <a:latin typeface="Times New Roman" panose="02020603050405020304" pitchFamily="18" charset="0"/>
              </a:rPr>
              <a:t>Gli </a:t>
            </a:r>
            <a:r>
              <a:rPr lang="it-IT" altLang="en-US" sz="2400" u="sng" dirty="0">
                <a:latin typeface="Times New Roman" panose="02020603050405020304" pitchFamily="18" charset="0"/>
              </a:rPr>
              <a:t>shock della domanda aggregata</a:t>
            </a:r>
            <a:r>
              <a:rPr lang="it-IT" altLang="en-US" sz="2400" dirty="0">
                <a:latin typeface="Times New Roman" panose="02020603050405020304" pitchFamily="18" charset="0"/>
              </a:rPr>
              <a:t>, causa del ciclo economico secondo l’approccio keynesiano, sono proprio variazioni delle componenti autonome della AD.</a:t>
            </a:r>
          </a:p>
          <a:p>
            <a:pPr eaLnBrk="1" hangingPunct="1">
              <a:lnSpc>
                <a:spcPct val="80000"/>
              </a:lnSpc>
            </a:pPr>
            <a:r>
              <a:rPr lang="it-IT" altLang="en-US" sz="2800" dirty="0">
                <a:latin typeface="Times New Roman" panose="02020603050405020304" pitchFamily="18" charset="0"/>
              </a:rPr>
              <a:t>L’andamento delle componenti autonome dipende spesso da fattori extraeconomici (aspettative, tradizioni, mode, ecc.) e comunque mai nel pieno controllo del policy-maker.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46819">
                                            <p:txEl>
                                              <p:pRg st="2" end="2"/>
                                            </p:txEl>
                                          </p:spTgt>
                                        </p:tgtEl>
                                        <p:attrNameLst>
                                          <p:attrName>style.visibility</p:attrName>
                                        </p:attrNameLst>
                                      </p:cBhvr>
                                      <p:to>
                                        <p:strVal val="visible"/>
                                      </p:to>
                                    </p:set>
                                    <p:anim calcmode="lin" valueType="num">
                                      <p:cBhvr additive="base">
                                        <p:cTn id="7" dur="500" fill="hold"/>
                                        <p:tgtEl>
                                          <p:spTgt spid="54681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6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6819">
                                            <p:txEl>
                                              <p:pRg st="3" end="3"/>
                                            </p:txEl>
                                          </p:spTgt>
                                        </p:tgtEl>
                                        <p:attrNameLst>
                                          <p:attrName>style.visibility</p:attrName>
                                        </p:attrNameLst>
                                      </p:cBhvr>
                                      <p:to>
                                        <p:strVal val="visible"/>
                                      </p:to>
                                    </p:set>
                                    <p:anim calcmode="lin" valueType="num">
                                      <p:cBhvr additive="base">
                                        <p:cTn id="13" dur="500" fill="hold"/>
                                        <p:tgtEl>
                                          <p:spTgt spid="5468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68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6819">
                                            <p:txEl>
                                              <p:pRg st="4" end="4"/>
                                            </p:txEl>
                                          </p:spTgt>
                                        </p:tgtEl>
                                        <p:attrNameLst>
                                          <p:attrName>style.visibility</p:attrName>
                                        </p:attrNameLst>
                                      </p:cBhvr>
                                      <p:to>
                                        <p:strVal val="visible"/>
                                      </p:to>
                                    </p:set>
                                    <p:anim calcmode="lin" valueType="num">
                                      <p:cBhvr additive="base">
                                        <p:cTn id="19" dur="500" fill="hold"/>
                                        <p:tgtEl>
                                          <p:spTgt spid="5468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68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0"/>
            <a:ext cx="8229600" cy="836613"/>
          </a:xfrm>
        </p:spPr>
        <p:txBody>
          <a:bodyPr/>
          <a:lstStyle/>
          <a:p>
            <a:pPr eaLnBrk="1" hangingPunct="1"/>
            <a:r>
              <a:rPr lang="it-IT" altLang="en-US" sz="3600"/>
              <a:t>La funzione macro del consumo</a:t>
            </a:r>
          </a:p>
        </p:txBody>
      </p:sp>
      <p:sp>
        <p:nvSpPr>
          <p:cNvPr id="548867" name="Rectangle 3"/>
          <p:cNvSpPr>
            <a:spLocks noGrp="1" noChangeArrowheads="1"/>
          </p:cNvSpPr>
          <p:nvPr>
            <p:ph type="body" idx="1"/>
          </p:nvPr>
        </p:nvSpPr>
        <p:spPr>
          <a:xfrm>
            <a:off x="0" y="765175"/>
            <a:ext cx="9144000" cy="5688013"/>
          </a:xfrm>
        </p:spPr>
        <p:txBody>
          <a:bodyPr/>
          <a:lstStyle/>
          <a:p>
            <a:pPr eaLnBrk="1" hangingPunct="1">
              <a:lnSpc>
                <a:spcPct val="90000"/>
              </a:lnSpc>
            </a:pPr>
            <a:r>
              <a:rPr lang="it-IT" altLang="en-US" sz="2400">
                <a:latin typeface="Times New Roman" panose="02020603050405020304" pitchFamily="18" charset="0"/>
              </a:rPr>
              <a:t>Nel modello keynesiano il consumo a livello aggregato è funzione del reddito disponibile Y – T:</a:t>
            </a:r>
          </a:p>
          <a:p>
            <a:pPr algn="ctr" eaLnBrk="1" hangingPunct="1">
              <a:lnSpc>
                <a:spcPct val="90000"/>
              </a:lnSpc>
              <a:buFontTx/>
              <a:buNone/>
            </a:pPr>
            <a:r>
              <a:rPr lang="it-IT" altLang="en-US" sz="2400" b="1">
                <a:solidFill>
                  <a:srgbClr val="FF0000"/>
                </a:solidFill>
                <a:latin typeface="Times New Roman" panose="02020603050405020304" pitchFamily="18" charset="0"/>
              </a:rPr>
              <a:t>C = C</a:t>
            </a:r>
            <a:r>
              <a:rPr lang="it-IT" altLang="en-US" sz="2400" b="1" baseline="-25000">
                <a:solidFill>
                  <a:srgbClr val="FF0000"/>
                </a:solidFill>
                <a:latin typeface="Times New Roman" panose="02020603050405020304" pitchFamily="18" charset="0"/>
              </a:rPr>
              <a:t>0</a:t>
            </a:r>
            <a:r>
              <a:rPr lang="it-IT" altLang="en-US" sz="2400" b="1">
                <a:solidFill>
                  <a:srgbClr val="FF0000"/>
                </a:solidFill>
                <a:latin typeface="Times New Roman" panose="02020603050405020304" pitchFamily="18" charset="0"/>
              </a:rPr>
              <a:t> + b (Y – T)</a:t>
            </a:r>
          </a:p>
          <a:p>
            <a:pPr eaLnBrk="1" hangingPunct="1">
              <a:lnSpc>
                <a:spcPct val="90000"/>
              </a:lnSpc>
              <a:buFontTx/>
              <a:buNone/>
            </a:pPr>
            <a:r>
              <a:rPr lang="it-IT" altLang="en-US" sz="2400">
                <a:latin typeface="Times New Roman" panose="02020603050405020304" pitchFamily="18" charset="0"/>
              </a:rPr>
              <a:t>	dove C</a:t>
            </a:r>
            <a:r>
              <a:rPr lang="it-IT" altLang="en-US" sz="2400" baseline="-25000">
                <a:latin typeface="Times New Roman" panose="02020603050405020304" pitchFamily="18" charset="0"/>
              </a:rPr>
              <a:t>0</a:t>
            </a:r>
            <a:r>
              <a:rPr lang="it-IT" altLang="en-US" sz="2400">
                <a:latin typeface="Times New Roman" panose="02020603050405020304" pitchFamily="18" charset="0"/>
              </a:rPr>
              <a:t> è il c.d. </a:t>
            </a:r>
            <a:r>
              <a:rPr lang="it-IT" altLang="en-US" sz="2400" u="sng">
                <a:latin typeface="Times New Roman" panose="02020603050405020304" pitchFamily="18" charset="0"/>
              </a:rPr>
              <a:t>consumo necessario</a:t>
            </a:r>
            <a:r>
              <a:rPr lang="it-IT" altLang="en-US" sz="2400">
                <a:latin typeface="Times New Roman" panose="02020603050405020304" pitchFamily="18" charset="0"/>
              </a:rPr>
              <a:t> (componente autonoma), </a:t>
            </a:r>
          </a:p>
          <a:p>
            <a:pPr eaLnBrk="1" hangingPunct="1">
              <a:lnSpc>
                <a:spcPct val="90000"/>
              </a:lnSpc>
              <a:buFontTx/>
              <a:buNone/>
            </a:pPr>
            <a:r>
              <a:rPr lang="it-IT" altLang="en-US" sz="2400">
                <a:latin typeface="Times New Roman" panose="02020603050405020304" pitchFamily="18" charset="0"/>
              </a:rPr>
              <a:t>	         b è la </a:t>
            </a:r>
            <a:r>
              <a:rPr lang="it-IT" altLang="en-US" sz="2400" u="sng">
                <a:latin typeface="Times New Roman" panose="02020603050405020304" pitchFamily="18" charset="0"/>
              </a:rPr>
              <a:t>propensione marginale al consumo</a:t>
            </a:r>
            <a:r>
              <a:rPr lang="it-IT" altLang="en-US" sz="2400">
                <a:latin typeface="Times New Roman" panose="02020603050405020304" pitchFamily="18" charset="0"/>
              </a:rPr>
              <a:t> PMC </a:t>
            </a:r>
          </a:p>
          <a:p>
            <a:pPr eaLnBrk="1" hangingPunct="1">
              <a:lnSpc>
                <a:spcPct val="90000"/>
              </a:lnSpc>
              <a:buFontTx/>
              <a:buNone/>
            </a:pPr>
            <a:r>
              <a:rPr lang="it-IT" altLang="en-US" sz="2400">
                <a:latin typeface="Times New Roman" panose="02020603050405020304" pitchFamily="18" charset="0"/>
              </a:rPr>
              <a:t>		 (= incremento del consumo per ogni euro addizionale di reddito 	      disponibile Y – T)</a:t>
            </a:r>
          </a:p>
          <a:p>
            <a:pPr eaLnBrk="1" hangingPunct="1">
              <a:lnSpc>
                <a:spcPct val="90000"/>
              </a:lnSpc>
            </a:pPr>
            <a:r>
              <a:rPr lang="it-IT" altLang="en-US" sz="2400">
                <a:latin typeface="Times New Roman" panose="02020603050405020304" pitchFamily="18" charset="0"/>
              </a:rPr>
              <a:t>Se ipotizziamo T = t </a:t>
            </a:r>
            <a:r>
              <a:rPr lang="it-IT" altLang="en-US" sz="2400">
                <a:latin typeface="Times New Roman" panose="02020603050405020304" pitchFamily="18" charset="0"/>
                <a:sym typeface="Symbol" panose="05050102010706020507" pitchFamily="18" charset="2"/>
              </a:rPr>
              <a:t> </a:t>
            </a:r>
            <a:r>
              <a:rPr lang="it-IT" altLang="en-US" sz="2400">
                <a:latin typeface="Times New Roman" panose="02020603050405020304" pitchFamily="18" charset="0"/>
              </a:rPr>
              <a:t>Y, dove t è l’aliquota media di imposte sul reddito, PMC diventa </a:t>
            </a:r>
            <a:r>
              <a:rPr lang="it-IT" altLang="en-US" sz="2400" i="1">
                <a:latin typeface="Times New Roman" panose="02020603050405020304" pitchFamily="18" charset="0"/>
              </a:rPr>
              <a:t>b(1 – t)</a:t>
            </a:r>
            <a:r>
              <a:rPr lang="it-IT" altLang="en-US" sz="2400">
                <a:latin typeface="Times New Roman" panose="02020603050405020304" pitchFamily="18" charset="0"/>
              </a:rPr>
              <a:t> </a:t>
            </a:r>
          </a:p>
          <a:p>
            <a:pPr eaLnBrk="1" hangingPunct="1">
              <a:lnSpc>
                <a:spcPct val="90000"/>
              </a:lnSpc>
            </a:pPr>
            <a:r>
              <a:rPr lang="it-IT" altLang="en-US" sz="2400">
                <a:latin typeface="Times New Roman" panose="02020603050405020304" pitchFamily="18" charset="0"/>
              </a:rPr>
              <a:t>A partire da tale funzione possiamo calcolare anche la </a:t>
            </a:r>
            <a:r>
              <a:rPr lang="it-IT" altLang="en-US" sz="2400" u="sng">
                <a:latin typeface="Times New Roman" panose="02020603050405020304" pitchFamily="18" charset="0"/>
              </a:rPr>
              <a:t>funzione del risparmio</a:t>
            </a:r>
            <a:r>
              <a:rPr lang="it-IT" altLang="en-US" sz="2400">
                <a:latin typeface="Times New Roman" panose="02020603050405020304" pitchFamily="18" charset="0"/>
              </a:rPr>
              <a:t>:</a:t>
            </a:r>
          </a:p>
          <a:p>
            <a:pPr algn="ctr" eaLnBrk="1" hangingPunct="1">
              <a:lnSpc>
                <a:spcPct val="90000"/>
              </a:lnSpc>
              <a:buFontTx/>
              <a:buNone/>
            </a:pPr>
            <a:r>
              <a:rPr lang="it-IT" altLang="en-US" sz="2400" b="1">
                <a:solidFill>
                  <a:srgbClr val="FF0000"/>
                </a:solidFill>
                <a:latin typeface="Times New Roman" panose="02020603050405020304" pitchFamily="18" charset="0"/>
              </a:rPr>
              <a:t>S = (Y – T)  – C = – C</a:t>
            </a:r>
            <a:r>
              <a:rPr lang="it-IT" altLang="en-US" sz="2400" b="1" baseline="-25000">
                <a:solidFill>
                  <a:srgbClr val="FF0000"/>
                </a:solidFill>
                <a:latin typeface="Times New Roman" panose="02020603050405020304" pitchFamily="18" charset="0"/>
              </a:rPr>
              <a:t>0</a:t>
            </a:r>
            <a:r>
              <a:rPr lang="it-IT" altLang="en-US" sz="2400" b="1">
                <a:solidFill>
                  <a:srgbClr val="FF0000"/>
                </a:solidFill>
                <a:latin typeface="Times New Roman" panose="02020603050405020304" pitchFamily="18" charset="0"/>
              </a:rPr>
              <a:t> + (1 – b)(Y – T)</a:t>
            </a:r>
            <a:r>
              <a:rPr lang="it-IT" altLang="en-US" sz="2400">
                <a:solidFill>
                  <a:srgbClr val="FF5050"/>
                </a:solidFill>
                <a:latin typeface="Times New Roman" panose="02020603050405020304" pitchFamily="18" charset="0"/>
              </a:rPr>
              <a:t> </a:t>
            </a:r>
          </a:p>
          <a:p>
            <a:pPr eaLnBrk="1" hangingPunct="1">
              <a:lnSpc>
                <a:spcPct val="90000"/>
              </a:lnSpc>
              <a:buFontTx/>
              <a:buNone/>
            </a:pPr>
            <a:r>
              <a:rPr lang="it-IT" altLang="en-US" sz="2400">
                <a:latin typeface="Times New Roman" panose="02020603050405020304" pitchFamily="18" charset="0"/>
              </a:rPr>
              <a:t>	dove (1 – b) è la </a:t>
            </a:r>
            <a:r>
              <a:rPr lang="it-IT" altLang="en-US" sz="2400" u="sng">
                <a:latin typeface="Times New Roman" panose="02020603050405020304" pitchFamily="18" charset="0"/>
              </a:rPr>
              <a:t>propensione marginale al risparmio</a:t>
            </a:r>
          </a:p>
          <a:p>
            <a:pPr eaLnBrk="1" hangingPunct="1">
              <a:lnSpc>
                <a:spcPct val="90000"/>
              </a:lnSpc>
              <a:buFontTx/>
              <a:buNone/>
            </a:pPr>
            <a:r>
              <a:rPr lang="it-IT" altLang="en-US" sz="2400">
                <a:latin typeface="Times New Roman" panose="02020603050405020304" pitchFamily="18" charset="0"/>
              </a:rPr>
              <a:t>		  (= incremento del risparmio per ogni € di Y – 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48867">
                                            <p:txEl>
                                              <p:pRg st="2" end="2"/>
                                            </p:txEl>
                                          </p:spTgt>
                                        </p:tgtEl>
                                        <p:attrNameLst>
                                          <p:attrName>style.visibility</p:attrName>
                                        </p:attrNameLst>
                                      </p:cBhvr>
                                      <p:to>
                                        <p:strVal val="visible"/>
                                      </p:to>
                                    </p:set>
                                    <p:anim calcmode="lin" valueType="num">
                                      <p:cBhvr additive="base">
                                        <p:cTn id="7" dur="500" fill="hold"/>
                                        <p:tgtEl>
                                          <p:spTgt spid="54886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886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8867">
                                            <p:txEl>
                                              <p:pRg st="3" end="3"/>
                                            </p:txEl>
                                          </p:spTgt>
                                        </p:tgtEl>
                                        <p:attrNameLst>
                                          <p:attrName>style.visibility</p:attrName>
                                        </p:attrNameLst>
                                      </p:cBhvr>
                                      <p:to>
                                        <p:strVal val="visible"/>
                                      </p:to>
                                    </p:set>
                                    <p:anim calcmode="lin" valueType="num">
                                      <p:cBhvr additive="base">
                                        <p:cTn id="11" dur="500" fill="hold"/>
                                        <p:tgtEl>
                                          <p:spTgt spid="54886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48867">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48867">
                                            <p:txEl>
                                              <p:pRg st="4" end="4"/>
                                            </p:txEl>
                                          </p:spTgt>
                                        </p:tgtEl>
                                        <p:attrNameLst>
                                          <p:attrName>style.visibility</p:attrName>
                                        </p:attrNameLst>
                                      </p:cBhvr>
                                      <p:to>
                                        <p:strVal val="visible"/>
                                      </p:to>
                                    </p:set>
                                    <p:anim calcmode="lin" valueType="num">
                                      <p:cBhvr additive="base">
                                        <p:cTn id="15" dur="500" fill="hold"/>
                                        <p:tgtEl>
                                          <p:spTgt spid="548867">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48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548867">
                                            <p:txEl>
                                              <p:pRg st="5" end="5"/>
                                            </p:txEl>
                                          </p:spTgt>
                                        </p:tgtEl>
                                        <p:attrNameLst>
                                          <p:attrName>style.visibility</p:attrName>
                                        </p:attrNameLst>
                                      </p:cBhvr>
                                      <p:to>
                                        <p:strVal val="visible"/>
                                      </p:to>
                                    </p:set>
                                    <p:anim calcmode="lin" valueType="num">
                                      <p:cBhvr additive="base">
                                        <p:cTn id="21" dur="500" fill="hold"/>
                                        <p:tgtEl>
                                          <p:spTgt spid="54886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488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548867">
                                            <p:txEl>
                                              <p:pRg st="6" end="6"/>
                                            </p:txEl>
                                          </p:spTgt>
                                        </p:tgtEl>
                                        <p:attrNameLst>
                                          <p:attrName>style.visibility</p:attrName>
                                        </p:attrNameLst>
                                      </p:cBhvr>
                                      <p:to>
                                        <p:strVal val="visible"/>
                                      </p:to>
                                    </p:set>
                                    <p:anim calcmode="lin" valueType="num">
                                      <p:cBhvr additive="base">
                                        <p:cTn id="27" dur="500" fill="hold"/>
                                        <p:tgtEl>
                                          <p:spTgt spid="54886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4886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48867">
                                            <p:txEl>
                                              <p:pRg st="7" end="7"/>
                                            </p:txEl>
                                          </p:spTgt>
                                        </p:tgtEl>
                                        <p:attrNameLst>
                                          <p:attrName>style.visibility</p:attrName>
                                        </p:attrNameLst>
                                      </p:cBhvr>
                                      <p:to>
                                        <p:strVal val="visible"/>
                                      </p:to>
                                    </p:set>
                                    <p:anim calcmode="lin" valueType="num">
                                      <p:cBhvr additive="base">
                                        <p:cTn id="31" dur="500" fill="hold"/>
                                        <p:tgtEl>
                                          <p:spTgt spid="54886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8867">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48867">
                                            <p:txEl>
                                              <p:pRg st="8" end="8"/>
                                            </p:txEl>
                                          </p:spTgt>
                                        </p:tgtEl>
                                        <p:attrNameLst>
                                          <p:attrName>style.visibility</p:attrName>
                                        </p:attrNameLst>
                                      </p:cBhvr>
                                      <p:to>
                                        <p:strVal val="visible"/>
                                      </p:to>
                                    </p:set>
                                    <p:anim calcmode="lin" valueType="num">
                                      <p:cBhvr additive="base">
                                        <p:cTn id="35" dur="500" fill="hold"/>
                                        <p:tgtEl>
                                          <p:spTgt spid="54886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8867">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48867">
                                            <p:txEl>
                                              <p:pRg st="9" end="9"/>
                                            </p:txEl>
                                          </p:spTgt>
                                        </p:tgtEl>
                                        <p:attrNameLst>
                                          <p:attrName>style.visibility</p:attrName>
                                        </p:attrNameLst>
                                      </p:cBhvr>
                                      <p:to>
                                        <p:strVal val="visible"/>
                                      </p:to>
                                    </p:set>
                                    <p:anim calcmode="lin" valueType="num">
                                      <p:cBhvr additive="base">
                                        <p:cTn id="39" dur="500" fill="hold"/>
                                        <p:tgtEl>
                                          <p:spTgt spid="548867">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488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0"/>
            <a:ext cx="8229600" cy="908050"/>
          </a:xfrm>
        </p:spPr>
        <p:txBody>
          <a:bodyPr/>
          <a:lstStyle/>
          <a:p>
            <a:pPr eaLnBrk="1" hangingPunct="1"/>
            <a:r>
              <a:rPr lang="it-IT" altLang="en-US" sz="3600"/>
              <a:t>La funzione macro degli investimenti</a:t>
            </a:r>
          </a:p>
        </p:txBody>
      </p:sp>
      <p:sp>
        <p:nvSpPr>
          <p:cNvPr id="550915" name="Rectangle 3"/>
          <p:cNvSpPr>
            <a:spLocks noGrp="1" noChangeArrowheads="1"/>
          </p:cNvSpPr>
          <p:nvPr>
            <p:ph type="body" idx="1"/>
          </p:nvPr>
        </p:nvSpPr>
        <p:spPr>
          <a:xfrm>
            <a:off x="0" y="908050"/>
            <a:ext cx="9144000" cy="5400675"/>
          </a:xfrm>
        </p:spPr>
        <p:txBody>
          <a:bodyPr/>
          <a:lstStyle/>
          <a:p>
            <a:pPr eaLnBrk="1" hangingPunct="1">
              <a:lnSpc>
                <a:spcPct val="90000"/>
              </a:lnSpc>
            </a:pPr>
            <a:r>
              <a:rPr lang="it-IT" altLang="en-US" sz="2400" dirty="0">
                <a:latin typeface="Times New Roman" panose="02020603050405020304" pitchFamily="18" charset="0"/>
              </a:rPr>
              <a:t>Nel modello keynesiano l’investimento I non dipende dal reddito Y ma solo dal tasso di interesse r: </a:t>
            </a:r>
            <a:r>
              <a:rPr lang="it-IT" altLang="en-US" sz="2400" b="1" dirty="0">
                <a:solidFill>
                  <a:srgbClr val="FF0000"/>
                </a:solidFill>
                <a:latin typeface="Times New Roman" panose="02020603050405020304" pitchFamily="18" charset="0"/>
              </a:rPr>
              <a:t>I = I</a:t>
            </a:r>
            <a:r>
              <a:rPr lang="it-IT" altLang="en-US" sz="2400" b="1" baseline="-25000" dirty="0">
                <a:solidFill>
                  <a:srgbClr val="FF0000"/>
                </a:solidFill>
                <a:latin typeface="Times New Roman" panose="02020603050405020304" pitchFamily="18" charset="0"/>
              </a:rPr>
              <a:t>0</a:t>
            </a:r>
            <a:r>
              <a:rPr lang="it-IT" altLang="en-US" sz="2400" b="1" dirty="0">
                <a:solidFill>
                  <a:srgbClr val="FF0000"/>
                </a:solidFill>
                <a:latin typeface="Times New Roman" panose="02020603050405020304" pitchFamily="18" charset="0"/>
              </a:rPr>
              <a:t> + f (r)</a:t>
            </a:r>
            <a:r>
              <a:rPr lang="it-IT" altLang="en-US" sz="2400" b="1" dirty="0">
                <a:latin typeface="Times New Roman" panose="02020603050405020304" pitchFamily="18" charset="0"/>
              </a:rPr>
              <a:t> </a:t>
            </a:r>
            <a:r>
              <a:rPr lang="it-IT" altLang="en-US" sz="2400" dirty="0">
                <a:latin typeface="Times New Roman" panose="02020603050405020304" pitchFamily="18" charset="0"/>
              </a:rPr>
              <a:t>, I</a:t>
            </a:r>
            <a:r>
              <a:rPr lang="it-IT" altLang="en-US" sz="2400" baseline="-25000" dirty="0">
                <a:latin typeface="Times New Roman" panose="02020603050405020304" pitchFamily="18" charset="0"/>
              </a:rPr>
              <a:t>0</a:t>
            </a:r>
            <a:r>
              <a:rPr lang="it-IT" altLang="en-US" sz="2400" dirty="0">
                <a:latin typeface="Times New Roman" panose="02020603050405020304" pitchFamily="18" charset="0"/>
              </a:rPr>
              <a:t> </a:t>
            </a:r>
            <a:r>
              <a:rPr lang="it-IT" altLang="en-US" sz="2400" dirty="0">
                <a:latin typeface="Times New Roman" panose="02020603050405020304" pitchFamily="18" charset="0"/>
                <a:sym typeface="Symbol" panose="05050102010706020507" pitchFamily="18" charset="2"/>
              </a:rPr>
              <a:t> </a:t>
            </a:r>
            <a:r>
              <a:rPr lang="it-IT" altLang="en-US" sz="2400" dirty="0" err="1">
                <a:latin typeface="Times New Roman" panose="02020603050405020304" pitchFamily="18" charset="0"/>
              </a:rPr>
              <a:t>comp</a:t>
            </a:r>
            <a:r>
              <a:rPr lang="it-IT" altLang="en-US" sz="2400" dirty="0">
                <a:latin typeface="Times New Roman" panose="02020603050405020304" pitchFamily="18" charset="0"/>
              </a:rPr>
              <a:t>. autonoma. </a:t>
            </a:r>
            <a:endParaRPr lang="it-IT" altLang="en-US" sz="2400" b="1" dirty="0">
              <a:latin typeface="Times New Roman" panose="02020603050405020304" pitchFamily="18" charset="0"/>
            </a:endParaRPr>
          </a:p>
          <a:p>
            <a:pPr eaLnBrk="1" hangingPunct="1">
              <a:lnSpc>
                <a:spcPct val="90000"/>
              </a:lnSpc>
            </a:pPr>
            <a:r>
              <a:rPr lang="it-IT" altLang="en-US" sz="2400" dirty="0">
                <a:latin typeface="Times New Roman" panose="02020603050405020304" pitchFamily="18" charset="0"/>
              </a:rPr>
              <a:t>Gli imprenditori decidono se e quanto investire in base al VAN, oppure confrontando il </a:t>
            </a:r>
            <a:r>
              <a:rPr lang="it-IT" altLang="en-US" sz="2400" u="sng" dirty="0">
                <a:latin typeface="Times New Roman" panose="02020603050405020304" pitchFamily="18" charset="0"/>
              </a:rPr>
              <a:t>tasso interno di rendimento</a:t>
            </a:r>
            <a:r>
              <a:rPr lang="it-IT" altLang="en-US" sz="2400" dirty="0">
                <a:latin typeface="Times New Roman" panose="02020603050405020304" pitchFamily="18" charset="0"/>
              </a:rPr>
              <a:t> (TIR) dell’investimento progettato con il tasso di interesse di mercato.</a:t>
            </a:r>
          </a:p>
          <a:p>
            <a:pPr eaLnBrk="1" hangingPunct="1">
              <a:lnSpc>
                <a:spcPct val="90000"/>
              </a:lnSpc>
            </a:pPr>
            <a:r>
              <a:rPr lang="it-IT" altLang="en-US" sz="2400" dirty="0">
                <a:latin typeface="Times New Roman" panose="02020603050405020304" pitchFamily="18" charset="0"/>
              </a:rPr>
              <a:t>Un progetto di investimento si realizza </a:t>
            </a:r>
            <a:r>
              <a:rPr lang="it-IT" altLang="en-US" sz="2400" u="sng" dirty="0">
                <a:latin typeface="Times New Roman" panose="02020603050405020304" pitchFamily="18" charset="0"/>
              </a:rPr>
              <a:t>solo se TIR &gt; r</a:t>
            </a:r>
            <a:r>
              <a:rPr lang="it-IT" altLang="en-US" sz="2400" dirty="0">
                <a:latin typeface="Times New Roman" panose="02020603050405020304" pitchFamily="18" charset="0"/>
              </a:rPr>
              <a:t>, cioè solo se il rendimento dell’investimento supera il costo del finanziamento (= il tasso d’interesse sui prestiti). Se un progetto di investimento è tale invece che TIR &lt; r, l’investimento non si realizza. </a:t>
            </a:r>
          </a:p>
          <a:p>
            <a:pPr eaLnBrk="1" hangingPunct="1">
              <a:lnSpc>
                <a:spcPct val="90000"/>
              </a:lnSpc>
            </a:pPr>
            <a:r>
              <a:rPr lang="it-IT" altLang="en-US" sz="2400" dirty="0">
                <a:latin typeface="Times New Roman" panose="02020603050405020304" pitchFamily="18" charset="0"/>
              </a:rPr>
              <a:t>Esiste quindi una </a:t>
            </a:r>
            <a:r>
              <a:rPr lang="it-IT" altLang="en-US" sz="2400" u="sng" dirty="0">
                <a:latin typeface="Times New Roman" panose="02020603050405020304" pitchFamily="18" charset="0"/>
              </a:rPr>
              <a:t>relazione inversa tra r ed I</a:t>
            </a:r>
            <a:r>
              <a:rPr lang="it-IT" altLang="en-US" sz="2400" dirty="0">
                <a:latin typeface="Times New Roman" panose="02020603050405020304" pitchFamily="18" charset="0"/>
              </a:rPr>
              <a:t>: dato il TIR dei diversi progetti di investimento, al crescere di r si riduce il livello aggregato degli investimenti proprio perché sempre meno progetti soddisfano la condizione TIR &gt; r.</a:t>
            </a:r>
          </a:p>
          <a:p>
            <a:pPr eaLnBrk="1" hangingPunct="1">
              <a:lnSpc>
                <a:spcPct val="90000"/>
              </a:lnSpc>
            </a:pPr>
            <a:r>
              <a:rPr lang="it-IT" altLang="en-US" sz="2400" dirty="0">
                <a:latin typeface="Times New Roman" panose="02020603050405020304" pitchFamily="18" charset="0"/>
              </a:rPr>
              <a:t>Segue che qualsiasi misura di politica economica che faccia diminuire il tasso di interesse di mercato favorisce l’attività di investimento.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50915">
                                            <p:txEl>
                                              <p:pRg st="2" end="2"/>
                                            </p:txEl>
                                          </p:spTgt>
                                        </p:tgtEl>
                                        <p:attrNameLst>
                                          <p:attrName>style.visibility</p:attrName>
                                        </p:attrNameLst>
                                      </p:cBhvr>
                                      <p:to>
                                        <p:strVal val="visible"/>
                                      </p:to>
                                    </p:set>
                                    <p:anim calcmode="lin" valueType="num">
                                      <p:cBhvr additive="base">
                                        <p:cTn id="7" dur="500" fill="hold"/>
                                        <p:tgtEl>
                                          <p:spTgt spid="55091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0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0915">
                                            <p:txEl>
                                              <p:pRg st="3" end="3"/>
                                            </p:txEl>
                                          </p:spTgt>
                                        </p:tgtEl>
                                        <p:attrNameLst>
                                          <p:attrName>style.visibility</p:attrName>
                                        </p:attrNameLst>
                                      </p:cBhvr>
                                      <p:to>
                                        <p:strVal val="visible"/>
                                      </p:to>
                                    </p:set>
                                    <p:anim calcmode="lin" valueType="num">
                                      <p:cBhvr additive="base">
                                        <p:cTn id="13" dur="500" fill="hold"/>
                                        <p:tgtEl>
                                          <p:spTgt spid="55091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0915">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50915">
                                            <p:txEl>
                                              <p:pRg st="4" end="4"/>
                                            </p:txEl>
                                          </p:spTgt>
                                        </p:tgtEl>
                                        <p:attrNameLst>
                                          <p:attrName>style.visibility</p:attrName>
                                        </p:attrNameLst>
                                      </p:cBhvr>
                                      <p:to>
                                        <p:strVal val="visible"/>
                                      </p:to>
                                    </p:set>
                                    <p:anim calcmode="lin" valueType="num">
                                      <p:cBhvr additive="base">
                                        <p:cTn id="17" dur="500" fill="hold"/>
                                        <p:tgtEl>
                                          <p:spTgt spid="55091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509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19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1988" name="Rectangle 4"/>
          <p:cNvSpPr>
            <a:spLocks noGrp="1" noChangeArrowheads="1"/>
          </p:cNvSpPr>
          <p:nvPr>
            <p:ph type="title"/>
          </p:nvPr>
        </p:nvSpPr>
        <p:spPr>
          <a:xfrm>
            <a:off x="533400" y="0"/>
            <a:ext cx="7772400" cy="533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Spostamenti della AD</a:t>
            </a:r>
          </a:p>
        </p:txBody>
      </p:sp>
      <p:grpSp>
        <p:nvGrpSpPr>
          <p:cNvPr id="41989" name="Group 5"/>
          <p:cNvGrpSpPr>
            <a:grpSpLocks/>
          </p:cNvGrpSpPr>
          <p:nvPr/>
        </p:nvGrpSpPr>
        <p:grpSpPr bwMode="auto">
          <a:xfrm>
            <a:off x="685800" y="1878013"/>
            <a:ext cx="7762875" cy="4979987"/>
            <a:chOff x="436" y="1056"/>
            <a:chExt cx="4890" cy="3137"/>
          </a:xfrm>
        </p:grpSpPr>
        <p:grpSp>
          <p:nvGrpSpPr>
            <p:cNvPr id="41992" name="Group 6"/>
            <p:cNvGrpSpPr>
              <a:grpSpLocks/>
            </p:cNvGrpSpPr>
            <p:nvPr/>
          </p:nvGrpSpPr>
          <p:grpSpPr bwMode="auto">
            <a:xfrm>
              <a:off x="4446" y="3842"/>
              <a:ext cx="320" cy="351"/>
              <a:chOff x="4446" y="3842"/>
              <a:chExt cx="320" cy="351"/>
            </a:xfrm>
          </p:grpSpPr>
          <p:sp>
            <p:nvSpPr>
              <p:cNvPr id="42015" name="Rectangle 7"/>
              <p:cNvSpPr>
                <a:spLocks noChangeArrowheads="1"/>
              </p:cNvSpPr>
              <p:nvPr/>
            </p:nvSpPr>
            <p:spPr bwMode="auto">
              <a:xfrm>
                <a:off x="4446" y="3842"/>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42016" name="Rectangle 8"/>
              <p:cNvSpPr>
                <a:spLocks noChangeArrowheads="1"/>
              </p:cNvSpPr>
              <p:nvPr/>
            </p:nvSpPr>
            <p:spPr bwMode="auto">
              <a:xfrm>
                <a:off x="4766" y="4001"/>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41993" name="Group 9"/>
            <p:cNvGrpSpPr>
              <a:grpSpLocks/>
            </p:cNvGrpSpPr>
            <p:nvPr/>
          </p:nvGrpSpPr>
          <p:grpSpPr bwMode="auto">
            <a:xfrm>
              <a:off x="436" y="1081"/>
              <a:ext cx="122" cy="351"/>
              <a:chOff x="436" y="1081"/>
              <a:chExt cx="122" cy="351"/>
            </a:xfrm>
          </p:grpSpPr>
          <p:sp>
            <p:nvSpPr>
              <p:cNvPr id="42013" name="Rectangle 10"/>
              <p:cNvSpPr>
                <a:spLocks noChangeArrowheads="1"/>
              </p:cNvSpPr>
              <p:nvPr/>
            </p:nvSpPr>
            <p:spPr bwMode="auto">
              <a:xfrm>
                <a:off x="454" y="1081"/>
                <a:ext cx="104"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solidFill>
                      <a:srgbClr val="000000"/>
                    </a:solidFill>
                    <a:latin typeface="French Script MT" panose="03020402040607040605" pitchFamily="66" charset="0"/>
                  </a:rPr>
                  <a:t>P</a:t>
                </a:r>
              </a:p>
            </p:txBody>
          </p:sp>
          <p:sp>
            <p:nvSpPr>
              <p:cNvPr id="42014" name="Rectangle 11"/>
              <p:cNvSpPr>
                <a:spLocks noChangeArrowheads="1"/>
              </p:cNvSpPr>
              <p:nvPr/>
            </p:nvSpPr>
            <p:spPr bwMode="auto">
              <a:xfrm>
                <a:off x="436" y="1240"/>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41994" name="Rectangle 12"/>
            <p:cNvSpPr>
              <a:spLocks noChangeArrowheads="1"/>
            </p:cNvSpPr>
            <p:nvPr/>
          </p:nvSpPr>
          <p:spPr bwMode="auto">
            <a:xfrm>
              <a:off x="735" y="3828"/>
              <a:ext cx="8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sp>
          <p:nvSpPr>
            <p:cNvPr id="41995" name="Freeform 13"/>
            <p:cNvSpPr>
              <a:spLocks/>
            </p:cNvSpPr>
            <p:nvPr/>
          </p:nvSpPr>
          <p:spPr bwMode="auto">
            <a:xfrm>
              <a:off x="887" y="1056"/>
              <a:ext cx="4439" cy="2752"/>
            </a:xfrm>
            <a:custGeom>
              <a:avLst/>
              <a:gdLst>
                <a:gd name="T0" fmla="*/ 0 w 4439"/>
                <a:gd name="T1" fmla="*/ 0 h 2752"/>
                <a:gd name="T2" fmla="*/ 0 w 4439"/>
                <a:gd name="T3" fmla="*/ 2751 h 2752"/>
                <a:gd name="T4" fmla="*/ 4438 w 4439"/>
                <a:gd name="T5" fmla="*/ 2751 h 2752"/>
                <a:gd name="T6" fmla="*/ 0 60000 65536"/>
                <a:gd name="T7" fmla="*/ 0 60000 65536"/>
                <a:gd name="T8" fmla="*/ 0 60000 65536"/>
              </a:gdLst>
              <a:ahLst/>
              <a:cxnLst>
                <a:cxn ang="T6">
                  <a:pos x="T0" y="T1"/>
                </a:cxn>
                <a:cxn ang="T7">
                  <a:pos x="T2" y="T3"/>
                </a:cxn>
                <a:cxn ang="T8">
                  <a:pos x="T4" y="T5"/>
                </a:cxn>
              </a:cxnLst>
              <a:rect l="0" t="0" r="r" b="b"/>
              <a:pathLst>
                <a:path w="4439" h="2752">
                  <a:moveTo>
                    <a:pt x="0" y="0"/>
                  </a:moveTo>
                  <a:lnTo>
                    <a:pt x="0" y="2751"/>
                  </a:lnTo>
                  <a:lnTo>
                    <a:pt x="4438" y="2751"/>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41996" name="Group 14"/>
            <p:cNvGrpSpPr>
              <a:grpSpLocks/>
            </p:cNvGrpSpPr>
            <p:nvPr/>
          </p:nvGrpSpPr>
          <p:grpSpPr bwMode="auto">
            <a:xfrm>
              <a:off x="3844" y="3248"/>
              <a:ext cx="563" cy="350"/>
              <a:chOff x="3844" y="3248"/>
              <a:chExt cx="563" cy="350"/>
            </a:xfrm>
          </p:grpSpPr>
          <p:sp>
            <p:nvSpPr>
              <p:cNvPr id="42011" name="Rectangle 15"/>
              <p:cNvSpPr>
                <a:spLocks noChangeArrowheads="1"/>
              </p:cNvSpPr>
              <p:nvPr/>
            </p:nvSpPr>
            <p:spPr bwMode="auto">
              <a:xfrm>
                <a:off x="3844" y="324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42012" name="Rectangle 16"/>
              <p:cNvSpPr>
                <a:spLocks noChangeArrowheads="1"/>
              </p:cNvSpPr>
              <p:nvPr/>
            </p:nvSpPr>
            <p:spPr bwMode="auto">
              <a:xfrm>
                <a:off x="4117" y="3406"/>
                <a:ext cx="29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a:solidFill>
                      <a:srgbClr val="000000"/>
                    </a:solidFill>
                  </a:rPr>
                  <a:t>A</a:t>
                </a:r>
                <a:r>
                  <a:rPr lang="it-IT" altLang="en-US" sz="2000" b="1" i="1">
                    <a:solidFill>
                      <a:srgbClr val="000000"/>
                    </a:solidFill>
                  </a:rPr>
                  <a:t>D</a:t>
                </a:r>
                <a:r>
                  <a:rPr lang="it-IT" altLang="en-US" sz="2000" b="1" i="1" baseline="-25000">
                    <a:solidFill>
                      <a:srgbClr val="000000"/>
                    </a:solidFill>
                  </a:rPr>
                  <a:t>1</a:t>
                </a:r>
              </a:p>
            </p:txBody>
          </p:sp>
        </p:grpSp>
        <p:sp>
          <p:nvSpPr>
            <p:cNvPr id="41997" name="Freeform 17"/>
            <p:cNvSpPr>
              <a:spLocks/>
            </p:cNvSpPr>
            <p:nvPr/>
          </p:nvSpPr>
          <p:spPr bwMode="auto">
            <a:xfrm>
              <a:off x="892" y="2261"/>
              <a:ext cx="1209" cy="1543"/>
            </a:xfrm>
            <a:custGeom>
              <a:avLst/>
              <a:gdLst>
                <a:gd name="T0" fmla="*/ 0 w 1209"/>
                <a:gd name="T1" fmla="*/ 0 h 1543"/>
                <a:gd name="T2" fmla="*/ 1208 w 1209"/>
                <a:gd name="T3" fmla="*/ 0 h 1543"/>
                <a:gd name="T4" fmla="*/ 1208 w 1209"/>
                <a:gd name="T5" fmla="*/ 1542 h 1543"/>
                <a:gd name="T6" fmla="*/ 0 60000 65536"/>
                <a:gd name="T7" fmla="*/ 0 60000 65536"/>
                <a:gd name="T8" fmla="*/ 0 60000 65536"/>
              </a:gdLst>
              <a:ahLst/>
              <a:cxnLst>
                <a:cxn ang="T6">
                  <a:pos x="T0" y="T1"/>
                </a:cxn>
                <a:cxn ang="T7">
                  <a:pos x="T2" y="T3"/>
                </a:cxn>
                <a:cxn ang="T8">
                  <a:pos x="T4" y="T5"/>
                </a:cxn>
              </a:cxnLst>
              <a:rect l="0" t="0" r="r" b="b"/>
              <a:pathLst>
                <a:path w="1209" h="1543">
                  <a:moveTo>
                    <a:pt x="0" y="0"/>
                  </a:moveTo>
                  <a:lnTo>
                    <a:pt x="1208" y="0"/>
                  </a:lnTo>
                  <a:lnTo>
                    <a:pt x="1208" y="154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8" name="Rectangle 18"/>
            <p:cNvSpPr>
              <a:spLocks noChangeArrowheads="1"/>
            </p:cNvSpPr>
            <p:nvPr/>
          </p:nvSpPr>
          <p:spPr bwMode="auto">
            <a:xfrm>
              <a:off x="686" y="2187"/>
              <a:ext cx="14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sp>
          <p:nvSpPr>
            <p:cNvPr id="41999" name="Rectangle 19"/>
            <p:cNvSpPr>
              <a:spLocks noChangeArrowheads="1"/>
            </p:cNvSpPr>
            <p:nvPr/>
          </p:nvSpPr>
          <p:spPr bwMode="auto">
            <a:xfrm>
              <a:off x="2034" y="3842"/>
              <a:ext cx="16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1</a:t>
              </a:r>
            </a:p>
          </p:txBody>
        </p:sp>
        <p:sp>
          <p:nvSpPr>
            <p:cNvPr id="42000" name="Rectangle 20"/>
            <p:cNvSpPr>
              <a:spLocks noChangeArrowheads="1"/>
            </p:cNvSpPr>
            <p:nvPr/>
          </p:nvSpPr>
          <p:spPr bwMode="auto">
            <a:xfrm>
              <a:off x="3058" y="3842"/>
              <a:ext cx="16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2</a:t>
              </a:r>
            </a:p>
          </p:txBody>
        </p:sp>
        <p:grpSp>
          <p:nvGrpSpPr>
            <p:cNvPr id="42001" name="Group 21"/>
            <p:cNvGrpSpPr>
              <a:grpSpLocks/>
            </p:cNvGrpSpPr>
            <p:nvPr/>
          </p:nvGrpSpPr>
          <p:grpSpPr bwMode="auto">
            <a:xfrm>
              <a:off x="1849" y="1928"/>
              <a:ext cx="791" cy="147"/>
              <a:chOff x="1849" y="1928"/>
              <a:chExt cx="791" cy="147"/>
            </a:xfrm>
          </p:grpSpPr>
          <p:sp>
            <p:nvSpPr>
              <p:cNvPr id="42009" name="Line 22"/>
              <p:cNvSpPr>
                <a:spLocks noChangeShapeType="1"/>
              </p:cNvSpPr>
              <p:nvPr/>
            </p:nvSpPr>
            <p:spPr bwMode="auto">
              <a:xfrm>
                <a:off x="1849" y="2002"/>
                <a:ext cx="520"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10" name="Freeform 23"/>
              <p:cNvSpPr>
                <a:spLocks/>
              </p:cNvSpPr>
              <p:nvPr/>
            </p:nvSpPr>
            <p:spPr bwMode="auto">
              <a:xfrm>
                <a:off x="2321" y="1928"/>
                <a:ext cx="319" cy="147"/>
              </a:xfrm>
              <a:custGeom>
                <a:avLst/>
                <a:gdLst>
                  <a:gd name="T0" fmla="*/ 56 w 319"/>
                  <a:gd name="T1" fmla="*/ 73 h 147"/>
                  <a:gd name="T2" fmla="*/ 0 w 319"/>
                  <a:gd name="T3" fmla="*/ 2 h 147"/>
                  <a:gd name="T4" fmla="*/ 3 w 319"/>
                  <a:gd name="T5" fmla="*/ 0 h 147"/>
                  <a:gd name="T6" fmla="*/ 44 w 319"/>
                  <a:gd name="T7" fmla="*/ 12 h 147"/>
                  <a:gd name="T8" fmla="*/ 115 w 319"/>
                  <a:gd name="T9" fmla="*/ 35 h 147"/>
                  <a:gd name="T10" fmla="*/ 159 w 319"/>
                  <a:gd name="T11" fmla="*/ 47 h 147"/>
                  <a:gd name="T12" fmla="*/ 212 w 319"/>
                  <a:gd name="T13" fmla="*/ 57 h 147"/>
                  <a:gd name="T14" fmla="*/ 265 w 319"/>
                  <a:gd name="T15" fmla="*/ 66 h 147"/>
                  <a:gd name="T16" fmla="*/ 318 w 319"/>
                  <a:gd name="T17" fmla="*/ 73 h 147"/>
                  <a:gd name="T18" fmla="*/ 265 w 319"/>
                  <a:gd name="T19" fmla="*/ 82 h 147"/>
                  <a:gd name="T20" fmla="*/ 212 w 319"/>
                  <a:gd name="T21" fmla="*/ 89 h 147"/>
                  <a:gd name="T22" fmla="*/ 159 w 319"/>
                  <a:gd name="T23" fmla="*/ 99 h 147"/>
                  <a:gd name="T24" fmla="*/ 115 w 319"/>
                  <a:gd name="T25" fmla="*/ 113 h 147"/>
                  <a:gd name="T26" fmla="*/ 44 w 319"/>
                  <a:gd name="T27" fmla="*/ 134 h 147"/>
                  <a:gd name="T28" fmla="*/ 3 w 319"/>
                  <a:gd name="T29" fmla="*/ 146 h 147"/>
                  <a:gd name="T30" fmla="*/ 0 w 319"/>
                  <a:gd name="T31" fmla="*/ 144 h 147"/>
                  <a:gd name="T32" fmla="*/ 56 w 319"/>
                  <a:gd name="T33" fmla="*/ 73 h 1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9" h="147">
                    <a:moveTo>
                      <a:pt x="56" y="73"/>
                    </a:moveTo>
                    <a:lnTo>
                      <a:pt x="0" y="2"/>
                    </a:lnTo>
                    <a:lnTo>
                      <a:pt x="3" y="0"/>
                    </a:lnTo>
                    <a:lnTo>
                      <a:pt x="44" y="12"/>
                    </a:lnTo>
                    <a:lnTo>
                      <a:pt x="115" y="35"/>
                    </a:lnTo>
                    <a:lnTo>
                      <a:pt x="159" y="47"/>
                    </a:lnTo>
                    <a:lnTo>
                      <a:pt x="212" y="57"/>
                    </a:lnTo>
                    <a:lnTo>
                      <a:pt x="265" y="66"/>
                    </a:lnTo>
                    <a:lnTo>
                      <a:pt x="318" y="73"/>
                    </a:lnTo>
                    <a:lnTo>
                      <a:pt x="265" y="82"/>
                    </a:lnTo>
                    <a:lnTo>
                      <a:pt x="212" y="89"/>
                    </a:lnTo>
                    <a:lnTo>
                      <a:pt x="159" y="99"/>
                    </a:lnTo>
                    <a:lnTo>
                      <a:pt x="115" y="113"/>
                    </a:lnTo>
                    <a:lnTo>
                      <a:pt x="44" y="134"/>
                    </a:lnTo>
                    <a:lnTo>
                      <a:pt x="3" y="146"/>
                    </a:lnTo>
                    <a:lnTo>
                      <a:pt x="0" y="144"/>
                    </a:lnTo>
                    <a:lnTo>
                      <a:pt x="5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2002" name="Line 24"/>
            <p:cNvSpPr>
              <a:spLocks noChangeShapeType="1"/>
            </p:cNvSpPr>
            <p:nvPr/>
          </p:nvSpPr>
          <p:spPr bwMode="auto">
            <a:xfrm>
              <a:off x="1225" y="1711"/>
              <a:ext cx="2508" cy="157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03" name="Line 25"/>
            <p:cNvSpPr>
              <a:spLocks noChangeShapeType="1"/>
            </p:cNvSpPr>
            <p:nvPr/>
          </p:nvSpPr>
          <p:spPr bwMode="auto">
            <a:xfrm>
              <a:off x="2023" y="1575"/>
              <a:ext cx="2508" cy="157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04" name="Rectangle 26"/>
            <p:cNvSpPr>
              <a:spLocks noChangeArrowheads="1"/>
            </p:cNvSpPr>
            <p:nvPr/>
          </p:nvSpPr>
          <p:spPr bwMode="auto">
            <a:xfrm>
              <a:off x="4507" y="2991"/>
              <a:ext cx="404"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i="1">
                  <a:solidFill>
                    <a:srgbClr val="000000"/>
                  </a:solidFill>
                </a:rPr>
                <a:t>AD</a:t>
              </a:r>
              <a:r>
                <a:rPr lang="it-IT" altLang="en-US" sz="2000" b="1" i="1" baseline="-25000">
                  <a:solidFill>
                    <a:srgbClr val="000000"/>
                  </a:solidFill>
                </a:rPr>
                <a:t>2</a:t>
              </a:r>
            </a:p>
          </p:txBody>
        </p:sp>
        <p:sp>
          <p:nvSpPr>
            <p:cNvPr id="42005" name="Line 27"/>
            <p:cNvSpPr>
              <a:spLocks noChangeShapeType="1"/>
            </p:cNvSpPr>
            <p:nvPr/>
          </p:nvSpPr>
          <p:spPr bwMode="auto">
            <a:xfrm>
              <a:off x="2117" y="2261"/>
              <a:ext cx="1046"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06" name="Line 28"/>
            <p:cNvSpPr>
              <a:spLocks noChangeShapeType="1"/>
            </p:cNvSpPr>
            <p:nvPr/>
          </p:nvSpPr>
          <p:spPr bwMode="auto">
            <a:xfrm>
              <a:off x="3149" y="2284"/>
              <a:ext cx="0" cy="152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007" name="Freeform 29"/>
            <p:cNvSpPr>
              <a:spLocks/>
            </p:cNvSpPr>
            <p:nvPr/>
          </p:nvSpPr>
          <p:spPr bwMode="auto">
            <a:xfrm>
              <a:off x="3094" y="2220"/>
              <a:ext cx="89" cy="76"/>
            </a:xfrm>
            <a:custGeom>
              <a:avLst/>
              <a:gdLst>
                <a:gd name="T0" fmla="*/ 44 w 89"/>
                <a:gd name="T1" fmla="*/ 75 h 76"/>
                <a:gd name="T2" fmla="*/ 66 w 89"/>
                <a:gd name="T3" fmla="*/ 69 h 76"/>
                <a:gd name="T4" fmla="*/ 81 w 89"/>
                <a:gd name="T5" fmla="*/ 56 h 76"/>
                <a:gd name="T6" fmla="*/ 88 w 89"/>
                <a:gd name="T7" fmla="*/ 38 h 76"/>
                <a:gd name="T8" fmla="*/ 81 w 89"/>
                <a:gd name="T9" fmla="*/ 19 h 76"/>
                <a:gd name="T10" fmla="*/ 66 w 89"/>
                <a:gd name="T11" fmla="*/ 6 h 76"/>
                <a:gd name="T12" fmla="*/ 44 w 89"/>
                <a:gd name="T13" fmla="*/ 0 h 76"/>
                <a:gd name="T14" fmla="*/ 22 w 89"/>
                <a:gd name="T15" fmla="*/ 6 h 76"/>
                <a:gd name="T16" fmla="*/ 6 w 89"/>
                <a:gd name="T17" fmla="*/ 19 h 76"/>
                <a:gd name="T18" fmla="*/ 0 w 89"/>
                <a:gd name="T19" fmla="*/ 38 h 76"/>
                <a:gd name="T20" fmla="*/ 6 w 89"/>
                <a:gd name="T21" fmla="*/ 56 h 76"/>
                <a:gd name="T22" fmla="*/ 22 w 89"/>
                <a:gd name="T23" fmla="*/ 69 h 76"/>
                <a:gd name="T24" fmla="*/ 44 w 89"/>
                <a:gd name="T25" fmla="*/ 75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08" name="Freeform 30"/>
            <p:cNvSpPr>
              <a:spLocks/>
            </p:cNvSpPr>
            <p:nvPr/>
          </p:nvSpPr>
          <p:spPr bwMode="auto">
            <a:xfrm>
              <a:off x="2053" y="2220"/>
              <a:ext cx="89" cy="76"/>
            </a:xfrm>
            <a:custGeom>
              <a:avLst/>
              <a:gdLst>
                <a:gd name="T0" fmla="*/ 44 w 89"/>
                <a:gd name="T1" fmla="*/ 75 h 76"/>
                <a:gd name="T2" fmla="*/ 66 w 89"/>
                <a:gd name="T3" fmla="*/ 69 h 76"/>
                <a:gd name="T4" fmla="*/ 81 w 89"/>
                <a:gd name="T5" fmla="*/ 56 h 76"/>
                <a:gd name="T6" fmla="*/ 88 w 89"/>
                <a:gd name="T7" fmla="*/ 38 h 76"/>
                <a:gd name="T8" fmla="*/ 81 w 89"/>
                <a:gd name="T9" fmla="*/ 19 h 76"/>
                <a:gd name="T10" fmla="*/ 66 w 89"/>
                <a:gd name="T11" fmla="*/ 6 h 76"/>
                <a:gd name="T12" fmla="*/ 44 w 89"/>
                <a:gd name="T13" fmla="*/ 0 h 76"/>
                <a:gd name="T14" fmla="*/ 22 w 89"/>
                <a:gd name="T15" fmla="*/ 6 h 76"/>
                <a:gd name="T16" fmla="*/ 6 w 89"/>
                <a:gd name="T17" fmla="*/ 19 h 76"/>
                <a:gd name="T18" fmla="*/ 0 w 89"/>
                <a:gd name="T19" fmla="*/ 38 h 76"/>
                <a:gd name="T20" fmla="*/ 6 w 89"/>
                <a:gd name="T21" fmla="*/ 56 h 76"/>
                <a:gd name="T22" fmla="*/ 22 w 89"/>
                <a:gd name="T23" fmla="*/ 69 h 76"/>
                <a:gd name="T24" fmla="*/ 44 w 89"/>
                <a:gd name="T25" fmla="*/ 75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1990" name="Rectangle 31"/>
          <p:cNvSpPr>
            <a:spLocks noChangeArrowheads="1"/>
          </p:cNvSpPr>
          <p:nvPr/>
        </p:nvSpPr>
        <p:spPr bwMode="auto">
          <a:xfrm>
            <a:off x="2743200" y="685800"/>
            <a:ext cx="6400800" cy="2044700"/>
          </a:xfrm>
          <a:prstGeom prst="rect">
            <a:avLst/>
          </a:prstGeom>
          <a:solidFill>
            <a:srgbClr val="CCFFC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50000"/>
              </a:spcBef>
            </a:pPr>
            <a:r>
              <a:rPr lang="it-IT" altLang="en-US" sz="2000">
                <a:latin typeface="Times New Roman" panose="02020603050405020304" pitchFamily="18" charset="0"/>
              </a:rPr>
              <a:t>Gli spostamenti della AD sono indotti da </a:t>
            </a:r>
            <a:r>
              <a:rPr lang="it-IT" altLang="en-US" sz="2000" u="sng">
                <a:latin typeface="Times New Roman" panose="02020603050405020304" pitchFamily="18" charset="0"/>
              </a:rPr>
              <a:t>due cause</a:t>
            </a:r>
            <a:r>
              <a:rPr lang="it-IT" altLang="en-US" sz="2000">
                <a:latin typeface="Times New Roman" panose="02020603050405020304" pitchFamily="18" charset="0"/>
              </a:rPr>
              <a:t>:</a:t>
            </a:r>
          </a:p>
          <a:p>
            <a:pPr eaLnBrk="1" hangingPunct="1">
              <a:lnSpc>
                <a:spcPct val="90000"/>
              </a:lnSpc>
              <a:spcBef>
                <a:spcPct val="50000"/>
              </a:spcBef>
            </a:pPr>
            <a:r>
              <a:rPr lang="it-IT" altLang="en-US" sz="2000">
                <a:latin typeface="Times New Roman" panose="02020603050405020304" pitchFamily="18" charset="0"/>
              </a:rPr>
              <a:t>- </a:t>
            </a:r>
            <a:r>
              <a:rPr lang="it-IT" altLang="en-US" sz="2000" u="sng">
                <a:latin typeface="Times New Roman" panose="02020603050405020304" pitchFamily="18" charset="0"/>
              </a:rPr>
              <a:t>Mutamenti nei </a:t>
            </a:r>
            <a:r>
              <a:rPr lang="it-IT" altLang="en-US" sz="2000" u="sng">
                <a:solidFill>
                  <a:schemeClr val="tx2"/>
                </a:solidFill>
                <a:latin typeface="Times New Roman" panose="02020603050405020304" pitchFamily="18" charset="0"/>
              </a:rPr>
              <a:t>comportamenti privati</a:t>
            </a:r>
            <a:r>
              <a:rPr lang="it-IT" altLang="en-US" sz="2000">
                <a:solidFill>
                  <a:schemeClr val="tx2"/>
                </a:solidFill>
                <a:latin typeface="Times New Roman" panose="02020603050405020304" pitchFamily="18" charset="0"/>
              </a:rPr>
              <a:t>, cioè variazioni nelle componenti autonome delle decisioni di spesa di famiglie (C), imprese (I) ed operatori esteri (NX).</a:t>
            </a:r>
          </a:p>
          <a:p>
            <a:pPr eaLnBrk="1" hangingPunct="1">
              <a:lnSpc>
                <a:spcPct val="90000"/>
              </a:lnSpc>
              <a:spcBef>
                <a:spcPct val="50000"/>
              </a:spcBef>
            </a:pPr>
            <a:r>
              <a:rPr lang="it-IT" altLang="en-US" sz="2000">
                <a:solidFill>
                  <a:schemeClr val="tx2"/>
                </a:solidFill>
                <a:latin typeface="Times New Roman" panose="02020603050405020304" pitchFamily="18" charset="0"/>
              </a:rPr>
              <a:t>- </a:t>
            </a:r>
            <a:r>
              <a:rPr lang="it-IT" altLang="en-US" sz="2000" u="sng">
                <a:solidFill>
                  <a:schemeClr val="tx2"/>
                </a:solidFill>
                <a:latin typeface="Times New Roman" panose="02020603050405020304" pitchFamily="18" charset="0"/>
              </a:rPr>
              <a:t>Azioni del policy-maker</a:t>
            </a:r>
            <a:r>
              <a:rPr lang="it-IT" altLang="en-US" sz="2000">
                <a:solidFill>
                  <a:schemeClr val="tx2"/>
                </a:solidFill>
                <a:latin typeface="Times New Roman" panose="02020603050405020304" pitchFamily="18" charset="0"/>
              </a:rPr>
              <a:t>, cioè variazioni della politica monetaria (</a:t>
            </a:r>
            <a:r>
              <a:rPr lang="it-IT" altLang="en-US" sz="2000">
                <a:solidFill>
                  <a:schemeClr val="tx2"/>
                </a:solidFill>
                <a:latin typeface="Times New Roman" panose="02020603050405020304" pitchFamily="18" charset="0"/>
                <a:sym typeface="Symbol" panose="05050102010706020507" pitchFamily="18" charset="2"/>
              </a:rPr>
              <a:t></a:t>
            </a:r>
            <a:r>
              <a:rPr lang="it-IT" altLang="en-US" sz="2000">
                <a:solidFill>
                  <a:schemeClr val="tx2"/>
                </a:solidFill>
                <a:latin typeface="Times New Roman" panose="02020603050405020304" pitchFamily="18" charset="0"/>
              </a:rPr>
              <a:t>M</a:t>
            </a:r>
            <a:r>
              <a:rPr lang="it-IT" altLang="en-US" sz="2000" baseline="30000">
                <a:solidFill>
                  <a:schemeClr val="tx2"/>
                </a:solidFill>
                <a:latin typeface="Times New Roman" panose="02020603050405020304" pitchFamily="18" charset="0"/>
              </a:rPr>
              <a:t>s</a:t>
            </a:r>
            <a:r>
              <a:rPr lang="it-IT" altLang="en-US" sz="2000">
                <a:solidFill>
                  <a:schemeClr val="tx2"/>
                </a:solidFill>
                <a:latin typeface="Times New Roman" panose="02020603050405020304" pitchFamily="18" charset="0"/>
              </a:rPr>
              <a:t>) e/o fiscale (</a:t>
            </a:r>
            <a:r>
              <a:rPr lang="it-IT" altLang="en-US" sz="2000">
                <a:solidFill>
                  <a:schemeClr val="tx2"/>
                </a:solidFill>
                <a:latin typeface="Times New Roman" panose="02020603050405020304" pitchFamily="18" charset="0"/>
                <a:sym typeface="Symbol" panose="05050102010706020507" pitchFamily="18" charset="2"/>
              </a:rPr>
              <a:t></a:t>
            </a:r>
            <a:r>
              <a:rPr lang="it-IT" altLang="en-US" sz="2000">
                <a:solidFill>
                  <a:schemeClr val="tx2"/>
                </a:solidFill>
                <a:latin typeface="Times New Roman" panose="02020603050405020304" pitchFamily="18" charset="0"/>
              </a:rPr>
              <a:t>G e/o </a:t>
            </a:r>
            <a:r>
              <a:rPr lang="it-IT" altLang="en-US" sz="2000">
                <a:solidFill>
                  <a:schemeClr val="tx2"/>
                </a:solidFill>
                <a:latin typeface="Times New Roman" panose="02020603050405020304" pitchFamily="18" charset="0"/>
                <a:sym typeface="Symbol" panose="05050102010706020507" pitchFamily="18" charset="2"/>
              </a:rPr>
              <a:t></a:t>
            </a:r>
            <a:r>
              <a:rPr lang="it-IT" altLang="en-US" sz="2000">
                <a:solidFill>
                  <a:schemeClr val="tx2"/>
                </a:solidFill>
                <a:latin typeface="Times New Roman" panose="02020603050405020304" pitchFamily="18" charset="0"/>
              </a:rPr>
              <a:t>T)</a:t>
            </a:r>
            <a:r>
              <a:rPr lang="it-IT" altLang="en-US" sz="2000">
                <a:solidFill>
                  <a:schemeClr val="tx2"/>
                </a:solidFill>
                <a:latin typeface="Times New Roman" panose="02020603050405020304" pitchFamily="18" charset="0"/>
                <a:sym typeface="Symbol" panose="05050102010706020507" pitchFamily="18" charset="2"/>
              </a:rPr>
              <a:t>.</a:t>
            </a:r>
            <a:endParaRPr lang="it-IT" altLang="en-US" sz="2000">
              <a:solidFill>
                <a:schemeClr val="tx2"/>
              </a:solidFill>
              <a:latin typeface="Times New Roman" panose="02020603050405020304" pitchFamily="18" charset="0"/>
            </a:endParaRPr>
          </a:p>
        </p:txBody>
      </p:sp>
      <p:sp>
        <p:nvSpPr>
          <p:cNvPr id="41991" name="Line 32"/>
          <p:cNvSpPr>
            <a:spLocks noChangeShapeType="1"/>
          </p:cNvSpPr>
          <p:nvPr/>
        </p:nvSpPr>
        <p:spPr bwMode="auto">
          <a:xfrm>
            <a:off x="1981200" y="2971800"/>
            <a:ext cx="4419600" cy="27432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810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La retta AD ha inclinazione negativa</a:t>
            </a:r>
          </a:p>
        </p:txBody>
      </p:sp>
      <p:grpSp>
        <p:nvGrpSpPr>
          <p:cNvPr id="27651" name="Group 3"/>
          <p:cNvGrpSpPr>
            <a:grpSpLocks/>
          </p:cNvGrpSpPr>
          <p:nvPr/>
        </p:nvGrpSpPr>
        <p:grpSpPr bwMode="auto">
          <a:xfrm>
            <a:off x="8636000" y="5715000"/>
            <a:ext cx="508000" cy="531813"/>
            <a:chOff x="4783" y="3606"/>
            <a:chExt cx="320" cy="335"/>
          </a:xfrm>
        </p:grpSpPr>
        <p:sp>
          <p:nvSpPr>
            <p:cNvPr id="27676" name="Rectangle 4"/>
            <p:cNvSpPr>
              <a:spLocks noChangeArrowheads="1"/>
            </p:cNvSpPr>
            <p:nvPr/>
          </p:nvSpPr>
          <p:spPr bwMode="auto">
            <a:xfrm>
              <a:off x="4783" y="3606"/>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27677" name="Rectangle 5"/>
            <p:cNvSpPr>
              <a:spLocks noChangeArrowheads="1"/>
            </p:cNvSpPr>
            <p:nvPr/>
          </p:nvSpPr>
          <p:spPr bwMode="auto">
            <a:xfrm>
              <a:off x="5103" y="374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7652" name="Rectangle 6"/>
          <p:cNvSpPr>
            <a:spLocks noChangeArrowheads="1"/>
          </p:cNvSpPr>
          <p:nvPr/>
        </p:nvSpPr>
        <p:spPr bwMode="auto">
          <a:xfrm>
            <a:off x="1701800" y="5703888"/>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sp>
        <p:nvSpPr>
          <p:cNvPr id="27653" name="Freeform 7"/>
          <p:cNvSpPr>
            <a:spLocks/>
          </p:cNvSpPr>
          <p:nvPr/>
        </p:nvSpPr>
        <p:spPr bwMode="auto">
          <a:xfrm>
            <a:off x="1943100" y="1738313"/>
            <a:ext cx="7046913" cy="3937000"/>
          </a:xfrm>
          <a:custGeom>
            <a:avLst/>
            <a:gdLst>
              <a:gd name="T0" fmla="*/ 0 w 4439"/>
              <a:gd name="T1" fmla="*/ 0 h 2480"/>
              <a:gd name="T2" fmla="*/ 0 w 4439"/>
              <a:gd name="T3" fmla="*/ 3935413 h 2480"/>
              <a:gd name="T4" fmla="*/ 7045325 w 4439"/>
              <a:gd name="T5" fmla="*/ 3935413 h 2480"/>
              <a:gd name="T6" fmla="*/ 0 60000 65536"/>
              <a:gd name="T7" fmla="*/ 0 60000 65536"/>
              <a:gd name="T8" fmla="*/ 0 60000 65536"/>
            </a:gdLst>
            <a:ahLst/>
            <a:cxnLst>
              <a:cxn ang="T6">
                <a:pos x="T0" y="T1"/>
              </a:cxn>
              <a:cxn ang="T7">
                <a:pos x="T2" y="T3"/>
              </a:cxn>
              <a:cxn ang="T8">
                <a:pos x="T4" y="T5"/>
              </a:cxn>
            </a:cxnLst>
            <a:rect l="0" t="0" r="r" b="b"/>
            <a:pathLst>
              <a:path w="4439" h="2480">
                <a:moveTo>
                  <a:pt x="0" y="0"/>
                </a:moveTo>
                <a:lnTo>
                  <a:pt x="0" y="2479"/>
                </a:lnTo>
                <a:lnTo>
                  <a:pt x="4438" y="2479"/>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27654" name="Group 8"/>
          <p:cNvGrpSpPr>
            <a:grpSpLocks/>
          </p:cNvGrpSpPr>
          <p:nvPr/>
        </p:nvGrpSpPr>
        <p:grpSpPr bwMode="auto">
          <a:xfrm>
            <a:off x="6637338" y="4808538"/>
            <a:ext cx="368300" cy="531812"/>
            <a:chOff x="4181" y="3029"/>
            <a:chExt cx="232" cy="335"/>
          </a:xfrm>
        </p:grpSpPr>
        <p:sp>
          <p:nvSpPr>
            <p:cNvPr id="27674" name="Rectangle 9"/>
            <p:cNvSpPr>
              <a:spLocks noChangeArrowheads="1"/>
            </p:cNvSpPr>
            <p:nvPr/>
          </p:nvSpPr>
          <p:spPr bwMode="auto">
            <a:xfrm>
              <a:off x="4181" y="3029"/>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AD</a:t>
              </a:r>
            </a:p>
          </p:txBody>
        </p:sp>
        <p:sp>
          <p:nvSpPr>
            <p:cNvPr id="27675" name="Rectangle 10"/>
            <p:cNvSpPr>
              <a:spLocks noChangeArrowheads="1"/>
            </p:cNvSpPr>
            <p:nvPr/>
          </p:nvSpPr>
          <p:spPr bwMode="auto">
            <a:xfrm>
              <a:off x="4270" y="317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7655" name="Freeform 11"/>
          <p:cNvSpPr>
            <a:spLocks/>
          </p:cNvSpPr>
          <p:nvPr/>
        </p:nvSpPr>
        <p:spPr bwMode="auto">
          <a:xfrm>
            <a:off x="1951038" y="4432300"/>
            <a:ext cx="3668712" cy="1238250"/>
          </a:xfrm>
          <a:custGeom>
            <a:avLst/>
            <a:gdLst>
              <a:gd name="T0" fmla="*/ 0 w 2311"/>
              <a:gd name="T1" fmla="*/ 0 h 780"/>
              <a:gd name="T2" fmla="*/ 3667125 w 2311"/>
              <a:gd name="T3" fmla="*/ 0 h 780"/>
              <a:gd name="T4" fmla="*/ 3667125 w 2311"/>
              <a:gd name="T5" fmla="*/ 1236663 h 780"/>
              <a:gd name="T6" fmla="*/ 0 60000 65536"/>
              <a:gd name="T7" fmla="*/ 0 60000 65536"/>
              <a:gd name="T8" fmla="*/ 0 60000 65536"/>
            </a:gdLst>
            <a:ahLst/>
            <a:cxnLst>
              <a:cxn ang="T6">
                <a:pos x="T0" y="T1"/>
              </a:cxn>
              <a:cxn ang="T7">
                <a:pos x="T2" y="T3"/>
              </a:cxn>
              <a:cxn ang="T8">
                <a:pos x="T4" y="T5"/>
              </a:cxn>
            </a:cxnLst>
            <a:rect l="0" t="0" r="r" b="b"/>
            <a:pathLst>
              <a:path w="2311" h="780">
                <a:moveTo>
                  <a:pt x="0" y="0"/>
                </a:moveTo>
                <a:lnTo>
                  <a:pt x="2310" y="0"/>
                </a:lnTo>
                <a:lnTo>
                  <a:pt x="2310" y="779"/>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656" name="Freeform 12"/>
          <p:cNvSpPr>
            <a:spLocks/>
          </p:cNvSpPr>
          <p:nvPr/>
        </p:nvSpPr>
        <p:spPr bwMode="auto">
          <a:xfrm>
            <a:off x="1951038" y="3460750"/>
            <a:ext cx="1919287" cy="2209800"/>
          </a:xfrm>
          <a:custGeom>
            <a:avLst/>
            <a:gdLst>
              <a:gd name="T0" fmla="*/ 0 w 1209"/>
              <a:gd name="T1" fmla="*/ 0 h 1392"/>
              <a:gd name="T2" fmla="*/ 1917700 w 1209"/>
              <a:gd name="T3" fmla="*/ 0 h 1392"/>
              <a:gd name="T4" fmla="*/ 1917700 w 1209"/>
              <a:gd name="T5" fmla="*/ 2208213 h 1392"/>
              <a:gd name="T6" fmla="*/ 0 60000 65536"/>
              <a:gd name="T7" fmla="*/ 0 60000 65536"/>
              <a:gd name="T8" fmla="*/ 0 60000 65536"/>
            </a:gdLst>
            <a:ahLst/>
            <a:cxnLst>
              <a:cxn ang="T6">
                <a:pos x="T0" y="T1"/>
              </a:cxn>
              <a:cxn ang="T7">
                <a:pos x="T2" y="T3"/>
              </a:cxn>
              <a:cxn ang="T8">
                <a:pos x="T4" y="T5"/>
              </a:cxn>
            </a:cxnLst>
            <a:rect l="0" t="0" r="r" b="b"/>
            <a:pathLst>
              <a:path w="1209" h="1392">
                <a:moveTo>
                  <a:pt x="0" y="0"/>
                </a:moveTo>
                <a:lnTo>
                  <a:pt x="1208" y="0"/>
                </a:lnTo>
                <a:lnTo>
                  <a:pt x="1208" y="1391"/>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657" name="Rectangle 13"/>
          <p:cNvSpPr>
            <a:spLocks noChangeArrowheads="1"/>
          </p:cNvSpPr>
          <p:nvPr/>
        </p:nvSpPr>
        <p:spPr bwMode="auto">
          <a:xfrm>
            <a:off x="1624013" y="3357563"/>
            <a:ext cx="2301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sp>
        <p:nvSpPr>
          <p:cNvPr id="27658" name="Rectangle 14"/>
          <p:cNvSpPr>
            <a:spLocks noChangeArrowheads="1"/>
          </p:cNvSpPr>
          <p:nvPr/>
        </p:nvSpPr>
        <p:spPr bwMode="auto">
          <a:xfrm>
            <a:off x="3763963" y="5703888"/>
            <a:ext cx="2619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1</a:t>
            </a:r>
          </a:p>
        </p:txBody>
      </p:sp>
      <p:sp>
        <p:nvSpPr>
          <p:cNvPr id="27659" name="Rectangle 15"/>
          <p:cNvSpPr>
            <a:spLocks noChangeArrowheads="1"/>
          </p:cNvSpPr>
          <p:nvPr/>
        </p:nvSpPr>
        <p:spPr bwMode="auto">
          <a:xfrm>
            <a:off x="5508625" y="5703888"/>
            <a:ext cx="261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Y</a:t>
            </a:r>
            <a:r>
              <a:rPr lang="it-IT" altLang="en-US" sz="2000" b="1" i="1" baseline="-25000" dirty="0">
                <a:solidFill>
                  <a:srgbClr val="000000"/>
                </a:solidFill>
              </a:rPr>
              <a:t>2</a:t>
            </a:r>
          </a:p>
        </p:txBody>
      </p:sp>
      <p:sp>
        <p:nvSpPr>
          <p:cNvPr id="27660" name="Rectangle 16"/>
          <p:cNvSpPr>
            <a:spLocks noChangeArrowheads="1"/>
          </p:cNvSpPr>
          <p:nvPr/>
        </p:nvSpPr>
        <p:spPr bwMode="auto">
          <a:xfrm>
            <a:off x="1616075" y="4325938"/>
            <a:ext cx="2921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2</a:t>
            </a:r>
          </a:p>
        </p:txBody>
      </p:sp>
      <p:grpSp>
        <p:nvGrpSpPr>
          <p:cNvPr id="27661" name="Group 17"/>
          <p:cNvGrpSpPr>
            <a:grpSpLocks/>
          </p:cNvGrpSpPr>
          <p:nvPr/>
        </p:nvGrpSpPr>
        <p:grpSpPr bwMode="auto">
          <a:xfrm>
            <a:off x="2062163" y="3573463"/>
            <a:ext cx="247650" cy="850900"/>
            <a:chOff x="1299" y="2251"/>
            <a:chExt cx="156" cy="536"/>
          </a:xfrm>
        </p:grpSpPr>
        <p:sp>
          <p:nvSpPr>
            <p:cNvPr id="27672" name="Line 18"/>
            <p:cNvSpPr>
              <a:spLocks noChangeShapeType="1"/>
            </p:cNvSpPr>
            <p:nvPr/>
          </p:nvSpPr>
          <p:spPr bwMode="auto">
            <a:xfrm>
              <a:off x="1376" y="2251"/>
              <a:ext cx="0" cy="353"/>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7673" name="Freeform 19"/>
            <p:cNvSpPr>
              <a:spLocks/>
            </p:cNvSpPr>
            <p:nvPr/>
          </p:nvSpPr>
          <p:spPr bwMode="auto">
            <a:xfrm>
              <a:off x="1299" y="2570"/>
              <a:ext cx="156" cy="217"/>
            </a:xfrm>
            <a:custGeom>
              <a:avLst/>
              <a:gdLst>
                <a:gd name="T0" fmla="*/ 78 w 156"/>
                <a:gd name="T1" fmla="*/ 38 h 217"/>
                <a:gd name="T2" fmla="*/ 153 w 156"/>
                <a:gd name="T3" fmla="*/ 0 h 217"/>
                <a:gd name="T4" fmla="*/ 155 w 156"/>
                <a:gd name="T5" fmla="*/ 2 h 217"/>
                <a:gd name="T6" fmla="*/ 143 w 156"/>
                <a:gd name="T7" fmla="*/ 30 h 217"/>
                <a:gd name="T8" fmla="*/ 118 w 156"/>
                <a:gd name="T9" fmla="*/ 78 h 217"/>
                <a:gd name="T10" fmla="*/ 105 w 156"/>
                <a:gd name="T11" fmla="*/ 108 h 217"/>
                <a:gd name="T12" fmla="*/ 95 w 156"/>
                <a:gd name="T13" fmla="*/ 144 h 217"/>
                <a:gd name="T14" fmla="*/ 85 w 156"/>
                <a:gd name="T15" fmla="*/ 180 h 217"/>
                <a:gd name="T16" fmla="*/ 78 w 156"/>
                <a:gd name="T17" fmla="*/ 216 h 217"/>
                <a:gd name="T18" fmla="*/ 68 w 156"/>
                <a:gd name="T19" fmla="*/ 180 h 217"/>
                <a:gd name="T20" fmla="*/ 60 w 156"/>
                <a:gd name="T21" fmla="*/ 144 h 217"/>
                <a:gd name="T22" fmla="*/ 50 w 156"/>
                <a:gd name="T23" fmla="*/ 108 h 217"/>
                <a:gd name="T24" fmla="*/ 35 w 156"/>
                <a:gd name="T25" fmla="*/ 78 h 217"/>
                <a:gd name="T26" fmla="*/ 13 w 156"/>
                <a:gd name="T27" fmla="*/ 30 h 217"/>
                <a:gd name="T28" fmla="*/ 0 w 156"/>
                <a:gd name="T29" fmla="*/ 2 h 217"/>
                <a:gd name="T30" fmla="*/ 3 w 156"/>
                <a:gd name="T31" fmla="*/ 0 h 217"/>
                <a:gd name="T32" fmla="*/ 78 w 156"/>
                <a:gd name="T33" fmla="*/ 38 h 2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6" h="217">
                  <a:moveTo>
                    <a:pt x="78" y="38"/>
                  </a:moveTo>
                  <a:lnTo>
                    <a:pt x="153" y="0"/>
                  </a:lnTo>
                  <a:lnTo>
                    <a:pt x="155" y="2"/>
                  </a:lnTo>
                  <a:lnTo>
                    <a:pt x="143" y="30"/>
                  </a:lnTo>
                  <a:lnTo>
                    <a:pt x="118" y="78"/>
                  </a:lnTo>
                  <a:lnTo>
                    <a:pt x="105" y="108"/>
                  </a:lnTo>
                  <a:lnTo>
                    <a:pt x="95" y="144"/>
                  </a:lnTo>
                  <a:lnTo>
                    <a:pt x="85" y="180"/>
                  </a:lnTo>
                  <a:lnTo>
                    <a:pt x="78" y="216"/>
                  </a:lnTo>
                  <a:lnTo>
                    <a:pt x="68" y="180"/>
                  </a:lnTo>
                  <a:lnTo>
                    <a:pt x="60" y="144"/>
                  </a:lnTo>
                  <a:lnTo>
                    <a:pt x="50" y="108"/>
                  </a:lnTo>
                  <a:lnTo>
                    <a:pt x="35" y="78"/>
                  </a:lnTo>
                  <a:lnTo>
                    <a:pt x="13" y="30"/>
                  </a:lnTo>
                  <a:lnTo>
                    <a:pt x="0" y="2"/>
                  </a:lnTo>
                  <a:lnTo>
                    <a:pt x="3" y="0"/>
                  </a:lnTo>
                  <a:lnTo>
                    <a:pt x="78" y="3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27662" name="Group 20"/>
          <p:cNvGrpSpPr>
            <a:grpSpLocks/>
          </p:cNvGrpSpPr>
          <p:nvPr/>
        </p:nvGrpSpPr>
        <p:grpSpPr bwMode="auto">
          <a:xfrm>
            <a:off x="4054475" y="5405438"/>
            <a:ext cx="1555750" cy="209550"/>
            <a:chOff x="2554" y="3405"/>
            <a:chExt cx="980" cy="132"/>
          </a:xfrm>
        </p:grpSpPr>
        <p:sp>
          <p:nvSpPr>
            <p:cNvPr id="27670" name="Line 21"/>
            <p:cNvSpPr>
              <a:spLocks noChangeShapeType="1"/>
            </p:cNvSpPr>
            <p:nvPr/>
          </p:nvSpPr>
          <p:spPr bwMode="auto">
            <a:xfrm>
              <a:off x="2554" y="3470"/>
              <a:ext cx="810"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7671" name="Freeform 22"/>
            <p:cNvSpPr>
              <a:spLocks/>
            </p:cNvSpPr>
            <p:nvPr/>
          </p:nvSpPr>
          <p:spPr bwMode="auto">
            <a:xfrm>
              <a:off x="3275" y="3405"/>
              <a:ext cx="259" cy="132"/>
            </a:xfrm>
            <a:custGeom>
              <a:avLst/>
              <a:gdLst>
                <a:gd name="T0" fmla="*/ 48 w 259"/>
                <a:gd name="T1" fmla="*/ 66 h 132"/>
                <a:gd name="T2" fmla="*/ 0 w 259"/>
                <a:gd name="T3" fmla="*/ 2 h 132"/>
                <a:gd name="T4" fmla="*/ 3 w 259"/>
                <a:gd name="T5" fmla="*/ 0 h 132"/>
                <a:gd name="T6" fmla="*/ 35 w 259"/>
                <a:gd name="T7" fmla="*/ 11 h 132"/>
                <a:gd name="T8" fmla="*/ 95 w 259"/>
                <a:gd name="T9" fmla="*/ 30 h 132"/>
                <a:gd name="T10" fmla="*/ 128 w 259"/>
                <a:gd name="T11" fmla="*/ 42 h 132"/>
                <a:gd name="T12" fmla="*/ 173 w 259"/>
                <a:gd name="T13" fmla="*/ 49 h 132"/>
                <a:gd name="T14" fmla="*/ 215 w 259"/>
                <a:gd name="T15" fmla="*/ 57 h 132"/>
                <a:gd name="T16" fmla="*/ 258 w 259"/>
                <a:gd name="T17" fmla="*/ 66 h 132"/>
                <a:gd name="T18" fmla="*/ 215 w 259"/>
                <a:gd name="T19" fmla="*/ 74 h 132"/>
                <a:gd name="T20" fmla="*/ 173 w 259"/>
                <a:gd name="T21" fmla="*/ 82 h 132"/>
                <a:gd name="T22" fmla="*/ 128 w 259"/>
                <a:gd name="T23" fmla="*/ 89 h 132"/>
                <a:gd name="T24" fmla="*/ 95 w 259"/>
                <a:gd name="T25" fmla="*/ 101 h 132"/>
                <a:gd name="T26" fmla="*/ 35 w 259"/>
                <a:gd name="T27" fmla="*/ 120 h 132"/>
                <a:gd name="T28" fmla="*/ 3 w 259"/>
                <a:gd name="T29" fmla="*/ 131 h 132"/>
                <a:gd name="T30" fmla="*/ 0 w 259"/>
                <a:gd name="T31" fmla="*/ 129 h 132"/>
                <a:gd name="T32" fmla="*/ 48 w 259"/>
                <a:gd name="T33" fmla="*/ 66 h 1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9" h="132">
                  <a:moveTo>
                    <a:pt x="48" y="66"/>
                  </a:moveTo>
                  <a:lnTo>
                    <a:pt x="0" y="2"/>
                  </a:lnTo>
                  <a:lnTo>
                    <a:pt x="3" y="0"/>
                  </a:lnTo>
                  <a:lnTo>
                    <a:pt x="35" y="11"/>
                  </a:lnTo>
                  <a:lnTo>
                    <a:pt x="95" y="30"/>
                  </a:lnTo>
                  <a:lnTo>
                    <a:pt x="128" y="42"/>
                  </a:lnTo>
                  <a:lnTo>
                    <a:pt x="173" y="49"/>
                  </a:lnTo>
                  <a:lnTo>
                    <a:pt x="215" y="57"/>
                  </a:lnTo>
                  <a:lnTo>
                    <a:pt x="258" y="66"/>
                  </a:lnTo>
                  <a:lnTo>
                    <a:pt x="215" y="74"/>
                  </a:lnTo>
                  <a:lnTo>
                    <a:pt x="173" y="82"/>
                  </a:lnTo>
                  <a:lnTo>
                    <a:pt x="128" y="89"/>
                  </a:lnTo>
                  <a:lnTo>
                    <a:pt x="95" y="101"/>
                  </a:lnTo>
                  <a:lnTo>
                    <a:pt x="35" y="120"/>
                  </a:lnTo>
                  <a:lnTo>
                    <a:pt x="3" y="131"/>
                  </a:lnTo>
                  <a:lnTo>
                    <a:pt x="0" y="129"/>
                  </a:lnTo>
                  <a:lnTo>
                    <a:pt x="48" y="66"/>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27663" name="Line 23"/>
          <p:cNvSpPr>
            <a:spLocks noChangeShapeType="1"/>
          </p:cNvSpPr>
          <p:nvPr/>
        </p:nvSpPr>
        <p:spPr bwMode="auto">
          <a:xfrm>
            <a:off x="2527300" y="2676525"/>
            <a:ext cx="3981450" cy="2246313"/>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7664" name="Freeform 24"/>
          <p:cNvSpPr>
            <a:spLocks/>
          </p:cNvSpPr>
          <p:nvPr/>
        </p:nvSpPr>
        <p:spPr bwMode="auto">
          <a:xfrm>
            <a:off x="3798888" y="3373438"/>
            <a:ext cx="141287" cy="120650"/>
          </a:xfrm>
          <a:custGeom>
            <a:avLst/>
            <a:gdLst>
              <a:gd name="T0" fmla="*/ 69850 w 89"/>
              <a:gd name="T1" fmla="*/ 119063 h 76"/>
              <a:gd name="T2" fmla="*/ 104775 w 89"/>
              <a:gd name="T3" fmla="*/ 109538 h 76"/>
              <a:gd name="T4" fmla="*/ 128587 w 89"/>
              <a:gd name="T5" fmla="*/ 88900 h 76"/>
              <a:gd name="T6" fmla="*/ 139700 w 89"/>
              <a:gd name="T7" fmla="*/ 60325 h 76"/>
              <a:gd name="T8" fmla="*/ 128587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665" name="Freeform 25"/>
          <p:cNvSpPr>
            <a:spLocks/>
          </p:cNvSpPr>
          <p:nvPr/>
        </p:nvSpPr>
        <p:spPr bwMode="auto">
          <a:xfrm>
            <a:off x="5546725" y="4349750"/>
            <a:ext cx="141288" cy="120650"/>
          </a:xfrm>
          <a:custGeom>
            <a:avLst/>
            <a:gdLst>
              <a:gd name="T0" fmla="*/ 69850 w 89"/>
              <a:gd name="T1" fmla="*/ 119063 h 76"/>
              <a:gd name="T2" fmla="*/ 104775 w 89"/>
              <a:gd name="T3" fmla="*/ 109538 h 76"/>
              <a:gd name="T4" fmla="*/ 128588 w 89"/>
              <a:gd name="T5" fmla="*/ 88900 h 76"/>
              <a:gd name="T6" fmla="*/ 139700 w 89"/>
              <a:gd name="T7" fmla="*/ 60325 h 76"/>
              <a:gd name="T8" fmla="*/ 128588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666" name="Rectangle 26"/>
          <p:cNvSpPr>
            <a:spLocks noChangeArrowheads="1"/>
          </p:cNvSpPr>
          <p:nvPr/>
        </p:nvSpPr>
        <p:spPr bwMode="auto">
          <a:xfrm>
            <a:off x="4343400" y="1828800"/>
            <a:ext cx="4362450" cy="946150"/>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800">
                <a:solidFill>
                  <a:schemeClr val="tx2"/>
                </a:solidFill>
              </a:rPr>
              <a:t>Le 4 componenti della AD:</a:t>
            </a:r>
          </a:p>
          <a:p>
            <a:pPr algn="ctr"/>
            <a:r>
              <a:rPr lang="it-IT" altLang="en-US" sz="2800">
                <a:solidFill>
                  <a:srgbClr val="FF0000"/>
                </a:solidFill>
              </a:rPr>
              <a:t>AD = C + I + G + NX</a:t>
            </a:r>
            <a:endParaRPr lang="it-IT" altLang="en-US" sz="2800" i="1">
              <a:solidFill>
                <a:srgbClr val="FF0000"/>
              </a:solidFill>
            </a:endParaRPr>
          </a:p>
        </p:txBody>
      </p:sp>
      <p:grpSp>
        <p:nvGrpSpPr>
          <p:cNvPr id="27667" name="Group 27"/>
          <p:cNvGrpSpPr>
            <a:grpSpLocks/>
          </p:cNvGrpSpPr>
          <p:nvPr/>
        </p:nvGrpSpPr>
        <p:grpSpPr bwMode="auto">
          <a:xfrm>
            <a:off x="1476375" y="1557338"/>
            <a:ext cx="360363" cy="557212"/>
            <a:chOff x="627" y="1104"/>
            <a:chExt cx="121" cy="331"/>
          </a:xfrm>
        </p:grpSpPr>
        <p:sp>
          <p:nvSpPr>
            <p:cNvPr id="27668" name="Rectangle 28"/>
            <p:cNvSpPr>
              <a:spLocks noChangeArrowheads="1"/>
            </p:cNvSpPr>
            <p:nvPr/>
          </p:nvSpPr>
          <p:spPr bwMode="auto">
            <a:xfrm>
              <a:off x="644" y="1104"/>
              <a:ext cx="10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800">
                  <a:solidFill>
                    <a:srgbClr val="000000"/>
                  </a:solidFill>
                  <a:latin typeface="French Script MT" panose="03020402040607040605" pitchFamily="66" charset="0"/>
                </a:rPr>
                <a:t>P</a:t>
              </a:r>
            </a:p>
          </p:txBody>
        </p:sp>
        <p:sp>
          <p:nvSpPr>
            <p:cNvPr id="27669" name="Rectangle 29"/>
            <p:cNvSpPr>
              <a:spLocks noChangeArrowheads="1"/>
            </p:cNvSpPr>
            <p:nvPr/>
          </p:nvSpPr>
          <p:spPr bwMode="auto">
            <a:xfrm>
              <a:off x="627" y="1254"/>
              <a:ext cx="1"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Tree>
    <p:extLst>
      <p:ext uri="{BB962C8B-B14F-4D97-AF65-F5344CB8AC3E}">
        <p14:creationId xmlns:p14="http://schemas.microsoft.com/office/powerpoint/2010/main" val="403006970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66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6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66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6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6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nimBg="1"/>
      <p:bldP spid="27659" grpId="0"/>
      <p:bldP spid="27660" grpId="0"/>
      <p:bldP spid="27665"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5844" name="Rectangle 4"/>
          <p:cNvSpPr>
            <a:spLocks noGrp="1" noChangeArrowheads="1"/>
          </p:cNvSpPr>
          <p:nvPr>
            <p:ph type="title"/>
          </p:nvPr>
        </p:nvSpPr>
        <p:spPr>
          <a:xfrm>
            <a:off x="0" y="0"/>
            <a:ext cx="9144000" cy="91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Perché la AD ha pendenza negativa?</a:t>
            </a:r>
          </a:p>
        </p:txBody>
      </p:sp>
      <p:sp>
        <p:nvSpPr>
          <p:cNvPr id="552965" name="Rectangle 5"/>
          <p:cNvSpPr>
            <a:spLocks noGrp="1" noChangeArrowheads="1"/>
          </p:cNvSpPr>
          <p:nvPr>
            <p:ph type="body" idx="1"/>
          </p:nvPr>
        </p:nvSpPr>
        <p:spPr>
          <a:xfrm>
            <a:off x="304800" y="914400"/>
            <a:ext cx="8659813" cy="510688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en-US" sz="2800" u="sng" dirty="0"/>
              <a:t>Non</a:t>
            </a:r>
            <a:r>
              <a:rPr lang="it-IT" altLang="en-US" sz="2800" dirty="0"/>
              <a:t> si può usare la teoria micro, cioè non possiamo spiegare l’inclinazione negativa della AD con l’idea di </a:t>
            </a:r>
            <a:r>
              <a:rPr lang="it-IT" altLang="en-US" sz="2800" u="sng" dirty="0"/>
              <a:t>sostituzione tra beni</a:t>
            </a:r>
            <a:r>
              <a:rPr lang="it-IT" altLang="en-US" sz="2800" dirty="0"/>
              <a:t>.</a:t>
            </a:r>
          </a:p>
          <a:p>
            <a:pPr eaLnBrk="1" hangingPunct="1">
              <a:lnSpc>
                <a:spcPct val="90000"/>
              </a:lnSpc>
            </a:pPr>
            <a:r>
              <a:rPr lang="it-IT" altLang="en-US" sz="2800" dirty="0"/>
              <a:t>Tre spiegazioni macroeconomiche:</a:t>
            </a:r>
          </a:p>
          <a:p>
            <a:pPr lvl="1" eaLnBrk="1" hangingPunct="1">
              <a:lnSpc>
                <a:spcPct val="90000"/>
              </a:lnSpc>
            </a:pPr>
            <a:r>
              <a:rPr lang="it-IT" altLang="en-US" sz="2400" dirty="0"/>
              <a:t>L’effetto ricchezza di </a:t>
            </a:r>
            <a:r>
              <a:rPr lang="it-IT" altLang="en-US" sz="2400" dirty="0" err="1"/>
              <a:t>Pigou</a:t>
            </a:r>
            <a:endParaRPr lang="it-IT" altLang="en-US" sz="2400" dirty="0"/>
          </a:p>
          <a:p>
            <a:pPr lvl="1" eaLnBrk="1" hangingPunct="1">
              <a:lnSpc>
                <a:spcPct val="90000"/>
              </a:lnSpc>
            </a:pPr>
            <a:r>
              <a:rPr lang="it-IT" altLang="en-US" sz="2400" dirty="0"/>
              <a:t>L’effetto tasso di interesse di Keynes</a:t>
            </a:r>
          </a:p>
          <a:p>
            <a:pPr lvl="1" eaLnBrk="1" hangingPunct="1">
              <a:lnSpc>
                <a:spcPct val="90000"/>
              </a:lnSpc>
            </a:pPr>
            <a:r>
              <a:rPr lang="it-IT" altLang="en-US" sz="2400" dirty="0"/>
              <a:t>L’effetto tasso di cambio di </a:t>
            </a:r>
            <a:r>
              <a:rPr lang="it-IT" altLang="en-US" sz="2400" dirty="0" err="1"/>
              <a:t>Mundell</a:t>
            </a:r>
            <a:r>
              <a:rPr lang="it-IT" altLang="en-US" sz="2400" dirty="0"/>
              <a:t> e Fleming</a:t>
            </a:r>
          </a:p>
          <a:p>
            <a:pPr eaLnBrk="1" hangingPunct="1">
              <a:lnSpc>
                <a:spcPct val="90000"/>
              </a:lnSpc>
            </a:pPr>
            <a:r>
              <a:rPr lang="it-IT" altLang="en-US" sz="2800" dirty="0"/>
              <a:t>I tre effetti sono accomunati dall’idea che una riduzione del livello generale dei prezzi stimola la AD, </a:t>
            </a:r>
            <a:r>
              <a:rPr lang="it-IT" altLang="en-US" sz="2800" u="sng" dirty="0"/>
              <a:t>a parità di offerta di moneta</a:t>
            </a:r>
            <a:r>
              <a:rPr lang="it-IT" altLang="en-US" sz="2800" dirty="0"/>
              <a:t>.</a:t>
            </a:r>
          </a:p>
          <a:p>
            <a:pPr eaLnBrk="1" hangingPunct="1">
              <a:lnSpc>
                <a:spcPct val="90000"/>
              </a:lnSpc>
            </a:pPr>
            <a:r>
              <a:rPr lang="it-IT" altLang="en-US" sz="2800" dirty="0"/>
              <a:t>Questa idea viene poi applicata a diverse componenti della domanda aggregata: consumi, investimenti, export.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296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296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5296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296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5296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296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5536" y="188640"/>
            <a:ext cx="8229600" cy="765175"/>
          </a:xfrm>
        </p:spPr>
        <p:txBody>
          <a:bodyPr/>
          <a:lstStyle/>
          <a:p>
            <a:pPr eaLnBrk="1" hangingPunct="1"/>
            <a:r>
              <a:rPr lang="it-IT" altLang="en-US" sz="3600" dirty="0">
                <a:latin typeface="Times New Roman" panose="02020603050405020304" pitchFamily="18" charset="0"/>
                <a:cs typeface="Times New Roman" panose="02020603050405020304" pitchFamily="18" charset="0"/>
              </a:rPr>
              <a:t>Effetto ricchezza di </a:t>
            </a:r>
            <a:r>
              <a:rPr lang="it-IT" altLang="en-US" sz="3600" dirty="0" err="1">
                <a:latin typeface="Times New Roman" panose="02020603050405020304" pitchFamily="18" charset="0"/>
                <a:cs typeface="Times New Roman" panose="02020603050405020304" pitchFamily="18" charset="0"/>
              </a:rPr>
              <a:t>Pigou</a:t>
            </a:r>
            <a:endParaRPr lang="it-IT" altLang="en-US" sz="3600" dirty="0">
              <a:latin typeface="Times New Roman" panose="02020603050405020304" pitchFamily="18" charset="0"/>
              <a:cs typeface="Times New Roman" panose="02020603050405020304" pitchFamily="18" charset="0"/>
            </a:endParaRPr>
          </a:p>
        </p:txBody>
      </p:sp>
      <p:sp>
        <p:nvSpPr>
          <p:cNvPr id="555011" name="Rectangle 3"/>
          <p:cNvSpPr>
            <a:spLocks noGrp="1" noChangeArrowheads="1"/>
          </p:cNvSpPr>
          <p:nvPr>
            <p:ph type="body" idx="1"/>
          </p:nvPr>
        </p:nvSpPr>
        <p:spPr>
          <a:xfrm>
            <a:off x="23835" y="1052736"/>
            <a:ext cx="9144000" cy="4824536"/>
          </a:xfrm>
        </p:spPr>
        <p:txBody>
          <a:bodyPr/>
          <a:lstStyle/>
          <a:p>
            <a:pPr eaLnBrk="1" hangingPunct="1"/>
            <a:r>
              <a:rPr lang="it-IT" altLang="en-US" sz="2800" dirty="0">
                <a:latin typeface="Times New Roman" panose="02020603050405020304" pitchFamily="18" charset="0"/>
              </a:rPr>
              <a:t>Se, per effetto della riduzione di </a:t>
            </a:r>
            <a:r>
              <a:rPr lang="it-IT" altLang="en-US" sz="2800" dirty="0">
                <a:latin typeface="French Script MT" panose="03020402040607040605" pitchFamily="66" charset="0"/>
              </a:rPr>
              <a:t>P</a:t>
            </a:r>
            <a:r>
              <a:rPr lang="it-IT" altLang="en-US" sz="2800" dirty="0">
                <a:latin typeface="Times New Roman" panose="02020603050405020304" pitchFamily="18" charset="0"/>
              </a:rPr>
              <a:t>, i consumatori si sentono più ricchi, la domanda di beni di consumo sale.</a:t>
            </a:r>
          </a:p>
          <a:p>
            <a:pPr eaLnBrk="1" hangingPunct="1"/>
            <a:r>
              <a:rPr lang="it-IT" altLang="en-US" sz="2800" dirty="0">
                <a:latin typeface="Times New Roman" panose="02020603050405020304" pitchFamily="18" charset="0"/>
              </a:rPr>
              <a:t>Questo perché una </a:t>
            </a:r>
            <a:r>
              <a:rPr lang="it-IT" altLang="en-US" sz="2800" u="sng" dirty="0">
                <a:latin typeface="Times New Roman" panose="02020603050405020304" pitchFamily="18" charset="0"/>
              </a:rPr>
              <a:t>riduzione</a:t>
            </a:r>
            <a:r>
              <a:rPr lang="it-IT" altLang="en-US" sz="2800" dirty="0">
                <a:latin typeface="Times New Roman" panose="02020603050405020304" pitchFamily="18" charset="0"/>
              </a:rPr>
              <a:t> di </a:t>
            </a:r>
            <a:r>
              <a:rPr lang="it-IT" altLang="en-US" sz="2800" dirty="0">
                <a:latin typeface="French Script MT" panose="03020402040607040605" pitchFamily="66" charset="0"/>
              </a:rPr>
              <a:t>P</a:t>
            </a:r>
            <a:r>
              <a:rPr lang="it-IT" altLang="en-US" sz="2800" dirty="0">
                <a:latin typeface="Times New Roman" panose="02020603050405020304" pitchFamily="18" charset="0"/>
              </a:rPr>
              <a:t> induce un </a:t>
            </a:r>
            <a:r>
              <a:rPr lang="it-IT" altLang="en-US" sz="2800" u="sng" dirty="0">
                <a:latin typeface="Times New Roman" panose="02020603050405020304" pitchFamily="18" charset="0"/>
              </a:rPr>
              <a:t>aumento</a:t>
            </a:r>
            <a:r>
              <a:rPr lang="it-IT" altLang="en-US" sz="2800" dirty="0">
                <a:latin typeface="Times New Roman" panose="02020603050405020304" pitchFamily="18" charset="0"/>
              </a:rPr>
              <a:t> del valore della moneta detenuta (</a:t>
            </a:r>
            <a:r>
              <a:rPr lang="it-IT" altLang="en-US" sz="2800" dirty="0">
                <a:solidFill>
                  <a:srgbClr val="FF0000"/>
                </a:solidFill>
                <a:latin typeface="Times New Roman" panose="02020603050405020304" pitchFamily="18" charset="0"/>
              </a:rPr>
              <a:t>se </a:t>
            </a:r>
            <a:r>
              <a:rPr lang="it-IT" altLang="en-US" sz="2800" dirty="0">
                <a:solidFill>
                  <a:srgbClr val="FF0000"/>
                </a:solidFill>
                <a:latin typeface="French Script MT" panose="03020402040607040605" pitchFamily="66" charset="0"/>
              </a:rPr>
              <a:t>P</a:t>
            </a:r>
            <a:r>
              <a:rPr lang="it-IT" altLang="en-US" sz="2800" dirty="0">
                <a:solidFill>
                  <a:srgbClr val="FF0000"/>
                </a:solidFill>
                <a:latin typeface="Times New Roman" panose="02020603050405020304" pitchFamily="18" charset="0"/>
              </a:rPr>
              <a:t> </a:t>
            </a:r>
            <a:r>
              <a:rPr lang="it-IT" altLang="en-US" sz="2800" dirty="0">
                <a:solidFill>
                  <a:srgbClr val="FF0000"/>
                </a:solidFill>
                <a:latin typeface="Times New Roman" panose="02020603050405020304" pitchFamily="18" charset="0"/>
                <a:sym typeface="Symbol" panose="05050102010706020507" pitchFamily="18" charset="2"/>
              </a:rPr>
              <a:t>, si ha 1/</a:t>
            </a:r>
            <a:r>
              <a:rPr lang="it-IT" altLang="en-US" sz="2800" dirty="0">
                <a:solidFill>
                  <a:srgbClr val="FF0000"/>
                </a:solidFill>
                <a:latin typeface="French Script MT" panose="03020402040607040605" pitchFamily="66" charset="0"/>
              </a:rPr>
              <a:t>P</a:t>
            </a:r>
            <a:r>
              <a:rPr lang="it-IT" altLang="en-US" sz="2800" dirty="0">
                <a:solidFill>
                  <a:srgbClr val="FF0000"/>
                </a:solidFill>
                <a:latin typeface="Times New Roman" panose="02020603050405020304" pitchFamily="18" charset="0"/>
                <a:sym typeface="Symbol" panose="05050102010706020507" pitchFamily="18" charset="2"/>
              </a:rPr>
              <a:t> </a:t>
            </a:r>
            <a:r>
              <a:rPr lang="it-IT" altLang="en-US" sz="2800" dirty="0">
                <a:latin typeface="Times New Roman" panose="02020603050405020304" pitchFamily="18" charset="0"/>
                <a:sym typeface="Symbol" panose="05050102010706020507" pitchFamily="18" charset="2"/>
              </a:rPr>
              <a:t>). </a:t>
            </a:r>
          </a:p>
          <a:p>
            <a:pPr eaLnBrk="1" hangingPunct="1"/>
            <a:r>
              <a:rPr lang="it-IT" altLang="en-US" sz="2800" dirty="0">
                <a:latin typeface="Times New Roman" panose="02020603050405020304" pitchFamily="18" charset="0"/>
              </a:rPr>
              <a:t>Tale aumento del potere di acquisto della moneta fa sì che con la stessa quantità di moneta ogni consumatore possa comprare </a:t>
            </a:r>
            <a:r>
              <a:rPr lang="it-IT" altLang="en-US" sz="2800" u="sng" dirty="0">
                <a:latin typeface="Times New Roman" panose="02020603050405020304" pitchFamily="18" charset="0"/>
              </a:rPr>
              <a:t>più</a:t>
            </a:r>
            <a:r>
              <a:rPr lang="it-IT" altLang="en-US" sz="2800" dirty="0">
                <a:latin typeface="Times New Roman" panose="02020603050405020304" pitchFamily="18" charset="0"/>
              </a:rPr>
              <a:t> beni e servizi. </a:t>
            </a:r>
          </a:p>
          <a:p>
            <a:pPr eaLnBrk="1" hangingPunct="1"/>
            <a:r>
              <a:rPr lang="it-IT" altLang="en-US" sz="2800" dirty="0">
                <a:latin typeface="Times New Roman" panose="02020603050405020304" pitchFamily="18" charset="0"/>
              </a:rPr>
              <a:t>Questo fa sentire il consumatore più ricco, e quindi lo induce ad </a:t>
            </a:r>
            <a:r>
              <a:rPr lang="it-IT" altLang="en-US" sz="2800" u="sng" dirty="0">
                <a:latin typeface="Times New Roman" panose="02020603050405020304" pitchFamily="18" charset="0"/>
              </a:rPr>
              <a:t>accrescere i consumi</a:t>
            </a:r>
            <a:r>
              <a:rPr lang="it-IT" altLang="en-US" sz="2800" dirty="0">
                <a:latin typeface="Times New Roman" panose="02020603050405020304" pitchFamily="18" charset="0"/>
              </a:rPr>
              <a:t> (</a:t>
            </a:r>
            <a:r>
              <a:rPr lang="it-IT" altLang="en-US" sz="2800" dirty="0">
                <a:solidFill>
                  <a:srgbClr val="FF0000"/>
                </a:solidFill>
                <a:latin typeface="Times New Roman" panose="02020603050405020304" pitchFamily="18" charset="0"/>
                <a:sym typeface="Symbol" panose="05050102010706020507" pitchFamily="18" charset="2"/>
              </a:rPr>
              <a:t>1/</a:t>
            </a:r>
            <a:r>
              <a:rPr lang="it-IT" altLang="en-US" sz="2800" dirty="0">
                <a:solidFill>
                  <a:srgbClr val="FF0000"/>
                </a:solidFill>
                <a:latin typeface="French Script MT" panose="03020402040607040605" pitchFamily="66" charset="0"/>
              </a:rPr>
              <a:t>P</a:t>
            </a:r>
            <a:r>
              <a:rPr lang="it-IT" altLang="en-US" sz="2800" dirty="0">
                <a:solidFill>
                  <a:srgbClr val="FF0000"/>
                </a:solidFill>
                <a:latin typeface="Times New Roman" panose="02020603050405020304" pitchFamily="18" charset="0"/>
                <a:sym typeface="Symbol" panose="05050102010706020507" pitchFamily="18" charset="2"/>
              </a:rPr>
              <a:t>   C</a:t>
            </a:r>
            <a:r>
              <a:rPr lang="it-IT" altLang="en-US" sz="2800" dirty="0">
                <a:latin typeface="Times New Roman" panose="02020603050405020304" pitchFamily="18" charset="0"/>
              </a:rPr>
              <a:t>) ovvero una delle (anzi, la</a:t>
            </a:r>
            <a:r>
              <a:rPr lang="it-IT" altLang="en-US" sz="2800" i="1" dirty="0">
                <a:latin typeface="Times New Roman" panose="02020603050405020304" pitchFamily="18" charset="0"/>
              </a:rPr>
              <a:t> principale </a:t>
            </a:r>
            <a:r>
              <a:rPr lang="it-IT" altLang="en-US" sz="2800" dirty="0">
                <a:latin typeface="Times New Roman" panose="02020603050405020304" pitchFamily="18" charset="0"/>
              </a:rPr>
              <a:t>delle) componenti della 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55011">
                                            <p:txEl>
                                              <p:pRg st="2" end="2"/>
                                            </p:txEl>
                                          </p:spTgt>
                                        </p:tgtEl>
                                        <p:attrNameLst>
                                          <p:attrName>style.visibility</p:attrName>
                                        </p:attrNameLst>
                                      </p:cBhvr>
                                      <p:to>
                                        <p:strVal val="visible"/>
                                      </p:to>
                                    </p:set>
                                    <p:anim calcmode="lin" valueType="num">
                                      <p:cBhvr additive="base">
                                        <p:cTn id="7" dur="500" fill="hold"/>
                                        <p:tgtEl>
                                          <p:spTgt spid="55501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50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5011">
                                            <p:txEl>
                                              <p:pRg st="3" end="3"/>
                                            </p:txEl>
                                          </p:spTgt>
                                        </p:tgtEl>
                                        <p:attrNameLst>
                                          <p:attrName>style.visibility</p:attrName>
                                        </p:attrNameLst>
                                      </p:cBhvr>
                                      <p:to>
                                        <p:strVal val="visible"/>
                                      </p:to>
                                    </p:set>
                                    <p:anim calcmode="lin" valueType="num">
                                      <p:cBhvr additive="base">
                                        <p:cTn id="13" dur="500" fill="hold"/>
                                        <p:tgtEl>
                                          <p:spTgt spid="55501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50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D0A17A-719F-4E58-B8FF-A7880A31CAB5}"/>
              </a:ext>
            </a:extLst>
          </p:cNvPr>
          <p:cNvSpPr>
            <a:spLocks noGrp="1"/>
          </p:cNvSpPr>
          <p:nvPr>
            <p:ph type="title"/>
          </p:nvPr>
        </p:nvSpPr>
        <p:spPr>
          <a:xfrm>
            <a:off x="457200" y="23018"/>
            <a:ext cx="8229600" cy="813694"/>
          </a:xfrm>
        </p:spPr>
        <p:txBody>
          <a:bodyPr/>
          <a:lstStyle/>
          <a:p>
            <a:r>
              <a:rPr lang="it-IT" altLang="en-US" sz="3600" dirty="0">
                <a:solidFill>
                  <a:schemeClr val="tx1"/>
                </a:solidFill>
                <a:latin typeface="Times New Roman" panose="02020603050405020304" pitchFamily="18" charset="0"/>
              </a:rPr>
              <a:t>Effetto tasso di interesse di Keynes: </a:t>
            </a:r>
            <a:endParaRPr lang="it-IT" sz="3600" dirty="0">
              <a:solidFill>
                <a:schemeClr val="tx1"/>
              </a:solidFill>
            </a:endParaRPr>
          </a:p>
        </p:txBody>
      </p:sp>
      <p:sp>
        <p:nvSpPr>
          <p:cNvPr id="3" name="Segnaposto contenuto 2">
            <a:extLst>
              <a:ext uri="{FF2B5EF4-FFF2-40B4-BE49-F238E27FC236}">
                <a16:creationId xmlns:a16="http://schemas.microsoft.com/office/drawing/2014/main" id="{CE3ACF5D-C445-4445-9C2E-B11C625B68B5}"/>
              </a:ext>
            </a:extLst>
          </p:cNvPr>
          <p:cNvSpPr>
            <a:spLocks noGrp="1"/>
          </p:cNvSpPr>
          <p:nvPr>
            <p:ph idx="1"/>
          </p:nvPr>
        </p:nvSpPr>
        <p:spPr>
          <a:xfrm>
            <a:off x="107504" y="872716"/>
            <a:ext cx="8928992" cy="4644516"/>
          </a:xfrm>
        </p:spPr>
        <p:txBody>
          <a:bodyPr/>
          <a:lstStyle/>
          <a:p>
            <a:pPr lvl="0" eaLnBrk="1" hangingPunct="1"/>
            <a:r>
              <a:rPr lang="it-IT" altLang="en-US" sz="2400" dirty="0">
                <a:solidFill>
                  <a:srgbClr val="000000"/>
                </a:solidFill>
                <a:latin typeface="Times New Roman" panose="02020603050405020304" pitchFamily="18" charset="0"/>
              </a:rPr>
              <a:t>La domanda di moneta M</a:t>
            </a:r>
            <a:r>
              <a:rPr lang="it-IT" altLang="en-US" sz="2400" baseline="30000" dirty="0">
                <a:solidFill>
                  <a:srgbClr val="000000"/>
                </a:solidFill>
                <a:latin typeface="Times New Roman" panose="02020603050405020304" pitchFamily="18" charset="0"/>
              </a:rPr>
              <a:t>d </a:t>
            </a:r>
            <a:r>
              <a:rPr lang="it-IT" altLang="en-US" sz="2400" dirty="0">
                <a:solidFill>
                  <a:srgbClr val="000000"/>
                </a:solidFill>
                <a:latin typeface="Times New Roman" panose="02020603050405020304" pitchFamily="18" charset="0"/>
              </a:rPr>
              <a:t>ha due componenti: domanda a scopo transattivo ed a scopo speculativo.</a:t>
            </a:r>
          </a:p>
          <a:p>
            <a:pPr lvl="0" eaLnBrk="1" hangingPunct="1"/>
            <a:r>
              <a:rPr lang="it-IT" altLang="en-US" sz="2400" dirty="0">
                <a:solidFill>
                  <a:srgbClr val="000000"/>
                </a:solidFill>
                <a:latin typeface="Times New Roman" panose="02020603050405020304" pitchFamily="18" charset="0"/>
              </a:rPr>
              <a:t>Se </a:t>
            </a:r>
            <a:r>
              <a:rPr lang="it-IT" altLang="en-US" sz="2400" dirty="0">
                <a:solidFill>
                  <a:srgbClr val="000000"/>
                </a:solidFill>
                <a:latin typeface="French Script MT" panose="03020402040607040605" pitchFamily="66" charset="0"/>
              </a:rPr>
              <a:t>P</a:t>
            </a:r>
            <a:r>
              <a:rPr lang="it-IT" altLang="en-US" sz="2400" dirty="0">
                <a:solidFill>
                  <a:srgbClr val="000000"/>
                </a:solidFill>
                <a:latin typeface="Times New Roman" panose="02020603050405020304" pitchFamily="18" charset="0"/>
              </a:rPr>
              <a:t> diminuisce, la domanda di moneta a scopo transattivo M</a:t>
            </a:r>
            <a:r>
              <a:rPr lang="it-IT" altLang="en-US" sz="2400" baseline="30000" dirty="0">
                <a:solidFill>
                  <a:srgbClr val="000000"/>
                </a:solidFill>
                <a:latin typeface="Times New Roman" panose="02020603050405020304" pitchFamily="18" charset="0"/>
              </a:rPr>
              <a:t>d</a:t>
            </a:r>
            <a:r>
              <a:rPr lang="it-IT" altLang="en-US" sz="2400" dirty="0">
                <a:solidFill>
                  <a:srgbClr val="000000"/>
                </a:solidFill>
                <a:latin typeface="Times New Roman" panose="02020603050405020304" pitchFamily="18" charset="0"/>
              </a:rPr>
              <a:t> si riduce perché, per ogni dato livello di r (cioè a parità di costo opportunità della domanda a scopo speculativo), gli agenti hanno bisogno di </a:t>
            </a:r>
            <a:r>
              <a:rPr lang="it-IT" altLang="en-US" sz="2400" u="sng" dirty="0">
                <a:solidFill>
                  <a:srgbClr val="000000"/>
                </a:solidFill>
                <a:latin typeface="Times New Roman" panose="02020603050405020304" pitchFamily="18" charset="0"/>
              </a:rPr>
              <a:t>meno moneta</a:t>
            </a:r>
            <a:r>
              <a:rPr lang="it-IT" altLang="en-US" sz="2400" dirty="0">
                <a:solidFill>
                  <a:srgbClr val="000000"/>
                </a:solidFill>
                <a:latin typeface="Times New Roman" panose="02020603050405020304" pitchFamily="18" charset="0"/>
              </a:rPr>
              <a:t> per realizzare gli scambi desiderati. </a:t>
            </a:r>
          </a:p>
          <a:p>
            <a:pPr lvl="0" eaLnBrk="1" hangingPunct="1"/>
            <a:r>
              <a:rPr lang="it-IT" altLang="en-US" sz="2400" dirty="0">
                <a:solidFill>
                  <a:srgbClr val="000000"/>
                </a:solidFill>
                <a:latin typeface="Times New Roman" panose="02020603050405020304" pitchFamily="18" charset="0"/>
              </a:rPr>
              <a:t>Data l’offerta di moneta </a:t>
            </a:r>
            <a:r>
              <a:rPr lang="it-IT" altLang="en-US" sz="2400" dirty="0" err="1">
                <a:solidFill>
                  <a:srgbClr val="000000"/>
                </a:solidFill>
                <a:latin typeface="Times New Roman" panose="02020603050405020304" pitchFamily="18" charset="0"/>
              </a:rPr>
              <a:t>M</a:t>
            </a:r>
            <a:r>
              <a:rPr lang="it-IT" altLang="en-US" sz="2400" baseline="30000" dirty="0" err="1">
                <a:solidFill>
                  <a:srgbClr val="000000"/>
                </a:solidFill>
                <a:latin typeface="Times New Roman" panose="02020603050405020304" pitchFamily="18" charset="0"/>
              </a:rPr>
              <a:t>s</a:t>
            </a:r>
            <a:r>
              <a:rPr lang="it-IT" altLang="en-US" sz="2400" dirty="0">
                <a:solidFill>
                  <a:srgbClr val="000000"/>
                </a:solidFill>
                <a:latin typeface="Times New Roman" panose="02020603050405020304" pitchFamily="18" charset="0"/>
              </a:rPr>
              <a:t>, l’effetto della riduzione di M</a:t>
            </a:r>
            <a:r>
              <a:rPr lang="it-IT" altLang="en-US" sz="2400" baseline="30000" dirty="0">
                <a:solidFill>
                  <a:srgbClr val="000000"/>
                </a:solidFill>
                <a:latin typeface="Times New Roman" panose="02020603050405020304" pitchFamily="18" charset="0"/>
              </a:rPr>
              <a:t>d</a:t>
            </a:r>
            <a:r>
              <a:rPr lang="it-IT" altLang="en-US" sz="2400" dirty="0">
                <a:solidFill>
                  <a:srgbClr val="000000"/>
                </a:solidFill>
                <a:latin typeface="Times New Roman" panose="02020603050405020304" pitchFamily="18" charset="0"/>
              </a:rPr>
              <a:t> è di far diminuire il tasso </a:t>
            </a:r>
            <a:r>
              <a:rPr lang="it-IT" altLang="en-US" sz="2400" i="1" dirty="0">
                <a:solidFill>
                  <a:srgbClr val="000000"/>
                </a:solidFill>
                <a:latin typeface="Times New Roman" panose="02020603050405020304" pitchFamily="18" charset="0"/>
              </a:rPr>
              <a:t>r</a:t>
            </a:r>
            <a:r>
              <a:rPr lang="it-IT" altLang="en-US" sz="2400" dirty="0">
                <a:solidFill>
                  <a:srgbClr val="000000"/>
                </a:solidFill>
                <a:latin typeface="Times New Roman" panose="02020603050405020304" pitchFamily="18" charset="0"/>
              </a:rPr>
              <a:t> di equilibrio. Infatti se gli agenti desiderano meno moneta, affinché assorbano tutta l’offerta dovrà ridursi il costo opportunità (cioè il tasso </a:t>
            </a:r>
            <a:r>
              <a:rPr lang="it-IT" altLang="en-US" sz="2400" i="1" dirty="0">
                <a:solidFill>
                  <a:srgbClr val="000000"/>
                </a:solidFill>
                <a:latin typeface="Times New Roman" panose="02020603050405020304" pitchFamily="18" charset="0"/>
              </a:rPr>
              <a:t>r</a:t>
            </a:r>
            <a:r>
              <a:rPr lang="it-IT" altLang="en-US" sz="2400" dirty="0">
                <a:solidFill>
                  <a:srgbClr val="000000"/>
                </a:solidFill>
                <a:latin typeface="Times New Roman" panose="02020603050405020304" pitchFamily="18" charset="0"/>
              </a:rPr>
              <a:t>) di detenerla. </a:t>
            </a:r>
          </a:p>
          <a:p>
            <a:pPr lvl="0" eaLnBrk="1" hangingPunct="1"/>
            <a:r>
              <a:rPr lang="it-IT" altLang="en-US" sz="2400" dirty="0">
                <a:solidFill>
                  <a:srgbClr val="000000"/>
                </a:solidFill>
                <a:latin typeface="Times New Roman" panose="02020603050405020304" pitchFamily="18" charset="0"/>
              </a:rPr>
              <a:t>Ma la riduzione di </a:t>
            </a:r>
            <a:r>
              <a:rPr lang="it-IT" altLang="en-US" sz="2400" i="1" dirty="0">
                <a:solidFill>
                  <a:srgbClr val="000000"/>
                </a:solidFill>
                <a:latin typeface="Times New Roman" panose="02020603050405020304" pitchFamily="18" charset="0"/>
              </a:rPr>
              <a:t>r</a:t>
            </a:r>
            <a:r>
              <a:rPr lang="it-IT" altLang="en-US" sz="2400" dirty="0">
                <a:solidFill>
                  <a:srgbClr val="000000"/>
                </a:solidFill>
                <a:latin typeface="Times New Roman" panose="02020603050405020304" pitchFamily="18" charset="0"/>
              </a:rPr>
              <a:t> induce un aumento degli investimenti e quindi della AD. La catena logica è: </a:t>
            </a:r>
            <a:r>
              <a:rPr lang="it-IT" altLang="en-US" sz="2400" dirty="0">
                <a:solidFill>
                  <a:srgbClr val="FF0000"/>
                </a:solidFill>
                <a:latin typeface="French Script MT" panose="03020402040607040605" pitchFamily="66" charset="0"/>
              </a:rPr>
              <a:t>P</a:t>
            </a:r>
            <a:r>
              <a:rPr lang="it-IT" altLang="en-US" sz="2400" dirty="0">
                <a:solidFill>
                  <a:srgbClr val="FF0000"/>
                </a:solidFill>
                <a:latin typeface="Times New Roman" panose="02020603050405020304" pitchFamily="18" charset="0"/>
              </a:rPr>
              <a:t> </a:t>
            </a:r>
            <a:r>
              <a:rPr lang="it-IT" altLang="en-US" sz="2400" dirty="0">
                <a:solidFill>
                  <a:srgbClr val="FF0000"/>
                </a:solidFill>
                <a:latin typeface="Times New Roman" panose="02020603050405020304" pitchFamily="18" charset="0"/>
                <a:sym typeface="Symbol" panose="05050102010706020507" pitchFamily="18" charset="2"/>
              </a:rPr>
              <a:t>  M</a:t>
            </a:r>
            <a:r>
              <a:rPr lang="it-IT" altLang="en-US" sz="2400" baseline="30000" dirty="0">
                <a:solidFill>
                  <a:srgbClr val="FF0000"/>
                </a:solidFill>
                <a:latin typeface="Times New Roman" panose="02020603050405020304" pitchFamily="18" charset="0"/>
                <a:sym typeface="Symbol" panose="05050102010706020507" pitchFamily="18" charset="2"/>
              </a:rPr>
              <a:t>d</a:t>
            </a:r>
            <a:r>
              <a:rPr lang="it-IT" altLang="en-US" sz="2400" dirty="0">
                <a:solidFill>
                  <a:srgbClr val="FF0000"/>
                </a:solidFill>
                <a:latin typeface="Times New Roman" panose="02020603050405020304" pitchFamily="18" charset="0"/>
                <a:sym typeface="Symbol" panose="05050102010706020507" pitchFamily="18" charset="2"/>
              </a:rPr>
              <a:t>  r  I</a:t>
            </a:r>
          </a:p>
          <a:p>
            <a:endParaRPr lang="it-IT" dirty="0"/>
          </a:p>
        </p:txBody>
      </p:sp>
    </p:spTree>
    <p:extLst>
      <p:ext uri="{BB962C8B-B14F-4D97-AF65-F5344CB8AC3E}">
        <p14:creationId xmlns:p14="http://schemas.microsoft.com/office/powerpoint/2010/main" val="396728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1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220" name="Rectangle 4"/>
          <p:cNvSpPr>
            <a:spLocks noGrp="1" noChangeArrowheads="1"/>
          </p:cNvSpPr>
          <p:nvPr>
            <p:ph type="title"/>
          </p:nvPr>
        </p:nvSpPr>
        <p:spPr>
          <a:xfrm>
            <a:off x="685800" y="0"/>
            <a:ext cx="777240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latin typeface="Times New Roman" panose="02020603050405020304" pitchFamily="18" charset="0"/>
              </a:rPr>
              <a:t>Il problema del ciclo economico</a:t>
            </a:r>
          </a:p>
        </p:txBody>
      </p:sp>
      <p:sp>
        <p:nvSpPr>
          <p:cNvPr id="9221" name="Rectangle 5"/>
          <p:cNvSpPr>
            <a:spLocks noGrp="1" noChangeArrowheads="1"/>
          </p:cNvSpPr>
          <p:nvPr>
            <p:ph type="body" idx="1"/>
          </p:nvPr>
        </p:nvSpPr>
        <p:spPr>
          <a:xfrm>
            <a:off x="0" y="762000"/>
            <a:ext cx="9144000" cy="5867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33400" indent="-533400" eaLnBrk="1" hangingPunct="1"/>
            <a:r>
              <a:rPr lang="it-IT" altLang="en-US" sz="2000">
                <a:latin typeface="Times New Roman" panose="02020603050405020304" pitchFamily="18" charset="0"/>
              </a:rPr>
              <a:t>La crescita economica </a:t>
            </a:r>
            <a:r>
              <a:rPr lang="it-IT" altLang="en-US" sz="2000" u="sng">
                <a:latin typeface="Times New Roman" panose="02020603050405020304" pitchFamily="18" charset="0"/>
              </a:rPr>
              <a:t>non</a:t>
            </a:r>
            <a:r>
              <a:rPr lang="it-IT" altLang="en-US" sz="2000">
                <a:latin typeface="Times New Roman" panose="02020603050405020304" pitchFamily="18" charset="0"/>
              </a:rPr>
              <a:t> avviene in modo regolare. Sappiamo infatti che, all’interno di un trend di crescita di lungo periodo (sintetizzato dal </a:t>
            </a:r>
            <a:r>
              <a:rPr lang="it-IT" altLang="en-US" sz="2000">
                <a:solidFill>
                  <a:srgbClr val="FF0000"/>
                </a:solidFill>
                <a:latin typeface="Times New Roman" panose="02020603050405020304" pitchFamily="18" charset="0"/>
              </a:rPr>
              <a:t>tasso di crescita medio</a:t>
            </a:r>
            <a:r>
              <a:rPr lang="it-IT" altLang="en-US" sz="2000">
                <a:latin typeface="Times New Roman" panose="02020603050405020304" pitchFamily="18" charset="0"/>
              </a:rPr>
              <a:t>), il PIL reale è soggetto a </a:t>
            </a:r>
            <a:r>
              <a:rPr lang="it-IT" altLang="en-US" sz="2000">
                <a:solidFill>
                  <a:srgbClr val="FF0000"/>
                </a:solidFill>
                <a:latin typeface="Times New Roman" panose="02020603050405020304" pitchFamily="18" charset="0"/>
              </a:rPr>
              <a:t>fluttuazioni di breve periodo</a:t>
            </a:r>
            <a:r>
              <a:rPr lang="it-IT" altLang="en-US" sz="2000">
                <a:latin typeface="Times New Roman" panose="02020603050405020304" pitchFamily="18" charset="0"/>
              </a:rPr>
              <a:t>: in alcuni trimestri cresce più rapidamente del trend, in altri più lentamente o addirittura diminuisce.</a:t>
            </a:r>
          </a:p>
          <a:p>
            <a:pPr marL="533400" indent="-533400" eaLnBrk="1" hangingPunct="1"/>
            <a:r>
              <a:rPr lang="it-IT" altLang="en-US" sz="2000">
                <a:latin typeface="Times New Roman" panose="02020603050405020304" pitchFamily="18" charset="0"/>
              </a:rPr>
              <a:t>Definiamo </a:t>
            </a:r>
            <a:r>
              <a:rPr lang="it-IT" altLang="en-US" sz="2000">
                <a:solidFill>
                  <a:srgbClr val="FF0000"/>
                </a:solidFill>
                <a:latin typeface="Times New Roman" panose="02020603050405020304" pitchFamily="18" charset="0"/>
              </a:rPr>
              <a:t>recessione</a:t>
            </a:r>
            <a:r>
              <a:rPr lang="it-IT" altLang="en-US" sz="2000">
                <a:latin typeface="Times New Roman" panose="02020603050405020304" pitchFamily="18" charset="0"/>
              </a:rPr>
              <a:t> un periodo di </a:t>
            </a:r>
            <a:r>
              <a:rPr lang="it-IT" altLang="en-US" sz="2000" u="sng">
                <a:latin typeface="Times New Roman" panose="02020603050405020304" pitchFamily="18" charset="0"/>
              </a:rPr>
              <a:t>almeno</a:t>
            </a:r>
            <a:r>
              <a:rPr lang="it-IT" altLang="en-US" sz="2000">
                <a:latin typeface="Times New Roman" panose="02020603050405020304" pitchFamily="18" charset="0"/>
              </a:rPr>
              <a:t> due trimestri successivi in cui il PIL reale diminuisce. Chiamiamo </a:t>
            </a:r>
            <a:r>
              <a:rPr lang="it-IT" altLang="en-US" sz="2000">
                <a:solidFill>
                  <a:srgbClr val="FF0000"/>
                </a:solidFill>
                <a:latin typeface="Times New Roman" panose="02020603050405020304" pitchFamily="18" charset="0"/>
              </a:rPr>
              <a:t>depressione</a:t>
            </a:r>
            <a:r>
              <a:rPr lang="it-IT" altLang="en-US" sz="2000">
                <a:latin typeface="Times New Roman" panose="02020603050405020304" pitchFamily="18" charset="0"/>
              </a:rPr>
              <a:t> una recessione ampia e prolungata.</a:t>
            </a:r>
          </a:p>
          <a:p>
            <a:pPr marL="533400" indent="-533400" eaLnBrk="1" hangingPunct="1"/>
            <a:r>
              <a:rPr lang="it-IT" altLang="en-US" sz="2000">
                <a:latin typeface="Times New Roman" panose="02020603050405020304" pitchFamily="18" charset="0"/>
              </a:rPr>
              <a:t>Capire per quale motivo avvengono le fluttuazioni, ed in particolare le recessioni, è uno dei temi fondamentali della macro. E’ il c.d. </a:t>
            </a:r>
            <a:r>
              <a:rPr lang="it-IT" altLang="en-US" sz="2000">
                <a:solidFill>
                  <a:srgbClr val="FF0000"/>
                </a:solidFill>
                <a:latin typeface="Times New Roman" panose="02020603050405020304" pitchFamily="18" charset="0"/>
              </a:rPr>
              <a:t>problema del</a:t>
            </a:r>
            <a:r>
              <a:rPr lang="it-IT" altLang="en-US" sz="2000">
                <a:latin typeface="Times New Roman" panose="02020603050405020304" pitchFamily="18" charset="0"/>
              </a:rPr>
              <a:t> </a:t>
            </a:r>
            <a:r>
              <a:rPr lang="it-IT" altLang="en-US" sz="2000">
                <a:solidFill>
                  <a:srgbClr val="FF0000"/>
                </a:solidFill>
                <a:latin typeface="Times New Roman" panose="02020603050405020304" pitchFamily="18" charset="0"/>
              </a:rPr>
              <a:t>ciclo economico</a:t>
            </a:r>
            <a:r>
              <a:rPr lang="it-IT" altLang="en-US" sz="2000">
                <a:latin typeface="Times New Roman" panose="02020603050405020304" pitchFamily="18" charset="0"/>
              </a:rPr>
              <a:t>. </a:t>
            </a:r>
          </a:p>
          <a:p>
            <a:pPr marL="533400" indent="-533400" eaLnBrk="1" hangingPunct="1"/>
            <a:r>
              <a:rPr lang="it-IT" altLang="en-US" sz="2000">
                <a:latin typeface="Times New Roman" panose="02020603050405020304" pitchFamily="18" charset="0"/>
              </a:rPr>
              <a:t>Qualsiasi spiegazione del ciclo economico deve rispettare </a:t>
            </a:r>
            <a:r>
              <a:rPr lang="it-IT" altLang="en-US" sz="2000" u="sng">
                <a:latin typeface="Times New Roman" panose="02020603050405020304" pitchFamily="18" charset="0"/>
              </a:rPr>
              <a:t>tre caratteristiche fondamentali</a:t>
            </a:r>
            <a:r>
              <a:rPr lang="it-IT" altLang="en-US" sz="2000">
                <a:latin typeface="Times New Roman" panose="02020603050405020304" pitchFamily="18" charset="0"/>
              </a:rPr>
              <a:t> (c.d. </a:t>
            </a:r>
            <a:r>
              <a:rPr lang="it-IT" altLang="en-US" sz="2000">
                <a:solidFill>
                  <a:srgbClr val="FF0000"/>
                </a:solidFill>
                <a:latin typeface="Times New Roman" panose="02020603050405020304" pitchFamily="18" charset="0"/>
              </a:rPr>
              <a:t>fatti stilizzati</a:t>
            </a:r>
            <a:r>
              <a:rPr lang="it-IT" altLang="en-US" sz="2000">
                <a:latin typeface="Times New Roman" panose="02020603050405020304" pitchFamily="18" charset="0"/>
              </a:rPr>
              <a:t>) che osserviamo nei cicli della realtà:</a:t>
            </a:r>
          </a:p>
          <a:p>
            <a:pPr marL="533400" indent="-533400" eaLnBrk="1" hangingPunct="1">
              <a:buFontTx/>
              <a:buAutoNum type="arabicParenR"/>
            </a:pPr>
            <a:r>
              <a:rPr lang="it-IT" altLang="en-US" sz="2000">
                <a:latin typeface="Times New Roman" panose="02020603050405020304" pitchFamily="18" charset="0"/>
              </a:rPr>
              <a:t>Il ciclo economico </a:t>
            </a:r>
            <a:r>
              <a:rPr lang="it-IT" altLang="en-US" sz="2000" u="sng">
                <a:latin typeface="Times New Roman" panose="02020603050405020304" pitchFamily="18" charset="0"/>
              </a:rPr>
              <a:t>non</a:t>
            </a:r>
            <a:r>
              <a:rPr lang="it-IT" altLang="en-US" sz="2000">
                <a:latin typeface="Times New Roman" panose="02020603050405020304" pitchFamily="18" charset="0"/>
              </a:rPr>
              <a:t> ha andamento regolare: le fluttuazioni sono </a:t>
            </a:r>
            <a:r>
              <a:rPr lang="it-IT" altLang="en-US" sz="2000" i="1">
                <a:latin typeface="Times New Roman" panose="02020603050405020304" pitchFamily="18" charset="0"/>
              </a:rPr>
              <a:t>irregolari ed</a:t>
            </a:r>
            <a:r>
              <a:rPr lang="it-IT" altLang="en-US" sz="2000">
                <a:latin typeface="Times New Roman" panose="02020603050405020304" pitchFamily="18" charset="0"/>
              </a:rPr>
              <a:t> </a:t>
            </a:r>
            <a:r>
              <a:rPr lang="it-IT" altLang="en-US" sz="2000" i="1">
                <a:latin typeface="Times New Roman" panose="02020603050405020304" pitchFamily="18" charset="0"/>
              </a:rPr>
              <a:t>imprevedibili</a:t>
            </a:r>
            <a:r>
              <a:rPr lang="it-IT" altLang="en-US" sz="2000">
                <a:latin typeface="Times New Roman" panose="02020603050405020304" pitchFamily="18" charset="0"/>
              </a:rPr>
              <a:t>.</a:t>
            </a:r>
          </a:p>
          <a:p>
            <a:pPr marL="533400" indent="-533400" eaLnBrk="1" hangingPunct="1">
              <a:buFontTx/>
              <a:buAutoNum type="arabicParenR" startAt="2"/>
            </a:pPr>
            <a:r>
              <a:rPr lang="it-IT" altLang="en-US" sz="2000">
                <a:latin typeface="Times New Roman" panose="02020603050405020304" pitchFamily="18" charset="0"/>
              </a:rPr>
              <a:t>La componente del PIL che fluttua di più sono sempre gli </a:t>
            </a:r>
            <a:r>
              <a:rPr lang="it-IT" altLang="en-US" sz="2000" i="1">
                <a:latin typeface="Times New Roman" panose="02020603050405020304" pitchFamily="18" charset="0"/>
              </a:rPr>
              <a:t>investimenti</a:t>
            </a:r>
            <a:r>
              <a:rPr lang="it-IT" altLang="en-US" sz="2000">
                <a:latin typeface="Times New Roman" panose="02020603050405020304" pitchFamily="18" charset="0"/>
              </a:rPr>
              <a:t> (mentre p.e. i consumi fluttuano molto meno). </a:t>
            </a:r>
          </a:p>
          <a:p>
            <a:pPr marL="533400" indent="-533400" eaLnBrk="1" hangingPunct="1">
              <a:buFontTx/>
              <a:buAutoNum type="arabicParenR" startAt="2"/>
            </a:pPr>
            <a:r>
              <a:rPr lang="it-IT" altLang="en-US" sz="2000">
                <a:latin typeface="Times New Roman" panose="02020603050405020304" pitchFamily="18" charset="0"/>
              </a:rPr>
              <a:t>Molte variabili macro fluttuano assieme (c.d. </a:t>
            </a:r>
            <a:r>
              <a:rPr lang="it-IT" altLang="en-US" sz="2000" i="1">
                <a:latin typeface="Times New Roman" panose="02020603050405020304" pitchFamily="18" charset="0"/>
              </a:rPr>
              <a:t>co-movimenti</a:t>
            </a:r>
            <a:r>
              <a:rPr lang="it-IT" altLang="en-US" sz="2000">
                <a:latin typeface="Times New Roman" panose="02020603050405020304" pitchFamily="18" charset="0"/>
              </a:rPr>
              <a:t>). L’esempio principale di co-movimento è la relazione inversa tra PIL reale e disoccupazione: quando il PIL decresce, la DIS aumenta (= DIS ciclica).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3" end="3"/>
                                            </p:txEl>
                                          </p:spTgt>
                                        </p:tgtEl>
                                        <p:attrNameLst>
                                          <p:attrName>style.visibility</p:attrName>
                                        </p:attrNameLst>
                                      </p:cBhvr>
                                      <p:to>
                                        <p:strVal val="visible"/>
                                      </p:to>
                                    </p:set>
                                    <p:animEffect transition="in" filter="wipe(left)">
                                      <p:cBhvr>
                                        <p:cTn id="7" dur="500"/>
                                        <p:tgtEl>
                                          <p:spTgt spid="9221">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4" end="4"/>
                                            </p:txEl>
                                          </p:spTgt>
                                        </p:tgtEl>
                                        <p:attrNameLst>
                                          <p:attrName>style.visibility</p:attrName>
                                        </p:attrNameLst>
                                      </p:cBhvr>
                                      <p:to>
                                        <p:strVal val="visible"/>
                                      </p:to>
                                    </p:set>
                                    <p:animEffect transition="in" filter="wipe(left)">
                                      <p:cBhvr>
                                        <p:cTn id="12" dur="500"/>
                                        <p:tgtEl>
                                          <p:spTgt spid="9221">
                                            <p:txEl>
                                              <p:pRg st="4" end="4"/>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221">
                                            <p:txEl>
                                              <p:pRg st="5" end="5"/>
                                            </p:txEl>
                                          </p:spTgt>
                                        </p:tgtEl>
                                        <p:attrNameLst>
                                          <p:attrName>style.visibility</p:attrName>
                                        </p:attrNameLst>
                                      </p:cBhvr>
                                      <p:to>
                                        <p:strVal val="visible"/>
                                      </p:to>
                                    </p:set>
                                    <p:animEffect transition="in" filter="wipe(left)">
                                      <p:cBhvr>
                                        <p:cTn id="15" dur="500"/>
                                        <p:tgtEl>
                                          <p:spTgt spid="9221">
                                            <p:txEl>
                                              <p:pRg st="5" end="5"/>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221">
                                            <p:txEl>
                                              <p:pRg st="6" end="6"/>
                                            </p:txEl>
                                          </p:spTgt>
                                        </p:tgtEl>
                                        <p:attrNameLst>
                                          <p:attrName>style.visibility</p:attrName>
                                        </p:attrNameLst>
                                      </p:cBhvr>
                                      <p:to>
                                        <p:strVal val="visible"/>
                                      </p:to>
                                    </p:set>
                                    <p:animEffect transition="in" filter="wipe(left)">
                                      <p:cBhvr>
                                        <p:cTn id="18" dur="500"/>
                                        <p:tgtEl>
                                          <p:spTgt spid="92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uiExpand="1"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993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39940" name="Rectangle 4"/>
          <p:cNvSpPr>
            <a:spLocks noGrp="1" noChangeArrowheads="1"/>
          </p:cNvSpPr>
          <p:nvPr>
            <p:ph type="title"/>
          </p:nvPr>
        </p:nvSpPr>
        <p:spPr>
          <a:xfrm>
            <a:off x="0" y="35442"/>
            <a:ext cx="91440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Effetto tasso di cambio di </a:t>
            </a:r>
            <a:r>
              <a:rPr lang="it-IT" altLang="en-US" sz="3600" dirty="0" err="1"/>
              <a:t>Mundell</a:t>
            </a:r>
            <a:r>
              <a:rPr lang="it-IT" altLang="en-US" sz="3600" dirty="0"/>
              <a:t> e Fleming</a:t>
            </a:r>
          </a:p>
        </p:txBody>
      </p:sp>
      <p:sp>
        <p:nvSpPr>
          <p:cNvPr id="557061" name="Rectangle 5"/>
          <p:cNvSpPr>
            <a:spLocks noGrp="1" noChangeArrowheads="1"/>
          </p:cNvSpPr>
          <p:nvPr>
            <p:ph type="body" idx="1"/>
          </p:nvPr>
        </p:nvSpPr>
        <p:spPr>
          <a:xfrm>
            <a:off x="152400" y="873642"/>
            <a:ext cx="8763000" cy="5003630"/>
          </a:xfrm>
          <a:noFill/>
          <a:extLst>
            <a:ext uri="{91240B29-F687-4F45-9708-019B960494DF}">
              <a14:hiddenLine xmlns:a14="http://schemas.microsoft.com/office/drawing/2010/main" w="12700">
                <a:solidFill>
                  <a:srgbClr val="FF0000"/>
                </a:solidFill>
                <a:miter lim="800000"/>
                <a:headEnd/>
                <a:tailEnd/>
              </a14:hiddenLine>
            </a:ext>
          </a:extLst>
        </p:spPr>
        <p:txBody>
          <a:bodyPr lIns="90488" tIns="44450" rIns="90488" bIns="44450"/>
          <a:lstStyle/>
          <a:p>
            <a:pPr eaLnBrk="1" hangingPunct="1">
              <a:tabLst>
                <a:tab pos="333375" algn="l"/>
                <a:tab pos="742950" algn="l"/>
              </a:tabLst>
            </a:pPr>
            <a:r>
              <a:rPr lang="it-IT" altLang="en-US" sz="2400" dirty="0"/>
              <a:t>Se il prezzo dei beni nazionali diminuisce, la bilancia commerciale NX migliora, ovvero aumenta un’altra delle componenti della AD.</a:t>
            </a:r>
          </a:p>
          <a:p>
            <a:pPr eaLnBrk="1" hangingPunct="1">
              <a:tabLst>
                <a:tab pos="333375" algn="l"/>
                <a:tab pos="742950" algn="l"/>
              </a:tabLst>
            </a:pPr>
            <a:r>
              <a:rPr lang="it-IT" altLang="en-US" sz="2400" dirty="0"/>
              <a:t>La catena logica è la seguente:</a:t>
            </a:r>
          </a:p>
          <a:p>
            <a:pPr eaLnBrk="1" hangingPunct="1">
              <a:buFontTx/>
              <a:buNone/>
              <a:tabLst>
                <a:tab pos="333375" algn="l"/>
                <a:tab pos="742950" algn="l"/>
              </a:tabLst>
            </a:pPr>
            <a:r>
              <a:rPr lang="it-IT" altLang="en-US" sz="2400" dirty="0"/>
              <a:t>	 - Partiamo dall</a:t>
            </a:r>
            <a:r>
              <a:rPr lang="it-IT" altLang="en-US" sz="2400" dirty="0">
                <a:sym typeface="Symbol" panose="05050102010706020507" pitchFamily="18" charset="2"/>
              </a:rPr>
              <a:t>’effetto Keynes, si ha</a:t>
            </a:r>
            <a:r>
              <a:rPr lang="it-IT" altLang="en-US" sz="2400" dirty="0"/>
              <a:t> </a:t>
            </a:r>
            <a:r>
              <a:rPr lang="it-IT" altLang="en-US" sz="2400" dirty="0">
                <a:solidFill>
                  <a:srgbClr val="FF0000"/>
                </a:solidFill>
                <a:latin typeface="French Script MT" panose="03020402040607040605" pitchFamily="66" charset="0"/>
              </a:rPr>
              <a:t>P</a:t>
            </a:r>
            <a:r>
              <a:rPr lang="it-IT" altLang="en-US" sz="2400" dirty="0">
                <a:solidFill>
                  <a:srgbClr val="FF0000"/>
                </a:solidFill>
                <a:sym typeface="Symbol" panose="05050102010706020507" pitchFamily="18" charset="2"/>
              </a:rPr>
              <a:t>  M</a:t>
            </a:r>
            <a:r>
              <a:rPr lang="it-IT" altLang="en-US" sz="2400" baseline="30000" dirty="0">
                <a:solidFill>
                  <a:srgbClr val="FF0000"/>
                </a:solidFill>
                <a:sym typeface="Symbol" panose="05050102010706020507" pitchFamily="18" charset="2"/>
              </a:rPr>
              <a:t>d</a:t>
            </a:r>
            <a:r>
              <a:rPr lang="it-IT" altLang="en-US" sz="2400" dirty="0">
                <a:solidFill>
                  <a:srgbClr val="FF0000"/>
                </a:solidFill>
                <a:sym typeface="Symbol" panose="05050102010706020507" pitchFamily="18" charset="2"/>
              </a:rPr>
              <a:t>  r</a:t>
            </a:r>
          </a:p>
          <a:p>
            <a:pPr eaLnBrk="1" hangingPunct="1">
              <a:buFontTx/>
              <a:buNone/>
              <a:tabLst>
                <a:tab pos="333375" algn="l"/>
                <a:tab pos="742950" algn="l"/>
              </a:tabLst>
            </a:pPr>
            <a:r>
              <a:rPr lang="it-IT" altLang="en-US" sz="2400" dirty="0">
                <a:sym typeface="Symbol" panose="05050102010706020507" pitchFamily="18" charset="2"/>
              </a:rPr>
              <a:t>	- Questo implica </a:t>
            </a:r>
            <a:r>
              <a:rPr lang="it-IT" altLang="en-US" sz="2400" dirty="0">
                <a:solidFill>
                  <a:srgbClr val="FF0000"/>
                </a:solidFill>
                <a:sym typeface="Symbol" panose="05050102010706020507" pitchFamily="18" charset="2"/>
              </a:rPr>
              <a:t>NFI</a:t>
            </a:r>
            <a:r>
              <a:rPr lang="it-IT" altLang="en-US" sz="2400" dirty="0">
                <a:sym typeface="Symbol" panose="05050102010706020507" pitchFamily="18" charset="2"/>
              </a:rPr>
              <a:t>, perché gli asset esteri diventano più appetibili. Gli agenti economici vendono asset nazionali e acquistano più asset esteri</a:t>
            </a:r>
          </a:p>
          <a:p>
            <a:pPr eaLnBrk="1" hangingPunct="1">
              <a:buFontTx/>
              <a:buNone/>
              <a:tabLst>
                <a:tab pos="333375" algn="l"/>
                <a:tab pos="742950" algn="l"/>
              </a:tabLst>
            </a:pPr>
            <a:r>
              <a:rPr lang="it-IT" altLang="en-US" sz="2400" dirty="0">
                <a:sym typeface="Symbol" panose="05050102010706020507" pitchFamily="18" charset="2"/>
              </a:rPr>
              <a:t>	- Quindi si verifica </a:t>
            </a:r>
            <a:r>
              <a:rPr lang="it-IT" altLang="en-US" sz="2400" dirty="0"/>
              <a:t>un aumento netto dell’offerta di valuta nazionale che provoca a sua volta un </a:t>
            </a:r>
            <a:r>
              <a:rPr lang="it-IT" altLang="en-US" sz="2400" u="sng" dirty="0"/>
              <a:t>deprezzamento</a:t>
            </a:r>
            <a:r>
              <a:rPr lang="it-IT" altLang="en-US" sz="2400" dirty="0"/>
              <a:t> del tasso di cambio (</a:t>
            </a:r>
            <a:r>
              <a:rPr lang="it-IT" altLang="en-US" sz="2400" dirty="0">
                <a:solidFill>
                  <a:srgbClr val="FF0000"/>
                </a:solidFill>
                <a:sym typeface="Symbol" panose="05050102010706020507" pitchFamily="18" charset="2"/>
              </a:rPr>
              <a:t>NFI  e</a:t>
            </a:r>
            <a:r>
              <a:rPr lang="it-IT" altLang="en-US" sz="2400" dirty="0">
                <a:sym typeface="Symbol" panose="05050102010706020507" pitchFamily="18" charset="2"/>
              </a:rPr>
              <a:t>)</a:t>
            </a:r>
            <a:r>
              <a:rPr lang="it-IT" altLang="en-US" sz="2400" dirty="0"/>
              <a:t>.</a:t>
            </a:r>
          </a:p>
          <a:p>
            <a:pPr eaLnBrk="1" hangingPunct="1">
              <a:buFontTx/>
              <a:buNone/>
              <a:tabLst>
                <a:tab pos="333375" algn="l"/>
                <a:tab pos="742950" algn="l"/>
              </a:tabLst>
            </a:pPr>
            <a:r>
              <a:rPr lang="it-IT" altLang="en-US" sz="2400" dirty="0"/>
              <a:t>	- Il deprezzamento della valuta fa </a:t>
            </a:r>
            <a:r>
              <a:rPr lang="it-IT" altLang="en-US" sz="2400" u="sng" dirty="0"/>
              <a:t>crescere</a:t>
            </a:r>
            <a:r>
              <a:rPr lang="it-IT" altLang="en-US" sz="2400" dirty="0"/>
              <a:t> le esportazioni nette NX, un’altra componente della AD (</a:t>
            </a:r>
            <a:r>
              <a:rPr lang="it-IT" altLang="en-US" sz="2400" dirty="0">
                <a:solidFill>
                  <a:srgbClr val="FF0000"/>
                </a:solidFill>
                <a:sym typeface="Symbol" panose="05050102010706020507" pitchFamily="18" charset="2"/>
              </a:rPr>
              <a:t>e  NX</a:t>
            </a:r>
            <a:r>
              <a:rPr lang="it-IT" altLang="en-US" sz="2400" dirty="0">
                <a:sym typeface="Symbol" panose="05050102010706020507" pitchFamily="18" charset="2"/>
              </a:rPr>
              <a:t>)</a:t>
            </a:r>
            <a:r>
              <a:rPr lang="it-IT" altLang="en-US" sz="2400" dirty="0"/>
              <a:t>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7061">
                                            <p:txEl>
                                              <p:pRg st="1" end="1"/>
                                            </p:txEl>
                                          </p:spTgt>
                                        </p:tgtEl>
                                        <p:attrNameLst>
                                          <p:attrName>style.visibility</p:attrName>
                                        </p:attrNameLst>
                                      </p:cBhvr>
                                      <p:to>
                                        <p:strVal val="visible"/>
                                      </p:to>
                                    </p:set>
                                    <p:animEffect transition="in" filter="wipe(left)">
                                      <p:cBhvr>
                                        <p:cTn id="7" dur="500"/>
                                        <p:tgtEl>
                                          <p:spTgt spid="557061">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57061">
                                            <p:txEl>
                                              <p:pRg st="2" end="2"/>
                                            </p:txEl>
                                          </p:spTgt>
                                        </p:tgtEl>
                                        <p:attrNameLst>
                                          <p:attrName>style.visibility</p:attrName>
                                        </p:attrNameLst>
                                      </p:cBhvr>
                                      <p:to>
                                        <p:strVal val="visible"/>
                                      </p:to>
                                    </p:set>
                                    <p:animEffect transition="in" filter="wipe(left)">
                                      <p:cBhvr>
                                        <p:cTn id="10" dur="500"/>
                                        <p:tgtEl>
                                          <p:spTgt spid="557061">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57061">
                                            <p:txEl>
                                              <p:pRg st="3" end="3"/>
                                            </p:txEl>
                                          </p:spTgt>
                                        </p:tgtEl>
                                        <p:attrNameLst>
                                          <p:attrName>style.visibility</p:attrName>
                                        </p:attrNameLst>
                                      </p:cBhvr>
                                      <p:to>
                                        <p:strVal val="visible"/>
                                      </p:to>
                                    </p:set>
                                    <p:animEffect transition="in" filter="wipe(left)">
                                      <p:cBhvr>
                                        <p:cTn id="15" dur="500"/>
                                        <p:tgtEl>
                                          <p:spTgt spid="557061">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57061">
                                            <p:txEl>
                                              <p:pRg st="4" end="4"/>
                                            </p:txEl>
                                          </p:spTgt>
                                        </p:tgtEl>
                                        <p:attrNameLst>
                                          <p:attrName>style.visibility</p:attrName>
                                        </p:attrNameLst>
                                      </p:cBhvr>
                                      <p:to>
                                        <p:strVal val="visible"/>
                                      </p:to>
                                    </p:set>
                                    <p:animEffect transition="in" filter="wipe(left)">
                                      <p:cBhvr>
                                        <p:cTn id="20" dur="500"/>
                                        <p:tgtEl>
                                          <p:spTgt spid="557061">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57061">
                                            <p:txEl>
                                              <p:pRg st="5" end="5"/>
                                            </p:txEl>
                                          </p:spTgt>
                                        </p:tgtEl>
                                        <p:attrNameLst>
                                          <p:attrName>style.visibility</p:attrName>
                                        </p:attrNameLst>
                                      </p:cBhvr>
                                      <p:to>
                                        <p:strVal val="visible"/>
                                      </p:to>
                                    </p:set>
                                    <p:animEffect transition="in" filter="wipe(left)">
                                      <p:cBhvr>
                                        <p:cTn id="23" dur="500"/>
                                        <p:tgtEl>
                                          <p:spTgt spid="55706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61" grpId="0" uiExpand="1"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4036" name="Rectangle 4"/>
          <p:cNvSpPr>
            <a:spLocks noGrp="1" noChangeArrowheads="1"/>
          </p:cNvSpPr>
          <p:nvPr>
            <p:ph type="title"/>
          </p:nvPr>
        </p:nvSpPr>
        <p:spPr>
          <a:xfrm>
            <a:off x="685800" y="0"/>
            <a:ext cx="7772400" cy="8366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Promemoria sulla dicotomia classica</a:t>
            </a:r>
          </a:p>
        </p:txBody>
      </p:sp>
      <p:sp>
        <p:nvSpPr>
          <p:cNvPr id="561157" name="Rectangle 5"/>
          <p:cNvSpPr>
            <a:spLocks noGrp="1" noChangeArrowheads="1"/>
          </p:cNvSpPr>
          <p:nvPr>
            <p:ph type="body" idx="1"/>
          </p:nvPr>
        </p:nvSpPr>
        <p:spPr>
          <a:xfrm>
            <a:off x="152400" y="914400"/>
            <a:ext cx="8763000" cy="5715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tabLst>
                <a:tab pos="333375" algn="l"/>
                <a:tab pos="742950" algn="l"/>
              </a:tabLst>
            </a:pPr>
            <a:r>
              <a:rPr lang="it-IT" altLang="en-US" sz="2800">
                <a:solidFill>
                  <a:srgbClr val="FF0000"/>
                </a:solidFill>
              </a:rPr>
              <a:t>Variabili nominali</a:t>
            </a:r>
            <a:r>
              <a:rPr lang="it-IT" altLang="en-US" sz="2800"/>
              <a:t>: tutte le variabili economiche espresse in unità monetarie (p.e. il PIL nominale).</a:t>
            </a:r>
          </a:p>
          <a:p>
            <a:pPr eaLnBrk="1" hangingPunct="1">
              <a:lnSpc>
                <a:spcPct val="80000"/>
              </a:lnSpc>
              <a:tabLst>
                <a:tab pos="333375" algn="l"/>
                <a:tab pos="742950" algn="l"/>
              </a:tabLst>
            </a:pPr>
            <a:r>
              <a:rPr lang="it-IT" altLang="en-US" sz="2800">
                <a:solidFill>
                  <a:srgbClr val="FF0000"/>
                </a:solidFill>
              </a:rPr>
              <a:t>Variabili reali</a:t>
            </a:r>
            <a:r>
              <a:rPr lang="it-IT" altLang="en-US" sz="2800"/>
              <a:t>: tutte le variabili economiche espresse in unità fisiche (p.e. il PIL reale). </a:t>
            </a:r>
          </a:p>
          <a:p>
            <a:pPr eaLnBrk="1" hangingPunct="1">
              <a:lnSpc>
                <a:spcPct val="80000"/>
              </a:lnSpc>
              <a:tabLst>
                <a:tab pos="333375" algn="l"/>
                <a:tab pos="742950" algn="l"/>
              </a:tabLst>
            </a:pPr>
            <a:r>
              <a:rPr lang="it-IT" altLang="en-US" sz="2800"/>
              <a:t>Uno dei cardini della c.d. macro classica è la tesi secondo cui l’andamento delle variabili </a:t>
            </a:r>
            <a:r>
              <a:rPr lang="it-IT" altLang="en-US" sz="2800" u="sng"/>
              <a:t>reali</a:t>
            </a:r>
            <a:r>
              <a:rPr lang="it-IT" altLang="en-US" sz="2800"/>
              <a:t> dell’economia è nel lungo periodo </a:t>
            </a:r>
            <a:r>
              <a:rPr lang="it-IT" altLang="en-US" sz="2800" u="sng"/>
              <a:t>indipendente</a:t>
            </a:r>
            <a:r>
              <a:rPr lang="it-IT" altLang="en-US" sz="2800"/>
              <a:t> dalle variazioni della quantità di moneta presente nel sistema economico, cioè la c.d. …</a:t>
            </a:r>
          </a:p>
          <a:p>
            <a:pPr eaLnBrk="1" hangingPunct="1">
              <a:lnSpc>
                <a:spcPct val="80000"/>
              </a:lnSpc>
              <a:tabLst>
                <a:tab pos="333375" algn="l"/>
                <a:tab pos="742950" algn="l"/>
              </a:tabLst>
            </a:pPr>
            <a:r>
              <a:rPr lang="it-IT" altLang="en-US" sz="2800"/>
              <a:t>…</a:t>
            </a:r>
            <a:r>
              <a:rPr lang="it-IT" altLang="en-US" sz="2800">
                <a:solidFill>
                  <a:srgbClr val="FF0000"/>
                </a:solidFill>
              </a:rPr>
              <a:t> dicotomia classica</a:t>
            </a:r>
            <a:r>
              <a:rPr lang="it-IT" altLang="en-US" sz="2800"/>
              <a:t>: le variabili reali e quelle nominali dipendono da forze economiche differenti. </a:t>
            </a:r>
          </a:p>
          <a:p>
            <a:pPr eaLnBrk="1" hangingPunct="1">
              <a:lnSpc>
                <a:spcPct val="80000"/>
              </a:lnSpc>
              <a:tabLst>
                <a:tab pos="333375" algn="l"/>
                <a:tab pos="742950" algn="l"/>
              </a:tabLst>
            </a:pPr>
            <a:r>
              <a:rPr lang="it-IT" altLang="en-US" sz="2800"/>
              <a:t>Più in particolare, la tesi è che (nel lungo periodo) le variazioni della quantità di moneta modificano soltanto le variabili nominali: </a:t>
            </a:r>
            <a:r>
              <a:rPr lang="it-IT" altLang="en-US" sz="2800">
                <a:solidFill>
                  <a:srgbClr val="FF0000"/>
                </a:solidFill>
              </a:rPr>
              <a:t>principio di neutralità della moneta</a:t>
            </a:r>
            <a:r>
              <a:rPr lang="it-IT" altLang="en-US" sz="2800"/>
              <a:t>. Il principio è alla base della </a:t>
            </a:r>
            <a:r>
              <a:rPr lang="it-IT" altLang="en-US" sz="2800">
                <a:solidFill>
                  <a:srgbClr val="FF0000"/>
                </a:solidFill>
              </a:rPr>
              <a:t>TQM</a:t>
            </a:r>
            <a:r>
              <a:rPr lang="it-IT" altLang="en-US" sz="2800"/>
              <a:t>.</a:t>
            </a:r>
          </a:p>
        </p:txBody>
      </p:sp>
    </p:spTree>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60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6084" name="Rectangle 4"/>
          <p:cNvSpPr>
            <a:spLocks noGrp="1" noChangeArrowheads="1"/>
          </p:cNvSpPr>
          <p:nvPr>
            <p:ph type="title"/>
          </p:nvPr>
        </p:nvSpPr>
        <p:spPr>
          <a:xfrm>
            <a:off x="685800" y="0"/>
            <a:ext cx="81534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La retta AS di lungo periodo</a:t>
            </a:r>
          </a:p>
        </p:txBody>
      </p:sp>
      <p:sp>
        <p:nvSpPr>
          <p:cNvPr id="563205" name="Rectangle 5"/>
          <p:cNvSpPr>
            <a:spLocks noGrp="1" noChangeArrowheads="1"/>
          </p:cNvSpPr>
          <p:nvPr>
            <p:ph type="body" idx="1"/>
          </p:nvPr>
        </p:nvSpPr>
        <p:spPr>
          <a:xfrm>
            <a:off x="0" y="762000"/>
            <a:ext cx="9144000" cy="5943600"/>
          </a:xfrm>
          <a:noFill/>
          <a:extLst>
            <a:ext uri="{91240B29-F687-4F45-9708-019B960494DF}">
              <a14:hiddenLine xmlns:a14="http://schemas.microsoft.com/office/drawing/2010/main" w="12700">
                <a:solidFill>
                  <a:srgbClr val="FF0000"/>
                </a:solidFill>
                <a:miter lim="800000"/>
                <a:headEnd/>
                <a:tailEnd/>
              </a14:hiddenLine>
            </a:ext>
          </a:extLst>
        </p:spPr>
        <p:txBody>
          <a:bodyPr lIns="90488" tIns="44450" rIns="90488" bIns="44450"/>
          <a:lstStyle/>
          <a:p>
            <a:pPr eaLnBrk="1" hangingPunct="1">
              <a:lnSpc>
                <a:spcPct val="85000"/>
              </a:lnSpc>
            </a:pPr>
            <a:r>
              <a:rPr lang="it-IT" altLang="en-US" sz="2800" dirty="0"/>
              <a:t>La relazione macro tra livello dei prezzi e quantità offerta (cioè prodotta: il PIL) dipende dall’</a:t>
            </a:r>
            <a:r>
              <a:rPr lang="it-IT" altLang="en-US" sz="2800" dirty="0">
                <a:solidFill>
                  <a:srgbClr val="FF0000"/>
                </a:solidFill>
              </a:rPr>
              <a:t>orizzonte temporale</a:t>
            </a:r>
            <a:r>
              <a:rPr lang="it-IT" altLang="en-US" sz="2800" dirty="0"/>
              <a:t>.</a:t>
            </a:r>
          </a:p>
          <a:p>
            <a:pPr eaLnBrk="1" hangingPunct="1">
              <a:lnSpc>
                <a:spcPct val="85000"/>
              </a:lnSpc>
            </a:pPr>
            <a:r>
              <a:rPr lang="it-IT" altLang="en-US" sz="2800" dirty="0"/>
              <a:t>Nel </a:t>
            </a:r>
            <a:r>
              <a:rPr lang="it-IT" altLang="en-US" sz="2800" dirty="0">
                <a:solidFill>
                  <a:srgbClr val="FF0000"/>
                </a:solidFill>
              </a:rPr>
              <a:t>lungo periodo</a:t>
            </a:r>
            <a:r>
              <a:rPr lang="it-IT" altLang="en-US" sz="2800" dirty="0"/>
              <a:t> la retta AS è </a:t>
            </a:r>
            <a:r>
              <a:rPr lang="it-IT" altLang="en-US" sz="2800" u="sng" dirty="0"/>
              <a:t>verticale</a:t>
            </a:r>
            <a:r>
              <a:rPr lang="it-IT" altLang="en-US" sz="2800" dirty="0"/>
              <a:t>.</a:t>
            </a:r>
          </a:p>
          <a:p>
            <a:pPr eaLnBrk="1" hangingPunct="1">
              <a:lnSpc>
                <a:spcPct val="85000"/>
              </a:lnSpc>
            </a:pPr>
            <a:r>
              <a:rPr lang="it-IT" altLang="en-US" sz="2800" dirty="0"/>
              <a:t>Questo perché l’offerta aggregata di LP dipende </a:t>
            </a:r>
            <a:r>
              <a:rPr lang="it-IT" altLang="en-US" sz="2800" u="sng" dirty="0"/>
              <a:t>soltanto</a:t>
            </a:r>
            <a:r>
              <a:rPr lang="it-IT" altLang="en-US" sz="2800" dirty="0"/>
              <a:t> da </a:t>
            </a:r>
            <a:r>
              <a:rPr lang="it-IT" altLang="en-US" sz="2800" dirty="0">
                <a:solidFill>
                  <a:srgbClr val="FF0000"/>
                </a:solidFill>
              </a:rPr>
              <a:t>fattori reali</a:t>
            </a:r>
            <a:r>
              <a:rPr lang="it-IT" altLang="en-US" sz="2800" dirty="0"/>
              <a:t>, quali le risorse produttive e la tecnologia.</a:t>
            </a:r>
          </a:p>
          <a:p>
            <a:pPr eaLnBrk="1" hangingPunct="1">
              <a:lnSpc>
                <a:spcPct val="85000"/>
              </a:lnSpc>
            </a:pPr>
            <a:r>
              <a:rPr lang="it-IT" altLang="en-US" sz="2800" dirty="0"/>
              <a:t>In base alla </a:t>
            </a:r>
            <a:r>
              <a:rPr lang="it-IT" altLang="en-US" sz="2800" dirty="0">
                <a:solidFill>
                  <a:srgbClr val="FF0000"/>
                </a:solidFill>
              </a:rPr>
              <a:t>dicotomia classica</a:t>
            </a:r>
            <a:r>
              <a:rPr lang="it-IT" altLang="en-US" sz="2800" dirty="0"/>
              <a:t>, quindi, il livello generale dei prezzi </a:t>
            </a:r>
            <a:r>
              <a:rPr lang="it-IT" altLang="en-US" sz="2800" u="sng" dirty="0"/>
              <a:t>non</a:t>
            </a:r>
            <a:r>
              <a:rPr lang="it-IT" altLang="en-US" sz="2800" dirty="0"/>
              <a:t> ha alcun effetto sulla AS nel LP.</a:t>
            </a:r>
          </a:p>
          <a:p>
            <a:pPr eaLnBrk="1" hangingPunct="1">
              <a:lnSpc>
                <a:spcPct val="85000"/>
              </a:lnSpc>
            </a:pPr>
            <a:r>
              <a:rPr lang="it-IT" altLang="en-US" sz="2800" dirty="0"/>
              <a:t>Pertanto, la AS di LP è una retta verticale in corrispondenza del c.d. </a:t>
            </a:r>
            <a:r>
              <a:rPr lang="it-IT" altLang="en-US" sz="2800" dirty="0">
                <a:solidFill>
                  <a:srgbClr val="FF0000"/>
                </a:solidFill>
              </a:rPr>
              <a:t>PIL potenziale</a:t>
            </a:r>
            <a:r>
              <a:rPr lang="it-IT" altLang="en-US" sz="2800" dirty="0"/>
              <a:t> o </a:t>
            </a:r>
            <a:r>
              <a:rPr lang="it-IT" altLang="en-US" sz="2800" dirty="0">
                <a:solidFill>
                  <a:srgbClr val="FF0000"/>
                </a:solidFill>
              </a:rPr>
              <a:t>produzione di pieno impiego</a:t>
            </a:r>
            <a:r>
              <a:rPr lang="it-IT" altLang="en-US" sz="2800" dirty="0"/>
              <a:t> (Y</a:t>
            </a:r>
            <a:r>
              <a:rPr lang="it-IT" altLang="en-US" sz="2800" baseline="30000" dirty="0"/>
              <a:t>FE</a:t>
            </a:r>
            <a:r>
              <a:rPr lang="it-IT" altLang="en-US" sz="2800" dirty="0"/>
              <a:t>).</a:t>
            </a:r>
          </a:p>
          <a:p>
            <a:pPr lvl="1" eaLnBrk="1" hangingPunct="1">
              <a:lnSpc>
                <a:spcPct val="85000"/>
              </a:lnSpc>
              <a:buFont typeface="Wingdings" panose="05000000000000000000" pitchFamily="2" charset="2"/>
              <a:buChar char="Ø"/>
            </a:pPr>
            <a:r>
              <a:rPr lang="it-IT" altLang="en-US" sz="2400" dirty="0"/>
              <a:t>Y</a:t>
            </a:r>
            <a:r>
              <a:rPr lang="it-IT" altLang="en-US" sz="2400" baseline="30000" dirty="0"/>
              <a:t>FE</a:t>
            </a:r>
            <a:r>
              <a:rPr lang="it-IT" altLang="en-US" sz="2400" dirty="0"/>
              <a:t> è il livello di PIL reale determinato, tra le altre cose, dal TND.</a:t>
            </a:r>
          </a:p>
          <a:p>
            <a:pPr lvl="1" eaLnBrk="1" hangingPunct="1">
              <a:lnSpc>
                <a:spcPct val="85000"/>
              </a:lnSpc>
              <a:buFont typeface="Wingdings" panose="05000000000000000000" pitchFamily="2" charset="2"/>
              <a:buChar char="Ø"/>
            </a:pPr>
            <a:r>
              <a:rPr lang="it-IT" altLang="en-US" sz="2400" dirty="0"/>
              <a:t>E’ quindi quel livello di PIL reale che si avrebbe se l’economia crescesse esattamente </a:t>
            </a:r>
            <a:r>
              <a:rPr lang="it-IT" altLang="en-US" sz="2400" u="sng" dirty="0"/>
              <a:t>in misura pari al trend di crescita di LP</a:t>
            </a:r>
            <a:r>
              <a:rPr lang="it-IT" altLang="en-US" sz="2400" dirty="0"/>
              <a:t>.</a:t>
            </a:r>
          </a:p>
          <a:p>
            <a:pPr eaLnBrk="1" hangingPunct="1">
              <a:lnSpc>
                <a:spcPct val="85000"/>
              </a:lnSpc>
            </a:pPr>
            <a:r>
              <a:rPr lang="it-IT" altLang="en-US" sz="2800" dirty="0"/>
              <a:t>Nel </a:t>
            </a:r>
            <a:r>
              <a:rPr lang="it-IT" altLang="en-US" sz="2800" dirty="0">
                <a:solidFill>
                  <a:srgbClr val="FF0000"/>
                </a:solidFill>
              </a:rPr>
              <a:t>breve periodo</a:t>
            </a:r>
            <a:r>
              <a:rPr lang="it-IT" altLang="en-US" sz="2800" dirty="0"/>
              <a:t>, invece, la retta AS è </a:t>
            </a:r>
            <a:r>
              <a:rPr lang="it-IT" altLang="en-US" sz="2800" u="sng" dirty="0"/>
              <a:t>inclinata positivamente</a:t>
            </a:r>
            <a:r>
              <a:rPr lang="it-IT" altLang="en-US" sz="2800" dirty="0"/>
              <a:t> perché Y e </a:t>
            </a:r>
            <a:r>
              <a:rPr lang="it-IT" altLang="en-US" sz="2800" dirty="0">
                <a:latin typeface="French Script MT" panose="03020402040607040605" pitchFamily="66" charset="0"/>
              </a:rPr>
              <a:t>P</a:t>
            </a:r>
            <a:r>
              <a:rPr lang="it-IT" altLang="en-US" sz="2800" dirty="0"/>
              <a:t> non sono più indipendenti.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3205">
                                            <p:txEl>
                                              <p:pRg st="1" end="1"/>
                                            </p:txEl>
                                          </p:spTgt>
                                        </p:tgtEl>
                                        <p:attrNameLst>
                                          <p:attrName>style.visibility</p:attrName>
                                        </p:attrNameLst>
                                      </p:cBhvr>
                                      <p:to>
                                        <p:strVal val="visible"/>
                                      </p:to>
                                    </p:set>
                                    <p:animEffect transition="in" filter="wipe(left)">
                                      <p:cBhvr>
                                        <p:cTn id="7" dur="500"/>
                                        <p:tgtEl>
                                          <p:spTgt spid="563205">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63205">
                                            <p:txEl>
                                              <p:pRg st="2" end="2"/>
                                            </p:txEl>
                                          </p:spTgt>
                                        </p:tgtEl>
                                        <p:attrNameLst>
                                          <p:attrName>style.visibility</p:attrName>
                                        </p:attrNameLst>
                                      </p:cBhvr>
                                      <p:to>
                                        <p:strVal val="visible"/>
                                      </p:to>
                                    </p:set>
                                    <p:animEffect transition="in" filter="wipe(left)">
                                      <p:cBhvr>
                                        <p:cTn id="10" dur="500"/>
                                        <p:tgtEl>
                                          <p:spTgt spid="563205">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63205">
                                            <p:txEl>
                                              <p:pRg st="3" end="3"/>
                                            </p:txEl>
                                          </p:spTgt>
                                        </p:tgtEl>
                                        <p:attrNameLst>
                                          <p:attrName>style.visibility</p:attrName>
                                        </p:attrNameLst>
                                      </p:cBhvr>
                                      <p:to>
                                        <p:strVal val="visible"/>
                                      </p:to>
                                    </p:set>
                                    <p:animEffect transition="in" filter="wipe(left)">
                                      <p:cBhvr>
                                        <p:cTn id="13" dur="500"/>
                                        <p:tgtEl>
                                          <p:spTgt spid="563205">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63205">
                                            <p:txEl>
                                              <p:pRg st="4" end="4"/>
                                            </p:txEl>
                                          </p:spTgt>
                                        </p:tgtEl>
                                        <p:attrNameLst>
                                          <p:attrName>style.visibility</p:attrName>
                                        </p:attrNameLst>
                                      </p:cBhvr>
                                      <p:to>
                                        <p:strVal val="visible"/>
                                      </p:to>
                                    </p:set>
                                    <p:animEffect transition="in" filter="wipe(left)">
                                      <p:cBhvr>
                                        <p:cTn id="18" dur="500"/>
                                        <p:tgtEl>
                                          <p:spTgt spid="563205">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63205">
                                            <p:txEl>
                                              <p:pRg st="5" end="5"/>
                                            </p:txEl>
                                          </p:spTgt>
                                        </p:tgtEl>
                                        <p:attrNameLst>
                                          <p:attrName>style.visibility</p:attrName>
                                        </p:attrNameLst>
                                      </p:cBhvr>
                                      <p:to>
                                        <p:strVal val="visible"/>
                                      </p:to>
                                    </p:set>
                                    <p:animEffect transition="in" filter="wipe(left)">
                                      <p:cBhvr>
                                        <p:cTn id="21" dur="500"/>
                                        <p:tgtEl>
                                          <p:spTgt spid="563205">
                                            <p:txEl>
                                              <p:pRg st="5" end="5"/>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63205">
                                            <p:txEl>
                                              <p:pRg st="6" end="6"/>
                                            </p:txEl>
                                          </p:spTgt>
                                        </p:tgtEl>
                                        <p:attrNameLst>
                                          <p:attrName>style.visibility</p:attrName>
                                        </p:attrNameLst>
                                      </p:cBhvr>
                                      <p:to>
                                        <p:strVal val="visible"/>
                                      </p:to>
                                    </p:set>
                                    <p:animEffect transition="in" filter="wipe(left)">
                                      <p:cBhvr>
                                        <p:cTn id="24" dur="500"/>
                                        <p:tgtEl>
                                          <p:spTgt spid="563205">
                                            <p:txEl>
                                              <p:pRg st="6" end="6"/>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563205">
                                            <p:txEl>
                                              <p:pRg st="7" end="7"/>
                                            </p:txEl>
                                          </p:spTgt>
                                        </p:tgtEl>
                                        <p:attrNameLst>
                                          <p:attrName>style.visibility</p:attrName>
                                        </p:attrNameLst>
                                      </p:cBhvr>
                                      <p:to>
                                        <p:strVal val="visible"/>
                                      </p:to>
                                    </p:set>
                                    <p:animEffect transition="in" filter="wipe(left)">
                                      <p:cBhvr>
                                        <p:cTn id="29" dur="500"/>
                                        <p:tgtEl>
                                          <p:spTgt spid="56320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05" grpId="0" uiExpand="1"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609600"/>
            <a:ext cx="84582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La retta AS di lungo periodo</a:t>
            </a:r>
          </a:p>
        </p:txBody>
      </p:sp>
      <p:grpSp>
        <p:nvGrpSpPr>
          <p:cNvPr id="48131" name="Group 3"/>
          <p:cNvGrpSpPr>
            <a:grpSpLocks/>
          </p:cNvGrpSpPr>
          <p:nvPr/>
        </p:nvGrpSpPr>
        <p:grpSpPr bwMode="auto">
          <a:xfrm>
            <a:off x="7848600" y="6096000"/>
            <a:ext cx="508000" cy="541338"/>
            <a:chOff x="4146" y="3889"/>
            <a:chExt cx="320" cy="341"/>
          </a:xfrm>
        </p:grpSpPr>
        <p:sp>
          <p:nvSpPr>
            <p:cNvPr id="48154" name="Rectangle 4"/>
            <p:cNvSpPr>
              <a:spLocks noChangeArrowheads="1"/>
            </p:cNvSpPr>
            <p:nvPr/>
          </p:nvSpPr>
          <p:spPr bwMode="auto">
            <a:xfrm>
              <a:off x="4146" y="3889"/>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48155" name="Rectangle 5"/>
            <p:cNvSpPr>
              <a:spLocks noChangeArrowheads="1"/>
            </p:cNvSpPr>
            <p:nvPr/>
          </p:nvSpPr>
          <p:spPr bwMode="auto">
            <a:xfrm>
              <a:off x="4466" y="403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48132" name="Group 6"/>
          <p:cNvGrpSpPr>
            <a:grpSpLocks/>
          </p:cNvGrpSpPr>
          <p:nvPr/>
        </p:nvGrpSpPr>
        <p:grpSpPr bwMode="auto">
          <a:xfrm>
            <a:off x="4191000" y="6096000"/>
            <a:ext cx="381000" cy="541338"/>
            <a:chOff x="2322" y="3889"/>
            <a:chExt cx="240" cy="341"/>
          </a:xfrm>
        </p:grpSpPr>
        <p:sp>
          <p:nvSpPr>
            <p:cNvPr id="48152" name="Rectangle 7"/>
            <p:cNvSpPr>
              <a:spLocks noChangeArrowheads="1"/>
            </p:cNvSpPr>
            <p:nvPr/>
          </p:nvSpPr>
          <p:spPr bwMode="auto">
            <a:xfrm>
              <a:off x="2322" y="3889"/>
              <a:ext cx="24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r>
                <a:rPr lang="it-IT" altLang="en-US" sz="2000" b="1" baseline="30000">
                  <a:solidFill>
                    <a:srgbClr val="000000"/>
                  </a:solidFill>
                </a:rPr>
                <a:t>FE</a:t>
              </a:r>
              <a:endParaRPr lang="it-IT" altLang="en-US" sz="2000" b="1">
                <a:solidFill>
                  <a:srgbClr val="000000"/>
                </a:solidFill>
              </a:endParaRPr>
            </a:p>
          </p:txBody>
        </p:sp>
        <p:sp>
          <p:nvSpPr>
            <p:cNvPr id="48153" name="Rectangle 8"/>
            <p:cNvSpPr>
              <a:spLocks noChangeArrowheads="1"/>
            </p:cNvSpPr>
            <p:nvPr/>
          </p:nvSpPr>
          <p:spPr bwMode="auto">
            <a:xfrm>
              <a:off x="2420" y="403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48133" name="Rectangle 9"/>
          <p:cNvSpPr>
            <a:spLocks noChangeArrowheads="1"/>
          </p:cNvSpPr>
          <p:nvPr/>
        </p:nvSpPr>
        <p:spPr bwMode="auto">
          <a:xfrm>
            <a:off x="1828800" y="1676400"/>
            <a:ext cx="22860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5000"/>
              </a:lnSpc>
            </a:pPr>
            <a:r>
              <a:rPr lang="it-IT" altLang="en-US" sz="2000" b="1">
                <a:solidFill>
                  <a:srgbClr val="000000"/>
                </a:solidFill>
                <a:latin typeface="French Script MT" panose="03020402040607040605" pitchFamily="66" charset="0"/>
              </a:rPr>
              <a:t>P</a:t>
            </a:r>
          </a:p>
        </p:txBody>
      </p:sp>
      <p:sp>
        <p:nvSpPr>
          <p:cNvPr id="48134" name="Rectangle 10"/>
          <p:cNvSpPr>
            <a:spLocks noChangeArrowheads="1"/>
          </p:cNvSpPr>
          <p:nvPr/>
        </p:nvSpPr>
        <p:spPr bwMode="auto">
          <a:xfrm>
            <a:off x="1892300" y="5946775"/>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48135" name="Group 11"/>
          <p:cNvGrpSpPr>
            <a:grpSpLocks/>
          </p:cNvGrpSpPr>
          <p:nvPr/>
        </p:nvGrpSpPr>
        <p:grpSpPr bwMode="auto">
          <a:xfrm>
            <a:off x="4419600" y="1981200"/>
            <a:ext cx="728663" cy="779463"/>
            <a:chOff x="2900" y="1705"/>
            <a:chExt cx="459" cy="491"/>
          </a:xfrm>
        </p:grpSpPr>
        <p:sp>
          <p:nvSpPr>
            <p:cNvPr id="48149" name="Rectangle 12"/>
            <p:cNvSpPr>
              <a:spLocks noChangeArrowheads="1"/>
            </p:cNvSpPr>
            <p:nvPr/>
          </p:nvSpPr>
          <p:spPr bwMode="auto">
            <a:xfrm>
              <a:off x="2931" y="1705"/>
              <a:ext cx="42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ASLP</a:t>
              </a:r>
            </a:p>
          </p:txBody>
        </p:sp>
        <p:sp>
          <p:nvSpPr>
            <p:cNvPr id="48150" name="Rectangle 13"/>
            <p:cNvSpPr>
              <a:spLocks noChangeArrowheads="1"/>
            </p:cNvSpPr>
            <p:nvPr/>
          </p:nvSpPr>
          <p:spPr bwMode="auto">
            <a:xfrm>
              <a:off x="2900" y="185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48151" name="Rectangle 14"/>
            <p:cNvSpPr>
              <a:spLocks noChangeArrowheads="1"/>
            </p:cNvSpPr>
            <p:nvPr/>
          </p:nvSpPr>
          <p:spPr bwMode="auto">
            <a:xfrm>
              <a:off x="3024" y="200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48136" name="Line 15"/>
          <p:cNvSpPr>
            <a:spLocks noChangeShapeType="1"/>
          </p:cNvSpPr>
          <p:nvPr/>
        </p:nvSpPr>
        <p:spPr bwMode="auto">
          <a:xfrm>
            <a:off x="2125663" y="4622800"/>
            <a:ext cx="2220912"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137" name="Line 16"/>
          <p:cNvSpPr>
            <a:spLocks noChangeShapeType="1"/>
          </p:cNvSpPr>
          <p:nvPr/>
        </p:nvSpPr>
        <p:spPr bwMode="auto">
          <a:xfrm>
            <a:off x="2125663" y="3603625"/>
            <a:ext cx="2220912"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138" name="Rectangle 17"/>
          <p:cNvSpPr>
            <a:spLocks noChangeArrowheads="1"/>
          </p:cNvSpPr>
          <p:nvPr/>
        </p:nvSpPr>
        <p:spPr bwMode="auto">
          <a:xfrm>
            <a:off x="1819275" y="4500563"/>
            <a:ext cx="230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2</a:t>
            </a:r>
          </a:p>
        </p:txBody>
      </p:sp>
      <p:sp>
        <p:nvSpPr>
          <p:cNvPr id="48139" name="Rectangle 18"/>
          <p:cNvSpPr>
            <a:spLocks noChangeArrowheads="1"/>
          </p:cNvSpPr>
          <p:nvPr/>
        </p:nvSpPr>
        <p:spPr bwMode="auto">
          <a:xfrm>
            <a:off x="800100" y="5140325"/>
            <a:ext cx="19050"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8140" name="Rectangle 19"/>
          <p:cNvSpPr>
            <a:spLocks noChangeArrowheads="1"/>
          </p:cNvSpPr>
          <p:nvPr/>
        </p:nvSpPr>
        <p:spPr bwMode="auto">
          <a:xfrm>
            <a:off x="1781175" y="3549650"/>
            <a:ext cx="230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sp>
        <p:nvSpPr>
          <p:cNvPr id="48141" name="Line 20"/>
          <p:cNvSpPr>
            <a:spLocks noChangeShapeType="1"/>
          </p:cNvSpPr>
          <p:nvPr/>
        </p:nvSpPr>
        <p:spPr bwMode="auto">
          <a:xfrm>
            <a:off x="2251075" y="3697288"/>
            <a:ext cx="1588" cy="842962"/>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142" name="Line 21"/>
          <p:cNvSpPr>
            <a:spLocks noChangeShapeType="1"/>
          </p:cNvSpPr>
          <p:nvPr/>
        </p:nvSpPr>
        <p:spPr bwMode="auto">
          <a:xfrm>
            <a:off x="2085975" y="1781175"/>
            <a:ext cx="0" cy="43132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143" name="Line 22"/>
          <p:cNvSpPr>
            <a:spLocks noChangeShapeType="1"/>
          </p:cNvSpPr>
          <p:nvPr/>
        </p:nvSpPr>
        <p:spPr bwMode="auto">
          <a:xfrm>
            <a:off x="2097088" y="6100763"/>
            <a:ext cx="58499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144" name="Line 23"/>
          <p:cNvSpPr>
            <a:spLocks noChangeShapeType="1"/>
          </p:cNvSpPr>
          <p:nvPr/>
        </p:nvSpPr>
        <p:spPr bwMode="auto">
          <a:xfrm flipH="1">
            <a:off x="4362450" y="2217738"/>
            <a:ext cx="31750" cy="3870325"/>
          </a:xfrm>
          <a:prstGeom prst="line">
            <a:avLst/>
          </a:prstGeom>
          <a:noFill/>
          <a:ln w="254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145" name="Oval 24"/>
          <p:cNvSpPr>
            <a:spLocks noChangeArrowheads="1"/>
          </p:cNvSpPr>
          <p:nvPr/>
        </p:nvSpPr>
        <p:spPr bwMode="auto">
          <a:xfrm>
            <a:off x="4297363" y="3533775"/>
            <a:ext cx="149225" cy="142875"/>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8146" name="Oval 25"/>
          <p:cNvSpPr>
            <a:spLocks noChangeArrowheads="1"/>
          </p:cNvSpPr>
          <p:nvPr/>
        </p:nvSpPr>
        <p:spPr bwMode="auto">
          <a:xfrm>
            <a:off x="4297363" y="4560888"/>
            <a:ext cx="149225" cy="142875"/>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48147" name="Line 26"/>
          <p:cNvSpPr>
            <a:spLocks noChangeShapeType="1"/>
          </p:cNvSpPr>
          <p:nvPr/>
        </p:nvSpPr>
        <p:spPr bwMode="auto">
          <a:xfrm flipH="1">
            <a:off x="4716463" y="4868863"/>
            <a:ext cx="1800225" cy="10810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8148" name="Text Box 27"/>
          <p:cNvSpPr txBox="1">
            <a:spLocks noChangeArrowheads="1"/>
          </p:cNvSpPr>
          <p:nvPr/>
        </p:nvSpPr>
        <p:spPr bwMode="auto">
          <a:xfrm>
            <a:off x="5508625" y="3429000"/>
            <a:ext cx="3041650" cy="1465263"/>
          </a:xfrm>
          <a:prstGeom prst="rect">
            <a:avLst/>
          </a:prstGeom>
          <a:solidFill>
            <a:schemeClr val="hlink">
              <a:alpha val="4313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a:t>Il valore di Y</a:t>
            </a:r>
            <a:r>
              <a:rPr lang="it-IT" altLang="en-US" baseline="30000"/>
              <a:t>FE</a:t>
            </a:r>
            <a:r>
              <a:rPr lang="it-IT" altLang="en-US"/>
              <a:t> dipende dai</a:t>
            </a:r>
          </a:p>
          <a:p>
            <a:pPr eaLnBrk="1" hangingPunct="1"/>
            <a:r>
              <a:rPr lang="it-IT" altLang="en-US"/>
              <a:t>fattori reali dell’economia,</a:t>
            </a:r>
          </a:p>
          <a:p>
            <a:pPr eaLnBrk="1" hangingPunct="1"/>
            <a:r>
              <a:rPr lang="it-IT" altLang="en-US"/>
              <a:t>tra cui il TND e tutti quelli da</a:t>
            </a:r>
          </a:p>
          <a:p>
            <a:pPr eaLnBrk="1" hangingPunct="1"/>
            <a:r>
              <a:rPr lang="it-IT" altLang="en-US"/>
              <a:t>cui dipende la ricchezza di </a:t>
            </a:r>
          </a:p>
          <a:p>
            <a:pPr eaLnBrk="1" hangingPunct="1"/>
            <a:r>
              <a:rPr lang="it-IT" altLang="en-US"/>
              <a:t>lungo periodo della nazione.</a:t>
            </a:r>
          </a:p>
        </p:txBody>
      </p:sp>
    </p:spTree>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01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0180" name="Rectangle 4"/>
          <p:cNvSpPr>
            <a:spLocks noGrp="1" noChangeArrowheads="1"/>
          </p:cNvSpPr>
          <p:nvPr>
            <p:ph type="title"/>
          </p:nvPr>
        </p:nvSpPr>
        <p:spPr>
          <a:xfrm>
            <a:off x="685800" y="0"/>
            <a:ext cx="7772400" cy="990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Gli shock reali: spostamenti di ASLP</a:t>
            </a:r>
          </a:p>
        </p:txBody>
      </p:sp>
      <p:sp>
        <p:nvSpPr>
          <p:cNvPr id="567301" name="Rectangle 5"/>
          <p:cNvSpPr>
            <a:spLocks noGrp="1" noChangeArrowheads="1"/>
          </p:cNvSpPr>
          <p:nvPr>
            <p:ph type="body" idx="1"/>
          </p:nvPr>
        </p:nvSpPr>
        <p:spPr>
          <a:xfrm>
            <a:off x="250825" y="981075"/>
            <a:ext cx="8763000" cy="576103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pPr>
            <a:r>
              <a:rPr lang="it-IT" altLang="en-US" sz="2400" dirty="0"/>
              <a:t>La retta ASLP si sposta a destra o a sinistra per effetto di qualsiasi mutamento temporaneo o permanente in uno o più dei fattori reali che la determinano, ovvero da cui dipende il PIL potenziale Y</a:t>
            </a:r>
            <a:r>
              <a:rPr lang="it-IT" altLang="en-US" sz="2400" baseline="-25000" dirty="0"/>
              <a:t>FE</a:t>
            </a:r>
            <a:r>
              <a:rPr lang="it-IT" altLang="en-US" sz="2400" baseline="30000" dirty="0"/>
              <a:t> </a:t>
            </a:r>
            <a:r>
              <a:rPr lang="it-IT" altLang="en-US" sz="2400" dirty="0"/>
              <a:t>nel modello di </a:t>
            </a:r>
            <a:r>
              <a:rPr lang="it-IT" altLang="en-US" sz="2400" dirty="0" err="1"/>
              <a:t>Solow</a:t>
            </a:r>
            <a:r>
              <a:rPr lang="it-IT" altLang="en-US" sz="2400" dirty="0"/>
              <a:t>. In questi casi si parla di </a:t>
            </a:r>
            <a:r>
              <a:rPr lang="it-IT" altLang="en-US" sz="2400" dirty="0">
                <a:solidFill>
                  <a:srgbClr val="FF0000"/>
                </a:solidFill>
              </a:rPr>
              <a:t>shock reali</a:t>
            </a:r>
            <a:r>
              <a:rPr lang="it-IT" altLang="en-US" sz="2400" dirty="0"/>
              <a:t>.</a:t>
            </a:r>
          </a:p>
          <a:p>
            <a:pPr eaLnBrk="1" hangingPunct="1">
              <a:lnSpc>
                <a:spcPct val="80000"/>
              </a:lnSpc>
            </a:pPr>
            <a:r>
              <a:rPr lang="it-IT" altLang="en-US" sz="2400" dirty="0"/>
              <a:t>Molti shock reali sono </a:t>
            </a:r>
            <a:r>
              <a:rPr lang="it-IT" altLang="en-US" sz="2400" dirty="0">
                <a:solidFill>
                  <a:srgbClr val="FF0000"/>
                </a:solidFill>
              </a:rPr>
              <a:t>temporanei</a:t>
            </a:r>
            <a:r>
              <a:rPr lang="it-IT" altLang="en-US" sz="2400" dirty="0"/>
              <a:t>. In questi casi il ciclo è dovuto semplicemente allo spostamento temporaneo della ASLP. Quando lo shock si riassorbe </a:t>
            </a:r>
            <a:r>
              <a:rPr lang="it-IT" altLang="en-US" sz="2400" u="sng" dirty="0"/>
              <a:t>spontaneamente</a:t>
            </a:r>
            <a:r>
              <a:rPr lang="it-IT" altLang="en-US" sz="2400" dirty="0"/>
              <a:t>, si torna alla situazione iniziale: l’eventuale recessione NON persiste. </a:t>
            </a:r>
          </a:p>
          <a:p>
            <a:pPr eaLnBrk="1" hangingPunct="1">
              <a:lnSpc>
                <a:spcPct val="80000"/>
              </a:lnSpc>
            </a:pPr>
            <a:r>
              <a:rPr lang="it-IT" altLang="en-US" sz="2400" dirty="0"/>
              <a:t>Altri shock possono invece essere permanenti, ovvero modificano Y</a:t>
            </a:r>
            <a:r>
              <a:rPr lang="it-IT" altLang="en-US" sz="2400" baseline="-25000" dirty="0"/>
              <a:t>FE </a:t>
            </a:r>
            <a:r>
              <a:rPr lang="it-IT" altLang="en-US" sz="2400" dirty="0"/>
              <a:t>spostando definitivamente la retta ASLP.</a:t>
            </a:r>
          </a:p>
          <a:p>
            <a:pPr eaLnBrk="1" hangingPunct="1">
              <a:lnSpc>
                <a:spcPct val="80000"/>
              </a:lnSpc>
            </a:pPr>
            <a:r>
              <a:rPr lang="it-IT" altLang="en-US" sz="2400" dirty="0"/>
              <a:t>In particolare, la produzione di pieno impiego dipende dal TND. Un più efficiente funzionamento del mercato del lavoro riduce il TND e quindi sposta verso destra la ASLP.</a:t>
            </a:r>
          </a:p>
          <a:p>
            <a:pPr lvl="1" eaLnBrk="1" hangingPunct="1">
              <a:lnSpc>
                <a:spcPct val="80000"/>
              </a:lnSpc>
            </a:pPr>
            <a:r>
              <a:rPr lang="it-IT" altLang="en-US" sz="2000" dirty="0"/>
              <a:t>Ecco perché si parla tanto di “riforme del mercato del lavoro”!</a:t>
            </a:r>
          </a:p>
          <a:p>
            <a:pPr eaLnBrk="1" hangingPunct="1">
              <a:lnSpc>
                <a:spcPct val="80000"/>
              </a:lnSpc>
            </a:pPr>
            <a:r>
              <a:rPr lang="it-IT" altLang="en-US" sz="2400" dirty="0"/>
              <a:t>Analogamente, incrementano permanentemente il PIL potenziale cambiamenti quali: le innovazioni tecnologiche, l’aumento del capitale umano o dell’efficienza produttiva, l’apertura agli scambi con l’estero, ecc. (</a:t>
            </a:r>
            <a:r>
              <a:rPr lang="it-IT" altLang="en-US" sz="2400" dirty="0">
                <a:sym typeface="Symbol" panose="05050102010706020507" pitchFamily="18" charset="2"/>
              </a:rPr>
              <a:t> </a:t>
            </a:r>
            <a:r>
              <a:rPr lang="it-IT" altLang="en-US" sz="2400" dirty="0"/>
              <a:t>vedi lezione sulla crescita)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7301">
                                            <p:txEl>
                                              <p:pRg st="1" end="1"/>
                                            </p:txEl>
                                          </p:spTgt>
                                        </p:tgtEl>
                                        <p:attrNameLst>
                                          <p:attrName>style.visibility</p:attrName>
                                        </p:attrNameLst>
                                      </p:cBhvr>
                                      <p:to>
                                        <p:strVal val="visible"/>
                                      </p:to>
                                    </p:set>
                                    <p:animEffect transition="in" filter="wipe(left)">
                                      <p:cBhvr>
                                        <p:cTn id="7" dur="500"/>
                                        <p:tgtEl>
                                          <p:spTgt spid="56730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7301">
                                            <p:txEl>
                                              <p:pRg st="2" end="2"/>
                                            </p:txEl>
                                          </p:spTgt>
                                        </p:tgtEl>
                                        <p:attrNameLst>
                                          <p:attrName>style.visibility</p:attrName>
                                        </p:attrNameLst>
                                      </p:cBhvr>
                                      <p:to>
                                        <p:strVal val="visible"/>
                                      </p:to>
                                    </p:set>
                                    <p:animEffect transition="in" filter="wipe(left)">
                                      <p:cBhvr>
                                        <p:cTn id="12" dur="500"/>
                                        <p:tgtEl>
                                          <p:spTgt spid="567301">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67301">
                                            <p:txEl>
                                              <p:pRg st="3" end="3"/>
                                            </p:txEl>
                                          </p:spTgt>
                                        </p:tgtEl>
                                        <p:attrNameLst>
                                          <p:attrName>style.visibility</p:attrName>
                                        </p:attrNameLst>
                                      </p:cBhvr>
                                      <p:to>
                                        <p:strVal val="visible"/>
                                      </p:to>
                                    </p:set>
                                    <p:animEffect transition="in" filter="wipe(left)">
                                      <p:cBhvr>
                                        <p:cTn id="15" dur="500"/>
                                        <p:tgtEl>
                                          <p:spTgt spid="567301">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567301">
                                            <p:txEl>
                                              <p:pRg st="4" end="4"/>
                                            </p:txEl>
                                          </p:spTgt>
                                        </p:tgtEl>
                                        <p:attrNameLst>
                                          <p:attrName>style.visibility</p:attrName>
                                        </p:attrNameLst>
                                      </p:cBhvr>
                                      <p:to>
                                        <p:strVal val="visible"/>
                                      </p:to>
                                    </p:set>
                                    <p:animEffect transition="in" filter="wipe(left)">
                                      <p:cBhvr>
                                        <p:cTn id="18" dur="500"/>
                                        <p:tgtEl>
                                          <p:spTgt spid="567301">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67301">
                                            <p:txEl>
                                              <p:pRg st="5" end="5"/>
                                            </p:txEl>
                                          </p:spTgt>
                                        </p:tgtEl>
                                        <p:attrNameLst>
                                          <p:attrName>style.visibility</p:attrName>
                                        </p:attrNameLst>
                                      </p:cBhvr>
                                      <p:to>
                                        <p:strVal val="visible"/>
                                      </p:to>
                                    </p:set>
                                    <p:animEffect transition="in" filter="wipe(left)">
                                      <p:cBhvr>
                                        <p:cTn id="23" dur="500"/>
                                        <p:tgtEl>
                                          <p:spTgt spid="56730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301"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50825" y="115888"/>
            <a:ext cx="8458200" cy="86518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Il ciclo secondo l’approccio RBC</a:t>
            </a:r>
          </a:p>
        </p:txBody>
      </p:sp>
      <p:grpSp>
        <p:nvGrpSpPr>
          <p:cNvPr id="52227" name="Group 3"/>
          <p:cNvGrpSpPr>
            <a:grpSpLocks/>
          </p:cNvGrpSpPr>
          <p:nvPr/>
        </p:nvGrpSpPr>
        <p:grpSpPr bwMode="auto">
          <a:xfrm>
            <a:off x="7848600" y="6096000"/>
            <a:ext cx="508000" cy="541338"/>
            <a:chOff x="4146" y="3889"/>
            <a:chExt cx="320" cy="341"/>
          </a:xfrm>
        </p:grpSpPr>
        <p:sp>
          <p:nvSpPr>
            <p:cNvPr id="52251" name="Rectangle 4"/>
            <p:cNvSpPr>
              <a:spLocks noChangeArrowheads="1"/>
            </p:cNvSpPr>
            <p:nvPr/>
          </p:nvSpPr>
          <p:spPr bwMode="auto">
            <a:xfrm>
              <a:off x="4146" y="3889"/>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52252" name="Rectangle 5"/>
            <p:cNvSpPr>
              <a:spLocks noChangeArrowheads="1"/>
            </p:cNvSpPr>
            <p:nvPr/>
          </p:nvSpPr>
          <p:spPr bwMode="auto">
            <a:xfrm>
              <a:off x="4466" y="403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52228" name="Group 6"/>
          <p:cNvGrpSpPr>
            <a:grpSpLocks/>
          </p:cNvGrpSpPr>
          <p:nvPr/>
        </p:nvGrpSpPr>
        <p:grpSpPr bwMode="auto">
          <a:xfrm>
            <a:off x="4191000" y="6096000"/>
            <a:ext cx="381000" cy="541338"/>
            <a:chOff x="2322" y="3889"/>
            <a:chExt cx="240" cy="341"/>
          </a:xfrm>
        </p:grpSpPr>
        <p:sp>
          <p:nvSpPr>
            <p:cNvPr id="52249" name="Rectangle 7"/>
            <p:cNvSpPr>
              <a:spLocks noChangeArrowheads="1"/>
            </p:cNvSpPr>
            <p:nvPr/>
          </p:nvSpPr>
          <p:spPr bwMode="auto">
            <a:xfrm>
              <a:off x="2322" y="3889"/>
              <a:ext cx="24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r>
                <a:rPr lang="it-IT" altLang="en-US" sz="2000" b="1" baseline="30000">
                  <a:solidFill>
                    <a:srgbClr val="000000"/>
                  </a:solidFill>
                </a:rPr>
                <a:t>FE</a:t>
              </a:r>
              <a:endParaRPr lang="it-IT" altLang="en-US" sz="2000" b="1">
                <a:solidFill>
                  <a:srgbClr val="000000"/>
                </a:solidFill>
              </a:endParaRPr>
            </a:p>
          </p:txBody>
        </p:sp>
        <p:sp>
          <p:nvSpPr>
            <p:cNvPr id="52250" name="Rectangle 8"/>
            <p:cNvSpPr>
              <a:spLocks noChangeArrowheads="1"/>
            </p:cNvSpPr>
            <p:nvPr/>
          </p:nvSpPr>
          <p:spPr bwMode="auto">
            <a:xfrm>
              <a:off x="2420" y="403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52229" name="Rectangle 9"/>
          <p:cNvSpPr>
            <a:spLocks noChangeArrowheads="1"/>
          </p:cNvSpPr>
          <p:nvPr/>
        </p:nvSpPr>
        <p:spPr bwMode="auto">
          <a:xfrm>
            <a:off x="1828800" y="1676400"/>
            <a:ext cx="2286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5000"/>
              </a:lnSpc>
            </a:pPr>
            <a:r>
              <a:rPr lang="it-IT" altLang="en-US" sz="2400" b="1">
                <a:solidFill>
                  <a:srgbClr val="000000"/>
                </a:solidFill>
                <a:latin typeface="French Script MT" panose="03020402040607040605" pitchFamily="66" charset="0"/>
              </a:rPr>
              <a:t>P</a:t>
            </a:r>
          </a:p>
        </p:txBody>
      </p:sp>
      <p:sp>
        <p:nvSpPr>
          <p:cNvPr id="52230" name="Rectangle 10"/>
          <p:cNvSpPr>
            <a:spLocks noChangeArrowheads="1"/>
          </p:cNvSpPr>
          <p:nvPr/>
        </p:nvSpPr>
        <p:spPr bwMode="auto">
          <a:xfrm>
            <a:off x="1892300" y="5946775"/>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52231" name="Group 11"/>
          <p:cNvGrpSpPr>
            <a:grpSpLocks/>
          </p:cNvGrpSpPr>
          <p:nvPr/>
        </p:nvGrpSpPr>
        <p:grpSpPr bwMode="auto">
          <a:xfrm>
            <a:off x="4500563" y="2276475"/>
            <a:ext cx="728662" cy="779463"/>
            <a:chOff x="2900" y="1705"/>
            <a:chExt cx="459" cy="491"/>
          </a:xfrm>
        </p:grpSpPr>
        <p:sp>
          <p:nvSpPr>
            <p:cNvPr id="52246" name="Rectangle 12"/>
            <p:cNvSpPr>
              <a:spLocks noChangeArrowheads="1"/>
            </p:cNvSpPr>
            <p:nvPr/>
          </p:nvSpPr>
          <p:spPr bwMode="auto">
            <a:xfrm>
              <a:off x="2931" y="1705"/>
              <a:ext cx="42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ASLP</a:t>
              </a:r>
            </a:p>
          </p:txBody>
        </p:sp>
        <p:sp>
          <p:nvSpPr>
            <p:cNvPr id="52247" name="Rectangle 13"/>
            <p:cNvSpPr>
              <a:spLocks noChangeArrowheads="1"/>
            </p:cNvSpPr>
            <p:nvPr/>
          </p:nvSpPr>
          <p:spPr bwMode="auto">
            <a:xfrm>
              <a:off x="2900" y="185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52248" name="Rectangle 14"/>
            <p:cNvSpPr>
              <a:spLocks noChangeArrowheads="1"/>
            </p:cNvSpPr>
            <p:nvPr/>
          </p:nvSpPr>
          <p:spPr bwMode="auto">
            <a:xfrm>
              <a:off x="3024" y="200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52232" name="Rectangle 15"/>
          <p:cNvSpPr>
            <a:spLocks noChangeArrowheads="1"/>
          </p:cNvSpPr>
          <p:nvPr/>
        </p:nvSpPr>
        <p:spPr bwMode="auto">
          <a:xfrm>
            <a:off x="800100" y="5140325"/>
            <a:ext cx="19050" cy="20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2233" name="Line 16"/>
          <p:cNvSpPr>
            <a:spLocks noChangeShapeType="1"/>
          </p:cNvSpPr>
          <p:nvPr/>
        </p:nvSpPr>
        <p:spPr bwMode="auto">
          <a:xfrm>
            <a:off x="2085975" y="1781175"/>
            <a:ext cx="0" cy="43132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34" name="Line 17"/>
          <p:cNvSpPr>
            <a:spLocks noChangeShapeType="1"/>
          </p:cNvSpPr>
          <p:nvPr/>
        </p:nvSpPr>
        <p:spPr bwMode="auto">
          <a:xfrm>
            <a:off x="2097088" y="6100763"/>
            <a:ext cx="58499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35" name="Line 18"/>
          <p:cNvSpPr>
            <a:spLocks noChangeShapeType="1"/>
          </p:cNvSpPr>
          <p:nvPr/>
        </p:nvSpPr>
        <p:spPr bwMode="auto">
          <a:xfrm flipH="1">
            <a:off x="4362450" y="2217738"/>
            <a:ext cx="31750" cy="3870325"/>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236" name="Line 19"/>
          <p:cNvSpPr>
            <a:spLocks noChangeShapeType="1"/>
          </p:cNvSpPr>
          <p:nvPr/>
        </p:nvSpPr>
        <p:spPr bwMode="auto">
          <a:xfrm>
            <a:off x="6227763" y="2205038"/>
            <a:ext cx="0" cy="3887787"/>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2237" name="Group 20"/>
          <p:cNvGrpSpPr>
            <a:grpSpLocks/>
          </p:cNvGrpSpPr>
          <p:nvPr/>
        </p:nvGrpSpPr>
        <p:grpSpPr bwMode="auto">
          <a:xfrm>
            <a:off x="6011863" y="6092825"/>
            <a:ext cx="473075" cy="541338"/>
            <a:chOff x="2322" y="3889"/>
            <a:chExt cx="298" cy="341"/>
          </a:xfrm>
        </p:grpSpPr>
        <p:sp>
          <p:nvSpPr>
            <p:cNvPr id="52244" name="Rectangle 21"/>
            <p:cNvSpPr>
              <a:spLocks noChangeArrowheads="1"/>
            </p:cNvSpPr>
            <p:nvPr/>
          </p:nvSpPr>
          <p:spPr bwMode="auto">
            <a:xfrm>
              <a:off x="2322" y="3889"/>
              <a:ext cx="29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Y</a:t>
              </a:r>
              <a:r>
                <a:rPr lang="it-IT" altLang="en-US" sz="2000" b="1" baseline="-25000" dirty="0">
                  <a:solidFill>
                    <a:srgbClr val="000000"/>
                  </a:solidFill>
                </a:rPr>
                <a:t>1</a:t>
              </a:r>
              <a:r>
                <a:rPr lang="it-IT" altLang="en-US" sz="2000" b="1" baseline="30000" dirty="0">
                  <a:solidFill>
                    <a:srgbClr val="000000"/>
                  </a:solidFill>
                </a:rPr>
                <a:t>FE</a:t>
              </a:r>
              <a:endParaRPr lang="it-IT" altLang="en-US" sz="2000" b="1" dirty="0">
                <a:solidFill>
                  <a:srgbClr val="000000"/>
                </a:solidFill>
              </a:endParaRPr>
            </a:p>
          </p:txBody>
        </p:sp>
        <p:sp>
          <p:nvSpPr>
            <p:cNvPr id="52245" name="Rectangle 22"/>
            <p:cNvSpPr>
              <a:spLocks noChangeArrowheads="1"/>
            </p:cNvSpPr>
            <p:nvPr/>
          </p:nvSpPr>
          <p:spPr bwMode="auto">
            <a:xfrm>
              <a:off x="2420" y="403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52238" name="Group 23"/>
          <p:cNvGrpSpPr>
            <a:grpSpLocks/>
          </p:cNvGrpSpPr>
          <p:nvPr/>
        </p:nvGrpSpPr>
        <p:grpSpPr bwMode="auto">
          <a:xfrm>
            <a:off x="6227763" y="2276475"/>
            <a:ext cx="820737" cy="779463"/>
            <a:chOff x="2900" y="1705"/>
            <a:chExt cx="517" cy="491"/>
          </a:xfrm>
        </p:grpSpPr>
        <p:sp>
          <p:nvSpPr>
            <p:cNvPr id="52241" name="Rectangle 24"/>
            <p:cNvSpPr>
              <a:spLocks noChangeArrowheads="1"/>
            </p:cNvSpPr>
            <p:nvPr/>
          </p:nvSpPr>
          <p:spPr bwMode="auto">
            <a:xfrm>
              <a:off x="2931" y="1705"/>
              <a:ext cx="48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ASLP</a:t>
              </a:r>
              <a:r>
                <a:rPr lang="it-IT" altLang="en-US" sz="2000" b="1" baseline="-25000" dirty="0">
                  <a:solidFill>
                    <a:srgbClr val="000000"/>
                  </a:solidFill>
                </a:rPr>
                <a:t>1</a:t>
              </a:r>
            </a:p>
          </p:txBody>
        </p:sp>
        <p:sp>
          <p:nvSpPr>
            <p:cNvPr id="52242" name="Rectangle 25"/>
            <p:cNvSpPr>
              <a:spLocks noChangeArrowheads="1"/>
            </p:cNvSpPr>
            <p:nvPr/>
          </p:nvSpPr>
          <p:spPr bwMode="auto">
            <a:xfrm>
              <a:off x="2900" y="185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52243" name="Rectangle 26"/>
            <p:cNvSpPr>
              <a:spLocks noChangeArrowheads="1"/>
            </p:cNvSpPr>
            <p:nvPr/>
          </p:nvSpPr>
          <p:spPr bwMode="auto">
            <a:xfrm>
              <a:off x="3024" y="200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52239" name="Line 27"/>
          <p:cNvSpPr>
            <a:spLocks noChangeShapeType="1"/>
          </p:cNvSpPr>
          <p:nvPr/>
        </p:nvSpPr>
        <p:spPr bwMode="auto">
          <a:xfrm>
            <a:off x="4787900" y="3810628"/>
            <a:ext cx="1152525"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240" name="Text Box 28"/>
          <p:cNvSpPr txBox="1">
            <a:spLocks noChangeArrowheads="1"/>
          </p:cNvSpPr>
          <p:nvPr/>
        </p:nvSpPr>
        <p:spPr bwMode="auto">
          <a:xfrm>
            <a:off x="3740003" y="1010501"/>
            <a:ext cx="4969009" cy="92333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Due </a:t>
            </a:r>
            <a:r>
              <a:rPr lang="en-US" altLang="en-US" dirty="0" err="1"/>
              <a:t>casi</a:t>
            </a:r>
            <a:r>
              <a:rPr lang="en-US" altLang="en-US" dirty="0"/>
              <a:t>:</a:t>
            </a:r>
          </a:p>
          <a:p>
            <a:pPr eaLnBrk="1" hangingPunct="1"/>
            <a:r>
              <a:rPr lang="en-US" altLang="en-US" dirty="0"/>
              <a:t>- se lo shock è </a:t>
            </a:r>
            <a:r>
              <a:rPr lang="en-US" altLang="en-US" dirty="0" err="1"/>
              <a:t>permanente</a:t>
            </a:r>
            <a:r>
              <a:rPr lang="en-US" altLang="en-US" dirty="0"/>
              <a:t>, </a:t>
            </a:r>
            <a:r>
              <a:rPr lang="en-US" altLang="en-US" dirty="0" err="1"/>
              <a:t>rimane</a:t>
            </a:r>
            <a:r>
              <a:rPr lang="en-US" altLang="en-US" dirty="0"/>
              <a:t> la ASLP</a:t>
            </a:r>
            <a:r>
              <a:rPr lang="en-US" altLang="en-US" baseline="-25000" dirty="0"/>
              <a:t>1</a:t>
            </a:r>
            <a:endParaRPr lang="en-US" altLang="en-US" dirty="0"/>
          </a:p>
          <a:p>
            <a:pPr eaLnBrk="1" hangingPunct="1"/>
            <a:r>
              <a:rPr lang="en-US" altLang="en-US" dirty="0"/>
              <a:t>- se lo shock è </a:t>
            </a:r>
            <a:r>
              <a:rPr lang="en-US" altLang="en-US" dirty="0" err="1"/>
              <a:t>temporaneo</a:t>
            </a:r>
            <a:r>
              <a:rPr lang="en-US" altLang="en-US" dirty="0"/>
              <a:t>, </a:t>
            </a:r>
            <a:r>
              <a:rPr lang="en-US" altLang="en-US" dirty="0" err="1"/>
              <a:t>si</a:t>
            </a:r>
            <a:r>
              <a:rPr lang="en-US" altLang="en-US" dirty="0"/>
              <a:t> </a:t>
            </a:r>
            <a:r>
              <a:rPr lang="en-US" altLang="en-US" dirty="0" err="1"/>
              <a:t>ritorna</a:t>
            </a:r>
            <a:r>
              <a:rPr lang="en-US" altLang="en-US" dirty="0"/>
              <a:t> ad ASLP</a:t>
            </a:r>
            <a:endParaRPr lang="en-US" altLang="en-US" baseline="-25000" dirty="0"/>
          </a:p>
        </p:txBody>
      </p:sp>
      <p:sp>
        <p:nvSpPr>
          <p:cNvPr id="29" name="Line 27">
            <a:extLst>
              <a:ext uri="{FF2B5EF4-FFF2-40B4-BE49-F238E27FC236}">
                <a16:creationId xmlns:a16="http://schemas.microsoft.com/office/drawing/2014/main" id="{B44E1D85-BEF8-4E30-8D57-AA31EB255807}"/>
              </a:ext>
            </a:extLst>
          </p:cNvPr>
          <p:cNvSpPr>
            <a:spLocks noChangeShapeType="1"/>
          </p:cNvSpPr>
          <p:nvPr/>
        </p:nvSpPr>
        <p:spPr bwMode="auto">
          <a:xfrm flipH="1" flipV="1">
            <a:off x="4737785" y="4486788"/>
            <a:ext cx="1080120" cy="13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40"/>
                                        </p:tgtEl>
                                        <p:attrNameLst>
                                          <p:attrName>style.visibility</p:attrName>
                                        </p:attrNameLst>
                                      </p:cBhvr>
                                      <p:to>
                                        <p:strVal val="visible"/>
                                      </p:to>
                                    </p:set>
                                  </p:childTnLst>
                                </p:cTn>
                              </p:par>
                              <p:par>
                                <p:cTn id="7" presetID="10" presetClass="exit" presetSubtype="0" fill="hold" grpId="0" nodeType="withEffect">
                                  <p:stCondLst>
                                    <p:cond delay="0"/>
                                  </p:stCondLst>
                                  <p:childTnLst>
                                    <p:animEffect transition="out" filter="fade">
                                      <p:cBhvr>
                                        <p:cTn id="8" dur="500"/>
                                        <p:tgtEl>
                                          <p:spTgt spid="52239"/>
                                        </p:tgtEl>
                                      </p:cBhvr>
                                    </p:animEffect>
                                    <p:set>
                                      <p:cBhvr>
                                        <p:cTn id="9" dur="1" fill="hold">
                                          <p:stCondLst>
                                            <p:cond delay="499"/>
                                          </p:stCondLst>
                                        </p:cTn>
                                        <p:tgtEl>
                                          <p:spTgt spid="52239"/>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52236"/>
                                        </p:tgtEl>
                                        <p:attrNameLst>
                                          <p:attrName>style.visibility</p:attrName>
                                        </p:attrNameLst>
                                      </p:cBhvr>
                                      <p:to>
                                        <p:strVal val="hidden"/>
                                      </p:to>
                                    </p:set>
                                  </p:childTnLst>
                                </p:cTn>
                              </p:par>
                              <p:par>
                                <p:cTn id="18" presetID="1" presetClass="exit" presetSubtype="0" fill="hold" nodeType="withEffect">
                                  <p:stCondLst>
                                    <p:cond delay="0"/>
                                  </p:stCondLst>
                                  <p:childTnLst>
                                    <p:set>
                                      <p:cBhvr>
                                        <p:cTn id="19" dur="1" fill="hold">
                                          <p:stCondLst>
                                            <p:cond delay="0"/>
                                          </p:stCondLst>
                                        </p:cTn>
                                        <p:tgtEl>
                                          <p:spTgt spid="52238"/>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522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6" grpId="0" animBg="1"/>
      <p:bldP spid="52239" grpId="0" animBg="1"/>
      <p:bldP spid="52240" grpId="0" animBg="1"/>
      <p:bldP spid="2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81000" y="152400"/>
            <a:ext cx="7010400" cy="762000"/>
          </a:xfrm>
        </p:spPr>
        <p:txBody>
          <a:bodyPr/>
          <a:lstStyle/>
          <a:p>
            <a:pPr eaLnBrk="1" hangingPunct="1"/>
            <a:r>
              <a:rPr lang="it-IT" altLang="en-US" sz="3600">
                <a:latin typeface="Times New Roman" panose="02020603050405020304" pitchFamily="18" charset="0"/>
              </a:rPr>
              <a:t>Il modello (neo)keynesiano</a:t>
            </a:r>
          </a:p>
        </p:txBody>
      </p:sp>
      <p:sp>
        <p:nvSpPr>
          <p:cNvPr id="54275" name="Rectangle 3"/>
          <p:cNvSpPr>
            <a:spLocks noGrp="1" noChangeArrowheads="1"/>
          </p:cNvSpPr>
          <p:nvPr>
            <p:ph type="body" idx="1"/>
          </p:nvPr>
        </p:nvSpPr>
        <p:spPr>
          <a:xfrm>
            <a:off x="228600" y="990600"/>
            <a:ext cx="8686800" cy="5486400"/>
          </a:xfrm>
        </p:spPr>
        <p:txBody>
          <a:bodyPr/>
          <a:lstStyle/>
          <a:p>
            <a:pPr eaLnBrk="1" hangingPunct="1">
              <a:lnSpc>
                <a:spcPct val="90000"/>
              </a:lnSpc>
            </a:pPr>
            <a:r>
              <a:rPr lang="it-IT" altLang="en-US" sz="2400" dirty="0">
                <a:latin typeface="Times New Roman" panose="02020603050405020304" pitchFamily="18" charset="0"/>
              </a:rPr>
              <a:t>Nel </a:t>
            </a:r>
            <a:r>
              <a:rPr lang="it-IT" altLang="en-US" sz="2400" dirty="0">
                <a:solidFill>
                  <a:srgbClr val="FF0000"/>
                </a:solidFill>
                <a:latin typeface="Times New Roman" panose="02020603050405020304" pitchFamily="18" charset="0"/>
              </a:rPr>
              <a:t>modello (neo)keynesiano</a:t>
            </a:r>
            <a:r>
              <a:rPr lang="it-IT" altLang="en-US" sz="2400" dirty="0">
                <a:latin typeface="Times New Roman" panose="02020603050405020304" pitchFamily="18" charset="0"/>
              </a:rPr>
              <a:t> – cioè che riflette il pensiero           di J.M. Keynes – abbiamo bisogno di </a:t>
            </a:r>
            <a:r>
              <a:rPr lang="it-IT" altLang="en-US" sz="2400" u="sng" dirty="0">
                <a:latin typeface="Times New Roman" panose="02020603050405020304" pitchFamily="18" charset="0"/>
              </a:rPr>
              <a:t>3 curve</a:t>
            </a:r>
            <a:r>
              <a:rPr lang="it-IT" altLang="en-US" sz="2400" dirty="0">
                <a:latin typeface="Times New Roman" panose="02020603050405020304" pitchFamily="18" charset="0"/>
              </a:rPr>
              <a:t>.</a:t>
            </a:r>
          </a:p>
          <a:p>
            <a:pPr eaLnBrk="1" hangingPunct="1">
              <a:lnSpc>
                <a:spcPct val="90000"/>
              </a:lnSpc>
            </a:pPr>
            <a:r>
              <a:rPr lang="it-IT" altLang="en-US" sz="2400" dirty="0">
                <a:latin typeface="Times New Roman" panose="02020603050405020304" pitchFamily="18" charset="0"/>
              </a:rPr>
              <a:t>Abbiamo infatti anche la </a:t>
            </a:r>
            <a:r>
              <a:rPr lang="it-IT" altLang="en-US" sz="2400" dirty="0">
                <a:solidFill>
                  <a:srgbClr val="FF0000"/>
                </a:solidFill>
                <a:latin typeface="Times New Roman" panose="02020603050405020304" pitchFamily="18" charset="0"/>
              </a:rPr>
              <a:t>curva di</a:t>
            </a:r>
            <a:r>
              <a:rPr lang="it-IT" altLang="en-US" sz="2400" dirty="0">
                <a:latin typeface="Times New Roman" panose="02020603050405020304" pitchFamily="18" charset="0"/>
              </a:rPr>
              <a:t> </a:t>
            </a:r>
            <a:r>
              <a:rPr lang="it-IT" altLang="en-US" sz="2400" dirty="0">
                <a:solidFill>
                  <a:srgbClr val="FF0000"/>
                </a:solidFill>
                <a:latin typeface="Times New Roman" panose="02020603050405020304" pitchFamily="18" charset="0"/>
              </a:rPr>
              <a:t>offerta aggregata di              breve periodo</a:t>
            </a:r>
            <a:r>
              <a:rPr lang="it-IT" altLang="en-US" sz="2400" dirty="0">
                <a:latin typeface="Times New Roman" panose="02020603050405020304" pitchFamily="18" charset="0"/>
              </a:rPr>
              <a:t> (curva ASBP).</a:t>
            </a:r>
          </a:p>
          <a:p>
            <a:pPr eaLnBrk="1" hangingPunct="1">
              <a:lnSpc>
                <a:spcPct val="90000"/>
              </a:lnSpc>
            </a:pPr>
            <a:r>
              <a:rPr lang="it-IT" altLang="en-US" sz="2400" dirty="0">
                <a:latin typeface="Times New Roman" panose="02020603050405020304" pitchFamily="18" charset="0"/>
              </a:rPr>
              <a:t>La curva ASBP mette in relazione il tasso di crescita del PIL reale ed il tasso di inflazione, cioè una grandezza reale ed una nominale. </a:t>
            </a:r>
          </a:p>
          <a:p>
            <a:pPr lvl="1" eaLnBrk="1" hangingPunct="1">
              <a:lnSpc>
                <a:spcPct val="90000"/>
              </a:lnSpc>
            </a:pPr>
            <a:r>
              <a:rPr lang="it-IT" altLang="en-US" sz="2000" dirty="0">
                <a:latin typeface="Times New Roman" panose="02020603050405020304" pitchFamily="18" charset="0"/>
              </a:rPr>
              <a:t>Il fatto stesso di disegnarla nega quindi la validità della dicotomia classica! </a:t>
            </a:r>
          </a:p>
          <a:p>
            <a:pPr eaLnBrk="1" hangingPunct="1">
              <a:lnSpc>
                <a:spcPct val="90000"/>
              </a:lnSpc>
            </a:pPr>
            <a:r>
              <a:rPr lang="it-IT" altLang="en-US" sz="2400" dirty="0">
                <a:latin typeface="Times New Roman" panose="02020603050405020304" pitchFamily="18" charset="0"/>
              </a:rPr>
              <a:t>E’ proprio la presenza della curva ASBP che permette…</a:t>
            </a:r>
          </a:p>
          <a:p>
            <a:pPr lvl="1" eaLnBrk="1" hangingPunct="1">
              <a:lnSpc>
                <a:spcPct val="90000"/>
              </a:lnSpc>
            </a:pPr>
            <a:r>
              <a:rPr lang="it-IT" altLang="en-US" sz="2400" dirty="0">
                <a:latin typeface="Times New Roman" panose="02020603050405020304" pitchFamily="18" charset="0"/>
              </a:rPr>
              <a:t>…di individuare equilibri macro non di pieno impiego;</a:t>
            </a:r>
          </a:p>
          <a:p>
            <a:pPr lvl="1" eaLnBrk="1" hangingPunct="1">
              <a:lnSpc>
                <a:spcPct val="90000"/>
              </a:lnSpc>
            </a:pPr>
            <a:r>
              <a:rPr lang="it-IT" altLang="en-US" sz="2400" dirty="0">
                <a:latin typeface="Times New Roman" panose="02020603050405020304" pitchFamily="18" charset="0"/>
              </a:rPr>
              <a:t>…di mettere a confronto il punto di vista “classico”/RBC e (neo)keynesiano riguardo alla possibilità che la recessione possa essere un equilibrio.</a:t>
            </a:r>
          </a:p>
          <a:p>
            <a:pPr eaLnBrk="1" hangingPunct="1">
              <a:lnSpc>
                <a:spcPct val="90000"/>
              </a:lnSpc>
            </a:pPr>
            <a:r>
              <a:rPr lang="it-IT" altLang="en-US" sz="2400" dirty="0">
                <a:latin typeface="Times New Roman" panose="02020603050405020304" pitchFamily="18" charset="0"/>
              </a:rPr>
              <a:t>Uno dei modi per costruire la curva ASBP è richiamare il </a:t>
            </a:r>
            <a:r>
              <a:rPr lang="it-IT" altLang="en-US" sz="2400" dirty="0">
                <a:solidFill>
                  <a:srgbClr val="FF0000"/>
                </a:solidFill>
                <a:latin typeface="Times New Roman" panose="02020603050405020304" pitchFamily="18" charset="0"/>
              </a:rPr>
              <a:t>modello degli errori percettivi</a:t>
            </a:r>
            <a:r>
              <a:rPr lang="it-IT" altLang="en-US" sz="2400" dirty="0">
                <a:latin typeface="Times New Roman" panose="02020603050405020304" pitchFamily="18" charset="0"/>
              </a:rPr>
              <a:t> di Robert Lucas. </a:t>
            </a:r>
          </a:p>
          <a:p>
            <a:pPr lvl="1" eaLnBrk="1" hangingPunct="1">
              <a:lnSpc>
                <a:spcPct val="90000"/>
              </a:lnSpc>
            </a:pPr>
            <a:r>
              <a:rPr lang="it-IT" altLang="en-US" sz="2000" dirty="0" err="1">
                <a:latin typeface="Times New Roman" panose="02020603050405020304" pitchFamily="18" charset="0"/>
              </a:rPr>
              <a:t>N.b.</a:t>
            </a:r>
            <a:r>
              <a:rPr lang="it-IT" altLang="en-US" sz="2000" dirty="0">
                <a:latin typeface="Times New Roman" panose="02020603050405020304" pitchFamily="18" charset="0"/>
              </a:rPr>
              <a:t>: Lucas è il “campione” dei macroeconomisti “classici” anti-keynesiani!</a:t>
            </a:r>
          </a:p>
        </p:txBody>
      </p:sp>
      <p:pic>
        <p:nvPicPr>
          <p:cNvPr id="54276" name="Picture 4" descr="key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6063" y="0"/>
            <a:ext cx="1277937"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427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27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27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27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2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632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6324" name="Rectangle 4"/>
          <p:cNvSpPr>
            <a:spLocks noGrp="1" noChangeArrowheads="1"/>
          </p:cNvSpPr>
          <p:nvPr>
            <p:ph type="title"/>
          </p:nvPr>
        </p:nvSpPr>
        <p:spPr>
          <a:xfrm>
            <a:off x="457200" y="228600"/>
            <a:ext cx="83058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La retta AS di BP</a:t>
            </a:r>
          </a:p>
        </p:txBody>
      </p:sp>
      <p:sp>
        <p:nvSpPr>
          <p:cNvPr id="571397" name="Rectangle 5"/>
          <p:cNvSpPr>
            <a:spLocks noGrp="1" noChangeArrowheads="1"/>
          </p:cNvSpPr>
          <p:nvPr>
            <p:ph type="body" idx="1"/>
          </p:nvPr>
        </p:nvSpPr>
        <p:spPr>
          <a:xfrm>
            <a:off x="457200" y="1181100"/>
            <a:ext cx="8534400" cy="4984204"/>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2400" dirty="0"/>
              <a:t>L’elemento davvero nuovo nel modello AD/AS è proprio la retta di offerta di BP.</a:t>
            </a:r>
          </a:p>
          <a:p>
            <a:pPr eaLnBrk="1" hangingPunct="1"/>
            <a:r>
              <a:rPr lang="it-IT" altLang="en-US" sz="2400" dirty="0"/>
              <a:t>L’ipotesi è che nel breve periodo un aumento nel livello generale dei prezzi causi un aumento dell’offerta aggregata di beni e servizi. </a:t>
            </a:r>
          </a:p>
          <a:p>
            <a:pPr eaLnBrk="1" hangingPunct="1"/>
            <a:r>
              <a:rPr lang="it-IT" altLang="en-US" sz="2400" dirty="0"/>
              <a:t>La retta ASBP ha dunque un’inclinazione positiva.</a:t>
            </a:r>
          </a:p>
          <a:p>
            <a:pPr eaLnBrk="1" hangingPunct="1"/>
            <a:r>
              <a:rPr lang="it-IT" altLang="en-US" sz="2400" dirty="0"/>
              <a:t>Ma questo significa che nel BP la dicotomia classica </a:t>
            </a:r>
            <a:r>
              <a:rPr lang="it-IT" altLang="en-US" sz="2400" u="sng" dirty="0"/>
              <a:t>non vale</a:t>
            </a:r>
            <a:r>
              <a:rPr lang="it-IT" altLang="en-US" sz="2400" dirty="0"/>
              <a:t>: le decisioni </a:t>
            </a:r>
            <a:r>
              <a:rPr lang="it-IT" altLang="en-US" sz="2400" u="sng" dirty="0"/>
              <a:t>reali</a:t>
            </a:r>
            <a:r>
              <a:rPr lang="it-IT" altLang="en-US" sz="2400" dirty="0"/>
              <a:t> di produzione dipendono da una grandezza </a:t>
            </a:r>
            <a:r>
              <a:rPr lang="it-IT" altLang="en-US" sz="2400" u="sng" dirty="0"/>
              <a:t>monetaria</a:t>
            </a:r>
            <a:r>
              <a:rPr lang="it-IT" altLang="en-US" sz="2400" dirty="0"/>
              <a:t>, </a:t>
            </a:r>
            <a:r>
              <a:rPr lang="it-IT" altLang="en-US" sz="2400" dirty="0">
                <a:latin typeface="French Script MT" panose="03020402040607040605" pitchFamily="66" charset="0"/>
              </a:rPr>
              <a:t>P</a:t>
            </a:r>
            <a:r>
              <a:rPr lang="it-IT" altLang="en-US" sz="2400" dirty="0"/>
              <a:t>.</a:t>
            </a:r>
          </a:p>
          <a:p>
            <a:pPr eaLnBrk="1" hangingPunct="1"/>
            <a:r>
              <a:rPr lang="it-IT" altLang="en-US" sz="2400" dirty="0"/>
              <a:t>Anche per spiegare perché la ASBP ha inclinazione positiva non si può usare la teoria micro: a livello macro non esistono infatti possibilità alternative di produzione per i produttori. </a:t>
            </a:r>
          </a:p>
          <a:p>
            <a:pPr eaLnBrk="1" hangingPunct="1"/>
            <a:endParaRPr lang="it-IT" altLang="en-US" sz="2800"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1397">
                                            <p:txEl>
                                              <p:pRg st="1" end="1"/>
                                            </p:txEl>
                                          </p:spTgt>
                                        </p:tgtEl>
                                        <p:attrNameLst>
                                          <p:attrName>style.visibility</p:attrName>
                                        </p:attrNameLst>
                                      </p:cBhvr>
                                      <p:to>
                                        <p:strVal val="visible"/>
                                      </p:to>
                                    </p:set>
                                    <p:animEffect transition="in" filter="wipe(left)">
                                      <p:cBhvr>
                                        <p:cTn id="7" dur="500"/>
                                        <p:tgtEl>
                                          <p:spTgt spid="571397">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71397">
                                            <p:txEl>
                                              <p:pRg st="2" end="2"/>
                                            </p:txEl>
                                          </p:spTgt>
                                        </p:tgtEl>
                                        <p:attrNameLst>
                                          <p:attrName>style.visibility</p:attrName>
                                        </p:attrNameLst>
                                      </p:cBhvr>
                                      <p:to>
                                        <p:strVal val="visible"/>
                                      </p:to>
                                    </p:set>
                                    <p:animEffect transition="in" filter="wipe(left)">
                                      <p:cBhvr>
                                        <p:cTn id="10" dur="500"/>
                                        <p:tgtEl>
                                          <p:spTgt spid="571397">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71397">
                                            <p:txEl>
                                              <p:pRg st="3" end="3"/>
                                            </p:txEl>
                                          </p:spTgt>
                                        </p:tgtEl>
                                        <p:attrNameLst>
                                          <p:attrName>style.visibility</p:attrName>
                                        </p:attrNameLst>
                                      </p:cBhvr>
                                      <p:to>
                                        <p:strVal val="visible"/>
                                      </p:to>
                                    </p:set>
                                    <p:animEffect transition="in" filter="wipe(left)">
                                      <p:cBhvr>
                                        <p:cTn id="15" dur="500"/>
                                        <p:tgtEl>
                                          <p:spTgt spid="571397">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71397">
                                            <p:txEl>
                                              <p:pRg st="4" end="4"/>
                                            </p:txEl>
                                          </p:spTgt>
                                        </p:tgtEl>
                                        <p:attrNameLst>
                                          <p:attrName>style.visibility</p:attrName>
                                        </p:attrNameLst>
                                      </p:cBhvr>
                                      <p:to>
                                        <p:strVal val="visible"/>
                                      </p:to>
                                    </p:set>
                                    <p:animEffect transition="in" filter="wipe(left)">
                                      <p:cBhvr>
                                        <p:cTn id="20" dur="500"/>
                                        <p:tgtEl>
                                          <p:spTgt spid="5713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7" grpId="0" uiExpand="1"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68313" y="404813"/>
            <a:ext cx="82296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L’inclinazione positiva della ASBP</a:t>
            </a:r>
          </a:p>
        </p:txBody>
      </p:sp>
      <p:sp>
        <p:nvSpPr>
          <p:cNvPr id="58371" name="Rectangle 3"/>
          <p:cNvSpPr>
            <a:spLocks noChangeArrowheads="1"/>
          </p:cNvSpPr>
          <p:nvPr/>
        </p:nvSpPr>
        <p:spPr bwMode="auto">
          <a:xfrm>
            <a:off x="4972050" y="6326188"/>
            <a:ext cx="536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2</a:t>
            </a:r>
          </a:p>
        </p:txBody>
      </p:sp>
      <p:sp>
        <p:nvSpPr>
          <p:cNvPr id="58372" name="Rectangle 4"/>
          <p:cNvSpPr>
            <a:spLocks noChangeArrowheads="1"/>
          </p:cNvSpPr>
          <p:nvPr/>
        </p:nvSpPr>
        <p:spPr bwMode="auto">
          <a:xfrm>
            <a:off x="1692275" y="3573463"/>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a:t>
            </a:r>
            <a:r>
              <a:rPr lang="it-IT" altLang="en-US" sz="2000" b="1" i="1" baseline="-25000" dirty="0">
                <a:solidFill>
                  <a:srgbClr val="000000"/>
                </a:solidFill>
              </a:rPr>
              <a:t>2</a:t>
            </a:r>
          </a:p>
        </p:txBody>
      </p:sp>
      <p:sp>
        <p:nvSpPr>
          <p:cNvPr id="58373" name="Rectangle 5"/>
          <p:cNvSpPr>
            <a:spLocks noChangeArrowheads="1"/>
          </p:cNvSpPr>
          <p:nvPr/>
        </p:nvSpPr>
        <p:spPr bwMode="auto">
          <a:xfrm>
            <a:off x="1674813" y="4646613"/>
            <a:ext cx="4492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grpSp>
        <p:nvGrpSpPr>
          <p:cNvPr id="58374" name="Group 6"/>
          <p:cNvGrpSpPr>
            <a:grpSpLocks/>
          </p:cNvGrpSpPr>
          <p:nvPr/>
        </p:nvGrpSpPr>
        <p:grpSpPr bwMode="auto">
          <a:xfrm>
            <a:off x="7556500" y="6326188"/>
            <a:ext cx="508000" cy="506412"/>
            <a:chOff x="4760" y="3985"/>
            <a:chExt cx="320" cy="319"/>
          </a:xfrm>
        </p:grpSpPr>
        <p:sp>
          <p:nvSpPr>
            <p:cNvPr id="58393" name="Rectangle 7"/>
            <p:cNvSpPr>
              <a:spLocks noChangeArrowheads="1"/>
            </p:cNvSpPr>
            <p:nvPr/>
          </p:nvSpPr>
          <p:spPr bwMode="auto">
            <a:xfrm>
              <a:off x="4760" y="3985"/>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58394" name="Rectangle 8"/>
            <p:cNvSpPr>
              <a:spLocks noChangeArrowheads="1"/>
            </p:cNvSpPr>
            <p:nvPr/>
          </p:nvSpPr>
          <p:spPr bwMode="auto">
            <a:xfrm>
              <a:off x="5080" y="411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58375" name="Rectangle 9"/>
          <p:cNvSpPr>
            <a:spLocks noChangeArrowheads="1"/>
          </p:cNvSpPr>
          <p:nvPr/>
        </p:nvSpPr>
        <p:spPr bwMode="auto">
          <a:xfrm>
            <a:off x="1149350" y="1801813"/>
            <a:ext cx="73818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2400" b="1">
                <a:solidFill>
                  <a:srgbClr val="000000"/>
                </a:solidFill>
                <a:latin typeface="French Script MT" panose="03020402040607040605" pitchFamily="66" charset="0"/>
              </a:rPr>
              <a:t>P</a:t>
            </a:r>
          </a:p>
        </p:txBody>
      </p:sp>
      <p:sp>
        <p:nvSpPr>
          <p:cNvPr id="58376" name="Rectangle 10"/>
          <p:cNvSpPr>
            <a:spLocks noChangeArrowheads="1"/>
          </p:cNvSpPr>
          <p:nvPr/>
        </p:nvSpPr>
        <p:spPr bwMode="auto">
          <a:xfrm>
            <a:off x="1795463" y="6326188"/>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58377" name="Group 11"/>
          <p:cNvGrpSpPr>
            <a:grpSpLocks/>
          </p:cNvGrpSpPr>
          <p:nvPr/>
        </p:nvGrpSpPr>
        <p:grpSpPr bwMode="auto">
          <a:xfrm>
            <a:off x="6375400" y="2701925"/>
            <a:ext cx="736600" cy="776288"/>
            <a:chOff x="4016" y="1702"/>
            <a:chExt cx="464" cy="489"/>
          </a:xfrm>
        </p:grpSpPr>
        <p:sp>
          <p:nvSpPr>
            <p:cNvPr id="58390" name="Rectangle 12"/>
            <p:cNvSpPr>
              <a:spLocks noChangeArrowheads="1"/>
            </p:cNvSpPr>
            <p:nvPr/>
          </p:nvSpPr>
          <p:spPr bwMode="auto">
            <a:xfrm>
              <a:off x="4034" y="1702"/>
              <a:ext cx="44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ASBP</a:t>
              </a:r>
            </a:p>
          </p:txBody>
        </p:sp>
        <p:sp>
          <p:nvSpPr>
            <p:cNvPr id="58391" name="Rectangle 13"/>
            <p:cNvSpPr>
              <a:spLocks noChangeArrowheads="1"/>
            </p:cNvSpPr>
            <p:nvPr/>
          </p:nvSpPr>
          <p:spPr bwMode="auto">
            <a:xfrm>
              <a:off x="4016" y="184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58392" name="Rectangle 14"/>
            <p:cNvSpPr>
              <a:spLocks noChangeArrowheads="1"/>
            </p:cNvSpPr>
            <p:nvPr/>
          </p:nvSpPr>
          <p:spPr bwMode="auto">
            <a:xfrm>
              <a:off x="4140" y="199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58378" name="Line 15"/>
          <p:cNvSpPr>
            <a:spLocks noChangeShapeType="1"/>
          </p:cNvSpPr>
          <p:nvPr/>
        </p:nvSpPr>
        <p:spPr bwMode="auto">
          <a:xfrm>
            <a:off x="1998663" y="3700463"/>
            <a:ext cx="3113087" cy="0"/>
          </a:xfrm>
          <a:prstGeom prst="line">
            <a:avLst/>
          </a:prstGeom>
          <a:noFill/>
          <a:ln w="1905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79" name="Line 16"/>
          <p:cNvSpPr>
            <a:spLocks noChangeShapeType="1"/>
          </p:cNvSpPr>
          <p:nvPr/>
        </p:nvSpPr>
        <p:spPr bwMode="auto">
          <a:xfrm>
            <a:off x="2027238" y="4819650"/>
            <a:ext cx="1506537"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0" name="Line 17"/>
          <p:cNvSpPr>
            <a:spLocks noChangeShapeType="1"/>
          </p:cNvSpPr>
          <p:nvPr/>
        </p:nvSpPr>
        <p:spPr bwMode="auto">
          <a:xfrm>
            <a:off x="3540125" y="4830763"/>
            <a:ext cx="0" cy="143510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1" name="Line 18"/>
          <p:cNvSpPr>
            <a:spLocks noChangeShapeType="1"/>
          </p:cNvSpPr>
          <p:nvPr/>
        </p:nvSpPr>
        <p:spPr bwMode="auto">
          <a:xfrm>
            <a:off x="5124450" y="3711575"/>
            <a:ext cx="0" cy="2554288"/>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2" name="Line 19"/>
          <p:cNvSpPr>
            <a:spLocks noChangeShapeType="1"/>
          </p:cNvSpPr>
          <p:nvPr/>
        </p:nvSpPr>
        <p:spPr bwMode="auto">
          <a:xfrm flipV="1">
            <a:off x="2663825" y="2833688"/>
            <a:ext cx="3589338" cy="259238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3" name="Oval 20"/>
          <p:cNvSpPr>
            <a:spLocks noChangeArrowheads="1"/>
          </p:cNvSpPr>
          <p:nvPr/>
        </p:nvSpPr>
        <p:spPr bwMode="auto">
          <a:xfrm>
            <a:off x="3492500" y="4784725"/>
            <a:ext cx="95250" cy="93663"/>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8384" name="Oval 21"/>
          <p:cNvSpPr>
            <a:spLocks noChangeArrowheads="1"/>
          </p:cNvSpPr>
          <p:nvPr/>
        </p:nvSpPr>
        <p:spPr bwMode="auto">
          <a:xfrm>
            <a:off x="5053013" y="3641725"/>
            <a:ext cx="95250" cy="93663"/>
          </a:xfrm>
          <a:prstGeom prst="ellipse">
            <a:avLst/>
          </a:prstGeom>
          <a:solidFill>
            <a:schemeClr val="tx2"/>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58385" name="Line 22"/>
          <p:cNvSpPr>
            <a:spLocks noChangeShapeType="1"/>
          </p:cNvSpPr>
          <p:nvPr/>
        </p:nvSpPr>
        <p:spPr bwMode="auto">
          <a:xfrm>
            <a:off x="1992313" y="6261100"/>
            <a:ext cx="693578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6" name="Line 23"/>
          <p:cNvSpPr>
            <a:spLocks noChangeShapeType="1"/>
          </p:cNvSpPr>
          <p:nvPr/>
        </p:nvSpPr>
        <p:spPr bwMode="auto">
          <a:xfrm flipV="1">
            <a:off x="2005013" y="1697038"/>
            <a:ext cx="0" cy="45799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7" name="Line 24"/>
          <p:cNvSpPr>
            <a:spLocks noChangeShapeType="1"/>
          </p:cNvSpPr>
          <p:nvPr/>
        </p:nvSpPr>
        <p:spPr bwMode="auto">
          <a:xfrm flipH="1">
            <a:off x="3660775" y="5910263"/>
            <a:ext cx="1309688" cy="0"/>
          </a:xfrm>
          <a:prstGeom prst="line">
            <a:avLst/>
          </a:prstGeom>
          <a:noFill/>
          <a:ln w="762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8388" name="Rectangle 25"/>
          <p:cNvSpPr>
            <a:spLocks noChangeArrowheads="1"/>
          </p:cNvSpPr>
          <p:nvPr/>
        </p:nvSpPr>
        <p:spPr bwMode="auto">
          <a:xfrm>
            <a:off x="3419475" y="6308725"/>
            <a:ext cx="5762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FE</a:t>
            </a:r>
          </a:p>
        </p:txBody>
      </p:sp>
      <p:sp>
        <p:nvSpPr>
          <p:cNvPr id="58389" name="Line 26"/>
          <p:cNvSpPr>
            <a:spLocks noChangeShapeType="1"/>
          </p:cNvSpPr>
          <p:nvPr/>
        </p:nvSpPr>
        <p:spPr bwMode="auto">
          <a:xfrm>
            <a:off x="2286000" y="3810000"/>
            <a:ext cx="12700" cy="873125"/>
          </a:xfrm>
          <a:prstGeom prst="line">
            <a:avLst/>
          </a:prstGeom>
          <a:noFill/>
          <a:ln w="762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3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837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83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38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3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8" grpId="0" animBg="1"/>
      <p:bldP spid="58381" grpId="0" animBg="1"/>
      <p:bldP spid="58384" grpId="0" animBg="1"/>
      <p:bldP spid="58387" grpId="0" animBg="1"/>
      <p:bldP spid="58389"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041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0420" name="Rectangle 4"/>
          <p:cNvSpPr>
            <a:spLocks noGrp="1" noChangeArrowheads="1"/>
          </p:cNvSpPr>
          <p:nvPr>
            <p:ph type="title"/>
          </p:nvPr>
        </p:nvSpPr>
        <p:spPr>
          <a:xfrm>
            <a:off x="0" y="228600"/>
            <a:ext cx="9144000" cy="533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La differenza tra prezzi effettivi e prezzi attesi</a:t>
            </a:r>
          </a:p>
        </p:txBody>
      </p:sp>
      <p:sp>
        <p:nvSpPr>
          <p:cNvPr id="575493" name="Rectangle 5"/>
          <p:cNvSpPr>
            <a:spLocks noGrp="1" noChangeArrowheads="1"/>
          </p:cNvSpPr>
          <p:nvPr>
            <p:ph type="body" idx="1"/>
          </p:nvPr>
        </p:nvSpPr>
        <p:spPr>
          <a:xfrm>
            <a:off x="179512" y="908720"/>
            <a:ext cx="8835008" cy="533968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pPr>
            <a:r>
              <a:rPr lang="it-IT" altLang="en-US" sz="2400" dirty="0"/>
              <a:t>Le possibili spiegazioni della pendenza positiva sono basate sulle </a:t>
            </a:r>
            <a:r>
              <a:rPr lang="it-IT" altLang="en-US" sz="2400" dirty="0">
                <a:solidFill>
                  <a:srgbClr val="FF0000"/>
                </a:solidFill>
              </a:rPr>
              <a:t>imperfezioni di BP</a:t>
            </a:r>
            <a:r>
              <a:rPr lang="it-IT" altLang="en-US" sz="2400" dirty="0"/>
              <a:t> nel funzionamento del sistema di prezzi. </a:t>
            </a:r>
          </a:p>
          <a:p>
            <a:pPr eaLnBrk="1" hangingPunct="1">
              <a:lnSpc>
                <a:spcPct val="80000"/>
              </a:lnSpc>
            </a:pPr>
            <a:r>
              <a:rPr lang="it-IT" altLang="en-US" sz="2400" dirty="0"/>
              <a:t>Ci sono due tipi di imperfezioni:</a:t>
            </a:r>
          </a:p>
          <a:p>
            <a:pPr lvl="1" eaLnBrk="1" hangingPunct="1">
              <a:lnSpc>
                <a:spcPct val="80000"/>
              </a:lnSpc>
            </a:pPr>
            <a:r>
              <a:rPr lang="it-IT" altLang="en-US" sz="2400" dirty="0">
                <a:solidFill>
                  <a:srgbClr val="FF0000"/>
                </a:solidFill>
              </a:rPr>
              <a:t>La differenza tra prezzi effettivi e prezzi attesi</a:t>
            </a:r>
            <a:r>
              <a:rPr lang="it-IT" altLang="en-US" sz="2400" dirty="0"/>
              <a:t> </a:t>
            </a:r>
            <a:r>
              <a:rPr lang="it-IT" altLang="en-US" sz="2400" dirty="0">
                <a:solidFill>
                  <a:srgbClr val="FF0000"/>
                </a:solidFill>
              </a:rPr>
              <a:t>(</a:t>
            </a:r>
            <a:r>
              <a:rPr lang="it-IT" altLang="en-US" sz="2400" dirty="0">
                <a:solidFill>
                  <a:srgbClr val="FF0000"/>
                </a:solidFill>
                <a:latin typeface="French Script MT" panose="03020402040607040605" pitchFamily="66" charset="0"/>
              </a:rPr>
              <a:t>P</a:t>
            </a:r>
            <a:r>
              <a:rPr lang="it-IT" altLang="en-US" sz="2400" dirty="0">
                <a:solidFill>
                  <a:srgbClr val="FF0000"/>
                </a:solidFill>
              </a:rPr>
              <a:t> </a:t>
            </a:r>
            <a:r>
              <a:rPr lang="it-IT" altLang="en-US" sz="2400" dirty="0">
                <a:solidFill>
                  <a:srgbClr val="FF0000"/>
                </a:solidFill>
                <a:sym typeface="Symbol" panose="05050102010706020507" pitchFamily="18" charset="2"/>
              </a:rPr>
              <a:t> </a:t>
            </a:r>
            <a:r>
              <a:rPr lang="it-IT" altLang="en-US" sz="2400" dirty="0">
                <a:solidFill>
                  <a:srgbClr val="FF0000"/>
                </a:solidFill>
                <a:latin typeface="French Script MT" panose="03020402040607040605" pitchFamily="66" charset="0"/>
                <a:sym typeface="Symbol" panose="05050102010706020507" pitchFamily="18" charset="2"/>
              </a:rPr>
              <a:t>P</a:t>
            </a:r>
            <a:r>
              <a:rPr lang="it-IT" altLang="en-US" sz="2400" i="1" baseline="30000" dirty="0">
                <a:solidFill>
                  <a:srgbClr val="FF0000"/>
                </a:solidFill>
                <a:sym typeface="Symbol" panose="05050102010706020507" pitchFamily="18" charset="2"/>
              </a:rPr>
              <a:t>e</a:t>
            </a:r>
            <a:r>
              <a:rPr lang="it-IT" altLang="en-US" sz="2400" dirty="0">
                <a:solidFill>
                  <a:srgbClr val="FF0000"/>
                </a:solidFill>
                <a:sym typeface="Symbol" panose="05050102010706020507" pitchFamily="18" charset="2"/>
              </a:rPr>
              <a:t>).</a:t>
            </a:r>
          </a:p>
          <a:p>
            <a:pPr lvl="1" eaLnBrk="1" hangingPunct="1">
              <a:lnSpc>
                <a:spcPct val="80000"/>
              </a:lnSpc>
            </a:pPr>
            <a:r>
              <a:rPr lang="it-IT" altLang="en-US" sz="2400" dirty="0">
                <a:solidFill>
                  <a:srgbClr val="FF0000"/>
                </a:solidFill>
              </a:rPr>
              <a:t>Le imperfezioni propriamente dette del sistema dei prezzi.</a:t>
            </a:r>
            <a:endParaRPr lang="it-IT" altLang="en-US" sz="2400" dirty="0">
              <a:sym typeface="Symbol" panose="05050102010706020507" pitchFamily="18" charset="2"/>
            </a:endParaRPr>
          </a:p>
          <a:p>
            <a:pPr eaLnBrk="1" hangingPunct="1">
              <a:lnSpc>
                <a:spcPct val="80000"/>
              </a:lnSpc>
            </a:pPr>
            <a:r>
              <a:rPr lang="it-IT" altLang="en-US" sz="2400" dirty="0"/>
              <a:t>Nel primo caso, l’idea è che per prendere le loro decisioni gli agenti economici (o almeno alcune categorie particolarmente importanti, quali i sindacati, gli imprenditori, i banchieri, ecc.) devono formulare delle aspettative sul futuro valore del livello generale dei prezzi (p.e. il CPI). Queste aspettative possono però rivelarsi errate, almeno nel BP.</a:t>
            </a:r>
          </a:p>
          <a:p>
            <a:pPr lvl="1" eaLnBrk="1" hangingPunct="1">
              <a:lnSpc>
                <a:spcPct val="80000"/>
              </a:lnSpc>
            </a:pPr>
            <a:r>
              <a:rPr lang="it-IT" altLang="en-US" sz="2000" dirty="0"/>
              <a:t>Esempio: al momento di firmare un contratto di lavoro pluriennale (che “congelerà” per alcuni anni il livello del salario </a:t>
            </a:r>
            <a:r>
              <a:rPr lang="it-IT" altLang="en-US" sz="2000" u="sng" dirty="0"/>
              <a:t>nominale</a:t>
            </a:r>
            <a:r>
              <a:rPr lang="it-IT" altLang="en-US" sz="2000" dirty="0"/>
              <a:t>), sindacati e datori di lavoro devono per forza prevedere il futuro valore del CPI (vedi più avanti)</a:t>
            </a:r>
          </a:p>
          <a:p>
            <a:pPr eaLnBrk="1" hangingPunct="1">
              <a:lnSpc>
                <a:spcPct val="80000"/>
              </a:lnSpc>
            </a:pPr>
            <a:r>
              <a:rPr lang="it-IT" altLang="en-US" sz="2400" dirty="0"/>
              <a:t>E’ proprio la discrepanza tra la realtà e le previsioni che genera una reazione di tipo reale (produzione aggregata) a partire da un mutamento puramente nominale (aumento di CPI).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5493">
                                            <p:txEl>
                                              <p:pRg st="4" end="4"/>
                                            </p:txEl>
                                          </p:spTgt>
                                        </p:tgtEl>
                                        <p:attrNameLst>
                                          <p:attrName>style.visibility</p:attrName>
                                        </p:attrNameLst>
                                      </p:cBhvr>
                                      <p:to>
                                        <p:strVal val="visible"/>
                                      </p:to>
                                    </p:set>
                                    <p:animEffect transition="in" filter="wipe(left)">
                                      <p:cBhvr>
                                        <p:cTn id="7" dur="500"/>
                                        <p:tgtEl>
                                          <p:spTgt spid="575493">
                                            <p:txEl>
                                              <p:pRg st="4" end="4"/>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75493">
                                            <p:txEl>
                                              <p:pRg st="5" end="5"/>
                                            </p:txEl>
                                          </p:spTgt>
                                        </p:tgtEl>
                                        <p:attrNameLst>
                                          <p:attrName>style.visibility</p:attrName>
                                        </p:attrNameLst>
                                      </p:cBhvr>
                                      <p:to>
                                        <p:strVal val="visible"/>
                                      </p:to>
                                    </p:set>
                                    <p:animEffect transition="in" filter="wipe(left)">
                                      <p:cBhvr>
                                        <p:cTn id="10" dur="500"/>
                                        <p:tgtEl>
                                          <p:spTgt spid="575493">
                                            <p:txEl>
                                              <p:pRg st="5" end="5"/>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75493">
                                            <p:txEl>
                                              <p:pRg st="6" end="6"/>
                                            </p:txEl>
                                          </p:spTgt>
                                        </p:tgtEl>
                                        <p:attrNameLst>
                                          <p:attrName>style.visibility</p:attrName>
                                        </p:attrNameLst>
                                      </p:cBhvr>
                                      <p:to>
                                        <p:strVal val="visible"/>
                                      </p:to>
                                    </p:set>
                                    <p:animEffect transition="in" filter="wipe(left)">
                                      <p:cBhvr>
                                        <p:cTn id="15" dur="500"/>
                                        <p:tgtEl>
                                          <p:spTgt spid="57549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3"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w_f26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 y="1123950"/>
            <a:ext cx="89344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3"/>
          <p:cNvSpPr txBox="1">
            <a:spLocks noChangeArrowheads="1"/>
          </p:cNvSpPr>
          <p:nvPr/>
        </p:nvSpPr>
        <p:spPr bwMode="auto">
          <a:xfrm>
            <a:off x="838200" y="304800"/>
            <a:ext cx="76374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3200">
                <a:latin typeface="Times New Roman" panose="02020603050405020304" pitchFamily="18" charset="0"/>
              </a:rPr>
              <a:t>Tasso di crescita medio e fluttuazioni cicliche</a:t>
            </a:r>
          </a:p>
        </p:txBody>
      </p:sp>
      <p:sp>
        <p:nvSpPr>
          <p:cNvPr id="11268" name="Text Box 4"/>
          <p:cNvSpPr txBox="1">
            <a:spLocks noChangeArrowheads="1"/>
          </p:cNvSpPr>
          <p:nvPr/>
        </p:nvSpPr>
        <p:spPr bwMode="auto">
          <a:xfrm>
            <a:off x="152400" y="6172200"/>
            <a:ext cx="6127750" cy="366713"/>
          </a:xfrm>
          <a:prstGeom prst="rect">
            <a:avLst/>
          </a:prstGeom>
          <a:solidFill>
            <a:srgbClr val="00CCFF">
              <a:alpha val="2509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b="1"/>
              <a:t>N.b.: Le colonne grigie indicano i periodi di recessione</a:t>
            </a:r>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246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2468" name="Rectangle 4"/>
          <p:cNvSpPr>
            <a:spLocks noGrp="1" noChangeArrowheads="1"/>
          </p:cNvSpPr>
          <p:nvPr>
            <p:ph type="title"/>
          </p:nvPr>
        </p:nvSpPr>
        <p:spPr>
          <a:xfrm>
            <a:off x="250825" y="188913"/>
            <a:ext cx="7561263" cy="6921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Lucas e la “confusione” dei prezzi</a:t>
            </a:r>
          </a:p>
        </p:txBody>
      </p:sp>
      <p:sp>
        <p:nvSpPr>
          <p:cNvPr id="352261" name="Rectangle 5"/>
          <p:cNvSpPr>
            <a:spLocks noGrp="1" noChangeArrowheads="1"/>
          </p:cNvSpPr>
          <p:nvPr>
            <p:ph type="body" idx="1"/>
          </p:nvPr>
        </p:nvSpPr>
        <p:spPr>
          <a:xfrm>
            <a:off x="0" y="908050"/>
            <a:ext cx="9144000" cy="54721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pPr>
            <a:r>
              <a:rPr lang="it-IT" altLang="en-US" sz="2000"/>
              <a:t>La presenza di inflazione inattesa può avere un forte effetto reale se induce             in errore gli agenti economici, in particolare le imprese, riguardo a cosa sta    davvero accadendo nel sistema dei prezzi.</a:t>
            </a:r>
          </a:p>
          <a:p>
            <a:pPr lvl="1" eaLnBrk="1" hangingPunct="1">
              <a:lnSpc>
                <a:spcPct val="80000"/>
              </a:lnSpc>
            </a:pPr>
            <a:r>
              <a:rPr lang="it-IT" altLang="en-US" sz="2000"/>
              <a:t>E’ il c.d. </a:t>
            </a:r>
            <a:r>
              <a:rPr lang="it-IT" altLang="en-US" sz="2000">
                <a:solidFill>
                  <a:srgbClr val="FF0000"/>
                </a:solidFill>
              </a:rPr>
              <a:t>modello degli errori percettivi</a:t>
            </a:r>
            <a:r>
              <a:rPr lang="it-IT" altLang="en-US" sz="2000">
                <a:solidFill>
                  <a:schemeClr val="tx2"/>
                </a:solidFill>
              </a:rPr>
              <a:t> di Robert Lucas (1973).</a:t>
            </a:r>
          </a:p>
          <a:p>
            <a:pPr eaLnBrk="1" hangingPunct="1">
              <a:lnSpc>
                <a:spcPct val="80000"/>
              </a:lnSpc>
            </a:pPr>
            <a:r>
              <a:rPr lang="it-IT" altLang="en-US" sz="2000"/>
              <a:t>Immaginiamo che ci sia inflazione </a:t>
            </a:r>
            <a:r>
              <a:rPr lang="it-IT" altLang="en-US" sz="2000" i="1"/>
              <a:t>inattesa</a:t>
            </a:r>
            <a:r>
              <a:rPr lang="it-IT" altLang="en-US" sz="2000"/>
              <a:t>, cioè </a:t>
            </a:r>
            <a:r>
              <a:rPr lang="it-IT" altLang="en-US" sz="2000">
                <a:solidFill>
                  <a:srgbClr val="FC0128"/>
                </a:solidFill>
                <a:sym typeface="Symbol" panose="05050102010706020507" pitchFamily="18" charset="2"/>
              </a:rPr>
              <a:t> &gt; E</a:t>
            </a:r>
            <a:r>
              <a:rPr lang="it-IT" altLang="en-US" sz="2000">
                <a:sym typeface="Symbol" panose="05050102010706020507" pitchFamily="18" charset="2"/>
              </a:rPr>
              <a:t>.</a:t>
            </a:r>
          </a:p>
          <a:p>
            <a:pPr eaLnBrk="1" hangingPunct="1">
              <a:lnSpc>
                <a:spcPct val="80000"/>
              </a:lnSpc>
            </a:pPr>
            <a:r>
              <a:rPr lang="it-IT" altLang="en-US" sz="2000"/>
              <a:t>Un produttore potrebbe confondere il maggior aumento del livello generale dei prezzi con un aumento del </a:t>
            </a:r>
            <a:r>
              <a:rPr lang="it-IT" altLang="en-US" sz="2000" u="sng"/>
              <a:t>proprio prezzo</a:t>
            </a:r>
            <a:r>
              <a:rPr lang="it-IT" altLang="en-US" sz="2000"/>
              <a:t> (cioè della domanda per il proprio bene). Questo è infatti ciò che il produttore immediatamente percepisce sul mercato.</a:t>
            </a:r>
          </a:p>
          <a:p>
            <a:pPr lvl="1" eaLnBrk="1" hangingPunct="1">
              <a:lnSpc>
                <a:spcPct val="80000"/>
              </a:lnSpc>
            </a:pPr>
            <a:r>
              <a:rPr lang="it-IT" altLang="en-US" sz="2000"/>
              <a:t>Con il termine “proprio prezzo” si intende il prezzo del prodotto di quella particolare impresa.  </a:t>
            </a:r>
          </a:p>
          <a:p>
            <a:pPr eaLnBrk="1" hangingPunct="1">
              <a:lnSpc>
                <a:spcPct val="80000"/>
              </a:lnSpc>
            </a:pPr>
            <a:r>
              <a:rPr lang="it-IT" altLang="en-US" sz="2000"/>
              <a:t>Se il produttore compie questo errore, allora, come sappiamo dalla micro (vedi curva d’offerta), reagirà </a:t>
            </a:r>
            <a:r>
              <a:rPr lang="it-IT" altLang="en-US" sz="2000" u="sng"/>
              <a:t>aumentando la propria offerta di output</a:t>
            </a:r>
            <a:r>
              <a:rPr lang="it-IT" altLang="en-US" sz="2000"/>
              <a:t>.</a:t>
            </a:r>
          </a:p>
          <a:p>
            <a:pPr eaLnBrk="1" hangingPunct="1">
              <a:lnSpc>
                <a:spcPct val="80000"/>
              </a:lnSpc>
            </a:pPr>
            <a:r>
              <a:rPr lang="it-IT" altLang="en-US" sz="2000"/>
              <a:t>Se sono molti i produttori che compiono questo errore, allora l’inflazione inattesa (cioè l’aumento dell’offerta di moneta) ha generato un </a:t>
            </a:r>
            <a:r>
              <a:rPr lang="it-IT" altLang="en-US" sz="2000" u="sng"/>
              <a:t>effetto reale</a:t>
            </a:r>
            <a:r>
              <a:rPr lang="it-IT" altLang="en-US" sz="2000"/>
              <a:t> sull’economia in termini di maggiore output: la dicotomia classica viene meno!</a:t>
            </a:r>
          </a:p>
          <a:p>
            <a:pPr eaLnBrk="1" hangingPunct="1">
              <a:lnSpc>
                <a:spcPct val="80000"/>
              </a:lnSpc>
            </a:pPr>
            <a:r>
              <a:rPr lang="it-IT" altLang="en-US" sz="2000"/>
              <a:t>Tuttavia errori di questo tipo possono essere solo </a:t>
            </a:r>
            <a:r>
              <a:rPr lang="it-IT" altLang="en-US" sz="2000" u="sng"/>
              <a:t>temporanei</a:t>
            </a:r>
            <a:r>
              <a:rPr lang="it-IT" altLang="en-US" sz="2000"/>
              <a:t>: nel </a:t>
            </a:r>
            <a:r>
              <a:rPr lang="it-IT" altLang="en-US" sz="2000" i="1"/>
              <a:t>lungo periodo</a:t>
            </a:r>
            <a:r>
              <a:rPr lang="it-IT" altLang="en-US" sz="2000"/>
              <a:t> i produttori si accorgono che ciò che è in realtà aumentato è il livello generale dei prezzi (e quindi sono cresciuti </a:t>
            </a:r>
            <a:r>
              <a:rPr lang="it-IT" altLang="en-US" sz="2000" i="1"/>
              <a:t>tutti</a:t>
            </a:r>
            <a:r>
              <a:rPr lang="it-IT" altLang="en-US" sz="2000"/>
              <a:t> i prezzi, non solo il proprio: p.e. sono aumentati anche i prezzi degli input) e quindi riportano la produzione al livello iniziale: l’effetto reale sull’output sparisce e la dicotomia classica torna a valere. </a:t>
            </a:r>
          </a:p>
        </p:txBody>
      </p:sp>
      <p:pic>
        <p:nvPicPr>
          <p:cNvPr id="62470" name="Picture 8" descr="robert-lucas-1-siz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9438" y="0"/>
            <a:ext cx="944562"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2261">
                                            <p:txEl>
                                              <p:pRg st="2" end="2"/>
                                            </p:txEl>
                                          </p:spTgt>
                                        </p:tgtEl>
                                        <p:attrNameLst>
                                          <p:attrName>style.visibility</p:attrName>
                                        </p:attrNameLst>
                                      </p:cBhvr>
                                      <p:to>
                                        <p:strVal val="visible"/>
                                      </p:to>
                                    </p:set>
                                    <p:animEffect transition="in" filter="wipe(left)">
                                      <p:cBhvr>
                                        <p:cTn id="7" dur="500"/>
                                        <p:tgtEl>
                                          <p:spTgt spid="35226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2261">
                                            <p:txEl>
                                              <p:pRg st="3" end="3"/>
                                            </p:txEl>
                                          </p:spTgt>
                                        </p:tgtEl>
                                        <p:attrNameLst>
                                          <p:attrName>style.visibility</p:attrName>
                                        </p:attrNameLst>
                                      </p:cBhvr>
                                      <p:to>
                                        <p:strVal val="visible"/>
                                      </p:to>
                                    </p:set>
                                    <p:animEffect transition="in" filter="wipe(left)">
                                      <p:cBhvr>
                                        <p:cTn id="12" dur="500"/>
                                        <p:tgtEl>
                                          <p:spTgt spid="352261">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52261">
                                            <p:txEl>
                                              <p:pRg st="4" end="4"/>
                                            </p:txEl>
                                          </p:spTgt>
                                        </p:tgtEl>
                                        <p:attrNameLst>
                                          <p:attrName>style.visibility</p:attrName>
                                        </p:attrNameLst>
                                      </p:cBhvr>
                                      <p:to>
                                        <p:strVal val="visible"/>
                                      </p:to>
                                    </p:set>
                                    <p:animEffect transition="in" filter="wipe(left)">
                                      <p:cBhvr>
                                        <p:cTn id="15" dur="500"/>
                                        <p:tgtEl>
                                          <p:spTgt spid="352261">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52261">
                                            <p:txEl>
                                              <p:pRg st="5" end="5"/>
                                            </p:txEl>
                                          </p:spTgt>
                                        </p:tgtEl>
                                        <p:attrNameLst>
                                          <p:attrName>style.visibility</p:attrName>
                                        </p:attrNameLst>
                                      </p:cBhvr>
                                      <p:to>
                                        <p:strVal val="visible"/>
                                      </p:to>
                                    </p:set>
                                    <p:animEffect transition="in" filter="wipe(left)">
                                      <p:cBhvr>
                                        <p:cTn id="20" dur="500"/>
                                        <p:tgtEl>
                                          <p:spTgt spid="352261">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52261">
                                            <p:txEl>
                                              <p:pRg st="6" end="6"/>
                                            </p:txEl>
                                          </p:spTgt>
                                        </p:tgtEl>
                                        <p:attrNameLst>
                                          <p:attrName>style.visibility</p:attrName>
                                        </p:attrNameLst>
                                      </p:cBhvr>
                                      <p:to>
                                        <p:strVal val="visible"/>
                                      </p:to>
                                    </p:set>
                                    <p:animEffect transition="in" filter="wipe(left)">
                                      <p:cBhvr>
                                        <p:cTn id="25" dur="500"/>
                                        <p:tgtEl>
                                          <p:spTgt spid="352261">
                                            <p:txEl>
                                              <p:pRg st="6" end="6"/>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52261">
                                            <p:txEl>
                                              <p:pRg st="7" end="7"/>
                                            </p:txEl>
                                          </p:spTgt>
                                        </p:tgtEl>
                                        <p:attrNameLst>
                                          <p:attrName>style.visibility</p:attrName>
                                        </p:attrNameLst>
                                      </p:cBhvr>
                                      <p:to>
                                        <p:strVal val="visible"/>
                                      </p:to>
                                    </p:set>
                                    <p:animEffect transition="in" filter="wipe(left)">
                                      <p:cBhvr>
                                        <p:cTn id="30" dur="500"/>
                                        <p:tgtEl>
                                          <p:spTgt spid="35226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61" grpId="0" uiExpand="1"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0"/>
            <a:ext cx="8229600" cy="762000"/>
          </a:xfrm>
        </p:spPr>
        <p:txBody>
          <a:bodyPr/>
          <a:lstStyle/>
          <a:p>
            <a:pPr eaLnBrk="1" hangingPunct="1"/>
            <a:r>
              <a:rPr lang="it-IT" altLang="en-US" sz="3600" dirty="0">
                <a:latin typeface="Times New Roman" panose="02020603050405020304" pitchFamily="18" charset="0"/>
              </a:rPr>
              <a:t>L’aggiustamento imperfetto dei prezzi</a:t>
            </a:r>
          </a:p>
        </p:txBody>
      </p:sp>
      <p:sp>
        <p:nvSpPr>
          <p:cNvPr id="64515" name="Rectangle 3"/>
          <p:cNvSpPr>
            <a:spLocks noGrp="1" noChangeArrowheads="1"/>
          </p:cNvSpPr>
          <p:nvPr>
            <p:ph type="body" idx="1"/>
          </p:nvPr>
        </p:nvSpPr>
        <p:spPr>
          <a:xfrm>
            <a:off x="0" y="762000"/>
            <a:ext cx="9144000" cy="5867400"/>
          </a:xfrm>
        </p:spPr>
        <p:txBody>
          <a:bodyPr/>
          <a:lstStyle/>
          <a:p>
            <a:pPr eaLnBrk="1" hangingPunct="1">
              <a:lnSpc>
                <a:spcPct val="80000"/>
              </a:lnSpc>
            </a:pPr>
            <a:r>
              <a:rPr lang="it-IT" altLang="en-US" sz="2400" dirty="0">
                <a:latin typeface="Times New Roman" panose="02020603050405020304" pitchFamily="18" charset="0"/>
              </a:rPr>
              <a:t>Come nel modello di Lucas, anche le </a:t>
            </a:r>
            <a:r>
              <a:rPr lang="it-IT" altLang="en-US" sz="2400" dirty="0">
                <a:solidFill>
                  <a:srgbClr val="FF0000"/>
                </a:solidFill>
                <a:latin typeface="Times New Roman" panose="02020603050405020304" pitchFamily="18" charset="0"/>
              </a:rPr>
              <a:t>imperfezioni vere e proprie del sistema dei prezzi</a:t>
            </a:r>
            <a:r>
              <a:rPr lang="it-IT" altLang="en-US" sz="2400" dirty="0">
                <a:latin typeface="Times New Roman" panose="02020603050405020304" pitchFamily="18" charset="0"/>
              </a:rPr>
              <a:t> possono portare </a:t>
            </a:r>
            <a:r>
              <a:rPr lang="it-IT" altLang="en-US" sz="2400" i="1" dirty="0">
                <a:latin typeface="Times New Roman" panose="02020603050405020304" pitchFamily="18" charset="0"/>
              </a:rPr>
              <a:t>temporaneamente</a:t>
            </a:r>
            <a:r>
              <a:rPr lang="it-IT" altLang="en-US" sz="2400" dirty="0">
                <a:latin typeface="Times New Roman" panose="02020603050405020304" pitchFamily="18" charset="0"/>
              </a:rPr>
              <a:t> le imprese a produrre di più (e quindi a far crescere Y: </a:t>
            </a:r>
            <a:r>
              <a:rPr lang="it-IT" altLang="en-US" sz="2400" u="sng" dirty="0">
                <a:latin typeface="Times New Roman" panose="02020603050405020304" pitchFamily="18" charset="0"/>
              </a:rPr>
              <a:t>effetto reale</a:t>
            </a:r>
            <a:r>
              <a:rPr lang="it-IT" altLang="en-US" sz="2400" dirty="0">
                <a:latin typeface="Times New Roman" panose="02020603050405020304" pitchFamily="18" charset="0"/>
              </a:rPr>
              <a:t>) in presenza di una mera variazione </a:t>
            </a:r>
            <a:r>
              <a:rPr lang="it-IT" altLang="en-US" sz="2400" u="sng" dirty="0">
                <a:latin typeface="Times New Roman" panose="02020603050405020304" pitchFamily="18" charset="0"/>
              </a:rPr>
              <a:t>nominale</a:t>
            </a:r>
            <a:r>
              <a:rPr lang="it-IT" altLang="en-US" sz="2400" dirty="0">
                <a:latin typeface="Times New Roman" panose="02020603050405020304" pitchFamily="18" charset="0"/>
              </a:rPr>
              <a:t> come l’aumento dell’inflazione </a:t>
            </a:r>
            <a:r>
              <a:rPr lang="it-IT" altLang="en-US" sz="2400" dirty="0">
                <a:latin typeface="Symbol" panose="05050102010706020507" pitchFamily="18" charset="2"/>
                <a:sym typeface="Symbol" panose="05050102010706020507" pitchFamily="18" charset="2"/>
              </a:rPr>
              <a:t></a:t>
            </a:r>
            <a:r>
              <a:rPr lang="it-IT" altLang="en-US" sz="2400" dirty="0">
                <a:latin typeface="Times New Roman" panose="02020603050405020304" pitchFamily="18" charset="0"/>
                <a:sym typeface="Symbol" panose="05050102010706020507" pitchFamily="18" charset="2"/>
              </a:rPr>
              <a:t>.</a:t>
            </a:r>
          </a:p>
          <a:p>
            <a:pPr eaLnBrk="1" hangingPunct="1">
              <a:lnSpc>
                <a:spcPct val="80000"/>
              </a:lnSpc>
            </a:pPr>
            <a:r>
              <a:rPr lang="it-IT" altLang="en-US" sz="2400" dirty="0">
                <a:latin typeface="Times New Roman" panose="02020603050405020304" pitchFamily="18" charset="0"/>
              </a:rPr>
              <a:t>In tutti i casi in cui, pur in presenza di una data inflazione </a:t>
            </a:r>
            <a:r>
              <a:rPr lang="it-IT" altLang="en-US" sz="2400" dirty="0">
                <a:latin typeface="Symbol" panose="05050102010706020507" pitchFamily="18" charset="2"/>
                <a:sym typeface="Symbol" panose="05050102010706020507" pitchFamily="18" charset="2"/>
              </a:rPr>
              <a:t></a:t>
            </a:r>
            <a:r>
              <a:rPr lang="it-IT" altLang="en-US" sz="2400" dirty="0">
                <a:latin typeface="Times New Roman" panose="02020603050405020304" pitchFamily="18" charset="0"/>
                <a:sym typeface="Symbol" panose="05050102010706020507" pitchFamily="18" charset="2"/>
              </a:rPr>
              <a:t>, qualcuno dei prezzi, </a:t>
            </a:r>
            <a:r>
              <a:rPr lang="it-IT" altLang="en-US" sz="2400" u="sng" dirty="0">
                <a:latin typeface="Times New Roman" panose="02020603050405020304" pitchFamily="18" charset="0"/>
                <a:sym typeface="Symbol" panose="05050102010706020507" pitchFamily="18" charset="2"/>
              </a:rPr>
              <a:t>inclusi i salari</a:t>
            </a:r>
            <a:r>
              <a:rPr lang="it-IT" altLang="en-US" sz="2400" dirty="0">
                <a:latin typeface="Times New Roman" panose="02020603050405020304" pitchFamily="18" charset="0"/>
                <a:sym typeface="Symbol" panose="05050102010706020507" pitchFamily="18" charset="2"/>
              </a:rPr>
              <a:t>, non varia in misura esattamente pari a </a:t>
            </a:r>
            <a:r>
              <a:rPr lang="it-IT" altLang="en-US" sz="2400" dirty="0">
                <a:latin typeface="Symbol" panose="05050102010706020507" pitchFamily="18" charset="2"/>
                <a:sym typeface="Symbol" panose="05050102010706020507" pitchFamily="18" charset="2"/>
              </a:rPr>
              <a:t> (</a:t>
            </a:r>
            <a:r>
              <a:rPr lang="it-IT" altLang="en-US" sz="2400" dirty="0">
                <a:latin typeface="Times New Roman" panose="02020603050405020304" pitchFamily="18" charset="0"/>
                <a:sym typeface="Symbol" panose="05050102010706020507" pitchFamily="18" charset="2"/>
              </a:rPr>
              <a:t>o magari non varia affatto), si verificano effetti </a:t>
            </a:r>
            <a:r>
              <a:rPr lang="it-IT" altLang="en-US" sz="2400" u="sng" dirty="0">
                <a:latin typeface="Times New Roman" panose="02020603050405020304" pitchFamily="18" charset="0"/>
                <a:sym typeface="Symbol" panose="05050102010706020507" pitchFamily="18" charset="2"/>
              </a:rPr>
              <a:t>reali</a:t>
            </a:r>
            <a:r>
              <a:rPr lang="it-IT" altLang="en-US" sz="2400" dirty="0">
                <a:latin typeface="Times New Roman" panose="02020603050405020304" pitchFamily="18" charset="0"/>
                <a:sym typeface="Symbol" panose="05050102010706020507" pitchFamily="18" charset="2"/>
              </a:rPr>
              <a:t> sulla produzione, e quindi sul PIL, a partire da variazioni di </a:t>
            </a:r>
            <a:r>
              <a:rPr lang="it-IT" altLang="en-US" sz="2400" dirty="0">
                <a:latin typeface="Symbol" panose="05050102010706020507" pitchFamily="18" charset="2"/>
                <a:sym typeface="Symbol" panose="05050102010706020507" pitchFamily="18" charset="2"/>
              </a:rPr>
              <a:t>, </a:t>
            </a:r>
            <a:r>
              <a:rPr lang="it-IT" altLang="en-US" sz="2400" dirty="0">
                <a:latin typeface="Times New Roman" panose="02020603050405020304" pitchFamily="18" charset="0"/>
                <a:sym typeface="Symbol" panose="05050102010706020507" pitchFamily="18" charset="2"/>
              </a:rPr>
              <a:t>cioè la </a:t>
            </a:r>
            <a:r>
              <a:rPr lang="it-IT" altLang="en-US" sz="2400" dirty="0">
                <a:solidFill>
                  <a:srgbClr val="FF0000"/>
                </a:solidFill>
                <a:latin typeface="Times New Roman" panose="02020603050405020304" pitchFamily="18" charset="0"/>
                <a:sym typeface="Symbol" panose="05050102010706020507" pitchFamily="18" charset="2"/>
              </a:rPr>
              <a:t>curva ASBP</a:t>
            </a:r>
            <a:r>
              <a:rPr lang="it-IT" altLang="en-US" sz="2400" dirty="0">
                <a:latin typeface="Times New Roman" panose="02020603050405020304" pitchFamily="18" charset="0"/>
                <a:sym typeface="Symbol" panose="05050102010706020507" pitchFamily="18" charset="2"/>
              </a:rPr>
              <a:t>.</a:t>
            </a:r>
          </a:p>
          <a:p>
            <a:pPr eaLnBrk="1" hangingPunct="1">
              <a:lnSpc>
                <a:spcPct val="80000"/>
              </a:lnSpc>
            </a:pPr>
            <a:r>
              <a:rPr lang="it-IT" altLang="en-US" sz="2400" dirty="0">
                <a:latin typeface="Times New Roman" panose="02020603050405020304" pitchFamily="18" charset="0"/>
                <a:sym typeface="Symbol" panose="05050102010706020507" pitchFamily="18" charset="2"/>
              </a:rPr>
              <a:t>P.e. se in presenza di una riduzione di </a:t>
            </a:r>
            <a:r>
              <a:rPr lang="it-IT" altLang="en-US" sz="2400" dirty="0">
                <a:latin typeface="Symbol" panose="05050102010706020507" pitchFamily="18" charset="2"/>
                <a:sym typeface="Symbol" panose="05050102010706020507" pitchFamily="18" charset="2"/>
              </a:rPr>
              <a:t></a:t>
            </a:r>
            <a:r>
              <a:rPr lang="it-IT" altLang="en-US" sz="2400" dirty="0">
                <a:latin typeface="Times New Roman" panose="02020603050405020304" pitchFamily="18" charset="0"/>
                <a:sym typeface="Symbol" panose="05050102010706020507" pitchFamily="18" charset="2"/>
              </a:rPr>
              <a:t> i salari </a:t>
            </a:r>
            <a:r>
              <a:rPr lang="it-IT" altLang="en-US" sz="2400" i="1" dirty="0">
                <a:latin typeface="Times New Roman" panose="02020603050405020304" pitchFamily="18" charset="0"/>
                <a:sym typeface="Symbol" panose="05050102010706020507" pitchFamily="18" charset="2"/>
              </a:rPr>
              <a:t>nominali</a:t>
            </a:r>
            <a:r>
              <a:rPr lang="it-IT" altLang="en-US" sz="2400" dirty="0">
                <a:latin typeface="Times New Roman" panose="02020603050405020304" pitchFamily="18" charset="0"/>
                <a:sym typeface="Symbol" panose="05050102010706020507" pitchFamily="18" charset="2"/>
              </a:rPr>
              <a:t> </a:t>
            </a:r>
            <a:r>
              <a:rPr lang="it-IT" altLang="en-US" sz="2400" i="1" dirty="0">
                <a:latin typeface="Times New Roman" panose="02020603050405020304" pitchFamily="18" charset="0"/>
                <a:sym typeface="Symbol" panose="05050102010706020507" pitchFamily="18" charset="2"/>
              </a:rPr>
              <a:t>w</a:t>
            </a:r>
            <a:r>
              <a:rPr lang="it-IT" altLang="en-US" sz="2400" dirty="0">
                <a:latin typeface="Times New Roman" panose="02020603050405020304" pitchFamily="18" charset="0"/>
                <a:sym typeface="Symbol" panose="05050102010706020507" pitchFamily="18" charset="2"/>
              </a:rPr>
              <a:t> non diminuiscono </a:t>
            </a:r>
            <a:r>
              <a:rPr lang="it-IT" altLang="en-US" sz="2400" u="sng" dirty="0">
                <a:latin typeface="Times New Roman" panose="02020603050405020304" pitchFamily="18" charset="0"/>
                <a:sym typeface="Symbol" panose="05050102010706020507" pitchFamily="18" charset="2"/>
              </a:rPr>
              <a:t>nel BP</a:t>
            </a:r>
            <a:r>
              <a:rPr lang="it-IT" altLang="en-US" sz="2400" dirty="0">
                <a:latin typeface="Times New Roman" panose="02020603050405020304" pitchFamily="18" charset="0"/>
                <a:sym typeface="Symbol" panose="05050102010706020507" pitchFamily="18" charset="2"/>
              </a:rPr>
              <a:t> della stessa </a:t>
            </a:r>
            <a:r>
              <a:rPr lang="it-IT" altLang="en-US" sz="2400" dirty="0" err="1">
                <a:latin typeface="Times New Roman" panose="02020603050405020304" pitchFamily="18" charset="0"/>
                <a:sym typeface="Symbol" panose="05050102010706020507" pitchFamily="18" charset="2"/>
              </a:rPr>
              <a:t>pct</a:t>
            </a:r>
            <a:r>
              <a:rPr lang="it-IT" altLang="en-US" sz="2400" dirty="0">
                <a:latin typeface="Times New Roman" panose="02020603050405020304" pitchFamily="18" charset="0"/>
                <a:sym typeface="Symbol" panose="05050102010706020507" pitchFamily="18" charset="2"/>
              </a:rPr>
              <a:t>. dei prezzi dei beni, allora le imprese che producono questi beni si troveranno a pagare il lavoro</a:t>
            </a:r>
            <a:r>
              <a:rPr lang="it-IT" altLang="en-US" sz="2400" dirty="0">
                <a:latin typeface="Times New Roman" panose="02020603050405020304" pitchFamily="18" charset="0"/>
              </a:rPr>
              <a:t> di più in termini reali (= il salario </a:t>
            </a:r>
            <a:r>
              <a:rPr lang="it-IT" altLang="en-US" sz="2400" i="1" dirty="0">
                <a:latin typeface="Times New Roman" panose="02020603050405020304" pitchFamily="18" charset="0"/>
              </a:rPr>
              <a:t>reale</a:t>
            </a:r>
            <a:r>
              <a:rPr lang="it-IT" altLang="en-US" sz="2400" dirty="0">
                <a:latin typeface="Times New Roman" panose="02020603050405020304" pitchFamily="18" charset="0"/>
              </a:rPr>
              <a:t> aumenta). La reazione delle imprese </a:t>
            </a:r>
            <a:r>
              <a:rPr lang="it-IT" altLang="en-US" sz="2400" u="sng" dirty="0">
                <a:latin typeface="Times New Roman" panose="02020603050405020304" pitchFamily="18" charset="0"/>
              </a:rPr>
              <a:t>nel BP</a:t>
            </a:r>
            <a:r>
              <a:rPr lang="it-IT" altLang="en-US" sz="2400" dirty="0">
                <a:latin typeface="Times New Roman" panose="02020603050405020304" pitchFamily="18" charset="0"/>
              </a:rPr>
              <a:t> sarà di licenziare lavoratori e produrre meno.</a:t>
            </a:r>
          </a:p>
          <a:p>
            <a:pPr eaLnBrk="1" hangingPunct="1">
              <a:lnSpc>
                <a:spcPct val="80000"/>
              </a:lnSpc>
            </a:pPr>
            <a:r>
              <a:rPr lang="it-IT" altLang="en-US" sz="2400" dirty="0">
                <a:latin typeface="Times New Roman" panose="02020603050405020304" pitchFamily="18" charset="0"/>
              </a:rPr>
              <a:t>Tutte le volte che qualche prezzo o salario non varia </a:t>
            </a:r>
            <a:r>
              <a:rPr lang="it-IT" altLang="en-US" sz="2400" u="sng" dirty="0">
                <a:latin typeface="Times New Roman" panose="02020603050405020304" pitchFamily="18" charset="0"/>
              </a:rPr>
              <a:t>nel BP</a:t>
            </a:r>
            <a:r>
              <a:rPr lang="it-IT" altLang="en-US" sz="2400" dirty="0">
                <a:latin typeface="Times New Roman" panose="02020603050405020304" pitchFamily="18" charset="0"/>
              </a:rPr>
              <a:t> in misura esattamente pari all’inflazione, si parla di </a:t>
            </a:r>
            <a:r>
              <a:rPr lang="it-IT" altLang="en-US" sz="2400" dirty="0">
                <a:solidFill>
                  <a:srgbClr val="FF0000"/>
                </a:solidFill>
                <a:latin typeface="Times New Roman" panose="02020603050405020304" pitchFamily="18" charset="0"/>
              </a:rPr>
              <a:t>prezzi e salari vischiosi</a:t>
            </a:r>
            <a:r>
              <a:rPr lang="it-IT" altLang="en-US" sz="2400" dirty="0">
                <a:latin typeface="Times New Roman" panose="02020603050405020304" pitchFamily="18" charset="0"/>
              </a:rPr>
              <a:t>.</a:t>
            </a:r>
          </a:p>
          <a:p>
            <a:pPr lvl="1" eaLnBrk="1" hangingPunct="1">
              <a:lnSpc>
                <a:spcPct val="80000"/>
              </a:lnSpc>
            </a:pPr>
            <a:r>
              <a:rPr lang="it-IT" altLang="en-US" sz="2000" dirty="0">
                <a:latin typeface="Times New Roman" panose="02020603050405020304" pitchFamily="18" charset="0"/>
              </a:rPr>
              <a:t>I salari nominali sono </a:t>
            </a:r>
            <a:r>
              <a:rPr lang="it-IT" altLang="en-US" sz="2000" u="sng" dirty="0">
                <a:latin typeface="Times New Roman" panose="02020603050405020304" pitchFamily="18" charset="0"/>
              </a:rPr>
              <a:t>sempre</a:t>
            </a:r>
            <a:r>
              <a:rPr lang="it-IT" altLang="en-US" sz="2000" dirty="0">
                <a:latin typeface="Times New Roman" panose="02020603050405020304" pitchFamily="18" charset="0"/>
              </a:rPr>
              <a:t> vischiosi perché sono </a:t>
            </a:r>
            <a:r>
              <a:rPr lang="it-IT" altLang="en-US" sz="2000" dirty="0">
                <a:solidFill>
                  <a:srgbClr val="FF0000"/>
                </a:solidFill>
                <a:latin typeface="Times New Roman" panose="02020603050405020304" pitchFamily="18" charset="0"/>
              </a:rPr>
              <a:t>fissati per contratto</a:t>
            </a:r>
            <a:r>
              <a:rPr lang="it-IT" altLang="en-US" sz="2000" dirty="0">
                <a:latin typeface="Times New Roman" panose="02020603050405020304" pitchFamily="18" charset="0"/>
              </a:rPr>
              <a:t>!</a:t>
            </a:r>
          </a:p>
          <a:p>
            <a:pPr lvl="1" eaLnBrk="1" hangingPunct="1">
              <a:lnSpc>
                <a:spcPct val="80000"/>
              </a:lnSpc>
            </a:pPr>
            <a:r>
              <a:rPr lang="it-IT" altLang="en-US" sz="2000" dirty="0">
                <a:latin typeface="Times New Roman" panose="02020603050405020304" pitchFamily="18" charset="0"/>
              </a:rPr>
              <a:t>I prezzi sono vischiosi p.e. a causa dei </a:t>
            </a:r>
            <a:r>
              <a:rPr lang="it-IT" altLang="en-US" sz="2000" i="1" dirty="0">
                <a:solidFill>
                  <a:srgbClr val="FF0000"/>
                </a:solidFill>
                <a:latin typeface="Times New Roman" panose="02020603050405020304" pitchFamily="18" charset="0"/>
              </a:rPr>
              <a:t>menu cost</a:t>
            </a:r>
            <a:r>
              <a:rPr lang="it-IT" altLang="en-US" sz="2000" dirty="0">
                <a:latin typeface="Times New Roman" panose="02020603050405020304" pitchFamily="18" charset="0"/>
              </a:rPr>
              <a:t>.</a:t>
            </a:r>
          </a:p>
          <a:p>
            <a:pPr lvl="1" eaLnBrk="1" hangingPunct="1">
              <a:lnSpc>
                <a:spcPct val="80000"/>
              </a:lnSpc>
            </a:pPr>
            <a:r>
              <a:rPr lang="it-IT" altLang="en-US" sz="2000" dirty="0">
                <a:latin typeface="Times New Roman" panose="02020603050405020304" pitchFamily="18" charset="0"/>
              </a:rPr>
              <a:t>Proprio l’osservazione della vischiosità </a:t>
            </a:r>
            <a:r>
              <a:rPr lang="it-IT" altLang="en-US" sz="2000" u="sng" dirty="0">
                <a:latin typeface="Times New Roman" panose="02020603050405020304" pitchFamily="18" charset="0"/>
              </a:rPr>
              <a:t>verso il basso</a:t>
            </a:r>
            <a:r>
              <a:rPr lang="it-IT" altLang="en-US" sz="2000" dirty="0">
                <a:latin typeface="Times New Roman" panose="02020603050405020304" pitchFamily="18" charset="0"/>
              </a:rPr>
              <a:t> di prezzi e salari era alla base della curva AS in Keynes.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51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451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65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66564" name="Rectangle 4"/>
          <p:cNvSpPr>
            <a:spLocks noGrp="1" noChangeArrowheads="1"/>
          </p:cNvSpPr>
          <p:nvPr>
            <p:ph type="title"/>
          </p:nvPr>
        </p:nvSpPr>
        <p:spPr>
          <a:xfrm>
            <a:off x="0" y="0"/>
            <a:ext cx="9144000" cy="76517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L’effetto reale dei salari vischiosi</a:t>
            </a:r>
          </a:p>
        </p:txBody>
      </p:sp>
      <p:sp>
        <p:nvSpPr>
          <p:cNvPr id="626693" name="Rectangle 5"/>
          <p:cNvSpPr>
            <a:spLocks noGrp="1" noChangeArrowheads="1"/>
          </p:cNvSpPr>
          <p:nvPr>
            <p:ph type="body" idx="1"/>
          </p:nvPr>
        </p:nvSpPr>
        <p:spPr>
          <a:xfrm>
            <a:off x="0" y="762000"/>
            <a:ext cx="9144000" cy="5943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800" dirty="0"/>
              <a:t>L’idea di Keynes (1936) è che i </a:t>
            </a:r>
            <a:r>
              <a:rPr lang="it-IT" altLang="en-US" sz="2800" dirty="0">
                <a:solidFill>
                  <a:srgbClr val="FF0000"/>
                </a:solidFill>
              </a:rPr>
              <a:t>salari reali</a:t>
            </a:r>
            <a:r>
              <a:rPr lang="it-IT" altLang="en-US" sz="2800" dirty="0"/>
              <a:t> w/</a:t>
            </a:r>
            <a:r>
              <a:rPr lang="it-IT" altLang="en-US" sz="2800" dirty="0">
                <a:latin typeface="French Script MT" panose="03020402040607040605" pitchFamily="66" charset="0"/>
              </a:rPr>
              <a:t>P</a:t>
            </a:r>
            <a:r>
              <a:rPr lang="it-IT" altLang="en-US" sz="2800" dirty="0"/>
              <a:t> non si aggiustino prontamente perché i </a:t>
            </a:r>
            <a:r>
              <a:rPr lang="it-IT" altLang="en-US" sz="2800" dirty="0">
                <a:solidFill>
                  <a:srgbClr val="FF0000"/>
                </a:solidFill>
              </a:rPr>
              <a:t>salari nominali</a:t>
            </a:r>
            <a:r>
              <a:rPr lang="it-IT" altLang="en-US" sz="2800" i="1" dirty="0"/>
              <a:t> </a:t>
            </a:r>
            <a:r>
              <a:rPr lang="it-IT" altLang="en-US" sz="2800" dirty="0"/>
              <a:t>w</a:t>
            </a:r>
            <a:r>
              <a:rPr lang="it-IT" altLang="en-US" sz="2800" i="1" dirty="0"/>
              <a:t> </a:t>
            </a:r>
            <a:r>
              <a:rPr lang="it-IT" altLang="en-US" sz="2800" dirty="0"/>
              <a:t>sono </a:t>
            </a:r>
            <a:r>
              <a:rPr lang="it-IT" altLang="en-US" sz="2800" u="sng" dirty="0"/>
              <a:t>vischiosi</a:t>
            </a:r>
            <a:r>
              <a:rPr lang="it-IT" altLang="en-US" sz="2800" dirty="0"/>
              <a:t>, cioè modificabili solo nel tempo e con difficoltà. </a:t>
            </a:r>
          </a:p>
          <a:p>
            <a:pPr eaLnBrk="1" hangingPunct="1">
              <a:lnSpc>
                <a:spcPct val="90000"/>
              </a:lnSpc>
              <a:tabLst>
                <a:tab pos="333375" algn="l"/>
                <a:tab pos="742950" algn="l"/>
              </a:tabLst>
            </a:pPr>
            <a:r>
              <a:rPr lang="it-IT" altLang="en-US" sz="2800" dirty="0"/>
              <a:t>La vischiosità dei salari è dovuta alla presenza di contratti pluriennali, all’azione sindacale ed alle convenzioni sociali.</a:t>
            </a:r>
          </a:p>
          <a:p>
            <a:pPr eaLnBrk="1" hangingPunct="1">
              <a:lnSpc>
                <a:spcPct val="90000"/>
              </a:lnSpc>
              <a:tabLst>
                <a:tab pos="333375" algn="l"/>
                <a:tab pos="742950" algn="l"/>
              </a:tabLst>
            </a:pPr>
            <a:r>
              <a:rPr lang="it-IT" altLang="en-US" sz="2800" dirty="0"/>
              <a:t>Il punto cruciale è che i contratti di lavoro fissano w al fine di ottenere, sulla base dei prezzi attesi </a:t>
            </a:r>
            <a:r>
              <a:rPr lang="it-IT" altLang="en-US" sz="2800" dirty="0">
                <a:latin typeface="French Script MT" panose="03020402040607040605" pitchFamily="66" charset="0"/>
              </a:rPr>
              <a:t>P</a:t>
            </a:r>
            <a:r>
              <a:rPr lang="it-IT" altLang="en-US" sz="2800" i="1" baseline="30000" dirty="0"/>
              <a:t>e</a:t>
            </a:r>
            <a:r>
              <a:rPr lang="it-IT" altLang="en-US" sz="2800" dirty="0"/>
              <a:t>, uno </a:t>
            </a:r>
            <a:r>
              <a:rPr lang="it-IT" altLang="en-US" sz="2800" u="sng" dirty="0"/>
              <a:t>specifico</a:t>
            </a:r>
            <a:r>
              <a:rPr lang="it-IT" altLang="en-US" sz="2800" dirty="0"/>
              <a:t> valore del salario reale w/</a:t>
            </a:r>
            <a:r>
              <a:rPr lang="it-IT" altLang="en-US" sz="2800" dirty="0">
                <a:latin typeface="French Script MT" panose="03020402040607040605" pitchFamily="66" charset="0"/>
              </a:rPr>
              <a:t>P</a:t>
            </a:r>
            <a:r>
              <a:rPr lang="it-IT" altLang="en-US" sz="2800" i="1" baseline="30000" dirty="0"/>
              <a:t>e</a:t>
            </a:r>
            <a:r>
              <a:rPr lang="it-IT" altLang="en-US" sz="2800" dirty="0"/>
              <a:t> . Tale valore è il riferimento per le decisioni di produzione delle imprese. </a:t>
            </a:r>
          </a:p>
          <a:p>
            <a:pPr lvl="1" eaLnBrk="1" hangingPunct="1">
              <a:lnSpc>
                <a:spcPct val="90000"/>
              </a:lnSpc>
              <a:buFont typeface="Wingdings" panose="05000000000000000000" pitchFamily="2" charset="2"/>
              <a:buChar char="Ø"/>
              <a:tabLst>
                <a:tab pos="333375" algn="l"/>
                <a:tab pos="742950" algn="l"/>
              </a:tabLst>
            </a:pPr>
            <a:r>
              <a:rPr lang="it-IT" altLang="en-US" sz="2400" dirty="0"/>
              <a:t>Ma se </a:t>
            </a:r>
            <a:r>
              <a:rPr lang="it-IT" altLang="en-US" sz="2400" dirty="0">
                <a:latin typeface="French Script MT" panose="03020402040607040605" pitchFamily="66" charset="0"/>
              </a:rPr>
              <a:t>P</a:t>
            </a:r>
            <a:r>
              <a:rPr lang="it-IT" altLang="en-US" sz="2400" dirty="0"/>
              <a:t> &gt; </a:t>
            </a:r>
            <a:r>
              <a:rPr lang="it-IT" altLang="en-US" sz="2400" dirty="0">
                <a:latin typeface="French Script MT" panose="03020402040607040605" pitchFamily="66" charset="0"/>
              </a:rPr>
              <a:t>P</a:t>
            </a:r>
            <a:r>
              <a:rPr lang="it-IT" altLang="en-US" sz="2400" i="1" baseline="30000" dirty="0"/>
              <a:t>e</a:t>
            </a:r>
            <a:r>
              <a:rPr lang="it-IT" altLang="en-US" sz="2400" dirty="0"/>
              <a:t>, anche i salari nominali w dovrebbero aumentare in proporzione, al fine di preservare il valore prefissato di w/</a:t>
            </a:r>
            <a:r>
              <a:rPr lang="it-IT" altLang="en-US" sz="2400" dirty="0">
                <a:latin typeface="French Script MT" panose="03020402040607040605" pitchFamily="66" charset="0"/>
              </a:rPr>
              <a:t>P</a:t>
            </a:r>
            <a:r>
              <a:rPr lang="it-IT" altLang="en-US" sz="2400" baseline="30000" dirty="0"/>
              <a:t>e</a:t>
            </a:r>
            <a:r>
              <a:rPr lang="it-IT" altLang="en-US" sz="2400" dirty="0"/>
              <a:t>.</a:t>
            </a:r>
          </a:p>
          <a:p>
            <a:pPr lvl="1" eaLnBrk="1" hangingPunct="1">
              <a:lnSpc>
                <a:spcPct val="90000"/>
              </a:lnSpc>
              <a:buFont typeface="Wingdings" panose="05000000000000000000" pitchFamily="2" charset="2"/>
              <a:buChar char="Ø"/>
              <a:tabLst>
                <a:tab pos="333375" algn="l"/>
                <a:tab pos="742950" algn="l"/>
              </a:tabLst>
            </a:pPr>
            <a:r>
              <a:rPr lang="it-IT" altLang="en-US" sz="2400" dirty="0"/>
              <a:t>Se questo </a:t>
            </a:r>
            <a:r>
              <a:rPr lang="it-IT" altLang="en-US" sz="2400" u="sng" dirty="0"/>
              <a:t>non</a:t>
            </a:r>
            <a:r>
              <a:rPr lang="it-IT" altLang="en-US" sz="2400" dirty="0"/>
              <a:t> accade perché W è vischioso, i costi reali di produzione diminuiscono (avremo infatti: w/</a:t>
            </a:r>
            <a:r>
              <a:rPr lang="it-IT" altLang="en-US" sz="2400" dirty="0">
                <a:latin typeface="French Script MT" panose="03020402040607040605" pitchFamily="66" charset="0"/>
              </a:rPr>
              <a:t>P</a:t>
            </a:r>
            <a:r>
              <a:rPr lang="it-IT" altLang="en-US" sz="2400" dirty="0"/>
              <a:t> &lt; w/</a:t>
            </a:r>
            <a:r>
              <a:rPr lang="it-IT" altLang="en-US" sz="2400" dirty="0">
                <a:latin typeface="French Script MT" panose="03020402040607040605" pitchFamily="66" charset="0"/>
              </a:rPr>
              <a:t>P</a:t>
            </a:r>
            <a:r>
              <a:rPr lang="it-IT" altLang="en-US" sz="2400" i="1" baseline="30000" dirty="0"/>
              <a:t>e</a:t>
            </a:r>
            <a:r>
              <a:rPr lang="it-IT" altLang="en-US" sz="2400" dirty="0"/>
              <a:t>), e quindi le imprese reagiranno aumentando l’output. </a:t>
            </a:r>
          </a:p>
          <a:p>
            <a:pPr lvl="1" eaLnBrk="1" hangingPunct="1">
              <a:lnSpc>
                <a:spcPct val="90000"/>
              </a:lnSpc>
              <a:buFont typeface="Wingdings" panose="05000000000000000000" pitchFamily="2" charset="2"/>
              <a:buChar char="Ø"/>
              <a:tabLst>
                <a:tab pos="333375" algn="l"/>
                <a:tab pos="742950" algn="l"/>
              </a:tabLst>
            </a:pPr>
            <a:r>
              <a:rPr lang="it-IT" altLang="en-US" sz="2400" dirty="0"/>
              <a:t>Segue che: </a:t>
            </a:r>
            <a:r>
              <a:rPr lang="it-IT" altLang="en-US" sz="2400" dirty="0">
                <a:solidFill>
                  <a:srgbClr val="FF0000"/>
                </a:solidFill>
                <a:latin typeface="French Script MT" panose="03020402040607040605" pitchFamily="66" charset="0"/>
              </a:rPr>
              <a:t>P</a:t>
            </a:r>
            <a:r>
              <a:rPr lang="it-IT" altLang="en-US" sz="2400" dirty="0">
                <a:solidFill>
                  <a:srgbClr val="FF0000"/>
                </a:solidFill>
              </a:rPr>
              <a:t> &gt; </a:t>
            </a:r>
            <a:r>
              <a:rPr lang="it-IT" altLang="en-US" sz="2400" dirty="0">
                <a:solidFill>
                  <a:srgbClr val="FF0000"/>
                </a:solidFill>
                <a:latin typeface="French Script MT" panose="03020402040607040605" pitchFamily="66" charset="0"/>
              </a:rPr>
              <a:t>P</a:t>
            </a:r>
            <a:r>
              <a:rPr lang="it-IT" altLang="en-US" sz="2400" i="1" baseline="30000" dirty="0">
                <a:solidFill>
                  <a:srgbClr val="FF0000"/>
                </a:solidFill>
              </a:rPr>
              <a:t>e</a:t>
            </a:r>
            <a:r>
              <a:rPr lang="it-IT" altLang="en-US" sz="2400" dirty="0">
                <a:solidFill>
                  <a:srgbClr val="FF0000"/>
                </a:solidFill>
              </a:rPr>
              <a:t> </a:t>
            </a:r>
            <a:r>
              <a:rPr lang="it-IT" altLang="en-US" sz="2400" dirty="0">
                <a:solidFill>
                  <a:srgbClr val="FF0000"/>
                </a:solidFill>
                <a:sym typeface="Symbol" panose="05050102010706020507" pitchFamily="18" charset="2"/>
              </a:rPr>
              <a:t> Y &gt; Y</a:t>
            </a:r>
            <a:r>
              <a:rPr lang="it-IT" altLang="en-US" sz="2400" baseline="30000" dirty="0">
                <a:solidFill>
                  <a:srgbClr val="FF0000"/>
                </a:solidFill>
                <a:sym typeface="Symbol" panose="05050102010706020507" pitchFamily="18" charset="2"/>
              </a:rPr>
              <a:t>FE</a:t>
            </a:r>
            <a:r>
              <a:rPr lang="it-IT" altLang="en-US" sz="2400" dirty="0">
                <a:solidFill>
                  <a:srgbClr val="FF0000"/>
                </a:solidFill>
                <a:sym typeface="Symbol" panose="05050102010706020507" pitchFamily="18" charset="2"/>
              </a:rPr>
              <a:t> nel BP</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26693">
                                            <p:txEl>
                                              <p:pRg st="1" end="1"/>
                                            </p:txEl>
                                          </p:spTgt>
                                        </p:tgtEl>
                                        <p:attrNameLst>
                                          <p:attrName>style.visibility</p:attrName>
                                        </p:attrNameLst>
                                      </p:cBhvr>
                                      <p:to>
                                        <p:strVal val="visible"/>
                                      </p:to>
                                    </p:set>
                                    <p:animEffect transition="in" filter="wipe(left)">
                                      <p:cBhvr>
                                        <p:cTn id="7" dur="500"/>
                                        <p:tgtEl>
                                          <p:spTgt spid="626693">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26693">
                                            <p:txEl>
                                              <p:pRg st="2" end="2"/>
                                            </p:txEl>
                                          </p:spTgt>
                                        </p:tgtEl>
                                        <p:attrNameLst>
                                          <p:attrName>style.visibility</p:attrName>
                                        </p:attrNameLst>
                                      </p:cBhvr>
                                      <p:to>
                                        <p:strVal val="visible"/>
                                      </p:to>
                                    </p:set>
                                    <p:animEffect transition="in" filter="wipe(left)">
                                      <p:cBhvr>
                                        <p:cTn id="10" dur="500"/>
                                        <p:tgtEl>
                                          <p:spTgt spid="62669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26693">
                                            <p:txEl>
                                              <p:pRg st="3" end="3"/>
                                            </p:txEl>
                                          </p:spTgt>
                                        </p:tgtEl>
                                        <p:attrNameLst>
                                          <p:attrName>style.visibility</p:attrName>
                                        </p:attrNameLst>
                                      </p:cBhvr>
                                      <p:to>
                                        <p:strVal val="visible"/>
                                      </p:to>
                                    </p:set>
                                    <p:animEffect transition="in" filter="wipe(left)">
                                      <p:cBhvr>
                                        <p:cTn id="15" dur="500"/>
                                        <p:tgtEl>
                                          <p:spTgt spid="62669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26693">
                                            <p:txEl>
                                              <p:pRg st="4" end="4"/>
                                            </p:txEl>
                                          </p:spTgt>
                                        </p:tgtEl>
                                        <p:attrNameLst>
                                          <p:attrName>style.visibility</p:attrName>
                                        </p:attrNameLst>
                                      </p:cBhvr>
                                      <p:to>
                                        <p:strVal val="visible"/>
                                      </p:to>
                                    </p:set>
                                    <p:animEffect transition="in" filter="wipe(left)">
                                      <p:cBhvr>
                                        <p:cTn id="18" dur="500"/>
                                        <p:tgtEl>
                                          <p:spTgt spid="626693">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26693">
                                            <p:txEl>
                                              <p:pRg st="5" end="5"/>
                                            </p:txEl>
                                          </p:spTgt>
                                        </p:tgtEl>
                                        <p:attrNameLst>
                                          <p:attrName>style.visibility</p:attrName>
                                        </p:attrNameLst>
                                      </p:cBhvr>
                                      <p:to>
                                        <p:strVal val="visible"/>
                                      </p:to>
                                    </p:set>
                                    <p:animEffect transition="in" filter="wipe(left)">
                                      <p:cBhvr>
                                        <p:cTn id="21" dur="500"/>
                                        <p:tgtEl>
                                          <p:spTgt spid="62669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3" grpId="0" uiExpand="1"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79388" y="188913"/>
            <a:ext cx="7772400" cy="719137"/>
          </a:xfrm>
        </p:spPr>
        <p:txBody>
          <a:bodyPr/>
          <a:lstStyle/>
          <a:p>
            <a:pPr eaLnBrk="1" hangingPunct="1"/>
            <a:r>
              <a:rPr lang="it-IT" altLang="en-US" sz="3600"/>
              <a:t>La retta di offerta di Lucas</a:t>
            </a:r>
          </a:p>
        </p:txBody>
      </p:sp>
      <p:sp>
        <p:nvSpPr>
          <p:cNvPr id="68611" name="Rectangle 3"/>
          <p:cNvSpPr>
            <a:spLocks noGrp="1" noChangeArrowheads="1"/>
          </p:cNvSpPr>
          <p:nvPr>
            <p:ph type="body" sz="half" idx="1"/>
          </p:nvPr>
        </p:nvSpPr>
        <p:spPr>
          <a:xfrm>
            <a:off x="0" y="981075"/>
            <a:ext cx="9144000" cy="5688013"/>
          </a:xfrm>
        </p:spPr>
        <p:txBody>
          <a:bodyPr/>
          <a:lstStyle/>
          <a:p>
            <a:pPr eaLnBrk="1" hangingPunct="1">
              <a:lnSpc>
                <a:spcPct val="90000"/>
              </a:lnSpc>
              <a:tabLst>
                <a:tab pos="333375" algn="l"/>
                <a:tab pos="742950" algn="l"/>
              </a:tabLst>
            </a:pPr>
            <a:r>
              <a:rPr lang="it-IT" altLang="en-US" sz="2800" dirty="0"/>
              <a:t>Lucas ha proposto la seguente equazione per la </a:t>
            </a:r>
            <a:r>
              <a:rPr lang="it-IT" altLang="en-US" sz="2800" dirty="0">
                <a:solidFill>
                  <a:srgbClr val="FF0000"/>
                </a:solidFill>
              </a:rPr>
              <a:t>retta AS:</a:t>
            </a:r>
            <a:endParaRPr lang="it-IT" altLang="en-US" sz="2800" dirty="0"/>
          </a:p>
          <a:p>
            <a:pPr algn="ctr" eaLnBrk="1" hangingPunct="1">
              <a:lnSpc>
                <a:spcPct val="90000"/>
              </a:lnSpc>
              <a:buFontTx/>
              <a:buNone/>
              <a:tabLst>
                <a:tab pos="333375" algn="l"/>
                <a:tab pos="742950" algn="l"/>
              </a:tabLst>
            </a:pPr>
            <a:r>
              <a:rPr lang="it-IT" altLang="en-US" dirty="0">
                <a:solidFill>
                  <a:srgbClr val="FF0000"/>
                </a:solidFill>
              </a:rPr>
              <a:t>Y = Y</a:t>
            </a:r>
            <a:r>
              <a:rPr lang="it-IT" altLang="en-US" baseline="30000" dirty="0">
                <a:solidFill>
                  <a:srgbClr val="FF0000"/>
                </a:solidFill>
              </a:rPr>
              <a:t>FE</a:t>
            </a:r>
            <a:r>
              <a:rPr lang="it-IT" altLang="en-US" dirty="0">
                <a:solidFill>
                  <a:srgbClr val="FF0000"/>
                </a:solidFill>
              </a:rPr>
              <a:t> + </a:t>
            </a:r>
            <a:r>
              <a:rPr lang="it-IT" altLang="en-US" i="1" dirty="0">
                <a:solidFill>
                  <a:srgbClr val="FF0000"/>
                </a:solidFill>
              </a:rPr>
              <a:t>a</a:t>
            </a:r>
            <a:r>
              <a:rPr lang="it-IT" altLang="en-US" dirty="0">
                <a:solidFill>
                  <a:srgbClr val="FF0000"/>
                </a:solidFill>
              </a:rPr>
              <a:t> (</a:t>
            </a:r>
            <a:r>
              <a:rPr lang="it-IT" altLang="en-US" dirty="0">
                <a:solidFill>
                  <a:srgbClr val="FF0000"/>
                </a:solidFill>
                <a:latin typeface="French Script MT" panose="03020402040607040605" pitchFamily="66" charset="0"/>
              </a:rPr>
              <a:t>P</a:t>
            </a:r>
            <a:r>
              <a:rPr lang="it-IT" altLang="en-US" dirty="0">
                <a:solidFill>
                  <a:srgbClr val="FF0000"/>
                </a:solidFill>
              </a:rPr>
              <a:t> </a:t>
            </a:r>
            <a:r>
              <a:rPr lang="it-IT" altLang="en-US" dirty="0">
                <a:solidFill>
                  <a:srgbClr val="FF0000"/>
                </a:solidFill>
                <a:cs typeface="Times New Roman" panose="02020603050405020304" pitchFamily="18" charset="0"/>
              </a:rPr>
              <a:t>–</a:t>
            </a:r>
            <a:r>
              <a:rPr lang="it-IT" altLang="en-US" dirty="0">
                <a:solidFill>
                  <a:srgbClr val="FF0000"/>
                </a:solidFill>
              </a:rPr>
              <a:t> </a:t>
            </a:r>
            <a:r>
              <a:rPr lang="it-IT" altLang="en-US" dirty="0">
                <a:solidFill>
                  <a:srgbClr val="FF0000"/>
                </a:solidFill>
                <a:latin typeface="French Script MT" panose="03020402040607040605" pitchFamily="66" charset="0"/>
              </a:rPr>
              <a:t>P</a:t>
            </a:r>
            <a:r>
              <a:rPr lang="it-IT" altLang="en-US" i="1" baseline="30000" dirty="0">
                <a:solidFill>
                  <a:srgbClr val="FF0000"/>
                </a:solidFill>
              </a:rPr>
              <a:t>e</a:t>
            </a:r>
            <a:r>
              <a:rPr lang="it-IT" altLang="en-US" dirty="0">
                <a:solidFill>
                  <a:srgbClr val="FF0000"/>
                </a:solidFill>
              </a:rPr>
              <a:t>)</a:t>
            </a:r>
          </a:p>
          <a:p>
            <a:pPr eaLnBrk="1" hangingPunct="1">
              <a:lnSpc>
                <a:spcPct val="90000"/>
              </a:lnSpc>
              <a:buFontTx/>
              <a:buNone/>
              <a:tabLst>
                <a:tab pos="333375" algn="l"/>
                <a:tab pos="742950" algn="l"/>
              </a:tabLst>
            </a:pPr>
            <a:r>
              <a:rPr lang="it-IT" altLang="en-US" sz="2400" dirty="0"/>
              <a:t>	</a:t>
            </a:r>
            <a:r>
              <a:rPr lang="it-IT" altLang="en-US" dirty="0"/>
              <a:t>	</a:t>
            </a:r>
            <a:r>
              <a:rPr lang="it-IT" altLang="en-US" sz="2400" dirty="0"/>
              <a:t>(dove: </a:t>
            </a:r>
            <a:r>
              <a:rPr lang="it-IT" altLang="en-US" sz="2400" i="1" dirty="0">
                <a:solidFill>
                  <a:srgbClr val="FF0000"/>
                </a:solidFill>
              </a:rPr>
              <a:t>a</a:t>
            </a:r>
            <a:r>
              <a:rPr lang="it-IT" altLang="en-US" sz="2400" dirty="0"/>
              <a:t> </a:t>
            </a:r>
            <a:r>
              <a:rPr lang="it-IT" altLang="en-US" sz="2400" dirty="0">
                <a:sym typeface="Symbol" panose="05050102010706020507" pitchFamily="18" charset="2"/>
              </a:rPr>
              <a:t> coefficiente di reattività della produzione ai prezzi)</a:t>
            </a:r>
            <a:r>
              <a:rPr lang="it-IT" altLang="en-US" dirty="0">
                <a:sym typeface="Symbol" panose="05050102010706020507" pitchFamily="18" charset="2"/>
              </a:rPr>
              <a:t> </a:t>
            </a:r>
          </a:p>
          <a:p>
            <a:pPr eaLnBrk="1" hangingPunct="1">
              <a:lnSpc>
                <a:spcPct val="90000"/>
              </a:lnSpc>
              <a:buFontTx/>
              <a:buNone/>
              <a:tabLst>
                <a:tab pos="333375" algn="l"/>
                <a:tab pos="742950" algn="l"/>
              </a:tabLst>
            </a:pPr>
            <a:r>
              <a:rPr lang="it-IT" altLang="en-US" dirty="0">
                <a:sym typeface="Symbol" panose="05050102010706020507" pitchFamily="18" charset="2"/>
              </a:rPr>
              <a:t>	</a:t>
            </a:r>
            <a:r>
              <a:rPr lang="it-IT" altLang="en-US" sz="2800" dirty="0">
                <a:sym typeface="Symbol" panose="05050102010706020507" pitchFamily="18" charset="2"/>
              </a:rPr>
              <a:t>I</a:t>
            </a:r>
            <a:r>
              <a:rPr lang="it-IT" altLang="en-US" sz="2800" dirty="0"/>
              <a:t>n forma esplicita, è la retta: </a:t>
            </a:r>
            <a:r>
              <a:rPr lang="it-IT" altLang="en-US" sz="2800" dirty="0">
                <a:latin typeface="French Script MT" panose="03020402040607040605" pitchFamily="66" charset="0"/>
              </a:rPr>
              <a:t>P</a:t>
            </a:r>
            <a:r>
              <a:rPr lang="it-IT" altLang="en-US" sz="2800" dirty="0"/>
              <a:t> = Y/</a:t>
            </a:r>
            <a:r>
              <a:rPr lang="it-IT" altLang="en-US" sz="2800" i="1" dirty="0"/>
              <a:t>a</a:t>
            </a:r>
            <a:r>
              <a:rPr lang="it-IT" altLang="en-US" sz="2800" dirty="0"/>
              <a:t> + (</a:t>
            </a:r>
            <a:r>
              <a:rPr lang="it-IT" altLang="en-US" sz="2800" dirty="0">
                <a:latin typeface="French Script MT" panose="03020402040607040605" pitchFamily="66" charset="0"/>
              </a:rPr>
              <a:t>P</a:t>
            </a:r>
            <a:r>
              <a:rPr lang="it-IT" altLang="en-US" sz="2800" i="1" baseline="30000" dirty="0"/>
              <a:t>e</a:t>
            </a:r>
            <a:r>
              <a:rPr lang="it-IT" altLang="en-US" sz="2800" dirty="0"/>
              <a:t> – Y</a:t>
            </a:r>
            <a:r>
              <a:rPr lang="it-IT" altLang="en-US" sz="2800" baseline="30000" dirty="0"/>
              <a:t>FE</a:t>
            </a:r>
            <a:r>
              <a:rPr lang="it-IT" altLang="en-US" sz="2800" dirty="0"/>
              <a:t>/</a:t>
            </a:r>
            <a:r>
              <a:rPr lang="it-IT" altLang="en-US" sz="2800" i="1" dirty="0"/>
              <a:t>a</a:t>
            </a:r>
            <a:r>
              <a:rPr lang="it-IT" altLang="en-US" sz="2800" dirty="0"/>
              <a:t>)</a:t>
            </a:r>
            <a:r>
              <a:rPr lang="it-IT" altLang="en-US" dirty="0"/>
              <a:t> </a:t>
            </a:r>
            <a:endParaRPr lang="it-IT" altLang="en-US" dirty="0">
              <a:solidFill>
                <a:srgbClr val="FF0000"/>
              </a:solidFill>
            </a:endParaRPr>
          </a:p>
          <a:p>
            <a:pPr eaLnBrk="1" hangingPunct="1">
              <a:lnSpc>
                <a:spcPct val="90000"/>
              </a:lnSpc>
              <a:tabLst>
                <a:tab pos="333375" algn="l"/>
                <a:tab pos="742950" algn="l"/>
              </a:tabLst>
            </a:pPr>
            <a:r>
              <a:rPr lang="it-IT" altLang="en-US" sz="2800" dirty="0"/>
              <a:t>Tale retta ha la caratteristica che: </a:t>
            </a:r>
            <a:r>
              <a:rPr lang="it-IT" altLang="en-US" sz="2800" dirty="0">
                <a:solidFill>
                  <a:srgbClr val="FF0000"/>
                </a:solidFill>
              </a:rPr>
              <a:t>se</a:t>
            </a:r>
            <a:r>
              <a:rPr lang="it-IT" altLang="en-US" dirty="0">
                <a:solidFill>
                  <a:srgbClr val="FF0000"/>
                </a:solidFill>
              </a:rPr>
              <a:t> </a:t>
            </a:r>
            <a:r>
              <a:rPr lang="it-IT" altLang="en-US" dirty="0">
                <a:solidFill>
                  <a:srgbClr val="FF0000"/>
                </a:solidFill>
                <a:latin typeface="French Script MT" panose="03020402040607040605" pitchFamily="66" charset="0"/>
              </a:rPr>
              <a:t>P</a:t>
            </a:r>
            <a:r>
              <a:rPr lang="it-IT" altLang="en-US" dirty="0">
                <a:solidFill>
                  <a:srgbClr val="FF0000"/>
                </a:solidFill>
              </a:rPr>
              <a:t> &gt; </a:t>
            </a:r>
            <a:r>
              <a:rPr lang="it-IT" altLang="en-US" dirty="0">
                <a:solidFill>
                  <a:srgbClr val="FF0000"/>
                </a:solidFill>
                <a:latin typeface="French Script MT" panose="03020402040607040605" pitchFamily="66" charset="0"/>
              </a:rPr>
              <a:t>P</a:t>
            </a:r>
            <a:r>
              <a:rPr lang="it-IT" altLang="en-US" i="1" baseline="30000" dirty="0">
                <a:solidFill>
                  <a:srgbClr val="FF0000"/>
                </a:solidFill>
              </a:rPr>
              <a:t>e</a:t>
            </a:r>
            <a:r>
              <a:rPr lang="it-IT" altLang="en-US" dirty="0">
                <a:solidFill>
                  <a:srgbClr val="FF0000"/>
                </a:solidFill>
              </a:rPr>
              <a:t> </a:t>
            </a:r>
            <a:r>
              <a:rPr lang="it-IT" altLang="en-US" dirty="0">
                <a:solidFill>
                  <a:srgbClr val="FF0000"/>
                </a:solidFill>
                <a:sym typeface="Symbol" panose="05050102010706020507" pitchFamily="18" charset="2"/>
              </a:rPr>
              <a:t> Y &gt; Y</a:t>
            </a:r>
            <a:r>
              <a:rPr lang="it-IT" altLang="en-US" baseline="30000" dirty="0">
                <a:solidFill>
                  <a:srgbClr val="FF0000"/>
                </a:solidFill>
                <a:sym typeface="Symbol" panose="05050102010706020507" pitchFamily="18" charset="2"/>
              </a:rPr>
              <a:t>FE</a:t>
            </a:r>
            <a:endParaRPr lang="it-IT" altLang="en-US" dirty="0"/>
          </a:p>
          <a:p>
            <a:pPr eaLnBrk="1" hangingPunct="1">
              <a:lnSpc>
                <a:spcPct val="90000"/>
              </a:lnSpc>
              <a:tabLst>
                <a:tab pos="333375" algn="l"/>
                <a:tab pos="742950" algn="l"/>
              </a:tabLst>
            </a:pPr>
            <a:r>
              <a:rPr lang="it-IT" altLang="en-US" sz="2800" dirty="0"/>
              <a:t>Tuttavia, la discrepanza tra </a:t>
            </a:r>
            <a:r>
              <a:rPr lang="it-IT" altLang="en-US" sz="2800" dirty="0">
                <a:latin typeface="French Script MT" panose="03020402040607040605" pitchFamily="66" charset="0"/>
              </a:rPr>
              <a:t>P</a:t>
            </a:r>
            <a:r>
              <a:rPr lang="it-IT" altLang="en-US" sz="2800" dirty="0"/>
              <a:t> e </a:t>
            </a:r>
            <a:r>
              <a:rPr lang="it-IT" altLang="en-US" sz="2800" dirty="0">
                <a:latin typeface="French Script MT" panose="03020402040607040605" pitchFamily="66" charset="0"/>
              </a:rPr>
              <a:t>P</a:t>
            </a:r>
            <a:r>
              <a:rPr lang="it-IT" altLang="en-US" i="1" baseline="30000" dirty="0"/>
              <a:t>e</a:t>
            </a:r>
            <a:r>
              <a:rPr lang="it-IT" altLang="en-US" sz="2800" dirty="0"/>
              <a:t> ha natura </a:t>
            </a:r>
            <a:r>
              <a:rPr lang="it-IT" altLang="en-US" sz="2800" u="sng" dirty="0"/>
              <a:t>temporanea</a:t>
            </a:r>
            <a:r>
              <a:rPr lang="it-IT" altLang="en-US" sz="2800" dirty="0"/>
              <a:t>. Nel LP gli errori di previsione scompaiono perché gli agenti economici adeguano le proprie aspettative. Inoltre prezzi e salari nominali possono aggiustarsi.</a:t>
            </a:r>
          </a:p>
          <a:p>
            <a:pPr eaLnBrk="1" hangingPunct="1">
              <a:lnSpc>
                <a:spcPct val="90000"/>
              </a:lnSpc>
              <a:tabLst>
                <a:tab pos="333375" algn="l"/>
                <a:tab pos="742950" algn="l"/>
              </a:tabLst>
            </a:pPr>
            <a:r>
              <a:rPr lang="it-IT" altLang="en-US" sz="2800" dirty="0"/>
              <a:t>Segue che nel LP la retta AS di Lucas è una retta </a:t>
            </a:r>
            <a:r>
              <a:rPr lang="it-IT" altLang="en-US" sz="2800" u="sng" dirty="0"/>
              <a:t>verticale</a:t>
            </a:r>
            <a:r>
              <a:rPr lang="it-IT" altLang="en-US" sz="2800" dirty="0"/>
              <a:t>: </a:t>
            </a:r>
          </a:p>
          <a:p>
            <a:pPr lvl="1" algn="ctr" eaLnBrk="1" hangingPunct="1">
              <a:lnSpc>
                <a:spcPct val="90000"/>
              </a:lnSpc>
              <a:buFontTx/>
              <a:buNone/>
              <a:tabLst>
                <a:tab pos="333375" algn="l"/>
                <a:tab pos="742950" algn="l"/>
              </a:tabLst>
            </a:pPr>
            <a:r>
              <a:rPr lang="it-IT" altLang="en-US" sz="3200" dirty="0">
                <a:solidFill>
                  <a:srgbClr val="FF0000"/>
                </a:solidFill>
              </a:rPr>
              <a:t>se </a:t>
            </a:r>
            <a:r>
              <a:rPr lang="it-IT" altLang="en-US" sz="3200" dirty="0">
                <a:solidFill>
                  <a:srgbClr val="FF0000"/>
                </a:solidFill>
                <a:latin typeface="French Script MT" panose="03020402040607040605" pitchFamily="66" charset="0"/>
              </a:rPr>
              <a:t>P</a:t>
            </a:r>
            <a:r>
              <a:rPr lang="it-IT" altLang="en-US" sz="3200" dirty="0">
                <a:solidFill>
                  <a:srgbClr val="FF0000"/>
                </a:solidFill>
              </a:rPr>
              <a:t> = </a:t>
            </a:r>
            <a:r>
              <a:rPr lang="it-IT" altLang="en-US" sz="3200" dirty="0">
                <a:solidFill>
                  <a:srgbClr val="FF0000"/>
                </a:solidFill>
                <a:latin typeface="French Script MT" panose="03020402040607040605" pitchFamily="66" charset="0"/>
              </a:rPr>
              <a:t>P</a:t>
            </a:r>
            <a:r>
              <a:rPr lang="it-IT" altLang="en-US" sz="3200" i="1" baseline="30000" dirty="0">
                <a:solidFill>
                  <a:srgbClr val="FF0000"/>
                </a:solidFill>
              </a:rPr>
              <a:t>e</a:t>
            </a:r>
            <a:r>
              <a:rPr lang="it-IT" altLang="en-US" sz="3200" dirty="0">
                <a:solidFill>
                  <a:srgbClr val="FF0000"/>
                </a:solidFill>
              </a:rPr>
              <a:t> </a:t>
            </a:r>
            <a:r>
              <a:rPr lang="it-IT" altLang="en-US" sz="3200" dirty="0">
                <a:solidFill>
                  <a:srgbClr val="FF0000"/>
                </a:solidFill>
                <a:sym typeface="Symbol" panose="05050102010706020507" pitchFamily="18" charset="2"/>
              </a:rPr>
              <a:t> Y = Y</a:t>
            </a:r>
            <a:r>
              <a:rPr lang="it-IT" altLang="en-US" sz="3200" baseline="30000" dirty="0">
                <a:solidFill>
                  <a:srgbClr val="FF0000"/>
                </a:solidFill>
                <a:sym typeface="Symbol" panose="05050102010706020507" pitchFamily="18" charset="2"/>
              </a:rPr>
              <a:t>FE</a:t>
            </a:r>
            <a:r>
              <a:rPr lang="it-IT"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861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06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0660" name="Rectangle 4"/>
          <p:cNvSpPr>
            <a:spLocks noGrp="1" noChangeArrowheads="1"/>
          </p:cNvSpPr>
          <p:nvPr>
            <p:ph type="title"/>
          </p:nvPr>
        </p:nvSpPr>
        <p:spPr>
          <a:xfrm>
            <a:off x="0" y="0"/>
            <a:ext cx="91440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Spostamenti della AS di BP</a:t>
            </a:r>
            <a:endParaRPr lang="it-IT" altLang="en-US"/>
          </a:p>
        </p:txBody>
      </p:sp>
      <p:sp>
        <p:nvSpPr>
          <p:cNvPr id="630789" name="Rectangle 5"/>
          <p:cNvSpPr>
            <a:spLocks noGrp="1" noChangeArrowheads="1"/>
          </p:cNvSpPr>
          <p:nvPr>
            <p:ph type="body" idx="1"/>
          </p:nvPr>
        </p:nvSpPr>
        <p:spPr>
          <a:xfrm>
            <a:off x="0" y="762000"/>
            <a:ext cx="9144000" cy="5943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en-US" dirty="0"/>
              <a:t>Prezzi e salari </a:t>
            </a:r>
            <a:r>
              <a:rPr lang="it-IT" altLang="en-US" u="sng" dirty="0"/>
              <a:t>correnti</a:t>
            </a:r>
            <a:r>
              <a:rPr lang="it-IT" altLang="en-US" dirty="0"/>
              <a:t> dipendono dalle </a:t>
            </a:r>
            <a:r>
              <a:rPr lang="it-IT" altLang="en-US" dirty="0">
                <a:solidFill>
                  <a:srgbClr val="FF0000"/>
                </a:solidFill>
              </a:rPr>
              <a:t>aspettative</a:t>
            </a:r>
            <a:r>
              <a:rPr lang="it-IT" altLang="en-US" dirty="0"/>
              <a:t> sul livello generale dei prezzi. </a:t>
            </a:r>
          </a:p>
          <a:p>
            <a:pPr lvl="1" eaLnBrk="1" hangingPunct="1">
              <a:lnSpc>
                <a:spcPct val="90000"/>
              </a:lnSpc>
            </a:pPr>
            <a:r>
              <a:rPr lang="it-IT" altLang="en-US" dirty="0"/>
              <a:t>P.e. il salario nominale </a:t>
            </a:r>
            <a:r>
              <a:rPr lang="it-IT" altLang="en-US" i="1" dirty="0"/>
              <a:t>w</a:t>
            </a:r>
            <a:r>
              <a:rPr lang="it-IT" altLang="en-US" dirty="0"/>
              <a:t> è fissato per contratto ad un livello tale da ottenere, data l’aspettativa </a:t>
            </a:r>
            <a:r>
              <a:rPr lang="it-IT" altLang="en-US" dirty="0">
                <a:latin typeface="French Script MT" panose="03020402040607040605" pitchFamily="66" charset="0"/>
              </a:rPr>
              <a:t>P</a:t>
            </a:r>
            <a:r>
              <a:rPr lang="it-IT" altLang="en-US" i="1" baseline="30000" dirty="0"/>
              <a:t>e</a:t>
            </a:r>
            <a:r>
              <a:rPr lang="it-IT" altLang="en-US" dirty="0"/>
              <a:t>, un certo salario reale </a:t>
            </a:r>
            <a:r>
              <a:rPr lang="it-IT" altLang="en-US" i="1" dirty="0"/>
              <a:t>w</a:t>
            </a:r>
            <a:r>
              <a:rPr lang="it-IT" altLang="en-US" dirty="0"/>
              <a:t>/</a:t>
            </a:r>
            <a:r>
              <a:rPr lang="it-IT" altLang="en-US" dirty="0">
                <a:latin typeface="French Script MT" panose="03020402040607040605" pitchFamily="66" charset="0"/>
              </a:rPr>
              <a:t>P</a:t>
            </a:r>
            <a:r>
              <a:rPr lang="it-IT" altLang="en-US" i="1" baseline="30000" dirty="0"/>
              <a:t>e</a:t>
            </a:r>
            <a:r>
              <a:rPr lang="it-IT" altLang="en-US" dirty="0"/>
              <a:t>.</a:t>
            </a:r>
          </a:p>
          <a:p>
            <a:pPr lvl="1" eaLnBrk="1" hangingPunct="1">
              <a:lnSpc>
                <a:spcPct val="90000"/>
              </a:lnSpc>
            </a:pPr>
            <a:r>
              <a:rPr lang="it-IT" altLang="en-US" dirty="0"/>
              <a:t>Un </a:t>
            </a:r>
            <a:r>
              <a:rPr lang="it-IT" altLang="en-US" u="sng" dirty="0"/>
              <a:t>incremento</a:t>
            </a:r>
            <a:r>
              <a:rPr lang="it-IT" altLang="en-US" dirty="0"/>
              <a:t> dei prezzi attesi (ovvero: aspettative più inflazionistiche) sposta la ASBP </a:t>
            </a:r>
            <a:r>
              <a:rPr lang="it-IT" altLang="en-US" u="sng" dirty="0"/>
              <a:t>in alto a sinistra</a:t>
            </a:r>
            <a:r>
              <a:rPr lang="it-IT" altLang="en-US" dirty="0"/>
              <a:t> (= nella curva di offerta di Lucas aumenta il termine noto).</a:t>
            </a:r>
          </a:p>
          <a:p>
            <a:pPr eaLnBrk="1" hangingPunct="1">
              <a:lnSpc>
                <a:spcPct val="90000"/>
              </a:lnSpc>
            </a:pPr>
            <a:r>
              <a:rPr lang="it-IT" altLang="en-US" dirty="0"/>
              <a:t>Una variazione nel </a:t>
            </a:r>
            <a:r>
              <a:rPr lang="it-IT" altLang="en-US" dirty="0">
                <a:solidFill>
                  <a:srgbClr val="FF0000"/>
                </a:solidFill>
              </a:rPr>
              <a:t>prezzo degli input</a:t>
            </a:r>
            <a:r>
              <a:rPr lang="it-IT" altLang="en-US" dirty="0"/>
              <a:t> o un miglioramento dell’</a:t>
            </a:r>
            <a:r>
              <a:rPr lang="it-IT" altLang="en-US" dirty="0">
                <a:solidFill>
                  <a:srgbClr val="FF0000"/>
                </a:solidFill>
              </a:rPr>
              <a:t>efficienza produttiva</a:t>
            </a:r>
            <a:r>
              <a:rPr lang="it-IT" altLang="en-US" dirty="0"/>
              <a:t> modificano i costi di produzione.</a:t>
            </a:r>
          </a:p>
          <a:p>
            <a:pPr lvl="1" eaLnBrk="1" hangingPunct="1">
              <a:lnSpc>
                <a:spcPct val="90000"/>
              </a:lnSpc>
            </a:pPr>
            <a:r>
              <a:rPr lang="it-IT" altLang="en-US" dirty="0"/>
              <a:t>P.e. uno </a:t>
            </a:r>
            <a:r>
              <a:rPr lang="it-IT" altLang="en-US" u="sng" dirty="0"/>
              <a:t>shock petrolifero</a:t>
            </a:r>
            <a:r>
              <a:rPr lang="it-IT" altLang="en-US" dirty="0"/>
              <a:t> sposta a sinistra la ASBP</a:t>
            </a:r>
          </a:p>
          <a:p>
            <a:pPr lvl="1" eaLnBrk="1" hangingPunct="1">
              <a:lnSpc>
                <a:spcPct val="90000"/>
              </a:lnSpc>
            </a:pPr>
            <a:r>
              <a:rPr lang="it-IT" altLang="en-US" dirty="0"/>
              <a:t>P.e. il </a:t>
            </a:r>
            <a:r>
              <a:rPr lang="it-IT" altLang="en-US" u="sng" dirty="0"/>
              <a:t>progresso tecnologico</a:t>
            </a:r>
            <a:r>
              <a:rPr lang="it-IT" altLang="en-US" dirty="0"/>
              <a:t> sposta a destra la ASBP</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0789">
                                            <p:txEl>
                                              <p:pRg st="1" end="1"/>
                                            </p:txEl>
                                          </p:spTgt>
                                        </p:tgtEl>
                                        <p:attrNameLst>
                                          <p:attrName>style.visibility</p:attrName>
                                        </p:attrNameLst>
                                      </p:cBhvr>
                                      <p:to>
                                        <p:strVal val="visible"/>
                                      </p:to>
                                    </p:set>
                                    <p:animEffect transition="in" filter="wipe(left)">
                                      <p:cBhvr>
                                        <p:cTn id="7" dur="500"/>
                                        <p:tgtEl>
                                          <p:spTgt spid="630789">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30789">
                                            <p:txEl>
                                              <p:pRg st="2" end="2"/>
                                            </p:txEl>
                                          </p:spTgt>
                                        </p:tgtEl>
                                        <p:attrNameLst>
                                          <p:attrName>style.visibility</p:attrName>
                                        </p:attrNameLst>
                                      </p:cBhvr>
                                      <p:to>
                                        <p:strVal val="visible"/>
                                      </p:to>
                                    </p:set>
                                    <p:animEffect transition="in" filter="wipe(left)">
                                      <p:cBhvr>
                                        <p:cTn id="10" dur="500"/>
                                        <p:tgtEl>
                                          <p:spTgt spid="630789">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30789">
                                            <p:txEl>
                                              <p:pRg st="3" end="3"/>
                                            </p:txEl>
                                          </p:spTgt>
                                        </p:tgtEl>
                                        <p:attrNameLst>
                                          <p:attrName>style.visibility</p:attrName>
                                        </p:attrNameLst>
                                      </p:cBhvr>
                                      <p:to>
                                        <p:strVal val="visible"/>
                                      </p:to>
                                    </p:set>
                                    <p:animEffect transition="in" filter="wipe(left)">
                                      <p:cBhvr>
                                        <p:cTn id="15" dur="500"/>
                                        <p:tgtEl>
                                          <p:spTgt spid="630789">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30789">
                                            <p:txEl>
                                              <p:pRg st="4" end="4"/>
                                            </p:txEl>
                                          </p:spTgt>
                                        </p:tgtEl>
                                        <p:attrNameLst>
                                          <p:attrName>style.visibility</p:attrName>
                                        </p:attrNameLst>
                                      </p:cBhvr>
                                      <p:to>
                                        <p:strVal val="visible"/>
                                      </p:to>
                                    </p:set>
                                    <p:animEffect transition="in" filter="wipe(left)">
                                      <p:cBhvr>
                                        <p:cTn id="18" dur="500"/>
                                        <p:tgtEl>
                                          <p:spTgt spid="630789">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30789">
                                            <p:txEl>
                                              <p:pRg st="5" end="5"/>
                                            </p:txEl>
                                          </p:spTgt>
                                        </p:tgtEl>
                                        <p:attrNameLst>
                                          <p:attrName>style.visibility</p:attrName>
                                        </p:attrNameLst>
                                      </p:cBhvr>
                                      <p:to>
                                        <p:strVal val="visible"/>
                                      </p:to>
                                    </p:set>
                                    <p:animEffect transition="in" filter="wipe(left)">
                                      <p:cBhvr>
                                        <p:cTn id="21" dur="500"/>
                                        <p:tgtEl>
                                          <p:spTgt spid="63078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9"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188913"/>
            <a:ext cx="91440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Spostamenti della retta AS di BP</a:t>
            </a:r>
          </a:p>
        </p:txBody>
      </p:sp>
      <p:sp>
        <p:nvSpPr>
          <p:cNvPr id="72707" name="Rectangle 3"/>
          <p:cNvSpPr>
            <a:spLocks noChangeArrowheads="1"/>
          </p:cNvSpPr>
          <p:nvPr/>
        </p:nvSpPr>
        <p:spPr bwMode="auto">
          <a:xfrm>
            <a:off x="4752975" y="6326188"/>
            <a:ext cx="466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Y</a:t>
            </a:r>
            <a:r>
              <a:rPr lang="it-IT" altLang="en-US" sz="2000" b="1" i="1" baseline="-25000" dirty="0">
                <a:solidFill>
                  <a:srgbClr val="000000"/>
                </a:solidFill>
              </a:rPr>
              <a:t>2</a:t>
            </a:r>
          </a:p>
        </p:txBody>
      </p:sp>
      <p:sp>
        <p:nvSpPr>
          <p:cNvPr id="72708" name="Rectangle 4"/>
          <p:cNvSpPr>
            <a:spLocks noChangeArrowheads="1"/>
          </p:cNvSpPr>
          <p:nvPr/>
        </p:nvSpPr>
        <p:spPr bwMode="auto">
          <a:xfrm>
            <a:off x="1524000" y="4191000"/>
            <a:ext cx="230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grpSp>
        <p:nvGrpSpPr>
          <p:cNvPr id="72709" name="Group 5"/>
          <p:cNvGrpSpPr>
            <a:grpSpLocks/>
          </p:cNvGrpSpPr>
          <p:nvPr/>
        </p:nvGrpSpPr>
        <p:grpSpPr bwMode="auto">
          <a:xfrm>
            <a:off x="8636000" y="6351588"/>
            <a:ext cx="508000" cy="506412"/>
            <a:chOff x="4622" y="3985"/>
            <a:chExt cx="320" cy="319"/>
          </a:xfrm>
        </p:grpSpPr>
        <p:sp>
          <p:nvSpPr>
            <p:cNvPr id="72732" name="Rectangle 6"/>
            <p:cNvSpPr>
              <a:spLocks noChangeArrowheads="1"/>
            </p:cNvSpPr>
            <p:nvPr/>
          </p:nvSpPr>
          <p:spPr bwMode="auto">
            <a:xfrm>
              <a:off x="4622" y="3985"/>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72733" name="Rectangle 7"/>
            <p:cNvSpPr>
              <a:spLocks noChangeArrowheads="1"/>
            </p:cNvSpPr>
            <p:nvPr/>
          </p:nvSpPr>
          <p:spPr bwMode="auto">
            <a:xfrm>
              <a:off x="4942" y="411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2710" name="Rectangle 8"/>
          <p:cNvSpPr>
            <a:spLocks noChangeArrowheads="1"/>
          </p:cNvSpPr>
          <p:nvPr/>
        </p:nvSpPr>
        <p:spPr bwMode="auto">
          <a:xfrm>
            <a:off x="930275" y="1801813"/>
            <a:ext cx="738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en-US" sz="2000" b="1">
                <a:solidFill>
                  <a:srgbClr val="000000"/>
                </a:solidFill>
                <a:latin typeface="French Script MT" panose="03020402040607040605" pitchFamily="66" charset="0"/>
              </a:rPr>
              <a:t>P</a:t>
            </a:r>
          </a:p>
        </p:txBody>
      </p:sp>
      <p:sp>
        <p:nvSpPr>
          <p:cNvPr id="72711" name="Rectangle 9"/>
          <p:cNvSpPr>
            <a:spLocks noChangeArrowheads="1"/>
          </p:cNvSpPr>
          <p:nvPr/>
        </p:nvSpPr>
        <p:spPr bwMode="auto">
          <a:xfrm>
            <a:off x="1576388" y="6326188"/>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sp>
        <p:nvSpPr>
          <p:cNvPr id="72712" name="Rectangle 10"/>
          <p:cNvSpPr>
            <a:spLocks noChangeArrowheads="1"/>
          </p:cNvSpPr>
          <p:nvPr/>
        </p:nvSpPr>
        <p:spPr bwMode="auto">
          <a:xfrm>
            <a:off x="5486400" y="2743200"/>
            <a:ext cx="8143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ASBP</a:t>
            </a:r>
            <a:r>
              <a:rPr lang="it-IT" altLang="en-US" sz="2000" b="1" i="1" baseline="-25000">
                <a:solidFill>
                  <a:srgbClr val="000000"/>
                </a:solidFill>
              </a:rPr>
              <a:t>1</a:t>
            </a:r>
          </a:p>
        </p:txBody>
      </p:sp>
      <p:sp>
        <p:nvSpPr>
          <p:cNvPr id="72713" name="Line 11"/>
          <p:cNvSpPr>
            <a:spLocks noChangeShapeType="1"/>
          </p:cNvSpPr>
          <p:nvPr/>
        </p:nvSpPr>
        <p:spPr bwMode="auto">
          <a:xfrm>
            <a:off x="1828800" y="4343400"/>
            <a:ext cx="2895600" cy="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4" name="Line 12"/>
          <p:cNvSpPr>
            <a:spLocks noChangeShapeType="1"/>
          </p:cNvSpPr>
          <p:nvPr/>
        </p:nvSpPr>
        <p:spPr bwMode="auto">
          <a:xfrm>
            <a:off x="4724400" y="4343400"/>
            <a:ext cx="0" cy="1931988"/>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5" name="Line 13"/>
          <p:cNvSpPr>
            <a:spLocks noChangeShapeType="1"/>
          </p:cNvSpPr>
          <p:nvPr/>
        </p:nvSpPr>
        <p:spPr bwMode="auto">
          <a:xfrm flipV="1">
            <a:off x="2590800" y="3276600"/>
            <a:ext cx="3589338" cy="2592388"/>
          </a:xfrm>
          <a:prstGeom prst="line">
            <a:avLst/>
          </a:prstGeom>
          <a:noFill/>
          <a:ln w="25400">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6" name="Line 14"/>
          <p:cNvSpPr>
            <a:spLocks noChangeShapeType="1"/>
          </p:cNvSpPr>
          <p:nvPr/>
        </p:nvSpPr>
        <p:spPr bwMode="auto">
          <a:xfrm>
            <a:off x="1773238" y="6261100"/>
            <a:ext cx="69357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7" name="Line 15"/>
          <p:cNvSpPr>
            <a:spLocks noChangeShapeType="1"/>
          </p:cNvSpPr>
          <p:nvPr/>
        </p:nvSpPr>
        <p:spPr bwMode="auto">
          <a:xfrm flipV="1">
            <a:off x="1785938" y="1697038"/>
            <a:ext cx="0" cy="45799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8" name="Line 16"/>
          <p:cNvSpPr>
            <a:spLocks noChangeShapeType="1"/>
          </p:cNvSpPr>
          <p:nvPr/>
        </p:nvSpPr>
        <p:spPr bwMode="auto">
          <a:xfrm>
            <a:off x="4648200" y="3429000"/>
            <a:ext cx="1157288" cy="1588"/>
          </a:xfrm>
          <a:prstGeom prst="line">
            <a:avLst/>
          </a:prstGeom>
          <a:noFill/>
          <a:ln w="762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19" name="Rectangle 17"/>
          <p:cNvSpPr>
            <a:spLocks noChangeArrowheads="1"/>
          </p:cNvSpPr>
          <p:nvPr/>
        </p:nvSpPr>
        <p:spPr bwMode="auto">
          <a:xfrm>
            <a:off x="3176588" y="6326188"/>
            <a:ext cx="387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1</a:t>
            </a:r>
          </a:p>
        </p:txBody>
      </p:sp>
      <p:sp>
        <p:nvSpPr>
          <p:cNvPr id="72720" name="Oval 18"/>
          <p:cNvSpPr>
            <a:spLocks noChangeArrowheads="1"/>
          </p:cNvSpPr>
          <p:nvPr/>
        </p:nvSpPr>
        <p:spPr bwMode="auto">
          <a:xfrm>
            <a:off x="4648200" y="4267200"/>
            <a:ext cx="95250" cy="93663"/>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2721" name="Line 19"/>
          <p:cNvSpPr>
            <a:spLocks noChangeShapeType="1"/>
          </p:cNvSpPr>
          <p:nvPr/>
        </p:nvSpPr>
        <p:spPr bwMode="auto">
          <a:xfrm>
            <a:off x="3276600" y="4267200"/>
            <a:ext cx="22225" cy="2020888"/>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2" name="Line 20"/>
          <p:cNvSpPr>
            <a:spLocks noChangeShapeType="1"/>
          </p:cNvSpPr>
          <p:nvPr/>
        </p:nvSpPr>
        <p:spPr bwMode="auto">
          <a:xfrm flipV="1">
            <a:off x="1882774" y="2690812"/>
            <a:ext cx="3589338" cy="259238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3" name="Oval 21"/>
          <p:cNvSpPr>
            <a:spLocks noChangeArrowheads="1"/>
          </p:cNvSpPr>
          <p:nvPr/>
        </p:nvSpPr>
        <p:spPr bwMode="auto">
          <a:xfrm>
            <a:off x="3200400" y="4267200"/>
            <a:ext cx="95250" cy="93663"/>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2724" name="Rectangle 22"/>
          <p:cNvSpPr>
            <a:spLocks noChangeArrowheads="1"/>
          </p:cNvSpPr>
          <p:nvPr/>
        </p:nvSpPr>
        <p:spPr bwMode="auto">
          <a:xfrm>
            <a:off x="6172200" y="3200400"/>
            <a:ext cx="9810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ASBP</a:t>
            </a:r>
            <a:r>
              <a:rPr lang="it-IT" altLang="en-US" sz="2000" b="1" i="1" baseline="-25000" dirty="0">
                <a:solidFill>
                  <a:srgbClr val="000000"/>
                </a:solidFill>
              </a:rPr>
              <a:t>2</a:t>
            </a:r>
          </a:p>
        </p:txBody>
      </p:sp>
      <p:sp>
        <p:nvSpPr>
          <p:cNvPr id="72725" name="Line 23"/>
          <p:cNvSpPr>
            <a:spLocks noChangeShapeType="1"/>
          </p:cNvSpPr>
          <p:nvPr/>
        </p:nvSpPr>
        <p:spPr bwMode="auto">
          <a:xfrm flipV="1">
            <a:off x="1835150" y="2133600"/>
            <a:ext cx="3589338" cy="2592388"/>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6" name="Line 24"/>
          <p:cNvSpPr>
            <a:spLocks noChangeShapeType="1"/>
          </p:cNvSpPr>
          <p:nvPr/>
        </p:nvSpPr>
        <p:spPr bwMode="auto">
          <a:xfrm>
            <a:off x="3519986" y="3540919"/>
            <a:ext cx="652463" cy="1588"/>
          </a:xfrm>
          <a:prstGeom prst="line">
            <a:avLst/>
          </a:prstGeom>
          <a:noFill/>
          <a:ln w="762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2727" name="Rectangle 25"/>
          <p:cNvSpPr>
            <a:spLocks noChangeArrowheads="1"/>
          </p:cNvSpPr>
          <p:nvPr/>
        </p:nvSpPr>
        <p:spPr bwMode="auto">
          <a:xfrm>
            <a:off x="3995738" y="2060575"/>
            <a:ext cx="10080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ASBP</a:t>
            </a:r>
            <a:r>
              <a:rPr lang="it-IT" altLang="en-US" sz="2000" b="1" i="1" baseline="-25000" dirty="0">
                <a:solidFill>
                  <a:srgbClr val="000000"/>
                </a:solidFill>
              </a:rPr>
              <a:t>3</a:t>
            </a:r>
          </a:p>
        </p:txBody>
      </p:sp>
      <p:sp>
        <p:nvSpPr>
          <p:cNvPr id="72728" name="Rectangle 26"/>
          <p:cNvSpPr>
            <a:spLocks noChangeArrowheads="1"/>
          </p:cNvSpPr>
          <p:nvPr/>
        </p:nvSpPr>
        <p:spPr bwMode="auto">
          <a:xfrm>
            <a:off x="5076825" y="1052513"/>
            <a:ext cx="3794125" cy="884237"/>
          </a:xfrm>
          <a:prstGeom prst="rect">
            <a:avLst/>
          </a:prstGeom>
          <a:solidFill>
            <a:schemeClr val="hlink">
              <a:alpha val="43921"/>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en-US" sz="2400"/>
              <a:t>La retta AS ha equazione: </a:t>
            </a:r>
          </a:p>
          <a:p>
            <a:pPr algn="ctr" eaLnBrk="1" hangingPunct="1"/>
            <a:r>
              <a:rPr lang="it-IT" altLang="en-US" sz="2800">
                <a:latin typeface="French Script MT" panose="03020402040607040605" pitchFamily="66" charset="0"/>
              </a:rPr>
              <a:t>P</a:t>
            </a:r>
            <a:r>
              <a:rPr lang="it-IT" altLang="en-US" sz="2800"/>
              <a:t> = </a:t>
            </a:r>
            <a:r>
              <a:rPr lang="it-IT" altLang="en-US" sz="2800">
                <a:latin typeface="Times New Roman" panose="02020603050405020304" pitchFamily="18" charset="0"/>
              </a:rPr>
              <a:t>Y/</a:t>
            </a:r>
            <a:r>
              <a:rPr lang="it-IT" altLang="en-US" sz="2800" i="1">
                <a:latin typeface="Times New Roman" panose="02020603050405020304" pitchFamily="18" charset="0"/>
              </a:rPr>
              <a:t>a</a:t>
            </a:r>
            <a:r>
              <a:rPr lang="it-IT" altLang="en-US" sz="2800">
                <a:latin typeface="Times New Roman" panose="02020603050405020304" pitchFamily="18" charset="0"/>
              </a:rPr>
              <a:t> + (</a:t>
            </a:r>
            <a:r>
              <a:rPr lang="it-IT" altLang="en-US" sz="2800">
                <a:latin typeface="French Script MT" panose="03020402040607040605" pitchFamily="66" charset="0"/>
              </a:rPr>
              <a:t>P</a:t>
            </a:r>
            <a:r>
              <a:rPr lang="it-IT" altLang="en-US" sz="2800" i="1" baseline="30000">
                <a:latin typeface="Times New Roman" panose="02020603050405020304" pitchFamily="18" charset="0"/>
              </a:rPr>
              <a:t>e</a:t>
            </a:r>
            <a:r>
              <a:rPr lang="it-IT" altLang="en-US" sz="2800"/>
              <a:t> </a:t>
            </a:r>
            <a:r>
              <a:rPr lang="it-IT" altLang="en-US" sz="2800">
                <a:latin typeface="Times New Roman" panose="02020603050405020304" pitchFamily="18" charset="0"/>
              </a:rPr>
              <a:t>– Y</a:t>
            </a:r>
            <a:r>
              <a:rPr lang="it-IT" altLang="en-US" sz="2800" baseline="30000">
                <a:latin typeface="Times New Roman" panose="02020603050405020304" pitchFamily="18" charset="0"/>
              </a:rPr>
              <a:t>FE</a:t>
            </a:r>
            <a:r>
              <a:rPr lang="it-IT" altLang="en-US" sz="2800">
                <a:latin typeface="Times New Roman" panose="02020603050405020304" pitchFamily="18" charset="0"/>
              </a:rPr>
              <a:t>/</a:t>
            </a:r>
            <a:r>
              <a:rPr lang="it-IT" altLang="en-US" sz="2800" i="1">
                <a:latin typeface="Times New Roman" panose="02020603050405020304" pitchFamily="18" charset="0"/>
              </a:rPr>
              <a:t>a</a:t>
            </a:r>
            <a:r>
              <a:rPr lang="it-IT" altLang="en-US" sz="2800">
                <a:latin typeface="Times New Roman" panose="02020603050405020304" pitchFamily="18" charset="0"/>
              </a:rPr>
              <a:t>)</a:t>
            </a:r>
          </a:p>
        </p:txBody>
      </p:sp>
      <p:sp>
        <p:nvSpPr>
          <p:cNvPr id="72729" name="Oval 27"/>
          <p:cNvSpPr>
            <a:spLocks noChangeArrowheads="1"/>
          </p:cNvSpPr>
          <p:nvPr/>
        </p:nvSpPr>
        <p:spPr bwMode="auto">
          <a:xfrm>
            <a:off x="2268538" y="4292600"/>
            <a:ext cx="95250" cy="93663"/>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2730" name="Rectangle 28"/>
          <p:cNvSpPr>
            <a:spLocks noChangeArrowheads="1"/>
          </p:cNvSpPr>
          <p:nvPr/>
        </p:nvSpPr>
        <p:spPr bwMode="auto">
          <a:xfrm>
            <a:off x="2124075" y="6308725"/>
            <a:ext cx="360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428750">
              <a:defRPr>
                <a:solidFill>
                  <a:schemeClr val="tx1"/>
                </a:solidFill>
                <a:latin typeface="Arial" panose="020B0604020202020204" pitchFamily="34" charset="0"/>
              </a:defRPr>
            </a:lvl1pPr>
            <a:lvl2pPr marL="742950" indent="-285750" defTabSz="1428750">
              <a:defRPr>
                <a:solidFill>
                  <a:schemeClr val="tx1"/>
                </a:solidFill>
                <a:latin typeface="Arial" panose="020B0604020202020204" pitchFamily="34" charset="0"/>
              </a:defRPr>
            </a:lvl2pPr>
            <a:lvl3pPr marL="1143000" indent="-228600" defTabSz="1428750">
              <a:defRPr>
                <a:solidFill>
                  <a:schemeClr val="tx1"/>
                </a:solidFill>
                <a:latin typeface="Arial" panose="020B0604020202020204" pitchFamily="34" charset="0"/>
              </a:defRPr>
            </a:lvl3pPr>
            <a:lvl4pPr marL="1600200" indent="-228600" defTabSz="1428750">
              <a:defRPr>
                <a:solidFill>
                  <a:schemeClr val="tx1"/>
                </a:solidFill>
                <a:latin typeface="Arial" panose="020B0604020202020204" pitchFamily="34" charset="0"/>
              </a:defRPr>
            </a:lvl4pPr>
            <a:lvl5pPr marL="2057400" indent="-228600" defTabSz="1428750">
              <a:defRPr>
                <a:solidFill>
                  <a:schemeClr val="tx1"/>
                </a:solidFill>
                <a:latin typeface="Arial" panose="020B0604020202020204" pitchFamily="34" charset="0"/>
              </a:defRPr>
            </a:lvl5pPr>
            <a:lvl6pPr marL="2514600" indent="-228600" defTabSz="1428750" eaLnBrk="0" fontAlgn="base" hangingPunct="0">
              <a:spcBef>
                <a:spcPct val="0"/>
              </a:spcBef>
              <a:spcAft>
                <a:spcPct val="0"/>
              </a:spcAft>
              <a:defRPr>
                <a:solidFill>
                  <a:schemeClr val="tx1"/>
                </a:solidFill>
                <a:latin typeface="Arial" panose="020B0604020202020204" pitchFamily="34" charset="0"/>
              </a:defRPr>
            </a:lvl6pPr>
            <a:lvl7pPr marL="2971800" indent="-228600" defTabSz="1428750" eaLnBrk="0" fontAlgn="base" hangingPunct="0">
              <a:spcBef>
                <a:spcPct val="0"/>
              </a:spcBef>
              <a:spcAft>
                <a:spcPct val="0"/>
              </a:spcAft>
              <a:defRPr>
                <a:solidFill>
                  <a:schemeClr val="tx1"/>
                </a:solidFill>
                <a:latin typeface="Arial" panose="020B0604020202020204" pitchFamily="34" charset="0"/>
              </a:defRPr>
            </a:lvl7pPr>
            <a:lvl8pPr marL="3429000" indent="-228600" defTabSz="1428750" eaLnBrk="0" fontAlgn="base" hangingPunct="0">
              <a:spcBef>
                <a:spcPct val="0"/>
              </a:spcBef>
              <a:spcAft>
                <a:spcPct val="0"/>
              </a:spcAft>
              <a:defRPr>
                <a:solidFill>
                  <a:schemeClr val="tx1"/>
                </a:solidFill>
                <a:latin typeface="Arial" panose="020B0604020202020204" pitchFamily="34" charset="0"/>
              </a:defRPr>
            </a:lvl8pPr>
            <a:lvl9pPr marL="3886200" indent="-228600" defTabSz="14287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Y</a:t>
            </a:r>
            <a:r>
              <a:rPr lang="it-IT" altLang="en-US" sz="2000" b="1" i="1" baseline="-25000" dirty="0">
                <a:solidFill>
                  <a:srgbClr val="000000"/>
                </a:solidFill>
              </a:rPr>
              <a:t>3</a:t>
            </a:r>
          </a:p>
        </p:txBody>
      </p:sp>
      <p:sp>
        <p:nvSpPr>
          <p:cNvPr id="72731" name="Line 29"/>
          <p:cNvSpPr>
            <a:spLocks noChangeShapeType="1"/>
          </p:cNvSpPr>
          <p:nvPr/>
        </p:nvSpPr>
        <p:spPr bwMode="auto">
          <a:xfrm>
            <a:off x="2317898" y="4369981"/>
            <a:ext cx="22077" cy="1867306"/>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7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27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27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27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270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7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27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27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27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27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27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27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p:bldP spid="72713" grpId="0" animBg="1"/>
      <p:bldP spid="72714" grpId="0" animBg="1"/>
      <p:bldP spid="72715" grpId="0" animBg="1"/>
      <p:bldP spid="72718" grpId="0" animBg="1"/>
      <p:bldP spid="72720" grpId="0" animBg="1"/>
      <p:bldP spid="72724" grpId="0"/>
      <p:bldP spid="72725" grpId="0" animBg="1"/>
      <p:bldP spid="72726" grpId="0" animBg="1"/>
      <p:bldP spid="72727" grpId="0"/>
      <p:bldP spid="72729" grpId="0" animBg="1"/>
      <p:bldP spid="72730" grpId="0"/>
      <p:bldP spid="7273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4156" y="144562"/>
            <a:ext cx="9144000" cy="692150"/>
          </a:xfrm>
        </p:spPr>
        <p:txBody>
          <a:bodyPr/>
          <a:lstStyle/>
          <a:p>
            <a:pPr eaLnBrk="1" hangingPunct="1"/>
            <a:r>
              <a:rPr lang="it-IT" altLang="en-US" sz="3600" dirty="0">
                <a:latin typeface="Times New Roman" panose="02020603050405020304" pitchFamily="18" charset="0"/>
                <a:cs typeface="Times New Roman" panose="02020603050405020304" pitchFamily="18" charset="0"/>
              </a:rPr>
              <a:t>La determinazione del reddito di equilibrio</a:t>
            </a:r>
          </a:p>
        </p:txBody>
      </p:sp>
      <p:sp>
        <p:nvSpPr>
          <p:cNvPr id="634883" name="Rectangle 3"/>
          <p:cNvSpPr>
            <a:spLocks noGrp="1" noChangeArrowheads="1"/>
          </p:cNvSpPr>
          <p:nvPr>
            <p:ph type="body" idx="1"/>
          </p:nvPr>
        </p:nvSpPr>
        <p:spPr>
          <a:xfrm>
            <a:off x="0" y="836712"/>
            <a:ext cx="9036496" cy="5472583"/>
          </a:xfrm>
        </p:spPr>
        <p:txBody>
          <a:bodyPr/>
          <a:lstStyle/>
          <a:p>
            <a:pPr eaLnBrk="1" hangingPunct="1">
              <a:lnSpc>
                <a:spcPct val="90000"/>
              </a:lnSpc>
            </a:pPr>
            <a:r>
              <a:rPr lang="it-IT" altLang="en-US" sz="2800" dirty="0">
                <a:latin typeface="Times New Roman" panose="02020603050405020304" pitchFamily="18" charset="0"/>
              </a:rPr>
              <a:t>Ipotizziamo un’economia chiusa (NX = 0) e senza lo Stato (G = 0, T = 0). La domanda aggregata è dunque </a:t>
            </a:r>
            <a:r>
              <a:rPr lang="it-IT" altLang="en-US" sz="2800" dirty="0">
                <a:solidFill>
                  <a:srgbClr val="FF0000"/>
                </a:solidFill>
                <a:latin typeface="Times New Roman" panose="02020603050405020304" pitchFamily="18" charset="0"/>
              </a:rPr>
              <a:t>AD = C + I</a:t>
            </a:r>
          </a:p>
          <a:p>
            <a:pPr eaLnBrk="1" hangingPunct="1">
              <a:lnSpc>
                <a:spcPct val="90000"/>
              </a:lnSpc>
            </a:pPr>
            <a:r>
              <a:rPr lang="it-IT" altLang="en-US" sz="2800" dirty="0">
                <a:latin typeface="Times New Roman" panose="02020603050405020304" pitchFamily="18" charset="0"/>
              </a:rPr>
              <a:t>L’</a:t>
            </a:r>
            <a:r>
              <a:rPr lang="it-IT" altLang="en-US" sz="2800" dirty="0">
                <a:solidFill>
                  <a:srgbClr val="FF0000"/>
                </a:solidFill>
                <a:latin typeface="Times New Roman" panose="02020603050405020304" pitchFamily="18" charset="0"/>
              </a:rPr>
              <a:t>equilibrio macro</a:t>
            </a:r>
            <a:r>
              <a:rPr lang="it-IT" altLang="en-US" sz="2800" dirty="0">
                <a:latin typeface="Times New Roman" panose="02020603050405020304" pitchFamily="18" charset="0"/>
              </a:rPr>
              <a:t> si ha quando l’offerta aggregata uguaglia la domanda aggregata, ovvero quando il reddito </a:t>
            </a:r>
            <a:r>
              <a:rPr lang="it-IT" altLang="en-US" sz="2800" u="sng" dirty="0">
                <a:latin typeface="Times New Roman" panose="02020603050405020304" pitchFamily="18" charset="0"/>
              </a:rPr>
              <a:t>prodotto</a:t>
            </a:r>
            <a:r>
              <a:rPr lang="it-IT" altLang="en-US" sz="2800" dirty="0">
                <a:latin typeface="Times New Roman" panose="02020603050405020304" pitchFamily="18" charset="0"/>
              </a:rPr>
              <a:t> (= il PIL) uguaglia il reddito </a:t>
            </a:r>
            <a:r>
              <a:rPr lang="it-IT" altLang="en-US" sz="2800" u="sng" dirty="0">
                <a:latin typeface="Times New Roman" panose="02020603050405020304" pitchFamily="18" charset="0"/>
              </a:rPr>
              <a:t>speso</a:t>
            </a:r>
            <a:r>
              <a:rPr lang="it-IT" altLang="en-US" sz="2800" dirty="0">
                <a:latin typeface="Times New Roman" panose="02020603050405020304" pitchFamily="18" charset="0"/>
              </a:rPr>
              <a:t> (= la AD). Ciò determina univocamente il livello di equilibrio del reddito.</a:t>
            </a:r>
            <a:endParaRPr lang="en-US" altLang="en-US" sz="2800" dirty="0">
              <a:latin typeface="Times New Roman" panose="02020603050405020304" pitchFamily="18" charset="0"/>
              <a:cs typeface="Times New Roman" panose="02020603050405020304" pitchFamily="18" charset="0"/>
              <a:sym typeface="Symbol" panose="05050102010706020507" pitchFamily="18" charset="2"/>
            </a:endParaRPr>
          </a:p>
          <a:p>
            <a:pPr lvl="1" eaLnBrk="1" hangingPunct="1">
              <a:lnSpc>
                <a:spcPct val="90000"/>
              </a:lnSpc>
            </a:pPr>
            <a:r>
              <a:rPr lang="it-IT" altLang="en-US" sz="2400" dirty="0" err="1">
                <a:latin typeface="Times New Roman" panose="02020603050405020304" pitchFamily="18" charset="0"/>
              </a:rPr>
              <a:t>N.b.</a:t>
            </a:r>
            <a:r>
              <a:rPr lang="it-IT" altLang="en-US" sz="2400" dirty="0">
                <a:latin typeface="Times New Roman" panose="02020603050405020304" pitchFamily="18" charset="0"/>
              </a:rPr>
              <a:t> ora si parla di </a:t>
            </a:r>
            <a:r>
              <a:rPr lang="it-IT" altLang="en-US" sz="2400" u="sng" dirty="0">
                <a:latin typeface="Times New Roman" panose="02020603050405020304" pitchFamily="18" charset="0"/>
              </a:rPr>
              <a:t>equilibrio</a:t>
            </a:r>
            <a:r>
              <a:rPr lang="it-IT" altLang="en-US" sz="2400" dirty="0">
                <a:latin typeface="Times New Roman" panose="02020603050405020304" pitchFamily="18" charset="0"/>
              </a:rPr>
              <a:t>, non più di identità, perché sia le componenti della AD che l’offerta aggregata sono frutto delle scelte degli agenti economici. </a:t>
            </a:r>
          </a:p>
          <a:p>
            <a:pPr lvl="1" eaLnBrk="1" hangingPunct="1">
              <a:lnSpc>
                <a:spcPct val="90000"/>
              </a:lnSpc>
            </a:pPr>
            <a:r>
              <a:rPr lang="it-IT" altLang="en-US" sz="2400" dirty="0">
                <a:latin typeface="Times New Roman" panose="02020603050405020304" pitchFamily="18" charset="0"/>
              </a:rPr>
              <a:t>La </a:t>
            </a:r>
            <a:r>
              <a:rPr lang="it-IT" altLang="en-US" sz="2400" u="sng" dirty="0">
                <a:latin typeface="Times New Roman" panose="02020603050405020304" pitchFamily="18" charset="0"/>
              </a:rPr>
              <a:t>domanda effettiva</a:t>
            </a:r>
            <a:r>
              <a:rPr lang="it-IT" altLang="en-US" sz="2400" dirty="0">
                <a:latin typeface="Times New Roman" panose="02020603050405020304" pitchFamily="18" charset="0"/>
              </a:rPr>
              <a:t> è individuata dal livello della AD in corrispondenza del reddito di equilibrio.  </a:t>
            </a:r>
          </a:p>
          <a:p>
            <a:pPr eaLnBrk="1" hangingPunct="1">
              <a:lnSpc>
                <a:spcPct val="90000"/>
              </a:lnSpc>
            </a:pPr>
            <a:r>
              <a:rPr lang="it-IT" altLang="en-US" sz="2800" dirty="0">
                <a:latin typeface="Times New Roman" panose="02020603050405020304" pitchFamily="18" charset="0"/>
              </a:rPr>
              <a:t>L’equilibrio macro può essere indicato </a:t>
            </a:r>
            <a:r>
              <a:rPr lang="it-IT" altLang="en-US" sz="2800" u="sng" dirty="0">
                <a:latin typeface="Times New Roman" panose="02020603050405020304" pitchFamily="18" charset="0"/>
              </a:rPr>
              <a:t>sia</a:t>
            </a:r>
            <a:r>
              <a:rPr lang="it-IT" altLang="en-US" sz="2800" dirty="0">
                <a:latin typeface="Times New Roman" panose="02020603050405020304" pitchFamily="18" charset="0"/>
              </a:rPr>
              <a:t> come </a:t>
            </a:r>
            <a:r>
              <a:rPr lang="it-IT" altLang="en-US" sz="2800" b="1" dirty="0">
                <a:solidFill>
                  <a:srgbClr val="FF0000"/>
                </a:solidFill>
                <a:latin typeface="Times New Roman" panose="02020603050405020304" pitchFamily="18" charset="0"/>
              </a:rPr>
              <a:t>Y = C + I</a:t>
            </a:r>
            <a:r>
              <a:rPr lang="it-IT" altLang="en-US" sz="2800" dirty="0">
                <a:latin typeface="Times New Roman" panose="02020603050405020304" pitchFamily="18" charset="0"/>
              </a:rPr>
              <a:t> </a:t>
            </a:r>
          </a:p>
          <a:p>
            <a:pPr eaLnBrk="1" hangingPunct="1">
              <a:lnSpc>
                <a:spcPct val="90000"/>
              </a:lnSpc>
              <a:buFontTx/>
              <a:buNone/>
            </a:pPr>
            <a:r>
              <a:rPr lang="it-IT" altLang="en-US" sz="2800" dirty="0">
                <a:latin typeface="Times New Roman" panose="02020603050405020304" pitchFamily="18" charset="0"/>
              </a:rPr>
              <a:t>	</a:t>
            </a:r>
            <a:r>
              <a:rPr lang="it-IT" altLang="en-US" sz="2800" u="sng" dirty="0">
                <a:latin typeface="Times New Roman" panose="02020603050405020304" pitchFamily="18" charset="0"/>
              </a:rPr>
              <a:t>che</a:t>
            </a:r>
            <a:r>
              <a:rPr lang="it-IT" altLang="en-US" sz="2800" dirty="0">
                <a:latin typeface="Times New Roman" panose="02020603050405020304" pitchFamily="18" charset="0"/>
              </a:rPr>
              <a:t>, considerando che S = Y – C, come </a:t>
            </a:r>
            <a:r>
              <a:rPr lang="it-IT" altLang="en-US" sz="2800" b="1" dirty="0">
                <a:solidFill>
                  <a:srgbClr val="FF0000"/>
                </a:solidFill>
                <a:latin typeface="Times New Roman" panose="02020603050405020304" pitchFamily="18" charset="0"/>
              </a:rPr>
              <a:t>S = 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488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88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88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634883">
                                            <p:txEl>
                                              <p:pRg st="4" end="4"/>
                                            </p:txEl>
                                          </p:spTgt>
                                        </p:tgtEl>
                                        <p:attrNameLst>
                                          <p:attrName>style.visibility</p:attrName>
                                        </p:attrNameLst>
                                      </p:cBhvr>
                                      <p:to>
                                        <p:strVal val="visible"/>
                                      </p:to>
                                    </p:set>
                                    <p:anim calcmode="lin" valueType="num">
                                      <p:cBhvr additive="base">
                                        <p:cTn id="15" dur="500" fill="hold"/>
                                        <p:tgtEl>
                                          <p:spTgt spid="63488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3488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34883">
                                            <p:txEl>
                                              <p:pRg st="5" end="5"/>
                                            </p:txEl>
                                          </p:spTgt>
                                        </p:tgtEl>
                                        <p:attrNameLst>
                                          <p:attrName>style.visibility</p:attrName>
                                        </p:attrNameLst>
                                      </p:cBhvr>
                                      <p:to>
                                        <p:strVal val="visible"/>
                                      </p:to>
                                    </p:set>
                                    <p:anim calcmode="lin" valueType="num">
                                      <p:cBhvr additive="base">
                                        <p:cTn id="19" dur="500" fill="hold"/>
                                        <p:tgtEl>
                                          <p:spTgt spid="63488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8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68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6804" name="Rectangle 4"/>
          <p:cNvSpPr>
            <a:spLocks noGrp="1" noChangeArrowheads="1"/>
          </p:cNvSpPr>
          <p:nvPr>
            <p:ph type="title"/>
          </p:nvPr>
        </p:nvSpPr>
        <p:spPr>
          <a:xfrm>
            <a:off x="685800" y="152400"/>
            <a:ext cx="777240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L’equilibrio macro di LP</a:t>
            </a:r>
          </a:p>
        </p:txBody>
      </p:sp>
      <p:sp>
        <p:nvSpPr>
          <p:cNvPr id="636933" name="Rectangle 5"/>
          <p:cNvSpPr>
            <a:spLocks noGrp="1" noChangeArrowheads="1"/>
          </p:cNvSpPr>
          <p:nvPr>
            <p:ph type="body" idx="1"/>
          </p:nvPr>
        </p:nvSpPr>
        <p:spPr>
          <a:xfrm>
            <a:off x="152400" y="1125538"/>
            <a:ext cx="8839200" cy="504031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2800" dirty="0"/>
              <a:t>Graficamente, l’equilibrio macro di </a:t>
            </a:r>
            <a:r>
              <a:rPr lang="it-IT" altLang="en-US" sz="2800" u="sng" dirty="0"/>
              <a:t>lungo periodo</a:t>
            </a:r>
            <a:r>
              <a:rPr lang="it-IT" altLang="en-US" sz="2800" dirty="0"/>
              <a:t> si ottiene nel </a:t>
            </a:r>
            <a:r>
              <a:rPr lang="it-IT" altLang="en-US" sz="2800" u="sng" dirty="0"/>
              <a:t>punto di intersezione</a:t>
            </a:r>
            <a:r>
              <a:rPr lang="it-IT" altLang="en-US" sz="2800" dirty="0"/>
              <a:t> tra la AD e la ASLP.</a:t>
            </a:r>
          </a:p>
          <a:p>
            <a:pPr lvl="1" eaLnBrk="1" hangingPunct="1"/>
            <a:r>
              <a:rPr lang="it-IT" altLang="en-US" sz="2400" dirty="0"/>
              <a:t>Si ottiene così la coppia (Y*,</a:t>
            </a:r>
            <a:r>
              <a:rPr lang="it-IT" altLang="en-US" sz="2400" dirty="0">
                <a:latin typeface="French Script MT" panose="03020402040607040605" pitchFamily="66" charset="0"/>
              </a:rPr>
              <a:t>P</a:t>
            </a:r>
            <a:r>
              <a:rPr lang="it-IT" altLang="en-US" sz="2400" i="1" dirty="0"/>
              <a:t>*</a:t>
            </a:r>
            <a:r>
              <a:rPr lang="it-IT" altLang="en-US" sz="2400" dirty="0"/>
              <a:t>) di equilibrio</a:t>
            </a:r>
          </a:p>
          <a:p>
            <a:pPr eaLnBrk="1" hangingPunct="1"/>
            <a:r>
              <a:rPr lang="it-IT" altLang="en-US" sz="2800" dirty="0"/>
              <a:t>L’</a:t>
            </a:r>
            <a:r>
              <a:rPr lang="it-IT" altLang="en-US" sz="2800" u="sng" dirty="0"/>
              <a:t>output di equilibrio</a:t>
            </a:r>
            <a:r>
              <a:rPr lang="it-IT" altLang="en-US" sz="2800" dirty="0"/>
              <a:t> di LP è pari al livello naturale Y</a:t>
            </a:r>
            <a:r>
              <a:rPr lang="it-IT" altLang="en-US" sz="2800" baseline="30000" dirty="0"/>
              <a:t>FE</a:t>
            </a:r>
            <a:r>
              <a:rPr lang="it-IT" altLang="en-US" sz="2800" dirty="0"/>
              <a:t>.</a:t>
            </a:r>
          </a:p>
          <a:p>
            <a:pPr eaLnBrk="1" hangingPunct="1"/>
            <a:r>
              <a:rPr lang="it-IT" altLang="en-US" sz="2800" dirty="0"/>
              <a:t>Quindi nel caso della macro “classica” l’equilibrio di LP assicura sempre il pieno impiego delle risorse (e di conseguenza una DIS pari al TND)</a:t>
            </a:r>
          </a:p>
          <a:p>
            <a:pPr eaLnBrk="1" hangingPunct="1"/>
            <a:r>
              <a:rPr lang="it-IT" altLang="en-US" sz="2800" dirty="0" err="1"/>
              <a:t>N.b.</a:t>
            </a:r>
            <a:r>
              <a:rPr lang="it-IT" altLang="en-US" sz="2800" dirty="0"/>
              <a:t>: anche la retta ASBP passa per il punto di equilibrio macro (cfr. di nuovo la retta di offerta di Lucas).</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6933">
                                            <p:txEl>
                                              <p:pRg st="3" end="3"/>
                                            </p:txEl>
                                          </p:spTgt>
                                        </p:tgtEl>
                                        <p:attrNameLst>
                                          <p:attrName>style.visibility</p:attrName>
                                        </p:attrNameLst>
                                      </p:cBhvr>
                                      <p:to>
                                        <p:strVal val="visible"/>
                                      </p:to>
                                    </p:set>
                                    <p:animEffect transition="in" filter="wipe(left)">
                                      <p:cBhvr>
                                        <p:cTn id="7" dur="500"/>
                                        <p:tgtEl>
                                          <p:spTgt spid="63693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6933">
                                            <p:txEl>
                                              <p:pRg st="4" end="4"/>
                                            </p:txEl>
                                          </p:spTgt>
                                        </p:tgtEl>
                                        <p:attrNameLst>
                                          <p:attrName>style.visibility</p:attrName>
                                        </p:attrNameLst>
                                      </p:cBhvr>
                                      <p:to>
                                        <p:strVal val="visible"/>
                                      </p:to>
                                    </p:set>
                                    <p:animEffect transition="in" filter="wipe(left)">
                                      <p:cBhvr>
                                        <p:cTn id="12" dur="500"/>
                                        <p:tgtEl>
                                          <p:spTgt spid="6369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933"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885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grpSp>
        <p:nvGrpSpPr>
          <p:cNvPr id="78852" name="Group 4"/>
          <p:cNvGrpSpPr>
            <a:grpSpLocks/>
          </p:cNvGrpSpPr>
          <p:nvPr/>
        </p:nvGrpSpPr>
        <p:grpSpPr bwMode="auto">
          <a:xfrm>
            <a:off x="4498980" y="5981700"/>
            <a:ext cx="388938" cy="582613"/>
            <a:chOff x="2452" y="3771"/>
            <a:chExt cx="245" cy="367"/>
          </a:xfrm>
        </p:grpSpPr>
        <p:sp>
          <p:nvSpPr>
            <p:cNvPr id="78875" name="Rectangle 5"/>
            <p:cNvSpPr>
              <a:spLocks noChangeArrowheads="1"/>
            </p:cNvSpPr>
            <p:nvPr/>
          </p:nvSpPr>
          <p:spPr bwMode="auto">
            <a:xfrm>
              <a:off x="2452" y="3771"/>
              <a:ext cx="245"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Y</a:t>
              </a:r>
              <a:r>
                <a:rPr lang="it-IT" altLang="en-US" sz="2000" b="1" baseline="30000" dirty="0">
                  <a:solidFill>
                    <a:srgbClr val="000000"/>
                  </a:solidFill>
                </a:rPr>
                <a:t>FE</a:t>
              </a:r>
            </a:p>
          </p:txBody>
        </p:sp>
        <p:sp>
          <p:nvSpPr>
            <p:cNvPr id="78876" name="Rectangle 6"/>
            <p:cNvSpPr>
              <a:spLocks noChangeArrowheads="1"/>
            </p:cNvSpPr>
            <p:nvPr/>
          </p:nvSpPr>
          <p:spPr bwMode="auto">
            <a:xfrm>
              <a:off x="2631" y="3946"/>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78853" name="Group 7"/>
          <p:cNvGrpSpPr>
            <a:grpSpLocks/>
          </p:cNvGrpSpPr>
          <p:nvPr/>
        </p:nvGrpSpPr>
        <p:grpSpPr bwMode="auto">
          <a:xfrm>
            <a:off x="8661400" y="5943600"/>
            <a:ext cx="482600" cy="542925"/>
            <a:chOff x="4783" y="3768"/>
            <a:chExt cx="304" cy="342"/>
          </a:xfrm>
        </p:grpSpPr>
        <p:sp>
          <p:nvSpPr>
            <p:cNvPr id="78873" name="Rectangle 8"/>
            <p:cNvSpPr>
              <a:spLocks noChangeArrowheads="1"/>
            </p:cNvSpPr>
            <p:nvPr/>
          </p:nvSpPr>
          <p:spPr bwMode="auto">
            <a:xfrm>
              <a:off x="4783" y="3768"/>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78874" name="Rectangle 9"/>
            <p:cNvSpPr>
              <a:spLocks noChangeArrowheads="1"/>
            </p:cNvSpPr>
            <p:nvPr/>
          </p:nvSpPr>
          <p:spPr bwMode="auto">
            <a:xfrm>
              <a:off x="5087" y="391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78854" name="Group 10"/>
          <p:cNvGrpSpPr>
            <a:grpSpLocks/>
          </p:cNvGrpSpPr>
          <p:nvPr/>
        </p:nvGrpSpPr>
        <p:grpSpPr bwMode="auto">
          <a:xfrm>
            <a:off x="1447800" y="1752600"/>
            <a:ext cx="165100" cy="542925"/>
            <a:chOff x="627" y="1104"/>
            <a:chExt cx="104" cy="342"/>
          </a:xfrm>
        </p:grpSpPr>
        <p:sp>
          <p:nvSpPr>
            <p:cNvPr id="78871" name="Rectangle 11"/>
            <p:cNvSpPr>
              <a:spLocks noChangeArrowheads="1"/>
            </p:cNvSpPr>
            <p:nvPr/>
          </p:nvSpPr>
          <p:spPr bwMode="auto">
            <a:xfrm>
              <a:off x="644" y="1104"/>
              <a:ext cx="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latin typeface="French Script MT" panose="03020402040607040605" pitchFamily="66" charset="0"/>
                </a:rPr>
                <a:t>P</a:t>
              </a:r>
            </a:p>
          </p:txBody>
        </p:sp>
        <p:sp>
          <p:nvSpPr>
            <p:cNvPr id="78872" name="Rectangle 12"/>
            <p:cNvSpPr>
              <a:spLocks noChangeArrowheads="1"/>
            </p:cNvSpPr>
            <p:nvPr/>
          </p:nvSpPr>
          <p:spPr bwMode="auto">
            <a:xfrm>
              <a:off x="627" y="125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8855" name="Rectangle 13"/>
          <p:cNvSpPr>
            <a:spLocks noChangeArrowheads="1"/>
          </p:cNvSpPr>
          <p:nvPr/>
        </p:nvSpPr>
        <p:spPr bwMode="auto">
          <a:xfrm>
            <a:off x="1441450" y="5981700"/>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78856" name="Group 14"/>
          <p:cNvGrpSpPr>
            <a:grpSpLocks/>
          </p:cNvGrpSpPr>
          <p:nvPr/>
        </p:nvGrpSpPr>
        <p:grpSpPr bwMode="auto">
          <a:xfrm>
            <a:off x="1371600" y="3962400"/>
            <a:ext cx="236538" cy="542925"/>
            <a:chOff x="122" y="2490"/>
            <a:chExt cx="149" cy="342"/>
          </a:xfrm>
        </p:grpSpPr>
        <p:sp>
          <p:nvSpPr>
            <p:cNvPr id="78869" name="Rectangle 15"/>
            <p:cNvSpPr>
              <a:spLocks noChangeArrowheads="1"/>
            </p:cNvSpPr>
            <p:nvPr/>
          </p:nvSpPr>
          <p:spPr bwMode="auto">
            <a:xfrm>
              <a:off x="122" y="2490"/>
              <a:ext cx="14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latin typeface="French Script MT" panose="03020402040607040605" pitchFamily="66" charset="0"/>
                </a:rPr>
                <a:t>P</a:t>
              </a:r>
              <a:r>
                <a:rPr lang="it-IT" altLang="en-US" sz="2000" b="1" i="1" dirty="0">
                  <a:solidFill>
                    <a:srgbClr val="000000"/>
                  </a:solidFill>
                </a:rPr>
                <a:t>*</a:t>
              </a:r>
            </a:p>
          </p:txBody>
        </p:sp>
        <p:sp>
          <p:nvSpPr>
            <p:cNvPr id="78870" name="Rectangle 16"/>
            <p:cNvSpPr>
              <a:spLocks noChangeArrowheads="1"/>
            </p:cNvSpPr>
            <p:nvPr/>
          </p:nvSpPr>
          <p:spPr bwMode="auto">
            <a:xfrm>
              <a:off x="214" y="2640"/>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8857" name="Freeform 17"/>
          <p:cNvSpPr>
            <a:spLocks/>
          </p:cNvSpPr>
          <p:nvPr/>
        </p:nvSpPr>
        <p:spPr bwMode="auto">
          <a:xfrm>
            <a:off x="1692275" y="1798638"/>
            <a:ext cx="7261225" cy="4151312"/>
          </a:xfrm>
          <a:custGeom>
            <a:avLst/>
            <a:gdLst>
              <a:gd name="T0" fmla="*/ 0 w 4574"/>
              <a:gd name="T1" fmla="*/ 0 h 2615"/>
              <a:gd name="T2" fmla="*/ 0 w 4574"/>
              <a:gd name="T3" fmla="*/ 4149725 h 2615"/>
              <a:gd name="T4" fmla="*/ 7259638 w 4574"/>
              <a:gd name="T5" fmla="*/ 4149725 h 2615"/>
              <a:gd name="T6" fmla="*/ 0 60000 65536"/>
              <a:gd name="T7" fmla="*/ 0 60000 65536"/>
              <a:gd name="T8" fmla="*/ 0 60000 65536"/>
            </a:gdLst>
            <a:ahLst/>
            <a:cxnLst>
              <a:cxn ang="T6">
                <a:pos x="T0" y="T1"/>
              </a:cxn>
              <a:cxn ang="T7">
                <a:pos x="T2" y="T3"/>
              </a:cxn>
              <a:cxn ang="T8">
                <a:pos x="T4" y="T5"/>
              </a:cxn>
            </a:cxnLst>
            <a:rect l="0" t="0" r="r" b="b"/>
            <a:pathLst>
              <a:path w="4574" h="2615">
                <a:moveTo>
                  <a:pt x="0" y="0"/>
                </a:moveTo>
                <a:lnTo>
                  <a:pt x="0" y="2614"/>
                </a:lnTo>
                <a:lnTo>
                  <a:pt x="4573" y="2614"/>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78858" name="Group 18"/>
          <p:cNvGrpSpPr>
            <a:grpSpLocks/>
          </p:cNvGrpSpPr>
          <p:nvPr/>
        </p:nvGrpSpPr>
        <p:grpSpPr bwMode="auto">
          <a:xfrm>
            <a:off x="6515100" y="4927600"/>
            <a:ext cx="133350" cy="542925"/>
            <a:chOff x="4104" y="3104"/>
            <a:chExt cx="84" cy="342"/>
          </a:xfrm>
        </p:grpSpPr>
        <p:sp>
          <p:nvSpPr>
            <p:cNvPr id="78867" name="Rectangle 19"/>
            <p:cNvSpPr>
              <a:spLocks noChangeArrowheads="1"/>
            </p:cNvSpPr>
            <p:nvPr/>
          </p:nvSpPr>
          <p:spPr bwMode="auto">
            <a:xfrm>
              <a:off x="4104" y="310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78868" name="Rectangle 20"/>
            <p:cNvSpPr>
              <a:spLocks noChangeArrowheads="1"/>
            </p:cNvSpPr>
            <p:nvPr/>
          </p:nvSpPr>
          <p:spPr bwMode="auto">
            <a:xfrm>
              <a:off x="4188" y="325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8859" name="Line 21"/>
          <p:cNvSpPr>
            <a:spLocks noChangeShapeType="1"/>
          </p:cNvSpPr>
          <p:nvPr/>
        </p:nvSpPr>
        <p:spPr bwMode="auto">
          <a:xfrm flipH="1" flipV="1">
            <a:off x="2700338" y="3040063"/>
            <a:ext cx="3709987" cy="207645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38998" name="Line 22"/>
          <p:cNvSpPr>
            <a:spLocks noChangeShapeType="1"/>
          </p:cNvSpPr>
          <p:nvPr/>
        </p:nvSpPr>
        <p:spPr bwMode="auto">
          <a:xfrm flipV="1">
            <a:off x="2627313" y="2852738"/>
            <a:ext cx="3883025" cy="2405062"/>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61" name="Freeform 23"/>
          <p:cNvSpPr>
            <a:spLocks/>
          </p:cNvSpPr>
          <p:nvPr/>
        </p:nvSpPr>
        <p:spPr bwMode="auto">
          <a:xfrm>
            <a:off x="4484688" y="4016375"/>
            <a:ext cx="141287" cy="120650"/>
          </a:xfrm>
          <a:custGeom>
            <a:avLst/>
            <a:gdLst>
              <a:gd name="T0" fmla="*/ 69850 w 89"/>
              <a:gd name="T1" fmla="*/ 119063 h 76"/>
              <a:gd name="T2" fmla="*/ 104775 w 89"/>
              <a:gd name="T3" fmla="*/ 109538 h 76"/>
              <a:gd name="T4" fmla="*/ 128587 w 89"/>
              <a:gd name="T5" fmla="*/ 88900 h 76"/>
              <a:gd name="T6" fmla="*/ 139700 w 89"/>
              <a:gd name="T7" fmla="*/ 60325 h 76"/>
              <a:gd name="T8" fmla="*/ 128587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39000" name="Text Box 24"/>
          <p:cNvSpPr txBox="1">
            <a:spLocks noChangeArrowheads="1"/>
          </p:cNvSpPr>
          <p:nvPr/>
        </p:nvSpPr>
        <p:spPr bwMode="auto">
          <a:xfrm>
            <a:off x="6537325" y="2479675"/>
            <a:ext cx="963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ASBP</a:t>
            </a:r>
          </a:p>
        </p:txBody>
      </p:sp>
      <p:sp>
        <p:nvSpPr>
          <p:cNvPr id="78863" name="Text Box 25"/>
          <p:cNvSpPr txBox="1">
            <a:spLocks noChangeArrowheads="1"/>
          </p:cNvSpPr>
          <p:nvPr/>
        </p:nvSpPr>
        <p:spPr bwMode="auto">
          <a:xfrm>
            <a:off x="6477000" y="4876800"/>
            <a:ext cx="625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AD</a:t>
            </a:r>
          </a:p>
        </p:txBody>
      </p:sp>
      <p:sp>
        <p:nvSpPr>
          <p:cNvPr id="78864" name="Line 26"/>
          <p:cNvSpPr>
            <a:spLocks noChangeShapeType="1"/>
          </p:cNvSpPr>
          <p:nvPr/>
        </p:nvSpPr>
        <p:spPr bwMode="auto">
          <a:xfrm>
            <a:off x="4572000" y="1981200"/>
            <a:ext cx="0" cy="396240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8865" name="Line 27"/>
          <p:cNvSpPr>
            <a:spLocks noChangeShapeType="1"/>
          </p:cNvSpPr>
          <p:nvPr/>
        </p:nvSpPr>
        <p:spPr bwMode="auto">
          <a:xfrm>
            <a:off x="1676400" y="4114800"/>
            <a:ext cx="28956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8866" name="Text Box 28"/>
          <p:cNvSpPr txBox="1">
            <a:spLocks noChangeArrowheads="1"/>
          </p:cNvSpPr>
          <p:nvPr/>
        </p:nvSpPr>
        <p:spPr bwMode="auto">
          <a:xfrm>
            <a:off x="4572000" y="1676400"/>
            <a:ext cx="963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ASLP</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38998"/>
                                        </p:tgtEl>
                                        <p:attrNameLst>
                                          <p:attrName>style.visibility</p:attrName>
                                        </p:attrNameLst>
                                      </p:cBhvr>
                                      <p:to>
                                        <p:strVal val="visible"/>
                                      </p:to>
                                    </p:set>
                                    <p:animEffect transition="in" filter="checkerboard(across)">
                                      <p:cBhvr>
                                        <p:cTn id="7" dur="500"/>
                                        <p:tgtEl>
                                          <p:spTgt spid="63899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39000"/>
                                        </p:tgtEl>
                                        <p:attrNameLst>
                                          <p:attrName>style.visibility</p:attrName>
                                        </p:attrNameLst>
                                      </p:cBhvr>
                                      <p:to>
                                        <p:strVal val="visible"/>
                                      </p:to>
                                    </p:set>
                                    <p:animEffect transition="in" filter="checkerboard(across)">
                                      <p:cBhvr>
                                        <p:cTn id="10" dur="500"/>
                                        <p:tgtEl>
                                          <p:spTgt spid="639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9000"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55650" y="188913"/>
            <a:ext cx="7772400" cy="863600"/>
          </a:xfrm>
        </p:spPr>
        <p:txBody>
          <a:bodyPr/>
          <a:lstStyle/>
          <a:p>
            <a:pPr eaLnBrk="1" hangingPunct="1"/>
            <a:r>
              <a:rPr lang="it-IT" altLang="en-US"/>
              <a:t>L’equilibrio macro classico</a:t>
            </a:r>
          </a:p>
        </p:txBody>
      </p:sp>
      <p:sp>
        <p:nvSpPr>
          <p:cNvPr id="80899" name="Rectangle 3"/>
          <p:cNvSpPr>
            <a:spLocks noGrp="1" noChangeArrowheads="1"/>
          </p:cNvSpPr>
          <p:nvPr>
            <p:ph type="body" idx="1"/>
          </p:nvPr>
        </p:nvSpPr>
        <p:spPr>
          <a:xfrm>
            <a:off x="323850" y="981075"/>
            <a:ext cx="8569325" cy="5543550"/>
          </a:xfrm>
        </p:spPr>
        <p:txBody>
          <a:bodyPr/>
          <a:lstStyle/>
          <a:p>
            <a:pPr eaLnBrk="1" hangingPunct="1">
              <a:lnSpc>
                <a:spcPct val="90000"/>
              </a:lnSpc>
            </a:pPr>
            <a:r>
              <a:rPr lang="it-IT" altLang="en-US" sz="2400" dirty="0"/>
              <a:t>Il grafico seguente riassume il punto di vista macro degli economisti “classici”, del passato (p.e. Fisher 1911) e moderni.</a:t>
            </a:r>
          </a:p>
          <a:p>
            <a:pPr eaLnBrk="1" hangingPunct="1">
              <a:lnSpc>
                <a:spcPct val="90000"/>
              </a:lnSpc>
            </a:pPr>
            <a:r>
              <a:rPr lang="it-IT" altLang="en-US" sz="2400" u="sng" dirty="0"/>
              <a:t>Nel primo quadrante</a:t>
            </a:r>
            <a:r>
              <a:rPr lang="it-IT" altLang="en-US" sz="2400" dirty="0"/>
              <a:t> si determina il livello di occupazione di equilibrio N* all’intersezione tra domanda ed offerta di lavoro.</a:t>
            </a:r>
          </a:p>
          <a:p>
            <a:pPr lvl="1" eaLnBrk="1" hangingPunct="1">
              <a:lnSpc>
                <a:spcPct val="90000"/>
              </a:lnSpc>
            </a:pPr>
            <a:r>
              <a:rPr lang="it-IT" altLang="en-US" sz="2000" dirty="0"/>
              <a:t>Allo stesso modo si può trovare il livello di equilibrio di qualsiasi altro fattore di produzione.</a:t>
            </a:r>
          </a:p>
          <a:p>
            <a:pPr eaLnBrk="1" hangingPunct="1">
              <a:lnSpc>
                <a:spcPct val="90000"/>
              </a:lnSpc>
            </a:pPr>
            <a:r>
              <a:rPr lang="it-IT" altLang="en-US" sz="2400" u="sng" dirty="0"/>
              <a:t>Nel secondo quadrante</a:t>
            </a:r>
            <a:r>
              <a:rPr lang="it-IT" altLang="en-US" sz="2400" dirty="0"/>
              <a:t> il livello di equilibrio dell’occupazione (e di tutti gli altri fattori) determina la produzione aggregata (PIL reale) in base alla funzione di produzione aggregata APF.</a:t>
            </a:r>
          </a:p>
          <a:p>
            <a:pPr eaLnBrk="1" hangingPunct="1">
              <a:lnSpc>
                <a:spcPct val="90000"/>
              </a:lnSpc>
            </a:pPr>
            <a:r>
              <a:rPr lang="it-IT" altLang="en-US" sz="2400" u="sng" dirty="0"/>
              <a:t>Nel terzo quadrante</a:t>
            </a:r>
            <a:r>
              <a:rPr lang="it-IT" altLang="en-US" sz="2400" dirty="0"/>
              <a:t> il PIL reale così determinato ci serve per rappresentare l’offerta aggregata AS come una retta verticale. La AD dipende invece negativamente dal livello generale dei prezzi. </a:t>
            </a:r>
          </a:p>
          <a:p>
            <a:pPr eaLnBrk="1" hangingPunct="1">
              <a:lnSpc>
                <a:spcPct val="90000"/>
              </a:lnSpc>
            </a:pPr>
            <a:r>
              <a:rPr lang="it-IT" altLang="en-US" sz="2400" dirty="0"/>
              <a:t>All’intersezione tra AS verticale ed AD si trova l’</a:t>
            </a:r>
            <a:r>
              <a:rPr lang="it-IT" altLang="en-US" sz="2400" u="sng" dirty="0"/>
              <a:t>equilibrio macro</a:t>
            </a:r>
            <a:r>
              <a:rPr lang="it-IT" altLang="en-US" sz="2400" dirty="0"/>
              <a:t> (Y*, </a:t>
            </a:r>
            <a:r>
              <a:rPr lang="it-IT" altLang="en-US" sz="2400" b="1" dirty="0">
                <a:latin typeface="French Script MT" panose="03020402040607040605" pitchFamily="66" charset="0"/>
              </a:rPr>
              <a:t>P</a:t>
            </a:r>
            <a:r>
              <a:rPr lang="it-IT" altLang="en-US" sz="2400" dirty="0">
                <a:latin typeface="French Script MT" panose="03020402040607040605" pitchFamily="66" charset="0"/>
              </a:rPr>
              <a:t>*</a:t>
            </a:r>
            <a:r>
              <a:rPr lang="it-IT" altLang="en-US" sz="2400" dirty="0"/>
              <a:t>), dove Y* è sempre al livello di pieno impiego determinato dalla APF nel secondo quadrante.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31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grpSp>
        <p:nvGrpSpPr>
          <p:cNvPr id="13316" name="Group 4"/>
          <p:cNvGrpSpPr>
            <a:grpSpLocks/>
          </p:cNvGrpSpPr>
          <p:nvPr/>
        </p:nvGrpSpPr>
        <p:grpSpPr bwMode="auto">
          <a:xfrm>
            <a:off x="228600" y="609600"/>
            <a:ext cx="8574088" cy="5599113"/>
            <a:chOff x="169" y="390"/>
            <a:chExt cx="5401" cy="3527"/>
          </a:xfrm>
        </p:grpSpPr>
        <p:sp>
          <p:nvSpPr>
            <p:cNvPr id="13317" name="Rectangle 5"/>
            <p:cNvSpPr>
              <a:spLocks noChangeArrowheads="1"/>
            </p:cNvSpPr>
            <p:nvPr/>
          </p:nvSpPr>
          <p:spPr bwMode="auto">
            <a:xfrm>
              <a:off x="400" y="390"/>
              <a:ext cx="4994" cy="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3200">
                  <a:solidFill>
                    <a:srgbClr val="000000"/>
                  </a:solidFill>
                  <a:latin typeface="Times New Roman" panose="02020603050405020304" pitchFamily="18" charset="0"/>
                </a:rPr>
                <a:t>Le oscillazioni della spesa per investimenti USA</a:t>
              </a:r>
            </a:p>
          </p:txBody>
        </p:sp>
        <p:sp>
          <p:nvSpPr>
            <p:cNvPr id="13318" name="Rectangle 6"/>
            <p:cNvSpPr>
              <a:spLocks noChangeArrowheads="1"/>
            </p:cNvSpPr>
            <p:nvPr/>
          </p:nvSpPr>
          <p:spPr bwMode="auto">
            <a:xfrm>
              <a:off x="2073" y="931"/>
              <a:ext cx="116" cy="2739"/>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319" name="Rectangle 7"/>
            <p:cNvSpPr>
              <a:spLocks noChangeArrowheads="1"/>
            </p:cNvSpPr>
            <p:nvPr/>
          </p:nvSpPr>
          <p:spPr bwMode="auto">
            <a:xfrm>
              <a:off x="3377" y="931"/>
              <a:ext cx="66" cy="2739"/>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320" name="Rectangle 8"/>
            <p:cNvSpPr>
              <a:spLocks noChangeArrowheads="1"/>
            </p:cNvSpPr>
            <p:nvPr/>
          </p:nvSpPr>
          <p:spPr bwMode="auto">
            <a:xfrm>
              <a:off x="4730" y="931"/>
              <a:ext cx="82" cy="2739"/>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321" name="Rectangle 9"/>
            <p:cNvSpPr>
              <a:spLocks noChangeArrowheads="1"/>
            </p:cNvSpPr>
            <p:nvPr/>
          </p:nvSpPr>
          <p:spPr bwMode="auto">
            <a:xfrm>
              <a:off x="3575" y="931"/>
              <a:ext cx="165" cy="2739"/>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322" name="Rectangle 10"/>
            <p:cNvSpPr>
              <a:spLocks noChangeArrowheads="1"/>
            </p:cNvSpPr>
            <p:nvPr/>
          </p:nvSpPr>
          <p:spPr bwMode="auto">
            <a:xfrm>
              <a:off x="2453" y="931"/>
              <a:ext cx="297" cy="2739"/>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323" name="Rectangle 11"/>
            <p:cNvSpPr>
              <a:spLocks noChangeArrowheads="1"/>
            </p:cNvSpPr>
            <p:nvPr/>
          </p:nvSpPr>
          <p:spPr bwMode="auto">
            <a:xfrm>
              <a:off x="440" y="898"/>
              <a:ext cx="67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a:solidFill>
                    <a:srgbClr val="000000"/>
                  </a:solidFill>
                </a:rPr>
                <a:t>Miliardi di</a:t>
              </a:r>
            </a:p>
          </p:txBody>
        </p:sp>
        <p:sp>
          <p:nvSpPr>
            <p:cNvPr id="13324" name="Rectangle 12"/>
            <p:cNvSpPr>
              <a:spLocks noChangeArrowheads="1"/>
            </p:cNvSpPr>
            <p:nvPr/>
          </p:nvSpPr>
          <p:spPr bwMode="auto">
            <a:xfrm>
              <a:off x="169" y="1063"/>
              <a:ext cx="1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a:solidFill>
                    <a:srgbClr val="000000"/>
                  </a:solidFill>
                </a:rPr>
                <a:t>dollari (del 1992)</a:t>
              </a:r>
            </a:p>
          </p:txBody>
        </p:sp>
        <p:sp>
          <p:nvSpPr>
            <p:cNvPr id="13325" name="Freeform 13"/>
            <p:cNvSpPr>
              <a:spLocks/>
            </p:cNvSpPr>
            <p:nvPr/>
          </p:nvSpPr>
          <p:spPr bwMode="auto">
            <a:xfrm>
              <a:off x="1364" y="931"/>
              <a:ext cx="4126" cy="2740"/>
            </a:xfrm>
            <a:custGeom>
              <a:avLst/>
              <a:gdLst>
                <a:gd name="T0" fmla="*/ 0 w 4126"/>
                <a:gd name="T1" fmla="*/ 0 h 2740"/>
                <a:gd name="T2" fmla="*/ 0 w 4126"/>
                <a:gd name="T3" fmla="*/ 2739 h 2740"/>
                <a:gd name="T4" fmla="*/ 4125 w 4126"/>
                <a:gd name="T5" fmla="*/ 2739 h 2740"/>
                <a:gd name="T6" fmla="*/ 0 60000 65536"/>
                <a:gd name="T7" fmla="*/ 0 60000 65536"/>
                <a:gd name="T8" fmla="*/ 0 60000 65536"/>
              </a:gdLst>
              <a:ahLst/>
              <a:cxnLst>
                <a:cxn ang="T6">
                  <a:pos x="T0" y="T1"/>
                </a:cxn>
                <a:cxn ang="T7">
                  <a:pos x="T2" y="T3"/>
                </a:cxn>
                <a:cxn ang="T8">
                  <a:pos x="T4" y="T5"/>
                </a:cxn>
              </a:cxnLst>
              <a:rect l="0" t="0" r="r" b="b"/>
              <a:pathLst>
                <a:path w="4126" h="2740">
                  <a:moveTo>
                    <a:pt x="0" y="0"/>
                  </a:moveTo>
                  <a:lnTo>
                    <a:pt x="0" y="2739"/>
                  </a:lnTo>
                  <a:lnTo>
                    <a:pt x="4125" y="27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326" name="Rectangle 14"/>
            <p:cNvSpPr>
              <a:spLocks noChangeArrowheads="1"/>
            </p:cNvSpPr>
            <p:nvPr/>
          </p:nvSpPr>
          <p:spPr bwMode="auto">
            <a:xfrm>
              <a:off x="3037" y="1802"/>
              <a:ext cx="209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solidFill>
                    <a:srgbClr val="000000"/>
                  </a:solidFill>
                </a:rPr>
                <a:t>Spesa per investimenti</a:t>
              </a:r>
            </a:p>
          </p:txBody>
        </p:sp>
        <p:sp>
          <p:nvSpPr>
            <p:cNvPr id="13327" name="Rectangle 15"/>
            <p:cNvSpPr>
              <a:spLocks noChangeArrowheads="1"/>
            </p:cNvSpPr>
            <p:nvPr/>
          </p:nvSpPr>
          <p:spPr bwMode="auto">
            <a:xfrm>
              <a:off x="1014" y="3588"/>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300</a:t>
              </a:r>
            </a:p>
          </p:txBody>
        </p:sp>
        <p:sp>
          <p:nvSpPr>
            <p:cNvPr id="13328" name="Rectangle 16"/>
            <p:cNvSpPr>
              <a:spLocks noChangeArrowheads="1"/>
            </p:cNvSpPr>
            <p:nvPr/>
          </p:nvSpPr>
          <p:spPr bwMode="auto">
            <a:xfrm>
              <a:off x="1014" y="3307"/>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400</a:t>
              </a:r>
            </a:p>
          </p:txBody>
        </p:sp>
        <p:sp>
          <p:nvSpPr>
            <p:cNvPr id="13329" name="Rectangle 17"/>
            <p:cNvSpPr>
              <a:spLocks noChangeArrowheads="1"/>
            </p:cNvSpPr>
            <p:nvPr/>
          </p:nvSpPr>
          <p:spPr bwMode="auto">
            <a:xfrm>
              <a:off x="1014" y="3010"/>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500</a:t>
              </a:r>
            </a:p>
          </p:txBody>
        </p:sp>
        <p:sp>
          <p:nvSpPr>
            <p:cNvPr id="13330" name="Rectangle 18"/>
            <p:cNvSpPr>
              <a:spLocks noChangeArrowheads="1"/>
            </p:cNvSpPr>
            <p:nvPr/>
          </p:nvSpPr>
          <p:spPr bwMode="auto">
            <a:xfrm>
              <a:off x="1014" y="2730"/>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600</a:t>
              </a:r>
            </a:p>
          </p:txBody>
        </p:sp>
        <p:sp>
          <p:nvSpPr>
            <p:cNvPr id="13331" name="Rectangle 19"/>
            <p:cNvSpPr>
              <a:spLocks noChangeArrowheads="1"/>
            </p:cNvSpPr>
            <p:nvPr/>
          </p:nvSpPr>
          <p:spPr bwMode="auto">
            <a:xfrm>
              <a:off x="1014" y="2449"/>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700</a:t>
              </a:r>
            </a:p>
          </p:txBody>
        </p:sp>
        <p:sp>
          <p:nvSpPr>
            <p:cNvPr id="13332" name="Rectangle 20"/>
            <p:cNvSpPr>
              <a:spLocks noChangeArrowheads="1"/>
            </p:cNvSpPr>
            <p:nvPr/>
          </p:nvSpPr>
          <p:spPr bwMode="auto">
            <a:xfrm>
              <a:off x="1014" y="2169"/>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800</a:t>
              </a:r>
            </a:p>
          </p:txBody>
        </p:sp>
        <p:sp>
          <p:nvSpPr>
            <p:cNvPr id="13333" name="Rectangle 21"/>
            <p:cNvSpPr>
              <a:spLocks noChangeArrowheads="1"/>
            </p:cNvSpPr>
            <p:nvPr/>
          </p:nvSpPr>
          <p:spPr bwMode="auto">
            <a:xfrm>
              <a:off x="1014" y="1888"/>
              <a:ext cx="32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900</a:t>
              </a:r>
            </a:p>
          </p:txBody>
        </p:sp>
        <p:sp>
          <p:nvSpPr>
            <p:cNvPr id="13334" name="Rectangle 22"/>
            <p:cNvSpPr>
              <a:spLocks noChangeArrowheads="1"/>
            </p:cNvSpPr>
            <p:nvPr/>
          </p:nvSpPr>
          <p:spPr bwMode="auto">
            <a:xfrm>
              <a:off x="868" y="1608"/>
              <a:ext cx="481"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1,000</a:t>
              </a:r>
            </a:p>
          </p:txBody>
        </p:sp>
        <p:sp>
          <p:nvSpPr>
            <p:cNvPr id="13335" name="Rectangle 23"/>
            <p:cNvSpPr>
              <a:spLocks noChangeArrowheads="1"/>
            </p:cNvSpPr>
            <p:nvPr/>
          </p:nvSpPr>
          <p:spPr bwMode="auto">
            <a:xfrm>
              <a:off x="770" y="1327"/>
              <a:ext cx="58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$1,100</a:t>
              </a:r>
            </a:p>
          </p:txBody>
        </p:sp>
        <p:sp>
          <p:nvSpPr>
            <p:cNvPr id="13336" name="Line 24"/>
            <p:cNvSpPr>
              <a:spLocks noChangeShapeType="1"/>
            </p:cNvSpPr>
            <p:nvPr/>
          </p:nvSpPr>
          <p:spPr bwMode="auto">
            <a:xfrm flipH="1">
              <a:off x="1431" y="3425"/>
              <a:ext cx="36" cy="1"/>
            </a:xfrm>
            <a:prstGeom prst="line">
              <a:avLst/>
            </a:prstGeom>
            <a:noFill/>
            <a:ln w="12700">
              <a:solidFill>
                <a:srgbClr val="80FF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7" name="Line 25"/>
            <p:cNvSpPr>
              <a:spLocks noChangeShapeType="1"/>
            </p:cNvSpPr>
            <p:nvPr/>
          </p:nvSpPr>
          <p:spPr bwMode="auto">
            <a:xfrm flipH="1">
              <a:off x="1460" y="3412"/>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8" name="Line 26"/>
            <p:cNvSpPr>
              <a:spLocks noChangeShapeType="1"/>
            </p:cNvSpPr>
            <p:nvPr/>
          </p:nvSpPr>
          <p:spPr bwMode="auto">
            <a:xfrm flipH="1">
              <a:off x="1493" y="3395"/>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9" name="Line 27"/>
            <p:cNvSpPr>
              <a:spLocks noChangeShapeType="1"/>
            </p:cNvSpPr>
            <p:nvPr/>
          </p:nvSpPr>
          <p:spPr bwMode="auto">
            <a:xfrm flipH="1">
              <a:off x="1526" y="3321"/>
              <a:ext cx="44" cy="6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0" name="Line 28"/>
            <p:cNvSpPr>
              <a:spLocks noChangeShapeType="1"/>
            </p:cNvSpPr>
            <p:nvPr/>
          </p:nvSpPr>
          <p:spPr bwMode="auto">
            <a:xfrm flipH="1" flipV="1">
              <a:off x="1558" y="3304"/>
              <a:ext cx="44" cy="2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1" name="Line 29"/>
            <p:cNvSpPr>
              <a:spLocks noChangeShapeType="1"/>
            </p:cNvSpPr>
            <p:nvPr/>
          </p:nvSpPr>
          <p:spPr bwMode="auto">
            <a:xfrm flipH="1">
              <a:off x="1592" y="3326"/>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2" name="Line 30"/>
            <p:cNvSpPr>
              <a:spLocks noChangeShapeType="1"/>
            </p:cNvSpPr>
            <p:nvPr/>
          </p:nvSpPr>
          <p:spPr bwMode="auto">
            <a:xfrm flipH="1">
              <a:off x="1625" y="3326"/>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3" name="Line 31"/>
            <p:cNvSpPr>
              <a:spLocks noChangeShapeType="1"/>
            </p:cNvSpPr>
            <p:nvPr/>
          </p:nvSpPr>
          <p:spPr bwMode="auto">
            <a:xfrm flipH="1" flipV="1">
              <a:off x="1657" y="3320"/>
              <a:ext cx="44" cy="4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4" name="Line 32"/>
            <p:cNvSpPr>
              <a:spLocks noChangeShapeType="1"/>
            </p:cNvSpPr>
            <p:nvPr/>
          </p:nvSpPr>
          <p:spPr bwMode="auto">
            <a:xfrm flipH="1" flipV="1">
              <a:off x="1690" y="3353"/>
              <a:ext cx="44" cy="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5" name="Line 33"/>
            <p:cNvSpPr>
              <a:spLocks noChangeShapeType="1"/>
            </p:cNvSpPr>
            <p:nvPr/>
          </p:nvSpPr>
          <p:spPr bwMode="auto">
            <a:xfrm flipH="1">
              <a:off x="1724" y="3387"/>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6" name="Line 34"/>
            <p:cNvSpPr>
              <a:spLocks noChangeShapeType="1"/>
            </p:cNvSpPr>
            <p:nvPr/>
          </p:nvSpPr>
          <p:spPr bwMode="auto">
            <a:xfrm flipH="1">
              <a:off x="1757" y="3354"/>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7" name="Line 35"/>
            <p:cNvSpPr>
              <a:spLocks noChangeShapeType="1"/>
            </p:cNvSpPr>
            <p:nvPr/>
          </p:nvSpPr>
          <p:spPr bwMode="auto">
            <a:xfrm flipH="1">
              <a:off x="1790" y="3329"/>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8" name="Line 36"/>
            <p:cNvSpPr>
              <a:spLocks noChangeShapeType="1"/>
            </p:cNvSpPr>
            <p:nvPr/>
          </p:nvSpPr>
          <p:spPr bwMode="auto">
            <a:xfrm flipH="1">
              <a:off x="1823" y="3288"/>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9" name="Line 37"/>
            <p:cNvSpPr>
              <a:spLocks noChangeShapeType="1"/>
            </p:cNvSpPr>
            <p:nvPr/>
          </p:nvSpPr>
          <p:spPr bwMode="auto">
            <a:xfrm flipH="1" flipV="1">
              <a:off x="1855" y="3271"/>
              <a:ext cx="44" cy="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0" name="Line 38"/>
            <p:cNvSpPr>
              <a:spLocks noChangeShapeType="1"/>
            </p:cNvSpPr>
            <p:nvPr/>
          </p:nvSpPr>
          <p:spPr bwMode="auto">
            <a:xfrm flipH="1">
              <a:off x="1889" y="3296"/>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1" name="Line 39"/>
            <p:cNvSpPr>
              <a:spLocks noChangeShapeType="1"/>
            </p:cNvSpPr>
            <p:nvPr/>
          </p:nvSpPr>
          <p:spPr bwMode="auto">
            <a:xfrm flipH="1">
              <a:off x="1922" y="3238"/>
              <a:ext cx="44" cy="4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2" name="Line 40"/>
            <p:cNvSpPr>
              <a:spLocks noChangeShapeType="1"/>
            </p:cNvSpPr>
            <p:nvPr/>
          </p:nvSpPr>
          <p:spPr bwMode="auto">
            <a:xfrm flipH="1">
              <a:off x="1955" y="3227"/>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3" name="Line 41"/>
            <p:cNvSpPr>
              <a:spLocks noChangeShapeType="1"/>
            </p:cNvSpPr>
            <p:nvPr/>
          </p:nvSpPr>
          <p:spPr bwMode="auto">
            <a:xfrm flipH="1">
              <a:off x="1988" y="3214"/>
              <a:ext cx="27"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4" name="Line 42"/>
            <p:cNvSpPr>
              <a:spLocks noChangeShapeType="1"/>
            </p:cNvSpPr>
            <p:nvPr/>
          </p:nvSpPr>
          <p:spPr bwMode="auto">
            <a:xfrm flipH="1" flipV="1">
              <a:off x="2003" y="3205"/>
              <a:ext cx="44" cy="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5" name="Line 43"/>
            <p:cNvSpPr>
              <a:spLocks noChangeShapeType="1"/>
            </p:cNvSpPr>
            <p:nvPr/>
          </p:nvSpPr>
          <p:spPr bwMode="auto">
            <a:xfrm flipH="1" flipV="1">
              <a:off x="2036" y="3271"/>
              <a:ext cx="44" cy="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6" name="Line 44"/>
            <p:cNvSpPr>
              <a:spLocks noChangeShapeType="1"/>
            </p:cNvSpPr>
            <p:nvPr/>
          </p:nvSpPr>
          <p:spPr bwMode="auto">
            <a:xfrm flipH="1">
              <a:off x="2070" y="3326"/>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7" name="Line 45"/>
            <p:cNvSpPr>
              <a:spLocks noChangeShapeType="1"/>
            </p:cNvSpPr>
            <p:nvPr/>
          </p:nvSpPr>
          <p:spPr bwMode="auto">
            <a:xfrm flipH="1">
              <a:off x="2103" y="3313"/>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8" name="Line 46"/>
            <p:cNvSpPr>
              <a:spLocks noChangeShapeType="1"/>
            </p:cNvSpPr>
            <p:nvPr/>
          </p:nvSpPr>
          <p:spPr bwMode="auto">
            <a:xfrm flipH="1" flipV="1">
              <a:off x="2135" y="3304"/>
              <a:ext cx="44" cy="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59" name="Line 47"/>
            <p:cNvSpPr>
              <a:spLocks noChangeShapeType="1"/>
            </p:cNvSpPr>
            <p:nvPr/>
          </p:nvSpPr>
          <p:spPr bwMode="auto">
            <a:xfrm flipH="1">
              <a:off x="2169" y="3238"/>
              <a:ext cx="44" cy="12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0" name="Line 48"/>
            <p:cNvSpPr>
              <a:spLocks noChangeShapeType="1"/>
            </p:cNvSpPr>
            <p:nvPr/>
          </p:nvSpPr>
          <p:spPr bwMode="auto">
            <a:xfrm flipH="1">
              <a:off x="2202" y="3189"/>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1" name="Line 49"/>
            <p:cNvSpPr>
              <a:spLocks noChangeShapeType="1"/>
            </p:cNvSpPr>
            <p:nvPr/>
          </p:nvSpPr>
          <p:spPr bwMode="auto">
            <a:xfrm flipH="1">
              <a:off x="2235" y="3177"/>
              <a:ext cx="44" cy="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2" name="Line 50"/>
            <p:cNvSpPr>
              <a:spLocks noChangeShapeType="1"/>
            </p:cNvSpPr>
            <p:nvPr/>
          </p:nvSpPr>
          <p:spPr bwMode="auto">
            <a:xfrm flipH="1" flipV="1">
              <a:off x="2267" y="3172"/>
              <a:ext cx="44" cy="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3" name="Line 51"/>
            <p:cNvSpPr>
              <a:spLocks noChangeShapeType="1"/>
            </p:cNvSpPr>
            <p:nvPr/>
          </p:nvSpPr>
          <p:spPr bwMode="auto">
            <a:xfrm flipH="1">
              <a:off x="2301" y="3139"/>
              <a:ext cx="44" cy="6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4" name="Line 52"/>
            <p:cNvSpPr>
              <a:spLocks noChangeShapeType="1"/>
            </p:cNvSpPr>
            <p:nvPr/>
          </p:nvSpPr>
          <p:spPr bwMode="auto">
            <a:xfrm flipH="1">
              <a:off x="2334" y="3057"/>
              <a:ext cx="44" cy="6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5" name="Line 53"/>
            <p:cNvSpPr>
              <a:spLocks noChangeShapeType="1"/>
            </p:cNvSpPr>
            <p:nvPr/>
          </p:nvSpPr>
          <p:spPr bwMode="auto">
            <a:xfrm flipH="1">
              <a:off x="2367" y="3024"/>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6" name="Line 54"/>
            <p:cNvSpPr>
              <a:spLocks noChangeShapeType="1"/>
            </p:cNvSpPr>
            <p:nvPr/>
          </p:nvSpPr>
          <p:spPr bwMode="auto">
            <a:xfrm flipH="1">
              <a:off x="2400" y="2999"/>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7" name="Line 55"/>
            <p:cNvSpPr>
              <a:spLocks noChangeShapeType="1"/>
            </p:cNvSpPr>
            <p:nvPr/>
          </p:nvSpPr>
          <p:spPr bwMode="auto">
            <a:xfrm flipH="1">
              <a:off x="2433" y="2908"/>
              <a:ext cx="44" cy="7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8" name="Line 56"/>
            <p:cNvSpPr>
              <a:spLocks noChangeShapeType="1"/>
            </p:cNvSpPr>
            <p:nvPr/>
          </p:nvSpPr>
          <p:spPr bwMode="auto">
            <a:xfrm flipH="1">
              <a:off x="2466" y="2875"/>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69" name="Line 57"/>
            <p:cNvSpPr>
              <a:spLocks noChangeShapeType="1"/>
            </p:cNvSpPr>
            <p:nvPr/>
          </p:nvSpPr>
          <p:spPr bwMode="auto">
            <a:xfrm flipH="1" flipV="1">
              <a:off x="2498" y="2858"/>
              <a:ext cx="44" cy="4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0" name="Line 58"/>
            <p:cNvSpPr>
              <a:spLocks noChangeShapeType="1"/>
            </p:cNvSpPr>
            <p:nvPr/>
          </p:nvSpPr>
          <p:spPr bwMode="auto">
            <a:xfrm flipH="1">
              <a:off x="2532" y="2842"/>
              <a:ext cx="44" cy="4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1" name="Line 59"/>
            <p:cNvSpPr>
              <a:spLocks noChangeShapeType="1"/>
            </p:cNvSpPr>
            <p:nvPr/>
          </p:nvSpPr>
          <p:spPr bwMode="auto">
            <a:xfrm flipH="1" flipV="1">
              <a:off x="2564" y="2825"/>
              <a:ext cx="44" cy="11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2" name="Line 60"/>
            <p:cNvSpPr>
              <a:spLocks noChangeShapeType="1"/>
            </p:cNvSpPr>
            <p:nvPr/>
          </p:nvSpPr>
          <p:spPr bwMode="auto">
            <a:xfrm flipH="1">
              <a:off x="2598" y="2930"/>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3" name="Line 61"/>
            <p:cNvSpPr>
              <a:spLocks noChangeShapeType="1"/>
            </p:cNvSpPr>
            <p:nvPr/>
          </p:nvSpPr>
          <p:spPr bwMode="auto">
            <a:xfrm flipH="1" flipV="1">
              <a:off x="2630" y="2924"/>
              <a:ext cx="44" cy="11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4" name="Line 62"/>
            <p:cNvSpPr>
              <a:spLocks noChangeShapeType="1"/>
            </p:cNvSpPr>
            <p:nvPr/>
          </p:nvSpPr>
          <p:spPr bwMode="auto">
            <a:xfrm flipH="1">
              <a:off x="2664" y="3029"/>
              <a:ext cx="28"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5" name="Line 63"/>
            <p:cNvSpPr>
              <a:spLocks noChangeShapeType="1"/>
            </p:cNvSpPr>
            <p:nvPr/>
          </p:nvSpPr>
          <p:spPr bwMode="auto">
            <a:xfrm flipH="1" flipV="1">
              <a:off x="2680" y="3023"/>
              <a:ext cx="44" cy="29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6" name="Line 64"/>
            <p:cNvSpPr>
              <a:spLocks noChangeShapeType="1"/>
            </p:cNvSpPr>
            <p:nvPr/>
          </p:nvSpPr>
          <p:spPr bwMode="auto">
            <a:xfrm flipH="1" flipV="1">
              <a:off x="2713" y="3304"/>
              <a:ext cx="44" cy="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7" name="Line 65"/>
            <p:cNvSpPr>
              <a:spLocks noChangeShapeType="1"/>
            </p:cNvSpPr>
            <p:nvPr/>
          </p:nvSpPr>
          <p:spPr bwMode="auto">
            <a:xfrm flipH="1">
              <a:off x="2747" y="3238"/>
              <a:ext cx="44" cy="1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8" name="Line 66"/>
            <p:cNvSpPr>
              <a:spLocks noChangeShapeType="1"/>
            </p:cNvSpPr>
            <p:nvPr/>
          </p:nvSpPr>
          <p:spPr bwMode="auto">
            <a:xfrm flipH="1">
              <a:off x="2780" y="3205"/>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79" name="Line 67"/>
            <p:cNvSpPr>
              <a:spLocks noChangeShapeType="1"/>
            </p:cNvSpPr>
            <p:nvPr/>
          </p:nvSpPr>
          <p:spPr bwMode="auto">
            <a:xfrm flipH="1">
              <a:off x="2813" y="3073"/>
              <a:ext cx="44" cy="1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0" name="Line 68"/>
            <p:cNvSpPr>
              <a:spLocks noChangeShapeType="1"/>
            </p:cNvSpPr>
            <p:nvPr/>
          </p:nvSpPr>
          <p:spPr bwMode="auto">
            <a:xfrm flipH="1">
              <a:off x="2846" y="3007"/>
              <a:ext cx="44" cy="4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1" name="Line 69"/>
            <p:cNvSpPr>
              <a:spLocks noChangeShapeType="1"/>
            </p:cNvSpPr>
            <p:nvPr/>
          </p:nvSpPr>
          <p:spPr bwMode="auto">
            <a:xfrm flipH="1">
              <a:off x="2879" y="2996"/>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2" name="Line 70"/>
            <p:cNvSpPr>
              <a:spLocks noChangeShapeType="1"/>
            </p:cNvSpPr>
            <p:nvPr/>
          </p:nvSpPr>
          <p:spPr bwMode="auto">
            <a:xfrm flipH="1">
              <a:off x="2912" y="2974"/>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3" name="Line 71"/>
            <p:cNvSpPr>
              <a:spLocks noChangeShapeType="1"/>
            </p:cNvSpPr>
            <p:nvPr/>
          </p:nvSpPr>
          <p:spPr bwMode="auto">
            <a:xfrm flipH="1">
              <a:off x="2945" y="2875"/>
              <a:ext cx="44" cy="7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4" name="Line 72"/>
            <p:cNvSpPr>
              <a:spLocks noChangeShapeType="1"/>
            </p:cNvSpPr>
            <p:nvPr/>
          </p:nvSpPr>
          <p:spPr bwMode="auto">
            <a:xfrm flipH="1">
              <a:off x="2978" y="2760"/>
              <a:ext cx="44" cy="9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5" name="Line 73"/>
            <p:cNvSpPr>
              <a:spLocks noChangeShapeType="1"/>
            </p:cNvSpPr>
            <p:nvPr/>
          </p:nvSpPr>
          <p:spPr bwMode="auto">
            <a:xfrm flipH="1">
              <a:off x="3011" y="2661"/>
              <a:ext cx="44" cy="7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6" name="Line 74"/>
            <p:cNvSpPr>
              <a:spLocks noChangeShapeType="1"/>
            </p:cNvSpPr>
            <p:nvPr/>
          </p:nvSpPr>
          <p:spPr bwMode="auto">
            <a:xfrm flipH="1" flipV="1">
              <a:off x="3043" y="2644"/>
              <a:ext cx="44" cy="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7" name="Line 75"/>
            <p:cNvSpPr>
              <a:spLocks noChangeShapeType="1"/>
            </p:cNvSpPr>
            <p:nvPr/>
          </p:nvSpPr>
          <p:spPr bwMode="auto">
            <a:xfrm flipH="1">
              <a:off x="3077" y="2694"/>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8" name="Line 76"/>
            <p:cNvSpPr>
              <a:spLocks noChangeShapeType="1"/>
            </p:cNvSpPr>
            <p:nvPr/>
          </p:nvSpPr>
          <p:spPr bwMode="auto">
            <a:xfrm flipH="1">
              <a:off x="3110" y="2595"/>
              <a:ext cx="44" cy="7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89" name="Line 77"/>
            <p:cNvSpPr>
              <a:spLocks noChangeShapeType="1"/>
            </p:cNvSpPr>
            <p:nvPr/>
          </p:nvSpPr>
          <p:spPr bwMode="auto">
            <a:xfrm flipH="1">
              <a:off x="3143" y="2545"/>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0" name="Line 78"/>
            <p:cNvSpPr>
              <a:spLocks noChangeShapeType="1"/>
            </p:cNvSpPr>
            <p:nvPr/>
          </p:nvSpPr>
          <p:spPr bwMode="auto">
            <a:xfrm flipH="1">
              <a:off x="3176" y="2512"/>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1" name="Line 79"/>
            <p:cNvSpPr>
              <a:spLocks noChangeShapeType="1"/>
            </p:cNvSpPr>
            <p:nvPr/>
          </p:nvSpPr>
          <p:spPr bwMode="auto">
            <a:xfrm flipH="1">
              <a:off x="3209" y="2501"/>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2" name="Line 80"/>
            <p:cNvSpPr>
              <a:spLocks noChangeShapeType="1"/>
            </p:cNvSpPr>
            <p:nvPr/>
          </p:nvSpPr>
          <p:spPr bwMode="auto">
            <a:xfrm flipH="1">
              <a:off x="3242" y="2488"/>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3" name="Line 81"/>
            <p:cNvSpPr>
              <a:spLocks noChangeShapeType="1"/>
            </p:cNvSpPr>
            <p:nvPr/>
          </p:nvSpPr>
          <p:spPr bwMode="auto">
            <a:xfrm flipH="1" flipV="1">
              <a:off x="3274" y="2479"/>
              <a:ext cx="44" cy="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4" name="Line 82"/>
            <p:cNvSpPr>
              <a:spLocks noChangeShapeType="1"/>
            </p:cNvSpPr>
            <p:nvPr/>
          </p:nvSpPr>
          <p:spPr bwMode="auto">
            <a:xfrm flipH="1" flipV="1">
              <a:off x="3307" y="2528"/>
              <a:ext cx="44" cy="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5" name="Line 83"/>
            <p:cNvSpPr>
              <a:spLocks noChangeShapeType="1"/>
            </p:cNvSpPr>
            <p:nvPr/>
          </p:nvSpPr>
          <p:spPr bwMode="auto">
            <a:xfrm flipH="1">
              <a:off x="3341" y="2583"/>
              <a:ext cx="27" cy="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6" name="Line 84"/>
            <p:cNvSpPr>
              <a:spLocks noChangeShapeType="1"/>
            </p:cNvSpPr>
            <p:nvPr/>
          </p:nvSpPr>
          <p:spPr bwMode="auto">
            <a:xfrm flipH="1" flipV="1">
              <a:off x="3356" y="2578"/>
              <a:ext cx="44" cy="20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7" name="Line 85"/>
            <p:cNvSpPr>
              <a:spLocks noChangeShapeType="1"/>
            </p:cNvSpPr>
            <p:nvPr/>
          </p:nvSpPr>
          <p:spPr bwMode="auto">
            <a:xfrm flipH="1" flipV="1">
              <a:off x="3389" y="2776"/>
              <a:ext cx="44" cy="14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8" name="Line 86"/>
            <p:cNvSpPr>
              <a:spLocks noChangeShapeType="1"/>
            </p:cNvSpPr>
            <p:nvPr/>
          </p:nvSpPr>
          <p:spPr bwMode="auto">
            <a:xfrm flipH="1">
              <a:off x="3423" y="2727"/>
              <a:ext cx="44" cy="1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99" name="Line 87"/>
            <p:cNvSpPr>
              <a:spLocks noChangeShapeType="1"/>
            </p:cNvSpPr>
            <p:nvPr/>
          </p:nvSpPr>
          <p:spPr bwMode="auto">
            <a:xfrm flipH="1">
              <a:off x="3456" y="2545"/>
              <a:ext cx="44" cy="1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0" name="Line 88"/>
            <p:cNvSpPr>
              <a:spLocks noChangeShapeType="1"/>
            </p:cNvSpPr>
            <p:nvPr/>
          </p:nvSpPr>
          <p:spPr bwMode="auto">
            <a:xfrm flipH="1" flipV="1">
              <a:off x="3488" y="2528"/>
              <a:ext cx="44" cy="11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1" name="Line 89"/>
            <p:cNvSpPr>
              <a:spLocks noChangeShapeType="1"/>
            </p:cNvSpPr>
            <p:nvPr/>
          </p:nvSpPr>
          <p:spPr bwMode="auto">
            <a:xfrm flipH="1">
              <a:off x="3522" y="2529"/>
              <a:ext cx="44" cy="9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2" name="Line 90"/>
            <p:cNvSpPr>
              <a:spLocks noChangeShapeType="1"/>
            </p:cNvSpPr>
            <p:nvPr/>
          </p:nvSpPr>
          <p:spPr bwMode="auto">
            <a:xfrm flipH="1" flipV="1">
              <a:off x="3554" y="2512"/>
              <a:ext cx="44" cy="9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3" name="Line 91"/>
            <p:cNvSpPr>
              <a:spLocks noChangeShapeType="1"/>
            </p:cNvSpPr>
            <p:nvPr/>
          </p:nvSpPr>
          <p:spPr bwMode="auto">
            <a:xfrm flipH="1" flipV="1">
              <a:off x="3587" y="2594"/>
              <a:ext cx="44" cy="209"/>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4" name="Line 92"/>
            <p:cNvSpPr>
              <a:spLocks noChangeShapeType="1"/>
            </p:cNvSpPr>
            <p:nvPr/>
          </p:nvSpPr>
          <p:spPr bwMode="auto">
            <a:xfrm flipH="1" flipV="1">
              <a:off x="3620" y="2792"/>
              <a:ext cx="44" cy="2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5" name="Line 93"/>
            <p:cNvSpPr>
              <a:spLocks noChangeShapeType="1"/>
            </p:cNvSpPr>
            <p:nvPr/>
          </p:nvSpPr>
          <p:spPr bwMode="auto">
            <a:xfrm flipH="1" flipV="1">
              <a:off x="3653" y="2809"/>
              <a:ext cx="44" cy="2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6" name="Line 94"/>
            <p:cNvSpPr>
              <a:spLocks noChangeShapeType="1"/>
            </p:cNvSpPr>
            <p:nvPr/>
          </p:nvSpPr>
          <p:spPr bwMode="auto">
            <a:xfrm flipH="1" flipV="1">
              <a:off x="3686" y="2825"/>
              <a:ext cx="44" cy="1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7" name="Line 95"/>
            <p:cNvSpPr>
              <a:spLocks noChangeShapeType="1"/>
            </p:cNvSpPr>
            <p:nvPr/>
          </p:nvSpPr>
          <p:spPr bwMode="auto">
            <a:xfrm flipH="1">
              <a:off x="3720" y="2925"/>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8" name="Line 96"/>
            <p:cNvSpPr>
              <a:spLocks noChangeShapeType="1"/>
            </p:cNvSpPr>
            <p:nvPr/>
          </p:nvSpPr>
          <p:spPr bwMode="auto">
            <a:xfrm flipH="1">
              <a:off x="3753" y="2760"/>
              <a:ext cx="44" cy="1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09" name="Line 97"/>
            <p:cNvSpPr>
              <a:spLocks noChangeShapeType="1"/>
            </p:cNvSpPr>
            <p:nvPr/>
          </p:nvSpPr>
          <p:spPr bwMode="auto">
            <a:xfrm flipH="1">
              <a:off x="3786" y="2644"/>
              <a:ext cx="44" cy="9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0" name="Line 98"/>
            <p:cNvSpPr>
              <a:spLocks noChangeShapeType="1"/>
            </p:cNvSpPr>
            <p:nvPr/>
          </p:nvSpPr>
          <p:spPr bwMode="auto">
            <a:xfrm flipH="1">
              <a:off x="3819" y="2463"/>
              <a:ext cx="44" cy="1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1" name="Line 99"/>
            <p:cNvSpPr>
              <a:spLocks noChangeShapeType="1"/>
            </p:cNvSpPr>
            <p:nvPr/>
          </p:nvSpPr>
          <p:spPr bwMode="auto">
            <a:xfrm flipH="1">
              <a:off x="3852" y="2232"/>
              <a:ext cx="44" cy="209"/>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2" name="Line 100"/>
            <p:cNvSpPr>
              <a:spLocks noChangeShapeType="1"/>
            </p:cNvSpPr>
            <p:nvPr/>
          </p:nvSpPr>
          <p:spPr bwMode="auto">
            <a:xfrm flipH="1">
              <a:off x="3885" y="2182"/>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3" name="Line 101"/>
            <p:cNvSpPr>
              <a:spLocks noChangeShapeType="1"/>
            </p:cNvSpPr>
            <p:nvPr/>
          </p:nvSpPr>
          <p:spPr bwMode="auto">
            <a:xfrm flipH="1">
              <a:off x="3918" y="2133"/>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4" name="Line 102"/>
            <p:cNvSpPr>
              <a:spLocks noChangeShapeType="1"/>
            </p:cNvSpPr>
            <p:nvPr/>
          </p:nvSpPr>
          <p:spPr bwMode="auto">
            <a:xfrm flipH="1" flipV="1">
              <a:off x="3950" y="2116"/>
              <a:ext cx="44" cy="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5" name="Line 103"/>
            <p:cNvSpPr>
              <a:spLocks noChangeShapeType="1"/>
            </p:cNvSpPr>
            <p:nvPr/>
          </p:nvSpPr>
          <p:spPr bwMode="auto">
            <a:xfrm flipH="1" flipV="1">
              <a:off x="3983" y="2149"/>
              <a:ext cx="44" cy="6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6" name="Line 104"/>
            <p:cNvSpPr>
              <a:spLocks noChangeShapeType="1"/>
            </p:cNvSpPr>
            <p:nvPr/>
          </p:nvSpPr>
          <p:spPr bwMode="auto">
            <a:xfrm flipH="1">
              <a:off x="4017" y="2191"/>
              <a:ext cx="28"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7" name="Line 105"/>
            <p:cNvSpPr>
              <a:spLocks noChangeShapeType="1"/>
            </p:cNvSpPr>
            <p:nvPr/>
          </p:nvSpPr>
          <p:spPr bwMode="auto">
            <a:xfrm flipH="1">
              <a:off x="4034" y="2187"/>
              <a:ext cx="44" cy="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8" name="Line 106"/>
            <p:cNvSpPr>
              <a:spLocks noChangeShapeType="1"/>
            </p:cNvSpPr>
            <p:nvPr/>
          </p:nvSpPr>
          <p:spPr bwMode="auto">
            <a:xfrm flipH="1">
              <a:off x="4067" y="2133"/>
              <a:ext cx="44" cy="4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19" name="Line 107"/>
            <p:cNvSpPr>
              <a:spLocks noChangeShapeType="1"/>
            </p:cNvSpPr>
            <p:nvPr/>
          </p:nvSpPr>
          <p:spPr bwMode="auto">
            <a:xfrm flipH="1">
              <a:off x="4100" y="2100"/>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0" name="Line 108"/>
            <p:cNvSpPr>
              <a:spLocks noChangeShapeType="1"/>
            </p:cNvSpPr>
            <p:nvPr/>
          </p:nvSpPr>
          <p:spPr bwMode="auto">
            <a:xfrm flipH="1" flipV="1">
              <a:off x="4132" y="2083"/>
              <a:ext cx="44" cy="109"/>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1" name="Line 109"/>
            <p:cNvSpPr>
              <a:spLocks noChangeShapeType="1"/>
            </p:cNvSpPr>
            <p:nvPr/>
          </p:nvSpPr>
          <p:spPr bwMode="auto">
            <a:xfrm flipH="1" flipV="1">
              <a:off x="4165" y="2182"/>
              <a:ext cx="44" cy="12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2" name="Line 110"/>
            <p:cNvSpPr>
              <a:spLocks noChangeShapeType="1"/>
            </p:cNvSpPr>
            <p:nvPr/>
          </p:nvSpPr>
          <p:spPr bwMode="auto">
            <a:xfrm flipH="1">
              <a:off x="4199" y="2290"/>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3" name="Line 111"/>
            <p:cNvSpPr>
              <a:spLocks noChangeShapeType="1"/>
            </p:cNvSpPr>
            <p:nvPr/>
          </p:nvSpPr>
          <p:spPr bwMode="auto">
            <a:xfrm flipH="1">
              <a:off x="4232" y="2248"/>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4" name="Line 112"/>
            <p:cNvSpPr>
              <a:spLocks noChangeShapeType="1"/>
            </p:cNvSpPr>
            <p:nvPr/>
          </p:nvSpPr>
          <p:spPr bwMode="auto">
            <a:xfrm flipH="1">
              <a:off x="4265" y="2237"/>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5" name="Line 113"/>
            <p:cNvSpPr>
              <a:spLocks noChangeShapeType="1"/>
            </p:cNvSpPr>
            <p:nvPr/>
          </p:nvSpPr>
          <p:spPr bwMode="auto">
            <a:xfrm flipH="1">
              <a:off x="4298" y="2237"/>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6" name="Line 114"/>
            <p:cNvSpPr>
              <a:spLocks noChangeShapeType="1"/>
            </p:cNvSpPr>
            <p:nvPr/>
          </p:nvSpPr>
          <p:spPr bwMode="auto">
            <a:xfrm flipH="1">
              <a:off x="4331" y="2083"/>
              <a:ext cx="44" cy="14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7" name="Line 115"/>
            <p:cNvSpPr>
              <a:spLocks noChangeShapeType="1"/>
            </p:cNvSpPr>
            <p:nvPr/>
          </p:nvSpPr>
          <p:spPr bwMode="auto">
            <a:xfrm flipH="1" flipV="1">
              <a:off x="4363" y="2066"/>
              <a:ext cx="44" cy="159"/>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8" name="Line 116"/>
            <p:cNvSpPr>
              <a:spLocks noChangeShapeType="1"/>
            </p:cNvSpPr>
            <p:nvPr/>
          </p:nvSpPr>
          <p:spPr bwMode="auto">
            <a:xfrm flipH="1">
              <a:off x="4397" y="2207"/>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29" name="Line 117"/>
            <p:cNvSpPr>
              <a:spLocks noChangeShapeType="1"/>
            </p:cNvSpPr>
            <p:nvPr/>
          </p:nvSpPr>
          <p:spPr bwMode="auto">
            <a:xfrm flipH="1">
              <a:off x="4430" y="2182"/>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0" name="Line 118"/>
            <p:cNvSpPr>
              <a:spLocks noChangeShapeType="1"/>
            </p:cNvSpPr>
            <p:nvPr/>
          </p:nvSpPr>
          <p:spPr bwMode="auto">
            <a:xfrm flipH="1">
              <a:off x="4463" y="2149"/>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1" name="Line 119"/>
            <p:cNvSpPr>
              <a:spLocks noChangeShapeType="1"/>
            </p:cNvSpPr>
            <p:nvPr/>
          </p:nvSpPr>
          <p:spPr bwMode="auto">
            <a:xfrm flipH="1">
              <a:off x="4496" y="2083"/>
              <a:ext cx="44" cy="4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2" name="Line 120"/>
            <p:cNvSpPr>
              <a:spLocks noChangeShapeType="1"/>
            </p:cNvSpPr>
            <p:nvPr/>
          </p:nvSpPr>
          <p:spPr bwMode="auto">
            <a:xfrm flipH="1">
              <a:off x="4529" y="2059"/>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3" name="Line 121"/>
            <p:cNvSpPr>
              <a:spLocks noChangeShapeType="1"/>
            </p:cNvSpPr>
            <p:nvPr/>
          </p:nvSpPr>
          <p:spPr bwMode="auto">
            <a:xfrm flipH="1" flipV="1">
              <a:off x="4561" y="2050"/>
              <a:ext cx="44" cy="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4" name="Line 122"/>
            <p:cNvSpPr>
              <a:spLocks noChangeShapeType="1"/>
            </p:cNvSpPr>
            <p:nvPr/>
          </p:nvSpPr>
          <p:spPr bwMode="auto">
            <a:xfrm flipH="1" flipV="1">
              <a:off x="4594" y="2083"/>
              <a:ext cx="44" cy="4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5" name="Line 123"/>
            <p:cNvSpPr>
              <a:spLocks noChangeShapeType="1"/>
            </p:cNvSpPr>
            <p:nvPr/>
          </p:nvSpPr>
          <p:spPr bwMode="auto">
            <a:xfrm flipH="1" flipV="1">
              <a:off x="4627" y="2116"/>
              <a:ext cx="44" cy="2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6" name="Line 124"/>
            <p:cNvSpPr>
              <a:spLocks noChangeShapeType="1"/>
            </p:cNvSpPr>
            <p:nvPr/>
          </p:nvSpPr>
          <p:spPr bwMode="auto">
            <a:xfrm flipH="1">
              <a:off x="4661" y="2116"/>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7" name="Line 125"/>
            <p:cNvSpPr>
              <a:spLocks noChangeShapeType="1"/>
            </p:cNvSpPr>
            <p:nvPr/>
          </p:nvSpPr>
          <p:spPr bwMode="auto">
            <a:xfrm flipH="1" flipV="1">
              <a:off x="4693" y="2099"/>
              <a:ext cx="27" cy="11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8" name="Line 126"/>
            <p:cNvSpPr>
              <a:spLocks noChangeShapeType="1"/>
            </p:cNvSpPr>
            <p:nvPr/>
          </p:nvSpPr>
          <p:spPr bwMode="auto">
            <a:xfrm flipH="1" flipV="1">
              <a:off x="4709" y="2198"/>
              <a:ext cx="44" cy="209"/>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39" name="Line 127"/>
            <p:cNvSpPr>
              <a:spLocks noChangeShapeType="1"/>
            </p:cNvSpPr>
            <p:nvPr/>
          </p:nvSpPr>
          <p:spPr bwMode="auto">
            <a:xfrm flipH="1" flipV="1">
              <a:off x="4742" y="2396"/>
              <a:ext cx="44" cy="7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0" name="Line 128"/>
            <p:cNvSpPr>
              <a:spLocks noChangeShapeType="1"/>
            </p:cNvSpPr>
            <p:nvPr/>
          </p:nvSpPr>
          <p:spPr bwMode="auto">
            <a:xfrm flipH="1" flipV="1">
              <a:off x="4775" y="2462"/>
              <a:ext cx="44" cy="2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1" name="Line 129"/>
            <p:cNvSpPr>
              <a:spLocks noChangeShapeType="1"/>
            </p:cNvSpPr>
            <p:nvPr/>
          </p:nvSpPr>
          <p:spPr bwMode="auto">
            <a:xfrm flipH="1">
              <a:off x="4809" y="2430"/>
              <a:ext cx="44" cy="4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2" name="Line 130"/>
            <p:cNvSpPr>
              <a:spLocks noChangeShapeType="1"/>
            </p:cNvSpPr>
            <p:nvPr/>
          </p:nvSpPr>
          <p:spPr bwMode="auto">
            <a:xfrm flipH="1">
              <a:off x="4842" y="2380"/>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3" name="Line 131"/>
            <p:cNvSpPr>
              <a:spLocks noChangeShapeType="1"/>
            </p:cNvSpPr>
            <p:nvPr/>
          </p:nvSpPr>
          <p:spPr bwMode="auto">
            <a:xfrm flipH="1">
              <a:off x="4875" y="2369"/>
              <a:ext cx="44"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4" name="Line 132"/>
            <p:cNvSpPr>
              <a:spLocks noChangeShapeType="1"/>
            </p:cNvSpPr>
            <p:nvPr/>
          </p:nvSpPr>
          <p:spPr bwMode="auto">
            <a:xfrm flipH="1">
              <a:off x="4908" y="2281"/>
              <a:ext cx="44" cy="7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5" name="Line 133"/>
            <p:cNvSpPr>
              <a:spLocks noChangeShapeType="1"/>
            </p:cNvSpPr>
            <p:nvPr/>
          </p:nvSpPr>
          <p:spPr bwMode="auto">
            <a:xfrm flipH="1">
              <a:off x="4941" y="2257"/>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6" name="Line 134"/>
            <p:cNvSpPr>
              <a:spLocks noChangeShapeType="1"/>
            </p:cNvSpPr>
            <p:nvPr/>
          </p:nvSpPr>
          <p:spPr bwMode="auto">
            <a:xfrm flipH="1">
              <a:off x="4974" y="2232"/>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7" name="Line 135"/>
            <p:cNvSpPr>
              <a:spLocks noChangeShapeType="1"/>
            </p:cNvSpPr>
            <p:nvPr/>
          </p:nvSpPr>
          <p:spPr bwMode="auto">
            <a:xfrm flipH="1">
              <a:off x="5007" y="2166"/>
              <a:ext cx="44" cy="4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8" name="Line 136"/>
            <p:cNvSpPr>
              <a:spLocks noChangeShapeType="1"/>
            </p:cNvSpPr>
            <p:nvPr/>
          </p:nvSpPr>
          <p:spPr bwMode="auto">
            <a:xfrm flipH="1">
              <a:off x="5040" y="2141"/>
              <a:ext cx="44" cy="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49" name="Line 137"/>
            <p:cNvSpPr>
              <a:spLocks noChangeShapeType="1"/>
            </p:cNvSpPr>
            <p:nvPr/>
          </p:nvSpPr>
          <p:spPr bwMode="auto">
            <a:xfrm flipH="1">
              <a:off x="5073" y="2100"/>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0" name="Line 138"/>
            <p:cNvSpPr>
              <a:spLocks noChangeShapeType="1"/>
            </p:cNvSpPr>
            <p:nvPr/>
          </p:nvSpPr>
          <p:spPr bwMode="auto">
            <a:xfrm flipH="1">
              <a:off x="5106" y="2001"/>
              <a:ext cx="44" cy="7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1" name="Line 139"/>
            <p:cNvSpPr>
              <a:spLocks noChangeShapeType="1"/>
            </p:cNvSpPr>
            <p:nvPr/>
          </p:nvSpPr>
          <p:spPr bwMode="auto">
            <a:xfrm flipH="1">
              <a:off x="5139" y="1885"/>
              <a:ext cx="44" cy="94"/>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2" name="Line 140"/>
            <p:cNvSpPr>
              <a:spLocks noChangeShapeType="1"/>
            </p:cNvSpPr>
            <p:nvPr/>
          </p:nvSpPr>
          <p:spPr bwMode="auto">
            <a:xfrm flipH="1">
              <a:off x="5172" y="1753"/>
              <a:ext cx="44" cy="11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3" name="Line 141"/>
            <p:cNvSpPr>
              <a:spLocks noChangeShapeType="1"/>
            </p:cNvSpPr>
            <p:nvPr/>
          </p:nvSpPr>
          <p:spPr bwMode="auto">
            <a:xfrm flipH="1">
              <a:off x="5205" y="1720"/>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4" name="Line 142"/>
            <p:cNvSpPr>
              <a:spLocks noChangeShapeType="1"/>
            </p:cNvSpPr>
            <p:nvPr/>
          </p:nvSpPr>
          <p:spPr bwMode="auto">
            <a:xfrm flipH="1">
              <a:off x="5238" y="1687"/>
              <a:ext cx="44" cy="12"/>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5" name="Line 143"/>
            <p:cNvSpPr>
              <a:spLocks noChangeShapeType="1"/>
            </p:cNvSpPr>
            <p:nvPr/>
          </p:nvSpPr>
          <p:spPr bwMode="auto">
            <a:xfrm flipH="1">
              <a:off x="5271" y="1638"/>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6" name="Line 144"/>
            <p:cNvSpPr>
              <a:spLocks noChangeShapeType="1"/>
            </p:cNvSpPr>
            <p:nvPr/>
          </p:nvSpPr>
          <p:spPr bwMode="auto">
            <a:xfrm flipH="1" flipV="1">
              <a:off x="5303" y="1621"/>
              <a:ext cx="44" cy="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7" name="Line 145"/>
            <p:cNvSpPr>
              <a:spLocks noChangeShapeType="1"/>
            </p:cNvSpPr>
            <p:nvPr/>
          </p:nvSpPr>
          <p:spPr bwMode="auto">
            <a:xfrm flipH="1">
              <a:off x="5337" y="1654"/>
              <a:ext cx="44" cy="2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8" name="Line 146"/>
            <p:cNvSpPr>
              <a:spLocks noChangeShapeType="1"/>
            </p:cNvSpPr>
            <p:nvPr/>
          </p:nvSpPr>
          <p:spPr bwMode="auto">
            <a:xfrm flipH="1">
              <a:off x="5370" y="1643"/>
              <a:ext cx="28" cy="1"/>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59" name="Line 147"/>
            <p:cNvSpPr>
              <a:spLocks noChangeShapeType="1"/>
            </p:cNvSpPr>
            <p:nvPr/>
          </p:nvSpPr>
          <p:spPr bwMode="auto">
            <a:xfrm>
              <a:off x="1373" y="3392"/>
              <a:ext cx="86" cy="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0" name="Line 148"/>
            <p:cNvSpPr>
              <a:spLocks noChangeShapeType="1"/>
            </p:cNvSpPr>
            <p:nvPr/>
          </p:nvSpPr>
          <p:spPr bwMode="auto">
            <a:xfrm>
              <a:off x="1373" y="3111"/>
              <a:ext cx="86" cy="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1" name="Line 149"/>
            <p:cNvSpPr>
              <a:spLocks noChangeShapeType="1"/>
            </p:cNvSpPr>
            <p:nvPr/>
          </p:nvSpPr>
          <p:spPr bwMode="auto">
            <a:xfrm>
              <a:off x="1373" y="2831"/>
              <a:ext cx="86" cy="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2" name="Line 150"/>
            <p:cNvSpPr>
              <a:spLocks noChangeShapeType="1"/>
            </p:cNvSpPr>
            <p:nvPr/>
          </p:nvSpPr>
          <p:spPr bwMode="auto">
            <a:xfrm>
              <a:off x="1373" y="2534"/>
              <a:ext cx="86" cy="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3" name="Line 151"/>
            <p:cNvSpPr>
              <a:spLocks noChangeShapeType="1"/>
            </p:cNvSpPr>
            <p:nvPr/>
          </p:nvSpPr>
          <p:spPr bwMode="auto">
            <a:xfrm>
              <a:off x="1373" y="2253"/>
              <a:ext cx="86" cy="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4" name="Line 152"/>
            <p:cNvSpPr>
              <a:spLocks noChangeShapeType="1"/>
            </p:cNvSpPr>
            <p:nvPr/>
          </p:nvSpPr>
          <p:spPr bwMode="auto">
            <a:xfrm>
              <a:off x="1373" y="1973"/>
              <a:ext cx="86" cy="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5" name="Line 153"/>
            <p:cNvSpPr>
              <a:spLocks noChangeShapeType="1"/>
            </p:cNvSpPr>
            <p:nvPr/>
          </p:nvSpPr>
          <p:spPr bwMode="auto">
            <a:xfrm>
              <a:off x="1373" y="1692"/>
              <a:ext cx="86" cy="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6" name="Line 154"/>
            <p:cNvSpPr>
              <a:spLocks noChangeShapeType="1"/>
            </p:cNvSpPr>
            <p:nvPr/>
          </p:nvSpPr>
          <p:spPr bwMode="auto">
            <a:xfrm flipV="1">
              <a:off x="1430"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7" name="Line 155"/>
            <p:cNvSpPr>
              <a:spLocks noChangeShapeType="1"/>
            </p:cNvSpPr>
            <p:nvPr/>
          </p:nvSpPr>
          <p:spPr bwMode="auto">
            <a:xfrm flipV="1">
              <a:off x="1562"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8" name="Line 156"/>
            <p:cNvSpPr>
              <a:spLocks noChangeShapeType="1"/>
            </p:cNvSpPr>
            <p:nvPr/>
          </p:nvSpPr>
          <p:spPr bwMode="auto">
            <a:xfrm flipV="1">
              <a:off x="1694"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69" name="Line 157"/>
            <p:cNvSpPr>
              <a:spLocks noChangeShapeType="1"/>
            </p:cNvSpPr>
            <p:nvPr/>
          </p:nvSpPr>
          <p:spPr bwMode="auto">
            <a:xfrm flipV="1">
              <a:off x="1826"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0" name="Line 158"/>
            <p:cNvSpPr>
              <a:spLocks noChangeShapeType="1"/>
            </p:cNvSpPr>
            <p:nvPr/>
          </p:nvSpPr>
          <p:spPr bwMode="auto">
            <a:xfrm flipV="1">
              <a:off x="1958"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1" name="Line 159"/>
            <p:cNvSpPr>
              <a:spLocks noChangeShapeType="1"/>
            </p:cNvSpPr>
            <p:nvPr/>
          </p:nvSpPr>
          <p:spPr bwMode="auto">
            <a:xfrm flipV="1">
              <a:off x="2073"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2" name="Line 160"/>
            <p:cNvSpPr>
              <a:spLocks noChangeShapeType="1"/>
            </p:cNvSpPr>
            <p:nvPr/>
          </p:nvSpPr>
          <p:spPr bwMode="auto">
            <a:xfrm flipV="1">
              <a:off x="2205"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3" name="Line 161"/>
            <p:cNvSpPr>
              <a:spLocks noChangeShapeType="1"/>
            </p:cNvSpPr>
            <p:nvPr/>
          </p:nvSpPr>
          <p:spPr bwMode="auto">
            <a:xfrm flipV="1">
              <a:off x="2337"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4" name="Line 162"/>
            <p:cNvSpPr>
              <a:spLocks noChangeShapeType="1"/>
            </p:cNvSpPr>
            <p:nvPr/>
          </p:nvSpPr>
          <p:spPr bwMode="auto">
            <a:xfrm flipV="1">
              <a:off x="2469"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5" name="Line 163"/>
            <p:cNvSpPr>
              <a:spLocks noChangeShapeType="1"/>
            </p:cNvSpPr>
            <p:nvPr/>
          </p:nvSpPr>
          <p:spPr bwMode="auto">
            <a:xfrm flipV="1">
              <a:off x="2601"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6" name="Line 164"/>
            <p:cNvSpPr>
              <a:spLocks noChangeShapeType="1"/>
            </p:cNvSpPr>
            <p:nvPr/>
          </p:nvSpPr>
          <p:spPr bwMode="auto">
            <a:xfrm flipV="1">
              <a:off x="2717"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7" name="Line 165"/>
            <p:cNvSpPr>
              <a:spLocks noChangeShapeType="1"/>
            </p:cNvSpPr>
            <p:nvPr/>
          </p:nvSpPr>
          <p:spPr bwMode="auto">
            <a:xfrm flipV="1">
              <a:off x="2849"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8" name="Line 166"/>
            <p:cNvSpPr>
              <a:spLocks noChangeShapeType="1"/>
            </p:cNvSpPr>
            <p:nvPr/>
          </p:nvSpPr>
          <p:spPr bwMode="auto">
            <a:xfrm flipV="1">
              <a:off x="2981"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79" name="Line 167"/>
            <p:cNvSpPr>
              <a:spLocks noChangeShapeType="1"/>
            </p:cNvSpPr>
            <p:nvPr/>
          </p:nvSpPr>
          <p:spPr bwMode="auto">
            <a:xfrm flipV="1">
              <a:off x="3113"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0" name="Line 168"/>
            <p:cNvSpPr>
              <a:spLocks noChangeShapeType="1"/>
            </p:cNvSpPr>
            <p:nvPr/>
          </p:nvSpPr>
          <p:spPr bwMode="auto">
            <a:xfrm flipV="1">
              <a:off x="3245"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1" name="Line 169"/>
            <p:cNvSpPr>
              <a:spLocks noChangeShapeType="1"/>
            </p:cNvSpPr>
            <p:nvPr/>
          </p:nvSpPr>
          <p:spPr bwMode="auto">
            <a:xfrm flipV="1">
              <a:off x="3377"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2" name="Line 170"/>
            <p:cNvSpPr>
              <a:spLocks noChangeShapeType="1"/>
            </p:cNvSpPr>
            <p:nvPr/>
          </p:nvSpPr>
          <p:spPr bwMode="auto">
            <a:xfrm flipV="1">
              <a:off x="3492"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3" name="Line 171"/>
            <p:cNvSpPr>
              <a:spLocks noChangeShapeType="1"/>
            </p:cNvSpPr>
            <p:nvPr/>
          </p:nvSpPr>
          <p:spPr bwMode="auto">
            <a:xfrm flipV="1">
              <a:off x="3624"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4" name="Line 172"/>
            <p:cNvSpPr>
              <a:spLocks noChangeShapeType="1"/>
            </p:cNvSpPr>
            <p:nvPr/>
          </p:nvSpPr>
          <p:spPr bwMode="auto">
            <a:xfrm flipV="1">
              <a:off x="3756"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5" name="Line 173"/>
            <p:cNvSpPr>
              <a:spLocks noChangeShapeType="1"/>
            </p:cNvSpPr>
            <p:nvPr/>
          </p:nvSpPr>
          <p:spPr bwMode="auto">
            <a:xfrm flipV="1">
              <a:off x="3888"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6" name="Line 174"/>
            <p:cNvSpPr>
              <a:spLocks noChangeShapeType="1"/>
            </p:cNvSpPr>
            <p:nvPr/>
          </p:nvSpPr>
          <p:spPr bwMode="auto">
            <a:xfrm flipV="1">
              <a:off x="4020"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7" name="Line 175"/>
            <p:cNvSpPr>
              <a:spLocks noChangeShapeType="1"/>
            </p:cNvSpPr>
            <p:nvPr/>
          </p:nvSpPr>
          <p:spPr bwMode="auto">
            <a:xfrm flipV="1">
              <a:off x="4136"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8" name="Line 176"/>
            <p:cNvSpPr>
              <a:spLocks noChangeShapeType="1"/>
            </p:cNvSpPr>
            <p:nvPr/>
          </p:nvSpPr>
          <p:spPr bwMode="auto">
            <a:xfrm flipV="1">
              <a:off x="4268"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89" name="Line 177"/>
            <p:cNvSpPr>
              <a:spLocks noChangeShapeType="1"/>
            </p:cNvSpPr>
            <p:nvPr/>
          </p:nvSpPr>
          <p:spPr bwMode="auto">
            <a:xfrm flipV="1">
              <a:off x="4400"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0" name="Line 178"/>
            <p:cNvSpPr>
              <a:spLocks noChangeShapeType="1"/>
            </p:cNvSpPr>
            <p:nvPr/>
          </p:nvSpPr>
          <p:spPr bwMode="auto">
            <a:xfrm flipV="1">
              <a:off x="4532"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1" name="Line 179"/>
            <p:cNvSpPr>
              <a:spLocks noChangeShapeType="1"/>
            </p:cNvSpPr>
            <p:nvPr/>
          </p:nvSpPr>
          <p:spPr bwMode="auto">
            <a:xfrm flipV="1">
              <a:off x="4664"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2" name="Line 180"/>
            <p:cNvSpPr>
              <a:spLocks noChangeShapeType="1"/>
            </p:cNvSpPr>
            <p:nvPr/>
          </p:nvSpPr>
          <p:spPr bwMode="auto">
            <a:xfrm flipV="1">
              <a:off x="4779"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3" name="Line 181"/>
            <p:cNvSpPr>
              <a:spLocks noChangeShapeType="1"/>
            </p:cNvSpPr>
            <p:nvPr/>
          </p:nvSpPr>
          <p:spPr bwMode="auto">
            <a:xfrm flipV="1">
              <a:off x="4911"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4" name="Line 182"/>
            <p:cNvSpPr>
              <a:spLocks noChangeShapeType="1"/>
            </p:cNvSpPr>
            <p:nvPr/>
          </p:nvSpPr>
          <p:spPr bwMode="auto">
            <a:xfrm flipV="1">
              <a:off x="5043"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5" name="Line 183"/>
            <p:cNvSpPr>
              <a:spLocks noChangeShapeType="1"/>
            </p:cNvSpPr>
            <p:nvPr/>
          </p:nvSpPr>
          <p:spPr bwMode="auto">
            <a:xfrm flipV="1">
              <a:off x="5175"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6" name="Line 184"/>
            <p:cNvSpPr>
              <a:spLocks noChangeShapeType="1"/>
            </p:cNvSpPr>
            <p:nvPr/>
          </p:nvSpPr>
          <p:spPr bwMode="auto">
            <a:xfrm flipV="1">
              <a:off x="5307" y="3572"/>
              <a:ext cx="0" cy="10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7" name="Line 185"/>
            <p:cNvSpPr>
              <a:spLocks noChangeShapeType="1"/>
            </p:cNvSpPr>
            <p:nvPr/>
          </p:nvSpPr>
          <p:spPr bwMode="auto">
            <a:xfrm flipV="1">
              <a:off x="5423" y="3621"/>
              <a:ext cx="0" cy="5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498" name="Rectangle 186"/>
            <p:cNvSpPr>
              <a:spLocks noChangeArrowheads="1"/>
            </p:cNvSpPr>
            <p:nvPr/>
          </p:nvSpPr>
          <p:spPr bwMode="auto">
            <a:xfrm>
              <a:off x="1281"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1965</a:t>
              </a:r>
            </a:p>
          </p:txBody>
        </p:sp>
        <p:sp>
          <p:nvSpPr>
            <p:cNvPr id="13499" name="Rectangle 187"/>
            <p:cNvSpPr>
              <a:spLocks noChangeArrowheads="1"/>
            </p:cNvSpPr>
            <p:nvPr/>
          </p:nvSpPr>
          <p:spPr bwMode="auto">
            <a:xfrm>
              <a:off x="1925"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1970</a:t>
              </a:r>
            </a:p>
          </p:txBody>
        </p:sp>
        <p:sp>
          <p:nvSpPr>
            <p:cNvPr id="13500" name="Rectangle 188"/>
            <p:cNvSpPr>
              <a:spLocks noChangeArrowheads="1"/>
            </p:cNvSpPr>
            <p:nvPr/>
          </p:nvSpPr>
          <p:spPr bwMode="auto">
            <a:xfrm>
              <a:off x="2568"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1975</a:t>
              </a:r>
            </a:p>
          </p:txBody>
        </p:sp>
        <p:sp>
          <p:nvSpPr>
            <p:cNvPr id="13501" name="Rectangle 189"/>
            <p:cNvSpPr>
              <a:spLocks noChangeArrowheads="1"/>
            </p:cNvSpPr>
            <p:nvPr/>
          </p:nvSpPr>
          <p:spPr bwMode="auto">
            <a:xfrm>
              <a:off x="3212"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1980</a:t>
              </a:r>
            </a:p>
          </p:txBody>
        </p:sp>
        <p:sp>
          <p:nvSpPr>
            <p:cNvPr id="13502" name="Rectangle 190"/>
            <p:cNvSpPr>
              <a:spLocks noChangeArrowheads="1"/>
            </p:cNvSpPr>
            <p:nvPr/>
          </p:nvSpPr>
          <p:spPr bwMode="auto">
            <a:xfrm>
              <a:off x="3855"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1985</a:t>
              </a:r>
            </a:p>
          </p:txBody>
        </p:sp>
        <p:sp>
          <p:nvSpPr>
            <p:cNvPr id="13503" name="Rectangle 191"/>
            <p:cNvSpPr>
              <a:spLocks noChangeArrowheads="1"/>
            </p:cNvSpPr>
            <p:nvPr/>
          </p:nvSpPr>
          <p:spPr bwMode="auto">
            <a:xfrm>
              <a:off x="4499"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1990</a:t>
              </a:r>
            </a:p>
          </p:txBody>
        </p:sp>
        <p:sp>
          <p:nvSpPr>
            <p:cNvPr id="13504" name="Rectangle 192"/>
            <p:cNvSpPr>
              <a:spLocks noChangeArrowheads="1"/>
            </p:cNvSpPr>
            <p:nvPr/>
          </p:nvSpPr>
          <p:spPr bwMode="auto">
            <a:xfrm>
              <a:off x="5142" y="3687"/>
              <a:ext cx="428"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915150">
                <a:defRPr>
                  <a:solidFill>
                    <a:schemeClr val="tx1"/>
                  </a:solidFill>
                  <a:latin typeface="Arial" panose="020B0604020202020204" pitchFamily="34" charset="0"/>
                </a:defRPr>
              </a:lvl1pPr>
              <a:lvl2pPr marL="742950" indent="-285750" defTabSz="6915150">
                <a:defRPr>
                  <a:solidFill>
                    <a:schemeClr val="tx1"/>
                  </a:solidFill>
                  <a:latin typeface="Arial" panose="020B0604020202020204" pitchFamily="34" charset="0"/>
                </a:defRPr>
              </a:lvl2pPr>
              <a:lvl3pPr marL="1143000" indent="-228600" defTabSz="6915150">
                <a:defRPr>
                  <a:solidFill>
                    <a:schemeClr val="tx1"/>
                  </a:solidFill>
                  <a:latin typeface="Arial" panose="020B0604020202020204" pitchFamily="34" charset="0"/>
                </a:defRPr>
              </a:lvl3pPr>
              <a:lvl4pPr marL="1600200" indent="-228600" defTabSz="6915150">
                <a:defRPr>
                  <a:solidFill>
                    <a:schemeClr val="tx1"/>
                  </a:solidFill>
                  <a:latin typeface="Arial" panose="020B0604020202020204" pitchFamily="34" charset="0"/>
                </a:defRPr>
              </a:lvl4pPr>
              <a:lvl5pPr marL="2057400" indent="-228600" defTabSz="6915150">
                <a:defRPr>
                  <a:solidFill>
                    <a:schemeClr val="tx1"/>
                  </a:solidFill>
                  <a:latin typeface="Arial" panose="020B0604020202020204" pitchFamily="34" charset="0"/>
                </a:defRPr>
              </a:lvl5pPr>
              <a:lvl6pPr marL="2514600" indent="-228600" defTabSz="6915150" eaLnBrk="0" fontAlgn="base" hangingPunct="0">
                <a:spcBef>
                  <a:spcPct val="0"/>
                </a:spcBef>
                <a:spcAft>
                  <a:spcPct val="0"/>
                </a:spcAft>
                <a:defRPr>
                  <a:solidFill>
                    <a:schemeClr val="tx1"/>
                  </a:solidFill>
                  <a:latin typeface="Arial" panose="020B0604020202020204" pitchFamily="34" charset="0"/>
                </a:defRPr>
              </a:lvl6pPr>
              <a:lvl7pPr marL="2971800" indent="-228600" defTabSz="6915150" eaLnBrk="0" fontAlgn="base" hangingPunct="0">
                <a:spcBef>
                  <a:spcPct val="0"/>
                </a:spcBef>
                <a:spcAft>
                  <a:spcPct val="0"/>
                </a:spcAft>
                <a:defRPr>
                  <a:solidFill>
                    <a:schemeClr val="tx1"/>
                  </a:solidFill>
                  <a:latin typeface="Arial" panose="020B0604020202020204" pitchFamily="34" charset="0"/>
                </a:defRPr>
              </a:lvl7pPr>
              <a:lvl8pPr marL="3429000" indent="-228600" defTabSz="6915150" eaLnBrk="0" fontAlgn="base" hangingPunct="0">
                <a:spcBef>
                  <a:spcPct val="0"/>
                </a:spcBef>
                <a:spcAft>
                  <a:spcPct val="0"/>
                </a:spcAft>
                <a:defRPr>
                  <a:solidFill>
                    <a:schemeClr val="tx1"/>
                  </a:solidFill>
                  <a:latin typeface="Arial" panose="020B0604020202020204" pitchFamily="34" charset="0"/>
                </a:defRPr>
              </a:lvl8pPr>
              <a:lvl9pPr marL="3886200" indent="-228600" defTabSz="691515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a:solidFill>
                    <a:srgbClr val="000000"/>
                  </a:solidFill>
                </a:rPr>
                <a:t>1995</a:t>
              </a:r>
            </a:p>
          </p:txBody>
        </p:sp>
        <p:sp>
          <p:nvSpPr>
            <p:cNvPr id="13505" name="Line 193"/>
            <p:cNvSpPr>
              <a:spLocks noChangeShapeType="1"/>
            </p:cNvSpPr>
            <p:nvPr/>
          </p:nvSpPr>
          <p:spPr bwMode="auto">
            <a:xfrm>
              <a:off x="1373" y="1428"/>
              <a:ext cx="86" cy="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29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476250"/>
            <a:ext cx="8208962" cy="559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947" name="Text Box 3"/>
          <p:cNvSpPr txBox="1">
            <a:spLocks noChangeArrowheads="1"/>
          </p:cNvSpPr>
          <p:nvPr/>
        </p:nvSpPr>
        <p:spPr bwMode="auto">
          <a:xfrm>
            <a:off x="303213" y="4648200"/>
            <a:ext cx="5381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2000" b="1"/>
              <a:t>AS</a:t>
            </a:r>
          </a:p>
        </p:txBody>
      </p:sp>
      <p:sp>
        <p:nvSpPr>
          <p:cNvPr id="82948" name="Text Box 4"/>
          <p:cNvSpPr txBox="1">
            <a:spLocks noChangeArrowheads="1"/>
          </p:cNvSpPr>
          <p:nvPr/>
        </p:nvSpPr>
        <p:spPr bwMode="auto">
          <a:xfrm>
            <a:off x="2535238" y="5511800"/>
            <a:ext cx="552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2000" b="1"/>
              <a:t>AD</a:t>
            </a:r>
          </a:p>
        </p:txBody>
      </p:sp>
      <p:sp>
        <p:nvSpPr>
          <p:cNvPr id="82949" name="Text Box 5"/>
          <p:cNvSpPr txBox="1">
            <a:spLocks noChangeArrowheads="1"/>
          </p:cNvSpPr>
          <p:nvPr/>
        </p:nvSpPr>
        <p:spPr bwMode="auto">
          <a:xfrm>
            <a:off x="7216775" y="5295900"/>
            <a:ext cx="6937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2000" b="1"/>
              <a:t>APF</a:t>
            </a:r>
          </a:p>
        </p:txBody>
      </p:sp>
      <p:sp>
        <p:nvSpPr>
          <p:cNvPr id="82950" name="Text Box 6"/>
          <p:cNvSpPr txBox="1">
            <a:spLocks noChangeArrowheads="1"/>
          </p:cNvSpPr>
          <p:nvPr/>
        </p:nvSpPr>
        <p:spPr bwMode="auto">
          <a:xfrm>
            <a:off x="539750" y="2781300"/>
            <a:ext cx="43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it-IT" altLang="en-US" sz="2400" b="1">
                <a:latin typeface="French Script MT" panose="03020402040607040605" pitchFamily="66" charset="0"/>
              </a:rPr>
              <a:t>P</a:t>
            </a:r>
          </a:p>
        </p:txBody>
      </p:sp>
      <p:sp>
        <p:nvSpPr>
          <p:cNvPr id="82951" name="Text Box 7"/>
          <p:cNvSpPr txBox="1">
            <a:spLocks noChangeArrowheads="1"/>
          </p:cNvSpPr>
          <p:nvPr/>
        </p:nvSpPr>
        <p:spPr bwMode="auto">
          <a:xfrm>
            <a:off x="2627313" y="2781300"/>
            <a:ext cx="576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it-IT" altLang="en-US" sz="2400" b="1">
                <a:latin typeface="French Script MT" panose="03020402040607040605" pitchFamily="66" charset="0"/>
              </a:rPr>
              <a:t>P*</a:t>
            </a:r>
          </a:p>
        </p:txBody>
      </p:sp>
      <p:sp>
        <p:nvSpPr>
          <p:cNvPr id="82952" name="Text Box 8"/>
          <p:cNvSpPr txBox="1">
            <a:spLocks noChangeArrowheads="1"/>
          </p:cNvSpPr>
          <p:nvPr/>
        </p:nvSpPr>
        <p:spPr bwMode="auto">
          <a:xfrm>
            <a:off x="7648575" y="1000125"/>
            <a:ext cx="1174750" cy="641350"/>
          </a:xfrm>
          <a:prstGeom prst="rect">
            <a:avLst/>
          </a:prstGeom>
          <a:solidFill>
            <a:srgbClr val="99CC00">
              <a:alpha val="3882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en-US"/>
              <a:t>Mercato</a:t>
            </a:r>
          </a:p>
          <a:p>
            <a:pPr algn="ctr" eaLnBrk="1" hangingPunct="1"/>
            <a:r>
              <a:rPr lang="it-IT" altLang="en-US"/>
              <a:t>del lavoro</a:t>
            </a:r>
          </a:p>
        </p:txBody>
      </p:sp>
      <p:sp>
        <p:nvSpPr>
          <p:cNvPr id="82953" name="Text Box 9"/>
          <p:cNvSpPr txBox="1">
            <a:spLocks noChangeArrowheads="1"/>
          </p:cNvSpPr>
          <p:nvPr/>
        </p:nvSpPr>
        <p:spPr bwMode="auto">
          <a:xfrm>
            <a:off x="7359650" y="3952875"/>
            <a:ext cx="1339850" cy="641350"/>
          </a:xfrm>
          <a:prstGeom prst="rect">
            <a:avLst/>
          </a:prstGeom>
          <a:solidFill>
            <a:schemeClr val="folHlink">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en-US"/>
              <a:t>Produzione</a:t>
            </a:r>
          </a:p>
          <a:p>
            <a:pPr algn="ctr" eaLnBrk="1" hangingPunct="1"/>
            <a:r>
              <a:rPr lang="it-IT" altLang="en-US"/>
              <a:t>aggregata</a:t>
            </a:r>
          </a:p>
        </p:txBody>
      </p:sp>
      <p:sp>
        <p:nvSpPr>
          <p:cNvPr id="82954" name="Text Box 10"/>
          <p:cNvSpPr txBox="1">
            <a:spLocks noChangeArrowheads="1"/>
          </p:cNvSpPr>
          <p:nvPr/>
        </p:nvSpPr>
        <p:spPr bwMode="auto">
          <a:xfrm>
            <a:off x="592138" y="5392738"/>
            <a:ext cx="1733550" cy="366712"/>
          </a:xfrm>
          <a:prstGeom prst="rect">
            <a:avLst/>
          </a:prstGeom>
          <a:solidFill>
            <a:schemeClr val="folHlink">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a:t>Modello AD/AS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7885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grpSp>
        <p:nvGrpSpPr>
          <p:cNvPr id="78852" name="Group 4"/>
          <p:cNvGrpSpPr>
            <a:grpSpLocks/>
          </p:cNvGrpSpPr>
          <p:nvPr/>
        </p:nvGrpSpPr>
        <p:grpSpPr bwMode="auto">
          <a:xfrm>
            <a:off x="3678237" y="5951542"/>
            <a:ext cx="1104900" cy="612776"/>
            <a:chOff x="1935" y="3752"/>
            <a:chExt cx="696" cy="386"/>
          </a:xfrm>
        </p:grpSpPr>
        <p:sp>
          <p:nvSpPr>
            <p:cNvPr id="78875" name="Rectangle 5"/>
            <p:cNvSpPr>
              <a:spLocks noChangeArrowheads="1"/>
            </p:cNvSpPr>
            <p:nvPr/>
          </p:nvSpPr>
          <p:spPr bwMode="auto">
            <a:xfrm>
              <a:off x="1935" y="3752"/>
              <a:ext cx="19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Y1</a:t>
              </a:r>
              <a:endParaRPr lang="it-IT" altLang="en-US" sz="2000" b="1" baseline="30000" dirty="0">
                <a:solidFill>
                  <a:srgbClr val="000000"/>
                </a:solidFill>
              </a:endParaRPr>
            </a:p>
          </p:txBody>
        </p:sp>
        <p:sp>
          <p:nvSpPr>
            <p:cNvPr id="78876" name="Rectangle 6"/>
            <p:cNvSpPr>
              <a:spLocks noChangeArrowheads="1"/>
            </p:cNvSpPr>
            <p:nvPr/>
          </p:nvSpPr>
          <p:spPr bwMode="auto">
            <a:xfrm>
              <a:off x="2631" y="3946"/>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78853" name="Group 7"/>
          <p:cNvGrpSpPr>
            <a:grpSpLocks/>
          </p:cNvGrpSpPr>
          <p:nvPr/>
        </p:nvGrpSpPr>
        <p:grpSpPr bwMode="auto">
          <a:xfrm>
            <a:off x="8661400" y="5943600"/>
            <a:ext cx="482600" cy="542925"/>
            <a:chOff x="4783" y="3768"/>
            <a:chExt cx="304" cy="342"/>
          </a:xfrm>
        </p:grpSpPr>
        <p:sp>
          <p:nvSpPr>
            <p:cNvPr id="78873" name="Rectangle 8"/>
            <p:cNvSpPr>
              <a:spLocks noChangeArrowheads="1"/>
            </p:cNvSpPr>
            <p:nvPr/>
          </p:nvSpPr>
          <p:spPr bwMode="auto">
            <a:xfrm>
              <a:off x="4783" y="3768"/>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78874" name="Rectangle 9"/>
            <p:cNvSpPr>
              <a:spLocks noChangeArrowheads="1"/>
            </p:cNvSpPr>
            <p:nvPr/>
          </p:nvSpPr>
          <p:spPr bwMode="auto">
            <a:xfrm>
              <a:off x="5087" y="391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78854" name="Group 10"/>
          <p:cNvGrpSpPr>
            <a:grpSpLocks/>
          </p:cNvGrpSpPr>
          <p:nvPr/>
        </p:nvGrpSpPr>
        <p:grpSpPr bwMode="auto">
          <a:xfrm>
            <a:off x="1447800" y="1752600"/>
            <a:ext cx="165100" cy="542925"/>
            <a:chOff x="627" y="1104"/>
            <a:chExt cx="104" cy="342"/>
          </a:xfrm>
        </p:grpSpPr>
        <p:sp>
          <p:nvSpPr>
            <p:cNvPr id="78871" name="Rectangle 11"/>
            <p:cNvSpPr>
              <a:spLocks noChangeArrowheads="1"/>
            </p:cNvSpPr>
            <p:nvPr/>
          </p:nvSpPr>
          <p:spPr bwMode="auto">
            <a:xfrm>
              <a:off x="644" y="1104"/>
              <a:ext cx="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latin typeface="French Script MT" panose="03020402040607040605" pitchFamily="66" charset="0"/>
                </a:rPr>
                <a:t>P</a:t>
              </a:r>
            </a:p>
          </p:txBody>
        </p:sp>
        <p:sp>
          <p:nvSpPr>
            <p:cNvPr id="78872" name="Rectangle 12"/>
            <p:cNvSpPr>
              <a:spLocks noChangeArrowheads="1"/>
            </p:cNvSpPr>
            <p:nvPr/>
          </p:nvSpPr>
          <p:spPr bwMode="auto">
            <a:xfrm>
              <a:off x="627" y="125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8855" name="Rectangle 13"/>
          <p:cNvSpPr>
            <a:spLocks noChangeArrowheads="1"/>
          </p:cNvSpPr>
          <p:nvPr/>
        </p:nvSpPr>
        <p:spPr bwMode="auto">
          <a:xfrm>
            <a:off x="1441450" y="5981700"/>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78856" name="Group 14"/>
          <p:cNvGrpSpPr>
            <a:grpSpLocks/>
          </p:cNvGrpSpPr>
          <p:nvPr/>
        </p:nvGrpSpPr>
        <p:grpSpPr bwMode="auto">
          <a:xfrm>
            <a:off x="1336945" y="4200519"/>
            <a:ext cx="281176" cy="481370"/>
            <a:chOff x="210" y="2640"/>
            <a:chExt cx="38" cy="192"/>
          </a:xfrm>
        </p:grpSpPr>
        <p:sp>
          <p:nvSpPr>
            <p:cNvPr id="78869" name="Rectangle 15"/>
            <p:cNvSpPr>
              <a:spLocks noChangeArrowheads="1"/>
            </p:cNvSpPr>
            <p:nvPr/>
          </p:nvSpPr>
          <p:spPr bwMode="auto">
            <a:xfrm>
              <a:off x="210" y="2685"/>
              <a:ext cx="38" cy="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dirty="0">
                  <a:solidFill>
                    <a:srgbClr val="000000"/>
                  </a:solidFill>
                  <a:latin typeface="French Script MT" panose="03020402040607040605" pitchFamily="66" charset="0"/>
                </a:rPr>
                <a:t>P1</a:t>
              </a:r>
              <a:endParaRPr lang="it-IT" altLang="en-US" sz="2400" b="1" i="1" dirty="0">
                <a:solidFill>
                  <a:srgbClr val="000000"/>
                </a:solidFill>
              </a:endParaRPr>
            </a:p>
          </p:txBody>
        </p:sp>
        <p:sp>
          <p:nvSpPr>
            <p:cNvPr id="78870" name="Rectangle 16"/>
            <p:cNvSpPr>
              <a:spLocks noChangeArrowheads="1"/>
            </p:cNvSpPr>
            <p:nvPr/>
          </p:nvSpPr>
          <p:spPr bwMode="auto">
            <a:xfrm>
              <a:off x="214" y="2640"/>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8857" name="Freeform 17"/>
          <p:cNvSpPr>
            <a:spLocks/>
          </p:cNvSpPr>
          <p:nvPr/>
        </p:nvSpPr>
        <p:spPr bwMode="auto">
          <a:xfrm>
            <a:off x="1692275" y="1798638"/>
            <a:ext cx="7261225" cy="4151312"/>
          </a:xfrm>
          <a:custGeom>
            <a:avLst/>
            <a:gdLst>
              <a:gd name="T0" fmla="*/ 0 w 4574"/>
              <a:gd name="T1" fmla="*/ 0 h 2615"/>
              <a:gd name="T2" fmla="*/ 0 w 4574"/>
              <a:gd name="T3" fmla="*/ 4149725 h 2615"/>
              <a:gd name="T4" fmla="*/ 7259638 w 4574"/>
              <a:gd name="T5" fmla="*/ 4149725 h 2615"/>
              <a:gd name="T6" fmla="*/ 0 60000 65536"/>
              <a:gd name="T7" fmla="*/ 0 60000 65536"/>
              <a:gd name="T8" fmla="*/ 0 60000 65536"/>
            </a:gdLst>
            <a:ahLst/>
            <a:cxnLst>
              <a:cxn ang="T6">
                <a:pos x="T0" y="T1"/>
              </a:cxn>
              <a:cxn ang="T7">
                <a:pos x="T2" y="T3"/>
              </a:cxn>
              <a:cxn ang="T8">
                <a:pos x="T4" y="T5"/>
              </a:cxn>
            </a:cxnLst>
            <a:rect l="0" t="0" r="r" b="b"/>
            <a:pathLst>
              <a:path w="4574" h="2615">
                <a:moveTo>
                  <a:pt x="0" y="0"/>
                </a:moveTo>
                <a:lnTo>
                  <a:pt x="0" y="2614"/>
                </a:lnTo>
                <a:lnTo>
                  <a:pt x="4573" y="2614"/>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78858" name="Group 18"/>
          <p:cNvGrpSpPr>
            <a:grpSpLocks/>
          </p:cNvGrpSpPr>
          <p:nvPr/>
        </p:nvGrpSpPr>
        <p:grpSpPr bwMode="auto">
          <a:xfrm>
            <a:off x="6515100" y="4927600"/>
            <a:ext cx="133350" cy="542925"/>
            <a:chOff x="4104" y="3104"/>
            <a:chExt cx="84" cy="342"/>
          </a:xfrm>
        </p:grpSpPr>
        <p:sp>
          <p:nvSpPr>
            <p:cNvPr id="78867" name="Rectangle 19"/>
            <p:cNvSpPr>
              <a:spLocks noChangeArrowheads="1"/>
            </p:cNvSpPr>
            <p:nvPr/>
          </p:nvSpPr>
          <p:spPr bwMode="auto">
            <a:xfrm>
              <a:off x="4104" y="310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78868" name="Rectangle 20"/>
            <p:cNvSpPr>
              <a:spLocks noChangeArrowheads="1"/>
            </p:cNvSpPr>
            <p:nvPr/>
          </p:nvSpPr>
          <p:spPr bwMode="auto">
            <a:xfrm>
              <a:off x="4188" y="325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78859" name="Line 21"/>
          <p:cNvSpPr>
            <a:spLocks noChangeShapeType="1"/>
          </p:cNvSpPr>
          <p:nvPr/>
        </p:nvSpPr>
        <p:spPr bwMode="auto">
          <a:xfrm flipH="1" flipV="1">
            <a:off x="2079476" y="3496137"/>
            <a:ext cx="3709987" cy="207645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38998" name="Line 22"/>
          <p:cNvSpPr>
            <a:spLocks noChangeShapeType="1"/>
          </p:cNvSpPr>
          <p:nvPr/>
        </p:nvSpPr>
        <p:spPr bwMode="auto">
          <a:xfrm flipV="1">
            <a:off x="2627313" y="2852738"/>
            <a:ext cx="3883025" cy="2405062"/>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8861" name="Freeform 23"/>
          <p:cNvSpPr>
            <a:spLocks/>
          </p:cNvSpPr>
          <p:nvPr/>
        </p:nvSpPr>
        <p:spPr bwMode="auto">
          <a:xfrm>
            <a:off x="3804427" y="4448936"/>
            <a:ext cx="141287" cy="120650"/>
          </a:xfrm>
          <a:custGeom>
            <a:avLst/>
            <a:gdLst>
              <a:gd name="T0" fmla="*/ 69850 w 89"/>
              <a:gd name="T1" fmla="*/ 119063 h 76"/>
              <a:gd name="T2" fmla="*/ 104775 w 89"/>
              <a:gd name="T3" fmla="*/ 109538 h 76"/>
              <a:gd name="T4" fmla="*/ 128587 w 89"/>
              <a:gd name="T5" fmla="*/ 88900 h 76"/>
              <a:gd name="T6" fmla="*/ 139700 w 89"/>
              <a:gd name="T7" fmla="*/ 60325 h 76"/>
              <a:gd name="T8" fmla="*/ 128587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39000" name="Text Box 24"/>
          <p:cNvSpPr txBox="1">
            <a:spLocks noChangeArrowheads="1"/>
          </p:cNvSpPr>
          <p:nvPr/>
        </p:nvSpPr>
        <p:spPr bwMode="auto">
          <a:xfrm>
            <a:off x="6537325" y="2479675"/>
            <a:ext cx="963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ASBP</a:t>
            </a:r>
          </a:p>
        </p:txBody>
      </p:sp>
      <p:sp>
        <p:nvSpPr>
          <p:cNvPr id="78863" name="Text Box 25"/>
          <p:cNvSpPr txBox="1">
            <a:spLocks noChangeArrowheads="1"/>
          </p:cNvSpPr>
          <p:nvPr/>
        </p:nvSpPr>
        <p:spPr bwMode="auto">
          <a:xfrm>
            <a:off x="5756276" y="5174622"/>
            <a:ext cx="7457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dirty="0">
                <a:latin typeface="Times New Roman" panose="02020603050405020304" pitchFamily="18" charset="0"/>
              </a:rPr>
              <a:t>AD</a:t>
            </a:r>
            <a:r>
              <a:rPr lang="it-IT" altLang="en-US" b="1" dirty="0">
                <a:latin typeface="Times New Roman" panose="02020603050405020304" pitchFamily="18" charset="0"/>
              </a:rPr>
              <a:t>2</a:t>
            </a:r>
            <a:endParaRPr lang="it-IT" altLang="en-US" sz="2400" b="1" dirty="0">
              <a:latin typeface="Times New Roman" panose="02020603050405020304" pitchFamily="18" charset="0"/>
            </a:endParaRPr>
          </a:p>
        </p:txBody>
      </p:sp>
      <p:sp>
        <p:nvSpPr>
          <p:cNvPr id="78864" name="Line 26"/>
          <p:cNvSpPr>
            <a:spLocks noChangeShapeType="1"/>
          </p:cNvSpPr>
          <p:nvPr/>
        </p:nvSpPr>
        <p:spPr bwMode="auto">
          <a:xfrm>
            <a:off x="4572000" y="1981200"/>
            <a:ext cx="0" cy="396240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dirty="0"/>
          </a:p>
        </p:txBody>
      </p:sp>
      <p:sp>
        <p:nvSpPr>
          <p:cNvPr id="78865" name="Line 27"/>
          <p:cNvSpPr>
            <a:spLocks noChangeShapeType="1"/>
          </p:cNvSpPr>
          <p:nvPr/>
        </p:nvSpPr>
        <p:spPr bwMode="auto">
          <a:xfrm flipV="1">
            <a:off x="1687513" y="4505325"/>
            <a:ext cx="2163606" cy="0"/>
          </a:xfrm>
          <a:prstGeom prst="line">
            <a:avLst/>
          </a:prstGeom>
          <a:ln w="952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a:lstStyle/>
          <a:p>
            <a:endParaRPr lang="it-IT"/>
          </a:p>
        </p:txBody>
      </p:sp>
      <p:sp>
        <p:nvSpPr>
          <p:cNvPr id="78866" name="Text Box 28"/>
          <p:cNvSpPr txBox="1">
            <a:spLocks noChangeArrowheads="1"/>
          </p:cNvSpPr>
          <p:nvPr/>
        </p:nvSpPr>
        <p:spPr bwMode="auto">
          <a:xfrm>
            <a:off x="4572000" y="1676400"/>
            <a:ext cx="963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ASLP</a:t>
            </a:r>
          </a:p>
        </p:txBody>
      </p:sp>
      <p:cxnSp>
        <p:nvCxnSpPr>
          <p:cNvPr id="3" name="Connettore diritto 2">
            <a:extLst>
              <a:ext uri="{FF2B5EF4-FFF2-40B4-BE49-F238E27FC236}">
                <a16:creationId xmlns:a16="http://schemas.microsoft.com/office/drawing/2014/main" id="{025A7AF0-CF68-4CC1-8B30-82587A983BCB}"/>
              </a:ext>
            </a:extLst>
          </p:cNvPr>
          <p:cNvCxnSpPr/>
          <p:nvPr/>
        </p:nvCxnSpPr>
        <p:spPr>
          <a:xfrm>
            <a:off x="3851119" y="4505325"/>
            <a:ext cx="0" cy="1401532"/>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CasellaDiTesto 3">
            <a:extLst>
              <a:ext uri="{FF2B5EF4-FFF2-40B4-BE49-F238E27FC236}">
                <a16:creationId xmlns:a16="http://schemas.microsoft.com/office/drawing/2014/main" id="{BB2B6DB2-3CFD-4D76-ACFE-62A7FF18CF42}"/>
              </a:ext>
            </a:extLst>
          </p:cNvPr>
          <p:cNvSpPr txBox="1"/>
          <p:nvPr/>
        </p:nvSpPr>
        <p:spPr>
          <a:xfrm>
            <a:off x="3666767" y="4039401"/>
            <a:ext cx="351378" cy="369332"/>
          </a:xfrm>
          <a:prstGeom prst="rect">
            <a:avLst/>
          </a:prstGeom>
          <a:noFill/>
        </p:spPr>
        <p:txBody>
          <a:bodyPr wrap="none" rtlCol="0">
            <a:spAutoFit/>
          </a:bodyPr>
          <a:lstStyle/>
          <a:p>
            <a:r>
              <a:rPr lang="it-IT" b="1" dirty="0"/>
              <a:t>B</a:t>
            </a:r>
          </a:p>
        </p:txBody>
      </p:sp>
      <p:sp>
        <p:nvSpPr>
          <p:cNvPr id="5" name="CasellaDiTesto 4">
            <a:extLst>
              <a:ext uri="{FF2B5EF4-FFF2-40B4-BE49-F238E27FC236}">
                <a16:creationId xmlns:a16="http://schemas.microsoft.com/office/drawing/2014/main" id="{6991CF01-C4C1-4D63-A3C9-28475B20E749}"/>
              </a:ext>
            </a:extLst>
          </p:cNvPr>
          <p:cNvSpPr txBox="1"/>
          <p:nvPr/>
        </p:nvSpPr>
        <p:spPr>
          <a:xfrm>
            <a:off x="2354019" y="337919"/>
            <a:ext cx="4429611" cy="646331"/>
          </a:xfrm>
          <a:prstGeom prst="rect">
            <a:avLst/>
          </a:prstGeom>
          <a:noFill/>
        </p:spPr>
        <p:txBody>
          <a:bodyPr wrap="none" rtlCol="0">
            <a:spAutoFit/>
          </a:bodyPr>
          <a:lstStyle/>
          <a:p>
            <a:r>
              <a:rPr lang="it-IT" sz="3600" dirty="0">
                <a:latin typeface="+mj-lt"/>
              </a:rPr>
              <a:t>Equilibrio macro in B?</a:t>
            </a:r>
          </a:p>
        </p:txBody>
      </p:sp>
      <p:sp>
        <p:nvSpPr>
          <p:cNvPr id="33" name="Rectangle 5">
            <a:extLst>
              <a:ext uri="{FF2B5EF4-FFF2-40B4-BE49-F238E27FC236}">
                <a16:creationId xmlns:a16="http://schemas.microsoft.com/office/drawing/2014/main" id="{C3685CC4-70F9-4CE8-A732-F78886BD004A}"/>
              </a:ext>
            </a:extLst>
          </p:cNvPr>
          <p:cNvSpPr>
            <a:spLocks noChangeArrowheads="1"/>
          </p:cNvSpPr>
          <p:nvPr/>
        </p:nvSpPr>
        <p:spPr bwMode="auto">
          <a:xfrm>
            <a:off x="4462479" y="5963196"/>
            <a:ext cx="38953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Y</a:t>
            </a:r>
            <a:r>
              <a:rPr lang="it-IT" altLang="en-US" sz="2000" b="1" baseline="30000" dirty="0">
                <a:solidFill>
                  <a:srgbClr val="000000"/>
                </a:solidFill>
              </a:rPr>
              <a:t>FE</a:t>
            </a:r>
          </a:p>
        </p:txBody>
      </p:sp>
      <p:sp>
        <p:nvSpPr>
          <p:cNvPr id="34" name="CasellaDiTesto 33">
            <a:extLst>
              <a:ext uri="{FF2B5EF4-FFF2-40B4-BE49-F238E27FC236}">
                <a16:creationId xmlns:a16="http://schemas.microsoft.com/office/drawing/2014/main" id="{E3295119-115C-40BF-B8B7-F8D8B7DE59B5}"/>
              </a:ext>
            </a:extLst>
          </p:cNvPr>
          <p:cNvSpPr txBox="1"/>
          <p:nvPr/>
        </p:nvSpPr>
        <p:spPr>
          <a:xfrm>
            <a:off x="4500631" y="3560397"/>
            <a:ext cx="351378" cy="369332"/>
          </a:xfrm>
          <a:prstGeom prst="rect">
            <a:avLst/>
          </a:prstGeom>
          <a:noFill/>
        </p:spPr>
        <p:txBody>
          <a:bodyPr wrap="none" rtlCol="0">
            <a:spAutoFit/>
          </a:bodyPr>
          <a:lstStyle/>
          <a:p>
            <a:r>
              <a:rPr lang="it-IT" b="1" dirty="0"/>
              <a:t>A</a:t>
            </a:r>
          </a:p>
        </p:txBody>
      </p:sp>
      <p:sp>
        <p:nvSpPr>
          <p:cNvPr id="35" name="Freeform 23">
            <a:extLst>
              <a:ext uri="{FF2B5EF4-FFF2-40B4-BE49-F238E27FC236}">
                <a16:creationId xmlns:a16="http://schemas.microsoft.com/office/drawing/2014/main" id="{A3ED08A2-C0A3-4A4D-A518-9ECC80D3AD4C}"/>
              </a:ext>
            </a:extLst>
          </p:cNvPr>
          <p:cNvSpPr>
            <a:spLocks/>
          </p:cNvSpPr>
          <p:nvPr/>
        </p:nvSpPr>
        <p:spPr bwMode="auto">
          <a:xfrm>
            <a:off x="4509819" y="3954788"/>
            <a:ext cx="141287" cy="120650"/>
          </a:xfrm>
          <a:custGeom>
            <a:avLst/>
            <a:gdLst>
              <a:gd name="T0" fmla="*/ 69850 w 89"/>
              <a:gd name="T1" fmla="*/ 119063 h 76"/>
              <a:gd name="T2" fmla="*/ 104775 w 89"/>
              <a:gd name="T3" fmla="*/ 109538 h 76"/>
              <a:gd name="T4" fmla="*/ 128587 w 89"/>
              <a:gd name="T5" fmla="*/ 88900 h 76"/>
              <a:gd name="T6" fmla="*/ 139700 w 89"/>
              <a:gd name="T7" fmla="*/ 60325 h 76"/>
              <a:gd name="T8" fmla="*/ 128587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 name="Line 21">
            <a:extLst>
              <a:ext uri="{FF2B5EF4-FFF2-40B4-BE49-F238E27FC236}">
                <a16:creationId xmlns:a16="http://schemas.microsoft.com/office/drawing/2014/main" id="{CE5F9F7F-6DB1-44B1-B888-013CD878FDF2}"/>
              </a:ext>
            </a:extLst>
          </p:cNvPr>
          <p:cNvSpPr>
            <a:spLocks noChangeShapeType="1"/>
          </p:cNvSpPr>
          <p:nvPr/>
        </p:nvSpPr>
        <p:spPr bwMode="auto">
          <a:xfrm flipH="1" flipV="1">
            <a:off x="2821326" y="3030869"/>
            <a:ext cx="3709987" cy="207645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 name="Rettangolo 5">
            <a:extLst>
              <a:ext uri="{FF2B5EF4-FFF2-40B4-BE49-F238E27FC236}">
                <a16:creationId xmlns:a16="http://schemas.microsoft.com/office/drawing/2014/main" id="{B0FCCAD6-FA23-4730-BA98-92BA690DABF4}"/>
              </a:ext>
            </a:extLst>
          </p:cNvPr>
          <p:cNvSpPr/>
          <p:nvPr/>
        </p:nvSpPr>
        <p:spPr>
          <a:xfrm>
            <a:off x="6476793" y="4729146"/>
            <a:ext cx="745717" cy="461665"/>
          </a:xfrm>
          <a:prstGeom prst="rect">
            <a:avLst/>
          </a:prstGeom>
        </p:spPr>
        <p:txBody>
          <a:bodyPr wrap="none">
            <a:spAutoFit/>
          </a:bodyPr>
          <a:lstStyle/>
          <a:p>
            <a:r>
              <a:rPr lang="it-IT" altLang="en-US" sz="2400" b="1" dirty="0">
                <a:latin typeface="Times New Roman" panose="02020603050405020304" pitchFamily="18" charset="0"/>
              </a:rPr>
              <a:t>AD</a:t>
            </a:r>
            <a:r>
              <a:rPr lang="it-IT" altLang="en-US" b="1" dirty="0">
                <a:latin typeface="Times New Roman" panose="02020603050405020304" pitchFamily="18" charset="0"/>
              </a:rPr>
              <a:t>1</a:t>
            </a:r>
            <a:endParaRPr lang="it-IT" altLang="en-US" sz="2400" b="1" dirty="0">
              <a:latin typeface="Times New Roman" panose="02020603050405020304" pitchFamily="18" charset="0"/>
            </a:endParaRPr>
          </a:p>
        </p:txBody>
      </p:sp>
    </p:spTree>
    <p:extLst>
      <p:ext uri="{BB962C8B-B14F-4D97-AF65-F5344CB8AC3E}">
        <p14:creationId xmlns:p14="http://schemas.microsoft.com/office/powerpoint/2010/main" val="28294571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88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9" grpId="0" animBg="1"/>
      <p:bldP spid="78863" grpId="0"/>
      <p:bldP spid="36" grpId="0" animBg="1"/>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68313" y="188913"/>
            <a:ext cx="8229600" cy="706437"/>
          </a:xfrm>
        </p:spPr>
        <p:txBody>
          <a:bodyPr/>
          <a:lstStyle/>
          <a:p>
            <a:pPr eaLnBrk="1" hangingPunct="1"/>
            <a:r>
              <a:rPr lang="it-IT" altLang="en-US" sz="3600" dirty="0">
                <a:latin typeface="Times New Roman" panose="02020603050405020304" pitchFamily="18" charset="0"/>
                <a:cs typeface="Times New Roman" panose="02020603050405020304" pitchFamily="18" charset="0"/>
              </a:rPr>
              <a:t>Quale equilibrio per Y?</a:t>
            </a:r>
          </a:p>
        </p:txBody>
      </p:sp>
      <p:sp>
        <p:nvSpPr>
          <p:cNvPr id="646147" name="Rectangle 3"/>
          <p:cNvSpPr>
            <a:spLocks noGrp="1" noChangeArrowheads="1"/>
          </p:cNvSpPr>
          <p:nvPr>
            <p:ph type="body" idx="1"/>
          </p:nvPr>
        </p:nvSpPr>
        <p:spPr>
          <a:xfrm>
            <a:off x="179388" y="908050"/>
            <a:ext cx="8785225" cy="5949950"/>
          </a:xfrm>
        </p:spPr>
        <p:txBody>
          <a:bodyPr/>
          <a:lstStyle/>
          <a:p>
            <a:pPr eaLnBrk="1" hangingPunct="1">
              <a:lnSpc>
                <a:spcPct val="90000"/>
              </a:lnSpc>
            </a:pPr>
            <a:r>
              <a:rPr lang="it-IT" altLang="en-US" sz="2400" u="sng" dirty="0">
                <a:latin typeface="Times New Roman" panose="02020603050405020304" pitchFamily="18" charset="0"/>
              </a:rPr>
              <a:t>Tesi</a:t>
            </a:r>
            <a:r>
              <a:rPr lang="it-IT" altLang="en-US" sz="2400" dirty="0">
                <a:latin typeface="Times New Roman" panose="02020603050405020304" pitchFamily="18" charset="0"/>
              </a:rPr>
              <a:t>: nel BP l’equilibrio macro può aversi per </a:t>
            </a:r>
            <a:r>
              <a:rPr lang="it-IT" altLang="en-US" sz="2400" i="1" dirty="0">
                <a:latin typeface="Times New Roman" panose="02020603050405020304" pitchFamily="18" charset="0"/>
              </a:rPr>
              <a:t>un qualsiasi livello di Y</a:t>
            </a:r>
            <a:r>
              <a:rPr lang="it-IT" altLang="en-US" sz="2400" dirty="0">
                <a:latin typeface="Times New Roman" panose="02020603050405020304" pitchFamily="18" charset="0"/>
              </a:rPr>
              <a:t>. Non è affatto detto, quindi, che il sistema trovi l’equilibrio al livello del PIL di piena occupazione Y</a:t>
            </a:r>
            <a:r>
              <a:rPr lang="it-IT" altLang="en-US" sz="2400" baseline="-25000" dirty="0">
                <a:latin typeface="Times New Roman" panose="02020603050405020304" pitchFamily="18" charset="0"/>
              </a:rPr>
              <a:t>FE</a:t>
            </a:r>
            <a:r>
              <a:rPr lang="it-IT" altLang="en-US" sz="2400" dirty="0">
                <a:latin typeface="Times New Roman" panose="02020603050405020304" pitchFamily="18" charset="0"/>
              </a:rPr>
              <a:t>. </a:t>
            </a:r>
          </a:p>
          <a:p>
            <a:pPr lvl="1" eaLnBrk="1" hangingPunct="1">
              <a:lnSpc>
                <a:spcPct val="90000"/>
              </a:lnSpc>
            </a:pPr>
            <a:r>
              <a:rPr lang="it-IT" altLang="en-US" sz="2000" dirty="0">
                <a:latin typeface="Times New Roman" panose="02020603050405020304" pitchFamily="18" charset="0"/>
              </a:rPr>
              <a:t>L’equilibrio dipende infatti dalla </a:t>
            </a:r>
            <a:r>
              <a:rPr lang="it-IT" altLang="en-US" sz="2000" u="sng" dirty="0">
                <a:latin typeface="Times New Roman" panose="02020603050405020304" pitchFamily="18" charset="0"/>
              </a:rPr>
              <a:t>posizione della AD</a:t>
            </a:r>
            <a:r>
              <a:rPr lang="it-IT" altLang="en-US" sz="2000" dirty="0">
                <a:latin typeface="Times New Roman" panose="02020603050405020304" pitchFamily="18" charset="0"/>
              </a:rPr>
              <a:t>, ovvero da C e I.</a:t>
            </a:r>
          </a:p>
          <a:p>
            <a:pPr lvl="1" eaLnBrk="1" hangingPunct="1">
              <a:lnSpc>
                <a:spcPct val="90000"/>
              </a:lnSpc>
            </a:pPr>
            <a:r>
              <a:rPr lang="it-IT" altLang="en-US" sz="2000" dirty="0">
                <a:latin typeface="Times New Roman" panose="02020603050405020304" pitchFamily="18" charset="0"/>
              </a:rPr>
              <a:t>Più precisamente, gli imprenditori producono in funzione del livello atteso della domanda effettiva. Ma allora l’equilibrio dipende da ciò che gli imprenditori si aspettano e quindi non necessariamente esso si verificherà in corrispondenza di Y</a:t>
            </a:r>
            <a:r>
              <a:rPr lang="it-IT" altLang="en-US" sz="2000" baseline="-25000" dirty="0">
                <a:latin typeface="Times New Roman" panose="02020603050405020304" pitchFamily="18" charset="0"/>
              </a:rPr>
              <a:t>FE</a:t>
            </a:r>
            <a:r>
              <a:rPr lang="it-IT" altLang="en-US" sz="2000" dirty="0">
                <a:latin typeface="Times New Roman" panose="02020603050405020304" pitchFamily="18" charset="0"/>
              </a:rPr>
              <a:t>.</a:t>
            </a:r>
            <a:r>
              <a:rPr lang="it-IT" altLang="en-US" sz="2400" dirty="0">
                <a:latin typeface="Times New Roman" panose="02020603050405020304" pitchFamily="18" charset="0"/>
              </a:rPr>
              <a:t> </a:t>
            </a:r>
          </a:p>
          <a:p>
            <a:pPr eaLnBrk="1" hangingPunct="1">
              <a:lnSpc>
                <a:spcPct val="90000"/>
              </a:lnSpc>
            </a:pPr>
            <a:r>
              <a:rPr lang="it-IT" altLang="en-US" sz="2400" dirty="0">
                <a:latin typeface="Times New Roman" panose="02020603050405020304" pitchFamily="18" charset="0"/>
              </a:rPr>
              <a:t>Siamo al cuore della c.d. “rivoluzione keynesiana”: secondo Keynes, nulla garantisce che all’equilibrio macro il sistema economico realizzi il pieno impiego delle risorse.</a:t>
            </a:r>
          </a:p>
          <a:p>
            <a:pPr eaLnBrk="1" hangingPunct="1">
              <a:lnSpc>
                <a:spcPct val="90000"/>
              </a:lnSpc>
            </a:pPr>
            <a:r>
              <a:rPr lang="it-IT" altLang="en-US" sz="2400" dirty="0">
                <a:latin typeface="Times New Roman" panose="02020603050405020304" pitchFamily="18" charset="0"/>
              </a:rPr>
              <a:t>Questo significa che può aversi un </a:t>
            </a:r>
            <a:r>
              <a:rPr lang="it-IT" altLang="en-US" sz="2400" u="sng" dirty="0">
                <a:latin typeface="Times New Roman" panose="02020603050405020304" pitchFamily="18" charset="0"/>
              </a:rPr>
              <a:t>equilibrio</a:t>
            </a:r>
            <a:r>
              <a:rPr lang="it-IT" altLang="en-US" sz="2400" dirty="0">
                <a:latin typeface="Times New Roman" panose="02020603050405020304" pitchFamily="18" charset="0"/>
              </a:rPr>
              <a:t> (cioè uno stato indefinitamente persistente) con disoccupazione delle risorse. Parleremo in questo caso di equilibrio di sotto-occupazione.</a:t>
            </a:r>
          </a:p>
          <a:p>
            <a:pPr eaLnBrk="1" hangingPunct="1">
              <a:lnSpc>
                <a:spcPct val="90000"/>
              </a:lnSpc>
            </a:pPr>
            <a:r>
              <a:rPr lang="it-IT" altLang="en-US" sz="2400" dirty="0">
                <a:latin typeface="Times New Roman" panose="02020603050405020304" pitchFamily="18" charset="0"/>
              </a:rPr>
              <a:t>Questa possibilità è invece esclusa dalla macro “classica”, secondo cui la presenza di disoccupazione è possibile solo in situazione di </a:t>
            </a:r>
            <a:r>
              <a:rPr lang="it-IT" altLang="en-US" sz="2400" u="sng" dirty="0">
                <a:latin typeface="Times New Roman" panose="02020603050405020304" pitchFamily="18" charset="0"/>
              </a:rPr>
              <a:t>disequilibrio</a:t>
            </a:r>
            <a:r>
              <a:rPr lang="it-IT" altLang="en-US" sz="24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6147">
                                            <p:txEl>
                                              <p:pRg st="3" end="3"/>
                                            </p:txEl>
                                          </p:spTgt>
                                        </p:tgtEl>
                                        <p:attrNameLst>
                                          <p:attrName>style.visibility</p:attrName>
                                        </p:attrNameLst>
                                      </p:cBhvr>
                                      <p:to>
                                        <p:strVal val="visible"/>
                                      </p:to>
                                    </p:set>
                                    <p:anim calcmode="lin" valueType="num">
                                      <p:cBhvr additive="base">
                                        <p:cTn id="7" dur="500" fill="hold"/>
                                        <p:tgtEl>
                                          <p:spTgt spid="6461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6147">
                                            <p:txEl>
                                              <p:pRg st="4" end="4"/>
                                            </p:txEl>
                                          </p:spTgt>
                                        </p:tgtEl>
                                        <p:attrNameLst>
                                          <p:attrName>style.visibility</p:attrName>
                                        </p:attrNameLst>
                                      </p:cBhvr>
                                      <p:to>
                                        <p:strVal val="visible"/>
                                      </p:to>
                                    </p:set>
                                    <p:anim calcmode="lin" valueType="num">
                                      <p:cBhvr additive="base">
                                        <p:cTn id="11" dur="500" fill="hold"/>
                                        <p:tgtEl>
                                          <p:spTgt spid="6461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46147">
                                            <p:txEl>
                                              <p:pRg st="5" end="5"/>
                                            </p:txEl>
                                          </p:spTgt>
                                        </p:tgtEl>
                                        <p:attrNameLst>
                                          <p:attrName>style.visibility</p:attrName>
                                        </p:attrNameLst>
                                      </p:cBhvr>
                                      <p:to>
                                        <p:strVal val="visible"/>
                                      </p:to>
                                    </p:set>
                                    <p:anim calcmode="lin" valueType="num">
                                      <p:cBhvr additive="base">
                                        <p:cTn id="17" dur="500" fill="hold"/>
                                        <p:tgtEl>
                                          <p:spTgt spid="646147">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0" y="0"/>
            <a:ext cx="9144000" cy="838200"/>
          </a:xfrm>
        </p:spPr>
        <p:txBody>
          <a:bodyPr/>
          <a:lstStyle/>
          <a:p>
            <a:pPr eaLnBrk="1" hangingPunct="1"/>
            <a:r>
              <a:rPr lang="it-IT" altLang="en-US" sz="3600"/>
              <a:t>Recessione ed equilibrio di sottoccupazione</a:t>
            </a:r>
          </a:p>
        </p:txBody>
      </p:sp>
      <p:sp>
        <p:nvSpPr>
          <p:cNvPr id="87043" name="Rectangle 3"/>
          <p:cNvSpPr>
            <a:spLocks noGrp="1" noChangeArrowheads="1"/>
          </p:cNvSpPr>
          <p:nvPr>
            <p:ph type="body" idx="1"/>
          </p:nvPr>
        </p:nvSpPr>
        <p:spPr>
          <a:xfrm>
            <a:off x="228600" y="762000"/>
            <a:ext cx="8915400" cy="5562600"/>
          </a:xfrm>
        </p:spPr>
        <p:txBody>
          <a:bodyPr/>
          <a:lstStyle/>
          <a:p>
            <a:pPr eaLnBrk="1" hangingPunct="1">
              <a:tabLst>
                <a:tab pos="333375" algn="l"/>
                <a:tab pos="742950" algn="l"/>
              </a:tabLst>
            </a:pPr>
            <a:r>
              <a:rPr lang="it-IT" altLang="en-US" sz="2800" dirty="0"/>
              <a:t>Una </a:t>
            </a:r>
            <a:r>
              <a:rPr lang="it-IT" altLang="en-US" sz="2800" dirty="0">
                <a:solidFill>
                  <a:srgbClr val="FF0000"/>
                </a:solidFill>
              </a:rPr>
              <a:t>recessione</a:t>
            </a:r>
            <a:r>
              <a:rPr lang="it-IT" altLang="en-US" sz="2800" dirty="0"/>
              <a:t> è una situazione in cui, temporaneamente, Y è minore di Y</a:t>
            </a:r>
            <a:r>
              <a:rPr lang="it-IT" altLang="en-US" sz="2800" baseline="30000" dirty="0"/>
              <a:t>FE</a:t>
            </a:r>
            <a:r>
              <a:rPr lang="it-IT" altLang="en-US" sz="2800" dirty="0"/>
              <a:t>. </a:t>
            </a:r>
          </a:p>
          <a:p>
            <a:pPr eaLnBrk="1" hangingPunct="1">
              <a:tabLst>
                <a:tab pos="333375" algn="l"/>
                <a:tab pos="742950" algn="l"/>
              </a:tabLst>
            </a:pPr>
            <a:r>
              <a:rPr lang="it-IT" altLang="en-US" sz="2800" dirty="0"/>
              <a:t>Un </a:t>
            </a:r>
            <a:r>
              <a:rPr lang="it-IT" altLang="en-US" sz="2800" dirty="0">
                <a:solidFill>
                  <a:srgbClr val="FF0000"/>
                </a:solidFill>
              </a:rPr>
              <a:t>equilibrio di sottoccupazione</a:t>
            </a:r>
            <a:r>
              <a:rPr lang="it-IT" altLang="en-US" sz="2800" dirty="0"/>
              <a:t> è una situazione in cui il PIL </a:t>
            </a:r>
            <a:r>
              <a:rPr lang="it-IT" altLang="en-US" sz="2800" u="sng" dirty="0"/>
              <a:t>di equilibrio</a:t>
            </a:r>
            <a:r>
              <a:rPr lang="it-IT" altLang="en-US" sz="2800" dirty="0"/>
              <a:t> Y è minore di Y</a:t>
            </a:r>
            <a:r>
              <a:rPr lang="it-IT" altLang="en-US" sz="2800" baseline="30000" dirty="0"/>
              <a:t>FE</a:t>
            </a:r>
            <a:r>
              <a:rPr lang="it-IT" altLang="en-US" sz="2800" dirty="0"/>
              <a:t>. </a:t>
            </a:r>
          </a:p>
          <a:p>
            <a:pPr eaLnBrk="1" hangingPunct="1">
              <a:tabLst>
                <a:tab pos="333375" algn="l"/>
                <a:tab pos="742950" algn="l"/>
              </a:tabLst>
            </a:pPr>
            <a:r>
              <a:rPr lang="it-IT" altLang="en-US" sz="2800" dirty="0"/>
              <a:t>Vi possono essere </a:t>
            </a:r>
            <a:r>
              <a:rPr lang="it-IT" altLang="en-US" sz="2800" u="sng" dirty="0"/>
              <a:t>due cause fondamentali</a:t>
            </a:r>
            <a:r>
              <a:rPr lang="it-IT" altLang="en-US" sz="2800" dirty="0"/>
              <a:t> di recessione:</a:t>
            </a:r>
          </a:p>
          <a:p>
            <a:pPr lvl="1" eaLnBrk="1" hangingPunct="1">
              <a:buClr>
                <a:schemeClr val="accent2"/>
              </a:buClr>
              <a:buFont typeface="Wingdings" panose="05000000000000000000" pitchFamily="2" charset="2"/>
              <a:buChar char="Ø"/>
              <a:tabLst>
                <a:tab pos="333375" algn="l"/>
                <a:tab pos="742950" algn="l"/>
              </a:tabLst>
            </a:pPr>
            <a:r>
              <a:rPr lang="it-IT" altLang="en-US" sz="2400" dirty="0"/>
              <a:t>Una riduzione della AD (shock negativo sulla domanda)</a:t>
            </a:r>
          </a:p>
          <a:p>
            <a:pPr lvl="1" eaLnBrk="1" hangingPunct="1">
              <a:buClr>
                <a:schemeClr val="accent2"/>
              </a:buClr>
              <a:buFont typeface="Wingdings" panose="05000000000000000000" pitchFamily="2" charset="2"/>
              <a:buChar char="Ø"/>
              <a:tabLst>
                <a:tab pos="333375" algn="l"/>
                <a:tab pos="742950" algn="l"/>
              </a:tabLst>
            </a:pPr>
            <a:r>
              <a:rPr lang="it-IT" altLang="en-US" sz="2400" dirty="0"/>
              <a:t>Una riduzione della AS (shock negativo sull’offerta)</a:t>
            </a:r>
          </a:p>
          <a:p>
            <a:pPr eaLnBrk="1" hangingPunct="1">
              <a:tabLst>
                <a:tab pos="333375" algn="l"/>
                <a:tab pos="742950" algn="l"/>
              </a:tabLst>
            </a:pPr>
            <a:r>
              <a:rPr lang="it-IT" altLang="en-US" sz="2800" dirty="0"/>
              <a:t>La distinzione tra macro “classica” e keynesiana verte in buona sostanza sulla risposta a questa domanda: </a:t>
            </a:r>
          </a:p>
          <a:p>
            <a:pPr lvl="1" eaLnBrk="1" hangingPunct="1">
              <a:buClr>
                <a:schemeClr val="accent2"/>
              </a:buClr>
              <a:buFont typeface="Wingdings" panose="05000000000000000000" pitchFamily="2" charset="2"/>
              <a:buChar char="Ø"/>
              <a:tabLst>
                <a:tab pos="333375" algn="l"/>
                <a:tab pos="742950" algn="l"/>
              </a:tabLst>
            </a:pPr>
            <a:r>
              <a:rPr lang="it-IT" altLang="en-US" sz="2400" dirty="0"/>
              <a:t>Una </a:t>
            </a:r>
            <a:r>
              <a:rPr lang="it-IT" altLang="en-US" sz="2400" u="sng" dirty="0"/>
              <a:t>recessione</a:t>
            </a:r>
            <a:r>
              <a:rPr lang="it-IT" altLang="en-US" sz="2400" dirty="0"/>
              <a:t> indotta dalla AD può essere un </a:t>
            </a:r>
            <a:r>
              <a:rPr lang="it-IT" altLang="en-US" sz="2400" u="sng" dirty="0"/>
              <a:t>equilibrio</a:t>
            </a:r>
            <a:r>
              <a:rPr lang="it-IT" altLang="en-US" sz="2400" dirty="0"/>
              <a:t> (ovviamente di sottoccupazione), cioè una situazione da cui il sistema non ha tendenza endogena a muoversi?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70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704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70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90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89092" name="Rectangle 4"/>
          <p:cNvSpPr>
            <a:spLocks noGrp="1" noChangeArrowheads="1"/>
          </p:cNvSpPr>
          <p:nvPr>
            <p:ph type="title"/>
          </p:nvPr>
        </p:nvSpPr>
        <p:spPr>
          <a:xfrm>
            <a:off x="0" y="0"/>
            <a:ext cx="9144000" cy="91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Uno shock negativo sulla AD</a:t>
            </a:r>
          </a:p>
        </p:txBody>
      </p:sp>
      <p:sp>
        <p:nvSpPr>
          <p:cNvPr id="650245" name="Rectangle 5"/>
          <p:cNvSpPr>
            <a:spLocks noGrp="1" noChangeArrowheads="1"/>
          </p:cNvSpPr>
          <p:nvPr>
            <p:ph type="body" idx="1"/>
          </p:nvPr>
        </p:nvSpPr>
        <p:spPr>
          <a:xfrm>
            <a:off x="228600" y="990600"/>
            <a:ext cx="8686800" cy="567848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en-US" sz="2800" dirty="0"/>
              <a:t>Qualsiasi fattore che riduce una o più delle </a:t>
            </a:r>
            <a:r>
              <a:rPr lang="it-IT" altLang="en-US" sz="2800" dirty="0">
                <a:solidFill>
                  <a:srgbClr val="FF0000"/>
                </a:solidFill>
              </a:rPr>
              <a:t>componenti autonome</a:t>
            </a:r>
            <a:r>
              <a:rPr lang="it-IT" altLang="en-US" sz="2800" dirty="0"/>
              <a:t> della domanda aggregata sposta la curva AD in basso a sinistra.</a:t>
            </a:r>
          </a:p>
          <a:p>
            <a:pPr lvl="1" eaLnBrk="1" hangingPunct="1">
              <a:lnSpc>
                <a:spcPct val="90000"/>
              </a:lnSpc>
            </a:pPr>
            <a:r>
              <a:rPr lang="it-IT" altLang="en-US" dirty="0"/>
              <a:t>P.e. un’ondata di </a:t>
            </a:r>
            <a:r>
              <a:rPr lang="it-IT" altLang="en-US" u="sng" dirty="0"/>
              <a:t>pessimismo</a:t>
            </a:r>
            <a:r>
              <a:rPr lang="it-IT" altLang="en-US" dirty="0"/>
              <a:t> sul futuro dell’economia riduce le componenti autonome di C ed I.</a:t>
            </a:r>
          </a:p>
          <a:p>
            <a:pPr eaLnBrk="1" hangingPunct="1">
              <a:lnSpc>
                <a:spcPct val="90000"/>
              </a:lnSpc>
            </a:pPr>
            <a:r>
              <a:rPr lang="it-IT" altLang="en-US" sz="2800" dirty="0"/>
              <a:t>Si ottiene un </a:t>
            </a:r>
            <a:r>
              <a:rPr lang="it-IT" altLang="en-US" sz="2800" dirty="0">
                <a:solidFill>
                  <a:srgbClr val="FF0000"/>
                </a:solidFill>
              </a:rPr>
              <a:t>equilibrio recessivo di BP</a:t>
            </a:r>
            <a:r>
              <a:rPr lang="it-IT" altLang="en-US" sz="2800" dirty="0"/>
              <a:t> nell’intersezione tra la </a:t>
            </a:r>
            <a:r>
              <a:rPr lang="it-IT" altLang="en-US" sz="2800" u="sng" dirty="0"/>
              <a:t>nuova AD</a:t>
            </a:r>
            <a:r>
              <a:rPr lang="it-IT" altLang="en-US" sz="2800" dirty="0"/>
              <a:t> con la </a:t>
            </a:r>
            <a:r>
              <a:rPr lang="it-IT" altLang="en-US" sz="2800" u="sng" dirty="0"/>
              <a:t>ASBP</a:t>
            </a:r>
            <a:r>
              <a:rPr lang="it-IT" altLang="en-US" sz="2800" dirty="0"/>
              <a:t>: avremo infatti un nuovo equilibrio con Y</a:t>
            </a:r>
            <a:r>
              <a:rPr lang="it-IT" altLang="en-US" sz="2800" baseline="-20000" dirty="0"/>
              <a:t>1</a:t>
            </a:r>
            <a:r>
              <a:rPr lang="it-IT" altLang="en-US" sz="2800" dirty="0"/>
              <a:t> &lt; Y</a:t>
            </a:r>
            <a:r>
              <a:rPr lang="it-IT" altLang="en-US" sz="2800" baseline="30000" dirty="0"/>
              <a:t>FE</a:t>
            </a:r>
            <a:r>
              <a:rPr lang="it-IT" altLang="en-US" sz="2800" dirty="0"/>
              <a:t>, DIS maggiore e livello dei prezzi inferiore.</a:t>
            </a:r>
          </a:p>
          <a:p>
            <a:pPr eaLnBrk="1" hangingPunct="1">
              <a:lnSpc>
                <a:spcPct val="90000"/>
              </a:lnSpc>
            </a:pPr>
            <a:r>
              <a:rPr lang="it-IT" altLang="en-US" sz="2800" i="1" dirty="0">
                <a:solidFill>
                  <a:srgbClr val="FF0000"/>
                </a:solidFill>
              </a:rPr>
              <a:t>Self-</a:t>
            </a:r>
            <a:r>
              <a:rPr lang="it-IT" altLang="en-US" sz="2800" i="1" dirty="0" err="1">
                <a:solidFill>
                  <a:srgbClr val="FF0000"/>
                </a:solidFill>
              </a:rPr>
              <a:t>confirming</a:t>
            </a:r>
            <a:r>
              <a:rPr lang="it-IT" altLang="en-US" sz="2800" i="1" dirty="0">
                <a:solidFill>
                  <a:srgbClr val="FF0000"/>
                </a:solidFill>
              </a:rPr>
              <a:t> </a:t>
            </a:r>
            <a:r>
              <a:rPr lang="it-IT" altLang="en-US" sz="2800" i="1" dirty="0" err="1">
                <a:solidFill>
                  <a:srgbClr val="FF0000"/>
                </a:solidFill>
              </a:rPr>
              <a:t>expectations</a:t>
            </a:r>
            <a:r>
              <a:rPr lang="it-IT" altLang="en-US" sz="2800" dirty="0"/>
              <a:t>: il pessimismo iniziale si auto-conferma perché il PIL di equilibrio si riduce.</a:t>
            </a:r>
          </a:p>
          <a:p>
            <a:pPr lvl="1" eaLnBrk="1" hangingPunct="1">
              <a:lnSpc>
                <a:spcPct val="90000"/>
              </a:lnSpc>
            </a:pPr>
            <a:r>
              <a:rPr lang="en-US" altLang="en-US" sz="2400" dirty="0"/>
              <a:t>“The varying expectations of business men... and nothing else, constitute the immediate cause and direct causes or antecedents of industrial fluctuations</a:t>
            </a:r>
            <a:r>
              <a:rPr lang="it-IT" altLang="en-US" sz="2400" dirty="0"/>
              <a:t>” (</a:t>
            </a:r>
            <a:r>
              <a:rPr lang="it-IT" altLang="en-US" sz="2400" dirty="0" err="1"/>
              <a:t>Pigou</a:t>
            </a:r>
            <a:r>
              <a:rPr lang="it-IT" altLang="en-US" sz="2400" dirty="0"/>
              <a:t>, 1927).</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0245">
                                            <p:txEl>
                                              <p:pRg st="2" end="2"/>
                                            </p:txEl>
                                          </p:spTgt>
                                        </p:tgtEl>
                                        <p:attrNameLst>
                                          <p:attrName>style.visibility</p:attrName>
                                        </p:attrNameLst>
                                      </p:cBhvr>
                                      <p:to>
                                        <p:strVal val="visible"/>
                                      </p:to>
                                    </p:set>
                                    <p:animEffect transition="in" filter="wipe(left)">
                                      <p:cBhvr>
                                        <p:cTn id="7" dur="500"/>
                                        <p:tgtEl>
                                          <p:spTgt spid="65024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50245">
                                            <p:txEl>
                                              <p:pRg st="3" end="3"/>
                                            </p:txEl>
                                          </p:spTgt>
                                        </p:tgtEl>
                                        <p:attrNameLst>
                                          <p:attrName>style.visibility</p:attrName>
                                        </p:attrNameLst>
                                      </p:cBhvr>
                                      <p:to>
                                        <p:strVal val="visible"/>
                                      </p:to>
                                    </p:set>
                                    <p:animEffect transition="in" filter="wipe(left)">
                                      <p:cBhvr>
                                        <p:cTn id="12" dur="500"/>
                                        <p:tgtEl>
                                          <p:spTgt spid="650245">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50245">
                                            <p:txEl>
                                              <p:pRg st="4" end="4"/>
                                            </p:txEl>
                                          </p:spTgt>
                                        </p:tgtEl>
                                        <p:attrNameLst>
                                          <p:attrName>style.visibility</p:attrName>
                                        </p:attrNameLst>
                                      </p:cBhvr>
                                      <p:to>
                                        <p:strVal val="visible"/>
                                      </p:to>
                                    </p:set>
                                    <p:animEffect transition="in" filter="wipe(left)">
                                      <p:cBhvr>
                                        <p:cTn id="15" dur="500"/>
                                        <p:tgtEl>
                                          <p:spTgt spid="6502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0245" grpId="0" uiExpand="1"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1138" name="Group 2"/>
          <p:cNvGrpSpPr>
            <a:grpSpLocks/>
          </p:cNvGrpSpPr>
          <p:nvPr/>
        </p:nvGrpSpPr>
        <p:grpSpPr bwMode="auto">
          <a:xfrm>
            <a:off x="8636000" y="5943600"/>
            <a:ext cx="508000" cy="563563"/>
            <a:chOff x="4618" y="3762"/>
            <a:chExt cx="320" cy="355"/>
          </a:xfrm>
        </p:grpSpPr>
        <p:sp>
          <p:nvSpPr>
            <p:cNvPr id="91174" name="Rectangle 3"/>
            <p:cNvSpPr>
              <a:spLocks noChangeArrowheads="1"/>
            </p:cNvSpPr>
            <p:nvPr/>
          </p:nvSpPr>
          <p:spPr bwMode="auto">
            <a:xfrm>
              <a:off x="4618" y="3762"/>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91175" name="Rectangle 4"/>
            <p:cNvSpPr>
              <a:spLocks noChangeArrowheads="1"/>
            </p:cNvSpPr>
            <p:nvPr/>
          </p:nvSpPr>
          <p:spPr bwMode="auto">
            <a:xfrm>
              <a:off x="4938" y="392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91139" name="Group 5"/>
          <p:cNvGrpSpPr>
            <a:grpSpLocks/>
          </p:cNvGrpSpPr>
          <p:nvPr/>
        </p:nvGrpSpPr>
        <p:grpSpPr bwMode="auto">
          <a:xfrm>
            <a:off x="609600" y="1447800"/>
            <a:ext cx="198438" cy="563563"/>
            <a:chOff x="160" y="945"/>
            <a:chExt cx="125" cy="355"/>
          </a:xfrm>
        </p:grpSpPr>
        <p:sp>
          <p:nvSpPr>
            <p:cNvPr id="91172" name="Rectangle 6"/>
            <p:cNvSpPr>
              <a:spLocks noChangeArrowheads="1"/>
            </p:cNvSpPr>
            <p:nvPr/>
          </p:nvSpPr>
          <p:spPr bwMode="auto">
            <a:xfrm>
              <a:off x="178" y="945"/>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P</a:t>
              </a:r>
            </a:p>
          </p:txBody>
        </p:sp>
        <p:sp>
          <p:nvSpPr>
            <p:cNvPr id="91173" name="Rectangle 7"/>
            <p:cNvSpPr>
              <a:spLocks noChangeArrowheads="1"/>
            </p:cNvSpPr>
            <p:nvPr/>
          </p:nvSpPr>
          <p:spPr bwMode="auto">
            <a:xfrm>
              <a:off x="160" y="110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91140" name="Rectangle 8"/>
          <p:cNvSpPr>
            <a:spLocks noChangeArrowheads="1"/>
          </p:cNvSpPr>
          <p:nvPr/>
        </p:nvSpPr>
        <p:spPr bwMode="auto">
          <a:xfrm>
            <a:off x="712788" y="5972175"/>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91141" name="Group 9"/>
          <p:cNvGrpSpPr>
            <a:grpSpLocks/>
          </p:cNvGrpSpPr>
          <p:nvPr/>
        </p:nvGrpSpPr>
        <p:grpSpPr bwMode="auto">
          <a:xfrm>
            <a:off x="5029200" y="2057400"/>
            <a:ext cx="1354138" cy="561975"/>
            <a:chOff x="2833" y="1259"/>
            <a:chExt cx="853" cy="354"/>
          </a:xfrm>
        </p:grpSpPr>
        <p:sp>
          <p:nvSpPr>
            <p:cNvPr id="91170" name="Rectangle 10"/>
            <p:cNvSpPr>
              <a:spLocks noChangeArrowheads="1"/>
            </p:cNvSpPr>
            <p:nvPr/>
          </p:nvSpPr>
          <p:spPr bwMode="auto">
            <a:xfrm>
              <a:off x="2833" y="125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91171" name="Rectangle 11"/>
            <p:cNvSpPr>
              <a:spLocks noChangeArrowheads="1"/>
            </p:cNvSpPr>
            <p:nvPr/>
          </p:nvSpPr>
          <p:spPr bwMode="auto">
            <a:xfrm>
              <a:off x="3138" y="1421"/>
              <a:ext cx="5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ASBP</a:t>
              </a:r>
              <a:r>
                <a:rPr lang="it-IT" altLang="en-US" sz="2000" b="1" i="1" baseline="-25000">
                  <a:solidFill>
                    <a:srgbClr val="000000"/>
                  </a:solidFill>
                </a:rPr>
                <a:t>1</a:t>
              </a:r>
              <a:r>
                <a:rPr lang="it-IT" altLang="en-US" sz="2000" b="1">
                  <a:solidFill>
                    <a:srgbClr val="000000"/>
                  </a:solidFill>
                </a:rPr>
                <a:t> </a:t>
              </a:r>
            </a:p>
          </p:txBody>
        </p:sp>
      </p:grpSp>
      <p:grpSp>
        <p:nvGrpSpPr>
          <p:cNvPr id="91142" name="Group 12"/>
          <p:cNvGrpSpPr>
            <a:grpSpLocks/>
          </p:cNvGrpSpPr>
          <p:nvPr/>
        </p:nvGrpSpPr>
        <p:grpSpPr bwMode="auto">
          <a:xfrm>
            <a:off x="3200400" y="1752600"/>
            <a:ext cx="728663" cy="823913"/>
            <a:chOff x="1577" y="1259"/>
            <a:chExt cx="459" cy="519"/>
          </a:xfrm>
        </p:grpSpPr>
        <p:sp>
          <p:nvSpPr>
            <p:cNvPr id="91167" name="Rectangle 13"/>
            <p:cNvSpPr>
              <a:spLocks noChangeArrowheads="1"/>
            </p:cNvSpPr>
            <p:nvPr/>
          </p:nvSpPr>
          <p:spPr bwMode="auto">
            <a:xfrm>
              <a:off x="1608" y="1259"/>
              <a:ext cx="42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ASLP</a:t>
              </a:r>
            </a:p>
          </p:txBody>
        </p:sp>
        <p:sp>
          <p:nvSpPr>
            <p:cNvPr id="91168" name="Rectangle 14"/>
            <p:cNvSpPr>
              <a:spLocks noChangeArrowheads="1"/>
            </p:cNvSpPr>
            <p:nvPr/>
          </p:nvSpPr>
          <p:spPr bwMode="auto">
            <a:xfrm>
              <a:off x="1577" y="142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91169" name="Rectangle 15"/>
            <p:cNvSpPr>
              <a:spLocks noChangeArrowheads="1"/>
            </p:cNvSpPr>
            <p:nvPr/>
          </p:nvSpPr>
          <p:spPr bwMode="auto">
            <a:xfrm>
              <a:off x="1701" y="1586"/>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91143" name="Group 16"/>
          <p:cNvGrpSpPr>
            <a:grpSpLocks/>
          </p:cNvGrpSpPr>
          <p:nvPr/>
        </p:nvGrpSpPr>
        <p:grpSpPr bwMode="auto">
          <a:xfrm>
            <a:off x="6248400" y="5181600"/>
            <a:ext cx="460375" cy="561975"/>
            <a:chOff x="3926" y="3319"/>
            <a:chExt cx="290" cy="354"/>
          </a:xfrm>
        </p:grpSpPr>
        <p:sp>
          <p:nvSpPr>
            <p:cNvPr id="91165" name="Rectangle 17"/>
            <p:cNvSpPr>
              <a:spLocks noChangeArrowheads="1"/>
            </p:cNvSpPr>
            <p:nvPr/>
          </p:nvSpPr>
          <p:spPr bwMode="auto">
            <a:xfrm>
              <a:off x="4026" y="331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91166" name="Rectangle 18"/>
            <p:cNvSpPr>
              <a:spLocks noChangeArrowheads="1"/>
            </p:cNvSpPr>
            <p:nvPr/>
          </p:nvSpPr>
          <p:spPr bwMode="auto">
            <a:xfrm>
              <a:off x="3926" y="3481"/>
              <a:ext cx="29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AD</a:t>
              </a:r>
              <a:r>
                <a:rPr lang="it-IT" altLang="en-US" sz="2000" b="1" i="1" baseline="-25000">
                  <a:solidFill>
                    <a:srgbClr val="000000"/>
                  </a:solidFill>
                </a:rPr>
                <a:t>1</a:t>
              </a:r>
            </a:p>
          </p:txBody>
        </p:sp>
      </p:grpSp>
      <p:sp>
        <p:nvSpPr>
          <p:cNvPr id="91144" name="Freeform 19"/>
          <p:cNvSpPr>
            <a:spLocks/>
          </p:cNvSpPr>
          <p:nvPr/>
        </p:nvSpPr>
        <p:spPr bwMode="auto">
          <a:xfrm>
            <a:off x="971550" y="3876675"/>
            <a:ext cx="2832100" cy="2060575"/>
          </a:xfrm>
          <a:custGeom>
            <a:avLst/>
            <a:gdLst>
              <a:gd name="T0" fmla="*/ 0 w 1784"/>
              <a:gd name="T1" fmla="*/ 0 h 1298"/>
              <a:gd name="T2" fmla="*/ 2830513 w 1784"/>
              <a:gd name="T3" fmla="*/ 0 h 1298"/>
              <a:gd name="T4" fmla="*/ 2830513 w 1784"/>
              <a:gd name="T5" fmla="*/ 2058988 h 1298"/>
              <a:gd name="T6" fmla="*/ 0 60000 65536"/>
              <a:gd name="T7" fmla="*/ 0 60000 65536"/>
              <a:gd name="T8" fmla="*/ 0 60000 65536"/>
            </a:gdLst>
            <a:ahLst/>
            <a:cxnLst>
              <a:cxn ang="T6">
                <a:pos x="T0" y="T1"/>
              </a:cxn>
              <a:cxn ang="T7">
                <a:pos x="T2" y="T3"/>
              </a:cxn>
              <a:cxn ang="T8">
                <a:pos x="T4" y="T5"/>
              </a:cxn>
            </a:cxnLst>
            <a:rect l="0" t="0" r="r" b="b"/>
            <a:pathLst>
              <a:path w="1784" h="1298">
                <a:moveTo>
                  <a:pt x="0" y="0"/>
                </a:moveTo>
                <a:lnTo>
                  <a:pt x="1783" y="0"/>
                </a:lnTo>
                <a:lnTo>
                  <a:pt x="1783" y="1297"/>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1145" name="Line 20"/>
          <p:cNvSpPr>
            <a:spLocks noChangeShapeType="1"/>
          </p:cNvSpPr>
          <p:nvPr/>
        </p:nvSpPr>
        <p:spPr bwMode="auto">
          <a:xfrm flipV="1">
            <a:off x="1847850" y="2589213"/>
            <a:ext cx="3854450" cy="2598737"/>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46" name="Line 21"/>
          <p:cNvSpPr>
            <a:spLocks noChangeShapeType="1"/>
          </p:cNvSpPr>
          <p:nvPr/>
        </p:nvSpPr>
        <p:spPr bwMode="auto">
          <a:xfrm flipH="1" flipV="1">
            <a:off x="1068388" y="3122613"/>
            <a:ext cx="4024312" cy="2693987"/>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47" name="Line 22"/>
          <p:cNvSpPr>
            <a:spLocks noChangeShapeType="1"/>
          </p:cNvSpPr>
          <p:nvPr/>
        </p:nvSpPr>
        <p:spPr bwMode="auto">
          <a:xfrm flipH="1" flipV="1">
            <a:off x="2152650" y="2774950"/>
            <a:ext cx="4024313" cy="2692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48" name="Rectangle 23"/>
          <p:cNvSpPr>
            <a:spLocks noChangeArrowheads="1"/>
          </p:cNvSpPr>
          <p:nvPr/>
        </p:nvSpPr>
        <p:spPr bwMode="auto">
          <a:xfrm>
            <a:off x="4005263" y="372903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a:t>
            </a:r>
          </a:p>
        </p:txBody>
      </p:sp>
      <p:sp>
        <p:nvSpPr>
          <p:cNvPr id="91149" name="Rectangle 24"/>
          <p:cNvSpPr>
            <a:spLocks noChangeArrowheads="1"/>
          </p:cNvSpPr>
          <p:nvPr/>
        </p:nvSpPr>
        <p:spPr bwMode="auto">
          <a:xfrm>
            <a:off x="3189288" y="426878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B</a:t>
            </a:r>
          </a:p>
        </p:txBody>
      </p:sp>
      <p:sp>
        <p:nvSpPr>
          <p:cNvPr id="91150" name="Line 25"/>
          <p:cNvSpPr>
            <a:spLocks noChangeShapeType="1"/>
          </p:cNvSpPr>
          <p:nvPr/>
        </p:nvSpPr>
        <p:spPr bwMode="auto">
          <a:xfrm>
            <a:off x="3802063" y="2120900"/>
            <a:ext cx="0" cy="3802063"/>
          </a:xfrm>
          <a:prstGeom prst="line">
            <a:avLst/>
          </a:prstGeom>
          <a:noFill/>
          <a:ln w="254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51" name="Freeform 26"/>
          <p:cNvSpPr>
            <a:spLocks/>
          </p:cNvSpPr>
          <p:nvPr/>
        </p:nvSpPr>
        <p:spPr bwMode="auto">
          <a:xfrm>
            <a:off x="3729038" y="3816350"/>
            <a:ext cx="141287" cy="133350"/>
          </a:xfrm>
          <a:custGeom>
            <a:avLst/>
            <a:gdLst>
              <a:gd name="T0" fmla="*/ 69850 w 89"/>
              <a:gd name="T1" fmla="*/ 131763 h 84"/>
              <a:gd name="T2" fmla="*/ 104775 w 89"/>
              <a:gd name="T3" fmla="*/ 122238 h 84"/>
              <a:gd name="T4" fmla="*/ 130175 w 89"/>
              <a:gd name="T5" fmla="*/ 98425 h 84"/>
              <a:gd name="T6" fmla="*/ 139700 w 89"/>
              <a:gd name="T7" fmla="*/ 66675 h 84"/>
              <a:gd name="T8" fmla="*/ 130175 w 89"/>
              <a:gd name="T9" fmla="*/ 33338 h 84"/>
              <a:gd name="T10" fmla="*/ 104775 w 89"/>
              <a:gd name="T11" fmla="*/ 9525 h 84"/>
              <a:gd name="T12" fmla="*/ 69850 w 89"/>
              <a:gd name="T13" fmla="*/ 0 h 84"/>
              <a:gd name="T14" fmla="*/ 34925 w 89"/>
              <a:gd name="T15" fmla="*/ 9525 h 84"/>
              <a:gd name="T16" fmla="*/ 9525 w 89"/>
              <a:gd name="T17" fmla="*/ 33338 h 84"/>
              <a:gd name="T18" fmla="*/ 0 w 89"/>
              <a:gd name="T19" fmla="*/ 66675 h 84"/>
              <a:gd name="T20" fmla="*/ 9525 w 89"/>
              <a:gd name="T21" fmla="*/ 98425 h 84"/>
              <a:gd name="T22" fmla="*/ 34925 w 89"/>
              <a:gd name="T23" fmla="*/ 122238 h 84"/>
              <a:gd name="T24" fmla="*/ 69850 w 89"/>
              <a:gd name="T25" fmla="*/ 131763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4">
                <a:moveTo>
                  <a:pt x="44" y="83"/>
                </a:moveTo>
                <a:lnTo>
                  <a:pt x="66" y="77"/>
                </a:lnTo>
                <a:lnTo>
                  <a:pt x="82" y="62"/>
                </a:lnTo>
                <a:lnTo>
                  <a:pt x="88" y="42"/>
                </a:lnTo>
                <a:lnTo>
                  <a:pt x="82" y="21"/>
                </a:lnTo>
                <a:lnTo>
                  <a:pt x="66" y="6"/>
                </a:lnTo>
                <a:lnTo>
                  <a:pt x="44" y="0"/>
                </a:lnTo>
                <a:lnTo>
                  <a:pt x="22" y="6"/>
                </a:lnTo>
                <a:lnTo>
                  <a:pt x="6" y="21"/>
                </a:lnTo>
                <a:lnTo>
                  <a:pt x="0" y="42"/>
                </a:lnTo>
                <a:lnTo>
                  <a:pt x="6" y="62"/>
                </a:lnTo>
                <a:lnTo>
                  <a:pt x="22" y="77"/>
                </a:lnTo>
                <a:lnTo>
                  <a:pt x="44"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1152" name="Freeform 27"/>
          <p:cNvSpPr>
            <a:spLocks/>
          </p:cNvSpPr>
          <p:nvPr/>
        </p:nvSpPr>
        <p:spPr bwMode="auto">
          <a:xfrm>
            <a:off x="2911475" y="4343400"/>
            <a:ext cx="141288" cy="128588"/>
          </a:xfrm>
          <a:custGeom>
            <a:avLst/>
            <a:gdLst>
              <a:gd name="T0" fmla="*/ 69850 w 89"/>
              <a:gd name="T1" fmla="*/ 127000 h 81"/>
              <a:gd name="T2" fmla="*/ 104775 w 89"/>
              <a:gd name="T3" fmla="*/ 119063 h 81"/>
              <a:gd name="T4" fmla="*/ 130175 w 89"/>
              <a:gd name="T5" fmla="*/ 95250 h 81"/>
              <a:gd name="T6" fmla="*/ 139700 w 89"/>
              <a:gd name="T7" fmla="*/ 63500 h 81"/>
              <a:gd name="T8" fmla="*/ 130175 w 89"/>
              <a:gd name="T9" fmla="*/ 31750 h 81"/>
              <a:gd name="T10" fmla="*/ 104775 w 89"/>
              <a:gd name="T11" fmla="*/ 7938 h 81"/>
              <a:gd name="T12" fmla="*/ 69850 w 89"/>
              <a:gd name="T13" fmla="*/ 0 h 81"/>
              <a:gd name="T14" fmla="*/ 34925 w 89"/>
              <a:gd name="T15" fmla="*/ 7938 h 81"/>
              <a:gd name="T16" fmla="*/ 9525 w 89"/>
              <a:gd name="T17" fmla="*/ 31750 h 81"/>
              <a:gd name="T18" fmla="*/ 0 w 89"/>
              <a:gd name="T19" fmla="*/ 63500 h 81"/>
              <a:gd name="T20" fmla="*/ 9525 w 89"/>
              <a:gd name="T21" fmla="*/ 95250 h 81"/>
              <a:gd name="T22" fmla="*/ 34925 w 89"/>
              <a:gd name="T23" fmla="*/ 119063 h 81"/>
              <a:gd name="T24" fmla="*/ 69850 w 89"/>
              <a:gd name="T25" fmla="*/ 127000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1">
                <a:moveTo>
                  <a:pt x="44" y="80"/>
                </a:moveTo>
                <a:lnTo>
                  <a:pt x="66" y="75"/>
                </a:lnTo>
                <a:lnTo>
                  <a:pt x="82" y="60"/>
                </a:lnTo>
                <a:lnTo>
                  <a:pt x="88" y="40"/>
                </a:lnTo>
                <a:lnTo>
                  <a:pt x="82" y="20"/>
                </a:lnTo>
                <a:lnTo>
                  <a:pt x="66" y="5"/>
                </a:lnTo>
                <a:lnTo>
                  <a:pt x="44" y="0"/>
                </a:lnTo>
                <a:lnTo>
                  <a:pt x="22" y="5"/>
                </a:lnTo>
                <a:lnTo>
                  <a:pt x="6" y="20"/>
                </a:lnTo>
                <a:lnTo>
                  <a:pt x="0" y="40"/>
                </a:lnTo>
                <a:lnTo>
                  <a:pt x="6" y="60"/>
                </a:lnTo>
                <a:lnTo>
                  <a:pt x="22" y="75"/>
                </a:lnTo>
                <a:lnTo>
                  <a:pt x="44" y="8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dirty="0"/>
          </a:p>
        </p:txBody>
      </p:sp>
      <p:sp>
        <p:nvSpPr>
          <p:cNvPr id="91153" name="Rectangle 28"/>
          <p:cNvSpPr>
            <a:spLocks noChangeArrowheads="1"/>
          </p:cNvSpPr>
          <p:nvPr/>
        </p:nvSpPr>
        <p:spPr bwMode="auto">
          <a:xfrm>
            <a:off x="539750" y="3716338"/>
            <a:ext cx="3000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 </a:t>
            </a:r>
            <a:r>
              <a:rPr lang="it-IT" altLang="en-US" sz="2000" b="1" i="1">
                <a:solidFill>
                  <a:srgbClr val="000000"/>
                </a:solidFill>
              </a:rPr>
              <a:t>*</a:t>
            </a:r>
            <a:endParaRPr lang="it-IT" altLang="en-US" sz="2000" b="1" i="1" baseline="-25000">
              <a:solidFill>
                <a:srgbClr val="000000"/>
              </a:solidFill>
            </a:endParaRPr>
          </a:p>
        </p:txBody>
      </p:sp>
      <p:sp>
        <p:nvSpPr>
          <p:cNvPr id="91154" name="Freeform 29"/>
          <p:cNvSpPr>
            <a:spLocks/>
          </p:cNvSpPr>
          <p:nvPr/>
        </p:nvSpPr>
        <p:spPr bwMode="auto">
          <a:xfrm>
            <a:off x="971550" y="4408488"/>
            <a:ext cx="2011363" cy="1530350"/>
          </a:xfrm>
          <a:custGeom>
            <a:avLst/>
            <a:gdLst>
              <a:gd name="T0" fmla="*/ 0 w 1267"/>
              <a:gd name="T1" fmla="*/ 0 h 964"/>
              <a:gd name="T2" fmla="*/ 2009775 w 1267"/>
              <a:gd name="T3" fmla="*/ 0 h 964"/>
              <a:gd name="T4" fmla="*/ 2009775 w 1267"/>
              <a:gd name="T5" fmla="*/ 1528763 h 964"/>
              <a:gd name="T6" fmla="*/ 0 60000 65536"/>
              <a:gd name="T7" fmla="*/ 0 60000 65536"/>
              <a:gd name="T8" fmla="*/ 0 60000 65536"/>
            </a:gdLst>
            <a:ahLst/>
            <a:cxnLst>
              <a:cxn ang="T6">
                <a:pos x="T0" y="T1"/>
              </a:cxn>
              <a:cxn ang="T7">
                <a:pos x="T2" y="T3"/>
              </a:cxn>
              <a:cxn ang="T8">
                <a:pos x="T4" y="T5"/>
              </a:cxn>
            </a:cxnLst>
            <a:rect l="0" t="0" r="r" b="b"/>
            <a:pathLst>
              <a:path w="1267" h="964">
                <a:moveTo>
                  <a:pt x="0" y="0"/>
                </a:moveTo>
                <a:lnTo>
                  <a:pt x="1266" y="0"/>
                </a:lnTo>
                <a:lnTo>
                  <a:pt x="1266" y="963"/>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1155" name="Rectangle 30"/>
          <p:cNvSpPr>
            <a:spLocks noChangeArrowheads="1"/>
          </p:cNvSpPr>
          <p:nvPr/>
        </p:nvSpPr>
        <p:spPr bwMode="auto">
          <a:xfrm>
            <a:off x="635000" y="4276725"/>
            <a:ext cx="230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a:t>
            </a:r>
            <a:r>
              <a:rPr lang="it-IT" altLang="en-US" sz="2000" b="1" i="1" baseline="-25000" dirty="0">
                <a:solidFill>
                  <a:srgbClr val="000000"/>
                </a:solidFill>
              </a:rPr>
              <a:t>1</a:t>
            </a:r>
          </a:p>
        </p:txBody>
      </p:sp>
      <p:sp>
        <p:nvSpPr>
          <p:cNvPr id="91156" name="Rectangle 31"/>
          <p:cNvSpPr>
            <a:spLocks noChangeArrowheads="1"/>
          </p:cNvSpPr>
          <p:nvPr/>
        </p:nvSpPr>
        <p:spPr bwMode="auto">
          <a:xfrm>
            <a:off x="3700463" y="5980113"/>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30000">
                <a:solidFill>
                  <a:srgbClr val="000000"/>
                </a:solidFill>
              </a:rPr>
              <a:t>FE</a:t>
            </a:r>
            <a:endParaRPr lang="it-IT" altLang="en-US" sz="2000" b="1" i="1" baseline="-25000">
              <a:solidFill>
                <a:srgbClr val="000000"/>
              </a:solidFill>
            </a:endParaRPr>
          </a:p>
        </p:txBody>
      </p:sp>
      <p:sp>
        <p:nvSpPr>
          <p:cNvPr id="91157" name="Rectangle 32"/>
          <p:cNvSpPr>
            <a:spLocks noChangeArrowheads="1"/>
          </p:cNvSpPr>
          <p:nvPr/>
        </p:nvSpPr>
        <p:spPr bwMode="auto">
          <a:xfrm>
            <a:off x="2876550" y="5980113"/>
            <a:ext cx="261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Y</a:t>
            </a:r>
            <a:r>
              <a:rPr lang="it-IT" altLang="en-US" sz="2000" b="1" i="1" baseline="-25000" dirty="0">
                <a:solidFill>
                  <a:srgbClr val="000000"/>
                </a:solidFill>
              </a:rPr>
              <a:t>1</a:t>
            </a:r>
          </a:p>
        </p:txBody>
      </p:sp>
      <p:sp>
        <p:nvSpPr>
          <p:cNvPr id="91158" name="Rectangle 33"/>
          <p:cNvSpPr>
            <a:spLocks noChangeArrowheads="1"/>
          </p:cNvSpPr>
          <p:nvPr/>
        </p:nvSpPr>
        <p:spPr bwMode="auto">
          <a:xfrm>
            <a:off x="5076825" y="5516563"/>
            <a:ext cx="67945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2</a:t>
            </a:r>
          </a:p>
        </p:txBody>
      </p:sp>
      <p:sp>
        <p:nvSpPr>
          <p:cNvPr id="91159" name="Freeform 34"/>
          <p:cNvSpPr>
            <a:spLocks/>
          </p:cNvSpPr>
          <p:nvPr/>
        </p:nvSpPr>
        <p:spPr bwMode="auto">
          <a:xfrm>
            <a:off x="963613" y="1447800"/>
            <a:ext cx="7762875" cy="4489450"/>
          </a:xfrm>
          <a:custGeom>
            <a:avLst/>
            <a:gdLst>
              <a:gd name="T0" fmla="*/ 0 w 4890"/>
              <a:gd name="T1" fmla="*/ 0 h 2828"/>
              <a:gd name="T2" fmla="*/ 0 w 4890"/>
              <a:gd name="T3" fmla="*/ 4487863 h 2828"/>
              <a:gd name="T4" fmla="*/ 7761288 w 4890"/>
              <a:gd name="T5" fmla="*/ 4487863 h 2828"/>
              <a:gd name="T6" fmla="*/ 0 60000 65536"/>
              <a:gd name="T7" fmla="*/ 0 60000 65536"/>
              <a:gd name="T8" fmla="*/ 0 60000 65536"/>
            </a:gdLst>
            <a:ahLst/>
            <a:cxnLst>
              <a:cxn ang="T6">
                <a:pos x="T0" y="T1"/>
              </a:cxn>
              <a:cxn ang="T7">
                <a:pos x="T2" y="T3"/>
              </a:cxn>
              <a:cxn ang="T8">
                <a:pos x="T4" y="T5"/>
              </a:cxn>
            </a:cxnLst>
            <a:rect l="0" t="0" r="r" b="b"/>
            <a:pathLst>
              <a:path w="4890" h="2828">
                <a:moveTo>
                  <a:pt x="0" y="0"/>
                </a:moveTo>
                <a:lnTo>
                  <a:pt x="0" y="2827"/>
                </a:lnTo>
                <a:lnTo>
                  <a:pt x="4889" y="2827"/>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91160" name="Group 35"/>
          <p:cNvGrpSpPr>
            <a:grpSpLocks/>
          </p:cNvGrpSpPr>
          <p:nvPr/>
        </p:nvGrpSpPr>
        <p:grpSpPr bwMode="auto">
          <a:xfrm>
            <a:off x="4287838" y="5145088"/>
            <a:ext cx="1476375" cy="241300"/>
            <a:chOff x="2701" y="3241"/>
            <a:chExt cx="930" cy="152"/>
          </a:xfrm>
        </p:grpSpPr>
        <p:sp>
          <p:nvSpPr>
            <p:cNvPr id="91163" name="Line 36"/>
            <p:cNvSpPr>
              <a:spLocks noChangeShapeType="1"/>
            </p:cNvSpPr>
            <p:nvPr/>
          </p:nvSpPr>
          <p:spPr bwMode="auto">
            <a:xfrm flipH="1">
              <a:off x="2837" y="3316"/>
              <a:ext cx="794"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64" name="Freeform 37"/>
            <p:cNvSpPr>
              <a:spLocks/>
            </p:cNvSpPr>
            <p:nvPr/>
          </p:nvSpPr>
          <p:spPr bwMode="auto">
            <a:xfrm>
              <a:off x="2701" y="3241"/>
              <a:ext cx="266" cy="152"/>
            </a:xfrm>
            <a:custGeom>
              <a:avLst/>
              <a:gdLst>
                <a:gd name="T0" fmla="*/ 218 w 266"/>
                <a:gd name="T1" fmla="*/ 77 h 152"/>
                <a:gd name="T2" fmla="*/ 265 w 266"/>
                <a:gd name="T3" fmla="*/ 149 h 152"/>
                <a:gd name="T4" fmla="*/ 263 w 266"/>
                <a:gd name="T5" fmla="*/ 151 h 152"/>
                <a:gd name="T6" fmla="*/ 230 w 266"/>
                <a:gd name="T7" fmla="*/ 139 h 152"/>
                <a:gd name="T8" fmla="*/ 170 w 266"/>
                <a:gd name="T9" fmla="*/ 116 h 152"/>
                <a:gd name="T10" fmla="*/ 135 w 266"/>
                <a:gd name="T11" fmla="*/ 105 h 152"/>
                <a:gd name="T12" fmla="*/ 90 w 266"/>
                <a:gd name="T13" fmla="*/ 95 h 152"/>
                <a:gd name="T14" fmla="*/ 45 w 266"/>
                <a:gd name="T15" fmla="*/ 86 h 152"/>
                <a:gd name="T16" fmla="*/ 0 w 266"/>
                <a:gd name="T17" fmla="*/ 77 h 152"/>
                <a:gd name="T18" fmla="*/ 45 w 266"/>
                <a:gd name="T19" fmla="*/ 67 h 152"/>
                <a:gd name="T20" fmla="*/ 90 w 266"/>
                <a:gd name="T21" fmla="*/ 58 h 152"/>
                <a:gd name="T22" fmla="*/ 135 w 266"/>
                <a:gd name="T23" fmla="*/ 49 h 152"/>
                <a:gd name="T24" fmla="*/ 170 w 266"/>
                <a:gd name="T25" fmla="*/ 35 h 152"/>
                <a:gd name="T26" fmla="*/ 230 w 266"/>
                <a:gd name="T27" fmla="*/ 14 h 152"/>
                <a:gd name="T28" fmla="*/ 263 w 266"/>
                <a:gd name="T29" fmla="*/ 0 h 152"/>
                <a:gd name="T30" fmla="*/ 265 w 266"/>
                <a:gd name="T31" fmla="*/ 2 h 152"/>
                <a:gd name="T32" fmla="*/ 218 w 266"/>
                <a:gd name="T33" fmla="*/ 77 h 1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66" h="152">
                  <a:moveTo>
                    <a:pt x="218" y="77"/>
                  </a:moveTo>
                  <a:lnTo>
                    <a:pt x="265" y="149"/>
                  </a:lnTo>
                  <a:lnTo>
                    <a:pt x="263" y="151"/>
                  </a:lnTo>
                  <a:lnTo>
                    <a:pt x="230" y="139"/>
                  </a:lnTo>
                  <a:lnTo>
                    <a:pt x="170" y="116"/>
                  </a:lnTo>
                  <a:lnTo>
                    <a:pt x="135" y="105"/>
                  </a:lnTo>
                  <a:lnTo>
                    <a:pt x="90" y="95"/>
                  </a:lnTo>
                  <a:lnTo>
                    <a:pt x="45" y="86"/>
                  </a:lnTo>
                  <a:lnTo>
                    <a:pt x="0" y="77"/>
                  </a:lnTo>
                  <a:lnTo>
                    <a:pt x="45" y="67"/>
                  </a:lnTo>
                  <a:lnTo>
                    <a:pt x="90" y="58"/>
                  </a:lnTo>
                  <a:lnTo>
                    <a:pt x="135" y="49"/>
                  </a:lnTo>
                  <a:lnTo>
                    <a:pt x="170" y="35"/>
                  </a:lnTo>
                  <a:lnTo>
                    <a:pt x="230" y="14"/>
                  </a:lnTo>
                  <a:lnTo>
                    <a:pt x="263" y="0"/>
                  </a:lnTo>
                  <a:lnTo>
                    <a:pt x="265" y="2"/>
                  </a:lnTo>
                  <a:lnTo>
                    <a:pt x="218" y="7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91161" name="Rectangle 38"/>
          <p:cNvSpPr>
            <a:spLocks noChangeArrowheads="1"/>
          </p:cNvSpPr>
          <p:nvPr/>
        </p:nvSpPr>
        <p:spPr bwMode="auto">
          <a:xfrm>
            <a:off x="6029325" y="4438650"/>
            <a:ext cx="2173288"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1162" name="Text Box 39"/>
          <p:cNvSpPr txBox="1">
            <a:spLocks noChangeArrowheads="1"/>
          </p:cNvSpPr>
          <p:nvPr/>
        </p:nvSpPr>
        <p:spPr bwMode="auto">
          <a:xfrm>
            <a:off x="1371600" y="381000"/>
            <a:ext cx="6445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3600">
                <a:latin typeface="Times New Roman" panose="02020603050405020304" pitchFamily="18" charset="0"/>
              </a:rPr>
              <a:t>Una recessione da shock sulla AD</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1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115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11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1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11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11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1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6" grpId="0" animBg="1"/>
      <p:bldP spid="91149" grpId="0"/>
      <p:bldP spid="91152" grpId="0" animBg="1"/>
      <p:bldP spid="91154" grpId="0" animBg="1"/>
      <p:bldP spid="91155" grpId="0"/>
      <p:bldP spid="91157" grpId="0"/>
      <p:bldP spid="9115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395288" y="0"/>
            <a:ext cx="8229600" cy="706438"/>
          </a:xfrm>
        </p:spPr>
        <p:txBody>
          <a:bodyPr/>
          <a:lstStyle/>
          <a:p>
            <a:pPr eaLnBrk="1" hangingPunct="1"/>
            <a:r>
              <a:rPr lang="it-IT" altLang="en-US" sz="3600">
                <a:latin typeface="Times New Roman" panose="02020603050405020304" pitchFamily="18" charset="0"/>
              </a:rPr>
              <a:t>Una questione teorica cruciale</a:t>
            </a:r>
          </a:p>
        </p:txBody>
      </p:sp>
      <p:sp>
        <p:nvSpPr>
          <p:cNvPr id="324611" name="Rectangle 3"/>
          <p:cNvSpPr>
            <a:spLocks noGrp="1" noChangeArrowheads="1"/>
          </p:cNvSpPr>
          <p:nvPr>
            <p:ph type="body" idx="1"/>
          </p:nvPr>
        </p:nvSpPr>
        <p:spPr>
          <a:xfrm>
            <a:off x="0" y="692150"/>
            <a:ext cx="9144000" cy="6048375"/>
          </a:xfrm>
        </p:spPr>
        <p:txBody>
          <a:bodyPr/>
          <a:lstStyle/>
          <a:p>
            <a:pPr eaLnBrk="1" hangingPunct="1">
              <a:lnSpc>
                <a:spcPct val="85000"/>
              </a:lnSpc>
            </a:pPr>
            <a:r>
              <a:rPr lang="it-IT" altLang="en-US" sz="2000" dirty="0">
                <a:latin typeface="Times New Roman" panose="02020603050405020304" pitchFamily="18" charset="0"/>
              </a:rPr>
              <a:t>Eccoci al cuore della contrapposizione tra le diverse scuole della macroeconomia. </a:t>
            </a:r>
            <a:r>
              <a:rPr lang="it-IT" altLang="en-US" sz="2000">
                <a:latin typeface="Times New Roman" panose="02020603050405020304" pitchFamily="18" charset="0"/>
              </a:rPr>
              <a:t>Siamo sicuri </a:t>
            </a:r>
            <a:r>
              <a:rPr lang="it-IT" altLang="en-US" sz="2000" dirty="0">
                <a:latin typeface="Times New Roman" panose="02020603050405020304" pitchFamily="18" charset="0"/>
              </a:rPr>
              <a:t>che l’unico equilibrio macro permanente sia di piena occupazione, cioè con reddito pari al potenziale </a:t>
            </a:r>
            <a:r>
              <a:rPr lang="it-IT" altLang="en-US" sz="2000" i="1" dirty="0">
                <a:latin typeface="Times New Roman" panose="02020603050405020304" pitchFamily="18" charset="0"/>
              </a:rPr>
              <a:t>Y</a:t>
            </a:r>
            <a:r>
              <a:rPr lang="it-IT" altLang="en-US" sz="2000" dirty="0">
                <a:latin typeface="Times New Roman" panose="02020603050405020304" pitchFamily="18" charset="0"/>
              </a:rPr>
              <a:t> = </a:t>
            </a:r>
            <a:r>
              <a:rPr lang="it-IT" altLang="en-US" sz="2000" i="1" dirty="0">
                <a:latin typeface="Times New Roman" panose="02020603050405020304" pitchFamily="18" charset="0"/>
              </a:rPr>
              <a:t>Y</a:t>
            </a:r>
            <a:r>
              <a:rPr lang="it-IT" altLang="en-US" sz="2000" i="1" baseline="-25000" dirty="0">
                <a:latin typeface="Times New Roman" panose="02020603050405020304" pitchFamily="18" charset="0"/>
              </a:rPr>
              <a:t>FE</a:t>
            </a:r>
            <a:r>
              <a:rPr lang="it-IT" altLang="en-US" sz="2000" dirty="0">
                <a:latin typeface="Times New Roman" panose="02020603050405020304" pitchFamily="18" charset="0"/>
              </a:rPr>
              <a:t> e pieno impiego delle risorse?</a:t>
            </a:r>
          </a:p>
          <a:p>
            <a:pPr eaLnBrk="1" hangingPunct="1">
              <a:lnSpc>
                <a:spcPct val="85000"/>
              </a:lnSpc>
            </a:pPr>
            <a:r>
              <a:rPr lang="it-IT" altLang="en-US" sz="2000" dirty="0">
                <a:latin typeface="Times New Roman" panose="02020603050405020304" pitchFamily="18" charset="0"/>
              </a:rPr>
              <a:t>Il punto centrale della c.d. </a:t>
            </a:r>
            <a:r>
              <a:rPr lang="it-IT" altLang="en-US" sz="2000" dirty="0">
                <a:solidFill>
                  <a:srgbClr val="FF0000"/>
                </a:solidFill>
                <a:latin typeface="Times New Roman" panose="02020603050405020304" pitchFamily="18" charset="0"/>
              </a:rPr>
              <a:t>“rivoluzione keynesiana”</a:t>
            </a:r>
            <a:r>
              <a:rPr lang="it-IT" altLang="en-US" sz="2000" dirty="0">
                <a:latin typeface="Times New Roman" panose="02020603050405020304" pitchFamily="18" charset="0"/>
              </a:rPr>
              <a:t> nella macroeconomia è proprio che, secondo J.M. Keynes, nulla garantisce che all’equilibrio macro il sistema economico realizzi il pieno impiego delle risorse.</a:t>
            </a:r>
          </a:p>
          <a:p>
            <a:pPr eaLnBrk="1" hangingPunct="1">
              <a:lnSpc>
                <a:spcPct val="85000"/>
              </a:lnSpc>
            </a:pPr>
            <a:r>
              <a:rPr lang="it-IT" altLang="en-US" sz="2000" dirty="0">
                <a:latin typeface="Times New Roman" panose="02020603050405020304" pitchFamily="18" charset="0"/>
              </a:rPr>
              <a:t>Secondo Keynes, infatti, è possibile che si realizzi un equilibrio (cioè uno </a:t>
            </a:r>
            <a:r>
              <a:rPr lang="it-IT" altLang="en-US" sz="2000" i="1" dirty="0">
                <a:latin typeface="Times New Roman" panose="02020603050405020304" pitchFamily="18" charset="0"/>
              </a:rPr>
              <a:t>stato indefinitamente persistente</a:t>
            </a:r>
            <a:r>
              <a:rPr lang="it-IT" altLang="en-US" sz="2000" dirty="0">
                <a:latin typeface="Times New Roman" panose="02020603050405020304" pitchFamily="18" charset="0"/>
              </a:rPr>
              <a:t>) </a:t>
            </a:r>
            <a:r>
              <a:rPr lang="it-IT" altLang="en-US" sz="2000" u="sng" dirty="0">
                <a:latin typeface="Times New Roman" panose="02020603050405020304" pitchFamily="18" charset="0"/>
              </a:rPr>
              <a:t>senza</a:t>
            </a:r>
            <a:r>
              <a:rPr lang="it-IT" altLang="en-US" sz="2000" dirty="0">
                <a:latin typeface="Times New Roman" panose="02020603050405020304" pitchFamily="18" charset="0"/>
              </a:rPr>
              <a:t> il pieno impiego delle risorse. Parleremo in questo caso di </a:t>
            </a:r>
            <a:r>
              <a:rPr lang="it-IT" altLang="en-US" sz="2000" dirty="0">
                <a:solidFill>
                  <a:srgbClr val="FF0000"/>
                </a:solidFill>
                <a:latin typeface="Times New Roman" panose="02020603050405020304" pitchFamily="18" charset="0"/>
              </a:rPr>
              <a:t>equilibrio di sottoccupazione</a:t>
            </a:r>
            <a:r>
              <a:rPr lang="it-IT" altLang="en-US" sz="2000" dirty="0">
                <a:latin typeface="Times New Roman" panose="02020603050405020304" pitchFamily="18" charset="0"/>
              </a:rPr>
              <a:t>. </a:t>
            </a:r>
          </a:p>
          <a:p>
            <a:pPr eaLnBrk="1" hangingPunct="1">
              <a:lnSpc>
                <a:spcPct val="85000"/>
              </a:lnSpc>
            </a:pPr>
            <a:r>
              <a:rPr lang="it-IT" altLang="en-US" sz="2000" dirty="0">
                <a:latin typeface="Times New Roman" panose="02020603050405020304" pitchFamily="18" charset="0"/>
              </a:rPr>
              <a:t>In una simile situazione il tasso di crescita sarebbe </a:t>
            </a:r>
            <a:r>
              <a:rPr lang="it-IT" altLang="en-US" sz="2000" u="sng" dirty="0">
                <a:latin typeface="Times New Roman" panose="02020603050405020304" pitchFamily="18" charset="0"/>
              </a:rPr>
              <a:t>permanentemente</a:t>
            </a:r>
            <a:r>
              <a:rPr lang="it-IT" altLang="en-US" sz="2000" dirty="0">
                <a:latin typeface="Times New Roman" panose="02020603050405020304" pitchFamily="18" charset="0"/>
              </a:rPr>
              <a:t> minore di </a:t>
            </a:r>
            <a:r>
              <a:rPr lang="it-IT" altLang="en-US" sz="2000" i="1" dirty="0">
                <a:latin typeface="Times New Roman" panose="02020603050405020304" pitchFamily="18" charset="0"/>
              </a:rPr>
              <a:t>Y</a:t>
            </a:r>
            <a:r>
              <a:rPr lang="it-IT" altLang="en-US" sz="2000" i="1" baseline="-25000" dirty="0">
                <a:latin typeface="Times New Roman" panose="02020603050405020304" pitchFamily="18" charset="0"/>
              </a:rPr>
              <a:t>FE</a:t>
            </a:r>
            <a:r>
              <a:rPr lang="it-IT" altLang="en-US" sz="2000" dirty="0">
                <a:latin typeface="Times New Roman" panose="02020603050405020304" pitchFamily="18" charset="0"/>
              </a:rPr>
              <a:t> e la disoccupazione sarebbe </a:t>
            </a:r>
            <a:r>
              <a:rPr lang="it-IT" altLang="en-US" sz="2000" u="sng" dirty="0">
                <a:latin typeface="Times New Roman" panose="02020603050405020304" pitchFamily="18" charset="0"/>
              </a:rPr>
              <a:t>permanentemente</a:t>
            </a:r>
            <a:r>
              <a:rPr lang="it-IT" altLang="en-US" sz="2000" dirty="0">
                <a:latin typeface="Times New Roman" panose="02020603050405020304" pitchFamily="18" charset="0"/>
              </a:rPr>
              <a:t> maggiore del TND. </a:t>
            </a:r>
          </a:p>
          <a:p>
            <a:pPr eaLnBrk="1" hangingPunct="1">
              <a:lnSpc>
                <a:spcPct val="85000"/>
              </a:lnSpc>
            </a:pPr>
            <a:r>
              <a:rPr lang="it-IT" altLang="en-US" sz="2000" dirty="0">
                <a:latin typeface="Times New Roman" panose="02020603050405020304" pitchFamily="18" charset="0"/>
              </a:rPr>
              <a:t>Questa possibilità è invece esclusa dai macroeconomisti della c.d. </a:t>
            </a:r>
            <a:r>
              <a:rPr lang="it-IT" altLang="en-US" sz="2000" dirty="0">
                <a:solidFill>
                  <a:srgbClr val="FF0000"/>
                </a:solidFill>
                <a:latin typeface="Times New Roman" panose="02020603050405020304" pitchFamily="18" charset="0"/>
              </a:rPr>
              <a:t>scuola “classica”</a:t>
            </a:r>
            <a:r>
              <a:rPr lang="it-IT" altLang="en-US" sz="2000" dirty="0">
                <a:latin typeface="Times New Roman" panose="02020603050405020304" pitchFamily="18" charset="0"/>
              </a:rPr>
              <a:t>, cioè quelli che </a:t>
            </a:r>
            <a:r>
              <a:rPr lang="it-IT" altLang="en-US" sz="2000" u="sng" dirty="0">
                <a:latin typeface="Times New Roman" panose="02020603050405020304" pitchFamily="18" charset="0"/>
              </a:rPr>
              <a:t>non</a:t>
            </a:r>
            <a:r>
              <a:rPr lang="it-IT" altLang="en-US" sz="2000" dirty="0">
                <a:latin typeface="Times New Roman" panose="02020603050405020304" pitchFamily="18" charset="0"/>
              </a:rPr>
              <a:t> si riconoscono nelle teorie di Keynes (inclusi i teorici RBC).</a:t>
            </a:r>
          </a:p>
          <a:p>
            <a:pPr eaLnBrk="1" hangingPunct="1">
              <a:lnSpc>
                <a:spcPct val="85000"/>
              </a:lnSpc>
            </a:pPr>
            <a:r>
              <a:rPr lang="it-IT" altLang="en-US" sz="2000" dirty="0">
                <a:latin typeface="Times New Roman" panose="02020603050405020304" pitchFamily="18" charset="0"/>
              </a:rPr>
              <a:t>Per tali economisti la presenza di un reddito minore di Y</a:t>
            </a:r>
            <a:r>
              <a:rPr lang="it-IT" altLang="en-US" sz="2000" baseline="-25000" dirty="0">
                <a:latin typeface="Times New Roman" panose="02020603050405020304" pitchFamily="18" charset="0"/>
              </a:rPr>
              <a:t>FE</a:t>
            </a:r>
            <a:r>
              <a:rPr lang="it-IT" altLang="en-US" sz="2000" dirty="0">
                <a:latin typeface="Times New Roman" panose="02020603050405020304" pitchFamily="18" charset="0"/>
              </a:rPr>
              <a:t> ed una DIS maggiore di TND sono fenomeni di </a:t>
            </a:r>
            <a:r>
              <a:rPr lang="it-IT" altLang="en-US" sz="2000" u="sng" dirty="0">
                <a:latin typeface="Times New Roman" panose="02020603050405020304" pitchFamily="18" charset="0"/>
              </a:rPr>
              <a:t>disequilibrio</a:t>
            </a:r>
            <a:r>
              <a:rPr lang="it-IT" altLang="en-US" sz="2000" dirty="0">
                <a:latin typeface="Times New Roman" panose="02020603050405020304" pitchFamily="18" charset="0"/>
              </a:rPr>
              <a:t> o, al massimo, di equilibrio </a:t>
            </a:r>
            <a:r>
              <a:rPr lang="it-IT" altLang="en-US" sz="2000" u="sng" dirty="0">
                <a:latin typeface="Times New Roman" panose="02020603050405020304" pitchFamily="18" charset="0"/>
              </a:rPr>
              <a:t>temporaneo</a:t>
            </a:r>
            <a:r>
              <a:rPr lang="it-IT" altLang="en-US" sz="2000" dirty="0">
                <a:latin typeface="Times New Roman" panose="02020603050405020304" pitchFamily="18" charset="0"/>
              </a:rPr>
              <a:t>. L’unico “vero” (= permanente) equilibrio è per Y</a:t>
            </a:r>
            <a:r>
              <a:rPr lang="it-IT" altLang="en-US" sz="2000" baseline="-25000" dirty="0">
                <a:latin typeface="Times New Roman" panose="02020603050405020304" pitchFamily="18" charset="0"/>
              </a:rPr>
              <a:t>FE</a:t>
            </a:r>
            <a:r>
              <a:rPr lang="it-IT" altLang="en-US" sz="2000" dirty="0">
                <a:latin typeface="Times New Roman" panose="02020603050405020304" pitchFamily="18" charset="0"/>
              </a:rPr>
              <a:t>.</a:t>
            </a:r>
          </a:p>
          <a:p>
            <a:pPr eaLnBrk="1" hangingPunct="1">
              <a:lnSpc>
                <a:spcPct val="85000"/>
              </a:lnSpc>
            </a:pPr>
            <a:r>
              <a:rPr lang="it-IT" altLang="en-US" sz="2000" dirty="0">
                <a:latin typeface="Times New Roman" panose="02020603050405020304" pitchFamily="18" charset="0"/>
              </a:rPr>
              <a:t>Nel caso degli </a:t>
            </a:r>
            <a:r>
              <a:rPr lang="it-IT" altLang="en-US" sz="2000" u="sng" dirty="0">
                <a:latin typeface="Times New Roman" panose="02020603050405020304" pitchFamily="18" charset="0"/>
              </a:rPr>
              <a:t>shock reali</a:t>
            </a:r>
            <a:r>
              <a:rPr lang="it-IT" altLang="en-US" sz="2000" dirty="0">
                <a:latin typeface="Times New Roman" panose="02020603050405020304" pitchFamily="18" charset="0"/>
              </a:rPr>
              <a:t> la tesi della scuola “classica” è ovvia: si tratta di shock quasi sempre transitori, per cui ASLP torna da sola al livello originario (e se fossero shock permanenti, implicherebbero anche uno spostamento di Y</a:t>
            </a:r>
            <a:r>
              <a:rPr lang="it-IT" altLang="en-US" sz="2000" baseline="-25000" dirty="0">
                <a:latin typeface="Times New Roman" panose="02020603050405020304" pitchFamily="18" charset="0"/>
              </a:rPr>
              <a:t>FE</a:t>
            </a:r>
            <a:r>
              <a:rPr lang="it-IT" altLang="en-US" sz="2000" dirty="0">
                <a:latin typeface="Times New Roman" panose="02020603050405020304" pitchFamily="18" charset="0"/>
              </a:rPr>
              <a:t>). </a:t>
            </a:r>
          </a:p>
          <a:p>
            <a:pPr eaLnBrk="1" hangingPunct="1">
              <a:lnSpc>
                <a:spcPct val="85000"/>
              </a:lnSpc>
            </a:pPr>
            <a:r>
              <a:rPr lang="it-IT" altLang="en-US" sz="2000" dirty="0">
                <a:latin typeface="Times New Roman" panose="02020603050405020304" pitchFamily="18" charset="0"/>
              </a:rPr>
              <a:t>Ma nel caso degli </a:t>
            </a:r>
            <a:r>
              <a:rPr lang="it-IT" altLang="en-US" sz="2000" u="sng" dirty="0">
                <a:latin typeface="Times New Roman" panose="02020603050405020304" pitchFamily="18" charset="0"/>
              </a:rPr>
              <a:t>shock della domanda</a:t>
            </a:r>
            <a:r>
              <a:rPr lang="it-IT" altLang="en-US" sz="2000" dirty="0">
                <a:latin typeface="Times New Roman" panose="02020603050405020304" pitchFamily="18" charset="0"/>
              </a:rPr>
              <a:t> (gli unici di cui si è occupato Keynes) la questione non è banale. Per risolverla occorre inserire nel modello una terza curva.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46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46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46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461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461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461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46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0"/>
            <a:ext cx="9144000" cy="649288"/>
          </a:xfrm>
        </p:spPr>
        <p:txBody>
          <a:bodyPr/>
          <a:lstStyle/>
          <a:p>
            <a:pPr eaLnBrk="1" hangingPunct="1"/>
            <a:r>
              <a:rPr lang="it-IT" altLang="en-US" sz="3600">
                <a:latin typeface="Times New Roman" panose="02020603050405020304" pitchFamily="18" charset="0"/>
              </a:rPr>
              <a:t>La recessione è un equilibrio? (1)</a:t>
            </a:r>
          </a:p>
        </p:txBody>
      </p:sp>
      <p:sp>
        <p:nvSpPr>
          <p:cNvPr id="99331" name="Rectangle 3"/>
          <p:cNvSpPr>
            <a:spLocks noGrp="1" noChangeArrowheads="1"/>
          </p:cNvSpPr>
          <p:nvPr>
            <p:ph type="body" idx="1"/>
          </p:nvPr>
        </p:nvSpPr>
        <p:spPr>
          <a:xfrm>
            <a:off x="0" y="620713"/>
            <a:ext cx="9144000" cy="6048375"/>
          </a:xfrm>
        </p:spPr>
        <p:txBody>
          <a:bodyPr/>
          <a:lstStyle/>
          <a:p>
            <a:pPr eaLnBrk="1" hangingPunct="1">
              <a:lnSpc>
                <a:spcPct val="80000"/>
              </a:lnSpc>
              <a:tabLst>
                <a:tab pos="333375" algn="l"/>
                <a:tab pos="742950" algn="l"/>
              </a:tabLst>
            </a:pPr>
            <a:r>
              <a:rPr lang="it-IT" altLang="en-US" sz="2400" dirty="0">
                <a:latin typeface="Times New Roman" panose="02020603050405020304" pitchFamily="18" charset="0"/>
              </a:rPr>
              <a:t>Possiamo però già anticipare la principale implicazione di politica economia delle due posizioni teoriche.</a:t>
            </a:r>
          </a:p>
          <a:p>
            <a:pPr eaLnBrk="1" hangingPunct="1">
              <a:lnSpc>
                <a:spcPct val="80000"/>
              </a:lnSpc>
              <a:tabLst>
                <a:tab pos="333375" algn="l"/>
                <a:tab pos="742950" algn="l"/>
              </a:tabLst>
            </a:pPr>
            <a:r>
              <a:rPr lang="it-IT" altLang="en-US" sz="2400" dirty="0">
                <a:latin typeface="Times New Roman" panose="02020603050405020304" pitchFamily="18" charset="0"/>
              </a:rPr>
              <a:t>Per la </a:t>
            </a:r>
            <a:r>
              <a:rPr lang="it-IT" altLang="en-US" sz="2400" dirty="0">
                <a:solidFill>
                  <a:srgbClr val="FF0000"/>
                </a:solidFill>
                <a:latin typeface="Times New Roman" panose="02020603050405020304" pitchFamily="18" charset="0"/>
              </a:rPr>
              <a:t>macro “classica”</a:t>
            </a:r>
            <a:r>
              <a:rPr lang="it-IT" altLang="en-US" sz="2400" dirty="0">
                <a:latin typeface="Times New Roman" panose="02020603050405020304" pitchFamily="18" charset="0"/>
              </a:rPr>
              <a:t> il fatto che non esistano equilibri macro diversi da Y</a:t>
            </a:r>
            <a:r>
              <a:rPr lang="it-IT" altLang="en-US" sz="2400" baseline="-25000" dirty="0">
                <a:latin typeface="Times New Roman" panose="02020603050405020304" pitchFamily="18" charset="0"/>
              </a:rPr>
              <a:t>FE</a:t>
            </a:r>
            <a:r>
              <a:rPr lang="it-IT" altLang="en-US" sz="2400" dirty="0">
                <a:latin typeface="Times New Roman" panose="02020603050405020304" pitchFamily="18" charset="0"/>
              </a:rPr>
              <a:t> significa che una recessione </a:t>
            </a:r>
            <a:r>
              <a:rPr lang="it-IT" altLang="en-US" sz="2400" u="sng" dirty="0">
                <a:latin typeface="Times New Roman" panose="02020603050405020304" pitchFamily="18" charset="0"/>
              </a:rPr>
              <a:t>non è mai permanente</a:t>
            </a:r>
            <a:r>
              <a:rPr lang="it-IT" altLang="en-US" sz="2400" dirty="0">
                <a:latin typeface="Times New Roman" panose="02020603050405020304" pitchFamily="18" charset="0"/>
              </a:rPr>
              <a:t>. </a:t>
            </a:r>
          </a:p>
          <a:p>
            <a:pPr eaLnBrk="1" hangingPunct="1">
              <a:lnSpc>
                <a:spcPct val="80000"/>
              </a:lnSpc>
              <a:tabLst>
                <a:tab pos="333375" algn="l"/>
                <a:tab pos="742950" algn="l"/>
              </a:tabLst>
            </a:pPr>
            <a:r>
              <a:rPr lang="it-IT" altLang="en-US" sz="2400" dirty="0">
                <a:latin typeface="Times New Roman" panose="02020603050405020304" pitchFamily="18" charset="0"/>
              </a:rPr>
              <a:t>I “classici” non negano ovviamente che le recessioni possano verificarsi, ma sostengono che si tratti di </a:t>
            </a:r>
            <a:r>
              <a:rPr lang="it-IT" altLang="en-US" sz="2400" u="sng" dirty="0">
                <a:latin typeface="Times New Roman" panose="02020603050405020304" pitchFamily="18" charset="0"/>
              </a:rPr>
              <a:t>fenomeni di disequilibrio</a:t>
            </a:r>
            <a:r>
              <a:rPr lang="it-IT" altLang="en-US" sz="2400" dirty="0">
                <a:latin typeface="Times New Roman" panose="02020603050405020304" pitchFamily="18" charset="0"/>
              </a:rPr>
              <a:t>, e quindi che, </a:t>
            </a:r>
            <a:r>
              <a:rPr lang="it-IT" altLang="en-US" sz="2400" i="1" dirty="0">
                <a:latin typeface="Times New Roman" panose="02020603050405020304" pitchFamily="18" charset="0"/>
              </a:rPr>
              <a:t>come tutti i disequilibri</a:t>
            </a:r>
            <a:r>
              <a:rPr lang="it-IT" altLang="en-US" sz="2400" dirty="0">
                <a:latin typeface="Times New Roman" panose="02020603050405020304" pitchFamily="18" charset="0"/>
              </a:rPr>
              <a:t>, esistano nel sistema economico, delle </a:t>
            </a:r>
            <a:r>
              <a:rPr lang="it-IT" altLang="en-US" sz="2400" u="sng" dirty="0">
                <a:latin typeface="Times New Roman" panose="02020603050405020304" pitchFamily="18" charset="0"/>
              </a:rPr>
              <a:t>forze endogene automatiche</a:t>
            </a:r>
            <a:r>
              <a:rPr lang="it-IT" altLang="en-US" sz="2400" dirty="0">
                <a:latin typeface="Times New Roman" panose="02020603050405020304" pitchFamily="18" charset="0"/>
              </a:rPr>
              <a:t> che riportano sempre il sistema all’unico “vero” equilibrio, cioè Y</a:t>
            </a:r>
            <a:r>
              <a:rPr lang="it-IT" altLang="en-US" sz="2400" baseline="-25000" dirty="0">
                <a:latin typeface="Times New Roman" panose="02020603050405020304" pitchFamily="18" charset="0"/>
              </a:rPr>
              <a:t>FE</a:t>
            </a:r>
            <a:r>
              <a:rPr lang="it-IT" altLang="en-US" sz="2400" dirty="0">
                <a:latin typeface="Times New Roman" panose="02020603050405020304" pitchFamily="18" charset="0"/>
              </a:rPr>
              <a:t>. Tali forze non sono altro che i prezzi di mercato, cioè il </a:t>
            </a:r>
            <a:r>
              <a:rPr lang="it-IT" altLang="en-US" sz="2400" u="sng" dirty="0">
                <a:latin typeface="Times New Roman" panose="02020603050405020304" pitchFamily="18" charset="0"/>
              </a:rPr>
              <a:t>meccanismo di aggiustamento dei prezzi</a:t>
            </a:r>
            <a:r>
              <a:rPr lang="it-IT" altLang="en-US" sz="2400" dirty="0">
                <a:latin typeface="Times New Roman" panose="02020603050405020304" pitchFamily="18" charset="0"/>
              </a:rPr>
              <a:t>. </a:t>
            </a:r>
          </a:p>
          <a:p>
            <a:pPr eaLnBrk="1" hangingPunct="1">
              <a:lnSpc>
                <a:spcPct val="80000"/>
              </a:lnSpc>
              <a:tabLst>
                <a:tab pos="333375" algn="l"/>
                <a:tab pos="742950" algn="l"/>
              </a:tabLst>
            </a:pPr>
            <a:r>
              <a:rPr lang="it-IT" altLang="en-US" sz="2400" dirty="0">
                <a:latin typeface="Times New Roman" panose="02020603050405020304" pitchFamily="18" charset="0"/>
              </a:rPr>
              <a:t>Segue che per risolvere le crisi economiche e le recessioni </a:t>
            </a:r>
            <a:r>
              <a:rPr lang="it-IT" altLang="en-US" sz="2400" u="sng" dirty="0">
                <a:latin typeface="Times New Roman" panose="02020603050405020304" pitchFamily="18" charset="0"/>
              </a:rPr>
              <a:t>non è necessario</a:t>
            </a:r>
            <a:r>
              <a:rPr lang="it-IT" altLang="en-US" sz="2400" dirty="0">
                <a:latin typeface="Times New Roman" panose="02020603050405020304" pitchFamily="18" charset="0"/>
              </a:rPr>
              <a:t> alcun intervento pubblico: la “mano invisibile” del mercato è in grado di riportare il sistema automaticamente all’equilibrio.</a:t>
            </a:r>
          </a:p>
          <a:p>
            <a:pPr eaLnBrk="1" hangingPunct="1">
              <a:lnSpc>
                <a:spcPct val="80000"/>
              </a:lnSpc>
              <a:tabLst>
                <a:tab pos="333375" algn="l"/>
                <a:tab pos="742950" algn="l"/>
              </a:tabLst>
            </a:pPr>
            <a:r>
              <a:rPr lang="it-IT" altLang="en-US" sz="2400" dirty="0">
                <a:latin typeface="Times New Roman" panose="02020603050405020304" pitchFamily="18" charset="0"/>
              </a:rPr>
              <a:t>Per la </a:t>
            </a:r>
            <a:r>
              <a:rPr lang="it-IT" altLang="en-US" sz="2400" dirty="0">
                <a:solidFill>
                  <a:srgbClr val="FF0000"/>
                </a:solidFill>
                <a:latin typeface="Times New Roman" panose="02020603050405020304" pitchFamily="18" charset="0"/>
              </a:rPr>
              <a:t>macro (neo)keynesiana</a:t>
            </a:r>
            <a:r>
              <a:rPr lang="it-IT" altLang="en-US" sz="2400" dirty="0">
                <a:latin typeface="Times New Roman" panose="02020603050405020304" pitchFamily="18" charset="0"/>
              </a:rPr>
              <a:t>, invece, una recessione (indotta da uno shock della domanda) può essere un </a:t>
            </a:r>
            <a:r>
              <a:rPr lang="it-IT" altLang="en-US" sz="2400" u="sng" dirty="0">
                <a:latin typeface="Times New Roman" panose="02020603050405020304" pitchFamily="18" charset="0"/>
              </a:rPr>
              <a:t>equilibrio</a:t>
            </a:r>
            <a:r>
              <a:rPr lang="it-IT" altLang="en-US" sz="2400" dirty="0">
                <a:latin typeface="Times New Roman" panose="02020603050405020304" pitchFamily="18" charset="0"/>
              </a:rPr>
              <a:t>, cioè uno stato indefinitamente persistente. Questo perché il meccanismo di aggiustamento dei prezzi </a:t>
            </a:r>
            <a:r>
              <a:rPr lang="it-IT" altLang="en-US" sz="2400" u="sng" dirty="0">
                <a:latin typeface="Times New Roman" panose="02020603050405020304" pitchFamily="18" charset="0"/>
              </a:rPr>
              <a:t>non funziona</a:t>
            </a:r>
            <a:r>
              <a:rPr lang="it-IT" altLang="en-US" sz="2400" dirty="0">
                <a:latin typeface="Times New Roman" panose="02020603050405020304" pitchFamily="18" charset="0"/>
              </a:rPr>
              <a:t> o funziona in modo </a:t>
            </a:r>
            <a:r>
              <a:rPr lang="it-IT" altLang="en-US" sz="2400" u="sng" dirty="0">
                <a:latin typeface="Times New Roman" panose="02020603050405020304" pitchFamily="18" charset="0"/>
              </a:rPr>
              <a:t>imperfetto</a:t>
            </a:r>
            <a:r>
              <a:rPr lang="it-IT" altLang="en-US" sz="2400" dirty="0">
                <a:latin typeface="Times New Roman" panose="02020603050405020304" pitchFamily="18" charset="0"/>
              </a:rPr>
              <a:t>.</a:t>
            </a:r>
          </a:p>
          <a:p>
            <a:pPr eaLnBrk="1" hangingPunct="1">
              <a:lnSpc>
                <a:spcPct val="80000"/>
              </a:lnSpc>
              <a:tabLst>
                <a:tab pos="333375" algn="l"/>
                <a:tab pos="742950" algn="l"/>
              </a:tabLst>
            </a:pPr>
            <a:r>
              <a:rPr lang="it-IT" altLang="en-US" sz="2400" dirty="0">
                <a:latin typeface="Times New Roman" panose="02020603050405020304" pitchFamily="18" charset="0"/>
              </a:rPr>
              <a:t>Quindi il mercato </a:t>
            </a:r>
            <a:r>
              <a:rPr lang="it-IT" altLang="en-US" sz="2400" i="1" dirty="0">
                <a:latin typeface="Times New Roman" panose="02020603050405020304" pitchFamily="18" charset="0"/>
              </a:rPr>
              <a:t>non</a:t>
            </a:r>
            <a:r>
              <a:rPr lang="it-IT" altLang="en-US" sz="2400" dirty="0">
                <a:latin typeface="Times New Roman" panose="02020603050405020304" pitchFamily="18" charset="0"/>
              </a:rPr>
              <a:t> può risolvere da solo le crisi e le recessioni. E’ necessario che vi sia l’</a:t>
            </a:r>
            <a:r>
              <a:rPr lang="it-IT" altLang="en-US" sz="2400" u="sng" dirty="0">
                <a:latin typeface="Times New Roman" panose="02020603050405020304" pitchFamily="18" charset="0"/>
              </a:rPr>
              <a:t>intervento del policy-maker</a:t>
            </a:r>
            <a:r>
              <a:rPr lang="it-IT" altLang="en-US" sz="24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933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93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33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93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0" y="0"/>
            <a:ext cx="9144000" cy="838200"/>
          </a:xfrm>
        </p:spPr>
        <p:txBody>
          <a:bodyPr/>
          <a:lstStyle/>
          <a:p>
            <a:pPr eaLnBrk="1" hangingPunct="1"/>
            <a:r>
              <a:rPr lang="it-IT" altLang="en-US" sz="3600"/>
              <a:t>La recessione è un equilibrio? (2)</a:t>
            </a:r>
            <a:endParaRPr lang="it-IT" altLang="en-US"/>
          </a:p>
        </p:txBody>
      </p:sp>
      <p:sp>
        <p:nvSpPr>
          <p:cNvPr id="101379" name="Rectangle 3"/>
          <p:cNvSpPr>
            <a:spLocks noGrp="1" noChangeArrowheads="1"/>
          </p:cNvSpPr>
          <p:nvPr>
            <p:ph type="body" idx="1"/>
          </p:nvPr>
        </p:nvSpPr>
        <p:spPr>
          <a:xfrm>
            <a:off x="0" y="838200"/>
            <a:ext cx="9144000" cy="5759450"/>
          </a:xfrm>
        </p:spPr>
        <p:txBody>
          <a:bodyPr/>
          <a:lstStyle/>
          <a:p>
            <a:pPr eaLnBrk="1" hangingPunct="1">
              <a:lnSpc>
                <a:spcPct val="80000"/>
              </a:lnSpc>
              <a:tabLst>
                <a:tab pos="333375" algn="l"/>
                <a:tab pos="742950" algn="l"/>
              </a:tabLst>
            </a:pPr>
            <a:r>
              <a:rPr lang="it-IT" altLang="en-US" sz="2800" dirty="0">
                <a:solidFill>
                  <a:srgbClr val="FF0000"/>
                </a:solidFill>
              </a:rPr>
              <a:t>Per la macro classica</a:t>
            </a:r>
            <a:r>
              <a:rPr lang="it-IT" altLang="en-US" sz="2800" dirty="0"/>
              <a:t>: il meccanismo di mercato induce una reazione </a:t>
            </a:r>
            <a:r>
              <a:rPr lang="it-IT" altLang="en-US" sz="2800" u="sng" dirty="0"/>
              <a:t>automatica</a:t>
            </a:r>
            <a:r>
              <a:rPr lang="it-IT" altLang="en-US" sz="2800" dirty="0"/>
              <a:t> (= aggiustamento dei prezzi) che riporta nel lungo periodo il sistema a Y</a:t>
            </a:r>
            <a:r>
              <a:rPr lang="it-IT" altLang="en-US" sz="2800" baseline="30000" dirty="0"/>
              <a:t>FE</a:t>
            </a:r>
            <a:endParaRPr lang="it-IT" altLang="en-US" sz="2800" dirty="0"/>
          </a:p>
          <a:p>
            <a:pPr lvl="1" eaLnBrk="1" hangingPunct="1">
              <a:lnSpc>
                <a:spcPct val="80000"/>
              </a:lnSpc>
              <a:tabLst>
                <a:tab pos="333375" algn="l"/>
                <a:tab pos="742950" algn="l"/>
              </a:tabLst>
            </a:pPr>
            <a:r>
              <a:rPr lang="it-IT" altLang="en-US" sz="2400" dirty="0"/>
              <a:t>A partire da B si genera una revisione verso il basso delle </a:t>
            </a:r>
            <a:r>
              <a:rPr lang="it-IT" altLang="en-US" sz="2400" u="sng" dirty="0"/>
              <a:t>aspettative</a:t>
            </a:r>
            <a:r>
              <a:rPr lang="it-IT" altLang="en-US" sz="2400" dirty="0"/>
              <a:t> sui prezzi; questo sposta verso destra la AS di BP fino ad un nuovo equilibrio di LP (punto C).</a:t>
            </a:r>
          </a:p>
          <a:p>
            <a:pPr lvl="1" eaLnBrk="1" hangingPunct="1">
              <a:lnSpc>
                <a:spcPct val="80000"/>
              </a:lnSpc>
              <a:tabLst>
                <a:tab pos="333375" algn="l"/>
                <a:tab pos="742950" algn="l"/>
              </a:tabLst>
            </a:pPr>
            <a:r>
              <a:rPr lang="it-IT" altLang="en-US" sz="2400" dirty="0"/>
              <a:t>In C il PIL è di nuovo Y</a:t>
            </a:r>
            <a:r>
              <a:rPr lang="it-IT" altLang="en-US" sz="2400" baseline="30000" dirty="0"/>
              <a:t>FE</a:t>
            </a:r>
            <a:r>
              <a:rPr lang="it-IT" altLang="en-US" sz="2400" dirty="0"/>
              <a:t>, mentre il livello di equilibrio dei prezzi è minore: </a:t>
            </a:r>
            <a:r>
              <a:rPr lang="it-IT" altLang="en-US" sz="2400" b="1" dirty="0">
                <a:latin typeface="French Script MT" panose="03020402040607040605" pitchFamily="66" charset="0"/>
              </a:rPr>
              <a:t>P</a:t>
            </a:r>
            <a:r>
              <a:rPr lang="it-IT" altLang="en-US" sz="2400" b="1" dirty="0"/>
              <a:t>** &lt; </a:t>
            </a:r>
            <a:r>
              <a:rPr lang="it-IT" altLang="en-US" sz="2400" b="1" dirty="0">
                <a:latin typeface="French Script MT" panose="03020402040607040605" pitchFamily="66" charset="0"/>
              </a:rPr>
              <a:t>P</a:t>
            </a:r>
            <a:r>
              <a:rPr lang="it-IT" altLang="en-US" sz="2400" b="1" dirty="0"/>
              <a:t>*</a:t>
            </a:r>
            <a:r>
              <a:rPr lang="it-IT" altLang="en-US" sz="2400" dirty="0"/>
              <a:t> (ovvero: lo shock ha nel LP soltanto un effetto </a:t>
            </a:r>
            <a:r>
              <a:rPr lang="it-IT" altLang="en-US" sz="2400" u="sng" dirty="0"/>
              <a:t>nominale</a:t>
            </a:r>
            <a:r>
              <a:rPr lang="it-IT" altLang="en-US" sz="2400" dirty="0"/>
              <a:t>).</a:t>
            </a:r>
          </a:p>
          <a:p>
            <a:pPr lvl="1" eaLnBrk="1" hangingPunct="1">
              <a:lnSpc>
                <a:spcPct val="80000"/>
              </a:lnSpc>
              <a:tabLst>
                <a:tab pos="333375" algn="l"/>
                <a:tab pos="742950" algn="l"/>
              </a:tabLst>
            </a:pPr>
            <a:r>
              <a:rPr lang="it-IT" altLang="en-US" sz="2400" dirty="0"/>
              <a:t>Un punto come B </a:t>
            </a:r>
            <a:r>
              <a:rPr lang="it-IT" altLang="en-US" sz="2400" u="sng" dirty="0"/>
              <a:t>non</a:t>
            </a:r>
            <a:r>
              <a:rPr lang="it-IT" altLang="en-US" sz="2400" dirty="0"/>
              <a:t> è quindi un vero equilibrio. Solo A e C lo sono. Il fatto che sia Y = Y</a:t>
            </a:r>
            <a:r>
              <a:rPr lang="it-IT" altLang="en-US" sz="2400" baseline="-25000" dirty="0"/>
              <a:t>1</a:t>
            </a:r>
            <a:r>
              <a:rPr lang="it-IT" altLang="en-US" sz="2400" dirty="0"/>
              <a:t> è solo un temporaneo </a:t>
            </a:r>
            <a:r>
              <a:rPr lang="it-IT" altLang="en-US" sz="2400" u="sng" dirty="0"/>
              <a:t>disequilibrio</a:t>
            </a:r>
            <a:r>
              <a:rPr lang="it-IT" altLang="en-US" sz="2400" dirty="0"/>
              <a:t>.</a:t>
            </a:r>
          </a:p>
          <a:p>
            <a:pPr eaLnBrk="1" hangingPunct="1">
              <a:lnSpc>
                <a:spcPct val="80000"/>
              </a:lnSpc>
              <a:tabLst>
                <a:tab pos="333375" algn="l"/>
                <a:tab pos="742950" algn="l"/>
              </a:tabLst>
            </a:pPr>
            <a:r>
              <a:rPr lang="it-IT" altLang="en-US" sz="2800" dirty="0">
                <a:solidFill>
                  <a:srgbClr val="FF0000"/>
                </a:solidFill>
              </a:rPr>
              <a:t>Per Keynes</a:t>
            </a:r>
            <a:r>
              <a:rPr lang="it-IT" altLang="en-US" sz="2800" dirty="0"/>
              <a:t>: in assenza di un </a:t>
            </a:r>
            <a:r>
              <a:rPr lang="it-IT" altLang="en-US" sz="2800" u="sng" dirty="0"/>
              <a:t>intervento pubblico espansivo</a:t>
            </a:r>
            <a:r>
              <a:rPr lang="it-IT" altLang="en-US" sz="2800" dirty="0"/>
              <a:t> il sistema permane in B, cioè in un equilibrio di sottoccupazione. Ovvero: il sistema lasciato a sé </a:t>
            </a:r>
            <a:r>
              <a:rPr lang="it-IT" altLang="en-US" sz="2800" u="sng" dirty="0"/>
              <a:t>non</a:t>
            </a:r>
            <a:r>
              <a:rPr lang="it-IT" altLang="en-US" sz="2800" dirty="0"/>
              <a:t> riesce ad uscire dalla recessione perché mancano forze endogene capaci di riportare il PIL al livello Y</a:t>
            </a:r>
            <a:r>
              <a:rPr lang="it-IT" altLang="en-US" sz="2800" baseline="30000" dirty="0"/>
              <a:t>FE</a:t>
            </a:r>
            <a:r>
              <a:rPr lang="it-IT" altLang="en-US" sz="28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137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137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137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13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304800" y="152400"/>
            <a:ext cx="8610600" cy="609600"/>
          </a:xfrm>
        </p:spPr>
        <p:txBody>
          <a:bodyPr/>
          <a:lstStyle/>
          <a:p>
            <a:pPr eaLnBrk="1" hangingPunct="1"/>
            <a:r>
              <a:rPr lang="it-IT" altLang="en-US" sz="3600"/>
              <a:t>Il meccanismo di aggiustamento “classico”</a:t>
            </a:r>
          </a:p>
        </p:txBody>
      </p:sp>
      <p:sp>
        <p:nvSpPr>
          <p:cNvPr id="103427" name="Rectangle 3"/>
          <p:cNvSpPr>
            <a:spLocks noGrp="1" noChangeArrowheads="1"/>
          </p:cNvSpPr>
          <p:nvPr>
            <p:ph type="body" idx="1"/>
          </p:nvPr>
        </p:nvSpPr>
        <p:spPr>
          <a:xfrm>
            <a:off x="152400" y="990600"/>
            <a:ext cx="8686800" cy="5257800"/>
          </a:xfrm>
        </p:spPr>
        <p:txBody>
          <a:bodyPr/>
          <a:lstStyle/>
          <a:p>
            <a:pPr eaLnBrk="1" hangingPunct="1">
              <a:lnSpc>
                <a:spcPct val="90000"/>
              </a:lnSpc>
            </a:pPr>
            <a:r>
              <a:rPr lang="it-IT" altLang="en-US" sz="2400" dirty="0"/>
              <a:t>Per i “classici”, in presenza di uno shock sulla AD si verifica una reazione </a:t>
            </a:r>
            <a:r>
              <a:rPr lang="it-IT" altLang="en-US" sz="2400" u="sng" dirty="0"/>
              <a:t>automatica</a:t>
            </a:r>
            <a:r>
              <a:rPr lang="it-IT" altLang="en-US" sz="2400" dirty="0"/>
              <a:t> (= aggiustamento dei prezzi) che riporta </a:t>
            </a:r>
            <a:r>
              <a:rPr lang="it-IT" altLang="en-US" sz="2400" u="sng" dirty="0"/>
              <a:t>nel LP</a:t>
            </a:r>
            <a:r>
              <a:rPr lang="it-IT" altLang="en-US" sz="2400" dirty="0"/>
              <a:t> il sistema economico a Y</a:t>
            </a:r>
            <a:r>
              <a:rPr lang="it-IT" altLang="en-US" sz="2400" baseline="30000" dirty="0"/>
              <a:t>FE</a:t>
            </a:r>
            <a:r>
              <a:rPr lang="it-IT" altLang="en-US" sz="2400" dirty="0"/>
              <a:t>. Il meccanismo è il seguente.</a:t>
            </a:r>
            <a:endParaRPr lang="it-IT" altLang="en-US" sz="2400" baseline="30000" dirty="0"/>
          </a:p>
          <a:p>
            <a:pPr eaLnBrk="1" hangingPunct="1">
              <a:lnSpc>
                <a:spcPct val="90000"/>
              </a:lnSpc>
            </a:pPr>
            <a:r>
              <a:rPr lang="it-IT" altLang="en-US" sz="2400" dirty="0"/>
              <a:t>Dato che nel punto B vale </a:t>
            </a:r>
            <a:r>
              <a:rPr lang="it-IT" altLang="en-US" sz="2400" dirty="0">
                <a:latin typeface="French Script MT" panose="03020402040607040605" pitchFamily="66" charset="0"/>
              </a:rPr>
              <a:t>P</a:t>
            </a:r>
            <a:r>
              <a:rPr lang="it-IT" altLang="en-US" sz="2400" baseline="-18000" dirty="0"/>
              <a:t>1</a:t>
            </a:r>
            <a:r>
              <a:rPr lang="it-IT" altLang="en-US" sz="2400" dirty="0"/>
              <a:t> &lt; </a:t>
            </a:r>
            <a:r>
              <a:rPr lang="it-IT" altLang="en-US" sz="2400" dirty="0">
                <a:latin typeface="French Script MT" panose="03020402040607040605" pitchFamily="66" charset="0"/>
              </a:rPr>
              <a:t>P</a:t>
            </a:r>
            <a:r>
              <a:rPr lang="it-IT" altLang="en-US" sz="2400" dirty="0"/>
              <a:t>*, gli agenti razionali rivedono al ribasso le loro aspettative sui prezzi.</a:t>
            </a:r>
          </a:p>
          <a:p>
            <a:pPr eaLnBrk="1" hangingPunct="1">
              <a:lnSpc>
                <a:spcPct val="90000"/>
              </a:lnSpc>
            </a:pPr>
            <a:r>
              <a:rPr lang="it-IT" altLang="en-US" sz="2400" dirty="0"/>
              <a:t>L’equazione (di Lucas) della ASBP è: </a:t>
            </a:r>
          </a:p>
          <a:p>
            <a:pPr algn="ctr" eaLnBrk="1" hangingPunct="1">
              <a:lnSpc>
                <a:spcPct val="90000"/>
              </a:lnSpc>
              <a:buFontTx/>
              <a:buNone/>
            </a:pPr>
            <a:r>
              <a:rPr lang="it-IT" altLang="en-US" sz="2400" dirty="0">
                <a:solidFill>
                  <a:srgbClr val="FF0000"/>
                </a:solidFill>
              </a:rPr>
              <a:t>Y = Y</a:t>
            </a:r>
            <a:r>
              <a:rPr lang="it-IT" altLang="en-US" sz="2400" baseline="30000" dirty="0">
                <a:solidFill>
                  <a:srgbClr val="FF0000"/>
                </a:solidFill>
              </a:rPr>
              <a:t>FE</a:t>
            </a:r>
            <a:r>
              <a:rPr lang="it-IT" altLang="en-US" sz="2400" dirty="0">
                <a:solidFill>
                  <a:srgbClr val="FF0000"/>
                </a:solidFill>
              </a:rPr>
              <a:t> + </a:t>
            </a:r>
            <a:r>
              <a:rPr lang="it-IT" altLang="en-US" sz="2400" i="1" dirty="0">
                <a:solidFill>
                  <a:srgbClr val="FF0000"/>
                </a:solidFill>
              </a:rPr>
              <a:t>a</a:t>
            </a:r>
            <a:r>
              <a:rPr lang="it-IT" altLang="en-US" sz="2400" dirty="0">
                <a:solidFill>
                  <a:srgbClr val="FF0000"/>
                </a:solidFill>
              </a:rPr>
              <a:t> (</a:t>
            </a:r>
            <a:r>
              <a:rPr lang="it-IT" altLang="en-US" sz="2400" dirty="0">
                <a:solidFill>
                  <a:srgbClr val="FF0000"/>
                </a:solidFill>
                <a:latin typeface="French Script MT" panose="03020402040607040605" pitchFamily="66" charset="0"/>
              </a:rPr>
              <a:t>P</a:t>
            </a:r>
            <a:r>
              <a:rPr lang="it-IT" altLang="en-US" sz="2400" dirty="0">
                <a:solidFill>
                  <a:srgbClr val="FF0000"/>
                </a:solidFill>
              </a:rPr>
              <a:t> </a:t>
            </a:r>
            <a:r>
              <a:rPr lang="it-IT" altLang="en-US" sz="2400" dirty="0">
                <a:solidFill>
                  <a:srgbClr val="FF0000"/>
                </a:solidFill>
                <a:sym typeface="Symbol" panose="05050102010706020507" pitchFamily="18" charset="2"/>
              </a:rPr>
              <a:t></a:t>
            </a:r>
            <a:r>
              <a:rPr lang="it-IT" altLang="en-US" sz="2400" dirty="0">
                <a:solidFill>
                  <a:srgbClr val="FF0000"/>
                </a:solidFill>
              </a:rPr>
              <a:t> </a:t>
            </a:r>
            <a:r>
              <a:rPr lang="it-IT" altLang="en-US" sz="2400" dirty="0">
                <a:solidFill>
                  <a:srgbClr val="FF0000"/>
                </a:solidFill>
                <a:latin typeface="French Script MT" panose="03020402040607040605" pitchFamily="66" charset="0"/>
              </a:rPr>
              <a:t>P </a:t>
            </a:r>
            <a:r>
              <a:rPr lang="it-IT" altLang="en-US" sz="2400" baseline="30000" dirty="0">
                <a:solidFill>
                  <a:srgbClr val="FF0000"/>
                </a:solidFill>
              </a:rPr>
              <a:t>e</a:t>
            </a:r>
            <a:r>
              <a:rPr lang="it-IT" altLang="en-US" sz="2400" dirty="0">
                <a:solidFill>
                  <a:srgbClr val="FF0000"/>
                </a:solidFill>
              </a:rPr>
              <a:t>), </a:t>
            </a:r>
          </a:p>
          <a:p>
            <a:pPr algn="ctr" eaLnBrk="1" hangingPunct="1">
              <a:lnSpc>
                <a:spcPct val="90000"/>
              </a:lnSpc>
              <a:buFontTx/>
              <a:buNone/>
            </a:pPr>
            <a:r>
              <a:rPr lang="it-IT" altLang="en-US" sz="2400" dirty="0"/>
              <a:t>ovvero:</a:t>
            </a:r>
            <a:r>
              <a:rPr lang="it-IT" altLang="en-US" sz="2400" dirty="0">
                <a:solidFill>
                  <a:srgbClr val="FF0000"/>
                </a:solidFill>
              </a:rPr>
              <a:t> </a:t>
            </a:r>
            <a:r>
              <a:rPr lang="it-IT" altLang="en-US" sz="2400" dirty="0">
                <a:solidFill>
                  <a:srgbClr val="FF0000"/>
                </a:solidFill>
                <a:latin typeface="French Script MT" panose="03020402040607040605" pitchFamily="66" charset="0"/>
              </a:rPr>
              <a:t>P</a:t>
            </a:r>
            <a:r>
              <a:rPr lang="it-IT" altLang="en-US" sz="2400" dirty="0">
                <a:solidFill>
                  <a:srgbClr val="FF0000"/>
                </a:solidFill>
              </a:rPr>
              <a:t> = Y/</a:t>
            </a:r>
            <a:r>
              <a:rPr lang="it-IT" altLang="en-US" sz="2400" i="1" dirty="0">
                <a:solidFill>
                  <a:srgbClr val="FF0000"/>
                </a:solidFill>
              </a:rPr>
              <a:t>a</a:t>
            </a:r>
            <a:r>
              <a:rPr lang="it-IT" altLang="en-US" sz="2400" dirty="0">
                <a:solidFill>
                  <a:srgbClr val="FF0000"/>
                </a:solidFill>
              </a:rPr>
              <a:t> + (</a:t>
            </a:r>
            <a:r>
              <a:rPr lang="it-IT" altLang="en-US" sz="2400" dirty="0">
                <a:solidFill>
                  <a:srgbClr val="FF0000"/>
                </a:solidFill>
                <a:latin typeface="French Script MT" panose="03020402040607040605" pitchFamily="66" charset="0"/>
              </a:rPr>
              <a:t>P </a:t>
            </a:r>
            <a:r>
              <a:rPr lang="it-IT" altLang="en-US" sz="2400" baseline="30000" dirty="0">
                <a:solidFill>
                  <a:srgbClr val="FF0000"/>
                </a:solidFill>
              </a:rPr>
              <a:t>e</a:t>
            </a:r>
            <a:r>
              <a:rPr lang="it-IT" altLang="en-US" sz="2400" dirty="0">
                <a:solidFill>
                  <a:srgbClr val="FF0000"/>
                </a:solidFill>
              </a:rPr>
              <a:t> </a:t>
            </a:r>
            <a:r>
              <a:rPr lang="it-IT" altLang="en-US" sz="2400" dirty="0">
                <a:solidFill>
                  <a:srgbClr val="FF0000"/>
                </a:solidFill>
                <a:sym typeface="Symbol" panose="05050102010706020507" pitchFamily="18" charset="2"/>
              </a:rPr>
              <a:t> </a:t>
            </a:r>
            <a:r>
              <a:rPr lang="it-IT" altLang="en-US" sz="2400" dirty="0">
                <a:solidFill>
                  <a:srgbClr val="FF0000"/>
                </a:solidFill>
              </a:rPr>
              <a:t>Y</a:t>
            </a:r>
            <a:r>
              <a:rPr lang="it-IT" altLang="en-US" sz="2400" baseline="30000" dirty="0">
                <a:solidFill>
                  <a:srgbClr val="FF0000"/>
                </a:solidFill>
              </a:rPr>
              <a:t>FE</a:t>
            </a:r>
            <a:r>
              <a:rPr lang="it-IT" altLang="en-US" sz="2400" dirty="0">
                <a:solidFill>
                  <a:srgbClr val="FF0000"/>
                </a:solidFill>
              </a:rPr>
              <a:t>/</a:t>
            </a:r>
            <a:r>
              <a:rPr lang="it-IT" altLang="en-US" sz="2400" i="1" dirty="0">
                <a:solidFill>
                  <a:srgbClr val="FF0000"/>
                </a:solidFill>
              </a:rPr>
              <a:t>a</a:t>
            </a:r>
            <a:r>
              <a:rPr lang="it-IT" altLang="en-US" sz="2400" dirty="0">
                <a:solidFill>
                  <a:srgbClr val="FF0000"/>
                </a:solidFill>
              </a:rPr>
              <a:t>)</a:t>
            </a:r>
            <a:r>
              <a:rPr lang="it-IT" altLang="en-US" sz="2400" dirty="0"/>
              <a:t> </a:t>
            </a:r>
          </a:p>
          <a:p>
            <a:pPr eaLnBrk="1" hangingPunct="1">
              <a:lnSpc>
                <a:spcPct val="90000"/>
              </a:lnSpc>
            </a:pPr>
            <a:r>
              <a:rPr lang="it-IT" altLang="en-US" sz="2400" dirty="0"/>
              <a:t>Quindi, se </a:t>
            </a:r>
            <a:r>
              <a:rPr lang="it-IT" altLang="en-US" sz="2400" dirty="0">
                <a:latin typeface="French Script MT" panose="03020402040607040605" pitchFamily="66" charset="0"/>
              </a:rPr>
              <a:t>P</a:t>
            </a:r>
            <a:r>
              <a:rPr lang="it-IT" altLang="en-US" sz="2400" dirty="0"/>
              <a:t> </a:t>
            </a:r>
            <a:r>
              <a:rPr lang="it-IT" altLang="en-US" sz="2400" baseline="30000" dirty="0"/>
              <a:t>e</a:t>
            </a:r>
            <a:r>
              <a:rPr lang="it-IT" altLang="en-US" sz="2400" dirty="0">
                <a:sym typeface="Symbol" panose="05050102010706020507" pitchFamily="18" charset="2"/>
              </a:rPr>
              <a:t>, la ASBP si sposta </a:t>
            </a:r>
            <a:r>
              <a:rPr lang="it-IT" altLang="en-US" sz="2400" u="sng" dirty="0">
                <a:sym typeface="Symbol" panose="05050102010706020507" pitchFamily="18" charset="2"/>
              </a:rPr>
              <a:t>in basso a destra</a:t>
            </a:r>
            <a:r>
              <a:rPr lang="it-IT" altLang="en-US" sz="2400" dirty="0">
                <a:sym typeface="Symbol" panose="05050102010706020507" pitchFamily="18" charset="2"/>
              </a:rPr>
              <a:t>.</a:t>
            </a:r>
          </a:p>
          <a:p>
            <a:pPr eaLnBrk="1" hangingPunct="1">
              <a:lnSpc>
                <a:spcPct val="90000"/>
              </a:lnSpc>
            </a:pPr>
            <a:r>
              <a:rPr lang="it-IT" altLang="en-US" sz="2400" dirty="0">
                <a:sym typeface="Symbol" panose="05050102010706020507" pitchFamily="18" charset="2"/>
              </a:rPr>
              <a:t>La revisione delle aspettative e lo spostamento della ASBP va avanti finché si raggiunge un nuovo </a:t>
            </a:r>
            <a:r>
              <a:rPr lang="it-IT" altLang="en-US" sz="2400" u="sng" dirty="0">
                <a:sym typeface="Symbol" panose="05050102010706020507" pitchFamily="18" charset="2"/>
              </a:rPr>
              <a:t>equilibrio di LP</a:t>
            </a:r>
            <a:r>
              <a:rPr lang="it-IT" altLang="en-US" sz="2400" dirty="0">
                <a:sym typeface="Symbol" panose="05050102010706020507" pitchFamily="18" charset="2"/>
              </a:rPr>
              <a:t> nel punto C.</a:t>
            </a:r>
          </a:p>
          <a:p>
            <a:pPr eaLnBrk="1" hangingPunct="1">
              <a:lnSpc>
                <a:spcPct val="90000"/>
              </a:lnSpc>
            </a:pPr>
            <a:r>
              <a:rPr lang="it-IT" altLang="en-US" sz="2400" dirty="0"/>
              <a:t>In C il PIL è di nuovo Y</a:t>
            </a:r>
            <a:r>
              <a:rPr lang="it-IT" altLang="en-US" sz="2400" baseline="30000" dirty="0"/>
              <a:t>FE</a:t>
            </a:r>
            <a:r>
              <a:rPr lang="it-IT" altLang="en-US" sz="2400" dirty="0"/>
              <a:t>, mentre il livello di equilibrio dei prezzi è minore: </a:t>
            </a:r>
            <a:r>
              <a:rPr lang="it-IT" altLang="en-US" sz="2400" dirty="0">
                <a:latin typeface="French Script MT" panose="03020402040607040605" pitchFamily="66" charset="0"/>
              </a:rPr>
              <a:t>P</a:t>
            </a:r>
            <a:r>
              <a:rPr lang="it-IT" altLang="en-US" sz="2400" dirty="0"/>
              <a:t>**&lt; </a:t>
            </a:r>
            <a:r>
              <a:rPr lang="it-IT" altLang="en-US" sz="2400" dirty="0">
                <a:latin typeface="French Script MT" panose="03020402040607040605" pitchFamily="66" charset="0"/>
              </a:rPr>
              <a:t>P</a:t>
            </a:r>
            <a:r>
              <a:rPr lang="it-IT" altLang="en-US" sz="2400" dirty="0"/>
              <a:t>* (ovvero: lo shock sulla AD ha nel LP soltanto un effetto </a:t>
            </a:r>
            <a:r>
              <a:rPr lang="it-IT" altLang="en-US" sz="2400" u="sng" dirty="0"/>
              <a:t>nominale</a:t>
            </a:r>
            <a:r>
              <a:rPr lang="it-IT"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342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34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7">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34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026" descr="Cw_f26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 y="587375"/>
            <a:ext cx="8934450" cy="568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1027"/>
          <p:cNvSpPr txBox="1">
            <a:spLocks noChangeArrowheads="1"/>
          </p:cNvSpPr>
          <p:nvPr/>
        </p:nvSpPr>
        <p:spPr bwMode="auto">
          <a:xfrm>
            <a:off x="1600200" y="155575"/>
            <a:ext cx="60039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3200">
                <a:latin typeface="Times New Roman" panose="02020603050405020304" pitchFamily="18" charset="0"/>
              </a:rPr>
              <a:t>Recessioni e disoccupazione ciclica</a:t>
            </a:r>
          </a:p>
        </p:txBody>
      </p:sp>
    </p:spTree>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5474" name="Group 2"/>
          <p:cNvGrpSpPr>
            <a:grpSpLocks/>
          </p:cNvGrpSpPr>
          <p:nvPr/>
        </p:nvGrpSpPr>
        <p:grpSpPr bwMode="auto">
          <a:xfrm>
            <a:off x="8636000" y="5943600"/>
            <a:ext cx="508000" cy="563563"/>
            <a:chOff x="4618" y="3762"/>
            <a:chExt cx="320" cy="355"/>
          </a:xfrm>
        </p:grpSpPr>
        <p:sp>
          <p:nvSpPr>
            <p:cNvPr id="105520" name="Rectangle 3"/>
            <p:cNvSpPr>
              <a:spLocks noChangeArrowheads="1"/>
            </p:cNvSpPr>
            <p:nvPr/>
          </p:nvSpPr>
          <p:spPr bwMode="auto">
            <a:xfrm>
              <a:off x="4618" y="3762"/>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105521" name="Rectangle 4"/>
            <p:cNvSpPr>
              <a:spLocks noChangeArrowheads="1"/>
            </p:cNvSpPr>
            <p:nvPr/>
          </p:nvSpPr>
          <p:spPr bwMode="auto">
            <a:xfrm>
              <a:off x="4938" y="392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105475" name="Group 5"/>
          <p:cNvGrpSpPr>
            <a:grpSpLocks/>
          </p:cNvGrpSpPr>
          <p:nvPr/>
        </p:nvGrpSpPr>
        <p:grpSpPr bwMode="auto">
          <a:xfrm>
            <a:off x="609600" y="1447800"/>
            <a:ext cx="166688" cy="563563"/>
            <a:chOff x="160" y="945"/>
            <a:chExt cx="105" cy="355"/>
          </a:xfrm>
        </p:grpSpPr>
        <p:sp>
          <p:nvSpPr>
            <p:cNvPr id="105518" name="Rectangle 6"/>
            <p:cNvSpPr>
              <a:spLocks noChangeArrowheads="1"/>
            </p:cNvSpPr>
            <p:nvPr/>
          </p:nvSpPr>
          <p:spPr bwMode="auto">
            <a:xfrm>
              <a:off x="178" y="945"/>
              <a:ext cx="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latin typeface="French Script MT" panose="03020402040607040605" pitchFamily="66" charset="0"/>
                </a:rPr>
                <a:t>P</a:t>
              </a:r>
            </a:p>
          </p:txBody>
        </p:sp>
        <p:sp>
          <p:nvSpPr>
            <p:cNvPr id="105519" name="Rectangle 7"/>
            <p:cNvSpPr>
              <a:spLocks noChangeArrowheads="1"/>
            </p:cNvSpPr>
            <p:nvPr/>
          </p:nvSpPr>
          <p:spPr bwMode="auto">
            <a:xfrm>
              <a:off x="160" y="110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105476" name="Rectangle 8"/>
          <p:cNvSpPr>
            <a:spLocks noChangeArrowheads="1"/>
          </p:cNvSpPr>
          <p:nvPr/>
        </p:nvSpPr>
        <p:spPr bwMode="auto">
          <a:xfrm>
            <a:off x="712788" y="5972175"/>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105477" name="Group 9"/>
          <p:cNvGrpSpPr>
            <a:grpSpLocks/>
          </p:cNvGrpSpPr>
          <p:nvPr/>
        </p:nvGrpSpPr>
        <p:grpSpPr bwMode="auto">
          <a:xfrm>
            <a:off x="5292725" y="2276475"/>
            <a:ext cx="1354138" cy="561975"/>
            <a:chOff x="2833" y="1259"/>
            <a:chExt cx="853" cy="354"/>
          </a:xfrm>
        </p:grpSpPr>
        <p:sp>
          <p:nvSpPr>
            <p:cNvPr id="105516" name="Rectangle 10"/>
            <p:cNvSpPr>
              <a:spLocks noChangeArrowheads="1"/>
            </p:cNvSpPr>
            <p:nvPr/>
          </p:nvSpPr>
          <p:spPr bwMode="auto">
            <a:xfrm>
              <a:off x="2833" y="125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105517" name="Rectangle 11"/>
            <p:cNvSpPr>
              <a:spLocks noChangeArrowheads="1"/>
            </p:cNvSpPr>
            <p:nvPr/>
          </p:nvSpPr>
          <p:spPr bwMode="auto">
            <a:xfrm>
              <a:off x="3138" y="1421"/>
              <a:ext cx="5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ASBP</a:t>
              </a:r>
              <a:r>
                <a:rPr lang="it-IT" altLang="en-US" sz="2000" b="1" i="1" baseline="-25000">
                  <a:solidFill>
                    <a:srgbClr val="000000"/>
                  </a:solidFill>
                </a:rPr>
                <a:t>1</a:t>
              </a:r>
              <a:r>
                <a:rPr lang="it-IT" altLang="en-US" sz="2000" b="1">
                  <a:solidFill>
                    <a:srgbClr val="000000"/>
                  </a:solidFill>
                </a:rPr>
                <a:t> </a:t>
              </a:r>
            </a:p>
          </p:txBody>
        </p:sp>
      </p:grpSp>
      <p:grpSp>
        <p:nvGrpSpPr>
          <p:cNvPr id="105478" name="Group 12"/>
          <p:cNvGrpSpPr>
            <a:grpSpLocks/>
          </p:cNvGrpSpPr>
          <p:nvPr/>
        </p:nvGrpSpPr>
        <p:grpSpPr bwMode="auto">
          <a:xfrm>
            <a:off x="3059113" y="2276475"/>
            <a:ext cx="728662" cy="823913"/>
            <a:chOff x="1577" y="1259"/>
            <a:chExt cx="459" cy="519"/>
          </a:xfrm>
        </p:grpSpPr>
        <p:sp>
          <p:nvSpPr>
            <p:cNvPr id="105513" name="Rectangle 13"/>
            <p:cNvSpPr>
              <a:spLocks noChangeArrowheads="1"/>
            </p:cNvSpPr>
            <p:nvPr/>
          </p:nvSpPr>
          <p:spPr bwMode="auto">
            <a:xfrm>
              <a:off x="1608" y="1259"/>
              <a:ext cx="42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ASLP</a:t>
              </a:r>
            </a:p>
          </p:txBody>
        </p:sp>
        <p:sp>
          <p:nvSpPr>
            <p:cNvPr id="105514" name="Rectangle 14"/>
            <p:cNvSpPr>
              <a:spLocks noChangeArrowheads="1"/>
            </p:cNvSpPr>
            <p:nvPr/>
          </p:nvSpPr>
          <p:spPr bwMode="auto">
            <a:xfrm>
              <a:off x="1577" y="142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105515" name="Rectangle 15"/>
            <p:cNvSpPr>
              <a:spLocks noChangeArrowheads="1"/>
            </p:cNvSpPr>
            <p:nvPr/>
          </p:nvSpPr>
          <p:spPr bwMode="auto">
            <a:xfrm>
              <a:off x="1701" y="1586"/>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105479" name="Group 16"/>
          <p:cNvGrpSpPr>
            <a:grpSpLocks/>
          </p:cNvGrpSpPr>
          <p:nvPr/>
        </p:nvGrpSpPr>
        <p:grpSpPr bwMode="auto">
          <a:xfrm>
            <a:off x="6248400" y="5181600"/>
            <a:ext cx="460375" cy="561975"/>
            <a:chOff x="3926" y="3319"/>
            <a:chExt cx="290" cy="354"/>
          </a:xfrm>
        </p:grpSpPr>
        <p:sp>
          <p:nvSpPr>
            <p:cNvPr id="105511" name="Rectangle 17"/>
            <p:cNvSpPr>
              <a:spLocks noChangeArrowheads="1"/>
            </p:cNvSpPr>
            <p:nvPr/>
          </p:nvSpPr>
          <p:spPr bwMode="auto">
            <a:xfrm>
              <a:off x="4026" y="331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105512" name="Rectangle 18"/>
            <p:cNvSpPr>
              <a:spLocks noChangeArrowheads="1"/>
            </p:cNvSpPr>
            <p:nvPr/>
          </p:nvSpPr>
          <p:spPr bwMode="auto">
            <a:xfrm>
              <a:off x="3926" y="3481"/>
              <a:ext cx="29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AD</a:t>
              </a:r>
              <a:r>
                <a:rPr lang="it-IT" altLang="en-US" sz="2000" b="1" i="1" baseline="-25000">
                  <a:solidFill>
                    <a:srgbClr val="000000"/>
                  </a:solidFill>
                </a:rPr>
                <a:t>1</a:t>
              </a:r>
            </a:p>
          </p:txBody>
        </p:sp>
      </p:grpSp>
      <p:sp>
        <p:nvSpPr>
          <p:cNvPr id="105480" name="Freeform 19"/>
          <p:cNvSpPr>
            <a:spLocks/>
          </p:cNvSpPr>
          <p:nvPr/>
        </p:nvSpPr>
        <p:spPr bwMode="auto">
          <a:xfrm>
            <a:off x="971550" y="3876675"/>
            <a:ext cx="2832100" cy="2060575"/>
          </a:xfrm>
          <a:custGeom>
            <a:avLst/>
            <a:gdLst>
              <a:gd name="T0" fmla="*/ 0 w 1784"/>
              <a:gd name="T1" fmla="*/ 0 h 1298"/>
              <a:gd name="T2" fmla="*/ 2830513 w 1784"/>
              <a:gd name="T3" fmla="*/ 0 h 1298"/>
              <a:gd name="T4" fmla="*/ 2830513 w 1784"/>
              <a:gd name="T5" fmla="*/ 2058988 h 1298"/>
              <a:gd name="T6" fmla="*/ 0 60000 65536"/>
              <a:gd name="T7" fmla="*/ 0 60000 65536"/>
              <a:gd name="T8" fmla="*/ 0 60000 65536"/>
            </a:gdLst>
            <a:ahLst/>
            <a:cxnLst>
              <a:cxn ang="T6">
                <a:pos x="T0" y="T1"/>
              </a:cxn>
              <a:cxn ang="T7">
                <a:pos x="T2" y="T3"/>
              </a:cxn>
              <a:cxn ang="T8">
                <a:pos x="T4" y="T5"/>
              </a:cxn>
            </a:cxnLst>
            <a:rect l="0" t="0" r="r" b="b"/>
            <a:pathLst>
              <a:path w="1784" h="1298">
                <a:moveTo>
                  <a:pt x="0" y="0"/>
                </a:moveTo>
                <a:lnTo>
                  <a:pt x="1783" y="0"/>
                </a:lnTo>
                <a:lnTo>
                  <a:pt x="1783" y="1297"/>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481" name="Line 20"/>
          <p:cNvSpPr>
            <a:spLocks noChangeShapeType="1"/>
          </p:cNvSpPr>
          <p:nvPr/>
        </p:nvSpPr>
        <p:spPr bwMode="auto">
          <a:xfrm flipV="1">
            <a:off x="1847850" y="2589213"/>
            <a:ext cx="3854450" cy="2598737"/>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5482" name="Line 21"/>
          <p:cNvSpPr>
            <a:spLocks noChangeShapeType="1"/>
          </p:cNvSpPr>
          <p:nvPr/>
        </p:nvSpPr>
        <p:spPr bwMode="auto">
          <a:xfrm flipH="1" flipV="1">
            <a:off x="1068388" y="3122613"/>
            <a:ext cx="4024312" cy="2693987"/>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5483" name="Line 22"/>
          <p:cNvSpPr>
            <a:spLocks noChangeShapeType="1"/>
          </p:cNvSpPr>
          <p:nvPr/>
        </p:nvSpPr>
        <p:spPr bwMode="auto">
          <a:xfrm flipH="1" flipV="1">
            <a:off x="2152650" y="2774950"/>
            <a:ext cx="4024313" cy="2692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5484" name="Rectangle 23"/>
          <p:cNvSpPr>
            <a:spLocks noChangeArrowheads="1"/>
          </p:cNvSpPr>
          <p:nvPr/>
        </p:nvSpPr>
        <p:spPr bwMode="auto">
          <a:xfrm>
            <a:off x="4005263" y="372903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a:t>
            </a:r>
          </a:p>
        </p:txBody>
      </p:sp>
      <p:sp>
        <p:nvSpPr>
          <p:cNvPr id="105485" name="Rectangle 24"/>
          <p:cNvSpPr>
            <a:spLocks noChangeArrowheads="1"/>
          </p:cNvSpPr>
          <p:nvPr/>
        </p:nvSpPr>
        <p:spPr bwMode="auto">
          <a:xfrm>
            <a:off x="3189288" y="426878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B</a:t>
            </a:r>
          </a:p>
        </p:txBody>
      </p:sp>
      <p:sp>
        <p:nvSpPr>
          <p:cNvPr id="105486" name="Line 25"/>
          <p:cNvSpPr>
            <a:spLocks noChangeShapeType="1"/>
          </p:cNvSpPr>
          <p:nvPr/>
        </p:nvSpPr>
        <p:spPr bwMode="auto">
          <a:xfrm>
            <a:off x="3779838" y="2565400"/>
            <a:ext cx="22225" cy="3357563"/>
          </a:xfrm>
          <a:prstGeom prst="line">
            <a:avLst/>
          </a:prstGeom>
          <a:noFill/>
          <a:ln w="254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5487" name="Freeform 26"/>
          <p:cNvSpPr>
            <a:spLocks/>
          </p:cNvSpPr>
          <p:nvPr/>
        </p:nvSpPr>
        <p:spPr bwMode="auto">
          <a:xfrm>
            <a:off x="3729038" y="3816350"/>
            <a:ext cx="141287" cy="133350"/>
          </a:xfrm>
          <a:custGeom>
            <a:avLst/>
            <a:gdLst>
              <a:gd name="T0" fmla="*/ 69850 w 89"/>
              <a:gd name="T1" fmla="*/ 131763 h 84"/>
              <a:gd name="T2" fmla="*/ 104775 w 89"/>
              <a:gd name="T3" fmla="*/ 122238 h 84"/>
              <a:gd name="T4" fmla="*/ 130175 w 89"/>
              <a:gd name="T5" fmla="*/ 98425 h 84"/>
              <a:gd name="T6" fmla="*/ 139700 w 89"/>
              <a:gd name="T7" fmla="*/ 66675 h 84"/>
              <a:gd name="T8" fmla="*/ 130175 w 89"/>
              <a:gd name="T9" fmla="*/ 33338 h 84"/>
              <a:gd name="T10" fmla="*/ 104775 w 89"/>
              <a:gd name="T11" fmla="*/ 9525 h 84"/>
              <a:gd name="T12" fmla="*/ 69850 w 89"/>
              <a:gd name="T13" fmla="*/ 0 h 84"/>
              <a:gd name="T14" fmla="*/ 34925 w 89"/>
              <a:gd name="T15" fmla="*/ 9525 h 84"/>
              <a:gd name="T16" fmla="*/ 9525 w 89"/>
              <a:gd name="T17" fmla="*/ 33338 h 84"/>
              <a:gd name="T18" fmla="*/ 0 w 89"/>
              <a:gd name="T19" fmla="*/ 66675 h 84"/>
              <a:gd name="T20" fmla="*/ 9525 w 89"/>
              <a:gd name="T21" fmla="*/ 98425 h 84"/>
              <a:gd name="T22" fmla="*/ 34925 w 89"/>
              <a:gd name="T23" fmla="*/ 122238 h 84"/>
              <a:gd name="T24" fmla="*/ 69850 w 89"/>
              <a:gd name="T25" fmla="*/ 131763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4">
                <a:moveTo>
                  <a:pt x="44" y="83"/>
                </a:moveTo>
                <a:lnTo>
                  <a:pt x="66" y="77"/>
                </a:lnTo>
                <a:lnTo>
                  <a:pt x="82" y="62"/>
                </a:lnTo>
                <a:lnTo>
                  <a:pt x="88" y="42"/>
                </a:lnTo>
                <a:lnTo>
                  <a:pt x="82" y="21"/>
                </a:lnTo>
                <a:lnTo>
                  <a:pt x="66" y="6"/>
                </a:lnTo>
                <a:lnTo>
                  <a:pt x="44" y="0"/>
                </a:lnTo>
                <a:lnTo>
                  <a:pt x="22" y="6"/>
                </a:lnTo>
                <a:lnTo>
                  <a:pt x="6" y="21"/>
                </a:lnTo>
                <a:lnTo>
                  <a:pt x="0" y="42"/>
                </a:lnTo>
                <a:lnTo>
                  <a:pt x="6" y="62"/>
                </a:lnTo>
                <a:lnTo>
                  <a:pt x="22" y="77"/>
                </a:lnTo>
                <a:lnTo>
                  <a:pt x="44"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488" name="Freeform 27"/>
          <p:cNvSpPr>
            <a:spLocks/>
          </p:cNvSpPr>
          <p:nvPr/>
        </p:nvSpPr>
        <p:spPr bwMode="auto">
          <a:xfrm>
            <a:off x="2911475" y="4343400"/>
            <a:ext cx="141288" cy="128588"/>
          </a:xfrm>
          <a:custGeom>
            <a:avLst/>
            <a:gdLst>
              <a:gd name="T0" fmla="*/ 69850 w 89"/>
              <a:gd name="T1" fmla="*/ 127000 h 81"/>
              <a:gd name="T2" fmla="*/ 104775 w 89"/>
              <a:gd name="T3" fmla="*/ 119063 h 81"/>
              <a:gd name="T4" fmla="*/ 130175 w 89"/>
              <a:gd name="T5" fmla="*/ 95250 h 81"/>
              <a:gd name="T6" fmla="*/ 139700 w 89"/>
              <a:gd name="T7" fmla="*/ 63500 h 81"/>
              <a:gd name="T8" fmla="*/ 130175 w 89"/>
              <a:gd name="T9" fmla="*/ 31750 h 81"/>
              <a:gd name="T10" fmla="*/ 104775 w 89"/>
              <a:gd name="T11" fmla="*/ 7938 h 81"/>
              <a:gd name="T12" fmla="*/ 69850 w 89"/>
              <a:gd name="T13" fmla="*/ 0 h 81"/>
              <a:gd name="T14" fmla="*/ 34925 w 89"/>
              <a:gd name="T15" fmla="*/ 7938 h 81"/>
              <a:gd name="T16" fmla="*/ 9525 w 89"/>
              <a:gd name="T17" fmla="*/ 31750 h 81"/>
              <a:gd name="T18" fmla="*/ 0 w 89"/>
              <a:gd name="T19" fmla="*/ 63500 h 81"/>
              <a:gd name="T20" fmla="*/ 9525 w 89"/>
              <a:gd name="T21" fmla="*/ 95250 h 81"/>
              <a:gd name="T22" fmla="*/ 34925 w 89"/>
              <a:gd name="T23" fmla="*/ 119063 h 81"/>
              <a:gd name="T24" fmla="*/ 69850 w 89"/>
              <a:gd name="T25" fmla="*/ 127000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1">
                <a:moveTo>
                  <a:pt x="44" y="80"/>
                </a:moveTo>
                <a:lnTo>
                  <a:pt x="66" y="75"/>
                </a:lnTo>
                <a:lnTo>
                  <a:pt x="82" y="60"/>
                </a:lnTo>
                <a:lnTo>
                  <a:pt x="88" y="40"/>
                </a:lnTo>
                <a:lnTo>
                  <a:pt x="82" y="20"/>
                </a:lnTo>
                <a:lnTo>
                  <a:pt x="66" y="5"/>
                </a:lnTo>
                <a:lnTo>
                  <a:pt x="44" y="0"/>
                </a:lnTo>
                <a:lnTo>
                  <a:pt x="22" y="5"/>
                </a:lnTo>
                <a:lnTo>
                  <a:pt x="6" y="20"/>
                </a:lnTo>
                <a:lnTo>
                  <a:pt x="0" y="40"/>
                </a:lnTo>
                <a:lnTo>
                  <a:pt x="6" y="60"/>
                </a:lnTo>
                <a:lnTo>
                  <a:pt x="22" y="75"/>
                </a:lnTo>
                <a:lnTo>
                  <a:pt x="44" y="8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489" name="Rectangle 28"/>
          <p:cNvSpPr>
            <a:spLocks noChangeArrowheads="1"/>
          </p:cNvSpPr>
          <p:nvPr/>
        </p:nvSpPr>
        <p:spPr bwMode="auto">
          <a:xfrm>
            <a:off x="539750" y="3716338"/>
            <a:ext cx="503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 </a:t>
            </a:r>
            <a:r>
              <a:rPr lang="it-IT" altLang="en-US" sz="2000" i="1">
                <a:solidFill>
                  <a:srgbClr val="000000"/>
                </a:solidFill>
              </a:rPr>
              <a:t>*</a:t>
            </a:r>
            <a:endParaRPr lang="it-IT" altLang="en-US" sz="2000" i="1" baseline="-25000">
              <a:solidFill>
                <a:srgbClr val="000000"/>
              </a:solidFill>
            </a:endParaRPr>
          </a:p>
        </p:txBody>
      </p:sp>
      <p:sp>
        <p:nvSpPr>
          <p:cNvPr id="105490" name="Freeform 29"/>
          <p:cNvSpPr>
            <a:spLocks/>
          </p:cNvSpPr>
          <p:nvPr/>
        </p:nvSpPr>
        <p:spPr bwMode="auto">
          <a:xfrm>
            <a:off x="971550" y="4408488"/>
            <a:ext cx="2011363" cy="1530350"/>
          </a:xfrm>
          <a:custGeom>
            <a:avLst/>
            <a:gdLst>
              <a:gd name="T0" fmla="*/ 0 w 1267"/>
              <a:gd name="T1" fmla="*/ 0 h 964"/>
              <a:gd name="T2" fmla="*/ 2009775 w 1267"/>
              <a:gd name="T3" fmla="*/ 0 h 964"/>
              <a:gd name="T4" fmla="*/ 2009775 w 1267"/>
              <a:gd name="T5" fmla="*/ 1528763 h 964"/>
              <a:gd name="T6" fmla="*/ 0 60000 65536"/>
              <a:gd name="T7" fmla="*/ 0 60000 65536"/>
              <a:gd name="T8" fmla="*/ 0 60000 65536"/>
            </a:gdLst>
            <a:ahLst/>
            <a:cxnLst>
              <a:cxn ang="T6">
                <a:pos x="T0" y="T1"/>
              </a:cxn>
              <a:cxn ang="T7">
                <a:pos x="T2" y="T3"/>
              </a:cxn>
              <a:cxn ang="T8">
                <a:pos x="T4" y="T5"/>
              </a:cxn>
            </a:cxnLst>
            <a:rect l="0" t="0" r="r" b="b"/>
            <a:pathLst>
              <a:path w="1267" h="964">
                <a:moveTo>
                  <a:pt x="0" y="0"/>
                </a:moveTo>
                <a:lnTo>
                  <a:pt x="1266" y="0"/>
                </a:lnTo>
                <a:lnTo>
                  <a:pt x="1266" y="963"/>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491" name="Rectangle 30"/>
          <p:cNvSpPr>
            <a:spLocks noChangeArrowheads="1"/>
          </p:cNvSpPr>
          <p:nvPr/>
        </p:nvSpPr>
        <p:spPr bwMode="auto">
          <a:xfrm>
            <a:off x="635000" y="4276725"/>
            <a:ext cx="4079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sp>
        <p:nvSpPr>
          <p:cNvPr id="105492" name="Rectangle 31"/>
          <p:cNvSpPr>
            <a:spLocks noChangeArrowheads="1"/>
          </p:cNvSpPr>
          <p:nvPr/>
        </p:nvSpPr>
        <p:spPr bwMode="auto">
          <a:xfrm>
            <a:off x="3700463" y="5980113"/>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30000">
                <a:solidFill>
                  <a:srgbClr val="000000"/>
                </a:solidFill>
              </a:rPr>
              <a:t>FE</a:t>
            </a:r>
            <a:endParaRPr lang="it-IT" altLang="en-US" sz="2000" b="1" i="1" baseline="-25000">
              <a:solidFill>
                <a:srgbClr val="000000"/>
              </a:solidFill>
            </a:endParaRPr>
          </a:p>
        </p:txBody>
      </p:sp>
      <p:sp>
        <p:nvSpPr>
          <p:cNvPr id="105493" name="Rectangle 32"/>
          <p:cNvSpPr>
            <a:spLocks noChangeArrowheads="1"/>
          </p:cNvSpPr>
          <p:nvPr/>
        </p:nvSpPr>
        <p:spPr bwMode="auto">
          <a:xfrm>
            <a:off x="2876550" y="5980113"/>
            <a:ext cx="261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1</a:t>
            </a:r>
          </a:p>
        </p:txBody>
      </p:sp>
      <p:sp>
        <p:nvSpPr>
          <p:cNvPr id="105494" name="Rectangle 33"/>
          <p:cNvSpPr>
            <a:spLocks noChangeArrowheads="1"/>
          </p:cNvSpPr>
          <p:nvPr/>
        </p:nvSpPr>
        <p:spPr bwMode="auto">
          <a:xfrm>
            <a:off x="5148263" y="5516563"/>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AD</a:t>
            </a:r>
            <a:r>
              <a:rPr lang="it-IT" altLang="en-US" sz="2000" b="1" i="1" baseline="-25000">
                <a:solidFill>
                  <a:srgbClr val="000000"/>
                </a:solidFill>
              </a:rPr>
              <a:t>2</a:t>
            </a:r>
          </a:p>
        </p:txBody>
      </p:sp>
      <p:sp>
        <p:nvSpPr>
          <p:cNvPr id="105495" name="Freeform 34"/>
          <p:cNvSpPr>
            <a:spLocks/>
          </p:cNvSpPr>
          <p:nvPr/>
        </p:nvSpPr>
        <p:spPr bwMode="auto">
          <a:xfrm>
            <a:off x="963613" y="1447800"/>
            <a:ext cx="7762875" cy="4489450"/>
          </a:xfrm>
          <a:custGeom>
            <a:avLst/>
            <a:gdLst>
              <a:gd name="T0" fmla="*/ 0 w 4890"/>
              <a:gd name="T1" fmla="*/ 0 h 2828"/>
              <a:gd name="T2" fmla="*/ 0 w 4890"/>
              <a:gd name="T3" fmla="*/ 4487863 h 2828"/>
              <a:gd name="T4" fmla="*/ 7761288 w 4890"/>
              <a:gd name="T5" fmla="*/ 4487863 h 2828"/>
              <a:gd name="T6" fmla="*/ 0 60000 65536"/>
              <a:gd name="T7" fmla="*/ 0 60000 65536"/>
              <a:gd name="T8" fmla="*/ 0 60000 65536"/>
            </a:gdLst>
            <a:ahLst/>
            <a:cxnLst>
              <a:cxn ang="T6">
                <a:pos x="T0" y="T1"/>
              </a:cxn>
              <a:cxn ang="T7">
                <a:pos x="T2" y="T3"/>
              </a:cxn>
              <a:cxn ang="T8">
                <a:pos x="T4" y="T5"/>
              </a:cxn>
            </a:cxnLst>
            <a:rect l="0" t="0" r="r" b="b"/>
            <a:pathLst>
              <a:path w="4890" h="2828">
                <a:moveTo>
                  <a:pt x="0" y="0"/>
                </a:moveTo>
                <a:lnTo>
                  <a:pt x="0" y="2827"/>
                </a:lnTo>
                <a:lnTo>
                  <a:pt x="4889" y="2827"/>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496" name="Rectangle 35"/>
          <p:cNvSpPr>
            <a:spLocks noChangeArrowheads="1"/>
          </p:cNvSpPr>
          <p:nvPr/>
        </p:nvSpPr>
        <p:spPr bwMode="auto">
          <a:xfrm>
            <a:off x="6029325" y="4438650"/>
            <a:ext cx="2173288"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5497" name="Text Box 36"/>
          <p:cNvSpPr txBox="1">
            <a:spLocks noChangeArrowheads="1"/>
          </p:cNvSpPr>
          <p:nvPr/>
        </p:nvSpPr>
        <p:spPr bwMode="auto">
          <a:xfrm>
            <a:off x="0" y="188913"/>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en-US" sz="3600" dirty="0">
                <a:latin typeface="Times New Roman" panose="02020603050405020304" pitchFamily="18" charset="0"/>
              </a:rPr>
              <a:t>L’aggiustamento classico dopo uno shock su AD</a:t>
            </a:r>
          </a:p>
        </p:txBody>
      </p:sp>
      <p:sp>
        <p:nvSpPr>
          <p:cNvPr id="105498" name="Line 37"/>
          <p:cNvSpPr>
            <a:spLocks noChangeShapeType="1"/>
          </p:cNvSpPr>
          <p:nvPr/>
        </p:nvSpPr>
        <p:spPr bwMode="auto">
          <a:xfrm flipV="1">
            <a:off x="2700338" y="3068638"/>
            <a:ext cx="3854450" cy="2598737"/>
          </a:xfrm>
          <a:prstGeom prst="line">
            <a:avLst/>
          </a:prstGeom>
          <a:noFill/>
          <a:ln w="25400">
            <a:solidFill>
              <a:srgbClr val="9933F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nvGrpSpPr>
          <p:cNvPr id="105499" name="Group 38"/>
          <p:cNvGrpSpPr>
            <a:grpSpLocks/>
          </p:cNvGrpSpPr>
          <p:nvPr/>
        </p:nvGrpSpPr>
        <p:grpSpPr bwMode="auto">
          <a:xfrm>
            <a:off x="6156325" y="2781300"/>
            <a:ext cx="1354138" cy="561975"/>
            <a:chOff x="2833" y="1259"/>
            <a:chExt cx="853" cy="354"/>
          </a:xfrm>
        </p:grpSpPr>
        <p:sp>
          <p:nvSpPr>
            <p:cNvPr id="105509" name="Rectangle 39"/>
            <p:cNvSpPr>
              <a:spLocks noChangeArrowheads="1"/>
            </p:cNvSpPr>
            <p:nvPr/>
          </p:nvSpPr>
          <p:spPr bwMode="auto">
            <a:xfrm>
              <a:off x="2833" y="125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105510" name="Rectangle 40"/>
            <p:cNvSpPr>
              <a:spLocks noChangeArrowheads="1"/>
            </p:cNvSpPr>
            <p:nvPr/>
          </p:nvSpPr>
          <p:spPr bwMode="auto">
            <a:xfrm>
              <a:off x="3138" y="1421"/>
              <a:ext cx="5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ASBP</a:t>
              </a:r>
              <a:r>
                <a:rPr lang="it-IT" altLang="en-US" sz="2000" b="1" i="1" baseline="-25000" dirty="0">
                  <a:solidFill>
                    <a:srgbClr val="000000"/>
                  </a:solidFill>
                </a:rPr>
                <a:t>2</a:t>
              </a:r>
              <a:r>
                <a:rPr lang="it-IT" altLang="en-US" sz="2000" b="1" dirty="0">
                  <a:solidFill>
                    <a:srgbClr val="000000"/>
                  </a:solidFill>
                </a:rPr>
                <a:t> </a:t>
              </a:r>
            </a:p>
          </p:txBody>
        </p:sp>
      </p:grpSp>
      <p:sp>
        <p:nvSpPr>
          <p:cNvPr id="105500" name="Line 41"/>
          <p:cNvSpPr>
            <a:spLocks noChangeShapeType="1"/>
          </p:cNvSpPr>
          <p:nvPr/>
        </p:nvSpPr>
        <p:spPr bwMode="auto">
          <a:xfrm>
            <a:off x="5148263" y="3141663"/>
            <a:ext cx="431800" cy="431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501" name="Freeform 42"/>
          <p:cNvSpPr>
            <a:spLocks/>
          </p:cNvSpPr>
          <p:nvPr/>
        </p:nvSpPr>
        <p:spPr bwMode="auto">
          <a:xfrm>
            <a:off x="3708400" y="4868863"/>
            <a:ext cx="141288" cy="133350"/>
          </a:xfrm>
          <a:custGeom>
            <a:avLst/>
            <a:gdLst>
              <a:gd name="T0" fmla="*/ 69850 w 89"/>
              <a:gd name="T1" fmla="*/ 131763 h 84"/>
              <a:gd name="T2" fmla="*/ 104775 w 89"/>
              <a:gd name="T3" fmla="*/ 122238 h 84"/>
              <a:gd name="T4" fmla="*/ 130175 w 89"/>
              <a:gd name="T5" fmla="*/ 98425 h 84"/>
              <a:gd name="T6" fmla="*/ 139700 w 89"/>
              <a:gd name="T7" fmla="*/ 66675 h 84"/>
              <a:gd name="T8" fmla="*/ 130175 w 89"/>
              <a:gd name="T9" fmla="*/ 33338 h 84"/>
              <a:gd name="T10" fmla="*/ 104775 w 89"/>
              <a:gd name="T11" fmla="*/ 9525 h 84"/>
              <a:gd name="T12" fmla="*/ 69850 w 89"/>
              <a:gd name="T13" fmla="*/ 0 h 84"/>
              <a:gd name="T14" fmla="*/ 34925 w 89"/>
              <a:gd name="T15" fmla="*/ 9525 h 84"/>
              <a:gd name="T16" fmla="*/ 9525 w 89"/>
              <a:gd name="T17" fmla="*/ 33338 h 84"/>
              <a:gd name="T18" fmla="*/ 0 w 89"/>
              <a:gd name="T19" fmla="*/ 66675 h 84"/>
              <a:gd name="T20" fmla="*/ 9525 w 89"/>
              <a:gd name="T21" fmla="*/ 98425 h 84"/>
              <a:gd name="T22" fmla="*/ 34925 w 89"/>
              <a:gd name="T23" fmla="*/ 122238 h 84"/>
              <a:gd name="T24" fmla="*/ 69850 w 89"/>
              <a:gd name="T25" fmla="*/ 131763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4">
                <a:moveTo>
                  <a:pt x="44" y="83"/>
                </a:moveTo>
                <a:lnTo>
                  <a:pt x="66" y="77"/>
                </a:lnTo>
                <a:lnTo>
                  <a:pt x="82" y="62"/>
                </a:lnTo>
                <a:lnTo>
                  <a:pt x="88" y="42"/>
                </a:lnTo>
                <a:lnTo>
                  <a:pt x="82" y="21"/>
                </a:lnTo>
                <a:lnTo>
                  <a:pt x="66" y="6"/>
                </a:lnTo>
                <a:lnTo>
                  <a:pt x="44" y="0"/>
                </a:lnTo>
                <a:lnTo>
                  <a:pt x="22" y="6"/>
                </a:lnTo>
                <a:lnTo>
                  <a:pt x="6" y="21"/>
                </a:lnTo>
                <a:lnTo>
                  <a:pt x="0" y="42"/>
                </a:lnTo>
                <a:lnTo>
                  <a:pt x="6" y="62"/>
                </a:lnTo>
                <a:lnTo>
                  <a:pt x="22" y="77"/>
                </a:lnTo>
                <a:lnTo>
                  <a:pt x="44"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502" name="Rectangle 43"/>
          <p:cNvSpPr>
            <a:spLocks noChangeArrowheads="1"/>
          </p:cNvSpPr>
          <p:nvPr/>
        </p:nvSpPr>
        <p:spPr bwMode="auto">
          <a:xfrm>
            <a:off x="3419475" y="4797425"/>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C</a:t>
            </a:r>
          </a:p>
        </p:txBody>
      </p:sp>
      <p:sp>
        <p:nvSpPr>
          <p:cNvPr id="105503" name="Line 44"/>
          <p:cNvSpPr>
            <a:spLocks noChangeShapeType="1"/>
          </p:cNvSpPr>
          <p:nvPr/>
        </p:nvSpPr>
        <p:spPr bwMode="auto">
          <a:xfrm>
            <a:off x="6372225" y="3429000"/>
            <a:ext cx="7921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504" name="Text Box 45"/>
          <p:cNvSpPr txBox="1">
            <a:spLocks noChangeArrowheads="1"/>
          </p:cNvSpPr>
          <p:nvPr/>
        </p:nvSpPr>
        <p:spPr bwMode="auto">
          <a:xfrm>
            <a:off x="6965950" y="3860800"/>
            <a:ext cx="2178050" cy="915988"/>
          </a:xfrm>
          <a:prstGeom prst="rect">
            <a:avLst/>
          </a:prstGeom>
          <a:solidFill>
            <a:schemeClr val="hlink">
              <a:alpha val="4509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a:t>ASBP si sposta</a:t>
            </a:r>
          </a:p>
          <a:p>
            <a:pPr eaLnBrk="1" hangingPunct="1"/>
            <a:r>
              <a:rPr lang="it-IT" altLang="en-US"/>
              <a:t>per l’aggiustamento</a:t>
            </a:r>
          </a:p>
          <a:p>
            <a:pPr eaLnBrk="1" hangingPunct="1"/>
            <a:r>
              <a:rPr lang="it-IT" altLang="en-US"/>
              <a:t>classico dei prezzi.</a:t>
            </a:r>
          </a:p>
        </p:txBody>
      </p:sp>
      <p:sp>
        <p:nvSpPr>
          <p:cNvPr id="105505" name="Line 46"/>
          <p:cNvSpPr>
            <a:spLocks noChangeShapeType="1"/>
          </p:cNvSpPr>
          <p:nvPr/>
        </p:nvSpPr>
        <p:spPr bwMode="auto">
          <a:xfrm flipH="1">
            <a:off x="4284663" y="5157788"/>
            <a:ext cx="10795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507" name="Line 48"/>
          <p:cNvSpPr>
            <a:spLocks noChangeShapeType="1"/>
          </p:cNvSpPr>
          <p:nvPr/>
        </p:nvSpPr>
        <p:spPr bwMode="auto">
          <a:xfrm flipH="1">
            <a:off x="971550" y="4941888"/>
            <a:ext cx="28082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5508" name="Rectangle 49"/>
          <p:cNvSpPr>
            <a:spLocks noChangeArrowheads="1"/>
          </p:cNvSpPr>
          <p:nvPr/>
        </p:nvSpPr>
        <p:spPr bwMode="auto">
          <a:xfrm>
            <a:off x="468313" y="4797425"/>
            <a:ext cx="503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 </a:t>
            </a:r>
            <a:r>
              <a:rPr lang="it-IT" altLang="en-US" sz="2000" i="1" dirty="0">
                <a:solidFill>
                  <a:srgbClr val="000000"/>
                </a:solidFill>
              </a:rPr>
              <a:t>**</a:t>
            </a:r>
            <a:endParaRPr lang="it-IT" altLang="en-US" sz="2000" i="1" baseline="-25000" dirty="0">
              <a:solidFill>
                <a:srgbClr val="000000"/>
              </a:solidFill>
            </a:endParaRPr>
          </a:p>
        </p:txBody>
      </p:sp>
      <p:sp>
        <p:nvSpPr>
          <p:cNvPr id="50" name="Line 41"/>
          <p:cNvSpPr>
            <a:spLocks noChangeShapeType="1"/>
          </p:cNvSpPr>
          <p:nvPr/>
        </p:nvSpPr>
        <p:spPr bwMode="auto">
          <a:xfrm flipH="1">
            <a:off x="1076325" y="4456699"/>
            <a:ext cx="19050" cy="47883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50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549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54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550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55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50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550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55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55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98" grpId="0" animBg="1"/>
      <p:bldP spid="105500" grpId="0" animBg="1"/>
      <p:bldP spid="105501" grpId="0" animBg="1"/>
      <p:bldP spid="105502" grpId="0"/>
      <p:bldP spid="105503" grpId="0" animBg="1"/>
      <p:bldP spid="105504" grpId="0" animBg="1"/>
      <p:bldP spid="105507" grpId="0" animBg="1"/>
      <p:bldP spid="105508" grpId="0"/>
      <p:bldP spid="50" grpId="0" animBg="1"/>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752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07524" name="Rectangle 4"/>
          <p:cNvSpPr>
            <a:spLocks noGrp="1" noChangeArrowheads="1"/>
          </p:cNvSpPr>
          <p:nvPr>
            <p:ph type="title"/>
          </p:nvPr>
        </p:nvSpPr>
        <p:spPr>
          <a:xfrm>
            <a:off x="0" y="0"/>
            <a:ext cx="9144000" cy="609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latin typeface="Times New Roman" panose="02020603050405020304" pitchFamily="18" charset="0"/>
                <a:cs typeface="Times New Roman" panose="02020603050405020304" pitchFamily="18" charset="0"/>
              </a:rPr>
              <a:t>L’intervento del policy-maker</a:t>
            </a:r>
          </a:p>
        </p:txBody>
      </p:sp>
      <p:sp>
        <p:nvSpPr>
          <p:cNvPr id="664581" name="Rectangle 5"/>
          <p:cNvSpPr>
            <a:spLocks noGrp="1" noChangeArrowheads="1"/>
          </p:cNvSpPr>
          <p:nvPr>
            <p:ph type="body" idx="1"/>
          </p:nvPr>
        </p:nvSpPr>
        <p:spPr>
          <a:xfrm>
            <a:off x="0" y="609600"/>
            <a:ext cx="9144000" cy="6096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800">
                <a:latin typeface="Times New Roman" panose="02020603050405020304" pitchFamily="18" charset="0"/>
              </a:rPr>
              <a:t>L’aggiustamento classico richiede che i prezzi siano flessibili. Ma cosa succede se i prezzi sono, per vari motivi, “vischiosi”, cioè “lenti” ad aggiustarsi?</a:t>
            </a:r>
          </a:p>
          <a:p>
            <a:pPr eaLnBrk="1" hangingPunct="1">
              <a:lnSpc>
                <a:spcPct val="90000"/>
              </a:lnSpc>
              <a:tabLst>
                <a:tab pos="333375" algn="l"/>
                <a:tab pos="742950" algn="l"/>
              </a:tabLst>
            </a:pPr>
            <a:r>
              <a:rPr lang="it-IT" altLang="en-US" sz="2800">
                <a:latin typeface="Times New Roman" panose="02020603050405020304" pitchFamily="18" charset="0"/>
              </a:rPr>
              <a:t>Succede che il sistema </a:t>
            </a:r>
            <a:r>
              <a:rPr lang="it-IT" altLang="en-US" sz="2800" u="sng">
                <a:latin typeface="Times New Roman" panose="02020603050405020304" pitchFamily="18" charset="0"/>
              </a:rPr>
              <a:t>permane</a:t>
            </a:r>
            <a:r>
              <a:rPr lang="it-IT" altLang="en-US" sz="2800">
                <a:latin typeface="Times New Roman" panose="02020603050405020304" pitchFamily="18" charset="0"/>
              </a:rPr>
              <a:t> in B e quindi, secondo Keynes, è necessario un intervento “esogeno” per modificare l’equilibrio, ovvero l’azione del policy-maker. </a:t>
            </a:r>
          </a:p>
          <a:p>
            <a:pPr eaLnBrk="1" hangingPunct="1">
              <a:lnSpc>
                <a:spcPct val="90000"/>
              </a:lnSpc>
              <a:tabLst>
                <a:tab pos="333375" algn="l"/>
                <a:tab pos="742950" algn="l"/>
              </a:tabLst>
            </a:pPr>
            <a:r>
              <a:rPr lang="it-IT" altLang="en-US" sz="2800">
                <a:latin typeface="Times New Roman" panose="02020603050405020304" pitchFamily="18" charset="0"/>
              </a:rPr>
              <a:t>Il policy-maker può reagire ad una recessione in </a:t>
            </a:r>
            <a:r>
              <a:rPr lang="it-IT" altLang="en-US" sz="2800" u="sng">
                <a:latin typeface="Times New Roman" panose="02020603050405020304" pitchFamily="18" charset="0"/>
              </a:rPr>
              <a:t>due modi</a:t>
            </a:r>
            <a:r>
              <a:rPr lang="it-IT" altLang="en-US" sz="2800">
                <a:latin typeface="Times New Roman" panose="02020603050405020304" pitchFamily="18" charset="0"/>
              </a:rPr>
              <a:t>:</a:t>
            </a:r>
          </a:p>
          <a:p>
            <a:pPr lvl="1" eaLnBrk="1" hangingPunct="1">
              <a:lnSpc>
                <a:spcPct val="90000"/>
              </a:lnSpc>
              <a:tabLst>
                <a:tab pos="333375" algn="l"/>
                <a:tab pos="742950" algn="l"/>
              </a:tabLst>
            </a:pPr>
            <a:r>
              <a:rPr lang="it-IT" altLang="en-US" sz="2400">
                <a:latin typeface="Times New Roman" panose="02020603050405020304" pitchFamily="18" charset="0"/>
              </a:rPr>
              <a:t>Può astenersi dall’intervenire, attendendo che il meccanismo di mercato (= l’aggiustamento automatico di prezzi e salari previsto dalla macro “classica”) riporti il sistema in equilibrio di LP. </a:t>
            </a:r>
          </a:p>
          <a:p>
            <a:pPr lvl="1" eaLnBrk="1" hangingPunct="1">
              <a:lnSpc>
                <a:spcPct val="90000"/>
              </a:lnSpc>
              <a:tabLst>
                <a:tab pos="333375" algn="l"/>
                <a:tab pos="742950" algn="l"/>
              </a:tabLst>
            </a:pPr>
            <a:r>
              <a:rPr lang="it-IT" altLang="en-US" sz="2400">
                <a:latin typeface="Times New Roman" panose="02020603050405020304" pitchFamily="18" charset="0"/>
              </a:rPr>
              <a:t>Può intervenire per espandere la AD usando la politica monetaria e/o fiscale (politica economica c.d. “interventista” o keynesiana).</a:t>
            </a:r>
          </a:p>
          <a:p>
            <a:pPr eaLnBrk="1" hangingPunct="1">
              <a:lnSpc>
                <a:spcPct val="90000"/>
              </a:lnSpc>
              <a:tabLst>
                <a:tab pos="333375" algn="l"/>
                <a:tab pos="742950" algn="l"/>
              </a:tabLst>
            </a:pPr>
            <a:r>
              <a:rPr lang="it-IT" altLang="en-US" sz="2800">
                <a:latin typeface="Times New Roman" panose="02020603050405020304" pitchFamily="18" charset="0"/>
              </a:rPr>
              <a:t>La differenza tra l’approccio classico e keynesiano riflette quindi una diversa fiducia nel buon funzionamento del sistema dei prezzi </a:t>
            </a:r>
            <a:r>
              <a:rPr lang="it-IT" altLang="en-US" sz="2800">
                <a:latin typeface="Times New Roman" panose="02020603050405020304" pitchFamily="18" charset="0"/>
                <a:sym typeface="Symbol" panose="05050102010706020507" pitchFamily="18" charset="2"/>
              </a:rPr>
              <a:t> </a:t>
            </a:r>
            <a:r>
              <a:rPr lang="it-IT" altLang="en-US" sz="2400">
                <a:latin typeface="Times New Roman" panose="02020603050405020304" pitchFamily="18" charset="0"/>
                <a:sym typeface="Symbol" panose="05050102010706020507" pitchFamily="18" charset="2"/>
              </a:rPr>
              <a:t>Keynes è allievo di Marshall!</a:t>
            </a:r>
            <a:r>
              <a:rPr lang="it-IT" altLang="en-US" sz="2800">
                <a:latin typeface="Times New Roman" panose="02020603050405020304" pitchFamily="18" charset="0"/>
              </a:rPr>
              <a:t>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4581">
                                            <p:txEl>
                                              <p:pRg st="1" end="1"/>
                                            </p:txEl>
                                          </p:spTgt>
                                        </p:tgtEl>
                                        <p:attrNameLst>
                                          <p:attrName>style.visibility</p:attrName>
                                        </p:attrNameLst>
                                      </p:cBhvr>
                                      <p:to>
                                        <p:strVal val="visible"/>
                                      </p:to>
                                    </p:set>
                                    <p:animEffect transition="in" filter="wipe(left)">
                                      <p:cBhvr>
                                        <p:cTn id="7" dur="500"/>
                                        <p:tgtEl>
                                          <p:spTgt spid="66458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4581">
                                            <p:txEl>
                                              <p:pRg st="2" end="2"/>
                                            </p:txEl>
                                          </p:spTgt>
                                        </p:tgtEl>
                                        <p:attrNameLst>
                                          <p:attrName>style.visibility</p:attrName>
                                        </p:attrNameLst>
                                      </p:cBhvr>
                                      <p:to>
                                        <p:strVal val="visible"/>
                                      </p:to>
                                    </p:set>
                                    <p:animEffect transition="in" filter="wipe(left)">
                                      <p:cBhvr>
                                        <p:cTn id="12" dur="500"/>
                                        <p:tgtEl>
                                          <p:spTgt spid="664581">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64581">
                                            <p:txEl>
                                              <p:pRg st="3" end="3"/>
                                            </p:txEl>
                                          </p:spTgt>
                                        </p:tgtEl>
                                        <p:attrNameLst>
                                          <p:attrName>style.visibility</p:attrName>
                                        </p:attrNameLst>
                                      </p:cBhvr>
                                      <p:to>
                                        <p:strVal val="visible"/>
                                      </p:to>
                                    </p:set>
                                    <p:animEffect transition="in" filter="wipe(left)">
                                      <p:cBhvr>
                                        <p:cTn id="15" dur="500"/>
                                        <p:tgtEl>
                                          <p:spTgt spid="664581">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64581">
                                            <p:txEl>
                                              <p:pRg st="4" end="4"/>
                                            </p:txEl>
                                          </p:spTgt>
                                        </p:tgtEl>
                                        <p:attrNameLst>
                                          <p:attrName>style.visibility</p:attrName>
                                        </p:attrNameLst>
                                      </p:cBhvr>
                                      <p:to>
                                        <p:strVal val="visible"/>
                                      </p:to>
                                    </p:set>
                                    <p:animEffect transition="in" filter="wipe(left)">
                                      <p:cBhvr>
                                        <p:cTn id="20" dur="500"/>
                                        <p:tgtEl>
                                          <p:spTgt spid="664581">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64581">
                                            <p:txEl>
                                              <p:pRg st="5" end="5"/>
                                            </p:txEl>
                                          </p:spTgt>
                                        </p:tgtEl>
                                        <p:attrNameLst>
                                          <p:attrName>style.visibility</p:attrName>
                                        </p:attrNameLst>
                                      </p:cBhvr>
                                      <p:to>
                                        <p:strVal val="visible"/>
                                      </p:to>
                                    </p:set>
                                    <p:animEffect transition="in" filter="wipe(left)">
                                      <p:cBhvr>
                                        <p:cTn id="23" dur="500"/>
                                        <p:tgtEl>
                                          <p:spTgt spid="6645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458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0"/>
            <a:ext cx="9144000" cy="838200"/>
          </a:xfrm>
        </p:spPr>
        <p:txBody>
          <a:bodyPr/>
          <a:lstStyle/>
          <a:p>
            <a:pPr eaLnBrk="1" hangingPunct="1"/>
            <a:r>
              <a:rPr lang="it-IT" altLang="en-US" sz="3600"/>
              <a:t>Shock esogeni e politica economica</a:t>
            </a:r>
          </a:p>
        </p:txBody>
      </p:sp>
      <p:sp>
        <p:nvSpPr>
          <p:cNvPr id="109571" name="Rectangle 3"/>
          <p:cNvSpPr>
            <a:spLocks noGrp="1" noChangeArrowheads="1"/>
          </p:cNvSpPr>
          <p:nvPr>
            <p:ph type="body" idx="1"/>
          </p:nvPr>
        </p:nvSpPr>
        <p:spPr>
          <a:xfrm>
            <a:off x="0" y="908050"/>
            <a:ext cx="9144000" cy="5616575"/>
          </a:xfrm>
        </p:spPr>
        <p:txBody>
          <a:bodyPr/>
          <a:lstStyle/>
          <a:p>
            <a:pPr eaLnBrk="1" hangingPunct="1">
              <a:lnSpc>
                <a:spcPct val="90000"/>
              </a:lnSpc>
              <a:tabLst>
                <a:tab pos="333375" algn="l"/>
                <a:tab pos="742950" algn="l"/>
              </a:tabLst>
            </a:pPr>
            <a:r>
              <a:rPr lang="it-IT" altLang="en-US" sz="2400" dirty="0"/>
              <a:t>Il modello AD/AS porta dunque a diverse conclusioni di politica economica, nel caso di shock della AD:</a:t>
            </a:r>
          </a:p>
          <a:p>
            <a:pPr lvl="1" eaLnBrk="1" hangingPunct="1">
              <a:lnSpc>
                <a:spcPct val="90000"/>
              </a:lnSpc>
              <a:tabLst>
                <a:tab pos="333375" algn="l"/>
                <a:tab pos="742950" algn="l"/>
              </a:tabLst>
            </a:pPr>
            <a:r>
              <a:rPr lang="it-IT" altLang="en-US" sz="2000" dirty="0"/>
              <a:t>Per i classici gli shock negativi sulla AD portano ad una temporanea recessione, cioè ad un fenomeno di disequilibrio che viene riassorbito dal mercato attraverso la variazione dei prezzi che fa spostare in basso la ASBP. Una politica economica espansiva sulla AD è inutile o dannosa.</a:t>
            </a:r>
          </a:p>
          <a:p>
            <a:pPr lvl="1" eaLnBrk="1" hangingPunct="1">
              <a:lnSpc>
                <a:spcPct val="90000"/>
              </a:lnSpc>
              <a:tabLst>
                <a:tab pos="333375" algn="l"/>
                <a:tab pos="742950" algn="l"/>
              </a:tabLst>
            </a:pPr>
            <a:r>
              <a:rPr lang="it-IT" altLang="en-US" sz="2000" dirty="0"/>
              <a:t>Per i keynesiani gli shock negativi della AD portano ad un equilibrio di sottoccupazione da cui il sistema non può uscire da sé. Serve una politica economica espansiva. </a:t>
            </a:r>
          </a:p>
          <a:p>
            <a:pPr eaLnBrk="1" hangingPunct="1">
              <a:lnSpc>
                <a:spcPct val="90000"/>
              </a:lnSpc>
              <a:tabLst>
                <a:tab pos="333375" algn="l"/>
                <a:tab pos="742950" algn="l"/>
              </a:tabLst>
            </a:pPr>
            <a:r>
              <a:rPr lang="it-IT" altLang="en-US" sz="2400" dirty="0"/>
              <a:t>Tuttavia le cause fondamentali di recessione sono </a:t>
            </a:r>
            <a:r>
              <a:rPr lang="it-IT" altLang="en-US" sz="2400" u="sng" dirty="0"/>
              <a:t>due</a:t>
            </a:r>
            <a:r>
              <a:rPr lang="it-IT" altLang="en-US" sz="2400" dirty="0"/>
              <a:t>:</a:t>
            </a:r>
          </a:p>
          <a:p>
            <a:pPr lvl="1" eaLnBrk="1" hangingPunct="1">
              <a:lnSpc>
                <a:spcPct val="90000"/>
              </a:lnSpc>
              <a:buClr>
                <a:schemeClr val="accent2"/>
              </a:buClr>
              <a:buFont typeface="Wingdings" panose="05000000000000000000" pitchFamily="2" charset="2"/>
              <a:buChar char="Ø"/>
              <a:tabLst>
                <a:tab pos="333375" algn="l"/>
                <a:tab pos="742950" algn="l"/>
              </a:tabLst>
            </a:pPr>
            <a:r>
              <a:rPr lang="it-IT" altLang="en-US" sz="2400" dirty="0"/>
              <a:t>Una riduzione della AD (shock negativo sulla domanda)</a:t>
            </a:r>
          </a:p>
          <a:p>
            <a:pPr lvl="1" eaLnBrk="1" hangingPunct="1">
              <a:lnSpc>
                <a:spcPct val="90000"/>
              </a:lnSpc>
              <a:buClr>
                <a:schemeClr val="accent2"/>
              </a:buClr>
              <a:buFont typeface="Wingdings" panose="05000000000000000000" pitchFamily="2" charset="2"/>
              <a:buChar char="Ø"/>
              <a:tabLst>
                <a:tab pos="333375" algn="l"/>
                <a:tab pos="742950" algn="l"/>
              </a:tabLst>
            </a:pPr>
            <a:r>
              <a:rPr lang="it-IT" altLang="en-US" sz="2400" dirty="0"/>
              <a:t>Una riduzione della AS di LP o BP (shock negativo sull’offerta)</a:t>
            </a:r>
          </a:p>
          <a:p>
            <a:pPr eaLnBrk="1" hangingPunct="1">
              <a:lnSpc>
                <a:spcPct val="90000"/>
              </a:lnSpc>
              <a:tabLst>
                <a:tab pos="333375" algn="l"/>
                <a:tab pos="742950" algn="l"/>
              </a:tabLst>
            </a:pPr>
            <a:r>
              <a:rPr lang="it-IT" altLang="en-US" sz="2400" dirty="0"/>
              <a:t>Grazie al modello AD/AS siamo in grado di analizzare cosa accade anche in presenza di uno shock dell’offerta </a:t>
            </a:r>
            <a:r>
              <a:rPr lang="it-IT" altLang="en-US" sz="2400" u="sng" dirty="0"/>
              <a:t>di breve periodo</a:t>
            </a:r>
            <a:r>
              <a:rPr lang="it-IT" altLang="en-US" sz="2400" dirty="0"/>
              <a:t> e quale sia in tali casi l’effetto di una politica economica espansiva di tipo keynesiano (cioè volta ad incrementare la 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57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957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57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5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1619" name="Rectangle 3"/>
          <p:cNvSpPr>
            <a:spLocks noGrp="1" noChangeArrowheads="1"/>
          </p:cNvSpPr>
          <p:nvPr>
            <p:ph type="title"/>
          </p:nvPr>
        </p:nvSpPr>
        <p:spPr>
          <a:xfrm>
            <a:off x="0" y="0"/>
            <a:ext cx="91440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Uno shock sulla ASBP e la stagflazione</a:t>
            </a:r>
          </a:p>
        </p:txBody>
      </p:sp>
      <p:sp>
        <p:nvSpPr>
          <p:cNvPr id="668676" name="Rectangle 4"/>
          <p:cNvSpPr>
            <a:spLocks noGrp="1" noChangeArrowheads="1"/>
          </p:cNvSpPr>
          <p:nvPr>
            <p:ph type="body" idx="1"/>
          </p:nvPr>
        </p:nvSpPr>
        <p:spPr>
          <a:xfrm>
            <a:off x="0" y="838200"/>
            <a:ext cx="9144000" cy="54705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pPr>
            <a:r>
              <a:rPr lang="it-IT" altLang="en-US" sz="2400" dirty="0"/>
              <a:t>Una riduzione in una o più delle determinanti della ASBP sposta la curva verso sinistra. Il tipico esempio è uno </a:t>
            </a:r>
            <a:r>
              <a:rPr lang="it-IT" altLang="en-US" sz="2400" dirty="0">
                <a:solidFill>
                  <a:srgbClr val="FF0000"/>
                </a:solidFill>
              </a:rPr>
              <a:t>shock petrolifero</a:t>
            </a:r>
            <a:r>
              <a:rPr lang="it-IT" altLang="en-US" sz="2400" dirty="0"/>
              <a:t>, cioè un forte incremento del prezzo del petrolio e simili.</a:t>
            </a:r>
          </a:p>
          <a:p>
            <a:pPr eaLnBrk="1" hangingPunct="1">
              <a:lnSpc>
                <a:spcPct val="80000"/>
              </a:lnSpc>
            </a:pPr>
            <a:r>
              <a:rPr lang="it-IT" altLang="en-US" sz="2400" dirty="0"/>
              <a:t>Oltre che storicamente rilevante (il primo grave shock petrolifero, nel 1973, segnò un punto di svolta nella macroeconomia proprio perché il caso “non era previsto” nel “ricettario” della politica economica keynesiana), l’esempio è significativo perché un aumento del prezzo del petrolio si ripercuote a cascata su tutti i processi produttivi, provocando un aumento generalizzato dei costi di produzione. </a:t>
            </a:r>
          </a:p>
          <a:p>
            <a:pPr eaLnBrk="1" hangingPunct="1">
              <a:lnSpc>
                <a:spcPct val="80000"/>
              </a:lnSpc>
            </a:pPr>
            <a:r>
              <a:rPr lang="it-IT" altLang="en-US" sz="2400" dirty="0"/>
              <a:t>Si ottiene un </a:t>
            </a:r>
            <a:r>
              <a:rPr lang="it-IT" altLang="en-US" sz="2400" dirty="0">
                <a:solidFill>
                  <a:srgbClr val="FF0000"/>
                </a:solidFill>
              </a:rPr>
              <a:t>equilibrio recessivo di BP</a:t>
            </a:r>
            <a:r>
              <a:rPr lang="it-IT" altLang="en-US" sz="2400" dirty="0"/>
              <a:t> nell’intersezione della </a:t>
            </a:r>
            <a:r>
              <a:rPr lang="it-IT" altLang="en-US" sz="2400" u="sng" dirty="0"/>
              <a:t>nuova ASBP</a:t>
            </a:r>
            <a:r>
              <a:rPr lang="it-IT" altLang="en-US" sz="2400" dirty="0"/>
              <a:t> con la AD. Avremo quindi Y</a:t>
            </a:r>
            <a:r>
              <a:rPr lang="it-IT" altLang="en-US" sz="2400" baseline="-25000" dirty="0"/>
              <a:t>1</a:t>
            </a:r>
            <a:r>
              <a:rPr lang="it-IT" altLang="en-US" sz="2400" dirty="0"/>
              <a:t> &lt; Y</a:t>
            </a:r>
            <a:r>
              <a:rPr lang="it-IT" altLang="en-US" sz="2400" baseline="30000" dirty="0"/>
              <a:t>FE</a:t>
            </a:r>
            <a:r>
              <a:rPr lang="it-IT" altLang="en-US" sz="2400" dirty="0"/>
              <a:t>, disoccupazione maggiore e livello dei prezzi superiore.</a:t>
            </a:r>
          </a:p>
          <a:p>
            <a:pPr eaLnBrk="1" hangingPunct="1">
              <a:lnSpc>
                <a:spcPct val="80000"/>
              </a:lnSpc>
            </a:pPr>
            <a:r>
              <a:rPr lang="it-IT" altLang="en-US" sz="2400" dirty="0"/>
              <a:t>La combinazione dei due “mali” recessione (Y</a:t>
            </a:r>
            <a:r>
              <a:rPr lang="it-IT" altLang="en-US" sz="2400" baseline="-25000" dirty="0"/>
              <a:t>1</a:t>
            </a:r>
            <a:r>
              <a:rPr lang="it-IT" altLang="en-US" sz="2400" dirty="0"/>
              <a:t> &lt; Y</a:t>
            </a:r>
            <a:r>
              <a:rPr lang="it-IT" altLang="en-US" sz="2400" baseline="30000" dirty="0"/>
              <a:t>FE</a:t>
            </a:r>
            <a:r>
              <a:rPr lang="it-IT" altLang="en-US" sz="2400" dirty="0"/>
              <a:t>) ed inflazione (</a:t>
            </a:r>
            <a:r>
              <a:rPr lang="it-IT" altLang="en-US" sz="2400" dirty="0">
                <a:latin typeface="French Script MT" panose="03020402040607040605" pitchFamily="66" charset="0"/>
              </a:rPr>
              <a:t>P</a:t>
            </a:r>
            <a:r>
              <a:rPr lang="it-IT" altLang="en-US" sz="2400" baseline="-25000" dirty="0"/>
              <a:t>1</a:t>
            </a:r>
            <a:r>
              <a:rPr lang="it-IT" altLang="en-US" sz="2400" dirty="0"/>
              <a:t> &gt; </a:t>
            </a:r>
            <a:r>
              <a:rPr lang="it-IT" altLang="en-US" sz="2400" dirty="0">
                <a:latin typeface="French Script MT" panose="03020402040607040605" pitchFamily="66" charset="0"/>
              </a:rPr>
              <a:t>P</a:t>
            </a:r>
            <a:r>
              <a:rPr lang="it-IT" altLang="en-US" sz="2400" i="1" dirty="0"/>
              <a:t>*</a:t>
            </a:r>
            <a:r>
              <a:rPr lang="it-IT" altLang="en-US" sz="2400" dirty="0"/>
              <a:t>) si chiama </a:t>
            </a:r>
            <a:r>
              <a:rPr lang="it-IT" altLang="en-US" sz="2400" dirty="0">
                <a:solidFill>
                  <a:srgbClr val="FF0000"/>
                </a:solidFill>
              </a:rPr>
              <a:t>stagflazione</a:t>
            </a:r>
            <a:r>
              <a:rPr lang="it-IT" altLang="en-US" sz="2400" dirty="0"/>
              <a:t>.</a:t>
            </a:r>
          </a:p>
          <a:p>
            <a:pPr eaLnBrk="1" hangingPunct="1">
              <a:lnSpc>
                <a:spcPct val="80000"/>
              </a:lnSpc>
            </a:pPr>
            <a:r>
              <a:rPr lang="it-IT" altLang="en-US" sz="2400" dirty="0"/>
              <a:t>E’ la situazione peggiore dal punto di vista macro perché qualsiasi intervento espansivo del policy-maker può correggere solo uno dei due “mali” aggravando l’altro.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8676">
                                            <p:txEl>
                                              <p:pRg st="2" end="2"/>
                                            </p:txEl>
                                          </p:spTgt>
                                        </p:tgtEl>
                                        <p:attrNameLst>
                                          <p:attrName>style.visibility</p:attrName>
                                        </p:attrNameLst>
                                      </p:cBhvr>
                                      <p:to>
                                        <p:strVal val="visible"/>
                                      </p:to>
                                    </p:set>
                                    <p:animEffect transition="in" filter="wipe(left)">
                                      <p:cBhvr>
                                        <p:cTn id="7" dur="500"/>
                                        <p:tgtEl>
                                          <p:spTgt spid="66867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8676">
                                            <p:txEl>
                                              <p:pRg st="3" end="3"/>
                                            </p:txEl>
                                          </p:spTgt>
                                        </p:tgtEl>
                                        <p:attrNameLst>
                                          <p:attrName>style.visibility</p:attrName>
                                        </p:attrNameLst>
                                      </p:cBhvr>
                                      <p:to>
                                        <p:strVal val="visible"/>
                                      </p:to>
                                    </p:set>
                                    <p:animEffect transition="in" filter="wipe(left)">
                                      <p:cBhvr>
                                        <p:cTn id="12" dur="500"/>
                                        <p:tgtEl>
                                          <p:spTgt spid="668676">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68676">
                                            <p:txEl>
                                              <p:pRg st="4" end="4"/>
                                            </p:txEl>
                                          </p:spTgt>
                                        </p:tgtEl>
                                        <p:attrNameLst>
                                          <p:attrName>style.visibility</p:attrName>
                                        </p:attrNameLst>
                                      </p:cBhvr>
                                      <p:to>
                                        <p:strVal val="visible"/>
                                      </p:to>
                                    </p:set>
                                    <p:animEffect transition="in" filter="wipe(left)">
                                      <p:cBhvr>
                                        <p:cTn id="15" dur="500"/>
                                        <p:tgtEl>
                                          <p:spTgt spid="6686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8676" grpId="0" uiExpand="1"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Line 2"/>
          <p:cNvSpPr>
            <a:spLocks noChangeShapeType="1"/>
          </p:cNvSpPr>
          <p:nvPr/>
        </p:nvSpPr>
        <p:spPr bwMode="auto">
          <a:xfrm flipV="1">
            <a:off x="1927225" y="1576388"/>
            <a:ext cx="0" cy="44037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67" name="Line 3"/>
          <p:cNvSpPr>
            <a:spLocks noChangeShapeType="1"/>
          </p:cNvSpPr>
          <p:nvPr/>
        </p:nvSpPr>
        <p:spPr bwMode="auto">
          <a:xfrm>
            <a:off x="1938338" y="5976938"/>
            <a:ext cx="69707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68" name="Rectangle 4"/>
          <p:cNvSpPr>
            <a:spLocks noChangeArrowheads="1"/>
          </p:cNvSpPr>
          <p:nvPr/>
        </p:nvSpPr>
        <p:spPr bwMode="auto">
          <a:xfrm>
            <a:off x="3886200" y="1981200"/>
            <a:ext cx="142875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85000"/>
              </a:lnSpc>
            </a:pPr>
            <a:r>
              <a:rPr lang="it-IT" altLang="en-US" sz="2000" b="1">
                <a:solidFill>
                  <a:srgbClr val="000000"/>
                </a:solidFill>
              </a:rPr>
              <a:t>ASLP</a:t>
            </a:r>
          </a:p>
        </p:txBody>
      </p:sp>
      <p:sp>
        <p:nvSpPr>
          <p:cNvPr id="113669" name="Rectangle 5"/>
          <p:cNvSpPr>
            <a:spLocks noChangeArrowheads="1"/>
          </p:cNvSpPr>
          <p:nvPr/>
        </p:nvSpPr>
        <p:spPr bwMode="auto">
          <a:xfrm>
            <a:off x="6588125" y="2708275"/>
            <a:ext cx="18700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i="1">
                <a:solidFill>
                  <a:srgbClr val="000000"/>
                </a:solidFill>
              </a:rPr>
              <a:t>ASBP</a:t>
            </a:r>
            <a:r>
              <a:rPr lang="it-IT" altLang="en-US" sz="2000" b="1" i="1" baseline="-25000">
                <a:solidFill>
                  <a:srgbClr val="000000"/>
                </a:solidFill>
              </a:rPr>
              <a:t>1</a:t>
            </a:r>
          </a:p>
        </p:txBody>
      </p:sp>
      <p:grpSp>
        <p:nvGrpSpPr>
          <p:cNvPr id="113670" name="Group 6"/>
          <p:cNvGrpSpPr>
            <a:grpSpLocks/>
          </p:cNvGrpSpPr>
          <p:nvPr/>
        </p:nvGrpSpPr>
        <p:grpSpPr bwMode="auto">
          <a:xfrm>
            <a:off x="8534400" y="6019800"/>
            <a:ext cx="711200" cy="644525"/>
            <a:chOff x="4586" y="3792"/>
            <a:chExt cx="448" cy="406"/>
          </a:xfrm>
        </p:grpSpPr>
        <p:sp>
          <p:nvSpPr>
            <p:cNvPr id="113700" name="Rectangle 7"/>
            <p:cNvSpPr>
              <a:spLocks noChangeArrowheads="1"/>
            </p:cNvSpPr>
            <p:nvPr/>
          </p:nvSpPr>
          <p:spPr bwMode="auto">
            <a:xfrm>
              <a:off x="4586" y="3792"/>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113701" name="Rectangle 8"/>
            <p:cNvSpPr>
              <a:spLocks noChangeArrowheads="1"/>
            </p:cNvSpPr>
            <p:nvPr/>
          </p:nvSpPr>
          <p:spPr bwMode="auto">
            <a:xfrm>
              <a:off x="4920" y="3950"/>
              <a:ext cx="114"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113671" name="Group 9"/>
          <p:cNvGrpSpPr>
            <a:grpSpLocks/>
          </p:cNvGrpSpPr>
          <p:nvPr/>
        </p:nvGrpSpPr>
        <p:grpSpPr bwMode="auto">
          <a:xfrm>
            <a:off x="1524000" y="1600200"/>
            <a:ext cx="349250" cy="642938"/>
            <a:chOff x="620" y="1020"/>
            <a:chExt cx="220" cy="405"/>
          </a:xfrm>
        </p:grpSpPr>
        <p:sp>
          <p:nvSpPr>
            <p:cNvPr id="113698" name="Rectangle 10"/>
            <p:cNvSpPr>
              <a:spLocks noChangeArrowheads="1"/>
            </p:cNvSpPr>
            <p:nvPr/>
          </p:nvSpPr>
          <p:spPr bwMode="auto">
            <a:xfrm>
              <a:off x="639" y="1020"/>
              <a:ext cx="20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latin typeface="French Script MT" panose="03020402040607040605" pitchFamily="66" charset="0"/>
                </a:rPr>
                <a:t>P</a:t>
              </a:r>
            </a:p>
          </p:txBody>
        </p:sp>
        <p:sp>
          <p:nvSpPr>
            <p:cNvPr id="113699" name="Rectangle 11"/>
            <p:cNvSpPr>
              <a:spLocks noChangeArrowheads="1"/>
            </p:cNvSpPr>
            <p:nvPr/>
          </p:nvSpPr>
          <p:spPr bwMode="auto">
            <a:xfrm>
              <a:off x="620" y="1177"/>
              <a:ext cx="114"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113672" name="Rectangle 12"/>
          <p:cNvSpPr>
            <a:spLocks noChangeArrowheads="1"/>
          </p:cNvSpPr>
          <p:nvPr/>
        </p:nvSpPr>
        <p:spPr bwMode="auto">
          <a:xfrm>
            <a:off x="1597025" y="5872163"/>
            <a:ext cx="32226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sp>
        <p:nvSpPr>
          <p:cNvPr id="113673" name="Rectangle 13"/>
          <p:cNvSpPr>
            <a:spLocks noChangeArrowheads="1"/>
          </p:cNvSpPr>
          <p:nvPr/>
        </p:nvSpPr>
        <p:spPr bwMode="auto">
          <a:xfrm>
            <a:off x="6073775" y="5421313"/>
            <a:ext cx="5492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AD</a:t>
            </a:r>
          </a:p>
        </p:txBody>
      </p:sp>
      <p:sp>
        <p:nvSpPr>
          <p:cNvPr id="113674" name="Rectangle 14"/>
          <p:cNvSpPr>
            <a:spLocks noChangeArrowheads="1"/>
          </p:cNvSpPr>
          <p:nvPr/>
        </p:nvSpPr>
        <p:spPr bwMode="auto">
          <a:xfrm>
            <a:off x="4673600" y="4097338"/>
            <a:ext cx="3651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a:t>
            </a:r>
          </a:p>
        </p:txBody>
      </p:sp>
      <p:sp>
        <p:nvSpPr>
          <p:cNvPr id="113675" name="Rectangle 15"/>
          <p:cNvSpPr>
            <a:spLocks noChangeArrowheads="1"/>
          </p:cNvSpPr>
          <p:nvPr/>
        </p:nvSpPr>
        <p:spPr bwMode="auto">
          <a:xfrm>
            <a:off x="3960813" y="3646488"/>
            <a:ext cx="3651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B</a:t>
            </a:r>
          </a:p>
        </p:txBody>
      </p:sp>
      <p:sp>
        <p:nvSpPr>
          <p:cNvPr id="113676" name="Freeform 16"/>
          <p:cNvSpPr>
            <a:spLocks/>
          </p:cNvSpPr>
          <p:nvPr/>
        </p:nvSpPr>
        <p:spPr bwMode="auto">
          <a:xfrm>
            <a:off x="1912938" y="4043991"/>
            <a:ext cx="2190750" cy="1900237"/>
          </a:xfrm>
          <a:custGeom>
            <a:avLst/>
            <a:gdLst>
              <a:gd name="T0" fmla="*/ 0 w 1380"/>
              <a:gd name="T1" fmla="*/ 0 h 1197"/>
              <a:gd name="T2" fmla="*/ 2189163 w 1380"/>
              <a:gd name="T3" fmla="*/ 0 h 1197"/>
              <a:gd name="T4" fmla="*/ 2189163 w 1380"/>
              <a:gd name="T5" fmla="*/ 1898650 h 1197"/>
              <a:gd name="T6" fmla="*/ 0 60000 65536"/>
              <a:gd name="T7" fmla="*/ 0 60000 65536"/>
              <a:gd name="T8" fmla="*/ 0 60000 65536"/>
            </a:gdLst>
            <a:ahLst/>
            <a:cxnLst>
              <a:cxn ang="T6">
                <a:pos x="T0" y="T1"/>
              </a:cxn>
              <a:cxn ang="T7">
                <a:pos x="T2" y="T3"/>
              </a:cxn>
              <a:cxn ang="T8">
                <a:pos x="T4" y="T5"/>
              </a:cxn>
            </a:cxnLst>
            <a:rect l="0" t="0" r="r" b="b"/>
            <a:pathLst>
              <a:path w="1380" h="1197">
                <a:moveTo>
                  <a:pt x="0" y="0"/>
                </a:moveTo>
                <a:lnTo>
                  <a:pt x="1379" y="0"/>
                </a:lnTo>
                <a:lnTo>
                  <a:pt x="1379" y="1196"/>
                </a:lnTo>
              </a:path>
            </a:pathLst>
          </a:custGeom>
          <a:noFill/>
          <a:ln w="12700" cap="rnd"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77" name="Line 17"/>
          <p:cNvSpPr>
            <a:spLocks noChangeShapeType="1"/>
          </p:cNvSpPr>
          <p:nvPr/>
        </p:nvSpPr>
        <p:spPr bwMode="auto">
          <a:xfrm>
            <a:off x="1924050" y="4546600"/>
            <a:ext cx="2760663" cy="0"/>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78" name="Rectangle 18"/>
          <p:cNvSpPr>
            <a:spLocks noChangeArrowheads="1"/>
          </p:cNvSpPr>
          <p:nvPr/>
        </p:nvSpPr>
        <p:spPr bwMode="auto">
          <a:xfrm>
            <a:off x="4475163" y="5995988"/>
            <a:ext cx="5619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30000">
                <a:solidFill>
                  <a:srgbClr val="000000"/>
                </a:solidFill>
              </a:rPr>
              <a:t>FE</a:t>
            </a:r>
            <a:endParaRPr lang="it-IT" altLang="en-US" sz="2000" b="1" i="1" baseline="-25000">
              <a:solidFill>
                <a:srgbClr val="000000"/>
              </a:solidFill>
            </a:endParaRPr>
          </a:p>
        </p:txBody>
      </p:sp>
      <p:sp>
        <p:nvSpPr>
          <p:cNvPr id="113679" name="Rectangle 19"/>
          <p:cNvSpPr>
            <a:spLocks noChangeArrowheads="1"/>
          </p:cNvSpPr>
          <p:nvPr/>
        </p:nvSpPr>
        <p:spPr bwMode="auto">
          <a:xfrm>
            <a:off x="3865563" y="5995988"/>
            <a:ext cx="44291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25000">
                <a:solidFill>
                  <a:srgbClr val="000000"/>
                </a:solidFill>
              </a:rPr>
              <a:t>1</a:t>
            </a:r>
          </a:p>
        </p:txBody>
      </p:sp>
      <p:sp>
        <p:nvSpPr>
          <p:cNvPr id="113680" name="Line 20"/>
          <p:cNvSpPr>
            <a:spLocks noChangeShapeType="1"/>
          </p:cNvSpPr>
          <p:nvPr/>
        </p:nvSpPr>
        <p:spPr bwMode="auto">
          <a:xfrm>
            <a:off x="4648200" y="2362200"/>
            <a:ext cx="0" cy="3651250"/>
          </a:xfrm>
          <a:prstGeom prst="line">
            <a:avLst/>
          </a:prstGeom>
          <a:noFill/>
          <a:ln w="508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81" name="Line 21"/>
          <p:cNvSpPr>
            <a:spLocks noChangeShapeType="1"/>
          </p:cNvSpPr>
          <p:nvPr/>
        </p:nvSpPr>
        <p:spPr bwMode="auto">
          <a:xfrm flipV="1">
            <a:off x="2701925" y="2695575"/>
            <a:ext cx="3768725" cy="2151063"/>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82" name="Line 22"/>
          <p:cNvSpPr>
            <a:spLocks noChangeShapeType="1"/>
          </p:cNvSpPr>
          <p:nvPr/>
        </p:nvSpPr>
        <p:spPr bwMode="auto">
          <a:xfrm flipV="1">
            <a:off x="3619500" y="3044825"/>
            <a:ext cx="3641725" cy="2125663"/>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83" name="Line 23"/>
          <p:cNvSpPr>
            <a:spLocks noChangeShapeType="1"/>
          </p:cNvSpPr>
          <p:nvPr/>
        </p:nvSpPr>
        <p:spPr bwMode="auto">
          <a:xfrm flipH="1" flipV="1">
            <a:off x="2676525" y="2921000"/>
            <a:ext cx="3386138" cy="2776538"/>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84" name="Freeform 24"/>
          <p:cNvSpPr>
            <a:spLocks/>
          </p:cNvSpPr>
          <p:nvPr/>
        </p:nvSpPr>
        <p:spPr bwMode="auto">
          <a:xfrm>
            <a:off x="4598988" y="4483100"/>
            <a:ext cx="115887" cy="112713"/>
          </a:xfrm>
          <a:custGeom>
            <a:avLst/>
            <a:gdLst>
              <a:gd name="T0" fmla="*/ 46037 w 73"/>
              <a:gd name="T1" fmla="*/ 111125 h 71"/>
              <a:gd name="T2" fmla="*/ 68262 w 73"/>
              <a:gd name="T3" fmla="*/ 111125 h 71"/>
              <a:gd name="T4" fmla="*/ 92075 w 73"/>
              <a:gd name="T5" fmla="*/ 87313 h 71"/>
              <a:gd name="T6" fmla="*/ 114300 w 73"/>
              <a:gd name="T7" fmla="*/ 65088 h 71"/>
              <a:gd name="T8" fmla="*/ 92075 w 73"/>
              <a:gd name="T9" fmla="*/ 22225 h 71"/>
              <a:gd name="T10" fmla="*/ 68262 w 73"/>
              <a:gd name="T11" fmla="*/ 22225 h 71"/>
              <a:gd name="T12" fmla="*/ 46037 w 73"/>
              <a:gd name="T13" fmla="*/ 0 h 71"/>
              <a:gd name="T14" fmla="*/ 22225 w 73"/>
              <a:gd name="T15" fmla="*/ 22225 h 71"/>
              <a:gd name="T16" fmla="*/ 0 w 73"/>
              <a:gd name="T17" fmla="*/ 22225 h 71"/>
              <a:gd name="T18" fmla="*/ 0 w 73"/>
              <a:gd name="T19" fmla="*/ 65088 h 71"/>
              <a:gd name="T20" fmla="*/ 0 w 73"/>
              <a:gd name="T21" fmla="*/ 87313 h 71"/>
              <a:gd name="T22" fmla="*/ 22225 w 73"/>
              <a:gd name="T23" fmla="*/ 111125 h 71"/>
              <a:gd name="T24" fmla="*/ 46037 w 73"/>
              <a:gd name="T25" fmla="*/ 111125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1">
                <a:moveTo>
                  <a:pt x="29" y="70"/>
                </a:moveTo>
                <a:lnTo>
                  <a:pt x="43" y="70"/>
                </a:lnTo>
                <a:lnTo>
                  <a:pt x="58" y="55"/>
                </a:lnTo>
                <a:lnTo>
                  <a:pt x="72" y="41"/>
                </a:lnTo>
                <a:lnTo>
                  <a:pt x="58" y="14"/>
                </a:lnTo>
                <a:lnTo>
                  <a:pt x="43" y="14"/>
                </a:lnTo>
                <a:lnTo>
                  <a:pt x="29" y="0"/>
                </a:lnTo>
                <a:lnTo>
                  <a:pt x="14" y="14"/>
                </a:lnTo>
                <a:lnTo>
                  <a:pt x="0" y="14"/>
                </a:lnTo>
                <a:lnTo>
                  <a:pt x="0" y="41"/>
                </a:lnTo>
                <a:lnTo>
                  <a:pt x="0" y="55"/>
                </a:lnTo>
                <a:lnTo>
                  <a:pt x="14" y="70"/>
                </a:lnTo>
                <a:lnTo>
                  <a:pt x="29"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85" name="Freeform 25"/>
          <p:cNvSpPr>
            <a:spLocks/>
          </p:cNvSpPr>
          <p:nvPr/>
        </p:nvSpPr>
        <p:spPr bwMode="auto">
          <a:xfrm>
            <a:off x="3987800" y="4008438"/>
            <a:ext cx="115888" cy="111125"/>
          </a:xfrm>
          <a:custGeom>
            <a:avLst/>
            <a:gdLst>
              <a:gd name="T0" fmla="*/ 69850 w 73"/>
              <a:gd name="T1" fmla="*/ 109538 h 70"/>
              <a:gd name="T2" fmla="*/ 92075 w 73"/>
              <a:gd name="T3" fmla="*/ 87313 h 70"/>
              <a:gd name="T4" fmla="*/ 114300 w 73"/>
              <a:gd name="T5" fmla="*/ 65088 h 70"/>
              <a:gd name="T6" fmla="*/ 114300 w 73"/>
              <a:gd name="T7" fmla="*/ 44450 h 70"/>
              <a:gd name="T8" fmla="*/ 114300 w 73"/>
              <a:gd name="T9" fmla="*/ 22225 h 70"/>
              <a:gd name="T10" fmla="*/ 92075 w 73"/>
              <a:gd name="T11" fmla="*/ 0 h 70"/>
              <a:gd name="T12" fmla="*/ 69850 w 73"/>
              <a:gd name="T13" fmla="*/ 0 h 70"/>
              <a:gd name="T14" fmla="*/ 46038 w 73"/>
              <a:gd name="T15" fmla="*/ 0 h 70"/>
              <a:gd name="T16" fmla="*/ 23813 w 73"/>
              <a:gd name="T17" fmla="*/ 22225 h 70"/>
              <a:gd name="T18" fmla="*/ 0 w 73"/>
              <a:gd name="T19" fmla="*/ 44450 h 70"/>
              <a:gd name="T20" fmla="*/ 23813 w 73"/>
              <a:gd name="T21" fmla="*/ 65088 h 70"/>
              <a:gd name="T22" fmla="*/ 46038 w 73"/>
              <a:gd name="T23" fmla="*/ 87313 h 70"/>
              <a:gd name="T24" fmla="*/ 69850 w 73"/>
              <a:gd name="T25" fmla="*/ 109538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0">
                <a:moveTo>
                  <a:pt x="44" y="69"/>
                </a:moveTo>
                <a:lnTo>
                  <a:pt x="58" y="55"/>
                </a:lnTo>
                <a:lnTo>
                  <a:pt x="72" y="41"/>
                </a:lnTo>
                <a:lnTo>
                  <a:pt x="72" y="28"/>
                </a:lnTo>
                <a:lnTo>
                  <a:pt x="72" y="14"/>
                </a:lnTo>
                <a:lnTo>
                  <a:pt x="58" y="0"/>
                </a:lnTo>
                <a:lnTo>
                  <a:pt x="44" y="0"/>
                </a:lnTo>
                <a:lnTo>
                  <a:pt x="29" y="0"/>
                </a:lnTo>
                <a:lnTo>
                  <a:pt x="15" y="14"/>
                </a:lnTo>
                <a:lnTo>
                  <a:pt x="0" y="28"/>
                </a:lnTo>
                <a:lnTo>
                  <a:pt x="15" y="41"/>
                </a:lnTo>
                <a:lnTo>
                  <a:pt x="29" y="55"/>
                </a:lnTo>
                <a:lnTo>
                  <a:pt x="44"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86" name="Rectangle 26"/>
          <p:cNvSpPr>
            <a:spLocks noChangeArrowheads="1"/>
          </p:cNvSpPr>
          <p:nvPr/>
        </p:nvSpPr>
        <p:spPr bwMode="auto">
          <a:xfrm>
            <a:off x="1470025" y="3833813"/>
            <a:ext cx="5095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a:t>
            </a:r>
            <a:r>
              <a:rPr lang="it-IT" altLang="en-US" sz="2000" b="1" i="1" baseline="-25000" dirty="0">
                <a:solidFill>
                  <a:srgbClr val="000000"/>
                </a:solidFill>
              </a:rPr>
              <a:t>1</a:t>
            </a:r>
          </a:p>
        </p:txBody>
      </p:sp>
      <p:sp>
        <p:nvSpPr>
          <p:cNvPr id="113687" name="Rectangle 27"/>
          <p:cNvSpPr>
            <a:spLocks noChangeArrowheads="1"/>
          </p:cNvSpPr>
          <p:nvPr/>
        </p:nvSpPr>
        <p:spPr bwMode="auto">
          <a:xfrm>
            <a:off x="1431925" y="4362450"/>
            <a:ext cx="619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i="1">
                <a:solidFill>
                  <a:srgbClr val="000000"/>
                </a:solidFill>
                <a:latin typeface="French Script MT" panose="03020402040607040605" pitchFamily="66" charset="0"/>
              </a:rPr>
              <a:t>P </a:t>
            </a:r>
            <a:r>
              <a:rPr lang="it-IT" altLang="en-US" sz="2000" i="1">
                <a:solidFill>
                  <a:srgbClr val="000000"/>
                </a:solidFill>
              </a:rPr>
              <a:t>*</a:t>
            </a:r>
            <a:endParaRPr lang="it-IT" altLang="en-US" sz="2000" i="1" baseline="-25000">
              <a:solidFill>
                <a:srgbClr val="000000"/>
              </a:solidFill>
            </a:endParaRPr>
          </a:p>
        </p:txBody>
      </p:sp>
      <p:sp>
        <p:nvSpPr>
          <p:cNvPr id="113688" name="Line 28"/>
          <p:cNvSpPr>
            <a:spLocks noChangeShapeType="1"/>
          </p:cNvSpPr>
          <p:nvPr/>
        </p:nvSpPr>
        <p:spPr bwMode="auto">
          <a:xfrm flipH="1" flipV="1">
            <a:off x="1371600" y="3048000"/>
            <a:ext cx="2590800" cy="762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3689" name="Text Box 29"/>
          <p:cNvSpPr txBox="1">
            <a:spLocks noChangeArrowheads="1"/>
          </p:cNvSpPr>
          <p:nvPr/>
        </p:nvSpPr>
        <p:spPr bwMode="auto">
          <a:xfrm>
            <a:off x="152400" y="2563813"/>
            <a:ext cx="1514475" cy="701675"/>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a:latin typeface="Times New Roman" panose="02020603050405020304" pitchFamily="18" charset="0"/>
              </a:rPr>
              <a:t>Stagflazione </a:t>
            </a:r>
          </a:p>
          <a:p>
            <a:pPr algn="ctr"/>
            <a:r>
              <a:rPr lang="it-IT" altLang="en-US" sz="2000">
                <a:latin typeface="Times New Roman" panose="02020603050405020304" pitchFamily="18" charset="0"/>
              </a:rPr>
              <a:t>in B</a:t>
            </a:r>
          </a:p>
        </p:txBody>
      </p:sp>
      <p:sp>
        <p:nvSpPr>
          <p:cNvPr id="113690" name="Rectangle 30"/>
          <p:cNvSpPr>
            <a:spLocks noChangeArrowheads="1"/>
          </p:cNvSpPr>
          <p:nvPr/>
        </p:nvSpPr>
        <p:spPr bwMode="auto">
          <a:xfrm>
            <a:off x="5908675" y="2349500"/>
            <a:ext cx="984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i="1" dirty="0">
                <a:solidFill>
                  <a:srgbClr val="000000"/>
                </a:solidFill>
              </a:rPr>
              <a:t>ASBP</a:t>
            </a:r>
            <a:r>
              <a:rPr lang="it-IT" altLang="en-US" sz="2000" b="1" i="1" baseline="-25000" dirty="0">
                <a:solidFill>
                  <a:srgbClr val="000000"/>
                </a:solidFill>
              </a:rPr>
              <a:t>2</a:t>
            </a:r>
          </a:p>
        </p:txBody>
      </p:sp>
      <p:sp>
        <p:nvSpPr>
          <p:cNvPr id="113691" name="Text Box 31"/>
          <p:cNvSpPr txBox="1">
            <a:spLocks noChangeArrowheads="1"/>
          </p:cNvSpPr>
          <p:nvPr/>
        </p:nvSpPr>
        <p:spPr bwMode="auto">
          <a:xfrm>
            <a:off x="2535238" y="5683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3692" name="Rectangle 32"/>
          <p:cNvSpPr>
            <a:spLocks noGrp="1" noChangeArrowheads="1"/>
          </p:cNvSpPr>
          <p:nvPr>
            <p:ph type="title"/>
          </p:nvPr>
        </p:nvSpPr>
        <p:spPr>
          <a:xfrm>
            <a:off x="0" y="333375"/>
            <a:ext cx="9144000" cy="76517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a:t>Uno shock petrolifero nel modello AD/AS</a:t>
            </a:r>
          </a:p>
        </p:txBody>
      </p:sp>
      <p:sp>
        <p:nvSpPr>
          <p:cNvPr id="113693" name="Text Box 33"/>
          <p:cNvSpPr txBox="1">
            <a:spLocks noChangeArrowheads="1"/>
          </p:cNvSpPr>
          <p:nvPr/>
        </p:nvSpPr>
        <p:spPr bwMode="auto">
          <a:xfrm>
            <a:off x="6588125" y="1628775"/>
            <a:ext cx="2387600" cy="701675"/>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dirty="0">
                <a:latin typeface="Times New Roman" panose="02020603050405020304" pitchFamily="18" charset="0"/>
              </a:rPr>
              <a:t>Lo shock dell’offerta </a:t>
            </a:r>
          </a:p>
          <a:p>
            <a:pPr algn="ctr"/>
            <a:r>
              <a:rPr lang="it-IT" altLang="en-US" sz="2000" dirty="0">
                <a:latin typeface="Times New Roman" panose="02020603050405020304" pitchFamily="18" charset="0"/>
              </a:rPr>
              <a:t>sposta la ASBP</a:t>
            </a:r>
          </a:p>
        </p:txBody>
      </p:sp>
      <p:sp>
        <p:nvSpPr>
          <p:cNvPr id="113694" name="Line 34"/>
          <p:cNvSpPr>
            <a:spLocks noChangeShapeType="1"/>
          </p:cNvSpPr>
          <p:nvPr/>
        </p:nvSpPr>
        <p:spPr bwMode="auto">
          <a:xfrm flipH="1">
            <a:off x="6732588" y="2349500"/>
            <a:ext cx="64770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95" name="Line 35"/>
          <p:cNvSpPr>
            <a:spLocks noChangeShapeType="1"/>
          </p:cNvSpPr>
          <p:nvPr/>
        </p:nvSpPr>
        <p:spPr bwMode="auto">
          <a:xfrm flipH="1">
            <a:off x="4211638" y="5661025"/>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96" name="Line 36"/>
          <p:cNvSpPr>
            <a:spLocks noChangeShapeType="1"/>
          </p:cNvSpPr>
          <p:nvPr/>
        </p:nvSpPr>
        <p:spPr bwMode="auto">
          <a:xfrm flipV="1">
            <a:off x="2124075" y="4149725"/>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97" name="Line 37"/>
          <p:cNvSpPr>
            <a:spLocks noChangeShapeType="1"/>
          </p:cNvSpPr>
          <p:nvPr/>
        </p:nvSpPr>
        <p:spPr bwMode="auto">
          <a:xfrm flipH="1">
            <a:off x="5940425" y="3141663"/>
            <a:ext cx="936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9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369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36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9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8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369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369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367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368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367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368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368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36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5" grpId="0"/>
      <p:bldP spid="113676" grpId="0" animBg="1"/>
      <p:bldP spid="113681" grpId="0" animBg="1"/>
      <p:bldP spid="113685" grpId="0" animBg="1"/>
      <p:bldP spid="113686" grpId="0"/>
      <p:bldP spid="113688" grpId="0" animBg="1"/>
      <p:bldP spid="113689" grpId="0" animBg="1"/>
      <p:bldP spid="113690" grpId="0"/>
      <p:bldP spid="113693" grpId="0" animBg="1"/>
      <p:bldP spid="113694" grpId="0" animBg="1"/>
      <p:bldP spid="113695" grpId="0" animBg="1"/>
      <p:bldP spid="113696" grpId="0" animBg="1"/>
      <p:bldP spid="113697" grpId="0" animBg="1"/>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571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5716" name="Rectangle 4"/>
          <p:cNvSpPr>
            <a:spLocks noGrp="1" noChangeArrowheads="1"/>
          </p:cNvSpPr>
          <p:nvPr>
            <p:ph type="title"/>
          </p:nvPr>
        </p:nvSpPr>
        <p:spPr>
          <a:xfrm>
            <a:off x="0" y="0"/>
            <a:ext cx="9144000" cy="76517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Politiche di accomodamento</a:t>
            </a:r>
          </a:p>
        </p:txBody>
      </p:sp>
      <p:sp>
        <p:nvSpPr>
          <p:cNvPr id="672773" name="Rectangle 5"/>
          <p:cNvSpPr>
            <a:spLocks noGrp="1" noChangeArrowheads="1"/>
          </p:cNvSpPr>
          <p:nvPr>
            <p:ph type="body" idx="1"/>
          </p:nvPr>
        </p:nvSpPr>
        <p:spPr>
          <a:xfrm>
            <a:off x="0" y="692150"/>
            <a:ext cx="9144000" cy="6021388"/>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400" dirty="0"/>
              <a:t>Nel caso di una stagflazione, se il policy-maker segue la “ricetta” keynesiana ed </a:t>
            </a:r>
            <a:r>
              <a:rPr lang="it-IT" altLang="en-US" sz="2400" u="sng" dirty="0"/>
              <a:t>espande la AD</a:t>
            </a:r>
            <a:r>
              <a:rPr lang="it-IT" altLang="en-US" sz="2400" dirty="0"/>
              <a:t> (p.e. aumentando la spesa pubblica o l’offerta di moneta) per riportare il PIL ad Y</a:t>
            </a:r>
            <a:r>
              <a:rPr lang="it-IT" altLang="en-US" sz="2400" baseline="30000" dirty="0"/>
              <a:t>FE</a:t>
            </a:r>
            <a:r>
              <a:rPr lang="it-IT" altLang="en-US" sz="2400" dirty="0"/>
              <a:t> realizza una c.d. </a:t>
            </a:r>
            <a:r>
              <a:rPr lang="it-IT" altLang="en-US" sz="2400" dirty="0">
                <a:solidFill>
                  <a:srgbClr val="FF0000"/>
                </a:solidFill>
              </a:rPr>
              <a:t>politica di</a:t>
            </a:r>
            <a:r>
              <a:rPr lang="it-IT" altLang="en-US" sz="2400" dirty="0"/>
              <a:t> </a:t>
            </a:r>
            <a:r>
              <a:rPr lang="it-IT" altLang="en-US" sz="2400" dirty="0">
                <a:solidFill>
                  <a:srgbClr val="FF0000"/>
                </a:solidFill>
              </a:rPr>
              <a:t>accomodamento inflazionistico</a:t>
            </a:r>
            <a:r>
              <a:rPr lang="it-IT" altLang="en-US" sz="2400" dirty="0"/>
              <a:t>.</a:t>
            </a:r>
          </a:p>
          <a:p>
            <a:pPr eaLnBrk="1" hangingPunct="1">
              <a:lnSpc>
                <a:spcPct val="90000"/>
              </a:lnSpc>
              <a:tabLst>
                <a:tab pos="333375" algn="l"/>
                <a:tab pos="742950" algn="l"/>
              </a:tabLst>
            </a:pPr>
            <a:r>
              <a:rPr lang="it-IT" altLang="en-US" sz="2400" dirty="0"/>
              <a:t>Il livello generale dei prezzi cresce a causa sia dello shock negativo sulla AS (c.d. </a:t>
            </a:r>
            <a:r>
              <a:rPr lang="it-IT" altLang="en-US" sz="2400" dirty="0">
                <a:solidFill>
                  <a:srgbClr val="FF0000"/>
                </a:solidFill>
              </a:rPr>
              <a:t>inflazione da costi</a:t>
            </a:r>
            <a:r>
              <a:rPr lang="it-IT" altLang="en-US" sz="2400" dirty="0"/>
              <a:t>: da </a:t>
            </a:r>
            <a:r>
              <a:rPr lang="it-IT" altLang="en-US" sz="2400" dirty="0">
                <a:latin typeface="French Script MT" panose="03020402040607040605" pitchFamily="66" charset="0"/>
              </a:rPr>
              <a:t>P</a:t>
            </a:r>
            <a:r>
              <a:rPr lang="it-IT" altLang="en-US" sz="2400" i="1" dirty="0"/>
              <a:t>*</a:t>
            </a:r>
            <a:r>
              <a:rPr lang="it-IT" altLang="en-US" sz="2400" dirty="0"/>
              <a:t> a </a:t>
            </a:r>
            <a:r>
              <a:rPr lang="it-IT" altLang="en-US" sz="2400" dirty="0">
                <a:latin typeface="French Script MT" panose="03020402040607040605" pitchFamily="66" charset="0"/>
              </a:rPr>
              <a:t>P</a:t>
            </a:r>
            <a:r>
              <a:rPr lang="it-IT" altLang="en-US" sz="2400" baseline="-25000" dirty="0"/>
              <a:t>1</a:t>
            </a:r>
            <a:r>
              <a:rPr lang="it-IT" altLang="en-US" sz="2400" dirty="0"/>
              <a:t>) che dell’espansione della AD (c.d. </a:t>
            </a:r>
            <a:r>
              <a:rPr lang="it-IT" altLang="en-US" sz="2400" dirty="0">
                <a:solidFill>
                  <a:srgbClr val="FF0000"/>
                </a:solidFill>
              </a:rPr>
              <a:t>inflazione da domanda</a:t>
            </a:r>
            <a:r>
              <a:rPr lang="it-IT" altLang="en-US" sz="2400" dirty="0"/>
              <a:t>: da </a:t>
            </a:r>
            <a:r>
              <a:rPr lang="it-IT" altLang="en-US" sz="2400" dirty="0">
                <a:latin typeface="French Script MT" panose="03020402040607040605" pitchFamily="66" charset="0"/>
              </a:rPr>
              <a:t>P</a:t>
            </a:r>
            <a:r>
              <a:rPr lang="it-IT" altLang="en-US" sz="2400" baseline="-25000" dirty="0"/>
              <a:t>1</a:t>
            </a:r>
            <a:r>
              <a:rPr lang="it-IT" altLang="en-US" sz="2400" dirty="0"/>
              <a:t> a </a:t>
            </a:r>
            <a:r>
              <a:rPr lang="it-IT" altLang="en-US" sz="2400" dirty="0">
                <a:latin typeface="French Script MT" panose="03020402040607040605" pitchFamily="66" charset="0"/>
              </a:rPr>
              <a:t>P</a:t>
            </a:r>
            <a:r>
              <a:rPr lang="it-IT" altLang="en-US" sz="2400" i="1" dirty="0"/>
              <a:t>**</a:t>
            </a:r>
            <a:r>
              <a:rPr lang="it-IT" altLang="en-US" sz="2400" dirty="0"/>
              <a:t>). </a:t>
            </a:r>
          </a:p>
          <a:p>
            <a:pPr eaLnBrk="1" hangingPunct="1">
              <a:lnSpc>
                <a:spcPct val="90000"/>
              </a:lnSpc>
              <a:tabLst>
                <a:tab pos="333375" algn="l"/>
                <a:tab pos="742950" algn="l"/>
              </a:tabLst>
            </a:pPr>
            <a:r>
              <a:rPr lang="it-IT" altLang="en-US" sz="2400" dirty="0"/>
              <a:t>L’inflazione da costi sarebbe di per sé un fenomeno </a:t>
            </a:r>
            <a:r>
              <a:rPr lang="it-IT" altLang="en-US" sz="2400" u="sng" dirty="0"/>
              <a:t>transitorio</a:t>
            </a:r>
            <a:r>
              <a:rPr lang="it-IT" altLang="en-US" sz="2400" dirty="0"/>
              <a:t> dovuto allo shock negativo sull’offerta (= dura finché la ASBP non torna al livello iniziale). Essa però diviene </a:t>
            </a:r>
            <a:r>
              <a:rPr lang="it-IT" altLang="en-US" sz="2400" u="sng" dirty="0"/>
              <a:t>permanente</a:t>
            </a:r>
            <a:r>
              <a:rPr lang="it-IT" altLang="en-US" sz="2400" dirty="0"/>
              <a:t> quando viene “accomodata” da un’espansione della AD da parte del policy-maker (p.e. via aumento di </a:t>
            </a:r>
            <a:r>
              <a:rPr lang="it-IT" altLang="en-US" sz="2400" dirty="0" err="1"/>
              <a:t>M</a:t>
            </a:r>
            <a:r>
              <a:rPr lang="it-IT" altLang="en-US" sz="2400" baseline="30000" dirty="0" err="1"/>
              <a:t>s</a:t>
            </a:r>
            <a:r>
              <a:rPr lang="it-IT" altLang="en-US" sz="2400" dirty="0"/>
              <a:t>), cioè quando diviene inflazione da domanda.</a:t>
            </a:r>
          </a:p>
          <a:p>
            <a:pPr lvl="1" eaLnBrk="1" hangingPunct="1">
              <a:lnSpc>
                <a:spcPct val="90000"/>
              </a:lnSpc>
              <a:tabLst>
                <a:tab pos="333375" algn="l"/>
                <a:tab pos="742950" algn="l"/>
              </a:tabLst>
            </a:pPr>
            <a:r>
              <a:rPr lang="it-IT" altLang="en-US" sz="2000" dirty="0"/>
              <a:t>Le politiche di accomodamento degli anni Settanta portarono l’inflazione nei paesi industrializzati a livelli record (25% annuo in Italia nel 1974!)</a:t>
            </a:r>
          </a:p>
          <a:p>
            <a:pPr lvl="1" eaLnBrk="1" hangingPunct="1">
              <a:lnSpc>
                <a:spcPct val="90000"/>
              </a:lnSpc>
              <a:tabLst>
                <a:tab pos="333375" algn="l"/>
                <a:tab pos="742950" algn="l"/>
              </a:tabLst>
            </a:pPr>
            <a:r>
              <a:rPr lang="it-IT" altLang="en-US" sz="2000" dirty="0"/>
              <a:t>Fu questo disastro a minare la fiducia nelle politiche espansive keynesiane.</a:t>
            </a:r>
          </a:p>
          <a:p>
            <a:pPr eaLnBrk="1" hangingPunct="1">
              <a:lnSpc>
                <a:spcPct val="90000"/>
              </a:lnSpc>
              <a:tabLst>
                <a:tab pos="333375" algn="l"/>
                <a:tab pos="742950" algn="l"/>
              </a:tabLst>
            </a:pPr>
            <a:r>
              <a:rPr lang="it-IT" altLang="en-US" sz="2400" dirty="0"/>
              <a:t>L’unico modo per assorbire uno shock dell’ASBP è l’adeguamento dei processi produttivi (p.e. innovazioni tecniche </a:t>
            </a:r>
            <a:r>
              <a:rPr lang="it-IT" altLang="en-US" sz="2400" i="1" dirty="0"/>
              <a:t>cost-</a:t>
            </a:r>
            <a:r>
              <a:rPr lang="it-IT" altLang="en-US" sz="2400" i="1" dirty="0" err="1"/>
              <a:t>saving</a:t>
            </a:r>
            <a:r>
              <a:rPr lang="it-IT" altLang="en-US" sz="2400" dirty="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2773">
                                            <p:txEl>
                                              <p:pRg st="1" end="1"/>
                                            </p:txEl>
                                          </p:spTgt>
                                        </p:tgtEl>
                                        <p:attrNameLst>
                                          <p:attrName>style.visibility</p:attrName>
                                        </p:attrNameLst>
                                      </p:cBhvr>
                                      <p:to>
                                        <p:strVal val="visible"/>
                                      </p:to>
                                    </p:set>
                                    <p:animEffect transition="in" filter="wipe(left)">
                                      <p:cBhvr>
                                        <p:cTn id="7" dur="500"/>
                                        <p:tgtEl>
                                          <p:spTgt spid="67277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2773">
                                            <p:txEl>
                                              <p:pRg st="2" end="2"/>
                                            </p:txEl>
                                          </p:spTgt>
                                        </p:tgtEl>
                                        <p:attrNameLst>
                                          <p:attrName>style.visibility</p:attrName>
                                        </p:attrNameLst>
                                      </p:cBhvr>
                                      <p:to>
                                        <p:strVal val="visible"/>
                                      </p:to>
                                    </p:set>
                                    <p:animEffect transition="in" filter="wipe(left)">
                                      <p:cBhvr>
                                        <p:cTn id="12" dur="500"/>
                                        <p:tgtEl>
                                          <p:spTgt spid="67277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72773">
                                            <p:txEl>
                                              <p:pRg st="3" end="3"/>
                                            </p:txEl>
                                          </p:spTgt>
                                        </p:tgtEl>
                                        <p:attrNameLst>
                                          <p:attrName>style.visibility</p:attrName>
                                        </p:attrNameLst>
                                      </p:cBhvr>
                                      <p:to>
                                        <p:strVal val="visible"/>
                                      </p:to>
                                    </p:set>
                                    <p:animEffect transition="in" filter="wipe(left)">
                                      <p:cBhvr>
                                        <p:cTn id="15" dur="500"/>
                                        <p:tgtEl>
                                          <p:spTgt spid="67277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72773">
                                            <p:txEl>
                                              <p:pRg st="4" end="4"/>
                                            </p:txEl>
                                          </p:spTgt>
                                        </p:tgtEl>
                                        <p:attrNameLst>
                                          <p:attrName>style.visibility</p:attrName>
                                        </p:attrNameLst>
                                      </p:cBhvr>
                                      <p:to>
                                        <p:strVal val="visible"/>
                                      </p:to>
                                    </p:set>
                                    <p:animEffect transition="in" filter="wipe(left)">
                                      <p:cBhvr>
                                        <p:cTn id="18" dur="500"/>
                                        <p:tgtEl>
                                          <p:spTgt spid="672773">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72773">
                                            <p:txEl>
                                              <p:pRg st="5" end="5"/>
                                            </p:txEl>
                                          </p:spTgt>
                                        </p:tgtEl>
                                        <p:attrNameLst>
                                          <p:attrName>style.visibility</p:attrName>
                                        </p:attrNameLst>
                                      </p:cBhvr>
                                      <p:to>
                                        <p:strVal val="visible"/>
                                      </p:to>
                                    </p:set>
                                    <p:animEffect transition="in" filter="wipe(left)">
                                      <p:cBhvr>
                                        <p:cTn id="23" dur="500"/>
                                        <p:tgtEl>
                                          <p:spTgt spid="67277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3" grpId="0" uiExpand="1"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0" y="228600"/>
            <a:ext cx="9144000" cy="1066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200"/>
              <a:t>Accomodamento inflazionistico di uno shock sulla AS</a:t>
            </a:r>
          </a:p>
        </p:txBody>
      </p:sp>
      <p:sp>
        <p:nvSpPr>
          <p:cNvPr id="117763" name="Rectangle 3"/>
          <p:cNvSpPr>
            <a:spLocks noChangeArrowheads="1"/>
          </p:cNvSpPr>
          <p:nvPr/>
        </p:nvSpPr>
        <p:spPr bwMode="auto">
          <a:xfrm>
            <a:off x="1746250" y="1376363"/>
            <a:ext cx="6022975" cy="462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17764" name="Line 4"/>
          <p:cNvSpPr>
            <a:spLocks noChangeShapeType="1"/>
          </p:cNvSpPr>
          <p:nvPr/>
        </p:nvSpPr>
        <p:spPr bwMode="auto">
          <a:xfrm>
            <a:off x="1763713" y="3994150"/>
            <a:ext cx="1936750" cy="0"/>
          </a:xfrm>
          <a:prstGeom prst="line">
            <a:avLst/>
          </a:prstGeom>
          <a:ln w="952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wrap="none" anchor="ctr"/>
          <a:lstStyle/>
          <a:p>
            <a:endParaRPr lang="it-IT"/>
          </a:p>
        </p:txBody>
      </p:sp>
      <p:sp>
        <p:nvSpPr>
          <p:cNvPr id="117765" name="Line 5"/>
          <p:cNvSpPr>
            <a:spLocks noChangeShapeType="1"/>
          </p:cNvSpPr>
          <p:nvPr/>
        </p:nvSpPr>
        <p:spPr bwMode="auto">
          <a:xfrm>
            <a:off x="4230688" y="2081213"/>
            <a:ext cx="0" cy="3895725"/>
          </a:xfrm>
          <a:prstGeom prst="line">
            <a:avLst/>
          </a:prstGeom>
          <a:noFill/>
          <a:ln w="508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nvGrpSpPr>
          <p:cNvPr id="117766" name="Group 6"/>
          <p:cNvGrpSpPr>
            <a:grpSpLocks/>
          </p:cNvGrpSpPr>
          <p:nvPr/>
        </p:nvGrpSpPr>
        <p:grpSpPr bwMode="auto">
          <a:xfrm>
            <a:off x="7620000" y="6019800"/>
            <a:ext cx="508000" cy="571500"/>
            <a:chOff x="4016" y="3805"/>
            <a:chExt cx="320" cy="360"/>
          </a:xfrm>
        </p:grpSpPr>
        <p:sp>
          <p:nvSpPr>
            <p:cNvPr id="117806" name="Rectangle 7"/>
            <p:cNvSpPr>
              <a:spLocks noChangeArrowheads="1"/>
            </p:cNvSpPr>
            <p:nvPr/>
          </p:nvSpPr>
          <p:spPr bwMode="auto">
            <a:xfrm>
              <a:off x="4016" y="3805"/>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117807" name="Rectangle 8"/>
            <p:cNvSpPr>
              <a:spLocks noChangeArrowheads="1"/>
            </p:cNvSpPr>
            <p:nvPr/>
          </p:nvSpPr>
          <p:spPr bwMode="auto">
            <a:xfrm>
              <a:off x="4336" y="3973"/>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117767" name="Group 9"/>
          <p:cNvGrpSpPr>
            <a:grpSpLocks/>
          </p:cNvGrpSpPr>
          <p:nvPr/>
        </p:nvGrpSpPr>
        <p:grpSpPr bwMode="auto">
          <a:xfrm>
            <a:off x="1447800" y="1295400"/>
            <a:ext cx="166688" cy="571500"/>
            <a:chOff x="638" y="824"/>
            <a:chExt cx="105" cy="360"/>
          </a:xfrm>
        </p:grpSpPr>
        <p:sp>
          <p:nvSpPr>
            <p:cNvPr id="117804" name="Rectangle 10"/>
            <p:cNvSpPr>
              <a:spLocks noChangeArrowheads="1"/>
            </p:cNvSpPr>
            <p:nvPr/>
          </p:nvSpPr>
          <p:spPr bwMode="auto">
            <a:xfrm>
              <a:off x="656" y="824"/>
              <a:ext cx="8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latin typeface="French Script MT" panose="03020402040607040605" pitchFamily="66" charset="0"/>
                </a:rPr>
                <a:t>P</a:t>
              </a:r>
            </a:p>
          </p:txBody>
        </p:sp>
        <p:sp>
          <p:nvSpPr>
            <p:cNvPr id="117805" name="Rectangle 11"/>
            <p:cNvSpPr>
              <a:spLocks noChangeArrowheads="1"/>
            </p:cNvSpPr>
            <p:nvPr/>
          </p:nvSpPr>
          <p:spPr bwMode="auto">
            <a:xfrm>
              <a:off x="638" y="99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117768" name="Rectangle 12"/>
          <p:cNvSpPr>
            <a:spLocks noChangeArrowheads="1"/>
          </p:cNvSpPr>
          <p:nvPr/>
        </p:nvSpPr>
        <p:spPr bwMode="auto">
          <a:xfrm>
            <a:off x="1541463" y="6040438"/>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sp>
        <p:nvSpPr>
          <p:cNvPr id="117769" name="Rectangle 13"/>
          <p:cNvSpPr>
            <a:spLocks noChangeArrowheads="1"/>
          </p:cNvSpPr>
          <p:nvPr/>
        </p:nvSpPr>
        <p:spPr bwMode="auto">
          <a:xfrm>
            <a:off x="5580063" y="2636838"/>
            <a:ext cx="2514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i="1" dirty="0">
                <a:solidFill>
                  <a:srgbClr val="000000"/>
                </a:solidFill>
              </a:rPr>
              <a:t>ASBP</a:t>
            </a:r>
            <a:r>
              <a:rPr lang="it-IT" altLang="en-US" sz="2000" b="1" i="1" baseline="-25000" dirty="0">
                <a:solidFill>
                  <a:srgbClr val="000000"/>
                </a:solidFill>
              </a:rPr>
              <a:t>1</a:t>
            </a:r>
            <a:r>
              <a:rPr lang="it-IT" altLang="en-US" sz="2000" b="1" dirty="0">
                <a:solidFill>
                  <a:srgbClr val="000000"/>
                </a:solidFill>
              </a:rPr>
              <a:t> </a:t>
            </a:r>
          </a:p>
        </p:txBody>
      </p:sp>
      <p:sp>
        <p:nvSpPr>
          <p:cNvPr id="117770" name="Rectangle 14"/>
          <p:cNvSpPr>
            <a:spLocks noChangeArrowheads="1"/>
          </p:cNvSpPr>
          <p:nvPr/>
        </p:nvSpPr>
        <p:spPr bwMode="auto">
          <a:xfrm>
            <a:off x="5529263" y="5603875"/>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AD</a:t>
            </a:r>
            <a:r>
              <a:rPr lang="it-IT" altLang="en-US" sz="2000" b="1" i="1" baseline="-25000">
                <a:solidFill>
                  <a:srgbClr val="000000"/>
                </a:solidFill>
              </a:rPr>
              <a:t>1</a:t>
            </a:r>
          </a:p>
        </p:txBody>
      </p:sp>
      <p:sp>
        <p:nvSpPr>
          <p:cNvPr id="117771" name="Line 15"/>
          <p:cNvSpPr>
            <a:spLocks noChangeShapeType="1"/>
          </p:cNvSpPr>
          <p:nvPr/>
        </p:nvSpPr>
        <p:spPr bwMode="auto">
          <a:xfrm flipV="1">
            <a:off x="2505075" y="2552700"/>
            <a:ext cx="3333750" cy="228758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72" name="Line 16"/>
          <p:cNvSpPr>
            <a:spLocks noChangeShapeType="1"/>
          </p:cNvSpPr>
          <p:nvPr/>
        </p:nvSpPr>
        <p:spPr bwMode="auto">
          <a:xfrm flipV="1">
            <a:off x="3309938" y="2908300"/>
            <a:ext cx="3232150" cy="225742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73" name="Line 17"/>
          <p:cNvSpPr>
            <a:spLocks noChangeShapeType="1"/>
          </p:cNvSpPr>
          <p:nvPr/>
        </p:nvSpPr>
        <p:spPr bwMode="auto">
          <a:xfrm flipH="1" flipV="1">
            <a:off x="2468563" y="2779713"/>
            <a:ext cx="3008312" cy="2963862"/>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74" name="Line 18"/>
          <p:cNvSpPr>
            <a:spLocks noChangeShapeType="1"/>
          </p:cNvSpPr>
          <p:nvPr/>
        </p:nvSpPr>
        <p:spPr bwMode="auto">
          <a:xfrm flipH="1" flipV="1">
            <a:off x="2933700" y="2370138"/>
            <a:ext cx="3006725" cy="2967037"/>
          </a:xfrm>
          <a:prstGeom prst="line">
            <a:avLst/>
          </a:prstGeom>
          <a:noFill/>
          <a:ln w="25400">
            <a:solidFill>
              <a:srgbClr val="B5006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75" name="Rectangle 19"/>
          <p:cNvSpPr>
            <a:spLocks noChangeArrowheads="1"/>
          </p:cNvSpPr>
          <p:nvPr/>
        </p:nvSpPr>
        <p:spPr bwMode="auto">
          <a:xfrm>
            <a:off x="3581400" y="1676400"/>
            <a:ext cx="1419225"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85000"/>
              </a:lnSpc>
            </a:pPr>
            <a:r>
              <a:rPr lang="it-IT" altLang="en-US" sz="2000" b="1">
                <a:solidFill>
                  <a:srgbClr val="000000"/>
                </a:solidFill>
              </a:rPr>
              <a:t>ASLP</a:t>
            </a:r>
          </a:p>
        </p:txBody>
      </p:sp>
      <p:sp>
        <p:nvSpPr>
          <p:cNvPr id="117776" name="Rectangle 20"/>
          <p:cNvSpPr>
            <a:spLocks noChangeArrowheads="1"/>
          </p:cNvSpPr>
          <p:nvPr/>
        </p:nvSpPr>
        <p:spPr bwMode="auto">
          <a:xfrm>
            <a:off x="4281488" y="4130675"/>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a:t>
            </a:r>
          </a:p>
        </p:txBody>
      </p:sp>
      <p:sp>
        <p:nvSpPr>
          <p:cNvPr id="117777" name="Rectangle 21"/>
          <p:cNvSpPr>
            <a:spLocks noChangeArrowheads="1"/>
          </p:cNvSpPr>
          <p:nvPr/>
        </p:nvSpPr>
        <p:spPr bwMode="auto">
          <a:xfrm>
            <a:off x="4398963" y="351313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C</a:t>
            </a:r>
          </a:p>
        </p:txBody>
      </p:sp>
      <p:sp>
        <p:nvSpPr>
          <p:cNvPr id="117778" name="Freeform 22"/>
          <p:cNvSpPr>
            <a:spLocks/>
          </p:cNvSpPr>
          <p:nvPr/>
        </p:nvSpPr>
        <p:spPr bwMode="auto">
          <a:xfrm>
            <a:off x="4173538" y="4451350"/>
            <a:ext cx="114300" cy="134938"/>
          </a:xfrm>
          <a:custGeom>
            <a:avLst/>
            <a:gdLst>
              <a:gd name="T0" fmla="*/ 57150 w 72"/>
              <a:gd name="T1" fmla="*/ 133350 h 85"/>
              <a:gd name="T2" fmla="*/ 84138 w 72"/>
              <a:gd name="T3" fmla="*/ 123825 h 85"/>
              <a:gd name="T4" fmla="*/ 104775 w 72"/>
              <a:gd name="T5" fmla="*/ 101600 h 85"/>
              <a:gd name="T6" fmla="*/ 112713 w 72"/>
              <a:gd name="T7" fmla="*/ 65088 h 85"/>
              <a:gd name="T8" fmla="*/ 104775 w 72"/>
              <a:gd name="T9" fmla="*/ 33338 h 85"/>
              <a:gd name="T10" fmla="*/ 84138 w 72"/>
              <a:gd name="T11" fmla="*/ 9525 h 85"/>
              <a:gd name="T12" fmla="*/ 57150 w 72"/>
              <a:gd name="T13" fmla="*/ 0 h 85"/>
              <a:gd name="T14" fmla="*/ 28575 w 72"/>
              <a:gd name="T15" fmla="*/ 9525 h 85"/>
              <a:gd name="T16" fmla="*/ 7938 w 72"/>
              <a:gd name="T17" fmla="*/ 33338 h 85"/>
              <a:gd name="T18" fmla="*/ 0 w 72"/>
              <a:gd name="T19" fmla="*/ 65088 h 85"/>
              <a:gd name="T20" fmla="*/ 7938 w 72"/>
              <a:gd name="T21" fmla="*/ 101600 h 85"/>
              <a:gd name="T22" fmla="*/ 28575 w 72"/>
              <a:gd name="T23" fmla="*/ 123825 h 85"/>
              <a:gd name="T24" fmla="*/ 57150 w 72"/>
              <a:gd name="T25" fmla="*/ 13335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2" h="85">
                <a:moveTo>
                  <a:pt x="36" y="84"/>
                </a:moveTo>
                <a:lnTo>
                  <a:pt x="53" y="78"/>
                </a:lnTo>
                <a:lnTo>
                  <a:pt x="66" y="64"/>
                </a:lnTo>
                <a:lnTo>
                  <a:pt x="71" y="41"/>
                </a:lnTo>
                <a:lnTo>
                  <a:pt x="66" y="21"/>
                </a:lnTo>
                <a:lnTo>
                  <a:pt x="53" y="6"/>
                </a:lnTo>
                <a:lnTo>
                  <a:pt x="36" y="0"/>
                </a:lnTo>
                <a:lnTo>
                  <a:pt x="18" y="6"/>
                </a:lnTo>
                <a:lnTo>
                  <a:pt x="5" y="21"/>
                </a:lnTo>
                <a:lnTo>
                  <a:pt x="0" y="41"/>
                </a:lnTo>
                <a:lnTo>
                  <a:pt x="5" y="64"/>
                </a:lnTo>
                <a:lnTo>
                  <a:pt x="18" y="78"/>
                </a:lnTo>
                <a:lnTo>
                  <a:pt x="36" y="84"/>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79" name="Rectangle 23"/>
          <p:cNvSpPr>
            <a:spLocks noChangeArrowheads="1"/>
          </p:cNvSpPr>
          <p:nvPr/>
        </p:nvSpPr>
        <p:spPr bwMode="auto">
          <a:xfrm>
            <a:off x="1423988" y="3871913"/>
            <a:ext cx="2301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a:t>
            </a:r>
            <a:r>
              <a:rPr lang="it-IT" altLang="en-US" sz="2000" b="1" i="1" baseline="-25000">
                <a:solidFill>
                  <a:srgbClr val="000000"/>
                </a:solidFill>
              </a:rPr>
              <a:t>1</a:t>
            </a:r>
          </a:p>
        </p:txBody>
      </p:sp>
      <p:sp>
        <p:nvSpPr>
          <p:cNvPr id="117780" name="Line 24"/>
          <p:cNvSpPr>
            <a:spLocks noChangeShapeType="1"/>
          </p:cNvSpPr>
          <p:nvPr/>
        </p:nvSpPr>
        <p:spPr bwMode="auto">
          <a:xfrm>
            <a:off x="1763713" y="3659188"/>
            <a:ext cx="2444750" cy="0"/>
          </a:xfrm>
          <a:prstGeom prst="line">
            <a:avLst/>
          </a:prstGeom>
          <a:ln w="952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wrap="none" anchor="ctr"/>
          <a:lstStyle/>
          <a:p>
            <a:endParaRPr lang="it-IT"/>
          </a:p>
        </p:txBody>
      </p:sp>
      <p:sp>
        <p:nvSpPr>
          <p:cNvPr id="117781" name="Rectangle 25"/>
          <p:cNvSpPr>
            <a:spLocks noChangeArrowheads="1"/>
          </p:cNvSpPr>
          <p:nvPr/>
        </p:nvSpPr>
        <p:spPr bwMode="auto">
          <a:xfrm>
            <a:off x="1295400" y="3505200"/>
            <a:ext cx="398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 </a:t>
            </a:r>
            <a:r>
              <a:rPr lang="it-IT" altLang="en-US" sz="2000" i="1" dirty="0">
                <a:solidFill>
                  <a:srgbClr val="000000"/>
                </a:solidFill>
              </a:rPr>
              <a:t>**</a:t>
            </a:r>
            <a:endParaRPr lang="it-IT" altLang="en-US" sz="2000" i="1" baseline="-25000" dirty="0">
              <a:solidFill>
                <a:srgbClr val="000000"/>
              </a:solidFill>
            </a:endParaRPr>
          </a:p>
        </p:txBody>
      </p:sp>
      <p:sp>
        <p:nvSpPr>
          <p:cNvPr id="117782" name="Line 26"/>
          <p:cNvSpPr>
            <a:spLocks noChangeShapeType="1"/>
          </p:cNvSpPr>
          <p:nvPr/>
        </p:nvSpPr>
        <p:spPr bwMode="auto">
          <a:xfrm>
            <a:off x="1763713" y="4519613"/>
            <a:ext cx="2460625" cy="0"/>
          </a:xfrm>
          <a:prstGeom prst="line">
            <a:avLst/>
          </a:prstGeom>
          <a:ln w="952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wrap="none" anchor="ctr"/>
          <a:lstStyle/>
          <a:p>
            <a:endParaRPr lang="it-IT"/>
          </a:p>
        </p:txBody>
      </p:sp>
      <p:sp>
        <p:nvSpPr>
          <p:cNvPr id="117783" name="Rectangle 27"/>
          <p:cNvSpPr>
            <a:spLocks noChangeArrowheads="1"/>
          </p:cNvSpPr>
          <p:nvPr/>
        </p:nvSpPr>
        <p:spPr bwMode="auto">
          <a:xfrm>
            <a:off x="1331913" y="4365625"/>
            <a:ext cx="3000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 </a:t>
            </a:r>
            <a:r>
              <a:rPr lang="it-IT" altLang="en-US" sz="2000" i="1">
                <a:solidFill>
                  <a:srgbClr val="000000"/>
                </a:solidFill>
              </a:rPr>
              <a:t>*</a:t>
            </a:r>
            <a:endParaRPr lang="it-IT" altLang="en-US" sz="2000" i="1" baseline="-25000">
              <a:solidFill>
                <a:srgbClr val="000000"/>
              </a:solidFill>
            </a:endParaRPr>
          </a:p>
        </p:txBody>
      </p:sp>
      <p:sp>
        <p:nvSpPr>
          <p:cNvPr id="117784" name="Freeform 28"/>
          <p:cNvSpPr>
            <a:spLocks/>
          </p:cNvSpPr>
          <p:nvPr/>
        </p:nvSpPr>
        <p:spPr bwMode="auto">
          <a:xfrm>
            <a:off x="1746250" y="1376363"/>
            <a:ext cx="6024563" cy="4627562"/>
          </a:xfrm>
          <a:custGeom>
            <a:avLst/>
            <a:gdLst>
              <a:gd name="T0" fmla="*/ 0 w 3795"/>
              <a:gd name="T1" fmla="*/ 0 h 2915"/>
              <a:gd name="T2" fmla="*/ 0 w 3795"/>
              <a:gd name="T3" fmla="*/ 4625975 h 2915"/>
              <a:gd name="T4" fmla="*/ 6022975 w 3795"/>
              <a:gd name="T5" fmla="*/ 4625975 h 2915"/>
              <a:gd name="T6" fmla="*/ 0 60000 65536"/>
              <a:gd name="T7" fmla="*/ 0 60000 65536"/>
              <a:gd name="T8" fmla="*/ 0 60000 65536"/>
            </a:gdLst>
            <a:ahLst/>
            <a:cxnLst>
              <a:cxn ang="T6">
                <a:pos x="T0" y="T1"/>
              </a:cxn>
              <a:cxn ang="T7">
                <a:pos x="T2" y="T3"/>
              </a:cxn>
              <a:cxn ang="T8">
                <a:pos x="T4" y="T5"/>
              </a:cxn>
            </a:cxnLst>
            <a:rect l="0" t="0" r="r" b="b"/>
            <a:pathLst>
              <a:path w="3795" h="2915">
                <a:moveTo>
                  <a:pt x="0" y="0"/>
                </a:moveTo>
                <a:lnTo>
                  <a:pt x="0" y="2914"/>
                </a:lnTo>
                <a:lnTo>
                  <a:pt x="3794" y="2914"/>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85" name="Rectangle 29"/>
          <p:cNvSpPr>
            <a:spLocks noChangeArrowheads="1"/>
          </p:cNvSpPr>
          <p:nvPr/>
        </p:nvSpPr>
        <p:spPr bwMode="auto">
          <a:xfrm>
            <a:off x="5689600" y="2252663"/>
            <a:ext cx="80951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ASBP</a:t>
            </a:r>
            <a:r>
              <a:rPr lang="it-IT" altLang="en-US" sz="2000" b="1" i="1" baseline="-25000" dirty="0">
                <a:solidFill>
                  <a:srgbClr val="000000"/>
                </a:solidFill>
              </a:rPr>
              <a:t>2</a:t>
            </a:r>
          </a:p>
        </p:txBody>
      </p:sp>
      <p:sp>
        <p:nvSpPr>
          <p:cNvPr id="117786" name="Line 30"/>
          <p:cNvSpPr>
            <a:spLocks noChangeShapeType="1"/>
          </p:cNvSpPr>
          <p:nvPr/>
        </p:nvSpPr>
        <p:spPr bwMode="auto">
          <a:xfrm flipH="1">
            <a:off x="5257800" y="3124200"/>
            <a:ext cx="777875" cy="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87" name="Freeform 31"/>
          <p:cNvSpPr>
            <a:spLocks/>
          </p:cNvSpPr>
          <p:nvPr/>
        </p:nvSpPr>
        <p:spPr bwMode="auto">
          <a:xfrm>
            <a:off x="5232400" y="3067050"/>
            <a:ext cx="138113" cy="100013"/>
          </a:xfrm>
          <a:custGeom>
            <a:avLst/>
            <a:gdLst>
              <a:gd name="T0" fmla="*/ 112713 w 87"/>
              <a:gd name="T1" fmla="*/ 50800 h 63"/>
              <a:gd name="T2" fmla="*/ 136525 w 87"/>
              <a:gd name="T3" fmla="*/ 96838 h 63"/>
              <a:gd name="T4" fmla="*/ 134938 w 87"/>
              <a:gd name="T5" fmla="*/ 98425 h 63"/>
              <a:gd name="T6" fmla="*/ 117475 w 87"/>
              <a:gd name="T7" fmla="*/ 90488 h 63"/>
              <a:gd name="T8" fmla="*/ 85725 w 87"/>
              <a:gd name="T9" fmla="*/ 76200 h 63"/>
              <a:gd name="T10" fmla="*/ 69850 w 87"/>
              <a:gd name="T11" fmla="*/ 68263 h 63"/>
              <a:gd name="T12" fmla="*/ 46038 w 87"/>
              <a:gd name="T13" fmla="*/ 61913 h 63"/>
              <a:gd name="T14" fmla="*/ 22225 w 87"/>
              <a:gd name="T15" fmla="*/ 55563 h 63"/>
              <a:gd name="T16" fmla="*/ 0 w 87"/>
              <a:gd name="T17" fmla="*/ 50800 h 63"/>
              <a:gd name="T18" fmla="*/ 22225 w 87"/>
              <a:gd name="T19" fmla="*/ 42863 h 63"/>
              <a:gd name="T20" fmla="*/ 46038 w 87"/>
              <a:gd name="T21" fmla="*/ 36513 h 63"/>
              <a:gd name="T22" fmla="*/ 69850 w 87"/>
              <a:gd name="T23" fmla="*/ 31750 h 63"/>
              <a:gd name="T24" fmla="*/ 85725 w 87"/>
              <a:gd name="T25" fmla="*/ 22225 h 63"/>
              <a:gd name="T26" fmla="*/ 117475 w 87"/>
              <a:gd name="T27" fmla="*/ 7938 h 63"/>
              <a:gd name="T28" fmla="*/ 134938 w 87"/>
              <a:gd name="T29" fmla="*/ 0 h 63"/>
              <a:gd name="T30" fmla="*/ 136525 w 87"/>
              <a:gd name="T31" fmla="*/ 1588 h 63"/>
              <a:gd name="T32" fmla="*/ 112713 w 87"/>
              <a:gd name="T33" fmla="*/ 50800 h 6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7" h="63">
                <a:moveTo>
                  <a:pt x="71" y="32"/>
                </a:moveTo>
                <a:lnTo>
                  <a:pt x="86" y="61"/>
                </a:lnTo>
                <a:lnTo>
                  <a:pt x="85" y="62"/>
                </a:lnTo>
                <a:lnTo>
                  <a:pt x="74" y="57"/>
                </a:lnTo>
                <a:lnTo>
                  <a:pt x="54" y="48"/>
                </a:lnTo>
                <a:lnTo>
                  <a:pt x="44" y="43"/>
                </a:lnTo>
                <a:lnTo>
                  <a:pt x="29" y="39"/>
                </a:lnTo>
                <a:lnTo>
                  <a:pt x="14" y="35"/>
                </a:lnTo>
                <a:lnTo>
                  <a:pt x="0" y="32"/>
                </a:lnTo>
                <a:lnTo>
                  <a:pt x="14" y="27"/>
                </a:lnTo>
                <a:lnTo>
                  <a:pt x="29" y="23"/>
                </a:lnTo>
                <a:lnTo>
                  <a:pt x="44" y="20"/>
                </a:lnTo>
                <a:lnTo>
                  <a:pt x="54" y="14"/>
                </a:lnTo>
                <a:lnTo>
                  <a:pt x="74" y="5"/>
                </a:lnTo>
                <a:lnTo>
                  <a:pt x="85" y="0"/>
                </a:lnTo>
                <a:lnTo>
                  <a:pt x="86" y="1"/>
                </a:lnTo>
                <a:lnTo>
                  <a:pt x="71" y="32"/>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88" name="Line 32"/>
          <p:cNvSpPr>
            <a:spLocks noChangeShapeType="1"/>
          </p:cNvSpPr>
          <p:nvPr/>
        </p:nvSpPr>
        <p:spPr bwMode="auto">
          <a:xfrm>
            <a:off x="4995863" y="5081588"/>
            <a:ext cx="530225" cy="4762"/>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89" name="Freeform 33"/>
          <p:cNvSpPr>
            <a:spLocks/>
          </p:cNvSpPr>
          <p:nvPr/>
        </p:nvSpPr>
        <p:spPr bwMode="auto">
          <a:xfrm>
            <a:off x="5381625" y="5029200"/>
            <a:ext cx="139700" cy="101600"/>
          </a:xfrm>
          <a:custGeom>
            <a:avLst/>
            <a:gdLst>
              <a:gd name="T0" fmla="*/ 25400 w 88"/>
              <a:gd name="T1" fmla="*/ 49213 h 64"/>
              <a:gd name="T2" fmla="*/ 0 w 88"/>
              <a:gd name="T3" fmla="*/ 1588 h 64"/>
              <a:gd name="T4" fmla="*/ 1588 w 88"/>
              <a:gd name="T5" fmla="*/ 0 h 64"/>
              <a:gd name="T6" fmla="*/ 19050 w 88"/>
              <a:gd name="T7" fmla="*/ 7938 h 64"/>
              <a:gd name="T8" fmla="*/ 50800 w 88"/>
              <a:gd name="T9" fmla="*/ 22225 h 64"/>
              <a:gd name="T10" fmla="*/ 68263 w 88"/>
              <a:gd name="T11" fmla="*/ 30163 h 64"/>
              <a:gd name="T12" fmla="*/ 92075 w 88"/>
              <a:gd name="T13" fmla="*/ 38100 h 64"/>
              <a:gd name="T14" fmla="*/ 115888 w 88"/>
              <a:gd name="T15" fmla="*/ 42863 h 64"/>
              <a:gd name="T16" fmla="*/ 138113 w 88"/>
              <a:gd name="T17" fmla="*/ 49213 h 64"/>
              <a:gd name="T18" fmla="*/ 115888 w 88"/>
              <a:gd name="T19" fmla="*/ 57150 h 64"/>
              <a:gd name="T20" fmla="*/ 92075 w 88"/>
              <a:gd name="T21" fmla="*/ 61913 h 64"/>
              <a:gd name="T22" fmla="*/ 68263 w 88"/>
              <a:gd name="T23" fmla="*/ 68263 h 64"/>
              <a:gd name="T24" fmla="*/ 50800 w 88"/>
              <a:gd name="T25" fmla="*/ 77788 h 64"/>
              <a:gd name="T26" fmla="*/ 19050 w 88"/>
              <a:gd name="T27" fmla="*/ 92075 h 64"/>
              <a:gd name="T28" fmla="*/ 1588 w 88"/>
              <a:gd name="T29" fmla="*/ 100013 h 64"/>
              <a:gd name="T30" fmla="*/ 0 w 88"/>
              <a:gd name="T31" fmla="*/ 98425 h 64"/>
              <a:gd name="T32" fmla="*/ 25400 w 88"/>
              <a:gd name="T33" fmla="*/ 49213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 h="64">
                <a:moveTo>
                  <a:pt x="16" y="31"/>
                </a:moveTo>
                <a:lnTo>
                  <a:pt x="0" y="1"/>
                </a:lnTo>
                <a:lnTo>
                  <a:pt x="1" y="0"/>
                </a:lnTo>
                <a:lnTo>
                  <a:pt x="12" y="5"/>
                </a:lnTo>
                <a:lnTo>
                  <a:pt x="32" y="14"/>
                </a:lnTo>
                <a:lnTo>
                  <a:pt x="43" y="19"/>
                </a:lnTo>
                <a:lnTo>
                  <a:pt x="58" y="24"/>
                </a:lnTo>
                <a:lnTo>
                  <a:pt x="73" y="27"/>
                </a:lnTo>
                <a:lnTo>
                  <a:pt x="87" y="31"/>
                </a:lnTo>
                <a:lnTo>
                  <a:pt x="73" y="36"/>
                </a:lnTo>
                <a:lnTo>
                  <a:pt x="58" y="39"/>
                </a:lnTo>
                <a:lnTo>
                  <a:pt x="43" y="43"/>
                </a:lnTo>
                <a:lnTo>
                  <a:pt x="32" y="49"/>
                </a:lnTo>
                <a:lnTo>
                  <a:pt x="12" y="58"/>
                </a:lnTo>
                <a:lnTo>
                  <a:pt x="1" y="63"/>
                </a:lnTo>
                <a:lnTo>
                  <a:pt x="0" y="62"/>
                </a:lnTo>
                <a:lnTo>
                  <a:pt x="16" y="31"/>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90" name="Line 34"/>
          <p:cNvSpPr>
            <a:spLocks noChangeShapeType="1"/>
          </p:cNvSpPr>
          <p:nvPr/>
        </p:nvSpPr>
        <p:spPr bwMode="auto">
          <a:xfrm flipV="1">
            <a:off x="1905000" y="4038600"/>
            <a:ext cx="6350" cy="390525"/>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91" name="Freeform 35"/>
          <p:cNvSpPr>
            <a:spLocks/>
          </p:cNvSpPr>
          <p:nvPr/>
        </p:nvSpPr>
        <p:spPr bwMode="auto">
          <a:xfrm>
            <a:off x="1517650" y="4113213"/>
            <a:ext cx="85725" cy="161925"/>
          </a:xfrm>
          <a:custGeom>
            <a:avLst/>
            <a:gdLst>
              <a:gd name="T0" fmla="*/ 42863 w 54"/>
              <a:gd name="T1" fmla="*/ 130175 h 102"/>
              <a:gd name="T2" fmla="*/ 1588 w 54"/>
              <a:gd name="T3" fmla="*/ 160338 h 102"/>
              <a:gd name="T4" fmla="*/ 0 w 54"/>
              <a:gd name="T5" fmla="*/ 158750 h 102"/>
              <a:gd name="T6" fmla="*/ 6350 w 54"/>
              <a:gd name="T7" fmla="*/ 138113 h 102"/>
              <a:gd name="T8" fmla="*/ 19050 w 54"/>
              <a:gd name="T9" fmla="*/ 100013 h 102"/>
              <a:gd name="T10" fmla="*/ 26988 w 54"/>
              <a:gd name="T11" fmla="*/ 82550 h 102"/>
              <a:gd name="T12" fmla="*/ 31750 w 54"/>
              <a:gd name="T13" fmla="*/ 53975 h 102"/>
              <a:gd name="T14" fmla="*/ 36513 w 54"/>
              <a:gd name="T15" fmla="*/ 25400 h 102"/>
              <a:gd name="T16" fmla="*/ 42863 w 54"/>
              <a:gd name="T17" fmla="*/ 0 h 102"/>
              <a:gd name="T18" fmla="*/ 47625 w 54"/>
              <a:gd name="T19" fmla="*/ 25400 h 102"/>
              <a:gd name="T20" fmla="*/ 52388 w 54"/>
              <a:gd name="T21" fmla="*/ 53975 h 102"/>
              <a:gd name="T22" fmla="*/ 58738 w 54"/>
              <a:gd name="T23" fmla="*/ 82550 h 102"/>
              <a:gd name="T24" fmla="*/ 65088 w 54"/>
              <a:gd name="T25" fmla="*/ 100013 h 102"/>
              <a:gd name="T26" fmla="*/ 77788 w 54"/>
              <a:gd name="T27" fmla="*/ 138113 h 102"/>
              <a:gd name="T28" fmla="*/ 84138 w 54"/>
              <a:gd name="T29" fmla="*/ 158750 h 102"/>
              <a:gd name="T30" fmla="*/ 84138 w 54"/>
              <a:gd name="T31" fmla="*/ 160338 h 102"/>
              <a:gd name="T32" fmla="*/ 42863 w 54"/>
              <a:gd name="T33" fmla="*/ 130175 h 1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102">
                <a:moveTo>
                  <a:pt x="27" y="82"/>
                </a:moveTo>
                <a:lnTo>
                  <a:pt x="1" y="101"/>
                </a:lnTo>
                <a:lnTo>
                  <a:pt x="0" y="100"/>
                </a:lnTo>
                <a:lnTo>
                  <a:pt x="4" y="87"/>
                </a:lnTo>
                <a:lnTo>
                  <a:pt x="12" y="63"/>
                </a:lnTo>
                <a:lnTo>
                  <a:pt x="17" y="52"/>
                </a:lnTo>
                <a:lnTo>
                  <a:pt x="20" y="34"/>
                </a:lnTo>
                <a:lnTo>
                  <a:pt x="23" y="16"/>
                </a:lnTo>
                <a:lnTo>
                  <a:pt x="27" y="0"/>
                </a:lnTo>
                <a:lnTo>
                  <a:pt x="30" y="16"/>
                </a:lnTo>
                <a:lnTo>
                  <a:pt x="33" y="34"/>
                </a:lnTo>
                <a:lnTo>
                  <a:pt x="37" y="52"/>
                </a:lnTo>
                <a:lnTo>
                  <a:pt x="41" y="63"/>
                </a:lnTo>
                <a:lnTo>
                  <a:pt x="49" y="87"/>
                </a:lnTo>
                <a:lnTo>
                  <a:pt x="53" y="100"/>
                </a:lnTo>
                <a:lnTo>
                  <a:pt x="53" y="101"/>
                </a:lnTo>
                <a:lnTo>
                  <a:pt x="27" y="82"/>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92" name="Freeform 36"/>
          <p:cNvSpPr>
            <a:spLocks/>
          </p:cNvSpPr>
          <p:nvPr/>
        </p:nvSpPr>
        <p:spPr bwMode="auto">
          <a:xfrm>
            <a:off x="1547813" y="3644900"/>
            <a:ext cx="85725" cy="161925"/>
          </a:xfrm>
          <a:custGeom>
            <a:avLst/>
            <a:gdLst>
              <a:gd name="T0" fmla="*/ 42863 w 54"/>
              <a:gd name="T1" fmla="*/ 131763 h 102"/>
              <a:gd name="T2" fmla="*/ 1588 w 54"/>
              <a:gd name="T3" fmla="*/ 160338 h 102"/>
              <a:gd name="T4" fmla="*/ 0 w 54"/>
              <a:gd name="T5" fmla="*/ 158750 h 102"/>
              <a:gd name="T6" fmla="*/ 6350 w 54"/>
              <a:gd name="T7" fmla="*/ 138113 h 102"/>
              <a:gd name="T8" fmla="*/ 19050 w 54"/>
              <a:gd name="T9" fmla="*/ 100013 h 102"/>
              <a:gd name="T10" fmla="*/ 26988 w 54"/>
              <a:gd name="T11" fmla="*/ 82550 h 102"/>
              <a:gd name="T12" fmla="*/ 31750 w 54"/>
              <a:gd name="T13" fmla="*/ 53975 h 102"/>
              <a:gd name="T14" fmla="*/ 36513 w 54"/>
              <a:gd name="T15" fmla="*/ 25400 h 102"/>
              <a:gd name="T16" fmla="*/ 42863 w 54"/>
              <a:gd name="T17" fmla="*/ 0 h 102"/>
              <a:gd name="T18" fmla="*/ 47625 w 54"/>
              <a:gd name="T19" fmla="*/ 25400 h 102"/>
              <a:gd name="T20" fmla="*/ 52388 w 54"/>
              <a:gd name="T21" fmla="*/ 53975 h 102"/>
              <a:gd name="T22" fmla="*/ 58738 w 54"/>
              <a:gd name="T23" fmla="*/ 82550 h 102"/>
              <a:gd name="T24" fmla="*/ 65088 w 54"/>
              <a:gd name="T25" fmla="*/ 100013 h 102"/>
              <a:gd name="T26" fmla="*/ 77788 w 54"/>
              <a:gd name="T27" fmla="*/ 138113 h 102"/>
              <a:gd name="T28" fmla="*/ 84138 w 54"/>
              <a:gd name="T29" fmla="*/ 158750 h 102"/>
              <a:gd name="T30" fmla="*/ 84138 w 54"/>
              <a:gd name="T31" fmla="*/ 160338 h 102"/>
              <a:gd name="T32" fmla="*/ 42863 w 54"/>
              <a:gd name="T33" fmla="*/ 131763 h 1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102">
                <a:moveTo>
                  <a:pt x="27" y="83"/>
                </a:moveTo>
                <a:lnTo>
                  <a:pt x="1" y="101"/>
                </a:lnTo>
                <a:lnTo>
                  <a:pt x="0" y="100"/>
                </a:lnTo>
                <a:lnTo>
                  <a:pt x="4" y="87"/>
                </a:lnTo>
                <a:lnTo>
                  <a:pt x="12" y="63"/>
                </a:lnTo>
                <a:lnTo>
                  <a:pt x="17" y="52"/>
                </a:lnTo>
                <a:lnTo>
                  <a:pt x="20" y="34"/>
                </a:lnTo>
                <a:lnTo>
                  <a:pt x="23" y="16"/>
                </a:lnTo>
                <a:lnTo>
                  <a:pt x="27" y="0"/>
                </a:lnTo>
                <a:lnTo>
                  <a:pt x="30" y="16"/>
                </a:lnTo>
                <a:lnTo>
                  <a:pt x="33" y="34"/>
                </a:lnTo>
                <a:lnTo>
                  <a:pt x="37" y="52"/>
                </a:lnTo>
                <a:lnTo>
                  <a:pt x="41" y="63"/>
                </a:lnTo>
                <a:lnTo>
                  <a:pt x="49" y="87"/>
                </a:lnTo>
                <a:lnTo>
                  <a:pt x="53" y="100"/>
                </a:lnTo>
                <a:lnTo>
                  <a:pt x="53" y="101"/>
                </a:lnTo>
                <a:lnTo>
                  <a:pt x="27" y="83"/>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93" name="Line 37"/>
          <p:cNvSpPr>
            <a:spLocks noChangeShapeType="1"/>
          </p:cNvSpPr>
          <p:nvPr/>
        </p:nvSpPr>
        <p:spPr bwMode="auto">
          <a:xfrm flipH="1">
            <a:off x="5232401" y="4154163"/>
            <a:ext cx="617538" cy="7889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7794" name="Rectangle 38"/>
          <p:cNvSpPr>
            <a:spLocks noChangeArrowheads="1"/>
          </p:cNvSpPr>
          <p:nvPr/>
        </p:nvSpPr>
        <p:spPr bwMode="auto">
          <a:xfrm>
            <a:off x="5855926" y="3691156"/>
            <a:ext cx="2974975" cy="555625"/>
          </a:xfrm>
          <a:prstGeom prst="rect">
            <a:avLst/>
          </a:prstGeom>
          <a:solidFill>
            <a:schemeClr val="accent5">
              <a:lumMod val="60000"/>
              <a:lumOff val="40000"/>
              <a:alpha val="50000"/>
            </a:schemeClr>
          </a:solidFill>
          <a:ln>
            <a:noFill/>
          </a:ln>
          <a:effectLs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5000"/>
              </a:lnSpc>
            </a:pPr>
            <a:r>
              <a:rPr lang="it-IT" altLang="en-US" dirty="0"/>
              <a:t>Il policy-maker accomoda lo shock espandendo la AD</a:t>
            </a:r>
          </a:p>
        </p:txBody>
      </p:sp>
      <p:sp>
        <p:nvSpPr>
          <p:cNvPr id="117795" name="Rectangle 39"/>
          <p:cNvSpPr>
            <a:spLocks noChangeArrowheads="1"/>
          </p:cNvSpPr>
          <p:nvPr/>
        </p:nvSpPr>
        <p:spPr bwMode="auto">
          <a:xfrm>
            <a:off x="6030913" y="5106988"/>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2</a:t>
            </a:r>
          </a:p>
        </p:txBody>
      </p:sp>
      <p:sp>
        <p:nvSpPr>
          <p:cNvPr id="117796" name="Freeform 40"/>
          <p:cNvSpPr>
            <a:spLocks/>
          </p:cNvSpPr>
          <p:nvPr/>
        </p:nvSpPr>
        <p:spPr bwMode="auto">
          <a:xfrm>
            <a:off x="4173538" y="4445000"/>
            <a:ext cx="111125" cy="119063"/>
          </a:xfrm>
          <a:custGeom>
            <a:avLst/>
            <a:gdLst>
              <a:gd name="T0" fmla="*/ 44450 w 70"/>
              <a:gd name="T1" fmla="*/ 117475 h 75"/>
              <a:gd name="T2" fmla="*/ 65088 w 70"/>
              <a:gd name="T3" fmla="*/ 117475 h 75"/>
              <a:gd name="T4" fmla="*/ 88900 w 70"/>
              <a:gd name="T5" fmla="*/ 92075 h 75"/>
              <a:gd name="T6" fmla="*/ 109538 w 70"/>
              <a:gd name="T7" fmla="*/ 69850 h 75"/>
              <a:gd name="T8" fmla="*/ 88900 w 70"/>
              <a:gd name="T9" fmla="*/ 23813 h 75"/>
              <a:gd name="T10" fmla="*/ 65088 w 70"/>
              <a:gd name="T11" fmla="*/ 23813 h 75"/>
              <a:gd name="T12" fmla="*/ 44450 w 70"/>
              <a:gd name="T13" fmla="*/ 0 h 75"/>
              <a:gd name="T14" fmla="*/ 20638 w 70"/>
              <a:gd name="T15" fmla="*/ 23813 h 75"/>
              <a:gd name="T16" fmla="*/ 0 w 70"/>
              <a:gd name="T17" fmla="*/ 23813 h 75"/>
              <a:gd name="T18" fmla="*/ 0 w 70"/>
              <a:gd name="T19" fmla="*/ 69850 h 75"/>
              <a:gd name="T20" fmla="*/ 0 w 70"/>
              <a:gd name="T21" fmla="*/ 92075 h 75"/>
              <a:gd name="T22" fmla="*/ 20638 w 70"/>
              <a:gd name="T23" fmla="*/ 117475 h 75"/>
              <a:gd name="T24" fmla="*/ 44450 w 70"/>
              <a:gd name="T25" fmla="*/ 117475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75">
                <a:moveTo>
                  <a:pt x="28" y="74"/>
                </a:moveTo>
                <a:lnTo>
                  <a:pt x="41" y="74"/>
                </a:lnTo>
                <a:lnTo>
                  <a:pt x="56" y="58"/>
                </a:lnTo>
                <a:lnTo>
                  <a:pt x="69" y="44"/>
                </a:lnTo>
                <a:lnTo>
                  <a:pt x="56" y="15"/>
                </a:lnTo>
                <a:lnTo>
                  <a:pt x="41" y="15"/>
                </a:lnTo>
                <a:lnTo>
                  <a:pt x="28" y="0"/>
                </a:lnTo>
                <a:lnTo>
                  <a:pt x="13" y="15"/>
                </a:lnTo>
                <a:lnTo>
                  <a:pt x="0" y="15"/>
                </a:lnTo>
                <a:lnTo>
                  <a:pt x="0" y="44"/>
                </a:lnTo>
                <a:lnTo>
                  <a:pt x="0" y="58"/>
                </a:lnTo>
                <a:lnTo>
                  <a:pt x="13" y="74"/>
                </a:lnTo>
                <a:lnTo>
                  <a:pt x="28"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97" name="Freeform 41"/>
          <p:cNvSpPr>
            <a:spLocks/>
          </p:cNvSpPr>
          <p:nvPr/>
        </p:nvSpPr>
        <p:spPr bwMode="auto">
          <a:xfrm>
            <a:off x="4170363" y="3586163"/>
            <a:ext cx="111125" cy="119062"/>
          </a:xfrm>
          <a:custGeom>
            <a:avLst/>
            <a:gdLst>
              <a:gd name="T0" fmla="*/ 44450 w 70"/>
              <a:gd name="T1" fmla="*/ 117475 h 75"/>
              <a:gd name="T2" fmla="*/ 65088 w 70"/>
              <a:gd name="T3" fmla="*/ 117475 h 75"/>
              <a:gd name="T4" fmla="*/ 88900 w 70"/>
              <a:gd name="T5" fmla="*/ 92075 h 75"/>
              <a:gd name="T6" fmla="*/ 109538 w 70"/>
              <a:gd name="T7" fmla="*/ 69850 h 75"/>
              <a:gd name="T8" fmla="*/ 88900 w 70"/>
              <a:gd name="T9" fmla="*/ 23812 h 75"/>
              <a:gd name="T10" fmla="*/ 65088 w 70"/>
              <a:gd name="T11" fmla="*/ 23812 h 75"/>
              <a:gd name="T12" fmla="*/ 44450 w 70"/>
              <a:gd name="T13" fmla="*/ 0 h 75"/>
              <a:gd name="T14" fmla="*/ 20638 w 70"/>
              <a:gd name="T15" fmla="*/ 23812 h 75"/>
              <a:gd name="T16" fmla="*/ 0 w 70"/>
              <a:gd name="T17" fmla="*/ 23812 h 75"/>
              <a:gd name="T18" fmla="*/ 0 w 70"/>
              <a:gd name="T19" fmla="*/ 69850 h 75"/>
              <a:gd name="T20" fmla="*/ 0 w 70"/>
              <a:gd name="T21" fmla="*/ 92075 h 75"/>
              <a:gd name="T22" fmla="*/ 20638 w 70"/>
              <a:gd name="T23" fmla="*/ 117475 h 75"/>
              <a:gd name="T24" fmla="*/ 44450 w 70"/>
              <a:gd name="T25" fmla="*/ 117475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75">
                <a:moveTo>
                  <a:pt x="28" y="74"/>
                </a:moveTo>
                <a:lnTo>
                  <a:pt x="41" y="74"/>
                </a:lnTo>
                <a:lnTo>
                  <a:pt x="56" y="58"/>
                </a:lnTo>
                <a:lnTo>
                  <a:pt x="69" y="44"/>
                </a:lnTo>
                <a:lnTo>
                  <a:pt x="56" y="15"/>
                </a:lnTo>
                <a:lnTo>
                  <a:pt x="41" y="15"/>
                </a:lnTo>
                <a:lnTo>
                  <a:pt x="28" y="0"/>
                </a:lnTo>
                <a:lnTo>
                  <a:pt x="13" y="15"/>
                </a:lnTo>
                <a:lnTo>
                  <a:pt x="0" y="15"/>
                </a:lnTo>
                <a:lnTo>
                  <a:pt x="0" y="44"/>
                </a:lnTo>
                <a:lnTo>
                  <a:pt x="0" y="58"/>
                </a:lnTo>
                <a:lnTo>
                  <a:pt x="13" y="74"/>
                </a:lnTo>
                <a:lnTo>
                  <a:pt x="28"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98" name="Freeform 42"/>
          <p:cNvSpPr>
            <a:spLocks/>
          </p:cNvSpPr>
          <p:nvPr/>
        </p:nvSpPr>
        <p:spPr bwMode="auto">
          <a:xfrm>
            <a:off x="3657600" y="3946525"/>
            <a:ext cx="111125" cy="119063"/>
          </a:xfrm>
          <a:custGeom>
            <a:avLst/>
            <a:gdLst>
              <a:gd name="T0" fmla="*/ 44450 w 70"/>
              <a:gd name="T1" fmla="*/ 117475 h 75"/>
              <a:gd name="T2" fmla="*/ 65088 w 70"/>
              <a:gd name="T3" fmla="*/ 117475 h 75"/>
              <a:gd name="T4" fmla="*/ 88900 w 70"/>
              <a:gd name="T5" fmla="*/ 92075 h 75"/>
              <a:gd name="T6" fmla="*/ 109538 w 70"/>
              <a:gd name="T7" fmla="*/ 69850 h 75"/>
              <a:gd name="T8" fmla="*/ 88900 w 70"/>
              <a:gd name="T9" fmla="*/ 23813 h 75"/>
              <a:gd name="T10" fmla="*/ 65088 w 70"/>
              <a:gd name="T11" fmla="*/ 23813 h 75"/>
              <a:gd name="T12" fmla="*/ 44450 w 70"/>
              <a:gd name="T13" fmla="*/ 0 h 75"/>
              <a:gd name="T14" fmla="*/ 20638 w 70"/>
              <a:gd name="T15" fmla="*/ 23813 h 75"/>
              <a:gd name="T16" fmla="*/ 0 w 70"/>
              <a:gd name="T17" fmla="*/ 23813 h 75"/>
              <a:gd name="T18" fmla="*/ 0 w 70"/>
              <a:gd name="T19" fmla="*/ 69850 h 75"/>
              <a:gd name="T20" fmla="*/ 0 w 70"/>
              <a:gd name="T21" fmla="*/ 92075 h 75"/>
              <a:gd name="T22" fmla="*/ 20638 w 70"/>
              <a:gd name="T23" fmla="*/ 117475 h 75"/>
              <a:gd name="T24" fmla="*/ 44450 w 70"/>
              <a:gd name="T25" fmla="*/ 117475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75">
                <a:moveTo>
                  <a:pt x="28" y="74"/>
                </a:moveTo>
                <a:lnTo>
                  <a:pt x="41" y="74"/>
                </a:lnTo>
                <a:lnTo>
                  <a:pt x="56" y="58"/>
                </a:lnTo>
                <a:lnTo>
                  <a:pt x="69" y="44"/>
                </a:lnTo>
                <a:lnTo>
                  <a:pt x="56" y="15"/>
                </a:lnTo>
                <a:lnTo>
                  <a:pt x="41" y="15"/>
                </a:lnTo>
                <a:lnTo>
                  <a:pt x="28" y="0"/>
                </a:lnTo>
                <a:lnTo>
                  <a:pt x="13" y="15"/>
                </a:lnTo>
                <a:lnTo>
                  <a:pt x="0" y="15"/>
                </a:lnTo>
                <a:lnTo>
                  <a:pt x="0" y="44"/>
                </a:lnTo>
                <a:lnTo>
                  <a:pt x="0" y="58"/>
                </a:lnTo>
                <a:lnTo>
                  <a:pt x="13" y="74"/>
                </a:lnTo>
                <a:lnTo>
                  <a:pt x="28"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99" name="Line 43"/>
          <p:cNvSpPr>
            <a:spLocks noChangeShapeType="1"/>
          </p:cNvSpPr>
          <p:nvPr/>
        </p:nvSpPr>
        <p:spPr bwMode="auto">
          <a:xfrm>
            <a:off x="3713163" y="4048125"/>
            <a:ext cx="0" cy="1957388"/>
          </a:xfrm>
          <a:prstGeom prst="line">
            <a:avLst/>
          </a:prstGeom>
          <a:ln w="952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wrap="none" anchor="ctr"/>
          <a:lstStyle/>
          <a:p>
            <a:endParaRPr lang="it-IT"/>
          </a:p>
        </p:txBody>
      </p:sp>
      <p:sp>
        <p:nvSpPr>
          <p:cNvPr id="117800" name="Rectangle 44"/>
          <p:cNvSpPr>
            <a:spLocks noChangeArrowheads="1"/>
          </p:cNvSpPr>
          <p:nvPr/>
        </p:nvSpPr>
        <p:spPr bwMode="auto">
          <a:xfrm>
            <a:off x="3568700" y="3608387"/>
            <a:ext cx="368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b="1" dirty="0">
                <a:solidFill>
                  <a:srgbClr val="000000"/>
                </a:solidFill>
              </a:rPr>
              <a:t>B</a:t>
            </a:r>
          </a:p>
        </p:txBody>
      </p:sp>
      <p:sp>
        <p:nvSpPr>
          <p:cNvPr id="117801" name="Text Box 45"/>
          <p:cNvSpPr txBox="1">
            <a:spLocks noChangeArrowheads="1"/>
          </p:cNvSpPr>
          <p:nvPr/>
        </p:nvSpPr>
        <p:spPr bwMode="auto">
          <a:xfrm>
            <a:off x="3972719" y="5964238"/>
            <a:ext cx="639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400" b="1" i="1" dirty="0">
                <a:latin typeface="Times New Roman" panose="02020603050405020304" pitchFamily="18" charset="0"/>
              </a:rPr>
              <a:t>Y</a:t>
            </a:r>
            <a:r>
              <a:rPr lang="it-IT" altLang="en-US" sz="2400" b="1" i="1" baseline="30000" dirty="0">
                <a:latin typeface="Times New Roman" panose="02020603050405020304" pitchFamily="18" charset="0"/>
              </a:rPr>
              <a:t>FE</a:t>
            </a:r>
            <a:endParaRPr lang="it-IT" altLang="en-US" sz="2400" i="1" dirty="0">
              <a:latin typeface="Times New Roman" panose="02020603050405020304" pitchFamily="18" charset="0"/>
            </a:endParaRPr>
          </a:p>
        </p:txBody>
      </p:sp>
      <p:sp>
        <p:nvSpPr>
          <p:cNvPr id="117802" name="Text Box 46"/>
          <p:cNvSpPr txBox="1">
            <a:spLocks noChangeArrowheads="1"/>
          </p:cNvSpPr>
          <p:nvPr/>
        </p:nvSpPr>
        <p:spPr bwMode="auto">
          <a:xfrm>
            <a:off x="3506248" y="5933281"/>
            <a:ext cx="471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400" b="1" i="1" dirty="0">
                <a:latin typeface="Times New Roman" panose="02020603050405020304" pitchFamily="18" charset="0"/>
              </a:rPr>
              <a:t>Y</a:t>
            </a:r>
            <a:r>
              <a:rPr lang="it-IT" altLang="en-US" sz="2400" b="1" i="1" baseline="-25000" dirty="0">
                <a:latin typeface="Times New Roman" panose="02020603050405020304" pitchFamily="18" charset="0"/>
              </a:rPr>
              <a:t>1</a:t>
            </a:r>
            <a:endParaRPr lang="it-IT" altLang="en-US" sz="2400" i="1" dirty="0">
              <a:latin typeface="Times New Roman" panose="02020603050405020304" pitchFamily="18" charset="0"/>
            </a:endParaRPr>
          </a:p>
        </p:txBody>
      </p:sp>
      <p:sp>
        <p:nvSpPr>
          <p:cNvPr id="117803" name="Line 47"/>
          <p:cNvSpPr>
            <a:spLocks noChangeShapeType="1"/>
          </p:cNvSpPr>
          <p:nvPr/>
        </p:nvSpPr>
        <p:spPr bwMode="auto">
          <a:xfrm flipV="1">
            <a:off x="1905000" y="3657600"/>
            <a:ext cx="6350" cy="304800"/>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8" name="Line 15"/>
          <p:cNvSpPr>
            <a:spLocks noChangeShapeType="1"/>
          </p:cNvSpPr>
          <p:nvPr/>
        </p:nvSpPr>
        <p:spPr bwMode="auto">
          <a:xfrm flipV="1">
            <a:off x="2180432" y="2085700"/>
            <a:ext cx="3333750" cy="2287588"/>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0" name="Freeform 41"/>
          <p:cNvSpPr>
            <a:spLocks/>
          </p:cNvSpPr>
          <p:nvPr/>
        </p:nvSpPr>
        <p:spPr bwMode="auto">
          <a:xfrm>
            <a:off x="3768438" y="3167063"/>
            <a:ext cx="111125" cy="119062"/>
          </a:xfrm>
          <a:custGeom>
            <a:avLst/>
            <a:gdLst>
              <a:gd name="T0" fmla="*/ 44450 w 70"/>
              <a:gd name="T1" fmla="*/ 117475 h 75"/>
              <a:gd name="T2" fmla="*/ 65088 w 70"/>
              <a:gd name="T3" fmla="*/ 117475 h 75"/>
              <a:gd name="T4" fmla="*/ 88900 w 70"/>
              <a:gd name="T5" fmla="*/ 92075 h 75"/>
              <a:gd name="T6" fmla="*/ 109538 w 70"/>
              <a:gd name="T7" fmla="*/ 69850 h 75"/>
              <a:gd name="T8" fmla="*/ 88900 w 70"/>
              <a:gd name="T9" fmla="*/ 23812 h 75"/>
              <a:gd name="T10" fmla="*/ 65088 w 70"/>
              <a:gd name="T11" fmla="*/ 23812 h 75"/>
              <a:gd name="T12" fmla="*/ 44450 w 70"/>
              <a:gd name="T13" fmla="*/ 0 h 75"/>
              <a:gd name="T14" fmla="*/ 20638 w 70"/>
              <a:gd name="T15" fmla="*/ 23812 h 75"/>
              <a:gd name="T16" fmla="*/ 0 w 70"/>
              <a:gd name="T17" fmla="*/ 23812 h 75"/>
              <a:gd name="T18" fmla="*/ 0 w 70"/>
              <a:gd name="T19" fmla="*/ 69850 h 75"/>
              <a:gd name="T20" fmla="*/ 0 w 70"/>
              <a:gd name="T21" fmla="*/ 92075 h 75"/>
              <a:gd name="T22" fmla="*/ 20638 w 70"/>
              <a:gd name="T23" fmla="*/ 117475 h 75"/>
              <a:gd name="T24" fmla="*/ 44450 w 70"/>
              <a:gd name="T25" fmla="*/ 117475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75">
                <a:moveTo>
                  <a:pt x="28" y="74"/>
                </a:moveTo>
                <a:lnTo>
                  <a:pt x="41" y="74"/>
                </a:lnTo>
                <a:lnTo>
                  <a:pt x="56" y="58"/>
                </a:lnTo>
                <a:lnTo>
                  <a:pt x="69" y="44"/>
                </a:lnTo>
                <a:lnTo>
                  <a:pt x="56" y="15"/>
                </a:lnTo>
                <a:lnTo>
                  <a:pt x="41" y="15"/>
                </a:lnTo>
                <a:lnTo>
                  <a:pt x="28" y="0"/>
                </a:lnTo>
                <a:lnTo>
                  <a:pt x="13" y="15"/>
                </a:lnTo>
                <a:lnTo>
                  <a:pt x="0" y="15"/>
                </a:lnTo>
                <a:lnTo>
                  <a:pt x="0" y="44"/>
                </a:lnTo>
                <a:lnTo>
                  <a:pt x="0" y="58"/>
                </a:lnTo>
                <a:lnTo>
                  <a:pt x="13" y="74"/>
                </a:lnTo>
                <a:lnTo>
                  <a:pt x="28"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pic>
        <p:nvPicPr>
          <p:cNvPr id="3" name="Immagine 2"/>
          <p:cNvPicPr>
            <a:picLocks noChangeAspect="1"/>
          </p:cNvPicPr>
          <p:nvPr/>
        </p:nvPicPr>
        <p:blipFill>
          <a:blip r:embed="rId3"/>
          <a:stretch>
            <a:fillRect/>
          </a:stretch>
        </p:blipFill>
        <p:spPr>
          <a:xfrm>
            <a:off x="4212764" y="2883638"/>
            <a:ext cx="109738" cy="121931"/>
          </a:xfrm>
          <a:prstGeom prst="rect">
            <a:avLst/>
          </a:prstGeom>
        </p:spPr>
      </p:pic>
      <p:sp>
        <p:nvSpPr>
          <p:cNvPr id="54" name="Rectangle 29"/>
          <p:cNvSpPr>
            <a:spLocks noChangeArrowheads="1"/>
          </p:cNvSpPr>
          <p:nvPr/>
        </p:nvSpPr>
        <p:spPr bwMode="auto">
          <a:xfrm>
            <a:off x="5245153" y="1785486"/>
            <a:ext cx="80951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ASBP</a:t>
            </a:r>
            <a:r>
              <a:rPr lang="it-IT" altLang="en-US" sz="2000" b="1" i="1" baseline="-25000" dirty="0">
                <a:solidFill>
                  <a:srgbClr val="000000"/>
                </a:solidFill>
              </a:rPr>
              <a:t>3</a:t>
            </a:r>
          </a:p>
        </p:txBody>
      </p:sp>
      <p:sp>
        <p:nvSpPr>
          <p:cNvPr id="56" name="Line 18"/>
          <p:cNvSpPr>
            <a:spLocks noChangeShapeType="1"/>
          </p:cNvSpPr>
          <p:nvPr/>
        </p:nvSpPr>
        <p:spPr bwMode="auto">
          <a:xfrm flipH="1" flipV="1">
            <a:off x="3362325" y="2043402"/>
            <a:ext cx="3006725" cy="2967037"/>
          </a:xfrm>
          <a:prstGeom prst="line">
            <a:avLst/>
          </a:prstGeom>
          <a:noFill/>
          <a:ln w="25400">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7" name="Rectangle 39"/>
          <p:cNvSpPr>
            <a:spLocks noChangeArrowheads="1"/>
          </p:cNvSpPr>
          <p:nvPr/>
        </p:nvSpPr>
        <p:spPr bwMode="auto">
          <a:xfrm>
            <a:off x="6396038" y="4737895"/>
            <a:ext cx="4664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3</a:t>
            </a:r>
          </a:p>
        </p:txBody>
      </p:sp>
      <p:sp>
        <p:nvSpPr>
          <p:cNvPr id="6" name="CasellaDiTesto 5"/>
          <p:cNvSpPr txBox="1"/>
          <p:nvPr/>
        </p:nvSpPr>
        <p:spPr>
          <a:xfrm>
            <a:off x="30225" y="6268463"/>
            <a:ext cx="8870826" cy="584775"/>
          </a:xfrm>
          <a:prstGeom prst="rect">
            <a:avLst/>
          </a:prstGeom>
          <a:solidFill>
            <a:schemeClr val="accent5">
              <a:lumMod val="60000"/>
              <a:lumOff val="40000"/>
              <a:alpha val="50000"/>
            </a:schemeClr>
          </a:solidFill>
        </p:spPr>
        <p:txBody>
          <a:bodyPr wrap="square" rtlCol="0">
            <a:spAutoFit/>
          </a:bodyPr>
          <a:lstStyle/>
          <a:p>
            <a:r>
              <a:rPr lang="en-US" sz="1600" dirty="0"/>
              <a:t>Le </a:t>
            </a:r>
            <a:r>
              <a:rPr lang="en-US" sz="1600" dirty="0" err="1"/>
              <a:t>linee</a:t>
            </a:r>
            <a:r>
              <a:rPr lang="en-US" sz="1600" dirty="0"/>
              <a:t> </a:t>
            </a:r>
            <a:r>
              <a:rPr lang="en-US" sz="1600" dirty="0" err="1"/>
              <a:t>tratteggiate</a:t>
            </a:r>
            <a:r>
              <a:rPr lang="en-US" sz="1600" dirty="0"/>
              <a:t> ASPB3 e AD3 </a:t>
            </a:r>
            <a:r>
              <a:rPr lang="en-US" sz="1600" dirty="0" err="1"/>
              <a:t>indicano</a:t>
            </a:r>
            <a:r>
              <a:rPr lang="en-US" sz="1600" dirty="0"/>
              <a:t> </a:t>
            </a:r>
            <a:r>
              <a:rPr lang="en-US" sz="1600" dirty="0" err="1"/>
              <a:t>che</a:t>
            </a:r>
            <a:r>
              <a:rPr lang="en-US" sz="1600" dirty="0"/>
              <a:t> </a:t>
            </a:r>
            <a:r>
              <a:rPr lang="en-US" sz="1600" dirty="0" err="1"/>
              <a:t>il</a:t>
            </a:r>
            <a:r>
              <a:rPr lang="en-US" sz="1600" dirty="0"/>
              <a:t> </a:t>
            </a:r>
            <a:r>
              <a:rPr lang="en-US" sz="1600" dirty="0" err="1"/>
              <a:t>processo</a:t>
            </a:r>
            <a:r>
              <a:rPr lang="en-US" sz="1600" dirty="0"/>
              <a:t> di </a:t>
            </a:r>
            <a:r>
              <a:rPr lang="en-US" sz="1600" dirty="0" err="1"/>
              <a:t>accodamento</a:t>
            </a:r>
            <a:r>
              <a:rPr lang="en-US" sz="1600" dirty="0"/>
              <a:t> </a:t>
            </a:r>
            <a:r>
              <a:rPr lang="en-US" sz="1600" dirty="0" err="1"/>
              <a:t>inflazionistico</a:t>
            </a:r>
            <a:r>
              <a:rPr lang="en-US" sz="1600" dirty="0"/>
              <a:t> </a:t>
            </a:r>
            <a:r>
              <a:rPr lang="en-US" sz="1600" dirty="0" err="1"/>
              <a:t>può</a:t>
            </a:r>
            <a:r>
              <a:rPr lang="en-US" sz="1600" dirty="0"/>
              <a:t> </a:t>
            </a:r>
            <a:r>
              <a:rPr lang="en-US" sz="1600" dirty="0" err="1"/>
              <a:t>andare</a:t>
            </a:r>
            <a:r>
              <a:rPr lang="en-US" sz="1600" dirty="0"/>
              <a:t> </a:t>
            </a:r>
            <a:r>
              <a:rPr lang="en-US" sz="1600" dirty="0" err="1"/>
              <a:t>avanti</a:t>
            </a:r>
            <a:r>
              <a:rPr lang="en-US" sz="1600" dirty="0"/>
              <a:t>, con la </a:t>
            </a:r>
            <a:r>
              <a:rPr lang="en-US" sz="1600" dirty="0" err="1"/>
              <a:t>conseguenza</a:t>
            </a:r>
            <a:r>
              <a:rPr lang="en-US" sz="1600" dirty="0"/>
              <a:t> di </a:t>
            </a:r>
            <a:r>
              <a:rPr lang="en-US" sz="1600" dirty="0" err="1"/>
              <a:t>ulteriore</a:t>
            </a:r>
            <a:r>
              <a:rPr lang="en-US" sz="1600" dirty="0"/>
              <a:t> </a:t>
            </a:r>
            <a:r>
              <a:rPr lang="en-US" sz="1600" dirty="0" err="1"/>
              <a:t>stagflazione</a:t>
            </a:r>
            <a:r>
              <a:rPr lang="en-US" sz="1600" dirty="0"/>
              <a:t>.  </a:t>
            </a:r>
          </a:p>
        </p:txBody>
      </p:sp>
      <p:sp>
        <p:nvSpPr>
          <p:cNvPr id="7" name="Rettangolo 6">
            <a:extLst>
              <a:ext uri="{FF2B5EF4-FFF2-40B4-BE49-F238E27FC236}">
                <a16:creationId xmlns:a16="http://schemas.microsoft.com/office/drawing/2014/main" id="{9AC4D118-A058-48FD-AC8B-18484DA576F0}"/>
              </a:ext>
            </a:extLst>
          </p:cNvPr>
          <p:cNvSpPr/>
          <p:nvPr/>
        </p:nvSpPr>
        <p:spPr>
          <a:xfrm>
            <a:off x="3617350" y="2820990"/>
            <a:ext cx="351378" cy="369332"/>
          </a:xfrm>
          <a:prstGeom prst="rect">
            <a:avLst/>
          </a:prstGeom>
        </p:spPr>
        <p:txBody>
          <a:bodyPr wrap="none">
            <a:spAutoFit/>
          </a:bodyPr>
          <a:lstStyle/>
          <a:p>
            <a:r>
              <a:rPr lang="it-IT" altLang="en-US" b="1" dirty="0">
                <a:solidFill>
                  <a:srgbClr val="000000"/>
                </a:solidFill>
              </a:rPr>
              <a:t>D</a:t>
            </a:r>
          </a:p>
        </p:txBody>
      </p:sp>
      <p:sp>
        <p:nvSpPr>
          <p:cNvPr id="8" name="Rettangolo 7">
            <a:extLst>
              <a:ext uri="{FF2B5EF4-FFF2-40B4-BE49-F238E27FC236}">
                <a16:creationId xmlns:a16="http://schemas.microsoft.com/office/drawing/2014/main" id="{7E750147-FAFC-44A7-91D7-0598D4E50380}"/>
              </a:ext>
            </a:extLst>
          </p:cNvPr>
          <p:cNvSpPr/>
          <p:nvPr/>
        </p:nvSpPr>
        <p:spPr>
          <a:xfrm>
            <a:off x="4337709" y="2727324"/>
            <a:ext cx="344358" cy="369332"/>
          </a:xfrm>
          <a:prstGeom prst="rect">
            <a:avLst/>
          </a:prstGeom>
        </p:spPr>
        <p:txBody>
          <a:bodyPr wrap="square">
            <a:spAutoFit/>
          </a:bodyPr>
          <a:lstStyle/>
          <a:p>
            <a:r>
              <a:rPr lang="it-IT" altLang="en-US" b="1" dirty="0">
                <a:solidFill>
                  <a:srgbClr val="000000"/>
                </a:solidFill>
              </a:rPr>
              <a:t>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7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77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77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779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777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779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777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778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780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77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4" grpId="0" animBg="1"/>
      <p:bldP spid="117777" grpId="0"/>
      <p:bldP spid="117780" grpId="0" animBg="1"/>
      <p:bldP spid="117781" grpId="0"/>
      <p:bldP spid="117788" grpId="0" animBg="1"/>
      <p:bldP spid="117793" grpId="0" animBg="1"/>
      <p:bldP spid="117794" grpId="0" animBg="1"/>
      <p:bldP spid="117795" grpId="0"/>
      <p:bldP spid="117797" grpId="0" animBg="1"/>
      <p:bldP spid="117803" grpId="0" animBg="1"/>
      <p:bldP spid="48" grpId="0" animBg="1"/>
      <p:bldP spid="50" grpId="0" animBg="1"/>
      <p:bldP spid="54" grpId="0"/>
      <p:bldP spid="56" grpId="0" animBg="1"/>
      <p:bldP spid="57" grpId="0"/>
      <p:bldP spid="6" grpId="0" animBg="1"/>
      <p:bldP spid="7" grpId="0"/>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457200" y="0"/>
            <a:ext cx="8229600" cy="765175"/>
          </a:xfrm>
        </p:spPr>
        <p:txBody>
          <a:bodyPr/>
          <a:lstStyle/>
          <a:p>
            <a:pPr eaLnBrk="1" hangingPunct="1"/>
            <a:r>
              <a:rPr lang="it-IT" altLang="en-US" sz="3600">
                <a:latin typeface="Times New Roman" panose="02020603050405020304" pitchFamily="18" charset="0"/>
              </a:rPr>
              <a:t>Ricapitolando…</a:t>
            </a:r>
          </a:p>
        </p:txBody>
      </p:sp>
      <p:sp>
        <p:nvSpPr>
          <p:cNvPr id="119811" name="Rectangle 3"/>
          <p:cNvSpPr>
            <a:spLocks noGrp="1" noChangeArrowheads="1"/>
          </p:cNvSpPr>
          <p:nvPr>
            <p:ph type="body" idx="1"/>
          </p:nvPr>
        </p:nvSpPr>
        <p:spPr>
          <a:xfrm>
            <a:off x="179388" y="765175"/>
            <a:ext cx="8785225" cy="6092825"/>
          </a:xfrm>
        </p:spPr>
        <p:txBody>
          <a:bodyPr/>
          <a:lstStyle/>
          <a:p>
            <a:pPr eaLnBrk="1" hangingPunct="1">
              <a:lnSpc>
                <a:spcPct val="85000"/>
              </a:lnSpc>
            </a:pPr>
            <a:r>
              <a:rPr lang="it-IT" altLang="en-US" sz="2400" dirty="0">
                <a:latin typeface="Times New Roman" panose="02020603050405020304" pitchFamily="18" charset="0"/>
              </a:rPr>
              <a:t>Esistono </a:t>
            </a:r>
            <a:r>
              <a:rPr lang="it-IT" altLang="en-US" sz="2400" u="sng" dirty="0">
                <a:latin typeface="Times New Roman" panose="02020603050405020304" pitchFamily="18" charset="0"/>
              </a:rPr>
              <a:t>due tipi di shock</a:t>
            </a:r>
            <a:r>
              <a:rPr lang="it-IT" altLang="en-US" sz="2400" dirty="0">
                <a:latin typeface="Times New Roman" panose="02020603050405020304" pitchFamily="18" charset="0"/>
              </a:rPr>
              <a:t>: </a:t>
            </a:r>
            <a:r>
              <a:rPr lang="it-IT" altLang="en-US" sz="2400" dirty="0">
                <a:solidFill>
                  <a:srgbClr val="FF0000"/>
                </a:solidFill>
                <a:latin typeface="Times New Roman" panose="02020603050405020304" pitchFamily="18" charset="0"/>
              </a:rPr>
              <a:t>shock reali</a:t>
            </a:r>
            <a:r>
              <a:rPr lang="it-IT" altLang="en-US" sz="2400" dirty="0">
                <a:latin typeface="Times New Roman" panose="02020603050405020304" pitchFamily="18" charset="0"/>
              </a:rPr>
              <a:t> e </a:t>
            </a:r>
            <a:r>
              <a:rPr lang="it-IT" altLang="en-US" sz="2400" dirty="0">
                <a:solidFill>
                  <a:srgbClr val="FF0000"/>
                </a:solidFill>
                <a:latin typeface="Times New Roman" panose="02020603050405020304" pitchFamily="18" charset="0"/>
              </a:rPr>
              <a:t>shock della domanda</a:t>
            </a:r>
            <a:r>
              <a:rPr lang="it-IT" altLang="en-US" sz="2400" dirty="0">
                <a:latin typeface="Times New Roman" panose="02020603050405020304" pitchFamily="18" charset="0"/>
              </a:rPr>
              <a:t>.</a:t>
            </a:r>
          </a:p>
          <a:p>
            <a:pPr eaLnBrk="1" hangingPunct="1">
              <a:lnSpc>
                <a:spcPct val="85000"/>
              </a:lnSpc>
            </a:pPr>
            <a:r>
              <a:rPr lang="it-IT" altLang="en-US" sz="2400" dirty="0">
                <a:latin typeface="Times New Roman" panose="02020603050405020304" pitchFamily="18" charset="0"/>
              </a:rPr>
              <a:t>Gli shock della domanda a loro volta si dividono in </a:t>
            </a:r>
            <a:r>
              <a:rPr lang="it-IT" altLang="en-US" sz="2400" dirty="0">
                <a:solidFill>
                  <a:srgbClr val="FF0000"/>
                </a:solidFill>
                <a:latin typeface="Times New Roman" panose="02020603050405020304" pitchFamily="18" charset="0"/>
              </a:rPr>
              <a:t>shock monetari</a:t>
            </a:r>
            <a:r>
              <a:rPr lang="it-IT" altLang="en-US" sz="2400" dirty="0">
                <a:latin typeface="Times New Roman" panose="02020603050405020304" pitchFamily="18" charset="0"/>
              </a:rPr>
              <a:t> e </a:t>
            </a:r>
            <a:r>
              <a:rPr lang="it-IT" altLang="en-US" sz="2400" dirty="0">
                <a:solidFill>
                  <a:srgbClr val="FF0000"/>
                </a:solidFill>
                <a:latin typeface="Times New Roman" panose="02020603050405020304" pitchFamily="18" charset="0"/>
              </a:rPr>
              <a:t>shock delle componenti autonome della AD</a:t>
            </a:r>
            <a:r>
              <a:rPr lang="it-IT" altLang="en-US" sz="2400" dirty="0">
                <a:latin typeface="Times New Roman" panose="02020603050405020304" pitchFamily="18" charset="0"/>
              </a:rPr>
              <a:t> (</a:t>
            </a:r>
            <a:r>
              <a:rPr lang="it-IT" altLang="en-US" sz="2400" dirty="0">
                <a:latin typeface="Times New Roman" panose="02020603050405020304" pitchFamily="18" charset="0"/>
                <a:sym typeface="Symbol" panose="05050102010706020507" pitchFamily="18" charset="2"/>
              </a:rPr>
              <a:t>C, I, NX</a:t>
            </a:r>
            <a:r>
              <a:rPr lang="it-IT" altLang="en-US" sz="2400" dirty="0">
                <a:latin typeface="Times New Roman" panose="02020603050405020304" pitchFamily="18" charset="0"/>
              </a:rPr>
              <a:t>).</a:t>
            </a:r>
          </a:p>
          <a:p>
            <a:pPr eaLnBrk="1" hangingPunct="1">
              <a:lnSpc>
                <a:spcPct val="85000"/>
              </a:lnSpc>
            </a:pPr>
            <a:r>
              <a:rPr lang="it-IT" altLang="en-US" sz="2400" dirty="0">
                <a:latin typeface="Times New Roman" panose="02020603050405020304" pitchFamily="18" charset="0"/>
              </a:rPr>
              <a:t>Gli shock sono </a:t>
            </a:r>
            <a:r>
              <a:rPr lang="it-IT" altLang="en-US" sz="2400" dirty="0">
                <a:solidFill>
                  <a:srgbClr val="FF0000"/>
                </a:solidFill>
                <a:latin typeface="Times New Roman" panose="02020603050405020304" pitchFamily="18" charset="0"/>
              </a:rPr>
              <a:t>la causa del ciclo economico</a:t>
            </a:r>
            <a:r>
              <a:rPr lang="it-IT" altLang="en-US" sz="2400" dirty="0">
                <a:latin typeface="Times New Roman" panose="02020603050405020304" pitchFamily="18" charset="0"/>
              </a:rPr>
              <a:t>, cioè delle fluttuazioni del PIL e dell’occupazione, e quindi anche della </a:t>
            </a:r>
            <a:r>
              <a:rPr lang="it-IT" altLang="en-US" sz="2400" dirty="0">
                <a:solidFill>
                  <a:srgbClr val="FF0000"/>
                </a:solidFill>
                <a:latin typeface="Times New Roman" panose="02020603050405020304" pitchFamily="18" charset="0"/>
              </a:rPr>
              <a:t>DIS ciclica</a:t>
            </a:r>
            <a:r>
              <a:rPr lang="it-IT" altLang="en-US" sz="2400" dirty="0">
                <a:latin typeface="Times New Roman" panose="02020603050405020304" pitchFamily="18" charset="0"/>
              </a:rPr>
              <a:t>.</a:t>
            </a:r>
          </a:p>
          <a:p>
            <a:pPr eaLnBrk="1" hangingPunct="1">
              <a:lnSpc>
                <a:spcPct val="85000"/>
              </a:lnSpc>
            </a:pPr>
            <a:r>
              <a:rPr lang="it-IT" altLang="en-US" sz="2400" dirty="0">
                <a:latin typeface="Times New Roman" panose="02020603050405020304" pitchFamily="18" charset="0"/>
              </a:rPr>
              <a:t>Esistono </a:t>
            </a:r>
            <a:r>
              <a:rPr lang="it-IT" altLang="en-US" sz="2400" u="sng" dirty="0">
                <a:latin typeface="Times New Roman" panose="02020603050405020304" pitchFamily="18" charset="0"/>
              </a:rPr>
              <a:t>due approcci teorici</a:t>
            </a:r>
            <a:r>
              <a:rPr lang="it-IT" altLang="en-US" sz="2400" dirty="0">
                <a:latin typeface="Times New Roman" panose="02020603050405020304" pitchFamily="18" charset="0"/>
              </a:rPr>
              <a:t> al problema del ciclo economico. </a:t>
            </a:r>
          </a:p>
          <a:p>
            <a:pPr eaLnBrk="1" hangingPunct="1">
              <a:lnSpc>
                <a:spcPct val="85000"/>
              </a:lnSpc>
            </a:pPr>
            <a:r>
              <a:rPr lang="it-IT" altLang="en-US" sz="2400" dirty="0">
                <a:solidFill>
                  <a:srgbClr val="FF0000"/>
                </a:solidFill>
                <a:latin typeface="Times New Roman" panose="02020603050405020304" pitchFamily="18" charset="0"/>
              </a:rPr>
              <a:t>L’approccio “classico”/RBC</a:t>
            </a:r>
            <a:r>
              <a:rPr lang="it-IT" altLang="en-US" sz="2400" dirty="0">
                <a:latin typeface="Times New Roman" panose="02020603050405020304" pitchFamily="18" charset="0"/>
              </a:rPr>
              <a:t> analizza sia gli shock reali che quelli di domanda, ma ritiene che: </a:t>
            </a:r>
          </a:p>
          <a:p>
            <a:pPr eaLnBrk="1" hangingPunct="1">
              <a:lnSpc>
                <a:spcPct val="85000"/>
              </a:lnSpc>
              <a:buFontTx/>
              <a:buAutoNum type="arabicParenR"/>
            </a:pPr>
            <a:r>
              <a:rPr lang="it-IT" altLang="en-US" sz="2400" dirty="0">
                <a:latin typeface="Times New Roman" panose="02020603050405020304" pitchFamily="18" charset="0"/>
              </a:rPr>
              <a:t>gli shock reali siano più importanti e comunque gli unici che possano avere effetti </a:t>
            </a:r>
            <a:r>
              <a:rPr lang="it-IT" altLang="en-US" sz="2400" u="sng" dirty="0">
                <a:latin typeface="Times New Roman" panose="02020603050405020304" pitchFamily="18" charset="0"/>
              </a:rPr>
              <a:t>permanenti</a:t>
            </a:r>
            <a:r>
              <a:rPr lang="it-IT" altLang="en-US" sz="2400" dirty="0">
                <a:latin typeface="Times New Roman" panose="02020603050405020304" pitchFamily="18" charset="0"/>
              </a:rPr>
              <a:t> sul tasso di crescita del PIL; </a:t>
            </a:r>
          </a:p>
          <a:p>
            <a:pPr eaLnBrk="1" hangingPunct="1">
              <a:lnSpc>
                <a:spcPct val="85000"/>
              </a:lnSpc>
              <a:buFontTx/>
              <a:buNone/>
            </a:pPr>
            <a:r>
              <a:rPr lang="it-IT" altLang="en-US" sz="2400" dirty="0">
                <a:latin typeface="Times New Roman" panose="02020603050405020304" pitchFamily="18" charset="0"/>
              </a:rPr>
              <a:t>2)  comunque il sistema torni </a:t>
            </a:r>
            <a:r>
              <a:rPr lang="it-IT" altLang="en-US" sz="2400" u="sng" dirty="0">
                <a:latin typeface="Times New Roman" panose="02020603050405020304" pitchFamily="18" charset="0"/>
              </a:rPr>
              <a:t>da solo</a:t>
            </a:r>
            <a:r>
              <a:rPr lang="it-IT" altLang="en-US" sz="2400" dirty="0">
                <a:latin typeface="Times New Roman" panose="02020603050405020304" pitchFamily="18" charset="0"/>
              </a:rPr>
              <a:t> ad un equilibrio di pieno impiego (Y</a:t>
            </a:r>
            <a:r>
              <a:rPr lang="it-IT" altLang="en-US" sz="2400" baseline="-25000" dirty="0">
                <a:latin typeface="Times New Roman" panose="02020603050405020304" pitchFamily="18" charset="0"/>
              </a:rPr>
              <a:t>FE</a:t>
            </a:r>
            <a:r>
              <a:rPr lang="it-IT" altLang="en-US" sz="2400" dirty="0">
                <a:latin typeface="Times New Roman" panose="02020603050405020304" pitchFamily="18" charset="0"/>
              </a:rPr>
              <a:t>) grazie al meccanismo di aggiustamento dei prezzi.</a:t>
            </a:r>
          </a:p>
          <a:p>
            <a:pPr eaLnBrk="1" hangingPunct="1">
              <a:lnSpc>
                <a:spcPct val="85000"/>
              </a:lnSpc>
            </a:pPr>
            <a:r>
              <a:rPr lang="it-IT" altLang="en-US" sz="2400" dirty="0">
                <a:solidFill>
                  <a:srgbClr val="FF0000"/>
                </a:solidFill>
                <a:latin typeface="Times New Roman" panose="02020603050405020304" pitchFamily="18" charset="0"/>
              </a:rPr>
              <a:t>L’approccio (neo)keynesiano</a:t>
            </a:r>
            <a:r>
              <a:rPr lang="it-IT" altLang="en-US" sz="2400" dirty="0">
                <a:latin typeface="Times New Roman" panose="02020603050405020304" pitchFamily="18" charset="0"/>
              </a:rPr>
              <a:t> analizza gli shock della domanda e quelli della ASBP e ritiene che, in assenza di un </a:t>
            </a:r>
            <a:r>
              <a:rPr lang="it-IT" altLang="en-US" sz="2400" u="sng" dirty="0">
                <a:latin typeface="Times New Roman" panose="02020603050405020304" pitchFamily="18" charset="0"/>
              </a:rPr>
              <a:t>intervento del policy-maker</a:t>
            </a:r>
            <a:r>
              <a:rPr lang="it-IT" altLang="en-US" sz="2400" dirty="0">
                <a:latin typeface="Times New Roman" panose="02020603050405020304" pitchFamily="18" charset="0"/>
              </a:rPr>
              <a:t>, il sistema NON riesca a tornare da solo ad Y</a:t>
            </a:r>
            <a:r>
              <a:rPr lang="it-IT" altLang="en-US" sz="2400" baseline="-25000" dirty="0">
                <a:latin typeface="Times New Roman" panose="02020603050405020304" pitchFamily="18" charset="0"/>
              </a:rPr>
              <a:t>FE</a:t>
            </a:r>
            <a:r>
              <a:rPr lang="it-IT" altLang="en-US" sz="2400" dirty="0">
                <a:latin typeface="Times New Roman" panose="02020603050405020304" pitchFamily="18" charset="0"/>
              </a:rPr>
              <a:t>, o comunque lo faccia troppo lentamente, lasciando a lungo l’economia in situazione di sottoccupazione delle risorse.</a:t>
            </a:r>
            <a:endParaRPr lang="it-IT"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81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981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981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98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18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186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186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1862" name="Rectangle 6"/>
          <p:cNvSpPr>
            <a:spLocks noGrp="1" noChangeArrowheads="1"/>
          </p:cNvSpPr>
          <p:nvPr>
            <p:ph type="title"/>
          </p:nvPr>
        </p:nvSpPr>
        <p:spPr>
          <a:xfrm>
            <a:off x="685800" y="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latin typeface="Times New Roman" panose="02020603050405020304" pitchFamily="18" charset="0"/>
                <a:cs typeface="Times New Roman" panose="02020603050405020304" pitchFamily="18" charset="0"/>
              </a:rPr>
              <a:t>Stabilizzare la AD</a:t>
            </a:r>
          </a:p>
        </p:txBody>
      </p:sp>
      <p:sp>
        <p:nvSpPr>
          <p:cNvPr id="676871" name="Rectangle 7"/>
          <p:cNvSpPr>
            <a:spLocks noGrp="1" noChangeArrowheads="1"/>
          </p:cNvSpPr>
          <p:nvPr>
            <p:ph type="body" idx="1"/>
          </p:nvPr>
        </p:nvSpPr>
        <p:spPr>
          <a:xfrm>
            <a:off x="0" y="620713"/>
            <a:ext cx="9143999" cy="590708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400" dirty="0">
                <a:latin typeface="Times New Roman" panose="02020603050405020304" pitchFamily="18" charset="0"/>
              </a:rPr>
              <a:t>Le variazioni della spesa per consumi ed investimenti </a:t>
            </a:r>
            <a:r>
              <a:rPr lang="it-IT" altLang="en-US" sz="2400" u="sng" dirty="0">
                <a:latin typeface="Times New Roman" panose="02020603050405020304" pitchFamily="18" charset="0"/>
              </a:rPr>
              <a:t>spostano la curva AD</a:t>
            </a:r>
            <a:r>
              <a:rPr lang="it-IT" altLang="en-US" sz="2400" dirty="0">
                <a:latin typeface="Times New Roman" panose="02020603050405020304" pitchFamily="18" charset="0"/>
              </a:rPr>
              <a:t>, inducendo fluttuazioni del reddito e dell’occupazione. </a:t>
            </a:r>
          </a:p>
          <a:p>
            <a:pPr eaLnBrk="1" hangingPunct="1">
              <a:lnSpc>
                <a:spcPct val="90000"/>
              </a:lnSpc>
              <a:tabLst>
                <a:tab pos="333375" algn="l"/>
                <a:tab pos="742950" algn="l"/>
              </a:tabLst>
            </a:pPr>
            <a:r>
              <a:rPr lang="it-IT" altLang="en-US" sz="2400" dirty="0">
                <a:latin typeface="Times New Roman" panose="02020603050405020304" pitchFamily="18" charset="0"/>
              </a:rPr>
              <a:t>Il </a:t>
            </a:r>
            <a:r>
              <a:rPr lang="it-IT" altLang="en-US" sz="2400" dirty="0">
                <a:solidFill>
                  <a:srgbClr val="FF0000"/>
                </a:solidFill>
                <a:latin typeface="Times New Roman" panose="02020603050405020304" pitchFamily="18" charset="0"/>
              </a:rPr>
              <a:t>ciclo economico</a:t>
            </a:r>
            <a:r>
              <a:rPr lang="it-IT" altLang="en-US" sz="2400" dirty="0">
                <a:latin typeface="Times New Roman" panose="02020603050405020304" pitchFamily="18" charset="0"/>
              </a:rPr>
              <a:t> ha dunque una </a:t>
            </a:r>
            <a:r>
              <a:rPr lang="it-IT" altLang="en-US" sz="2400" u="sng" dirty="0">
                <a:latin typeface="Times New Roman" panose="02020603050405020304" pitchFamily="18" charset="0"/>
              </a:rPr>
              <a:t>spiegazione</a:t>
            </a:r>
            <a:r>
              <a:rPr lang="it-IT" altLang="en-US" sz="2400" dirty="0">
                <a:latin typeface="Times New Roman" panose="02020603050405020304" pitchFamily="18" charset="0"/>
              </a:rPr>
              <a:t>: sono le oscillazioni del PIL indotte dagli spostamenti della AD.  </a:t>
            </a:r>
          </a:p>
          <a:p>
            <a:pPr eaLnBrk="1" hangingPunct="1">
              <a:lnSpc>
                <a:spcPct val="90000"/>
              </a:lnSpc>
              <a:tabLst>
                <a:tab pos="333375" algn="l"/>
                <a:tab pos="742950" algn="l"/>
              </a:tabLst>
            </a:pPr>
            <a:r>
              <a:rPr lang="it-IT" altLang="en-US" sz="2400" dirty="0">
                <a:latin typeface="Times New Roman" panose="02020603050405020304" pitchFamily="18" charset="0"/>
              </a:rPr>
              <a:t>Come detto,</a:t>
            </a:r>
            <a:r>
              <a:rPr lang="it-IT" altLang="en-US" sz="2400" dirty="0">
                <a:solidFill>
                  <a:srgbClr val="FF0000"/>
                </a:solidFill>
                <a:latin typeface="Times New Roman" panose="02020603050405020304" pitchFamily="18" charset="0"/>
              </a:rPr>
              <a:t> </a:t>
            </a:r>
            <a:r>
              <a:rPr lang="it-IT" altLang="en-US" sz="2400" dirty="0">
                <a:latin typeface="Times New Roman" panose="02020603050405020304" pitchFamily="18" charset="0"/>
              </a:rPr>
              <a:t>nella</a:t>
            </a:r>
            <a:r>
              <a:rPr lang="it-IT" altLang="en-US" sz="2400" dirty="0">
                <a:solidFill>
                  <a:srgbClr val="FF0000"/>
                </a:solidFill>
                <a:latin typeface="Times New Roman" panose="02020603050405020304" pitchFamily="18" charset="0"/>
              </a:rPr>
              <a:t> visione classica</a:t>
            </a:r>
            <a:r>
              <a:rPr lang="it-IT" altLang="en-US" sz="2400" dirty="0">
                <a:latin typeface="Times New Roman" panose="02020603050405020304" pitchFamily="18" charset="0"/>
              </a:rPr>
              <a:t> le fluttuazioni cicliche sono solo di BP. Esse però sono comunque </a:t>
            </a:r>
            <a:r>
              <a:rPr lang="it-IT" altLang="en-US" sz="2400" u="sng" dirty="0">
                <a:latin typeface="Times New Roman" panose="02020603050405020304" pitchFamily="18" charset="0"/>
              </a:rPr>
              <a:t>indesiderabili</a:t>
            </a:r>
            <a:r>
              <a:rPr lang="it-IT" altLang="en-US" sz="2400" dirty="0">
                <a:latin typeface="Times New Roman" panose="02020603050405020304" pitchFamily="18" charset="0"/>
              </a:rPr>
              <a:t> perché causano una temporanea situazione di sottoccupazione delle risorse. </a:t>
            </a:r>
          </a:p>
          <a:p>
            <a:pPr lvl="1" eaLnBrk="1" hangingPunct="1">
              <a:lnSpc>
                <a:spcPct val="90000"/>
              </a:lnSpc>
              <a:tabLst>
                <a:tab pos="333375" algn="l"/>
                <a:tab pos="742950" algn="l"/>
              </a:tabLst>
            </a:pPr>
            <a:r>
              <a:rPr lang="it-IT" altLang="en-US" sz="2000" dirty="0">
                <a:latin typeface="Times New Roman" panose="02020603050405020304" pitchFamily="18" charset="0"/>
              </a:rPr>
              <a:t>Ecco quindi che anche nella visione classica si apre uno spazio per l’intervento del policy-maker. </a:t>
            </a:r>
          </a:p>
          <a:p>
            <a:pPr eaLnBrk="1" hangingPunct="1">
              <a:lnSpc>
                <a:spcPct val="90000"/>
              </a:lnSpc>
              <a:tabLst>
                <a:tab pos="333375" algn="l"/>
                <a:tab pos="742950" algn="l"/>
              </a:tabLst>
            </a:pPr>
            <a:r>
              <a:rPr lang="it-IT" altLang="en-US" sz="2400" dirty="0">
                <a:latin typeface="Times New Roman" panose="02020603050405020304" pitchFamily="18" charset="0"/>
              </a:rPr>
              <a:t>Nella </a:t>
            </a:r>
            <a:r>
              <a:rPr lang="it-IT" altLang="en-US" sz="2400" dirty="0">
                <a:solidFill>
                  <a:srgbClr val="FF0000"/>
                </a:solidFill>
                <a:latin typeface="Times New Roman" panose="02020603050405020304" pitchFamily="18" charset="0"/>
              </a:rPr>
              <a:t>visione keynesiana</a:t>
            </a:r>
            <a:r>
              <a:rPr lang="it-IT" altLang="en-US" sz="2400" dirty="0">
                <a:latin typeface="Times New Roman" panose="02020603050405020304" pitchFamily="18" charset="0"/>
              </a:rPr>
              <a:t> i costi di tali fluttuazioni sono ancora più evidenti, dato che il sistema può permanere a lungo (al limite, per sempre!) in condizioni di </a:t>
            </a:r>
            <a:r>
              <a:rPr lang="it-IT" altLang="en-US" sz="2400" u="sng" dirty="0">
                <a:latin typeface="Times New Roman" panose="02020603050405020304" pitchFamily="18" charset="0"/>
              </a:rPr>
              <a:t>sottoccupazione</a:t>
            </a:r>
            <a:r>
              <a:rPr lang="it-IT" altLang="en-US" sz="2400" dirty="0">
                <a:latin typeface="Times New Roman" panose="02020603050405020304" pitchFamily="18" charset="0"/>
              </a:rPr>
              <a:t>.</a:t>
            </a:r>
          </a:p>
          <a:p>
            <a:pPr eaLnBrk="1" hangingPunct="1">
              <a:lnSpc>
                <a:spcPct val="90000"/>
              </a:lnSpc>
              <a:tabLst>
                <a:tab pos="333375" algn="l"/>
                <a:tab pos="742950" algn="l"/>
              </a:tabLst>
            </a:pPr>
            <a:r>
              <a:rPr lang="it-IT" altLang="en-US" sz="2400" dirty="0">
                <a:latin typeface="Times New Roman" panose="02020603050405020304" pitchFamily="18" charset="0"/>
              </a:rPr>
              <a:t>Obiettivo delle c.d. </a:t>
            </a:r>
            <a:r>
              <a:rPr lang="it-IT" altLang="en-US" sz="2400" dirty="0">
                <a:solidFill>
                  <a:srgbClr val="FF0000"/>
                </a:solidFill>
                <a:latin typeface="Times New Roman" panose="02020603050405020304" pitchFamily="18" charset="0"/>
              </a:rPr>
              <a:t>politiche di stabilizzazione</a:t>
            </a:r>
            <a:r>
              <a:rPr lang="it-IT" altLang="en-US" sz="2400" dirty="0">
                <a:latin typeface="Times New Roman" panose="02020603050405020304" pitchFamily="18" charset="0"/>
              </a:rPr>
              <a:t> è di tenere sotto controllo la AD, e quindi annullare, o comunque ridurre, le fluttuazioni dell’economia.</a:t>
            </a:r>
          </a:p>
          <a:p>
            <a:pPr eaLnBrk="1" hangingPunct="1">
              <a:lnSpc>
                <a:spcPct val="90000"/>
              </a:lnSpc>
              <a:tabLst>
                <a:tab pos="333375" algn="l"/>
                <a:tab pos="742950" algn="l"/>
              </a:tabLst>
            </a:pPr>
            <a:r>
              <a:rPr lang="it-IT" altLang="en-US" sz="2400" dirty="0">
                <a:latin typeface="Times New Roman" panose="02020603050405020304" pitchFamily="18" charset="0"/>
              </a:rPr>
              <a:t>Due tipi di politiche: </a:t>
            </a:r>
            <a:r>
              <a:rPr lang="it-IT" altLang="en-US" sz="2400" dirty="0">
                <a:solidFill>
                  <a:srgbClr val="FF0000"/>
                </a:solidFill>
                <a:latin typeface="Times New Roman" panose="02020603050405020304" pitchFamily="18" charset="0"/>
              </a:rPr>
              <a:t>politica monetaria</a:t>
            </a:r>
            <a:r>
              <a:rPr lang="it-IT" altLang="en-US" sz="2400" dirty="0">
                <a:latin typeface="Times New Roman" panose="02020603050405020304" pitchFamily="18" charset="0"/>
              </a:rPr>
              <a:t> e </a:t>
            </a:r>
            <a:r>
              <a:rPr lang="it-IT" altLang="en-US" sz="2400" dirty="0">
                <a:solidFill>
                  <a:srgbClr val="FF0000"/>
                </a:solidFill>
                <a:latin typeface="Times New Roman" panose="02020603050405020304" pitchFamily="18" charset="0"/>
              </a:rPr>
              <a:t>politica fiscale</a:t>
            </a:r>
            <a:r>
              <a:rPr lang="it-IT" altLang="en-US" sz="2400" dirty="0">
                <a:latin typeface="Times New Roman" panose="02020603050405020304" pitchFamily="18" charset="0"/>
              </a:rPr>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76871">
                                            <p:txEl>
                                              <p:pRg st="2" end="2"/>
                                            </p:txEl>
                                          </p:spTgt>
                                        </p:tgtEl>
                                        <p:attrNameLst>
                                          <p:attrName>style.visibility</p:attrName>
                                        </p:attrNameLst>
                                      </p:cBhvr>
                                      <p:to>
                                        <p:strVal val="visible"/>
                                      </p:to>
                                    </p:set>
                                    <p:anim calcmode="lin" valueType="num">
                                      <p:cBhvr additive="base">
                                        <p:cTn id="7" dur="500" fill="hold"/>
                                        <p:tgtEl>
                                          <p:spTgt spid="67687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7687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76871">
                                            <p:txEl>
                                              <p:pRg st="3" end="3"/>
                                            </p:txEl>
                                          </p:spTgt>
                                        </p:tgtEl>
                                        <p:attrNameLst>
                                          <p:attrName>style.visibility</p:attrName>
                                        </p:attrNameLst>
                                      </p:cBhvr>
                                      <p:to>
                                        <p:strVal val="visible"/>
                                      </p:to>
                                    </p:set>
                                    <p:anim calcmode="lin" valueType="num">
                                      <p:cBhvr additive="base">
                                        <p:cTn id="11" dur="500" fill="hold"/>
                                        <p:tgtEl>
                                          <p:spTgt spid="67687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768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76871">
                                            <p:txEl>
                                              <p:pRg st="4" end="4"/>
                                            </p:txEl>
                                          </p:spTgt>
                                        </p:tgtEl>
                                        <p:attrNameLst>
                                          <p:attrName>style.visibility</p:attrName>
                                        </p:attrNameLst>
                                      </p:cBhvr>
                                      <p:to>
                                        <p:strVal val="visible"/>
                                      </p:to>
                                    </p:set>
                                    <p:anim calcmode="lin" valueType="num">
                                      <p:cBhvr additive="base">
                                        <p:cTn id="17" dur="500" fill="hold"/>
                                        <p:tgtEl>
                                          <p:spTgt spid="6768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7687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76871">
                                            <p:txEl>
                                              <p:pRg st="5" end="5"/>
                                            </p:txEl>
                                          </p:spTgt>
                                        </p:tgtEl>
                                        <p:attrNameLst>
                                          <p:attrName>style.visibility</p:attrName>
                                        </p:attrNameLst>
                                      </p:cBhvr>
                                      <p:to>
                                        <p:strVal val="visible"/>
                                      </p:to>
                                    </p:set>
                                    <p:anim calcmode="lin" valueType="num">
                                      <p:cBhvr additive="base">
                                        <p:cTn id="21" dur="500" fill="hold"/>
                                        <p:tgtEl>
                                          <p:spTgt spid="676871">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768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676871">
                                            <p:txEl>
                                              <p:pRg st="6" end="6"/>
                                            </p:txEl>
                                          </p:spTgt>
                                        </p:tgtEl>
                                        <p:attrNameLst>
                                          <p:attrName>style.visibility</p:attrName>
                                        </p:attrNameLst>
                                      </p:cBhvr>
                                      <p:to>
                                        <p:strVal val="visible"/>
                                      </p:to>
                                    </p:set>
                                    <p:anim calcmode="lin" valueType="num">
                                      <p:cBhvr additive="base">
                                        <p:cTn id="27" dur="500" fill="hold"/>
                                        <p:tgtEl>
                                          <p:spTgt spid="67687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768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80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800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800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28006" name="Rectangle 6"/>
          <p:cNvSpPr>
            <a:spLocks noGrp="1" noChangeArrowheads="1"/>
          </p:cNvSpPr>
          <p:nvPr>
            <p:ph type="title"/>
          </p:nvPr>
        </p:nvSpPr>
        <p:spPr>
          <a:xfrm>
            <a:off x="323850" y="0"/>
            <a:ext cx="845820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latin typeface="Times New Roman" panose="02020603050405020304" pitchFamily="18" charset="0"/>
              </a:rPr>
              <a:t>Politica monetaria anti-ciclica</a:t>
            </a:r>
          </a:p>
        </p:txBody>
      </p:sp>
      <p:sp>
        <p:nvSpPr>
          <p:cNvPr id="51207" name="Rectangle 7"/>
          <p:cNvSpPr>
            <a:spLocks noGrp="1" noChangeArrowheads="1"/>
          </p:cNvSpPr>
          <p:nvPr>
            <p:ph type="body" idx="1"/>
          </p:nvPr>
        </p:nvSpPr>
        <p:spPr>
          <a:xfrm>
            <a:off x="0" y="765175"/>
            <a:ext cx="9144000" cy="583247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ts val="2800"/>
              </a:lnSpc>
              <a:spcBef>
                <a:spcPct val="11000"/>
              </a:spcBef>
              <a:tabLst>
                <a:tab pos="333375" algn="l"/>
                <a:tab pos="742950" algn="l"/>
              </a:tabLst>
            </a:pPr>
            <a:r>
              <a:rPr lang="it-IT" altLang="en-US" sz="2800" dirty="0">
                <a:latin typeface="Times New Roman" panose="02020603050405020304" pitchFamily="18" charset="0"/>
              </a:rPr>
              <a:t>Il policy-maker – in questo caso, la Banca Centrale – può utilizzare la politica monetaria per tenere sotto controllo la AD e contrastare gli shock di domanda.</a:t>
            </a:r>
          </a:p>
          <a:p>
            <a:pPr eaLnBrk="1" hangingPunct="1">
              <a:lnSpc>
                <a:spcPts val="2800"/>
              </a:lnSpc>
              <a:spcBef>
                <a:spcPct val="11000"/>
              </a:spcBef>
              <a:tabLst>
                <a:tab pos="333375" algn="l"/>
                <a:tab pos="742950" algn="l"/>
              </a:tabLst>
            </a:pPr>
            <a:r>
              <a:rPr lang="it-IT" altLang="en-US" sz="2800" dirty="0">
                <a:latin typeface="Times New Roman" panose="02020603050405020304" pitchFamily="18" charset="0"/>
              </a:rPr>
              <a:t>Strumenti per una</a:t>
            </a:r>
            <a:r>
              <a:rPr lang="it-IT" altLang="en-US" sz="2800" dirty="0">
                <a:solidFill>
                  <a:srgbClr val="FF0000"/>
                </a:solidFill>
                <a:latin typeface="Times New Roman" panose="02020603050405020304" pitchFamily="18" charset="0"/>
              </a:rPr>
              <a:t> politica monetaria espansiva</a:t>
            </a:r>
            <a:r>
              <a:rPr lang="it-IT" altLang="en-US" sz="2800" dirty="0">
                <a:latin typeface="Times New Roman" panose="02020603050405020304" pitchFamily="18" charset="0"/>
              </a:rPr>
              <a:t>:</a:t>
            </a:r>
          </a:p>
          <a:p>
            <a:pPr lvl="1" eaLnBrk="1" hangingPunct="1">
              <a:lnSpc>
                <a:spcPts val="2800"/>
              </a:lnSpc>
              <a:spcBef>
                <a:spcPct val="11000"/>
              </a:spcBef>
              <a:buFont typeface="Wingdings" panose="05000000000000000000" pitchFamily="2" charset="2"/>
              <a:buChar char="Ø"/>
              <a:tabLst>
                <a:tab pos="333375" algn="l"/>
                <a:tab pos="742950" algn="l"/>
              </a:tabLst>
            </a:pPr>
            <a:r>
              <a:rPr lang="it-IT" altLang="en-US" dirty="0">
                <a:latin typeface="Times New Roman" panose="02020603050405020304" pitchFamily="18" charset="0"/>
              </a:rPr>
              <a:t> Aumento della base monetaria mediante operazioni di mercato aperto.</a:t>
            </a:r>
          </a:p>
          <a:p>
            <a:pPr lvl="1" eaLnBrk="1" hangingPunct="1">
              <a:lnSpc>
                <a:spcPts val="2800"/>
              </a:lnSpc>
              <a:spcBef>
                <a:spcPct val="11000"/>
              </a:spcBef>
              <a:buFont typeface="Wingdings" panose="05000000000000000000" pitchFamily="2" charset="2"/>
              <a:buChar char="Ø"/>
              <a:tabLst>
                <a:tab pos="333375" algn="l"/>
                <a:tab pos="742950" algn="l"/>
              </a:tabLst>
            </a:pPr>
            <a:r>
              <a:rPr lang="it-IT" altLang="en-US" dirty="0">
                <a:latin typeface="Times New Roman" panose="02020603050405020304" pitchFamily="18" charset="0"/>
              </a:rPr>
              <a:t> Riduzione del tasso di riferimento e concessione di maggiori prestiti alle banche.</a:t>
            </a:r>
          </a:p>
          <a:p>
            <a:pPr eaLnBrk="1" hangingPunct="1">
              <a:lnSpc>
                <a:spcPts val="2800"/>
              </a:lnSpc>
              <a:spcBef>
                <a:spcPct val="11000"/>
              </a:spcBef>
              <a:buFont typeface="Arial" panose="020B0604020202020204" pitchFamily="34" charset="0"/>
              <a:buChar char="•"/>
              <a:tabLst>
                <a:tab pos="333375" algn="l"/>
                <a:tab pos="742950" algn="l"/>
              </a:tabLst>
            </a:pPr>
            <a:r>
              <a:rPr lang="it-IT" altLang="en-US" sz="2800" dirty="0">
                <a:latin typeface="Times New Roman" panose="02020603050405020304" pitchFamily="18" charset="0"/>
              </a:rPr>
              <a:t>Entrambe le misure puntano a ridurre il tasso di interesse e far aumentare gli investimenti.</a:t>
            </a:r>
          </a:p>
          <a:p>
            <a:pPr eaLnBrk="1" hangingPunct="1">
              <a:lnSpc>
                <a:spcPts val="2800"/>
              </a:lnSpc>
              <a:spcBef>
                <a:spcPct val="11000"/>
              </a:spcBef>
              <a:tabLst>
                <a:tab pos="333375" algn="l"/>
                <a:tab pos="742950" algn="l"/>
              </a:tabLst>
            </a:pPr>
            <a:r>
              <a:rPr lang="it-IT" altLang="en-US" sz="2800" dirty="0">
                <a:latin typeface="Times New Roman" panose="02020603050405020304" pitchFamily="18" charset="0"/>
              </a:rPr>
              <a:t>In caso di shock negativo della domanda che porti il sistema ad una recessione in B, l’aumento di </a:t>
            </a:r>
            <a:r>
              <a:rPr lang="it-IT" altLang="en-US" sz="2800" dirty="0" err="1">
                <a:latin typeface="Times New Roman" panose="02020603050405020304" pitchFamily="18" charset="0"/>
              </a:rPr>
              <a:t>M</a:t>
            </a:r>
            <a:r>
              <a:rPr lang="it-IT" altLang="en-US" sz="2800" baseline="30000" dirty="0" err="1">
                <a:latin typeface="Times New Roman" panose="02020603050405020304" pitchFamily="18" charset="0"/>
              </a:rPr>
              <a:t>s</a:t>
            </a:r>
            <a:r>
              <a:rPr lang="it-IT" altLang="en-US" sz="2800" dirty="0">
                <a:latin typeface="Times New Roman" panose="02020603050405020304" pitchFamily="18" charset="0"/>
              </a:rPr>
              <a:t> sposta a destra la AD e riporta </a:t>
            </a:r>
            <a:r>
              <a:rPr lang="it-IT" altLang="en-US" sz="2800" u="sng" dirty="0">
                <a:latin typeface="Times New Roman" panose="02020603050405020304" pitchFamily="18" charset="0"/>
              </a:rPr>
              <a:t>subito</a:t>
            </a:r>
            <a:r>
              <a:rPr lang="it-IT" altLang="en-US" sz="2800" dirty="0">
                <a:latin typeface="Times New Roman" panose="02020603050405020304" pitchFamily="18" charset="0"/>
              </a:rPr>
              <a:t> l’economia ad Y</a:t>
            </a:r>
            <a:r>
              <a:rPr lang="it-IT" altLang="en-US" sz="2800" baseline="-25000" dirty="0">
                <a:latin typeface="Times New Roman" panose="02020603050405020304" pitchFamily="18" charset="0"/>
              </a:rPr>
              <a:t>FE</a:t>
            </a:r>
            <a:r>
              <a:rPr lang="it-IT" altLang="en-US" sz="2800" dirty="0">
                <a:latin typeface="Times New Roman" panose="02020603050405020304" pitchFamily="18" charset="0"/>
              </a:rPr>
              <a:t> nel punto A (invece con l’aggiustamento classico il sistema sarebbe finito in C).</a:t>
            </a:r>
          </a:p>
          <a:p>
            <a:pPr eaLnBrk="1" hangingPunct="1">
              <a:lnSpc>
                <a:spcPts val="2800"/>
              </a:lnSpc>
              <a:spcBef>
                <a:spcPct val="11000"/>
              </a:spcBef>
              <a:tabLst>
                <a:tab pos="333375" algn="l"/>
                <a:tab pos="742950" algn="l"/>
              </a:tabLst>
            </a:pPr>
            <a:r>
              <a:rPr lang="it-IT" altLang="en-US" sz="2800" dirty="0">
                <a:latin typeface="Times New Roman" panose="02020603050405020304" pitchFamily="18" charset="0"/>
              </a:rPr>
              <a:t>Tre domande: </a:t>
            </a:r>
            <a:r>
              <a:rPr lang="it-IT" altLang="en-US" sz="2800" i="1" dirty="0">
                <a:latin typeface="Times New Roman" panose="02020603050405020304" pitchFamily="18" charset="0"/>
              </a:rPr>
              <a:t>Quando?</a:t>
            </a:r>
            <a:r>
              <a:rPr lang="it-IT" altLang="en-US" sz="2800" dirty="0">
                <a:latin typeface="Times New Roman" panose="02020603050405020304" pitchFamily="18" charset="0"/>
              </a:rPr>
              <a:t> </a:t>
            </a:r>
            <a:r>
              <a:rPr lang="it-IT" altLang="en-US" sz="2800" i="1" dirty="0">
                <a:latin typeface="Times New Roman" panose="02020603050405020304" pitchFamily="18" charset="0"/>
              </a:rPr>
              <a:t>Ci riesce?</a:t>
            </a:r>
            <a:r>
              <a:rPr lang="it-IT" altLang="en-US" sz="2800" dirty="0">
                <a:latin typeface="Times New Roman" panose="02020603050405020304" pitchFamily="18" charset="0"/>
              </a:rPr>
              <a:t> </a:t>
            </a:r>
            <a:r>
              <a:rPr lang="it-IT" altLang="en-US" sz="2800" i="1" dirty="0">
                <a:latin typeface="Times New Roman" panose="02020603050405020304" pitchFamily="18" charset="0"/>
              </a:rPr>
              <a:t>Con quali effetti?</a:t>
            </a:r>
            <a:r>
              <a:rPr lang="it-IT" altLang="en-US" sz="2800" dirty="0">
                <a:latin typeface="Times New Roman" panose="02020603050405020304" pitchFamily="18" charset="0"/>
              </a:rPr>
              <a:t>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7">
                                            <p:txEl>
                                              <p:pRg st="2" end="2"/>
                                            </p:txEl>
                                          </p:spTgt>
                                        </p:tgtEl>
                                        <p:attrNameLst>
                                          <p:attrName>style.visibility</p:attrName>
                                        </p:attrNameLst>
                                      </p:cBhvr>
                                      <p:to>
                                        <p:strVal val="visible"/>
                                      </p:to>
                                    </p:set>
                                    <p:animEffect transition="in" filter="wipe(left)">
                                      <p:cBhvr>
                                        <p:cTn id="7" dur="500"/>
                                        <p:tgtEl>
                                          <p:spTgt spid="51207">
                                            <p:txEl>
                                              <p:pRg st="2" end="2"/>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51207">
                                            <p:txEl>
                                              <p:pRg st="1" end="1"/>
                                            </p:txEl>
                                          </p:spTgt>
                                        </p:tgtEl>
                                        <p:attrNameLst>
                                          <p:attrName>style.visibility</p:attrName>
                                        </p:attrNameLst>
                                      </p:cBhvr>
                                      <p:to>
                                        <p:strVal val="visible"/>
                                      </p:to>
                                    </p:set>
                                  </p:childTnLst>
                                </p:cTn>
                              </p:par>
                              <p:par>
                                <p:cTn id="10" presetID="22" presetClass="entr" presetSubtype="8" fill="hold" grpId="0" nodeType="withEffect">
                                  <p:stCondLst>
                                    <p:cond delay="0"/>
                                  </p:stCondLst>
                                  <p:childTnLst>
                                    <p:set>
                                      <p:cBhvr>
                                        <p:cTn id="11" dur="1" fill="hold">
                                          <p:stCondLst>
                                            <p:cond delay="0"/>
                                          </p:stCondLst>
                                        </p:cTn>
                                        <p:tgtEl>
                                          <p:spTgt spid="51207">
                                            <p:txEl>
                                              <p:pRg st="3" end="3"/>
                                            </p:txEl>
                                          </p:spTgt>
                                        </p:tgtEl>
                                        <p:attrNameLst>
                                          <p:attrName>style.visibility</p:attrName>
                                        </p:attrNameLst>
                                      </p:cBhvr>
                                      <p:to>
                                        <p:strVal val="visible"/>
                                      </p:to>
                                    </p:set>
                                    <p:animEffect transition="in" filter="wipe(left)">
                                      <p:cBhvr>
                                        <p:cTn id="12" dur="500"/>
                                        <p:tgtEl>
                                          <p:spTgt spid="51207">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1207">
                                            <p:txEl>
                                              <p:pRg st="4" end="4"/>
                                            </p:txEl>
                                          </p:spTgt>
                                        </p:tgtEl>
                                        <p:attrNameLst>
                                          <p:attrName>style.visibility</p:attrName>
                                        </p:attrNameLst>
                                      </p:cBhvr>
                                      <p:to>
                                        <p:strVal val="visible"/>
                                      </p:to>
                                    </p:set>
                                    <p:animEffect transition="in" filter="wipe(left)">
                                      <p:cBhvr>
                                        <p:cTn id="15" dur="500"/>
                                        <p:tgtEl>
                                          <p:spTgt spid="51207">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1207">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12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7"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74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7412" name="Rectangle 4"/>
          <p:cNvSpPr>
            <a:spLocks noGrp="1" noChangeArrowheads="1"/>
          </p:cNvSpPr>
          <p:nvPr>
            <p:ph type="title"/>
          </p:nvPr>
        </p:nvSpPr>
        <p:spPr>
          <a:xfrm>
            <a:off x="0" y="0"/>
            <a:ext cx="91440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latin typeface="Times New Roman" panose="02020603050405020304" pitchFamily="18" charset="0"/>
              </a:rPr>
              <a:t>Due shock, due approcci, un modello</a:t>
            </a:r>
          </a:p>
        </p:txBody>
      </p:sp>
      <p:sp>
        <p:nvSpPr>
          <p:cNvPr id="17413" name="Rectangle 5"/>
          <p:cNvSpPr>
            <a:spLocks noGrp="1" noChangeArrowheads="1"/>
          </p:cNvSpPr>
          <p:nvPr>
            <p:ph type="body" idx="1"/>
          </p:nvPr>
        </p:nvSpPr>
        <p:spPr>
          <a:xfrm>
            <a:off x="0" y="685800"/>
            <a:ext cx="9144000" cy="6019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800" dirty="0">
                <a:latin typeface="Times New Roman" panose="02020603050405020304" pitchFamily="18" charset="0"/>
              </a:rPr>
              <a:t>Il ciclo economico è tipicamente un </a:t>
            </a:r>
            <a:r>
              <a:rPr lang="it-IT" altLang="en-US" sz="2800" dirty="0">
                <a:solidFill>
                  <a:srgbClr val="FF0000"/>
                </a:solidFill>
                <a:latin typeface="Times New Roman" panose="02020603050405020304" pitchFamily="18" charset="0"/>
              </a:rPr>
              <a:t>problema di</a:t>
            </a:r>
            <a:r>
              <a:rPr lang="it-IT" altLang="en-US" sz="2800" dirty="0">
                <a:latin typeface="Times New Roman" panose="02020603050405020304" pitchFamily="18" charset="0"/>
              </a:rPr>
              <a:t> </a:t>
            </a:r>
            <a:r>
              <a:rPr lang="it-IT" altLang="en-US" sz="2800" dirty="0">
                <a:solidFill>
                  <a:srgbClr val="FF0000"/>
                </a:solidFill>
                <a:latin typeface="Times New Roman" panose="02020603050405020304" pitchFamily="18" charset="0"/>
              </a:rPr>
              <a:t>breve periodo</a:t>
            </a:r>
            <a:r>
              <a:rPr lang="it-IT" altLang="en-US" sz="2800" dirty="0">
                <a:latin typeface="Times New Roman" panose="02020603050405020304" pitchFamily="18" charset="0"/>
              </a:rPr>
              <a:t>, quindi occorre cambiare l’orizzonte temporale in cui abbiamo sin qui studiato la macro, cioè includere oltre al lungo periodo (LP) anche il breve periodo (BP).</a:t>
            </a:r>
          </a:p>
          <a:p>
            <a:pPr eaLnBrk="1" hangingPunct="1">
              <a:lnSpc>
                <a:spcPct val="90000"/>
              </a:lnSpc>
              <a:tabLst>
                <a:tab pos="333375" algn="l"/>
                <a:tab pos="742950" algn="l"/>
              </a:tabLst>
            </a:pPr>
            <a:r>
              <a:rPr lang="it-IT" altLang="en-US" sz="2800" dirty="0">
                <a:latin typeface="Times New Roman" panose="02020603050405020304" pitchFamily="18" charset="0"/>
              </a:rPr>
              <a:t>La spiegazione del ciclo economico si concentra su due tipi di shock, </a:t>
            </a:r>
            <a:r>
              <a:rPr lang="it-IT" altLang="en-US" sz="2800" dirty="0">
                <a:solidFill>
                  <a:srgbClr val="FF0000"/>
                </a:solidFill>
                <a:latin typeface="Times New Roman" panose="02020603050405020304" pitchFamily="18" charset="0"/>
              </a:rPr>
              <a:t>shock reali</a:t>
            </a:r>
            <a:r>
              <a:rPr lang="it-IT" altLang="en-US" sz="2800" dirty="0">
                <a:latin typeface="Times New Roman" panose="02020603050405020304" pitchFamily="18" charset="0"/>
              </a:rPr>
              <a:t> e </a:t>
            </a:r>
            <a:r>
              <a:rPr lang="it-IT" altLang="en-US" sz="2800" dirty="0">
                <a:solidFill>
                  <a:srgbClr val="FF0000"/>
                </a:solidFill>
                <a:latin typeface="Times New Roman" panose="02020603050405020304" pitchFamily="18" charset="0"/>
              </a:rPr>
              <a:t>shock della domanda aggregata</a:t>
            </a:r>
            <a:r>
              <a:rPr lang="it-IT" altLang="en-US" sz="2800" dirty="0">
                <a:latin typeface="Times New Roman" panose="02020603050405020304" pitchFamily="18" charset="0"/>
              </a:rPr>
              <a:t>. </a:t>
            </a:r>
          </a:p>
          <a:p>
            <a:pPr eaLnBrk="1" hangingPunct="1">
              <a:lnSpc>
                <a:spcPct val="90000"/>
              </a:lnSpc>
              <a:tabLst>
                <a:tab pos="333375" algn="l"/>
                <a:tab pos="742950" algn="l"/>
              </a:tabLst>
            </a:pPr>
            <a:r>
              <a:rPr lang="it-IT" altLang="en-US" sz="2800" dirty="0">
                <a:latin typeface="Times New Roman" panose="02020603050405020304" pitchFamily="18" charset="0"/>
              </a:rPr>
              <a:t>L’approccio che spiega il ciclo prevalentemente in termini di shock reali sono è il c.d. </a:t>
            </a:r>
            <a:r>
              <a:rPr lang="it-IT" altLang="en-US" sz="2800" dirty="0">
                <a:solidFill>
                  <a:srgbClr val="FF0000"/>
                </a:solidFill>
                <a:latin typeface="Times New Roman" panose="02020603050405020304" pitchFamily="18" charset="0"/>
              </a:rPr>
              <a:t>approccio del ciclo economico reale</a:t>
            </a:r>
            <a:r>
              <a:rPr lang="it-IT" altLang="en-US" sz="2800" dirty="0">
                <a:latin typeface="Times New Roman" panose="02020603050405020304" pitchFamily="18" charset="0"/>
              </a:rPr>
              <a:t> (</a:t>
            </a:r>
            <a:r>
              <a:rPr lang="it-IT" altLang="en-US" sz="2800" i="1" dirty="0" err="1">
                <a:latin typeface="Times New Roman" panose="02020603050405020304" pitchFamily="18" charset="0"/>
              </a:rPr>
              <a:t>real</a:t>
            </a:r>
            <a:r>
              <a:rPr lang="it-IT" altLang="en-US" sz="2800" i="1" dirty="0">
                <a:latin typeface="Times New Roman" panose="02020603050405020304" pitchFamily="18" charset="0"/>
              </a:rPr>
              <a:t> business </a:t>
            </a:r>
            <a:r>
              <a:rPr lang="it-IT" altLang="en-US" sz="2800" i="1" dirty="0" err="1">
                <a:latin typeface="Times New Roman" panose="02020603050405020304" pitchFamily="18" charset="0"/>
              </a:rPr>
              <a:t>cycle</a:t>
            </a:r>
            <a:r>
              <a:rPr lang="it-IT" altLang="en-US" sz="2800" dirty="0">
                <a:latin typeface="Times New Roman" panose="02020603050405020304" pitchFamily="18" charset="0"/>
              </a:rPr>
              <a:t>, RBC).</a:t>
            </a:r>
          </a:p>
          <a:p>
            <a:pPr eaLnBrk="1" hangingPunct="1">
              <a:lnSpc>
                <a:spcPct val="90000"/>
              </a:lnSpc>
              <a:tabLst>
                <a:tab pos="333375" algn="l"/>
                <a:tab pos="742950" algn="l"/>
              </a:tabLst>
            </a:pPr>
            <a:r>
              <a:rPr lang="it-IT" altLang="en-US" sz="2800" dirty="0">
                <a:latin typeface="Times New Roman" panose="02020603050405020304" pitchFamily="18" charset="0"/>
              </a:rPr>
              <a:t>L’approccio che, come già J.M. Keynes nel 1936, spiega il ciclo prevalentemente in termini di shock della domanda aggregata è il c.d. </a:t>
            </a:r>
            <a:r>
              <a:rPr lang="it-IT" altLang="en-US" sz="2800" dirty="0">
                <a:solidFill>
                  <a:srgbClr val="FF0000"/>
                </a:solidFill>
                <a:latin typeface="Times New Roman" panose="02020603050405020304" pitchFamily="18" charset="0"/>
              </a:rPr>
              <a:t>approccio (neo)keynesiano</a:t>
            </a:r>
            <a:r>
              <a:rPr lang="it-IT" altLang="en-US" sz="2800" dirty="0">
                <a:latin typeface="Times New Roman" panose="02020603050405020304" pitchFamily="18" charset="0"/>
              </a:rPr>
              <a:t>.</a:t>
            </a:r>
          </a:p>
          <a:p>
            <a:pPr eaLnBrk="1" hangingPunct="1">
              <a:lnSpc>
                <a:spcPct val="90000"/>
              </a:lnSpc>
              <a:tabLst>
                <a:tab pos="333375" algn="l"/>
                <a:tab pos="742950" algn="l"/>
              </a:tabLst>
            </a:pPr>
            <a:r>
              <a:rPr lang="it-IT" altLang="en-US" sz="2800" dirty="0">
                <a:latin typeface="Times New Roman" panose="02020603050405020304" pitchFamily="18" charset="0"/>
              </a:rPr>
              <a:t>Entrambi gli approcci sono sintetizzati dal c.d. </a:t>
            </a:r>
            <a:r>
              <a:rPr lang="it-IT" altLang="en-US" sz="2800" dirty="0">
                <a:solidFill>
                  <a:srgbClr val="FF0000"/>
                </a:solidFill>
                <a:latin typeface="Times New Roman" panose="02020603050405020304" pitchFamily="18" charset="0"/>
              </a:rPr>
              <a:t>modello AD/AS</a:t>
            </a:r>
            <a:r>
              <a:rPr lang="it-IT" altLang="en-US" sz="2800" dirty="0">
                <a:latin typeface="Times New Roman" panose="02020603050405020304" pitchFamily="18" charset="0"/>
              </a:rPr>
              <a:t>, cioè con domanda (AD) ed offerta aggregata (AS).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1138" name="Group 2"/>
          <p:cNvGrpSpPr>
            <a:grpSpLocks/>
          </p:cNvGrpSpPr>
          <p:nvPr/>
        </p:nvGrpSpPr>
        <p:grpSpPr bwMode="auto">
          <a:xfrm>
            <a:off x="8636000" y="5943600"/>
            <a:ext cx="508000" cy="563563"/>
            <a:chOff x="4618" y="3762"/>
            <a:chExt cx="320" cy="355"/>
          </a:xfrm>
        </p:grpSpPr>
        <p:sp>
          <p:nvSpPr>
            <p:cNvPr id="91174" name="Rectangle 3"/>
            <p:cNvSpPr>
              <a:spLocks noChangeArrowheads="1"/>
            </p:cNvSpPr>
            <p:nvPr/>
          </p:nvSpPr>
          <p:spPr bwMode="auto">
            <a:xfrm>
              <a:off x="4618" y="3762"/>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91175" name="Rectangle 4"/>
            <p:cNvSpPr>
              <a:spLocks noChangeArrowheads="1"/>
            </p:cNvSpPr>
            <p:nvPr/>
          </p:nvSpPr>
          <p:spPr bwMode="auto">
            <a:xfrm>
              <a:off x="4938" y="3925"/>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91139" name="Group 5"/>
          <p:cNvGrpSpPr>
            <a:grpSpLocks/>
          </p:cNvGrpSpPr>
          <p:nvPr/>
        </p:nvGrpSpPr>
        <p:grpSpPr bwMode="auto">
          <a:xfrm>
            <a:off x="609600" y="1447800"/>
            <a:ext cx="198438" cy="563563"/>
            <a:chOff x="160" y="945"/>
            <a:chExt cx="125" cy="355"/>
          </a:xfrm>
        </p:grpSpPr>
        <p:sp>
          <p:nvSpPr>
            <p:cNvPr id="91172" name="Rectangle 6"/>
            <p:cNvSpPr>
              <a:spLocks noChangeArrowheads="1"/>
            </p:cNvSpPr>
            <p:nvPr/>
          </p:nvSpPr>
          <p:spPr bwMode="auto">
            <a:xfrm>
              <a:off x="178" y="945"/>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P</a:t>
              </a:r>
            </a:p>
          </p:txBody>
        </p:sp>
        <p:sp>
          <p:nvSpPr>
            <p:cNvPr id="91173" name="Rectangle 7"/>
            <p:cNvSpPr>
              <a:spLocks noChangeArrowheads="1"/>
            </p:cNvSpPr>
            <p:nvPr/>
          </p:nvSpPr>
          <p:spPr bwMode="auto">
            <a:xfrm>
              <a:off x="160" y="110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91140" name="Rectangle 8"/>
          <p:cNvSpPr>
            <a:spLocks noChangeArrowheads="1"/>
          </p:cNvSpPr>
          <p:nvPr/>
        </p:nvSpPr>
        <p:spPr bwMode="auto">
          <a:xfrm>
            <a:off x="712788" y="5972175"/>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91141" name="Group 9"/>
          <p:cNvGrpSpPr>
            <a:grpSpLocks/>
          </p:cNvGrpSpPr>
          <p:nvPr/>
        </p:nvGrpSpPr>
        <p:grpSpPr bwMode="auto">
          <a:xfrm>
            <a:off x="4684205" y="2720975"/>
            <a:ext cx="1354138" cy="561975"/>
            <a:chOff x="2833" y="1259"/>
            <a:chExt cx="853" cy="354"/>
          </a:xfrm>
        </p:grpSpPr>
        <p:sp>
          <p:nvSpPr>
            <p:cNvPr id="91170" name="Rectangle 10"/>
            <p:cNvSpPr>
              <a:spLocks noChangeArrowheads="1"/>
            </p:cNvSpPr>
            <p:nvPr/>
          </p:nvSpPr>
          <p:spPr bwMode="auto">
            <a:xfrm>
              <a:off x="2833" y="125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91171" name="Rectangle 11"/>
            <p:cNvSpPr>
              <a:spLocks noChangeArrowheads="1"/>
            </p:cNvSpPr>
            <p:nvPr/>
          </p:nvSpPr>
          <p:spPr bwMode="auto">
            <a:xfrm>
              <a:off x="3138" y="1421"/>
              <a:ext cx="5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ASBP</a:t>
              </a:r>
              <a:r>
                <a:rPr lang="it-IT" altLang="en-US" sz="2000" b="1" i="1" baseline="-25000">
                  <a:solidFill>
                    <a:srgbClr val="000000"/>
                  </a:solidFill>
                </a:rPr>
                <a:t>1</a:t>
              </a:r>
              <a:r>
                <a:rPr lang="it-IT" altLang="en-US" sz="2000" b="1">
                  <a:solidFill>
                    <a:srgbClr val="000000"/>
                  </a:solidFill>
                </a:rPr>
                <a:t> </a:t>
              </a:r>
            </a:p>
          </p:txBody>
        </p:sp>
      </p:grpSp>
      <p:grpSp>
        <p:nvGrpSpPr>
          <p:cNvPr id="91142" name="Group 12"/>
          <p:cNvGrpSpPr>
            <a:grpSpLocks/>
          </p:cNvGrpSpPr>
          <p:nvPr/>
        </p:nvGrpSpPr>
        <p:grpSpPr bwMode="auto">
          <a:xfrm>
            <a:off x="3200400" y="1752600"/>
            <a:ext cx="728663" cy="823913"/>
            <a:chOff x="1577" y="1259"/>
            <a:chExt cx="459" cy="519"/>
          </a:xfrm>
        </p:grpSpPr>
        <p:sp>
          <p:nvSpPr>
            <p:cNvPr id="91167" name="Rectangle 13"/>
            <p:cNvSpPr>
              <a:spLocks noChangeArrowheads="1"/>
            </p:cNvSpPr>
            <p:nvPr/>
          </p:nvSpPr>
          <p:spPr bwMode="auto">
            <a:xfrm>
              <a:off x="1608" y="1259"/>
              <a:ext cx="42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ASLP</a:t>
              </a:r>
            </a:p>
          </p:txBody>
        </p:sp>
        <p:sp>
          <p:nvSpPr>
            <p:cNvPr id="91168" name="Rectangle 14"/>
            <p:cNvSpPr>
              <a:spLocks noChangeArrowheads="1"/>
            </p:cNvSpPr>
            <p:nvPr/>
          </p:nvSpPr>
          <p:spPr bwMode="auto">
            <a:xfrm>
              <a:off x="1577" y="1422"/>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91169" name="Rectangle 15"/>
            <p:cNvSpPr>
              <a:spLocks noChangeArrowheads="1"/>
            </p:cNvSpPr>
            <p:nvPr/>
          </p:nvSpPr>
          <p:spPr bwMode="auto">
            <a:xfrm>
              <a:off x="1701" y="1586"/>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91143" name="Group 16"/>
          <p:cNvGrpSpPr>
            <a:grpSpLocks/>
          </p:cNvGrpSpPr>
          <p:nvPr/>
        </p:nvGrpSpPr>
        <p:grpSpPr bwMode="auto">
          <a:xfrm>
            <a:off x="6248400" y="5181600"/>
            <a:ext cx="460375" cy="561975"/>
            <a:chOff x="3926" y="3319"/>
            <a:chExt cx="290" cy="354"/>
          </a:xfrm>
        </p:grpSpPr>
        <p:sp>
          <p:nvSpPr>
            <p:cNvPr id="91165" name="Rectangle 17"/>
            <p:cNvSpPr>
              <a:spLocks noChangeArrowheads="1"/>
            </p:cNvSpPr>
            <p:nvPr/>
          </p:nvSpPr>
          <p:spPr bwMode="auto">
            <a:xfrm>
              <a:off x="4026" y="331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91166" name="Rectangle 18"/>
            <p:cNvSpPr>
              <a:spLocks noChangeArrowheads="1"/>
            </p:cNvSpPr>
            <p:nvPr/>
          </p:nvSpPr>
          <p:spPr bwMode="auto">
            <a:xfrm>
              <a:off x="3926" y="3481"/>
              <a:ext cx="29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1</a:t>
              </a:r>
            </a:p>
          </p:txBody>
        </p:sp>
      </p:grpSp>
      <p:sp>
        <p:nvSpPr>
          <p:cNvPr id="91144" name="Freeform 19"/>
          <p:cNvSpPr>
            <a:spLocks/>
          </p:cNvSpPr>
          <p:nvPr/>
        </p:nvSpPr>
        <p:spPr bwMode="auto">
          <a:xfrm>
            <a:off x="971550" y="3876675"/>
            <a:ext cx="2832100" cy="2060575"/>
          </a:xfrm>
          <a:custGeom>
            <a:avLst/>
            <a:gdLst>
              <a:gd name="T0" fmla="*/ 0 w 1784"/>
              <a:gd name="T1" fmla="*/ 0 h 1298"/>
              <a:gd name="T2" fmla="*/ 2830513 w 1784"/>
              <a:gd name="T3" fmla="*/ 0 h 1298"/>
              <a:gd name="T4" fmla="*/ 2830513 w 1784"/>
              <a:gd name="T5" fmla="*/ 2058988 h 1298"/>
              <a:gd name="T6" fmla="*/ 0 60000 65536"/>
              <a:gd name="T7" fmla="*/ 0 60000 65536"/>
              <a:gd name="T8" fmla="*/ 0 60000 65536"/>
            </a:gdLst>
            <a:ahLst/>
            <a:cxnLst>
              <a:cxn ang="T6">
                <a:pos x="T0" y="T1"/>
              </a:cxn>
              <a:cxn ang="T7">
                <a:pos x="T2" y="T3"/>
              </a:cxn>
              <a:cxn ang="T8">
                <a:pos x="T4" y="T5"/>
              </a:cxn>
            </a:cxnLst>
            <a:rect l="0" t="0" r="r" b="b"/>
            <a:pathLst>
              <a:path w="1784" h="1298">
                <a:moveTo>
                  <a:pt x="0" y="0"/>
                </a:moveTo>
                <a:lnTo>
                  <a:pt x="1783" y="0"/>
                </a:lnTo>
                <a:lnTo>
                  <a:pt x="1783" y="1297"/>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1145" name="Line 20"/>
          <p:cNvSpPr>
            <a:spLocks noChangeShapeType="1"/>
          </p:cNvSpPr>
          <p:nvPr/>
        </p:nvSpPr>
        <p:spPr bwMode="auto">
          <a:xfrm flipV="1">
            <a:off x="1847850" y="2589213"/>
            <a:ext cx="3854450" cy="2598737"/>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46" name="Line 21"/>
          <p:cNvSpPr>
            <a:spLocks noChangeShapeType="1"/>
          </p:cNvSpPr>
          <p:nvPr/>
        </p:nvSpPr>
        <p:spPr bwMode="auto">
          <a:xfrm flipH="1" flipV="1">
            <a:off x="1068388" y="3122613"/>
            <a:ext cx="4024312" cy="2693987"/>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47" name="Line 22"/>
          <p:cNvSpPr>
            <a:spLocks noChangeShapeType="1"/>
          </p:cNvSpPr>
          <p:nvPr/>
        </p:nvSpPr>
        <p:spPr bwMode="auto">
          <a:xfrm flipH="1" flipV="1">
            <a:off x="2152650" y="2774950"/>
            <a:ext cx="4024313" cy="2692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48" name="Rectangle 23"/>
          <p:cNvSpPr>
            <a:spLocks noChangeArrowheads="1"/>
          </p:cNvSpPr>
          <p:nvPr/>
        </p:nvSpPr>
        <p:spPr bwMode="auto">
          <a:xfrm>
            <a:off x="4005263" y="372903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A</a:t>
            </a:r>
          </a:p>
        </p:txBody>
      </p:sp>
      <p:sp>
        <p:nvSpPr>
          <p:cNvPr id="91149" name="Rectangle 24"/>
          <p:cNvSpPr>
            <a:spLocks noChangeArrowheads="1"/>
          </p:cNvSpPr>
          <p:nvPr/>
        </p:nvSpPr>
        <p:spPr bwMode="auto">
          <a:xfrm>
            <a:off x="3189288" y="4268788"/>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dirty="0">
                <a:solidFill>
                  <a:srgbClr val="000000"/>
                </a:solidFill>
              </a:rPr>
              <a:t>B</a:t>
            </a:r>
          </a:p>
        </p:txBody>
      </p:sp>
      <p:sp>
        <p:nvSpPr>
          <p:cNvPr id="91150" name="Line 25"/>
          <p:cNvSpPr>
            <a:spLocks noChangeShapeType="1"/>
          </p:cNvSpPr>
          <p:nvPr/>
        </p:nvSpPr>
        <p:spPr bwMode="auto">
          <a:xfrm>
            <a:off x="3802063" y="2120900"/>
            <a:ext cx="0" cy="3802063"/>
          </a:xfrm>
          <a:prstGeom prst="line">
            <a:avLst/>
          </a:prstGeom>
          <a:noFill/>
          <a:ln w="254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51" name="Freeform 26"/>
          <p:cNvSpPr>
            <a:spLocks/>
          </p:cNvSpPr>
          <p:nvPr/>
        </p:nvSpPr>
        <p:spPr bwMode="auto">
          <a:xfrm>
            <a:off x="3729038" y="3816350"/>
            <a:ext cx="141287" cy="133350"/>
          </a:xfrm>
          <a:custGeom>
            <a:avLst/>
            <a:gdLst>
              <a:gd name="T0" fmla="*/ 69850 w 89"/>
              <a:gd name="T1" fmla="*/ 131763 h 84"/>
              <a:gd name="T2" fmla="*/ 104775 w 89"/>
              <a:gd name="T3" fmla="*/ 122238 h 84"/>
              <a:gd name="T4" fmla="*/ 130175 w 89"/>
              <a:gd name="T5" fmla="*/ 98425 h 84"/>
              <a:gd name="T6" fmla="*/ 139700 w 89"/>
              <a:gd name="T7" fmla="*/ 66675 h 84"/>
              <a:gd name="T8" fmla="*/ 130175 w 89"/>
              <a:gd name="T9" fmla="*/ 33338 h 84"/>
              <a:gd name="T10" fmla="*/ 104775 w 89"/>
              <a:gd name="T11" fmla="*/ 9525 h 84"/>
              <a:gd name="T12" fmla="*/ 69850 w 89"/>
              <a:gd name="T13" fmla="*/ 0 h 84"/>
              <a:gd name="T14" fmla="*/ 34925 w 89"/>
              <a:gd name="T15" fmla="*/ 9525 h 84"/>
              <a:gd name="T16" fmla="*/ 9525 w 89"/>
              <a:gd name="T17" fmla="*/ 33338 h 84"/>
              <a:gd name="T18" fmla="*/ 0 w 89"/>
              <a:gd name="T19" fmla="*/ 66675 h 84"/>
              <a:gd name="T20" fmla="*/ 9525 w 89"/>
              <a:gd name="T21" fmla="*/ 98425 h 84"/>
              <a:gd name="T22" fmla="*/ 34925 w 89"/>
              <a:gd name="T23" fmla="*/ 122238 h 84"/>
              <a:gd name="T24" fmla="*/ 69850 w 89"/>
              <a:gd name="T25" fmla="*/ 131763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4">
                <a:moveTo>
                  <a:pt x="44" y="83"/>
                </a:moveTo>
                <a:lnTo>
                  <a:pt x="66" y="77"/>
                </a:lnTo>
                <a:lnTo>
                  <a:pt x="82" y="62"/>
                </a:lnTo>
                <a:lnTo>
                  <a:pt x="88" y="42"/>
                </a:lnTo>
                <a:lnTo>
                  <a:pt x="82" y="21"/>
                </a:lnTo>
                <a:lnTo>
                  <a:pt x="66" y="6"/>
                </a:lnTo>
                <a:lnTo>
                  <a:pt x="44" y="0"/>
                </a:lnTo>
                <a:lnTo>
                  <a:pt x="22" y="6"/>
                </a:lnTo>
                <a:lnTo>
                  <a:pt x="6" y="21"/>
                </a:lnTo>
                <a:lnTo>
                  <a:pt x="0" y="42"/>
                </a:lnTo>
                <a:lnTo>
                  <a:pt x="6" y="62"/>
                </a:lnTo>
                <a:lnTo>
                  <a:pt x="22" y="77"/>
                </a:lnTo>
                <a:lnTo>
                  <a:pt x="44"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1152" name="Freeform 27"/>
          <p:cNvSpPr>
            <a:spLocks/>
          </p:cNvSpPr>
          <p:nvPr/>
        </p:nvSpPr>
        <p:spPr bwMode="auto">
          <a:xfrm>
            <a:off x="2911475" y="4343400"/>
            <a:ext cx="141288" cy="128588"/>
          </a:xfrm>
          <a:custGeom>
            <a:avLst/>
            <a:gdLst>
              <a:gd name="T0" fmla="*/ 69850 w 89"/>
              <a:gd name="T1" fmla="*/ 127000 h 81"/>
              <a:gd name="T2" fmla="*/ 104775 w 89"/>
              <a:gd name="T3" fmla="*/ 119063 h 81"/>
              <a:gd name="T4" fmla="*/ 130175 w 89"/>
              <a:gd name="T5" fmla="*/ 95250 h 81"/>
              <a:gd name="T6" fmla="*/ 139700 w 89"/>
              <a:gd name="T7" fmla="*/ 63500 h 81"/>
              <a:gd name="T8" fmla="*/ 130175 w 89"/>
              <a:gd name="T9" fmla="*/ 31750 h 81"/>
              <a:gd name="T10" fmla="*/ 104775 w 89"/>
              <a:gd name="T11" fmla="*/ 7938 h 81"/>
              <a:gd name="T12" fmla="*/ 69850 w 89"/>
              <a:gd name="T13" fmla="*/ 0 h 81"/>
              <a:gd name="T14" fmla="*/ 34925 w 89"/>
              <a:gd name="T15" fmla="*/ 7938 h 81"/>
              <a:gd name="T16" fmla="*/ 9525 w 89"/>
              <a:gd name="T17" fmla="*/ 31750 h 81"/>
              <a:gd name="T18" fmla="*/ 0 w 89"/>
              <a:gd name="T19" fmla="*/ 63500 h 81"/>
              <a:gd name="T20" fmla="*/ 9525 w 89"/>
              <a:gd name="T21" fmla="*/ 95250 h 81"/>
              <a:gd name="T22" fmla="*/ 34925 w 89"/>
              <a:gd name="T23" fmla="*/ 119063 h 81"/>
              <a:gd name="T24" fmla="*/ 69850 w 89"/>
              <a:gd name="T25" fmla="*/ 127000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81">
                <a:moveTo>
                  <a:pt x="44" y="80"/>
                </a:moveTo>
                <a:lnTo>
                  <a:pt x="66" y="75"/>
                </a:lnTo>
                <a:lnTo>
                  <a:pt x="82" y="60"/>
                </a:lnTo>
                <a:lnTo>
                  <a:pt x="88" y="40"/>
                </a:lnTo>
                <a:lnTo>
                  <a:pt x="82" y="20"/>
                </a:lnTo>
                <a:lnTo>
                  <a:pt x="66" y="5"/>
                </a:lnTo>
                <a:lnTo>
                  <a:pt x="44" y="0"/>
                </a:lnTo>
                <a:lnTo>
                  <a:pt x="22" y="5"/>
                </a:lnTo>
                <a:lnTo>
                  <a:pt x="6" y="20"/>
                </a:lnTo>
                <a:lnTo>
                  <a:pt x="0" y="40"/>
                </a:lnTo>
                <a:lnTo>
                  <a:pt x="6" y="60"/>
                </a:lnTo>
                <a:lnTo>
                  <a:pt x="22" y="75"/>
                </a:lnTo>
                <a:lnTo>
                  <a:pt x="44" y="8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dirty="0"/>
          </a:p>
        </p:txBody>
      </p:sp>
      <p:sp>
        <p:nvSpPr>
          <p:cNvPr id="91153" name="Rectangle 28"/>
          <p:cNvSpPr>
            <a:spLocks noChangeArrowheads="1"/>
          </p:cNvSpPr>
          <p:nvPr/>
        </p:nvSpPr>
        <p:spPr bwMode="auto">
          <a:xfrm>
            <a:off x="539750" y="3716338"/>
            <a:ext cx="3000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latin typeface="French Script MT" panose="03020402040607040605" pitchFamily="66" charset="0"/>
              </a:rPr>
              <a:t>P </a:t>
            </a:r>
            <a:r>
              <a:rPr lang="it-IT" altLang="en-US" sz="2000" b="1" i="1">
                <a:solidFill>
                  <a:srgbClr val="000000"/>
                </a:solidFill>
              </a:rPr>
              <a:t>*</a:t>
            </a:r>
            <a:endParaRPr lang="it-IT" altLang="en-US" sz="2000" b="1" i="1" baseline="-25000">
              <a:solidFill>
                <a:srgbClr val="000000"/>
              </a:solidFill>
            </a:endParaRPr>
          </a:p>
        </p:txBody>
      </p:sp>
      <p:sp>
        <p:nvSpPr>
          <p:cNvPr id="91154" name="Freeform 29"/>
          <p:cNvSpPr>
            <a:spLocks/>
          </p:cNvSpPr>
          <p:nvPr/>
        </p:nvSpPr>
        <p:spPr bwMode="auto">
          <a:xfrm>
            <a:off x="971550" y="4408488"/>
            <a:ext cx="2011363" cy="1530350"/>
          </a:xfrm>
          <a:custGeom>
            <a:avLst/>
            <a:gdLst>
              <a:gd name="T0" fmla="*/ 0 w 1267"/>
              <a:gd name="T1" fmla="*/ 0 h 964"/>
              <a:gd name="T2" fmla="*/ 2009775 w 1267"/>
              <a:gd name="T3" fmla="*/ 0 h 964"/>
              <a:gd name="T4" fmla="*/ 2009775 w 1267"/>
              <a:gd name="T5" fmla="*/ 1528763 h 964"/>
              <a:gd name="T6" fmla="*/ 0 60000 65536"/>
              <a:gd name="T7" fmla="*/ 0 60000 65536"/>
              <a:gd name="T8" fmla="*/ 0 60000 65536"/>
            </a:gdLst>
            <a:ahLst/>
            <a:cxnLst>
              <a:cxn ang="T6">
                <a:pos x="T0" y="T1"/>
              </a:cxn>
              <a:cxn ang="T7">
                <a:pos x="T2" y="T3"/>
              </a:cxn>
              <a:cxn ang="T8">
                <a:pos x="T4" y="T5"/>
              </a:cxn>
            </a:cxnLst>
            <a:rect l="0" t="0" r="r" b="b"/>
            <a:pathLst>
              <a:path w="1267" h="964">
                <a:moveTo>
                  <a:pt x="0" y="0"/>
                </a:moveTo>
                <a:lnTo>
                  <a:pt x="1266" y="0"/>
                </a:lnTo>
                <a:lnTo>
                  <a:pt x="1266" y="963"/>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1155" name="Rectangle 30"/>
          <p:cNvSpPr>
            <a:spLocks noChangeArrowheads="1"/>
          </p:cNvSpPr>
          <p:nvPr/>
        </p:nvSpPr>
        <p:spPr bwMode="auto">
          <a:xfrm>
            <a:off x="635000" y="4276725"/>
            <a:ext cx="2301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latin typeface="French Script MT" panose="03020402040607040605" pitchFamily="66" charset="0"/>
              </a:rPr>
              <a:t>P</a:t>
            </a:r>
            <a:r>
              <a:rPr lang="it-IT" altLang="en-US" sz="2000" b="1" i="1" baseline="-25000" dirty="0">
                <a:solidFill>
                  <a:srgbClr val="000000"/>
                </a:solidFill>
              </a:rPr>
              <a:t>1</a:t>
            </a:r>
          </a:p>
        </p:txBody>
      </p:sp>
      <p:sp>
        <p:nvSpPr>
          <p:cNvPr id="91156" name="Rectangle 31"/>
          <p:cNvSpPr>
            <a:spLocks noChangeArrowheads="1"/>
          </p:cNvSpPr>
          <p:nvPr/>
        </p:nvSpPr>
        <p:spPr bwMode="auto">
          <a:xfrm>
            <a:off x="3700463" y="5980113"/>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Y</a:t>
            </a:r>
            <a:r>
              <a:rPr lang="it-IT" altLang="en-US" sz="2000" b="1" i="1" baseline="30000">
                <a:solidFill>
                  <a:srgbClr val="000000"/>
                </a:solidFill>
              </a:rPr>
              <a:t>FE</a:t>
            </a:r>
            <a:endParaRPr lang="it-IT" altLang="en-US" sz="2000" b="1" i="1" baseline="-25000">
              <a:solidFill>
                <a:srgbClr val="000000"/>
              </a:solidFill>
            </a:endParaRPr>
          </a:p>
        </p:txBody>
      </p:sp>
      <p:sp>
        <p:nvSpPr>
          <p:cNvPr id="91157" name="Rectangle 32"/>
          <p:cNvSpPr>
            <a:spLocks noChangeArrowheads="1"/>
          </p:cNvSpPr>
          <p:nvPr/>
        </p:nvSpPr>
        <p:spPr bwMode="auto">
          <a:xfrm>
            <a:off x="2876550" y="5980113"/>
            <a:ext cx="261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Y</a:t>
            </a:r>
            <a:r>
              <a:rPr lang="it-IT" altLang="en-US" sz="2000" b="1" i="1" baseline="-25000" dirty="0">
                <a:solidFill>
                  <a:srgbClr val="000000"/>
                </a:solidFill>
              </a:rPr>
              <a:t>1</a:t>
            </a:r>
          </a:p>
        </p:txBody>
      </p:sp>
      <p:sp>
        <p:nvSpPr>
          <p:cNvPr id="91158" name="Rectangle 33"/>
          <p:cNvSpPr>
            <a:spLocks noChangeArrowheads="1"/>
          </p:cNvSpPr>
          <p:nvPr/>
        </p:nvSpPr>
        <p:spPr bwMode="auto">
          <a:xfrm>
            <a:off x="5076825" y="5516563"/>
            <a:ext cx="67945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2</a:t>
            </a:r>
          </a:p>
        </p:txBody>
      </p:sp>
      <p:sp>
        <p:nvSpPr>
          <p:cNvPr id="91159" name="Freeform 34"/>
          <p:cNvSpPr>
            <a:spLocks/>
          </p:cNvSpPr>
          <p:nvPr/>
        </p:nvSpPr>
        <p:spPr bwMode="auto">
          <a:xfrm>
            <a:off x="963613" y="1447800"/>
            <a:ext cx="7762875" cy="4489450"/>
          </a:xfrm>
          <a:custGeom>
            <a:avLst/>
            <a:gdLst>
              <a:gd name="T0" fmla="*/ 0 w 4890"/>
              <a:gd name="T1" fmla="*/ 0 h 2828"/>
              <a:gd name="T2" fmla="*/ 0 w 4890"/>
              <a:gd name="T3" fmla="*/ 4487863 h 2828"/>
              <a:gd name="T4" fmla="*/ 7761288 w 4890"/>
              <a:gd name="T5" fmla="*/ 4487863 h 2828"/>
              <a:gd name="T6" fmla="*/ 0 60000 65536"/>
              <a:gd name="T7" fmla="*/ 0 60000 65536"/>
              <a:gd name="T8" fmla="*/ 0 60000 65536"/>
            </a:gdLst>
            <a:ahLst/>
            <a:cxnLst>
              <a:cxn ang="T6">
                <a:pos x="T0" y="T1"/>
              </a:cxn>
              <a:cxn ang="T7">
                <a:pos x="T2" y="T3"/>
              </a:cxn>
              <a:cxn ang="T8">
                <a:pos x="T4" y="T5"/>
              </a:cxn>
            </a:cxnLst>
            <a:rect l="0" t="0" r="r" b="b"/>
            <a:pathLst>
              <a:path w="4890" h="2828">
                <a:moveTo>
                  <a:pt x="0" y="0"/>
                </a:moveTo>
                <a:lnTo>
                  <a:pt x="0" y="2827"/>
                </a:lnTo>
                <a:lnTo>
                  <a:pt x="4889" y="2827"/>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91160" name="Group 35"/>
          <p:cNvGrpSpPr>
            <a:grpSpLocks/>
          </p:cNvGrpSpPr>
          <p:nvPr/>
        </p:nvGrpSpPr>
        <p:grpSpPr bwMode="auto">
          <a:xfrm>
            <a:off x="4283968" y="5145088"/>
            <a:ext cx="1480245" cy="241300"/>
            <a:chOff x="2701" y="3241"/>
            <a:chExt cx="930" cy="152"/>
          </a:xfrm>
        </p:grpSpPr>
        <p:sp>
          <p:nvSpPr>
            <p:cNvPr id="91163" name="Line 36"/>
            <p:cNvSpPr>
              <a:spLocks noChangeShapeType="1"/>
            </p:cNvSpPr>
            <p:nvPr/>
          </p:nvSpPr>
          <p:spPr bwMode="auto">
            <a:xfrm flipH="1">
              <a:off x="2837" y="3316"/>
              <a:ext cx="794"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1164" name="Freeform 37"/>
            <p:cNvSpPr>
              <a:spLocks/>
            </p:cNvSpPr>
            <p:nvPr/>
          </p:nvSpPr>
          <p:spPr bwMode="auto">
            <a:xfrm>
              <a:off x="2701" y="3241"/>
              <a:ext cx="266" cy="152"/>
            </a:xfrm>
            <a:custGeom>
              <a:avLst/>
              <a:gdLst>
                <a:gd name="T0" fmla="*/ 218 w 266"/>
                <a:gd name="T1" fmla="*/ 77 h 152"/>
                <a:gd name="T2" fmla="*/ 265 w 266"/>
                <a:gd name="T3" fmla="*/ 149 h 152"/>
                <a:gd name="T4" fmla="*/ 263 w 266"/>
                <a:gd name="T5" fmla="*/ 151 h 152"/>
                <a:gd name="T6" fmla="*/ 230 w 266"/>
                <a:gd name="T7" fmla="*/ 139 h 152"/>
                <a:gd name="T8" fmla="*/ 170 w 266"/>
                <a:gd name="T9" fmla="*/ 116 h 152"/>
                <a:gd name="T10" fmla="*/ 135 w 266"/>
                <a:gd name="T11" fmla="*/ 105 h 152"/>
                <a:gd name="T12" fmla="*/ 90 w 266"/>
                <a:gd name="T13" fmla="*/ 95 h 152"/>
                <a:gd name="T14" fmla="*/ 45 w 266"/>
                <a:gd name="T15" fmla="*/ 86 h 152"/>
                <a:gd name="T16" fmla="*/ 0 w 266"/>
                <a:gd name="T17" fmla="*/ 77 h 152"/>
                <a:gd name="T18" fmla="*/ 45 w 266"/>
                <a:gd name="T19" fmla="*/ 67 h 152"/>
                <a:gd name="T20" fmla="*/ 90 w 266"/>
                <a:gd name="T21" fmla="*/ 58 h 152"/>
                <a:gd name="T22" fmla="*/ 135 w 266"/>
                <a:gd name="T23" fmla="*/ 49 h 152"/>
                <a:gd name="T24" fmla="*/ 170 w 266"/>
                <a:gd name="T25" fmla="*/ 35 h 152"/>
                <a:gd name="T26" fmla="*/ 230 w 266"/>
                <a:gd name="T27" fmla="*/ 14 h 152"/>
                <a:gd name="T28" fmla="*/ 263 w 266"/>
                <a:gd name="T29" fmla="*/ 0 h 152"/>
                <a:gd name="T30" fmla="*/ 265 w 266"/>
                <a:gd name="T31" fmla="*/ 2 h 152"/>
                <a:gd name="T32" fmla="*/ 218 w 266"/>
                <a:gd name="T33" fmla="*/ 77 h 1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66" h="152">
                  <a:moveTo>
                    <a:pt x="218" y="77"/>
                  </a:moveTo>
                  <a:lnTo>
                    <a:pt x="265" y="149"/>
                  </a:lnTo>
                  <a:lnTo>
                    <a:pt x="263" y="151"/>
                  </a:lnTo>
                  <a:lnTo>
                    <a:pt x="230" y="139"/>
                  </a:lnTo>
                  <a:lnTo>
                    <a:pt x="170" y="116"/>
                  </a:lnTo>
                  <a:lnTo>
                    <a:pt x="135" y="105"/>
                  </a:lnTo>
                  <a:lnTo>
                    <a:pt x="90" y="95"/>
                  </a:lnTo>
                  <a:lnTo>
                    <a:pt x="45" y="86"/>
                  </a:lnTo>
                  <a:lnTo>
                    <a:pt x="0" y="77"/>
                  </a:lnTo>
                  <a:lnTo>
                    <a:pt x="45" y="67"/>
                  </a:lnTo>
                  <a:lnTo>
                    <a:pt x="90" y="58"/>
                  </a:lnTo>
                  <a:lnTo>
                    <a:pt x="135" y="49"/>
                  </a:lnTo>
                  <a:lnTo>
                    <a:pt x="170" y="35"/>
                  </a:lnTo>
                  <a:lnTo>
                    <a:pt x="230" y="14"/>
                  </a:lnTo>
                  <a:lnTo>
                    <a:pt x="263" y="0"/>
                  </a:lnTo>
                  <a:lnTo>
                    <a:pt x="265" y="2"/>
                  </a:lnTo>
                  <a:lnTo>
                    <a:pt x="218" y="7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91161" name="Rectangle 38"/>
          <p:cNvSpPr>
            <a:spLocks noChangeArrowheads="1"/>
          </p:cNvSpPr>
          <p:nvPr/>
        </p:nvSpPr>
        <p:spPr bwMode="auto">
          <a:xfrm>
            <a:off x="6029325" y="4438650"/>
            <a:ext cx="2173288"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91162" name="Text Box 39"/>
          <p:cNvSpPr txBox="1">
            <a:spLocks noChangeArrowheads="1"/>
          </p:cNvSpPr>
          <p:nvPr/>
        </p:nvSpPr>
        <p:spPr bwMode="auto">
          <a:xfrm>
            <a:off x="609600" y="134034"/>
            <a:ext cx="799526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3600" dirty="0">
                <a:latin typeface="Times New Roman" panose="02020603050405020304" pitchFamily="18" charset="0"/>
              </a:rPr>
              <a:t>L’effetto della politica monetaria sulla AD</a:t>
            </a:r>
          </a:p>
        </p:txBody>
      </p:sp>
      <p:grpSp>
        <p:nvGrpSpPr>
          <p:cNvPr id="40" name="Group 35">
            <a:extLst>
              <a:ext uri="{FF2B5EF4-FFF2-40B4-BE49-F238E27FC236}">
                <a16:creationId xmlns:a16="http://schemas.microsoft.com/office/drawing/2014/main" id="{39F99266-C329-414E-ADA2-D23A1424B8D5}"/>
              </a:ext>
            </a:extLst>
          </p:cNvPr>
          <p:cNvGrpSpPr>
            <a:grpSpLocks/>
          </p:cNvGrpSpPr>
          <p:nvPr/>
        </p:nvGrpSpPr>
        <p:grpSpPr bwMode="auto">
          <a:xfrm rot="10800000">
            <a:off x="4089298" y="4940303"/>
            <a:ext cx="1391984" cy="241300"/>
            <a:chOff x="2701" y="3241"/>
            <a:chExt cx="930" cy="152"/>
          </a:xfrm>
        </p:grpSpPr>
        <p:sp>
          <p:nvSpPr>
            <p:cNvPr id="41" name="Line 36">
              <a:extLst>
                <a:ext uri="{FF2B5EF4-FFF2-40B4-BE49-F238E27FC236}">
                  <a16:creationId xmlns:a16="http://schemas.microsoft.com/office/drawing/2014/main" id="{43E57412-1631-4DB7-9C74-70AF8B8CD71C}"/>
                </a:ext>
              </a:extLst>
            </p:cNvPr>
            <p:cNvSpPr>
              <a:spLocks noChangeShapeType="1"/>
            </p:cNvSpPr>
            <p:nvPr/>
          </p:nvSpPr>
          <p:spPr bwMode="auto">
            <a:xfrm flipH="1">
              <a:off x="2837" y="3316"/>
              <a:ext cx="794"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2" name="Freeform 37">
              <a:extLst>
                <a:ext uri="{FF2B5EF4-FFF2-40B4-BE49-F238E27FC236}">
                  <a16:creationId xmlns:a16="http://schemas.microsoft.com/office/drawing/2014/main" id="{863135CD-1DA4-4123-BE45-46F40E9D89DE}"/>
                </a:ext>
              </a:extLst>
            </p:cNvPr>
            <p:cNvSpPr>
              <a:spLocks/>
            </p:cNvSpPr>
            <p:nvPr/>
          </p:nvSpPr>
          <p:spPr bwMode="auto">
            <a:xfrm>
              <a:off x="2701" y="3241"/>
              <a:ext cx="266" cy="152"/>
            </a:xfrm>
            <a:custGeom>
              <a:avLst/>
              <a:gdLst>
                <a:gd name="T0" fmla="*/ 218 w 266"/>
                <a:gd name="T1" fmla="*/ 77 h 152"/>
                <a:gd name="T2" fmla="*/ 265 w 266"/>
                <a:gd name="T3" fmla="*/ 149 h 152"/>
                <a:gd name="T4" fmla="*/ 263 w 266"/>
                <a:gd name="T5" fmla="*/ 151 h 152"/>
                <a:gd name="T6" fmla="*/ 230 w 266"/>
                <a:gd name="T7" fmla="*/ 139 h 152"/>
                <a:gd name="T8" fmla="*/ 170 w 266"/>
                <a:gd name="T9" fmla="*/ 116 h 152"/>
                <a:gd name="T10" fmla="*/ 135 w 266"/>
                <a:gd name="T11" fmla="*/ 105 h 152"/>
                <a:gd name="T12" fmla="*/ 90 w 266"/>
                <a:gd name="T13" fmla="*/ 95 h 152"/>
                <a:gd name="T14" fmla="*/ 45 w 266"/>
                <a:gd name="T15" fmla="*/ 86 h 152"/>
                <a:gd name="T16" fmla="*/ 0 w 266"/>
                <a:gd name="T17" fmla="*/ 77 h 152"/>
                <a:gd name="T18" fmla="*/ 45 w 266"/>
                <a:gd name="T19" fmla="*/ 67 h 152"/>
                <a:gd name="T20" fmla="*/ 90 w 266"/>
                <a:gd name="T21" fmla="*/ 58 h 152"/>
                <a:gd name="T22" fmla="*/ 135 w 266"/>
                <a:gd name="T23" fmla="*/ 49 h 152"/>
                <a:gd name="T24" fmla="*/ 170 w 266"/>
                <a:gd name="T25" fmla="*/ 35 h 152"/>
                <a:gd name="T26" fmla="*/ 230 w 266"/>
                <a:gd name="T27" fmla="*/ 14 h 152"/>
                <a:gd name="T28" fmla="*/ 263 w 266"/>
                <a:gd name="T29" fmla="*/ 0 h 152"/>
                <a:gd name="T30" fmla="*/ 265 w 266"/>
                <a:gd name="T31" fmla="*/ 2 h 152"/>
                <a:gd name="T32" fmla="*/ 218 w 266"/>
                <a:gd name="T33" fmla="*/ 77 h 1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66" h="152">
                  <a:moveTo>
                    <a:pt x="218" y="77"/>
                  </a:moveTo>
                  <a:lnTo>
                    <a:pt x="265" y="149"/>
                  </a:lnTo>
                  <a:lnTo>
                    <a:pt x="263" y="151"/>
                  </a:lnTo>
                  <a:lnTo>
                    <a:pt x="230" y="139"/>
                  </a:lnTo>
                  <a:lnTo>
                    <a:pt x="170" y="116"/>
                  </a:lnTo>
                  <a:lnTo>
                    <a:pt x="135" y="105"/>
                  </a:lnTo>
                  <a:lnTo>
                    <a:pt x="90" y="95"/>
                  </a:lnTo>
                  <a:lnTo>
                    <a:pt x="45" y="86"/>
                  </a:lnTo>
                  <a:lnTo>
                    <a:pt x="0" y="77"/>
                  </a:lnTo>
                  <a:lnTo>
                    <a:pt x="45" y="67"/>
                  </a:lnTo>
                  <a:lnTo>
                    <a:pt x="90" y="58"/>
                  </a:lnTo>
                  <a:lnTo>
                    <a:pt x="135" y="49"/>
                  </a:lnTo>
                  <a:lnTo>
                    <a:pt x="170" y="35"/>
                  </a:lnTo>
                  <a:lnTo>
                    <a:pt x="230" y="14"/>
                  </a:lnTo>
                  <a:lnTo>
                    <a:pt x="263" y="0"/>
                  </a:lnTo>
                  <a:lnTo>
                    <a:pt x="265" y="2"/>
                  </a:lnTo>
                  <a:lnTo>
                    <a:pt x="218" y="7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2" name="CasellaDiTesto 1">
            <a:extLst>
              <a:ext uri="{FF2B5EF4-FFF2-40B4-BE49-F238E27FC236}">
                <a16:creationId xmlns:a16="http://schemas.microsoft.com/office/drawing/2014/main" id="{3C184002-210F-4714-91DC-652EBE8BC99A}"/>
              </a:ext>
            </a:extLst>
          </p:cNvPr>
          <p:cNvSpPr txBox="1"/>
          <p:nvPr/>
        </p:nvSpPr>
        <p:spPr>
          <a:xfrm>
            <a:off x="4476612" y="1003784"/>
            <a:ext cx="4511300" cy="147732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it-IT" dirty="0"/>
              <a:t>Uno shock sulla AD genera una recessione. L’equilibrio macro si sposta da A </a:t>
            </a:r>
            <a:r>
              <a:rPr lang="it-IT" dirty="0" err="1"/>
              <a:t>a</a:t>
            </a:r>
            <a:r>
              <a:rPr lang="it-IT" dirty="0"/>
              <a:t> B.</a:t>
            </a:r>
          </a:p>
          <a:p>
            <a:r>
              <a:rPr lang="it-IT" dirty="0"/>
              <a:t>L’intervento del policy-maker con una politica</a:t>
            </a:r>
          </a:p>
          <a:p>
            <a:r>
              <a:rPr lang="it-IT" dirty="0"/>
              <a:t>monetaria espansiva riporta la AD nella </a:t>
            </a:r>
          </a:p>
          <a:p>
            <a:r>
              <a:rPr lang="it-IT" dirty="0"/>
              <a:t>posizione iniziale ed elimina la recessione.</a:t>
            </a:r>
          </a:p>
        </p:txBody>
      </p:sp>
      <p:sp>
        <p:nvSpPr>
          <p:cNvPr id="3" name="CasellaDiTesto 2">
            <a:extLst>
              <a:ext uri="{FF2B5EF4-FFF2-40B4-BE49-F238E27FC236}">
                <a16:creationId xmlns:a16="http://schemas.microsoft.com/office/drawing/2014/main" id="{06375048-2676-45C6-BEA8-35EDF762C4E4}"/>
              </a:ext>
            </a:extLst>
          </p:cNvPr>
          <p:cNvSpPr txBox="1"/>
          <p:nvPr/>
        </p:nvSpPr>
        <p:spPr>
          <a:xfrm>
            <a:off x="5783811" y="3957638"/>
            <a:ext cx="2912016"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it-IT" dirty="0"/>
              <a:t>Effetto della PM espansiva</a:t>
            </a:r>
          </a:p>
        </p:txBody>
      </p:sp>
      <p:cxnSp>
        <p:nvCxnSpPr>
          <p:cNvPr id="5" name="Connettore diritto 4">
            <a:extLst>
              <a:ext uri="{FF2B5EF4-FFF2-40B4-BE49-F238E27FC236}">
                <a16:creationId xmlns:a16="http://schemas.microsoft.com/office/drawing/2014/main" id="{4970F359-3756-4842-8D35-1CA47EA75E9D}"/>
              </a:ext>
            </a:extLst>
          </p:cNvPr>
          <p:cNvCxnSpPr>
            <a:cxnSpLocks/>
          </p:cNvCxnSpPr>
          <p:nvPr/>
        </p:nvCxnSpPr>
        <p:spPr>
          <a:xfrm flipH="1">
            <a:off x="4752489" y="4225932"/>
            <a:ext cx="941873" cy="70326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002735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1147"/>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91143"/>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9116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91146"/>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91158"/>
                                        </p:tgtEl>
                                        <p:attrNameLst>
                                          <p:attrName>style.visibility</p:attrName>
                                        </p:attrNameLst>
                                      </p:cBhvr>
                                      <p:to>
                                        <p:strVal val="hidden"/>
                                      </p:to>
                                    </p:set>
                                  </p:childTnLst>
                                </p:cTn>
                              </p:par>
                              <p:par>
                                <p:cTn id="25" presetID="1" presetClass="entr" presetSubtype="0" fill="hold" grpId="1" nodeType="withEffect">
                                  <p:stCondLst>
                                    <p:cond delay="0"/>
                                  </p:stCondLst>
                                  <p:childTnLst>
                                    <p:set>
                                      <p:cBhvr>
                                        <p:cTn id="26" dur="1" fill="hold">
                                          <p:stCondLst>
                                            <p:cond delay="0"/>
                                          </p:stCondLst>
                                        </p:cTn>
                                        <p:tgtEl>
                                          <p:spTgt spid="9114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11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6" grpId="0" animBg="1"/>
      <p:bldP spid="91147" grpId="0" animBg="1"/>
      <p:bldP spid="91147" grpId="1" animBg="1"/>
      <p:bldP spid="91158" grpId="0"/>
      <p:bldP spid="2" grpId="0" animBg="1"/>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68313" y="0"/>
            <a:ext cx="8229600" cy="719138"/>
          </a:xfrm>
        </p:spPr>
        <p:txBody>
          <a:bodyPr/>
          <a:lstStyle/>
          <a:p>
            <a:pPr eaLnBrk="1" hangingPunct="1"/>
            <a:r>
              <a:rPr lang="it-IT" altLang="en-US" sz="3600">
                <a:latin typeface="Times New Roman" panose="02020603050405020304" pitchFamily="18" charset="0"/>
              </a:rPr>
              <a:t>I limiti della politica monetaria</a:t>
            </a:r>
          </a:p>
        </p:txBody>
      </p:sp>
      <p:sp>
        <p:nvSpPr>
          <p:cNvPr id="43011" name="Rectangle 3"/>
          <p:cNvSpPr>
            <a:spLocks noGrp="1" noChangeArrowheads="1"/>
          </p:cNvSpPr>
          <p:nvPr>
            <p:ph type="body" idx="1"/>
          </p:nvPr>
        </p:nvSpPr>
        <p:spPr>
          <a:xfrm>
            <a:off x="0" y="692150"/>
            <a:ext cx="9144000" cy="6165850"/>
          </a:xfrm>
        </p:spPr>
        <p:txBody>
          <a:bodyPr/>
          <a:lstStyle/>
          <a:p>
            <a:pPr eaLnBrk="1" hangingPunct="1">
              <a:lnSpc>
                <a:spcPct val="80000"/>
              </a:lnSpc>
            </a:pPr>
            <a:r>
              <a:rPr lang="it-IT" altLang="en-US" sz="2000" dirty="0">
                <a:latin typeface="Times New Roman" panose="02020603050405020304" pitchFamily="18" charset="0"/>
              </a:rPr>
              <a:t>Stabilizzare la domanda aggregata con la politica monetaria solleva molti problemi.</a:t>
            </a:r>
          </a:p>
          <a:p>
            <a:pPr eaLnBrk="1" hangingPunct="1">
              <a:lnSpc>
                <a:spcPct val="80000"/>
              </a:lnSpc>
            </a:pPr>
            <a:r>
              <a:rPr lang="it-IT" altLang="en-US" sz="2000" u="sng" dirty="0">
                <a:latin typeface="Times New Roman" panose="02020603050405020304" pitchFamily="18" charset="0"/>
              </a:rPr>
              <a:t>Primo</a:t>
            </a:r>
            <a:r>
              <a:rPr lang="it-IT" altLang="en-US" sz="2000" dirty="0">
                <a:latin typeface="Times New Roman" panose="02020603050405020304" pitchFamily="18" charset="0"/>
              </a:rPr>
              <a:t>, la BC </a:t>
            </a:r>
            <a:r>
              <a:rPr lang="it-IT" altLang="en-US" sz="2000" dirty="0">
                <a:solidFill>
                  <a:srgbClr val="FF0000"/>
                </a:solidFill>
                <a:latin typeface="Times New Roman" panose="02020603050405020304" pitchFamily="18" charset="0"/>
              </a:rPr>
              <a:t>non ha il completo controllo</a:t>
            </a:r>
            <a:r>
              <a:rPr lang="it-IT" altLang="en-US" sz="2000" dirty="0">
                <a:latin typeface="Times New Roman" panose="02020603050405020304" pitchFamily="18" charset="0"/>
              </a:rPr>
              <a:t> dell’offerta di moneta. L’espansione monetaria potrebbe quindi spostare troppo, o troppo poco, la retta AD.</a:t>
            </a:r>
          </a:p>
          <a:p>
            <a:pPr eaLnBrk="1" hangingPunct="1">
              <a:lnSpc>
                <a:spcPct val="80000"/>
              </a:lnSpc>
            </a:pPr>
            <a:r>
              <a:rPr lang="it-IT" altLang="en-US" sz="2000" u="sng" dirty="0">
                <a:latin typeface="Times New Roman" panose="02020603050405020304" pitchFamily="18" charset="0"/>
              </a:rPr>
              <a:t>Secondo</a:t>
            </a:r>
            <a:r>
              <a:rPr lang="it-IT" altLang="en-US" sz="2000" dirty="0">
                <a:latin typeface="Times New Roman" panose="02020603050405020304" pitchFamily="18" charset="0"/>
              </a:rPr>
              <a:t> (in realtà una variante del primo), l’espansione monetaria potrebbe essere inefficace. E’ il caso della c.d. </a:t>
            </a:r>
            <a:r>
              <a:rPr lang="it-IT" altLang="en-US" sz="2000" dirty="0">
                <a:solidFill>
                  <a:srgbClr val="FF0000"/>
                </a:solidFill>
                <a:latin typeface="Times New Roman" panose="02020603050405020304" pitchFamily="18" charset="0"/>
              </a:rPr>
              <a:t>trappola della liquidità</a:t>
            </a:r>
            <a:r>
              <a:rPr lang="it-IT" altLang="en-US" sz="2000" dirty="0">
                <a:latin typeface="Times New Roman" panose="02020603050405020304" pitchFamily="18" charset="0"/>
                <a:sym typeface="Symbol" panose="05050102010706020507" pitchFamily="18" charset="2"/>
              </a:rPr>
              <a:t>.</a:t>
            </a:r>
          </a:p>
          <a:p>
            <a:pPr lvl="1" eaLnBrk="1" hangingPunct="1">
              <a:lnSpc>
                <a:spcPct val="80000"/>
              </a:lnSpc>
            </a:pPr>
            <a:r>
              <a:rPr lang="it-IT" altLang="en-US" sz="2000" dirty="0">
                <a:latin typeface="Times New Roman" panose="02020603050405020304" pitchFamily="18" charset="0"/>
              </a:rPr>
              <a:t>Questi sono i due motivi per cui Keynes, che nasce come economista monetario, negli anni ‘30 “abbandona” la politica monetaria e si concentra su quella fiscale.</a:t>
            </a:r>
          </a:p>
          <a:p>
            <a:pPr eaLnBrk="1" hangingPunct="1">
              <a:lnSpc>
                <a:spcPct val="80000"/>
              </a:lnSpc>
            </a:pPr>
            <a:r>
              <a:rPr lang="it-IT" altLang="en-US" sz="2000" u="sng" dirty="0">
                <a:latin typeface="Times New Roman" panose="02020603050405020304" pitchFamily="18" charset="0"/>
              </a:rPr>
              <a:t>Terzo</a:t>
            </a:r>
            <a:r>
              <a:rPr lang="it-IT" altLang="en-US" sz="2000" dirty="0">
                <a:latin typeface="Times New Roman" panose="02020603050405020304" pitchFamily="18" charset="0"/>
              </a:rPr>
              <a:t>, aumentare l’offerta di moneta fa crescere l’</a:t>
            </a:r>
            <a:r>
              <a:rPr lang="it-IT" altLang="en-US" sz="2000" dirty="0">
                <a:solidFill>
                  <a:srgbClr val="FF0000"/>
                </a:solidFill>
                <a:latin typeface="Times New Roman" panose="02020603050405020304" pitchFamily="18" charset="0"/>
              </a:rPr>
              <a:t>inflazione</a:t>
            </a:r>
            <a:r>
              <a:rPr lang="it-IT" altLang="en-US" sz="2000" dirty="0">
                <a:latin typeface="Times New Roman" panose="02020603050405020304" pitchFamily="18" charset="0"/>
              </a:rPr>
              <a:t> (</a:t>
            </a:r>
            <a:r>
              <a:rPr lang="it-IT" altLang="en-US" sz="2000" dirty="0">
                <a:latin typeface="Times New Roman" panose="02020603050405020304" pitchFamily="18" charset="0"/>
                <a:sym typeface="Symbol" panose="05050102010706020507" pitchFamily="18" charset="2"/>
              </a:rPr>
              <a:t> </a:t>
            </a:r>
            <a:r>
              <a:rPr lang="it-IT" altLang="en-US" sz="2000" dirty="0">
                <a:latin typeface="Times New Roman" panose="02020603050405020304" pitchFamily="18" charset="0"/>
              </a:rPr>
              <a:t>vedi TQM). </a:t>
            </a:r>
          </a:p>
          <a:p>
            <a:pPr eaLnBrk="1" hangingPunct="1">
              <a:lnSpc>
                <a:spcPct val="80000"/>
              </a:lnSpc>
            </a:pPr>
            <a:r>
              <a:rPr lang="it-IT" altLang="en-US" sz="2000" u="sng" dirty="0">
                <a:latin typeface="Times New Roman" panose="02020603050405020304" pitchFamily="18" charset="0"/>
              </a:rPr>
              <a:t>Quarto</a:t>
            </a:r>
            <a:r>
              <a:rPr lang="it-IT" altLang="en-US" sz="2000" dirty="0">
                <a:latin typeface="Times New Roman" panose="02020603050405020304" pitchFamily="18" charset="0"/>
              </a:rPr>
              <a:t>, una politica espansiva (monetaria,</a:t>
            </a:r>
            <a:r>
              <a:rPr lang="it-IT" altLang="en-US" sz="2000" i="1" dirty="0">
                <a:latin typeface="Times New Roman" panose="02020603050405020304" pitchFamily="18" charset="0"/>
              </a:rPr>
              <a:t> ma anche fiscale</a:t>
            </a:r>
            <a:r>
              <a:rPr lang="it-IT" altLang="en-US" sz="2000" dirty="0">
                <a:latin typeface="Times New Roman" panose="02020603050405020304" pitchFamily="18" charset="0"/>
              </a:rPr>
              <a:t>) non funziona in caso di shock reale sulla AS. Anzi, nel caso di espansione monetaria, l’unico risultato che si ottiene è peggiorare il terzo problema. E’ il c.d. </a:t>
            </a:r>
            <a:r>
              <a:rPr lang="it-IT" altLang="en-US" sz="2000" dirty="0">
                <a:solidFill>
                  <a:srgbClr val="FF0000"/>
                </a:solidFill>
                <a:latin typeface="Times New Roman" panose="02020603050405020304" pitchFamily="18" charset="0"/>
              </a:rPr>
              <a:t>accomodamento inflazionistico</a:t>
            </a:r>
            <a:r>
              <a:rPr lang="it-IT" altLang="en-US" sz="2000" dirty="0">
                <a:latin typeface="Times New Roman" panose="02020603050405020304" pitchFamily="18" charset="0"/>
              </a:rPr>
              <a:t>.</a:t>
            </a:r>
          </a:p>
          <a:p>
            <a:pPr eaLnBrk="1" hangingPunct="1">
              <a:lnSpc>
                <a:spcPct val="80000"/>
              </a:lnSpc>
            </a:pPr>
            <a:r>
              <a:rPr lang="it-IT" altLang="en-US" sz="2000" dirty="0">
                <a:latin typeface="Times New Roman" panose="02020603050405020304" pitchFamily="18" charset="0"/>
              </a:rPr>
              <a:t>Infatti in presenza di una recessione generata da uno shock negativo sulla AD una politica monetaria espansiva non genera eccessivi problemi dal punto di vista dell’inflazione. Ma se la recessione è dovuta ad uno shock reale (p.e. uno shock petrolifero), stimolare ulteriormente la domanda aggregata facendo crescere </a:t>
            </a:r>
            <a:r>
              <a:rPr lang="it-IT" altLang="en-US" sz="2000" dirty="0" err="1">
                <a:latin typeface="Times New Roman" panose="02020603050405020304" pitchFamily="18" charset="0"/>
              </a:rPr>
              <a:t>M</a:t>
            </a:r>
            <a:r>
              <a:rPr lang="it-IT" altLang="en-US" sz="2000" baseline="30000" dirty="0" err="1">
                <a:latin typeface="Times New Roman" panose="02020603050405020304" pitchFamily="18" charset="0"/>
              </a:rPr>
              <a:t>s</a:t>
            </a:r>
            <a:r>
              <a:rPr lang="it-IT" altLang="en-US" sz="2000" dirty="0">
                <a:latin typeface="Times New Roman" panose="02020603050405020304" pitchFamily="18" charset="0"/>
              </a:rPr>
              <a:t>, in una situazione che già in partenza è di eccesso di domanda aggregata, fa “esplodere” l’inflazione, senza alcun effetto sulla crescita del PIL. </a:t>
            </a:r>
          </a:p>
          <a:p>
            <a:pPr eaLnBrk="1" hangingPunct="1">
              <a:lnSpc>
                <a:spcPct val="80000"/>
              </a:lnSpc>
            </a:pPr>
            <a:r>
              <a:rPr lang="it-IT" altLang="en-US" sz="2000" dirty="0">
                <a:latin typeface="Times New Roman" panose="02020603050405020304" pitchFamily="18" charset="0"/>
              </a:rPr>
              <a:t>Si hanno così contemporaneamente </a:t>
            </a:r>
            <a:r>
              <a:rPr lang="it-IT" altLang="en-US" sz="2000" u="sng" dirty="0">
                <a:latin typeface="Times New Roman" panose="02020603050405020304" pitchFamily="18" charset="0"/>
              </a:rPr>
              <a:t>più inflazione e meno crescita,</a:t>
            </a:r>
            <a:r>
              <a:rPr lang="it-IT" altLang="en-US" sz="2000" dirty="0">
                <a:latin typeface="Times New Roman" panose="02020603050405020304" pitchFamily="18" charset="0"/>
              </a:rPr>
              <a:t> cioè più disoccupazione. Siamo in una situazione di </a:t>
            </a:r>
            <a:r>
              <a:rPr lang="it-IT" altLang="en-US" sz="2000" dirty="0">
                <a:solidFill>
                  <a:srgbClr val="FF0000"/>
                </a:solidFill>
                <a:latin typeface="Times New Roman" panose="02020603050405020304" pitchFamily="18" charset="0"/>
              </a:rPr>
              <a:t>stagflazione</a:t>
            </a:r>
            <a:r>
              <a:rPr lang="it-IT" altLang="en-US" sz="2000" dirty="0">
                <a:latin typeface="Times New Roman" panose="02020603050405020304" pitchFamily="18" charset="0"/>
              </a:rPr>
              <a:t>, cioè il peggiore dei casi possibili. Questo è quanto accaduto dopo gli shock petroliferi negli anni ‘70 (p.e. in Italia l’inflazione superò il 25% annuo) ed ha indotto i policy-maker nel mondo ad </a:t>
            </a:r>
            <a:r>
              <a:rPr lang="it-IT" altLang="en-US" sz="2000" u="sng" dirty="0">
                <a:latin typeface="Times New Roman" panose="02020603050405020304" pitchFamily="18" charset="0"/>
              </a:rPr>
              <a:t>abbandonare</a:t>
            </a:r>
            <a:r>
              <a:rPr lang="it-IT" altLang="en-US" sz="2000" dirty="0">
                <a:latin typeface="Times New Roman" panose="02020603050405020304" pitchFamily="18" charset="0"/>
              </a:rPr>
              <a:t> le politiche anti-cicliche di tipo keynesiano (peraltro concepite da Keynes per “curare” solo gli shock della domanda, non quelli reali sull’offerta).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3011">
                                            <p:txEl>
                                              <p:pRg st="2" end="2"/>
                                            </p:txEl>
                                          </p:spTgt>
                                        </p:tgtEl>
                                        <p:attrNameLst>
                                          <p:attrName>style.visibility</p:attrName>
                                        </p:attrNameLst>
                                      </p:cBhvr>
                                      <p:to>
                                        <p:strVal val="visible"/>
                                      </p:to>
                                    </p:set>
                                    <p:anim calcmode="lin" valueType="num">
                                      <p:cBhvr additive="base">
                                        <p:cTn id="7"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3011">
                                            <p:txEl>
                                              <p:pRg st="3" end="3"/>
                                            </p:txEl>
                                          </p:spTgt>
                                        </p:tgtEl>
                                        <p:attrNameLst>
                                          <p:attrName>style.visibility</p:attrName>
                                        </p:attrNameLst>
                                      </p:cBhvr>
                                      <p:to>
                                        <p:strVal val="visible"/>
                                      </p:to>
                                    </p:set>
                                    <p:anim calcmode="lin" valueType="num">
                                      <p:cBhvr additive="base">
                                        <p:cTn id="11"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3011">
                                            <p:txEl>
                                              <p:pRg st="4" end="4"/>
                                            </p:txEl>
                                          </p:spTgt>
                                        </p:tgtEl>
                                        <p:attrNameLst>
                                          <p:attrName>style.visibility</p:attrName>
                                        </p:attrNameLst>
                                      </p:cBhvr>
                                      <p:to>
                                        <p:strVal val="visible"/>
                                      </p:to>
                                    </p:set>
                                    <p:anim calcmode="lin" valueType="num">
                                      <p:cBhvr additive="base">
                                        <p:cTn id="17"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30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3011">
                                            <p:txEl>
                                              <p:pRg st="5" end="5"/>
                                            </p:txEl>
                                          </p:spTgt>
                                        </p:tgtEl>
                                        <p:attrNameLst>
                                          <p:attrName>style.visibility</p:attrName>
                                        </p:attrNameLst>
                                      </p:cBhvr>
                                      <p:to>
                                        <p:strVal val="visible"/>
                                      </p:to>
                                    </p:set>
                                    <p:anim calcmode="lin" valueType="num">
                                      <p:cBhvr additive="base">
                                        <p:cTn id="23" dur="500" fill="hold"/>
                                        <p:tgtEl>
                                          <p:spTgt spid="4301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301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3011">
                                            <p:txEl>
                                              <p:pRg st="6" end="6"/>
                                            </p:txEl>
                                          </p:spTgt>
                                        </p:tgtEl>
                                        <p:attrNameLst>
                                          <p:attrName>style.visibility</p:attrName>
                                        </p:attrNameLst>
                                      </p:cBhvr>
                                      <p:to>
                                        <p:strVal val="visible"/>
                                      </p:to>
                                    </p:set>
                                    <p:anim calcmode="lin" valueType="num">
                                      <p:cBhvr additive="base">
                                        <p:cTn id="27" dur="500" fill="hold"/>
                                        <p:tgtEl>
                                          <p:spTgt spid="4301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3011">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3011">
                                            <p:txEl>
                                              <p:pRg st="7" end="7"/>
                                            </p:txEl>
                                          </p:spTgt>
                                        </p:tgtEl>
                                        <p:attrNameLst>
                                          <p:attrName>style.visibility</p:attrName>
                                        </p:attrNameLst>
                                      </p:cBhvr>
                                      <p:to>
                                        <p:strVal val="visible"/>
                                      </p:to>
                                    </p:set>
                                    <p:anim calcmode="lin" valueType="num">
                                      <p:cBhvr additive="base">
                                        <p:cTn id="31" dur="500" fill="hold"/>
                                        <p:tgtEl>
                                          <p:spTgt spid="43011">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0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539750" y="0"/>
            <a:ext cx="7772400" cy="549275"/>
          </a:xfrm>
        </p:spPr>
        <p:txBody>
          <a:bodyPr/>
          <a:lstStyle/>
          <a:p>
            <a:pPr eaLnBrk="1" hangingPunct="1"/>
            <a:r>
              <a:rPr lang="it-IT" altLang="en-US" sz="3200" dirty="0"/>
              <a:t>Trappola della liquidità</a:t>
            </a:r>
          </a:p>
        </p:txBody>
      </p:sp>
      <p:sp>
        <p:nvSpPr>
          <p:cNvPr id="250883" name="Rectangle 3"/>
          <p:cNvSpPr>
            <a:spLocks noGrp="1" noChangeArrowheads="1"/>
          </p:cNvSpPr>
          <p:nvPr>
            <p:ph type="body" idx="1"/>
          </p:nvPr>
        </p:nvSpPr>
        <p:spPr>
          <a:xfrm>
            <a:off x="0" y="476250"/>
            <a:ext cx="9144000" cy="6381750"/>
          </a:xfrm>
        </p:spPr>
        <p:txBody>
          <a:bodyPr/>
          <a:lstStyle/>
          <a:p>
            <a:pPr eaLnBrk="1" hangingPunct="1">
              <a:lnSpc>
                <a:spcPct val="80000"/>
              </a:lnSpc>
            </a:pPr>
            <a:r>
              <a:rPr lang="it-IT" altLang="en-US" sz="2000" dirty="0"/>
              <a:t>“E’ possibile portare un cavallo all´abbeveratoio, ma non lo si può costringere a bere”: il famoso detto keynesiano durante la depressione USA degli anni Trenta descrive lo stato di un’economia in condizioni di </a:t>
            </a:r>
            <a:r>
              <a:rPr lang="it-IT" altLang="en-US" sz="2000" dirty="0">
                <a:solidFill>
                  <a:srgbClr val="FF0000"/>
                </a:solidFill>
              </a:rPr>
              <a:t>trappola della liquidità</a:t>
            </a:r>
            <a:r>
              <a:rPr lang="it-IT" altLang="en-US" sz="2000" dirty="0"/>
              <a:t>. </a:t>
            </a:r>
          </a:p>
          <a:p>
            <a:pPr eaLnBrk="1" hangingPunct="1">
              <a:lnSpc>
                <a:spcPct val="80000"/>
              </a:lnSpc>
            </a:pPr>
            <a:r>
              <a:rPr lang="it-IT" altLang="en-US" sz="2000" dirty="0"/>
              <a:t>Con tale espressione si intende un’economia in cui la crescita del PIL è lontana da quella potenziale (Y &lt;&lt; Y</a:t>
            </a:r>
            <a:r>
              <a:rPr lang="it-IT" altLang="en-US" sz="2000" baseline="-25000" dirty="0"/>
              <a:t>FE</a:t>
            </a:r>
            <a:r>
              <a:rPr lang="it-IT" altLang="en-US" sz="2000" dirty="0"/>
              <a:t>), nonostante i bassi tassi d´interesse che dovrebbero stimolare consumi ed investimenti. E’ una situazione in cui tutti </a:t>
            </a:r>
            <a:r>
              <a:rPr lang="it-IT" altLang="en-US" sz="2000" u="sng" dirty="0"/>
              <a:t>preferiscono detenere liquidità</a:t>
            </a:r>
            <a:r>
              <a:rPr lang="it-IT" altLang="en-US" sz="2000" dirty="0"/>
              <a:t> piuttosto che spenderla, in particolare per investimenti. </a:t>
            </a:r>
          </a:p>
          <a:p>
            <a:pPr eaLnBrk="1" hangingPunct="1">
              <a:lnSpc>
                <a:spcPct val="80000"/>
              </a:lnSpc>
            </a:pPr>
            <a:r>
              <a:rPr lang="it-IT" altLang="en-US" sz="2000" dirty="0"/>
              <a:t>La “trappola” si genera quando i tassi d´interesse nominali sono </a:t>
            </a:r>
            <a:r>
              <a:rPr lang="it-IT" altLang="en-US" sz="2000" u="sng" dirty="0"/>
              <a:t>molto bassi</a:t>
            </a:r>
            <a:r>
              <a:rPr lang="it-IT" altLang="en-US" sz="2000" dirty="0"/>
              <a:t>, al limite </a:t>
            </a:r>
            <a:r>
              <a:rPr lang="it-IT" altLang="en-US" sz="2000" i="1" dirty="0"/>
              <a:t>zero</a:t>
            </a:r>
            <a:r>
              <a:rPr lang="it-IT" altLang="en-US" sz="2000" dirty="0"/>
              <a:t>: in questi casi la moneta (circolante e depositi) domina tutte le altre attività finanziarie nelle scelte di allocazione della ricchezza per due motivi.</a:t>
            </a:r>
          </a:p>
          <a:p>
            <a:pPr eaLnBrk="1" hangingPunct="1">
              <a:lnSpc>
                <a:spcPct val="80000"/>
              </a:lnSpc>
            </a:pPr>
            <a:r>
              <a:rPr lang="it-IT" altLang="en-US" sz="2000" i="1" dirty="0"/>
              <a:t>Primo</a:t>
            </a:r>
            <a:r>
              <a:rPr lang="it-IT" altLang="en-US" sz="2000" dirty="0"/>
              <a:t>, detenere moneta ha come </a:t>
            </a:r>
            <a:r>
              <a:rPr lang="it-IT" altLang="en-US" sz="2000" u="sng" dirty="0"/>
              <a:t>beneficio</a:t>
            </a:r>
            <a:r>
              <a:rPr lang="it-IT" altLang="en-US" sz="2000" dirty="0"/>
              <a:t> la possibilità di effettuare transazioni correnti; ciò ha un </a:t>
            </a:r>
            <a:r>
              <a:rPr lang="it-IT" altLang="en-US" sz="2000" u="sng" dirty="0"/>
              <a:t>costo opportunità</a:t>
            </a:r>
            <a:r>
              <a:rPr lang="it-IT" altLang="en-US" sz="2000" dirty="0"/>
              <a:t> in termini del tasso di interesse che si perde sugli investimenti alternativi. Ma se il tasso è prossimo o pari a zero, i benefici superano sempre i costi. Quindi conviene </a:t>
            </a:r>
            <a:r>
              <a:rPr lang="it-IT" altLang="en-US" sz="2000" i="1" dirty="0"/>
              <a:t>sempre</a:t>
            </a:r>
            <a:r>
              <a:rPr lang="it-IT" altLang="en-US" sz="2000" dirty="0"/>
              <a:t> detenere liquidità. </a:t>
            </a:r>
          </a:p>
          <a:p>
            <a:pPr eaLnBrk="1" hangingPunct="1">
              <a:lnSpc>
                <a:spcPct val="80000"/>
              </a:lnSpc>
            </a:pPr>
            <a:r>
              <a:rPr lang="it-IT" altLang="en-US" sz="2000" i="1" dirty="0"/>
              <a:t>Secondo</a:t>
            </a:r>
            <a:r>
              <a:rPr lang="it-IT" altLang="en-US" sz="2000" dirty="0"/>
              <a:t>, se il tasso di interesse è vicino a zero è poco probabile (o impossibile, nel caso sia già zero) che possa ulteriormente scendere. L’aspettativa quindi è che in futuro il tasso </a:t>
            </a:r>
            <a:r>
              <a:rPr lang="it-IT" altLang="en-US" sz="2000" u="sng" dirty="0"/>
              <a:t>non possa che salire</a:t>
            </a:r>
            <a:r>
              <a:rPr lang="it-IT" altLang="en-US" sz="2000" dirty="0"/>
              <a:t>. Ma un tasso crescente significa valori degli asset in diminuzione; nessuno quindi è disposto a comprare </a:t>
            </a:r>
            <a:r>
              <a:rPr lang="it-IT" altLang="en-US" sz="2000" i="1" dirty="0"/>
              <a:t>oggi</a:t>
            </a:r>
            <a:r>
              <a:rPr lang="it-IT" altLang="en-US" sz="2000" dirty="0"/>
              <a:t> un asset il cui valore </a:t>
            </a:r>
            <a:r>
              <a:rPr lang="it-IT" altLang="en-US" sz="2000" u="sng" dirty="0"/>
              <a:t>sicuramente diminuirà</a:t>
            </a:r>
            <a:r>
              <a:rPr lang="it-IT" altLang="en-US" sz="2000" dirty="0"/>
              <a:t> </a:t>
            </a:r>
            <a:r>
              <a:rPr lang="it-IT" altLang="en-US" sz="2000" i="1" dirty="0"/>
              <a:t>domani</a:t>
            </a:r>
            <a:r>
              <a:rPr lang="it-IT" altLang="en-US" sz="2000" dirty="0"/>
              <a:t>. Meglio quindi detenere moneta liquida piuttosto che asset. Questo però impedisce il finanziamento degli investimenti.   </a:t>
            </a:r>
          </a:p>
          <a:p>
            <a:pPr eaLnBrk="1" hangingPunct="1">
              <a:lnSpc>
                <a:spcPct val="80000"/>
              </a:lnSpc>
            </a:pPr>
            <a:r>
              <a:rPr lang="it-IT" altLang="en-US" sz="2000" dirty="0"/>
              <a:t>In condizioni di trappola della liquidità gli agenti economici (individui, ma soprattutto banche) sono quindi disposti a detenere </a:t>
            </a:r>
            <a:r>
              <a:rPr lang="it-IT" altLang="en-US" sz="2000" u="sng" dirty="0"/>
              <a:t>qualsiasi quantità di moneta</a:t>
            </a:r>
            <a:r>
              <a:rPr lang="it-IT" altLang="en-US" sz="2000" dirty="0"/>
              <a:t> venga offerta dalla Banca Centrale: le manovre di politica monetaria di quest’ultima risultano vane. In particolare, ci aspettiamo che “crolli” il moltiplicatore monetario.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50883">
                                            <p:txEl>
                                              <p:pRg st="1" end="1"/>
                                            </p:txEl>
                                          </p:spTgt>
                                        </p:tgtEl>
                                        <p:attrNameLst>
                                          <p:attrName>style.visibility</p:attrName>
                                        </p:attrNameLst>
                                      </p:cBhvr>
                                      <p:to>
                                        <p:strVal val="visible"/>
                                      </p:to>
                                    </p:set>
                                    <p:anim calcmode="lin" valueType="num">
                                      <p:cBhvr additive="base">
                                        <p:cTn id="7" dur="500" fill="hold"/>
                                        <p:tgtEl>
                                          <p:spTgt spid="25088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088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50883">
                                            <p:txEl>
                                              <p:pRg st="2" end="2"/>
                                            </p:txEl>
                                          </p:spTgt>
                                        </p:tgtEl>
                                        <p:attrNameLst>
                                          <p:attrName>style.visibility</p:attrName>
                                        </p:attrNameLst>
                                      </p:cBhvr>
                                      <p:to>
                                        <p:strVal val="visible"/>
                                      </p:to>
                                    </p:set>
                                    <p:anim calcmode="lin" valueType="num">
                                      <p:cBhvr additive="base">
                                        <p:cTn id="11" dur="500" fill="hold"/>
                                        <p:tgtEl>
                                          <p:spTgt spid="25088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508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50883">
                                            <p:txEl>
                                              <p:pRg st="3" end="3"/>
                                            </p:txEl>
                                          </p:spTgt>
                                        </p:tgtEl>
                                        <p:attrNameLst>
                                          <p:attrName>style.visibility</p:attrName>
                                        </p:attrNameLst>
                                      </p:cBhvr>
                                      <p:to>
                                        <p:strVal val="visible"/>
                                      </p:to>
                                    </p:set>
                                    <p:anim calcmode="lin" valueType="num">
                                      <p:cBhvr additive="base">
                                        <p:cTn id="17" dur="500" fill="hold"/>
                                        <p:tgtEl>
                                          <p:spTgt spid="25088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508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250883">
                                            <p:txEl>
                                              <p:pRg st="4" end="4"/>
                                            </p:txEl>
                                          </p:spTgt>
                                        </p:tgtEl>
                                        <p:attrNameLst>
                                          <p:attrName>style.visibility</p:attrName>
                                        </p:attrNameLst>
                                      </p:cBhvr>
                                      <p:to>
                                        <p:strVal val="visible"/>
                                      </p:to>
                                    </p:set>
                                    <p:anim calcmode="lin" valueType="num">
                                      <p:cBhvr additive="base">
                                        <p:cTn id="23" dur="500" fill="hold"/>
                                        <p:tgtEl>
                                          <p:spTgt spid="25088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508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50883">
                                            <p:txEl>
                                              <p:pRg st="5" end="5"/>
                                            </p:txEl>
                                          </p:spTgt>
                                        </p:tgtEl>
                                        <p:attrNameLst>
                                          <p:attrName>style.visibility</p:attrName>
                                        </p:attrNameLst>
                                      </p:cBhvr>
                                      <p:to>
                                        <p:strVal val="visible"/>
                                      </p:to>
                                    </p:set>
                                    <p:anim calcmode="lin" valueType="num">
                                      <p:cBhvr additive="base">
                                        <p:cTn id="29" dur="500" fill="hold"/>
                                        <p:tgtEl>
                                          <p:spTgt spid="25088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508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AutoShape 2" descr="money-multiplier"/>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4147" name="AutoShape 3" descr="money-multiplier"/>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34148" name="AutoShape 4" descr="money-multiplier"/>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pic>
        <p:nvPicPr>
          <p:cNvPr id="134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836613"/>
            <a:ext cx="8686800" cy="550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4150" name="Text Box 6"/>
          <p:cNvSpPr txBox="1">
            <a:spLocks noChangeArrowheads="1"/>
          </p:cNvSpPr>
          <p:nvPr/>
        </p:nvSpPr>
        <p:spPr bwMode="auto">
          <a:xfrm>
            <a:off x="201390" y="116632"/>
            <a:ext cx="87856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t-IT" altLang="en-US" sz="3200" dirty="0">
                <a:latin typeface="Times New Roman" panose="02020603050405020304" pitchFamily="18" charset="0"/>
              </a:rPr>
              <a:t>Il moltiplicatore monetario nell’economia USA</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68313" y="0"/>
            <a:ext cx="8229600" cy="476250"/>
          </a:xfrm>
        </p:spPr>
        <p:txBody>
          <a:bodyPr/>
          <a:lstStyle/>
          <a:p>
            <a:pPr eaLnBrk="1" hangingPunct="1"/>
            <a:r>
              <a:rPr lang="it-IT" altLang="en-US" sz="3200" dirty="0">
                <a:latin typeface="Times New Roman" panose="02020603050405020304" pitchFamily="18" charset="0"/>
              </a:rPr>
              <a:t>La disinflazione e la fiducia dei mercati</a:t>
            </a:r>
          </a:p>
        </p:txBody>
      </p:sp>
      <p:sp>
        <p:nvSpPr>
          <p:cNvPr id="136195" name="Rectangle 3"/>
          <p:cNvSpPr>
            <a:spLocks noGrp="1" noChangeArrowheads="1"/>
          </p:cNvSpPr>
          <p:nvPr>
            <p:ph type="body" idx="1"/>
          </p:nvPr>
        </p:nvSpPr>
        <p:spPr>
          <a:xfrm>
            <a:off x="0" y="549275"/>
            <a:ext cx="9144000" cy="6308725"/>
          </a:xfrm>
          <a:extLst>
            <a:ext uri="{91240B29-F687-4F45-9708-019B960494DF}">
              <a14:hiddenLine xmlns:a14="http://schemas.microsoft.com/office/drawing/2010/main" w="9525">
                <a:solidFill>
                  <a:srgbClr val="FF5050"/>
                </a:solidFill>
                <a:miter lim="800000"/>
                <a:headEnd/>
                <a:tailEnd/>
              </a14:hiddenLine>
            </a:ext>
          </a:extLst>
        </p:spPr>
        <p:txBody>
          <a:bodyPr/>
          <a:lstStyle/>
          <a:p>
            <a:pPr eaLnBrk="1" hangingPunct="1">
              <a:lnSpc>
                <a:spcPct val="75000"/>
              </a:lnSpc>
            </a:pPr>
            <a:r>
              <a:rPr lang="it-IT" altLang="en-US" sz="2400" dirty="0">
                <a:latin typeface="Times New Roman" panose="02020603050405020304" pitchFamily="18" charset="0"/>
              </a:rPr>
              <a:t>La politica monetaria può essere utilizzata anche allo scopo di ridurre l’inflazione. Si parla in questo caso di </a:t>
            </a:r>
            <a:r>
              <a:rPr lang="it-IT" altLang="en-US" sz="2400" dirty="0">
                <a:solidFill>
                  <a:srgbClr val="FF0000"/>
                </a:solidFill>
                <a:latin typeface="Times New Roman" panose="02020603050405020304" pitchFamily="18" charset="0"/>
              </a:rPr>
              <a:t>disinflazione</a:t>
            </a:r>
            <a:r>
              <a:rPr lang="it-IT" altLang="en-US" sz="2400" dirty="0">
                <a:latin typeface="Times New Roman" panose="02020603050405020304" pitchFamily="18" charset="0"/>
              </a:rPr>
              <a:t>.</a:t>
            </a:r>
          </a:p>
          <a:p>
            <a:pPr eaLnBrk="1" hangingPunct="1">
              <a:lnSpc>
                <a:spcPct val="75000"/>
              </a:lnSpc>
            </a:pPr>
            <a:r>
              <a:rPr lang="it-IT" altLang="en-US" sz="2400" dirty="0">
                <a:latin typeface="Times New Roman" panose="02020603050405020304" pitchFamily="18" charset="0"/>
              </a:rPr>
              <a:t>Per far ciò occorre una </a:t>
            </a:r>
            <a:r>
              <a:rPr lang="it-IT" altLang="en-US" sz="2400" dirty="0">
                <a:solidFill>
                  <a:srgbClr val="FF0000"/>
                </a:solidFill>
                <a:latin typeface="Times New Roman" panose="02020603050405020304" pitchFamily="18" charset="0"/>
              </a:rPr>
              <a:t>politica restrittiva</a:t>
            </a:r>
            <a:r>
              <a:rPr lang="it-IT" altLang="en-US" sz="2400" dirty="0">
                <a:latin typeface="Times New Roman" panose="02020603050405020304" pitchFamily="18" charset="0"/>
              </a:rPr>
              <a:t>, cioè una riduzione della base monetaria e/o un aumento del tasso di riferimento.</a:t>
            </a:r>
          </a:p>
          <a:p>
            <a:pPr eaLnBrk="1" hangingPunct="1">
              <a:lnSpc>
                <a:spcPct val="75000"/>
              </a:lnSpc>
            </a:pPr>
            <a:r>
              <a:rPr lang="it-IT" altLang="en-US" sz="2400" dirty="0">
                <a:latin typeface="Times New Roman" panose="02020603050405020304" pitchFamily="18" charset="0"/>
              </a:rPr>
              <a:t>Se la BC opera una disinflazione, ci sono degli inevitabili </a:t>
            </a:r>
            <a:r>
              <a:rPr lang="it-IT" altLang="en-US" sz="2400" u="sng" dirty="0">
                <a:latin typeface="Times New Roman" panose="02020603050405020304" pitchFamily="18" charset="0"/>
              </a:rPr>
              <a:t>effetti reali</a:t>
            </a:r>
            <a:r>
              <a:rPr lang="it-IT" altLang="en-US" sz="2400" dirty="0">
                <a:latin typeface="Times New Roman" panose="02020603050405020304" pitchFamily="18" charset="0"/>
              </a:rPr>
              <a:t> perché la riduzione di </a:t>
            </a:r>
            <a:r>
              <a:rPr lang="it-IT" altLang="en-US" sz="2400" dirty="0" err="1">
                <a:latin typeface="Times New Roman" panose="02020603050405020304" pitchFamily="18" charset="0"/>
              </a:rPr>
              <a:t>M</a:t>
            </a:r>
            <a:r>
              <a:rPr lang="it-IT" altLang="en-US" sz="2400" baseline="30000" dirty="0" err="1">
                <a:latin typeface="Times New Roman" panose="02020603050405020304" pitchFamily="18" charset="0"/>
              </a:rPr>
              <a:t>s</a:t>
            </a:r>
            <a:r>
              <a:rPr lang="it-IT" altLang="en-US" sz="2400" dirty="0">
                <a:latin typeface="Times New Roman" panose="02020603050405020304" pitchFamily="18" charset="0"/>
              </a:rPr>
              <a:t> causa uno shock negativo sulla AD. </a:t>
            </a:r>
          </a:p>
          <a:p>
            <a:pPr eaLnBrk="1" hangingPunct="1">
              <a:lnSpc>
                <a:spcPct val="75000"/>
              </a:lnSpc>
            </a:pPr>
            <a:r>
              <a:rPr lang="it-IT" altLang="en-US" sz="2400" dirty="0">
                <a:latin typeface="Times New Roman" panose="02020603050405020304" pitchFamily="18" charset="0"/>
              </a:rPr>
              <a:t>Il sistema tornerà ad Y</a:t>
            </a:r>
            <a:r>
              <a:rPr lang="it-IT" altLang="en-US" sz="2400" baseline="-25000" dirty="0">
                <a:latin typeface="Times New Roman" panose="02020603050405020304" pitchFamily="18" charset="0"/>
              </a:rPr>
              <a:t>FE</a:t>
            </a:r>
            <a:r>
              <a:rPr lang="it-IT" altLang="en-US" sz="2400" dirty="0">
                <a:latin typeface="Times New Roman" panose="02020603050405020304" pitchFamily="18" charset="0"/>
              </a:rPr>
              <a:t> solo quando gli agenti economici avranno adeguato le loro aspettative inflazionistiche e tutti i prezzi e salari si saranno aggiustati verso il basso – in breve, solo quando la curva ASBP si sarà spostata in basso a destra.</a:t>
            </a:r>
          </a:p>
          <a:p>
            <a:pPr eaLnBrk="1" hangingPunct="1">
              <a:lnSpc>
                <a:spcPct val="75000"/>
              </a:lnSpc>
            </a:pPr>
            <a:r>
              <a:rPr lang="it-IT" altLang="en-US" sz="2400" dirty="0">
                <a:latin typeface="Times New Roman" panose="02020603050405020304" pitchFamily="18" charset="0"/>
              </a:rPr>
              <a:t>Quanto più la BC è </a:t>
            </a:r>
            <a:r>
              <a:rPr lang="it-IT" altLang="en-US" sz="2400" i="1" dirty="0">
                <a:latin typeface="Times New Roman" panose="02020603050405020304" pitchFamily="18" charset="0"/>
              </a:rPr>
              <a:t>credibile</a:t>
            </a:r>
            <a:r>
              <a:rPr lang="it-IT" altLang="en-US" sz="2400" dirty="0">
                <a:latin typeface="Times New Roman" panose="02020603050405020304" pitchFamily="18" charset="0"/>
              </a:rPr>
              <a:t> nella sua politica anti-inflazione, tanto più rapidamente gli agenti adegueranno le loro aspettative e quindi tanto più veloce sarà il ritorno a condizioni di crescita &amp; di PIL pari al potenziale. La </a:t>
            </a:r>
            <a:r>
              <a:rPr lang="it-IT" altLang="en-US" sz="2400" dirty="0">
                <a:solidFill>
                  <a:srgbClr val="FF0000"/>
                </a:solidFill>
                <a:latin typeface="Times New Roman" panose="02020603050405020304" pitchFamily="18" charset="0"/>
              </a:rPr>
              <a:t>credibilità</a:t>
            </a:r>
            <a:r>
              <a:rPr lang="it-IT" altLang="en-US" sz="2400" dirty="0">
                <a:latin typeface="Times New Roman" panose="02020603050405020304" pitchFamily="18" charset="0"/>
              </a:rPr>
              <a:t> della BC è dunque cruciale per ridurre i costi reali della disinflazione.</a:t>
            </a:r>
          </a:p>
          <a:p>
            <a:pPr eaLnBrk="1" hangingPunct="1">
              <a:lnSpc>
                <a:spcPct val="75000"/>
              </a:lnSpc>
            </a:pPr>
            <a:r>
              <a:rPr lang="it-IT" altLang="en-US" sz="2400" dirty="0">
                <a:latin typeface="Times New Roman" panose="02020603050405020304" pitchFamily="18" charset="0"/>
              </a:rPr>
              <a:t>La credibilità è importante anche per un altro possibile compito della politica monetaria, ovvero il mantenimento di condizioni di </a:t>
            </a:r>
            <a:r>
              <a:rPr lang="it-IT" altLang="en-US" sz="2400" dirty="0">
                <a:solidFill>
                  <a:srgbClr val="FF0000"/>
                </a:solidFill>
                <a:latin typeface="Times New Roman" panose="02020603050405020304" pitchFamily="18" charset="0"/>
              </a:rPr>
              <a:t>fiducia nei mercati</a:t>
            </a:r>
            <a:r>
              <a:rPr lang="it-IT" altLang="en-US" sz="2400" dirty="0">
                <a:latin typeface="Times New Roman" panose="02020603050405020304" pitchFamily="18" charset="0"/>
              </a:rPr>
              <a:t>, specie quelli finanziari. Sapere infatti che, in caso di bisogno, la BC sarà pronta a – ed in grado di – aumentare la liquidità mantiene stabile la fiducia degli agenti economici nella moneta e nelle banche.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19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6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684213" y="0"/>
            <a:ext cx="7772400" cy="647700"/>
          </a:xfrm>
        </p:spPr>
        <p:txBody>
          <a:bodyPr/>
          <a:lstStyle/>
          <a:p>
            <a:pPr eaLnBrk="1" hangingPunct="1"/>
            <a:r>
              <a:rPr lang="it-IT" altLang="en-US" sz="3600"/>
              <a:t>Politica monetaria e tasso di cambio</a:t>
            </a:r>
          </a:p>
        </p:txBody>
      </p:sp>
      <p:sp>
        <p:nvSpPr>
          <p:cNvPr id="138243" name="Rectangle 3"/>
          <p:cNvSpPr>
            <a:spLocks noGrp="1" noChangeArrowheads="1"/>
          </p:cNvSpPr>
          <p:nvPr>
            <p:ph type="body" idx="1"/>
          </p:nvPr>
        </p:nvSpPr>
        <p:spPr>
          <a:xfrm>
            <a:off x="179388" y="692150"/>
            <a:ext cx="8785225" cy="5905500"/>
          </a:xfrm>
        </p:spPr>
        <p:txBody>
          <a:bodyPr/>
          <a:lstStyle/>
          <a:p>
            <a:pPr eaLnBrk="1" hangingPunct="1">
              <a:lnSpc>
                <a:spcPct val="80000"/>
              </a:lnSpc>
            </a:pPr>
            <a:r>
              <a:rPr lang="it-IT" altLang="en-US" sz="2400" dirty="0"/>
              <a:t>Un ultimo effetto della politica monetaria si ha attraverso il c.d. “canale estero”.</a:t>
            </a:r>
          </a:p>
          <a:p>
            <a:pPr eaLnBrk="1" hangingPunct="1">
              <a:lnSpc>
                <a:spcPct val="80000"/>
              </a:lnSpc>
            </a:pPr>
            <a:r>
              <a:rPr lang="it-IT" altLang="en-US" sz="2400" dirty="0"/>
              <a:t>Un aumento della quantità di moneta provoca infatti un </a:t>
            </a:r>
            <a:r>
              <a:rPr lang="it-IT" altLang="en-US" sz="2400" dirty="0">
                <a:solidFill>
                  <a:srgbClr val="FF0000"/>
                </a:solidFill>
              </a:rPr>
              <a:t>deprezzamento del cambio nominale</a:t>
            </a:r>
            <a:r>
              <a:rPr lang="it-IT" altLang="en-US" sz="2400" dirty="0"/>
              <a:t>, dovuto semplicemente all’aumento dell’offerta della valuta nazionale.</a:t>
            </a:r>
          </a:p>
          <a:p>
            <a:pPr lvl="1" eaLnBrk="1" hangingPunct="1">
              <a:lnSpc>
                <a:spcPct val="80000"/>
              </a:lnSpc>
            </a:pPr>
            <a:r>
              <a:rPr lang="it-IT" altLang="en-US" sz="2000" dirty="0"/>
              <a:t>Si ricordi che il cambio nominale non è altro che il prezzo di una valuta in termini di un’altra e che, come tutti i prezzi, dipende da domanda ed offerta.</a:t>
            </a:r>
          </a:p>
          <a:p>
            <a:pPr eaLnBrk="1" hangingPunct="1">
              <a:lnSpc>
                <a:spcPct val="80000"/>
              </a:lnSpc>
            </a:pPr>
            <a:r>
              <a:rPr lang="it-IT" altLang="en-US" sz="2400" dirty="0"/>
              <a:t>Il deprezzamento stimola le esportazioni e rende più costose le importazioni. Questo perché migliora la </a:t>
            </a:r>
            <a:r>
              <a:rPr lang="it-IT" altLang="en-US" sz="2400" dirty="0">
                <a:solidFill>
                  <a:srgbClr val="FF0000"/>
                </a:solidFill>
              </a:rPr>
              <a:t>competitività</a:t>
            </a:r>
            <a:r>
              <a:rPr lang="it-IT" altLang="en-US" sz="2400" dirty="0"/>
              <a:t> del paese (si riduce il </a:t>
            </a:r>
            <a:r>
              <a:rPr lang="it-IT" altLang="en-US" sz="2400" dirty="0">
                <a:solidFill>
                  <a:srgbClr val="FF0000"/>
                </a:solidFill>
              </a:rPr>
              <a:t>cambio reale</a:t>
            </a:r>
            <a:r>
              <a:rPr lang="it-IT" altLang="en-US" sz="2400" dirty="0"/>
              <a:t>). </a:t>
            </a:r>
          </a:p>
          <a:p>
            <a:pPr eaLnBrk="1" hangingPunct="1">
              <a:lnSpc>
                <a:spcPct val="80000"/>
              </a:lnSpc>
            </a:pPr>
            <a:r>
              <a:rPr lang="it-IT" altLang="en-US" sz="2400" dirty="0"/>
              <a:t>Quindi il saldo della </a:t>
            </a:r>
            <a:r>
              <a:rPr lang="it-IT" altLang="en-US" sz="2400" dirty="0">
                <a:solidFill>
                  <a:srgbClr val="FF0000"/>
                </a:solidFill>
              </a:rPr>
              <a:t>bilancia commerciale NX</a:t>
            </a:r>
            <a:r>
              <a:rPr lang="it-IT" altLang="en-US" sz="2400" dirty="0"/>
              <a:t> aumenta e con esso la spesa aggregata. La retta AD si sposta in alto e il reddito aumenta oltre il suo potenziale.</a:t>
            </a:r>
          </a:p>
          <a:p>
            <a:pPr eaLnBrk="1" hangingPunct="1">
              <a:lnSpc>
                <a:spcPct val="80000"/>
              </a:lnSpc>
            </a:pPr>
            <a:r>
              <a:rPr lang="it-IT" altLang="en-US" sz="2400" dirty="0"/>
              <a:t>Tuttavia, nel LP (quando cioè i prezzi e salari interni si sono aggiustati), l’aumento del livello generale dei prezzi riporta il cambio reale, e quindi anche NX, al valore iniziale. La crescita torna al livello potenziale e la moneta è di nuovo neutrale.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24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8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02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02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02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0294" name="Rectangle 6"/>
          <p:cNvSpPr>
            <a:spLocks noGrp="1" noChangeArrowheads="1"/>
          </p:cNvSpPr>
          <p:nvPr>
            <p:ph type="title"/>
          </p:nvPr>
        </p:nvSpPr>
        <p:spPr>
          <a:xfrm>
            <a:off x="684213" y="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latin typeface="Times New Roman" panose="02020603050405020304" pitchFamily="18" charset="0"/>
              </a:rPr>
              <a:t>La politica fiscale</a:t>
            </a:r>
          </a:p>
        </p:txBody>
      </p:sp>
      <p:sp>
        <p:nvSpPr>
          <p:cNvPr id="55303" name="Rectangle 7"/>
          <p:cNvSpPr>
            <a:spLocks noGrp="1" noChangeArrowheads="1"/>
          </p:cNvSpPr>
          <p:nvPr>
            <p:ph type="body" idx="1"/>
          </p:nvPr>
        </p:nvSpPr>
        <p:spPr>
          <a:xfrm>
            <a:off x="0" y="765175"/>
            <a:ext cx="9144000" cy="5689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it-IT" altLang="en-US" sz="2800">
                <a:latin typeface="Times New Roman" panose="02020603050405020304" pitchFamily="18" charset="0"/>
              </a:rPr>
              <a:t>Il termine </a:t>
            </a:r>
            <a:r>
              <a:rPr lang="it-IT" altLang="en-US" sz="2800">
                <a:solidFill>
                  <a:srgbClr val="FF0000"/>
                </a:solidFill>
                <a:latin typeface="Times New Roman" panose="02020603050405020304" pitchFamily="18" charset="0"/>
              </a:rPr>
              <a:t>politica fiscale</a:t>
            </a:r>
            <a:r>
              <a:rPr lang="it-IT" altLang="en-US" sz="2800">
                <a:latin typeface="Times New Roman" panose="02020603050405020304" pitchFamily="18" charset="0"/>
              </a:rPr>
              <a:t> si riferisce alle azioni del policy-maker relative sia alla </a:t>
            </a:r>
            <a:r>
              <a:rPr lang="it-IT" altLang="en-US" sz="2800">
                <a:solidFill>
                  <a:srgbClr val="FF0000"/>
                </a:solidFill>
                <a:latin typeface="Times New Roman" panose="02020603050405020304" pitchFamily="18" charset="0"/>
              </a:rPr>
              <a:t>spesa pubblica</a:t>
            </a:r>
            <a:r>
              <a:rPr lang="it-IT" altLang="en-US" sz="2800">
                <a:latin typeface="Times New Roman" panose="02020603050405020304" pitchFamily="18" charset="0"/>
              </a:rPr>
              <a:t> G che alle </a:t>
            </a:r>
            <a:r>
              <a:rPr lang="it-IT" altLang="en-US" sz="2800">
                <a:solidFill>
                  <a:srgbClr val="FF0000"/>
                </a:solidFill>
                <a:latin typeface="Times New Roman" panose="02020603050405020304" pitchFamily="18" charset="0"/>
              </a:rPr>
              <a:t>tasse</a:t>
            </a:r>
            <a:r>
              <a:rPr lang="it-IT" altLang="en-US" sz="2800">
                <a:latin typeface="Times New Roman" panose="02020603050405020304" pitchFamily="18" charset="0"/>
              </a:rPr>
              <a:t> T.</a:t>
            </a:r>
          </a:p>
          <a:p>
            <a:pPr lvl="1" eaLnBrk="1" hangingPunct="1">
              <a:lnSpc>
                <a:spcPct val="90000"/>
              </a:lnSpc>
            </a:pPr>
            <a:r>
              <a:rPr lang="it-IT" altLang="en-US" sz="2400">
                <a:latin typeface="Times New Roman" panose="02020603050405020304" pitchFamily="18" charset="0"/>
              </a:rPr>
              <a:t>Dato che G e T sono le due componenti del bilancio pubblico, la denominazione più appropriata sarebbe </a:t>
            </a:r>
            <a:r>
              <a:rPr lang="it-IT" altLang="en-US" sz="2400">
                <a:solidFill>
                  <a:srgbClr val="FF0000"/>
                </a:solidFill>
                <a:latin typeface="Times New Roman" panose="02020603050405020304" pitchFamily="18" charset="0"/>
              </a:rPr>
              <a:t>politica di bilancio</a:t>
            </a:r>
            <a:r>
              <a:rPr lang="it-IT" altLang="en-US" sz="2400">
                <a:latin typeface="Times New Roman" panose="02020603050405020304" pitchFamily="18" charset="0"/>
              </a:rPr>
              <a:t>.</a:t>
            </a:r>
          </a:p>
          <a:p>
            <a:pPr eaLnBrk="1" hangingPunct="1">
              <a:lnSpc>
                <a:spcPct val="90000"/>
              </a:lnSpc>
            </a:pPr>
            <a:r>
              <a:rPr lang="it-IT" altLang="en-US" sz="2800">
                <a:solidFill>
                  <a:srgbClr val="FF0000"/>
                </a:solidFill>
                <a:latin typeface="Times New Roman" panose="02020603050405020304" pitchFamily="18" charset="0"/>
              </a:rPr>
              <a:t>Nel LP</a:t>
            </a:r>
            <a:r>
              <a:rPr lang="it-IT" altLang="en-US" sz="2800">
                <a:latin typeface="Times New Roman" panose="02020603050405020304" pitchFamily="18" charset="0"/>
              </a:rPr>
              <a:t> sappiamo che la politica fiscale influenza i risparmi, gli investimenti e la crescita (</a:t>
            </a:r>
            <a:r>
              <a:rPr lang="it-IT" altLang="en-US" sz="2800">
                <a:latin typeface="Times New Roman" panose="02020603050405020304" pitchFamily="18" charset="0"/>
                <a:sym typeface="Symbol" panose="05050102010706020507" pitchFamily="18" charset="2"/>
              </a:rPr>
              <a:t> </a:t>
            </a:r>
            <a:r>
              <a:rPr lang="it-IT" altLang="en-US" sz="2800">
                <a:latin typeface="Times New Roman" panose="02020603050405020304" pitchFamily="18" charset="0"/>
              </a:rPr>
              <a:t>vedi mercato FM). </a:t>
            </a:r>
          </a:p>
          <a:p>
            <a:pPr eaLnBrk="1" hangingPunct="1">
              <a:lnSpc>
                <a:spcPct val="90000"/>
              </a:lnSpc>
            </a:pPr>
            <a:r>
              <a:rPr lang="it-IT" altLang="en-US" sz="2800">
                <a:solidFill>
                  <a:srgbClr val="FF0000"/>
                </a:solidFill>
                <a:latin typeface="Times New Roman" panose="02020603050405020304" pitchFamily="18" charset="0"/>
              </a:rPr>
              <a:t>Nel BP</a:t>
            </a:r>
            <a:r>
              <a:rPr lang="it-IT" altLang="en-US" sz="2800">
                <a:latin typeface="Times New Roman" panose="02020603050405020304" pitchFamily="18" charset="0"/>
              </a:rPr>
              <a:t> la politica fiscale influenza direttamente la spesa aggregata spostando la retta AD.</a:t>
            </a:r>
          </a:p>
          <a:p>
            <a:pPr lvl="1" eaLnBrk="1" hangingPunct="1">
              <a:lnSpc>
                <a:spcPct val="90000"/>
              </a:lnSpc>
            </a:pPr>
            <a:r>
              <a:rPr lang="it-IT" altLang="en-US" sz="2400">
                <a:latin typeface="Times New Roman" panose="02020603050405020304" pitchFamily="18" charset="0"/>
              </a:rPr>
              <a:t>Infatti sappiamo che sia G che T sono tra le determinanti della spesa aggregata: G direttamente e T perché i consumi dipendono dal reddito disponibile Y</a:t>
            </a:r>
            <a:r>
              <a:rPr lang="it-IT" altLang="en-US" sz="2400">
                <a:latin typeface="Times New Roman" panose="02020603050405020304" pitchFamily="18" charset="0"/>
                <a:sym typeface="Symbol" panose="05050102010706020507" pitchFamily="18" charset="2"/>
              </a:rPr>
              <a:t></a:t>
            </a:r>
            <a:r>
              <a:rPr lang="it-IT" altLang="en-US" sz="2400">
                <a:latin typeface="Times New Roman" panose="02020603050405020304" pitchFamily="18" charset="0"/>
              </a:rPr>
              <a:t>T.</a:t>
            </a:r>
          </a:p>
          <a:p>
            <a:pPr eaLnBrk="1" hangingPunct="1">
              <a:lnSpc>
                <a:spcPct val="90000"/>
              </a:lnSpc>
            </a:pPr>
            <a:r>
              <a:rPr lang="it-IT" altLang="en-US" sz="2800">
                <a:latin typeface="Times New Roman" panose="02020603050405020304" pitchFamily="18" charset="0"/>
              </a:rPr>
              <a:t>Mentre nel LP è importante </a:t>
            </a:r>
            <a:r>
              <a:rPr lang="it-IT" altLang="en-US" sz="2800" u="sng">
                <a:latin typeface="Times New Roman" panose="02020603050405020304" pitchFamily="18" charset="0"/>
              </a:rPr>
              <a:t>come</a:t>
            </a:r>
            <a:r>
              <a:rPr lang="it-IT" altLang="en-US" sz="2800">
                <a:latin typeface="Times New Roman" panose="02020603050405020304" pitchFamily="18" charset="0"/>
              </a:rPr>
              <a:t> lo Stato spende le risorse e </a:t>
            </a:r>
            <a:r>
              <a:rPr lang="it-IT" altLang="en-US" sz="2800" u="sng">
                <a:latin typeface="Times New Roman" panose="02020603050405020304" pitchFamily="18" charset="0"/>
              </a:rPr>
              <a:t>dove e come</a:t>
            </a:r>
            <a:r>
              <a:rPr lang="it-IT" altLang="en-US" sz="2800">
                <a:latin typeface="Times New Roman" panose="02020603050405020304" pitchFamily="18" charset="0"/>
              </a:rPr>
              <a:t> le preleva, nel BP conta solo l’</a:t>
            </a:r>
            <a:r>
              <a:rPr lang="it-IT" altLang="en-US" sz="2800" u="sng">
                <a:latin typeface="Times New Roman" panose="02020603050405020304" pitchFamily="18" charset="0"/>
              </a:rPr>
              <a:t>entità</a:t>
            </a:r>
            <a:r>
              <a:rPr lang="it-IT" altLang="en-US" sz="2800">
                <a:latin typeface="Times New Roman" panose="02020603050405020304" pitchFamily="18" charset="0"/>
              </a:rPr>
              <a:t>, non la “composizione” di G e 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3">
                                            <p:txEl>
                                              <p:pRg st="2" end="2"/>
                                            </p:txEl>
                                          </p:spTgt>
                                        </p:tgtEl>
                                        <p:attrNameLst>
                                          <p:attrName>style.visibility</p:attrName>
                                        </p:attrNameLst>
                                      </p:cBhvr>
                                      <p:to>
                                        <p:strVal val="visible"/>
                                      </p:to>
                                    </p:set>
                                    <p:animEffect transition="in" filter="wipe(left)">
                                      <p:cBhvr>
                                        <p:cTn id="7" dur="500"/>
                                        <p:tgtEl>
                                          <p:spTgt spid="5530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303">
                                            <p:txEl>
                                              <p:pRg st="3" end="3"/>
                                            </p:txEl>
                                          </p:spTgt>
                                        </p:tgtEl>
                                        <p:attrNameLst>
                                          <p:attrName>style.visibility</p:attrName>
                                        </p:attrNameLst>
                                      </p:cBhvr>
                                      <p:to>
                                        <p:strVal val="visible"/>
                                      </p:to>
                                    </p:set>
                                    <p:animEffect transition="in" filter="wipe(left)">
                                      <p:cBhvr>
                                        <p:cTn id="12" dur="500"/>
                                        <p:tgtEl>
                                          <p:spTgt spid="55303">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5303">
                                            <p:txEl>
                                              <p:pRg st="4" end="4"/>
                                            </p:txEl>
                                          </p:spTgt>
                                        </p:tgtEl>
                                        <p:attrNameLst>
                                          <p:attrName>style.visibility</p:attrName>
                                        </p:attrNameLst>
                                      </p:cBhvr>
                                      <p:to>
                                        <p:strVal val="visible"/>
                                      </p:to>
                                    </p:set>
                                    <p:animEffect transition="in" filter="wipe(left)">
                                      <p:cBhvr>
                                        <p:cTn id="15" dur="500"/>
                                        <p:tgtEl>
                                          <p:spTgt spid="55303">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5303">
                                            <p:txEl>
                                              <p:pRg st="5" end="5"/>
                                            </p:txEl>
                                          </p:spTgt>
                                        </p:tgtEl>
                                        <p:attrNameLst>
                                          <p:attrName>style.visibility</p:attrName>
                                        </p:attrNameLst>
                                      </p:cBhvr>
                                      <p:to>
                                        <p:strVal val="visible"/>
                                      </p:to>
                                    </p:set>
                                    <p:animEffect transition="in" filter="wipe(left)">
                                      <p:cBhvr>
                                        <p:cTn id="20" dur="500"/>
                                        <p:tgtEl>
                                          <p:spTgt spid="553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233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234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234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2342" name="Rectangle 6"/>
          <p:cNvSpPr>
            <a:spLocks noGrp="1" noChangeArrowheads="1"/>
          </p:cNvSpPr>
          <p:nvPr>
            <p:ph type="title"/>
          </p:nvPr>
        </p:nvSpPr>
        <p:spPr>
          <a:xfrm>
            <a:off x="0" y="0"/>
            <a:ext cx="9144000" cy="54927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latin typeface="Times New Roman" panose="02020603050405020304" pitchFamily="18" charset="0"/>
              </a:rPr>
              <a:t>Gli effetti della politica fiscale sulla AD</a:t>
            </a:r>
          </a:p>
        </p:txBody>
      </p:sp>
      <p:sp>
        <p:nvSpPr>
          <p:cNvPr id="689159" name="Rectangle 7"/>
          <p:cNvSpPr>
            <a:spLocks noGrp="1" noChangeArrowheads="1"/>
          </p:cNvSpPr>
          <p:nvPr>
            <p:ph type="body" idx="1"/>
          </p:nvPr>
        </p:nvSpPr>
        <p:spPr>
          <a:xfrm>
            <a:off x="0" y="620713"/>
            <a:ext cx="9144000" cy="59769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tabLst>
                <a:tab pos="333375" algn="l"/>
                <a:tab pos="742950" algn="l"/>
              </a:tabLst>
            </a:pPr>
            <a:r>
              <a:rPr lang="it-IT" altLang="en-US" sz="2400">
                <a:latin typeface="Times New Roman" panose="02020603050405020304" pitchFamily="18" charset="0"/>
              </a:rPr>
              <a:t>L’idea alla base della politica fiscale è semplice: in presenza di uno </a:t>
            </a:r>
            <a:r>
              <a:rPr lang="it-IT" altLang="en-US" sz="2400" u="sng">
                <a:latin typeface="Times New Roman" panose="02020603050405020304" pitchFamily="18" charset="0"/>
              </a:rPr>
              <a:t>shock negativo della domanda</a:t>
            </a:r>
            <a:r>
              <a:rPr lang="it-IT" altLang="en-US" sz="2400">
                <a:latin typeface="Times New Roman" panose="02020603050405020304" pitchFamily="18" charset="0"/>
              </a:rPr>
              <a:t> si cerca di “reintegrare” la spesa aggregata per riportare la retta AD al livello precedente lo shock.</a:t>
            </a:r>
          </a:p>
          <a:p>
            <a:pPr eaLnBrk="1" hangingPunct="1">
              <a:lnSpc>
                <a:spcPct val="80000"/>
              </a:lnSpc>
              <a:tabLst>
                <a:tab pos="333375" algn="l"/>
                <a:tab pos="742950" algn="l"/>
              </a:tabLst>
            </a:pPr>
            <a:r>
              <a:rPr lang="it-IT" altLang="en-US" sz="2400">
                <a:latin typeface="Times New Roman" panose="02020603050405020304" pitchFamily="18" charset="0"/>
              </a:rPr>
              <a:t>La politica fiscale ha un effetto sia </a:t>
            </a:r>
            <a:r>
              <a:rPr lang="it-IT" altLang="en-US" sz="2400" u="sng">
                <a:latin typeface="Times New Roman" panose="02020603050405020304" pitchFamily="18" charset="0"/>
              </a:rPr>
              <a:t>diretto</a:t>
            </a:r>
            <a:r>
              <a:rPr lang="it-IT" altLang="en-US" sz="2400">
                <a:latin typeface="Times New Roman" panose="02020603050405020304" pitchFamily="18" charset="0"/>
              </a:rPr>
              <a:t> che </a:t>
            </a:r>
            <a:r>
              <a:rPr lang="it-IT" altLang="en-US" sz="2400" u="sng">
                <a:latin typeface="Times New Roman" panose="02020603050405020304" pitchFamily="18" charset="0"/>
              </a:rPr>
              <a:t>indiretto</a:t>
            </a:r>
            <a:r>
              <a:rPr lang="it-IT" altLang="en-US" sz="2400">
                <a:latin typeface="Times New Roman" panose="02020603050405020304" pitchFamily="18" charset="0"/>
              </a:rPr>
              <a:t> sulla AD.</a:t>
            </a:r>
          </a:p>
          <a:p>
            <a:pPr eaLnBrk="1" hangingPunct="1">
              <a:lnSpc>
                <a:spcPct val="80000"/>
              </a:lnSpc>
              <a:tabLst>
                <a:tab pos="333375" algn="l"/>
                <a:tab pos="742950" algn="l"/>
              </a:tabLst>
            </a:pPr>
            <a:r>
              <a:rPr lang="it-IT" altLang="en-US" sz="2400">
                <a:latin typeface="Times New Roman" panose="02020603050405020304" pitchFamily="18" charset="0"/>
              </a:rPr>
              <a:t>Ipotizziamo un aumento della spesa pubblica </a:t>
            </a:r>
            <a:r>
              <a:rPr lang="it-IT" altLang="en-US" sz="2400">
                <a:latin typeface="Times New Roman" panose="02020603050405020304" pitchFamily="18" charset="0"/>
                <a:sym typeface="Symbol" panose="05050102010706020507" pitchFamily="18" charset="2"/>
              </a:rPr>
              <a:t></a:t>
            </a:r>
            <a:r>
              <a:rPr lang="it-IT" altLang="en-US" sz="2400">
                <a:latin typeface="Times New Roman" panose="02020603050405020304" pitchFamily="18" charset="0"/>
              </a:rPr>
              <a:t>G.</a:t>
            </a:r>
          </a:p>
          <a:p>
            <a:pPr lvl="1" eaLnBrk="1" hangingPunct="1">
              <a:lnSpc>
                <a:spcPct val="80000"/>
              </a:lnSpc>
              <a:tabLst>
                <a:tab pos="333375" algn="l"/>
                <a:tab pos="742950" algn="l"/>
              </a:tabLst>
            </a:pPr>
            <a:r>
              <a:rPr lang="it-IT" altLang="en-US" sz="2400">
                <a:solidFill>
                  <a:srgbClr val="FF0000"/>
                </a:solidFill>
                <a:latin typeface="Times New Roman" panose="02020603050405020304" pitchFamily="18" charset="0"/>
              </a:rPr>
              <a:t>Effetto diretto: G</a:t>
            </a:r>
            <a:r>
              <a:rPr lang="it-IT" altLang="en-US" sz="2400">
                <a:solidFill>
                  <a:srgbClr val="FF0000"/>
                </a:solidFill>
                <a:latin typeface="Times New Roman" panose="02020603050405020304" pitchFamily="18" charset="0"/>
                <a:sym typeface="Symbol" panose="05050102010706020507" pitchFamily="18" charset="2"/>
              </a:rPr>
              <a:t></a:t>
            </a:r>
            <a:r>
              <a:rPr lang="it-IT" altLang="en-US" sz="2400">
                <a:solidFill>
                  <a:srgbClr val="FF0000"/>
                </a:solidFill>
                <a:latin typeface="Times New Roman" panose="02020603050405020304" pitchFamily="18" charset="0"/>
              </a:rPr>
              <a:t> </a:t>
            </a:r>
            <a:r>
              <a:rPr lang="it-IT" altLang="en-US" sz="2400">
                <a:solidFill>
                  <a:srgbClr val="FF0000"/>
                </a:solidFill>
                <a:latin typeface="Times New Roman" panose="02020603050405020304" pitchFamily="18" charset="0"/>
                <a:sym typeface="Symbol" panose="05050102010706020507" pitchFamily="18" charset="2"/>
              </a:rPr>
              <a:t> spostamento della AD</a:t>
            </a:r>
            <a:r>
              <a:rPr lang="it-IT" altLang="en-US" sz="2400">
                <a:latin typeface="Times New Roman" panose="02020603050405020304" pitchFamily="18" charset="0"/>
                <a:sym typeface="Symbol" panose="05050102010706020507" pitchFamily="18" charset="2"/>
              </a:rPr>
              <a:t>.</a:t>
            </a:r>
            <a:endParaRPr lang="it-IT" altLang="en-US" sz="2400">
              <a:latin typeface="Times New Roman" panose="02020603050405020304" pitchFamily="18" charset="0"/>
            </a:endParaRPr>
          </a:p>
          <a:p>
            <a:pPr lvl="1" eaLnBrk="1" hangingPunct="1">
              <a:lnSpc>
                <a:spcPct val="80000"/>
              </a:lnSpc>
              <a:tabLst>
                <a:tab pos="333375" algn="l"/>
                <a:tab pos="742950" algn="l"/>
              </a:tabLst>
            </a:pPr>
            <a:r>
              <a:rPr lang="it-IT" altLang="en-US" sz="2400">
                <a:latin typeface="Times New Roman" panose="02020603050405020304" pitchFamily="18" charset="0"/>
              </a:rPr>
              <a:t>L’</a:t>
            </a:r>
            <a:r>
              <a:rPr lang="it-IT" altLang="en-US" sz="2400">
                <a:solidFill>
                  <a:srgbClr val="FF0000"/>
                </a:solidFill>
                <a:latin typeface="Times New Roman" panose="02020603050405020304" pitchFamily="18" charset="0"/>
              </a:rPr>
              <a:t>effetto indiretto</a:t>
            </a:r>
            <a:r>
              <a:rPr lang="it-IT" altLang="en-US" sz="2400">
                <a:latin typeface="Times New Roman" panose="02020603050405020304" pitchFamily="18" charset="0"/>
              </a:rPr>
              <a:t> si ha attraverso l’influenza della spesa pubblica sulle scelte di consumo ed investimento degli agenti privati. </a:t>
            </a:r>
          </a:p>
          <a:p>
            <a:pPr eaLnBrk="1" hangingPunct="1">
              <a:lnSpc>
                <a:spcPct val="80000"/>
              </a:lnSpc>
              <a:tabLst>
                <a:tab pos="333375" algn="l"/>
                <a:tab pos="742950" algn="l"/>
              </a:tabLst>
            </a:pPr>
            <a:r>
              <a:rPr lang="it-IT" altLang="en-US" sz="2400">
                <a:latin typeface="Times New Roman" panose="02020603050405020304" pitchFamily="18" charset="0"/>
              </a:rPr>
              <a:t>In realtà esistono </a:t>
            </a:r>
            <a:r>
              <a:rPr lang="it-IT" altLang="en-US" sz="2400" u="sng">
                <a:latin typeface="Times New Roman" panose="02020603050405020304" pitchFamily="18" charset="0"/>
              </a:rPr>
              <a:t>due</a:t>
            </a:r>
            <a:r>
              <a:rPr lang="it-IT" altLang="en-US" sz="2400">
                <a:latin typeface="Times New Roman" panose="02020603050405020304" pitchFamily="18" charset="0"/>
              </a:rPr>
              <a:t> diversi effetti indiretti:</a:t>
            </a:r>
          </a:p>
          <a:p>
            <a:pPr lvl="1" eaLnBrk="1" hangingPunct="1">
              <a:lnSpc>
                <a:spcPct val="80000"/>
              </a:lnSpc>
              <a:buFont typeface="Wingdings" panose="05000000000000000000" pitchFamily="2" charset="2"/>
              <a:buChar char="Ø"/>
              <a:tabLst>
                <a:tab pos="333375" algn="l"/>
                <a:tab pos="742950" algn="l"/>
              </a:tabLst>
            </a:pPr>
            <a:r>
              <a:rPr lang="it-IT" altLang="en-US" sz="2400">
                <a:solidFill>
                  <a:schemeClr val="tx2"/>
                </a:solidFill>
                <a:latin typeface="Times New Roman" panose="02020603050405020304" pitchFamily="18" charset="0"/>
              </a:rPr>
              <a:t>	</a:t>
            </a:r>
            <a:r>
              <a:rPr lang="it-IT" altLang="en-US" sz="2400">
                <a:solidFill>
                  <a:srgbClr val="FF0000"/>
                </a:solidFill>
                <a:latin typeface="Times New Roman" panose="02020603050405020304" pitchFamily="18" charset="0"/>
              </a:rPr>
              <a:t>effetto moltiplicatore</a:t>
            </a:r>
            <a:r>
              <a:rPr lang="it-IT" altLang="en-US" sz="2400">
                <a:latin typeface="Times New Roman" panose="02020603050405020304" pitchFamily="18" charset="0"/>
              </a:rPr>
              <a:t> (c.d. moltiplicatore keynesiano);</a:t>
            </a:r>
          </a:p>
          <a:p>
            <a:pPr lvl="1" eaLnBrk="1" hangingPunct="1">
              <a:lnSpc>
                <a:spcPct val="80000"/>
              </a:lnSpc>
              <a:buFont typeface="Wingdings" panose="05000000000000000000" pitchFamily="2" charset="2"/>
              <a:buChar char="Ø"/>
              <a:tabLst>
                <a:tab pos="333375" algn="l"/>
                <a:tab pos="742950" algn="l"/>
              </a:tabLst>
            </a:pPr>
            <a:r>
              <a:rPr lang="it-IT" altLang="en-US" sz="2400">
                <a:solidFill>
                  <a:schemeClr val="tx2"/>
                </a:solidFill>
                <a:latin typeface="Times New Roman" panose="02020603050405020304" pitchFamily="18" charset="0"/>
              </a:rPr>
              <a:t>	</a:t>
            </a:r>
            <a:r>
              <a:rPr lang="it-IT" altLang="en-US" sz="2400">
                <a:solidFill>
                  <a:srgbClr val="FF0000"/>
                </a:solidFill>
                <a:latin typeface="Times New Roman" panose="02020603050405020304" pitchFamily="18" charset="0"/>
              </a:rPr>
              <a:t>effetto spiazzamento</a:t>
            </a:r>
            <a:r>
              <a:rPr lang="it-IT" altLang="en-US" sz="2400">
                <a:latin typeface="Times New Roman" panose="02020603050405020304" pitchFamily="18" charset="0"/>
              </a:rPr>
              <a:t>.</a:t>
            </a:r>
          </a:p>
          <a:p>
            <a:pPr eaLnBrk="1" hangingPunct="1">
              <a:lnSpc>
                <a:spcPct val="80000"/>
              </a:lnSpc>
              <a:tabLst>
                <a:tab pos="333375" algn="l"/>
                <a:tab pos="742950" algn="l"/>
              </a:tabLst>
            </a:pPr>
            <a:r>
              <a:rPr lang="it-IT" altLang="en-US" sz="2400">
                <a:latin typeface="Times New Roman" panose="02020603050405020304" pitchFamily="18" charset="0"/>
              </a:rPr>
              <a:t>Inoltre, anche la politica fiscale, come quella monetaria, può avere un </a:t>
            </a:r>
            <a:r>
              <a:rPr lang="it-IT" altLang="en-US" sz="2400">
                <a:solidFill>
                  <a:srgbClr val="FF0000"/>
                </a:solidFill>
                <a:latin typeface="Times New Roman" panose="02020603050405020304" pitchFamily="18" charset="0"/>
              </a:rPr>
              <a:t>effetto inflazionistico</a:t>
            </a:r>
            <a:r>
              <a:rPr lang="it-IT" altLang="en-US" sz="2400">
                <a:latin typeface="Times New Roman" panose="02020603050405020304" pitchFamily="18" charset="0"/>
              </a:rPr>
              <a:t> (c.d. </a:t>
            </a:r>
            <a:r>
              <a:rPr lang="it-IT" altLang="en-US" sz="2400" u="sng">
                <a:latin typeface="Times New Roman" panose="02020603050405020304" pitchFamily="18" charset="0"/>
              </a:rPr>
              <a:t>inflazione da domanda</a:t>
            </a:r>
            <a:r>
              <a:rPr lang="it-IT" altLang="en-US" sz="2400">
                <a:latin typeface="Times New Roman" panose="02020603050405020304" pitchFamily="18" charset="0"/>
              </a:rPr>
              <a:t>). </a:t>
            </a:r>
          </a:p>
          <a:p>
            <a:pPr eaLnBrk="1" hangingPunct="1">
              <a:lnSpc>
                <a:spcPct val="80000"/>
              </a:lnSpc>
              <a:tabLst>
                <a:tab pos="333375" algn="l"/>
                <a:tab pos="742950" algn="l"/>
              </a:tabLst>
            </a:pPr>
            <a:r>
              <a:rPr lang="it-IT" altLang="en-US" sz="2400">
                <a:latin typeface="Times New Roman" panose="02020603050405020304" pitchFamily="18" charset="0"/>
              </a:rPr>
              <a:t>Questo quando la recessione è causata da uno </a:t>
            </a:r>
            <a:r>
              <a:rPr lang="it-IT" altLang="en-US" sz="2400" u="sng">
                <a:latin typeface="Times New Roman" panose="02020603050405020304" pitchFamily="18" charset="0"/>
              </a:rPr>
              <a:t>shock dell’offerta</a:t>
            </a:r>
            <a:r>
              <a:rPr lang="it-IT" altLang="en-US" sz="2400">
                <a:latin typeface="Times New Roman" panose="02020603050405020304" pitchFamily="18" charset="0"/>
              </a:rPr>
              <a:t>, per cui una politica espansiva ha un effetto </a:t>
            </a:r>
            <a:r>
              <a:rPr lang="it-IT" altLang="en-US" sz="2400" i="1">
                <a:latin typeface="Times New Roman" panose="02020603050405020304" pitchFamily="18" charset="0"/>
              </a:rPr>
              <a:t>accomodante</a:t>
            </a:r>
            <a:r>
              <a:rPr lang="it-IT" altLang="en-US" sz="2400">
                <a:latin typeface="Times New Roman" panose="02020603050405020304" pitchFamily="18" charset="0"/>
              </a:rPr>
              <a:t> (vedi sopra), oppure quando la spesa pubblica cresce troppo e “spinge” il sistema oltre la sua crescita potenziale </a:t>
            </a:r>
            <a:r>
              <a:rPr lang="it-IT" altLang="en-US" sz="2400">
                <a:latin typeface="Times New Roman" panose="02020603050405020304" pitchFamily="18" charset="0"/>
                <a:sym typeface="Symbol" panose="05050102010706020507" pitchFamily="18" charset="2"/>
              </a:rPr>
              <a:t>(si ha un eccesso di spesa aggregata senza che esistano nel sistema risorse produttive per soddisfarla).</a:t>
            </a:r>
            <a:endParaRPr lang="it-IT" altLang="en-US" sz="2400">
              <a:latin typeface="Times New Roman" panose="02020603050405020304"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89159">
                                            <p:txEl>
                                              <p:pRg st="5" end="5"/>
                                            </p:txEl>
                                          </p:spTgt>
                                        </p:tgtEl>
                                        <p:attrNameLst>
                                          <p:attrName>style.visibility</p:attrName>
                                        </p:attrNameLst>
                                      </p:cBhvr>
                                      <p:to>
                                        <p:strVal val="visible"/>
                                      </p:to>
                                    </p:set>
                                    <p:animEffect transition="in" filter="wipe(left)">
                                      <p:cBhvr>
                                        <p:cTn id="7" dur="500"/>
                                        <p:tgtEl>
                                          <p:spTgt spid="689159">
                                            <p:txEl>
                                              <p:pRg st="5" end="5"/>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89159">
                                            <p:txEl>
                                              <p:pRg st="6" end="6"/>
                                            </p:txEl>
                                          </p:spTgt>
                                        </p:tgtEl>
                                        <p:attrNameLst>
                                          <p:attrName>style.visibility</p:attrName>
                                        </p:attrNameLst>
                                      </p:cBhvr>
                                      <p:to>
                                        <p:strVal val="visible"/>
                                      </p:to>
                                    </p:set>
                                    <p:animEffect transition="in" filter="wipe(left)">
                                      <p:cBhvr>
                                        <p:cTn id="10" dur="500"/>
                                        <p:tgtEl>
                                          <p:spTgt spid="689159">
                                            <p:txEl>
                                              <p:pRg st="6" end="6"/>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89159">
                                            <p:txEl>
                                              <p:pRg st="7" end="7"/>
                                            </p:txEl>
                                          </p:spTgt>
                                        </p:tgtEl>
                                        <p:attrNameLst>
                                          <p:attrName>style.visibility</p:attrName>
                                        </p:attrNameLst>
                                      </p:cBhvr>
                                      <p:to>
                                        <p:strVal val="visible"/>
                                      </p:to>
                                    </p:set>
                                    <p:animEffect transition="in" filter="wipe(left)">
                                      <p:cBhvr>
                                        <p:cTn id="13" dur="500"/>
                                        <p:tgtEl>
                                          <p:spTgt spid="689159">
                                            <p:txEl>
                                              <p:pRg st="7" end="7"/>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689159">
                                            <p:txEl>
                                              <p:pRg st="8" end="8"/>
                                            </p:txEl>
                                          </p:spTgt>
                                        </p:tgtEl>
                                        <p:attrNameLst>
                                          <p:attrName>style.visibility</p:attrName>
                                        </p:attrNameLst>
                                      </p:cBhvr>
                                      <p:to>
                                        <p:strVal val="visible"/>
                                      </p:to>
                                    </p:set>
                                    <p:animEffect transition="in" filter="wipe(left)">
                                      <p:cBhvr>
                                        <p:cTn id="18" dur="500"/>
                                        <p:tgtEl>
                                          <p:spTgt spid="689159">
                                            <p:txEl>
                                              <p:pRg st="8" end="8"/>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89159">
                                            <p:txEl>
                                              <p:pRg st="9" end="9"/>
                                            </p:txEl>
                                          </p:spTgt>
                                        </p:tgtEl>
                                        <p:attrNameLst>
                                          <p:attrName>style.visibility</p:attrName>
                                        </p:attrNameLst>
                                      </p:cBhvr>
                                      <p:to>
                                        <p:strVal val="visible"/>
                                      </p:to>
                                    </p:set>
                                    <p:animEffect transition="in" filter="wipe(left)">
                                      <p:cBhvr>
                                        <p:cTn id="23" dur="500"/>
                                        <p:tgtEl>
                                          <p:spTgt spid="6891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9159"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43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438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438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4390" name="Rectangle 6"/>
          <p:cNvSpPr>
            <a:spLocks noGrp="1" noChangeArrowheads="1"/>
          </p:cNvSpPr>
          <p:nvPr>
            <p:ph type="title"/>
          </p:nvPr>
        </p:nvSpPr>
        <p:spPr>
          <a:xfrm>
            <a:off x="684213" y="115888"/>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latin typeface="Times New Roman" panose="02020603050405020304" pitchFamily="18" charset="0"/>
              </a:rPr>
              <a:t>L’effetto moltiplicatore</a:t>
            </a:r>
          </a:p>
        </p:txBody>
      </p:sp>
      <p:sp>
        <p:nvSpPr>
          <p:cNvPr id="691207" name="Rectangle 7"/>
          <p:cNvSpPr>
            <a:spLocks noGrp="1" noChangeArrowheads="1"/>
          </p:cNvSpPr>
          <p:nvPr>
            <p:ph type="body" idx="1"/>
          </p:nvPr>
        </p:nvSpPr>
        <p:spPr>
          <a:xfrm>
            <a:off x="179388" y="836613"/>
            <a:ext cx="8856662" cy="57610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400" dirty="0">
                <a:latin typeface="Times New Roman" panose="02020603050405020304" pitchFamily="18" charset="0"/>
              </a:rPr>
              <a:t>Il </a:t>
            </a:r>
            <a:r>
              <a:rPr lang="it-IT" altLang="en-US" sz="2400" dirty="0">
                <a:solidFill>
                  <a:srgbClr val="FF0000"/>
                </a:solidFill>
                <a:latin typeface="Times New Roman" panose="02020603050405020304" pitchFamily="18" charset="0"/>
              </a:rPr>
              <a:t>moltiplicatore keynesiano</a:t>
            </a:r>
            <a:r>
              <a:rPr lang="it-IT" altLang="en-US" sz="2400" dirty="0">
                <a:latin typeface="Times New Roman" panose="02020603050405020304" pitchFamily="18" charset="0"/>
              </a:rPr>
              <a:t> funziona </a:t>
            </a:r>
            <a:r>
              <a:rPr lang="it-IT" altLang="en-US" sz="2400" dirty="0">
                <a:latin typeface="Times New Roman" panose="02020603050405020304" pitchFamily="18" charset="0"/>
                <a:cs typeface="Times New Roman" panose="02020603050405020304" pitchFamily="18" charset="0"/>
              </a:rPr>
              <a:t>come</a:t>
            </a:r>
            <a:r>
              <a:rPr lang="it-IT" altLang="en-US" sz="2400" dirty="0">
                <a:latin typeface="Times New Roman" panose="02020603050405020304" pitchFamily="18" charset="0"/>
              </a:rPr>
              <a:t> quello monetario (ma </a:t>
            </a:r>
            <a:r>
              <a:rPr lang="it-IT" altLang="en-US" sz="2400" u="sng" dirty="0">
                <a:latin typeface="Times New Roman" panose="02020603050405020304" pitchFamily="18" charset="0"/>
              </a:rPr>
              <a:t>non</a:t>
            </a:r>
            <a:r>
              <a:rPr lang="it-IT" altLang="en-US" sz="2400" dirty="0">
                <a:latin typeface="Times New Roman" panose="02020603050405020304" pitchFamily="18" charset="0"/>
              </a:rPr>
              <a:t> è quello monetario!). L’idea è che ogni € in più speso dallo Stato aumenta la spesa aggregata di molto più che 1€ (effetto moltiplicativo)</a:t>
            </a:r>
          </a:p>
          <a:p>
            <a:pPr eaLnBrk="1" hangingPunct="1">
              <a:lnSpc>
                <a:spcPct val="90000"/>
              </a:lnSpc>
              <a:tabLst>
                <a:tab pos="333375" algn="l"/>
                <a:tab pos="742950" algn="l"/>
              </a:tabLst>
            </a:pPr>
            <a:r>
              <a:rPr lang="it-IT" altLang="en-US" sz="2400" i="1" dirty="0">
                <a:latin typeface="Times New Roman" panose="02020603050405020304" pitchFamily="18" charset="0"/>
              </a:rPr>
              <a:t>Gli scavatori di Keynes</a:t>
            </a:r>
            <a:r>
              <a:rPr lang="it-IT" altLang="en-US" sz="2400" dirty="0">
                <a:latin typeface="Times New Roman" panose="02020603050405020304" pitchFamily="18" charset="0"/>
              </a:rPr>
              <a:t>: </a:t>
            </a:r>
          </a:p>
          <a:p>
            <a:pPr lvl="1" eaLnBrk="1" hangingPunct="1">
              <a:lnSpc>
                <a:spcPct val="90000"/>
              </a:lnSpc>
              <a:tabLst>
                <a:tab pos="333375" algn="l"/>
                <a:tab pos="742950" algn="l"/>
              </a:tabLst>
            </a:pPr>
            <a:r>
              <a:rPr lang="it-IT" altLang="en-US" sz="2000" dirty="0">
                <a:latin typeface="Times New Roman" panose="02020603050405020304" pitchFamily="18" charset="0"/>
              </a:rPr>
              <a:t>Ipotizziamo che lo Stato usi </a:t>
            </a:r>
            <a:r>
              <a:rPr lang="it-IT" altLang="en-US" sz="2000" dirty="0">
                <a:latin typeface="Times New Roman" panose="02020603050405020304" pitchFamily="18" charset="0"/>
                <a:sym typeface="Symbol" panose="05050102010706020507" pitchFamily="18" charset="2"/>
              </a:rPr>
              <a:t></a:t>
            </a:r>
            <a:r>
              <a:rPr lang="it-IT" altLang="en-US" sz="2000" dirty="0">
                <a:latin typeface="Times New Roman" panose="02020603050405020304" pitchFamily="18" charset="0"/>
              </a:rPr>
              <a:t>G per pagare dei lavoratori assunti per scavare buche e riempirle (!). </a:t>
            </a:r>
          </a:p>
          <a:p>
            <a:pPr lvl="1" eaLnBrk="1" hangingPunct="1">
              <a:lnSpc>
                <a:spcPct val="90000"/>
              </a:lnSpc>
              <a:tabLst>
                <a:tab pos="333375" algn="l"/>
                <a:tab pos="742950" algn="l"/>
              </a:tabLst>
            </a:pPr>
            <a:r>
              <a:rPr lang="it-IT" altLang="en-US" sz="2000" dirty="0">
                <a:latin typeface="Times New Roman" panose="02020603050405020304" pitchFamily="18" charset="0"/>
              </a:rPr>
              <a:t>I lavoratori spendono (parte di) tale nuovo reddito per comprare beni e servizi </a:t>
            </a:r>
          </a:p>
          <a:p>
            <a:pPr lvl="1" eaLnBrk="1" hangingPunct="1">
              <a:lnSpc>
                <a:spcPct val="90000"/>
              </a:lnSpc>
              <a:tabLst>
                <a:tab pos="333375" algn="l"/>
                <a:tab pos="742950" algn="l"/>
              </a:tabLst>
            </a:pPr>
            <a:r>
              <a:rPr lang="it-IT" altLang="en-US" sz="2000" dirty="0">
                <a:latin typeface="Times New Roman" panose="02020603050405020304" pitchFamily="18" charset="0"/>
              </a:rPr>
              <a:t>I venditori di questi beni e servizi usano (in parte) il ricavato per acquistare a loro volta altri beni e servizi, e così via. </a:t>
            </a:r>
          </a:p>
          <a:p>
            <a:pPr lvl="1" eaLnBrk="1" hangingPunct="1">
              <a:lnSpc>
                <a:spcPct val="90000"/>
              </a:lnSpc>
              <a:tabLst>
                <a:tab pos="333375" algn="l"/>
                <a:tab pos="742950" algn="l"/>
              </a:tabLst>
            </a:pPr>
            <a:r>
              <a:rPr lang="it-IT" altLang="en-US" sz="2000" dirty="0">
                <a:latin typeface="Times New Roman" panose="02020603050405020304" pitchFamily="18" charset="0"/>
              </a:rPr>
              <a:t>L’effetto totale di incremento della spesa aggregata è dunque maggiore del </a:t>
            </a:r>
            <a:r>
              <a:rPr lang="it-IT" altLang="en-US" sz="2000" dirty="0">
                <a:latin typeface="Times New Roman" panose="02020603050405020304" pitchFamily="18" charset="0"/>
                <a:sym typeface="Symbol" panose="05050102010706020507" pitchFamily="18" charset="2"/>
              </a:rPr>
              <a:t></a:t>
            </a:r>
            <a:r>
              <a:rPr lang="it-IT" altLang="en-US" sz="2000" dirty="0">
                <a:latin typeface="Times New Roman" panose="02020603050405020304" pitchFamily="18" charset="0"/>
              </a:rPr>
              <a:t>G iniziale.</a:t>
            </a:r>
          </a:p>
          <a:p>
            <a:pPr eaLnBrk="1" hangingPunct="1">
              <a:lnSpc>
                <a:spcPct val="90000"/>
              </a:lnSpc>
              <a:tabLst>
                <a:tab pos="333375" algn="l"/>
                <a:tab pos="742950" algn="l"/>
              </a:tabLst>
            </a:pPr>
            <a:r>
              <a:rPr lang="it-IT" altLang="en-US" sz="2400" dirty="0">
                <a:latin typeface="Times New Roman" panose="02020603050405020304" pitchFamily="18" charset="0"/>
              </a:rPr>
              <a:t>Il concetto chiave del moltiplicatore è la </a:t>
            </a:r>
            <a:r>
              <a:rPr lang="it-IT" altLang="en-US" sz="2400" dirty="0">
                <a:solidFill>
                  <a:srgbClr val="FF0000"/>
                </a:solidFill>
                <a:latin typeface="Times New Roman" panose="02020603050405020304" pitchFamily="18" charset="0"/>
              </a:rPr>
              <a:t>propensione marginale al consumo</a:t>
            </a:r>
            <a:r>
              <a:rPr lang="it-IT" altLang="en-US" sz="2400" dirty="0">
                <a:latin typeface="Times New Roman" panose="02020603050405020304" pitchFamily="18" charset="0"/>
              </a:rPr>
              <a:t> </a:t>
            </a:r>
            <a:r>
              <a:rPr lang="it-IT" altLang="en-US" sz="2400" dirty="0">
                <a:solidFill>
                  <a:srgbClr val="FF0000"/>
                </a:solidFill>
                <a:latin typeface="Times New Roman" panose="02020603050405020304" pitchFamily="18" charset="0"/>
              </a:rPr>
              <a:t>PMC</a:t>
            </a:r>
            <a:r>
              <a:rPr lang="it-IT" altLang="en-US" sz="2400" dirty="0">
                <a:latin typeface="Times New Roman" panose="02020603050405020304" pitchFamily="18" charset="0"/>
              </a:rPr>
              <a:t>, ovvero la </a:t>
            </a:r>
            <a:r>
              <a:rPr lang="it-IT" altLang="en-US" sz="2400" dirty="0" err="1">
                <a:latin typeface="Times New Roman" panose="02020603050405020304" pitchFamily="18" charset="0"/>
              </a:rPr>
              <a:t>pct</a:t>
            </a:r>
            <a:r>
              <a:rPr lang="it-IT" altLang="en-US" sz="2400" dirty="0">
                <a:latin typeface="Times New Roman" panose="02020603050405020304" pitchFamily="18" charset="0"/>
              </a:rPr>
              <a:t>. di ogni € di reddito extra che ogni agente decide di spendere invece che trattenere come risparmio.</a:t>
            </a:r>
          </a:p>
          <a:p>
            <a:pPr lvl="1" eaLnBrk="1" hangingPunct="1">
              <a:lnSpc>
                <a:spcPct val="90000"/>
              </a:lnSpc>
              <a:tabLst>
                <a:tab pos="333375" algn="l"/>
                <a:tab pos="742950" algn="l"/>
              </a:tabLst>
            </a:pPr>
            <a:r>
              <a:rPr lang="it-IT" altLang="en-US" sz="2000" dirty="0">
                <a:latin typeface="Times New Roman" panose="02020603050405020304" pitchFamily="18" charset="0"/>
              </a:rPr>
              <a:t>La PMC è la </a:t>
            </a:r>
            <a:r>
              <a:rPr lang="it-IT" altLang="en-US" sz="2000" i="1" dirty="0">
                <a:latin typeface="Times New Roman" panose="02020603050405020304" pitchFamily="18" charset="0"/>
              </a:rPr>
              <a:t>b</a:t>
            </a:r>
            <a:r>
              <a:rPr lang="it-IT" altLang="en-US" sz="2000" dirty="0">
                <a:latin typeface="Times New Roman" panose="02020603050405020304" pitchFamily="18" charset="0"/>
              </a:rPr>
              <a:t> nella funzione keynesiana del consumo. Il suo ruolo è analogo a quello del coefficiente </a:t>
            </a:r>
            <a:r>
              <a:rPr lang="it-IT" altLang="en-US" sz="2000" i="1" dirty="0">
                <a:latin typeface="Times New Roman" panose="02020603050405020304" pitchFamily="18" charset="0"/>
              </a:rPr>
              <a:t>re</a:t>
            </a:r>
            <a:r>
              <a:rPr lang="it-IT" altLang="en-US" sz="2000" dirty="0">
                <a:latin typeface="Times New Roman" panose="02020603050405020304" pitchFamily="18" charset="0"/>
              </a:rPr>
              <a:t> nel moltiplicatore monetario.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1207">
                                            <p:txEl>
                                              <p:pRg st="1" end="1"/>
                                            </p:txEl>
                                          </p:spTgt>
                                        </p:tgtEl>
                                        <p:attrNameLst>
                                          <p:attrName>style.visibility</p:attrName>
                                        </p:attrNameLst>
                                      </p:cBhvr>
                                      <p:to>
                                        <p:strVal val="visible"/>
                                      </p:to>
                                    </p:set>
                                    <p:animEffect transition="in" filter="wipe(left)">
                                      <p:cBhvr>
                                        <p:cTn id="7" dur="500"/>
                                        <p:tgtEl>
                                          <p:spTgt spid="691207">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91207">
                                            <p:txEl>
                                              <p:pRg st="2" end="2"/>
                                            </p:txEl>
                                          </p:spTgt>
                                        </p:tgtEl>
                                        <p:attrNameLst>
                                          <p:attrName>style.visibility</p:attrName>
                                        </p:attrNameLst>
                                      </p:cBhvr>
                                      <p:to>
                                        <p:strVal val="visible"/>
                                      </p:to>
                                    </p:set>
                                    <p:animEffect transition="in" filter="wipe(left)">
                                      <p:cBhvr>
                                        <p:cTn id="10" dur="500"/>
                                        <p:tgtEl>
                                          <p:spTgt spid="691207">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91207">
                                            <p:txEl>
                                              <p:pRg st="3" end="3"/>
                                            </p:txEl>
                                          </p:spTgt>
                                        </p:tgtEl>
                                        <p:attrNameLst>
                                          <p:attrName>style.visibility</p:attrName>
                                        </p:attrNameLst>
                                      </p:cBhvr>
                                      <p:to>
                                        <p:strVal val="visible"/>
                                      </p:to>
                                    </p:set>
                                    <p:animEffect transition="in" filter="wipe(left)">
                                      <p:cBhvr>
                                        <p:cTn id="13" dur="500"/>
                                        <p:tgtEl>
                                          <p:spTgt spid="691207">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691207">
                                            <p:txEl>
                                              <p:pRg st="4" end="4"/>
                                            </p:txEl>
                                          </p:spTgt>
                                        </p:tgtEl>
                                        <p:attrNameLst>
                                          <p:attrName>style.visibility</p:attrName>
                                        </p:attrNameLst>
                                      </p:cBhvr>
                                      <p:to>
                                        <p:strVal val="visible"/>
                                      </p:to>
                                    </p:set>
                                    <p:animEffect transition="in" filter="wipe(left)">
                                      <p:cBhvr>
                                        <p:cTn id="16" dur="500"/>
                                        <p:tgtEl>
                                          <p:spTgt spid="691207">
                                            <p:txEl>
                                              <p:pRg st="4" end="4"/>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691207">
                                            <p:txEl>
                                              <p:pRg st="5" end="5"/>
                                            </p:txEl>
                                          </p:spTgt>
                                        </p:tgtEl>
                                        <p:attrNameLst>
                                          <p:attrName>style.visibility</p:attrName>
                                        </p:attrNameLst>
                                      </p:cBhvr>
                                      <p:to>
                                        <p:strVal val="visible"/>
                                      </p:to>
                                    </p:set>
                                    <p:animEffect transition="in" filter="wipe(left)">
                                      <p:cBhvr>
                                        <p:cTn id="19" dur="500"/>
                                        <p:tgtEl>
                                          <p:spTgt spid="691207">
                                            <p:txEl>
                                              <p:pRg st="5" end="5"/>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91207">
                                            <p:txEl>
                                              <p:pRg st="6" end="6"/>
                                            </p:txEl>
                                          </p:spTgt>
                                        </p:tgtEl>
                                        <p:attrNameLst>
                                          <p:attrName>style.visibility</p:attrName>
                                        </p:attrNameLst>
                                      </p:cBhvr>
                                      <p:to>
                                        <p:strVal val="visible"/>
                                      </p:to>
                                    </p:set>
                                    <p:animEffect transition="in" filter="wipe(left)">
                                      <p:cBhvr>
                                        <p:cTn id="24" dur="500"/>
                                        <p:tgtEl>
                                          <p:spTgt spid="691207">
                                            <p:txEl>
                                              <p:pRg st="6" end="6"/>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691207">
                                            <p:txEl>
                                              <p:pRg st="7" end="7"/>
                                            </p:txEl>
                                          </p:spTgt>
                                        </p:tgtEl>
                                        <p:attrNameLst>
                                          <p:attrName>style.visibility</p:attrName>
                                        </p:attrNameLst>
                                      </p:cBhvr>
                                      <p:to>
                                        <p:strVal val="visible"/>
                                      </p:to>
                                    </p:set>
                                    <p:animEffect transition="in" filter="wipe(left)">
                                      <p:cBhvr>
                                        <p:cTn id="27" dur="500"/>
                                        <p:tgtEl>
                                          <p:spTgt spid="6912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07"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68313" y="115888"/>
            <a:ext cx="8229600" cy="777875"/>
          </a:xfrm>
        </p:spPr>
        <p:txBody>
          <a:bodyPr/>
          <a:lstStyle/>
          <a:p>
            <a:pPr eaLnBrk="1" hangingPunct="1"/>
            <a:r>
              <a:rPr lang="en-US" altLang="en-US" sz="3600" dirty="0">
                <a:latin typeface="Times New Roman" panose="02020603050405020304" pitchFamily="18" charset="0"/>
                <a:cs typeface="Times New Roman" panose="02020603050405020304" pitchFamily="18" charset="0"/>
              </a:rPr>
              <a:t>Il </a:t>
            </a:r>
            <a:r>
              <a:rPr lang="en-US" altLang="en-US" sz="3600" dirty="0" err="1">
                <a:latin typeface="Times New Roman" panose="02020603050405020304" pitchFamily="18" charset="0"/>
                <a:cs typeface="Times New Roman" panose="02020603050405020304" pitchFamily="18" charset="0"/>
              </a:rPr>
              <a:t>moltiplicatore</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keynesiano</a:t>
            </a:r>
            <a:endParaRPr lang="en-US" altLang="en-US" sz="3600" dirty="0">
              <a:latin typeface="Times New Roman" panose="02020603050405020304" pitchFamily="18" charset="0"/>
              <a:cs typeface="Times New Roman" panose="02020603050405020304" pitchFamily="18" charset="0"/>
            </a:endParaRPr>
          </a:p>
        </p:txBody>
      </p:sp>
      <p:sp>
        <p:nvSpPr>
          <p:cNvPr id="146435" name="Rectangle 3"/>
          <p:cNvSpPr>
            <a:spLocks noGrp="1" noChangeArrowheads="1"/>
          </p:cNvSpPr>
          <p:nvPr>
            <p:ph type="body" idx="1"/>
          </p:nvPr>
        </p:nvSpPr>
        <p:spPr>
          <a:xfrm>
            <a:off x="179388" y="981075"/>
            <a:ext cx="8856662" cy="5616575"/>
          </a:xfrm>
        </p:spPr>
        <p:txBody>
          <a:bodyPr/>
          <a:lstStyle/>
          <a:p>
            <a:pPr eaLnBrk="1" hangingPunct="1">
              <a:lnSpc>
                <a:spcPct val="90000"/>
              </a:lnSpc>
            </a:pPr>
            <a:r>
              <a:rPr lang="it-IT" altLang="en-US" sz="2400" u="sng" dirty="0">
                <a:latin typeface="Times New Roman" panose="02020603050405020304" pitchFamily="18" charset="0"/>
              </a:rPr>
              <a:t>Formula del moltiplicatore</a:t>
            </a:r>
            <a:r>
              <a:rPr lang="it-IT" altLang="en-US" sz="2400" dirty="0">
                <a:latin typeface="Times New Roman" panose="02020603050405020304" pitchFamily="18" charset="0"/>
              </a:rPr>
              <a:t>: </a:t>
            </a:r>
            <a:r>
              <a:rPr lang="it-IT" altLang="en-US" sz="2400" i="1" dirty="0" err="1">
                <a:solidFill>
                  <a:srgbClr val="FF0000"/>
                </a:solidFill>
                <a:latin typeface="Times New Roman" panose="02020603050405020304" pitchFamily="18" charset="0"/>
              </a:rPr>
              <a:t>mk</a:t>
            </a:r>
            <a:r>
              <a:rPr lang="it-IT" altLang="en-US" sz="2400" i="1" dirty="0">
                <a:solidFill>
                  <a:srgbClr val="FF0000"/>
                </a:solidFill>
                <a:latin typeface="Times New Roman" panose="02020603050405020304" pitchFamily="18" charset="0"/>
              </a:rPr>
              <a:t> </a:t>
            </a:r>
            <a:r>
              <a:rPr lang="it-IT" altLang="en-US" sz="2400" dirty="0">
                <a:solidFill>
                  <a:srgbClr val="FF0000"/>
                </a:solidFill>
                <a:latin typeface="Times New Roman" panose="02020603050405020304" pitchFamily="18" charset="0"/>
              </a:rPr>
              <a:t>= 1/(1</a:t>
            </a:r>
            <a:r>
              <a:rPr lang="it-IT" altLang="en-US" sz="2400" dirty="0">
                <a:solidFill>
                  <a:srgbClr val="FF0000"/>
                </a:solidFill>
                <a:latin typeface="Times New Roman" panose="02020603050405020304" pitchFamily="18" charset="0"/>
                <a:sym typeface="Symbol" panose="05050102010706020507" pitchFamily="18" charset="2"/>
              </a:rPr>
              <a:t></a:t>
            </a:r>
            <a:r>
              <a:rPr lang="it-IT" altLang="en-US" sz="2400" dirty="0">
                <a:solidFill>
                  <a:srgbClr val="FF0000"/>
                </a:solidFill>
                <a:latin typeface="Times New Roman" panose="02020603050405020304" pitchFamily="18" charset="0"/>
              </a:rPr>
              <a:t>PMC)</a:t>
            </a:r>
            <a:endParaRPr lang="it-IT" altLang="en-US" sz="2400" dirty="0">
              <a:latin typeface="Times New Roman" panose="02020603050405020304" pitchFamily="18" charset="0"/>
            </a:endParaRPr>
          </a:p>
          <a:p>
            <a:pPr eaLnBrk="1" hangingPunct="1">
              <a:lnSpc>
                <a:spcPct val="90000"/>
              </a:lnSpc>
            </a:pPr>
            <a:r>
              <a:rPr lang="it-IT" altLang="en-US" sz="2400" dirty="0">
                <a:latin typeface="Times New Roman" panose="02020603050405020304" pitchFamily="18" charset="0"/>
              </a:rPr>
              <a:t>Quindi: </a:t>
            </a:r>
            <a:r>
              <a:rPr lang="it-IT" altLang="en-US" sz="2400" dirty="0">
                <a:solidFill>
                  <a:srgbClr val="FF0000"/>
                </a:solidFill>
                <a:latin typeface="Times New Roman" panose="02020603050405020304" pitchFamily="18" charset="0"/>
                <a:sym typeface="Symbol" panose="05050102010706020507" pitchFamily="18" charset="2"/>
              </a:rPr>
              <a:t></a:t>
            </a:r>
            <a:r>
              <a:rPr lang="it-IT" altLang="en-US" sz="2400" dirty="0">
                <a:solidFill>
                  <a:srgbClr val="FF0000"/>
                </a:solidFill>
                <a:latin typeface="Times New Roman" panose="02020603050405020304" pitchFamily="18" charset="0"/>
              </a:rPr>
              <a:t>AD =</a:t>
            </a:r>
            <a:r>
              <a:rPr lang="it-IT" altLang="en-US" sz="2400" i="1" dirty="0">
                <a:solidFill>
                  <a:srgbClr val="FF0000"/>
                </a:solidFill>
                <a:latin typeface="Times New Roman" panose="02020603050405020304" pitchFamily="18" charset="0"/>
              </a:rPr>
              <a:t> </a:t>
            </a:r>
            <a:r>
              <a:rPr lang="it-IT" altLang="en-US" sz="2400" i="1" dirty="0" err="1">
                <a:solidFill>
                  <a:srgbClr val="FF0000"/>
                </a:solidFill>
                <a:latin typeface="Times New Roman" panose="02020603050405020304" pitchFamily="18" charset="0"/>
              </a:rPr>
              <a:t>mk</a:t>
            </a:r>
            <a:r>
              <a:rPr lang="it-IT" altLang="en-US" sz="2400" i="1" dirty="0">
                <a:solidFill>
                  <a:srgbClr val="FF0000"/>
                </a:solidFill>
                <a:latin typeface="Times New Roman" panose="02020603050405020304" pitchFamily="18" charset="0"/>
              </a:rPr>
              <a:t> </a:t>
            </a:r>
            <a:r>
              <a:rPr lang="it-IT" altLang="en-US" sz="2400" dirty="0">
                <a:solidFill>
                  <a:srgbClr val="FF0000"/>
                </a:solidFill>
                <a:latin typeface="Times New Roman" panose="02020603050405020304" pitchFamily="18" charset="0"/>
                <a:sym typeface="Symbol" panose="05050102010706020507" pitchFamily="18" charset="2"/>
              </a:rPr>
              <a:t></a:t>
            </a:r>
            <a:r>
              <a:rPr lang="it-IT" altLang="en-US" sz="2400" dirty="0">
                <a:solidFill>
                  <a:srgbClr val="FF0000"/>
                </a:solidFill>
                <a:latin typeface="Times New Roman" panose="02020603050405020304" pitchFamily="18" charset="0"/>
              </a:rPr>
              <a:t>G</a:t>
            </a:r>
            <a:endParaRPr lang="it-IT" altLang="en-US" sz="2400" dirty="0">
              <a:latin typeface="Times New Roman" panose="02020603050405020304" pitchFamily="18" charset="0"/>
            </a:endParaRPr>
          </a:p>
          <a:p>
            <a:pPr eaLnBrk="1" hangingPunct="1">
              <a:lnSpc>
                <a:spcPct val="90000"/>
              </a:lnSpc>
            </a:pPr>
            <a:r>
              <a:rPr lang="it-IT" altLang="en-US" sz="2400" dirty="0">
                <a:latin typeface="Times New Roman" panose="02020603050405020304" pitchFamily="18" charset="0"/>
              </a:rPr>
              <a:t>Ovvero: un aumento </a:t>
            </a:r>
            <a:r>
              <a:rPr lang="it-IT" altLang="en-US" sz="2400" dirty="0">
                <a:latin typeface="Times New Roman" panose="02020603050405020304" pitchFamily="18" charset="0"/>
                <a:sym typeface="Symbol" panose="05050102010706020507" pitchFamily="18" charset="2"/>
              </a:rPr>
              <a:t>G della spesa pubblica causa un incremento AD della spesa aggregata pari a </a:t>
            </a:r>
            <a:r>
              <a:rPr lang="it-IT" altLang="en-US" sz="2400" i="1" dirty="0" err="1">
                <a:latin typeface="Times New Roman" panose="02020603050405020304" pitchFamily="18" charset="0"/>
                <a:sym typeface="Symbol" panose="05050102010706020507" pitchFamily="18" charset="2"/>
              </a:rPr>
              <a:t>mk</a:t>
            </a:r>
            <a:r>
              <a:rPr lang="it-IT" altLang="en-US" sz="2400" dirty="0">
                <a:latin typeface="Times New Roman" panose="02020603050405020304" pitchFamily="18" charset="0"/>
                <a:sym typeface="Symbol" panose="05050102010706020507" pitchFamily="18" charset="2"/>
              </a:rPr>
              <a:t> volte il G iniziale.</a:t>
            </a:r>
          </a:p>
          <a:p>
            <a:pPr eaLnBrk="1" hangingPunct="1">
              <a:lnSpc>
                <a:spcPct val="90000"/>
              </a:lnSpc>
            </a:pPr>
            <a:r>
              <a:rPr lang="it-IT" altLang="en-US" sz="2400" dirty="0">
                <a:latin typeface="Times New Roman" panose="02020603050405020304" pitchFamily="18" charset="0"/>
              </a:rPr>
              <a:t>Esempio: se PMC = 80% (cioè per ogni € in più di reddito vengono spesi 80c.), sarà </a:t>
            </a:r>
            <a:r>
              <a:rPr lang="it-IT" altLang="en-US" sz="2400" i="1" dirty="0" err="1">
                <a:latin typeface="Times New Roman" panose="02020603050405020304" pitchFamily="18" charset="0"/>
              </a:rPr>
              <a:t>mk</a:t>
            </a:r>
            <a:r>
              <a:rPr lang="it-IT" altLang="en-US" sz="2400" dirty="0">
                <a:latin typeface="Times New Roman" panose="02020603050405020304" pitchFamily="18" charset="0"/>
              </a:rPr>
              <a:t> = 1/0,2 = 5. Per cui </a:t>
            </a:r>
            <a:r>
              <a:rPr lang="it-IT" altLang="en-US" sz="2400" dirty="0">
                <a:latin typeface="Times New Roman" panose="02020603050405020304" pitchFamily="18" charset="0"/>
                <a:sym typeface="Symbol" panose="05050102010706020507" pitchFamily="18" charset="2"/>
              </a:rPr>
              <a:t></a:t>
            </a:r>
            <a:r>
              <a:rPr lang="it-IT" altLang="en-US" sz="2400" dirty="0">
                <a:latin typeface="Times New Roman" panose="02020603050405020304" pitchFamily="18" charset="0"/>
              </a:rPr>
              <a:t>G = 100€ genera un aumento di spesa aggregata pari a 500€.</a:t>
            </a:r>
          </a:p>
          <a:p>
            <a:pPr eaLnBrk="1" hangingPunct="1">
              <a:lnSpc>
                <a:spcPct val="90000"/>
              </a:lnSpc>
            </a:pPr>
            <a:r>
              <a:rPr lang="it-IT" altLang="en-US" sz="2400" dirty="0">
                <a:latin typeface="Times New Roman" panose="02020603050405020304" pitchFamily="18" charset="0"/>
              </a:rPr>
              <a:t>Naturalmente PMC non è identica per tutti gli agenti economici, i diversi gruppi sociali o i settori economici. E’ dunque in realtà importante, affinché il moltiplicatore eserciti il </a:t>
            </a:r>
            <a:r>
              <a:rPr lang="it-IT" altLang="en-US" sz="2400" u="sng" dirty="0">
                <a:latin typeface="Times New Roman" panose="02020603050405020304" pitchFamily="18" charset="0"/>
              </a:rPr>
              <a:t>massimo effetto</a:t>
            </a:r>
            <a:r>
              <a:rPr lang="it-IT" altLang="en-US" sz="2400" dirty="0">
                <a:latin typeface="Times New Roman" panose="02020603050405020304" pitchFamily="18" charset="0"/>
              </a:rPr>
              <a:t> espansivo, </a:t>
            </a:r>
            <a:r>
              <a:rPr lang="it-IT" altLang="en-US" sz="2400" i="1" dirty="0">
                <a:latin typeface="Times New Roman" panose="02020603050405020304" pitchFamily="18" charset="0"/>
              </a:rPr>
              <a:t>come e dove</a:t>
            </a:r>
            <a:r>
              <a:rPr lang="it-IT" altLang="en-US" sz="2400" dirty="0">
                <a:latin typeface="Times New Roman" panose="02020603050405020304" pitchFamily="18" charset="0"/>
              </a:rPr>
              <a:t> lo Stato spende </a:t>
            </a:r>
            <a:r>
              <a:rPr lang="it-IT" altLang="en-US" sz="2400" dirty="0">
                <a:latin typeface="Times New Roman" panose="02020603050405020304" pitchFamily="18" charset="0"/>
                <a:sym typeface="Symbol" panose="05050102010706020507" pitchFamily="18" charset="2"/>
              </a:rPr>
              <a:t></a:t>
            </a:r>
            <a:r>
              <a:rPr lang="it-IT" altLang="en-US" sz="2400" dirty="0">
                <a:latin typeface="Times New Roman" panose="02020603050405020304" pitchFamily="18" charset="0"/>
              </a:rPr>
              <a:t>G. </a:t>
            </a:r>
          </a:p>
          <a:p>
            <a:pPr eaLnBrk="1" hangingPunct="1">
              <a:lnSpc>
                <a:spcPct val="90000"/>
              </a:lnSpc>
            </a:pPr>
            <a:r>
              <a:rPr lang="it-IT" altLang="en-US" sz="2400" dirty="0">
                <a:latin typeface="Times New Roman" panose="02020603050405020304" pitchFamily="18" charset="0"/>
              </a:rPr>
              <a:t>L’esempio degli scavatori serve però a capire che l’</a:t>
            </a:r>
            <a:r>
              <a:rPr lang="it-IT" altLang="en-US" sz="2400" u="sng" dirty="0">
                <a:latin typeface="Times New Roman" panose="02020603050405020304" pitchFamily="18" charset="0"/>
              </a:rPr>
              <a:t>esistenza</a:t>
            </a:r>
            <a:r>
              <a:rPr lang="it-IT" altLang="en-US" sz="2400" dirty="0">
                <a:latin typeface="Times New Roman" panose="02020603050405020304" pitchFamily="18" charset="0"/>
              </a:rPr>
              <a:t> dell’effetto moltiplicatore prescinde da come e dove si spende </a:t>
            </a:r>
            <a:r>
              <a:rPr lang="it-IT" altLang="en-US" sz="2400" dirty="0">
                <a:latin typeface="Times New Roman" panose="02020603050405020304" pitchFamily="18" charset="0"/>
                <a:sym typeface="Symbol" panose="05050102010706020507" pitchFamily="18" charset="2"/>
              </a:rPr>
              <a:t></a:t>
            </a:r>
            <a:r>
              <a:rPr lang="it-IT" altLang="en-US" sz="2400" dirty="0">
                <a:latin typeface="Times New Roman" panose="02020603050405020304" pitchFamily="18" charset="0"/>
              </a:rPr>
              <a:t>G. </a:t>
            </a:r>
          </a:p>
          <a:p>
            <a:pPr eaLnBrk="1" hangingPunct="1">
              <a:lnSpc>
                <a:spcPct val="90000"/>
              </a:lnSpc>
            </a:pPr>
            <a:r>
              <a:rPr lang="it-IT" altLang="en-US" sz="2400" dirty="0">
                <a:latin typeface="Times New Roman" panose="02020603050405020304" pitchFamily="18" charset="0"/>
              </a:rPr>
              <a:t>E si capisce anche perché Keynes giudicava negativamente il risparmio: più gli agenti risparmiano, minore è PMC e minore è </a:t>
            </a:r>
            <a:r>
              <a:rPr lang="it-IT" altLang="en-US" sz="2400" i="1" dirty="0" err="1">
                <a:latin typeface="Times New Roman" panose="02020603050405020304" pitchFamily="18" charset="0"/>
                <a:sym typeface="Symbol" panose="05050102010706020507" pitchFamily="18" charset="2"/>
              </a:rPr>
              <a:t>mk</a:t>
            </a:r>
            <a:r>
              <a:rPr lang="it-IT" altLang="en-US" sz="2400" i="1" dirty="0">
                <a:latin typeface="Times New Roman" panose="02020603050405020304" pitchFamily="18" charset="0"/>
                <a:sym typeface="Symbol" panose="05050102010706020507" pitchFamily="18" charset="2"/>
              </a:rPr>
              <a:t>.</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643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643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643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6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94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9460" name="Rectangle 4"/>
          <p:cNvSpPr>
            <a:spLocks noGrp="1" noChangeArrowheads="1"/>
          </p:cNvSpPr>
          <p:nvPr>
            <p:ph type="title"/>
          </p:nvPr>
        </p:nvSpPr>
        <p:spPr>
          <a:xfrm>
            <a:off x="0" y="0"/>
            <a:ext cx="91440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Come spiegare il ciclo economico?</a:t>
            </a:r>
          </a:p>
        </p:txBody>
      </p:sp>
      <p:sp>
        <p:nvSpPr>
          <p:cNvPr id="536581" name="Rectangle 5"/>
          <p:cNvSpPr>
            <a:spLocks noGrp="1" noChangeArrowheads="1"/>
          </p:cNvSpPr>
          <p:nvPr>
            <p:ph type="body" idx="1"/>
          </p:nvPr>
        </p:nvSpPr>
        <p:spPr>
          <a:xfrm>
            <a:off x="0" y="838200"/>
            <a:ext cx="9144000" cy="5615136"/>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400" dirty="0">
                <a:latin typeface="Times New Roman" panose="02020603050405020304" pitchFamily="18" charset="0"/>
              </a:rPr>
              <a:t>Il ciclo è un problema di </a:t>
            </a:r>
            <a:r>
              <a:rPr lang="it-IT" altLang="en-US" sz="2400" dirty="0">
                <a:solidFill>
                  <a:srgbClr val="FF0000"/>
                </a:solidFill>
                <a:latin typeface="Times New Roman" panose="02020603050405020304" pitchFamily="18" charset="0"/>
              </a:rPr>
              <a:t>breve periodo</a:t>
            </a:r>
            <a:r>
              <a:rPr lang="it-IT" altLang="en-US" sz="2400" dirty="0">
                <a:latin typeface="Times New Roman" panose="02020603050405020304" pitchFamily="18" charset="0"/>
              </a:rPr>
              <a:t>, quindi occorre cambiare l’orizzonte temporale in cui abbiamo sin qui studiato la macro, cioè passare dal lungo al breve periodo</a:t>
            </a:r>
          </a:p>
          <a:p>
            <a:pPr eaLnBrk="1" hangingPunct="1">
              <a:lnSpc>
                <a:spcPct val="90000"/>
              </a:lnSpc>
              <a:tabLst>
                <a:tab pos="333375" algn="l"/>
                <a:tab pos="742950" algn="l"/>
              </a:tabLst>
            </a:pPr>
            <a:r>
              <a:rPr lang="it-IT" altLang="en-US" sz="2400" dirty="0">
                <a:latin typeface="Times New Roman" panose="02020603050405020304" pitchFamily="18" charset="0"/>
              </a:rPr>
              <a:t>Infatti la c.d. </a:t>
            </a:r>
            <a:r>
              <a:rPr lang="it-IT" altLang="en-US" sz="2400" dirty="0">
                <a:solidFill>
                  <a:srgbClr val="FF0000"/>
                </a:solidFill>
                <a:latin typeface="Times New Roman" panose="02020603050405020304" pitchFamily="18" charset="0"/>
              </a:rPr>
              <a:t>teoria macro “classica”</a:t>
            </a:r>
            <a:r>
              <a:rPr lang="it-IT" altLang="en-US" sz="2400" dirty="0">
                <a:latin typeface="Times New Roman" panose="02020603050405020304" pitchFamily="18" charset="0"/>
              </a:rPr>
              <a:t> descrive il funzionamento delle economie nel LP, ma non nel BP.</a:t>
            </a:r>
          </a:p>
          <a:p>
            <a:pPr eaLnBrk="1" hangingPunct="1">
              <a:lnSpc>
                <a:spcPct val="90000"/>
              </a:lnSpc>
              <a:tabLst>
                <a:tab pos="333375" algn="l"/>
                <a:tab pos="742950" algn="l"/>
              </a:tabLst>
            </a:pPr>
            <a:r>
              <a:rPr lang="it-IT" altLang="en-US" sz="2400" dirty="0">
                <a:latin typeface="Times New Roman" panose="02020603050405020304" pitchFamily="18" charset="0"/>
              </a:rPr>
              <a:t>Tre ipotesi/concetti “classici” non adatti allo studio del BP:</a:t>
            </a:r>
          </a:p>
          <a:p>
            <a:pPr eaLnBrk="1" hangingPunct="1">
              <a:lnSpc>
                <a:spcPct val="90000"/>
              </a:lnSpc>
              <a:buFontTx/>
              <a:buNone/>
              <a:tabLst>
                <a:tab pos="333375" algn="l"/>
                <a:tab pos="742950" algn="l"/>
              </a:tabLst>
            </a:pPr>
            <a:r>
              <a:rPr lang="it-IT" altLang="en-US" sz="2400" dirty="0">
                <a:solidFill>
                  <a:schemeClr val="tx2"/>
                </a:solidFill>
                <a:latin typeface="Times New Roman" panose="02020603050405020304" pitchFamily="18" charset="0"/>
              </a:rPr>
              <a:t>	</a:t>
            </a:r>
            <a:r>
              <a:rPr lang="it-IT" altLang="en-US" sz="2000" dirty="0">
                <a:latin typeface="Times New Roman" panose="02020603050405020304" pitchFamily="18" charset="0"/>
              </a:rPr>
              <a:t>- La dicotomia classica</a:t>
            </a:r>
          </a:p>
          <a:p>
            <a:pPr eaLnBrk="1" hangingPunct="1">
              <a:lnSpc>
                <a:spcPct val="90000"/>
              </a:lnSpc>
              <a:buFontTx/>
              <a:buNone/>
              <a:tabLst>
                <a:tab pos="333375" algn="l"/>
                <a:tab pos="742950" algn="l"/>
              </a:tabLst>
            </a:pPr>
            <a:r>
              <a:rPr lang="it-IT" altLang="en-US" sz="2000" dirty="0">
                <a:latin typeface="Times New Roman" panose="02020603050405020304" pitchFamily="18" charset="0"/>
              </a:rPr>
              <a:t>	- Il tasso naturale di disoccupazione</a:t>
            </a:r>
          </a:p>
          <a:p>
            <a:pPr eaLnBrk="1" hangingPunct="1">
              <a:lnSpc>
                <a:spcPct val="90000"/>
              </a:lnSpc>
              <a:buFontTx/>
              <a:buNone/>
              <a:tabLst>
                <a:tab pos="333375" algn="l"/>
                <a:tab pos="742950" algn="l"/>
              </a:tabLst>
            </a:pPr>
            <a:r>
              <a:rPr lang="it-IT" altLang="en-US" sz="2000" dirty="0">
                <a:solidFill>
                  <a:schemeClr val="tx2"/>
                </a:solidFill>
                <a:latin typeface="Times New Roman" panose="02020603050405020304" pitchFamily="18" charset="0"/>
              </a:rPr>
              <a:t>	</a:t>
            </a:r>
            <a:r>
              <a:rPr lang="it-IT" altLang="en-US" sz="2000" dirty="0">
                <a:latin typeface="Times New Roman" panose="02020603050405020304" pitchFamily="18" charset="0"/>
              </a:rPr>
              <a:t>- Il principio di neutralità della moneta</a:t>
            </a:r>
            <a:endParaRPr lang="it-IT" altLang="en-US" sz="2400" dirty="0">
              <a:latin typeface="Times New Roman" panose="02020603050405020304" pitchFamily="18" charset="0"/>
            </a:endParaRPr>
          </a:p>
          <a:p>
            <a:pPr eaLnBrk="1" hangingPunct="1">
              <a:lnSpc>
                <a:spcPct val="90000"/>
              </a:lnSpc>
              <a:tabLst>
                <a:tab pos="333375" algn="l"/>
                <a:tab pos="742950" algn="l"/>
              </a:tabLst>
            </a:pPr>
            <a:r>
              <a:rPr lang="it-IT" altLang="en-US" sz="2400" dirty="0">
                <a:latin typeface="Times New Roman" panose="02020603050405020304" pitchFamily="18" charset="0"/>
              </a:rPr>
              <a:t>Per spiegare le fluttuazioni di BP usiamo il </a:t>
            </a:r>
            <a:r>
              <a:rPr lang="it-IT" altLang="en-US" sz="2400" dirty="0">
                <a:solidFill>
                  <a:srgbClr val="FF0000"/>
                </a:solidFill>
                <a:latin typeface="Times New Roman" panose="02020603050405020304" pitchFamily="18" charset="0"/>
              </a:rPr>
              <a:t>modello AD/AS</a:t>
            </a:r>
            <a:r>
              <a:rPr lang="it-IT" altLang="en-US" sz="2400" dirty="0">
                <a:latin typeface="Times New Roman" panose="02020603050405020304" pitchFamily="18" charset="0"/>
              </a:rPr>
              <a:t>, versione moderna del modello di </a:t>
            </a:r>
            <a:r>
              <a:rPr lang="it-IT" altLang="en-US" sz="2400" dirty="0">
                <a:latin typeface="Times New Roman" panose="02020603050405020304" pitchFamily="18" charset="0"/>
                <a:sym typeface="Symbol" panose="05050102010706020507" pitchFamily="18" charset="2"/>
              </a:rPr>
              <a:t>Keynes 1936. </a:t>
            </a:r>
            <a:r>
              <a:rPr lang="it-IT" altLang="en-US" sz="2400" dirty="0">
                <a:latin typeface="Times New Roman" panose="02020603050405020304" pitchFamily="18" charset="0"/>
              </a:rPr>
              <a:t>Tale modello è utile anche per mostrare l’effetto sul ciclo delle misure di politica economica.</a:t>
            </a:r>
          </a:p>
          <a:p>
            <a:pPr eaLnBrk="1" hangingPunct="1">
              <a:lnSpc>
                <a:spcPct val="90000"/>
              </a:lnSpc>
              <a:tabLst>
                <a:tab pos="333375" algn="l"/>
                <a:tab pos="742950" algn="l"/>
              </a:tabLst>
            </a:pPr>
            <a:r>
              <a:rPr lang="it-IT" altLang="en-US" sz="2400" dirty="0">
                <a:latin typeface="Times New Roman" panose="02020603050405020304" pitchFamily="18" charset="0"/>
              </a:rPr>
              <a:t>Sul piano teorico, il modello consente inoltre di dimostrare l’uguaglianza tra PIL e spesa (cioè tra offerta e domanda aggregata) non più come identità, ma come condizione di equilibrio.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6581">
                                            <p:txEl>
                                              <p:pRg st="2" end="2"/>
                                            </p:txEl>
                                          </p:spTgt>
                                        </p:tgtEl>
                                        <p:attrNameLst>
                                          <p:attrName>style.visibility</p:attrName>
                                        </p:attrNameLst>
                                      </p:cBhvr>
                                      <p:to>
                                        <p:strVal val="visible"/>
                                      </p:to>
                                    </p:set>
                                    <p:anim calcmode="lin" valueType="num">
                                      <p:cBhvr additive="base">
                                        <p:cTn id="7" dur="500" fill="hold"/>
                                        <p:tgtEl>
                                          <p:spTgt spid="53658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658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36581">
                                            <p:txEl>
                                              <p:pRg st="3" end="3"/>
                                            </p:txEl>
                                          </p:spTgt>
                                        </p:tgtEl>
                                        <p:attrNameLst>
                                          <p:attrName>style.visibility</p:attrName>
                                        </p:attrNameLst>
                                      </p:cBhvr>
                                      <p:to>
                                        <p:strVal val="visible"/>
                                      </p:to>
                                    </p:set>
                                    <p:anim calcmode="lin" valueType="num">
                                      <p:cBhvr additive="base">
                                        <p:cTn id="11" dur="500" fill="hold"/>
                                        <p:tgtEl>
                                          <p:spTgt spid="53658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36581">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36581">
                                            <p:txEl>
                                              <p:pRg st="4" end="4"/>
                                            </p:txEl>
                                          </p:spTgt>
                                        </p:tgtEl>
                                        <p:attrNameLst>
                                          <p:attrName>style.visibility</p:attrName>
                                        </p:attrNameLst>
                                      </p:cBhvr>
                                      <p:to>
                                        <p:strVal val="visible"/>
                                      </p:to>
                                    </p:set>
                                    <p:anim calcmode="lin" valueType="num">
                                      <p:cBhvr additive="base">
                                        <p:cTn id="15" dur="500" fill="hold"/>
                                        <p:tgtEl>
                                          <p:spTgt spid="53658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36581">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36581">
                                            <p:txEl>
                                              <p:pRg st="5" end="5"/>
                                            </p:txEl>
                                          </p:spTgt>
                                        </p:tgtEl>
                                        <p:attrNameLst>
                                          <p:attrName>style.visibility</p:attrName>
                                        </p:attrNameLst>
                                      </p:cBhvr>
                                      <p:to>
                                        <p:strVal val="visible"/>
                                      </p:to>
                                    </p:set>
                                    <p:anim calcmode="lin" valueType="num">
                                      <p:cBhvr additive="base">
                                        <p:cTn id="19" dur="500" fill="hold"/>
                                        <p:tgtEl>
                                          <p:spTgt spid="53658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658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6581">
                                            <p:txEl>
                                              <p:pRg st="6" end="6"/>
                                            </p:txEl>
                                          </p:spTgt>
                                        </p:tgtEl>
                                        <p:attrNameLst>
                                          <p:attrName>style.visibility</p:attrName>
                                        </p:attrNameLst>
                                      </p:cBhvr>
                                      <p:to>
                                        <p:strVal val="visible"/>
                                      </p:to>
                                    </p:set>
                                    <p:animEffect transition="in" filter="wipe(left)">
                                      <p:cBhvr>
                                        <p:cTn id="25" dur="500"/>
                                        <p:tgtEl>
                                          <p:spTgt spid="536581">
                                            <p:txEl>
                                              <p:pRg st="6" end="6"/>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36581">
                                            <p:txEl>
                                              <p:pRg st="7" end="7"/>
                                            </p:txEl>
                                          </p:spTgt>
                                        </p:tgtEl>
                                        <p:attrNameLst>
                                          <p:attrName>style.visibility</p:attrName>
                                        </p:attrNameLst>
                                      </p:cBhvr>
                                      <p:to>
                                        <p:strVal val="visible"/>
                                      </p:to>
                                    </p:set>
                                    <p:animEffect transition="in" filter="wipe(left)">
                                      <p:cBhvr>
                                        <p:cTn id="30" dur="500"/>
                                        <p:tgtEl>
                                          <p:spTgt spid="53658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81"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84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848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848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48486" name="Rectangle 6"/>
          <p:cNvSpPr>
            <a:spLocks noGrp="1" noChangeArrowheads="1"/>
          </p:cNvSpPr>
          <p:nvPr>
            <p:ph type="title"/>
          </p:nvPr>
        </p:nvSpPr>
        <p:spPr>
          <a:xfrm>
            <a:off x="685800" y="0"/>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dirty="0"/>
              <a:t>L’effetto spiazzamento</a:t>
            </a:r>
          </a:p>
        </p:txBody>
      </p:sp>
      <p:sp>
        <p:nvSpPr>
          <p:cNvPr id="104455" name="Rectangle 7"/>
          <p:cNvSpPr>
            <a:spLocks noGrp="1" noChangeArrowheads="1"/>
          </p:cNvSpPr>
          <p:nvPr>
            <p:ph type="body" idx="1"/>
          </p:nvPr>
        </p:nvSpPr>
        <p:spPr>
          <a:xfrm>
            <a:off x="0" y="620713"/>
            <a:ext cx="9144000" cy="623728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tabLst>
                <a:tab pos="333375" algn="l"/>
                <a:tab pos="742950" algn="l"/>
              </a:tabLst>
            </a:pPr>
            <a:r>
              <a:rPr lang="it-IT" altLang="en-US" sz="1800" dirty="0"/>
              <a:t>La politica fiscale ha in realtà un effetto sulla spesa aggregata </a:t>
            </a:r>
            <a:r>
              <a:rPr lang="it-IT" altLang="en-US" sz="1800" u="sng" dirty="0"/>
              <a:t>molto minore</a:t>
            </a:r>
            <a:r>
              <a:rPr lang="it-IT" altLang="en-US" sz="1800" dirty="0"/>
              <a:t> di quanto previsto dal puro e semplice moltiplicatore keynesiano. </a:t>
            </a:r>
          </a:p>
          <a:p>
            <a:pPr eaLnBrk="1" hangingPunct="1">
              <a:lnSpc>
                <a:spcPct val="80000"/>
              </a:lnSpc>
              <a:tabLst>
                <a:tab pos="333375" algn="l"/>
                <a:tab pos="742950" algn="l"/>
              </a:tabLst>
            </a:pPr>
            <a:r>
              <a:rPr lang="it-IT" altLang="en-US" sz="1800" dirty="0"/>
              <a:t>Come fa lo Stato a finanziare l’aumento della spesa pubblica </a:t>
            </a:r>
            <a:r>
              <a:rPr lang="it-IT" altLang="en-US" sz="1800" dirty="0">
                <a:sym typeface="Symbol" panose="05050102010706020507" pitchFamily="18" charset="2"/>
              </a:rPr>
              <a:t></a:t>
            </a:r>
            <a:r>
              <a:rPr lang="it-IT" altLang="en-US" sz="1800" dirty="0"/>
              <a:t>G?</a:t>
            </a:r>
          </a:p>
          <a:p>
            <a:pPr eaLnBrk="1" hangingPunct="1">
              <a:lnSpc>
                <a:spcPct val="80000"/>
              </a:lnSpc>
              <a:tabLst>
                <a:tab pos="333375" algn="l"/>
                <a:tab pos="742950" algn="l"/>
              </a:tabLst>
            </a:pPr>
            <a:r>
              <a:rPr lang="it-IT" altLang="en-US" sz="1800" b="1" dirty="0">
                <a:solidFill>
                  <a:srgbClr val="FF0000"/>
                </a:solidFill>
              </a:rPr>
              <a:t>Se lo finanzia in deficit</a:t>
            </a:r>
            <a:r>
              <a:rPr lang="it-IT" altLang="en-US" sz="1800" dirty="0"/>
              <a:t>, dovrà emettere titoli di Stato e farsi prestare denaro dai privati. Ma se parte dei risparmi privati va a finanziare il deficit pubblico, ci saranno meno risorse nel mercato dei fondi mutuabili a disposizione degli </a:t>
            </a:r>
            <a:r>
              <a:rPr lang="it-IT" altLang="en-US" sz="1800" u="sng" dirty="0"/>
              <a:t>investimenti</a:t>
            </a:r>
            <a:r>
              <a:rPr lang="it-IT" altLang="en-US" sz="1800" dirty="0"/>
              <a:t>. La spesa pubblica dunque </a:t>
            </a:r>
            <a:r>
              <a:rPr lang="it-IT" altLang="en-US" sz="1800" dirty="0">
                <a:solidFill>
                  <a:srgbClr val="FF0000"/>
                </a:solidFill>
              </a:rPr>
              <a:t>spiazza</a:t>
            </a:r>
            <a:r>
              <a:rPr lang="it-IT" altLang="en-US" sz="1800" dirty="0"/>
              <a:t> gli investimenti I. </a:t>
            </a:r>
          </a:p>
          <a:p>
            <a:pPr eaLnBrk="1" hangingPunct="1">
              <a:lnSpc>
                <a:spcPct val="80000"/>
              </a:lnSpc>
              <a:tabLst>
                <a:tab pos="333375" algn="l"/>
                <a:tab pos="742950" algn="l"/>
              </a:tabLst>
            </a:pPr>
            <a:r>
              <a:rPr lang="it-IT" altLang="en-US" sz="1800" dirty="0"/>
              <a:t>La riduzione di I genera a sua volta, oltre ad un effetto diretto </a:t>
            </a:r>
            <a:r>
              <a:rPr lang="it-IT" altLang="en-US" sz="1800" u="sng" dirty="0"/>
              <a:t>negativo</a:t>
            </a:r>
            <a:r>
              <a:rPr lang="it-IT" altLang="en-US" sz="1800" dirty="0"/>
              <a:t>, anche un </a:t>
            </a:r>
            <a:r>
              <a:rPr lang="it-IT" altLang="en-US" sz="1800" dirty="0">
                <a:solidFill>
                  <a:srgbClr val="FF0000"/>
                </a:solidFill>
              </a:rPr>
              <a:t>effetto moltiplicatore </a:t>
            </a:r>
            <a:r>
              <a:rPr lang="it-IT" altLang="en-US" sz="1800" u="sng" dirty="0">
                <a:solidFill>
                  <a:srgbClr val="FF0000"/>
                </a:solidFill>
              </a:rPr>
              <a:t>negativo</a:t>
            </a:r>
            <a:r>
              <a:rPr lang="it-IT" altLang="en-US" sz="1800" dirty="0">
                <a:solidFill>
                  <a:srgbClr val="FF0000"/>
                </a:solidFill>
              </a:rPr>
              <a:t> </a:t>
            </a:r>
            <a:r>
              <a:rPr lang="it-IT" altLang="en-US" sz="1800" dirty="0"/>
              <a:t>del tutto analogo al precedente. Quindi, salvo ipotizzare che il moltiplicatore associato a </a:t>
            </a:r>
            <a:r>
              <a:rPr lang="it-IT" altLang="en-US" sz="1800" dirty="0">
                <a:sym typeface="Symbol" panose="05050102010706020507" pitchFamily="18" charset="2"/>
              </a:rPr>
              <a:t>G sia per qualche motivo maggiore di quello associato a –I, </a:t>
            </a:r>
            <a:r>
              <a:rPr lang="it-IT" altLang="en-US" sz="1800" dirty="0"/>
              <a:t>l’aumento di spesa pubblica </a:t>
            </a:r>
            <a:r>
              <a:rPr lang="it-IT" altLang="en-US" sz="1800" i="1" dirty="0"/>
              <a:t>non</a:t>
            </a:r>
            <a:r>
              <a:rPr lang="it-IT" altLang="en-US" sz="1800" dirty="0"/>
              <a:t> produce effetti espansivi rilevanti, ma genera un deficit pubblico che andrà comunque ripagato.</a:t>
            </a:r>
          </a:p>
          <a:p>
            <a:pPr lvl="1" eaLnBrk="1" hangingPunct="1">
              <a:lnSpc>
                <a:spcPct val="80000"/>
              </a:lnSpc>
              <a:tabLst>
                <a:tab pos="333375" algn="l"/>
                <a:tab pos="742950" algn="l"/>
              </a:tabLst>
            </a:pPr>
            <a:r>
              <a:rPr lang="it-IT" altLang="en-US" sz="1800" dirty="0"/>
              <a:t>Empiricamente il moltiplicatore </a:t>
            </a:r>
            <a:r>
              <a:rPr lang="it-IT" altLang="en-US" sz="1800" u="sng" dirty="0"/>
              <a:t>netto</a:t>
            </a:r>
            <a:r>
              <a:rPr lang="it-IT" altLang="en-US" sz="1800" dirty="0"/>
              <a:t> è minore di 1 (in Italia ISTAT stima sia attorno a 0.5-0.7 nei casi più favorevoli e tra 0.2 e 0.4 negli altri).</a:t>
            </a:r>
          </a:p>
          <a:p>
            <a:pPr eaLnBrk="1" hangingPunct="1">
              <a:lnSpc>
                <a:spcPct val="80000"/>
              </a:lnSpc>
              <a:tabLst>
                <a:tab pos="333375" algn="l"/>
                <a:tab pos="742950" algn="l"/>
              </a:tabLst>
            </a:pPr>
            <a:r>
              <a:rPr lang="it-IT" altLang="en-US" sz="1800" dirty="0"/>
              <a:t>Inoltre, se il conseguente aumento del tasso di interesse sul mercato dei FM induce i privati a risparmiare di più, oltre agli investimenti si ridurranno anche i </a:t>
            </a:r>
            <a:r>
              <a:rPr lang="it-IT" altLang="en-US" sz="1800" u="sng" dirty="0"/>
              <a:t>consumi</a:t>
            </a:r>
            <a:r>
              <a:rPr lang="it-IT" altLang="en-US" sz="1800" dirty="0"/>
              <a:t> C.</a:t>
            </a:r>
          </a:p>
          <a:p>
            <a:pPr eaLnBrk="1" hangingPunct="1">
              <a:lnSpc>
                <a:spcPct val="80000"/>
              </a:lnSpc>
              <a:tabLst>
                <a:tab pos="333375" algn="l"/>
                <a:tab pos="742950" algn="l"/>
              </a:tabLst>
            </a:pPr>
            <a:r>
              <a:rPr lang="it-IT" altLang="en-US" sz="1800" b="1" dirty="0">
                <a:solidFill>
                  <a:srgbClr val="FF0000"/>
                </a:solidFill>
              </a:rPr>
              <a:t>Se lo finanzia</a:t>
            </a:r>
            <a:r>
              <a:rPr lang="it-IT" altLang="en-US" sz="1800" b="1" dirty="0"/>
              <a:t> </a:t>
            </a:r>
            <a:r>
              <a:rPr lang="it-IT" altLang="en-US" sz="1800" b="1" dirty="0">
                <a:solidFill>
                  <a:srgbClr val="FF0000"/>
                </a:solidFill>
              </a:rPr>
              <a:t>aumentando le tasse</a:t>
            </a:r>
            <a:r>
              <a:rPr lang="it-IT" altLang="en-US" sz="1800" dirty="0"/>
              <a:t>, toglie ai privati risorse in misura esattamente pari a </a:t>
            </a:r>
            <a:r>
              <a:rPr lang="it-IT" altLang="en-US" sz="1800" dirty="0">
                <a:sym typeface="Symbol" panose="05050102010706020507" pitchFamily="18" charset="2"/>
              </a:rPr>
              <a:t></a:t>
            </a:r>
            <a:r>
              <a:rPr lang="it-IT" altLang="en-US" sz="1800" dirty="0"/>
              <a:t>G. Si innesca un effetto moltiplicatore negativo sui </a:t>
            </a:r>
            <a:r>
              <a:rPr lang="it-IT" altLang="en-US" sz="1800" u="sng" dirty="0"/>
              <a:t>consumi</a:t>
            </a:r>
            <a:r>
              <a:rPr lang="it-IT" altLang="en-US" sz="1800" dirty="0"/>
              <a:t> che compensa </a:t>
            </a:r>
            <a:r>
              <a:rPr lang="it-IT" altLang="en-US" sz="1800" i="1" dirty="0"/>
              <a:t>in parte</a:t>
            </a:r>
            <a:r>
              <a:rPr lang="it-IT" altLang="en-US" sz="1800" dirty="0"/>
              <a:t> quello positivo (solo in parte perché i privati spendono solo PMC di ogni €). </a:t>
            </a:r>
          </a:p>
          <a:p>
            <a:pPr eaLnBrk="1" hangingPunct="1">
              <a:lnSpc>
                <a:spcPct val="80000"/>
              </a:lnSpc>
              <a:tabLst>
                <a:tab pos="333375" algn="l"/>
                <a:tab pos="742950" algn="l"/>
              </a:tabLst>
            </a:pPr>
            <a:r>
              <a:rPr lang="it-IT" altLang="en-US" sz="1800" dirty="0"/>
              <a:t>Infine, l’effetto spiazzamento, oltre a </a:t>
            </a:r>
            <a:r>
              <a:rPr lang="it-IT" altLang="en-US" sz="1800" u="sng" dirty="0"/>
              <a:t>ridurre</a:t>
            </a:r>
            <a:r>
              <a:rPr lang="it-IT" altLang="en-US" sz="1800" dirty="0"/>
              <a:t> l’effetto espansivo di </a:t>
            </a:r>
            <a:r>
              <a:rPr lang="it-IT" altLang="en-US" sz="1800" dirty="0">
                <a:sym typeface="Symbol" panose="05050102010706020507" pitchFamily="18" charset="2"/>
              </a:rPr>
              <a:t></a:t>
            </a:r>
            <a:r>
              <a:rPr lang="it-IT" altLang="en-US" sz="1800" dirty="0"/>
              <a:t>G, cambia anche la </a:t>
            </a:r>
            <a:r>
              <a:rPr lang="it-IT" altLang="en-US" sz="1800" dirty="0">
                <a:solidFill>
                  <a:srgbClr val="FF0000"/>
                </a:solidFill>
              </a:rPr>
              <a:t>composizione della spesa aggregata</a:t>
            </a:r>
            <a:r>
              <a:rPr lang="it-IT" altLang="en-US" sz="1800" dirty="0"/>
              <a:t>: alla fine, infatti, vi sarà in AD una maggiore componente di spesa pubblica ed una minore componente di I e (forse) C.</a:t>
            </a:r>
          </a:p>
          <a:p>
            <a:pPr eaLnBrk="1" hangingPunct="1">
              <a:lnSpc>
                <a:spcPct val="80000"/>
              </a:lnSpc>
              <a:tabLst>
                <a:tab pos="333375" algn="l"/>
                <a:tab pos="742950" algn="l"/>
              </a:tabLst>
            </a:pPr>
            <a:r>
              <a:rPr lang="it-IT" altLang="en-US" sz="1800" dirty="0"/>
              <a:t>L’effetto spiazzamento è però poco significativo quando si è in presenza di una recessione così grave che </a:t>
            </a:r>
            <a:r>
              <a:rPr lang="it-IT" altLang="en-US" sz="1800" i="1" dirty="0"/>
              <a:t>comunque</a:t>
            </a:r>
            <a:r>
              <a:rPr lang="it-IT" altLang="en-US" sz="1800" dirty="0"/>
              <a:t> i privati avrebbero bassi C ed I. In pratica, </a:t>
            </a:r>
            <a:r>
              <a:rPr lang="it-IT" altLang="en-US" sz="1800" u="sng" dirty="0">
                <a:sym typeface="Symbol" panose="05050102010706020507" pitchFamily="18" charset="2"/>
              </a:rPr>
              <a:t></a:t>
            </a:r>
            <a:r>
              <a:rPr lang="it-IT" altLang="en-US" sz="1800" u="sng" dirty="0"/>
              <a:t>G è</a:t>
            </a:r>
            <a:r>
              <a:rPr lang="it-IT" altLang="en-US" sz="1800" dirty="0"/>
              <a:t> </a:t>
            </a:r>
            <a:r>
              <a:rPr lang="it-IT" altLang="en-US" sz="1800" u="sng" dirty="0"/>
              <a:t>più efficace</a:t>
            </a:r>
            <a:r>
              <a:rPr lang="it-IT" altLang="en-US" sz="1800" dirty="0"/>
              <a:t> solo quando non c’è nulla, o quasi nulla, da spiazzare!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4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45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445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445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445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445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44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821B46-E8F7-485B-AF2A-9039F750B38C}"/>
              </a:ext>
            </a:extLst>
          </p:cNvPr>
          <p:cNvSpPr>
            <a:spLocks noGrp="1"/>
          </p:cNvSpPr>
          <p:nvPr>
            <p:ph type="title"/>
          </p:nvPr>
        </p:nvSpPr>
        <p:spPr>
          <a:xfrm>
            <a:off x="685800" y="116632"/>
            <a:ext cx="7772400" cy="936104"/>
          </a:xfrm>
        </p:spPr>
        <p:txBody>
          <a:bodyPr/>
          <a:lstStyle/>
          <a:p>
            <a:r>
              <a:rPr lang="it-IT" sz="3600" dirty="0"/>
              <a:t>Il moltiplicatore netto</a:t>
            </a:r>
          </a:p>
        </p:txBody>
      </p:sp>
      <p:sp>
        <p:nvSpPr>
          <p:cNvPr id="3" name="Segnaposto contenuto 2">
            <a:extLst>
              <a:ext uri="{FF2B5EF4-FFF2-40B4-BE49-F238E27FC236}">
                <a16:creationId xmlns:a16="http://schemas.microsoft.com/office/drawing/2014/main" id="{41AE1861-400D-4B56-A7E7-96C1B72CAD77}"/>
              </a:ext>
            </a:extLst>
          </p:cNvPr>
          <p:cNvSpPr>
            <a:spLocks noGrp="1"/>
          </p:cNvSpPr>
          <p:nvPr>
            <p:ph idx="1"/>
          </p:nvPr>
        </p:nvSpPr>
        <p:spPr>
          <a:xfrm>
            <a:off x="0" y="980728"/>
            <a:ext cx="9144000" cy="5184576"/>
          </a:xfrm>
        </p:spPr>
        <p:txBody>
          <a:bodyPr/>
          <a:lstStyle/>
          <a:p>
            <a:r>
              <a:rPr lang="it-IT" sz="2800" dirty="0"/>
              <a:t>A causa dell’effetto spiazzamento e del conseguente moltiplicatore negativo, l’effetto moltiplicativo </a:t>
            </a:r>
            <a:r>
              <a:rPr lang="it-IT" sz="2800" u="sng" dirty="0"/>
              <a:t>netto</a:t>
            </a:r>
            <a:r>
              <a:rPr lang="it-IT" sz="2800" dirty="0"/>
              <a:t> dell’aumento della spesa pubblica è di rado maggiore di 1.</a:t>
            </a:r>
          </a:p>
          <a:p>
            <a:r>
              <a:rPr lang="it-IT" sz="2800" dirty="0"/>
              <a:t>Se il </a:t>
            </a:r>
            <a:r>
              <a:rPr lang="it-IT" sz="2800" dirty="0">
                <a:solidFill>
                  <a:srgbClr val="FF0000"/>
                </a:solidFill>
              </a:rPr>
              <a:t>moltiplicatore netto</a:t>
            </a:r>
            <a:r>
              <a:rPr lang="it-IT" sz="2800" dirty="0"/>
              <a:t> è </a:t>
            </a:r>
            <a:r>
              <a:rPr lang="it-IT" sz="2800" u="sng" dirty="0"/>
              <a:t>minore di 1</a:t>
            </a:r>
            <a:r>
              <a:rPr lang="it-IT" sz="2800" dirty="0"/>
              <a:t>, ciò significa che p.e. un </a:t>
            </a:r>
            <a:r>
              <a:rPr lang="it-IT" altLang="en-US" sz="2800" dirty="0">
                <a:latin typeface="Times New Roman" panose="02020603050405020304" pitchFamily="18" charset="0"/>
                <a:sym typeface="Symbol" panose="05050102010706020507" pitchFamily="18" charset="2"/>
              </a:rPr>
              <a:t>G di 1 </a:t>
            </a:r>
            <a:r>
              <a:rPr lang="it-IT" altLang="en-US" sz="2800" dirty="0" err="1">
                <a:latin typeface="Times New Roman" panose="02020603050405020304" pitchFamily="18" charset="0"/>
                <a:sym typeface="Symbol" panose="05050102010706020507" pitchFamily="18" charset="2"/>
              </a:rPr>
              <a:t>mld</a:t>
            </a:r>
            <a:r>
              <a:rPr lang="it-IT" altLang="en-US" sz="2800" dirty="0">
                <a:latin typeface="Times New Roman" panose="02020603050405020304" pitchFamily="18" charset="0"/>
                <a:sym typeface="Symbol" panose="05050102010706020507" pitchFamily="18" charset="2"/>
              </a:rPr>
              <a:t> di € aumenta la AD, e quindi il reddito reale, di </a:t>
            </a:r>
            <a:r>
              <a:rPr lang="it-IT" altLang="en-US" sz="2800" i="1" dirty="0">
                <a:latin typeface="Times New Roman" panose="02020603050405020304" pitchFamily="18" charset="0"/>
                <a:sym typeface="Symbol" panose="05050102010706020507" pitchFamily="18" charset="2"/>
              </a:rPr>
              <a:t>meno</a:t>
            </a:r>
            <a:r>
              <a:rPr lang="it-IT" altLang="en-US" sz="2800" dirty="0">
                <a:latin typeface="Times New Roman" panose="02020603050405020304" pitchFamily="18" charset="0"/>
                <a:sym typeface="Symbol" panose="05050102010706020507" pitchFamily="18" charset="2"/>
              </a:rPr>
              <a:t> di 1 </a:t>
            </a:r>
            <a:r>
              <a:rPr lang="it-IT" altLang="en-US" sz="2800" dirty="0" err="1">
                <a:latin typeface="Times New Roman" panose="02020603050405020304" pitchFamily="18" charset="0"/>
                <a:sym typeface="Symbol" panose="05050102010706020507" pitchFamily="18" charset="2"/>
              </a:rPr>
              <a:t>mld</a:t>
            </a:r>
            <a:r>
              <a:rPr lang="it-IT" altLang="en-US" sz="2800" dirty="0">
                <a:latin typeface="Times New Roman" panose="02020603050405020304" pitchFamily="18" charset="0"/>
                <a:sym typeface="Symbol" panose="05050102010706020507" pitchFamily="18" charset="2"/>
              </a:rPr>
              <a:t> (se </a:t>
            </a:r>
            <a:r>
              <a:rPr lang="it-IT" altLang="en-US" sz="2800" i="1" dirty="0" err="1">
                <a:latin typeface="Times New Roman" panose="02020603050405020304" pitchFamily="18" charset="0"/>
                <a:sym typeface="Symbol" panose="05050102010706020507" pitchFamily="18" charset="2"/>
              </a:rPr>
              <a:t>mk</a:t>
            </a:r>
            <a:r>
              <a:rPr lang="it-IT" altLang="en-US" sz="2800" i="1" dirty="0">
                <a:latin typeface="Times New Roman" panose="02020603050405020304" pitchFamily="18" charset="0"/>
                <a:sym typeface="Symbol" panose="05050102010706020507" pitchFamily="18" charset="2"/>
              </a:rPr>
              <a:t> </a:t>
            </a:r>
            <a:r>
              <a:rPr lang="it-IT" altLang="en-US" sz="2800" dirty="0">
                <a:latin typeface="Times New Roman" panose="02020603050405020304" pitchFamily="18" charset="0"/>
                <a:sym typeface="Symbol" panose="05050102010706020507" pitchFamily="18" charset="2"/>
              </a:rPr>
              <a:t>= 0.7 allora AD = 700 mln)</a:t>
            </a:r>
          </a:p>
          <a:p>
            <a:pPr lvl="1"/>
            <a:r>
              <a:rPr lang="it-IT" dirty="0">
                <a:latin typeface="Times New Roman" panose="02020603050405020304" pitchFamily="18" charset="0"/>
                <a:sym typeface="Symbol" panose="05050102010706020507" pitchFamily="18" charset="2"/>
              </a:rPr>
              <a:t>La misura fiscale espansiva in realtà </a:t>
            </a:r>
            <a:r>
              <a:rPr lang="it-IT" i="1" dirty="0">
                <a:latin typeface="Times New Roman" panose="02020603050405020304" pitchFamily="18" charset="0"/>
                <a:sym typeface="Symbol" panose="05050102010706020507" pitchFamily="18" charset="2"/>
              </a:rPr>
              <a:t>distrugge</a:t>
            </a:r>
            <a:r>
              <a:rPr lang="it-IT" dirty="0">
                <a:latin typeface="Times New Roman" panose="02020603050405020304" pitchFamily="18" charset="0"/>
                <a:sym typeface="Symbol" panose="05050102010706020507" pitchFamily="18" charset="2"/>
              </a:rPr>
              <a:t> ricchezza!</a:t>
            </a:r>
          </a:p>
          <a:p>
            <a:r>
              <a:rPr lang="it-IT" sz="2800" dirty="0">
                <a:latin typeface="Times New Roman" panose="02020603050405020304" pitchFamily="18" charset="0"/>
                <a:sym typeface="Symbol" panose="05050102010706020507" pitchFamily="18" charset="2"/>
              </a:rPr>
              <a:t>Empiricamente risulta che i valori più alti del moltiplicatore netto si ottengono per misure fiscali con effetti (attesi) permanenti (p.e. riduzione delle tasse), mentre quelli più bassi per misure con effetti transitori (p.e. sussidi pubblici).</a:t>
            </a:r>
            <a:r>
              <a:rPr lang="it-IT" sz="2800" dirty="0"/>
              <a:t> </a:t>
            </a:r>
          </a:p>
        </p:txBody>
      </p:sp>
    </p:spTree>
    <p:extLst>
      <p:ext uri="{BB962C8B-B14F-4D97-AF65-F5344CB8AC3E}">
        <p14:creationId xmlns:p14="http://schemas.microsoft.com/office/powerpoint/2010/main" val="131823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5867400" y="5410200"/>
            <a:ext cx="530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a:solidFill>
                  <a:srgbClr val="000000"/>
                </a:solidFill>
              </a:rPr>
              <a:t>AD</a:t>
            </a:r>
            <a:r>
              <a:rPr lang="it-IT" altLang="en-US" sz="2000" b="1" i="1" baseline="-25000">
                <a:solidFill>
                  <a:srgbClr val="000000"/>
                </a:solidFill>
              </a:rPr>
              <a:t>1</a:t>
            </a:r>
            <a:r>
              <a:rPr lang="it-IT" altLang="en-US" sz="2000" b="1">
                <a:solidFill>
                  <a:srgbClr val="000000"/>
                </a:solidFill>
              </a:rPr>
              <a:t> </a:t>
            </a:r>
          </a:p>
        </p:txBody>
      </p:sp>
      <p:sp>
        <p:nvSpPr>
          <p:cNvPr id="150531" name="Rectangle 3"/>
          <p:cNvSpPr>
            <a:spLocks noChangeArrowheads="1"/>
          </p:cNvSpPr>
          <p:nvPr/>
        </p:nvSpPr>
        <p:spPr bwMode="auto">
          <a:xfrm>
            <a:off x="6054725" y="4737100"/>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2</a:t>
            </a:r>
          </a:p>
        </p:txBody>
      </p:sp>
      <p:sp>
        <p:nvSpPr>
          <p:cNvPr id="150532" name="Line 4"/>
          <p:cNvSpPr>
            <a:spLocks noChangeShapeType="1"/>
          </p:cNvSpPr>
          <p:nvPr/>
        </p:nvSpPr>
        <p:spPr bwMode="auto">
          <a:xfrm>
            <a:off x="1427163" y="2524125"/>
            <a:ext cx="4522787" cy="2416175"/>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0533" name="Line 5"/>
          <p:cNvSpPr>
            <a:spLocks noChangeShapeType="1"/>
          </p:cNvSpPr>
          <p:nvPr/>
        </p:nvSpPr>
        <p:spPr bwMode="auto">
          <a:xfrm>
            <a:off x="1335088" y="3049588"/>
            <a:ext cx="4521200" cy="2386012"/>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0534" name="Rectangle 6"/>
          <p:cNvSpPr>
            <a:spLocks noChangeArrowheads="1"/>
          </p:cNvSpPr>
          <p:nvPr/>
        </p:nvSpPr>
        <p:spPr bwMode="auto">
          <a:xfrm>
            <a:off x="7848600" y="6248400"/>
            <a:ext cx="169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150535" name="Rectangle 7"/>
          <p:cNvSpPr>
            <a:spLocks noChangeArrowheads="1"/>
          </p:cNvSpPr>
          <p:nvPr/>
        </p:nvSpPr>
        <p:spPr bwMode="auto">
          <a:xfrm>
            <a:off x="760413" y="6223000"/>
            <a:ext cx="141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150536" name="Group 8"/>
          <p:cNvGrpSpPr>
            <a:grpSpLocks/>
          </p:cNvGrpSpPr>
          <p:nvPr/>
        </p:nvGrpSpPr>
        <p:grpSpPr bwMode="auto">
          <a:xfrm>
            <a:off x="762000" y="1524000"/>
            <a:ext cx="198438" cy="614363"/>
            <a:chOff x="179" y="974"/>
            <a:chExt cx="125" cy="387"/>
          </a:xfrm>
        </p:grpSpPr>
        <p:sp>
          <p:nvSpPr>
            <p:cNvPr id="150551" name="Rectangle 9"/>
            <p:cNvSpPr>
              <a:spLocks noChangeArrowheads="1"/>
            </p:cNvSpPr>
            <p:nvPr/>
          </p:nvSpPr>
          <p:spPr bwMode="auto">
            <a:xfrm>
              <a:off x="197" y="974"/>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P</a:t>
              </a:r>
            </a:p>
          </p:txBody>
        </p:sp>
        <p:sp>
          <p:nvSpPr>
            <p:cNvPr id="150552" name="Rectangle 10"/>
            <p:cNvSpPr>
              <a:spLocks noChangeArrowheads="1"/>
            </p:cNvSpPr>
            <p:nvPr/>
          </p:nvSpPr>
          <p:spPr bwMode="auto">
            <a:xfrm>
              <a:off x="179" y="1169"/>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150537" name="Freeform 11"/>
          <p:cNvSpPr>
            <a:spLocks/>
          </p:cNvSpPr>
          <p:nvPr/>
        </p:nvSpPr>
        <p:spPr bwMode="auto">
          <a:xfrm>
            <a:off x="1008063" y="1608138"/>
            <a:ext cx="6999287" cy="4554537"/>
          </a:xfrm>
          <a:custGeom>
            <a:avLst/>
            <a:gdLst>
              <a:gd name="T0" fmla="*/ 0 w 4409"/>
              <a:gd name="T1" fmla="*/ 0 h 2869"/>
              <a:gd name="T2" fmla="*/ 0 w 4409"/>
              <a:gd name="T3" fmla="*/ 4552950 h 2869"/>
              <a:gd name="T4" fmla="*/ 6997700 w 4409"/>
              <a:gd name="T5" fmla="*/ 4552950 h 2869"/>
              <a:gd name="T6" fmla="*/ 0 60000 65536"/>
              <a:gd name="T7" fmla="*/ 0 60000 65536"/>
              <a:gd name="T8" fmla="*/ 0 60000 65536"/>
            </a:gdLst>
            <a:ahLst/>
            <a:cxnLst>
              <a:cxn ang="T6">
                <a:pos x="T0" y="T1"/>
              </a:cxn>
              <a:cxn ang="T7">
                <a:pos x="T2" y="T3"/>
              </a:cxn>
              <a:cxn ang="T8">
                <a:pos x="T4" y="T5"/>
              </a:cxn>
            </a:cxnLst>
            <a:rect l="0" t="0" r="r" b="b"/>
            <a:pathLst>
              <a:path w="4409" h="2869">
                <a:moveTo>
                  <a:pt x="0" y="0"/>
                </a:moveTo>
                <a:lnTo>
                  <a:pt x="0" y="2868"/>
                </a:lnTo>
                <a:lnTo>
                  <a:pt x="4408" y="286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0538" name="Line 12"/>
          <p:cNvSpPr>
            <a:spLocks noChangeShapeType="1"/>
          </p:cNvSpPr>
          <p:nvPr/>
        </p:nvSpPr>
        <p:spPr bwMode="auto">
          <a:xfrm flipH="1">
            <a:off x="1828800" y="3276600"/>
            <a:ext cx="360363" cy="10668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0539" name="Rectangle 13"/>
          <p:cNvSpPr>
            <a:spLocks noChangeArrowheads="1"/>
          </p:cNvSpPr>
          <p:nvPr/>
        </p:nvSpPr>
        <p:spPr bwMode="auto">
          <a:xfrm>
            <a:off x="1066800" y="4419600"/>
            <a:ext cx="3048000" cy="609600"/>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dirty="0">
                <a:solidFill>
                  <a:srgbClr val="000000"/>
                </a:solidFill>
              </a:rPr>
              <a:t>1. Effetto diretto</a:t>
            </a:r>
          </a:p>
          <a:p>
            <a:r>
              <a:rPr lang="it-IT" altLang="en-US" sz="2000" dirty="0">
                <a:solidFill>
                  <a:srgbClr val="000000"/>
                </a:solidFill>
                <a:sym typeface="Symbol" panose="05050102010706020507" pitchFamily="18" charset="2"/>
              </a:rPr>
              <a:t></a:t>
            </a:r>
            <a:r>
              <a:rPr lang="it-IT" altLang="en-US" sz="2000" dirty="0">
                <a:solidFill>
                  <a:srgbClr val="000000"/>
                </a:solidFill>
              </a:rPr>
              <a:t>G = 100€ </a:t>
            </a:r>
            <a:r>
              <a:rPr lang="it-IT" altLang="en-US" sz="2000" dirty="0">
                <a:solidFill>
                  <a:srgbClr val="000000"/>
                </a:solidFill>
                <a:sym typeface="Symbol" panose="05050102010706020507" pitchFamily="18" charset="2"/>
              </a:rPr>
              <a:t>  AD =100€</a:t>
            </a:r>
            <a:endParaRPr lang="it-IT" altLang="en-US" sz="2000" dirty="0"/>
          </a:p>
        </p:txBody>
      </p:sp>
      <p:sp>
        <p:nvSpPr>
          <p:cNvPr id="150540" name="Line 14"/>
          <p:cNvSpPr>
            <a:spLocks noChangeShapeType="1"/>
          </p:cNvSpPr>
          <p:nvPr/>
        </p:nvSpPr>
        <p:spPr bwMode="auto">
          <a:xfrm>
            <a:off x="1981200" y="1752600"/>
            <a:ext cx="5259388" cy="2771775"/>
          </a:xfrm>
          <a:prstGeom prst="line">
            <a:avLst/>
          </a:prstGeom>
          <a:noFill/>
          <a:ln w="508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0541" name="Rectangle 15"/>
          <p:cNvSpPr>
            <a:spLocks noChangeArrowheads="1"/>
          </p:cNvSpPr>
          <p:nvPr/>
        </p:nvSpPr>
        <p:spPr bwMode="auto">
          <a:xfrm>
            <a:off x="7239000" y="4267200"/>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i="1" dirty="0">
                <a:solidFill>
                  <a:srgbClr val="000000"/>
                </a:solidFill>
              </a:rPr>
              <a:t>AD</a:t>
            </a:r>
            <a:r>
              <a:rPr lang="it-IT" altLang="en-US" sz="2000" b="1" i="1" baseline="-25000" dirty="0">
                <a:solidFill>
                  <a:srgbClr val="000000"/>
                </a:solidFill>
              </a:rPr>
              <a:t>3</a:t>
            </a:r>
          </a:p>
        </p:txBody>
      </p:sp>
      <p:sp>
        <p:nvSpPr>
          <p:cNvPr id="150542" name="Rectangle 16"/>
          <p:cNvSpPr>
            <a:spLocks noChangeArrowheads="1"/>
          </p:cNvSpPr>
          <p:nvPr/>
        </p:nvSpPr>
        <p:spPr bwMode="auto">
          <a:xfrm>
            <a:off x="5292725" y="2420938"/>
            <a:ext cx="2968625" cy="609600"/>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dirty="0">
                <a:solidFill>
                  <a:srgbClr val="000000"/>
                </a:solidFill>
              </a:rPr>
              <a:t>2. </a:t>
            </a:r>
            <a:r>
              <a:rPr lang="it-IT" altLang="en-US" sz="2000" dirty="0"/>
              <a:t>Effetto moltiplicatore: </a:t>
            </a:r>
          </a:p>
          <a:p>
            <a:pPr algn="ctr"/>
            <a:r>
              <a:rPr lang="it-IT" altLang="en-US" sz="2000" dirty="0">
                <a:solidFill>
                  <a:srgbClr val="000000"/>
                </a:solidFill>
                <a:sym typeface="Symbol" panose="05050102010706020507" pitchFamily="18" charset="2"/>
              </a:rPr>
              <a:t> AD &gt;&gt; </a:t>
            </a:r>
            <a:r>
              <a:rPr lang="it-IT" altLang="en-US" sz="2000" dirty="0">
                <a:solidFill>
                  <a:srgbClr val="000000"/>
                </a:solidFill>
              </a:rPr>
              <a:t>G </a:t>
            </a:r>
            <a:r>
              <a:rPr lang="it-IT" altLang="en-US" sz="2000" dirty="0">
                <a:solidFill>
                  <a:srgbClr val="000000"/>
                </a:solidFill>
                <a:sym typeface="Symbol" panose="05050102010706020507" pitchFamily="18" charset="2"/>
              </a:rPr>
              <a:t>= 100€</a:t>
            </a:r>
            <a:endParaRPr lang="it-IT" altLang="en-US" sz="2000" dirty="0">
              <a:solidFill>
                <a:srgbClr val="000000"/>
              </a:solidFill>
            </a:endParaRPr>
          </a:p>
        </p:txBody>
      </p:sp>
      <p:sp>
        <p:nvSpPr>
          <p:cNvPr id="150543" name="Line 17"/>
          <p:cNvSpPr>
            <a:spLocks noChangeShapeType="1"/>
          </p:cNvSpPr>
          <p:nvPr/>
        </p:nvSpPr>
        <p:spPr bwMode="auto">
          <a:xfrm flipH="1">
            <a:off x="4643438" y="2924175"/>
            <a:ext cx="649287" cy="4937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0544" name="Line 18"/>
          <p:cNvSpPr>
            <a:spLocks noChangeShapeType="1"/>
          </p:cNvSpPr>
          <p:nvPr/>
        </p:nvSpPr>
        <p:spPr bwMode="auto">
          <a:xfrm>
            <a:off x="1828800" y="3200400"/>
            <a:ext cx="762000" cy="0"/>
          </a:xfrm>
          <a:prstGeom prst="line">
            <a:avLst/>
          </a:prstGeom>
          <a:noFill/>
          <a:ln w="28575">
            <a:solidFill>
              <a:srgbClr val="66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0545" name="Line 19"/>
          <p:cNvSpPr>
            <a:spLocks noChangeShapeType="1"/>
          </p:cNvSpPr>
          <p:nvPr/>
        </p:nvSpPr>
        <p:spPr bwMode="auto">
          <a:xfrm flipV="1">
            <a:off x="3581400" y="3500438"/>
            <a:ext cx="1495425" cy="4762"/>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0546" name="Line 20"/>
          <p:cNvSpPr>
            <a:spLocks noChangeShapeType="1"/>
          </p:cNvSpPr>
          <p:nvPr/>
        </p:nvSpPr>
        <p:spPr bwMode="auto">
          <a:xfrm>
            <a:off x="1619250" y="2060575"/>
            <a:ext cx="5259388" cy="2771775"/>
          </a:xfrm>
          <a:prstGeom prst="line">
            <a:avLst/>
          </a:prstGeom>
          <a:noFill/>
          <a:ln w="508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0547" name="Line 21"/>
          <p:cNvSpPr>
            <a:spLocks noChangeShapeType="1"/>
          </p:cNvSpPr>
          <p:nvPr/>
        </p:nvSpPr>
        <p:spPr bwMode="auto">
          <a:xfrm flipH="1">
            <a:off x="3276600" y="2852738"/>
            <a:ext cx="503238"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0548" name="Rectangle 22"/>
          <p:cNvSpPr>
            <a:spLocks noChangeArrowheads="1"/>
          </p:cNvSpPr>
          <p:nvPr/>
        </p:nvSpPr>
        <p:spPr bwMode="auto">
          <a:xfrm>
            <a:off x="2365664" y="1167824"/>
            <a:ext cx="3516313" cy="615553"/>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1546225">
              <a:defRPr>
                <a:solidFill>
                  <a:schemeClr val="tx1"/>
                </a:solidFill>
                <a:latin typeface="Arial" panose="020B0604020202020204" pitchFamily="34" charset="0"/>
              </a:defRPr>
            </a:lvl1pPr>
            <a:lvl2pPr marL="742950" indent="-285750" defTabSz="1546225">
              <a:defRPr>
                <a:solidFill>
                  <a:schemeClr val="tx1"/>
                </a:solidFill>
                <a:latin typeface="Arial" panose="020B0604020202020204" pitchFamily="34" charset="0"/>
              </a:defRPr>
            </a:lvl2pPr>
            <a:lvl3pPr marL="1143000" indent="-228600" defTabSz="1546225">
              <a:defRPr>
                <a:solidFill>
                  <a:schemeClr val="tx1"/>
                </a:solidFill>
                <a:latin typeface="Arial" panose="020B0604020202020204" pitchFamily="34" charset="0"/>
              </a:defRPr>
            </a:lvl3pPr>
            <a:lvl4pPr marL="1600200" indent="-228600" defTabSz="1546225">
              <a:defRPr>
                <a:solidFill>
                  <a:schemeClr val="tx1"/>
                </a:solidFill>
                <a:latin typeface="Arial" panose="020B0604020202020204" pitchFamily="34" charset="0"/>
              </a:defRPr>
            </a:lvl4pPr>
            <a:lvl5pPr marL="2057400" indent="-228600" defTabSz="1546225">
              <a:defRPr>
                <a:solidFill>
                  <a:schemeClr val="tx1"/>
                </a:solidFill>
                <a:latin typeface="Arial" panose="020B0604020202020204" pitchFamily="34" charset="0"/>
              </a:defRPr>
            </a:lvl5pPr>
            <a:lvl6pPr marL="2514600" indent="-228600" defTabSz="1546225" eaLnBrk="0" fontAlgn="base" hangingPunct="0">
              <a:spcBef>
                <a:spcPct val="0"/>
              </a:spcBef>
              <a:spcAft>
                <a:spcPct val="0"/>
              </a:spcAft>
              <a:defRPr>
                <a:solidFill>
                  <a:schemeClr val="tx1"/>
                </a:solidFill>
                <a:latin typeface="Arial" panose="020B0604020202020204" pitchFamily="34" charset="0"/>
              </a:defRPr>
            </a:lvl6pPr>
            <a:lvl7pPr marL="2971800" indent="-228600" defTabSz="1546225" eaLnBrk="0" fontAlgn="base" hangingPunct="0">
              <a:spcBef>
                <a:spcPct val="0"/>
              </a:spcBef>
              <a:spcAft>
                <a:spcPct val="0"/>
              </a:spcAft>
              <a:defRPr>
                <a:solidFill>
                  <a:schemeClr val="tx1"/>
                </a:solidFill>
                <a:latin typeface="Arial" panose="020B0604020202020204" pitchFamily="34" charset="0"/>
              </a:defRPr>
            </a:lvl7pPr>
            <a:lvl8pPr marL="3429000" indent="-228600" defTabSz="1546225" eaLnBrk="0" fontAlgn="base" hangingPunct="0">
              <a:spcBef>
                <a:spcPct val="0"/>
              </a:spcBef>
              <a:spcAft>
                <a:spcPct val="0"/>
              </a:spcAft>
              <a:defRPr>
                <a:solidFill>
                  <a:schemeClr val="tx1"/>
                </a:solidFill>
                <a:latin typeface="Arial" panose="020B0604020202020204" pitchFamily="34" charset="0"/>
              </a:defRPr>
            </a:lvl8pPr>
            <a:lvl9pPr marL="3886200" indent="-228600" defTabSz="1546225" eaLnBrk="0" fontAlgn="base" hangingPunct="0">
              <a:spcBef>
                <a:spcPct val="0"/>
              </a:spcBef>
              <a:spcAft>
                <a:spcPct val="0"/>
              </a:spcAft>
              <a:defRPr>
                <a:solidFill>
                  <a:schemeClr val="tx1"/>
                </a:solidFill>
                <a:latin typeface="Arial" panose="020B0604020202020204" pitchFamily="34" charset="0"/>
              </a:defRPr>
            </a:lvl9pPr>
          </a:lstStyle>
          <a:p>
            <a:pPr algn="ctr"/>
            <a:r>
              <a:rPr lang="it-IT" altLang="en-US" sz="2000" dirty="0">
                <a:solidFill>
                  <a:srgbClr val="000000"/>
                </a:solidFill>
              </a:rPr>
              <a:t>3. </a:t>
            </a:r>
            <a:r>
              <a:rPr lang="it-IT" altLang="en-US" sz="2000" dirty="0"/>
              <a:t>Effetto spiazzamento &amp;  moltiplicatore negativo: </a:t>
            </a:r>
          </a:p>
        </p:txBody>
      </p:sp>
      <p:sp>
        <p:nvSpPr>
          <p:cNvPr id="150549" name="Line 23"/>
          <p:cNvSpPr>
            <a:spLocks noChangeShapeType="1"/>
          </p:cNvSpPr>
          <p:nvPr/>
        </p:nvSpPr>
        <p:spPr bwMode="auto">
          <a:xfrm flipH="1">
            <a:off x="3492500" y="1773238"/>
            <a:ext cx="358775"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0550" name="Text Box 24"/>
          <p:cNvSpPr txBox="1">
            <a:spLocks noChangeArrowheads="1"/>
          </p:cNvSpPr>
          <p:nvPr/>
        </p:nvSpPr>
        <p:spPr bwMode="auto">
          <a:xfrm>
            <a:off x="0" y="26035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a:t>Politica fiscale e posizione della AD</a:t>
            </a:r>
          </a:p>
        </p:txBody>
      </p:sp>
      <p:sp>
        <p:nvSpPr>
          <p:cNvPr id="2" name="CasellaDiTesto 1"/>
          <p:cNvSpPr txBox="1"/>
          <p:nvPr/>
        </p:nvSpPr>
        <p:spPr>
          <a:xfrm>
            <a:off x="1641310" y="6350000"/>
            <a:ext cx="5479033" cy="369332"/>
          </a:xfrm>
          <a:prstGeom prst="rect">
            <a:avLst/>
          </a:prstGeom>
          <a:solidFill>
            <a:srgbClr val="33CC33"/>
          </a:solidFill>
        </p:spPr>
        <p:txBody>
          <a:bodyPr wrap="square" rtlCol="0">
            <a:spAutoFit/>
          </a:bodyPr>
          <a:lstStyle/>
          <a:p>
            <a:r>
              <a:rPr lang="en-US" dirty="0"/>
              <a:t>Dove </a:t>
            </a:r>
            <a:r>
              <a:rPr lang="en-US" dirty="0" err="1"/>
              <a:t>andrà</a:t>
            </a:r>
            <a:r>
              <a:rPr lang="en-US" dirty="0"/>
              <a:t> a </a:t>
            </a:r>
            <a:r>
              <a:rPr lang="en-US" dirty="0" err="1"/>
              <a:t>collocarsi</a:t>
            </a:r>
            <a:r>
              <a:rPr lang="en-US" dirty="0"/>
              <a:t> la AD </a:t>
            </a:r>
            <a:r>
              <a:rPr lang="en-US" dirty="0" err="1"/>
              <a:t>alla</a:t>
            </a:r>
            <a:r>
              <a:rPr lang="en-US" dirty="0"/>
              <a:t> fine </a:t>
            </a:r>
            <a:r>
              <a:rPr lang="en-US" dirty="0" err="1"/>
              <a:t>dei</a:t>
            </a:r>
            <a:r>
              <a:rPr lang="en-US" dirty="0"/>
              <a:t> </a:t>
            </a:r>
            <a:r>
              <a:rPr lang="en-US" dirty="0" err="1"/>
              <a:t>tre</a:t>
            </a:r>
            <a:r>
              <a:rPr lang="en-US" dirty="0"/>
              <a:t> </a:t>
            </a:r>
            <a:r>
              <a:rPr lang="en-US" dirty="0" err="1"/>
              <a:t>effetti</a:t>
            </a:r>
            <a:r>
              <a:rPr lang="en-US" dirty="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05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05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053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05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05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05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05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054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05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05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05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054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05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p:bldP spid="150532" grpId="0" animBg="1"/>
      <p:bldP spid="150538" grpId="0" animBg="1"/>
      <p:bldP spid="150539" grpId="0" animBg="1"/>
      <p:bldP spid="150540" grpId="0" animBg="1"/>
      <p:bldP spid="150541" grpId="0"/>
      <p:bldP spid="150542" grpId="0" animBg="1"/>
      <p:bldP spid="150543" grpId="0" animBg="1"/>
      <p:bldP spid="150544" grpId="0" animBg="1"/>
      <p:bldP spid="150545" grpId="0" animBg="1"/>
      <p:bldP spid="150546" grpId="0" animBg="1"/>
      <p:bldP spid="150547" grpId="0" animBg="1"/>
      <p:bldP spid="150548" grpId="0" animBg="1"/>
      <p:bldP spid="150549" grpId="0" animBg="1"/>
      <p:bldP spid="2" grpId="0" animBg="1"/>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25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258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258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2582" name="Rectangle 6"/>
          <p:cNvSpPr>
            <a:spLocks noGrp="1" noChangeArrowheads="1"/>
          </p:cNvSpPr>
          <p:nvPr>
            <p:ph type="title"/>
          </p:nvPr>
        </p:nvSpPr>
        <p:spPr>
          <a:xfrm>
            <a:off x="611188" y="0"/>
            <a:ext cx="7772400" cy="6207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latin typeface="Times New Roman" panose="02020603050405020304" pitchFamily="18" charset="0"/>
              </a:rPr>
              <a:t>La riduzione delle imposte</a:t>
            </a:r>
          </a:p>
        </p:txBody>
      </p:sp>
      <p:sp>
        <p:nvSpPr>
          <p:cNvPr id="697351" name="Rectangle 7"/>
          <p:cNvSpPr>
            <a:spLocks noGrp="1" noChangeArrowheads="1"/>
          </p:cNvSpPr>
          <p:nvPr>
            <p:ph type="body" idx="1"/>
          </p:nvPr>
        </p:nvSpPr>
        <p:spPr>
          <a:xfrm>
            <a:off x="0" y="549275"/>
            <a:ext cx="9144000" cy="61198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tabLst>
                <a:tab pos="333375" algn="l"/>
                <a:tab pos="742950" algn="l"/>
              </a:tabLst>
            </a:pPr>
            <a:r>
              <a:rPr lang="it-IT" altLang="en-US" sz="2400" dirty="0">
                <a:latin typeface="Times New Roman" panose="02020603050405020304" pitchFamily="18" charset="0"/>
              </a:rPr>
              <a:t>Una </a:t>
            </a:r>
            <a:r>
              <a:rPr lang="it-IT" altLang="en-US" sz="2400" dirty="0">
                <a:solidFill>
                  <a:srgbClr val="FF0000"/>
                </a:solidFill>
                <a:latin typeface="Times New Roman" panose="02020603050405020304" pitchFamily="18" charset="0"/>
              </a:rPr>
              <a:t>riduzione delle imposte</a:t>
            </a:r>
            <a:r>
              <a:rPr lang="it-IT" altLang="en-US" sz="2400" dirty="0">
                <a:latin typeface="Times New Roman" panose="02020603050405020304" pitchFamily="18" charset="0"/>
              </a:rPr>
              <a:t> aumenta il </a:t>
            </a:r>
            <a:r>
              <a:rPr lang="it-IT" altLang="en-US" sz="2400" u="sng" dirty="0">
                <a:latin typeface="Times New Roman" panose="02020603050405020304" pitchFamily="18" charset="0"/>
              </a:rPr>
              <a:t>reddito disponibile</a:t>
            </a:r>
            <a:r>
              <a:rPr lang="it-IT" altLang="en-US" sz="2400" dirty="0">
                <a:latin typeface="Times New Roman" panose="02020603050405020304" pitchFamily="18" charset="0"/>
              </a:rPr>
              <a:t> Y</a:t>
            </a:r>
            <a:r>
              <a:rPr lang="it-IT" altLang="en-US" sz="2400" dirty="0">
                <a:latin typeface="Times New Roman" panose="02020603050405020304" pitchFamily="18" charset="0"/>
                <a:sym typeface="Symbol" panose="05050102010706020507" pitchFamily="18" charset="2"/>
              </a:rPr>
              <a:t></a:t>
            </a:r>
            <a:r>
              <a:rPr lang="it-IT" altLang="en-US" sz="2400" dirty="0">
                <a:latin typeface="Times New Roman" panose="02020603050405020304" pitchFamily="18" charset="0"/>
              </a:rPr>
              <a:t>T delle famiglie. Parte di questo reddito extra viene consumato (C</a:t>
            </a:r>
            <a:r>
              <a:rPr lang="it-IT" altLang="en-US" sz="2400" dirty="0">
                <a:latin typeface="Times New Roman" panose="02020603050405020304" pitchFamily="18" charset="0"/>
                <a:sym typeface="Symbol" panose="05050102010706020507" pitchFamily="18" charset="2"/>
              </a:rPr>
              <a:t>) </a:t>
            </a:r>
            <a:r>
              <a:rPr lang="it-IT" altLang="en-US" sz="2400" dirty="0">
                <a:latin typeface="Times New Roman" panose="02020603050405020304" pitchFamily="18" charset="0"/>
              </a:rPr>
              <a:t>e parte viene risparmiato, secondo la proporzione data dalla PMC. </a:t>
            </a:r>
          </a:p>
          <a:p>
            <a:pPr eaLnBrk="1" hangingPunct="1">
              <a:lnSpc>
                <a:spcPct val="80000"/>
              </a:lnSpc>
              <a:tabLst>
                <a:tab pos="333375" algn="l"/>
                <a:tab pos="742950" algn="l"/>
              </a:tabLst>
            </a:pPr>
            <a:r>
              <a:rPr lang="it-IT" altLang="en-US" sz="2400" dirty="0">
                <a:latin typeface="Times New Roman" panose="02020603050405020304" pitchFamily="18" charset="0"/>
              </a:rPr>
              <a:t>L’effetto sulla spesa aggregata è </a:t>
            </a:r>
            <a:r>
              <a:rPr lang="it-IT" altLang="en-US" sz="2400" u="sng" dirty="0">
                <a:latin typeface="Times New Roman" panose="02020603050405020304" pitchFamily="18" charset="0"/>
              </a:rPr>
              <a:t>identico</a:t>
            </a:r>
            <a:r>
              <a:rPr lang="it-IT" altLang="en-US" sz="2400" dirty="0">
                <a:latin typeface="Times New Roman" panose="02020603050405020304" pitchFamily="18" charset="0"/>
              </a:rPr>
              <a:t> a quello del moltiplicatore keynesiano della spesa pubblica: </a:t>
            </a:r>
            <a:r>
              <a:rPr lang="it-IT" altLang="en-US" sz="2400" dirty="0">
                <a:solidFill>
                  <a:srgbClr val="FF0000"/>
                </a:solidFill>
                <a:latin typeface="Times New Roman" panose="02020603050405020304" pitchFamily="18" charset="0"/>
                <a:sym typeface="Symbol" panose="05050102010706020507" pitchFamily="18" charset="2"/>
              </a:rPr>
              <a:t></a:t>
            </a:r>
            <a:r>
              <a:rPr lang="it-IT" altLang="en-US" sz="2400" dirty="0">
                <a:solidFill>
                  <a:srgbClr val="FF0000"/>
                </a:solidFill>
                <a:latin typeface="Times New Roman" panose="02020603050405020304" pitchFamily="18" charset="0"/>
              </a:rPr>
              <a:t>AD = </a:t>
            </a:r>
            <a:r>
              <a:rPr lang="it-IT" altLang="en-US" sz="2400" i="1" dirty="0" err="1">
                <a:solidFill>
                  <a:srgbClr val="FF0000"/>
                </a:solidFill>
                <a:latin typeface="Times New Roman" panose="02020603050405020304" pitchFamily="18" charset="0"/>
              </a:rPr>
              <a:t>mk</a:t>
            </a:r>
            <a:r>
              <a:rPr lang="it-IT" altLang="en-US" sz="2400" dirty="0" err="1">
                <a:solidFill>
                  <a:srgbClr val="FF0000"/>
                </a:solidFill>
                <a:latin typeface="Times New Roman" panose="02020603050405020304" pitchFamily="18" charset="0"/>
                <a:sym typeface="Symbol" panose="05050102010706020507" pitchFamily="18" charset="2"/>
              </a:rPr>
              <a:t></a:t>
            </a:r>
            <a:r>
              <a:rPr lang="it-IT" altLang="en-US" sz="2400" dirty="0" err="1">
                <a:solidFill>
                  <a:srgbClr val="FF0000"/>
                </a:solidFill>
                <a:latin typeface="Times New Roman" panose="02020603050405020304" pitchFamily="18" charset="0"/>
              </a:rPr>
              <a:t>T</a:t>
            </a:r>
            <a:endParaRPr lang="it-IT" altLang="en-US" sz="2400" dirty="0">
              <a:solidFill>
                <a:srgbClr val="FF0000"/>
              </a:solidFill>
              <a:latin typeface="Times New Roman" panose="02020603050405020304" pitchFamily="18" charset="0"/>
            </a:endParaRPr>
          </a:p>
          <a:p>
            <a:pPr lvl="1" eaLnBrk="1" hangingPunct="1">
              <a:lnSpc>
                <a:spcPct val="80000"/>
              </a:lnSpc>
              <a:tabLst>
                <a:tab pos="333375" algn="l"/>
                <a:tab pos="742950" algn="l"/>
              </a:tabLst>
            </a:pPr>
            <a:r>
              <a:rPr lang="it-IT" altLang="en-US" sz="2000" dirty="0">
                <a:latin typeface="Times New Roman" panose="02020603050405020304" pitchFamily="18" charset="0"/>
              </a:rPr>
              <a:t>In altre parole, una riduzione del gettito fiscale pari a </a:t>
            </a:r>
            <a:r>
              <a:rPr lang="it-IT" altLang="en-US" sz="2000" dirty="0">
                <a:latin typeface="Times New Roman" panose="02020603050405020304" pitchFamily="18" charset="0"/>
                <a:sym typeface="Symbol" panose="05050102010706020507" pitchFamily="18" charset="2"/>
              </a:rPr>
              <a:t></a:t>
            </a:r>
            <a:r>
              <a:rPr lang="it-IT" altLang="en-US" sz="2000" dirty="0">
                <a:latin typeface="Times New Roman" panose="02020603050405020304" pitchFamily="18" charset="0"/>
              </a:rPr>
              <a:t>T genera un incremento di spesa aggregata pari a </a:t>
            </a:r>
            <a:r>
              <a:rPr lang="it-IT" altLang="en-US" sz="2000" i="1" dirty="0" err="1">
                <a:latin typeface="Times New Roman" panose="02020603050405020304" pitchFamily="18" charset="0"/>
              </a:rPr>
              <a:t>mk</a:t>
            </a:r>
            <a:r>
              <a:rPr lang="it-IT" altLang="en-US" sz="2000" dirty="0">
                <a:latin typeface="Times New Roman" panose="02020603050405020304" pitchFamily="18" charset="0"/>
              </a:rPr>
              <a:t> volte </a:t>
            </a:r>
            <a:r>
              <a:rPr lang="it-IT" altLang="en-US" sz="2000" dirty="0">
                <a:latin typeface="Times New Roman" panose="02020603050405020304" pitchFamily="18" charset="0"/>
                <a:sym typeface="Symbol" panose="05050102010706020507" pitchFamily="18" charset="2"/>
              </a:rPr>
              <a:t></a:t>
            </a:r>
            <a:r>
              <a:rPr lang="it-IT" altLang="en-US" sz="2000" dirty="0">
                <a:latin typeface="Times New Roman" panose="02020603050405020304" pitchFamily="18" charset="0"/>
              </a:rPr>
              <a:t>T.</a:t>
            </a:r>
          </a:p>
          <a:p>
            <a:pPr lvl="1" eaLnBrk="1" hangingPunct="1">
              <a:lnSpc>
                <a:spcPct val="80000"/>
              </a:lnSpc>
              <a:tabLst>
                <a:tab pos="333375" algn="l"/>
                <a:tab pos="742950" algn="l"/>
              </a:tabLst>
            </a:pPr>
            <a:r>
              <a:rPr lang="it-IT" altLang="en-US" sz="2000" dirty="0">
                <a:latin typeface="Times New Roman" panose="02020603050405020304" pitchFamily="18" charset="0"/>
              </a:rPr>
              <a:t>In realtà il moltiplicatore keynesiano funziona allo stesso modo per qualsiasi variazione delle componenti della spesa aggregata.</a:t>
            </a:r>
          </a:p>
          <a:p>
            <a:pPr eaLnBrk="1" hangingPunct="1">
              <a:lnSpc>
                <a:spcPct val="80000"/>
              </a:lnSpc>
              <a:tabLst>
                <a:tab pos="333375" algn="l"/>
                <a:tab pos="742950" algn="l"/>
              </a:tabLst>
            </a:pPr>
            <a:r>
              <a:rPr lang="it-IT" altLang="en-US" sz="2400" dirty="0">
                <a:latin typeface="Times New Roman" panose="02020603050405020304" pitchFamily="18" charset="0"/>
              </a:rPr>
              <a:t>Anche in questo caso si pone il problema di come lo Stato finanzia la riduzione delle entrate fiscali. E quindi anche stavolta, in caso di finanziamento in deficit, può verificarsi un effetto spiazzamento su I.</a:t>
            </a:r>
          </a:p>
          <a:p>
            <a:pPr eaLnBrk="1" hangingPunct="1">
              <a:lnSpc>
                <a:spcPct val="80000"/>
              </a:lnSpc>
              <a:tabLst>
                <a:tab pos="333375" algn="l"/>
                <a:tab pos="742950" algn="l"/>
              </a:tabLst>
            </a:pPr>
            <a:r>
              <a:rPr lang="it-IT" altLang="en-US" sz="2400" dirty="0">
                <a:latin typeface="Times New Roman" panose="02020603050405020304" pitchFamily="18" charset="0"/>
              </a:rPr>
              <a:t>Soprattutto è importante la </a:t>
            </a:r>
            <a:r>
              <a:rPr lang="it-IT" altLang="en-US" sz="2400" dirty="0">
                <a:solidFill>
                  <a:srgbClr val="FF0000"/>
                </a:solidFill>
                <a:latin typeface="Times New Roman" panose="02020603050405020304" pitchFamily="18" charset="0"/>
              </a:rPr>
              <a:t>percezione</a:t>
            </a:r>
            <a:r>
              <a:rPr lang="it-IT" altLang="en-US" sz="2400" dirty="0">
                <a:latin typeface="Times New Roman" panose="02020603050405020304" pitchFamily="18" charset="0"/>
              </a:rPr>
              <a:t> che i privati hanno della temporaneità o meno della riduzione delle tasse. Nel caso i privati prevedano che le minori tasse </a:t>
            </a:r>
            <a:r>
              <a:rPr lang="it-IT" altLang="en-US" sz="2400" u="sng" dirty="0">
                <a:latin typeface="Times New Roman" panose="02020603050405020304" pitchFamily="18" charset="0"/>
              </a:rPr>
              <a:t>oggi</a:t>
            </a:r>
            <a:r>
              <a:rPr lang="it-IT" altLang="en-US" sz="2400" dirty="0">
                <a:latin typeface="Times New Roman" panose="02020603050405020304" pitchFamily="18" charset="0"/>
              </a:rPr>
              <a:t> porteranno a maggiori tasse </a:t>
            </a:r>
            <a:r>
              <a:rPr lang="it-IT" altLang="en-US" sz="2400" u="sng" dirty="0">
                <a:latin typeface="Times New Roman" panose="02020603050405020304" pitchFamily="18" charset="0"/>
              </a:rPr>
              <a:t>domani</a:t>
            </a:r>
            <a:r>
              <a:rPr lang="it-IT" altLang="en-US" sz="2400" dirty="0">
                <a:latin typeface="Times New Roman" panose="02020603050405020304" pitchFamily="18" charset="0"/>
              </a:rPr>
              <a:t> (per ripagare il debito pubblico) </a:t>
            </a:r>
            <a:r>
              <a:rPr lang="it-IT" altLang="en-US" sz="2400" i="1" dirty="0">
                <a:latin typeface="Times New Roman" panose="02020603050405020304" pitchFamily="18" charset="0"/>
              </a:rPr>
              <a:t>non</a:t>
            </a:r>
            <a:r>
              <a:rPr lang="it-IT" altLang="en-US" sz="2400" dirty="0">
                <a:latin typeface="Times New Roman" panose="02020603050405020304" pitchFamily="18" charset="0"/>
              </a:rPr>
              <a:t> aumenteranno i loro consumi, o comunque li aumenteranno in misura limitata, proprio perché vorranno “mettere da parte” le risorse per pagare le maggiori tasse future. La politica fiscale espansiva in questo caso </a:t>
            </a:r>
            <a:r>
              <a:rPr lang="it-IT" altLang="en-US" sz="2400" u="sng" dirty="0">
                <a:latin typeface="Times New Roman" panose="02020603050405020304" pitchFamily="18" charset="0"/>
              </a:rPr>
              <a:t>non sarà efficace</a:t>
            </a:r>
            <a:r>
              <a:rPr lang="it-IT" altLang="en-US" sz="2400" dirty="0">
                <a:latin typeface="Times New Roman" panose="02020603050405020304" pitchFamily="18" charset="0"/>
              </a:rPr>
              <a:t>. E’ il problema della c.d. </a:t>
            </a:r>
            <a:r>
              <a:rPr lang="it-IT" altLang="en-US" sz="2400" dirty="0">
                <a:solidFill>
                  <a:srgbClr val="FF0000"/>
                </a:solidFill>
                <a:latin typeface="Times New Roman" panose="02020603050405020304" pitchFamily="18" charset="0"/>
              </a:rPr>
              <a:t>equivalenza ricardiana</a:t>
            </a:r>
            <a:r>
              <a:rPr lang="it-IT" altLang="en-US" sz="2400" dirty="0">
                <a:latin typeface="Times New Roman" panose="02020603050405020304" pitchFamily="18" charset="0"/>
              </a:rPr>
              <a:t> (vedi).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7351">
                                            <p:txEl>
                                              <p:pRg st="2" end="2"/>
                                            </p:txEl>
                                          </p:spTgt>
                                        </p:tgtEl>
                                        <p:attrNameLst>
                                          <p:attrName>style.visibility</p:attrName>
                                        </p:attrNameLst>
                                      </p:cBhvr>
                                      <p:to>
                                        <p:strVal val="visible"/>
                                      </p:to>
                                    </p:set>
                                    <p:animEffect transition="in" filter="wipe(left)">
                                      <p:cBhvr>
                                        <p:cTn id="7" dur="500"/>
                                        <p:tgtEl>
                                          <p:spTgt spid="697351">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97351">
                                            <p:txEl>
                                              <p:pRg st="3" end="3"/>
                                            </p:txEl>
                                          </p:spTgt>
                                        </p:tgtEl>
                                        <p:attrNameLst>
                                          <p:attrName>style.visibility</p:attrName>
                                        </p:attrNameLst>
                                      </p:cBhvr>
                                      <p:to>
                                        <p:strVal val="visible"/>
                                      </p:to>
                                    </p:set>
                                    <p:animEffect transition="in" filter="wipe(left)">
                                      <p:cBhvr>
                                        <p:cTn id="10" dur="500"/>
                                        <p:tgtEl>
                                          <p:spTgt spid="697351">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97351">
                                            <p:txEl>
                                              <p:pRg st="4" end="4"/>
                                            </p:txEl>
                                          </p:spTgt>
                                        </p:tgtEl>
                                        <p:attrNameLst>
                                          <p:attrName>style.visibility</p:attrName>
                                        </p:attrNameLst>
                                      </p:cBhvr>
                                      <p:to>
                                        <p:strVal val="visible"/>
                                      </p:to>
                                    </p:set>
                                    <p:animEffect transition="in" filter="wipe(left)">
                                      <p:cBhvr>
                                        <p:cTn id="15" dur="500"/>
                                        <p:tgtEl>
                                          <p:spTgt spid="697351">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97351">
                                            <p:txEl>
                                              <p:pRg st="5" end="5"/>
                                            </p:txEl>
                                          </p:spTgt>
                                        </p:tgtEl>
                                        <p:attrNameLst>
                                          <p:attrName>style.visibility</p:attrName>
                                        </p:attrNameLst>
                                      </p:cBhvr>
                                      <p:to>
                                        <p:strVal val="visible"/>
                                      </p:to>
                                    </p:set>
                                    <p:animEffect transition="in" filter="wipe(left)">
                                      <p:cBhvr>
                                        <p:cTn id="20" dur="500"/>
                                        <p:tgtEl>
                                          <p:spTgt spid="6973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7351"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462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462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462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154630" name="Rectangle 6"/>
          <p:cNvSpPr>
            <a:spLocks noGrp="1" noChangeArrowheads="1"/>
          </p:cNvSpPr>
          <p:nvPr>
            <p:ph type="title"/>
          </p:nvPr>
        </p:nvSpPr>
        <p:spPr>
          <a:xfrm>
            <a:off x="0" y="0"/>
            <a:ext cx="9144000" cy="6207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latin typeface="Times New Roman" panose="02020603050405020304" pitchFamily="18" charset="0"/>
              </a:rPr>
              <a:t>Pro e contro la stabilizzazione (1)</a:t>
            </a:r>
          </a:p>
        </p:txBody>
      </p:sp>
      <p:sp>
        <p:nvSpPr>
          <p:cNvPr id="699399" name="Rectangle 7"/>
          <p:cNvSpPr>
            <a:spLocks noGrp="1" noChangeArrowheads="1"/>
          </p:cNvSpPr>
          <p:nvPr>
            <p:ph type="body" idx="1"/>
          </p:nvPr>
        </p:nvSpPr>
        <p:spPr>
          <a:xfrm>
            <a:off x="0" y="620713"/>
            <a:ext cx="9144000" cy="623728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400">
                <a:latin typeface="Times New Roman" panose="02020603050405020304" pitchFamily="18" charset="0"/>
              </a:rPr>
              <a:t>Il policy-maker deve cercare di stabilizzare l’economia attraverso il controllo della AD? Su questo punto gli economisti </a:t>
            </a:r>
            <a:r>
              <a:rPr lang="it-IT" altLang="en-US" sz="2400" u="sng">
                <a:latin typeface="Times New Roman" panose="02020603050405020304" pitchFamily="18" charset="0"/>
              </a:rPr>
              <a:t>non</a:t>
            </a:r>
            <a:r>
              <a:rPr lang="it-IT" altLang="en-US" sz="2400">
                <a:latin typeface="Times New Roman" panose="02020603050405020304" pitchFamily="18" charset="0"/>
              </a:rPr>
              <a:t> concordano. </a:t>
            </a:r>
          </a:p>
          <a:p>
            <a:pPr eaLnBrk="1" hangingPunct="1">
              <a:lnSpc>
                <a:spcPct val="90000"/>
              </a:lnSpc>
              <a:spcBef>
                <a:spcPct val="8000"/>
              </a:spcBef>
              <a:tabLst>
                <a:tab pos="333375" algn="l"/>
                <a:tab pos="742950" algn="l"/>
              </a:tabLst>
            </a:pPr>
            <a:r>
              <a:rPr lang="it-IT" altLang="en-US" sz="2400">
                <a:solidFill>
                  <a:srgbClr val="FF0000"/>
                </a:solidFill>
                <a:latin typeface="Times New Roman" panose="02020603050405020304" pitchFamily="18" charset="0"/>
              </a:rPr>
              <a:t>La tesi a favore</a:t>
            </a:r>
            <a:r>
              <a:rPr lang="it-IT" altLang="en-US" sz="2400">
                <a:latin typeface="Times New Roman" panose="02020603050405020304" pitchFamily="18" charset="0"/>
              </a:rPr>
              <a:t> (sostenuta in particolare dagli economisti keynesiani) è basata sull’idea che, combinando politica monetaria e fiscale, il governo possa eliminare le fluttuazioni economiche e quindi garantire che Y sia </a:t>
            </a:r>
            <a:r>
              <a:rPr lang="it-IT" altLang="en-US" sz="2400" u="sng">
                <a:latin typeface="Times New Roman" panose="02020603050405020304" pitchFamily="18" charset="0"/>
              </a:rPr>
              <a:t>sempre</a:t>
            </a:r>
            <a:r>
              <a:rPr lang="it-IT" altLang="en-US" sz="2400">
                <a:latin typeface="Times New Roman" panose="02020603050405020304" pitchFamily="18" charset="0"/>
              </a:rPr>
              <a:t> pari ad Y</a:t>
            </a:r>
            <a:r>
              <a:rPr lang="it-IT" altLang="en-US" sz="2400" baseline="-25000">
                <a:latin typeface="Times New Roman" panose="02020603050405020304" pitchFamily="18" charset="0"/>
              </a:rPr>
              <a:t>FE</a:t>
            </a:r>
            <a:r>
              <a:rPr lang="it-IT" altLang="en-US" sz="2400">
                <a:latin typeface="Times New Roman" panose="02020603050405020304" pitchFamily="18" charset="0"/>
              </a:rPr>
              <a:t>: è il c.d. </a:t>
            </a:r>
            <a:r>
              <a:rPr lang="it-IT" altLang="en-US" sz="2400" i="1">
                <a:latin typeface="Times New Roman" panose="02020603050405020304" pitchFamily="18" charset="0"/>
              </a:rPr>
              <a:t>fine tuning </a:t>
            </a:r>
            <a:r>
              <a:rPr lang="it-IT" altLang="en-US" sz="2400">
                <a:latin typeface="Times New Roman" panose="02020603050405020304" pitchFamily="18" charset="0"/>
              </a:rPr>
              <a:t>(regolazione fine) dell’economia. In pratica, è l’idea (molto ambiziosa!) che, grazie agli economisti, si possa cancellare il problema del ciclo economico. </a:t>
            </a:r>
          </a:p>
          <a:p>
            <a:pPr eaLnBrk="1" hangingPunct="1">
              <a:lnSpc>
                <a:spcPct val="90000"/>
              </a:lnSpc>
              <a:spcBef>
                <a:spcPct val="8000"/>
              </a:spcBef>
              <a:tabLst>
                <a:tab pos="333375" algn="l"/>
                <a:tab pos="742950" algn="l"/>
              </a:tabLst>
            </a:pPr>
            <a:r>
              <a:rPr lang="it-IT" altLang="en-US" sz="2400">
                <a:latin typeface="Times New Roman" panose="02020603050405020304" pitchFamily="18" charset="0"/>
              </a:rPr>
              <a:t>In particolare, si ritiene che il settore privato dell’economia sia intrinsecamente </a:t>
            </a:r>
            <a:r>
              <a:rPr lang="it-IT" altLang="en-US" sz="2400" u="sng">
                <a:latin typeface="Times New Roman" panose="02020603050405020304" pitchFamily="18" charset="0"/>
              </a:rPr>
              <a:t>instabile</a:t>
            </a:r>
            <a:r>
              <a:rPr lang="it-IT" altLang="en-US" sz="2400">
                <a:latin typeface="Times New Roman" panose="02020603050405020304" pitchFamily="18" charset="0"/>
              </a:rPr>
              <a:t> e troppo condizionato nei suoi consumi ed investimenti da </a:t>
            </a:r>
            <a:r>
              <a:rPr lang="it-IT" altLang="en-US" sz="2400" u="sng">
                <a:latin typeface="Times New Roman" panose="02020603050405020304" pitchFamily="18" charset="0"/>
              </a:rPr>
              <a:t>variabili psicologiche</a:t>
            </a:r>
            <a:r>
              <a:rPr lang="it-IT" altLang="en-US" sz="2400">
                <a:latin typeface="Times New Roman" panose="02020603050405020304" pitchFamily="18" charset="0"/>
              </a:rPr>
              <a:t> (gli </a:t>
            </a:r>
            <a:r>
              <a:rPr lang="it-IT" altLang="en-US" sz="2400" i="1">
                <a:latin typeface="Times New Roman" panose="02020603050405020304" pitchFamily="18" charset="0"/>
              </a:rPr>
              <a:t>animal spirits</a:t>
            </a:r>
            <a:r>
              <a:rPr lang="it-IT" altLang="en-US" sz="2400">
                <a:latin typeface="Times New Roman" panose="02020603050405020304" pitchFamily="18" charset="0"/>
              </a:rPr>
              <a:t> di Keynes).</a:t>
            </a:r>
          </a:p>
          <a:p>
            <a:pPr eaLnBrk="1" hangingPunct="1">
              <a:lnSpc>
                <a:spcPct val="90000"/>
              </a:lnSpc>
              <a:spcBef>
                <a:spcPct val="8000"/>
              </a:spcBef>
              <a:tabLst>
                <a:tab pos="333375" algn="l"/>
                <a:tab pos="742950" algn="l"/>
              </a:tabLst>
            </a:pPr>
            <a:r>
              <a:rPr lang="it-IT" altLang="en-US" sz="2400">
                <a:latin typeface="Times New Roman" panose="02020603050405020304" pitchFamily="18" charset="0"/>
              </a:rPr>
              <a:t>Dato che tale instabilità si rifletterebbe in frequenti shock della domanda, e quindi notevoli fluttuazioni del PIL, l’intervento pubblico è necessario per contrastare le ondate di pessimismo o di euforia, come pure per assorbire gli altri possibili shock esogeni. </a:t>
            </a:r>
          </a:p>
          <a:p>
            <a:pPr eaLnBrk="1" hangingPunct="1">
              <a:lnSpc>
                <a:spcPct val="90000"/>
              </a:lnSpc>
              <a:spcBef>
                <a:spcPct val="8000"/>
              </a:spcBef>
              <a:tabLst>
                <a:tab pos="333375" algn="l"/>
                <a:tab pos="742950" algn="l"/>
              </a:tabLst>
            </a:pPr>
            <a:r>
              <a:rPr lang="it-IT" altLang="en-US" sz="2400">
                <a:latin typeface="Times New Roman" panose="02020603050405020304" pitchFamily="18" charset="0"/>
              </a:rPr>
              <a:t>Se si lasciasse fare al mercato, il ritorno alla crescita potenziale, ammesso che si verifichi, richiederebbe </a:t>
            </a:r>
            <a:r>
              <a:rPr lang="it-IT" altLang="en-US" sz="2400" u="sng">
                <a:latin typeface="Times New Roman" panose="02020603050405020304" pitchFamily="18" charset="0"/>
              </a:rPr>
              <a:t>troppo tempo</a:t>
            </a:r>
            <a:r>
              <a:rPr lang="it-IT" altLang="en-US" sz="2400">
                <a:latin typeface="Times New Roman" panose="02020603050405020304" pitchFamily="18" charset="0"/>
              </a:rPr>
              <a:t>, con costi eccessivi in termini economici e sociali.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9399">
                                            <p:txEl>
                                              <p:pRg st="2" end="2"/>
                                            </p:txEl>
                                          </p:spTgt>
                                        </p:tgtEl>
                                        <p:attrNameLst>
                                          <p:attrName>style.visibility</p:attrName>
                                        </p:attrNameLst>
                                      </p:cBhvr>
                                      <p:to>
                                        <p:strVal val="visible"/>
                                      </p:to>
                                    </p:set>
                                    <p:animEffect transition="in" filter="wipe(left)">
                                      <p:cBhvr>
                                        <p:cTn id="7" dur="500"/>
                                        <p:tgtEl>
                                          <p:spTgt spid="699399">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99399">
                                            <p:txEl>
                                              <p:pRg st="3" end="3"/>
                                            </p:txEl>
                                          </p:spTgt>
                                        </p:tgtEl>
                                        <p:attrNameLst>
                                          <p:attrName>style.visibility</p:attrName>
                                        </p:attrNameLst>
                                      </p:cBhvr>
                                      <p:to>
                                        <p:strVal val="visible"/>
                                      </p:to>
                                    </p:set>
                                    <p:animEffect transition="in" filter="wipe(left)">
                                      <p:cBhvr>
                                        <p:cTn id="10" dur="500"/>
                                        <p:tgtEl>
                                          <p:spTgt spid="699399">
                                            <p:txEl>
                                              <p:pRg st="3" end="3"/>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99399">
                                            <p:txEl>
                                              <p:pRg st="4" end="4"/>
                                            </p:txEl>
                                          </p:spTgt>
                                        </p:tgtEl>
                                        <p:attrNameLst>
                                          <p:attrName>style.visibility</p:attrName>
                                        </p:attrNameLst>
                                      </p:cBhvr>
                                      <p:to>
                                        <p:strVal val="visible"/>
                                      </p:to>
                                    </p:set>
                                    <p:animEffect transition="in" filter="wipe(left)">
                                      <p:cBhvr>
                                        <p:cTn id="13" dur="500"/>
                                        <p:tgtEl>
                                          <p:spTgt spid="6993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9399"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0" y="0"/>
            <a:ext cx="9144000" cy="692150"/>
          </a:xfrm>
        </p:spPr>
        <p:txBody>
          <a:bodyPr/>
          <a:lstStyle/>
          <a:p>
            <a:pPr eaLnBrk="1" hangingPunct="1"/>
            <a:r>
              <a:rPr lang="it-IT" altLang="en-US" sz="3600">
                <a:latin typeface="Times New Roman" panose="02020603050405020304" pitchFamily="18" charset="0"/>
              </a:rPr>
              <a:t>Pro e contro la stabilizzazione (2)</a:t>
            </a:r>
          </a:p>
        </p:txBody>
      </p:sp>
      <p:sp>
        <p:nvSpPr>
          <p:cNvPr id="71683" name="Rectangle 3"/>
          <p:cNvSpPr>
            <a:spLocks noGrp="1" noChangeArrowheads="1"/>
          </p:cNvSpPr>
          <p:nvPr>
            <p:ph type="body" idx="1"/>
          </p:nvPr>
        </p:nvSpPr>
        <p:spPr>
          <a:xfrm>
            <a:off x="0" y="620713"/>
            <a:ext cx="9144000" cy="6237287"/>
          </a:xfrm>
        </p:spPr>
        <p:txBody>
          <a:bodyPr/>
          <a:lstStyle/>
          <a:p>
            <a:pPr eaLnBrk="1" hangingPunct="1">
              <a:lnSpc>
                <a:spcPct val="80000"/>
              </a:lnSpc>
              <a:spcBef>
                <a:spcPct val="8000"/>
              </a:spcBef>
              <a:tabLst>
                <a:tab pos="333375" algn="l"/>
                <a:tab pos="742950" algn="l"/>
              </a:tabLst>
            </a:pPr>
            <a:r>
              <a:rPr lang="it-IT" altLang="en-US" sz="2000" dirty="0">
                <a:latin typeface="Times New Roman" panose="02020603050405020304" pitchFamily="18" charset="0"/>
              </a:rPr>
              <a:t>L’</a:t>
            </a:r>
            <a:r>
              <a:rPr lang="it-IT" altLang="en-US" sz="2000" dirty="0">
                <a:solidFill>
                  <a:srgbClr val="FF0000"/>
                </a:solidFill>
                <a:latin typeface="Times New Roman" panose="02020603050405020304" pitchFamily="18" charset="0"/>
              </a:rPr>
              <a:t>argomento contro</a:t>
            </a:r>
            <a:r>
              <a:rPr lang="it-IT" altLang="en-US" sz="2000" dirty="0">
                <a:latin typeface="Times New Roman" panose="02020603050405020304" pitchFamily="18" charset="0"/>
              </a:rPr>
              <a:t> (sostenuto in particolare dagli economisti “classici”) è basato sull’idea che tentare di stabilizzare la domanda aggregata con politiche economiche di tipo keynesiano è di fatto </a:t>
            </a:r>
            <a:r>
              <a:rPr lang="it-IT" altLang="en-US" sz="2000" u="sng" dirty="0">
                <a:latin typeface="Times New Roman" panose="02020603050405020304" pitchFamily="18" charset="0"/>
              </a:rPr>
              <a:t>impossibile</a:t>
            </a:r>
            <a:r>
              <a:rPr lang="it-IT" altLang="en-US" sz="2000" dirty="0">
                <a:latin typeface="Times New Roman" panose="02020603050405020304" pitchFamily="18" charset="0"/>
              </a:rPr>
              <a:t>. Questo per una serie di motivi.</a:t>
            </a:r>
          </a:p>
          <a:p>
            <a:pPr eaLnBrk="1" hangingPunct="1">
              <a:lnSpc>
                <a:spcPct val="80000"/>
              </a:lnSpc>
              <a:spcBef>
                <a:spcPct val="8000"/>
              </a:spcBef>
              <a:tabLst>
                <a:tab pos="333375" algn="l"/>
                <a:tab pos="742950" algn="l"/>
              </a:tabLst>
            </a:pPr>
            <a:r>
              <a:rPr lang="it-IT" altLang="en-US" sz="2000" dirty="0">
                <a:latin typeface="Times New Roman" panose="02020603050405020304" pitchFamily="18" charset="0"/>
              </a:rPr>
              <a:t>Tali motivi sono: </a:t>
            </a:r>
            <a:r>
              <a:rPr lang="it-IT" altLang="en-US" sz="2000" i="1" dirty="0">
                <a:solidFill>
                  <a:srgbClr val="FF0000"/>
                </a:solidFill>
                <a:latin typeface="Times New Roman" panose="02020603050405020304" pitchFamily="18" charset="0"/>
              </a:rPr>
              <a:t>i</a:t>
            </a:r>
            <a:r>
              <a:rPr lang="it-IT" altLang="en-US" sz="2000" dirty="0">
                <a:solidFill>
                  <a:srgbClr val="FF0000"/>
                </a:solidFill>
                <a:latin typeface="Times New Roman" panose="02020603050405020304" pitchFamily="18" charset="0"/>
              </a:rPr>
              <a:t>)</a:t>
            </a:r>
            <a:r>
              <a:rPr lang="it-IT" altLang="en-US" sz="2000" dirty="0">
                <a:latin typeface="Times New Roman" panose="02020603050405020304" pitchFamily="18" charset="0"/>
              </a:rPr>
              <a:t> i ben noti </a:t>
            </a:r>
            <a:r>
              <a:rPr lang="it-IT" altLang="en-US" sz="2000" u="sng" dirty="0">
                <a:latin typeface="Times New Roman" panose="02020603050405020304" pitchFamily="18" charset="0"/>
              </a:rPr>
              <a:t>limiti</a:t>
            </a:r>
            <a:r>
              <a:rPr lang="it-IT" altLang="en-US" sz="2000" dirty="0">
                <a:latin typeface="Times New Roman" panose="02020603050405020304" pitchFamily="18" charset="0"/>
              </a:rPr>
              <a:t> della politica monetaria; </a:t>
            </a:r>
            <a:r>
              <a:rPr lang="it-IT" altLang="en-US" sz="2000" i="1" dirty="0">
                <a:solidFill>
                  <a:srgbClr val="FF0000"/>
                </a:solidFill>
                <a:latin typeface="Times New Roman" panose="02020603050405020304" pitchFamily="18" charset="0"/>
              </a:rPr>
              <a:t>ii</a:t>
            </a:r>
            <a:r>
              <a:rPr lang="it-IT" altLang="en-US" sz="2000" dirty="0">
                <a:solidFill>
                  <a:srgbClr val="FF0000"/>
                </a:solidFill>
                <a:latin typeface="Times New Roman" panose="02020603050405020304" pitchFamily="18" charset="0"/>
              </a:rPr>
              <a:t>)</a:t>
            </a:r>
            <a:r>
              <a:rPr lang="it-IT" altLang="en-US" sz="2000" dirty="0">
                <a:latin typeface="Times New Roman" panose="02020603050405020304" pitchFamily="18" charset="0"/>
              </a:rPr>
              <a:t> i </a:t>
            </a:r>
            <a:r>
              <a:rPr lang="it-IT" altLang="en-US" sz="2000" u="sng" dirty="0">
                <a:latin typeface="Times New Roman" panose="02020603050405020304" pitchFamily="18" charset="0"/>
              </a:rPr>
              <a:t>ritardi</a:t>
            </a:r>
            <a:r>
              <a:rPr lang="it-IT" altLang="en-US" sz="2000" dirty="0">
                <a:latin typeface="Times New Roman" panose="02020603050405020304" pitchFamily="18" charset="0"/>
              </a:rPr>
              <a:t> con cui la politica fiscale ha effetto (c.d. problema del </a:t>
            </a:r>
            <a:r>
              <a:rPr lang="it-IT" altLang="en-US" sz="2000" i="1" dirty="0">
                <a:latin typeface="Times New Roman" panose="02020603050405020304" pitchFamily="18" charset="0"/>
              </a:rPr>
              <a:t>timing</a:t>
            </a:r>
            <a:r>
              <a:rPr lang="it-IT" altLang="en-US" sz="2000" dirty="0">
                <a:latin typeface="Times New Roman" panose="02020603050405020304" pitchFamily="18" charset="0"/>
              </a:rPr>
              <a:t>); </a:t>
            </a:r>
            <a:r>
              <a:rPr lang="it-IT" altLang="en-US" sz="2000" i="1" dirty="0">
                <a:solidFill>
                  <a:srgbClr val="FF0000"/>
                </a:solidFill>
                <a:latin typeface="Times New Roman" panose="02020603050405020304" pitchFamily="18" charset="0"/>
              </a:rPr>
              <a:t>iii</a:t>
            </a:r>
            <a:r>
              <a:rPr lang="it-IT" altLang="en-US" sz="2000" dirty="0">
                <a:solidFill>
                  <a:srgbClr val="FF0000"/>
                </a:solidFill>
                <a:latin typeface="Times New Roman" panose="02020603050405020304" pitchFamily="18" charset="0"/>
              </a:rPr>
              <a:t>)</a:t>
            </a:r>
            <a:r>
              <a:rPr lang="it-IT" altLang="en-US" sz="2000" dirty="0">
                <a:latin typeface="Times New Roman" panose="02020603050405020304" pitchFamily="18" charset="0"/>
              </a:rPr>
              <a:t> l’</a:t>
            </a:r>
            <a:r>
              <a:rPr lang="it-IT" altLang="en-US" sz="2000" u="sng" dirty="0">
                <a:latin typeface="Times New Roman" panose="02020603050405020304" pitchFamily="18" charset="0"/>
              </a:rPr>
              <a:t>effetto “goccia nell’oceano”</a:t>
            </a:r>
            <a:r>
              <a:rPr lang="it-IT" altLang="en-US" sz="2000" dirty="0">
                <a:latin typeface="Times New Roman" panose="02020603050405020304" pitchFamily="18" charset="0"/>
              </a:rPr>
              <a:t> (le risorse che lo Stato può utilizzare per la politica fiscale sono comunque limitate rispetto al PIL);  </a:t>
            </a:r>
            <a:r>
              <a:rPr lang="it-IT" altLang="en-US" sz="2000" i="1" dirty="0">
                <a:solidFill>
                  <a:srgbClr val="FF0000"/>
                </a:solidFill>
                <a:latin typeface="Times New Roman" panose="02020603050405020304" pitchFamily="18" charset="0"/>
              </a:rPr>
              <a:t>iv</a:t>
            </a:r>
            <a:r>
              <a:rPr lang="it-IT" altLang="en-US" sz="2000" dirty="0">
                <a:solidFill>
                  <a:srgbClr val="FF0000"/>
                </a:solidFill>
                <a:latin typeface="Times New Roman" panose="02020603050405020304" pitchFamily="18" charset="0"/>
              </a:rPr>
              <a:t>)</a:t>
            </a:r>
            <a:r>
              <a:rPr lang="it-IT" altLang="en-US" sz="2000" dirty="0">
                <a:latin typeface="Times New Roman" panose="02020603050405020304" pitchFamily="18" charset="0"/>
              </a:rPr>
              <a:t> le </a:t>
            </a:r>
            <a:r>
              <a:rPr lang="it-IT" altLang="en-US" sz="2000" u="sng" dirty="0">
                <a:latin typeface="Times New Roman" panose="02020603050405020304" pitchFamily="18" charset="0"/>
              </a:rPr>
              <a:t>difficoltà di previsione degli effetti</a:t>
            </a:r>
            <a:r>
              <a:rPr lang="it-IT" altLang="en-US" sz="2000" dirty="0">
                <a:latin typeface="Times New Roman" panose="02020603050405020304" pitchFamily="18" charset="0"/>
              </a:rPr>
              <a:t> e/o di raccolta di dati statistici affidabili. </a:t>
            </a:r>
          </a:p>
          <a:p>
            <a:pPr eaLnBrk="1" hangingPunct="1">
              <a:lnSpc>
                <a:spcPct val="80000"/>
              </a:lnSpc>
              <a:spcBef>
                <a:spcPct val="8000"/>
              </a:spcBef>
              <a:tabLst>
                <a:tab pos="333375" algn="l"/>
                <a:tab pos="742950" algn="l"/>
              </a:tabLst>
            </a:pPr>
            <a:r>
              <a:rPr lang="it-IT" altLang="en-US" sz="2000" dirty="0">
                <a:latin typeface="Times New Roman" panose="02020603050405020304" pitchFamily="18" charset="0"/>
              </a:rPr>
              <a:t>In particolare, il problema del </a:t>
            </a:r>
            <a:r>
              <a:rPr lang="it-IT" altLang="en-US" sz="2000" i="1" dirty="0">
                <a:latin typeface="Times New Roman" panose="02020603050405020304" pitchFamily="18" charset="0"/>
              </a:rPr>
              <a:t>timing</a:t>
            </a:r>
            <a:r>
              <a:rPr lang="it-IT" altLang="en-US" sz="2000" dirty="0">
                <a:latin typeface="Times New Roman" panose="02020603050405020304" pitchFamily="18" charset="0"/>
              </a:rPr>
              <a:t> spesso significa un ritardo tale che l’intervento pubblico giunge quando il sistema è già tornato da sé </a:t>
            </a:r>
            <a:r>
              <a:rPr lang="it-IT" altLang="en-US" sz="2000" u="sng" dirty="0">
                <a:latin typeface="Times New Roman" panose="02020603050405020304" pitchFamily="18" charset="0"/>
              </a:rPr>
              <a:t>vicino</a:t>
            </a:r>
            <a:r>
              <a:rPr lang="it-IT" altLang="en-US" sz="2000" dirty="0">
                <a:latin typeface="Times New Roman" panose="02020603050405020304" pitchFamily="18" charset="0"/>
              </a:rPr>
              <a:t> alla crescita potenziale. In questi casi l’azione del policy-maker finisce per </a:t>
            </a:r>
            <a:r>
              <a:rPr lang="it-IT" altLang="en-US" sz="2000" u="sng" dirty="0">
                <a:latin typeface="Times New Roman" panose="02020603050405020304" pitchFamily="18" charset="0"/>
              </a:rPr>
              <a:t>destabilizzare</a:t>
            </a:r>
            <a:r>
              <a:rPr lang="it-IT" altLang="en-US" sz="2000" dirty="0">
                <a:latin typeface="Times New Roman" panose="02020603050405020304" pitchFamily="18" charset="0"/>
              </a:rPr>
              <a:t> ulteriormente l’economia. [Si noti che il problema riguarda solo la (lenta ad agire) politica fiscale, </a:t>
            </a:r>
            <a:r>
              <a:rPr lang="it-IT" altLang="en-US" sz="2000" i="1" dirty="0">
                <a:latin typeface="Times New Roman" panose="02020603050405020304" pitchFamily="18" charset="0"/>
              </a:rPr>
              <a:t>non</a:t>
            </a:r>
            <a:r>
              <a:rPr lang="it-IT" altLang="en-US" sz="2000" dirty="0">
                <a:latin typeface="Times New Roman" panose="02020603050405020304" pitchFamily="18" charset="0"/>
              </a:rPr>
              <a:t> quella monetaria, che è invece di immediata attivazione.]</a:t>
            </a:r>
          </a:p>
          <a:p>
            <a:pPr eaLnBrk="1" hangingPunct="1">
              <a:lnSpc>
                <a:spcPct val="80000"/>
              </a:lnSpc>
              <a:spcBef>
                <a:spcPct val="8000"/>
              </a:spcBef>
              <a:tabLst>
                <a:tab pos="333375" algn="l"/>
                <a:tab pos="742950" algn="l"/>
              </a:tabLst>
            </a:pPr>
            <a:r>
              <a:rPr lang="it-IT" altLang="en-US" sz="2000" dirty="0">
                <a:latin typeface="Times New Roman" panose="02020603050405020304" pitchFamily="18" charset="0"/>
              </a:rPr>
              <a:t>Inoltre: </a:t>
            </a:r>
            <a:r>
              <a:rPr lang="it-IT" altLang="en-US" sz="2000" i="1" dirty="0">
                <a:solidFill>
                  <a:srgbClr val="FF0000"/>
                </a:solidFill>
                <a:latin typeface="Times New Roman" panose="02020603050405020304" pitchFamily="18" charset="0"/>
              </a:rPr>
              <a:t>v)</a:t>
            </a:r>
            <a:r>
              <a:rPr lang="it-IT" altLang="en-US" sz="2000" dirty="0">
                <a:latin typeface="Times New Roman" panose="02020603050405020304" pitchFamily="18" charset="0"/>
              </a:rPr>
              <a:t> le politiche di tipo keynesiano, troppo concentrate sul lato degli shock di domanda, sono inutili, se non deleterie, quando le fluttuazioni sono dovute a </a:t>
            </a:r>
            <a:r>
              <a:rPr lang="it-IT" altLang="en-US" sz="2000" u="sng" dirty="0">
                <a:latin typeface="Times New Roman" panose="02020603050405020304" pitchFamily="18" charset="0"/>
              </a:rPr>
              <a:t>shock reali</a:t>
            </a:r>
            <a:r>
              <a:rPr lang="it-IT" altLang="en-US" sz="2000" dirty="0">
                <a:latin typeface="Times New Roman" panose="02020603050405020304" pitchFamily="18" charset="0"/>
              </a:rPr>
              <a:t>. In tali casi l’effetto che si ottiene è far aumentare l’inflazione (e spesso anche il deficit pubblico) senza benefici sul piano della crescita.</a:t>
            </a:r>
          </a:p>
          <a:p>
            <a:pPr eaLnBrk="1" hangingPunct="1">
              <a:lnSpc>
                <a:spcPct val="80000"/>
              </a:lnSpc>
              <a:spcBef>
                <a:spcPct val="8000"/>
              </a:spcBef>
              <a:tabLst>
                <a:tab pos="333375" algn="l"/>
                <a:tab pos="742950" algn="l"/>
              </a:tabLst>
            </a:pPr>
            <a:r>
              <a:rPr lang="it-IT" altLang="en-US" sz="2000" dirty="0">
                <a:latin typeface="Times New Roman" panose="02020603050405020304" pitchFamily="18" charset="0"/>
              </a:rPr>
              <a:t>Sappiamo poi che: </a:t>
            </a:r>
            <a:r>
              <a:rPr lang="it-IT" altLang="en-US" sz="2000" i="1" dirty="0">
                <a:solidFill>
                  <a:srgbClr val="FF0000"/>
                </a:solidFill>
                <a:latin typeface="Times New Roman" panose="02020603050405020304" pitchFamily="18" charset="0"/>
              </a:rPr>
              <a:t>vi)</a:t>
            </a:r>
            <a:r>
              <a:rPr lang="it-IT" altLang="en-US" sz="2000" dirty="0">
                <a:latin typeface="Times New Roman" panose="02020603050405020304" pitchFamily="18" charset="0"/>
              </a:rPr>
              <a:t> le politiche fiscali generano </a:t>
            </a:r>
            <a:r>
              <a:rPr lang="it-IT" altLang="en-US" sz="2000" u="sng" dirty="0">
                <a:latin typeface="Times New Roman" panose="02020603050405020304" pitchFamily="18" charset="0"/>
              </a:rPr>
              <a:t>deficit di bilancio</a:t>
            </a:r>
            <a:r>
              <a:rPr lang="it-IT" altLang="en-US" sz="2000" dirty="0">
                <a:latin typeface="Times New Roman" panose="02020603050405020304" pitchFamily="18" charset="0"/>
              </a:rPr>
              <a:t>; questo nel LP mina le possibilità di crescita del sistema economico perché sottrae risorse agli investimenti i privati. Infine: </a:t>
            </a:r>
            <a:r>
              <a:rPr lang="it-IT" altLang="en-US" sz="2000" i="1" dirty="0">
                <a:solidFill>
                  <a:srgbClr val="FF0000"/>
                </a:solidFill>
                <a:latin typeface="Times New Roman" panose="02020603050405020304" pitchFamily="18" charset="0"/>
              </a:rPr>
              <a:t>vii)</a:t>
            </a:r>
            <a:r>
              <a:rPr lang="it-IT" altLang="en-US" sz="2000" dirty="0">
                <a:latin typeface="Times New Roman" panose="02020603050405020304" pitchFamily="18" charset="0"/>
              </a:rPr>
              <a:t> se i deficit si accumulano, generando un elevato </a:t>
            </a:r>
            <a:r>
              <a:rPr lang="it-IT" altLang="en-US" sz="2000" u="sng" dirty="0">
                <a:latin typeface="Times New Roman" panose="02020603050405020304" pitchFamily="18" charset="0"/>
              </a:rPr>
              <a:t>debito pubblico</a:t>
            </a:r>
            <a:r>
              <a:rPr lang="it-IT" altLang="en-US" sz="2000" dirty="0">
                <a:latin typeface="Times New Roman" panose="02020603050405020304" pitchFamily="18" charset="0"/>
              </a:rPr>
              <a:t>, lo Stato deve spendere ingenti risorse per finanziare questo debito, con conseguente aumento dei tassi di interesse (“veleno” per gli investimenti) e forte rischio di </a:t>
            </a:r>
            <a:r>
              <a:rPr lang="it-IT" altLang="en-US" sz="2000" u="sng" dirty="0">
                <a:latin typeface="Times New Roman" panose="02020603050405020304" pitchFamily="18" charset="0"/>
              </a:rPr>
              <a:t>insolvenza</a:t>
            </a:r>
            <a:r>
              <a:rPr lang="it-IT" altLang="en-US" sz="2000" dirty="0">
                <a:latin typeface="Times New Roman" panose="02020603050405020304" pitchFamily="18" charset="0"/>
              </a:rPr>
              <a:t> dello Stato (= impossibilità di ripagare il debito pubblico).</a:t>
            </a:r>
          </a:p>
          <a:p>
            <a:pPr eaLnBrk="1" hangingPunct="1">
              <a:lnSpc>
                <a:spcPct val="80000"/>
              </a:lnSpc>
              <a:spcBef>
                <a:spcPct val="8000"/>
              </a:spcBef>
              <a:tabLst>
                <a:tab pos="333375" algn="l"/>
                <a:tab pos="742950" algn="l"/>
              </a:tabLst>
            </a:pPr>
            <a:r>
              <a:rPr lang="it-IT" altLang="en-US" sz="2000" dirty="0">
                <a:latin typeface="Times New Roman" panose="02020603050405020304" pitchFamily="18" charset="0"/>
              </a:rPr>
              <a:t>Ma è il motivo </a:t>
            </a:r>
            <a:r>
              <a:rPr lang="it-IT" altLang="en-US" sz="2000" i="1" dirty="0">
                <a:solidFill>
                  <a:srgbClr val="FF0000"/>
                </a:solidFill>
                <a:latin typeface="Times New Roman" panose="02020603050405020304" pitchFamily="18" charset="0"/>
              </a:rPr>
              <a:t>iv)</a:t>
            </a:r>
            <a:r>
              <a:rPr lang="it-IT" altLang="en-US" sz="2000" dirty="0">
                <a:latin typeface="Times New Roman" panose="02020603050405020304" pitchFamily="18" charset="0"/>
              </a:rPr>
              <a:t> che merita ulteriori – ed ultime! – considerazioni.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683">
                                            <p:txEl>
                                              <p:pRg st="3" end="3"/>
                                            </p:txEl>
                                          </p:spTgt>
                                        </p:tgtEl>
                                        <p:attrNameLst>
                                          <p:attrName>style.visibility</p:attrName>
                                        </p:attrNameLst>
                                      </p:cBhvr>
                                      <p:to>
                                        <p:strVal val="visible"/>
                                      </p:to>
                                    </p:set>
                                    <p:anim calcmode="lin" valueType="num">
                                      <p:cBhvr additive="base">
                                        <p:cTn id="7" dur="500" fill="hold"/>
                                        <p:tgtEl>
                                          <p:spTgt spid="7168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6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anim calcmode="lin" valueType="num">
                                      <p:cBhvr additive="base">
                                        <p:cTn id="13" dur="500" fill="hold"/>
                                        <p:tgtEl>
                                          <p:spTgt spid="7168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1683">
                                            <p:txEl>
                                              <p:pRg st="5" end="5"/>
                                            </p:txEl>
                                          </p:spTgt>
                                        </p:tgtEl>
                                        <p:attrNameLst>
                                          <p:attrName>style.visibility</p:attrName>
                                        </p:attrNameLst>
                                      </p:cBhvr>
                                      <p:to>
                                        <p:strVal val="visible"/>
                                      </p:to>
                                    </p:set>
                                    <p:anim calcmode="lin" valueType="num">
                                      <p:cBhvr additive="base">
                                        <p:cTn id="19" dur="500" fill="hold"/>
                                        <p:tgtEl>
                                          <p:spTgt spid="7168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6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68313" y="0"/>
            <a:ext cx="8229600" cy="692150"/>
          </a:xfrm>
        </p:spPr>
        <p:txBody>
          <a:bodyPr/>
          <a:lstStyle/>
          <a:p>
            <a:pPr eaLnBrk="1" hangingPunct="1"/>
            <a:r>
              <a:rPr lang="it-IT" altLang="en-US" sz="3600">
                <a:latin typeface="Times New Roman" panose="02020603050405020304" pitchFamily="18" charset="0"/>
              </a:rPr>
              <a:t>Una vecchia radio</a:t>
            </a:r>
          </a:p>
        </p:txBody>
      </p:sp>
      <p:sp>
        <p:nvSpPr>
          <p:cNvPr id="158723" name="Rectangle 3"/>
          <p:cNvSpPr>
            <a:spLocks noGrp="1" noChangeArrowheads="1"/>
          </p:cNvSpPr>
          <p:nvPr>
            <p:ph type="body" idx="1"/>
          </p:nvPr>
        </p:nvSpPr>
        <p:spPr>
          <a:xfrm>
            <a:off x="0" y="692150"/>
            <a:ext cx="9144000" cy="5977210"/>
          </a:xfrm>
        </p:spPr>
        <p:txBody>
          <a:bodyPr/>
          <a:lstStyle/>
          <a:p>
            <a:pPr eaLnBrk="1" hangingPunct="1">
              <a:lnSpc>
                <a:spcPct val="80000"/>
              </a:lnSpc>
            </a:pPr>
            <a:r>
              <a:rPr lang="it-IT" altLang="en-US" sz="2400" dirty="0">
                <a:latin typeface="Times New Roman" panose="02020603050405020304" pitchFamily="18" charset="0"/>
              </a:rPr>
              <a:t>Immaginate una vecchia radio, di quelle con la sintonia “a manopola” e la “stanghetta” che indica la frequenza. </a:t>
            </a:r>
          </a:p>
          <a:p>
            <a:pPr eaLnBrk="1" hangingPunct="1">
              <a:lnSpc>
                <a:spcPct val="80000"/>
              </a:lnSpc>
            </a:pPr>
            <a:r>
              <a:rPr lang="it-IT" altLang="en-US" sz="2400" dirty="0">
                <a:latin typeface="Times New Roman" panose="02020603050405020304" pitchFamily="18" charset="0"/>
              </a:rPr>
              <a:t>I sostenitori delle politiche macro a base di maggiore spesa pubblica credono che l’economia sia come una radio e che il policy-maker sia come un ascoltatore che, regolando la manopola e quindi spostando la stanghetta (= la spesa aggregata), può sempre trovare la frequenza desiderata (= il PIL potenziale).</a:t>
            </a:r>
          </a:p>
          <a:p>
            <a:pPr eaLnBrk="1" hangingPunct="1">
              <a:lnSpc>
                <a:spcPct val="80000"/>
              </a:lnSpc>
            </a:pPr>
            <a:r>
              <a:rPr lang="it-IT" altLang="en-US" sz="2400" dirty="0">
                <a:latin typeface="Times New Roman" panose="02020603050405020304" pitchFamily="18" charset="0"/>
              </a:rPr>
              <a:t>Il problema è che, come ci insegna </a:t>
            </a:r>
            <a:r>
              <a:rPr lang="it-IT" altLang="en-US" sz="2400" dirty="0">
                <a:solidFill>
                  <a:srgbClr val="FF0000"/>
                </a:solidFill>
                <a:latin typeface="Times New Roman" panose="02020603050405020304" pitchFamily="18" charset="0"/>
              </a:rPr>
              <a:t>il problema informativo di Hayek e </a:t>
            </a:r>
            <a:r>
              <a:rPr lang="it-IT" altLang="en-US" sz="2400" dirty="0" err="1">
                <a:solidFill>
                  <a:srgbClr val="FF0000"/>
                </a:solidFill>
                <a:latin typeface="Times New Roman" panose="02020603050405020304" pitchFamily="18" charset="0"/>
              </a:rPr>
              <a:t>Mises</a:t>
            </a:r>
            <a:r>
              <a:rPr lang="it-IT" altLang="en-US" sz="2400" dirty="0">
                <a:solidFill>
                  <a:srgbClr val="FF0000"/>
                </a:solidFill>
                <a:latin typeface="Times New Roman" panose="02020603050405020304" pitchFamily="18" charset="0"/>
              </a:rPr>
              <a:t> </a:t>
            </a:r>
            <a:r>
              <a:rPr lang="it-IT" altLang="en-US" sz="2400" dirty="0">
                <a:latin typeface="Times New Roman" panose="02020603050405020304" pitchFamily="18" charset="0"/>
              </a:rPr>
              <a:t>… la manopola non funziona bene e la stanghetta non si vede!</a:t>
            </a:r>
          </a:p>
          <a:p>
            <a:pPr eaLnBrk="1" hangingPunct="1">
              <a:lnSpc>
                <a:spcPct val="80000"/>
              </a:lnSpc>
            </a:pPr>
            <a:r>
              <a:rPr lang="it-IT" altLang="en-US" sz="2400" dirty="0">
                <a:latin typeface="Times New Roman" panose="02020603050405020304" pitchFamily="18" charset="0"/>
              </a:rPr>
              <a:t>La carenza di informazioni del policy-maker è tale che non potrà, se non in modo molto approssimativo, prevedere gli effetti sul sistema economico delle politiche di spesa pubblica. </a:t>
            </a:r>
          </a:p>
          <a:p>
            <a:pPr eaLnBrk="1" hangingPunct="1">
              <a:lnSpc>
                <a:spcPct val="80000"/>
              </a:lnSpc>
            </a:pPr>
            <a:r>
              <a:rPr lang="it-IT" altLang="en-US" sz="2400" dirty="0">
                <a:latin typeface="Times New Roman" panose="02020603050405020304" pitchFamily="18" charset="0"/>
              </a:rPr>
              <a:t>Agire con la politica economica è come cercare di trovare la sintonia giusta in una radio in cui la manopola funziona male (p.e. funziona “a scatti” e vi fa “saltare” a caso da una frequenza all’altra) e non c’è comunque alcuna stanghetta che indichi su quale frequenza siete.</a:t>
            </a:r>
          </a:p>
          <a:p>
            <a:pPr eaLnBrk="1" hangingPunct="1">
              <a:lnSpc>
                <a:spcPct val="80000"/>
              </a:lnSpc>
            </a:pPr>
            <a:r>
              <a:rPr lang="it-IT" altLang="en-US" sz="2400" dirty="0">
                <a:latin typeface="Times New Roman" panose="02020603050405020304" pitchFamily="18" charset="0"/>
              </a:rPr>
              <a:t>Forse in questi casi la cosa migliore da fare per gli economisti sarebbe essere più umili e … accontentarsi della musica trasmessa dalla stazione su cui la radio si è sintonizzata da sé, cioè </a:t>
            </a:r>
            <a:r>
              <a:rPr lang="it-IT" altLang="en-US" sz="2400" i="1" dirty="0">
                <a:latin typeface="Times New Roman" panose="02020603050405020304" pitchFamily="18" charset="0"/>
              </a:rPr>
              <a:t>liberamente</a:t>
            </a:r>
            <a:r>
              <a:rPr lang="it-IT" altLang="en-US" sz="240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8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872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872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8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1508" name="Rectangle 4"/>
          <p:cNvSpPr>
            <a:spLocks noGrp="1" noChangeArrowheads="1"/>
          </p:cNvSpPr>
          <p:nvPr>
            <p:ph type="title"/>
          </p:nvPr>
        </p:nvSpPr>
        <p:spPr>
          <a:xfrm>
            <a:off x="685800" y="0"/>
            <a:ext cx="7772400" cy="6207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Il modello AD / AS</a:t>
            </a:r>
            <a:endParaRPr lang="it-IT" altLang="en-US"/>
          </a:p>
        </p:txBody>
      </p:sp>
      <p:sp>
        <p:nvSpPr>
          <p:cNvPr id="538629" name="Rectangle 5"/>
          <p:cNvSpPr>
            <a:spLocks noGrp="1" noChangeArrowheads="1"/>
          </p:cNvSpPr>
          <p:nvPr>
            <p:ph type="body" idx="1"/>
          </p:nvPr>
        </p:nvSpPr>
        <p:spPr>
          <a:xfrm>
            <a:off x="0" y="620713"/>
            <a:ext cx="9144000" cy="623728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800" dirty="0"/>
              <a:t>Il modello AD/AS incentra l’attenzione su </a:t>
            </a:r>
            <a:r>
              <a:rPr lang="it-IT" altLang="en-US" sz="2800" u="sng" dirty="0"/>
              <a:t>due grandezze macro</a:t>
            </a:r>
            <a:r>
              <a:rPr lang="it-IT" altLang="en-US" sz="2800" dirty="0"/>
              <a:t>: il</a:t>
            </a:r>
            <a:r>
              <a:rPr lang="it-IT" altLang="en-US" sz="2800" dirty="0">
                <a:solidFill>
                  <a:schemeClr val="tx2"/>
                </a:solidFill>
              </a:rPr>
              <a:t> </a:t>
            </a:r>
            <a:r>
              <a:rPr lang="it-IT" altLang="en-US" sz="2800" dirty="0">
                <a:solidFill>
                  <a:srgbClr val="FF0000"/>
                </a:solidFill>
              </a:rPr>
              <a:t>PIL reale Y</a:t>
            </a:r>
            <a:r>
              <a:rPr lang="it-IT" altLang="en-US" sz="2800" dirty="0">
                <a:solidFill>
                  <a:schemeClr val="tx2"/>
                </a:solidFill>
              </a:rPr>
              <a:t> ed il </a:t>
            </a:r>
            <a:r>
              <a:rPr lang="it-IT" altLang="en-US" sz="2800" dirty="0">
                <a:solidFill>
                  <a:srgbClr val="FF0000"/>
                </a:solidFill>
              </a:rPr>
              <a:t>livello generale dei prezzi </a:t>
            </a:r>
            <a:r>
              <a:rPr lang="it-IT" altLang="en-US" sz="2800" dirty="0">
                <a:solidFill>
                  <a:srgbClr val="FF0000"/>
                </a:solidFill>
                <a:latin typeface="French Script MT" panose="03020402040607040605" pitchFamily="66" charset="0"/>
              </a:rPr>
              <a:t>P</a:t>
            </a:r>
            <a:r>
              <a:rPr lang="it-IT" altLang="en-US" sz="2800" dirty="0">
                <a:solidFill>
                  <a:schemeClr val="tx2"/>
                </a:solidFill>
              </a:rPr>
              <a:t> (indicato p.e. con il CPI)</a:t>
            </a:r>
            <a:r>
              <a:rPr lang="it-IT" altLang="en-US" sz="2800" dirty="0"/>
              <a:t>.</a:t>
            </a:r>
          </a:p>
          <a:p>
            <a:pPr eaLnBrk="1" hangingPunct="1">
              <a:lnSpc>
                <a:spcPct val="90000"/>
              </a:lnSpc>
              <a:tabLst>
                <a:tab pos="333375" algn="l"/>
                <a:tab pos="742950" algn="l"/>
              </a:tabLst>
            </a:pPr>
            <a:r>
              <a:rPr lang="it-IT" altLang="en-US" sz="2800" dirty="0"/>
              <a:t>Le due variabili sono una </a:t>
            </a:r>
            <a:r>
              <a:rPr lang="it-IT" altLang="en-US" sz="2800" u="sng" dirty="0"/>
              <a:t>reale</a:t>
            </a:r>
            <a:r>
              <a:rPr lang="it-IT" altLang="en-US" sz="2800" dirty="0"/>
              <a:t> ed una </a:t>
            </a:r>
            <a:r>
              <a:rPr lang="it-IT" altLang="en-US" sz="2800" u="sng" dirty="0"/>
              <a:t>nominale</a:t>
            </a:r>
            <a:r>
              <a:rPr lang="it-IT" altLang="en-US" sz="2800" dirty="0"/>
              <a:t>: già questo indica il venir meno della dicotomia classica. </a:t>
            </a:r>
          </a:p>
          <a:p>
            <a:pPr eaLnBrk="1" hangingPunct="1">
              <a:lnSpc>
                <a:spcPct val="90000"/>
              </a:lnSpc>
              <a:tabLst>
                <a:tab pos="333375" algn="l"/>
                <a:tab pos="742950" algn="l"/>
              </a:tabLst>
            </a:pPr>
            <a:r>
              <a:rPr lang="it-IT" altLang="en-US" sz="2800" dirty="0"/>
              <a:t>La </a:t>
            </a:r>
            <a:r>
              <a:rPr lang="it-IT" altLang="en-US" sz="2800" dirty="0">
                <a:solidFill>
                  <a:srgbClr val="FF0000"/>
                </a:solidFill>
              </a:rPr>
              <a:t>curva di domanda aggregata</a:t>
            </a:r>
            <a:r>
              <a:rPr lang="it-IT" altLang="en-US" sz="2800" dirty="0"/>
              <a:t> (AD) mostra la quantità di beni e servizi che gli agenti economici (famiglie, imprese e policy-maker) vogliono acquistare per ogni dato livello generale dei prezzi. </a:t>
            </a:r>
          </a:p>
          <a:p>
            <a:pPr eaLnBrk="1" hangingPunct="1">
              <a:lnSpc>
                <a:spcPct val="90000"/>
              </a:lnSpc>
              <a:tabLst>
                <a:tab pos="333375" algn="l"/>
                <a:tab pos="742950" algn="l"/>
              </a:tabLst>
            </a:pPr>
            <a:r>
              <a:rPr lang="it-IT" altLang="en-US" sz="2800" dirty="0"/>
              <a:t>La </a:t>
            </a:r>
            <a:r>
              <a:rPr lang="it-IT" altLang="en-US" sz="2800" dirty="0">
                <a:solidFill>
                  <a:srgbClr val="FF0000"/>
                </a:solidFill>
              </a:rPr>
              <a:t>curva di offerta aggregata</a:t>
            </a:r>
            <a:r>
              <a:rPr lang="it-IT" altLang="en-US" sz="2800" dirty="0"/>
              <a:t> (AS) mostra le quantità di beni e servizi che le imprese decidono di produrre e vendere per ogni dato livello dei prezzi. </a:t>
            </a:r>
          </a:p>
          <a:p>
            <a:pPr eaLnBrk="1" hangingPunct="1">
              <a:lnSpc>
                <a:spcPct val="90000"/>
              </a:lnSpc>
              <a:tabLst>
                <a:tab pos="333375" algn="l"/>
                <a:tab pos="742950" algn="l"/>
              </a:tabLst>
            </a:pPr>
            <a:r>
              <a:rPr lang="it-IT" altLang="en-US" sz="2800" dirty="0" err="1"/>
              <a:t>N.b.</a:t>
            </a:r>
            <a:r>
              <a:rPr lang="it-IT" altLang="en-US" sz="2800" dirty="0"/>
              <a:t>: Il modello AD/AS </a:t>
            </a:r>
            <a:r>
              <a:rPr lang="it-IT" altLang="en-US" sz="2800" u="sng" dirty="0"/>
              <a:t>non</a:t>
            </a:r>
            <a:r>
              <a:rPr lang="it-IT" altLang="en-US" sz="2800" dirty="0"/>
              <a:t> può essere analizzato con gli strumenti della micro perché, essendo un modello macro, non esiste possibilità di sostituzione tra beni.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8629">
                                            <p:txEl>
                                              <p:pRg st="2" end="2"/>
                                            </p:txEl>
                                          </p:spTgt>
                                        </p:tgtEl>
                                        <p:attrNameLst>
                                          <p:attrName>style.visibility</p:attrName>
                                        </p:attrNameLst>
                                      </p:cBhvr>
                                      <p:to>
                                        <p:strVal val="visible"/>
                                      </p:to>
                                    </p:set>
                                    <p:animEffect transition="in" filter="wipe(left)">
                                      <p:cBhvr>
                                        <p:cTn id="7" dur="500"/>
                                        <p:tgtEl>
                                          <p:spTgt spid="538629">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8629">
                                            <p:txEl>
                                              <p:pRg st="3" end="3"/>
                                            </p:txEl>
                                          </p:spTgt>
                                        </p:tgtEl>
                                        <p:attrNameLst>
                                          <p:attrName>style.visibility</p:attrName>
                                        </p:attrNameLst>
                                      </p:cBhvr>
                                      <p:to>
                                        <p:strVal val="visible"/>
                                      </p:to>
                                    </p:set>
                                    <p:animEffect transition="in" filter="wipe(left)">
                                      <p:cBhvr>
                                        <p:cTn id="12" dur="500"/>
                                        <p:tgtEl>
                                          <p:spTgt spid="538629">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8629">
                                            <p:txEl>
                                              <p:pRg st="4" end="4"/>
                                            </p:txEl>
                                          </p:spTgt>
                                        </p:tgtEl>
                                        <p:attrNameLst>
                                          <p:attrName>style.visibility</p:attrName>
                                        </p:attrNameLst>
                                      </p:cBhvr>
                                      <p:to>
                                        <p:strVal val="visible"/>
                                      </p:to>
                                    </p:set>
                                    <p:animEffect transition="in" filter="wipe(left)">
                                      <p:cBhvr>
                                        <p:cTn id="17" dur="500"/>
                                        <p:tgtEl>
                                          <p:spTgt spid="5386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8629"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
        <p:nvSpPr>
          <p:cNvPr id="23556" name="Rectangle 4"/>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Il modello AD / AS</a:t>
            </a:r>
          </a:p>
        </p:txBody>
      </p:sp>
      <p:grpSp>
        <p:nvGrpSpPr>
          <p:cNvPr id="23557" name="Group 5"/>
          <p:cNvGrpSpPr>
            <a:grpSpLocks/>
          </p:cNvGrpSpPr>
          <p:nvPr/>
        </p:nvGrpSpPr>
        <p:grpSpPr bwMode="auto">
          <a:xfrm>
            <a:off x="3889375" y="6024563"/>
            <a:ext cx="1738313" cy="544512"/>
            <a:chOff x="2450" y="3795"/>
            <a:chExt cx="1095" cy="343"/>
          </a:xfrm>
        </p:grpSpPr>
        <p:sp>
          <p:nvSpPr>
            <p:cNvPr id="23578" name="Rectangle 6"/>
            <p:cNvSpPr>
              <a:spLocks noChangeArrowheads="1"/>
            </p:cNvSpPr>
            <p:nvPr/>
          </p:nvSpPr>
          <p:spPr bwMode="auto">
            <a:xfrm>
              <a:off x="2450" y="3795"/>
              <a:ext cx="109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a:solidFill>
                    <a:srgbClr val="000000"/>
                  </a:solidFill>
                </a:rPr>
                <a:t>PIL di equilibrio</a:t>
              </a:r>
            </a:p>
          </p:txBody>
        </p:sp>
        <p:sp>
          <p:nvSpPr>
            <p:cNvPr id="23579" name="Rectangle 7"/>
            <p:cNvSpPr>
              <a:spLocks noChangeArrowheads="1"/>
            </p:cNvSpPr>
            <p:nvPr/>
          </p:nvSpPr>
          <p:spPr bwMode="auto">
            <a:xfrm>
              <a:off x="2631" y="3946"/>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23558" name="Group 8"/>
          <p:cNvGrpSpPr>
            <a:grpSpLocks/>
          </p:cNvGrpSpPr>
          <p:nvPr/>
        </p:nvGrpSpPr>
        <p:grpSpPr bwMode="auto">
          <a:xfrm>
            <a:off x="8661400" y="5943600"/>
            <a:ext cx="482600" cy="542925"/>
            <a:chOff x="4783" y="3768"/>
            <a:chExt cx="304" cy="342"/>
          </a:xfrm>
        </p:grpSpPr>
        <p:sp>
          <p:nvSpPr>
            <p:cNvPr id="23576" name="Rectangle 9"/>
            <p:cNvSpPr>
              <a:spLocks noChangeArrowheads="1"/>
            </p:cNvSpPr>
            <p:nvPr/>
          </p:nvSpPr>
          <p:spPr bwMode="auto">
            <a:xfrm>
              <a:off x="4783" y="3768"/>
              <a:ext cx="10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Y</a:t>
              </a:r>
            </a:p>
          </p:txBody>
        </p:sp>
        <p:sp>
          <p:nvSpPr>
            <p:cNvPr id="23577" name="Rectangle 10"/>
            <p:cNvSpPr>
              <a:spLocks noChangeArrowheads="1"/>
            </p:cNvSpPr>
            <p:nvPr/>
          </p:nvSpPr>
          <p:spPr bwMode="auto">
            <a:xfrm>
              <a:off x="5087" y="3918"/>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grpSp>
        <p:nvGrpSpPr>
          <p:cNvPr id="23559" name="Group 11"/>
          <p:cNvGrpSpPr>
            <a:grpSpLocks/>
          </p:cNvGrpSpPr>
          <p:nvPr/>
        </p:nvGrpSpPr>
        <p:grpSpPr bwMode="auto">
          <a:xfrm>
            <a:off x="1331913" y="1700213"/>
            <a:ext cx="360362" cy="557212"/>
            <a:chOff x="627" y="1104"/>
            <a:chExt cx="121" cy="331"/>
          </a:xfrm>
        </p:grpSpPr>
        <p:sp>
          <p:nvSpPr>
            <p:cNvPr id="23574" name="Rectangle 12"/>
            <p:cNvSpPr>
              <a:spLocks noChangeArrowheads="1"/>
            </p:cNvSpPr>
            <p:nvPr/>
          </p:nvSpPr>
          <p:spPr bwMode="auto">
            <a:xfrm>
              <a:off x="644" y="1104"/>
              <a:ext cx="10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800">
                  <a:solidFill>
                    <a:srgbClr val="000000"/>
                  </a:solidFill>
                  <a:latin typeface="French Script MT" panose="03020402040607040605" pitchFamily="66" charset="0"/>
                </a:rPr>
                <a:t>P</a:t>
              </a:r>
            </a:p>
          </p:txBody>
        </p:sp>
        <p:sp>
          <p:nvSpPr>
            <p:cNvPr id="23575" name="Rectangle 13"/>
            <p:cNvSpPr>
              <a:spLocks noChangeArrowheads="1"/>
            </p:cNvSpPr>
            <p:nvPr/>
          </p:nvSpPr>
          <p:spPr bwMode="auto">
            <a:xfrm>
              <a:off x="627" y="1254"/>
              <a:ext cx="1"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3560" name="Rectangle 14"/>
          <p:cNvSpPr>
            <a:spLocks noChangeArrowheads="1"/>
          </p:cNvSpPr>
          <p:nvPr/>
        </p:nvSpPr>
        <p:spPr bwMode="auto">
          <a:xfrm>
            <a:off x="1441450" y="5981700"/>
            <a:ext cx="141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b="1">
                <a:solidFill>
                  <a:srgbClr val="000000"/>
                </a:solidFill>
              </a:rPr>
              <a:t>0</a:t>
            </a:r>
          </a:p>
        </p:txBody>
      </p:sp>
      <p:grpSp>
        <p:nvGrpSpPr>
          <p:cNvPr id="23561" name="Group 15"/>
          <p:cNvGrpSpPr>
            <a:grpSpLocks/>
          </p:cNvGrpSpPr>
          <p:nvPr/>
        </p:nvGrpSpPr>
        <p:grpSpPr bwMode="auto">
          <a:xfrm>
            <a:off x="152400" y="3810000"/>
            <a:ext cx="1368425" cy="609600"/>
            <a:chOff x="122" y="2490"/>
            <a:chExt cx="862" cy="384"/>
          </a:xfrm>
        </p:grpSpPr>
        <p:sp>
          <p:nvSpPr>
            <p:cNvPr id="23572" name="Rectangle 16"/>
            <p:cNvSpPr>
              <a:spLocks noChangeArrowheads="1"/>
            </p:cNvSpPr>
            <p:nvPr/>
          </p:nvSpPr>
          <p:spPr bwMode="auto">
            <a:xfrm>
              <a:off x="122" y="2490"/>
              <a:ext cx="862"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r>
                <a:rPr lang="it-IT" altLang="en-US" sz="2000">
                  <a:solidFill>
                    <a:srgbClr val="000000"/>
                  </a:solidFill>
                </a:rPr>
                <a:t>Livello dei </a:t>
              </a:r>
            </a:p>
            <a:p>
              <a:r>
                <a:rPr lang="it-IT" altLang="en-US" sz="2000">
                  <a:solidFill>
                    <a:srgbClr val="000000"/>
                  </a:solidFill>
                </a:rPr>
                <a:t>prezzi di eq.</a:t>
              </a:r>
            </a:p>
          </p:txBody>
        </p:sp>
        <p:sp>
          <p:nvSpPr>
            <p:cNvPr id="23573" name="Rectangle 17"/>
            <p:cNvSpPr>
              <a:spLocks noChangeArrowheads="1"/>
            </p:cNvSpPr>
            <p:nvPr/>
          </p:nvSpPr>
          <p:spPr bwMode="auto">
            <a:xfrm>
              <a:off x="214" y="2640"/>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3562" name="Freeform 18"/>
          <p:cNvSpPr>
            <a:spLocks/>
          </p:cNvSpPr>
          <p:nvPr/>
        </p:nvSpPr>
        <p:spPr bwMode="auto">
          <a:xfrm>
            <a:off x="1692275" y="1798638"/>
            <a:ext cx="7261225" cy="4151312"/>
          </a:xfrm>
          <a:custGeom>
            <a:avLst/>
            <a:gdLst>
              <a:gd name="T0" fmla="*/ 0 w 4574"/>
              <a:gd name="T1" fmla="*/ 0 h 2615"/>
              <a:gd name="T2" fmla="*/ 0 w 4574"/>
              <a:gd name="T3" fmla="*/ 4149725 h 2615"/>
              <a:gd name="T4" fmla="*/ 7259638 w 4574"/>
              <a:gd name="T5" fmla="*/ 4149725 h 2615"/>
              <a:gd name="T6" fmla="*/ 0 60000 65536"/>
              <a:gd name="T7" fmla="*/ 0 60000 65536"/>
              <a:gd name="T8" fmla="*/ 0 60000 65536"/>
            </a:gdLst>
            <a:ahLst/>
            <a:cxnLst>
              <a:cxn ang="T6">
                <a:pos x="T0" y="T1"/>
              </a:cxn>
              <a:cxn ang="T7">
                <a:pos x="T2" y="T3"/>
              </a:cxn>
              <a:cxn ang="T8">
                <a:pos x="T4" y="T5"/>
              </a:cxn>
            </a:cxnLst>
            <a:rect l="0" t="0" r="r" b="b"/>
            <a:pathLst>
              <a:path w="4574" h="2615">
                <a:moveTo>
                  <a:pt x="0" y="0"/>
                </a:moveTo>
                <a:lnTo>
                  <a:pt x="0" y="2614"/>
                </a:lnTo>
                <a:lnTo>
                  <a:pt x="4573" y="2614"/>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23563" name="Group 19"/>
          <p:cNvGrpSpPr>
            <a:grpSpLocks/>
          </p:cNvGrpSpPr>
          <p:nvPr/>
        </p:nvGrpSpPr>
        <p:grpSpPr bwMode="auto">
          <a:xfrm>
            <a:off x="6515100" y="4927600"/>
            <a:ext cx="133350" cy="542925"/>
            <a:chOff x="4104" y="3104"/>
            <a:chExt cx="84" cy="342"/>
          </a:xfrm>
        </p:grpSpPr>
        <p:sp>
          <p:nvSpPr>
            <p:cNvPr id="23570" name="Rectangle 20"/>
            <p:cNvSpPr>
              <a:spLocks noChangeArrowheads="1"/>
            </p:cNvSpPr>
            <p:nvPr/>
          </p:nvSpPr>
          <p:spPr bwMode="auto">
            <a:xfrm>
              <a:off x="4104" y="310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sp>
          <p:nvSpPr>
            <p:cNvPr id="23571" name="Rectangle 21"/>
            <p:cNvSpPr>
              <a:spLocks noChangeArrowheads="1"/>
            </p:cNvSpPr>
            <p:nvPr/>
          </p:nvSpPr>
          <p:spPr bwMode="auto">
            <a:xfrm>
              <a:off x="4188" y="3254"/>
              <a:ext cx="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825500">
                <a:defRPr>
                  <a:solidFill>
                    <a:schemeClr val="tx1"/>
                  </a:solidFill>
                  <a:latin typeface="Arial" panose="020B0604020202020204" pitchFamily="34" charset="0"/>
                </a:defRPr>
              </a:lvl1pPr>
              <a:lvl2pPr marL="742950" indent="-285750" defTabSz="825500">
                <a:defRPr>
                  <a:solidFill>
                    <a:schemeClr val="tx1"/>
                  </a:solidFill>
                  <a:latin typeface="Arial" panose="020B0604020202020204" pitchFamily="34" charset="0"/>
                </a:defRPr>
              </a:lvl2pPr>
              <a:lvl3pPr marL="1143000" indent="-228600" defTabSz="825500">
                <a:defRPr>
                  <a:solidFill>
                    <a:schemeClr val="tx1"/>
                  </a:solidFill>
                  <a:latin typeface="Arial" panose="020B0604020202020204" pitchFamily="34" charset="0"/>
                </a:defRPr>
              </a:lvl3pPr>
              <a:lvl4pPr marL="1600200" indent="-228600" defTabSz="825500">
                <a:defRPr>
                  <a:solidFill>
                    <a:schemeClr val="tx1"/>
                  </a:solidFill>
                  <a:latin typeface="Arial" panose="020B0604020202020204" pitchFamily="34" charset="0"/>
                </a:defRPr>
              </a:lvl4pPr>
              <a:lvl5pPr marL="2057400" indent="-228600" defTabSz="825500">
                <a:defRPr>
                  <a:solidFill>
                    <a:schemeClr val="tx1"/>
                  </a:solidFill>
                  <a:latin typeface="Arial" panose="020B0604020202020204" pitchFamily="34" charset="0"/>
                </a:defRPr>
              </a:lvl5pPr>
              <a:lvl6pPr marL="2514600" indent="-228600" defTabSz="825500" eaLnBrk="0" fontAlgn="base" hangingPunct="0">
                <a:spcBef>
                  <a:spcPct val="0"/>
                </a:spcBef>
                <a:spcAft>
                  <a:spcPct val="0"/>
                </a:spcAft>
                <a:defRPr>
                  <a:solidFill>
                    <a:schemeClr val="tx1"/>
                  </a:solidFill>
                  <a:latin typeface="Arial" panose="020B0604020202020204" pitchFamily="34" charset="0"/>
                </a:defRPr>
              </a:lvl6pPr>
              <a:lvl7pPr marL="2971800" indent="-228600" defTabSz="825500" eaLnBrk="0" fontAlgn="base" hangingPunct="0">
                <a:spcBef>
                  <a:spcPct val="0"/>
                </a:spcBef>
                <a:spcAft>
                  <a:spcPct val="0"/>
                </a:spcAft>
                <a:defRPr>
                  <a:solidFill>
                    <a:schemeClr val="tx1"/>
                  </a:solidFill>
                  <a:latin typeface="Arial" panose="020B0604020202020204" pitchFamily="34" charset="0"/>
                </a:defRPr>
              </a:lvl7pPr>
              <a:lvl8pPr marL="3429000" indent="-228600" defTabSz="825500" eaLnBrk="0" fontAlgn="base" hangingPunct="0">
                <a:spcBef>
                  <a:spcPct val="0"/>
                </a:spcBef>
                <a:spcAft>
                  <a:spcPct val="0"/>
                </a:spcAft>
                <a:defRPr>
                  <a:solidFill>
                    <a:schemeClr val="tx1"/>
                  </a:solidFill>
                  <a:latin typeface="Arial" panose="020B0604020202020204" pitchFamily="34" charset="0"/>
                </a:defRPr>
              </a:lvl8pPr>
              <a:lvl9pPr marL="3886200" indent="-228600" defTabSz="8255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000" b="1">
                <a:solidFill>
                  <a:srgbClr val="000000"/>
                </a:solidFill>
              </a:endParaRPr>
            </a:p>
          </p:txBody>
        </p:sp>
      </p:grpSp>
      <p:sp>
        <p:nvSpPr>
          <p:cNvPr id="23564" name="Freeform 22"/>
          <p:cNvSpPr>
            <a:spLocks/>
          </p:cNvSpPr>
          <p:nvPr/>
        </p:nvSpPr>
        <p:spPr bwMode="auto">
          <a:xfrm>
            <a:off x="1701800" y="4076700"/>
            <a:ext cx="2854325" cy="1873250"/>
          </a:xfrm>
          <a:custGeom>
            <a:avLst/>
            <a:gdLst>
              <a:gd name="T0" fmla="*/ 0 w 1798"/>
              <a:gd name="T1" fmla="*/ 0 h 1180"/>
              <a:gd name="T2" fmla="*/ 2852738 w 1798"/>
              <a:gd name="T3" fmla="*/ 0 h 1180"/>
              <a:gd name="T4" fmla="*/ 2852738 w 1798"/>
              <a:gd name="T5" fmla="*/ 1871663 h 1180"/>
              <a:gd name="T6" fmla="*/ 0 60000 65536"/>
              <a:gd name="T7" fmla="*/ 0 60000 65536"/>
              <a:gd name="T8" fmla="*/ 0 60000 65536"/>
            </a:gdLst>
            <a:ahLst/>
            <a:cxnLst>
              <a:cxn ang="T6">
                <a:pos x="T0" y="T1"/>
              </a:cxn>
              <a:cxn ang="T7">
                <a:pos x="T2" y="T3"/>
              </a:cxn>
              <a:cxn ang="T8">
                <a:pos x="T4" y="T5"/>
              </a:cxn>
            </a:cxnLst>
            <a:rect l="0" t="0" r="r" b="b"/>
            <a:pathLst>
              <a:path w="1798" h="1180">
                <a:moveTo>
                  <a:pt x="0" y="0"/>
                </a:moveTo>
                <a:lnTo>
                  <a:pt x="1797" y="0"/>
                </a:lnTo>
                <a:lnTo>
                  <a:pt x="1797" y="1179"/>
                </a:lnTo>
              </a:path>
            </a:pathLst>
          </a:custGeom>
          <a:noFill/>
          <a:ln w="25400" cap="rnd"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3565" name="Line 23"/>
          <p:cNvSpPr>
            <a:spLocks noChangeShapeType="1"/>
          </p:cNvSpPr>
          <p:nvPr/>
        </p:nvSpPr>
        <p:spPr bwMode="auto">
          <a:xfrm flipH="1" flipV="1">
            <a:off x="2700338" y="3040063"/>
            <a:ext cx="3709987" cy="207645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3566" name="Line 24"/>
          <p:cNvSpPr>
            <a:spLocks noChangeShapeType="1"/>
          </p:cNvSpPr>
          <p:nvPr/>
        </p:nvSpPr>
        <p:spPr bwMode="auto">
          <a:xfrm flipV="1">
            <a:off x="2633663" y="2854325"/>
            <a:ext cx="3883025" cy="2405063"/>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3567" name="Freeform 25"/>
          <p:cNvSpPr>
            <a:spLocks/>
          </p:cNvSpPr>
          <p:nvPr/>
        </p:nvSpPr>
        <p:spPr bwMode="auto">
          <a:xfrm>
            <a:off x="4484688" y="4016375"/>
            <a:ext cx="141287" cy="120650"/>
          </a:xfrm>
          <a:custGeom>
            <a:avLst/>
            <a:gdLst>
              <a:gd name="T0" fmla="*/ 69850 w 89"/>
              <a:gd name="T1" fmla="*/ 119063 h 76"/>
              <a:gd name="T2" fmla="*/ 104775 w 89"/>
              <a:gd name="T3" fmla="*/ 109538 h 76"/>
              <a:gd name="T4" fmla="*/ 128587 w 89"/>
              <a:gd name="T5" fmla="*/ 88900 h 76"/>
              <a:gd name="T6" fmla="*/ 139700 w 89"/>
              <a:gd name="T7" fmla="*/ 60325 h 76"/>
              <a:gd name="T8" fmla="*/ 128587 w 89"/>
              <a:gd name="T9" fmla="*/ 30163 h 76"/>
              <a:gd name="T10" fmla="*/ 104775 w 89"/>
              <a:gd name="T11" fmla="*/ 9525 h 76"/>
              <a:gd name="T12" fmla="*/ 69850 w 89"/>
              <a:gd name="T13" fmla="*/ 0 h 76"/>
              <a:gd name="T14" fmla="*/ 34925 w 89"/>
              <a:gd name="T15" fmla="*/ 9525 h 76"/>
              <a:gd name="T16" fmla="*/ 9525 w 89"/>
              <a:gd name="T17" fmla="*/ 30163 h 76"/>
              <a:gd name="T18" fmla="*/ 0 w 89"/>
              <a:gd name="T19" fmla="*/ 60325 h 76"/>
              <a:gd name="T20" fmla="*/ 9525 w 89"/>
              <a:gd name="T21" fmla="*/ 88900 h 76"/>
              <a:gd name="T22" fmla="*/ 34925 w 89"/>
              <a:gd name="T23" fmla="*/ 109538 h 76"/>
              <a:gd name="T24" fmla="*/ 69850 w 89"/>
              <a:gd name="T25" fmla="*/ 11906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9" h="76">
                <a:moveTo>
                  <a:pt x="44" y="75"/>
                </a:moveTo>
                <a:lnTo>
                  <a:pt x="66" y="69"/>
                </a:lnTo>
                <a:lnTo>
                  <a:pt x="81" y="56"/>
                </a:lnTo>
                <a:lnTo>
                  <a:pt x="88" y="38"/>
                </a:lnTo>
                <a:lnTo>
                  <a:pt x="81" y="19"/>
                </a:lnTo>
                <a:lnTo>
                  <a:pt x="66" y="6"/>
                </a:lnTo>
                <a:lnTo>
                  <a:pt x="44" y="0"/>
                </a:lnTo>
                <a:lnTo>
                  <a:pt x="22" y="6"/>
                </a:lnTo>
                <a:lnTo>
                  <a:pt x="6" y="19"/>
                </a:lnTo>
                <a:lnTo>
                  <a:pt x="0" y="38"/>
                </a:lnTo>
                <a:lnTo>
                  <a:pt x="6" y="56"/>
                </a:lnTo>
                <a:lnTo>
                  <a:pt x="22" y="69"/>
                </a:lnTo>
                <a:lnTo>
                  <a:pt x="44"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3568" name="Text Box 26"/>
          <p:cNvSpPr txBox="1">
            <a:spLocks noChangeArrowheads="1"/>
          </p:cNvSpPr>
          <p:nvPr/>
        </p:nvSpPr>
        <p:spPr bwMode="auto">
          <a:xfrm>
            <a:off x="6537325" y="2479675"/>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AS</a:t>
            </a:r>
          </a:p>
        </p:txBody>
      </p:sp>
      <p:sp>
        <p:nvSpPr>
          <p:cNvPr id="23569" name="Text Box 27"/>
          <p:cNvSpPr txBox="1">
            <a:spLocks noChangeArrowheads="1"/>
          </p:cNvSpPr>
          <p:nvPr/>
        </p:nvSpPr>
        <p:spPr bwMode="auto">
          <a:xfrm>
            <a:off x="6477000" y="4876800"/>
            <a:ext cx="625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sz="2400" b="1">
                <a:latin typeface="Times New Roman" panose="02020603050405020304" pitchFamily="18" charset="0"/>
              </a:rPr>
              <a:t>AD</a:t>
            </a:r>
          </a:p>
        </p:txBody>
      </p:sp>
    </p:spTree>
  </p:cSld>
  <p:clrMapOvr>
    <a:masterClrMapping/>
  </p:clrMapOvr>
  <p:transition spd="slow">
    <p:wipe dir="r"/>
  </p:transition>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truttura predefinita">
  <a:themeElements>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Struttura predefinita">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truttura predefinita">
  <a:themeElements>
    <a:clrScheme name="2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truttura predefinita">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Struttura predefinita">
  <a:themeElements>
    <a:clrScheme name="4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Struttura predefinita">
  <a:themeElements>
    <a:clrScheme name="3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3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3816</TotalTime>
  <Words>10319</Words>
  <Application>Microsoft Office PowerPoint</Application>
  <PresentationFormat>Presentazione su schermo (4:3)</PresentationFormat>
  <Paragraphs>788</Paragraphs>
  <Slides>76</Slides>
  <Notes>74</Notes>
  <HiddenSlides>0</HiddenSlides>
  <MMClips>0</MMClips>
  <ScaleCrop>false</ScaleCrop>
  <HeadingPairs>
    <vt:vector size="6" baseType="variant">
      <vt:variant>
        <vt:lpstr>Caratteri utilizzati</vt:lpstr>
      </vt:variant>
      <vt:variant>
        <vt:i4>5</vt:i4>
      </vt:variant>
      <vt:variant>
        <vt:lpstr>Tema</vt:lpstr>
      </vt:variant>
      <vt:variant>
        <vt:i4>5</vt:i4>
      </vt:variant>
      <vt:variant>
        <vt:lpstr>Titoli diapositive</vt:lpstr>
      </vt:variant>
      <vt:variant>
        <vt:i4>76</vt:i4>
      </vt:variant>
    </vt:vector>
  </HeadingPairs>
  <TitlesOfParts>
    <vt:vector size="86" baseType="lpstr">
      <vt:lpstr>Arial</vt:lpstr>
      <vt:lpstr>French Script MT</vt:lpstr>
      <vt:lpstr>Symbol</vt:lpstr>
      <vt:lpstr>Times New Roman</vt:lpstr>
      <vt:lpstr>Wingdings</vt:lpstr>
      <vt:lpstr>Struttura predefinita</vt:lpstr>
      <vt:lpstr>1_Struttura predefinita</vt:lpstr>
      <vt:lpstr>2_Struttura predefinita</vt:lpstr>
      <vt:lpstr>4_Struttura predefinita</vt:lpstr>
      <vt:lpstr>3_Struttura predefinita</vt:lpstr>
      <vt:lpstr> MACRO 3 </vt:lpstr>
      <vt:lpstr>Il problema del ciclo economico</vt:lpstr>
      <vt:lpstr>Presentazione standard di PowerPoint</vt:lpstr>
      <vt:lpstr>Presentazione standard di PowerPoint</vt:lpstr>
      <vt:lpstr>Presentazione standard di PowerPoint</vt:lpstr>
      <vt:lpstr>Due shock, due approcci, un modello</vt:lpstr>
      <vt:lpstr>Come spiegare il ciclo economico?</vt:lpstr>
      <vt:lpstr>Il modello AD / AS</vt:lpstr>
      <vt:lpstr>Il modello AD / AS</vt:lpstr>
      <vt:lpstr>Domanda aggregata</vt:lpstr>
      <vt:lpstr>La retta AD</vt:lpstr>
      <vt:lpstr>Le componenti autonome della AD</vt:lpstr>
      <vt:lpstr>La funzione macro del consumo</vt:lpstr>
      <vt:lpstr>La funzione macro degli investimenti</vt:lpstr>
      <vt:lpstr>Spostamenti della AD</vt:lpstr>
      <vt:lpstr>La retta AD ha inclinazione negativa</vt:lpstr>
      <vt:lpstr>Perché la AD ha pendenza negativa?</vt:lpstr>
      <vt:lpstr>Effetto ricchezza di Pigou</vt:lpstr>
      <vt:lpstr>Effetto tasso di interesse di Keynes: </vt:lpstr>
      <vt:lpstr>Effetto tasso di cambio di Mundell e Fleming</vt:lpstr>
      <vt:lpstr>Promemoria sulla dicotomia classica</vt:lpstr>
      <vt:lpstr>La retta AS di lungo periodo</vt:lpstr>
      <vt:lpstr>La retta AS di lungo periodo</vt:lpstr>
      <vt:lpstr>Gli shock reali: spostamenti di ASLP</vt:lpstr>
      <vt:lpstr>Il ciclo secondo l’approccio RBC</vt:lpstr>
      <vt:lpstr>Il modello (neo)keynesiano</vt:lpstr>
      <vt:lpstr>La retta AS di BP</vt:lpstr>
      <vt:lpstr>L’inclinazione positiva della ASBP</vt:lpstr>
      <vt:lpstr>La differenza tra prezzi effettivi e prezzi attesi</vt:lpstr>
      <vt:lpstr>Lucas e la “confusione” dei prezzi</vt:lpstr>
      <vt:lpstr>L’aggiustamento imperfetto dei prezzi</vt:lpstr>
      <vt:lpstr>L’effetto reale dei salari vischiosi</vt:lpstr>
      <vt:lpstr>La retta di offerta di Lucas</vt:lpstr>
      <vt:lpstr>Spostamenti della AS di BP</vt:lpstr>
      <vt:lpstr>Spostamenti della retta AS di BP</vt:lpstr>
      <vt:lpstr>La determinazione del reddito di equilibrio</vt:lpstr>
      <vt:lpstr>L’equilibrio macro di LP</vt:lpstr>
      <vt:lpstr>Presentazione standard di PowerPoint</vt:lpstr>
      <vt:lpstr>L’equilibrio macro classico</vt:lpstr>
      <vt:lpstr>Presentazione standard di PowerPoint</vt:lpstr>
      <vt:lpstr>Presentazione standard di PowerPoint</vt:lpstr>
      <vt:lpstr>Quale equilibrio per Y?</vt:lpstr>
      <vt:lpstr>Recessione ed equilibrio di sottoccupazione</vt:lpstr>
      <vt:lpstr>Uno shock negativo sulla AD</vt:lpstr>
      <vt:lpstr>Presentazione standard di PowerPoint</vt:lpstr>
      <vt:lpstr>Una questione teorica cruciale</vt:lpstr>
      <vt:lpstr>La recessione è un equilibrio? (1)</vt:lpstr>
      <vt:lpstr>La recessione è un equilibrio? (2)</vt:lpstr>
      <vt:lpstr>Il meccanismo di aggiustamento “classico”</vt:lpstr>
      <vt:lpstr>Presentazione standard di PowerPoint</vt:lpstr>
      <vt:lpstr>L’intervento del policy-maker</vt:lpstr>
      <vt:lpstr>Shock esogeni e politica economica</vt:lpstr>
      <vt:lpstr>Uno shock sulla ASBP e la stagflazione</vt:lpstr>
      <vt:lpstr>Uno shock petrolifero nel modello AD/AS</vt:lpstr>
      <vt:lpstr>Politiche di accomodamento</vt:lpstr>
      <vt:lpstr>Accomodamento inflazionistico di uno shock sulla AS</vt:lpstr>
      <vt:lpstr>Ricapitolando…</vt:lpstr>
      <vt:lpstr>Stabilizzare la AD</vt:lpstr>
      <vt:lpstr>Politica monetaria anti-ciclica</vt:lpstr>
      <vt:lpstr>Presentazione standard di PowerPoint</vt:lpstr>
      <vt:lpstr>I limiti della politica monetaria</vt:lpstr>
      <vt:lpstr>Trappola della liquidità</vt:lpstr>
      <vt:lpstr>Presentazione standard di PowerPoint</vt:lpstr>
      <vt:lpstr>La disinflazione e la fiducia dei mercati</vt:lpstr>
      <vt:lpstr>Politica monetaria e tasso di cambio</vt:lpstr>
      <vt:lpstr>La politica fiscale</vt:lpstr>
      <vt:lpstr>Gli effetti della politica fiscale sulla AD</vt:lpstr>
      <vt:lpstr>L’effetto moltiplicatore</vt:lpstr>
      <vt:lpstr>Il moltiplicatore keynesiano</vt:lpstr>
      <vt:lpstr>L’effetto spiazzamento</vt:lpstr>
      <vt:lpstr>Il moltiplicatore netto</vt:lpstr>
      <vt:lpstr>Presentazione standard di PowerPoint</vt:lpstr>
      <vt:lpstr>La riduzione delle imposte</vt:lpstr>
      <vt:lpstr>Pro e contro la stabilizzazione (1)</vt:lpstr>
      <vt:lpstr>Pro e contro la stabilizzazione (2)</vt:lpstr>
      <vt:lpstr>Una vecchia radio</vt:lpstr>
    </vt:vector>
  </TitlesOfParts>
  <Company>Università di Pisa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Nicola Giocoli</dc:creator>
  <cp:lastModifiedBy>nicola giocoli</cp:lastModifiedBy>
  <cp:revision>126</cp:revision>
  <cp:lastPrinted>2019-03-09T11:06:58Z</cp:lastPrinted>
  <dcterms:created xsi:type="dcterms:W3CDTF">2007-10-16T10:00:55Z</dcterms:created>
  <dcterms:modified xsi:type="dcterms:W3CDTF">2019-05-20T06:25:58Z</dcterms:modified>
</cp:coreProperties>
</file>