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2.jpeg" ContentType="image/jpeg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</p:sldIdLst>
  <p:sldSz cx="13004800" cy="9753600"/>
  <p:notesSz cx="6858000" cy="9144000"/>
  <p:defaultTextStyle>
    <a:lvl1pPr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1pPr>
    <a:lvl2pPr indent="2286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2pPr>
    <a:lvl3pPr indent="4572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3pPr>
    <a:lvl4pPr indent="6858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4pPr>
    <a:lvl5pPr indent="9144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5pPr>
    <a:lvl6pPr indent="11430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6pPr>
    <a:lvl7pPr indent="13716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7pPr>
    <a:lvl8pPr indent="16002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8pPr>
    <a:lvl9pPr indent="18288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000000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879BBB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879BBB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4B13F">
              <a:alpha val="90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882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78BC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left>
          <a:right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right>
          <a:top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top>
          <a:bottom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bottom>
          <a:insideH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insideH>
          <a:insideV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54545">
              <a:alpha val="41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282A2F"/>
        </a:fontRef>
        <a:srgbClr val="282A2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BD5C">
              <a:alpha val="82000"/>
            </a:srgbClr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254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94B285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254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9487B7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254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7A8DB2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EDEDF">
              <a:alpha val="19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444C55">
              <a:alpha val="50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33373B">
              <a:alpha val="50000"/>
            </a:srgbClr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33373B">
              <a:alpha val="50000"/>
            </a:srgbClr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left>
          <a:right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right>
          <a:top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top>
          <a:bottom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bottom>
          <a:insideH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insideH>
          <a:insideV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0" name="Shape 3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>
            <p:ph type="title"/>
          </p:nvPr>
        </p:nvSpPr>
        <p:spPr>
          <a:xfrm>
            <a:off x="1270000" y="2616200"/>
            <a:ext cx="10464800" cy="2540000"/>
          </a:xfrm>
          <a:prstGeom prst="rect">
            <a:avLst/>
          </a:prstGeom>
        </p:spPr>
        <p:txBody>
          <a:bodyPr anchor="b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6" name="Shape 6"/>
          <p:cNvSpPr/>
          <p:nvPr>
            <p:ph type="body" idx="1"/>
          </p:nvPr>
        </p:nvSpPr>
        <p:spPr>
          <a:xfrm>
            <a:off x="1270000" y="5207000"/>
            <a:ext cx="10464800" cy="1663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>
            <p:ph type="title"/>
          </p:nvPr>
        </p:nvSpPr>
        <p:spPr>
          <a:xfrm>
            <a:off x="1181100" y="6794500"/>
            <a:ext cx="10642600" cy="15113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9" name="Shape 9"/>
          <p:cNvSpPr/>
          <p:nvPr>
            <p:ph type="body" idx="1"/>
          </p:nvPr>
        </p:nvSpPr>
        <p:spPr>
          <a:xfrm>
            <a:off x="1181100" y="8382000"/>
            <a:ext cx="10642600" cy="939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1270000" y="3606800"/>
            <a:ext cx="10464800" cy="25400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>
            <p:ph type="title"/>
          </p:nvPr>
        </p:nvSpPr>
        <p:spPr>
          <a:xfrm>
            <a:off x="609600" y="1155700"/>
            <a:ext cx="5994400" cy="3568700"/>
          </a:xfrm>
          <a:prstGeom prst="rect">
            <a:avLst/>
          </a:prstGeom>
        </p:spPr>
        <p:txBody>
          <a:bodyPr anchor="b"/>
          <a:lstStyle>
            <a:lvl1pPr>
              <a:defRPr sz="58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8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4" name="Shape 14"/>
          <p:cNvSpPr/>
          <p:nvPr>
            <p:ph type="body" idx="1"/>
          </p:nvPr>
        </p:nvSpPr>
        <p:spPr>
          <a:xfrm>
            <a:off x="609600" y="4762500"/>
            <a:ext cx="5994400" cy="3568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9" name="Shape 1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22" name="Shape 22"/>
          <p:cNvSpPr/>
          <p:nvPr>
            <p:ph type="body" idx="1"/>
          </p:nvPr>
        </p:nvSpPr>
        <p:spPr>
          <a:xfrm>
            <a:off x="1270000" y="2946400"/>
            <a:ext cx="5270500" cy="6096000"/>
          </a:xfrm>
          <a:prstGeom prst="rect">
            <a:avLst/>
          </a:prstGeom>
        </p:spPr>
        <p:txBody>
          <a:bodyPr/>
          <a:lstStyle>
            <a:lvl1pPr marL="4826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1pPr>
            <a:lvl2pPr marL="9652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2pPr>
            <a:lvl3pPr marL="14478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3pPr>
            <a:lvl4pPr marL="19304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4pPr>
            <a:lvl5pPr marL="24130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One</a:t>
            </a:r>
            <a:endParaRPr sz="32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Two</a:t>
            </a:r>
            <a:endParaRPr sz="32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Three</a:t>
            </a:r>
            <a:endParaRPr sz="32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Four</a:t>
            </a:r>
            <a:endParaRPr sz="32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>
            <p:ph type="body" idx="1"/>
          </p:nvPr>
        </p:nvSpPr>
        <p:spPr>
          <a:xfrm>
            <a:off x="1270000" y="1066800"/>
            <a:ext cx="10464800" cy="7620000"/>
          </a:xfrm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1270000" y="203200"/>
            <a:ext cx="10464800" cy="2540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1270000" y="2768600"/>
            <a:ext cx="10464800" cy="5740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buBlip>
                <a:blip r:embed="rId3"/>
              </a:buBlip>
            </a:lvl1pPr>
            <a:lvl2pPr>
              <a:buBlip>
                <a:blip r:embed="rId3"/>
              </a:buBlip>
            </a:lvl2pPr>
            <a:lvl3pPr>
              <a:buBlip>
                <a:blip r:embed="rId3"/>
              </a:buBlip>
            </a:lvl3pPr>
            <a:lvl4pPr>
              <a:buBlip>
                <a:blip r:embed="rId3"/>
              </a:buBlip>
            </a:lvl4pPr>
            <a:lvl5pPr>
              <a:buBlip>
                <a:blip r:embed="rId3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  <p:transition spd="med" advClick="1"/>
  <p:txStyles>
    <p:titleStyle>
      <a:lvl1pPr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1pPr>
      <a:lvl2pPr indent="2286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2pPr>
      <a:lvl3pPr indent="4572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3pPr>
      <a:lvl4pPr indent="6858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4pPr>
      <a:lvl5pPr indent="9144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5pPr>
      <a:lvl6pPr indent="11430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6pPr>
      <a:lvl7pPr indent="13716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7pPr>
      <a:lvl8pPr indent="16002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8pPr>
      <a:lvl9pPr indent="18288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9pPr>
    </p:titleStyle>
    <p:bodyStyle>
      <a:lvl1pPr marL="571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1pPr>
      <a:lvl2pPr marL="1143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2pPr>
      <a:lvl3pPr marL="1714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3pPr>
      <a:lvl4pPr marL="2286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4pPr>
      <a:lvl5pPr marL="2857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5pPr>
      <a:lvl6pPr marL="3429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6pPr>
      <a:lvl7pPr marL="4000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7pPr>
      <a:lvl8pPr marL="4572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8pPr>
      <a:lvl9pPr marL="5143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9pPr>
    </p:bodyStyle>
    <p:otherStyle>
      <a:lvl1pPr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1pPr>
      <a:lvl2pPr indent="2286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2pPr>
      <a:lvl3pPr indent="4572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3pPr>
      <a:lvl4pPr indent="6858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4pPr>
      <a:lvl5pPr indent="9144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5pPr>
      <a:lvl6pPr indent="11430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6pPr>
      <a:lvl7pPr indent="13716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7pPr>
      <a:lvl8pPr indent="16002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8pPr>
      <a:lvl9pPr indent="18288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2.png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Modi di acquisto della proprietà</a:t>
            </a:r>
          </a:p>
        </p:txBody>
      </p:sp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Specificazione: art. 940</a:t>
            </a:r>
            <a:endParaRPr sz="3600">
              <a:solidFill>
                <a:srgbClr val="FFFFFF"/>
              </a:solidFill>
            </a:endParaRPr>
          </a:p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una nuova cosa è formata dalla trasformazione della materia altrui</a:t>
            </a:r>
            <a:endParaRPr sz="3600">
              <a:solidFill>
                <a:srgbClr val="FFFFFF"/>
              </a:solidFill>
            </a:endParaRPr>
          </a:p>
          <a:p>
            <a:pPr lvl="0"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proprietà: confronto tra il valore della materia e il valore dell’opera</a:t>
            </a:r>
            <a:endParaRPr sz="3600">
              <a:solidFill>
                <a:srgbClr val="FFFFFF"/>
              </a:solidFill>
            </a:endParaRPr>
          </a:p>
          <a:p>
            <a:pPr lvl="0"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indennità</a:t>
            </a:r>
          </a:p>
        </p:txBody>
      </p:sp>
    </p:spTree>
  </p:cSld>
  <p:clrMapOvr>
    <a:masterClrMapping/>
  </p:clrMapOvr>
  <p:transition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/>
          <p:nvPr>
            <p:ph type="body" idx="1"/>
          </p:nvPr>
        </p:nvSpPr>
        <p:spPr>
          <a:xfrm>
            <a:off x="432444" y="391666"/>
            <a:ext cx="12139912" cy="8970268"/>
          </a:xfrm>
          <a:prstGeom prst="rect">
            <a:avLst/>
          </a:prstGeom>
        </p:spPr>
        <p:txBody>
          <a:bodyPr/>
          <a:lstStyle/>
          <a:p>
            <a:pPr lvl="0" marL="0" indent="0" defTabSz="310895">
              <a:spcBef>
                <a:spcPts val="2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4692">
                <a:solidFill>
                  <a:srgbClr val="FFFFFF"/>
                </a:solidFill>
              </a:rPr>
              <a:t>Incrementi fluviali </a:t>
            </a:r>
            <a:endParaRPr sz="4692">
              <a:solidFill>
                <a:srgbClr val="FFFFFF"/>
              </a:solidFill>
            </a:endParaRPr>
          </a:p>
          <a:p>
            <a:pPr lvl="0" marL="388620" indent="-388620" defTabSz="310895">
              <a:spcBef>
                <a:spcPts val="2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448">
                <a:solidFill>
                  <a:srgbClr val="FFFFFF"/>
                </a:solidFill>
              </a:rPr>
              <a:t>alluvione: art. 941</a:t>
            </a:r>
            <a:endParaRPr sz="2448">
              <a:solidFill>
                <a:srgbClr val="FFFFFF"/>
              </a:solidFill>
            </a:endParaRPr>
          </a:p>
          <a:p>
            <a:pPr lvl="1" marL="777240" indent="-388620" defTabSz="310895">
              <a:spcBef>
                <a:spcPts val="2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448">
                <a:solidFill>
                  <a:srgbClr val="FFFFFF"/>
                </a:solidFill>
              </a:rPr>
              <a:t>acquisto delle unioni di terra e degli incrementi fluviali formatisi successivamente, impercettibilmente e spontaneamente nei fondi posti lungo le rive dei fiumi o torrenti, a favore dei proprietari dei fondi stessi, salvo quanto è disposto dalle leggi speciali</a:t>
            </a:r>
            <a:endParaRPr sz="2448">
              <a:solidFill>
                <a:srgbClr val="FFFFFF"/>
              </a:solidFill>
            </a:endParaRPr>
          </a:p>
          <a:p>
            <a:pPr lvl="0" marL="388620" indent="-388620" defTabSz="310895">
              <a:spcBef>
                <a:spcPts val="2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448">
                <a:solidFill>
                  <a:srgbClr val="FFFFFF"/>
                </a:solidFill>
              </a:rPr>
              <a:t>avulsione: art. 944 </a:t>
            </a:r>
            <a:endParaRPr sz="2448">
              <a:solidFill>
                <a:srgbClr val="FFFFFF"/>
              </a:solidFill>
            </a:endParaRPr>
          </a:p>
          <a:p>
            <a:pPr lvl="1" marL="777240" indent="-388620" defTabSz="310895">
              <a:spcBef>
                <a:spcPts val="2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448">
                <a:solidFill>
                  <a:srgbClr val="FFFFFF"/>
                </a:solidFill>
              </a:rPr>
              <a:t>acquisto della proprietà a vantaggio del proprietario del fondo al quale si è unita una porzione di terreno considerevole e riconoscibile trascinata da altro fondo per forza dell’acqua corrente </a:t>
            </a:r>
            <a:endParaRPr sz="2448">
              <a:solidFill>
                <a:srgbClr val="FFFFFF"/>
              </a:solidFill>
            </a:endParaRPr>
          </a:p>
          <a:p>
            <a:pPr lvl="2" marL="1165860" indent="-388620" defTabSz="310895">
              <a:spcBef>
                <a:spcPts val="2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448">
                <a:solidFill>
                  <a:srgbClr val="FFFFFF"/>
                </a:solidFill>
              </a:rPr>
              <a:t>indennità “nei limiti del maggior valore recato al fondo”. </a:t>
            </a:r>
            <a:endParaRPr sz="2448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 defTabSz="251460">
              <a:defRPr sz="1800">
                <a:solidFill>
                  <a:srgbClr val="000000"/>
                </a:solidFill>
              </a:defRPr>
            </a:pPr>
            <a:r>
              <a:rPr sz="3960">
                <a:solidFill>
                  <a:srgbClr val="FFFFFF"/>
                </a:solidFill>
              </a:rPr>
              <a:t>Le azioni a tutela della proprietà</a:t>
            </a:r>
            <a:endParaRPr sz="3960">
              <a:solidFill>
                <a:srgbClr val="FFFFFF"/>
              </a:solidFill>
            </a:endParaRPr>
          </a:p>
          <a:p>
            <a:pPr lvl="0" defTabSz="251460">
              <a:defRPr sz="1800">
                <a:solidFill>
                  <a:srgbClr val="000000"/>
                </a:solidFill>
              </a:defRPr>
            </a:pPr>
            <a:r>
              <a:rPr sz="3960">
                <a:solidFill>
                  <a:srgbClr val="FFFFFF"/>
                </a:solidFill>
              </a:rPr>
              <a:t>rivendica, negatoria, regolamento dei confini, apposizione di termini</a:t>
            </a:r>
          </a:p>
        </p:txBody>
      </p:sp>
    </p:spTree>
  </p:cSld>
  <p:clrMapOvr>
    <a:masterClrMapping/>
  </p:clrMapOvr>
  <p:transition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>
            <p:ph type="body" idx="1"/>
          </p:nvPr>
        </p:nvSpPr>
        <p:spPr>
          <a:xfrm>
            <a:off x="502046" y="434131"/>
            <a:ext cx="12485838" cy="9021218"/>
          </a:xfrm>
          <a:prstGeom prst="rect">
            <a:avLst/>
          </a:prstGeom>
        </p:spPr>
        <p:txBody>
          <a:bodyPr/>
          <a:lstStyle/>
          <a:p>
            <a:pPr lvl="0" marL="0" indent="0" defTabSz="425195">
              <a:spcBef>
                <a:spcPts val="33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48">
                <a:solidFill>
                  <a:srgbClr val="FFFFFF"/>
                </a:solidFill>
              </a:rPr>
              <a:t>Azione di rivendicazione: art. 948 </a:t>
            </a:r>
            <a:endParaRPr sz="3348">
              <a:solidFill>
                <a:srgbClr val="FFFFFF"/>
              </a:solidFill>
            </a:endParaRPr>
          </a:p>
          <a:p>
            <a:pPr lvl="0" marL="0" indent="0" defTabSz="425195">
              <a:spcBef>
                <a:spcPts val="33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48">
                <a:solidFill>
                  <a:srgbClr val="FFFFFF"/>
                </a:solidFill>
              </a:rPr>
              <a:t>• Condanna alla restituzione del bene, previo accertamento del diritto del proprietario </a:t>
            </a:r>
            <a:endParaRPr sz="3348">
              <a:solidFill>
                <a:srgbClr val="FFFFFF"/>
              </a:solidFill>
            </a:endParaRPr>
          </a:p>
          <a:p>
            <a:pPr lvl="1" marL="0" indent="212597" defTabSz="425195">
              <a:spcBef>
                <a:spcPts val="33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48">
                <a:solidFill>
                  <a:srgbClr val="FFFFFF"/>
                </a:solidFill>
              </a:rPr>
              <a:t>• Prova «diabolica» </a:t>
            </a:r>
            <a:endParaRPr sz="3348">
              <a:solidFill>
                <a:srgbClr val="FFFFFF"/>
              </a:solidFill>
            </a:endParaRPr>
          </a:p>
          <a:p>
            <a:pPr lvl="1" marL="1062989" indent="-531494" defTabSz="425195">
              <a:spcBef>
                <a:spcPts val="3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348">
                <a:solidFill>
                  <a:srgbClr val="FFFFFF"/>
                </a:solidFill>
              </a:rPr>
              <a:t>acquisto legittimo dei vari danti causa dell’attore, fino a risalire ad un acquisto a titolo originario</a:t>
            </a:r>
            <a:endParaRPr sz="3348">
              <a:solidFill>
                <a:srgbClr val="FFFFFF"/>
              </a:solidFill>
            </a:endParaRPr>
          </a:p>
          <a:p>
            <a:pPr lvl="3" marL="2125979" indent="-531494" defTabSz="425195">
              <a:spcBef>
                <a:spcPts val="3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348">
                <a:solidFill>
                  <a:srgbClr val="FFFFFF"/>
                </a:solidFill>
              </a:rPr>
              <a:t>causalità dei trasferimenti  </a:t>
            </a:r>
            <a:endParaRPr sz="3348">
              <a:solidFill>
                <a:srgbClr val="FFFFFF"/>
              </a:solidFill>
            </a:endParaRPr>
          </a:p>
          <a:p>
            <a:pPr lvl="0" marL="531494" indent="-531494" defTabSz="425195">
              <a:spcBef>
                <a:spcPts val="3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348">
                <a:solidFill>
                  <a:srgbClr val="FFFFFF"/>
                </a:solidFill>
              </a:rPr>
              <a:t>	Tutela reale: erga omnes </a:t>
            </a:r>
            <a:endParaRPr sz="3348">
              <a:solidFill>
                <a:srgbClr val="FFFFFF"/>
              </a:solidFill>
            </a:endParaRPr>
          </a:p>
          <a:p>
            <a:pPr lvl="0" marL="531494" indent="-531494" defTabSz="425195">
              <a:spcBef>
                <a:spcPts val="3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348">
                <a:solidFill>
                  <a:srgbClr val="FFFFFF"/>
                </a:solidFill>
              </a:rPr>
              <a:t> 948/3: imprescrittibilità (ma: usucapuione) </a:t>
            </a:r>
          </a:p>
        </p:txBody>
      </p:sp>
    </p:spTree>
  </p:cSld>
  <p:clrMapOvr>
    <a:masterClrMapping/>
  </p:clrMapOvr>
  <p:transition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0" indent="0" defTabSz="347472">
              <a:spcBef>
                <a:spcPts val="2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75">
                <a:solidFill>
                  <a:srgbClr val="FFFFFF"/>
                </a:solidFill>
              </a:rPr>
              <a:t>Azione negatoria: art. 948</a:t>
            </a:r>
            <a:endParaRPr sz="3875">
              <a:solidFill>
                <a:srgbClr val="FFFFFF"/>
              </a:solidFill>
            </a:endParaRPr>
          </a:p>
          <a:p>
            <a:pPr lvl="0" marL="434340" indent="-434340" defTabSz="347472">
              <a:spcBef>
                <a:spcPts val="2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736">
                <a:solidFill>
                  <a:srgbClr val="FFFFFF"/>
                </a:solidFill>
              </a:rPr>
              <a:t>Accertamento della libertà del fondo da DRM</a:t>
            </a:r>
            <a:endParaRPr sz="2736">
              <a:solidFill>
                <a:srgbClr val="FFFFFF"/>
              </a:solidFill>
            </a:endParaRPr>
          </a:p>
          <a:p>
            <a:pPr lvl="1" marL="868680" indent="-434340" defTabSz="347472">
              <a:spcBef>
                <a:spcPts val="2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736">
                <a:solidFill>
                  <a:srgbClr val="FFFFFF"/>
                </a:solidFill>
              </a:rPr>
              <a:t> «motivo di temere pregiudizio»: costi dell’incertezza</a:t>
            </a:r>
            <a:endParaRPr sz="2736">
              <a:solidFill>
                <a:srgbClr val="FFFFFF"/>
              </a:solidFill>
            </a:endParaRPr>
          </a:p>
          <a:p>
            <a:pPr lvl="1" marL="868680" indent="-434340" defTabSz="347472">
              <a:spcBef>
                <a:spcPts val="2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736">
                <a:solidFill>
                  <a:srgbClr val="FFFFFF"/>
                </a:solidFill>
              </a:rPr>
              <a:t>inibitoria (ordine di cessazione delle molestie o delle turbative), ripristinatoria (rimozione delle opere) risarcitoria </a:t>
            </a:r>
            <a:endParaRPr sz="2736">
              <a:solidFill>
                <a:srgbClr val="FFFFFF"/>
              </a:solidFill>
            </a:endParaRPr>
          </a:p>
          <a:p>
            <a:pPr lvl="0" marL="0" indent="0" defTabSz="347472">
              <a:spcBef>
                <a:spcPts val="2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736">
                <a:solidFill>
                  <a:srgbClr val="FFFFFF"/>
                </a:solidFill>
              </a:rPr>
              <a:t>		•  presunzione di libertà del bene:</a:t>
            </a:r>
            <a:endParaRPr sz="2736">
              <a:solidFill>
                <a:srgbClr val="FFFFFF"/>
              </a:solidFill>
            </a:endParaRPr>
          </a:p>
          <a:p>
            <a:pPr lvl="4" marL="2171700" indent="-434340" defTabSz="347472">
              <a:spcBef>
                <a:spcPts val="2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736">
                <a:solidFill>
                  <a:srgbClr val="FFFFFF"/>
                </a:solidFill>
              </a:rPr>
              <a:t>ODP: convenuto (cfr. art. 2697/2) </a:t>
            </a:r>
            <a:endParaRPr sz="2736">
              <a:solidFill>
                <a:srgbClr val="FFFFFF"/>
              </a:solidFill>
            </a:endParaRPr>
          </a:p>
          <a:p>
            <a:pPr lvl="0" marL="0" indent="0" defTabSz="347472">
              <a:spcBef>
                <a:spcPts val="2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736">
                <a:solidFill>
                  <a:srgbClr val="FFFFFF"/>
                </a:solidFill>
              </a:rPr>
              <a:t>		•  imprescrittibile (ma: usucapione)</a:t>
            </a:r>
          </a:p>
        </p:txBody>
      </p:sp>
    </p:spTree>
  </p:cSld>
  <p:clrMapOvr>
    <a:masterClrMapping/>
  </p:clrMapOvr>
  <p:transition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>
            <p:ph type="body" idx="1"/>
          </p:nvPr>
        </p:nvSpPr>
        <p:spPr>
          <a:xfrm>
            <a:off x="497631" y="399901"/>
            <a:ext cx="12009538" cy="8953798"/>
          </a:xfrm>
          <a:prstGeom prst="rect">
            <a:avLst/>
          </a:prstGeom>
        </p:spPr>
        <p:txBody>
          <a:bodyPr/>
          <a:lstStyle/>
          <a:p>
            <a:pPr lvl="0" marL="0" indent="0" defTabSz="365760">
              <a:spcBef>
                <a:spcPts val="2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880">
                <a:solidFill>
                  <a:srgbClr val="FFFFFF"/>
                </a:solidFill>
              </a:rPr>
              <a:t>Regolamento di confini (art. 950) </a:t>
            </a:r>
            <a:endParaRPr sz="2880">
              <a:solidFill>
                <a:srgbClr val="FFFFFF"/>
              </a:solidFill>
            </a:endParaRPr>
          </a:p>
          <a:p>
            <a:pPr lvl="0" marL="0" indent="0" defTabSz="365760">
              <a:spcBef>
                <a:spcPts val="2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880">
                <a:solidFill>
                  <a:srgbClr val="FFFFFF"/>
                </a:solidFill>
              </a:rPr>
              <a:t>identificare il confine tra fondi se la linea di demarcazione è incerta</a:t>
            </a:r>
            <a:endParaRPr sz="2880">
              <a:solidFill>
                <a:srgbClr val="FFFFFF"/>
              </a:solidFill>
            </a:endParaRPr>
          </a:p>
          <a:p>
            <a:pPr lvl="1" marL="914400" indent="-457200" defTabSz="365760">
              <a:spcBef>
                <a:spcPts val="2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880">
                <a:solidFill>
                  <a:srgbClr val="FFFFFF"/>
                </a:solidFill>
              </a:rPr>
              <a:t>incertezza oggettiva: mancanza di un limite apparente</a:t>
            </a:r>
            <a:endParaRPr sz="2880">
              <a:solidFill>
                <a:srgbClr val="FFFFFF"/>
              </a:solidFill>
            </a:endParaRPr>
          </a:p>
          <a:p>
            <a:pPr lvl="1" marL="914400" indent="-457200" defTabSz="365760">
              <a:spcBef>
                <a:spcPts val="2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880">
                <a:solidFill>
                  <a:srgbClr val="FFFFFF"/>
                </a:solidFill>
              </a:rPr>
              <a:t>incertezza soggettiva: discrepanza tra il limite apparente e il limite reale (: titolo di acquisto)</a:t>
            </a:r>
            <a:endParaRPr sz="2880">
              <a:solidFill>
                <a:srgbClr val="FFFFFF"/>
              </a:solidFill>
            </a:endParaRPr>
          </a:p>
          <a:p>
            <a:pPr lvl="0" marL="457200" indent="-457200" defTabSz="365760">
              <a:spcBef>
                <a:spcPts val="2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880">
                <a:solidFill>
                  <a:srgbClr val="FFFFFF"/>
                </a:solidFill>
              </a:rPr>
              <a:t>ODP simmetrico, con ogni mezzo</a:t>
            </a:r>
            <a:endParaRPr sz="2880">
              <a:solidFill>
                <a:srgbClr val="FFFFFF"/>
              </a:solidFill>
            </a:endParaRPr>
          </a:p>
          <a:p>
            <a:pPr lvl="1" marL="914400" indent="-457200" defTabSz="365760">
              <a:spcBef>
                <a:spcPts val="2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880">
                <a:solidFill>
                  <a:srgbClr val="FFFFFF"/>
                </a:solidFill>
              </a:rPr>
              <a:t>comune interesse</a:t>
            </a:r>
            <a:endParaRPr sz="2880">
              <a:solidFill>
                <a:srgbClr val="FFFFFF"/>
              </a:solidFill>
            </a:endParaRPr>
          </a:p>
          <a:p>
            <a:pPr lvl="0" marL="0" indent="0" defTabSz="365760">
              <a:spcBef>
                <a:spcPts val="2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880">
                <a:solidFill>
                  <a:srgbClr val="FFFFFF"/>
                </a:solidFill>
              </a:rPr>
              <a:t> ≠ rivendica: l’incertezza riguarda il limite spaziale di due fondi di cui è certa l’appartenenza (conflitto, non di titoli, ma di fondi)</a:t>
            </a:r>
          </a:p>
        </p:txBody>
      </p:sp>
    </p:spTree>
  </p:cSld>
  <p:clrMapOvr>
    <a:masterClrMapping/>
  </p:clrMapOvr>
  <p:transition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Apposizione di termini: art. 951 </a:t>
            </a:r>
            <a:endParaRPr sz="3600">
              <a:solidFill>
                <a:srgbClr val="FFFFFF"/>
              </a:solidFill>
            </a:endParaRPr>
          </a:p>
          <a:p>
            <a:pPr lvl="1"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i segni materiali che tracciano il confine e lo rendono visibile mancano o sono divenuti irriconoscibili</a:t>
            </a:r>
            <a:endParaRPr sz="3600">
              <a:solidFill>
                <a:srgbClr val="FFFFFF"/>
              </a:solidFill>
            </a:endParaRPr>
          </a:p>
          <a:p>
            <a:pPr lvl="1"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Attore: traccia/ripristino del confine col concorso necessario del proprietario confinante</a:t>
            </a:r>
          </a:p>
        </p:txBody>
      </p:sp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0" indent="0" defTabSz="283463">
              <a:spcBef>
                <a:spcPts val="22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100">
                <a:solidFill>
                  <a:srgbClr val="FFFFFF"/>
                </a:solidFill>
              </a:rPr>
              <a:t>Modi di acquisto della proprietà: art. 922 </a:t>
            </a:r>
            <a:r>
              <a:rPr sz="2232">
                <a:solidFill>
                  <a:srgbClr val="FFFFFF"/>
                </a:solidFill>
              </a:rPr>
              <a:t> </a:t>
            </a:r>
            <a:endParaRPr sz="2232">
              <a:solidFill>
                <a:srgbClr val="FFFFFF"/>
              </a:solidFill>
            </a:endParaRPr>
          </a:p>
          <a:p>
            <a:pPr lvl="1" marL="708659" indent="-354329" defTabSz="283463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32">
                <a:solidFill>
                  <a:srgbClr val="FFFFFF"/>
                </a:solidFill>
              </a:rPr>
              <a:t>a titolo derivativo : contratto, successione (legittima, testamentaria)</a:t>
            </a:r>
            <a:endParaRPr sz="2232">
              <a:solidFill>
                <a:srgbClr val="FFFFFF"/>
              </a:solidFill>
            </a:endParaRPr>
          </a:p>
          <a:p>
            <a:pPr lvl="2" marL="1062989" indent="-354329" defTabSz="283463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32">
                <a:solidFill>
                  <a:srgbClr val="FFFFFF"/>
                </a:solidFill>
              </a:rPr>
              <a:t>il diritto di proprietà deriva dal diritto del dante causa</a:t>
            </a:r>
            <a:endParaRPr sz="2232">
              <a:solidFill>
                <a:srgbClr val="FFFFFF"/>
              </a:solidFill>
            </a:endParaRPr>
          </a:p>
          <a:p>
            <a:pPr lvl="3" marL="1417319" indent="-354329" defTabSz="283463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32">
                <a:solidFill>
                  <a:srgbClr val="FFFFFF"/>
                </a:solidFill>
              </a:rPr>
              <a:t>	nemo plus iuris transferre potest quam ipse habet</a:t>
            </a:r>
            <a:endParaRPr sz="2232">
              <a:solidFill>
                <a:srgbClr val="FFFFFF"/>
              </a:solidFill>
            </a:endParaRPr>
          </a:p>
          <a:p>
            <a:pPr lvl="3" marL="1417319" indent="-354329" defTabSz="283463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32">
                <a:solidFill>
                  <a:srgbClr val="FFFFFF"/>
                </a:solidFill>
              </a:rPr>
              <a:t>resoluto iure, dantis resolvitur et ius accipientis </a:t>
            </a:r>
            <a:br>
              <a:rPr sz="2232">
                <a:solidFill>
                  <a:srgbClr val="FFFFFF"/>
                </a:solidFill>
              </a:rPr>
            </a:br>
            <a:r>
              <a:rPr sz="2232">
                <a:solidFill>
                  <a:srgbClr val="FFFFFF"/>
                </a:solidFill>
              </a:rPr>
              <a:t>• Cfr. 2901 (azione revocatoria). </a:t>
            </a:r>
            <a:endParaRPr sz="2232">
              <a:solidFill>
                <a:srgbClr val="FFFFFF"/>
              </a:solidFill>
            </a:endParaRPr>
          </a:p>
          <a:p>
            <a:pPr lvl="1" marL="708659" indent="-354329" defTabSz="283463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32">
                <a:solidFill>
                  <a:srgbClr val="FFFFFF"/>
                </a:solidFill>
              </a:rPr>
              <a:t> a titolo originario: occupazione, invenzione, accessione, specificazione, unione o commistione, usucapione </a:t>
            </a:r>
            <a:endParaRPr sz="2232">
              <a:solidFill>
                <a:srgbClr val="FFFFFF"/>
              </a:solidFill>
            </a:endParaRPr>
          </a:p>
          <a:p>
            <a:pPr lvl="2" marL="1062989" indent="-354329" defTabSz="283463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32">
                <a:solidFill>
                  <a:srgbClr val="FFFFFF"/>
                </a:solidFill>
              </a:rPr>
              <a:t>si costituiscono ex novo in virtù di un determinato fatto</a:t>
            </a:r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0" indent="0" defTabSz="388620">
              <a:spcBef>
                <a:spcPts val="3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4760">
                <a:solidFill>
                  <a:srgbClr val="FFFFFF"/>
                </a:solidFill>
              </a:rPr>
              <a:t>Usucapione: 1158 ss.</a:t>
            </a:r>
            <a:endParaRPr sz="4760">
              <a:solidFill>
                <a:srgbClr val="FFFFFF"/>
              </a:solidFill>
            </a:endParaRPr>
          </a:p>
          <a:p>
            <a:pPr lvl="0" marL="0" indent="0" defTabSz="388620">
              <a:spcBef>
                <a:spcPts val="3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060">
                <a:solidFill>
                  <a:srgbClr val="FFFFFF"/>
                </a:solidFill>
              </a:rPr>
              <a:t>Modo di acquisto di DRG (BI, UM, BM) che si perfeziona mediante il possesso </a:t>
            </a:r>
            <a:r>
              <a:rPr sz="3060" u="sng">
                <a:solidFill>
                  <a:srgbClr val="FFFFFF"/>
                </a:solidFill>
              </a:rPr>
              <a:t>qualificato</a:t>
            </a:r>
            <a:endParaRPr sz="3060">
              <a:solidFill>
                <a:srgbClr val="FFFFFF"/>
              </a:solidFill>
            </a:endParaRPr>
          </a:p>
          <a:p>
            <a:pPr lvl="0" marL="0" indent="0" defTabSz="388620">
              <a:spcBef>
                <a:spcPts val="3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060">
                <a:solidFill>
                  <a:srgbClr val="FFFFFF"/>
                </a:solidFill>
              </a:rPr>
              <a:t>		•  Continuo: 1158 </a:t>
            </a:r>
            <a:endParaRPr sz="3060">
              <a:solidFill>
                <a:srgbClr val="FFFFFF"/>
              </a:solidFill>
            </a:endParaRPr>
          </a:p>
          <a:p>
            <a:pPr lvl="0" marL="0" indent="0" defTabSz="388620">
              <a:spcBef>
                <a:spcPts val="3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060">
                <a:solidFill>
                  <a:srgbClr val="FFFFFF"/>
                </a:solidFill>
              </a:rPr>
              <a:t>		•  Non interrotto: 1167 </a:t>
            </a:r>
            <a:endParaRPr sz="3060">
              <a:solidFill>
                <a:srgbClr val="FFFFFF"/>
              </a:solidFill>
            </a:endParaRPr>
          </a:p>
          <a:p>
            <a:pPr lvl="0" marL="0" indent="0" defTabSz="388620">
              <a:spcBef>
                <a:spcPts val="3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060">
                <a:solidFill>
                  <a:srgbClr val="FFFFFF"/>
                </a:solidFill>
              </a:rPr>
              <a:t>		•  Pacifico e pubblico: 1163 </a:t>
            </a:r>
            <a:endParaRPr sz="3060">
              <a:solidFill>
                <a:srgbClr val="FFFFFF"/>
              </a:solidFill>
            </a:endParaRPr>
          </a:p>
          <a:p>
            <a:pPr lvl="4" marL="2428875" indent="-485775" defTabSz="388620">
              <a:spcBef>
                <a:spcPts val="3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060">
                <a:solidFill>
                  <a:srgbClr val="FFFFFF"/>
                </a:solidFill>
              </a:rPr>
              <a:t>art. 1161: non si acquistano per usucapione le servitù non apparenti</a:t>
            </a:r>
          </a:p>
        </p:txBody>
      </p:sp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body" idx="1"/>
          </p:nvPr>
        </p:nvSpPr>
        <p:spPr>
          <a:xfrm>
            <a:off x="1270000" y="472330"/>
            <a:ext cx="10464800" cy="8808940"/>
          </a:xfrm>
          <a:prstGeom prst="rect">
            <a:avLst/>
          </a:prstGeom>
        </p:spPr>
        <p:txBody>
          <a:bodyPr/>
          <a:lstStyle/>
          <a:p>
            <a:pPr lvl="0" marL="0" indent="0" defTabSz="329184">
              <a:spcBef>
                <a:spcPts val="2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744">
                <a:solidFill>
                  <a:srgbClr val="FFFFFF"/>
                </a:solidFill>
              </a:rPr>
              <a:t>Usucapione abbreviata: artt. 1159</a:t>
            </a:r>
            <a:endParaRPr sz="3744">
              <a:solidFill>
                <a:srgbClr val="FFFFFF"/>
              </a:solidFill>
            </a:endParaRPr>
          </a:p>
          <a:p>
            <a:pPr lvl="0" marL="0" indent="0" defTabSz="329184">
              <a:spcBef>
                <a:spcPts val="2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acquisto (BI, BMR, UM) da un soggetto non legittimato </a:t>
            </a:r>
            <a:endParaRPr sz="2592">
              <a:solidFill>
                <a:srgbClr val="FFFFFF"/>
              </a:solidFill>
            </a:endParaRPr>
          </a:p>
          <a:p>
            <a:pPr lvl="1" marL="0" indent="164592" defTabSz="329184">
              <a:spcBef>
                <a:spcPts val="2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• Buona fede dell’acquirente</a:t>
            </a:r>
            <a:br>
              <a:rPr sz="2592">
                <a:solidFill>
                  <a:srgbClr val="FFFFFF"/>
                </a:solidFill>
              </a:rPr>
            </a:br>
            <a:r>
              <a:rPr sz="2592">
                <a:solidFill>
                  <a:srgbClr val="FFFFFF"/>
                </a:solidFill>
              </a:rPr>
              <a:t>• Titolo (astrattamente) idoneo e reso pubblico </a:t>
            </a:r>
            <a:endParaRPr sz="2592">
              <a:solidFill>
                <a:srgbClr val="FFFFFF"/>
              </a:solidFill>
            </a:endParaRPr>
          </a:p>
          <a:p>
            <a:pPr lvl="8" marL="0" indent="1316736" defTabSz="329184">
              <a:spcBef>
                <a:spcPts val="2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endParaRPr sz="2592">
              <a:solidFill>
                <a:srgbClr val="FFFFFF"/>
              </a:solidFill>
            </a:endParaRPr>
          </a:p>
          <a:p>
            <a:pPr lvl="2" marL="0" indent="329184" defTabSz="329184">
              <a:spcBef>
                <a:spcPts val="2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Acquisto per usucapione</a:t>
            </a:r>
            <a:endParaRPr sz="2592">
              <a:solidFill>
                <a:srgbClr val="FFFFFF"/>
              </a:solidFill>
            </a:endParaRPr>
          </a:p>
          <a:p>
            <a:pPr lvl="0" marL="0" indent="0" defTabSz="329184">
              <a:spcBef>
                <a:spcPts val="2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		•  Dieci anni dalla trascizione (BI) </a:t>
            </a:r>
            <a:endParaRPr sz="2592">
              <a:solidFill>
                <a:srgbClr val="FFFFFF"/>
              </a:solidFill>
            </a:endParaRPr>
          </a:p>
          <a:p>
            <a:pPr lvl="0" marL="0" indent="0" defTabSz="329184">
              <a:spcBef>
                <a:spcPts val="2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		•  Tre anni dalla iscrizione nei registri (BMR) </a:t>
            </a:r>
            <a:endParaRPr sz="2592">
              <a:solidFill>
                <a:srgbClr val="FFFFFF"/>
              </a:solidFill>
            </a:endParaRPr>
          </a:p>
          <a:p>
            <a:pPr lvl="0" marL="0" indent="0" defTabSz="329184">
              <a:spcBef>
                <a:spcPts val="2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		•  Dieci anni dall’acquisto (UM) </a:t>
            </a:r>
            <a:endParaRPr sz="2592">
              <a:solidFill>
                <a:srgbClr val="FFFFFF"/>
              </a:solidFill>
            </a:endParaRPr>
          </a:p>
          <a:p>
            <a:pPr lvl="0" marL="0" indent="0" defTabSz="329184">
              <a:spcBef>
                <a:spcPts val="2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cfr. art. 1153: acquisto a non domino di BM (rinvio)</a:t>
            </a:r>
            <a:br>
              <a:rPr sz="2592">
                <a:solidFill>
                  <a:srgbClr val="FFFFFF"/>
                </a:solidFill>
              </a:rPr>
            </a:br>
          </a:p>
        </p:txBody>
      </p:sp>
      <p:pic>
        <p:nvPicPr>
          <p:cNvPr id="39" name="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 rot="5400000">
            <a:off x="3840909" y="4127071"/>
            <a:ext cx="699478" cy="405069"/>
          </a:xfrm>
          <a:prstGeom prst="rect">
            <a:avLst/>
          </a:prstGeom>
        </p:spPr>
      </p:pic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/>
          <p:nvPr>
            <p:ph type="body" idx="1"/>
          </p:nvPr>
        </p:nvSpPr>
        <p:spPr>
          <a:xfrm>
            <a:off x="1168400" y="1066800"/>
            <a:ext cx="10464800" cy="7620000"/>
          </a:xfrm>
          <a:prstGeom prst="rect">
            <a:avLst/>
          </a:prstGeom>
        </p:spPr>
        <p:txBody>
          <a:bodyPr/>
          <a:lstStyle/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L’occupazione: art. 923</a:t>
            </a:r>
            <a:endParaRPr sz="3600">
              <a:solidFill>
                <a:srgbClr val="FFFFFF"/>
              </a:solidFill>
            </a:endParaRPr>
          </a:p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Modo di acquisto di BM (res nullius, res derelictae) per impossessamento</a:t>
            </a:r>
            <a:endParaRPr sz="3600">
              <a:solidFill>
                <a:srgbClr val="FFFFFF"/>
              </a:solidFill>
            </a:endParaRPr>
          </a:p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≠ fauna selvatica : patrimonio indisponibile dello Stato (l. 11 febbraio 1992, n. 157)</a:t>
            </a:r>
          </a:p>
        </p:txBody>
      </p:sp>
    </p:spTree>
  </p:cSld>
  <p:clrMapOvr>
    <a:masterClrMapping/>
  </p:clrMapOvr>
  <p:transition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/>
          <p:nvPr>
            <p:ph type="body" idx="1"/>
          </p:nvPr>
        </p:nvSpPr>
        <p:spPr>
          <a:xfrm>
            <a:off x="371822" y="184050"/>
            <a:ext cx="12261156" cy="8953700"/>
          </a:xfrm>
          <a:prstGeom prst="rect">
            <a:avLst/>
          </a:prstGeom>
        </p:spPr>
        <p:txBody>
          <a:bodyPr/>
          <a:lstStyle/>
          <a:p>
            <a:pPr lvl="0" marL="0" indent="0" defTabSz="443484">
              <a:spcBef>
                <a:spcPts val="3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492">
                <a:solidFill>
                  <a:srgbClr val="FFFFFF"/>
                </a:solidFill>
              </a:rPr>
              <a:t>L’invenzione : artt. 927 </a:t>
            </a:r>
            <a:endParaRPr sz="3492">
              <a:solidFill>
                <a:srgbClr val="FFFFFF"/>
              </a:solidFill>
            </a:endParaRPr>
          </a:p>
          <a:p>
            <a:pPr lvl="0" marL="0" indent="0" defTabSz="443484">
              <a:spcBef>
                <a:spcPts val="3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492">
                <a:solidFill>
                  <a:srgbClr val="FFFFFF"/>
                </a:solidFill>
              </a:rPr>
              <a:t>BM smarriti </a:t>
            </a:r>
            <a:endParaRPr sz="3492">
              <a:solidFill>
                <a:srgbClr val="FFFFFF"/>
              </a:solidFill>
            </a:endParaRPr>
          </a:p>
          <a:p>
            <a:pPr lvl="1" marL="1108710" indent="-554355" defTabSz="443484">
              <a:spcBef>
                <a:spcPts val="3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492">
                <a:solidFill>
                  <a:srgbClr val="FFFFFF"/>
                </a:solidFill>
              </a:rPr>
              <a:t>fattispecie a formazione progressiva </a:t>
            </a:r>
            <a:endParaRPr sz="3492">
              <a:solidFill>
                <a:srgbClr val="FFFFFF"/>
              </a:solidFill>
            </a:endParaRPr>
          </a:p>
          <a:p>
            <a:pPr lvl="3" marL="2217420" indent="-554355" defTabSz="443484">
              <a:spcBef>
                <a:spcPts val="3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492">
                <a:solidFill>
                  <a:srgbClr val="FFFFFF"/>
                </a:solidFill>
              </a:rPr>
              <a:t>ritrovamento </a:t>
            </a:r>
            <a:endParaRPr sz="3492">
              <a:solidFill>
                <a:srgbClr val="FFFFFF"/>
              </a:solidFill>
            </a:endParaRPr>
          </a:p>
          <a:p>
            <a:pPr lvl="3" marL="2217420" indent="-554355" defTabSz="443484">
              <a:spcBef>
                <a:spcPts val="3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492">
                <a:solidFill>
                  <a:srgbClr val="FFFFFF"/>
                </a:solidFill>
              </a:rPr>
              <a:t>decorso del tempo (senza reclamo) </a:t>
            </a:r>
            <a:endParaRPr sz="3492">
              <a:solidFill>
                <a:srgbClr val="FFFFFF"/>
              </a:solidFill>
            </a:endParaRPr>
          </a:p>
          <a:p>
            <a:pPr lvl="5" marL="3326129" indent="-554355" defTabSz="443484">
              <a:spcBef>
                <a:spcPts val="3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492">
                <a:solidFill>
                  <a:srgbClr val="FFFFFF"/>
                </a:solidFill>
              </a:rPr>
              <a:t>un anno dalla consegna al sindaco del luogo del ritrovamento</a:t>
            </a:r>
            <a:endParaRPr sz="3492">
              <a:solidFill>
                <a:srgbClr val="FFFFFF"/>
              </a:solidFill>
            </a:endParaRPr>
          </a:p>
          <a:p>
            <a:pPr lvl="2" marL="1663064" indent="-554355" defTabSz="443484">
              <a:spcBef>
                <a:spcPts val="3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492">
                <a:solidFill>
                  <a:srgbClr val="FFFFFF"/>
                </a:solidFill>
              </a:rPr>
              <a:t>≠ art. 932: tesoro</a:t>
            </a:r>
          </a:p>
        </p:txBody>
      </p:sp>
    </p:spTree>
  </p:cSld>
  <p:clrMapOvr>
    <a:masterClrMapping/>
  </p:clrMapOvr>
  <p:transition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>
            <p:ph type="body" idx="1"/>
          </p:nvPr>
        </p:nvSpPr>
        <p:spPr>
          <a:xfrm>
            <a:off x="356591" y="59853"/>
            <a:ext cx="12529197" cy="9633893"/>
          </a:xfrm>
          <a:prstGeom prst="rect">
            <a:avLst/>
          </a:prstGeom>
        </p:spPr>
        <p:txBody>
          <a:bodyPr anchor="b"/>
          <a:lstStyle/>
          <a:p>
            <a:pPr lvl="0" marL="0" indent="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920">
                <a:solidFill>
                  <a:srgbClr val="FFFFFF"/>
                </a:solidFill>
              </a:rPr>
              <a:t>ACCESSIONE: art. 934 ss.</a:t>
            </a:r>
            <a:endParaRPr sz="1920">
              <a:solidFill>
                <a:srgbClr val="FFFFFF"/>
              </a:solidFill>
            </a:endParaRPr>
          </a:p>
          <a:p>
            <a:pPr lvl="0" marL="0" indent="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unione di una BM (“accessorio”) a un BI “principale” : accessorium sequitur principale</a:t>
            </a:r>
            <a:endParaRPr sz="1440">
              <a:solidFill>
                <a:srgbClr val="FFFFFF"/>
              </a:solidFill>
            </a:endParaRPr>
          </a:p>
          <a:p>
            <a:pPr lvl="0" marL="228600" indent="-228600" defTabSz="182880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meccanismi correttivi (arricchimento senza causa; efficienza economica; bf soggettiva)</a:t>
            </a:r>
            <a:endParaRPr sz="1440">
              <a:solidFill>
                <a:srgbClr val="FFFFFF"/>
              </a:solidFill>
            </a:endParaRPr>
          </a:p>
          <a:p>
            <a:pPr lvl="1" marL="0" indent="9144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a) costruzioni, piantagioni, opere fatte dal proprietario </a:t>
            </a:r>
            <a:r>
              <a:rPr sz="1440" u="sng">
                <a:solidFill>
                  <a:srgbClr val="FFFFFF"/>
                </a:solidFill>
              </a:rPr>
              <a:t>del suolo</a:t>
            </a:r>
            <a:r>
              <a:rPr sz="1440">
                <a:solidFill>
                  <a:srgbClr val="FFFFFF"/>
                </a:solidFill>
              </a:rPr>
              <a:t> con materiali altrui (art. 935)</a:t>
            </a:r>
            <a:endParaRPr sz="1440">
              <a:solidFill>
                <a:srgbClr val="FFFFFF"/>
              </a:solidFill>
            </a:endParaRPr>
          </a:p>
          <a:p>
            <a:pPr lvl="2" marL="685800" indent="-228600" defTabSz="182880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obbligazione ex lege a carico del proprietario: arricchimento senza causa (art. 2041)</a:t>
            </a:r>
            <a:endParaRPr sz="1440">
              <a:solidFill>
                <a:srgbClr val="FFFFFF"/>
              </a:solidFill>
            </a:endParaRPr>
          </a:p>
          <a:p>
            <a:pPr lvl="3" marL="914400" indent="-228600" defTabSz="182880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 valore dei materiali</a:t>
            </a:r>
            <a:endParaRPr sz="1440">
              <a:solidFill>
                <a:srgbClr val="FFFFFF"/>
              </a:solidFill>
            </a:endParaRPr>
          </a:p>
          <a:p>
            <a:pPr lvl="3" marL="914400" indent="-228600" defTabSz="182880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 risarcimento del danno (colpa grave) </a:t>
            </a:r>
            <a:endParaRPr sz="1440">
              <a:solidFill>
                <a:srgbClr val="FFFFFF"/>
              </a:solidFill>
            </a:endParaRPr>
          </a:p>
          <a:p>
            <a:pPr lvl="2" marL="685800" indent="-228600" defTabSz="182880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se la separazione è possibile </a:t>
            </a:r>
            <a:r>
              <a:rPr sz="1440" u="sng">
                <a:solidFill>
                  <a:srgbClr val="FFFFFF"/>
                </a:solidFill>
              </a:rPr>
              <a:t>senza danneggiare l’opera:</a:t>
            </a:r>
            <a:r>
              <a:rPr sz="1440">
                <a:solidFill>
                  <a:srgbClr val="FFFFFF"/>
                </a:solidFill>
              </a:rPr>
              <a:t> ius tollendi (sei mesi)</a:t>
            </a:r>
            <a:endParaRPr sz="1440">
              <a:solidFill>
                <a:srgbClr val="FFFFFF"/>
              </a:solidFill>
            </a:endParaRPr>
          </a:p>
          <a:p>
            <a:pPr lvl="1" marL="0" indent="9144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b) costruzioni, piantagioni, opere eseguite dal proprietario </a:t>
            </a:r>
            <a:r>
              <a:rPr sz="1440" u="sng">
                <a:solidFill>
                  <a:srgbClr val="FFFFFF"/>
                </a:solidFill>
              </a:rPr>
              <a:t>dei materiali</a:t>
            </a:r>
            <a:r>
              <a:rPr sz="1440">
                <a:solidFill>
                  <a:srgbClr val="FFFFFF"/>
                </a:solidFill>
              </a:rPr>
              <a:t> sul fondo altrui (art. 936) </a:t>
            </a:r>
            <a:endParaRPr sz="1440">
              <a:solidFill>
                <a:srgbClr val="FFFFFF"/>
              </a:solidFill>
            </a:endParaRPr>
          </a:p>
          <a:p>
            <a:pPr lvl="1" marL="457200" indent="-228600" defTabSz="182880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la proprietà delle opere si acquista per incorporazione</a:t>
            </a:r>
            <a:endParaRPr sz="1440">
              <a:solidFill>
                <a:srgbClr val="FFFFFF"/>
              </a:solidFill>
            </a:endParaRPr>
          </a:p>
          <a:p>
            <a:pPr lvl="2" marL="685800" indent="-228600" defTabSz="182880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obbligazione ex lege (costo dell’opera/aumento di valore del fondo): 2041</a:t>
            </a:r>
            <a:endParaRPr sz="1440">
              <a:solidFill>
                <a:srgbClr val="FFFFFF"/>
              </a:solidFill>
            </a:endParaRPr>
          </a:p>
          <a:p>
            <a:pPr lvl="1" marL="457200" indent="-228600" defTabSz="182880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 il proprietario del suolo: ius tollendi (sei mesi dalla notizia) a spese dell’autore; risarcimento del danno </a:t>
            </a:r>
            <a:endParaRPr sz="1440">
              <a:solidFill>
                <a:srgbClr val="FFFFFF"/>
              </a:solidFill>
            </a:endParaRPr>
          </a:p>
          <a:p>
            <a:pPr lvl="2" marL="685800" indent="-228600" defTabSz="182880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≠ addizioni realizzate dal terzo in bf/senza opposizione del proprietario del suolo</a:t>
            </a:r>
            <a:endParaRPr sz="1440">
              <a:solidFill>
                <a:srgbClr val="FFFFFF"/>
              </a:solidFill>
            </a:endParaRPr>
          </a:p>
          <a:p>
            <a:pPr lvl="0" marL="0" indent="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  c) piantagioni, costruzioni, altre opere fatte da un terzo con materiali altrui (art. 937) </a:t>
            </a:r>
            <a:endParaRPr sz="1440">
              <a:solidFill>
                <a:srgbClr val="FFFFFF"/>
              </a:solidFill>
            </a:endParaRPr>
          </a:p>
          <a:p>
            <a:pPr lvl="2" marL="685800" indent="-228600" defTabSz="182880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se i materiali sono inseparabili: accessione immediata</a:t>
            </a:r>
            <a:endParaRPr sz="1440">
              <a:solidFill>
                <a:srgbClr val="FFFFFF"/>
              </a:solidFill>
            </a:endParaRPr>
          </a:p>
          <a:p>
            <a:pPr lvl="3" marL="914400" indent="-228600" defTabSz="182880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obbligazione ex lege (valore dei materiali; risarcimento del danno ulteriore): a carico dell’autore dell’opera: 2041</a:t>
            </a:r>
            <a:endParaRPr sz="1440">
              <a:solidFill>
                <a:srgbClr val="FFFFFF"/>
              </a:solidFill>
            </a:endParaRPr>
          </a:p>
          <a:p>
            <a:pPr lvl="4" marL="1143000" indent="-228600" defTabSz="182880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in solido col proprietario del terreno consapevole</a:t>
            </a:r>
            <a:endParaRPr sz="1440">
              <a:solidFill>
                <a:srgbClr val="FFFFFF"/>
              </a:solidFill>
            </a:endParaRPr>
          </a:p>
          <a:p>
            <a:pPr lvl="2" marL="685800" indent="-228600" defTabSz="182880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se i materiali sono separabili</a:t>
            </a:r>
            <a:endParaRPr sz="1440">
              <a:solidFill>
                <a:srgbClr val="FFFFFF"/>
              </a:solidFill>
            </a:endParaRPr>
          </a:p>
          <a:p>
            <a:pPr lvl="3" marL="914400" indent="-228600" defTabSz="182880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proprietario dei materiali: ius tollendi (sei mesi decorrenti dalla notizia)</a:t>
            </a:r>
            <a:endParaRPr sz="144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>
            <p:ph type="body" idx="1"/>
          </p:nvPr>
        </p:nvSpPr>
        <p:spPr>
          <a:xfrm>
            <a:off x="479921" y="408781"/>
            <a:ext cx="12132817" cy="9056539"/>
          </a:xfrm>
          <a:prstGeom prst="rect">
            <a:avLst/>
          </a:prstGeom>
        </p:spPr>
        <p:txBody>
          <a:bodyPr/>
          <a:lstStyle/>
          <a:p>
            <a:pPr lvl="0" marL="0" indent="0" defTabSz="333756">
              <a:spcBef>
                <a:spcPts val="2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628">
                <a:solidFill>
                  <a:srgbClr val="FFFFFF"/>
                </a:solidFill>
              </a:rPr>
              <a:t>Occupazione della porzione di un fondo attiguo (accessione invertita): art. 938</a:t>
            </a:r>
            <a:endParaRPr sz="2628">
              <a:solidFill>
                <a:srgbClr val="FFFFFF"/>
              </a:solidFill>
            </a:endParaRPr>
          </a:p>
          <a:p>
            <a:pPr lvl="0" marL="417195" indent="-417195" defTabSz="333756">
              <a:spcBef>
                <a:spcPts val="2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628">
                <a:solidFill>
                  <a:srgbClr val="FFFFFF"/>
                </a:solidFill>
              </a:rPr>
              <a:t>opera realizzata dall’autore</a:t>
            </a:r>
            <a:endParaRPr sz="2628">
              <a:solidFill>
                <a:srgbClr val="FFFFFF"/>
              </a:solidFill>
            </a:endParaRPr>
          </a:p>
          <a:p>
            <a:pPr lvl="1" marL="834390" indent="-417195" defTabSz="333756">
              <a:spcBef>
                <a:spcPts val="2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628">
                <a:solidFill>
                  <a:srgbClr val="FFFFFF"/>
                </a:solidFill>
              </a:rPr>
              <a:t>principalmente su fondo proprio, in BF</a:t>
            </a:r>
            <a:endParaRPr sz="2628">
              <a:solidFill>
                <a:srgbClr val="FFFFFF"/>
              </a:solidFill>
            </a:endParaRPr>
          </a:p>
          <a:p>
            <a:pPr lvl="1" marL="834390" indent="-417195" defTabSz="333756">
              <a:spcBef>
                <a:spcPts val="2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628">
                <a:solidFill>
                  <a:srgbClr val="FFFFFF"/>
                </a:solidFill>
              </a:rPr>
              <a:t>se il proprietario della porzione occupata non propone tempestivamente opposizione</a:t>
            </a:r>
            <a:endParaRPr sz="2628">
              <a:solidFill>
                <a:srgbClr val="FFFFFF"/>
              </a:solidFill>
            </a:endParaRPr>
          </a:p>
          <a:p>
            <a:pPr lvl="0" marL="417195" indent="-417195" defTabSz="333756">
              <a:spcBef>
                <a:spcPts val="2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628">
                <a:solidFill>
                  <a:srgbClr val="FFFFFF"/>
                </a:solidFill>
              </a:rPr>
              <a:t>sentenza costitutiva (= titolo dell’acquisto)</a:t>
            </a:r>
            <a:endParaRPr sz="2628">
              <a:solidFill>
                <a:srgbClr val="FFFFFF"/>
              </a:solidFill>
            </a:endParaRPr>
          </a:p>
          <a:p>
            <a:pPr lvl="1" marL="834390" indent="-417195" defTabSz="333756">
              <a:spcBef>
                <a:spcPts val="2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628">
                <a:solidFill>
                  <a:srgbClr val="FFFFFF"/>
                </a:solidFill>
              </a:rPr>
              <a:t> proprietà dell’edificio e della porzione  di fondo occupata è attribuita all’autore dell’opera</a:t>
            </a:r>
            <a:endParaRPr sz="2628">
              <a:solidFill>
                <a:srgbClr val="FFFFFF"/>
              </a:solidFill>
            </a:endParaRPr>
          </a:p>
          <a:p>
            <a:pPr lvl="1" marL="834390" indent="-417195" defTabSz="333756">
              <a:spcBef>
                <a:spcPts val="2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628">
                <a:solidFill>
                  <a:srgbClr val="FFFFFF"/>
                </a:solidFill>
              </a:rPr>
              <a:t>pagamento di un’indennità (due volte il valore del suolo)</a:t>
            </a:r>
            <a:endParaRPr sz="2628">
              <a:solidFill>
                <a:srgbClr val="FFFFFF"/>
              </a:solidFill>
            </a:endParaRPr>
          </a:p>
          <a:p>
            <a:pPr lvl="1" marL="834390" indent="-417195" defTabSz="333756">
              <a:spcBef>
                <a:spcPts val="2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628">
                <a:solidFill>
                  <a:srgbClr val="FFFFFF"/>
                </a:solidFill>
              </a:rPr>
              <a:t>risarcimento del danno (deprezzamento del valore del fondo residuo)</a:t>
            </a:r>
          </a:p>
        </p:txBody>
      </p:sp>
    </p:spTree>
  </p:cSld>
  <p:clrMapOvr>
    <a:masterClrMapping/>
  </p:clrMapOvr>
  <p:transition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/>
          <p:nvPr>
            <p:ph type="body" idx="1"/>
          </p:nvPr>
        </p:nvSpPr>
        <p:spPr>
          <a:xfrm>
            <a:off x="465484" y="462905"/>
            <a:ext cx="12073832" cy="8955931"/>
          </a:xfrm>
          <a:prstGeom prst="rect">
            <a:avLst/>
          </a:prstGeom>
        </p:spPr>
        <p:txBody>
          <a:bodyPr/>
          <a:lstStyle/>
          <a:p>
            <a:pPr lvl="0" marL="0" indent="0" defTabSz="265175">
              <a:spcBef>
                <a:spcPts val="2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4118">
                <a:solidFill>
                  <a:srgbClr val="FFFFFF"/>
                </a:solidFill>
              </a:rPr>
              <a:t>Unione e commistione: art. 939</a:t>
            </a:r>
            <a:endParaRPr sz="4118">
              <a:solidFill>
                <a:srgbClr val="FFFFFF"/>
              </a:solidFill>
            </a:endParaRPr>
          </a:p>
          <a:p>
            <a:pPr lvl="0" marL="0" indent="0" defTabSz="265175">
              <a:spcBef>
                <a:spcPts val="2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BM appartenenti a diversi proprietari, uniti o mescolate in modo da formare una cosa sola e da risultare inseparabili (o da essere separati solo con la perdita del valore economico dei beni)</a:t>
            </a:r>
            <a:endParaRPr sz="2088">
              <a:solidFill>
                <a:srgbClr val="FFFFFF"/>
              </a:solidFill>
            </a:endParaRPr>
          </a:p>
          <a:p>
            <a:pPr lvl="0" marL="331469" indent="-331469" defTabSz="265175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il proprietario del bene principale acquista la proprietà del bene accessorio</a:t>
            </a:r>
            <a:endParaRPr sz="2088">
              <a:solidFill>
                <a:srgbClr val="FFFFFF"/>
              </a:solidFill>
            </a:endParaRPr>
          </a:p>
          <a:p>
            <a:pPr lvl="1" marL="662939" indent="-331469" defTabSz="265175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indennità</a:t>
            </a:r>
            <a:endParaRPr sz="2088">
              <a:solidFill>
                <a:srgbClr val="FFFFFF"/>
              </a:solidFill>
            </a:endParaRPr>
          </a:p>
          <a:p>
            <a:pPr lvl="2" marL="994409" indent="-331469" defTabSz="265175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pari al valore del bene accessorio, se l’unione è avvenuta col consenso del proprietario del bene principale</a:t>
            </a:r>
            <a:endParaRPr sz="2088">
              <a:solidFill>
                <a:srgbClr val="FFFFFF"/>
              </a:solidFill>
            </a:endParaRPr>
          </a:p>
          <a:p>
            <a:pPr lvl="2" marL="994409" indent="-331469" defTabSz="265175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pari alla somma minore tra il valore del bene accessorio e l’aumento di valore del bene principale, se l’unione è avvenuta senza il consenso del proprietario del bene principale</a:t>
            </a:r>
            <a:endParaRPr sz="2088">
              <a:solidFill>
                <a:srgbClr val="FFFFFF"/>
              </a:solidFill>
            </a:endParaRPr>
          </a:p>
          <a:p>
            <a:pPr lvl="1" marL="662939" indent="-331469" defTabSz="265175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risarcimento</a:t>
            </a:r>
            <a:endParaRPr sz="2088">
              <a:solidFill>
                <a:srgbClr val="FFFFFF"/>
              </a:solidFill>
            </a:endParaRPr>
          </a:p>
          <a:p>
            <a:pPr lvl="2" marL="994409" indent="-331469" defTabSz="265175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colpa grave </a:t>
            </a:r>
            <a:endParaRPr sz="2088">
              <a:solidFill>
                <a:srgbClr val="FFFFFF"/>
              </a:solidFill>
            </a:endParaRPr>
          </a:p>
          <a:p>
            <a:pPr lvl="0" marL="331469" indent="-331469" defTabSz="265175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se non è possibile distinguere tra principale e accessorio: comproprietà pro quota</a:t>
            </a:r>
          </a:p>
        </p:txBody>
      </p:sp>
    </p:spTree>
  </p:cSld>
  <p:clrMapOvr>
    <a:masterClrMapping/>
  </p:clrMapOvr>
  <p:transition spd="med" advClick="1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2.jpe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2.jpeg"/></Relationships>

</file>

<file path=ppt/theme/theme1.xml><?xml version="1.0" encoding="utf-8"?>
<a:theme xmlns:a="http://schemas.openxmlformats.org/drawingml/2006/main" xmlns:r="http://schemas.openxmlformats.org/officeDocument/2006/relationships" name="Chalkboard">
  <a:themeElements>
    <a:clrScheme name="Chalkboard">
      <a:dk1>
        <a:srgbClr val="BC00FF"/>
      </a:dk1>
      <a:lt1>
        <a:srgbClr val="FFFFFF"/>
      </a:lt1>
      <a:dk2>
        <a:srgbClr val="51504D"/>
      </a:dk2>
      <a:lt2>
        <a:srgbClr val="CBC8C2"/>
      </a:lt2>
      <a:accent1>
        <a:srgbClr val="71B0E2"/>
      </a:accent1>
      <a:accent2>
        <a:srgbClr val="A8E685"/>
      </a:accent2>
      <a:accent3>
        <a:srgbClr val="FFE181"/>
      </a:accent3>
      <a:accent4>
        <a:srgbClr val="F2A057"/>
      </a:accent4>
      <a:accent5>
        <a:srgbClr val="FF7777"/>
      </a:accent5>
      <a:accent6>
        <a:srgbClr val="D4ABEF"/>
      </a:accent6>
      <a:hlink>
        <a:srgbClr val="0000FF"/>
      </a:hlink>
      <a:folHlink>
        <a:srgbClr val="FF00FF"/>
      </a:folHlink>
    </a:clrScheme>
    <a:fontScheme name="Chalkboard">
      <a:majorFont>
        <a:latin typeface="Chalkduster"/>
        <a:ea typeface="Chalkduster"/>
        <a:cs typeface="Chalkduster"/>
      </a:majorFont>
      <a:minorFont>
        <a:latin typeface="Chalkduster"/>
        <a:ea typeface="Chalkduster"/>
        <a:cs typeface="Chalkduster"/>
      </a:minorFont>
    </a:fontScheme>
    <a:fmtScheme name="Chalkbo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63500" dist="0" dir="162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63500" dist="25400" dir="2700000">
                <a:srgbClr val="000000">
                  <a:alpha val="70000"/>
                </a:srgbClr>
              </a:outerShdw>
            </a:effectLst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>
          <a:noFill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Chalkboard">
  <a:themeElements>
    <a:clrScheme name="Chalkboard">
      <a:dk1>
        <a:srgbClr val="000000"/>
      </a:dk1>
      <a:lt1>
        <a:srgbClr val="FFFFFF"/>
      </a:lt1>
      <a:dk2>
        <a:srgbClr val="51504D"/>
      </a:dk2>
      <a:lt2>
        <a:srgbClr val="CBC8C2"/>
      </a:lt2>
      <a:accent1>
        <a:srgbClr val="71B0E2"/>
      </a:accent1>
      <a:accent2>
        <a:srgbClr val="A8E685"/>
      </a:accent2>
      <a:accent3>
        <a:srgbClr val="FFE181"/>
      </a:accent3>
      <a:accent4>
        <a:srgbClr val="F2A057"/>
      </a:accent4>
      <a:accent5>
        <a:srgbClr val="FF7777"/>
      </a:accent5>
      <a:accent6>
        <a:srgbClr val="D4ABEF"/>
      </a:accent6>
      <a:hlink>
        <a:srgbClr val="0000FF"/>
      </a:hlink>
      <a:folHlink>
        <a:srgbClr val="FF00FF"/>
      </a:folHlink>
    </a:clrScheme>
    <a:fontScheme name="Chalkboard">
      <a:majorFont>
        <a:latin typeface="Chalkduster"/>
        <a:ea typeface="Chalkduster"/>
        <a:cs typeface="Chalkduster"/>
      </a:majorFont>
      <a:minorFont>
        <a:latin typeface="Chalkduster"/>
        <a:ea typeface="Chalkduster"/>
        <a:cs typeface="Chalkduster"/>
      </a:minorFont>
    </a:fontScheme>
    <a:fmtScheme name="Chalkbo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63500" dist="0" dir="162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63500" dist="25400" dir="2700000">
                <a:srgbClr val="000000">
                  <a:alpha val="70000"/>
                </a:srgbClr>
              </a:outerShdw>
            </a:effectLst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>
          <a:noFill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