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0" r:id="rId3"/>
    <p:sldMasterId id="2147483685" r:id="rId4"/>
    <p:sldMasterId id="2147483930" r:id="rId5"/>
  </p:sldMasterIdLst>
  <p:notesMasterIdLst>
    <p:notesMasterId r:id="rId66"/>
  </p:notesMasterIdLst>
  <p:handoutMasterIdLst>
    <p:handoutMasterId r:id="rId67"/>
  </p:handoutMasterIdLst>
  <p:sldIdLst>
    <p:sldId id="323" r:id="rId6"/>
    <p:sldId id="333" r:id="rId7"/>
    <p:sldId id="258" r:id="rId8"/>
    <p:sldId id="257" r:id="rId9"/>
    <p:sldId id="259" r:id="rId10"/>
    <p:sldId id="261" r:id="rId11"/>
    <p:sldId id="263" r:id="rId12"/>
    <p:sldId id="264" r:id="rId13"/>
    <p:sldId id="265" r:id="rId14"/>
    <p:sldId id="266" r:id="rId15"/>
    <p:sldId id="270" r:id="rId16"/>
    <p:sldId id="271" r:id="rId17"/>
    <p:sldId id="272" r:id="rId18"/>
    <p:sldId id="273" r:id="rId19"/>
    <p:sldId id="274" r:id="rId20"/>
    <p:sldId id="275" r:id="rId21"/>
    <p:sldId id="279" r:id="rId22"/>
    <p:sldId id="280" r:id="rId23"/>
    <p:sldId id="281" r:id="rId24"/>
    <p:sldId id="282" r:id="rId25"/>
    <p:sldId id="283" r:id="rId26"/>
    <p:sldId id="284" r:id="rId27"/>
    <p:sldId id="285" r:id="rId28"/>
    <p:sldId id="287" r:id="rId29"/>
    <p:sldId id="314" r:id="rId30"/>
    <p:sldId id="288" r:id="rId31"/>
    <p:sldId id="289" r:id="rId32"/>
    <p:sldId id="290" r:id="rId33"/>
    <p:sldId id="291" r:id="rId34"/>
    <p:sldId id="292" r:id="rId35"/>
    <p:sldId id="293" r:id="rId36"/>
    <p:sldId id="294" r:id="rId37"/>
    <p:sldId id="295" r:id="rId38"/>
    <p:sldId id="296" r:id="rId39"/>
    <p:sldId id="298" r:id="rId40"/>
    <p:sldId id="299" r:id="rId41"/>
    <p:sldId id="300" r:id="rId42"/>
    <p:sldId id="301" r:id="rId43"/>
    <p:sldId id="302" r:id="rId44"/>
    <p:sldId id="297" r:id="rId45"/>
    <p:sldId id="315" r:id="rId46"/>
    <p:sldId id="316" r:id="rId47"/>
    <p:sldId id="317" r:id="rId48"/>
    <p:sldId id="321" r:id="rId49"/>
    <p:sldId id="331" r:id="rId50"/>
    <p:sldId id="335" r:id="rId51"/>
    <p:sldId id="336" r:id="rId52"/>
    <p:sldId id="334" r:id="rId53"/>
    <p:sldId id="329" r:id="rId54"/>
    <p:sldId id="330" r:id="rId55"/>
    <p:sldId id="327" r:id="rId56"/>
    <p:sldId id="328" r:id="rId57"/>
    <p:sldId id="318" r:id="rId58"/>
    <p:sldId id="319" r:id="rId59"/>
    <p:sldId id="320" r:id="rId60"/>
    <p:sldId id="332" r:id="rId61"/>
    <p:sldId id="322" r:id="rId62"/>
    <p:sldId id="324" r:id="rId63"/>
    <p:sldId id="325" r:id="rId64"/>
    <p:sldId id="326" r:id="rId65"/>
  </p:sldIdLst>
  <p:sldSz cx="9144000" cy="6858000" type="screen4x3"/>
  <p:notesSz cx="6854825" cy="9750425"/>
  <p:defaultTextStyle>
    <a:defPPr>
      <a:defRPr lang="it-IT"/>
    </a:defPPr>
    <a:lvl1pPr algn="l" rtl="0" eaLnBrk="0" fontAlgn="base" hangingPunct="0">
      <a:spcBef>
        <a:spcPct val="0"/>
      </a:spcBef>
      <a:spcAft>
        <a:spcPct val="0"/>
      </a:spcAft>
      <a:defRPr sz="2000" kern="1200">
        <a:solidFill>
          <a:srgbClr val="000000"/>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000" kern="1200">
        <a:solidFill>
          <a:srgbClr val="000000"/>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000" kern="1200">
        <a:solidFill>
          <a:srgbClr val="000000"/>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000" kern="1200">
        <a:solidFill>
          <a:srgbClr val="000000"/>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0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20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20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20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20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DDE1"/>
    <a:srgbClr val="BADDE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498" autoAdjust="0"/>
    <p:restoredTop sz="94719" autoAdjust="0"/>
  </p:normalViewPr>
  <p:slideViewPr>
    <p:cSldViewPr>
      <p:cViewPr varScale="1">
        <p:scale>
          <a:sx n="60" d="100"/>
          <a:sy n="60" d="100"/>
        </p:scale>
        <p:origin x="108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83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presProps" Target="presProps.xml"/><Relationship Id="rId7" Type="http://schemas.openxmlformats.org/officeDocument/2006/relationships/slide" Target="slides/slide2.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notesMaster" Target="notesMasters/notesMaster1.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handoutMaster" Target="handoutMasters/handoutMaster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it-IT" altLang="it-IT"/>
          </a:p>
        </p:txBody>
      </p:sp>
      <p:sp>
        <p:nvSpPr>
          <p:cNvPr id="151555" name="Rectangle 3"/>
          <p:cNvSpPr>
            <a:spLocks noGrp="1" noChangeArrowheads="1"/>
          </p:cNvSpPr>
          <p:nvPr>
            <p:ph type="dt" sz="quarter" idx="1"/>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it-IT" altLang="it-IT"/>
          </a:p>
        </p:txBody>
      </p:sp>
      <p:sp>
        <p:nvSpPr>
          <p:cNvPr id="151556" name="Rectangle 4"/>
          <p:cNvSpPr>
            <a:spLocks noGrp="1" noChangeArrowheads="1"/>
          </p:cNvSpPr>
          <p:nvPr>
            <p:ph type="ftr" sz="quarter" idx="2"/>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it-IT" altLang="it-IT"/>
          </a:p>
        </p:txBody>
      </p:sp>
      <p:sp>
        <p:nvSpPr>
          <p:cNvPr id="151557" name="Rectangle 5"/>
          <p:cNvSpPr>
            <a:spLocks noGrp="1" noChangeArrowheads="1"/>
          </p:cNvSpPr>
          <p:nvPr>
            <p:ph type="sldNum" sz="quarter" idx="3"/>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E420842E-A9C7-4D3A-9789-C473B23BD4E4}"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it-IT" altLang="it-IT"/>
          </a:p>
        </p:txBody>
      </p:sp>
      <p:sp>
        <p:nvSpPr>
          <p:cNvPr id="4099" name="Rectangle 3"/>
          <p:cNvSpPr>
            <a:spLocks noGrp="1" noChangeArrowheads="1"/>
          </p:cNvSpPr>
          <p:nvPr>
            <p:ph type="dt" idx="1"/>
          </p:nvPr>
        </p:nvSpPr>
        <p:spPr bwMode="auto">
          <a:xfrm>
            <a:off x="3883025"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it-IT" altLang="it-IT"/>
          </a:p>
        </p:txBody>
      </p:sp>
      <p:sp>
        <p:nvSpPr>
          <p:cNvPr id="17412" name="Rectangle 4"/>
          <p:cNvSpPr>
            <a:spLocks noGrp="1" noRot="1" noChangeAspect="1" noChangeArrowheads="1" noTextEdit="1"/>
          </p:cNvSpPr>
          <p:nvPr>
            <p:ph type="sldImg" idx="2"/>
          </p:nvPr>
        </p:nvSpPr>
        <p:spPr bwMode="auto">
          <a:xfrm>
            <a:off x="990600" y="731838"/>
            <a:ext cx="4875213" cy="36560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630738"/>
            <a:ext cx="5483225" cy="43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noProof="0"/>
              <a:t>Fare clic per modificare gli stili del testo dello schema</a:t>
            </a:r>
          </a:p>
          <a:p>
            <a:pPr lvl="1"/>
            <a:r>
              <a:rPr lang="it-IT" altLang="it-IT" noProof="0"/>
              <a:t>Secondo livello</a:t>
            </a:r>
          </a:p>
          <a:p>
            <a:pPr lvl="2"/>
            <a:r>
              <a:rPr lang="it-IT" altLang="it-IT" noProof="0"/>
              <a:t>Terzo livello</a:t>
            </a:r>
          </a:p>
          <a:p>
            <a:pPr lvl="3"/>
            <a:r>
              <a:rPr lang="it-IT" altLang="it-IT" noProof="0"/>
              <a:t>Quarto livello</a:t>
            </a:r>
          </a:p>
          <a:p>
            <a:pPr lvl="4"/>
            <a:r>
              <a:rPr lang="it-IT" altLang="it-IT" noProof="0"/>
              <a:t>Quinto livello</a:t>
            </a:r>
          </a:p>
        </p:txBody>
      </p:sp>
      <p:sp>
        <p:nvSpPr>
          <p:cNvPr id="4102" name="Rectangle 6"/>
          <p:cNvSpPr>
            <a:spLocks noGrp="1" noChangeArrowheads="1"/>
          </p:cNvSpPr>
          <p:nvPr>
            <p:ph type="ftr" sz="quarter" idx="4"/>
          </p:nvPr>
        </p:nvSpPr>
        <p:spPr bwMode="auto">
          <a:xfrm>
            <a:off x="0"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it-IT" altLang="it-IT"/>
          </a:p>
        </p:txBody>
      </p:sp>
      <p:sp>
        <p:nvSpPr>
          <p:cNvPr id="4103" name="Rectangle 7"/>
          <p:cNvSpPr>
            <a:spLocks noGrp="1" noChangeArrowheads="1"/>
          </p:cNvSpPr>
          <p:nvPr>
            <p:ph type="sldNum" sz="quarter" idx="5"/>
          </p:nvPr>
        </p:nvSpPr>
        <p:spPr bwMode="auto">
          <a:xfrm>
            <a:off x="3883025"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0038E8ED-D346-49EF-AB01-2887C7A9C31F}"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B915011D-13F5-4937-9393-405A1ECE7ED9}" type="slidenum">
              <a:rPr lang="it-IT" altLang="it-IT" sz="1200" smtClean="0">
                <a:solidFill>
                  <a:schemeClr val="tx1"/>
                </a:solidFill>
              </a:rPr>
              <a:pPr/>
              <a:t>1</a:t>
            </a:fld>
            <a:endParaRPr lang="it-IT" altLang="it-IT" sz="1200">
              <a:solidFill>
                <a:schemeClr val="tx1"/>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BFE961DB-1498-4AC7-A5BD-69C0E087AD52}" type="slidenum">
              <a:rPr lang="it-IT" altLang="it-IT" sz="1200" smtClean="0">
                <a:solidFill>
                  <a:schemeClr val="tx1"/>
                </a:solidFill>
              </a:rPr>
              <a:pPr/>
              <a:t>11</a:t>
            </a:fld>
            <a:endParaRPr lang="it-IT" altLang="it-IT" sz="1200">
              <a:solidFill>
                <a:schemeClr val="tx1"/>
              </a:solidFill>
            </a:endParaRPr>
          </a:p>
        </p:txBody>
      </p:sp>
      <p:sp>
        <p:nvSpPr>
          <p:cNvPr id="38915"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16"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19</a:t>
            </a:r>
          </a:p>
        </p:txBody>
      </p:sp>
      <p:sp>
        <p:nvSpPr>
          <p:cNvPr id="38917"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18"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19"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20"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19</a:t>
            </a:r>
          </a:p>
        </p:txBody>
      </p:sp>
      <p:sp>
        <p:nvSpPr>
          <p:cNvPr id="38921"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22"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23"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24"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15</a:t>
            </a:r>
          </a:p>
        </p:txBody>
      </p:sp>
      <p:sp>
        <p:nvSpPr>
          <p:cNvPr id="38925"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26"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8927" name="Rectangle 14"/>
          <p:cNvSpPr>
            <a:spLocks noGrp="1" noRot="1" noChangeAspect="1" noChangeArrowheads="1" noTextEdit="1"/>
          </p:cNvSpPr>
          <p:nvPr>
            <p:ph type="sldImg"/>
          </p:nvPr>
        </p:nvSpPr>
        <p:spPr>
          <a:xfrm>
            <a:off x="1000125" y="738188"/>
            <a:ext cx="4859338" cy="3644900"/>
          </a:xfrm>
          <a:ln w="12700" cap="flat"/>
        </p:spPr>
      </p:sp>
      <p:sp>
        <p:nvSpPr>
          <p:cNvPr id="38928"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7D44C3C2-0266-4F23-866B-E74571E84244}" type="slidenum">
              <a:rPr lang="it-IT" altLang="it-IT" sz="1200" smtClean="0">
                <a:solidFill>
                  <a:schemeClr val="tx1"/>
                </a:solidFill>
              </a:rPr>
              <a:pPr/>
              <a:t>12</a:t>
            </a:fld>
            <a:endParaRPr lang="it-IT" altLang="it-IT" sz="1200">
              <a:solidFill>
                <a:schemeClr val="tx1"/>
              </a:solidFill>
            </a:endParaRPr>
          </a:p>
        </p:txBody>
      </p:sp>
      <p:sp>
        <p:nvSpPr>
          <p:cNvPr id="40963"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64"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24</a:t>
            </a:r>
          </a:p>
        </p:txBody>
      </p:sp>
      <p:sp>
        <p:nvSpPr>
          <p:cNvPr id="40965"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66"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67"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68"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24</a:t>
            </a:r>
          </a:p>
        </p:txBody>
      </p:sp>
      <p:sp>
        <p:nvSpPr>
          <p:cNvPr id="40969"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70"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71"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72"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17</a:t>
            </a:r>
          </a:p>
        </p:txBody>
      </p:sp>
      <p:sp>
        <p:nvSpPr>
          <p:cNvPr id="40973"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74"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0975" name="Rectangle 14"/>
          <p:cNvSpPr>
            <a:spLocks noGrp="1" noRot="1" noChangeAspect="1" noChangeArrowheads="1" noTextEdit="1"/>
          </p:cNvSpPr>
          <p:nvPr>
            <p:ph type="sldImg"/>
          </p:nvPr>
        </p:nvSpPr>
        <p:spPr>
          <a:xfrm>
            <a:off x="1000125" y="738188"/>
            <a:ext cx="4859338" cy="3644900"/>
          </a:xfrm>
          <a:ln w="12700" cap="flat"/>
        </p:spPr>
      </p:sp>
      <p:sp>
        <p:nvSpPr>
          <p:cNvPr id="40976"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7347FD7B-A1A4-4189-A740-D11C746CB994}" type="slidenum">
              <a:rPr lang="it-IT" altLang="it-IT" sz="1200" smtClean="0">
                <a:solidFill>
                  <a:schemeClr val="tx1"/>
                </a:solidFill>
              </a:rPr>
              <a:pPr/>
              <a:t>13</a:t>
            </a:fld>
            <a:endParaRPr lang="it-IT" altLang="it-IT" sz="1200">
              <a:solidFill>
                <a:schemeClr val="tx1"/>
              </a:solidFill>
            </a:endParaRPr>
          </a:p>
        </p:txBody>
      </p:sp>
      <p:sp>
        <p:nvSpPr>
          <p:cNvPr id="43011"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12"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28</a:t>
            </a:r>
          </a:p>
        </p:txBody>
      </p:sp>
      <p:sp>
        <p:nvSpPr>
          <p:cNvPr id="43013"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14"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15"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16"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28</a:t>
            </a:r>
          </a:p>
        </p:txBody>
      </p:sp>
      <p:sp>
        <p:nvSpPr>
          <p:cNvPr id="43017"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18"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19"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20"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17</a:t>
            </a:r>
          </a:p>
        </p:txBody>
      </p:sp>
      <p:sp>
        <p:nvSpPr>
          <p:cNvPr id="43021"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22"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3023" name="Rectangle 14"/>
          <p:cNvSpPr>
            <a:spLocks noGrp="1" noRot="1" noChangeAspect="1" noChangeArrowheads="1" noTextEdit="1"/>
          </p:cNvSpPr>
          <p:nvPr>
            <p:ph type="sldImg"/>
          </p:nvPr>
        </p:nvSpPr>
        <p:spPr>
          <a:xfrm>
            <a:off x="1000125" y="738188"/>
            <a:ext cx="4859338" cy="3644900"/>
          </a:xfrm>
          <a:ln w="12700" cap="flat"/>
        </p:spPr>
      </p:sp>
      <p:sp>
        <p:nvSpPr>
          <p:cNvPr id="43024"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98F1C42B-826F-457E-8496-17C08547E2EF}" type="slidenum">
              <a:rPr lang="it-IT" altLang="it-IT" sz="1200" smtClean="0">
                <a:solidFill>
                  <a:schemeClr val="tx1"/>
                </a:solidFill>
              </a:rPr>
              <a:pPr/>
              <a:t>14</a:t>
            </a:fld>
            <a:endParaRPr lang="it-IT" altLang="it-IT" sz="1200">
              <a:solidFill>
                <a:schemeClr val="tx1"/>
              </a:solidFill>
            </a:endParaRPr>
          </a:p>
        </p:txBody>
      </p:sp>
      <p:sp>
        <p:nvSpPr>
          <p:cNvPr id="45059"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0"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32</a:t>
            </a:r>
          </a:p>
        </p:txBody>
      </p:sp>
      <p:sp>
        <p:nvSpPr>
          <p:cNvPr id="45061"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2"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3"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4"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32</a:t>
            </a:r>
          </a:p>
        </p:txBody>
      </p:sp>
      <p:sp>
        <p:nvSpPr>
          <p:cNvPr id="45065"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6"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7"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68"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22</a:t>
            </a:r>
          </a:p>
        </p:txBody>
      </p:sp>
      <p:sp>
        <p:nvSpPr>
          <p:cNvPr id="45069"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70"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5071" name="Rectangle 14"/>
          <p:cNvSpPr>
            <a:spLocks noGrp="1" noRot="1" noChangeAspect="1" noChangeArrowheads="1" noTextEdit="1"/>
          </p:cNvSpPr>
          <p:nvPr>
            <p:ph type="sldImg"/>
          </p:nvPr>
        </p:nvSpPr>
        <p:spPr>
          <a:xfrm>
            <a:off x="1000125" y="738188"/>
            <a:ext cx="4859338" cy="3644900"/>
          </a:xfrm>
          <a:ln w="12700" cap="flat"/>
        </p:spPr>
      </p:sp>
      <p:sp>
        <p:nvSpPr>
          <p:cNvPr id="45072"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01E5656-BB49-4FF1-B5C8-97B76BCE8024}" type="slidenum">
              <a:rPr lang="it-IT" altLang="it-IT" sz="1200" smtClean="0">
                <a:solidFill>
                  <a:schemeClr val="tx1"/>
                </a:solidFill>
              </a:rPr>
              <a:pPr/>
              <a:t>15</a:t>
            </a:fld>
            <a:endParaRPr lang="it-IT" altLang="it-IT" sz="1200">
              <a:solidFill>
                <a:schemeClr val="tx1"/>
              </a:solidFill>
            </a:endParaRPr>
          </a:p>
        </p:txBody>
      </p:sp>
      <p:sp>
        <p:nvSpPr>
          <p:cNvPr id="47107"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08"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33</a:t>
            </a:r>
          </a:p>
        </p:txBody>
      </p:sp>
      <p:sp>
        <p:nvSpPr>
          <p:cNvPr id="47109"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0"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1"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2"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33</a:t>
            </a:r>
          </a:p>
        </p:txBody>
      </p:sp>
      <p:sp>
        <p:nvSpPr>
          <p:cNvPr id="47113"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4"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5"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6"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23</a:t>
            </a:r>
          </a:p>
        </p:txBody>
      </p:sp>
      <p:sp>
        <p:nvSpPr>
          <p:cNvPr id="47117"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8"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7119" name="Rectangle 14"/>
          <p:cNvSpPr>
            <a:spLocks noGrp="1" noRot="1" noChangeAspect="1" noChangeArrowheads="1" noTextEdit="1"/>
          </p:cNvSpPr>
          <p:nvPr>
            <p:ph type="sldImg"/>
          </p:nvPr>
        </p:nvSpPr>
        <p:spPr>
          <a:xfrm>
            <a:off x="1000125" y="738188"/>
            <a:ext cx="4859338" cy="3644900"/>
          </a:xfrm>
          <a:ln w="12700" cap="flat"/>
        </p:spPr>
      </p:sp>
      <p:sp>
        <p:nvSpPr>
          <p:cNvPr id="47120"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8AA16C1F-60C0-4BED-A7CD-42EFFF81173A}" type="slidenum">
              <a:rPr lang="it-IT" altLang="it-IT" sz="1200" smtClean="0">
                <a:solidFill>
                  <a:schemeClr val="tx1"/>
                </a:solidFill>
              </a:rPr>
              <a:pPr/>
              <a:t>16</a:t>
            </a:fld>
            <a:endParaRPr lang="it-IT" altLang="it-IT" sz="1200">
              <a:solidFill>
                <a:schemeClr val="tx1"/>
              </a:solidFill>
            </a:endParaRPr>
          </a:p>
        </p:txBody>
      </p:sp>
      <p:sp>
        <p:nvSpPr>
          <p:cNvPr id="49155"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56"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34</a:t>
            </a:r>
          </a:p>
        </p:txBody>
      </p:sp>
      <p:sp>
        <p:nvSpPr>
          <p:cNvPr id="49157"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58"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59"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60"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34</a:t>
            </a:r>
          </a:p>
        </p:txBody>
      </p:sp>
      <p:sp>
        <p:nvSpPr>
          <p:cNvPr id="49161"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62"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63"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64"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24</a:t>
            </a:r>
          </a:p>
        </p:txBody>
      </p:sp>
      <p:sp>
        <p:nvSpPr>
          <p:cNvPr id="49165"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66"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49167" name="Rectangle 14"/>
          <p:cNvSpPr>
            <a:spLocks noGrp="1" noRot="1" noChangeAspect="1" noChangeArrowheads="1" noTextEdit="1"/>
          </p:cNvSpPr>
          <p:nvPr>
            <p:ph type="sldImg"/>
          </p:nvPr>
        </p:nvSpPr>
        <p:spPr>
          <a:xfrm>
            <a:off x="1000125" y="738188"/>
            <a:ext cx="4859338" cy="3644900"/>
          </a:xfrm>
          <a:ln w="12700" cap="flat"/>
        </p:spPr>
      </p:sp>
      <p:sp>
        <p:nvSpPr>
          <p:cNvPr id="49168"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8CE092BF-B4DB-48B7-904B-ED18A5F7A79D}" type="slidenum">
              <a:rPr lang="it-IT" altLang="it-IT" sz="1200" smtClean="0">
                <a:solidFill>
                  <a:schemeClr val="tx1"/>
                </a:solidFill>
              </a:rPr>
              <a:pPr/>
              <a:t>17</a:t>
            </a:fld>
            <a:endParaRPr lang="it-IT" altLang="it-IT" sz="1200">
              <a:solidFill>
                <a:schemeClr val="tx1"/>
              </a:solidFill>
            </a:endParaRPr>
          </a:p>
        </p:txBody>
      </p:sp>
      <p:sp>
        <p:nvSpPr>
          <p:cNvPr id="51203"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04"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47</a:t>
            </a:r>
          </a:p>
        </p:txBody>
      </p:sp>
      <p:sp>
        <p:nvSpPr>
          <p:cNvPr id="51205"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06"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07"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08"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47</a:t>
            </a:r>
          </a:p>
        </p:txBody>
      </p:sp>
      <p:sp>
        <p:nvSpPr>
          <p:cNvPr id="51209"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10"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11"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12"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26</a:t>
            </a:r>
          </a:p>
        </p:txBody>
      </p:sp>
      <p:sp>
        <p:nvSpPr>
          <p:cNvPr id="51213"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14"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1215" name="Rectangle 14"/>
          <p:cNvSpPr>
            <a:spLocks noGrp="1" noRot="1" noChangeAspect="1" noChangeArrowheads="1" noTextEdit="1"/>
          </p:cNvSpPr>
          <p:nvPr>
            <p:ph type="sldImg"/>
          </p:nvPr>
        </p:nvSpPr>
        <p:spPr>
          <a:xfrm>
            <a:off x="1000125" y="738188"/>
            <a:ext cx="4859338" cy="3644900"/>
          </a:xfrm>
          <a:ln w="12700" cap="flat"/>
        </p:spPr>
      </p:sp>
      <p:sp>
        <p:nvSpPr>
          <p:cNvPr id="51216"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28D568EE-3498-48AA-BE8A-A04235ECE0AC}" type="slidenum">
              <a:rPr lang="it-IT" altLang="it-IT" sz="1200" smtClean="0">
                <a:solidFill>
                  <a:schemeClr val="tx1"/>
                </a:solidFill>
              </a:rPr>
              <a:pPr/>
              <a:t>18</a:t>
            </a:fld>
            <a:endParaRPr lang="it-IT" altLang="it-IT" sz="1200">
              <a:solidFill>
                <a:schemeClr val="tx1"/>
              </a:solidFill>
            </a:endParaRPr>
          </a:p>
        </p:txBody>
      </p:sp>
      <p:sp>
        <p:nvSpPr>
          <p:cNvPr id="53251"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52"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52</a:t>
            </a:r>
          </a:p>
        </p:txBody>
      </p:sp>
      <p:sp>
        <p:nvSpPr>
          <p:cNvPr id="53253"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54"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55"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56"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52</a:t>
            </a:r>
          </a:p>
        </p:txBody>
      </p:sp>
      <p:sp>
        <p:nvSpPr>
          <p:cNvPr id="53257"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58"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59"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60"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26</a:t>
            </a:r>
          </a:p>
        </p:txBody>
      </p:sp>
      <p:sp>
        <p:nvSpPr>
          <p:cNvPr id="53261"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62"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3263" name="Rectangle 14"/>
          <p:cNvSpPr>
            <a:spLocks noGrp="1" noRot="1" noChangeAspect="1" noChangeArrowheads="1" noTextEdit="1"/>
          </p:cNvSpPr>
          <p:nvPr>
            <p:ph type="sldImg"/>
          </p:nvPr>
        </p:nvSpPr>
        <p:spPr>
          <a:xfrm>
            <a:off x="1000125" y="738188"/>
            <a:ext cx="4859338" cy="3644900"/>
          </a:xfrm>
          <a:ln w="12700" cap="flat"/>
        </p:spPr>
      </p:sp>
      <p:sp>
        <p:nvSpPr>
          <p:cNvPr id="53264"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8A4C570-6957-4B5E-B2B9-72198CEE23CD}" type="slidenum">
              <a:rPr lang="it-IT" altLang="it-IT" sz="1200" smtClean="0">
                <a:solidFill>
                  <a:schemeClr val="tx1"/>
                </a:solidFill>
              </a:rPr>
              <a:pPr/>
              <a:t>19</a:t>
            </a:fld>
            <a:endParaRPr lang="it-IT" altLang="it-IT" sz="1200">
              <a:solidFill>
                <a:schemeClr val="tx1"/>
              </a:solidFill>
            </a:endParaRPr>
          </a:p>
        </p:txBody>
      </p:sp>
      <p:sp>
        <p:nvSpPr>
          <p:cNvPr id="55299"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0"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53</a:t>
            </a:r>
          </a:p>
        </p:txBody>
      </p:sp>
      <p:sp>
        <p:nvSpPr>
          <p:cNvPr id="55301"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2"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3"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4"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53</a:t>
            </a:r>
          </a:p>
        </p:txBody>
      </p:sp>
      <p:sp>
        <p:nvSpPr>
          <p:cNvPr id="55305"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6"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7"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08"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32</a:t>
            </a:r>
          </a:p>
        </p:txBody>
      </p:sp>
      <p:sp>
        <p:nvSpPr>
          <p:cNvPr id="55309"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10"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5311" name="Rectangle 14"/>
          <p:cNvSpPr>
            <a:spLocks noGrp="1" noRot="1" noChangeAspect="1" noChangeArrowheads="1" noTextEdit="1"/>
          </p:cNvSpPr>
          <p:nvPr>
            <p:ph type="sldImg"/>
          </p:nvPr>
        </p:nvSpPr>
        <p:spPr>
          <a:xfrm>
            <a:off x="1000125" y="738188"/>
            <a:ext cx="4859338" cy="3644900"/>
          </a:xfrm>
          <a:ln w="12700" cap="flat"/>
        </p:spPr>
      </p:sp>
      <p:sp>
        <p:nvSpPr>
          <p:cNvPr id="55312"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a:t>STAMPARE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D85A30FA-A9CA-44BA-814F-8810FEDAA5AB}" type="slidenum">
              <a:rPr lang="it-IT" altLang="it-IT" sz="1200" smtClean="0">
                <a:solidFill>
                  <a:schemeClr val="tx1"/>
                </a:solidFill>
              </a:rPr>
              <a:pPr/>
              <a:t>20</a:t>
            </a:fld>
            <a:endParaRPr lang="it-IT" altLang="it-IT" sz="1200">
              <a:solidFill>
                <a:schemeClr val="tx1"/>
              </a:solidFill>
            </a:endParaRPr>
          </a:p>
        </p:txBody>
      </p:sp>
      <p:sp>
        <p:nvSpPr>
          <p:cNvPr id="57347"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48"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58</a:t>
            </a:r>
          </a:p>
        </p:txBody>
      </p:sp>
      <p:sp>
        <p:nvSpPr>
          <p:cNvPr id="57349"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0"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1"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2"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58</a:t>
            </a:r>
          </a:p>
        </p:txBody>
      </p:sp>
      <p:sp>
        <p:nvSpPr>
          <p:cNvPr id="57353"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4"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5"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6"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33</a:t>
            </a:r>
          </a:p>
        </p:txBody>
      </p:sp>
      <p:sp>
        <p:nvSpPr>
          <p:cNvPr id="57357"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8"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7359" name="Rectangle 14"/>
          <p:cNvSpPr>
            <a:spLocks noGrp="1" noRot="1" noChangeAspect="1" noChangeArrowheads="1" noTextEdit="1"/>
          </p:cNvSpPr>
          <p:nvPr>
            <p:ph type="sldImg"/>
          </p:nvPr>
        </p:nvSpPr>
        <p:spPr>
          <a:xfrm>
            <a:off x="1000125" y="738188"/>
            <a:ext cx="4859338" cy="3644900"/>
          </a:xfrm>
          <a:ln w="12700" cap="flat"/>
        </p:spPr>
      </p:sp>
      <p:sp>
        <p:nvSpPr>
          <p:cNvPr id="57360"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185C9B66-705C-44E1-9B18-DEF9843C8235}" type="slidenum">
              <a:rPr lang="it-IT" altLang="it-IT" sz="1200" smtClean="0">
                <a:solidFill>
                  <a:schemeClr val="tx1"/>
                </a:solidFill>
              </a:rPr>
              <a:pPr/>
              <a:t>3</a:t>
            </a:fld>
            <a:endParaRPr lang="it-IT" altLang="it-IT" sz="1200">
              <a:solidFill>
                <a:schemeClr val="tx1"/>
              </a:solidFill>
            </a:endParaRPr>
          </a:p>
        </p:txBody>
      </p:sp>
      <p:sp>
        <p:nvSpPr>
          <p:cNvPr id="22531" name="Rectangle 2"/>
          <p:cNvSpPr>
            <a:spLocks noGrp="1" noRot="1" noChangeAspect="1" noChangeArrowheads="1" noTextEdit="1"/>
          </p:cNvSpPr>
          <p:nvPr>
            <p:ph type="sldImg"/>
          </p:nvPr>
        </p:nvSpPr>
        <p:spPr>
          <a:xfrm>
            <a:off x="992188" y="733425"/>
            <a:ext cx="4872037" cy="3654425"/>
          </a:xfrm>
          <a:ln/>
        </p:spPr>
      </p:sp>
      <p:sp>
        <p:nvSpPr>
          <p:cNvPr id="22532" name="Rectangle 3"/>
          <p:cNvSpPr>
            <a:spLocks noGrp="1" noChangeArrowheads="1"/>
          </p:cNvSpPr>
          <p:nvPr>
            <p:ph type="body" idx="1"/>
          </p:nvPr>
        </p:nvSpPr>
        <p:spPr>
          <a:xfrm>
            <a:off x="914400" y="4630738"/>
            <a:ext cx="5026025" cy="4386262"/>
          </a:xfrm>
          <a:noFill/>
        </p:spPr>
        <p:txBody>
          <a:bodyPr/>
          <a:lstStyle/>
          <a:p>
            <a:pPr eaLnBrk="1" hangingPunct="1"/>
            <a:endParaRPr lang="it-IT" alt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BD671464-062C-477D-87A4-FBFBE04D54C1}" type="slidenum">
              <a:rPr lang="it-IT" altLang="it-IT" sz="1200" smtClean="0">
                <a:solidFill>
                  <a:schemeClr val="tx1"/>
                </a:solidFill>
              </a:rPr>
              <a:pPr/>
              <a:t>21</a:t>
            </a:fld>
            <a:endParaRPr lang="it-IT" altLang="it-IT" sz="1200">
              <a:solidFill>
                <a:schemeClr val="tx1"/>
              </a:solidFill>
            </a:endParaRPr>
          </a:p>
        </p:txBody>
      </p:sp>
      <p:sp>
        <p:nvSpPr>
          <p:cNvPr id="59395"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396"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59</a:t>
            </a:r>
          </a:p>
        </p:txBody>
      </p:sp>
      <p:sp>
        <p:nvSpPr>
          <p:cNvPr id="59397"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398"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399"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400"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59</a:t>
            </a:r>
          </a:p>
        </p:txBody>
      </p:sp>
      <p:sp>
        <p:nvSpPr>
          <p:cNvPr id="59401"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402"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403"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404"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35</a:t>
            </a:r>
          </a:p>
        </p:txBody>
      </p:sp>
      <p:sp>
        <p:nvSpPr>
          <p:cNvPr id="59405"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406"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59407" name="Rectangle 14"/>
          <p:cNvSpPr>
            <a:spLocks noGrp="1" noRot="1" noChangeAspect="1" noChangeArrowheads="1" noTextEdit="1"/>
          </p:cNvSpPr>
          <p:nvPr>
            <p:ph type="sldImg"/>
          </p:nvPr>
        </p:nvSpPr>
        <p:spPr>
          <a:xfrm>
            <a:off x="1000125" y="738188"/>
            <a:ext cx="4859338" cy="3644900"/>
          </a:xfrm>
          <a:ln w="12700" cap="flat"/>
        </p:spPr>
      </p:sp>
      <p:sp>
        <p:nvSpPr>
          <p:cNvPr id="59408"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a:t>STAMPARE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109DFAA6-4EE6-47CB-92D8-CAA98B1124A2}" type="slidenum">
              <a:rPr lang="it-IT" altLang="it-IT" sz="1200" smtClean="0">
                <a:solidFill>
                  <a:schemeClr val="tx1"/>
                </a:solidFill>
              </a:rPr>
              <a:pPr/>
              <a:t>22</a:t>
            </a:fld>
            <a:endParaRPr lang="it-IT" altLang="it-IT" sz="1200">
              <a:solidFill>
                <a:schemeClr val="tx1"/>
              </a:solidFill>
            </a:endParaRPr>
          </a:p>
        </p:txBody>
      </p:sp>
      <p:sp>
        <p:nvSpPr>
          <p:cNvPr id="61443" name="Rectangle 2"/>
          <p:cNvSpPr>
            <a:spLocks noGrp="1" noRot="1" noChangeAspect="1" noChangeArrowheads="1" noTextEdit="1"/>
          </p:cNvSpPr>
          <p:nvPr>
            <p:ph type="sldImg"/>
          </p:nvPr>
        </p:nvSpPr>
        <p:spPr>
          <a:xfrm>
            <a:off x="992188" y="733425"/>
            <a:ext cx="4872037" cy="3654425"/>
          </a:xfrm>
          <a:ln/>
        </p:spPr>
      </p:sp>
      <p:sp>
        <p:nvSpPr>
          <p:cNvPr id="61444" name="Rectangle 3"/>
          <p:cNvSpPr>
            <a:spLocks noGrp="1" noChangeArrowheads="1"/>
          </p:cNvSpPr>
          <p:nvPr>
            <p:ph type="body" idx="1"/>
          </p:nvPr>
        </p:nvSpPr>
        <p:spPr>
          <a:xfrm>
            <a:off x="914400" y="4630738"/>
            <a:ext cx="5026025" cy="4386262"/>
          </a:xfrm>
          <a:noFill/>
        </p:spPr>
        <p:txBody>
          <a:bodyPr/>
          <a:lstStyle/>
          <a:p>
            <a:pPr eaLnBrk="1" hangingPunct="1"/>
            <a:r>
              <a:rPr lang="it-IT" altLang="it-IT"/>
              <a:t>STAMPARE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517C868-1C5A-4B96-AE74-8BD92D6CF6CA}" type="slidenum">
              <a:rPr lang="it-IT" altLang="it-IT" sz="1200" smtClean="0">
                <a:solidFill>
                  <a:schemeClr val="tx1"/>
                </a:solidFill>
              </a:rPr>
              <a:pPr/>
              <a:t>23</a:t>
            </a:fld>
            <a:endParaRPr lang="it-IT" altLang="it-IT" sz="1200">
              <a:solidFill>
                <a:schemeClr val="tx1"/>
              </a:solidFill>
            </a:endParaRPr>
          </a:p>
        </p:txBody>
      </p:sp>
      <p:sp>
        <p:nvSpPr>
          <p:cNvPr id="63491" name="Rectangle 2"/>
          <p:cNvSpPr>
            <a:spLocks noGrp="1" noRot="1" noChangeAspect="1" noChangeArrowheads="1" noTextEdit="1"/>
          </p:cNvSpPr>
          <p:nvPr>
            <p:ph type="sldImg"/>
          </p:nvPr>
        </p:nvSpPr>
        <p:spPr>
          <a:xfrm>
            <a:off x="992188" y="733425"/>
            <a:ext cx="4872037" cy="3654425"/>
          </a:xfrm>
          <a:ln/>
        </p:spPr>
      </p:sp>
      <p:sp>
        <p:nvSpPr>
          <p:cNvPr id="63492" name="Rectangle 3"/>
          <p:cNvSpPr>
            <a:spLocks noGrp="1" noChangeArrowheads="1"/>
          </p:cNvSpPr>
          <p:nvPr>
            <p:ph type="body" idx="1"/>
          </p:nvPr>
        </p:nvSpPr>
        <p:spPr>
          <a:xfrm>
            <a:off x="914400" y="4630738"/>
            <a:ext cx="5026025" cy="4386262"/>
          </a:xfrm>
          <a:noFill/>
        </p:spPr>
        <p:txBody>
          <a:bodyPr/>
          <a:lstStyle/>
          <a:p>
            <a:pPr eaLnBrk="1" hangingPunct="1"/>
            <a:r>
              <a:rPr lang="it-IT" altLang="it-IT"/>
              <a:t>STAMPARE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5F6B73E1-78C6-461A-81C3-F7153658C4A7}" type="slidenum">
              <a:rPr lang="it-IT" altLang="it-IT" sz="1200" smtClean="0">
                <a:solidFill>
                  <a:schemeClr val="tx1"/>
                </a:solidFill>
              </a:rPr>
              <a:pPr/>
              <a:t>24</a:t>
            </a:fld>
            <a:endParaRPr lang="it-IT" altLang="it-IT" sz="1200">
              <a:solidFill>
                <a:schemeClr val="tx1"/>
              </a:solidFill>
            </a:endParaRPr>
          </a:p>
        </p:txBody>
      </p:sp>
      <p:sp>
        <p:nvSpPr>
          <p:cNvPr id="6553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554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4</a:t>
            </a:r>
          </a:p>
        </p:txBody>
      </p:sp>
      <p:sp>
        <p:nvSpPr>
          <p:cNvPr id="6554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554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5543"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5544"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a:t>
            </a:r>
          </a:p>
        </p:txBody>
      </p:sp>
      <p:sp>
        <p:nvSpPr>
          <p:cNvPr id="65545"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5546"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5547" name="Rectangle 10"/>
          <p:cNvSpPr>
            <a:spLocks noGrp="1" noRot="1" noChangeAspect="1" noChangeArrowheads="1" noTextEdit="1"/>
          </p:cNvSpPr>
          <p:nvPr>
            <p:ph type="sldImg"/>
          </p:nvPr>
        </p:nvSpPr>
        <p:spPr>
          <a:xfrm>
            <a:off x="1000125" y="738188"/>
            <a:ext cx="4857750" cy="3643312"/>
          </a:xfrm>
          <a:ln w="12700" cap="flat"/>
        </p:spPr>
      </p:sp>
      <p:sp>
        <p:nvSpPr>
          <p:cNvPr id="6554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9ED184A1-5E2F-4F99-94A0-94717ECDC978}" type="slidenum">
              <a:rPr lang="it-IT" altLang="it-IT" sz="1200" smtClean="0">
                <a:solidFill>
                  <a:schemeClr val="tx1"/>
                </a:solidFill>
              </a:rPr>
              <a:pPr/>
              <a:t>25</a:t>
            </a:fld>
            <a:endParaRPr lang="it-IT" altLang="it-IT" sz="1200">
              <a:solidFill>
                <a:schemeClr val="tx1"/>
              </a:solidFill>
            </a:endParaRPr>
          </a:p>
        </p:txBody>
      </p:sp>
      <p:sp>
        <p:nvSpPr>
          <p:cNvPr id="98307"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98308"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a:t>
            </a:r>
          </a:p>
        </p:txBody>
      </p:sp>
      <p:sp>
        <p:nvSpPr>
          <p:cNvPr id="98309"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98310"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98311"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98312"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a:t>
            </a:r>
          </a:p>
        </p:txBody>
      </p:sp>
      <p:sp>
        <p:nvSpPr>
          <p:cNvPr id="98313"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98314"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98315" name="Rectangle 10"/>
          <p:cNvSpPr>
            <a:spLocks noGrp="1" noRot="1" noChangeAspect="1" noChangeArrowheads="1" noTextEdit="1"/>
          </p:cNvSpPr>
          <p:nvPr>
            <p:ph type="sldImg"/>
          </p:nvPr>
        </p:nvSpPr>
        <p:spPr>
          <a:xfrm>
            <a:off x="1000125" y="738188"/>
            <a:ext cx="4857750" cy="3643312"/>
          </a:xfrm>
          <a:ln w="12700" cap="flat"/>
        </p:spPr>
      </p:sp>
      <p:sp>
        <p:nvSpPr>
          <p:cNvPr id="98316"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2E752550-6F1A-4312-8929-1C3A4E0DCD68}" type="slidenum">
              <a:rPr lang="it-IT" altLang="it-IT" sz="1200" smtClean="0">
                <a:solidFill>
                  <a:schemeClr val="tx1"/>
                </a:solidFill>
              </a:rPr>
              <a:pPr/>
              <a:t>26</a:t>
            </a:fld>
            <a:endParaRPr lang="it-IT" altLang="it-IT" sz="1200">
              <a:solidFill>
                <a:schemeClr val="tx1"/>
              </a:solidFill>
            </a:endParaRPr>
          </a:p>
        </p:txBody>
      </p:sp>
      <p:sp>
        <p:nvSpPr>
          <p:cNvPr id="67587" name="Rectangle 2"/>
          <p:cNvSpPr>
            <a:spLocks noGrp="1" noRot="1" noChangeAspect="1" noChangeArrowheads="1" noTextEdit="1"/>
          </p:cNvSpPr>
          <p:nvPr>
            <p:ph type="sldImg"/>
          </p:nvPr>
        </p:nvSpPr>
        <p:spPr>
          <a:xfrm>
            <a:off x="1000125" y="738188"/>
            <a:ext cx="4857750" cy="3643312"/>
          </a:xfrm>
          <a:ln/>
        </p:spPr>
      </p:sp>
      <p:sp>
        <p:nvSpPr>
          <p:cNvPr id="67588"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E4469AB-6D17-4DF8-AC87-849C01C43564}" type="slidenum">
              <a:rPr lang="it-IT" altLang="it-IT" sz="1200" smtClean="0">
                <a:solidFill>
                  <a:schemeClr val="tx1"/>
                </a:solidFill>
              </a:rPr>
              <a:pPr/>
              <a:t>27</a:t>
            </a:fld>
            <a:endParaRPr lang="it-IT" altLang="it-IT" sz="1200">
              <a:solidFill>
                <a:schemeClr val="tx1"/>
              </a:solidFill>
            </a:endParaRPr>
          </a:p>
        </p:txBody>
      </p:sp>
      <p:sp>
        <p:nvSpPr>
          <p:cNvPr id="69635"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9636"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7</a:t>
            </a:r>
          </a:p>
        </p:txBody>
      </p:sp>
      <p:sp>
        <p:nvSpPr>
          <p:cNvPr id="69637"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9638"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9639"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9640"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7</a:t>
            </a:r>
          </a:p>
        </p:txBody>
      </p:sp>
      <p:sp>
        <p:nvSpPr>
          <p:cNvPr id="69641"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9642"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69643" name="Rectangle 10"/>
          <p:cNvSpPr>
            <a:spLocks noGrp="1" noRot="1" noChangeAspect="1" noChangeArrowheads="1" noTextEdit="1"/>
          </p:cNvSpPr>
          <p:nvPr>
            <p:ph type="sldImg"/>
          </p:nvPr>
        </p:nvSpPr>
        <p:spPr>
          <a:xfrm>
            <a:off x="1000125" y="738188"/>
            <a:ext cx="4857750" cy="3643312"/>
          </a:xfrm>
          <a:ln w="12700" cap="flat"/>
        </p:spPr>
      </p:sp>
      <p:sp>
        <p:nvSpPr>
          <p:cNvPr id="6964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7D5CC556-D1FB-45F8-8882-29C1FFA41415}" type="slidenum">
              <a:rPr lang="it-IT" altLang="it-IT" sz="1200" smtClean="0">
                <a:solidFill>
                  <a:schemeClr val="tx1"/>
                </a:solidFill>
              </a:rPr>
              <a:pPr/>
              <a:t>28</a:t>
            </a:fld>
            <a:endParaRPr lang="it-IT" altLang="it-IT" sz="1200">
              <a:solidFill>
                <a:schemeClr val="tx1"/>
              </a:solidFill>
            </a:endParaRPr>
          </a:p>
        </p:txBody>
      </p:sp>
      <p:sp>
        <p:nvSpPr>
          <p:cNvPr id="71683"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1684"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11</a:t>
            </a:r>
          </a:p>
        </p:txBody>
      </p:sp>
      <p:sp>
        <p:nvSpPr>
          <p:cNvPr id="71685"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1686"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1687"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1688"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9</a:t>
            </a:r>
          </a:p>
        </p:txBody>
      </p:sp>
      <p:sp>
        <p:nvSpPr>
          <p:cNvPr id="71689"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1690"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1691" name="Rectangle 10"/>
          <p:cNvSpPr>
            <a:spLocks noGrp="1" noRot="1" noChangeAspect="1" noChangeArrowheads="1" noTextEdit="1"/>
          </p:cNvSpPr>
          <p:nvPr>
            <p:ph type="sldImg"/>
          </p:nvPr>
        </p:nvSpPr>
        <p:spPr>
          <a:xfrm>
            <a:off x="1000125" y="738188"/>
            <a:ext cx="4857750" cy="3643312"/>
          </a:xfrm>
          <a:ln w="12700" cap="flat"/>
        </p:spPr>
      </p:sp>
      <p:sp>
        <p:nvSpPr>
          <p:cNvPr id="7169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D123C58E-950A-469D-BF37-867F79F55CBC}" type="slidenum">
              <a:rPr lang="it-IT" altLang="it-IT" sz="1200" smtClean="0">
                <a:solidFill>
                  <a:schemeClr val="tx1"/>
                </a:solidFill>
              </a:rPr>
              <a:pPr/>
              <a:t>29</a:t>
            </a:fld>
            <a:endParaRPr lang="it-IT" altLang="it-IT" sz="1200">
              <a:solidFill>
                <a:schemeClr val="tx1"/>
              </a:solidFill>
            </a:endParaRPr>
          </a:p>
        </p:txBody>
      </p:sp>
      <p:sp>
        <p:nvSpPr>
          <p:cNvPr id="73731"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3732"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14</a:t>
            </a:r>
          </a:p>
        </p:txBody>
      </p:sp>
      <p:sp>
        <p:nvSpPr>
          <p:cNvPr id="73733"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3734"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3735"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3736"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11</a:t>
            </a:r>
          </a:p>
        </p:txBody>
      </p:sp>
      <p:sp>
        <p:nvSpPr>
          <p:cNvPr id="73737"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3738"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3739" name="Rectangle 10"/>
          <p:cNvSpPr>
            <a:spLocks noGrp="1" noRot="1" noChangeAspect="1" noChangeArrowheads="1" noTextEdit="1"/>
          </p:cNvSpPr>
          <p:nvPr>
            <p:ph type="sldImg"/>
          </p:nvPr>
        </p:nvSpPr>
        <p:spPr>
          <a:xfrm>
            <a:off x="1000125" y="738188"/>
            <a:ext cx="4857750" cy="3643312"/>
          </a:xfrm>
          <a:ln w="12700" cap="flat"/>
        </p:spPr>
      </p:sp>
      <p:sp>
        <p:nvSpPr>
          <p:cNvPr id="73740"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5DABF790-0B25-4390-9218-8C2098975A1D}" type="slidenum">
              <a:rPr lang="it-IT" altLang="it-IT" sz="1200" smtClean="0">
                <a:solidFill>
                  <a:schemeClr val="tx1"/>
                </a:solidFill>
              </a:rPr>
              <a:pPr/>
              <a:t>30</a:t>
            </a:fld>
            <a:endParaRPr lang="it-IT" altLang="it-IT" sz="1200">
              <a:solidFill>
                <a:schemeClr val="tx1"/>
              </a:solidFill>
            </a:endParaRPr>
          </a:p>
        </p:txBody>
      </p:sp>
      <p:sp>
        <p:nvSpPr>
          <p:cNvPr id="7577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578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16</a:t>
            </a:r>
          </a:p>
        </p:txBody>
      </p:sp>
      <p:sp>
        <p:nvSpPr>
          <p:cNvPr id="7578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578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5783"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5784"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11</a:t>
            </a:r>
          </a:p>
        </p:txBody>
      </p:sp>
      <p:sp>
        <p:nvSpPr>
          <p:cNvPr id="75785"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5786"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5787" name="Rectangle 10"/>
          <p:cNvSpPr>
            <a:spLocks noGrp="1" noRot="1" noChangeAspect="1" noChangeArrowheads="1" noTextEdit="1"/>
          </p:cNvSpPr>
          <p:nvPr>
            <p:ph type="sldImg"/>
          </p:nvPr>
        </p:nvSpPr>
        <p:spPr>
          <a:xfrm>
            <a:off x="1000125" y="738188"/>
            <a:ext cx="4857750" cy="3643312"/>
          </a:xfrm>
          <a:ln w="12700" cap="flat"/>
        </p:spPr>
      </p:sp>
      <p:sp>
        <p:nvSpPr>
          <p:cNvPr id="7578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984BDEBB-8C2E-47E8-B565-145EB36AC0B9}" type="slidenum">
              <a:rPr lang="it-IT" altLang="it-IT" sz="1200" smtClean="0">
                <a:solidFill>
                  <a:schemeClr val="tx1"/>
                </a:solidFill>
              </a:rPr>
              <a:pPr/>
              <a:t>4</a:t>
            </a:fld>
            <a:endParaRPr lang="it-IT" altLang="it-IT" sz="1200">
              <a:solidFill>
                <a:schemeClr val="tx1"/>
              </a:solidFill>
            </a:endParaRPr>
          </a:p>
        </p:txBody>
      </p:sp>
      <p:sp>
        <p:nvSpPr>
          <p:cNvPr id="24579"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4580"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20</a:t>
            </a:r>
          </a:p>
        </p:txBody>
      </p:sp>
      <p:sp>
        <p:nvSpPr>
          <p:cNvPr id="24581"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4582"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4583"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4584"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16</a:t>
            </a:r>
          </a:p>
        </p:txBody>
      </p:sp>
      <p:sp>
        <p:nvSpPr>
          <p:cNvPr id="24585"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4586"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4587" name="Rectangle 10"/>
          <p:cNvSpPr>
            <a:spLocks noGrp="1" noRot="1" noChangeAspect="1" noChangeArrowheads="1" noTextEdit="1"/>
          </p:cNvSpPr>
          <p:nvPr>
            <p:ph type="sldImg"/>
          </p:nvPr>
        </p:nvSpPr>
        <p:spPr>
          <a:xfrm>
            <a:off x="1000125" y="738188"/>
            <a:ext cx="4857750" cy="3643312"/>
          </a:xfrm>
          <a:ln w="12700" cap="flat"/>
        </p:spPr>
      </p:sp>
      <p:sp>
        <p:nvSpPr>
          <p:cNvPr id="2458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FD535568-5D1C-4D79-8397-D762297011C4}" type="slidenum">
              <a:rPr lang="it-IT" altLang="it-IT" sz="1200" smtClean="0">
                <a:solidFill>
                  <a:schemeClr val="tx1"/>
                </a:solidFill>
              </a:rPr>
              <a:pPr/>
              <a:t>31</a:t>
            </a:fld>
            <a:endParaRPr lang="it-IT" altLang="it-IT" sz="1200">
              <a:solidFill>
                <a:schemeClr val="tx1"/>
              </a:solidFill>
            </a:endParaRPr>
          </a:p>
        </p:txBody>
      </p:sp>
      <p:sp>
        <p:nvSpPr>
          <p:cNvPr id="77827"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7828"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18</a:t>
            </a:r>
          </a:p>
        </p:txBody>
      </p:sp>
      <p:sp>
        <p:nvSpPr>
          <p:cNvPr id="77829"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7830"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7831" name="Rectangle 6"/>
          <p:cNvSpPr>
            <a:spLocks noGrp="1" noRot="1" noChangeAspect="1" noChangeArrowheads="1" noTextEdit="1"/>
          </p:cNvSpPr>
          <p:nvPr>
            <p:ph type="sldImg"/>
          </p:nvPr>
        </p:nvSpPr>
        <p:spPr>
          <a:xfrm>
            <a:off x="1000125" y="738188"/>
            <a:ext cx="4857750" cy="3643312"/>
          </a:xfrm>
          <a:ln w="12700" cap="flat">
            <a:solidFill>
              <a:schemeClr val="tx1"/>
            </a:solidFill>
          </a:ln>
        </p:spPr>
      </p:sp>
      <p:sp>
        <p:nvSpPr>
          <p:cNvPr id="77832" name="Rectangle 7"/>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EF607816-D5E7-4251-B1DE-B18F534FC30A}" type="slidenum">
              <a:rPr lang="it-IT" altLang="it-IT" sz="1200" smtClean="0">
                <a:solidFill>
                  <a:schemeClr val="tx1"/>
                </a:solidFill>
              </a:rPr>
              <a:pPr/>
              <a:t>32</a:t>
            </a:fld>
            <a:endParaRPr lang="it-IT" altLang="it-IT" sz="1200">
              <a:solidFill>
                <a:schemeClr val="tx1"/>
              </a:solidFill>
            </a:endParaRPr>
          </a:p>
        </p:txBody>
      </p:sp>
      <p:sp>
        <p:nvSpPr>
          <p:cNvPr id="79875"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9876"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25</a:t>
            </a:r>
          </a:p>
        </p:txBody>
      </p:sp>
      <p:sp>
        <p:nvSpPr>
          <p:cNvPr id="79877"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9878"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9879"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9880"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16</a:t>
            </a:r>
          </a:p>
        </p:txBody>
      </p:sp>
      <p:sp>
        <p:nvSpPr>
          <p:cNvPr id="79881"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9882"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79883" name="Rectangle 10"/>
          <p:cNvSpPr>
            <a:spLocks noGrp="1" noRot="1" noChangeAspect="1" noChangeArrowheads="1" noTextEdit="1"/>
          </p:cNvSpPr>
          <p:nvPr>
            <p:ph type="sldImg"/>
          </p:nvPr>
        </p:nvSpPr>
        <p:spPr>
          <a:xfrm>
            <a:off x="1000125" y="738188"/>
            <a:ext cx="4857750" cy="3643312"/>
          </a:xfrm>
          <a:ln w="12700" cap="flat"/>
        </p:spPr>
      </p:sp>
      <p:sp>
        <p:nvSpPr>
          <p:cNvPr id="7988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1780BE3C-27F3-4B94-BC3D-9D6C49E9C44C}" type="slidenum">
              <a:rPr lang="it-IT" altLang="it-IT" sz="1200" smtClean="0">
                <a:solidFill>
                  <a:schemeClr val="tx1"/>
                </a:solidFill>
              </a:rPr>
              <a:pPr/>
              <a:t>33</a:t>
            </a:fld>
            <a:endParaRPr lang="it-IT" altLang="it-IT" sz="1200">
              <a:solidFill>
                <a:schemeClr val="tx1"/>
              </a:solidFill>
            </a:endParaRPr>
          </a:p>
        </p:txBody>
      </p:sp>
      <p:sp>
        <p:nvSpPr>
          <p:cNvPr id="81923"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1924"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52</a:t>
            </a:r>
          </a:p>
        </p:txBody>
      </p:sp>
      <p:sp>
        <p:nvSpPr>
          <p:cNvPr id="81925"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1926"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1927"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1928"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200">
                <a:solidFill>
                  <a:schemeClr val="tx1"/>
                </a:solidFill>
                <a:latin typeface="Times New Roman" panose="02020603050405020304" pitchFamily="18" charset="0"/>
              </a:rPr>
              <a:t>5</a:t>
            </a:r>
          </a:p>
        </p:txBody>
      </p:sp>
      <p:sp>
        <p:nvSpPr>
          <p:cNvPr id="81929"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1930"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1931" name="Rectangle 10"/>
          <p:cNvSpPr>
            <a:spLocks noGrp="1" noRot="1" noChangeAspect="1" noChangeArrowheads="1" noTextEdit="1"/>
          </p:cNvSpPr>
          <p:nvPr>
            <p:ph type="sldImg"/>
          </p:nvPr>
        </p:nvSpPr>
        <p:spPr>
          <a:xfrm>
            <a:off x="1000125" y="738188"/>
            <a:ext cx="4857750" cy="3643312"/>
          </a:xfrm>
          <a:ln w="12700" cap="flat"/>
        </p:spPr>
      </p:sp>
      <p:sp>
        <p:nvSpPr>
          <p:cNvPr id="8193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91B4A73B-C3D4-42CC-87E1-9B0541A850E5}" type="slidenum">
              <a:rPr lang="it-IT" altLang="it-IT" sz="1200" smtClean="0">
                <a:solidFill>
                  <a:schemeClr val="tx1"/>
                </a:solidFill>
              </a:rPr>
              <a:pPr/>
              <a:t>34</a:t>
            </a:fld>
            <a:endParaRPr lang="it-IT" altLang="it-IT" sz="1200">
              <a:solidFill>
                <a:schemeClr val="tx1"/>
              </a:solidFill>
            </a:endParaRPr>
          </a:p>
        </p:txBody>
      </p:sp>
      <p:sp>
        <p:nvSpPr>
          <p:cNvPr id="83971"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3972"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27</a:t>
            </a:r>
          </a:p>
        </p:txBody>
      </p:sp>
      <p:sp>
        <p:nvSpPr>
          <p:cNvPr id="83973"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3974"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3975"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3976"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20</a:t>
            </a:r>
          </a:p>
        </p:txBody>
      </p:sp>
      <p:sp>
        <p:nvSpPr>
          <p:cNvPr id="83977"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3978"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83979" name="Rectangle 10"/>
          <p:cNvSpPr>
            <a:spLocks noGrp="1" noRot="1" noChangeAspect="1" noChangeArrowheads="1" noTextEdit="1"/>
          </p:cNvSpPr>
          <p:nvPr>
            <p:ph type="sldImg"/>
          </p:nvPr>
        </p:nvSpPr>
        <p:spPr>
          <a:xfrm>
            <a:off x="1000125" y="738188"/>
            <a:ext cx="4857750" cy="3643312"/>
          </a:xfrm>
          <a:ln w="12700" cap="flat"/>
        </p:spPr>
      </p:sp>
      <p:sp>
        <p:nvSpPr>
          <p:cNvPr id="83980"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34F2F219-9647-4E57-868F-69B86BB05D76}" type="slidenum">
              <a:rPr lang="it-IT" altLang="it-IT" sz="1200" smtClean="0">
                <a:solidFill>
                  <a:schemeClr val="tx1"/>
                </a:solidFill>
              </a:rPr>
              <a:pPr/>
              <a:t>35</a:t>
            </a:fld>
            <a:endParaRPr lang="it-IT" altLang="it-IT" sz="1200">
              <a:solidFill>
                <a:schemeClr val="tx1"/>
              </a:solidFill>
            </a:endParaRPr>
          </a:p>
        </p:txBody>
      </p:sp>
      <p:sp>
        <p:nvSpPr>
          <p:cNvPr id="88067" name="Rectangle 2"/>
          <p:cNvSpPr>
            <a:spLocks noGrp="1" noRot="1" noChangeAspect="1" noChangeArrowheads="1" noTextEdit="1"/>
          </p:cNvSpPr>
          <p:nvPr>
            <p:ph type="sldImg"/>
          </p:nvPr>
        </p:nvSpPr>
        <p:spPr>
          <a:xfrm>
            <a:off x="1000125" y="738188"/>
            <a:ext cx="4857750" cy="3643312"/>
          </a:xfrm>
          <a:ln/>
        </p:spPr>
      </p:sp>
      <p:sp>
        <p:nvSpPr>
          <p:cNvPr id="88068"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741A8D53-75D4-4B6C-8994-19F6C042F319}" type="slidenum">
              <a:rPr lang="it-IT" altLang="it-IT" sz="1200" smtClean="0">
                <a:solidFill>
                  <a:schemeClr val="tx1"/>
                </a:solidFill>
              </a:rPr>
              <a:pPr/>
              <a:t>36</a:t>
            </a:fld>
            <a:endParaRPr lang="it-IT" altLang="it-IT" sz="1200">
              <a:solidFill>
                <a:schemeClr val="tx1"/>
              </a:solidFill>
            </a:endParaRPr>
          </a:p>
        </p:txBody>
      </p:sp>
      <p:sp>
        <p:nvSpPr>
          <p:cNvPr id="90115" name="Rectangle 2"/>
          <p:cNvSpPr>
            <a:spLocks noGrp="1" noRot="1" noChangeAspect="1" noChangeArrowheads="1" noTextEdit="1"/>
          </p:cNvSpPr>
          <p:nvPr>
            <p:ph type="sldImg"/>
          </p:nvPr>
        </p:nvSpPr>
        <p:spPr>
          <a:xfrm>
            <a:off x="1000125" y="738188"/>
            <a:ext cx="4857750" cy="3643312"/>
          </a:xfrm>
          <a:ln/>
        </p:spPr>
      </p:sp>
      <p:sp>
        <p:nvSpPr>
          <p:cNvPr id="90116"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242D0936-7DE1-4241-8B58-2A6AAA00DF7F}" type="slidenum">
              <a:rPr lang="it-IT" altLang="it-IT" sz="1200" smtClean="0">
                <a:solidFill>
                  <a:schemeClr val="tx1"/>
                </a:solidFill>
              </a:rPr>
              <a:pPr/>
              <a:t>37</a:t>
            </a:fld>
            <a:endParaRPr lang="it-IT" altLang="it-IT" sz="1200">
              <a:solidFill>
                <a:schemeClr val="tx1"/>
              </a:solidFill>
            </a:endParaRPr>
          </a:p>
        </p:txBody>
      </p:sp>
      <p:sp>
        <p:nvSpPr>
          <p:cNvPr id="92163" name="Rectangle 2"/>
          <p:cNvSpPr>
            <a:spLocks noGrp="1" noRot="1" noChangeAspect="1" noChangeArrowheads="1" noTextEdit="1"/>
          </p:cNvSpPr>
          <p:nvPr>
            <p:ph type="sldImg"/>
          </p:nvPr>
        </p:nvSpPr>
        <p:spPr>
          <a:xfrm>
            <a:off x="1000125" y="738188"/>
            <a:ext cx="4857750" cy="3643312"/>
          </a:xfrm>
          <a:ln/>
        </p:spPr>
      </p:sp>
      <p:sp>
        <p:nvSpPr>
          <p:cNvPr id="92164"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ABC5E335-27AB-43EA-AAB0-976EBAC325FA}" type="slidenum">
              <a:rPr lang="it-IT" altLang="it-IT" sz="1200" smtClean="0">
                <a:solidFill>
                  <a:schemeClr val="tx1"/>
                </a:solidFill>
              </a:rPr>
              <a:pPr/>
              <a:t>38</a:t>
            </a:fld>
            <a:endParaRPr lang="it-IT" altLang="it-IT" sz="1200">
              <a:solidFill>
                <a:schemeClr val="tx1"/>
              </a:solidFill>
            </a:endParaRPr>
          </a:p>
        </p:txBody>
      </p:sp>
      <p:sp>
        <p:nvSpPr>
          <p:cNvPr id="94211" name="Rectangle 2"/>
          <p:cNvSpPr>
            <a:spLocks noGrp="1" noRot="1" noChangeAspect="1" noChangeArrowheads="1" noTextEdit="1"/>
          </p:cNvSpPr>
          <p:nvPr>
            <p:ph type="sldImg"/>
          </p:nvPr>
        </p:nvSpPr>
        <p:spPr>
          <a:xfrm>
            <a:off x="1000125" y="738188"/>
            <a:ext cx="4857750" cy="3643312"/>
          </a:xfrm>
          <a:ln/>
        </p:spPr>
      </p:sp>
      <p:sp>
        <p:nvSpPr>
          <p:cNvPr id="94212"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7232EE94-7709-437C-8B2E-803AFDE0EA1A}" type="slidenum">
              <a:rPr lang="it-IT" altLang="it-IT" sz="1200" smtClean="0">
                <a:solidFill>
                  <a:schemeClr val="tx1"/>
                </a:solidFill>
              </a:rPr>
              <a:pPr/>
              <a:t>39</a:t>
            </a:fld>
            <a:endParaRPr lang="it-IT" altLang="it-IT" sz="1200">
              <a:solidFill>
                <a:schemeClr val="tx1"/>
              </a:solidFill>
            </a:endParaRPr>
          </a:p>
        </p:txBody>
      </p:sp>
      <p:sp>
        <p:nvSpPr>
          <p:cNvPr id="96259" name="Rectangle 2"/>
          <p:cNvSpPr>
            <a:spLocks noGrp="1" noRot="1" noChangeAspect="1" noChangeArrowheads="1" noTextEdit="1"/>
          </p:cNvSpPr>
          <p:nvPr>
            <p:ph type="sldImg"/>
          </p:nvPr>
        </p:nvSpPr>
        <p:spPr>
          <a:xfrm>
            <a:off x="1000125" y="738188"/>
            <a:ext cx="4857750" cy="3643312"/>
          </a:xfrm>
          <a:ln/>
        </p:spPr>
      </p:sp>
      <p:sp>
        <p:nvSpPr>
          <p:cNvPr id="96260"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D2DD8477-D7B4-4BC6-98D2-E4199ECB9A5A}" type="slidenum">
              <a:rPr lang="it-IT" altLang="it-IT" sz="1200" smtClean="0">
                <a:solidFill>
                  <a:schemeClr val="tx1"/>
                </a:solidFill>
              </a:rPr>
              <a:pPr/>
              <a:t>40</a:t>
            </a:fld>
            <a:endParaRPr lang="it-IT" altLang="it-IT" sz="1200">
              <a:solidFill>
                <a:schemeClr val="tx1"/>
              </a:solidFill>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91FD236-D749-4C72-B060-FF0572AF3B24}" type="slidenum">
              <a:rPr lang="it-IT" altLang="it-IT" sz="1200" smtClean="0">
                <a:solidFill>
                  <a:schemeClr val="tx1"/>
                </a:solidFill>
              </a:rPr>
              <a:pPr/>
              <a:t>5</a:t>
            </a:fld>
            <a:endParaRPr lang="it-IT" altLang="it-IT" sz="1200">
              <a:solidFill>
                <a:schemeClr val="tx1"/>
              </a:solidFill>
            </a:endParaRPr>
          </a:p>
        </p:txBody>
      </p:sp>
      <p:sp>
        <p:nvSpPr>
          <p:cNvPr id="26627" name="Rectangle 2"/>
          <p:cNvSpPr>
            <a:spLocks noGrp="1" noRot="1" noChangeAspect="1" noChangeArrowheads="1" noTextEdit="1"/>
          </p:cNvSpPr>
          <p:nvPr>
            <p:ph type="sldImg"/>
          </p:nvPr>
        </p:nvSpPr>
        <p:spPr>
          <a:xfrm>
            <a:off x="1000125" y="738188"/>
            <a:ext cx="4857750" cy="3643312"/>
          </a:xfrm>
          <a:ln/>
        </p:spPr>
      </p:sp>
      <p:sp>
        <p:nvSpPr>
          <p:cNvPr id="26628"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56C71687-3291-4B9D-9E41-34382F4DE821}" type="slidenum">
              <a:rPr lang="it-IT" altLang="it-IT" sz="1200" smtClean="0">
                <a:solidFill>
                  <a:schemeClr val="tx1"/>
                </a:solidFill>
              </a:rPr>
              <a:pPr/>
              <a:t>41</a:t>
            </a:fld>
            <a:endParaRPr lang="it-IT" altLang="it-IT" sz="1200">
              <a:solidFill>
                <a:schemeClr val="tx1"/>
              </a:solidFill>
            </a:endParaRPr>
          </a:p>
        </p:txBody>
      </p:sp>
      <p:sp>
        <p:nvSpPr>
          <p:cNvPr id="100355"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0356"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6</a:t>
            </a:r>
          </a:p>
        </p:txBody>
      </p:sp>
      <p:sp>
        <p:nvSpPr>
          <p:cNvPr id="100357"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0358"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0359"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0360"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4</a:t>
            </a:r>
          </a:p>
        </p:txBody>
      </p:sp>
      <p:sp>
        <p:nvSpPr>
          <p:cNvPr id="100361"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0362"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0363" name="Rectangle 10"/>
          <p:cNvSpPr>
            <a:spLocks noGrp="1" noRot="1" noChangeAspect="1" noChangeArrowheads="1" noTextEdit="1"/>
          </p:cNvSpPr>
          <p:nvPr>
            <p:ph type="sldImg"/>
          </p:nvPr>
        </p:nvSpPr>
        <p:spPr>
          <a:xfrm>
            <a:off x="1000125" y="738188"/>
            <a:ext cx="4857750" cy="3643312"/>
          </a:xfrm>
          <a:ln w="12700" cap="flat"/>
        </p:spPr>
      </p:sp>
      <p:sp>
        <p:nvSpPr>
          <p:cNvPr id="10036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9D22F635-BECF-4AF2-B15B-22E68B343D16}" type="slidenum">
              <a:rPr lang="it-IT" altLang="it-IT" sz="1200" smtClean="0">
                <a:solidFill>
                  <a:schemeClr val="tx1"/>
                </a:solidFill>
              </a:rPr>
              <a:pPr/>
              <a:t>42</a:t>
            </a:fld>
            <a:endParaRPr lang="it-IT" altLang="it-IT" sz="1200">
              <a:solidFill>
                <a:schemeClr val="tx1"/>
              </a:solidFill>
            </a:endParaRPr>
          </a:p>
        </p:txBody>
      </p:sp>
      <p:sp>
        <p:nvSpPr>
          <p:cNvPr id="102403"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2404"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10</a:t>
            </a:r>
          </a:p>
        </p:txBody>
      </p:sp>
      <p:sp>
        <p:nvSpPr>
          <p:cNvPr id="102405"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2406"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2407"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2408"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7</a:t>
            </a:r>
          </a:p>
        </p:txBody>
      </p:sp>
      <p:sp>
        <p:nvSpPr>
          <p:cNvPr id="102409"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2410"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2411" name="Rectangle 10"/>
          <p:cNvSpPr>
            <a:spLocks noGrp="1" noRot="1" noChangeAspect="1" noChangeArrowheads="1" noTextEdit="1"/>
          </p:cNvSpPr>
          <p:nvPr>
            <p:ph type="sldImg"/>
          </p:nvPr>
        </p:nvSpPr>
        <p:spPr>
          <a:xfrm>
            <a:off x="1000125" y="738188"/>
            <a:ext cx="4857750" cy="3643312"/>
          </a:xfrm>
          <a:ln w="12700" cap="flat"/>
        </p:spPr>
      </p:sp>
      <p:sp>
        <p:nvSpPr>
          <p:cNvPr id="10241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3EA4B8E1-8046-415B-862D-9445ED6431BA}" type="slidenum">
              <a:rPr lang="it-IT" altLang="it-IT" sz="1200" smtClean="0">
                <a:solidFill>
                  <a:schemeClr val="tx1"/>
                </a:solidFill>
              </a:rPr>
              <a:pPr/>
              <a:t>43</a:t>
            </a:fld>
            <a:endParaRPr lang="it-IT" altLang="it-IT" sz="1200">
              <a:solidFill>
                <a:schemeClr val="tx1"/>
              </a:solidFill>
            </a:endParaRPr>
          </a:p>
        </p:txBody>
      </p:sp>
      <p:sp>
        <p:nvSpPr>
          <p:cNvPr id="104451" name="Rectangle 2"/>
          <p:cNvSpPr>
            <a:spLocks noChangeArrowheads="1"/>
          </p:cNvSpPr>
          <p:nvPr/>
        </p:nvSpPr>
        <p:spPr bwMode="auto">
          <a:xfrm>
            <a:off x="3886200" y="0"/>
            <a:ext cx="2968625"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4452" name="Rectangle 3"/>
          <p:cNvSpPr>
            <a:spLocks noChangeArrowheads="1"/>
          </p:cNvSpPr>
          <p:nvPr/>
        </p:nvSpPr>
        <p:spPr bwMode="auto">
          <a:xfrm>
            <a:off x="3886200" y="9263063"/>
            <a:ext cx="2968625"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12</a:t>
            </a:r>
          </a:p>
        </p:txBody>
      </p:sp>
      <p:sp>
        <p:nvSpPr>
          <p:cNvPr id="104453" name="Rectangle 4"/>
          <p:cNvSpPr>
            <a:spLocks noChangeArrowheads="1"/>
          </p:cNvSpPr>
          <p:nvPr/>
        </p:nvSpPr>
        <p:spPr bwMode="auto">
          <a:xfrm>
            <a:off x="0" y="9263063"/>
            <a:ext cx="2968625"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4454" name="Rectangle 5"/>
          <p:cNvSpPr>
            <a:spLocks noChangeArrowheads="1"/>
          </p:cNvSpPr>
          <p:nvPr/>
        </p:nvSpPr>
        <p:spPr bwMode="auto">
          <a:xfrm>
            <a:off x="0" y="0"/>
            <a:ext cx="2968625"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4455" name="Rectangle 6"/>
          <p:cNvSpPr>
            <a:spLocks noChangeArrowheads="1"/>
          </p:cNvSpPr>
          <p:nvPr/>
        </p:nvSpPr>
        <p:spPr bwMode="auto">
          <a:xfrm>
            <a:off x="3886200" y="0"/>
            <a:ext cx="2968625"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4456" name="Rectangle 7"/>
          <p:cNvSpPr>
            <a:spLocks noChangeArrowheads="1"/>
          </p:cNvSpPr>
          <p:nvPr/>
        </p:nvSpPr>
        <p:spPr bwMode="auto">
          <a:xfrm>
            <a:off x="3886200" y="9263063"/>
            <a:ext cx="2968625"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8</a:t>
            </a:r>
          </a:p>
        </p:txBody>
      </p:sp>
      <p:sp>
        <p:nvSpPr>
          <p:cNvPr id="104457" name="Rectangle 8"/>
          <p:cNvSpPr>
            <a:spLocks noChangeArrowheads="1"/>
          </p:cNvSpPr>
          <p:nvPr/>
        </p:nvSpPr>
        <p:spPr bwMode="auto">
          <a:xfrm>
            <a:off x="0" y="9263063"/>
            <a:ext cx="2968625"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4458" name="Rectangle 9"/>
          <p:cNvSpPr>
            <a:spLocks noChangeArrowheads="1"/>
          </p:cNvSpPr>
          <p:nvPr/>
        </p:nvSpPr>
        <p:spPr bwMode="auto">
          <a:xfrm>
            <a:off x="0" y="0"/>
            <a:ext cx="2968625"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4459" name="Rectangle 10"/>
          <p:cNvSpPr>
            <a:spLocks noGrp="1" noRot="1" noChangeAspect="1" noChangeArrowheads="1" noTextEdit="1"/>
          </p:cNvSpPr>
          <p:nvPr>
            <p:ph type="sldImg"/>
          </p:nvPr>
        </p:nvSpPr>
        <p:spPr>
          <a:xfrm>
            <a:off x="998538" y="738188"/>
            <a:ext cx="4859337" cy="3644900"/>
          </a:xfrm>
          <a:ln w="12700" cap="flat"/>
        </p:spPr>
      </p:sp>
      <p:sp>
        <p:nvSpPr>
          <p:cNvPr id="104460" name="Rectangle 11"/>
          <p:cNvSpPr>
            <a:spLocks noGrp="1" noChangeArrowheads="1"/>
          </p:cNvSpPr>
          <p:nvPr>
            <p:ph type="body" idx="1"/>
          </p:nvPr>
        </p:nvSpPr>
        <p:spPr>
          <a:xfrm>
            <a:off x="912813" y="4630738"/>
            <a:ext cx="5029200"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F9512CE7-01F2-4052-B8C0-04CBB9B97695}" type="slidenum">
              <a:rPr lang="it-IT" altLang="it-IT" sz="1200" smtClean="0">
                <a:solidFill>
                  <a:schemeClr val="tx1"/>
                </a:solidFill>
              </a:rPr>
              <a:pPr/>
              <a:t>44</a:t>
            </a:fld>
            <a:endParaRPr lang="it-IT" altLang="it-IT" sz="1200">
              <a:solidFill>
                <a:schemeClr val="tx1"/>
              </a:solidFill>
            </a:endParaRPr>
          </a:p>
        </p:txBody>
      </p:sp>
      <p:sp>
        <p:nvSpPr>
          <p:cNvPr id="106499"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6500"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25</a:t>
            </a:r>
          </a:p>
        </p:txBody>
      </p:sp>
      <p:sp>
        <p:nvSpPr>
          <p:cNvPr id="106501"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6502"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6503"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6504"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17</a:t>
            </a:r>
          </a:p>
        </p:txBody>
      </p:sp>
      <p:sp>
        <p:nvSpPr>
          <p:cNvPr id="106505"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6506"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06507" name="Rectangle 10"/>
          <p:cNvSpPr>
            <a:spLocks noGrp="1" noRot="1" noChangeAspect="1" noChangeArrowheads="1" noTextEdit="1"/>
          </p:cNvSpPr>
          <p:nvPr>
            <p:ph type="sldImg"/>
          </p:nvPr>
        </p:nvSpPr>
        <p:spPr>
          <a:xfrm>
            <a:off x="1000125" y="738188"/>
            <a:ext cx="4857750" cy="3643312"/>
          </a:xfrm>
          <a:ln w="12700" cap="flat"/>
        </p:spPr>
      </p:sp>
      <p:sp>
        <p:nvSpPr>
          <p:cNvPr id="10650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77D207C2-0216-4BA6-A864-C946459F6271}" type="slidenum">
              <a:rPr lang="en-US" altLang="it-IT" sz="1200" smtClean="0"/>
              <a:pPr/>
              <a:t>49</a:t>
            </a:fld>
            <a:endParaRPr lang="en-US" altLang="it-IT" sz="120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F988EE64-1AE9-4357-AA31-391F6CD8C6D8}" type="slidenum">
              <a:rPr lang="en-US" altLang="it-IT" sz="1200" smtClean="0"/>
              <a:pPr/>
              <a:t>50</a:t>
            </a:fld>
            <a:endParaRPr lang="en-US" altLang="it-IT" sz="120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278C2246-0EC5-4981-9654-F85CE48FF980}" type="slidenum">
              <a:rPr lang="en-US" altLang="it-IT" sz="1200" smtClean="0"/>
              <a:pPr/>
              <a:t>51</a:t>
            </a:fld>
            <a:endParaRPr lang="en-US" altLang="it-IT" sz="120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B4A97125-8F42-4FF8-A6D0-A3357F80F46A}" type="slidenum">
              <a:rPr lang="en-US" altLang="it-IT" sz="1200" smtClean="0"/>
              <a:pPr/>
              <a:t>52</a:t>
            </a:fld>
            <a:endParaRPr lang="en-US" altLang="it-IT" sz="120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53ABC345-8CF4-4674-976E-276294610F49}" type="slidenum">
              <a:rPr lang="it-IT" altLang="it-IT" sz="1200" smtClean="0">
                <a:solidFill>
                  <a:schemeClr val="tx1"/>
                </a:solidFill>
              </a:rPr>
              <a:pPr/>
              <a:t>53</a:t>
            </a:fld>
            <a:endParaRPr lang="it-IT" altLang="it-IT" sz="1200">
              <a:solidFill>
                <a:schemeClr val="tx1"/>
              </a:solidFill>
            </a:endParaRPr>
          </a:p>
        </p:txBody>
      </p:sp>
      <p:sp>
        <p:nvSpPr>
          <p:cNvPr id="117763"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7764"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15</a:t>
            </a:r>
          </a:p>
        </p:txBody>
      </p:sp>
      <p:sp>
        <p:nvSpPr>
          <p:cNvPr id="117765"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7766"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7767"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7768"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10</a:t>
            </a:r>
          </a:p>
        </p:txBody>
      </p:sp>
      <p:sp>
        <p:nvSpPr>
          <p:cNvPr id="117769"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7770"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7771" name="Rectangle 10"/>
          <p:cNvSpPr>
            <a:spLocks noGrp="1" noRot="1" noChangeAspect="1" noChangeArrowheads="1" noTextEdit="1"/>
          </p:cNvSpPr>
          <p:nvPr>
            <p:ph type="sldImg"/>
          </p:nvPr>
        </p:nvSpPr>
        <p:spPr>
          <a:xfrm>
            <a:off x="1000125" y="738188"/>
            <a:ext cx="4857750" cy="3643312"/>
          </a:xfrm>
          <a:ln w="12700" cap="flat"/>
        </p:spPr>
      </p:sp>
      <p:sp>
        <p:nvSpPr>
          <p:cNvPr id="11777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156E8EEB-F836-4874-B85C-544753D80997}" type="slidenum">
              <a:rPr lang="it-IT" altLang="it-IT" sz="1200" smtClean="0">
                <a:solidFill>
                  <a:schemeClr val="tx1"/>
                </a:solidFill>
              </a:rPr>
              <a:pPr/>
              <a:t>54</a:t>
            </a:fld>
            <a:endParaRPr lang="it-IT" altLang="it-IT" sz="1200">
              <a:solidFill>
                <a:schemeClr val="tx1"/>
              </a:solidFill>
            </a:endParaRPr>
          </a:p>
        </p:txBody>
      </p:sp>
      <p:sp>
        <p:nvSpPr>
          <p:cNvPr id="119811"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9812"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16</a:t>
            </a:r>
          </a:p>
        </p:txBody>
      </p:sp>
      <p:sp>
        <p:nvSpPr>
          <p:cNvPr id="119813"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9814"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9815"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9816"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11</a:t>
            </a:r>
          </a:p>
        </p:txBody>
      </p:sp>
      <p:sp>
        <p:nvSpPr>
          <p:cNvPr id="119817"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9818"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19819" name="Rectangle 10"/>
          <p:cNvSpPr>
            <a:spLocks noGrp="1" noRot="1" noChangeAspect="1" noChangeArrowheads="1" noTextEdit="1"/>
          </p:cNvSpPr>
          <p:nvPr>
            <p:ph type="sldImg"/>
          </p:nvPr>
        </p:nvSpPr>
        <p:spPr>
          <a:xfrm>
            <a:off x="1000125" y="738188"/>
            <a:ext cx="4857750" cy="3643312"/>
          </a:xfrm>
          <a:ln w="12700" cap="flat"/>
        </p:spPr>
      </p:sp>
      <p:sp>
        <p:nvSpPr>
          <p:cNvPr id="119820"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16F9B2B-F458-459D-AC16-E950098453BA}" type="slidenum">
              <a:rPr lang="it-IT" altLang="it-IT" sz="1200" smtClean="0">
                <a:solidFill>
                  <a:schemeClr val="tx1"/>
                </a:solidFill>
              </a:rPr>
              <a:pPr/>
              <a:t>6</a:t>
            </a:fld>
            <a:endParaRPr lang="it-IT" altLang="it-IT" sz="1200">
              <a:solidFill>
                <a:schemeClr val="tx1"/>
              </a:solidFill>
            </a:endParaRPr>
          </a:p>
        </p:txBody>
      </p:sp>
      <p:sp>
        <p:nvSpPr>
          <p:cNvPr id="28675"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8676"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22</a:t>
            </a:r>
          </a:p>
        </p:txBody>
      </p:sp>
      <p:sp>
        <p:nvSpPr>
          <p:cNvPr id="28677"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8678"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8679"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8680"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17</a:t>
            </a:r>
          </a:p>
        </p:txBody>
      </p:sp>
      <p:sp>
        <p:nvSpPr>
          <p:cNvPr id="28681"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8682"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28683" name="Rectangle 10"/>
          <p:cNvSpPr>
            <a:spLocks noGrp="1" noRot="1" noChangeAspect="1" noChangeArrowheads="1" noTextEdit="1"/>
          </p:cNvSpPr>
          <p:nvPr>
            <p:ph type="sldImg"/>
          </p:nvPr>
        </p:nvSpPr>
        <p:spPr>
          <a:xfrm>
            <a:off x="1000125" y="738188"/>
            <a:ext cx="4857750" cy="3643312"/>
          </a:xfrm>
          <a:ln w="12700" cap="flat"/>
        </p:spPr>
      </p:sp>
      <p:sp>
        <p:nvSpPr>
          <p:cNvPr id="2868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74EEE0E-DE2F-4C0F-98F1-939B06ED3C31}" type="slidenum">
              <a:rPr lang="it-IT" altLang="it-IT" sz="1200" smtClean="0">
                <a:solidFill>
                  <a:schemeClr val="tx1"/>
                </a:solidFill>
              </a:rPr>
              <a:pPr/>
              <a:t>55</a:t>
            </a:fld>
            <a:endParaRPr lang="it-IT" altLang="it-IT" sz="1200">
              <a:solidFill>
                <a:schemeClr val="tx1"/>
              </a:solidFill>
            </a:endParaRPr>
          </a:p>
        </p:txBody>
      </p:sp>
      <p:sp>
        <p:nvSpPr>
          <p:cNvPr id="121859"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21860"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20</a:t>
            </a:r>
          </a:p>
        </p:txBody>
      </p:sp>
      <p:sp>
        <p:nvSpPr>
          <p:cNvPr id="121861"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21862"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21863"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21864"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14</a:t>
            </a:r>
          </a:p>
        </p:txBody>
      </p:sp>
      <p:sp>
        <p:nvSpPr>
          <p:cNvPr id="121865"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21866"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121867" name="Rectangle 10"/>
          <p:cNvSpPr>
            <a:spLocks noGrp="1" noRot="1" noChangeAspect="1" noChangeArrowheads="1" noTextEdit="1"/>
          </p:cNvSpPr>
          <p:nvPr>
            <p:ph type="sldImg"/>
          </p:nvPr>
        </p:nvSpPr>
        <p:spPr>
          <a:xfrm>
            <a:off x="1000125" y="738188"/>
            <a:ext cx="4857750" cy="3643312"/>
          </a:xfrm>
          <a:ln w="12700" cap="flat"/>
        </p:spPr>
      </p:sp>
      <p:sp>
        <p:nvSpPr>
          <p:cNvPr id="12186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E45F3AB6-EAAB-4DBB-8277-FF98314EEC75}" type="slidenum">
              <a:rPr lang="it-IT" altLang="it-IT" sz="1200" smtClean="0">
                <a:solidFill>
                  <a:schemeClr val="tx1"/>
                </a:solidFill>
              </a:rPr>
              <a:pPr/>
              <a:t>57</a:t>
            </a:fld>
            <a:endParaRPr lang="it-IT" altLang="it-IT" sz="1200">
              <a:solidFill>
                <a:schemeClr val="tx1"/>
              </a:solidFill>
            </a:endParaRPr>
          </a:p>
        </p:txBody>
      </p:sp>
      <p:sp>
        <p:nvSpPr>
          <p:cNvPr id="124931" name="Rectangle 2"/>
          <p:cNvSpPr>
            <a:spLocks noGrp="1" noRot="1" noChangeAspect="1" noChangeArrowheads="1" noTextEdit="1"/>
          </p:cNvSpPr>
          <p:nvPr>
            <p:ph type="sldImg"/>
          </p:nvPr>
        </p:nvSpPr>
        <p:spPr>
          <a:xfrm>
            <a:off x="1000125" y="738188"/>
            <a:ext cx="4857750" cy="3643312"/>
          </a:xfrm>
          <a:ln/>
        </p:spPr>
      </p:sp>
      <p:sp>
        <p:nvSpPr>
          <p:cNvPr id="124932" name="Rectangle 3"/>
          <p:cNvSpPr>
            <a:spLocks noGrp="1" noChangeArrowheads="1"/>
          </p:cNvSpPr>
          <p:nvPr>
            <p:ph type="body" idx="1"/>
          </p:nvPr>
        </p:nvSpPr>
        <p:spPr>
          <a:xfrm>
            <a:off x="914400" y="4630738"/>
            <a:ext cx="5026025" cy="4387850"/>
          </a:xfrm>
          <a:noFill/>
        </p:spPr>
        <p:txBody>
          <a:bodyPr/>
          <a:lstStyle/>
          <a:p>
            <a:pPr eaLnBrk="1" hangingPunct="1"/>
            <a:endParaRPr lang="it-IT" altLang="it-IT"/>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FC057400-7833-4AB6-97A2-4B95FB6C4344}" type="slidenum">
              <a:rPr lang="it-IT" altLang="it-IT" sz="1200" smtClean="0">
                <a:solidFill>
                  <a:schemeClr val="tx1"/>
                </a:solidFill>
              </a:rPr>
              <a:pPr/>
              <a:t>58</a:t>
            </a:fld>
            <a:endParaRPr lang="it-IT" altLang="it-IT" sz="1200">
              <a:solidFill>
                <a:schemeClr val="tx1"/>
              </a:solidFill>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A6C0A05A-23F9-478F-9A88-6496A1073C31}" type="slidenum">
              <a:rPr lang="it-IT" altLang="it-IT" sz="1200" smtClean="0">
                <a:solidFill>
                  <a:schemeClr val="tx1"/>
                </a:solidFill>
              </a:rPr>
              <a:pPr/>
              <a:t>59</a:t>
            </a:fld>
            <a:endParaRPr lang="it-IT" altLang="it-IT" sz="1200">
              <a:solidFill>
                <a:schemeClr val="tx1"/>
              </a:solidFill>
            </a:endParaRPr>
          </a:p>
        </p:txBody>
      </p:sp>
      <p:sp>
        <p:nvSpPr>
          <p:cNvPr id="129027" name="Rectangle 2"/>
          <p:cNvSpPr>
            <a:spLocks noGrp="1" noRot="1" noChangeAspect="1" noChangeArrowheads="1" noTextEdit="1"/>
          </p:cNvSpPr>
          <p:nvPr>
            <p:ph type="sldImg"/>
          </p:nvPr>
        </p:nvSpPr>
        <p:spPr>
          <a:xfrm>
            <a:off x="1042988" y="752475"/>
            <a:ext cx="4818062" cy="3613150"/>
          </a:xfrm>
          <a:ln/>
        </p:spPr>
      </p:sp>
      <p:sp>
        <p:nvSpPr>
          <p:cNvPr id="129028" name="Rectangle 3"/>
          <p:cNvSpPr>
            <a:spLocks noGrp="1" noChangeArrowheads="1"/>
          </p:cNvSpPr>
          <p:nvPr>
            <p:ph type="body" idx="1"/>
          </p:nvPr>
        </p:nvSpPr>
        <p:spPr>
          <a:xfrm>
            <a:off x="930275" y="4667250"/>
            <a:ext cx="5040313" cy="4367213"/>
          </a:xfrm>
          <a:noFill/>
        </p:spPr>
        <p:txBody>
          <a:bodyPr/>
          <a:lstStyle/>
          <a:p>
            <a:pPr eaLnBrk="1" hangingPunct="1"/>
            <a:endParaRPr lang="it-IT" altLang="it-IT"/>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F0106506-675E-4CD2-B6E4-2C0B3111B81C}" type="slidenum">
              <a:rPr lang="it-IT" altLang="it-IT" sz="1200" smtClean="0">
                <a:solidFill>
                  <a:schemeClr val="tx1"/>
                </a:solidFill>
              </a:rPr>
              <a:pPr/>
              <a:t>60</a:t>
            </a:fld>
            <a:endParaRPr lang="it-IT" altLang="it-IT" sz="1200">
              <a:solidFill>
                <a:schemeClr val="tx1"/>
              </a:solidFill>
            </a:endParaRPr>
          </a:p>
        </p:txBody>
      </p:sp>
      <p:sp>
        <p:nvSpPr>
          <p:cNvPr id="131075" name="Rectangle 2"/>
          <p:cNvSpPr>
            <a:spLocks noGrp="1" noRot="1" noChangeAspect="1" noChangeArrowheads="1" noTextEdit="1"/>
          </p:cNvSpPr>
          <p:nvPr>
            <p:ph type="sldImg"/>
          </p:nvPr>
        </p:nvSpPr>
        <p:spPr>
          <a:xfrm>
            <a:off x="1042988" y="752475"/>
            <a:ext cx="4818062" cy="3613150"/>
          </a:xfrm>
          <a:ln/>
        </p:spPr>
      </p:sp>
      <p:sp>
        <p:nvSpPr>
          <p:cNvPr id="131076" name="Rectangle 3"/>
          <p:cNvSpPr>
            <a:spLocks noGrp="1" noChangeArrowheads="1"/>
          </p:cNvSpPr>
          <p:nvPr>
            <p:ph type="body" idx="1"/>
          </p:nvPr>
        </p:nvSpPr>
        <p:spPr>
          <a:xfrm>
            <a:off x="930275" y="4667250"/>
            <a:ext cx="5040313" cy="4367213"/>
          </a:xfrm>
          <a:noFill/>
        </p:spPr>
        <p:txBody>
          <a:bodyPr/>
          <a:lstStyle/>
          <a:p>
            <a:pPr eaLnBrk="1" hangingPunct="1"/>
            <a:endParaRPr lang="it-IT" alt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56A177E1-DCD2-4E10-B3C6-F485B42BDB47}" type="slidenum">
              <a:rPr lang="it-IT" altLang="it-IT" sz="1200" smtClean="0">
                <a:solidFill>
                  <a:schemeClr val="tx1"/>
                </a:solidFill>
              </a:rPr>
              <a:pPr/>
              <a:t>7</a:t>
            </a:fld>
            <a:endParaRPr lang="it-IT" altLang="it-IT" sz="1200">
              <a:solidFill>
                <a:schemeClr val="tx1"/>
              </a:solidFill>
            </a:endParaRPr>
          </a:p>
        </p:txBody>
      </p:sp>
      <p:sp>
        <p:nvSpPr>
          <p:cNvPr id="30723"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24"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a:t>
            </a:r>
          </a:p>
        </p:txBody>
      </p:sp>
      <p:sp>
        <p:nvSpPr>
          <p:cNvPr id="30725"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26"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27"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28"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2</a:t>
            </a:r>
          </a:p>
        </p:txBody>
      </p:sp>
      <p:sp>
        <p:nvSpPr>
          <p:cNvPr id="30729"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30"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31"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32"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a:t>
            </a:r>
          </a:p>
        </p:txBody>
      </p:sp>
      <p:sp>
        <p:nvSpPr>
          <p:cNvPr id="30733"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34"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0735" name="Rectangle 14"/>
          <p:cNvSpPr>
            <a:spLocks noGrp="1" noRot="1" noChangeAspect="1" noChangeArrowheads="1" noTextEdit="1"/>
          </p:cNvSpPr>
          <p:nvPr>
            <p:ph type="sldImg"/>
          </p:nvPr>
        </p:nvSpPr>
        <p:spPr>
          <a:xfrm>
            <a:off x="998538" y="738188"/>
            <a:ext cx="4859337" cy="3644900"/>
          </a:xfrm>
          <a:ln w="12700" cap="flat"/>
        </p:spPr>
      </p:sp>
      <p:sp>
        <p:nvSpPr>
          <p:cNvPr id="30736"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F2BBF5A3-A613-4F28-8856-4AB5A962E3FF}" type="slidenum">
              <a:rPr lang="it-IT" altLang="it-IT" sz="1200" smtClean="0">
                <a:solidFill>
                  <a:schemeClr val="tx1"/>
                </a:solidFill>
              </a:rPr>
              <a:pPr/>
              <a:t>8</a:t>
            </a:fld>
            <a:endParaRPr lang="it-IT" altLang="it-IT" sz="1200">
              <a:solidFill>
                <a:schemeClr val="tx1"/>
              </a:solidFill>
            </a:endParaRPr>
          </a:p>
        </p:txBody>
      </p:sp>
      <p:sp>
        <p:nvSpPr>
          <p:cNvPr id="32771"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72"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a:t>
            </a:r>
          </a:p>
        </p:txBody>
      </p:sp>
      <p:sp>
        <p:nvSpPr>
          <p:cNvPr id="32773"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74"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75"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76"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3</a:t>
            </a:r>
          </a:p>
        </p:txBody>
      </p:sp>
      <p:sp>
        <p:nvSpPr>
          <p:cNvPr id="32777"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78"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79"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80"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4</a:t>
            </a:r>
          </a:p>
        </p:txBody>
      </p:sp>
      <p:sp>
        <p:nvSpPr>
          <p:cNvPr id="32781"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82"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2783" name="Rectangle 14"/>
          <p:cNvSpPr>
            <a:spLocks noGrp="1" noRot="1" noChangeAspect="1" noChangeArrowheads="1" noTextEdit="1"/>
          </p:cNvSpPr>
          <p:nvPr>
            <p:ph type="sldImg"/>
          </p:nvPr>
        </p:nvSpPr>
        <p:spPr>
          <a:xfrm>
            <a:off x="998538" y="738188"/>
            <a:ext cx="4859337" cy="3644900"/>
          </a:xfrm>
          <a:ln w="12700" cap="flat"/>
        </p:spPr>
      </p:sp>
      <p:sp>
        <p:nvSpPr>
          <p:cNvPr id="32784"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a:t>STAMPARE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0606A881-18DC-4534-A5D8-8FEA66BE3401}" type="slidenum">
              <a:rPr lang="it-IT" altLang="it-IT" sz="1200" smtClean="0">
                <a:solidFill>
                  <a:schemeClr val="tx1"/>
                </a:solidFill>
              </a:rPr>
              <a:pPr/>
              <a:t>9</a:t>
            </a:fld>
            <a:endParaRPr lang="it-IT" altLang="it-IT" sz="1200">
              <a:solidFill>
                <a:schemeClr val="tx1"/>
              </a:solidFill>
            </a:endParaRPr>
          </a:p>
        </p:txBody>
      </p:sp>
      <p:sp>
        <p:nvSpPr>
          <p:cNvPr id="34819"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0"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6</a:t>
            </a:r>
          </a:p>
        </p:txBody>
      </p:sp>
      <p:sp>
        <p:nvSpPr>
          <p:cNvPr id="34821"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2"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3"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4"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6</a:t>
            </a:r>
          </a:p>
        </p:txBody>
      </p:sp>
      <p:sp>
        <p:nvSpPr>
          <p:cNvPr id="34825"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6"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7"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28"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9</a:t>
            </a:r>
          </a:p>
        </p:txBody>
      </p:sp>
      <p:sp>
        <p:nvSpPr>
          <p:cNvPr id="34829"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30"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4831" name="Rectangle 14"/>
          <p:cNvSpPr>
            <a:spLocks noGrp="1" noRot="1" noChangeAspect="1" noChangeArrowheads="1" noTextEdit="1"/>
          </p:cNvSpPr>
          <p:nvPr>
            <p:ph type="sldImg"/>
          </p:nvPr>
        </p:nvSpPr>
        <p:spPr>
          <a:xfrm>
            <a:off x="998538" y="738188"/>
            <a:ext cx="4859337" cy="3644900"/>
          </a:xfrm>
          <a:ln w="12700" cap="flat"/>
        </p:spPr>
      </p:sp>
      <p:sp>
        <p:nvSpPr>
          <p:cNvPr id="34832"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fld id="{2AC67108-D53C-4527-B0CE-4287BAB51607}" type="slidenum">
              <a:rPr lang="it-IT" altLang="it-IT" sz="1200" smtClean="0">
                <a:solidFill>
                  <a:schemeClr val="tx1"/>
                </a:solidFill>
              </a:rPr>
              <a:pPr/>
              <a:t>10</a:t>
            </a:fld>
            <a:endParaRPr lang="it-IT" altLang="it-IT" sz="1200">
              <a:solidFill>
                <a:schemeClr val="tx1"/>
              </a:solidFill>
            </a:endParaRPr>
          </a:p>
        </p:txBody>
      </p:sp>
      <p:sp>
        <p:nvSpPr>
          <p:cNvPr id="36867"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68"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9</a:t>
            </a:r>
          </a:p>
        </p:txBody>
      </p:sp>
      <p:sp>
        <p:nvSpPr>
          <p:cNvPr id="36869"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0"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1"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2"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9</a:t>
            </a:r>
          </a:p>
        </p:txBody>
      </p:sp>
      <p:sp>
        <p:nvSpPr>
          <p:cNvPr id="36873"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4"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5" name="Rectangle 10"/>
          <p:cNvSpPr>
            <a:spLocks noChangeArrowheads="1"/>
          </p:cNvSpPr>
          <p:nvPr/>
        </p:nvSpPr>
        <p:spPr bwMode="auto">
          <a:xfrm>
            <a:off x="3884613" y="0"/>
            <a:ext cx="2970212"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6" name="Rectangle 11"/>
          <p:cNvSpPr>
            <a:spLocks noChangeArrowheads="1"/>
          </p:cNvSpPr>
          <p:nvPr/>
        </p:nvSpPr>
        <p:spPr bwMode="auto">
          <a:xfrm>
            <a:off x="3884613" y="9261475"/>
            <a:ext cx="29702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gn="r"/>
            <a:r>
              <a:rPr lang="it-IT" altLang="it-IT" sz="1000" i="1">
                <a:solidFill>
                  <a:schemeClr val="tx1"/>
                </a:solidFill>
                <a:latin typeface="Times New Roman" panose="02020603050405020304" pitchFamily="18" charset="0"/>
              </a:rPr>
              <a:t>10</a:t>
            </a:r>
          </a:p>
        </p:txBody>
      </p:sp>
      <p:sp>
        <p:nvSpPr>
          <p:cNvPr id="36877" name="Rectangle 12"/>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8" name="Rectangle 13"/>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a:lnSpc>
                <a:spcPct val="80000"/>
              </a:lnSpc>
              <a:spcBef>
                <a:spcPct val="20000"/>
              </a:spcBef>
              <a:buClr>
                <a:schemeClr val="hlink"/>
              </a:buClr>
              <a:buSzPct val="75000"/>
              <a:buFont typeface="Monotype Sorts" pitchFamily="2" charset="2"/>
              <a:buChar char="n"/>
            </a:pPr>
            <a:endParaRPr lang="en-US" altLang="en-US"/>
          </a:p>
        </p:txBody>
      </p:sp>
      <p:sp>
        <p:nvSpPr>
          <p:cNvPr id="36879" name="Rectangle 14"/>
          <p:cNvSpPr>
            <a:spLocks noGrp="1" noRot="1" noChangeAspect="1" noChangeArrowheads="1" noTextEdit="1"/>
          </p:cNvSpPr>
          <p:nvPr>
            <p:ph type="sldImg"/>
          </p:nvPr>
        </p:nvSpPr>
        <p:spPr>
          <a:xfrm>
            <a:off x="998538" y="738188"/>
            <a:ext cx="4859337" cy="3644900"/>
          </a:xfrm>
          <a:ln w="12700" cap="flat"/>
        </p:spPr>
      </p:sp>
      <p:sp>
        <p:nvSpPr>
          <p:cNvPr id="36880" name="Rectangle 15"/>
          <p:cNvSpPr>
            <a:spLocks noGrp="1" noChangeArrowheads="1"/>
          </p:cNvSpPr>
          <p:nvPr>
            <p:ph type="body" idx="1"/>
          </p:nvPr>
        </p:nvSpPr>
        <p:spPr>
          <a:xfrm>
            <a:off x="914400" y="4630738"/>
            <a:ext cx="5026025" cy="438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E784B622-80EE-49AF-AFBD-1CDBD1880FC5}" type="slidenum">
              <a:rPr lang="it-IT" altLang="it-IT"/>
              <a:pPr>
                <a:defRPr/>
              </a:pPr>
              <a:t>‹N›</a:t>
            </a:fld>
            <a:endParaRPr lang="it-IT" altLang="it-IT"/>
          </a:p>
        </p:txBody>
      </p:sp>
    </p:spTree>
    <p:extLst>
      <p:ext uri="{BB962C8B-B14F-4D97-AF65-F5344CB8AC3E}">
        <p14:creationId xmlns:p14="http://schemas.microsoft.com/office/powerpoint/2010/main" val="1053048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38CBCA23-218E-434C-9F4E-0949310B26BA}" type="slidenum">
              <a:rPr lang="it-IT" altLang="it-IT"/>
              <a:pPr>
                <a:defRPr/>
              </a:pPr>
              <a:t>‹N›</a:t>
            </a:fld>
            <a:endParaRPr lang="it-IT" altLang="it-IT"/>
          </a:p>
        </p:txBody>
      </p:sp>
    </p:spTree>
    <p:extLst>
      <p:ext uri="{BB962C8B-B14F-4D97-AF65-F5344CB8AC3E}">
        <p14:creationId xmlns:p14="http://schemas.microsoft.com/office/powerpoint/2010/main" val="3552852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6221B05F-3CFA-4B34-B6ED-FF11074AE31B}" type="slidenum">
              <a:rPr lang="it-IT" altLang="it-IT"/>
              <a:pPr>
                <a:defRPr/>
              </a:pPr>
              <a:t>‹N›</a:t>
            </a:fld>
            <a:endParaRPr lang="it-IT" altLang="it-IT"/>
          </a:p>
        </p:txBody>
      </p:sp>
    </p:spTree>
    <p:extLst>
      <p:ext uri="{BB962C8B-B14F-4D97-AF65-F5344CB8AC3E}">
        <p14:creationId xmlns:p14="http://schemas.microsoft.com/office/powerpoint/2010/main" val="4124048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1867014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040883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2902521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995304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4886220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438072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27744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763571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B7426A37-D61A-4CFB-AFA2-7F8E3EA58757}" type="slidenum">
              <a:rPr lang="it-IT" altLang="it-IT"/>
              <a:pPr>
                <a:defRPr/>
              </a:pPr>
              <a:t>‹N›</a:t>
            </a:fld>
            <a:endParaRPr lang="it-IT" altLang="it-IT"/>
          </a:p>
        </p:txBody>
      </p:sp>
    </p:spTree>
    <p:extLst>
      <p:ext uri="{BB962C8B-B14F-4D97-AF65-F5344CB8AC3E}">
        <p14:creationId xmlns:p14="http://schemas.microsoft.com/office/powerpoint/2010/main" val="30965616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9916416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3666978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867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228600"/>
            <a:ext cx="56769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4969308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1143000"/>
          </a:xfrm>
        </p:spPr>
        <p:txBody>
          <a:bodyPr/>
          <a:lstStyle/>
          <a:p>
            <a:r>
              <a:rPr lang="it-IT"/>
              <a:t>Fare clic per modificare lo stile del titolo</a:t>
            </a:r>
          </a:p>
        </p:txBody>
      </p:sp>
      <p:sp>
        <p:nvSpPr>
          <p:cNvPr id="3" name="Segnaposto tabella 2"/>
          <p:cNvSpPr>
            <a:spLocks noGrp="1"/>
          </p:cNvSpPr>
          <p:nvPr>
            <p:ph type="tbl" idx="1"/>
          </p:nvPr>
        </p:nvSpPr>
        <p:spPr>
          <a:xfrm>
            <a:off x="685800" y="1981200"/>
            <a:ext cx="7772400" cy="4114800"/>
          </a:xfrm>
        </p:spPr>
        <p:txBody>
          <a:bodyPr/>
          <a:lstStyle/>
          <a:p>
            <a:pPr lvl="0"/>
            <a:endParaRPr lang="it-IT" noProof="0"/>
          </a:p>
        </p:txBody>
      </p:sp>
    </p:spTree>
    <p:extLst>
      <p:ext uri="{BB962C8B-B14F-4D97-AF65-F5344CB8AC3E}">
        <p14:creationId xmlns:p14="http://schemas.microsoft.com/office/powerpoint/2010/main" val="26141161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1696F0AC-888E-4C58-8C18-0E2CF4ACC05A}" type="slidenum">
              <a:rPr lang="it-IT" altLang="it-IT"/>
              <a:pPr>
                <a:defRPr/>
              </a:pPr>
              <a:t>‹N›</a:t>
            </a:fld>
            <a:endParaRPr lang="it-IT" altLang="it-IT"/>
          </a:p>
        </p:txBody>
      </p:sp>
    </p:spTree>
    <p:extLst>
      <p:ext uri="{BB962C8B-B14F-4D97-AF65-F5344CB8AC3E}">
        <p14:creationId xmlns:p14="http://schemas.microsoft.com/office/powerpoint/2010/main" val="3183472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83D1C300-8E1E-4925-AAD1-5313FB66DECB}" type="slidenum">
              <a:rPr lang="it-IT" altLang="it-IT"/>
              <a:pPr>
                <a:defRPr/>
              </a:pPr>
              <a:t>‹N›</a:t>
            </a:fld>
            <a:endParaRPr lang="it-IT" altLang="it-IT"/>
          </a:p>
        </p:txBody>
      </p:sp>
    </p:spTree>
    <p:extLst>
      <p:ext uri="{BB962C8B-B14F-4D97-AF65-F5344CB8AC3E}">
        <p14:creationId xmlns:p14="http://schemas.microsoft.com/office/powerpoint/2010/main" val="17726311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586A8076-A923-4FDF-A772-83DBA802C6DA}" type="slidenum">
              <a:rPr lang="it-IT" altLang="it-IT"/>
              <a:pPr>
                <a:defRPr/>
              </a:pPr>
              <a:t>‹N›</a:t>
            </a:fld>
            <a:endParaRPr lang="it-IT" altLang="it-IT"/>
          </a:p>
        </p:txBody>
      </p:sp>
    </p:spTree>
    <p:extLst>
      <p:ext uri="{BB962C8B-B14F-4D97-AF65-F5344CB8AC3E}">
        <p14:creationId xmlns:p14="http://schemas.microsoft.com/office/powerpoint/2010/main" val="8064427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CF5DD3CB-225A-4F4C-861C-A0F11BD61143}" type="slidenum">
              <a:rPr lang="it-IT" altLang="it-IT"/>
              <a:pPr>
                <a:defRPr/>
              </a:pPr>
              <a:t>‹N›</a:t>
            </a:fld>
            <a:endParaRPr lang="it-IT" altLang="it-IT"/>
          </a:p>
        </p:txBody>
      </p:sp>
    </p:spTree>
    <p:extLst>
      <p:ext uri="{BB962C8B-B14F-4D97-AF65-F5344CB8AC3E}">
        <p14:creationId xmlns:p14="http://schemas.microsoft.com/office/powerpoint/2010/main" val="29442389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p:cNvSpPr>
            <a:spLocks noGrp="1" noChangeArrowheads="1"/>
          </p:cNvSpPr>
          <p:nvPr>
            <p:ph type="sldNum" sz="quarter" idx="12"/>
          </p:nvPr>
        </p:nvSpPr>
        <p:spPr>
          <a:ln/>
        </p:spPr>
        <p:txBody>
          <a:bodyPr/>
          <a:lstStyle>
            <a:lvl1pPr>
              <a:defRPr/>
            </a:lvl1pPr>
          </a:lstStyle>
          <a:p>
            <a:pPr>
              <a:defRPr/>
            </a:pPr>
            <a:fld id="{5E1FAFCC-8D9F-4D63-B09B-3720747CF255}" type="slidenum">
              <a:rPr lang="it-IT" altLang="it-IT"/>
              <a:pPr>
                <a:defRPr/>
              </a:pPr>
              <a:t>‹N›</a:t>
            </a:fld>
            <a:endParaRPr lang="it-IT" altLang="it-IT"/>
          </a:p>
        </p:txBody>
      </p:sp>
    </p:spTree>
    <p:extLst>
      <p:ext uri="{BB962C8B-B14F-4D97-AF65-F5344CB8AC3E}">
        <p14:creationId xmlns:p14="http://schemas.microsoft.com/office/powerpoint/2010/main" val="28403553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p:cNvSpPr>
            <a:spLocks noGrp="1" noChangeArrowheads="1"/>
          </p:cNvSpPr>
          <p:nvPr>
            <p:ph type="sldNum" sz="quarter" idx="12"/>
          </p:nvPr>
        </p:nvSpPr>
        <p:spPr>
          <a:ln/>
        </p:spPr>
        <p:txBody>
          <a:bodyPr/>
          <a:lstStyle>
            <a:lvl1pPr>
              <a:defRPr/>
            </a:lvl1pPr>
          </a:lstStyle>
          <a:p>
            <a:pPr>
              <a:defRPr/>
            </a:pPr>
            <a:fld id="{84683FE8-659A-43A7-A2F9-A9B1131BC14E}" type="slidenum">
              <a:rPr lang="it-IT" altLang="it-IT"/>
              <a:pPr>
                <a:defRPr/>
              </a:pPr>
              <a:t>‹N›</a:t>
            </a:fld>
            <a:endParaRPr lang="it-IT" altLang="it-IT"/>
          </a:p>
        </p:txBody>
      </p:sp>
    </p:spTree>
    <p:extLst>
      <p:ext uri="{BB962C8B-B14F-4D97-AF65-F5344CB8AC3E}">
        <p14:creationId xmlns:p14="http://schemas.microsoft.com/office/powerpoint/2010/main" val="280133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DD162813-51B7-46CE-997A-655F94369FCE}" type="slidenum">
              <a:rPr lang="it-IT" altLang="it-IT"/>
              <a:pPr>
                <a:defRPr/>
              </a:pPr>
              <a:t>‹N›</a:t>
            </a:fld>
            <a:endParaRPr lang="it-IT" altLang="it-IT"/>
          </a:p>
        </p:txBody>
      </p:sp>
    </p:spTree>
    <p:extLst>
      <p:ext uri="{BB962C8B-B14F-4D97-AF65-F5344CB8AC3E}">
        <p14:creationId xmlns:p14="http://schemas.microsoft.com/office/powerpoint/2010/main" val="34458194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p:cNvSpPr>
            <a:spLocks noGrp="1" noChangeArrowheads="1"/>
          </p:cNvSpPr>
          <p:nvPr>
            <p:ph type="sldNum" sz="quarter" idx="12"/>
          </p:nvPr>
        </p:nvSpPr>
        <p:spPr>
          <a:ln/>
        </p:spPr>
        <p:txBody>
          <a:bodyPr/>
          <a:lstStyle>
            <a:lvl1pPr>
              <a:defRPr/>
            </a:lvl1pPr>
          </a:lstStyle>
          <a:p>
            <a:pPr>
              <a:defRPr/>
            </a:pPr>
            <a:fld id="{27A55756-F991-45A7-889B-E7AF385A7422}" type="slidenum">
              <a:rPr lang="it-IT" altLang="it-IT"/>
              <a:pPr>
                <a:defRPr/>
              </a:pPr>
              <a:t>‹N›</a:t>
            </a:fld>
            <a:endParaRPr lang="it-IT" altLang="it-IT"/>
          </a:p>
        </p:txBody>
      </p:sp>
    </p:spTree>
    <p:extLst>
      <p:ext uri="{BB962C8B-B14F-4D97-AF65-F5344CB8AC3E}">
        <p14:creationId xmlns:p14="http://schemas.microsoft.com/office/powerpoint/2010/main" val="24773836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F1512555-4FF5-4F37-B354-E350709BCDE4}" type="slidenum">
              <a:rPr lang="it-IT" altLang="it-IT"/>
              <a:pPr>
                <a:defRPr/>
              </a:pPr>
              <a:t>‹N›</a:t>
            </a:fld>
            <a:endParaRPr lang="it-IT" altLang="it-IT"/>
          </a:p>
        </p:txBody>
      </p:sp>
    </p:spTree>
    <p:extLst>
      <p:ext uri="{BB962C8B-B14F-4D97-AF65-F5344CB8AC3E}">
        <p14:creationId xmlns:p14="http://schemas.microsoft.com/office/powerpoint/2010/main" val="23788452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ED708420-60D0-4A6D-8E82-366CE29F949A}" type="slidenum">
              <a:rPr lang="it-IT" altLang="it-IT"/>
              <a:pPr>
                <a:defRPr/>
              </a:pPr>
              <a:t>‹N›</a:t>
            </a:fld>
            <a:endParaRPr lang="it-IT" altLang="it-IT"/>
          </a:p>
        </p:txBody>
      </p:sp>
    </p:spTree>
    <p:extLst>
      <p:ext uri="{BB962C8B-B14F-4D97-AF65-F5344CB8AC3E}">
        <p14:creationId xmlns:p14="http://schemas.microsoft.com/office/powerpoint/2010/main" val="23726060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742D8D25-CFF1-4572-BBF3-13D0208227AE}" type="slidenum">
              <a:rPr lang="it-IT" altLang="it-IT"/>
              <a:pPr>
                <a:defRPr/>
              </a:pPr>
              <a:t>‹N›</a:t>
            </a:fld>
            <a:endParaRPr lang="it-IT" altLang="it-IT"/>
          </a:p>
        </p:txBody>
      </p:sp>
    </p:spTree>
    <p:extLst>
      <p:ext uri="{BB962C8B-B14F-4D97-AF65-F5344CB8AC3E}">
        <p14:creationId xmlns:p14="http://schemas.microsoft.com/office/powerpoint/2010/main" val="18701861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DFBE15C8-2CF8-4800-BCBD-2403CC285297}" type="slidenum">
              <a:rPr lang="it-IT" altLang="it-IT"/>
              <a:pPr>
                <a:defRPr/>
              </a:pPr>
              <a:t>‹N›</a:t>
            </a:fld>
            <a:endParaRPr lang="it-IT" altLang="it-IT"/>
          </a:p>
        </p:txBody>
      </p:sp>
    </p:spTree>
    <p:extLst>
      <p:ext uri="{BB962C8B-B14F-4D97-AF65-F5344CB8AC3E}">
        <p14:creationId xmlns:p14="http://schemas.microsoft.com/office/powerpoint/2010/main" val="3734208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3CCAB4A1-2CF7-4783-BD57-58755762DE2B}" type="slidenum">
              <a:rPr lang="en-US" altLang="it-IT"/>
              <a:pPr>
                <a:defRPr/>
              </a:pPr>
              <a:t>‹N›</a:t>
            </a:fld>
            <a:endParaRPr lang="en-US" altLang="it-IT"/>
          </a:p>
        </p:txBody>
      </p:sp>
    </p:spTree>
    <p:extLst>
      <p:ext uri="{BB962C8B-B14F-4D97-AF65-F5344CB8AC3E}">
        <p14:creationId xmlns:p14="http://schemas.microsoft.com/office/powerpoint/2010/main" val="13233754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B678A599-8E11-419A-840A-BA5060813A46}" type="slidenum">
              <a:rPr lang="en-US" altLang="it-IT"/>
              <a:pPr>
                <a:defRPr/>
              </a:pPr>
              <a:t>‹N›</a:t>
            </a:fld>
            <a:endParaRPr lang="en-US" altLang="it-IT"/>
          </a:p>
        </p:txBody>
      </p:sp>
    </p:spTree>
    <p:extLst>
      <p:ext uri="{BB962C8B-B14F-4D97-AF65-F5344CB8AC3E}">
        <p14:creationId xmlns:p14="http://schemas.microsoft.com/office/powerpoint/2010/main" val="29214662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49A42276-9522-41DF-9901-A3F4B817570E}" type="slidenum">
              <a:rPr lang="en-US" altLang="it-IT"/>
              <a:pPr>
                <a:defRPr/>
              </a:pPr>
              <a:t>‹N›</a:t>
            </a:fld>
            <a:endParaRPr lang="en-US" altLang="it-IT"/>
          </a:p>
        </p:txBody>
      </p:sp>
    </p:spTree>
    <p:extLst>
      <p:ext uri="{BB962C8B-B14F-4D97-AF65-F5344CB8AC3E}">
        <p14:creationId xmlns:p14="http://schemas.microsoft.com/office/powerpoint/2010/main" val="11981962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piè di pagina 5"/>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7" name="Segnaposto numero diapositiva 6"/>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8C22D37E-3F06-4E07-8099-8720CF4211E0}" type="slidenum">
              <a:rPr lang="en-US" altLang="it-IT"/>
              <a:pPr>
                <a:defRPr/>
              </a:pPr>
              <a:t>‹N›</a:t>
            </a:fld>
            <a:endParaRPr lang="en-US" altLang="it-IT"/>
          </a:p>
        </p:txBody>
      </p:sp>
    </p:spTree>
    <p:extLst>
      <p:ext uri="{BB962C8B-B14F-4D97-AF65-F5344CB8AC3E}">
        <p14:creationId xmlns:p14="http://schemas.microsoft.com/office/powerpoint/2010/main" val="10793511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8" name="Segnaposto piè di pagina 7"/>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9" name="Segnaposto numero diapositiva 8"/>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766E84B5-7719-47A9-AC79-53B08A21A278}" type="slidenum">
              <a:rPr lang="en-US" altLang="it-IT"/>
              <a:pPr>
                <a:defRPr/>
              </a:pPr>
              <a:t>‹N›</a:t>
            </a:fld>
            <a:endParaRPr lang="en-US" altLang="it-IT"/>
          </a:p>
        </p:txBody>
      </p:sp>
    </p:spTree>
    <p:extLst>
      <p:ext uri="{BB962C8B-B14F-4D97-AF65-F5344CB8AC3E}">
        <p14:creationId xmlns:p14="http://schemas.microsoft.com/office/powerpoint/2010/main" val="1693264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D392E33B-3A7E-47F0-8114-6EADCCE43848}" type="slidenum">
              <a:rPr lang="it-IT" altLang="it-IT"/>
              <a:pPr>
                <a:defRPr/>
              </a:pPr>
              <a:t>‹N›</a:t>
            </a:fld>
            <a:endParaRPr lang="it-IT" altLang="it-IT"/>
          </a:p>
        </p:txBody>
      </p:sp>
    </p:spTree>
    <p:extLst>
      <p:ext uri="{BB962C8B-B14F-4D97-AF65-F5344CB8AC3E}">
        <p14:creationId xmlns:p14="http://schemas.microsoft.com/office/powerpoint/2010/main" val="3748313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4" name="Segnaposto piè di pagina 3"/>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numero diapositiva 4"/>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E672B300-398F-4D91-8631-BF5A42F1DFAF}" type="slidenum">
              <a:rPr lang="en-US" altLang="it-IT"/>
              <a:pPr>
                <a:defRPr/>
              </a:pPr>
              <a:t>‹N›</a:t>
            </a:fld>
            <a:endParaRPr lang="en-US" altLang="it-IT"/>
          </a:p>
        </p:txBody>
      </p:sp>
    </p:spTree>
    <p:extLst>
      <p:ext uri="{BB962C8B-B14F-4D97-AF65-F5344CB8AC3E}">
        <p14:creationId xmlns:p14="http://schemas.microsoft.com/office/powerpoint/2010/main" val="41922400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3" name="Segnaposto piè di pagina 2"/>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4" name="Segnaposto numero diapositiva 3"/>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2EBA2A43-DC1B-458A-AB36-61B4E7E875DD}" type="slidenum">
              <a:rPr lang="en-US" altLang="it-IT"/>
              <a:pPr>
                <a:defRPr/>
              </a:pPr>
              <a:t>‹N›</a:t>
            </a:fld>
            <a:endParaRPr lang="en-US" altLang="it-IT"/>
          </a:p>
        </p:txBody>
      </p:sp>
    </p:spTree>
    <p:extLst>
      <p:ext uri="{BB962C8B-B14F-4D97-AF65-F5344CB8AC3E}">
        <p14:creationId xmlns:p14="http://schemas.microsoft.com/office/powerpoint/2010/main" val="33259220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piè di pagina 5"/>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7" name="Segnaposto numero diapositiva 6"/>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9D4D315F-FA60-4C1E-B04A-4E75F2F41BD0}" type="slidenum">
              <a:rPr lang="en-US" altLang="it-IT"/>
              <a:pPr>
                <a:defRPr/>
              </a:pPr>
              <a:t>‹N›</a:t>
            </a:fld>
            <a:endParaRPr lang="en-US" altLang="it-IT"/>
          </a:p>
        </p:txBody>
      </p:sp>
    </p:spTree>
    <p:extLst>
      <p:ext uri="{BB962C8B-B14F-4D97-AF65-F5344CB8AC3E}">
        <p14:creationId xmlns:p14="http://schemas.microsoft.com/office/powerpoint/2010/main" val="34584051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piè di pagina 5"/>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7" name="Segnaposto numero diapositiva 6"/>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866819FD-206B-41C8-B94C-7378E9189798}" type="slidenum">
              <a:rPr lang="en-US" altLang="it-IT"/>
              <a:pPr>
                <a:defRPr/>
              </a:pPr>
              <a:t>‹N›</a:t>
            </a:fld>
            <a:endParaRPr lang="en-US" altLang="it-IT"/>
          </a:p>
        </p:txBody>
      </p:sp>
    </p:spTree>
    <p:extLst>
      <p:ext uri="{BB962C8B-B14F-4D97-AF65-F5344CB8AC3E}">
        <p14:creationId xmlns:p14="http://schemas.microsoft.com/office/powerpoint/2010/main" val="18010924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AF49D841-EDB2-433D-8860-7520FE835F24}" type="slidenum">
              <a:rPr lang="en-US" altLang="it-IT"/>
              <a:pPr>
                <a:defRPr/>
              </a:pPr>
              <a:t>‹N›</a:t>
            </a:fld>
            <a:endParaRPr lang="en-US" altLang="it-IT"/>
          </a:p>
        </p:txBody>
      </p:sp>
    </p:spTree>
    <p:extLst>
      <p:ext uri="{BB962C8B-B14F-4D97-AF65-F5344CB8AC3E}">
        <p14:creationId xmlns:p14="http://schemas.microsoft.com/office/powerpoint/2010/main" val="39424484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41955A72-8191-4458-91BA-550AD41D49F0}" type="slidenum">
              <a:rPr lang="en-US" altLang="it-IT"/>
              <a:pPr>
                <a:defRPr/>
              </a:pPr>
              <a:t>‹N›</a:t>
            </a:fld>
            <a:endParaRPr lang="en-US" altLang="it-IT"/>
          </a:p>
        </p:txBody>
      </p:sp>
    </p:spTree>
    <p:extLst>
      <p:ext uri="{BB962C8B-B14F-4D97-AF65-F5344CB8AC3E}">
        <p14:creationId xmlns:p14="http://schemas.microsoft.com/office/powerpoint/2010/main" val="20457236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3" name="Segnaposto data 2"/>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4" name="Segnaposto piè di pagina 3"/>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numero diapositiva 4"/>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411F1725-3358-4CD4-9E8C-A66ACD1D151C}" type="slidenum">
              <a:rPr lang="en-US" altLang="it-IT"/>
              <a:pPr>
                <a:defRPr/>
              </a:pPr>
              <a:t>‹N›</a:t>
            </a:fld>
            <a:endParaRPr lang="en-US" altLang="it-IT"/>
          </a:p>
        </p:txBody>
      </p:sp>
    </p:spTree>
    <p:extLst>
      <p:ext uri="{BB962C8B-B14F-4D97-AF65-F5344CB8AC3E}">
        <p14:creationId xmlns:p14="http://schemas.microsoft.com/office/powerpoint/2010/main" val="347934838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 dello schema</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7E47282C-666D-D54E-90BD-11DBBC7629F8}" type="datetimeFigureOut">
              <a:rPr lang="it-IT" smtClean="0"/>
              <a:t>25/09/2018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10651860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E47282C-666D-D54E-90BD-11DBBC7629F8}" type="datetimeFigureOut">
              <a:rPr lang="it-IT" smtClean="0"/>
              <a:t>25/09/2018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10234448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 dello schema</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7E47282C-666D-D54E-90BD-11DBBC7629F8}" type="datetimeFigureOut">
              <a:rPr lang="it-IT" smtClean="0"/>
              <a:t>25/09/2018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243900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p:cNvSpPr>
            <a:spLocks noGrp="1" noChangeArrowheads="1"/>
          </p:cNvSpPr>
          <p:nvPr>
            <p:ph type="sldNum" sz="quarter" idx="12"/>
          </p:nvPr>
        </p:nvSpPr>
        <p:spPr>
          <a:ln/>
        </p:spPr>
        <p:txBody>
          <a:bodyPr/>
          <a:lstStyle>
            <a:lvl1pPr>
              <a:defRPr/>
            </a:lvl1pPr>
          </a:lstStyle>
          <a:p>
            <a:pPr>
              <a:defRPr/>
            </a:pPr>
            <a:fld id="{3009E377-D9EB-4EB1-8483-593FF7CDE755}" type="slidenum">
              <a:rPr lang="it-IT" altLang="it-IT"/>
              <a:pPr>
                <a:defRPr/>
              </a:pPr>
              <a:t>‹N›</a:t>
            </a:fld>
            <a:endParaRPr lang="it-IT" altLang="it-IT"/>
          </a:p>
        </p:txBody>
      </p:sp>
    </p:spTree>
    <p:extLst>
      <p:ext uri="{BB962C8B-B14F-4D97-AF65-F5344CB8AC3E}">
        <p14:creationId xmlns:p14="http://schemas.microsoft.com/office/powerpoint/2010/main" val="115693318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7E47282C-666D-D54E-90BD-11DBBC7629F8}" type="datetimeFigureOut">
              <a:rPr lang="it-IT" smtClean="0"/>
              <a:t>25/09/2018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23915121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 dello schema</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7E47282C-666D-D54E-90BD-11DBBC7629F8}" type="datetimeFigureOut">
              <a:rPr lang="it-IT" smtClean="0"/>
              <a:t>25/09/2018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28638741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2"/>
          <p:cNvSpPr>
            <a:spLocks noGrp="1"/>
          </p:cNvSpPr>
          <p:nvPr>
            <p:ph type="dt" sz="half" idx="10"/>
          </p:nvPr>
        </p:nvSpPr>
        <p:spPr/>
        <p:txBody>
          <a:bodyPr/>
          <a:lstStyle/>
          <a:p>
            <a:fld id="{7E47282C-666D-D54E-90BD-11DBBC7629F8}" type="datetimeFigureOut">
              <a:rPr lang="it-IT" smtClean="0"/>
              <a:t>25/09/2018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89681606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E47282C-666D-D54E-90BD-11DBBC7629F8}" type="datetimeFigureOut">
              <a:rPr lang="it-IT" smtClean="0"/>
              <a:t>25/09/2018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240868584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 dello schema</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7E47282C-666D-D54E-90BD-11DBBC7629F8}" type="datetimeFigureOut">
              <a:rPr lang="it-IT" smtClean="0"/>
              <a:t>25/09/2018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71079714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 dello schema</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7E47282C-666D-D54E-90BD-11DBBC7629F8}" type="datetimeFigureOut">
              <a:rPr lang="it-IT" smtClean="0"/>
              <a:t>25/09/2018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349035009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E47282C-666D-D54E-90BD-11DBBC7629F8}" type="datetimeFigureOut">
              <a:rPr lang="it-IT" smtClean="0"/>
              <a:t>25/09/2018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9868085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E47282C-666D-D54E-90BD-11DBBC7629F8}" type="datetimeFigureOut">
              <a:rPr lang="it-IT" smtClean="0"/>
              <a:t>25/09/2018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5507BB2-D93C-7A45-8BA6-3214CD150CAF}" type="slidenum">
              <a:rPr lang="it-IT" smtClean="0"/>
              <a:t>‹N›</a:t>
            </a:fld>
            <a:endParaRPr lang="it-IT"/>
          </a:p>
        </p:txBody>
      </p:sp>
    </p:spTree>
    <p:extLst>
      <p:ext uri="{BB962C8B-B14F-4D97-AF65-F5344CB8AC3E}">
        <p14:creationId xmlns:p14="http://schemas.microsoft.com/office/powerpoint/2010/main" val="2476207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p:cNvSpPr>
            <a:spLocks noGrp="1" noChangeArrowheads="1"/>
          </p:cNvSpPr>
          <p:nvPr>
            <p:ph type="sldNum" sz="quarter" idx="12"/>
          </p:nvPr>
        </p:nvSpPr>
        <p:spPr>
          <a:ln/>
        </p:spPr>
        <p:txBody>
          <a:bodyPr/>
          <a:lstStyle>
            <a:lvl1pPr>
              <a:defRPr/>
            </a:lvl1pPr>
          </a:lstStyle>
          <a:p>
            <a:pPr>
              <a:defRPr/>
            </a:pPr>
            <a:fld id="{39372F89-D508-456B-974F-B16B43AC2257}" type="slidenum">
              <a:rPr lang="it-IT" altLang="it-IT"/>
              <a:pPr>
                <a:defRPr/>
              </a:pPr>
              <a:t>‹N›</a:t>
            </a:fld>
            <a:endParaRPr lang="it-IT" altLang="it-IT"/>
          </a:p>
        </p:txBody>
      </p:sp>
    </p:spTree>
    <p:extLst>
      <p:ext uri="{BB962C8B-B14F-4D97-AF65-F5344CB8AC3E}">
        <p14:creationId xmlns:p14="http://schemas.microsoft.com/office/powerpoint/2010/main" val="2596776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p:cNvSpPr>
            <a:spLocks noGrp="1" noChangeArrowheads="1"/>
          </p:cNvSpPr>
          <p:nvPr>
            <p:ph type="sldNum" sz="quarter" idx="12"/>
          </p:nvPr>
        </p:nvSpPr>
        <p:spPr>
          <a:ln/>
        </p:spPr>
        <p:txBody>
          <a:bodyPr/>
          <a:lstStyle>
            <a:lvl1pPr>
              <a:defRPr/>
            </a:lvl1pPr>
          </a:lstStyle>
          <a:p>
            <a:pPr>
              <a:defRPr/>
            </a:pPr>
            <a:fld id="{C4549A67-430D-4ECC-9A06-AC38194B9926}" type="slidenum">
              <a:rPr lang="it-IT" altLang="it-IT"/>
              <a:pPr>
                <a:defRPr/>
              </a:pPr>
              <a:t>‹N›</a:t>
            </a:fld>
            <a:endParaRPr lang="it-IT" altLang="it-IT"/>
          </a:p>
        </p:txBody>
      </p:sp>
    </p:spTree>
    <p:extLst>
      <p:ext uri="{BB962C8B-B14F-4D97-AF65-F5344CB8AC3E}">
        <p14:creationId xmlns:p14="http://schemas.microsoft.com/office/powerpoint/2010/main" val="2446503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8BD30DF3-7A03-473E-BC0D-3BCDDDF795A1}" type="slidenum">
              <a:rPr lang="it-IT" altLang="it-IT"/>
              <a:pPr>
                <a:defRPr/>
              </a:pPr>
              <a:t>‹N›</a:t>
            </a:fld>
            <a:endParaRPr lang="it-IT" altLang="it-IT"/>
          </a:p>
        </p:txBody>
      </p:sp>
    </p:spTree>
    <p:extLst>
      <p:ext uri="{BB962C8B-B14F-4D97-AF65-F5344CB8AC3E}">
        <p14:creationId xmlns:p14="http://schemas.microsoft.com/office/powerpoint/2010/main" val="1391322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9754DE47-F2F4-4AB8-BAA0-1344A1D90651}" type="slidenum">
              <a:rPr lang="it-IT" altLang="it-IT"/>
              <a:pPr>
                <a:defRPr/>
              </a:pPr>
              <a:t>‹N›</a:t>
            </a:fld>
            <a:endParaRPr lang="it-IT" altLang="it-IT"/>
          </a:p>
        </p:txBody>
      </p:sp>
    </p:spTree>
    <p:extLst>
      <p:ext uri="{BB962C8B-B14F-4D97-AF65-F5344CB8AC3E}">
        <p14:creationId xmlns:p14="http://schemas.microsoft.com/office/powerpoint/2010/main" val="2626259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400">
                <a:solidFill>
                  <a:schemeClr val="tx1"/>
                </a:solidFill>
              </a:defRPr>
            </a:lvl1pPr>
          </a:lstStyle>
          <a:p>
            <a:pPr>
              <a:defRPr/>
            </a:pPr>
            <a:endParaRPr lang="it-IT" alt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defRPr>
            </a:lvl1pPr>
          </a:lstStyle>
          <a:p>
            <a:pPr>
              <a:defRPr/>
            </a:pPr>
            <a:endParaRPr lang="it-IT" alt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defRPr>
            </a:lvl1pPr>
          </a:lstStyle>
          <a:p>
            <a:pPr>
              <a:defRPr/>
            </a:pPr>
            <a:fld id="{3D0320A9-B9A0-45BC-A69E-6B4ED558B734}"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it-IT"/>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it-IT"/>
              <a:t>Click to edit Master text styles</a:t>
            </a:r>
          </a:p>
          <a:p>
            <a:pPr lvl="1"/>
            <a:r>
              <a:rPr lang="it-IT" altLang="it-IT"/>
              <a:t>Second Level</a:t>
            </a:r>
          </a:p>
          <a:p>
            <a:pPr lvl="2"/>
            <a:r>
              <a:rPr lang="it-IT" altLang="it-IT"/>
              <a:t>Third Level</a:t>
            </a:r>
          </a:p>
          <a:p>
            <a:pPr lvl="3"/>
            <a:r>
              <a:rPr lang="it-IT" altLang="it-IT"/>
              <a:t>Fourth Level</a:t>
            </a:r>
          </a:p>
          <a:p>
            <a:pPr lvl="4"/>
            <a:r>
              <a:rPr lang="it-IT" altLang="it-IT"/>
              <a:t>Fifth Level</a:t>
            </a:r>
          </a:p>
        </p:txBody>
      </p:sp>
      <p:sp>
        <p:nvSpPr>
          <p:cNvPr id="2052"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1pPr>
            <a:lvl2pPr marL="742950" indent="-28575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2pPr>
            <a:lvl3pPr marL="1143000" indent="-22860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3pPr>
            <a:lvl4pPr marL="1600200" indent="-22860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9pPr>
          </a:lstStyle>
          <a:p>
            <a:pPr>
              <a:defRPr/>
            </a:pPr>
            <a:endParaRPr lang="en-US" altLang="en-US"/>
          </a:p>
        </p:txBody>
      </p:sp>
      <p:sp>
        <p:nvSpPr>
          <p:cNvPr id="2053"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1pPr>
            <a:lvl2pPr marL="742950" indent="-28575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2pPr>
            <a:lvl3pPr marL="1143000" indent="-22860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3pPr>
            <a:lvl4pPr marL="1600200" indent="-22860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lnSpc>
                <a:spcPct val="80000"/>
              </a:lnSpc>
              <a:spcBef>
                <a:spcPct val="20000"/>
              </a:spcBef>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lnSpc>
                <a:spcPct val="80000"/>
              </a:lnSpc>
              <a:spcBef>
                <a:spcPct val="20000"/>
              </a:spcBef>
              <a:spcAft>
                <a:spcPct val="0"/>
              </a:spcAft>
              <a:buClr>
                <a:schemeClr val="hlink"/>
              </a:buClr>
              <a:buSzPct val="75000"/>
              <a:buFont typeface="Monotype Sorts" pitchFamily="2" charset="2"/>
              <a:buChar char="n"/>
              <a:defRPr sz="2000">
                <a:solidFill>
                  <a:srgbClr val="000000"/>
                </a:solidFill>
                <a:latin typeface="Arial" panose="020B0604020202020204" pitchFamily="34" charset="0"/>
                <a:cs typeface="Arial" panose="020B0604020202020204" pitchFamily="34"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Lst>
  <p:txStyles>
    <p:titleStyle>
      <a:lvl1pPr algn="ctr" rtl="0" eaLnBrk="0" fontAlgn="base" hangingPunct="0">
        <a:spcBef>
          <a:spcPct val="0"/>
        </a:spcBef>
        <a:spcAft>
          <a:spcPct val="0"/>
        </a:spcAft>
        <a:defRPr sz="3600" kern="1200">
          <a:solidFill>
            <a:srgbClr val="000000"/>
          </a:solidFill>
          <a:latin typeface="+mj-lt"/>
          <a:ea typeface="+mj-ea"/>
          <a:cs typeface="+mj-cs"/>
        </a:defRPr>
      </a:lvl1pPr>
      <a:lvl2pPr algn="ctr" rtl="0" eaLnBrk="0" fontAlgn="base" hangingPunct="0">
        <a:spcBef>
          <a:spcPct val="0"/>
        </a:spcBef>
        <a:spcAft>
          <a:spcPct val="0"/>
        </a:spcAft>
        <a:defRPr sz="3600">
          <a:solidFill>
            <a:srgbClr val="000000"/>
          </a:solidFill>
          <a:latin typeface="Arial" panose="020B0604020202020204" pitchFamily="34" charset="0"/>
        </a:defRPr>
      </a:lvl2pPr>
      <a:lvl3pPr algn="ctr" rtl="0" eaLnBrk="0" fontAlgn="base" hangingPunct="0">
        <a:spcBef>
          <a:spcPct val="0"/>
        </a:spcBef>
        <a:spcAft>
          <a:spcPct val="0"/>
        </a:spcAft>
        <a:defRPr sz="3600">
          <a:solidFill>
            <a:srgbClr val="000000"/>
          </a:solidFill>
          <a:latin typeface="Arial" panose="020B0604020202020204" pitchFamily="34" charset="0"/>
        </a:defRPr>
      </a:lvl3pPr>
      <a:lvl4pPr algn="ctr" rtl="0" eaLnBrk="0" fontAlgn="base" hangingPunct="0">
        <a:spcBef>
          <a:spcPct val="0"/>
        </a:spcBef>
        <a:spcAft>
          <a:spcPct val="0"/>
        </a:spcAft>
        <a:defRPr sz="3600">
          <a:solidFill>
            <a:srgbClr val="000000"/>
          </a:solidFill>
          <a:latin typeface="Arial" panose="020B0604020202020204" pitchFamily="34" charset="0"/>
        </a:defRPr>
      </a:lvl4pPr>
      <a:lvl5pPr algn="ctr" rtl="0" eaLnBrk="0" fontAlgn="base" hangingPunct="0">
        <a:spcBef>
          <a:spcPct val="0"/>
        </a:spcBef>
        <a:spcAft>
          <a:spcPct val="0"/>
        </a:spcAft>
        <a:defRPr sz="3600">
          <a:solidFill>
            <a:srgbClr val="000000"/>
          </a:solidFill>
          <a:latin typeface="Arial" panose="020B0604020202020204" pitchFamily="34" charset="0"/>
        </a:defRPr>
      </a:lvl5pPr>
      <a:lvl6pPr marL="457200" algn="ctr" rtl="0" eaLnBrk="0" fontAlgn="base" hangingPunct="0">
        <a:spcBef>
          <a:spcPct val="0"/>
        </a:spcBef>
        <a:spcAft>
          <a:spcPct val="0"/>
        </a:spcAft>
        <a:defRPr sz="3600">
          <a:solidFill>
            <a:srgbClr val="000000"/>
          </a:solidFill>
          <a:latin typeface="Arial" panose="020B0604020202020204" pitchFamily="34" charset="0"/>
        </a:defRPr>
      </a:lvl6pPr>
      <a:lvl7pPr marL="914400" algn="ctr" rtl="0" eaLnBrk="0" fontAlgn="base" hangingPunct="0">
        <a:spcBef>
          <a:spcPct val="0"/>
        </a:spcBef>
        <a:spcAft>
          <a:spcPct val="0"/>
        </a:spcAft>
        <a:defRPr sz="3600">
          <a:solidFill>
            <a:srgbClr val="000000"/>
          </a:solidFill>
          <a:latin typeface="Arial" panose="020B0604020202020204" pitchFamily="34" charset="0"/>
        </a:defRPr>
      </a:lvl7pPr>
      <a:lvl8pPr marL="1371600" algn="ctr" rtl="0" eaLnBrk="0" fontAlgn="base" hangingPunct="0">
        <a:spcBef>
          <a:spcPct val="0"/>
        </a:spcBef>
        <a:spcAft>
          <a:spcPct val="0"/>
        </a:spcAft>
        <a:defRPr sz="3600">
          <a:solidFill>
            <a:srgbClr val="000000"/>
          </a:solidFill>
          <a:latin typeface="Arial" panose="020B0604020202020204" pitchFamily="34" charset="0"/>
        </a:defRPr>
      </a:lvl8pPr>
      <a:lvl9pPr marL="1828800" algn="ctr" rtl="0" eaLnBrk="0" fontAlgn="base" hangingPunct="0">
        <a:spcBef>
          <a:spcPct val="0"/>
        </a:spcBef>
        <a:spcAft>
          <a:spcPct val="0"/>
        </a:spcAft>
        <a:defRPr sz="3600">
          <a:solidFill>
            <a:srgbClr val="000000"/>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400" kern="1200">
          <a:solidFill>
            <a:srgbClr val="000000"/>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kern="1200">
          <a:solidFill>
            <a:srgbClr val="000000"/>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buChar char="–"/>
        <a:tabLst>
          <a:tab pos="333375" algn="l"/>
          <a:tab pos="857250" algn="l"/>
        </a:tabLst>
        <a:defRPr sz="2400" kern="1200">
          <a:solidFill>
            <a:srgbClr val="000000"/>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4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 dello schema</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61796"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400">
                <a:solidFill>
                  <a:schemeClr val="tx1"/>
                </a:solidFill>
                <a:latin typeface="+mn-lt"/>
              </a:defRPr>
            </a:lvl1pPr>
          </a:lstStyle>
          <a:p>
            <a:pPr>
              <a:defRPr/>
            </a:pPr>
            <a:endParaRPr lang="it-IT" altLang="it-IT"/>
          </a:p>
        </p:txBody>
      </p:sp>
      <p:sp>
        <p:nvSpPr>
          <p:cNvPr id="16179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latin typeface="+mn-lt"/>
              </a:defRPr>
            </a:lvl1pPr>
          </a:lstStyle>
          <a:p>
            <a:pPr>
              <a:defRPr/>
            </a:pPr>
            <a:endParaRPr lang="it-IT" altLang="it-IT"/>
          </a:p>
        </p:txBody>
      </p:sp>
      <p:sp>
        <p:nvSpPr>
          <p:cNvPr id="161798"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latin typeface="+mn-lt"/>
              </a:defRPr>
            </a:lvl1pPr>
          </a:lstStyle>
          <a:p>
            <a:pPr>
              <a:defRPr/>
            </a:pPr>
            <a:fld id="{40284400-8020-4750-B0B0-30255D59CAF4}"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it-IT"/>
              <a:t>Fare clic per modificare lo stile del titolo</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it-IT"/>
              <a:t>Fare clic per modificare gli stili del testo dello schema</a:t>
            </a:r>
          </a:p>
          <a:p>
            <a:pPr lvl="1"/>
            <a:r>
              <a:rPr lang="en-US" altLang="it-IT"/>
              <a:t>Secondo livello</a:t>
            </a:r>
          </a:p>
          <a:p>
            <a:pPr lvl="2"/>
            <a:r>
              <a:rPr lang="en-US" altLang="it-IT"/>
              <a:t>Terzo livello</a:t>
            </a:r>
          </a:p>
          <a:p>
            <a:pPr lvl="3"/>
            <a:r>
              <a:rPr lang="en-US" altLang="it-IT"/>
              <a:t>Quarto livello</a:t>
            </a:r>
          </a:p>
          <a:p>
            <a:pPr lvl="4"/>
            <a:r>
              <a:rPr lang="en-US"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2213F4A-1DA8-47F4-A9FD-1348C9D9151D}" type="slidenum">
              <a:rPr lang="en-US" altLang="it-IT"/>
              <a:pPr>
                <a:defRPr/>
              </a:pPr>
              <a:t>‹N›</a:t>
            </a:fld>
            <a:endParaRPr lang="en-US" altLang="it-IT"/>
          </a:p>
        </p:txBody>
      </p:sp>
    </p:spTree>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 id="2147483929"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47282C-666D-D54E-90BD-11DBBC7629F8}" type="datetimeFigureOut">
              <a:rPr lang="it-IT" smtClean="0"/>
              <a:t>25/09/2018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507BB2-D93C-7A45-8BA6-3214CD150CAF}" type="slidenum">
              <a:rPr lang="it-IT" smtClean="0"/>
              <a:t>‹N›</a:t>
            </a:fld>
            <a:endParaRPr lang="it-IT"/>
          </a:p>
        </p:txBody>
      </p:sp>
    </p:spTree>
    <p:extLst>
      <p:ext uri="{BB962C8B-B14F-4D97-AF65-F5344CB8AC3E}">
        <p14:creationId xmlns:p14="http://schemas.microsoft.com/office/powerpoint/2010/main" val="2342298210"/>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3.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ctrTitle"/>
          </p:nvPr>
        </p:nvSpPr>
        <p:spPr>
          <a:xfrm>
            <a:off x="685800" y="2130425"/>
            <a:ext cx="7772400" cy="1470025"/>
          </a:xfrm>
        </p:spPr>
        <p:txBody>
          <a:bodyPr anchor="ctr"/>
          <a:lstStyle/>
          <a:p>
            <a:pPr eaLnBrk="1" hangingPunct="1"/>
            <a:r>
              <a:rPr lang="it-IT" altLang="it-IT" sz="4400"/>
              <a:t>Il mercato ed i suoi “fallimenti”</a:t>
            </a:r>
          </a:p>
        </p:txBody>
      </p:sp>
      <p:sp>
        <p:nvSpPr>
          <p:cNvPr id="19459" name="Rectangle 5"/>
          <p:cNvSpPr>
            <a:spLocks noGrp="1" noChangeArrowheads="1"/>
          </p:cNvSpPr>
          <p:nvPr>
            <p:ph type="subTitle" idx="1"/>
          </p:nvPr>
        </p:nvSpPr>
        <p:spPr>
          <a:xfrm>
            <a:off x="1371600" y="3886200"/>
            <a:ext cx="6400800" cy="1752600"/>
          </a:xfrm>
        </p:spPr>
        <p:txBody>
          <a:bodyPr/>
          <a:lstStyle/>
          <a:p>
            <a:pPr eaLnBrk="1" hangingPunct="1"/>
            <a:r>
              <a:rPr lang="it-IT" altLang="it-IT" sz="3200"/>
              <a:t>Lezione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584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584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584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5846"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5847"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5848" name="Rectangle 8"/>
          <p:cNvSpPr>
            <a:spLocks noGrp="1" noChangeArrowheads="1"/>
          </p:cNvSpPr>
          <p:nvPr>
            <p:ph type="title"/>
          </p:nvPr>
        </p:nvSpPr>
        <p:spPr>
          <a:xfrm>
            <a:off x="685800" y="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4000"/>
              <a:t>Il surplus del consumatore</a:t>
            </a:r>
          </a:p>
        </p:txBody>
      </p:sp>
      <p:sp>
        <p:nvSpPr>
          <p:cNvPr id="22537" name="Rectangle 9"/>
          <p:cNvSpPr>
            <a:spLocks noGrp="1" noChangeArrowheads="1"/>
          </p:cNvSpPr>
          <p:nvPr>
            <p:ph type="body" idx="1"/>
          </p:nvPr>
        </p:nvSpPr>
        <p:spPr>
          <a:xfrm>
            <a:off x="152400" y="1295400"/>
            <a:ext cx="8839200" cy="4724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it-IT" sz="2800"/>
              <a:t>La domanda di mercato indica le diverse quantità che i compratori vorrebbero e potrebbero acquistare ai diversi prezzi. </a:t>
            </a:r>
          </a:p>
          <a:p>
            <a:pPr eaLnBrk="1" hangingPunct="1">
              <a:lnSpc>
                <a:spcPct val="90000"/>
              </a:lnSpc>
            </a:pPr>
            <a:r>
              <a:rPr lang="it-IT" altLang="it-IT" sz="2800"/>
              <a:t>Quindi essa indica proprio le diverse disponibilità a pagare dei compratori.</a:t>
            </a:r>
            <a:endParaRPr lang="it-IT" altLang="it-IT" sz="2800">
              <a:solidFill>
                <a:srgbClr val="8901F3"/>
              </a:solidFill>
            </a:endParaRPr>
          </a:p>
          <a:p>
            <a:pPr eaLnBrk="1" hangingPunct="1">
              <a:lnSpc>
                <a:spcPct val="90000"/>
              </a:lnSpc>
            </a:pPr>
            <a:r>
              <a:rPr lang="it-IT" altLang="it-IT" sz="2800"/>
              <a:t>Il </a:t>
            </a:r>
            <a:r>
              <a:rPr lang="it-IT" altLang="it-IT" sz="2800" i="1">
                <a:solidFill>
                  <a:schemeClr val="accent2"/>
                </a:solidFill>
              </a:rPr>
              <a:t>surplus del consumatore</a:t>
            </a:r>
            <a:r>
              <a:rPr lang="it-IT" altLang="it-IT" sz="2800"/>
              <a:t> è dato dalla somma che un compratore sarebbe disposto a pagare per un certo bene </a:t>
            </a:r>
            <a:r>
              <a:rPr lang="it-IT" altLang="it-IT" sz="2800" u="sng"/>
              <a:t>meno</a:t>
            </a:r>
            <a:r>
              <a:rPr lang="it-IT" altLang="it-IT" sz="2800"/>
              <a:t> la somma che egli effettivamente paga per quel bene.</a:t>
            </a:r>
          </a:p>
          <a:p>
            <a:pPr eaLnBrk="1" hangingPunct="1">
              <a:lnSpc>
                <a:spcPct val="90000"/>
              </a:lnSpc>
            </a:pPr>
            <a:r>
              <a:rPr lang="it-IT" altLang="it-IT" sz="2800"/>
              <a:t>Esso misura il beneficio che il consumatore ricava dal partecipare al mercato.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37">
                                            <p:txEl>
                                              <p:pRg st="0" end="0"/>
                                            </p:txEl>
                                          </p:spTgt>
                                        </p:tgtEl>
                                        <p:attrNameLst>
                                          <p:attrName>style.visibility</p:attrName>
                                        </p:attrNameLst>
                                      </p:cBhvr>
                                      <p:to>
                                        <p:strVal val="visible"/>
                                      </p:to>
                                    </p:set>
                                    <p:animEffect transition="in" filter="wipe(left)">
                                      <p:cBhvr>
                                        <p:cTn id="7" dur="500"/>
                                        <p:tgtEl>
                                          <p:spTgt spid="2253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2537">
                                            <p:txEl>
                                              <p:pRg st="1" end="1"/>
                                            </p:txEl>
                                          </p:spTgt>
                                        </p:tgtEl>
                                        <p:attrNameLst>
                                          <p:attrName>style.visibility</p:attrName>
                                        </p:attrNameLst>
                                      </p:cBhvr>
                                      <p:to>
                                        <p:strVal val="visible"/>
                                      </p:to>
                                    </p:set>
                                    <p:animEffect transition="in" filter="wipe(left)">
                                      <p:cBhvr>
                                        <p:cTn id="12" dur="500"/>
                                        <p:tgtEl>
                                          <p:spTgt spid="2253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537">
                                            <p:txEl>
                                              <p:pRg st="2" end="2"/>
                                            </p:txEl>
                                          </p:spTgt>
                                        </p:tgtEl>
                                        <p:attrNameLst>
                                          <p:attrName>style.visibility</p:attrName>
                                        </p:attrNameLst>
                                      </p:cBhvr>
                                      <p:to>
                                        <p:strVal val="visible"/>
                                      </p:to>
                                    </p:set>
                                    <p:animEffect transition="in" filter="wipe(left)">
                                      <p:cBhvr>
                                        <p:cTn id="17" dur="500"/>
                                        <p:tgtEl>
                                          <p:spTgt spid="2253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2537">
                                            <p:txEl>
                                              <p:pRg st="3" end="3"/>
                                            </p:txEl>
                                          </p:spTgt>
                                        </p:tgtEl>
                                        <p:attrNameLst>
                                          <p:attrName>style.visibility</p:attrName>
                                        </p:attrNameLst>
                                      </p:cBhvr>
                                      <p:to>
                                        <p:strVal val="visible"/>
                                      </p:to>
                                    </p:set>
                                    <p:animEffect transition="in" filter="wipe(left)">
                                      <p:cBhvr>
                                        <p:cTn id="22" dur="500"/>
                                        <p:tgtEl>
                                          <p:spTgt spid="2253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78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78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78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7894"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7895" name="Rectangle 7"/>
          <p:cNvSpPr>
            <a:spLocks noGrp="1" noChangeArrowheads="1"/>
          </p:cNvSpPr>
          <p:nvPr>
            <p:ph type="title"/>
          </p:nvPr>
        </p:nvSpPr>
        <p:spPr>
          <a:xfrm>
            <a:off x="685800" y="304800"/>
            <a:ext cx="7772400" cy="990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Come si misura il CS </a:t>
            </a:r>
            <a:br>
              <a:rPr lang="it-IT" altLang="it-IT" sz="3600"/>
            </a:br>
            <a:r>
              <a:rPr lang="it-IT" altLang="it-IT" sz="3600"/>
              <a:t>sulla curva di domanda</a:t>
            </a:r>
          </a:p>
        </p:txBody>
      </p:sp>
      <p:sp>
        <p:nvSpPr>
          <p:cNvPr id="30728" name="Rectangle 8"/>
          <p:cNvSpPr>
            <a:spLocks noGrp="1" noChangeArrowheads="1"/>
          </p:cNvSpPr>
          <p:nvPr>
            <p:ph type="body" idx="1"/>
          </p:nvPr>
        </p:nvSpPr>
        <p:spPr>
          <a:xfrm>
            <a:off x="228600" y="1524000"/>
            <a:ext cx="8763000" cy="4876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tabLst>
                <a:tab pos="738188" algn="l"/>
              </a:tabLst>
            </a:pPr>
            <a:r>
              <a:rPr lang="it-IT" altLang="it-IT">
                <a:solidFill>
                  <a:schemeClr val="accent2"/>
                </a:solidFill>
              </a:rPr>
              <a:t>Il surplus del consumatore è misurato dall’</a:t>
            </a:r>
            <a:r>
              <a:rPr lang="it-IT" altLang="it-IT" i="1">
                <a:solidFill>
                  <a:schemeClr val="accent2"/>
                </a:solidFill>
              </a:rPr>
              <a:t>area compresa tra la curva di domanda e il prezzo di mercato</a:t>
            </a:r>
            <a:r>
              <a:rPr lang="it-IT" altLang="it-IT">
                <a:solidFill>
                  <a:schemeClr val="accent2"/>
                </a:solidFill>
              </a:rPr>
              <a:t>.</a:t>
            </a:r>
          </a:p>
          <a:p>
            <a:pPr eaLnBrk="1" hangingPunct="1">
              <a:tabLst>
                <a:tab pos="738188" algn="l"/>
              </a:tabLst>
            </a:pPr>
            <a:r>
              <a:rPr lang="it-IT" altLang="it-IT"/>
              <a:t>Quindi il CS </a:t>
            </a:r>
            <a:r>
              <a:rPr lang="it-IT" altLang="it-IT" u="sng"/>
              <a:t>cresce</a:t>
            </a:r>
            <a:r>
              <a:rPr lang="it-IT" altLang="it-IT"/>
              <a:t> al ridursi del prezzo di mercato, e viceversa.</a:t>
            </a:r>
          </a:p>
          <a:p>
            <a:pPr lvl="1" eaLnBrk="1" hangingPunct="1">
              <a:tabLst>
                <a:tab pos="738188" algn="l"/>
              </a:tabLst>
            </a:pPr>
            <a:r>
              <a:rPr lang="it-IT" altLang="it-IT"/>
              <a:t>Infatti, se il prezzo diminuisce: </a:t>
            </a:r>
          </a:p>
          <a:p>
            <a:pPr lvl="2" eaLnBrk="1" hangingPunct="1">
              <a:tabLst>
                <a:tab pos="738188" algn="l"/>
              </a:tabLst>
            </a:pPr>
            <a:r>
              <a:rPr lang="it-IT" altLang="it-IT"/>
              <a:t>i consumatori con la maggiore disponibilità a pagare incrementano il loro surplus;</a:t>
            </a:r>
          </a:p>
          <a:p>
            <a:pPr lvl="2" eaLnBrk="1" hangingPunct="1">
              <a:tabLst>
                <a:tab pos="738188" algn="l"/>
              </a:tabLst>
            </a:pPr>
            <a:r>
              <a:rPr lang="it-IT" altLang="it-IT"/>
              <a:t>anche consumatori con una bassa disponibilità a pagare possono acquistare il bene.</a:t>
            </a:r>
            <a:endParaRPr lang="it-IT" altLang="it-IT" sz="200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8">
                                            <p:txEl>
                                              <p:pRg st="0" end="0"/>
                                            </p:txEl>
                                          </p:spTgt>
                                        </p:tgtEl>
                                        <p:attrNameLst>
                                          <p:attrName>style.visibility</p:attrName>
                                        </p:attrNameLst>
                                      </p:cBhvr>
                                      <p:to>
                                        <p:strVal val="visible"/>
                                      </p:to>
                                    </p:set>
                                    <p:animEffect transition="in" filter="wipe(left)">
                                      <p:cBhvr>
                                        <p:cTn id="7" dur="500"/>
                                        <p:tgtEl>
                                          <p:spTgt spid="307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8">
                                            <p:txEl>
                                              <p:pRg st="1" end="1"/>
                                            </p:txEl>
                                          </p:spTgt>
                                        </p:tgtEl>
                                        <p:attrNameLst>
                                          <p:attrName>style.visibility</p:attrName>
                                        </p:attrNameLst>
                                      </p:cBhvr>
                                      <p:to>
                                        <p:strVal val="visible"/>
                                      </p:to>
                                    </p:set>
                                    <p:animEffect transition="in" filter="wipe(left)">
                                      <p:cBhvr>
                                        <p:cTn id="12" dur="500"/>
                                        <p:tgtEl>
                                          <p:spTgt spid="30728">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0728">
                                            <p:txEl>
                                              <p:pRg st="2" end="2"/>
                                            </p:txEl>
                                          </p:spTgt>
                                        </p:tgtEl>
                                        <p:attrNameLst>
                                          <p:attrName>style.visibility</p:attrName>
                                        </p:attrNameLst>
                                      </p:cBhvr>
                                      <p:to>
                                        <p:strVal val="visible"/>
                                      </p:to>
                                    </p:set>
                                    <p:animEffect transition="in" filter="wipe(left)">
                                      <p:cBhvr>
                                        <p:cTn id="15" dur="500"/>
                                        <p:tgtEl>
                                          <p:spTgt spid="30728">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0728">
                                            <p:txEl>
                                              <p:pRg st="3" end="3"/>
                                            </p:txEl>
                                          </p:spTgt>
                                        </p:tgtEl>
                                        <p:attrNameLst>
                                          <p:attrName>style.visibility</p:attrName>
                                        </p:attrNameLst>
                                      </p:cBhvr>
                                      <p:to>
                                        <p:strVal val="visible"/>
                                      </p:to>
                                    </p:set>
                                    <p:animEffect transition="in" filter="wipe(left)">
                                      <p:cBhvr>
                                        <p:cTn id="18" dur="500"/>
                                        <p:tgtEl>
                                          <p:spTgt spid="30728">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0728">
                                            <p:txEl>
                                              <p:pRg st="4" end="4"/>
                                            </p:txEl>
                                          </p:spTgt>
                                        </p:tgtEl>
                                        <p:attrNameLst>
                                          <p:attrName>style.visibility</p:attrName>
                                        </p:attrNameLst>
                                      </p:cBhvr>
                                      <p:to>
                                        <p:strVal val="visible"/>
                                      </p:to>
                                    </p:set>
                                    <p:animEffect transition="in" filter="wipe(left)">
                                      <p:cBhvr>
                                        <p:cTn id="21" dur="500"/>
                                        <p:tgtEl>
                                          <p:spTgt spid="3072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8"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4572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4000"/>
              <a:t>Come si misura il surplus sulla curva di domanda</a:t>
            </a:r>
          </a:p>
        </p:txBody>
      </p:sp>
      <p:sp>
        <p:nvSpPr>
          <p:cNvPr id="39939" name="Rectangle 3"/>
          <p:cNvSpPr>
            <a:spLocks noChangeArrowheads="1"/>
          </p:cNvSpPr>
          <p:nvPr/>
        </p:nvSpPr>
        <p:spPr bwMode="auto">
          <a:xfrm>
            <a:off x="7178675" y="6243638"/>
            <a:ext cx="71755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Quantità</a:t>
            </a:r>
          </a:p>
        </p:txBody>
      </p:sp>
      <p:sp>
        <p:nvSpPr>
          <p:cNvPr id="39940" name="Freeform 4"/>
          <p:cNvSpPr>
            <a:spLocks/>
          </p:cNvSpPr>
          <p:nvPr/>
        </p:nvSpPr>
        <p:spPr bwMode="auto">
          <a:xfrm>
            <a:off x="1704975" y="2122488"/>
            <a:ext cx="1528763" cy="1658937"/>
          </a:xfrm>
          <a:custGeom>
            <a:avLst/>
            <a:gdLst>
              <a:gd name="T0" fmla="*/ 0 w 963"/>
              <a:gd name="T1" fmla="*/ 0 h 1045"/>
              <a:gd name="T2" fmla="*/ 0 w 963"/>
              <a:gd name="T3" fmla="*/ 2147483646 h 1045"/>
              <a:gd name="T4" fmla="*/ 2147483646 w 963"/>
              <a:gd name="T5" fmla="*/ 2147483646 h 1045"/>
              <a:gd name="T6" fmla="*/ 0 w 963"/>
              <a:gd name="T7" fmla="*/ 0 h 104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3" h="1045">
                <a:moveTo>
                  <a:pt x="0" y="0"/>
                </a:moveTo>
                <a:lnTo>
                  <a:pt x="0" y="1044"/>
                </a:lnTo>
                <a:lnTo>
                  <a:pt x="962" y="1044"/>
                </a:lnTo>
                <a:lnTo>
                  <a:pt x="0" y="0"/>
                </a:lnTo>
              </a:path>
            </a:pathLst>
          </a:custGeom>
          <a:solidFill>
            <a:srgbClr val="CCCCC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9941" name="Rectangle 5"/>
          <p:cNvSpPr>
            <a:spLocks noChangeArrowheads="1"/>
          </p:cNvSpPr>
          <p:nvPr/>
        </p:nvSpPr>
        <p:spPr bwMode="auto">
          <a:xfrm>
            <a:off x="914400" y="1752600"/>
            <a:ext cx="56991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Prezzo</a:t>
            </a:r>
          </a:p>
        </p:txBody>
      </p:sp>
      <p:sp>
        <p:nvSpPr>
          <p:cNvPr id="39942" name="Rectangle 6"/>
          <p:cNvSpPr>
            <a:spLocks noChangeArrowheads="1"/>
          </p:cNvSpPr>
          <p:nvPr/>
        </p:nvSpPr>
        <p:spPr bwMode="auto">
          <a:xfrm>
            <a:off x="1511300" y="6243638"/>
            <a:ext cx="9842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0</a:t>
            </a:r>
          </a:p>
        </p:txBody>
      </p:sp>
      <p:sp>
        <p:nvSpPr>
          <p:cNvPr id="39943" name="Rectangle 7"/>
          <p:cNvSpPr>
            <a:spLocks noChangeArrowheads="1"/>
          </p:cNvSpPr>
          <p:nvPr/>
        </p:nvSpPr>
        <p:spPr bwMode="auto">
          <a:xfrm>
            <a:off x="5040313" y="5437188"/>
            <a:ext cx="804862"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Domanda</a:t>
            </a:r>
          </a:p>
        </p:txBody>
      </p:sp>
      <p:sp>
        <p:nvSpPr>
          <p:cNvPr id="39944" name="Freeform 8"/>
          <p:cNvSpPr>
            <a:spLocks/>
          </p:cNvSpPr>
          <p:nvPr/>
        </p:nvSpPr>
        <p:spPr bwMode="auto">
          <a:xfrm>
            <a:off x="1704975" y="3779838"/>
            <a:ext cx="1528763" cy="2443162"/>
          </a:xfrm>
          <a:custGeom>
            <a:avLst/>
            <a:gdLst>
              <a:gd name="T0" fmla="*/ 0 w 963"/>
              <a:gd name="T1" fmla="*/ 0 h 1539"/>
              <a:gd name="T2" fmla="*/ 2147483646 w 963"/>
              <a:gd name="T3" fmla="*/ 0 h 1539"/>
              <a:gd name="T4" fmla="*/ 2147483646 w 963"/>
              <a:gd name="T5" fmla="*/ 2147483646 h 1539"/>
              <a:gd name="T6" fmla="*/ 0 60000 65536"/>
              <a:gd name="T7" fmla="*/ 0 60000 65536"/>
              <a:gd name="T8" fmla="*/ 0 60000 65536"/>
            </a:gdLst>
            <a:ahLst/>
            <a:cxnLst>
              <a:cxn ang="T6">
                <a:pos x="T0" y="T1"/>
              </a:cxn>
              <a:cxn ang="T7">
                <a:pos x="T2" y="T3"/>
              </a:cxn>
              <a:cxn ang="T8">
                <a:pos x="T4" y="T5"/>
              </a:cxn>
            </a:cxnLst>
            <a:rect l="0" t="0" r="r" b="b"/>
            <a:pathLst>
              <a:path w="963" h="1539">
                <a:moveTo>
                  <a:pt x="0" y="0"/>
                </a:moveTo>
                <a:lnTo>
                  <a:pt x="962" y="0"/>
                </a:lnTo>
                <a:lnTo>
                  <a:pt x="962" y="153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9945" name="Rectangle 9"/>
          <p:cNvSpPr>
            <a:spLocks noChangeArrowheads="1"/>
          </p:cNvSpPr>
          <p:nvPr/>
        </p:nvSpPr>
        <p:spPr bwMode="auto">
          <a:xfrm>
            <a:off x="1443038" y="3648075"/>
            <a:ext cx="180975"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latin typeface="Arial Narrow" panose="020B0606020202030204" pitchFamily="34" charset="0"/>
              </a:rPr>
              <a:t>P</a:t>
            </a:r>
            <a:r>
              <a:rPr lang="it-IT" altLang="it-IT" sz="1700" b="1" i="1" baseline="-25000">
                <a:solidFill>
                  <a:srgbClr val="000000"/>
                </a:solidFill>
                <a:latin typeface="Arial Narrow" panose="020B0606020202030204" pitchFamily="34" charset="0"/>
              </a:rPr>
              <a:t>1</a:t>
            </a:r>
          </a:p>
        </p:txBody>
      </p:sp>
      <p:sp>
        <p:nvSpPr>
          <p:cNvPr id="39946" name="Freeform 10"/>
          <p:cNvSpPr>
            <a:spLocks/>
          </p:cNvSpPr>
          <p:nvPr/>
        </p:nvSpPr>
        <p:spPr bwMode="auto">
          <a:xfrm>
            <a:off x="1662113" y="3714750"/>
            <a:ext cx="112712" cy="109538"/>
          </a:xfrm>
          <a:custGeom>
            <a:avLst/>
            <a:gdLst>
              <a:gd name="T0" fmla="*/ 2147483646 w 71"/>
              <a:gd name="T1" fmla="*/ 2147483646 h 69"/>
              <a:gd name="T2" fmla="*/ 2147483646 w 71"/>
              <a:gd name="T3" fmla="*/ 2147483646 h 69"/>
              <a:gd name="T4" fmla="*/ 2147483646 w 71"/>
              <a:gd name="T5" fmla="*/ 2147483646 h 69"/>
              <a:gd name="T6" fmla="*/ 2147483646 w 71"/>
              <a:gd name="T7" fmla="*/ 2147483646 h 69"/>
              <a:gd name="T8" fmla="*/ 2147483646 w 71"/>
              <a:gd name="T9" fmla="*/ 2147483646 h 69"/>
              <a:gd name="T10" fmla="*/ 2147483646 w 71"/>
              <a:gd name="T11" fmla="*/ 0 h 69"/>
              <a:gd name="T12" fmla="*/ 2147483646 w 71"/>
              <a:gd name="T13" fmla="*/ 0 h 69"/>
              <a:gd name="T14" fmla="*/ 2147483646 w 71"/>
              <a:gd name="T15" fmla="*/ 0 h 69"/>
              <a:gd name="T16" fmla="*/ 0 w 71"/>
              <a:gd name="T17" fmla="*/ 2147483646 h 69"/>
              <a:gd name="T18" fmla="*/ 0 w 71"/>
              <a:gd name="T19" fmla="*/ 2147483646 h 69"/>
              <a:gd name="T20" fmla="*/ 0 w 71"/>
              <a:gd name="T21" fmla="*/ 2147483646 h 69"/>
              <a:gd name="T22" fmla="*/ 2147483646 w 71"/>
              <a:gd name="T23" fmla="*/ 2147483646 h 69"/>
              <a:gd name="T24" fmla="*/ 2147483646 w 71"/>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69">
                <a:moveTo>
                  <a:pt x="27" y="68"/>
                </a:moveTo>
                <a:lnTo>
                  <a:pt x="56" y="68"/>
                </a:lnTo>
                <a:lnTo>
                  <a:pt x="56" y="54"/>
                </a:lnTo>
                <a:lnTo>
                  <a:pt x="70" y="41"/>
                </a:lnTo>
                <a:lnTo>
                  <a:pt x="56" y="14"/>
                </a:lnTo>
                <a:lnTo>
                  <a:pt x="56" y="0"/>
                </a:lnTo>
                <a:lnTo>
                  <a:pt x="27" y="0"/>
                </a:lnTo>
                <a:lnTo>
                  <a:pt x="14" y="0"/>
                </a:lnTo>
                <a:lnTo>
                  <a:pt x="0" y="14"/>
                </a:lnTo>
                <a:lnTo>
                  <a:pt x="0" y="41"/>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9947" name="Rectangle 11"/>
          <p:cNvSpPr>
            <a:spLocks noChangeArrowheads="1"/>
          </p:cNvSpPr>
          <p:nvPr/>
        </p:nvSpPr>
        <p:spPr bwMode="auto">
          <a:xfrm>
            <a:off x="1793875" y="1903413"/>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A</a:t>
            </a:r>
          </a:p>
        </p:txBody>
      </p:sp>
      <p:sp>
        <p:nvSpPr>
          <p:cNvPr id="39948" name="Rectangle 12"/>
          <p:cNvSpPr>
            <a:spLocks noChangeArrowheads="1"/>
          </p:cNvSpPr>
          <p:nvPr/>
        </p:nvSpPr>
        <p:spPr bwMode="auto">
          <a:xfrm>
            <a:off x="1793875" y="3757613"/>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B</a:t>
            </a:r>
          </a:p>
        </p:txBody>
      </p:sp>
      <p:sp>
        <p:nvSpPr>
          <p:cNvPr id="39949" name="Rectangle 13"/>
          <p:cNvSpPr>
            <a:spLocks noChangeArrowheads="1"/>
          </p:cNvSpPr>
          <p:nvPr/>
        </p:nvSpPr>
        <p:spPr bwMode="auto">
          <a:xfrm>
            <a:off x="1752600" y="2971800"/>
            <a:ext cx="873125"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lnSpc>
                <a:spcPct val="85000"/>
              </a:lnSpc>
              <a:spcBef>
                <a:spcPct val="0"/>
              </a:spcBef>
              <a:buFontTx/>
              <a:buNone/>
            </a:pPr>
            <a:endParaRPr lang="it-IT" altLang="it-IT" sz="1700" b="1">
              <a:solidFill>
                <a:srgbClr val="000000"/>
              </a:solidFill>
              <a:latin typeface="Arial Narrow" panose="020B0606020202030204" pitchFamily="34" charset="0"/>
            </a:endParaRPr>
          </a:p>
          <a:p>
            <a:pPr algn="ctr">
              <a:lnSpc>
                <a:spcPct val="85000"/>
              </a:lnSpc>
              <a:spcBef>
                <a:spcPct val="0"/>
              </a:spcBef>
              <a:buFontTx/>
              <a:buNone/>
            </a:pPr>
            <a:r>
              <a:rPr lang="it-IT" altLang="it-IT" sz="1700" b="1">
                <a:solidFill>
                  <a:srgbClr val="000000"/>
                </a:solidFill>
                <a:latin typeface="Arial Narrow" panose="020B0606020202030204" pitchFamily="34" charset="0"/>
              </a:rPr>
              <a:t>CS</a:t>
            </a:r>
          </a:p>
        </p:txBody>
      </p:sp>
      <p:sp>
        <p:nvSpPr>
          <p:cNvPr id="39950" name="Rectangle 14"/>
          <p:cNvSpPr>
            <a:spLocks noChangeArrowheads="1"/>
          </p:cNvSpPr>
          <p:nvPr/>
        </p:nvSpPr>
        <p:spPr bwMode="auto">
          <a:xfrm>
            <a:off x="3319463" y="3560763"/>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C</a:t>
            </a:r>
          </a:p>
        </p:txBody>
      </p:sp>
      <p:sp>
        <p:nvSpPr>
          <p:cNvPr id="39951" name="Line 15"/>
          <p:cNvSpPr>
            <a:spLocks noChangeShapeType="1"/>
          </p:cNvSpPr>
          <p:nvPr/>
        </p:nvSpPr>
        <p:spPr bwMode="auto">
          <a:xfrm>
            <a:off x="1725613" y="2143125"/>
            <a:ext cx="3760787" cy="4044950"/>
          </a:xfrm>
          <a:prstGeom prst="line">
            <a:avLst/>
          </a:prstGeom>
          <a:noFill/>
          <a:ln w="25400">
            <a:solidFill>
              <a:srgbClr val="4D9A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9952" name="Freeform 16"/>
          <p:cNvSpPr>
            <a:spLocks/>
          </p:cNvSpPr>
          <p:nvPr/>
        </p:nvSpPr>
        <p:spPr bwMode="auto">
          <a:xfrm>
            <a:off x="1662113" y="2079625"/>
            <a:ext cx="112712" cy="109538"/>
          </a:xfrm>
          <a:custGeom>
            <a:avLst/>
            <a:gdLst>
              <a:gd name="T0" fmla="*/ 2147483646 w 71"/>
              <a:gd name="T1" fmla="*/ 2147483646 h 69"/>
              <a:gd name="T2" fmla="*/ 2147483646 w 71"/>
              <a:gd name="T3" fmla="*/ 2147483646 h 69"/>
              <a:gd name="T4" fmla="*/ 2147483646 w 71"/>
              <a:gd name="T5" fmla="*/ 2147483646 h 69"/>
              <a:gd name="T6" fmla="*/ 2147483646 w 71"/>
              <a:gd name="T7" fmla="*/ 2147483646 h 69"/>
              <a:gd name="T8" fmla="*/ 2147483646 w 71"/>
              <a:gd name="T9" fmla="*/ 2147483646 h 69"/>
              <a:gd name="T10" fmla="*/ 2147483646 w 71"/>
              <a:gd name="T11" fmla="*/ 0 h 69"/>
              <a:gd name="T12" fmla="*/ 2147483646 w 71"/>
              <a:gd name="T13" fmla="*/ 0 h 69"/>
              <a:gd name="T14" fmla="*/ 2147483646 w 71"/>
              <a:gd name="T15" fmla="*/ 0 h 69"/>
              <a:gd name="T16" fmla="*/ 0 w 71"/>
              <a:gd name="T17" fmla="*/ 2147483646 h 69"/>
              <a:gd name="T18" fmla="*/ 0 w 71"/>
              <a:gd name="T19" fmla="*/ 2147483646 h 69"/>
              <a:gd name="T20" fmla="*/ 0 w 71"/>
              <a:gd name="T21" fmla="*/ 2147483646 h 69"/>
              <a:gd name="T22" fmla="*/ 2147483646 w 71"/>
              <a:gd name="T23" fmla="*/ 2147483646 h 69"/>
              <a:gd name="T24" fmla="*/ 2147483646 w 71"/>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69">
                <a:moveTo>
                  <a:pt x="27" y="68"/>
                </a:moveTo>
                <a:lnTo>
                  <a:pt x="56" y="54"/>
                </a:lnTo>
                <a:lnTo>
                  <a:pt x="56" y="41"/>
                </a:lnTo>
                <a:lnTo>
                  <a:pt x="70" y="27"/>
                </a:lnTo>
                <a:lnTo>
                  <a:pt x="56" y="14"/>
                </a:lnTo>
                <a:lnTo>
                  <a:pt x="56" y="0"/>
                </a:lnTo>
                <a:lnTo>
                  <a:pt x="27" y="0"/>
                </a:lnTo>
                <a:lnTo>
                  <a:pt x="14" y="0"/>
                </a:lnTo>
                <a:lnTo>
                  <a:pt x="0" y="14"/>
                </a:lnTo>
                <a:lnTo>
                  <a:pt x="0" y="27"/>
                </a:lnTo>
                <a:lnTo>
                  <a:pt x="0" y="41"/>
                </a:lnTo>
                <a:lnTo>
                  <a:pt x="14" y="54"/>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9953" name="Freeform 17"/>
          <p:cNvSpPr>
            <a:spLocks/>
          </p:cNvSpPr>
          <p:nvPr/>
        </p:nvSpPr>
        <p:spPr bwMode="auto">
          <a:xfrm>
            <a:off x="3189288" y="3714750"/>
            <a:ext cx="109537" cy="109538"/>
          </a:xfrm>
          <a:custGeom>
            <a:avLst/>
            <a:gdLst>
              <a:gd name="T0" fmla="*/ 2147483646 w 69"/>
              <a:gd name="T1" fmla="*/ 2147483646 h 69"/>
              <a:gd name="T2" fmla="*/ 2147483646 w 69"/>
              <a:gd name="T3" fmla="*/ 2147483646 h 69"/>
              <a:gd name="T4" fmla="*/ 2147483646 w 69"/>
              <a:gd name="T5" fmla="*/ 2147483646 h 69"/>
              <a:gd name="T6" fmla="*/ 2147483646 w 69"/>
              <a:gd name="T7" fmla="*/ 2147483646 h 69"/>
              <a:gd name="T8" fmla="*/ 2147483646 w 69"/>
              <a:gd name="T9" fmla="*/ 2147483646 h 69"/>
              <a:gd name="T10" fmla="*/ 2147483646 w 69"/>
              <a:gd name="T11" fmla="*/ 0 h 69"/>
              <a:gd name="T12" fmla="*/ 2147483646 w 69"/>
              <a:gd name="T13" fmla="*/ 0 h 69"/>
              <a:gd name="T14" fmla="*/ 2147483646 w 69"/>
              <a:gd name="T15" fmla="*/ 0 h 69"/>
              <a:gd name="T16" fmla="*/ 0 w 69"/>
              <a:gd name="T17" fmla="*/ 2147483646 h 69"/>
              <a:gd name="T18" fmla="*/ 0 w 69"/>
              <a:gd name="T19" fmla="*/ 2147483646 h 69"/>
              <a:gd name="T20" fmla="*/ 0 w 69"/>
              <a:gd name="T21" fmla="*/ 2147483646 h 69"/>
              <a:gd name="T22" fmla="*/ 2147483646 w 69"/>
              <a:gd name="T23" fmla="*/ 2147483646 h 69"/>
              <a:gd name="T24" fmla="*/ 2147483646 w 69"/>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9">
                <a:moveTo>
                  <a:pt x="27" y="68"/>
                </a:moveTo>
                <a:lnTo>
                  <a:pt x="54" y="68"/>
                </a:lnTo>
                <a:lnTo>
                  <a:pt x="54" y="54"/>
                </a:lnTo>
                <a:lnTo>
                  <a:pt x="68" y="41"/>
                </a:lnTo>
                <a:lnTo>
                  <a:pt x="54" y="14"/>
                </a:lnTo>
                <a:lnTo>
                  <a:pt x="54" y="0"/>
                </a:lnTo>
                <a:lnTo>
                  <a:pt x="27" y="0"/>
                </a:lnTo>
                <a:lnTo>
                  <a:pt x="14" y="0"/>
                </a:lnTo>
                <a:lnTo>
                  <a:pt x="0" y="14"/>
                </a:lnTo>
                <a:lnTo>
                  <a:pt x="0" y="41"/>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9954" name="Rectangle 18"/>
          <p:cNvSpPr>
            <a:spLocks noChangeArrowheads="1"/>
          </p:cNvSpPr>
          <p:nvPr/>
        </p:nvSpPr>
        <p:spPr bwMode="auto">
          <a:xfrm>
            <a:off x="3146425" y="6243638"/>
            <a:ext cx="201613"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latin typeface="Arial Narrow" panose="020B0606020202030204" pitchFamily="34" charset="0"/>
              </a:rPr>
              <a:t>Q</a:t>
            </a:r>
            <a:r>
              <a:rPr lang="it-IT" altLang="it-IT" sz="1700" b="1" i="1" baseline="-25000">
                <a:solidFill>
                  <a:srgbClr val="000000"/>
                </a:solidFill>
                <a:latin typeface="Arial Narrow" panose="020B0606020202030204" pitchFamily="34" charset="0"/>
              </a:rPr>
              <a:t>1</a:t>
            </a:r>
          </a:p>
        </p:txBody>
      </p:sp>
      <p:sp>
        <p:nvSpPr>
          <p:cNvPr id="39955" name="Freeform 19"/>
          <p:cNvSpPr>
            <a:spLocks/>
          </p:cNvSpPr>
          <p:nvPr/>
        </p:nvSpPr>
        <p:spPr bwMode="auto">
          <a:xfrm>
            <a:off x="1704975" y="1795463"/>
            <a:ext cx="6084888" cy="4427537"/>
          </a:xfrm>
          <a:custGeom>
            <a:avLst/>
            <a:gdLst>
              <a:gd name="T0" fmla="*/ 0 w 3833"/>
              <a:gd name="T1" fmla="*/ 0 h 2789"/>
              <a:gd name="T2" fmla="*/ 0 w 3833"/>
              <a:gd name="T3" fmla="*/ 2147483646 h 2789"/>
              <a:gd name="T4" fmla="*/ 2147483646 w 3833"/>
              <a:gd name="T5" fmla="*/ 2147483646 h 2789"/>
              <a:gd name="T6" fmla="*/ 0 60000 65536"/>
              <a:gd name="T7" fmla="*/ 0 60000 65536"/>
              <a:gd name="T8" fmla="*/ 0 60000 65536"/>
            </a:gdLst>
            <a:ahLst/>
            <a:cxnLst>
              <a:cxn ang="T6">
                <a:pos x="T0" y="T1"/>
              </a:cxn>
              <a:cxn ang="T7">
                <a:pos x="T2" y="T3"/>
              </a:cxn>
              <a:cxn ang="T8">
                <a:pos x="T4" y="T5"/>
              </a:cxn>
            </a:cxnLst>
            <a:rect l="0" t="0" r="r" b="b"/>
            <a:pathLst>
              <a:path w="3833" h="2789">
                <a:moveTo>
                  <a:pt x="0" y="0"/>
                </a:moveTo>
                <a:lnTo>
                  <a:pt x="0" y="2788"/>
                </a:lnTo>
                <a:lnTo>
                  <a:pt x="3832" y="278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1000" y="228600"/>
            <a:ext cx="8534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Effetto sul CS di una riduzione </a:t>
            </a:r>
            <a:br>
              <a:rPr lang="it-IT" altLang="it-IT" sz="3600"/>
            </a:br>
            <a:r>
              <a:rPr lang="it-IT" altLang="it-IT" sz="3600"/>
              <a:t>del prezzo di mercato</a:t>
            </a:r>
          </a:p>
        </p:txBody>
      </p:sp>
      <p:sp>
        <p:nvSpPr>
          <p:cNvPr id="41987" name="Rectangle 3"/>
          <p:cNvSpPr>
            <a:spLocks noChangeArrowheads="1"/>
          </p:cNvSpPr>
          <p:nvPr/>
        </p:nvSpPr>
        <p:spPr bwMode="auto">
          <a:xfrm>
            <a:off x="7178675" y="6243638"/>
            <a:ext cx="71755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Quantità</a:t>
            </a:r>
          </a:p>
        </p:txBody>
      </p:sp>
      <p:sp>
        <p:nvSpPr>
          <p:cNvPr id="41988" name="Rectangle 4"/>
          <p:cNvSpPr>
            <a:spLocks noChangeArrowheads="1"/>
          </p:cNvSpPr>
          <p:nvPr/>
        </p:nvSpPr>
        <p:spPr bwMode="auto">
          <a:xfrm>
            <a:off x="1704975" y="3779838"/>
            <a:ext cx="1527175" cy="806450"/>
          </a:xfrm>
          <a:prstGeom prst="rect">
            <a:avLst/>
          </a:prstGeom>
          <a:solidFill>
            <a:srgbClr val="CDF3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1989" name="Freeform 5"/>
          <p:cNvSpPr>
            <a:spLocks/>
          </p:cNvSpPr>
          <p:nvPr/>
        </p:nvSpPr>
        <p:spPr bwMode="auto">
          <a:xfrm>
            <a:off x="3232150" y="3779838"/>
            <a:ext cx="766763" cy="808037"/>
          </a:xfrm>
          <a:custGeom>
            <a:avLst/>
            <a:gdLst>
              <a:gd name="T0" fmla="*/ 0 w 483"/>
              <a:gd name="T1" fmla="*/ 0 h 509"/>
              <a:gd name="T2" fmla="*/ 0 w 483"/>
              <a:gd name="T3" fmla="*/ 2147483646 h 509"/>
              <a:gd name="T4" fmla="*/ 2147483646 w 483"/>
              <a:gd name="T5" fmla="*/ 2147483646 h 509"/>
              <a:gd name="T6" fmla="*/ 0 w 483"/>
              <a:gd name="T7" fmla="*/ 0 h 50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83" h="509">
                <a:moveTo>
                  <a:pt x="0" y="0"/>
                </a:moveTo>
                <a:lnTo>
                  <a:pt x="0" y="508"/>
                </a:lnTo>
                <a:lnTo>
                  <a:pt x="482" y="508"/>
                </a:lnTo>
                <a:lnTo>
                  <a:pt x="0" y="0"/>
                </a:lnTo>
              </a:path>
            </a:pathLst>
          </a:custGeom>
          <a:solidFill>
            <a:srgbClr val="9AE1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0" name="Freeform 6"/>
          <p:cNvSpPr>
            <a:spLocks/>
          </p:cNvSpPr>
          <p:nvPr/>
        </p:nvSpPr>
        <p:spPr bwMode="auto">
          <a:xfrm>
            <a:off x="1704975" y="2122488"/>
            <a:ext cx="1528763" cy="1658937"/>
          </a:xfrm>
          <a:custGeom>
            <a:avLst/>
            <a:gdLst>
              <a:gd name="T0" fmla="*/ 0 w 963"/>
              <a:gd name="T1" fmla="*/ 0 h 1045"/>
              <a:gd name="T2" fmla="*/ 0 w 963"/>
              <a:gd name="T3" fmla="*/ 2147483646 h 1045"/>
              <a:gd name="T4" fmla="*/ 2147483646 w 963"/>
              <a:gd name="T5" fmla="*/ 2147483646 h 1045"/>
              <a:gd name="T6" fmla="*/ 0 w 963"/>
              <a:gd name="T7" fmla="*/ 0 h 104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3" h="1045">
                <a:moveTo>
                  <a:pt x="0" y="0"/>
                </a:moveTo>
                <a:lnTo>
                  <a:pt x="0" y="1044"/>
                </a:lnTo>
                <a:lnTo>
                  <a:pt x="962" y="1044"/>
                </a:lnTo>
                <a:lnTo>
                  <a:pt x="0" y="0"/>
                </a:lnTo>
              </a:path>
            </a:pathLst>
          </a:custGeom>
          <a:solidFill>
            <a:srgbClr val="CCCCC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1" name="Rectangle 7"/>
          <p:cNvSpPr>
            <a:spLocks noChangeArrowheads="1"/>
          </p:cNvSpPr>
          <p:nvPr/>
        </p:nvSpPr>
        <p:spPr bwMode="auto">
          <a:xfrm>
            <a:off x="990600" y="1676400"/>
            <a:ext cx="56991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Prezzo</a:t>
            </a:r>
          </a:p>
        </p:txBody>
      </p:sp>
      <p:sp>
        <p:nvSpPr>
          <p:cNvPr id="41992" name="Rectangle 8"/>
          <p:cNvSpPr>
            <a:spLocks noChangeArrowheads="1"/>
          </p:cNvSpPr>
          <p:nvPr/>
        </p:nvSpPr>
        <p:spPr bwMode="auto">
          <a:xfrm>
            <a:off x="1511300" y="6243638"/>
            <a:ext cx="9842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0</a:t>
            </a:r>
          </a:p>
        </p:txBody>
      </p:sp>
      <p:sp>
        <p:nvSpPr>
          <p:cNvPr id="41993" name="Rectangle 9"/>
          <p:cNvSpPr>
            <a:spLocks noChangeArrowheads="1"/>
          </p:cNvSpPr>
          <p:nvPr/>
        </p:nvSpPr>
        <p:spPr bwMode="auto">
          <a:xfrm>
            <a:off x="5040313" y="5437188"/>
            <a:ext cx="804862"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Domanda</a:t>
            </a:r>
          </a:p>
        </p:txBody>
      </p:sp>
      <p:sp>
        <p:nvSpPr>
          <p:cNvPr id="41994" name="Freeform 10"/>
          <p:cNvSpPr>
            <a:spLocks/>
          </p:cNvSpPr>
          <p:nvPr/>
        </p:nvSpPr>
        <p:spPr bwMode="auto">
          <a:xfrm>
            <a:off x="1704975" y="3779838"/>
            <a:ext cx="1528763" cy="2443162"/>
          </a:xfrm>
          <a:custGeom>
            <a:avLst/>
            <a:gdLst>
              <a:gd name="T0" fmla="*/ 0 w 963"/>
              <a:gd name="T1" fmla="*/ 0 h 1539"/>
              <a:gd name="T2" fmla="*/ 2147483646 w 963"/>
              <a:gd name="T3" fmla="*/ 0 h 1539"/>
              <a:gd name="T4" fmla="*/ 2147483646 w 963"/>
              <a:gd name="T5" fmla="*/ 2147483646 h 1539"/>
              <a:gd name="T6" fmla="*/ 0 60000 65536"/>
              <a:gd name="T7" fmla="*/ 0 60000 65536"/>
              <a:gd name="T8" fmla="*/ 0 60000 65536"/>
            </a:gdLst>
            <a:ahLst/>
            <a:cxnLst>
              <a:cxn ang="T6">
                <a:pos x="T0" y="T1"/>
              </a:cxn>
              <a:cxn ang="T7">
                <a:pos x="T2" y="T3"/>
              </a:cxn>
              <a:cxn ang="T8">
                <a:pos x="T4" y="T5"/>
              </a:cxn>
            </a:cxnLst>
            <a:rect l="0" t="0" r="r" b="b"/>
            <a:pathLst>
              <a:path w="963" h="1539">
                <a:moveTo>
                  <a:pt x="0" y="0"/>
                </a:moveTo>
                <a:lnTo>
                  <a:pt x="962" y="0"/>
                </a:lnTo>
                <a:lnTo>
                  <a:pt x="962" y="153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5" name="Freeform 11"/>
          <p:cNvSpPr>
            <a:spLocks/>
          </p:cNvSpPr>
          <p:nvPr/>
        </p:nvSpPr>
        <p:spPr bwMode="auto">
          <a:xfrm>
            <a:off x="1704975" y="4586288"/>
            <a:ext cx="2293938" cy="1636712"/>
          </a:xfrm>
          <a:custGeom>
            <a:avLst/>
            <a:gdLst>
              <a:gd name="T0" fmla="*/ 0 w 1445"/>
              <a:gd name="T1" fmla="*/ 0 h 1031"/>
              <a:gd name="T2" fmla="*/ 2147483646 w 1445"/>
              <a:gd name="T3" fmla="*/ 0 h 1031"/>
              <a:gd name="T4" fmla="*/ 2147483646 w 1445"/>
              <a:gd name="T5" fmla="*/ 2147483646 h 1031"/>
              <a:gd name="T6" fmla="*/ 0 60000 65536"/>
              <a:gd name="T7" fmla="*/ 0 60000 65536"/>
              <a:gd name="T8" fmla="*/ 0 60000 65536"/>
            </a:gdLst>
            <a:ahLst/>
            <a:cxnLst>
              <a:cxn ang="T6">
                <a:pos x="T0" y="T1"/>
              </a:cxn>
              <a:cxn ang="T7">
                <a:pos x="T2" y="T3"/>
              </a:cxn>
              <a:cxn ang="T8">
                <a:pos x="T4" y="T5"/>
              </a:cxn>
            </a:cxnLst>
            <a:rect l="0" t="0" r="r" b="b"/>
            <a:pathLst>
              <a:path w="1445" h="1031">
                <a:moveTo>
                  <a:pt x="0" y="0"/>
                </a:moveTo>
                <a:lnTo>
                  <a:pt x="1444" y="0"/>
                </a:lnTo>
                <a:lnTo>
                  <a:pt x="1444" y="1030"/>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6" name="Rectangle 12"/>
          <p:cNvSpPr>
            <a:spLocks noChangeArrowheads="1"/>
          </p:cNvSpPr>
          <p:nvPr/>
        </p:nvSpPr>
        <p:spPr bwMode="auto">
          <a:xfrm>
            <a:off x="1443038" y="3648075"/>
            <a:ext cx="180975"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latin typeface="Arial Narrow" panose="020B0606020202030204" pitchFamily="34" charset="0"/>
              </a:rPr>
              <a:t>P</a:t>
            </a:r>
            <a:r>
              <a:rPr lang="it-IT" altLang="it-IT" sz="1700" b="1" i="1" baseline="-25000">
                <a:solidFill>
                  <a:srgbClr val="000000"/>
                </a:solidFill>
                <a:latin typeface="Arial Narrow" panose="020B0606020202030204" pitchFamily="34" charset="0"/>
              </a:rPr>
              <a:t>1</a:t>
            </a:r>
          </a:p>
        </p:txBody>
      </p:sp>
      <p:sp>
        <p:nvSpPr>
          <p:cNvPr id="41997" name="Rectangle 13"/>
          <p:cNvSpPr>
            <a:spLocks noChangeArrowheads="1"/>
          </p:cNvSpPr>
          <p:nvPr/>
        </p:nvSpPr>
        <p:spPr bwMode="auto">
          <a:xfrm>
            <a:off x="1443038" y="4475163"/>
            <a:ext cx="1809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latin typeface="Arial Narrow" panose="020B0606020202030204" pitchFamily="34" charset="0"/>
              </a:rPr>
              <a:t>P</a:t>
            </a:r>
            <a:r>
              <a:rPr lang="it-IT" altLang="it-IT" sz="1700" b="1" i="1" baseline="-25000">
                <a:solidFill>
                  <a:srgbClr val="000000"/>
                </a:solidFill>
                <a:latin typeface="Arial Narrow" panose="020B0606020202030204" pitchFamily="34" charset="0"/>
              </a:rPr>
              <a:t>2</a:t>
            </a:r>
          </a:p>
        </p:txBody>
      </p:sp>
      <p:sp>
        <p:nvSpPr>
          <p:cNvPr id="41998" name="Freeform 14"/>
          <p:cNvSpPr>
            <a:spLocks/>
          </p:cNvSpPr>
          <p:nvPr/>
        </p:nvSpPr>
        <p:spPr bwMode="auto">
          <a:xfrm>
            <a:off x="1662113" y="3714750"/>
            <a:ext cx="112712" cy="109538"/>
          </a:xfrm>
          <a:custGeom>
            <a:avLst/>
            <a:gdLst>
              <a:gd name="T0" fmla="*/ 2147483646 w 71"/>
              <a:gd name="T1" fmla="*/ 2147483646 h 69"/>
              <a:gd name="T2" fmla="*/ 2147483646 w 71"/>
              <a:gd name="T3" fmla="*/ 2147483646 h 69"/>
              <a:gd name="T4" fmla="*/ 2147483646 w 71"/>
              <a:gd name="T5" fmla="*/ 2147483646 h 69"/>
              <a:gd name="T6" fmla="*/ 2147483646 w 71"/>
              <a:gd name="T7" fmla="*/ 2147483646 h 69"/>
              <a:gd name="T8" fmla="*/ 2147483646 w 71"/>
              <a:gd name="T9" fmla="*/ 2147483646 h 69"/>
              <a:gd name="T10" fmla="*/ 2147483646 w 71"/>
              <a:gd name="T11" fmla="*/ 0 h 69"/>
              <a:gd name="T12" fmla="*/ 2147483646 w 71"/>
              <a:gd name="T13" fmla="*/ 0 h 69"/>
              <a:gd name="T14" fmla="*/ 2147483646 w 71"/>
              <a:gd name="T15" fmla="*/ 0 h 69"/>
              <a:gd name="T16" fmla="*/ 0 w 71"/>
              <a:gd name="T17" fmla="*/ 2147483646 h 69"/>
              <a:gd name="T18" fmla="*/ 0 w 71"/>
              <a:gd name="T19" fmla="*/ 2147483646 h 69"/>
              <a:gd name="T20" fmla="*/ 0 w 71"/>
              <a:gd name="T21" fmla="*/ 2147483646 h 69"/>
              <a:gd name="T22" fmla="*/ 2147483646 w 71"/>
              <a:gd name="T23" fmla="*/ 2147483646 h 69"/>
              <a:gd name="T24" fmla="*/ 2147483646 w 71"/>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69">
                <a:moveTo>
                  <a:pt x="27" y="68"/>
                </a:moveTo>
                <a:lnTo>
                  <a:pt x="56" y="68"/>
                </a:lnTo>
                <a:lnTo>
                  <a:pt x="56" y="54"/>
                </a:lnTo>
                <a:lnTo>
                  <a:pt x="70" y="41"/>
                </a:lnTo>
                <a:lnTo>
                  <a:pt x="56" y="14"/>
                </a:lnTo>
                <a:lnTo>
                  <a:pt x="56" y="0"/>
                </a:lnTo>
                <a:lnTo>
                  <a:pt x="27" y="0"/>
                </a:lnTo>
                <a:lnTo>
                  <a:pt x="14" y="0"/>
                </a:lnTo>
                <a:lnTo>
                  <a:pt x="0" y="14"/>
                </a:lnTo>
                <a:lnTo>
                  <a:pt x="0" y="41"/>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9" name="Freeform 15"/>
          <p:cNvSpPr>
            <a:spLocks/>
          </p:cNvSpPr>
          <p:nvPr/>
        </p:nvSpPr>
        <p:spPr bwMode="auto">
          <a:xfrm>
            <a:off x="1662113" y="4521200"/>
            <a:ext cx="112712" cy="109538"/>
          </a:xfrm>
          <a:custGeom>
            <a:avLst/>
            <a:gdLst>
              <a:gd name="T0" fmla="*/ 2147483646 w 71"/>
              <a:gd name="T1" fmla="*/ 2147483646 h 69"/>
              <a:gd name="T2" fmla="*/ 2147483646 w 71"/>
              <a:gd name="T3" fmla="*/ 2147483646 h 69"/>
              <a:gd name="T4" fmla="*/ 2147483646 w 71"/>
              <a:gd name="T5" fmla="*/ 2147483646 h 69"/>
              <a:gd name="T6" fmla="*/ 2147483646 w 71"/>
              <a:gd name="T7" fmla="*/ 2147483646 h 69"/>
              <a:gd name="T8" fmla="*/ 2147483646 w 71"/>
              <a:gd name="T9" fmla="*/ 2147483646 h 69"/>
              <a:gd name="T10" fmla="*/ 2147483646 w 71"/>
              <a:gd name="T11" fmla="*/ 2147483646 h 69"/>
              <a:gd name="T12" fmla="*/ 2147483646 w 71"/>
              <a:gd name="T13" fmla="*/ 0 h 69"/>
              <a:gd name="T14" fmla="*/ 2147483646 w 71"/>
              <a:gd name="T15" fmla="*/ 2147483646 h 69"/>
              <a:gd name="T16" fmla="*/ 0 w 71"/>
              <a:gd name="T17" fmla="*/ 2147483646 h 69"/>
              <a:gd name="T18" fmla="*/ 0 w 71"/>
              <a:gd name="T19" fmla="*/ 2147483646 h 69"/>
              <a:gd name="T20" fmla="*/ 0 w 71"/>
              <a:gd name="T21" fmla="*/ 2147483646 h 69"/>
              <a:gd name="T22" fmla="*/ 2147483646 w 71"/>
              <a:gd name="T23" fmla="*/ 2147483646 h 69"/>
              <a:gd name="T24" fmla="*/ 2147483646 w 71"/>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69">
                <a:moveTo>
                  <a:pt x="27" y="68"/>
                </a:moveTo>
                <a:lnTo>
                  <a:pt x="56" y="68"/>
                </a:lnTo>
                <a:lnTo>
                  <a:pt x="56" y="54"/>
                </a:lnTo>
                <a:lnTo>
                  <a:pt x="70" y="41"/>
                </a:lnTo>
                <a:lnTo>
                  <a:pt x="56" y="27"/>
                </a:lnTo>
                <a:lnTo>
                  <a:pt x="56" y="14"/>
                </a:lnTo>
                <a:lnTo>
                  <a:pt x="27" y="0"/>
                </a:lnTo>
                <a:lnTo>
                  <a:pt x="14" y="14"/>
                </a:lnTo>
                <a:lnTo>
                  <a:pt x="0" y="27"/>
                </a:lnTo>
                <a:lnTo>
                  <a:pt x="0" y="41"/>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00" name="Freeform 16"/>
          <p:cNvSpPr>
            <a:spLocks/>
          </p:cNvSpPr>
          <p:nvPr/>
        </p:nvSpPr>
        <p:spPr bwMode="auto">
          <a:xfrm>
            <a:off x="3189288" y="4521200"/>
            <a:ext cx="109537" cy="109538"/>
          </a:xfrm>
          <a:custGeom>
            <a:avLst/>
            <a:gdLst>
              <a:gd name="T0" fmla="*/ 2147483646 w 69"/>
              <a:gd name="T1" fmla="*/ 2147483646 h 69"/>
              <a:gd name="T2" fmla="*/ 2147483646 w 69"/>
              <a:gd name="T3" fmla="*/ 2147483646 h 69"/>
              <a:gd name="T4" fmla="*/ 2147483646 w 69"/>
              <a:gd name="T5" fmla="*/ 2147483646 h 69"/>
              <a:gd name="T6" fmla="*/ 2147483646 w 69"/>
              <a:gd name="T7" fmla="*/ 2147483646 h 69"/>
              <a:gd name="T8" fmla="*/ 2147483646 w 69"/>
              <a:gd name="T9" fmla="*/ 2147483646 h 69"/>
              <a:gd name="T10" fmla="*/ 2147483646 w 69"/>
              <a:gd name="T11" fmla="*/ 2147483646 h 69"/>
              <a:gd name="T12" fmla="*/ 2147483646 w 69"/>
              <a:gd name="T13" fmla="*/ 0 h 69"/>
              <a:gd name="T14" fmla="*/ 2147483646 w 69"/>
              <a:gd name="T15" fmla="*/ 2147483646 h 69"/>
              <a:gd name="T16" fmla="*/ 0 w 69"/>
              <a:gd name="T17" fmla="*/ 2147483646 h 69"/>
              <a:gd name="T18" fmla="*/ 0 w 69"/>
              <a:gd name="T19" fmla="*/ 2147483646 h 69"/>
              <a:gd name="T20" fmla="*/ 0 w 69"/>
              <a:gd name="T21" fmla="*/ 2147483646 h 69"/>
              <a:gd name="T22" fmla="*/ 2147483646 w 69"/>
              <a:gd name="T23" fmla="*/ 2147483646 h 69"/>
              <a:gd name="T24" fmla="*/ 2147483646 w 69"/>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9">
                <a:moveTo>
                  <a:pt x="27" y="68"/>
                </a:moveTo>
                <a:lnTo>
                  <a:pt x="54" y="68"/>
                </a:lnTo>
                <a:lnTo>
                  <a:pt x="54" y="54"/>
                </a:lnTo>
                <a:lnTo>
                  <a:pt x="68" y="41"/>
                </a:lnTo>
                <a:lnTo>
                  <a:pt x="54" y="27"/>
                </a:lnTo>
                <a:lnTo>
                  <a:pt x="54" y="14"/>
                </a:lnTo>
                <a:lnTo>
                  <a:pt x="27" y="0"/>
                </a:lnTo>
                <a:lnTo>
                  <a:pt x="14" y="14"/>
                </a:lnTo>
                <a:lnTo>
                  <a:pt x="0" y="27"/>
                </a:lnTo>
                <a:lnTo>
                  <a:pt x="0" y="41"/>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01" name="Rectangle 17"/>
          <p:cNvSpPr>
            <a:spLocks noChangeArrowheads="1"/>
          </p:cNvSpPr>
          <p:nvPr/>
        </p:nvSpPr>
        <p:spPr bwMode="auto">
          <a:xfrm>
            <a:off x="1793875" y="1903413"/>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A</a:t>
            </a:r>
          </a:p>
        </p:txBody>
      </p:sp>
      <p:sp>
        <p:nvSpPr>
          <p:cNvPr id="42002" name="Rectangle 18"/>
          <p:cNvSpPr>
            <a:spLocks noChangeArrowheads="1"/>
          </p:cNvSpPr>
          <p:nvPr/>
        </p:nvSpPr>
        <p:spPr bwMode="auto">
          <a:xfrm>
            <a:off x="1793875" y="3757613"/>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B</a:t>
            </a:r>
          </a:p>
        </p:txBody>
      </p:sp>
      <p:sp>
        <p:nvSpPr>
          <p:cNvPr id="42003" name="Rectangle 19"/>
          <p:cNvSpPr>
            <a:spLocks noChangeArrowheads="1"/>
          </p:cNvSpPr>
          <p:nvPr/>
        </p:nvSpPr>
        <p:spPr bwMode="auto">
          <a:xfrm>
            <a:off x="1793875" y="4586288"/>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D</a:t>
            </a:r>
          </a:p>
        </p:txBody>
      </p:sp>
      <p:sp>
        <p:nvSpPr>
          <p:cNvPr id="42004" name="Rectangle 20"/>
          <p:cNvSpPr>
            <a:spLocks noChangeArrowheads="1"/>
          </p:cNvSpPr>
          <p:nvPr/>
        </p:nvSpPr>
        <p:spPr bwMode="auto">
          <a:xfrm>
            <a:off x="3319463" y="3560763"/>
            <a:ext cx="12700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C</a:t>
            </a:r>
          </a:p>
        </p:txBody>
      </p:sp>
      <p:sp>
        <p:nvSpPr>
          <p:cNvPr id="42005" name="Rectangle 21"/>
          <p:cNvSpPr>
            <a:spLocks noChangeArrowheads="1"/>
          </p:cNvSpPr>
          <p:nvPr/>
        </p:nvSpPr>
        <p:spPr bwMode="auto">
          <a:xfrm>
            <a:off x="3297238" y="4586288"/>
            <a:ext cx="1174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E</a:t>
            </a:r>
          </a:p>
        </p:txBody>
      </p:sp>
      <p:sp>
        <p:nvSpPr>
          <p:cNvPr id="42006" name="Rectangle 22"/>
          <p:cNvSpPr>
            <a:spLocks noChangeArrowheads="1"/>
          </p:cNvSpPr>
          <p:nvPr/>
        </p:nvSpPr>
        <p:spPr bwMode="auto">
          <a:xfrm>
            <a:off x="4083050" y="4367213"/>
            <a:ext cx="10795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F</a:t>
            </a:r>
          </a:p>
        </p:txBody>
      </p:sp>
      <p:sp>
        <p:nvSpPr>
          <p:cNvPr id="42007" name="Line 23"/>
          <p:cNvSpPr>
            <a:spLocks noChangeShapeType="1"/>
          </p:cNvSpPr>
          <p:nvPr/>
        </p:nvSpPr>
        <p:spPr bwMode="auto">
          <a:xfrm flipH="1">
            <a:off x="2438400" y="4267200"/>
            <a:ext cx="152400" cy="6858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08" name="Line 24"/>
          <p:cNvSpPr>
            <a:spLocks noChangeShapeType="1"/>
          </p:cNvSpPr>
          <p:nvPr/>
        </p:nvSpPr>
        <p:spPr bwMode="auto">
          <a:xfrm>
            <a:off x="1725613" y="2143125"/>
            <a:ext cx="3760787" cy="4044950"/>
          </a:xfrm>
          <a:prstGeom prst="line">
            <a:avLst/>
          </a:prstGeom>
          <a:noFill/>
          <a:ln w="25400">
            <a:solidFill>
              <a:srgbClr val="4D9A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09" name="Freeform 25"/>
          <p:cNvSpPr>
            <a:spLocks/>
          </p:cNvSpPr>
          <p:nvPr/>
        </p:nvSpPr>
        <p:spPr bwMode="auto">
          <a:xfrm>
            <a:off x="1662113" y="2079625"/>
            <a:ext cx="112712" cy="109538"/>
          </a:xfrm>
          <a:custGeom>
            <a:avLst/>
            <a:gdLst>
              <a:gd name="T0" fmla="*/ 2147483646 w 71"/>
              <a:gd name="T1" fmla="*/ 2147483646 h 69"/>
              <a:gd name="T2" fmla="*/ 2147483646 w 71"/>
              <a:gd name="T3" fmla="*/ 2147483646 h 69"/>
              <a:gd name="T4" fmla="*/ 2147483646 w 71"/>
              <a:gd name="T5" fmla="*/ 2147483646 h 69"/>
              <a:gd name="T6" fmla="*/ 2147483646 w 71"/>
              <a:gd name="T7" fmla="*/ 2147483646 h 69"/>
              <a:gd name="T8" fmla="*/ 2147483646 w 71"/>
              <a:gd name="T9" fmla="*/ 2147483646 h 69"/>
              <a:gd name="T10" fmla="*/ 2147483646 w 71"/>
              <a:gd name="T11" fmla="*/ 0 h 69"/>
              <a:gd name="T12" fmla="*/ 2147483646 w 71"/>
              <a:gd name="T13" fmla="*/ 0 h 69"/>
              <a:gd name="T14" fmla="*/ 2147483646 w 71"/>
              <a:gd name="T15" fmla="*/ 0 h 69"/>
              <a:gd name="T16" fmla="*/ 0 w 71"/>
              <a:gd name="T17" fmla="*/ 2147483646 h 69"/>
              <a:gd name="T18" fmla="*/ 0 w 71"/>
              <a:gd name="T19" fmla="*/ 2147483646 h 69"/>
              <a:gd name="T20" fmla="*/ 0 w 71"/>
              <a:gd name="T21" fmla="*/ 2147483646 h 69"/>
              <a:gd name="T22" fmla="*/ 2147483646 w 71"/>
              <a:gd name="T23" fmla="*/ 2147483646 h 69"/>
              <a:gd name="T24" fmla="*/ 2147483646 w 71"/>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69">
                <a:moveTo>
                  <a:pt x="27" y="68"/>
                </a:moveTo>
                <a:lnTo>
                  <a:pt x="56" y="54"/>
                </a:lnTo>
                <a:lnTo>
                  <a:pt x="56" y="41"/>
                </a:lnTo>
                <a:lnTo>
                  <a:pt x="70" y="27"/>
                </a:lnTo>
                <a:lnTo>
                  <a:pt x="56" y="14"/>
                </a:lnTo>
                <a:lnTo>
                  <a:pt x="56" y="0"/>
                </a:lnTo>
                <a:lnTo>
                  <a:pt x="27" y="0"/>
                </a:lnTo>
                <a:lnTo>
                  <a:pt x="14" y="0"/>
                </a:lnTo>
                <a:lnTo>
                  <a:pt x="0" y="14"/>
                </a:lnTo>
                <a:lnTo>
                  <a:pt x="0" y="27"/>
                </a:lnTo>
                <a:lnTo>
                  <a:pt x="0" y="41"/>
                </a:lnTo>
                <a:lnTo>
                  <a:pt x="14" y="54"/>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10" name="Freeform 26"/>
          <p:cNvSpPr>
            <a:spLocks/>
          </p:cNvSpPr>
          <p:nvPr/>
        </p:nvSpPr>
        <p:spPr bwMode="auto">
          <a:xfrm>
            <a:off x="3189288" y="3714750"/>
            <a:ext cx="109537" cy="109538"/>
          </a:xfrm>
          <a:custGeom>
            <a:avLst/>
            <a:gdLst>
              <a:gd name="T0" fmla="*/ 2147483646 w 69"/>
              <a:gd name="T1" fmla="*/ 2147483646 h 69"/>
              <a:gd name="T2" fmla="*/ 2147483646 w 69"/>
              <a:gd name="T3" fmla="*/ 2147483646 h 69"/>
              <a:gd name="T4" fmla="*/ 2147483646 w 69"/>
              <a:gd name="T5" fmla="*/ 2147483646 h 69"/>
              <a:gd name="T6" fmla="*/ 2147483646 w 69"/>
              <a:gd name="T7" fmla="*/ 2147483646 h 69"/>
              <a:gd name="T8" fmla="*/ 2147483646 w 69"/>
              <a:gd name="T9" fmla="*/ 2147483646 h 69"/>
              <a:gd name="T10" fmla="*/ 2147483646 w 69"/>
              <a:gd name="T11" fmla="*/ 0 h 69"/>
              <a:gd name="T12" fmla="*/ 2147483646 w 69"/>
              <a:gd name="T13" fmla="*/ 0 h 69"/>
              <a:gd name="T14" fmla="*/ 2147483646 w 69"/>
              <a:gd name="T15" fmla="*/ 0 h 69"/>
              <a:gd name="T16" fmla="*/ 0 w 69"/>
              <a:gd name="T17" fmla="*/ 2147483646 h 69"/>
              <a:gd name="T18" fmla="*/ 0 w 69"/>
              <a:gd name="T19" fmla="*/ 2147483646 h 69"/>
              <a:gd name="T20" fmla="*/ 0 w 69"/>
              <a:gd name="T21" fmla="*/ 2147483646 h 69"/>
              <a:gd name="T22" fmla="*/ 2147483646 w 69"/>
              <a:gd name="T23" fmla="*/ 2147483646 h 69"/>
              <a:gd name="T24" fmla="*/ 2147483646 w 69"/>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9">
                <a:moveTo>
                  <a:pt x="27" y="68"/>
                </a:moveTo>
                <a:lnTo>
                  <a:pt x="54" y="68"/>
                </a:lnTo>
                <a:lnTo>
                  <a:pt x="54" y="54"/>
                </a:lnTo>
                <a:lnTo>
                  <a:pt x="68" y="41"/>
                </a:lnTo>
                <a:lnTo>
                  <a:pt x="54" y="14"/>
                </a:lnTo>
                <a:lnTo>
                  <a:pt x="54" y="0"/>
                </a:lnTo>
                <a:lnTo>
                  <a:pt x="27" y="0"/>
                </a:lnTo>
                <a:lnTo>
                  <a:pt x="14" y="0"/>
                </a:lnTo>
                <a:lnTo>
                  <a:pt x="0" y="14"/>
                </a:lnTo>
                <a:lnTo>
                  <a:pt x="0" y="41"/>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11" name="Freeform 27"/>
          <p:cNvSpPr>
            <a:spLocks/>
          </p:cNvSpPr>
          <p:nvPr/>
        </p:nvSpPr>
        <p:spPr bwMode="auto">
          <a:xfrm>
            <a:off x="3951288" y="4521200"/>
            <a:ext cx="111125" cy="109538"/>
          </a:xfrm>
          <a:custGeom>
            <a:avLst/>
            <a:gdLst>
              <a:gd name="T0" fmla="*/ 2147483646 w 70"/>
              <a:gd name="T1" fmla="*/ 2147483646 h 69"/>
              <a:gd name="T2" fmla="*/ 2147483646 w 70"/>
              <a:gd name="T3" fmla="*/ 2147483646 h 69"/>
              <a:gd name="T4" fmla="*/ 2147483646 w 70"/>
              <a:gd name="T5" fmla="*/ 2147483646 h 69"/>
              <a:gd name="T6" fmla="*/ 2147483646 w 70"/>
              <a:gd name="T7" fmla="*/ 2147483646 h 69"/>
              <a:gd name="T8" fmla="*/ 2147483646 w 70"/>
              <a:gd name="T9" fmla="*/ 2147483646 h 69"/>
              <a:gd name="T10" fmla="*/ 2147483646 w 70"/>
              <a:gd name="T11" fmla="*/ 2147483646 h 69"/>
              <a:gd name="T12" fmla="*/ 2147483646 w 70"/>
              <a:gd name="T13" fmla="*/ 0 h 69"/>
              <a:gd name="T14" fmla="*/ 2147483646 w 70"/>
              <a:gd name="T15" fmla="*/ 2147483646 h 69"/>
              <a:gd name="T16" fmla="*/ 0 w 70"/>
              <a:gd name="T17" fmla="*/ 2147483646 h 69"/>
              <a:gd name="T18" fmla="*/ 0 w 70"/>
              <a:gd name="T19" fmla="*/ 2147483646 h 69"/>
              <a:gd name="T20" fmla="*/ 0 w 70"/>
              <a:gd name="T21" fmla="*/ 2147483646 h 69"/>
              <a:gd name="T22" fmla="*/ 2147483646 w 70"/>
              <a:gd name="T23" fmla="*/ 2147483646 h 69"/>
              <a:gd name="T24" fmla="*/ 2147483646 w 70"/>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69">
                <a:moveTo>
                  <a:pt x="29" y="68"/>
                </a:moveTo>
                <a:lnTo>
                  <a:pt x="42" y="68"/>
                </a:lnTo>
                <a:lnTo>
                  <a:pt x="56" y="54"/>
                </a:lnTo>
                <a:lnTo>
                  <a:pt x="69" y="41"/>
                </a:lnTo>
                <a:lnTo>
                  <a:pt x="56" y="27"/>
                </a:lnTo>
                <a:lnTo>
                  <a:pt x="42" y="14"/>
                </a:lnTo>
                <a:lnTo>
                  <a:pt x="29" y="0"/>
                </a:lnTo>
                <a:lnTo>
                  <a:pt x="15" y="14"/>
                </a:lnTo>
                <a:lnTo>
                  <a:pt x="0" y="27"/>
                </a:lnTo>
                <a:lnTo>
                  <a:pt x="0" y="41"/>
                </a:lnTo>
                <a:lnTo>
                  <a:pt x="0" y="54"/>
                </a:lnTo>
                <a:lnTo>
                  <a:pt x="15" y="68"/>
                </a:lnTo>
                <a:lnTo>
                  <a:pt x="29"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12" name="Rectangle 28"/>
          <p:cNvSpPr>
            <a:spLocks noChangeArrowheads="1"/>
          </p:cNvSpPr>
          <p:nvPr/>
        </p:nvSpPr>
        <p:spPr bwMode="auto">
          <a:xfrm>
            <a:off x="3146425" y="6243638"/>
            <a:ext cx="201613"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latin typeface="Arial Narrow" panose="020B0606020202030204" pitchFamily="34" charset="0"/>
              </a:rPr>
              <a:t>Q</a:t>
            </a:r>
            <a:r>
              <a:rPr lang="it-IT" altLang="it-IT" sz="1700" b="1" i="1" baseline="-25000">
                <a:solidFill>
                  <a:srgbClr val="000000"/>
                </a:solidFill>
                <a:latin typeface="Arial Narrow" panose="020B0606020202030204" pitchFamily="34" charset="0"/>
              </a:rPr>
              <a:t>1</a:t>
            </a:r>
          </a:p>
        </p:txBody>
      </p:sp>
      <p:sp>
        <p:nvSpPr>
          <p:cNvPr id="42013" name="Rectangle 29"/>
          <p:cNvSpPr>
            <a:spLocks noChangeArrowheads="1"/>
          </p:cNvSpPr>
          <p:nvPr/>
        </p:nvSpPr>
        <p:spPr bwMode="auto">
          <a:xfrm>
            <a:off x="3906838" y="6243638"/>
            <a:ext cx="201612"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latin typeface="Arial Narrow" panose="020B0606020202030204" pitchFamily="34" charset="0"/>
              </a:rPr>
              <a:t>Q</a:t>
            </a:r>
            <a:r>
              <a:rPr lang="it-IT" altLang="it-IT" sz="1700" b="1" i="1" baseline="-25000">
                <a:solidFill>
                  <a:srgbClr val="000000"/>
                </a:solidFill>
                <a:latin typeface="Arial Narrow" panose="020B0606020202030204" pitchFamily="34" charset="0"/>
              </a:rPr>
              <a:t>2</a:t>
            </a:r>
          </a:p>
        </p:txBody>
      </p:sp>
      <p:sp>
        <p:nvSpPr>
          <p:cNvPr id="42014" name="Line 30"/>
          <p:cNvSpPr>
            <a:spLocks noChangeShapeType="1"/>
          </p:cNvSpPr>
          <p:nvPr/>
        </p:nvSpPr>
        <p:spPr bwMode="auto">
          <a:xfrm flipV="1">
            <a:off x="3505200" y="3690938"/>
            <a:ext cx="568325" cy="59372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15" name="Freeform 31"/>
          <p:cNvSpPr>
            <a:spLocks/>
          </p:cNvSpPr>
          <p:nvPr/>
        </p:nvSpPr>
        <p:spPr bwMode="auto">
          <a:xfrm>
            <a:off x="1704975" y="1795463"/>
            <a:ext cx="6084888" cy="4427537"/>
          </a:xfrm>
          <a:custGeom>
            <a:avLst/>
            <a:gdLst>
              <a:gd name="T0" fmla="*/ 0 w 3833"/>
              <a:gd name="T1" fmla="*/ 0 h 2789"/>
              <a:gd name="T2" fmla="*/ 0 w 3833"/>
              <a:gd name="T3" fmla="*/ 2147483646 h 2789"/>
              <a:gd name="T4" fmla="*/ 2147483646 w 3833"/>
              <a:gd name="T5" fmla="*/ 2147483646 h 2789"/>
              <a:gd name="T6" fmla="*/ 0 60000 65536"/>
              <a:gd name="T7" fmla="*/ 0 60000 65536"/>
              <a:gd name="T8" fmla="*/ 0 60000 65536"/>
            </a:gdLst>
            <a:ahLst/>
            <a:cxnLst>
              <a:cxn ang="T6">
                <a:pos x="T0" y="T1"/>
              </a:cxn>
              <a:cxn ang="T7">
                <a:pos x="T2" y="T3"/>
              </a:cxn>
              <a:cxn ang="T8">
                <a:pos x="T4" y="T5"/>
              </a:cxn>
            </a:cxnLst>
            <a:rect l="0" t="0" r="r" b="b"/>
            <a:pathLst>
              <a:path w="3833" h="2789">
                <a:moveTo>
                  <a:pt x="0" y="0"/>
                </a:moveTo>
                <a:lnTo>
                  <a:pt x="0" y="2788"/>
                </a:lnTo>
                <a:lnTo>
                  <a:pt x="3832" y="278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16" name="Rectangle 32"/>
          <p:cNvSpPr>
            <a:spLocks noChangeArrowheads="1"/>
          </p:cNvSpPr>
          <p:nvPr/>
        </p:nvSpPr>
        <p:spPr bwMode="auto">
          <a:xfrm>
            <a:off x="4114800" y="3581400"/>
            <a:ext cx="66675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CS per i</a:t>
            </a:r>
          </a:p>
        </p:txBody>
      </p:sp>
      <p:sp>
        <p:nvSpPr>
          <p:cNvPr id="42017" name="Rectangle 33"/>
          <p:cNvSpPr>
            <a:spLocks noChangeArrowheads="1"/>
          </p:cNvSpPr>
          <p:nvPr/>
        </p:nvSpPr>
        <p:spPr bwMode="auto">
          <a:xfrm>
            <a:off x="4125913" y="3800475"/>
            <a:ext cx="1462087"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Nuovi compratori</a:t>
            </a:r>
          </a:p>
        </p:txBody>
      </p:sp>
      <p:sp>
        <p:nvSpPr>
          <p:cNvPr id="42018" name="Rectangle 34"/>
          <p:cNvSpPr>
            <a:spLocks noChangeArrowheads="1"/>
          </p:cNvSpPr>
          <p:nvPr/>
        </p:nvSpPr>
        <p:spPr bwMode="auto">
          <a:xfrm>
            <a:off x="2078038" y="4759325"/>
            <a:ext cx="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it-IT" altLang="it-IT" sz="1700" b="1">
              <a:solidFill>
                <a:srgbClr val="000000"/>
              </a:solidFill>
              <a:latin typeface="Arial Narrow" panose="020B0606020202030204" pitchFamily="34" charset="0"/>
            </a:endParaRPr>
          </a:p>
        </p:txBody>
      </p:sp>
      <p:sp>
        <p:nvSpPr>
          <p:cNvPr id="42019" name="Rectangle 35"/>
          <p:cNvSpPr>
            <a:spLocks noChangeArrowheads="1"/>
          </p:cNvSpPr>
          <p:nvPr/>
        </p:nvSpPr>
        <p:spPr bwMode="auto">
          <a:xfrm>
            <a:off x="2078038" y="4978400"/>
            <a:ext cx="244475"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CS</a:t>
            </a:r>
          </a:p>
        </p:txBody>
      </p:sp>
      <p:sp>
        <p:nvSpPr>
          <p:cNvPr id="42020" name="Rectangle 36"/>
          <p:cNvSpPr>
            <a:spLocks noChangeArrowheads="1"/>
          </p:cNvSpPr>
          <p:nvPr/>
        </p:nvSpPr>
        <p:spPr bwMode="auto">
          <a:xfrm>
            <a:off x="2078038" y="5195888"/>
            <a:ext cx="992187"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Addizionale</a:t>
            </a:r>
          </a:p>
        </p:txBody>
      </p:sp>
      <p:sp>
        <p:nvSpPr>
          <p:cNvPr id="42021" name="Rectangle 37"/>
          <p:cNvSpPr>
            <a:spLocks noChangeArrowheads="1"/>
          </p:cNvSpPr>
          <p:nvPr/>
        </p:nvSpPr>
        <p:spPr bwMode="auto">
          <a:xfrm>
            <a:off x="2078038" y="5414963"/>
            <a:ext cx="982662"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Per i vecchi</a:t>
            </a:r>
          </a:p>
        </p:txBody>
      </p:sp>
      <p:sp>
        <p:nvSpPr>
          <p:cNvPr id="42022" name="Rectangle 38"/>
          <p:cNvSpPr>
            <a:spLocks noChangeArrowheads="1"/>
          </p:cNvSpPr>
          <p:nvPr/>
        </p:nvSpPr>
        <p:spPr bwMode="auto">
          <a:xfrm>
            <a:off x="2078038" y="5634038"/>
            <a:ext cx="922337"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latin typeface="Arial Narrow" panose="020B0606020202030204" pitchFamily="34" charset="0"/>
              </a:rPr>
              <a:t>compratori</a:t>
            </a:r>
          </a:p>
        </p:txBody>
      </p:sp>
      <p:sp>
        <p:nvSpPr>
          <p:cNvPr id="42023" name="Rectangle 39"/>
          <p:cNvSpPr>
            <a:spLocks noChangeArrowheads="1"/>
          </p:cNvSpPr>
          <p:nvPr/>
        </p:nvSpPr>
        <p:spPr bwMode="auto">
          <a:xfrm>
            <a:off x="1827213" y="2928938"/>
            <a:ext cx="639762"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6416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26416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2641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2641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2641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lnSpc>
                <a:spcPct val="85000"/>
              </a:lnSpc>
              <a:spcBef>
                <a:spcPct val="0"/>
              </a:spcBef>
              <a:buFontTx/>
              <a:buNone/>
            </a:pPr>
            <a:r>
              <a:rPr lang="it-IT" altLang="it-IT" sz="1700" b="1">
                <a:solidFill>
                  <a:srgbClr val="000000"/>
                </a:solidFill>
                <a:latin typeface="Arial Narrow" panose="020B0606020202030204" pitchFamily="34" charset="0"/>
              </a:rPr>
              <a:t>CS</a:t>
            </a:r>
          </a:p>
          <a:p>
            <a:pPr algn="ctr">
              <a:lnSpc>
                <a:spcPct val="85000"/>
              </a:lnSpc>
              <a:spcBef>
                <a:spcPct val="0"/>
              </a:spcBef>
              <a:buFontTx/>
              <a:buNone/>
            </a:pPr>
            <a:r>
              <a:rPr lang="it-IT" altLang="it-IT" sz="1700" b="1">
                <a:solidFill>
                  <a:srgbClr val="000000"/>
                </a:solidFill>
                <a:latin typeface="Arial Narrow" panose="020B0606020202030204" pitchFamily="34" charset="0"/>
              </a:rPr>
              <a:t> iniziale</a:t>
            </a:r>
          </a:p>
        </p:txBody>
      </p:sp>
    </p:spTree>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403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403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403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4038"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4039"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4040" name="Rectangle 8"/>
          <p:cNvSpPr>
            <a:spLocks noGrp="1" noChangeArrowheads="1"/>
          </p:cNvSpPr>
          <p:nvPr>
            <p:ph type="title"/>
          </p:nvPr>
        </p:nvSpPr>
        <p:spPr>
          <a:xfrm>
            <a:off x="685800" y="381000"/>
            <a:ext cx="77724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Il costo opportunità del venditore</a:t>
            </a:r>
          </a:p>
        </p:txBody>
      </p:sp>
      <p:sp>
        <p:nvSpPr>
          <p:cNvPr id="36873" name="Rectangle 9"/>
          <p:cNvSpPr>
            <a:spLocks noGrp="1" noChangeArrowheads="1"/>
          </p:cNvSpPr>
          <p:nvPr>
            <p:ph type="body" idx="1"/>
          </p:nvPr>
        </p:nvSpPr>
        <p:spPr>
          <a:xfrm>
            <a:off x="228600" y="1295400"/>
            <a:ext cx="8763000" cy="4876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tabLst>
                <a:tab pos="738188" algn="l"/>
              </a:tabLst>
            </a:pPr>
            <a:r>
              <a:rPr lang="it-IT" altLang="it-IT" sz="2800"/>
              <a:t>Come noto, la curva di offerta indica le diverse quantità che il venditore vuole e può offrire sul mercato ai diversi prezzi.</a:t>
            </a:r>
          </a:p>
          <a:p>
            <a:pPr eaLnBrk="1" hangingPunct="1">
              <a:tabLst>
                <a:tab pos="738188" algn="l"/>
              </a:tabLst>
            </a:pPr>
            <a:r>
              <a:rPr lang="it-IT" altLang="it-IT" sz="2800"/>
              <a:t>La si può quindi considerare come una raffigurazione del </a:t>
            </a:r>
            <a:r>
              <a:rPr lang="it-IT" altLang="it-IT" sz="2800" u="sng"/>
              <a:t>costo</a:t>
            </a:r>
            <a:r>
              <a:rPr lang="it-IT" altLang="it-IT" sz="2800"/>
              <a:t> per il venditore, nel senso del </a:t>
            </a:r>
            <a:r>
              <a:rPr lang="it-IT" altLang="it-IT" sz="2800">
                <a:solidFill>
                  <a:schemeClr val="accent2"/>
                </a:solidFill>
              </a:rPr>
              <a:t>costo opportunità</a:t>
            </a:r>
            <a:r>
              <a:rPr lang="it-IT" altLang="it-IT" sz="2800"/>
              <a:t> che egli subisce per offrire al mercato le diverse quantità del bene in oggetto.</a:t>
            </a:r>
          </a:p>
          <a:p>
            <a:pPr eaLnBrk="1" hangingPunct="1">
              <a:tabLst>
                <a:tab pos="738188" algn="l"/>
              </a:tabLst>
            </a:pPr>
            <a:r>
              <a:rPr lang="it-IT" altLang="it-IT" sz="2800"/>
              <a:t>Ogni decisione di produzione ed offerta comporta infatti la rinuncia ad un’alternativa.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73">
                                            <p:txEl>
                                              <p:pRg st="0" end="0"/>
                                            </p:txEl>
                                          </p:spTgt>
                                        </p:tgtEl>
                                        <p:attrNameLst>
                                          <p:attrName>style.visibility</p:attrName>
                                        </p:attrNameLst>
                                      </p:cBhvr>
                                      <p:to>
                                        <p:strVal val="visible"/>
                                      </p:to>
                                    </p:set>
                                    <p:animEffect transition="in" filter="wipe(left)">
                                      <p:cBhvr>
                                        <p:cTn id="7" dur="500"/>
                                        <p:tgtEl>
                                          <p:spTgt spid="3687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873">
                                            <p:txEl>
                                              <p:pRg st="1" end="1"/>
                                            </p:txEl>
                                          </p:spTgt>
                                        </p:tgtEl>
                                        <p:attrNameLst>
                                          <p:attrName>style.visibility</p:attrName>
                                        </p:attrNameLst>
                                      </p:cBhvr>
                                      <p:to>
                                        <p:strVal val="visible"/>
                                      </p:to>
                                    </p:set>
                                    <p:animEffect transition="in" filter="wipe(left)">
                                      <p:cBhvr>
                                        <p:cTn id="12" dur="500"/>
                                        <p:tgtEl>
                                          <p:spTgt spid="3687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6873">
                                            <p:txEl>
                                              <p:pRg st="2" end="2"/>
                                            </p:txEl>
                                          </p:spTgt>
                                        </p:tgtEl>
                                        <p:attrNameLst>
                                          <p:attrName>style.visibility</p:attrName>
                                        </p:attrNameLst>
                                      </p:cBhvr>
                                      <p:to>
                                        <p:strVal val="visible"/>
                                      </p:to>
                                    </p:set>
                                    <p:animEffect transition="in" filter="wipe(left)">
                                      <p:cBhvr>
                                        <p:cTn id="17" dur="500"/>
                                        <p:tgtEl>
                                          <p:spTgt spid="368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60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608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608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6086"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6087"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6088" name="Rectangle 8"/>
          <p:cNvSpPr>
            <a:spLocks noGrp="1" noChangeArrowheads="1"/>
          </p:cNvSpPr>
          <p:nvPr>
            <p:ph type="title"/>
          </p:nvPr>
        </p:nvSpPr>
        <p:spPr>
          <a:xfrm>
            <a:off x="685800" y="3048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La disponibilità a vendere</a:t>
            </a:r>
          </a:p>
        </p:txBody>
      </p:sp>
      <p:sp>
        <p:nvSpPr>
          <p:cNvPr id="38921" name="Rectangle 9"/>
          <p:cNvSpPr>
            <a:spLocks noGrp="1" noChangeArrowheads="1"/>
          </p:cNvSpPr>
          <p:nvPr>
            <p:ph type="body" idx="1"/>
          </p:nvPr>
        </p:nvSpPr>
        <p:spPr>
          <a:xfrm>
            <a:off x="152400" y="1447800"/>
            <a:ext cx="8686800" cy="495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738188" algn="l"/>
              </a:tabLst>
            </a:pPr>
            <a:r>
              <a:rPr lang="it-IT" altLang="it-IT" sz="2800"/>
              <a:t>Il costo opportunità del venditore misura la sua </a:t>
            </a:r>
            <a:r>
              <a:rPr lang="it-IT" altLang="it-IT" sz="2800">
                <a:solidFill>
                  <a:schemeClr val="accent2"/>
                </a:solidFill>
              </a:rPr>
              <a:t>disponibilità a vendere</a:t>
            </a:r>
            <a:r>
              <a:rPr lang="it-IT" altLang="it-IT" sz="2800"/>
              <a:t>: esso indica infatti il prezzo più basso che il venditore è disposto ad accettare per offrire sul mercato una certa unità del bene (= un prezzo almeno sufficiente a compensarlo del costo sopportato per produrla).</a:t>
            </a:r>
            <a:endParaRPr lang="it-IT" altLang="it-IT" sz="2400"/>
          </a:p>
          <a:p>
            <a:pPr eaLnBrk="1" hangingPunct="1">
              <a:lnSpc>
                <a:spcPct val="90000"/>
              </a:lnSpc>
              <a:tabLst>
                <a:tab pos="738188" algn="l"/>
              </a:tabLst>
            </a:pPr>
            <a:r>
              <a:rPr lang="it-IT" altLang="it-IT" sz="2800"/>
              <a:t>In caso di curva di offerta crescente, il costo opportunità </a:t>
            </a:r>
            <a:r>
              <a:rPr lang="it-IT" altLang="it-IT" sz="2800" u="sng"/>
              <a:t>marginale</a:t>
            </a:r>
            <a:r>
              <a:rPr lang="it-IT" altLang="it-IT" sz="2800"/>
              <a:t> (cioè il costo dell’ultima unità prodotta) </a:t>
            </a:r>
            <a:r>
              <a:rPr lang="it-IT" altLang="it-IT" sz="2800" u="sng"/>
              <a:t>aumenta</a:t>
            </a:r>
            <a:r>
              <a:rPr lang="it-IT" altLang="it-IT" sz="2800"/>
              <a:t> al crescere dell’offerta.</a:t>
            </a:r>
          </a:p>
          <a:p>
            <a:pPr eaLnBrk="1" hangingPunct="1">
              <a:lnSpc>
                <a:spcPct val="90000"/>
              </a:lnSpc>
              <a:tabLst>
                <a:tab pos="738188" algn="l"/>
              </a:tabLst>
            </a:pPr>
            <a:r>
              <a:rPr lang="it-IT" altLang="it-IT" sz="2800"/>
              <a:t>Quindi la disponibilità a vendere via via </a:t>
            </a:r>
            <a:r>
              <a:rPr lang="it-IT" altLang="it-IT" sz="2800" u="sng"/>
              <a:t>diminuisce</a:t>
            </a:r>
            <a:r>
              <a:rPr lang="it-IT" altLang="it-IT" sz="2800"/>
              <a:t> (= il venditore richiede un prezzo via via più alto) al crescere della quantità offerta.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21">
                                            <p:txEl>
                                              <p:pRg st="0" end="0"/>
                                            </p:txEl>
                                          </p:spTgt>
                                        </p:tgtEl>
                                        <p:attrNameLst>
                                          <p:attrName>style.visibility</p:attrName>
                                        </p:attrNameLst>
                                      </p:cBhvr>
                                      <p:to>
                                        <p:strVal val="visible"/>
                                      </p:to>
                                    </p:set>
                                    <p:animEffect transition="in" filter="wipe(left)">
                                      <p:cBhvr>
                                        <p:cTn id="7" dur="500"/>
                                        <p:tgtEl>
                                          <p:spTgt spid="3892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21">
                                            <p:txEl>
                                              <p:pRg st="1" end="1"/>
                                            </p:txEl>
                                          </p:spTgt>
                                        </p:tgtEl>
                                        <p:attrNameLst>
                                          <p:attrName>style.visibility</p:attrName>
                                        </p:attrNameLst>
                                      </p:cBhvr>
                                      <p:to>
                                        <p:strVal val="visible"/>
                                      </p:to>
                                    </p:set>
                                    <p:animEffect transition="in" filter="wipe(left)">
                                      <p:cBhvr>
                                        <p:cTn id="12" dur="500"/>
                                        <p:tgtEl>
                                          <p:spTgt spid="3892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921">
                                            <p:txEl>
                                              <p:pRg st="2" end="2"/>
                                            </p:txEl>
                                          </p:spTgt>
                                        </p:tgtEl>
                                        <p:attrNameLst>
                                          <p:attrName>style.visibility</p:attrName>
                                        </p:attrNameLst>
                                      </p:cBhvr>
                                      <p:to>
                                        <p:strVal val="visible"/>
                                      </p:to>
                                    </p:set>
                                    <p:animEffect transition="in" filter="wipe(left)">
                                      <p:cBhvr>
                                        <p:cTn id="17" dur="500"/>
                                        <p:tgtEl>
                                          <p:spTgt spid="389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813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813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813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8134"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8135"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48136" name="Rectangle 8"/>
          <p:cNvSpPr>
            <a:spLocks noGrp="1" noChangeArrowheads="1"/>
          </p:cNvSpPr>
          <p:nvPr>
            <p:ph type="title"/>
          </p:nvPr>
        </p:nvSpPr>
        <p:spPr>
          <a:xfrm>
            <a:off x="685800" y="304800"/>
            <a:ext cx="77724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Il surplus del produttore</a:t>
            </a:r>
          </a:p>
        </p:txBody>
      </p:sp>
      <p:sp>
        <p:nvSpPr>
          <p:cNvPr id="40969" name="Rectangle 9"/>
          <p:cNvSpPr>
            <a:spLocks noGrp="1" noChangeArrowheads="1"/>
          </p:cNvSpPr>
          <p:nvPr>
            <p:ph type="body" idx="1"/>
          </p:nvPr>
        </p:nvSpPr>
        <p:spPr>
          <a:xfrm>
            <a:off x="152400" y="1600200"/>
            <a:ext cx="8839200" cy="4114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a:t>Il </a:t>
            </a:r>
            <a:r>
              <a:rPr lang="it-IT" altLang="it-IT">
                <a:solidFill>
                  <a:schemeClr val="accent2"/>
                </a:solidFill>
              </a:rPr>
              <a:t>surplus del produttore</a:t>
            </a:r>
            <a:r>
              <a:rPr lang="it-IT" altLang="it-IT">
                <a:solidFill>
                  <a:srgbClr val="8901F3"/>
                </a:solidFill>
              </a:rPr>
              <a:t> </a:t>
            </a:r>
            <a:r>
              <a:rPr lang="it-IT" altLang="it-IT">
                <a:solidFill>
                  <a:schemeClr val="accent2"/>
                </a:solidFill>
              </a:rPr>
              <a:t>(PS)</a:t>
            </a:r>
            <a:r>
              <a:rPr lang="it-IT" altLang="it-IT">
                <a:solidFill>
                  <a:srgbClr val="8901F3"/>
                </a:solidFill>
              </a:rPr>
              <a:t> </a:t>
            </a:r>
            <a:r>
              <a:rPr lang="it-IT" altLang="it-IT"/>
              <a:t>misura il beneficio totale che il venditore riceve dal partecipare al mercato.</a:t>
            </a:r>
          </a:p>
          <a:p>
            <a:pPr eaLnBrk="1" hangingPunct="1"/>
            <a:r>
              <a:rPr lang="it-IT" altLang="it-IT"/>
              <a:t>Esso è dato dalla </a:t>
            </a:r>
            <a:r>
              <a:rPr lang="it-IT" altLang="it-IT" i="1"/>
              <a:t>differenza </a:t>
            </a:r>
            <a:r>
              <a:rPr lang="it-IT" altLang="it-IT"/>
              <a:t>tra la somma totale incassata dal venditore ed il costo di produzione.</a:t>
            </a:r>
          </a:p>
          <a:p>
            <a:pPr eaLnBrk="1" hangingPunct="1"/>
            <a:r>
              <a:rPr lang="it-IT" altLang="it-IT">
                <a:solidFill>
                  <a:schemeClr val="accent2"/>
                </a:solidFill>
              </a:rPr>
              <a:t>Il PS è misurato dall’</a:t>
            </a:r>
            <a:r>
              <a:rPr lang="it-IT" altLang="it-IT" i="1">
                <a:solidFill>
                  <a:schemeClr val="accent2"/>
                </a:solidFill>
              </a:rPr>
              <a:t>area compresa tra il prezzo di mercato e la curva di offerta.</a:t>
            </a:r>
            <a:endParaRPr lang="it-IT" altLang="it-IT">
              <a:solidFill>
                <a:schemeClr val="accent2"/>
              </a:solidFill>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9">
                                            <p:txEl>
                                              <p:pRg st="0" end="0"/>
                                            </p:txEl>
                                          </p:spTgt>
                                        </p:tgtEl>
                                        <p:attrNameLst>
                                          <p:attrName>style.visibility</p:attrName>
                                        </p:attrNameLst>
                                      </p:cBhvr>
                                      <p:to>
                                        <p:strVal val="visible"/>
                                      </p:to>
                                    </p:set>
                                    <p:animEffect transition="in" filter="wipe(left)">
                                      <p:cBhvr>
                                        <p:cTn id="7" dur="500"/>
                                        <p:tgtEl>
                                          <p:spTgt spid="4096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9">
                                            <p:txEl>
                                              <p:pRg st="1" end="1"/>
                                            </p:txEl>
                                          </p:spTgt>
                                        </p:tgtEl>
                                        <p:attrNameLst>
                                          <p:attrName>style.visibility</p:attrName>
                                        </p:attrNameLst>
                                      </p:cBhvr>
                                      <p:to>
                                        <p:strVal val="visible"/>
                                      </p:to>
                                    </p:set>
                                    <p:animEffect transition="in" filter="wipe(left)">
                                      <p:cBhvr>
                                        <p:cTn id="12" dur="500"/>
                                        <p:tgtEl>
                                          <p:spTgt spid="4096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969">
                                            <p:txEl>
                                              <p:pRg st="2" end="2"/>
                                            </p:txEl>
                                          </p:spTgt>
                                        </p:tgtEl>
                                        <p:attrNameLst>
                                          <p:attrName>style.visibility</p:attrName>
                                        </p:attrNameLst>
                                      </p:cBhvr>
                                      <p:to>
                                        <p:strVal val="visible"/>
                                      </p:to>
                                    </p:set>
                                    <p:animEffect transition="in" filter="wipe(left)">
                                      <p:cBhvr>
                                        <p:cTn id="17" dur="500"/>
                                        <p:tgtEl>
                                          <p:spTgt spid="4096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017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018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018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0182" name="Rectangle 6"/>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Come misurare il PS </a:t>
            </a:r>
            <a:br>
              <a:rPr lang="it-IT" altLang="it-IT" sz="3600"/>
            </a:br>
            <a:r>
              <a:rPr lang="it-IT" altLang="it-IT" sz="3600"/>
              <a:t>sulla curva di offerta</a:t>
            </a:r>
          </a:p>
        </p:txBody>
      </p:sp>
      <p:sp>
        <p:nvSpPr>
          <p:cNvPr id="50183" name="Rectangle 7"/>
          <p:cNvSpPr>
            <a:spLocks noChangeArrowheads="1"/>
          </p:cNvSpPr>
          <p:nvPr/>
        </p:nvSpPr>
        <p:spPr bwMode="auto">
          <a:xfrm>
            <a:off x="6383338" y="6238875"/>
            <a:ext cx="87630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Quantità</a:t>
            </a:r>
          </a:p>
        </p:txBody>
      </p:sp>
      <p:sp>
        <p:nvSpPr>
          <p:cNvPr id="50184" name="Freeform 8"/>
          <p:cNvSpPr>
            <a:spLocks/>
          </p:cNvSpPr>
          <p:nvPr/>
        </p:nvSpPr>
        <p:spPr bwMode="auto">
          <a:xfrm>
            <a:off x="2417763" y="4244975"/>
            <a:ext cx="1839912" cy="1550988"/>
          </a:xfrm>
          <a:custGeom>
            <a:avLst/>
            <a:gdLst>
              <a:gd name="T0" fmla="*/ 2147483646 w 1159"/>
              <a:gd name="T1" fmla="*/ 0 h 977"/>
              <a:gd name="T2" fmla="*/ 0 w 1159"/>
              <a:gd name="T3" fmla="*/ 0 h 977"/>
              <a:gd name="T4" fmla="*/ 0 w 1159"/>
              <a:gd name="T5" fmla="*/ 2147483646 h 977"/>
              <a:gd name="T6" fmla="*/ 2147483646 w 1159"/>
              <a:gd name="T7" fmla="*/ 0 h 9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59" h="977">
                <a:moveTo>
                  <a:pt x="1158" y="0"/>
                </a:moveTo>
                <a:lnTo>
                  <a:pt x="0" y="0"/>
                </a:lnTo>
                <a:lnTo>
                  <a:pt x="0" y="976"/>
                </a:lnTo>
                <a:lnTo>
                  <a:pt x="1158" y="0"/>
                </a:lnTo>
              </a:path>
            </a:pathLst>
          </a:custGeom>
          <a:solidFill>
            <a:srgbClr val="CCCCC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85" name="Rectangle 9"/>
          <p:cNvSpPr>
            <a:spLocks noChangeArrowheads="1"/>
          </p:cNvSpPr>
          <p:nvPr/>
        </p:nvSpPr>
        <p:spPr bwMode="auto">
          <a:xfrm>
            <a:off x="1676400" y="1752600"/>
            <a:ext cx="69691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Prezzo</a:t>
            </a:r>
          </a:p>
        </p:txBody>
      </p:sp>
      <p:sp>
        <p:nvSpPr>
          <p:cNvPr id="50186" name="Rectangle 10"/>
          <p:cNvSpPr>
            <a:spLocks noChangeArrowheads="1"/>
          </p:cNvSpPr>
          <p:nvPr/>
        </p:nvSpPr>
        <p:spPr bwMode="auto">
          <a:xfrm>
            <a:off x="2306638" y="6238875"/>
            <a:ext cx="12065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0</a:t>
            </a:r>
          </a:p>
        </p:txBody>
      </p:sp>
      <p:sp>
        <p:nvSpPr>
          <p:cNvPr id="50187" name="Rectangle 11"/>
          <p:cNvSpPr>
            <a:spLocks noChangeArrowheads="1"/>
          </p:cNvSpPr>
          <p:nvPr/>
        </p:nvSpPr>
        <p:spPr bwMode="auto">
          <a:xfrm>
            <a:off x="2103438" y="4114800"/>
            <a:ext cx="22225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rPr>
              <a:t>P</a:t>
            </a:r>
            <a:r>
              <a:rPr lang="it-IT" altLang="it-IT" sz="1700" b="1" i="1" baseline="-25000">
                <a:solidFill>
                  <a:srgbClr val="000000"/>
                </a:solidFill>
              </a:rPr>
              <a:t>1</a:t>
            </a:r>
          </a:p>
        </p:txBody>
      </p:sp>
      <p:sp>
        <p:nvSpPr>
          <p:cNvPr id="50188" name="Freeform 12"/>
          <p:cNvSpPr>
            <a:spLocks/>
          </p:cNvSpPr>
          <p:nvPr/>
        </p:nvSpPr>
        <p:spPr bwMode="auto">
          <a:xfrm>
            <a:off x="2366963" y="4192588"/>
            <a:ext cx="131762"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0 h 84"/>
              <a:gd name="T12" fmla="*/ 2147483646 w 83"/>
              <a:gd name="T13" fmla="*/ 0 h 84"/>
              <a:gd name="T14" fmla="*/ 2147483646 w 83"/>
              <a:gd name="T15" fmla="*/ 0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49" y="67"/>
                </a:lnTo>
                <a:lnTo>
                  <a:pt x="66" y="50"/>
                </a:lnTo>
                <a:lnTo>
                  <a:pt x="82" y="33"/>
                </a:lnTo>
                <a:lnTo>
                  <a:pt x="66" y="16"/>
                </a:lnTo>
                <a:lnTo>
                  <a:pt x="49" y="0"/>
                </a:lnTo>
                <a:lnTo>
                  <a:pt x="33" y="0"/>
                </a:lnTo>
                <a:lnTo>
                  <a:pt x="16" y="0"/>
                </a:lnTo>
                <a:lnTo>
                  <a:pt x="0" y="16"/>
                </a:lnTo>
                <a:lnTo>
                  <a:pt x="0" y="33"/>
                </a:lnTo>
                <a:lnTo>
                  <a:pt x="0" y="50"/>
                </a:lnTo>
                <a:lnTo>
                  <a:pt x="16" y="67"/>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89" name="Rectangle 13"/>
          <p:cNvSpPr>
            <a:spLocks noChangeArrowheads="1"/>
          </p:cNvSpPr>
          <p:nvPr/>
        </p:nvSpPr>
        <p:spPr bwMode="auto">
          <a:xfrm>
            <a:off x="2522538" y="3983038"/>
            <a:ext cx="1555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B</a:t>
            </a:r>
          </a:p>
        </p:txBody>
      </p:sp>
      <p:sp>
        <p:nvSpPr>
          <p:cNvPr id="50190" name="Rectangle 14"/>
          <p:cNvSpPr>
            <a:spLocks noChangeArrowheads="1"/>
          </p:cNvSpPr>
          <p:nvPr/>
        </p:nvSpPr>
        <p:spPr bwMode="auto">
          <a:xfrm>
            <a:off x="4333875" y="4244975"/>
            <a:ext cx="155575"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C</a:t>
            </a:r>
          </a:p>
        </p:txBody>
      </p:sp>
      <p:sp>
        <p:nvSpPr>
          <p:cNvPr id="50191" name="Line 15"/>
          <p:cNvSpPr>
            <a:spLocks noChangeShapeType="1"/>
          </p:cNvSpPr>
          <p:nvPr/>
        </p:nvSpPr>
        <p:spPr bwMode="auto">
          <a:xfrm>
            <a:off x="2430463" y="4248150"/>
            <a:ext cx="1819275"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0192" name="Rectangle 16"/>
          <p:cNvSpPr>
            <a:spLocks noChangeArrowheads="1"/>
          </p:cNvSpPr>
          <p:nvPr/>
        </p:nvSpPr>
        <p:spPr bwMode="auto">
          <a:xfrm>
            <a:off x="6199188" y="2043113"/>
            <a:ext cx="70802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Offerta</a:t>
            </a:r>
          </a:p>
        </p:txBody>
      </p:sp>
      <p:sp>
        <p:nvSpPr>
          <p:cNvPr id="50193" name="Rectangle 17"/>
          <p:cNvSpPr>
            <a:spLocks noChangeArrowheads="1"/>
          </p:cNvSpPr>
          <p:nvPr/>
        </p:nvSpPr>
        <p:spPr bwMode="auto">
          <a:xfrm>
            <a:off x="2522538" y="5741988"/>
            <a:ext cx="1555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A</a:t>
            </a:r>
          </a:p>
        </p:txBody>
      </p:sp>
      <p:sp>
        <p:nvSpPr>
          <p:cNvPr id="50194" name="Line 18"/>
          <p:cNvSpPr>
            <a:spLocks noChangeShapeType="1"/>
          </p:cNvSpPr>
          <p:nvPr/>
        </p:nvSpPr>
        <p:spPr bwMode="auto">
          <a:xfrm flipV="1">
            <a:off x="2433638" y="2374900"/>
            <a:ext cx="4011612" cy="3429000"/>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0195" name="Freeform 19"/>
          <p:cNvSpPr>
            <a:spLocks/>
          </p:cNvSpPr>
          <p:nvPr/>
        </p:nvSpPr>
        <p:spPr bwMode="auto">
          <a:xfrm>
            <a:off x="2366963" y="5741988"/>
            <a:ext cx="131762"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0 h 84"/>
              <a:gd name="T12" fmla="*/ 2147483646 w 83"/>
              <a:gd name="T13" fmla="*/ 0 h 84"/>
              <a:gd name="T14" fmla="*/ 2147483646 w 83"/>
              <a:gd name="T15" fmla="*/ 0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49" y="67"/>
                </a:lnTo>
                <a:lnTo>
                  <a:pt x="66" y="50"/>
                </a:lnTo>
                <a:lnTo>
                  <a:pt x="82" y="33"/>
                </a:lnTo>
                <a:lnTo>
                  <a:pt x="66" y="16"/>
                </a:lnTo>
                <a:lnTo>
                  <a:pt x="49" y="0"/>
                </a:lnTo>
                <a:lnTo>
                  <a:pt x="33" y="0"/>
                </a:lnTo>
                <a:lnTo>
                  <a:pt x="16" y="0"/>
                </a:lnTo>
                <a:lnTo>
                  <a:pt x="0" y="16"/>
                </a:lnTo>
                <a:lnTo>
                  <a:pt x="0" y="33"/>
                </a:lnTo>
                <a:lnTo>
                  <a:pt x="0" y="50"/>
                </a:lnTo>
                <a:lnTo>
                  <a:pt x="16" y="67"/>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96" name="Freeform 20"/>
          <p:cNvSpPr>
            <a:spLocks/>
          </p:cNvSpPr>
          <p:nvPr/>
        </p:nvSpPr>
        <p:spPr bwMode="auto">
          <a:xfrm>
            <a:off x="4203700" y="4192588"/>
            <a:ext cx="131763"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0 h 84"/>
              <a:gd name="T12" fmla="*/ 2147483646 w 83"/>
              <a:gd name="T13" fmla="*/ 0 h 84"/>
              <a:gd name="T14" fmla="*/ 2147483646 w 83"/>
              <a:gd name="T15" fmla="*/ 0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66" y="67"/>
                </a:lnTo>
                <a:lnTo>
                  <a:pt x="66" y="50"/>
                </a:lnTo>
                <a:lnTo>
                  <a:pt x="82" y="33"/>
                </a:lnTo>
                <a:lnTo>
                  <a:pt x="66" y="16"/>
                </a:lnTo>
                <a:lnTo>
                  <a:pt x="66" y="0"/>
                </a:lnTo>
                <a:lnTo>
                  <a:pt x="33" y="0"/>
                </a:lnTo>
                <a:lnTo>
                  <a:pt x="16" y="0"/>
                </a:lnTo>
                <a:lnTo>
                  <a:pt x="0" y="16"/>
                </a:lnTo>
                <a:lnTo>
                  <a:pt x="0" y="33"/>
                </a:lnTo>
                <a:lnTo>
                  <a:pt x="0" y="50"/>
                </a:lnTo>
                <a:lnTo>
                  <a:pt x="16" y="67"/>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97" name="Rectangle 21"/>
          <p:cNvSpPr>
            <a:spLocks noChangeArrowheads="1"/>
          </p:cNvSpPr>
          <p:nvPr/>
        </p:nvSpPr>
        <p:spPr bwMode="auto">
          <a:xfrm>
            <a:off x="2819400" y="4724400"/>
            <a:ext cx="288925" cy="220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lnSpc>
                <a:spcPct val="85000"/>
              </a:lnSpc>
              <a:spcBef>
                <a:spcPct val="0"/>
              </a:spcBef>
              <a:buFontTx/>
              <a:buNone/>
            </a:pPr>
            <a:r>
              <a:rPr lang="it-IT" altLang="it-IT" sz="1700" b="1">
                <a:solidFill>
                  <a:srgbClr val="000000"/>
                </a:solidFill>
              </a:rPr>
              <a:t>PS</a:t>
            </a:r>
          </a:p>
        </p:txBody>
      </p:sp>
      <p:sp>
        <p:nvSpPr>
          <p:cNvPr id="50198" name="Rectangle 22"/>
          <p:cNvSpPr>
            <a:spLocks noChangeArrowheads="1"/>
          </p:cNvSpPr>
          <p:nvPr/>
        </p:nvSpPr>
        <p:spPr bwMode="auto">
          <a:xfrm>
            <a:off x="4149725" y="6238875"/>
            <a:ext cx="24606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rPr>
              <a:t>Q</a:t>
            </a:r>
            <a:r>
              <a:rPr lang="it-IT" altLang="it-IT" sz="1700" b="1" i="1" baseline="-25000">
                <a:solidFill>
                  <a:srgbClr val="000000"/>
                </a:solidFill>
              </a:rPr>
              <a:t>1</a:t>
            </a:r>
          </a:p>
        </p:txBody>
      </p:sp>
      <p:sp>
        <p:nvSpPr>
          <p:cNvPr id="50199" name="Freeform 23"/>
          <p:cNvSpPr>
            <a:spLocks/>
          </p:cNvSpPr>
          <p:nvPr/>
        </p:nvSpPr>
        <p:spPr bwMode="auto">
          <a:xfrm>
            <a:off x="2417763" y="1804988"/>
            <a:ext cx="4700587" cy="4384675"/>
          </a:xfrm>
          <a:custGeom>
            <a:avLst/>
            <a:gdLst>
              <a:gd name="T0" fmla="*/ 0 w 2961"/>
              <a:gd name="T1" fmla="*/ 0 h 2762"/>
              <a:gd name="T2" fmla="*/ 0 w 2961"/>
              <a:gd name="T3" fmla="*/ 2147483646 h 2762"/>
              <a:gd name="T4" fmla="*/ 2147483646 w 2961"/>
              <a:gd name="T5" fmla="*/ 2147483646 h 2762"/>
              <a:gd name="T6" fmla="*/ 0 60000 65536"/>
              <a:gd name="T7" fmla="*/ 0 60000 65536"/>
              <a:gd name="T8" fmla="*/ 0 60000 65536"/>
            </a:gdLst>
            <a:ahLst/>
            <a:cxnLst>
              <a:cxn ang="T6">
                <a:pos x="T0" y="T1"/>
              </a:cxn>
              <a:cxn ang="T7">
                <a:pos x="T2" y="T3"/>
              </a:cxn>
              <a:cxn ang="T8">
                <a:pos x="T4" y="T5"/>
              </a:cxn>
            </a:cxnLst>
            <a:rect l="0" t="0" r="r" b="b"/>
            <a:pathLst>
              <a:path w="2961" h="2762">
                <a:moveTo>
                  <a:pt x="0" y="0"/>
                </a:moveTo>
                <a:lnTo>
                  <a:pt x="0" y="2761"/>
                </a:lnTo>
                <a:lnTo>
                  <a:pt x="2960" y="2761"/>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200" name="Line 24"/>
          <p:cNvSpPr>
            <a:spLocks noChangeShapeType="1"/>
          </p:cNvSpPr>
          <p:nvPr/>
        </p:nvSpPr>
        <p:spPr bwMode="auto">
          <a:xfrm flipH="1">
            <a:off x="4254500" y="4273550"/>
            <a:ext cx="14288" cy="19335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222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222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222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2230" name="Rectangle 6"/>
          <p:cNvSpPr>
            <a:spLocks noGrp="1" noChangeArrowheads="1"/>
          </p:cNvSpPr>
          <p:nvPr>
            <p:ph type="title"/>
          </p:nvPr>
        </p:nvSpPr>
        <p:spPr>
          <a:xfrm>
            <a:off x="381000" y="228600"/>
            <a:ext cx="80772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Effetto sul PS di un aumento </a:t>
            </a:r>
            <a:br>
              <a:rPr lang="it-IT" altLang="it-IT" sz="3600"/>
            </a:br>
            <a:r>
              <a:rPr lang="it-IT" altLang="it-IT" sz="3600"/>
              <a:t>del prezzo di mercato</a:t>
            </a:r>
          </a:p>
        </p:txBody>
      </p:sp>
      <p:sp>
        <p:nvSpPr>
          <p:cNvPr id="52231" name="Rectangle 7"/>
          <p:cNvSpPr>
            <a:spLocks noChangeArrowheads="1"/>
          </p:cNvSpPr>
          <p:nvPr/>
        </p:nvSpPr>
        <p:spPr bwMode="auto">
          <a:xfrm>
            <a:off x="6383338" y="6238875"/>
            <a:ext cx="87630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Quantità</a:t>
            </a:r>
          </a:p>
        </p:txBody>
      </p:sp>
      <p:sp>
        <p:nvSpPr>
          <p:cNvPr id="52232" name="Freeform 8"/>
          <p:cNvSpPr>
            <a:spLocks/>
          </p:cNvSpPr>
          <p:nvPr/>
        </p:nvSpPr>
        <p:spPr bwMode="auto">
          <a:xfrm>
            <a:off x="2417763" y="4244975"/>
            <a:ext cx="1839912" cy="1550988"/>
          </a:xfrm>
          <a:custGeom>
            <a:avLst/>
            <a:gdLst>
              <a:gd name="T0" fmla="*/ 2147483646 w 1159"/>
              <a:gd name="T1" fmla="*/ 0 h 977"/>
              <a:gd name="T2" fmla="*/ 0 w 1159"/>
              <a:gd name="T3" fmla="*/ 0 h 977"/>
              <a:gd name="T4" fmla="*/ 0 w 1159"/>
              <a:gd name="T5" fmla="*/ 2147483646 h 977"/>
              <a:gd name="T6" fmla="*/ 2147483646 w 1159"/>
              <a:gd name="T7" fmla="*/ 0 h 9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59" h="977">
                <a:moveTo>
                  <a:pt x="1158" y="0"/>
                </a:moveTo>
                <a:lnTo>
                  <a:pt x="0" y="0"/>
                </a:lnTo>
                <a:lnTo>
                  <a:pt x="0" y="976"/>
                </a:lnTo>
                <a:lnTo>
                  <a:pt x="1158" y="0"/>
                </a:lnTo>
              </a:path>
            </a:pathLst>
          </a:custGeom>
          <a:solidFill>
            <a:srgbClr val="CCCCC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33" name="Rectangle 9"/>
          <p:cNvSpPr>
            <a:spLocks noChangeArrowheads="1"/>
          </p:cNvSpPr>
          <p:nvPr/>
        </p:nvSpPr>
        <p:spPr bwMode="auto">
          <a:xfrm>
            <a:off x="2417763" y="3486150"/>
            <a:ext cx="1838325" cy="758825"/>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2234" name="Freeform 10"/>
          <p:cNvSpPr>
            <a:spLocks/>
          </p:cNvSpPr>
          <p:nvPr/>
        </p:nvSpPr>
        <p:spPr bwMode="auto">
          <a:xfrm>
            <a:off x="4256088" y="3486150"/>
            <a:ext cx="920750" cy="760413"/>
          </a:xfrm>
          <a:custGeom>
            <a:avLst/>
            <a:gdLst>
              <a:gd name="T0" fmla="*/ 0 w 580"/>
              <a:gd name="T1" fmla="*/ 2147483646 h 479"/>
              <a:gd name="T2" fmla="*/ 0 w 580"/>
              <a:gd name="T3" fmla="*/ 0 h 479"/>
              <a:gd name="T4" fmla="*/ 2147483646 w 580"/>
              <a:gd name="T5" fmla="*/ 0 h 479"/>
              <a:gd name="T6" fmla="*/ 0 w 580"/>
              <a:gd name="T7" fmla="*/ 2147483646 h 4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80" h="479">
                <a:moveTo>
                  <a:pt x="0" y="478"/>
                </a:moveTo>
                <a:lnTo>
                  <a:pt x="0" y="0"/>
                </a:lnTo>
                <a:lnTo>
                  <a:pt x="579" y="0"/>
                </a:lnTo>
                <a:lnTo>
                  <a:pt x="0" y="478"/>
                </a:lnTo>
              </a:path>
            </a:pathLst>
          </a:custGeom>
          <a:solidFill>
            <a:srgbClr val="C5AED9"/>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35" name="Rectangle 11"/>
          <p:cNvSpPr>
            <a:spLocks noChangeArrowheads="1"/>
          </p:cNvSpPr>
          <p:nvPr/>
        </p:nvSpPr>
        <p:spPr bwMode="auto">
          <a:xfrm>
            <a:off x="1600200" y="1752600"/>
            <a:ext cx="69691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Prezzo</a:t>
            </a:r>
          </a:p>
        </p:txBody>
      </p:sp>
      <p:sp>
        <p:nvSpPr>
          <p:cNvPr id="52236" name="Rectangle 12"/>
          <p:cNvSpPr>
            <a:spLocks noChangeArrowheads="1"/>
          </p:cNvSpPr>
          <p:nvPr/>
        </p:nvSpPr>
        <p:spPr bwMode="auto">
          <a:xfrm>
            <a:off x="2306638" y="6238875"/>
            <a:ext cx="12065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0</a:t>
            </a:r>
          </a:p>
        </p:txBody>
      </p:sp>
      <p:sp>
        <p:nvSpPr>
          <p:cNvPr id="52237" name="Freeform 13"/>
          <p:cNvSpPr>
            <a:spLocks/>
          </p:cNvSpPr>
          <p:nvPr/>
        </p:nvSpPr>
        <p:spPr bwMode="auto">
          <a:xfrm>
            <a:off x="2417763" y="3486150"/>
            <a:ext cx="2759075" cy="2703513"/>
          </a:xfrm>
          <a:custGeom>
            <a:avLst/>
            <a:gdLst>
              <a:gd name="T0" fmla="*/ 0 w 1738"/>
              <a:gd name="T1" fmla="*/ 0 h 1703"/>
              <a:gd name="T2" fmla="*/ 2147483646 w 1738"/>
              <a:gd name="T3" fmla="*/ 0 h 1703"/>
              <a:gd name="T4" fmla="*/ 2147483646 w 1738"/>
              <a:gd name="T5" fmla="*/ 2147483646 h 1703"/>
              <a:gd name="T6" fmla="*/ 0 60000 65536"/>
              <a:gd name="T7" fmla="*/ 0 60000 65536"/>
              <a:gd name="T8" fmla="*/ 0 60000 65536"/>
            </a:gdLst>
            <a:ahLst/>
            <a:cxnLst>
              <a:cxn ang="T6">
                <a:pos x="T0" y="T1"/>
              </a:cxn>
              <a:cxn ang="T7">
                <a:pos x="T2" y="T3"/>
              </a:cxn>
              <a:cxn ang="T8">
                <a:pos x="T4" y="T5"/>
              </a:cxn>
            </a:cxnLst>
            <a:rect l="0" t="0" r="r" b="b"/>
            <a:pathLst>
              <a:path w="1738" h="1703">
                <a:moveTo>
                  <a:pt x="0" y="0"/>
                </a:moveTo>
                <a:lnTo>
                  <a:pt x="1737" y="0"/>
                </a:lnTo>
                <a:lnTo>
                  <a:pt x="1737" y="170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38" name="Rectangle 14"/>
          <p:cNvSpPr>
            <a:spLocks noChangeArrowheads="1"/>
          </p:cNvSpPr>
          <p:nvPr/>
        </p:nvSpPr>
        <p:spPr bwMode="auto">
          <a:xfrm>
            <a:off x="2103438" y="3354388"/>
            <a:ext cx="222250"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rPr>
              <a:t>P</a:t>
            </a:r>
            <a:r>
              <a:rPr lang="it-IT" altLang="it-IT" sz="1700" b="1" i="1" baseline="-25000">
                <a:solidFill>
                  <a:srgbClr val="000000"/>
                </a:solidFill>
              </a:rPr>
              <a:t>2</a:t>
            </a:r>
          </a:p>
        </p:txBody>
      </p:sp>
      <p:sp>
        <p:nvSpPr>
          <p:cNvPr id="52239" name="Rectangle 15"/>
          <p:cNvSpPr>
            <a:spLocks noChangeArrowheads="1"/>
          </p:cNvSpPr>
          <p:nvPr/>
        </p:nvSpPr>
        <p:spPr bwMode="auto">
          <a:xfrm>
            <a:off x="2103438" y="4114800"/>
            <a:ext cx="22225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rPr>
              <a:t>P</a:t>
            </a:r>
            <a:r>
              <a:rPr lang="it-IT" altLang="it-IT" sz="1700" b="1" i="1" baseline="-25000">
                <a:solidFill>
                  <a:srgbClr val="000000"/>
                </a:solidFill>
              </a:rPr>
              <a:t>1</a:t>
            </a:r>
          </a:p>
        </p:txBody>
      </p:sp>
      <p:sp>
        <p:nvSpPr>
          <p:cNvPr id="52240" name="Freeform 16"/>
          <p:cNvSpPr>
            <a:spLocks/>
          </p:cNvSpPr>
          <p:nvPr/>
        </p:nvSpPr>
        <p:spPr bwMode="auto">
          <a:xfrm>
            <a:off x="2366963" y="3405188"/>
            <a:ext cx="131762"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2147483646 h 84"/>
              <a:gd name="T12" fmla="*/ 2147483646 w 83"/>
              <a:gd name="T13" fmla="*/ 0 h 84"/>
              <a:gd name="T14" fmla="*/ 2147483646 w 83"/>
              <a:gd name="T15" fmla="*/ 2147483646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49" y="83"/>
                </a:lnTo>
                <a:lnTo>
                  <a:pt x="66" y="67"/>
                </a:lnTo>
                <a:lnTo>
                  <a:pt x="82" y="50"/>
                </a:lnTo>
                <a:lnTo>
                  <a:pt x="66" y="33"/>
                </a:lnTo>
                <a:lnTo>
                  <a:pt x="49" y="16"/>
                </a:lnTo>
                <a:lnTo>
                  <a:pt x="33" y="0"/>
                </a:lnTo>
                <a:lnTo>
                  <a:pt x="16" y="16"/>
                </a:lnTo>
                <a:lnTo>
                  <a:pt x="0" y="33"/>
                </a:lnTo>
                <a:lnTo>
                  <a:pt x="0" y="50"/>
                </a:lnTo>
                <a:lnTo>
                  <a:pt x="0" y="67"/>
                </a:lnTo>
                <a:lnTo>
                  <a:pt x="16" y="83"/>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41" name="Freeform 17"/>
          <p:cNvSpPr>
            <a:spLocks/>
          </p:cNvSpPr>
          <p:nvPr/>
        </p:nvSpPr>
        <p:spPr bwMode="auto">
          <a:xfrm>
            <a:off x="2366963" y="4192588"/>
            <a:ext cx="131762"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0 h 84"/>
              <a:gd name="T12" fmla="*/ 2147483646 w 83"/>
              <a:gd name="T13" fmla="*/ 0 h 84"/>
              <a:gd name="T14" fmla="*/ 2147483646 w 83"/>
              <a:gd name="T15" fmla="*/ 0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49" y="67"/>
                </a:lnTo>
                <a:lnTo>
                  <a:pt x="66" y="50"/>
                </a:lnTo>
                <a:lnTo>
                  <a:pt x="82" y="33"/>
                </a:lnTo>
                <a:lnTo>
                  <a:pt x="66" y="16"/>
                </a:lnTo>
                <a:lnTo>
                  <a:pt x="49" y="0"/>
                </a:lnTo>
                <a:lnTo>
                  <a:pt x="33" y="0"/>
                </a:lnTo>
                <a:lnTo>
                  <a:pt x="16" y="0"/>
                </a:lnTo>
                <a:lnTo>
                  <a:pt x="0" y="16"/>
                </a:lnTo>
                <a:lnTo>
                  <a:pt x="0" y="33"/>
                </a:lnTo>
                <a:lnTo>
                  <a:pt x="0" y="50"/>
                </a:lnTo>
                <a:lnTo>
                  <a:pt x="16" y="67"/>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42" name="Rectangle 18"/>
          <p:cNvSpPr>
            <a:spLocks noChangeArrowheads="1"/>
          </p:cNvSpPr>
          <p:nvPr/>
        </p:nvSpPr>
        <p:spPr bwMode="auto">
          <a:xfrm>
            <a:off x="2522538" y="3983038"/>
            <a:ext cx="1555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B</a:t>
            </a:r>
          </a:p>
        </p:txBody>
      </p:sp>
      <p:sp>
        <p:nvSpPr>
          <p:cNvPr id="52243" name="Rectangle 19"/>
          <p:cNvSpPr>
            <a:spLocks noChangeArrowheads="1"/>
          </p:cNvSpPr>
          <p:nvPr/>
        </p:nvSpPr>
        <p:spPr bwMode="auto">
          <a:xfrm>
            <a:off x="4333875" y="4244975"/>
            <a:ext cx="155575"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C</a:t>
            </a:r>
          </a:p>
        </p:txBody>
      </p:sp>
      <p:sp>
        <p:nvSpPr>
          <p:cNvPr id="52244" name="Line 20"/>
          <p:cNvSpPr>
            <a:spLocks noChangeShapeType="1"/>
          </p:cNvSpPr>
          <p:nvPr/>
        </p:nvSpPr>
        <p:spPr bwMode="auto">
          <a:xfrm>
            <a:off x="2430463" y="4248150"/>
            <a:ext cx="1819275"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45" name="Rectangle 21"/>
          <p:cNvSpPr>
            <a:spLocks noChangeArrowheads="1"/>
          </p:cNvSpPr>
          <p:nvPr/>
        </p:nvSpPr>
        <p:spPr bwMode="auto">
          <a:xfrm>
            <a:off x="6199188" y="2043113"/>
            <a:ext cx="70802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Offerta</a:t>
            </a:r>
          </a:p>
        </p:txBody>
      </p:sp>
      <p:sp>
        <p:nvSpPr>
          <p:cNvPr id="52246" name="Rectangle 22"/>
          <p:cNvSpPr>
            <a:spLocks noChangeArrowheads="1"/>
          </p:cNvSpPr>
          <p:nvPr/>
        </p:nvSpPr>
        <p:spPr bwMode="auto">
          <a:xfrm>
            <a:off x="2522538" y="5741988"/>
            <a:ext cx="1555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A</a:t>
            </a:r>
          </a:p>
        </p:txBody>
      </p:sp>
      <p:sp>
        <p:nvSpPr>
          <p:cNvPr id="52247" name="Line 23"/>
          <p:cNvSpPr>
            <a:spLocks noChangeShapeType="1"/>
          </p:cNvSpPr>
          <p:nvPr/>
        </p:nvSpPr>
        <p:spPr bwMode="auto">
          <a:xfrm flipV="1">
            <a:off x="2433638" y="2374900"/>
            <a:ext cx="4011612" cy="3429000"/>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48" name="Freeform 24"/>
          <p:cNvSpPr>
            <a:spLocks/>
          </p:cNvSpPr>
          <p:nvPr/>
        </p:nvSpPr>
        <p:spPr bwMode="auto">
          <a:xfrm>
            <a:off x="2366963" y="5741988"/>
            <a:ext cx="131762"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0 h 84"/>
              <a:gd name="T12" fmla="*/ 2147483646 w 83"/>
              <a:gd name="T13" fmla="*/ 0 h 84"/>
              <a:gd name="T14" fmla="*/ 2147483646 w 83"/>
              <a:gd name="T15" fmla="*/ 0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49" y="67"/>
                </a:lnTo>
                <a:lnTo>
                  <a:pt x="66" y="50"/>
                </a:lnTo>
                <a:lnTo>
                  <a:pt x="82" y="33"/>
                </a:lnTo>
                <a:lnTo>
                  <a:pt x="66" y="16"/>
                </a:lnTo>
                <a:lnTo>
                  <a:pt x="49" y="0"/>
                </a:lnTo>
                <a:lnTo>
                  <a:pt x="33" y="0"/>
                </a:lnTo>
                <a:lnTo>
                  <a:pt x="16" y="0"/>
                </a:lnTo>
                <a:lnTo>
                  <a:pt x="0" y="16"/>
                </a:lnTo>
                <a:lnTo>
                  <a:pt x="0" y="33"/>
                </a:lnTo>
                <a:lnTo>
                  <a:pt x="0" y="50"/>
                </a:lnTo>
                <a:lnTo>
                  <a:pt x="16" y="67"/>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49" name="Freeform 25"/>
          <p:cNvSpPr>
            <a:spLocks/>
          </p:cNvSpPr>
          <p:nvPr/>
        </p:nvSpPr>
        <p:spPr bwMode="auto">
          <a:xfrm>
            <a:off x="4203700" y="4192588"/>
            <a:ext cx="131763"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0 h 84"/>
              <a:gd name="T12" fmla="*/ 2147483646 w 83"/>
              <a:gd name="T13" fmla="*/ 0 h 84"/>
              <a:gd name="T14" fmla="*/ 2147483646 w 83"/>
              <a:gd name="T15" fmla="*/ 0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66" y="67"/>
                </a:lnTo>
                <a:lnTo>
                  <a:pt x="66" y="50"/>
                </a:lnTo>
                <a:lnTo>
                  <a:pt x="82" y="33"/>
                </a:lnTo>
                <a:lnTo>
                  <a:pt x="66" y="16"/>
                </a:lnTo>
                <a:lnTo>
                  <a:pt x="66" y="0"/>
                </a:lnTo>
                <a:lnTo>
                  <a:pt x="33" y="0"/>
                </a:lnTo>
                <a:lnTo>
                  <a:pt x="16" y="0"/>
                </a:lnTo>
                <a:lnTo>
                  <a:pt x="0" y="16"/>
                </a:lnTo>
                <a:lnTo>
                  <a:pt x="0" y="33"/>
                </a:lnTo>
                <a:lnTo>
                  <a:pt x="0" y="50"/>
                </a:lnTo>
                <a:lnTo>
                  <a:pt x="16" y="67"/>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50" name="Rectangle 26"/>
          <p:cNvSpPr>
            <a:spLocks noChangeArrowheads="1"/>
          </p:cNvSpPr>
          <p:nvPr/>
        </p:nvSpPr>
        <p:spPr bwMode="auto">
          <a:xfrm>
            <a:off x="2522538" y="3195638"/>
            <a:ext cx="155575"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D</a:t>
            </a:r>
          </a:p>
        </p:txBody>
      </p:sp>
      <p:sp>
        <p:nvSpPr>
          <p:cNvPr id="52251" name="Rectangle 27"/>
          <p:cNvSpPr>
            <a:spLocks noChangeArrowheads="1"/>
          </p:cNvSpPr>
          <p:nvPr/>
        </p:nvSpPr>
        <p:spPr bwMode="auto">
          <a:xfrm>
            <a:off x="2635250" y="4337050"/>
            <a:ext cx="722313"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lnSpc>
                <a:spcPct val="85000"/>
              </a:lnSpc>
              <a:spcBef>
                <a:spcPct val="0"/>
              </a:spcBef>
              <a:buFontTx/>
              <a:buNone/>
            </a:pPr>
            <a:r>
              <a:rPr lang="it-IT" altLang="it-IT" sz="1700" b="1">
                <a:solidFill>
                  <a:srgbClr val="000000"/>
                </a:solidFill>
              </a:rPr>
              <a:t>PS </a:t>
            </a:r>
          </a:p>
          <a:p>
            <a:pPr algn="ctr">
              <a:lnSpc>
                <a:spcPct val="85000"/>
              </a:lnSpc>
              <a:spcBef>
                <a:spcPct val="0"/>
              </a:spcBef>
              <a:buFontTx/>
              <a:buNone/>
            </a:pPr>
            <a:r>
              <a:rPr lang="it-IT" altLang="it-IT" sz="1700" b="1">
                <a:solidFill>
                  <a:srgbClr val="000000"/>
                </a:solidFill>
              </a:rPr>
              <a:t>iniziale</a:t>
            </a:r>
          </a:p>
        </p:txBody>
      </p:sp>
      <p:sp>
        <p:nvSpPr>
          <p:cNvPr id="52252" name="Rectangle 28"/>
          <p:cNvSpPr>
            <a:spLocks noChangeArrowheads="1"/>
          </p:cNvSpPr>
          <p:nvPr/>
        </p:nvSpPr>
        <p:spPr bwMode="auto">
          <a:xfrm>
            <a:off x="4203700" y="3143250"/>
            <a:ext cx="14446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E</a:t>
            </a:r>
          </a:p>
        </p:txBody>
      </p:sp>
      <p:sp>
        <p:nvSpPr>
          <p:cNvPr id="52253" name="Rectangle 29"/>
          <p:cNvSpPr>
            <a:spLocks noChangeArrowheads="1"/>
          </p:cNvSpPr>
          <p:nvPr/>
        </p:nvSpPr>
        <p:spPr bwMode="auto">
          <a:xfrm>
            <a:off x="5305425" y="3379788"/>
            <a:ext cx="131763"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a:solidFill>
                  <a:srgbClr val="000000"/>
                </a:solidFill>
              </a:rPr>
              <a:t>F</a:t>
            </a:r>
          </a:p>
        </p:txBody>
      </p:sp>
      <p:sp>
        <p:nvSpPr>
          <p:cNvPr id="52254" name="Line 30"/>
          <p:cNvSpPr>
            <a:spLocks noChangeShapeType="1"/>
          </p:cNvSpPr>
          <p:nvPr/>
        </p:nvSpPr>
        <p:spPr bwMode="auto">
          <a:xfrm>
            <a:off x="3298825" y="2921000"/>
            <a:ext cx="111125" cy="82073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55" name="Freeform 31"/>
          <p:cNvSpPr>
            <a:spLocks/>
          </p:cNvSpPr>
          <p:nvPr/>
        </p:nvSpPr>
        <p:spPr bwMode="auto">
          <a:xfrm>
            <a:off x="4203700" y="3405188"/>
            <a:ext cx="131763" cy="133350"/>
          </a:xfrm>
          <a:custGeom>
            <a:avLst/>
            <a:gdLst>
              <a:gd name="T0" fmla="*/ 2147483646 w 83"/>
              <a:gd name="T1" fmla="*/ 2147483646 h 84"/>
              <a:gd name="T2" fmla="*/ 2147483646 w 83"/>
              <a:gd name="T3" fmla="*/ 2147483646 h 84"/>
              <a:gd name="T4" fmla="*/ 2147483646 w 83"/>
              <a:gd name="T5" fmla="*/ 2147483646 h 84"/>
              <a:gd name="T6" fmla="*/ 2147483646 w 83"/>
              <a:gd name="T7" fmla="*/ 2147483646 h 84"/>
              <a:gd name="T8" fmla="*/ 2147483646 w 83"/>
              <a:gd name="T9" fmla="*/ 2147483646 h 84"/>
              <a:gd name="T10" fmla="*/ 2147483646 w 83"/>
              <a:gd name="T11" fmla="*/ 2147483646 h 84"/>
              <a:gd name="T12" fmla="*/ 2147483646 w 83"/>
              <a:gd name="T13" fmla="*/ 0 h 84"/>
              <a:gd name="T14" fmla="*/ 2147483646 w 83"/>
              <a:gd name="T15" fmla="*/ 2147483646 h 84"/>
              <a:gd name="T16" fmla="*/ 0 w 83"/>
              <a:gd name="T17" fmla="*/ 2147483646 h 84"/>
              <a:gd name="T18" fmla="*/ 0 w 83"/>
              <a:gd name="T19" fmla="*/ 2147483646 h 84"/>
              <a:gd name="T20" fmla="*/ 0 w 83"/>
              <a:gd name="T21" fmla="*/ 2147483646 h 84"/>
              <a:gd name="T22" fmla="*/ 2147483646 w 83"/>
              <a:gd name="T23" fmla="*/ 2147483646 h 84"/>
              <a:gd name="T24" fmla="*/ 2147483646 w 83"/>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4">
                <a:moveTo>
                  <a:pt x="33" y="83"/>
                </a:moveTo>
                <a:lnTo>
                  <a:pt x="66" y="83"/>
                </a:lnTo>
                <a:lnTo>
                  <a:pt x="66" y="67"/>
                </a:lnTo>
                <a:lnTo>
                  <a:pt x="82" y="50"/>
                </a:lnTo>
                <a:lnTo>
                  <a:pt x="66" y="33"/>
                </a:lnTo>
                <a:lnTo>
                  <a:pt x="66" y="16"/>
                </a:lnTo>
                <a:lnTo>
                  <a:pt x="33" y="0"/>
                </a:lnTo>
                <a:lnTo>
                  <a:pt x="16" y="16"/>
                </a:lnTo>
                <a:lnTo>
                  <a:pt x="0" y="33"/>
                </a:lnTo>
                <a:lnTo>
                  <a:pt x="0" y="50"/>
                </a:lnTo>
                <a:lnTo>
                  <a:pt x="0" y="67"/>
                </a:lnTo>
                <a:lnTo>
                  <a:pt x="16" y="83"/>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56" name="Freeform 32"/>
          <p:cNvSpPr>
            <a:spLocks/>
          </p:cNvSpPr>
          <p:nvPr/>
        </p:nvSpPr>
        <p:spPr bwMode="auto">
          <a:xfrm>
            <a:off x="5121275" y="3405188"/>
            <a:ext cx="133350" cy="133350"/>
          </a:xfrm>
          <a:custGeom>
            <a:avLst/>
            <a:gdLst>
              <a:gd name="T0" fmla="*/ 2147483646 w 84"/>
              <a:gd name="T1" fmla="*/ 2147483646 h 84"/>
              <a:gd name="T2" fmla="*/ 2147483646 w 84"/>
              <a:gd name="T3" fmla="*/ 2147483646 h 84"/>
              <a:gd name="T4" fmla="*/ 2147483646 w 84"/>
              <a:gd name="T5" fmla="*/ 2147483646 h 84"/>
              <a:gd name="T6" fmla="*/ 2147483646 w 84"/>
              <a:gd name="T7" fmla="*/ 2147483646 h 84"/>
              <a:gd name="T8" fmla="*/ 2147483646 w 84"/>
              <a:gd name="T9" fmla="*/ 2147483646 h 84"/>
              <a:gd name="T10" fmla="*/ 2147483646 w 84"/>
              <a:gd name="T11" fmla="*/ 2147483646 h 84"/>
              <a:gd name="T12" fmla="*/ 2147483646 w 84"/>
              <a:gd name="T13" fmla="*/ 0 h 84"/>
              <a:gd name="T14" fmla="*/ 2147483646 w 84"/>
              <a:gd name="T15" fmla="*/ 2147483646 h 84"/>
              <a:gd name="T16" fmla="*/ 0 w 84"/>
              <a:gd name="T17" fmla="*/ 2147483646 h 84"/>
              <a:gd name="T18" fmla="*/ 0 w 84"/>
              <a:gd name="T19" fmla="*/ 2147483646 h 84"/>
              <a:gd name="T20" fmla="*/ 0 w 84"/>
              <a:gd name="T21" fmla="*/ 2147483646 h 84"/>
              <a:gd name="T22" fmla="*/ 2147483646 w 84"/>
              <a:gd name="T23" fmla="*/ 2147483646 h 84"/>
              <a:gd name="T24" fmla="*/ 2147483646 w 84"/>
              <a:gd name="T25" fmla="*/ 2147483646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4" h="84">
                <a:moveTo>
                  <a:pt x="33" y="83"/>
                </a:moveTo>
                <a:lnTo>
                  <a:pt x="50" y="83"/>
                </a:lnTo>
                <a:lnTo>
                  <a:pt x="67" y="67"/>
                </a:lnTo>
                <a:lnTo>
                  <a:pt x="83" y="50"/>
                </a:lnTo>
                <a:lnTo>
                  <a:pt x="67" y="33"/>
                </a:lnTo>
                <a:lnTo>
                  <a:pt x="50" y="16"/>
                </a:lnTo>
                <a:lnTo>
                  <a:pt x="33" y="0"/>
                </a:lnTo>
                <a:lnTo>
                  <a:pt x="16" y="16"/>
                </a:lnTo>
                <a:lnTo>
                  <a:pt x="0" y="33"/>
                </a:lnTo>
                <a:lnTo>
                  <a:pt x="0" y="50"/>
                </a:lnTo>
                <a:lnTo>
                  <a:pt x="0" y="67"/>
                </a:lnTo>
                <a:lnTo>
                  <a:pt x="16" y="83"/>
                </a:lnTo>
                <a:lnTo>
                  <a:pt x="33"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57" name="Rectangle 33"/>
          <p:cNvSpPr>
            <a:spLocks noChangeArrowheads="1"/>
          </p:cNvSpPr>
          <p:nvPr/>
        </p:nvSpPr>
        <p:spPr bwMode="auto">
          <a:xfrm>
            <a:off x="4149725" y="6238875"/>
            <a:ext cx="246063"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rPr>
              <a:t>Q</a:t>
            </a:r>
            <a:r>
              <a:rPr lang="it-IT" altLang="it-IT" sz="1700" b="1" i="1" baseline="-25000">
                <a:solidFill>
                  <a:srgbClr val="000000"/>
                </a:solidFill>
              </a:rPr>
              <a:t>1</a:t>
            </a:r>
          </a:p>
        </p:txBody>
      </p:sp>
      <p:sp>
        <p:nvSpPr>
          <p:cNvPr id="52258" name="Rectangle 34"/>
          <p:cNvSpPr>
            <a:spLocks noChangeArrowheads="1"/>
          </p:cNvSpPr>
          <p:nvPr/>
        </p:nvSpPr>
        <p:spPr bwMode="auto">
          <a:xfrm>
            <a:off x="5068888" y="6238875"/>
            <a:ext cx="246062"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700" b="1" i="1">
                <a:solidFill>
                  <a:srgbClr val="000000"/>
                </a:solidFill>
              </a:rPr>
              <a:t>Q</a:t>
            </a:r>
            <a:r>
              <a:rPr lang="it-IT" altLang="it-IT" sz="1700" b="1" i="1" baseline="-25000">
                <a:solidFill>
                  <a:srgbClr val="000000"/>
                </a:solidFill>
              </a:rPr>
              <a:t>2</a:t>
            </a:r>
          </a:p>
        </p:txBody>
      </p:sp>
      <p:sp>
        <p:nvSpPr>
          <p:cNvPr id="52259" name="Line 35"/>
          <p:cNvSpPr>
            <a:spLocks noChangeShapeType="1"/>
          </p:cNvSpPr>
          <p:nvPr/>
        </p:nvSpPr>
        <p:spPr bwMode="auto">
          <a:xfrm>
            <a:off x="4557713" y="3762375"/>
            <a:ext cx="766762" cy="7397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60" name="Line 36"/>
          <p:cNvSpPr>
            <a:spLocks noChangeShapeType="1"/>
          </p:cNvSpPr>
          <p:nvPr/>
        </p:nvSpPr>
        <p:spPr bwMode="auto">
          <a:xfrm>
            <a:off x="4259263" y="3498850"/>
            <a:ext cx="1587" cy="27082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61" name="Freeform 37"/>
          <p:cNvSpPr>
            <a:spLocks/>
          </p:cNvSpPr>
          <p:nvPr/>
        </p:nvSpPr>
        <p:spPr bwMode="auto">
          <a:xfrm>
            <a:off x="2417763" y="1804988"/>
            <a:ext cx="4700587" cy="4384675"/>
          </a:xfrm>
          <a:custGeom>
            <a:avLst/>
            <a:gdLst>
              <a:gd name="T0" fmla="*/ 0 w 2961"/>
              <a:gd name="T1" fmla="*/ 0 h 2762"/>
              <a:gd name="T2" fmla="*/ 0 w 2961"/>
              <a:gd name="T3" fmla="*/ 2147483646 h 2762"/>
              <a:gd name="T4" fmla="*/ 2147483646 w 2961"/>
              <a:gd name="T5" fmla="*/ 2147483646 h 2762"/>
              <a:gd name="T6" fmla="*/ 0 60000 65536"/>
              <a:gd name="T7" fmla="*/ 0 60000 65536"/>
              <a:gd name="T8" fmla="*/ 0 60000 65536"/>
            </a:gdLst>
            <a:ahLst/>
            <a:cxnLst>
              <a:cxn ang="T6">
                <a:pos x="T0" y="T1"/>
              </a:cxn>
              <a:cxn ang="T7">
                <a:pos x="T2" y="T3"/>
              </a:cxn>
              <a:cxn ang="T8">
                <a:pos x="T4" y="T5"/>
              </a:cxn>
            </a:cxnLst>
            <a:rect l="0" t="0" r="r" b="b"/>
            <a:pathLst>
              <a:path w="2961" h="2762">
                <a:moveTo>
                  <a:pt x="0" y="0"/>
                </a:moveTo>
                <a:lnTo>
                  <a:pt x="0" y="2761"/>
                </a:lnTo>
                <a:lnTo>
                  <a:pt x="2960" y="2761"/>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62" name="Rectangle 38"/>
          <p:cNvSpPr>
            <a:spLocks noChangeArrowheads="1"/>
          </p:cNvSpPr>
          <p:nvPr/>
        </p:nvSpPr>
        <p:spPr bwMode="auto">
          <a:xfrm>
            <a:off x="5384800" y="4402138"/>
            <a:ext cx="1690688"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5000"/>
              </a:lnSpc>
              <a:spcBef>
                <a:spcPct val="0"/>
              </a:spcBef>
              <a:buFontTx/>
              <a:buNone/>
            </a:pPr>
            <a:r>
              <a:rPr lang="it-IT" altLang="it-IT" sz="1700" b="1">
                <a:solidFill>
                  <a:srgbClr val="000000"/>
                </a:solidFill>
              </a:rPr>
              <a:t>PS per i</a:t>
            </a:r>
          </a:p>
          <a:p>
            <a:pPr>
              <a:lnSpc>
                <a:spcPct val="85000"/>
              </a:lnSpc>
              <a:spcBef>
                <a:spcPct val="0"/>
              </a:spcBef>
              <a:buFontTx/>
              <a:buNone/>
            </a:pPr>
            <a:r>
              <a:rPr lang="it-IT" altLang="it-IT" sz="1700" b="1">
                <a:solidFill>
                  <a:srgbClr val="000000"/>
                </a:solidFill>
              </a:rPr>
              <a:t>Nuovi produttori</a:t>
            </a:r>
          </a:p>
        </p:txBody>
      </p:sp>
      <p:sp>
        <p:nvSpPr>
          <p:cNvPr id="52263" name="Rectangle 39"/>
          <p:cNvSpPr>
            <a:spLocks noChangeArrowheads="1"/>
          </p:cNvSpPr>
          <p:nvPr/>
        </p:nvSpPr>
        <p:spPr bwMode="auto">
          <a:xfrm>
            <a:off x="2667000" y="2438400"/>
            <a:ext cx="1984375"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92246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1922463">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1922463">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1922463">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192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5000"/>
              </a:lnSpc>
              <a:spcBef>
                <a:spcPct val="0"/>
              </a:spcBef>
              <a:buFontTx/>
              <a:buNone/>
            </a:pPr>
            <a:r>
              <a:rPr lang="it-IT" altLang="it-IT" sz="1700" b="1">
                <a:solidFill>
                  <a:srgbClr val="000000"/>
                </a:solidFill>
              </a:rPr>
              <a:t>PS addizionale per </a:t>
            </a:r>
          </a:p>
          <a:p>
            <a:pPr>
              <a:lnSpc>
                <a:spcPct val="85000"/>
              </a:lnSpc>
              <a:spcBef>
                <a:spcPct val="0"/>
              </a:spcBef>
              <a:buFontTx/>
              <a:buNone/>
            </a:pPr>
            <a:r>
              <a:rPr lang="it-IT" altLang="it-IT" sz="1700" b="1">
                <a:solidFill>
                  <a:srgbClr val="000000"/>
                </a:solidFill>
              </a:rPr>
              <a:t>I vecchi produttori</a:t>
            </a:r>
          </a:p>
        </p:txBody>
      </p:sp>
    </p:spTree>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427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427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427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4278"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4279" name="Rectangle 7"/>
          <p:cNvSpPr>
            <a:spLocks noChangeArrowheads="1"/>
          </p:cNvSpPr>
          <p:nvPr/>
        </p:nvSpPr>
        <p:spPr bwMode="auto">
          <a:xfrm>
            <a:off x="3048000" y="6019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4280" name="Rectangle 8"/>
          <p:cNvSpPr>
            <a:spLocks noGrp="1" noChangeArrowheads="1"/>
          </p:cNvSpPr>
          <p:nvPr>
            <p:ph type="title"/>
          </p:nvPr>
        </p:nvSpPr>
        <p:spPr>
          <a:xfrm>
            <a:off x="609600" y="22860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Il teorema della mano invisibile</a:t>
            </a:r>
          </a:p>
        </p:txBody>
      </p:sp>
      <p:sp>
        <p:nvSpPr>
          <p:cNvPr id="53257" name="Rectangle 9"/>
          <p:cNvSpPr>
            <a:spLocks noGrp="1" noChangeArrowheads="1"/>
          </p:cNvSpPr>
          <p:nvPr>
            <p:ph type="body" idx="1"/>
          </p:nvPr>
        </p:nvSpPr>
        <p:spPr>
          <a:xfrm>
            <a:off x="250825" y="1196975"/>
            <a:ext cx="8763000" cy="503078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it-IT" sz="2400"/>
              <a:t>Il benessere sociale è dato dalla somma di CS e PS, cioè dal </a:t>
            </a:r>
            <a:r>
              <a:rPr lang="it-IT" altLang="it-IT" sz="2400">
                <a:solidFill>
                  <a:schemeClr val="accent2"/>
                </a:solidFill>
              </a:rPr>
              <a:t>surplus totale</a:t>
            </a:r>
            <a:r>
              <a:rPr lang="it-IT" altLang="it-IT" sz="2400"/>
              <a:t>.</a:t>
            </a:r>
          </a:p>
          <a:p>
            <a:pPr eaLnBrk="1" hangingPunct="1">
              <a:lnSpc>
                <a:spcPct val="90000"/>
              </a:lnSpc>
            </a:pPr>
            <a:r>
              <a:rPr lang="it-IT" altLang="it-IT" sz="2400"/>
              <a:t>Il mercato raggiunge la situazione </a:t>
            </a:r>
            <a:r>
              <a:rPr lang="it-IT" altLang="it-IT" sz="2400">
                <a:solidFill>
                  <a:schemeClr val="accent2"/>
                </a:solidFill>
              </a:rPr>
              <a:t>ottimale</a:t>
            </a:r>
            <a:r>
              <a:rPr lang="it-IT" altLang="it-IT" sz="2400"/>
              <a:t> o </a:t>
            </a:r>
            <a:r>
              <a:rPr lang="it-IT" altLang="it-IT" sz="2400">
                <a:solidFill>
                  <a:schemeClr val="accent2"/>
                </a:solidFill>
              </a:rPr>
              <a:t>efficiente</a:t>
            </a:r>
            <a:r>
              <a:rPr lang="it-IT" altLang="it-IT" sz="2400"/>
              <a:t> quando le risorse sono allocate in modo da </a:t>
            </a:r>
            <a:r>
              <a:rPr lang="it-IT" altLang="it-IT" sz="2400">
                <a:solidFill>
                  <a:schemeClr val="accent2"/>
                </a:solidFill>
              </a:rPr>
              <a:t>massimizzare il surplus totale</a:t>
            </a:r>
            <a:r>
              <a:rPr lang="it-IT" altLang="it-IT" sz="2400"/>
              <a:t>.</a:t>
            </a:r>
          </a:p>
          <a:p>
            <a:pPr eaLnBrk="1" hangingPunct="1">
              <a:lnSpc>
                <a:spcPct val="90000"/>
              </a:lnSpc>
            </a:pPr>
            <a:r>
              <a:rPr lang="it-IT" altLang="it-IT" sz="2400">
                <a:solidFill>
                  <a:schemeClr val="accent2"/>
                </a:solidFill>
              </a:rPr>
              <a:t>“Teorema” della mano invisibile</a:t>
            </a:r>
            <a:r>
              <a:rPr lang="it-IT" altLang="it-IT" sz="2400"/>
              <a:t>: l’equilibrio del libero mercato determina il massimo surplus totale, cioè un’allocazione socialmente ottimale.</a:t>
            </a:r>
          </a:p>
          <a:p>
            <a:pPr eaLnBrk="1" hangingPunct="1">
              <a:lnSpc>
                <a:spcPct val="90000"/>
              </a:lnSpc>
            </a:pPr>
            <a:r>
              <a:rPr lang="it-IT" altLang="it-IT" sz="2400"/>
              <a:t>N.b.: il teorema vale in forma “pura” solo in caso di concorrenza perfetta e assenza di fallimenti del mercato. Si parla in questo caso di </a:t>
            </a:r>
            <a:r>
              <a:rPr lang="it-IT" altLang="it-IT" sz="2400" u="sng"/>
              <a:t>allocazione di </a:t>
            </a:r>
            <a:r>
              <a:rPr lang="it-IT" altLang="it-IT" sz="2400" i="1" u="sng"/>
              <a:t>first best</a:t>
            </a:r>
            <a:r>
              <a:rPr lang="it-IT" altLang="it-IT" sz="2400"/>
              <a:t>.</a:t>
            </a:r>
          </a:p>
          <a:p>
            <a:pPr lvl="1" eaLnBrk="1" hangingPunct="1">
              <a:lnSpc>
                <a:spcPct val="90000"/>
              </a:lnSpc>
            </a:pPr>
            <a:r>
              <a:rPr lang="it-IT" altLang="it-IT" sz="2400"/>
              <a:t>Nella realtà, come vedremo, sul mercato si può al massimo raggiungere un’</a:t>
            </a:r>
            <a:r>
              <a:rPr lang="it-IT" altLang="it-IT" sz="2400" u="sng"/>
              <a:t>allocazione di </a:t>
            </a:r>
            <a:r>
              <a:rPr lang="it-IT" altLang="it-IT" sz="2400" i="1" u="sng"/>
              <a:t>second best</a:t>
            </a:r>
            <a:r>
              <a:rPr lang="it-IT" altLang="it-IT" sz="2400"/>
              <a:t>, cioè la migliore possibile data l’esistenza di imperfezioni.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257">
                                            <p:txEl>
                                              <p:pRg st="0" end="0"/>
                                            </p:txEl>
                                          </p:spTgt>
                                        </p:tgtEl>
                                        <p:attrNameLst>
                                          <p:attrName>style.visibility</p:attrName>
                                        </p:attrNameLst>
                                      </p:cBhvr>
                                      <p:to>
                                        <p:strVal val="visible"/>
                                      </p:to>
                                    </p:set>
                                    <p:animEffect transition="in" filter="wipe(left)">
                                      <p:cBhvr>
                                        <p:cTn id="7" dur="500"/>
                                        <p:tgtEl>
                                          <p:spTgt spid="5325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257">
                                            <p:txEl>
                                              <p:pRg st="1" end="1"/>
                                            </p:txEl>
                                          </p:spTgt>
                                        </p:tgtEl>
                                        <p:attrNameLst>
                                          <p:attrName>style.visibility</p:attrName>
                                        </p:attrNameLst>
                                      </p:cBhvr>
                                      <p:to>
                                        <p:strVal val="visible"/>
                                      </p:to>
                                    </p:set>
                                    <p:animEffect transition="in" filter="wipe(left)">
                                      <p:cBhvr>
                                        <p:cTn id="12" dur="500"/>
                                        <p:tgtEl>
                                          <p:spTgt spid="5325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257">
                                            <p:txEl>
                                              <p:pRg st="2" end="2"/>
                                            </p:txEl>
                                          </p:spTgt>
                                        </p:tgtEl>
                                        <p:attrNameLst>
                                          <p:attrName>style.visibility</p:attrName>
                                        </p:attrNameLst>
                                      </p:cBhvr>
                                      <p:to>
                                        <p:strVal val="visible"/>
                                      </p:to>
                                    </p:set>
                                    <p:animEffect transition="in" filter="wipe(left)">
                                      <p:cBhvr>
                                        <p:cTn id="17" dur="500"/>
                                        <p:tgtEl>
                                          <p:spTgt spid="5325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3257">
                                            <p:txEl>
                                              <p:pRg st="3" end="3"/>
                                            </p:txEl>
                                          </p:spTgt>
                                        </p:tgtEl>
                                        <p:attrNameLst>
                                          <p:attrName>style.visibility</p:attrName>
                                        </p:attrNameLst>
                                      </p:cBhvr>
                                      <p:to>
                                        <p:strVal val="visible"/>
                                      </p:to>
                                    </p:set>
                                    <p:animEffect transition="in" filter="wipe(left)">
                                      <p:cBhvr>
                                        <p:cTn id="22" dur="500"/>
                                        <p:tgtEl>
                                          <p:spTgt spid="53257">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53257">
                                            <p:txEl>
                                              <p:pRg st="4" end="4"/>
                                            </p:txEl>
                                          </p:spTgt>
                                        </p:tgtEl>
                                        <p:attrNameLst>
                                          <p:attrName>style.visibility</p:attrName>
                                        </p:attrNameLst>
                                      </p:cBhvr>
                                      <p:to>
                                        <p:strVal val="visible"/>
                                      </p:to>
                                    </p:set>
                                    <p:animEffect transition="in" filter="wipe(left)">
                                      <p:cBhvr>
                                        <p:cTn id="25" dur="500"/>
                                        <p:tgtEl>
                                          <p:spTgt spid="5325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2ADAEE-65CF-4A24-88F5-B33270B39D37}"/>
              </a:ext>
            </a:extLst>
          </p:cNvPr>
          <p:cNvSpPr>
            <a:spLocks noGrp="1"/>
          </p:cNvSpPr>
          <p:nvPr>
            <p:ph type="title"/>
          </p:nvPr>
        </p:nvSpPr>
        <p:spPr>
          <a:xfrm>
            <a:off x="493204" y="116632"/>
            <a:ext cx="8229600" cy="1143000"/>
          </a:xfrm>
        </p:spPr>
        <p:txBody>
          <a:bodyPr/>
          <a:lstStyle/>
          <a:p>
            <a:r>
              <a:rPr lang="it-IT" sz="3600" dirty="0"/>
              <a:t>Temi di microeconomia</a:t>
            </a:r>
          </a:p>
        </p:txBody>
      </p:sp>
      <p:sp>
        <p:nvSpPr>
          <p:cNvPr id="3" name="Segnaposto contenuto 2">
            <a:extLst>
              <a:ext uri="{FF2B5EF4-FFF2-40B4-BE49-F238E27FC236}">
                <a16:creationId xmlns:a16="http://schemas.microsoft.com/office/drawing/2014/main" id="{19370DA8-88A4-48E1-BF3A-B04BAB3B1A2C}"/>
              </a:ext>
            </a:extLst>
          </p:cNvPr>
          <p:cNvSpPr>
            <a:spLocks noGrp="1"/>
          </p:cNvSpPr>
          <p:nvPr>
            <p:ph idx="1"/>
          </p:nvPr>
        </p:nvSpPr>
        <p:spPr>
          <a:xfrm>
            <a:off x="179512" y="1124744"/>
            <a:ext cx="8856984" cy="5184576"/>
          </a:xfrm>
        </p:spPr>
        <p:txBody>
          <a:bodyPr/>
          <a:lstStyle/>
          <a:p>
            <a:r>
              <a:rPr lang="it-IT" sz="2200" dirty="0"/>
              <a:t>Mano invisibile &amp; fallimento del mercato</a:t>
            </a:r>
          </a:p>
          <a:p>
            <a:r>
              <a:rPr lang="it-IT" sz="2200" dirty="0">
                <a:highlight>
                  <a:srgbClr val="B9DDE1"/>
                </a:highlight>
              </a:rPr>
              <a:t>Problema informativo di Hayek/</a:t>
            </a:r>
            <a:r>
              <a:rPr lang="it-IT" sz="2200" dirty="0" err="1">
                <a:highlight>
                  <a:srgbClr val="B9DDE1"/>
                </a:highlight>
              </a:rPr>
              <a:t>Mises</a:t>
            </a:r>
            <a:endParaRPr lang="it-IT" sz="2200" dirty="0">
              <a:highlight>
                <a:srgbClr val="B9DDE1"/>
              </a:highlight>
            </a:endParaRPr>
          </a:p>
          <a:p>
            <a:r>
              <a:rPr lang="it-IT" sz="2200" dirty="0"/>
              <a:t>Economia del benessere (disponibilità a vendere/pagare, surplus, ecc.)</a:t>
            </a:r>
          </a:p>
          <a:p>
            <a:r>
              <a:rPr lang="it-IT" sz="2200" dirty="0">
                <a:highlight>
                  <a:srgbClr val="B9DDE1"/>
                </a:highlight>
              </a:rPr>
              <a:t>Incompletezza struttura dei mercati &amp; segnali di prezzo</a:t>
            </a:r>
          </a:p>
          <a:p>
            <a:r>
              <a:rPr lang="it-IT" sz="2200" dirty="0"/>
              <a:t>Esternalità e </a:t>
            </a:r>
            <a:r>
              <a:rPr lang="it-IT" sz="2200" dirty="0">
                <a:highlight>
                  <a:srgbClr val="B9DDE1"/>
                </a:highlight>
              </a:rPr>
              <a:t>soluzioni</a:t>
            </a:r>
          </a:p>
          <a:p>
            <a:r>
              <a:rPr lang="it-IT" sz="2200" dirty="0"/>
              <a:t>Asimmetrie informative: </a:t>
            </a:r>
            <a:r>
              <a:rPr lang="it-IT" sz="2200" dirty="0">
                <a:highlight>
                  <a:srgbClr val="B9DDE1"/>
                </a:highlight>
              </a:rPr>
              <a:t>definizione</a:t>
            </a:r>
            <a:r>
              <a:rPr lang="it-IT" sz="2200" dirty="0"/>
              <a:t>, esempi, soluzioni</a:t>
            </a:r>
          </a:p>
          <a:p>
            <a:r>
              <a:rPr lang="it-IT" sz="2200" dirty="0">
                <a:highlight>
                  <a:srgbClr val="B9DDE1"/>
                </a:highlight>
              </a:rPr>
              <a:t>Contratti completi &amp; incompleti</a:t>
            </a:r>
          </a:p>
          <a:p>
            <a:r>
              <a:rPr lang="it-IT" sz="2200" dirty="0"/>
              <a:t>Classificazione dei beni (</a:t>
            </a:r>
            <a:r>
              <a:rPr lang="it-IT" sz="2200" dirty="0">
                <a:highlight>
                  <a:srgbClr val="B9DDE1"/>
                </a:highlight>
              </a:rPr>
              <a:t>criteri</a:t>
            </a:r>
            <a:r>
              <a:rPr lang="it-IT" sz="2200" dirty="0"/>
              <a:t>, beni pubblici, </a:t>
            </a:r>
            <a:r>
              <a:rPr lang="it-IT" sz="2200" dirty="0" err="1"/>
              <a:t>commons</a:t>
            </a:r>
            <a:r>
              <a:rPr lang="it-IT" sz="2200" dirty="0"/>
              <a:t>)</a:t>
            </a:r>
          </a:p>
          <a:p>
            <a:r>
              <a:rPr lang="it-IT" sz="2200" dirty="0">
                <a:highlight>
                  <a:srgbClr val="B9DDE1"/>
                </a:highlight>
              </a:rPr>
              <a:t>Chicken game, esternalità di rete, </a:t>
            </a:r>
            <a:r>
              <a:rPr lang="it-IT" sz="2200" dirty="0" err="1">
                <a:highlight>
                  <a:srgbClr val="B9DDE1"/>
                </a:highlight>
              </a:rPr>
              <a:t>anticommon</a:t>
            </a:r>
            <a:endParaRPr lang="it-IT" sz="2200" dirty="0">
              <a:highlight>
                <a:srgbClr val="B9DDE1"/>
              </a:highlight>
            </a:endParaRPr>
          </a:p>
          <a:p>
            <a:r>
              <a:rPr lang="it-IT" sz="2200" dirty="0">
                <a:highlight>
                  <a:srgbClr val="B9DDE1"/>
                </a:highlight>
              </a:rPr>
              <a:t>Analisi costi/benefici</a:t>
            </a:r>
          </a:p>
          <a:p>
            <a:r>
              <a:rPr lang="it-IT" sz="2200" dirty="0">
                <a:highlight>
                  <a:srgbClr val="B9DDE1"/>
                </a:highlight>
              </a:rPr>
              <a:t>Public </a:t>
            </a:r>
            <a:r>
              <a:rPr lang="it-IT" sz="2200" dirty="0" err="1">
                <a:highlight>
                  <a:srgbClr val="B9DDE1"/>
                </a:highlight>
              </a:rPr>
              <a:t>choice</a:t>
            </a:r>
            <a:r>
              <a:rPr lang="it-IT" sz="2200" dirty="0">
                <a:highlight>
                  <a:srgbClr val="B9DDE1"/>
                </a:highlight>
              </a:rPr>
              <a:t> (cenno)</a:t>
            </a:r>
          </a:p>
          <a:p>
            <a:r>
              <a:rPr lang="it-IT" sz="2200" dirty="0">
                <a:highlight>
                  <a:srgbClr val="B9DDE1"/>
                </a:highlight>
              </a:rPr>
              <a:t>Incertezza &amp; avversione al rischio</a:t>
            </a:r>
          </a:p>
          <a:p>
            <a:endParaRPr lang="it-IT" dirty="0"/>
          </a:p>
          <a:p>
            <a:endParaRPr lang="it-IT" dirty="0"/>
          </a:p>
          <a:p>
            <a:endParaRPr lang="it-IT" dirty="0"/>
          </a:p>
        </p:txBody>
      </p:sp>
    </p:spTree>
    <p:extLst>
      <p:ext uri="{BB962C8B-B14F-4D97-AF65-F5344CB8AC3E}">
        <p14:creationId xmlns:p14="http://schemas.microsoft.com/office/powerpoint/2010/main" val="3687903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632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632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632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6326" name="Rectangle 6"/>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Il surplus totale in un mercato </a:t>
            </a:r>
            <a:br>
              <a:rPr lang="it-IT" altLang="it-IT" sz="3600"/>
            </a:br>
            <a:r>
              <a:rPr lang="it-IT" altLang="it-IT" sz="3600"/>
              <a:t>in equilibrio</a:t>
            </a:r>
          </a:p>
        </p:txBody>
      </p:sp>
      <p:grpSp>
        <p:nvGrpSpPr>
          <p:cNvPr id="56327" name="Group 7"/>
          <p:cNvGrpSpPr>
            <a:grpSpLocks/>
          </p:cNvGrpSpPr>
          <p:nvPr/>
        </p:nvGrpSpPr>
        <p:grpSpPr bwMode="auto">
          <a:xfrm>
            <a:off x="1371600" y="1752600"/>
            <a:ext cx="6624638" cy="4856163"/>
            <a:chOff x="866" y="1091"/>
            <a:chExt cx="4173" cy="3059"/>
          </a:xfrm>
        </p:grpSpPr>
        <p:sp>
          <p:nvSpPr>
            <p:cNvPr id="56328" name="Freeform 8"/>
            <p:cNvSpPr>
              <a:spLocks/>
            </p:cNvSpPr>
            <p:nvPr/>
          </p:nvSpPr>
          <p:spPr bwMode="auto">
            <a:xfrm>
              <a:off x="1439" y="2459"/>
              <a:ext cx="1436" cy="1207"/>
            </a:xfrm>
            <a:custGeom>
              <a:avLst/>
              <a:gdLst>
                <a:gd name="T0" fmla="*/ 1435 w 1436"/>
                <a:gd name="T1" fmla="*/ 0 h 1207"/>
                <a:gd name="T2" fmla="*/ 0 w 1436"/>
                <a:gd name="T3" fmla="*/ 0 h 1207"/>
                <a:gd name="T4" fmla="*/ 0 w 1436"/>
                <a:gd name="T5" fmla="*/ 1206 h 1207"/>
                <a:gd name="T6" fmla="*/ 1435 w 1436"/>
                <a:gd name="T7" fmla="*/ 0 h 12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36" h="1207">
                  <a:moveTo>
                    <a:pt x="1435" y="0"/>
                  </a:moveTo>
                  <a:lnTo>
                    <a:pt x="0" y="0"/>
                  </a:lnTo>
                  <a:lnTo>
                    <a:pt x="0" y="1206"/>
                  </a:lnTo>
                  <a:lnTo>
                    <a:pt x="1435" y="0"/>
                  </a:lnTo>
                </a:path>
              </a:pathLst>
            </a:custGeom>
            <a:solidFill>
              <a:srgbClr val="E6B4E6"/>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29" name="Freeform 9"/>
            <p:cNvSpPr>
              <a:spLocks/>
            </p:cNvSpPr>
            <p:nvPr/>
          </p:nvSpPr>
          <p:spPr bwMode="auto">
            <a:xfrm>
              <a:off x="1439" y="1267"/>
              <a:ext cx="1436" cy="1193"/>
            </a:xfrm>
            <a:custGeom>
              <a:avLst/>
              <a:gdLst>
                <a:gd name="T0" fmla="*/ 1435 w 1436"/>
                <a:gd name="T1" fmla="*/ 1192 h 1193"/>
                <a:gd name="T2" fmla="*/ 0 w 1436"/>
                <a:gd name="T3" fmla="*/ 1192 h 1193"/>
                <a:gd name="T4" fmla="*/ 0 w 1436"/>
                <a:gd name="T5" fmla="*/ 0 h 1193"/>
                <a:gd name="T6" fmla="*/ 1435 w 1436"/>
                <a:gd name="T7" fmla="*/ 1192 h 11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36" h="1193">
                  <a:moveTo>
                    <a:pt x="1435" y="1192"/>
                  </a:moveTo>
                  <a:lnTo>
                    <a:pt x="0" y="1192"/>
                  </a:lnTo>
                  <a:lnTo>
                    <a:pt x="0" y="0"/>
                  </a:lnTo>
                  <a:lnTo>
                    <a:pt x="1435" y="1192"/>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30" name="Rectangle 10"/>
            <p:cNvSpPr>
              <a:spLocks noChangeArrowheads="1"/>
            </p:cNvSpPr>
            <p:nvPr/>
          </p:nvSpPr>
          <p:spPr bwMode="auto">
            <a:xfrm>
              <a:off x="1093" y="1091"/>
              <a:ext cx="38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Prezzo</a:t>
              </a:r>
            </a:p>
          </p:txBody>
        </p:sp>
        <p:sp>
          <p:nvSpPr>
            <p:cNvPr id="56331" name="Rectangle 11"/>
            <p:cNvSpPr>
              <a:spLocks noChangeArrowheads="1"/>
            </p:cNvSpPr>
            <p:nvPr/>
          </p:nvSpPr>
          <p:spPr bwMode="auto">
            <a:xfrm>
              <a:off x="866" y="2318"/>
              <a:ext cx="5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a:spcBef>
                  <a:spcPct val="0"/>
                </a:spcBef>
                <a:buFontTx/>
                <a:buNone/>
              </a:pPr>
              <a:r>
                <a:rPr lang="it-IT" altLang="it-IT" sz="1500" b="1">
                  <a:solidFill>
                    <a:srgbClr val="000000"/>
                  </a:solidFill>
                </a:rPr>
                <a:t>Prezzo di</a:t>
              </a:r>
            </a:p>
            <a:p>
              <a:pPr algn="r">
                <a:spcBef>
                  <a:spcPct val="0"/>
                </a:spcBef>
                <a:buFontTx/>
                <a:buNone/>
              </a:pPr>
              <a:r>
                <a:rPr lang="it-IT" altLang="it-IT" sz="1500" b="1">
                  <a:solidFill>
                    <a:srgbClr val="000000"/>
                  </a:solidFill>
                </a:rPr>
                <a:t>equilibrio</a:t>
              </a:r>
            </a:p>
          </p:txBody>
        </p:sp>
        <p:sp>
          <p:nvSpPr>
            <p:cNvPr id="56332" name="Rectangle 12"/>
            <p:cNvSpPr>
              <a:spLocks noChangeArrowheads="1"/>
            </p:cNvSpPr>
            <p:nvPr/>
          </p:nvSpPr>
          <p:spPr bwMode="auto">
            <a:xfrm>
              <a:off x="1331" y="3880"/>
              <a:ext cx="6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0</a:t>
              </a:r>
            </a:p>
          </p:txBody>
        </p:sp>
        <p:sp>
          <p:nvSpPr>
            <p:cNvPr id="56333" name="Rectangle 13"/>
            <p:cNvSpPr>
              <a:spLocks noChangeArrowheads="1"/>
            </p:cNvSpPr>
            <p:nvPr/>
          </p:nvSpPr>
          <p:spPr bwMode="auto">
            <a:xfrm>
              <a:off x="4553" y="3880"/>
              <a:ext cx="486"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Quantità</a:t>
              </a:r>
            </a:p>
          </p:txBody>
        </p:sp>
        <p:sp>
          <p:nvSpPr>
            <p:cNvPr id="56334" name="Rectangle 14"/>
            <p:cNvSpPr>
              <a:spLocks noChangeArrowheads="1"/>
            </p:cNvSpPr>
            <p:nvPr/>
          </p:nvSpPr>
          <p:spPr bwMode="auto">
            <a:xfrm>
              <a:off x="2564" y="3906"/>
              <a:ext cx="625"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lnSpc>
                  <a:spcPct val="85000"/>
                </a:lnSpc>
                <a:spcBef>
                  <a:spcPct val="0"/>
                </a:spcBef>
                <a:buFontTx/>
                <a:buNone/>
              </a:pPr>
              <a:r>
                <a:rPr lang="it-IT" altLang="it-IT" sz="1500" b="1">
                  <a:solidFill>
                    <a:srgbClr val="000000"/>
                  </a:solidFill>
                </a:rPr>
                <a:t>Quantità di</a:t>
              </a:r>
            </a:p>
            <a:p>
              <a:pPr algn="ctr">
                <a:lnSpc>
                  <a:spcPct val="85000"/>
                </a:lnSpc>
                <a:spcBef>
                  <a:spcPct val="0"/>
                </a:spcBef>
                <a:buFontTx/>
                <a:buNone/>
              </a:pPr>
              <a:r>
                <a:rPr lang="it-IT" altLang="it-IT" sz="1500" b="1">
                  <a:solidFill>
                    <a:srgbClr val="000000"/>
                  </a:solidFill>
                </a:rPr>
                <a:t>equilibrio</a:t>
              </a:r>
            </a:p>
          </p:txBody>
        </p:sp>
        <p:sp>
          <p:nvSpPr>
            <p:cNvPr id="56335" name="Freeform 15"/>
            <p:cNvSpPr>
              <a:spLocks/>
            </p:cNvSpPr>
            <p:nvPr/>
          </p:nvSpPr>
          <p:spPr bwMode="auto">
            <a:xfrm>
              <a:off x="1452" y="2459"/>
              <a:ext cx="1423" cy="1409"/>
            </a:xfrm>
            <a:custGeom>
              <a:avLst/>
              <a:gdLst>
                <a:gd name="T0" fmla="*/ 0 w 1423"/>
                <a:gd name="T1" fmla="*/ 0 h 1409"/>
                <a:gd name="T2" fmla="*/ 1422 w 1423"/>
                <a:gd name="T3" fmla="*/ 0 h 1409"/>
                <a:gd name="T4" fmla="*/ 1422 w 1423"/>
                <a:gd name="T5" fmla="*/ 1408 h 1409"/>
                <a:gd name="T6" fmla="*/ 0 60000 65536"/>
                <a:gd name="T7" fmla="*/ 0 60000 65536"/>
                <a:gd name="T8" fmla="*/ 0 60000 65536"/>
              </a:gdLst>
              <a:ahLst/>
              <a:cxnLst>
                <a:cxn ang="T6">
                  <a:pos x="T0" y="T1"/>
                </a:cxn>
                <a:cxn ang="T7">
                  <a:pos x="T2" y="T3"/>
                </a:cxn>
                <a:cxn ang="T8">
                  <a:pos x="T4" y="T5"/>
                </a:cxn>
              </a:cxnLst>
              <a:rect l="0" t="0" r="r" b="b"/>
              <a:pathLst>
                <a:path w="1423" h="1409">
                  <a:moveTo>
                    <a:pt x="0" y="0"/>
                  </a:moveTo>
                  <a:lnTo>
                    <a:pt x="1422" y="0"/>
                  </a:lnTo>
                  <a:lnTo>
                    <a:pt x="1422" y="140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36" name="Rectangle 16"/>
            <p:cNvSpPr>
              <a:spLocks noChangeArrowheads="1"/>
            </p:cNvSpPr>
            <p:nvPr/>
          </p:nvSpPr>
          <p:spPr bwMode="auto">
            <a:xfrm>
              <a:off x="1506" y="1132"/>
              <a:ext cx="8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A</a:t>
              </a:r>
            </a:p>
          </p:txBody>
        </p:sp>
        <p:sp>
          <p:nvSpPr>
            <p:cNvPr id="56337" name="Rectangle 17"/>
            <p:cNvSpPr>
              <a:spLocks noChangeArrowheads="1"/>
            </p:cNvSpPr>
            <p:nvPr/>
          </p:nvSpPr>
          <p:spPr bwMode="auto">
            <a:xfrm>
              <a:off x="3917" y="1565"/>
              <a:ext cx="394"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Offerta</a:t>
              </a:r>
            </a:p>
          </p:txBody>
        </p:sp>
        <p:sp>
          <p:nvSpPr>
            <p:cNvPr id="56338" name="Rectangle 18"/>
            <p:cNvSpPr>
              <a:spLocks noChangeArrowheads="1"/>
            </p:cNvSpPr>
            <p:nvPr/>
          </p:nvSpPr>
          <p:spPr bwMode="auto">
            <a:xfrm>
              <a:off x="1506" y="3637"/>
              <a:ext cx="8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C</a:t>
              </a:r>
            </a:p>
          </p:txBody>
        </p:sp>
        <p:sp>
          <p:nvSpPr>
            <p:cNvPr id="56339" name="Rectangle 19"/>
            <p:cNvSpPr>
              <a:spLocks noChangeArrowheads="1"/>
            </p:cNvSpPr>
            <p:nvPr/>
          </p:nvSpPr>
          <p:spPr bwMode="auto">
            <a:xfrm>
              <a:off x="3809" y="3299"/>
              <a:ext cx="8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B</a:t>
              </a:r>
            </a:p>
          </p:txBody>
        </p:sp>
        <p:sp>
          <p:nvSpPr>
            <p:cNvPr id="56340" name="Rectangle 20"/>
            <p:cNvSpPr>
              <a:spLocks noChangeArrowheads="1"/>
            </p:cNvSpPr>
            <p:nvPr/>
          </p:nvSpPr>
          <p:spPr bwMode="auto">
            <a:xfrm>
              <a:off x="3917" y="3204"/>
              <a:ext cx="54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Domanda</a:t>
              </a:r>
            </a:p>
          </p:txBody>
        </p:sp>
        <p:sp>
          <p:nvSpPr>
            <p:cNvPr id="56341" name="Line 21"/>
            <p:cNvSpPr>
              <a:spLocks noChangeShapeType="1"/>
            </p:cNvSpPr>
            <p:nvPr/>
          </p:nvSpPr>
          <p:spPr bwMode="auto">
            <a:xfrm flipV="1">
              <a:off x="1450" y="1640"/>
              <a:ext cx="2377" cy="2031"/>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6342" name="Line 22"/>
            <p:cNvSpPr>
              <a:spLocks noChangeShapeType="1"/>
            </p:cNvSpPr>
            <p:nvPr/>
          </p:nvSpPr>
          <p:spPr bwMode="auto">
            <a:xfrm>
              <a:off x="1451" y="1279"/>
              <a:ext cx="2377" cy="1984"/>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6343" name="Freeform 23"/>
            <p:cNvSpPr>
              <a:spLocks/>
            </p:cNvSpPr>
            <p:nvPr/>
          </p:nvSpPr>
          <p:spPr bwMode="auto">
            <a:xfrm>
              <a:off x="1439" y="1119"/>
              <a:ext cx="3495" cy="2749"/>
            </a:xfrm>
            <a:custGeom>
              <a:avLst/>
              <a:gdLst>
                <a:gd name="T0" fmla="*/ 0 w 3495"/>
                <a:gd name="T1" fmla="*/ 0 h 2749"/>
                <a:gd name="T2" fmla="*/ 0 w 3495"/>
                <a:gd name="T3" fmla="*/ 2748 h 2749"/>
                <a:gd name="T4" fmla="*/ 3494 w 3495"/>
                <a:gd name="T5" fmla="*/ 2748 h 2749"/>
                <a:gd name="T6" fmla="*/ 0 60000 65536"/>
                <a:gd name="T7" fmla="*/ 0 60000 65536"/>
                <a:gd name="T8" fmla="*/ 0 60000 65536"/>
              </a:gdLst>
              <a:ahLst/>
              <a:cxnLst>
                <a:cxn ang="T6">
                  <a:pos x="T0" y="T1"/>
                </a:cxn>
                <a:cxn ang="T7">
                  <a:pos x="T2" y="T3"/>
                </a:cxn>
                <a:cxn ang="T8">
                  <a:pos x="T4" y="T5"/>
                </a:cxn>
              </a:cxnLst>
              <a:rect l="0" t="0" r="r" b="b"/>
              <a:pathLst>
                <a:path w="3495" h="2749">
                  <a:moveTo>
                    <a:pt x="0" y="0"/>
                  </a:moveTo>
                  <a:lnTo>
                    <a:pt x="0" y="2748"/>
                  </a:lnTo>
                  <a:lnTo>
                    <a:pt x="3494" y="274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44" name="Freeform 24"/>
            <p:cNvSpPr>
              <a:spLocks/>
            </p:cNvSpPr>
            <p:nvPr/>
          </p:nvSpPr>
          <p:spPr bwMode="auto">
            <a:xfrm>
              <a:off x="1412" y="3624"/>
              <a:ext cx="69" cy="68"/>
            </a:xfrm>
            <a:custGeom>
              <a:avLst/>
              <a:gdLst>
                <a:gd name="T0" fmla="*/ 40 w 69"/>
                <a:gd name="T1" fmla="*/ 67 h 68"/>
                <a:gd name="T2" fmla="*/ 54 w 69"/>
                <a:gd name="T3" fmla="*/ 67 h 68"/>
                <a:gd name="T4" fmla="*/ 68 w 69"/>
                <a:gd name="T5" fmla="*/ 53 h 68"/>
                <a:gd name="T6" fmla="*/ 68 w 69"/>
                <a:gd name="T7" fmla="*/ 40 h 68"/>
                <a:gd name="T8" fmla="*/ 68 w 69"/>
                <a:gd name="T9" fmla="*/ 14 h 68"/>
                <a:gd name="T10" fmla="*/ 54 w 69"/>
                <a:gd name="T11" fmla="*/ 0 h 68"/>
                <a:gd name="T12" fmla="*/ 40 w 69"/>
                <a:gd name="T13" fmla="*/ 0 h 68"/>
                <a:gd name="T14" fmla="*/ 14 w 69"/>
                <a:gd name="T15" fmla="*/ 0 h 68"/>
                <a:gd name="T16" fmla="*/ 0 w 69"/>
                <a:gd name="T17" fmla="*/ 14 h 68"/>
                <a:gd name="T18" fmla="*/ 0 w 69"/>
                <a:gd name="T19" fmla="*/ 40 h 68"/>
                <a:gd name="T20" fmla="*/ 0 w 69"/>
                <a:gd name="T21" fmla="*/ 53 h 68"/>
                <a:gd name="T22" fmla="*/ 14 w 69"/>
                <a:gd name="T23" fmla="*/ 67 h 68"/>
                <a:gd name="T24" fmla="*/ 40 w 69"/>
                <a:gd name="T25" fmla="*/ 67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8">
                  <a:moveTo>
                    <a:pt x="40" y="67"/>
                  </a:moveTo>
                  <a:lnTo>
                    <a:pt x="54" y="67"/>
                  </a:lnTo>
                  <a:lnTo>
                    <a:pt x="68" y="53"/>
                  </a:lnTo>
                  <a:lnTo>
                    <a:pt x="68" y="40"/>
                  </a:lnTo>
                  <a:lnTo>
                    <a:pt x="68" y="14"/>
                  </a:lnTo>
                  <a:lnTo>
                    <a:pt x="54" y="0"/>
                  </a:lnTo>
                  <a:lnTo>
                    <a:pt x="40" y="0"/>
                  </a:lnTo>
                  <a:lnTo>
                    <a:pt x="14" y="0"/>
                  </a:lnTo>
                  <a:lnTo>
                    <a:pt x="0" y="14"/>
                  </a:lnTo>
                  <a:lnTo>
                    <a:pt x="0" y="40"/>
                  </a:lnTo>
                  <a:lnTo>
                    <a:pt x="0" y="53"/>
                  </a:lnTo>
                  <a:lnTo>
                    <a:pt x="14" y="67"/>
                  </a:lnTo>
                  <a:lnTo>
                    <a:pt x="40" y="6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45" name="Rectangle 25"/>
            <p:cNvSpPr>
              <a:spLocks noChangeArrowheads="1"/>
            </p:cNvSpPr>
            <p:nvPr/>
          </p:nvSpPr>
          <p:spPr bwMode="auto">
            <a:xfrm>
              <a:off x="3809" y="1471"/>
              <a:ext cx="8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D</a:t>
              </a:r>
            </a:p>
          </p:txBody>
        </p:sp>
        <p:sp>
          <p:nvSpPr>
            <p:cNvPr id="56346" name="Rectangle 26"/>
            <p:cNvSpPr>
              <a:spLocks noChangeArrowheads="1"/>
            </p:cNvSpPr>
            <p:nvPr/>
          </p:nvSpPr>
          <p:spPr bwMode="auto">
            <a:xfrm>
              <a:off x="1670" y="2661"/>
              <a:ext cx="527"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5000"/>
                </a:lnSpc>
                <a:spcBef>
                  <a:spcPct val="0"/>
                </a:spcBef>
                <a:buFontTx/>
                <a:buNone/>
              </a:pPr>
              <a:r>
                <a:rPr lang="it-IT" altLang="it-IT" sz="1500" b="1">
                  <a:solidFill>
                    <a:srgbClr val="000000"/>
                  </a:solidFill>
                </a:rPr>
                <a:t>Producer</a:t>
              </a:r>
            </a:p>
            <a:p>
              <a:pPr>
                <a:lnSpc>
                  <a:spcPct val="85000"/>
                </a:lnSpc>
                <a:spcBef>
                  <a:spcPct val="0"/>
                </a:spcBef>
                <a:buFontTx/>
                <a:buNone/>
              </a:pPr>
              <a:r>
                <a:rPr lang="it-IT" altLang="it-IT" sz="1500" b="1">
                  <a:solidFill>
                    <a:srgbClr val="000000"/>
                  </a:solidFill>
                </a:rPr>
                <a:t>surplus</a:t>
              </a:r>
            </a:p>
          </p:txBody>
        </p:sp>
        <p:sp>
          <p:nvSpPr>
            <p:cNvPr id="56347" name="Rectangle 27"/>
            <p:cNvSpPr>
              <a:spLocks noChangeArrowheads="1"/>
            </p:cNvSpPr>
            <p:nvPr/>
          </p:nvSpPr>
          <p:spPr bwMode="auto">
            <a:xfrm>
              <a:off x="1642" y="1998"/>
              <a:ext cx="594"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5000"/>
                </a:lnSpc>
                <a:spcBef>
                  <a:spcPct val="0"/>
                </a:spcBef>
                <a:buFontTx/>
                <a:buNone/>
              </a:pPr>
              <a:r>
                <a:rPr lang="it-IT" altLang="it-IT" sz="1500" b="1">
                  <a:solidFill>
                    <a:srgbClr val="000000"/>
                  </a:solidFill>
                </a:rPr>
                <a:t>Consumer</a:t>
              </a:r>
            </a:p>
            <a:p>
              <a:pPr>
                <a:lnSpc>
                  <a:spcPct val="85000"/>
                </a:lnSpc>
                <a:spcBef>
                  <a:spcPct val="0"/>
                </a:spcBef>
                <a:buFontTx/>
                <a:buNone/>
              </a:pPr>
              <a:r>
                <a:rPr lang="it-IT" altLang="it-IT" sz="1500" b="1">
                  <a:solidFill>
                    <a:srgbClr val="000000"/>
                  </a:solidFill>
                </a:rPr>
                <a:t>surplus</a:t>
              </a:r>
            </a:p>
          </p:txBody>
        </p:sp>
        <p:sp>
          <p:nvSpPr>
            <p:cNvPr id="56348" name="Rectangle 28"/>
            <p:cNvSpPr>
              <a:spLocks noChangeArrowheads="1"/>
            </p:cNvSpPr>
            <p:nvPr/>
          </p:nvSpPr>
          <p:spPr bwMode="auto">
            <a:xfrm>
              <a:off x="2955" y="2392"/>
              <a:ext cx="80"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68338">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68338">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68338">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68338"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E</a:t>
              </a:r>
            </a:p>
          </p:txBody>
        </p:sp>
        <p:sp>
          <p:nvSpPr>
            <p:cNvPr id="56349" name="Freeform 29"/>
            <p:cNvSpPr>
              <a:spLocks/>
            </p:cNvSpPr>
            <p:nvPr/>
          </p:nvSpPr>
          <p:spPr bwMode="auto">
            <a:xfrm>
              <a:off x="2834" y="2432"/>
              <a:ext cx="69" cy="68"/>
            </a:xfrm>
            <a:custGeom>
              <a:avLst/>
              <a:gdLst>
                <a:gd name="T0" fmla="*/ 40 w 69"/>
                <a:gd name="T1" fmla="*/ 67 h 68"/>
                <a:gd name="T2" fmla="*/ 54 w 69"/>
                <a:gd name="T3" fmla="*/ 53 h 68"/>
                <a:gd name="T4" fmla="*/ 68 w 69"/>
                <a:gd name="T5" fmla="*/ 40 h 68"/>
                <a:gd name="T6" fmla="*/ 68 w 69"/>
                <a:gd name="T7" fmla="*/ 27 h 68"/>
                <a:gd name="T8" fmla="*/ 68 w 69"/>
                <a:gd name="T9" fmla="*/ 14 h 68"/>
                <a:gd name="T10" fmla="*/ 54 w 69"/>
                <a:gd name="T11" fmla="*/ 0 h 68"/>
                <a:gd name="T12" fmla="*/ 40 w 69"/>
                <a:gd name="T13" fmla="*/ 0 h 68"/>
                <a:gd name="T14" fmla="*/ 14 w 69"/>
                <a:gd name="T15" fmla="*/ 0 h 68"/>
                <a:gd name="T16" fmla="*/ 0 w 69"/>
                <a:gd name="T17" fmla="*/ 14 h 68"/>
                <a:gd name="T18" fmla="*/ 0 w 69"/>
                <a:gd name="T19" fmla="*/ 27 h 68"/>
                <a:gd name="T20" fmla="*/ 0 w 69"/>
                <a:gd name="T21" fmla="*/ 40 h 68"/>
                <a:gd name="T22" fmla="*/ 14 w 69"/>
                <a:gd name="T23" fmla="*/ 53 h 68"/>
                <a:gd name="T24" fmla="*/ 40 w 69"/>
                <a:gd name="T25" fmla="*/ 67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8">
                  <a:moveTo>
                    <a:pt x="40" y="67"/>
                  </a:moveTo>
                  <a:lnTo>
                    <a:pt x="54" y="53"/>
                  </a:lnTo>
                  <a:lnTo>
                    <a:pt x="68" y="40"/>
                  </a:lnTo>
                  <a:lnTo>
                    <a:pt x="68" y="27"/>
                  </a:lnTo>
                  <a:lnTo>
                    <a:pt x="68" y="14"/>
                  </a:lnTo>
                  <a:lnTo>
                    <a:pt x="54" y="0"/>
                  </a:lnTo>
                  <a:lnTo>
                    <a:pt x="40" y="0"/>
                  </a:lnTo>
                  <a:lnTo>
                    <a:pt x="14" y="0"/>
                  </a:lnTo>
                  <a:lnTo>
                    <a:pt x="0" y="14"/>
                  </a:lnTo>
                  <a:lnTo>
                    <a:pt x="0" y="27"/>
                  </a:lnTo>
                  <a:lnTo>
                    <a:pt x="0" y="40"/>
                  </a:lnTo>
                  <a:lnTo>
                    <a:pt x="14" y="53"/>
                  </a:lnTo>
                  <a:lnTo>
                    <a:pt x="40" y="6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50" name="Freeform 30"/>
            <p:cNvSpPr>
              <a:spLocks/>
            </p:cNvSpPr>
            <p:nvPr/>
          </p:nvSpPr>
          <p:spPr bwMode="auto">
            <a:xfrm>
              <a:off x="3809" y="1606"/>
              <a:ext cx="69" cy="68"/>
            </a:xfrm>
            <a:custGeom>
              <a:avLst/>
              <a:gdLst>
                <a:gd name="T0" fmla="*/ 28 w 69"/>
                <a:gd name="T1" fmla="*/ 67 h 68"/>
                <a:gd name="T2" fmla="*/ 54 w 69"/>
                <a:gd name="T3" fmla="*/ 67 h 68"/>
                <a:gd name="T4" fmla="*/ 54 w 69"/>
                <a:gd name="T5" fmla="*/ 53 h 68"/>
                <a:gd name="T6" fmla="*/ 68 w 69"/>
                <a:gd name="T7" fmla="*/ 40 h 68"/>
                <a:gd name="T8" fmla="*/ 54 w 69"/>
                <a:gd name="T9" fmla="*/ 27 h 68"/>
                <a:gd name="T10" fmla="*/ 54 w 69"/>
                <a:gd name="T11" fmla="*/ 14 h 68"/>
                <a:gd name="T12" fmla="*/ 28 w 69"/>
                <a:gd name="T13" fmla="*/ 0 h 68"/>
                <a:gd name="T14" fmla="*/ 14 w 69"/>
                <a:gd name="T15" fmla="*/ 14 h 68"/>
                <a:gd name="T16" fmla="*/ 0 w 69"/>
                <a:gd name="T17" fmla="*/ 27 h 68"/>
                <a:gd name="T18" fmla="*/ 0 w 69"/>
                <a:gd name="T19" fmla="*/ 40 h 68"/>
                <a:gd name="T20" fmla="*/ 0 w 69"/>
                <a:gd name="T21" fmla="*/ 53 h 68"/>
                <a:gd name="T22" fmla="*/ 14 w 69"/>
                <a:gd name="T23" fmla="*/ 67 h 68"/>
                <a:gd name="T24" fmla="*/ 28 w 69"/>
                <a:gd name="T25" fmla="*/ 67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8">
                  <a:moveTo>
                    <a:pt x="28" y="67"/>
                  </a:moveTo>
                  <a:lnTo>
                    <a:pt x="54" y="67"/>
                  </a:lnTo>
                  <a:lnTo>
                    <a:pt x="54" y="53"/>
                  </a:lnTo>
                  <a:lnTo>
                    <a:pt x="68" y="40"/>
                  </a:lnTo>
                  <a:lnTo>
                    <a:pt x="54" y="27"/>
                  </a:lnTo>
                  <a:lnTo>
                    <a:pt x="54" y="14"/>
                  </a:lnTo>
                  <a:lnTo>
                    <a:pt x="28" y="0"/>
                  </a:lnTo>
                  <a:lnTo>
                    <a:pt x="14" y="14"/>
                  </a:lnTo>
                  <a:lnTo>
                    <a:pt x="0" y="27"/>
                  </a:lnTo>
                  <a:lnTo>
                    <a:pt x="0" y="40"/>
                  </a:lnTo>
                  <a:lnTo>
                    <a:pt x="0" y="53"/>
                  </a:lnTo>
                  <a:lnTo>
                    <a:pt x="14" y="67"/>
                  </a:lnTo>
                  <a:lnTo>
                    <a:pt x="28" y="6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51" name="Freeform 31"/>
            <p:cNvSpPr>
              <a:spLocks/>
            </p:cNvSpPr>
            <p:nvPr/>
          </p:nvSpPr>
          <p:spPr bwMode="auto">
            <a:xfrm>
              <a:off x="3809" y="3245"/>
              <a:ext cx="69" cy="68"/>
            </a:xfrm>
            <a:custGeom>
              <a:avLst/>
              <a:gdLst>
                <a:gd name="T0" fmla="*/ 28 w 69"/>
                <a:gd name="T1" fmla="*/ 67 h 68"/>
                <a:gd name="T2" fmla="*/ 40 w 69"/>
                <a:gd name="T3" fmla="*/ 53 h 68"/>
                <a:gd name="T4" fmla="*/ 54 w 69"/>
                <a:gd name="T5" fmla="*/ 53 h 68"/>
                <a:gd name="T6" fmla="*/ 68 w 69"/>
                <a:gd name="T7" fmla="*/ 27 h 68"/>
                <a:gd name="T8" fmla="*/ 54 w 69"/>
                <a:gd name="T9" fmla="*/ 14 h 68"/>
                <a:gd name="T10" fmla="*/ 40 w 69"/>
                <a:gd name="T11" fmla="*/ 0 h 68"/>
                <a:gd name="T12" fmla="*/ 28 w 69"/>
                <a:gd name="T13" fmla="*/ 0 h 68"/>
                <a:gd name="T14" fmla="*/ 14 w 69"/>
                <a:gd name="T15" fmla="*/ 0 h 68"/>
                <a:gd name="T16" fmla="*/ 0 w 69"/>
                <a:gd name="T17" fmla="*/ 14 h 68"/>
                <a:gd name="T18" fmla="*/ 0 w 69"/>
                <a:gd name="T19" fmla="*/ 27 h 68"/>
                <a:gd name="T20" fmla="*/ 0 w 69"/>
                <a:gd name="T21" fmla="*/ 53 h 68"/>
                <a:gd name="T22" fmla="*/ 14 w 69"/>
                <a:gd name="T23" fmla="*/ 53 h 68"/>
                <a:gd name="T24" fmla="*/ 28 w 69"/>
                <a:gd name="T25" fmla="*/ 67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8">
                  <a:moveTo>
                    <a:pt x="28" y="67"/>
                  </a:moveTo>
                  <a:lnTo>
                    <a:pt x="40" y="53"/>
                  </a:lnTo>
                  <a:lnTo>
                    <a:pt x="54" y="53"/>
                  </a:lnTo>
                  <a:lnTo>
                    <a:pt x="68" y="27"/>
                  </a:lnTo>
                  <a:lnTo>
                    <a:pt x="54" y="14"/>
                  </a:lnTo>
                  <a:lnTo>
                    <a:pt x="40" y="0"/>
                  </a:lnTo>
                  <a:lnTo>
                    <a:pt x="28" y="0"/>
                  </a:lnTo>
                  <a:lnTo>
                    <a:pt x="14" y="0"/>
                  </a:lnTo>
                  <a:lnTo>
                    <a:pt x="0" y="14"/>
                  </a:lnTo>
                  <a:lnTo>
                    <a:pt x="0" y="27"/>
                  </a:lnTo>
                  <a:lnTo>
                    <a:pt x="0" y="53"/>
                  </a:lnTo>
                  <a:lnTo>
                    <a:pt x="14" y="53"/>
                  </a:lnTo>
                  <a:lnTo>
                    <a:pt x="28" y="6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6352" name="Freeform 32"/>
            <p:cNvSpPr>
              <a:spLocks/>
            </p:cNvSpPr>
            <p:nvPr/>
          </p:nvSpPr>
          <p:spPr bwMode="auto">
            <a:xfrm>
              <a:off x="1412" y="1226"/>
              <a:ext cx="69" cy="69"/>
            </a:xfrm>
            <a:custGeom>
              <a:avLst/>
              <a:gdLst>
                <a:gd name="T0" fmla="*/ 40 w 69"/>
                <a:gd name="T1" fmla="*/ 68 h 69"/>
                <a:gd name="T2" fmla="*/ 54 w 69"/>
                <a:gd name="T3" fmla="*/ 68 h 69"/>
                <a:gd name="T4" fmla="*/ 68 w 69"/>
                <a:gd name="T5" fmla="*/ 54 h 69"/>
                <a:gd name="T6" fmla="*/ 68 w 69"/>
                <a:gd name="T7" fmla="*/ 41 h 69"/>
                <a:gd name="T8" fmla="*/ 68 w 69"/>
                <a:gd name="T9" fmla="*/ 27 h 69"/>
                <a:gd name="T10" fmla="*/ 54 w 69"/>
                <a:gd name="T11" fmla="*/ 14 h 69"/>
                <a:gd name="T12" fmla="*/ 40 w 69"/>
                <a:gd name="T13" fmla="*/ 0 h 69"/>
                <a:gd name="T14" fmla="*/ 14 w 69"/>
                <a:gd name="T15" fmla="*/ 14 h 69"/>
                <a:gd name="T16" fmla="*/ 0 w 69"/>
                <a:gd name="T17" fmla="*/ 27 h 69"/>
                <a:gd name="T18" fmla="*/ 0 w 69"/>
                <a:gd name="T19" fmla="*/ 41 h 69"/>
                <a:gd name="T20" fmla="*/ 0 w 69"/>
                <a:gd name="T21" fmla="*/ 54 h 69"/>
                <a:gd name="T22" fmla="*/ 14 w 69"/>
                <a:gd name="T23" fmla="*/ 68 h 69"/>
                <a:gd name="T24" fmla="*/ 40 w 69"/>
                <a:gd name="T25" fmla="*/ 68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9">
                  <a:moveTo>
                    <a:pt x="40" y="68"/>
                  </a:moveTo>
                  <a:lnTo>
                    <a:pt x="54" y="68"/>
                  </a:lnTo>
                  <a:lnTo>
                    <a:pt x="68" y="54"/>
                  </a:lnTo>
                  <a:lnTo>
                    <a:pt x="68" y="41"/>
                  </a:lnTo>
                  <a:lnTo>
                    <a:pt x="68" y="27"/>
                  </a:lnTo>
                  <a:lnTo>
                    <a:pt x="54" y="14"/>
                  </a:lnTo>
                  <a:lnTo>
                    <a:pt x="40" y="0"/>
                  </a:lnTo>
                  <a:lnTo>
                    <a:pt x="14" y="14"/>
                  </a:lnTo>
                  <a:lnTo>
                    <a:pt x="0" y="27"/>
                  </a:lnTo>
                  <a:lnTo>
                    <a:pt x="0" y="41"/>
                  </a:lnTo>
                  <a:lnTo>
                    <a:pt x="0" y="54"/>
                  </a:lnTo>
                  <a:lnTo>
                    <a:pt x="14" y="68"/>
                  </a:lnTo>
                  <a:lnTo>
                    <a:pt x="40"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837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837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837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8374"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8375"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58376" name="Rectangle 8"/>
          <p:cNvSpPr>
            <a:spLocks noGrp="1" noChangeArrowheads="1"/>
          </p:cNvSpPr>
          <p:nvPr>
            <p:ph type="title"/>
          </p:nvPr>
        </p:nvSpPr>
        <p:spPr>
          <a:xfrm>
            <a:off x="685800" y="152400"/>
            <a:ext cx="7772400" cy="533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“Dimostrazione” del teorema</a:t>
            </a:r>
          </a:p>
        </p:txBody>
      </p:sp>
      <p:sp>
        <p:nvSpPr>
          <p:cNvPr id="57353" name="Rectangle 9"/>
          <p:cNvSpPr>
            <a:spLocks noGrp="1" noChangeArrowheads="1"/>
          </p:cNvSpPr>
          <p:nvPr>
            <p:ph type="body" idx="1"/>
          </p:nvPr>
        </p:nvSpPr>
        <p:spPr>
          <a:xfrm>
            <a:off x="0" y="692150"/>
            <a:ext cx="9144000" cy="6165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857250" algn="l"/>
              </a:tabLst>
            </a:pPr>
            <a:r>
              <a:rPr lang="it-IT" altLang="it-IT" sz="2400"/>
              <a:t>Nel libero mercato i beni offerti sono assegnati ai consumatori che li valutano </a:t>
            </a:r>
            <a:r>
              <a:rPr lang="it-IT" altLang="it-IT" sz="2400" u="sng"/>
              <a:t>di può</a:t>
            </a:r>
            <a:r>
              <a:rPr lang="it-IT" altLang="it-IT" sz="2400"/>
              <a:t>, mentre la domanda premia i venditori capaci di produrre tali beni al costo </a:t>
            </a:r>
            <a:r>
              <a:rPr lang="it-IT" altLang="it-IT" sz="2400" u="sng"/>
              <a:t>più basso</a:t>
            </a:r>
            <a:r>
              <a:rPr lang="it-IT" altLang="it-IT" sz="2400"/>
              <a:t>.</a:t>
            </a:r>
          </a:p>
          <a:p>
            <a:pPr eaLnBrk="1" hangingPunct="1">
              <a:lnSpc>
                <a:spcPct val="90000"/>
              </a:lnSpc>
              <a:tabLst>
                <a:tab pos="333375" algn="l"/>
                <a:tab pos="857250" algn="l"/>
              </a:tabLst>
            </a:pPr>
            <a:r>
              <a:rPr lang="it-IT" altLang="it-IT" sz="2400"/>
              <a:t>Questo spiega perché la coppia </a:t>
            </a:r>
            <a:r>
              <a:rPr lang="it-IT" altLang="it-IT" sz="2400" u="sng"/>
              <a:t>quantità/prezzo di equilibrio</a:t>
            </a:r>
            <a:r>
              <a:rPr lang="it-IT" altLang="it-IT" sz="2400"/>
              <a:t> massimizza il surplus totale: </a:t>
            </a:r>
          </a:p>
          <a:p>
            <a:pPr lvl="1" eaLnBrk="1" hangingPunct="1">
              <a:lnSpc>
                <a:spcPct val="90000"/>
              </a:lnSpc>
              <a:tabLst>
                <a:tab pos="333375" algn="l"/>
                <a:tab pos="857250" algn="l"/>
              </a:tabLst>
            </a:pPr>
            <a:r>
              <a:rPr lang="it-IT" altLang="it-IT" sz="2400"/>
              <a:t>se si scambiasse una quantità minore, rimarrebbero non sfruttate delle opportunità di scambio </a:t>
            </a:r>
            <a:r>
              <a:rPr lang="it-IT" altLang="it-IT" sz="2400" u="sng"/>
              <a:t>mutuamente vantaggioso</a:t>
            </a:r>
            <a:r>
              <a:rPr lang="it-IT" altLang="it-IT" sz="2400"/>
              <a:t>; </a:t>
            </a:r>
          </a:p>
          <a:p>
            <a:pPr lvl="1" eaLnBrk="1" hangingPunct="1">
              <a:lnSpc>
                <a:spcPct val="90000"/>
              </a:lnSpc>
              <a:tabLst>
                <a:tab pos="333375" algn="l"/>
                <a:tab pos="857250" algn="l"/>
              </a:tabLst>
            </a:pPr>
            <a:r>
              <a:rPr lang="it-IT" altLang="it-IT" sz="2400"/>
              <a:t>se si scambiasse una quantità maggiore, si realizzerebbero scambi che </a:t>
            </a:r>
            <a:r>
              <a:rPr lang="it-IT" altLang="it-IT" sz="2400" u="sng"/>
              <a:t>distruggono</a:t>
            </a:r>
            <a:r>
              <a:rPr lang="it-IT" altLang="it-IT" sz="2400"/>
              <a:t> benessere sociale. </a:t>
            </a:r>
          </a:p>
          <a:p>
            <a:pPr eaLnBrk="1" hangingPunct="1">
              <a:lnSpc>
                <a:spcPct val="90000"/>
              </a:lnSpc>
              <a:tabLst>
                <a:tab pos="333375" algn="l"/>
                <a:tab pos="857250" algn="l"/>
              </a:tabLst>
            </a:pPr>
            <a:r>
              <a:rPr lang="it-IT" altLang="it-IT" sz="2400"/>
              <a:t>Nonostante che ciascun compratore e venditore sia mosso solo dal proprio interesse (qui rappresentato dalle rispettive disponibilità), il mercato, attraverso l’azione del prezzo, </a:t>
            </a:r>
            <a:r>
              <a:rPr lang="it-IT" altLang="it-IT" sz="2400">
                <a:solidFill>
                  <a:schemeClr val="accent2"/>
                </a:solidFill>
              </a:rPr>
              <a:t>coordina</a:t>
            </a:r>
            <a:r>
              <a:rPr lang="it-IT" altLang="it-IT" sz="2400"/>
              <a:t> le azioni di tutti gli agenti conducendoli all’esito collettivo </a:t>
            </a:r>
            <a:r>
              <a:rPr lang="it-IT" altLang="it-IT" sz="2400">
                <a:solidFill>
                  <a:schemeClr val="accent2"/>
                </a:solidFill>
              </a:rPr>
              <a:t>più efficiente</a:t>
            </a:r>
            <a:r>
              <a:rPr lang="it-IT" altLang="it-IT" sz="2400"/>
              <a:t>.</a:t>
            </a:r>
          </a:p>
          <a:p>
            <a:pPr eaLnBrk="1" hangingPunct="1">
              <a:lnSpc>
                <a:spcPct val="90000"/>
              </a:lnSpc>
              <a:tabLst>
                <a:tab pos="333375" algn="l"/>
                <a:tab pos="857250" algn="l"/>
              </a:tabLst>
            </a:pPr>
            <a:r>
              <a:rPr lang="it-IT" altLang="it-IT" sz="2400"/>
              <a:t>Questo conferma la validità dell’intuizione di Adam Smith: </a:t>
            </a:r>
            <a:r>
              <a:rPr lang="it-IT" altLang="it-IT" sz="2400" u="sng"/>
              <a:t>la mano invisibile funziona</a:t>
            </a:r>
            <a:r>
              <a:rPr lang="it-IT" altLang="it-IT" sz="240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353">
                                            <p:txEl>
                                              <p:pRg st="0" end="0"/>
                                            </p:txEl>
                                          </p:spTgt>
                                        </p:tgtEl>
                                        <p:attrNameLst>
                                          <p:attrName>style.visibility</p:attrName>
                                        </p:attrNameLst>
                                      </p:cBhvr>
                                      <p:to>
                                        <p:strVal val="visible"/>
                                      </p:to>
                                    </p:set>
                                    <p:animEffect transition="in" filter="wipe(left)">
                                      <p:cBhvr>
                                        <p:cTn id="7" dur="500"/>
                                        <p:tgtEl>
                                          <p:spTgt spid="5735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7353">
                                            <p:txEl>
                                              <p:pRg st="1" end="1"/>
                                            </p:txEl>
                                          </p:spTgt>
                                        </p:tgtEl>
                                        <p:attrNameLst>
                                          <p:attrName>style.visibility</p:attrName>
                                        </p:attrNameLst>
                                      </p:cBhvr>
                                      <p:to>
                                        <p:strVal val="visible"/>
                                      </p:to>
                                    </p:set>
                                    <p:animEffect transition="in" filter="wipe(left)">
                                      <p:cBhvr>
                                        <p:cTn id="12" dur="500"/>
                                        <p:tgtEl>
                                          <p:spTgt spid="5735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7353">
                                            <p:txEl>
                                              <p:pRg st="2" end="2"/>
                                            </p:txEl>
                                          </p:spTgt>
                                        </p:tgtEl>
                                        <p:attrNameLst>
                                          <p:attrName>style.visibility</p:attrName>
                                        </p:attrNameLst>
                                      </p:cBhvr>
                                      <p:to>
                                        <p:strVal val="visible"/>
                                      </p:to>
                                    </p:set>
                                    <p:animEffect transition="in" filter="wipe(left)">
                                      <p:cBhvr>
                                        <p:cTn id="15" dur="500"/>
                                        <p:tgtEl>
                                          <p:spTgt spid="5735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57353">
                                            <p:txEl>
                                              <p:pRg st="3" end="3"/>
                                            </p:txEl>
                                          </p:spTgt>
                                        </p:tgtEl>
                                        <p:attrNameLst>
                                          <p:attrName>style.visibility</p:attrName>
                                        </p:attrNameLst>
                                      </p:cBhvr>
                                      <p:to>
                                        <p:strVal val="visible"/>
                                      </p:to>
                                    </p:set>
                                    <p:animEffect transition="in" filter="wipe(left)">
                                      <p:cBhvr>
                                        <p:cTn id="18" dur="500"/>
                                        <p:tgtEl>
                                          <p:spTgt spid="57353">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57353">
                                            <p:txEl>
                                              <p:pRg st="4" end="4"/>
                                            </p:txEl>
                                          </p:spTgt>
                                        </p:tgtEl>
                                        <p:attrNameLst>
                                          <p:attrName>style.visibility</p:attrName>
                                        </p:attrNameLst>
                                      </p:cBhvr>
                                      <p:to>
                                        <p:strVal val="visible"/>
                                      </p:to>
                                    </p:set>
                                    <p:animEffect transition="in" filter="wipe(left)">
                                      <p:cBhvr>
                                        <p:cTn id="23" dur="500"/>
                                        <p:tgtEl>
                                          <p:spTgt spid="57353">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57353">
                                            <p:txEl>
                                              <p:pRg st="5" end="5"/>
                                            </p:txEl>
                                          </p:spTgt>
                                        </p:tgtEl>
                                        <p:attrNameLst>
                                          <p:attrName>style.visibility</p:attrName>
                                        </p:attrNameLst>
                                      </p:cBhvr>
                                      <p:to>
                                        <p:strVal val="visible"/>
                                      </p:to>
                                    </p:set>
                                    <p:animEffect transition="in" filter="wipe(left)">
                                      <p:cBhvr>
                                        <p:cTn id="28" dur="500"/>
                                        <p:tgtEl>
                                          <p:spTgt spid="5735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Line 2"/>
          <p:cNvSpPr>
            <a:spLocks noChangeShapeType="1"/>
          </p:cNvSpPr>
          <p:nvPr/>
        </p:nvSpPr>
        <p:spPr bwMode="auto">
          <a:xfrm flipV="1">
            <a:off x="1600200" y="990600"/>
            <a:ext cx="0" cy="426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19" name="Line 3"/>
          <p:cNvSpPr>
            <a:spLocks noChangeShapeType="1"/>
          </p:cNvSpPr>
          <p:nvPr/>
        </p:nvSpPr>
        <p:spPr bwMode="auto">
          <a:xfrm>
            <a:off x="1600200" y="5257800"/>
            <a:ext cx="6019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0" name="Line 4"/>
          <p:cNvSpPr>
            <a:spLocks noChangeShapeType="1"/>
          </p:cNvSpPr>
          <p:nvPr/>
        </p:nvSpPr>
        <p:spPr bwMode="auto">
          <a:xfrm flipH="1">
            <a:off x="2667000" y="2057400"/>
            <a:ext cx="3962400" cy="2514600"/>
          </a:xfrm>
          <a:prstGeom prst="line">
            <a:avLst/>
          </a:prstGeom>
          <a:noFill/>
          <a:ln w="28575">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1" name="Line 5"/>
          <p:cNvSpPr>
            <a:spLocks noChangeShapeType="1"/>
          </p:cNvSpPr>
          <p:nvPr/>
        </p:nvSpPr>
        <p:spPr bwMode="auto">
          <a:xfrm>
            <a:off x="2590800" y="1600200"/>
            <a:ext cx="4572000" cy="3048000"/>
          </a:xfrm>
          <a:prstGeom prst="line">
            <a:avLst/>
          </a:prstGeom>
          <a:noFill/>
          <a:ln w="38100">
            <a:solidFill>
              <a:srgbClr val="FF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2" name="Line 6"/>
          <p:cNvSpPr>
            <a:spLocks noChangeShapeType="1"/>
          </p:cNvSpPr>
          <p:nvPr/>
        </p:nvSpPr>
        <p:spPr bwMode="auto">
          <a:xfrm flipH="1">
            <a:off x="3048000" y="1905000"/>
            <a:ext cx="0" cy="3352800"/>
          </a:xfrm>
          <a:prstGeom prst="line">
            <a:avLst/>
          </a:prstGeom>
          <a:noFill/>
          <a:ln w="1905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3" name="Line 7"/>
          <p:cNvSpPr>
            <a:spLocks noChangeShapeType="1"/>
          </p:cNvSpPr>
          <p:nvPr/>
        </p:nvSpPr>
        <p:spPr bwMode="auto">
          <a:xfrm>
            <a:off x="3200400" y="1981200"/>
            <a:ext cx="0" cy="3276600"/>
          </a:xfrm>
          <a:prstGeom prst="line">
            <a:avLst/>
          </a:prstGeom>
          <a:noFill/>
          <a:ln w="19050">
            <a:solidFill>
              <a:schemeClr val="accent2"/>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4" name="Line 8"/>
          <p:cNvSpPr>
            <a:spLocks noChangeShapeType="1"/>
          </p:cNvSpPr>
          <p:nvPr/>
        </p:nvSpPr>
        <p:spPr bwMode="auto">
          <a:xfrm flipH="1">
            <a:off x="1600200" y="1905000"/>
            <a:ext cx="14478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5" name="Line 9"/>
          <p:cNvSpPr>
            <a:spLocks noChangeShapeType="1"/>
          </p:cNvSpPr>
          <p:nvPr/>
        </p:nvSpPr>
        <p:spPr bwMode="auto">
          <a:xfrm flipH="1">
            <a:off x="1600200" y="4343400"/>
            <a:ext cx="14478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6" name="Line 10"/>
          <p:cNvSpPr>
            <a:spLocks noChangeShapeType="1"/>
          </p:cNvSpPr>
          <p:nvPr/>
        </p:nvSpPr>
        <p:spPr bwMode="auto">
          <a:xfrm flipH="1">
            <a:off x="1600200" y="2057400"/>
            <a:ext cx="16002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7" name="Line 11"/>
          <p:cNvSpPr>
            <a:spLocks noChangeShapeType="1"/>
          </p:cNvSpPr>
          <p:nvPr/>
        </p:nvSpPr>
        <p:spPr bwMode="auto">
          <a:xfrm flipH="1">
            <a:off x="1600200" y="4191000"/>
            <a:ext cx="16002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8" name="Text Box 12"/>
          <p:cNvSpPr txBox="1">
            <a:spLocks noChangeArrowheads="1"/>
          </p:cNvSpPr>
          <p:nvPr/>
        </p:nvSpPr>
        <p:spPr bwMode="auto">
          <a:xfrm>
            <a:off x="2819400" y="52578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400" b="1">
                <a:latin typeface="Times New Roman" panose="02020603050405020304" pitchFamily="18" charset="0"/>
              </a:rPr>
              <a:t>Q’</a:t>
            </a:r>
          </a:p>
        </p:txBody>
      </p:sp>
      <p:sp>
        <p:nvSpPr>
          <p:cNvPr id="60429" name="Text Box 13"/>
          <p:cNvSpPr txBox="1">
            <a:spLocks noChangeArrowheads="1"/>
          </p:cNvSpPr>
          <p:nvPr/>
        </p:nvSpPr>
        <p:spPr bwMode="auto">
          <a:xfrm>
            <a:off x="3048000" y="5257800"/>
            <a:ext cx="571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400" b="1">
                <a:latin typeface="Times New Roman" panose="02020603050405020304" pitchFamily="18" charset="0"/>
              </a:rPr>
              <a:t>Q’+1</a:t>
            </a:r>
          </a:p>
        </p:txBody>
      </p:sp>
      <p:sp>
        <p:nvSpPr>
          <p:cNvPr id="60430" name="Text Box 14"/>
          <p:cNvSpPr txBox="1">
            <a:spLocks noChangeArrowheads="1"/>
          </p:cNvSpPr>
          <p:nvPr/>
        </p:nvSpPr>
        <p:spPr bwMode="auto">
          <a:xfrm>
            <a:off x="152400" y="914400"/>
            <a:ext cx="1309688" cy="590550"/>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Disponibilità </a:t>
            </a:r>
          </a:p>
          <a:p>
            <a:pPr eaLnBrk="1" hangingPunct="1">
              <a:spcBef>
                <a:spcPct val="0"/>
              </a:spcBef>
              <a:buFontTx/>
              <a:buNone/>
            </a:pPr>
            <a:r>
              <a:rPr lang="it-IT" altLang="it-IT" sz="1600">
                <a:latin typeface="Times New Roman" panose="02020603050405020304" pitchFamily="18" charset="0"/>
              </a:rPr>
              <a:t>a pagare Q’</a:t>
            </a:r>
          </a:p>
        </p:txBody>
      </p:sp>
      <p:sp>
        <p:nvSpPr>
          <p:cNvPr id="60431" name="Text Box 15"/>
          <p:cNvSpPr txBox="1">
            <a:spLocks noChangeArrowheads="1"/>
          </p:cNvSpPr>
          <p:nvPr/>
        </p:nvSpPr>
        <p:spPr bwMode="auto">
          <a:xfrm>
            <a:off x="0" y="4724400"/>
            <a:ext cx="1450975" cy="590550"/>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Disponibilità a </a:t>
            </a:r>
          </a:p>
          <a:p>
            <a:pPr eaLnBrk="1" hangingPunct="1">
              <a:spcBef>
                <a:spcPct val="0"/>
              </a:spcBef>
              <a:buFontTx/>
              <a:buNone/>
            </a:pPr>
            <a:r>
              <a:rPr lang="it-IT" altLang="it-IT" sz="1600">
                <a:latin typeface="Times New Roman" panose="02020603050405020304" pitchFamily="18" charset="0"/>
              </a:rPr>
              <a:t>vendere Q’</a:t>
            </a:r>
          </a:p>
        </p:txBody>
      </p:sp>
      <p:cxnSp>
        <p:nvCxnSpPr>
          <p:cNvPr id="60432" name="AutoShape 16"/>
          <p:cNvCxnSpPr>
            <a:cxnSpLocks noChangeShapeType="1"/>
            <a:stCxn id="60431" idx="0"/>
            <a:endCxn id="60425" idx="1"/>
          </p:cNvCxnSpPr>
          <p:nvPr/>
        </p:nvCxnSpPr>
        <p:spPr bwMode="auto">
          <a:xfrm flipV="1">
            <a:off x="725488" y="4343400"/>
            <a:ext cx="874712" cy="381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433" name="AutoShape 17"/>
          <p:cNvCxnSpPr>
            <a:cxnSpLocks noChangeShapeType="1"/>
            <a:stCxn id="60430" idx="2"/>
            <a:endCxn id="60424" idx="1"/>
          </p:cNvCxnSpPr>
          <p:nvPr/>
        </p:nvCxnSpPr>
        <p:spPr bwMode="auto">
          <a:xfrm>
            <a:off x="808038" y="1504950"/>
            <a:ext cx="792162" cy="4000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0434" name="Text Box 18"/>
          <p:cNvSpPr txBox="1">
            <a:spLocks noChangeArrowheads="1"/>
          </p:cNvSpPr>
          <p:nvPr/>
        </p:nvSpPr>
        <p:spPr bwMode="auto">
          <a:xfrm>
            <a:off x="1371600" y="609600"/>
            <a:ext cx="490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2400">
                <a:latin typeface="Times New Roman" panose="02020603050405020304" pitchFamily="18" charset="0"/>
              </a:rPr>
              <a:t>P</a:t>
            </a:r>
          </a:p>
        </p:txBody>
      </p:sp>
      <p:sp>
        <p:nvSpPr>
          <p:cNvPr id="60435" name="Text Box 19"/>
          <p:cNvSpPr txBox="1">
            <a:spLocks noChangeArrowheads="1"/>
          </p:cNvSpPr>
          <p:nvPr/>
        </p:nvSpPr>
        <p:spPr bwMode="auto">
          <a:xfrm>
            <a:off x="7620000" y="5105400"/>
            <a:ext cx="490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2400">
                <a:latin typeface="Times New Roman" panose="02020603050405020304" pitchFamily="18" charset="0"/>
              </a:rPr>
              <a:t>Q</a:t>
            </a:r>
          </a:p>
        </p:txBody>
      </p:sp>
      <p:sp>
        <p:nvSpPr>
          <p:cNvPr id="60436" name="Text Box 20"/>
          <p:cNvSpPr txBox="1">
            <a:spLocks noChangeArrowheads="1"/>
          </p:cNvSpPr>
          <p:nvPr/>
        </p:nvSpPr>
        <p:spPr bwMode="auto">
          <a:xfrm>
            <a:off x="0" y="2286000"/>
            <a:ext cx="1358900" cy="590550"/>
          </a:xfrm>
          <a:prstGeom prst="rect">
            <a:avLst/>
          </a:prstGeom>
          <a:solidFill>
            <a:schemeClr val="accent2"/>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solidFill>
                  <a:schemeClr val="bg1"/>
                </a:solidFill>
                <a:latin typeface="Times New Roman" panose="02020603050405020304" pitchFamily="18" charset="0"/>
              </a:rPr>
              <a:t>Disponibilità </a:t>
            </a:r>
          </a:p>
          <a:p>
            <a:pPr eaLnBrk="1" hangingPunct="1">
              <a:spcBef>
                <a:spcPct val="0"/>
              </a:spcBef>
              <a:buFontTx/>
              <a:buNone/>
            </a:pPr>
            <a:r>
              <a:rPr lang="it-IT" altLang="it-IT" sz="1600">
                <a:solidFill>
                  <a:schemeClr val="bg1"/>
                </a:solidFill>
                <a:latin typeface="Times New Roman" panose="02020603050405020304" pitchFamily="18" charset="0"/>
              </a:rPr>
              <a:t>a pagare Q’+1</a:t>
            </a:r>
          </a:p>
        </p:txBody>
      </p:sp>
      <p:sp>
        <p:nvSpPr>
          <p:cNvPr id="60437" name="Text Box 21"/>
          <p:cNvSpPr txBox="1">
            <a:spLocks noChangeArrowheads="1"/>
          </p:cNvSpPr>
          <p:nvPr/>
        </p:nvSpPr>
        <p:spPr bwMode="auto">
          <a:xfrm>
            <a:off x="0" y="3429000"/>
            <a:ext cx="1447800" cy="590550"/>
          </a:xfrm>
          <a:prstGeom prst="rect">
            <a:avLst/>
          </a:prstGeom>
          <a:solidFill>
            <a:schemeClr val="accent2"/>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solidFill>
                  <a:schemeClr val="bg1"/>
                </a:solidFill>
                <a:latin typeface="Times New Roman" panose="02020603050405020304" pitchFamily="18" charset="0"/>
              </a:rPr>
              <a:t>Disponibilità a </a:t>
            </a:r>
          </a:p>
          <a:p>
            <a:pPr eaLnBrk="1" hangingPunct="1">
              <a:spcBef>
                <a:spcPct val="0"/>
              </a:spcBef>
              <a:buFontTx/>
              <a:buNone/>
            </a:pPr>
            <a:r>
              <a:rPr lang="it-IT" altLang="it-IT" sz="1600">
                <a:solidFill>
                  <a:schemeClr val="bg1"/>
                </a:solidFill>
                <a:latin typeface="Times New Roman" panose="02020603050405020304" pitchFamily="18" charset="0"/>
              </a:rPr>
              <a:t>vendere Q’+1</a:t>
            </a:r>
          </a:p>
        </p:txBody>
      </p:sp>
      <p:sp>
        <p:nvSpPr>
          <p:cNvPr id="60438" name="Line 22"/>
          <p:cNvSpPr>
            <a:spLocks noChangeShapeType="1"/>
          </p:cNvSpPr>
          <p:nvPr/>
        </p:nvSpPr>
        <p:spPr bwMode="auto">
          <a:xfrm flipV="1">
            <a:off x="1066800" y="2057400"/>
            <a:ext cx="5334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9" name="Line 23"/>
          <p:cNvSpPr>
            <a:spLocks noChangeShapeType="1"/>
          </p:cNvSpPr>
          <p:nvPr/>
        </p:nvSpPr>
        <p:spPr bwMode="auto">
          <a:xfrm>
            <a:off x="1143000" y="4038600"/>
            <a:ext cx="4572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40" name="Text Box 24"/>
          <p:cNvSpPr txBox="1">
            <a:spLocks noChangeArrowheads="1"/>
          </p:cNvSpPr>
          <p:nvPr/>
        </p:nvSpPr>
        <p:spPr bwMode="auto">
          <a:xfrm>
            <a:off x="6629400" y="1752600"/>
            <a:ext cx="844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800">
                <a:latin typeface="Times New Roman" panose="02020603050405020304" pitchFamily="18" charset="0"/>
              </a:rPr>
              <a:t>Offerta</a:t>
            </a:r>
          </a:p>
        </p:txBody>
      </p:sp>
      <p:sp>
        <p:nvSpPr>
          <p:cNvPr id="60441" name="Text Box 25"/>
          <p:cNvSpPr txBox="1">
            <a:spLocks noChangeArrowheads="1"/>
          </p:cNvSpPr>
          <p:nvPr/>
        </p:nvSpPr>
        <p:spPr bwMode="auto">
          <a:xfrm>
            <a:off x="7086600" y="4267200"/>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800">
                <a:latin typeface="Times New Roman" panose="02020603050405020304" pitchFamily="18" charset="0"/>
              </a:rPr>
              <a:t>Domanda</a:t>
            </a:r>
          </a:p>
        </p:txBody>
      </p:sp>
      <p:sp>
        <p:nvSpPr>
          <p:cNvPr id="60442" name="Text Box 26"/>
          <p:cNvSpPr txBox="1">
            <a:spLocks noChangeArrowheads="1"/>
          </p:cNvSpPr>
          <p:nvPr/>
        </p:nvSpPr>
        <p:spPr bwMode="auto">
          <a:xfrm>
            <a:off x="2895600" y="1600200"/>
            <a:ext cx="33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A</a:t>
            </a:r>
          </a:p>
        </p:txBody>
      </p:sp>
      <p:sp>
        <p:nvSpPr>
          <p:cNvPr id="60443" name="Oval 27"/>
          <p:cNvSpPr>
            <a:spLocks noChangeArrowheads="1"/>
          </p:cNvSpPr>
          <p:nvPr/>
        </p:nvSpPr>
        <p:spPr bwMode="auto">
          <a:xfrm>
            <a:off x="2971800" y="18288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0444" name="Oval 28"/>
          <p:cNvSpPr>
            <a:spLocks noChangeArrowheads="1"/>
          </p:cNvSpPr>
          <p:nvPr/>
        </p:nvSpPr>
        <p:spPr bwMode="auto">
          <a:xfrm>
            <a:off x="2971800" y="42672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0445" name="Oval 29"/>
          <p:cNvSpPr>
            <a:spLocks noChangeArrowheads="1"/>
          </p:cNvSpPr>
          <p:nvPr/>
        </p:nvSpPr>
        <p:spPr bwMode="auto">
          <a:xfrm>
            <a:off x="3124200" y="19812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0446" name="Oval 30"/>
          <p:cNvSpPr>
            <a:spLocks noChangeArrowheads="1"/>
          </p:cNvSpPr>
          <p:nvPr/>
        </p:nvSpPr>
        <p:spPr bwMode="auto">
          <a:xfrm>
            <a:off x="3200400" y="41910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0447" name="Text Box 31"/>
          <p:cNvSpPr txBox="1">
            <a:spLocks noChangeArrowheads="1"/>
          </p:cNvSpPr>
          <p:nvPr/>
        </p:nvSpPr>
        <p:spPr bwMode="auto">
          <a:xfrm>
            <a:off x="3124200" y="1752600"/>
            <a:ext cx="33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C</a:t>
            </a:r>
          </a:p>
        </p:txBody>
      </p:sp>
      <p:sp>
        <p:nvSpPr>
          <p:cNvPr id="60448" name="Text Box 32"/>
          <p:cNvSpPr txBox="1">
            <a:spLocks noChangeArrowheads="1"/>
          </p:cNvSpPr>
          <p:nvPr/>
        </p:nvSpPr>
        <p:spPr bwMode="auto">
          <a:xfrm>
            <a:off x="2743200" y="4038600"/>
            <a:ext cx="3190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B</a:t>
            </a:r>
          </a:p>
        </p:txBody>
      </p:sp>
      <p:sp>
        <p:nvSpPr>
          <p:cNvPr id="60449" name="Text Box 33"/>
          <p:cNvSpPr txBox="1">
            <a:spLocks noChangeArrowheads="1"/>
          </p:cNvSpPr>
          <p:nvPr/>
        </p:nvSpPr>
        <p:spPr bwMode="auto">
          <a:xfrm>
            <a:off x="3200400" y="4114800"/>
            <a:ext cx="33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D</a:t>
            </a:r>
          </a:p>
        </p:txBody>
      </p:sp>
      <p:sp>
        <p:nvSpPr>
          <p:cNvPr id="60450" name="Oval 34"/>
          <p:cNvSpPr>
            <a:spLocks noChangeArrowheads="1"/>
          </p:cNvSpPr>
          <p:nvPr/>
        </p:nvSpPr>
        <p:spPr bwMode="auto">
          <a:xfrm>
            <a:off x="4876800" y="31242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0451" name="Text Box 35"/>
          <p:cNvSpPr txBox="1">
            <a:spLocks noChangeArrowheads="1"/>
          </p:cNvSpPr>
          <p:nvPr/>
        </p:nvSpPr>
        <p:spPr bwMode="auto">
          <a:xfrm>
            <a:off x="4724400" y="2819400"/>
            <a:ext cx="3190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E</a:t>
            </a:r>
          </a:p>
        </p:txBody>
      </p:sp>
      <p:sp>
        <p:nvSpPr>
          <p:cNvPr id="60452" name="Line 36"/>
          <p:cNvSpPr>
            <a:spLocks noChangeShapeType="1"/>
          </p:cNvSpPr>
          <p:nvPr/>
        </p:nvSpPr>
        <p:spPr bwMode="auto">
          <a:xfrm>
            <a:off x="1600200" y="3124200"/>
            <a:ext cx="32766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53" name="Line 37"/>
          <p:cNvSpPr>
            <a:spLocks noChangeShapeType="1"/>
          </p:cNvSpPr>
          <p:nvPr/>
        </p:nvSpPr>
        <p:spPr bwMode="auto">
          <a:xfrm>
            <a:off x="4876800" y="3200400"/>
            <a:ext cx="0" cy="20574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54" name="Text Box 38"/>
          <p:cNvSpPr txBox="1">
            <a:spLocks noChangeArrowheads="1"/>
          </p:cNvSpPr>
          <p:nvPr/>
        </p:nvSpPr>
        <p:spPr bwMode="auto">
          <a:xfrm>
            <a:off x="1219200" y="2971800"/>
            <a:ext cx="3984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P*</a:t>
            </a:r>
          </a:p>
        </p:txBody>
      </p:sp>
      <p:sp>
        <p:nvSpPr>
          <p:cNvPr id="60455" name="Text Box 39"/>
          <p:cNvSpPr txBox="1">
            <a:spLocks noChangeArrowheads="1"/>
          </p:cNvSpPr>
          <p:nvPr/>
        </p:nvSpPr>
        <p:spPr bwMode="auto">
          <a:xfrm>
            <a:off x="4724400" y="5181600"/>
            <a:ext cx="431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Q*</a:t>
            </a:r>
          </a:p>
        </p:txBody>
      </p:sp>
      <p:sp>
        <p:nvSpPr>
          <p:cNvPr id="60456" name="Text Box 40"/>
          <p:cNvSpPr txBox="1">
            <a:spLocks noChangeArrowheads="1"/>
          </p:cNvSpPr>
          <p:nvPr/>
        </p:nvSpPr>
        <p:spPr bwMode="auto">
          <a:xfrm>
            <a:off x="152400" y="5543550"/>
            <a:ext cx="8839200"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Scambiare </a:t>
            </a:r>
            <a:r>
              <a:rPr lang="it-IT" altLang="it-IT" sz="1600" u="sng">
                <a:latin typeface="Times New Roman" panose="02020603050405020304" pitchFamily="18" charset="0"/>
              </a:rPr>
              <a:t>solo</a:t>
            </a:r>
            <a:r>
              <a:rPr lang="it-IT" altLang="it-IT" sz="1600">
                <a:latin typeface="Times New Roman" panose="02020603050405020304" pitchFamily="18" charset="0"/>
              </a:rPr>
              <a:t> fino a Q’ non massimizza il benessere sociale. Infatti, se aumentiamo lo scambio di una  </a:t>
            </a:r>
          </a:p>
          <a:p>
            <a:pPr eaLnBrk="1" hangingPunct="1">
              <a:spcBef>
                <a:spcPct val="0"/>
              </a:spcBef>
              <a:buFontTx/>
              <a:buNone/>
            </a:pPr>
            <a:r>
              <a:rPr lang="it-IT" altLang="it-IT" sz="1600">
                <a:latin typeface="Times New Roman" panose="02020603050405020304" pitchFamily="18" charset="0"/>
              </a:rPr>
              <a:t>unità (da Q’ a Q’+1), la disponibilità a pagare rimane </a:t>
            </a:r>
            <a:r>
              <a:rPr lang="it-IT" altLang="it-IT" sz="1600" u="sng">
                <a:latin typeface="Times New Roman" panose="02020603050405020304" pitchFamily="18" charset="0"/>
              </a:rPr>
              <a:t>maggiore</a:t>
            </a:r>
            <a:r>
              <a:rPr lang="it-IT" altLang="it-IT" sz="1600">
                <a:latin typeface="Times New Roman" panose="02020603050405020304" pitchFamily="18" charset="0"/>
              </a:rPr>
              <a:t> della disponibilità a vendere. Si tratta quindi di uno scambio </a:t>
            </a:r>
            <a:r>
              <a:rPr lang="it-IT" altLang="it-IT" sz="1600" u="sng">
                <a:latin typeface="Times New Roman" panose="02020603050405020304" pitchFamily="18" charset="0"/>
              </a:rPr>
              <a:t>mutuamente vantaggioso</a:t>
            </a:r>
            <a:r>
              <a:rPr lang="it-IT" altLang="it-IT" sz="1600">
                <a:latin typeface="Times New Roman" panose="02020603050405020304" pitchFamily="18" charset="0"/>
              </a:rPr>
              <a:t> che incrementa il benessere sociale. Lo stesso ragionamento può essere ripetuto aumentando lo scambio, sempre di una unità alla volta, fino a Q*. Per Q* la disponibilità a comprare </a:t>
            </a:r>
            <a:r>
              <a:rPr lang="it-IT" altLang="it-IT" sz="1600" u="sng">
                <a:latin typeface="Times New Roman" panose="02020603050405020304" pitchFamily="18" charset="0"/>
              </a:rPr>
              <a:t>uguaglia</a:t>
            </a:r>
            <a:r>
              <a:rPr lang="it-IT" altLang="it-IT" sz="1600">
                <a:latin typeface="Times New Roman" panose="02020603050405020304" pitchFamily="18" charset="0"/>
              </a:rPr>
              <a:t> quella a vendere: ulteriori scambi non sarebbero più vantaggiosi.</a:t>
            </a:r>
          </a:p>
        </p:txBody>
      </p:sp>
      <p:sp>
        <p:nvSpPr>
          <p:cNvPr id="60457" name="Line 41"/>
          <p:cNvSpPr>
            <a:spLocks noChangeShapeType="1"/>
          </p:cNvSpPr>
          <p:nvPr/>
        </p:nvSpPr>
        <p:spPr bwMode="auto">
          <a:xfrm>
            <a:off x="3200400" y="52578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58" name="Text Box 42"/>
          <p:cNvSpPr txBox="1">
            <a:spLocks noChangeArrowheads="1"/>
          </p:cNvSpPr>
          <p:nvPr/>
        </p:nvSpPr>
        <p:spPr bwMode="auto">
          <a:xfrm>
            <a:off x="2362200" y="304800"/>
            <a:ext cx="6326188" cy="588963"/>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a:latin typeface="Times New Roman" panose="02020603050405020304" pitchFamily="18" charset="0"/>
              </a:rPr>
              <a:t>Dimostrazione del “teorema” – step 1</a:t>
            </a:r>
          </a:p>
        </p:txBody>
      </p:sp>
      <p:sp>
        <p:nvSpPr>
          <p:cNvPr id="60459" name="Line 43"/>
          <p:cNvSpPr>
            <a:spLocks noChangeShapeType="1"/>
          </p:cNvSpPr>
          <p:nvPr/>
        </p:nvSpPr>
        <p:spPr bwMode="auto">
          <a:xfrm>
            <a:off x="3048000" y="5029200"/>
            <a:ext cx="152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60" name="Line 44"/>
          <p:cNvSpPr>
            <a:spLocks noChangeShapeType="1"/>
          </p:cNvSpPr>
          <p:nvPr/>
        </p:nvSpPr>
        <p:spPr bwMode="auto">
          <a:xfrm>
            <a:off x="3048000" y="2590800"/>
            <a:ext cx="152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Line 2"/>
          <p:cNvSpPr>
            <a:spLocks noChangeShapeType="1"/>
          </p:cNvSpPr>
          <p:nvPr/>
        </p:nvSpPr>
        <p:spPr bwMode="auto">
          <a:xfrm flipV="1">
            <a:off x="1600200" y="990600"/>
            <a:ext cx="0" cy="426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67" name="Line 3"/>
          <p:cNvSpPr>
            <a:spLocks noChangeShapeType="1"/>
          </p:cNvSpPr>
          <p:nvPr/>
        </p:nvSpPr>
        <p:spPr bwMode="auto">
          <a:xfrm>
            <a:off x="1600200" y="5257800"/>
            <a:ext cx="6019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68" name="Line 4"/>
          <p:cNvSpPr>
            <a:spLocks noChangeShapeType="1"/>
          </p:cNvSpPr>
          <p:nvPr/>
        </p:nvSpPr>
        <p:spPr bwMode="auto">
          <a:xfrm flipH="1">
            <a:off x="2667000" y="1905000"/>
            <a:ext cx="4114800" cy="2667000"/>
          </a:xfrm>
          <a:prstGeom prst="line">
            <a:avLst/>
          </a:prstGeom>
          <a:noFill/>
          <a:ln w="28575">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69" name="Line 5"/>
          <p:cNvSpPr>
            <a:spLocks noChangeShapeType="1"/>
          </p:cNvSpPr>
          <p:nvPr/>
        </p:nvSpPr>
        <p:spPr bwMode="auto">
          <a:xfrm>
            <a:off x="2590800" y="1600200"/>
            <a:ext cx="4572000" cy="3048000"/>
          </a:xfrm>
          <a:prstGeom prst="line">
            <a:avLst/>
          </a:prstGeom>
          <a:noFill/>
          <a:ln w="38100">
            <a:solidFill>
              <a:srgbClr val="FF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0" name="Line 6"/>
          <p:cNvSpPr>
            <a:spLocks noChangeShapeType="1"/>
          </p:cNvSpPr>
          <p:nvPr/>
        </p:nvSpPr>
        <p:spPr bwMode="auto">
          <a:xfrm flipH="1">
            <a:off x="6553200" y="2133600"/>
            <a:ext cx="0" cy="3124200"/>
          </a:xfrm>
          <a:prstGeom prst="line">
            <a:avLst/>
          </a:prstGeom>
          <a:noFill/>
          <a:ln w="19050">
            <a:solidFill>
              <a:schemeClr val="accent2"/>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1" name="Line 7"/>
          <p:cNvSpPr>
            <a:spLocks noChangeShapeType="1"/>
          </p:cNvSpPr>
          <p:nvPr/>
        </p:nvSpPr>
        <p:spPr bwMode="auto">
          <a:xfrm>
            <a:off x="6324600" y="2209800"/>
            <a:ext cx="0" cy="3048000"/>
          </a:xfrm>
          <a:prstGeom prst="line">
            <a:avLst/>
          </a:prstGeom>
          <a:noFill/>
          <a:ln w="1905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2" name="Line 8"/>
          <p:cNvSpPr>
            <a:spLocks noChangeShapeType="1"/>
          </p:cNvSpPr>
          <p:nvPr/>
        </p:nvSpPr>
        <p:spPr bwMode="auto">
          <a:xfrm flipH="1" flipV="1">
            <a:off x="1600200" y="2209800"/>
            <a:ext cx="46482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3" name="Line 9"/>
          <p:cNvSpPr>
            <a:spLocks noChangeShapeType="1"/>
          </p:cNvSpPr>
          <p:nvPr/>
        </p:nvSpPr>
        <p:spPr bwMode="auto">
          <a:xfrm flipH="1">
            <a:off x="1600200" y="4267200"/>
            <a:ext cx="49530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4" name="Line 10"/>
          <p:cNvSpPr>
            <a:spLocks noChangeShapeType="1"/>
          </p:cNvSpPr>
          <p:nvPr/>
        </p:nvSpPr>
        <p:spPr bwMode="auto">
          <a:xfrm flipH="1" flipV="1">
            <a:off x="1600200" y="2057400"/>
            <a:ext cx="48768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5" name="Line 11"/>
          <p:cNvSpPr>
            <a:spLocks noChangeShapeType="1"/>
          </p:cNvSpPr>
          <p:nvPr/>
        </p:nvSpPr>
        <p:spPr bwMode="auto">
          <a:xfrm flipH="1" flipV="1">
            <a:off x="1600200" y="4038600"/>
            <a:ext cx="47244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76" name="Text Box 12"/>
          <p:cNvSpPr txBox="1">
            <a:spLocks noChangeArrowheads="1"/>
          </p:cNvSpPr>
          <p:nvPr/>
        </p:nvSpPr>
        <p:spPr bwMode="auto">
          <a:xfrm>
            <a:off x="6400800" y="5257800"/>
            <a:ext cx="4111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400" b="1">
                <a:latin typeface="Times New Roman" panose="02020603050405020304" pitchFamily="18" charset="0"/>
              </a:rPr>
              <a:t>Q”</a:t>
            </a:r>
          </a:p>
        </p:txBody>
      </p:sp>
      <p:sp>
        <p:nvSpPr>
          <p:cNvPr id="62477" name="Text Box 13"/>
          <p:cNvSpPr txBox="1">
            <a:spLocks noChangeArrowheads="1"/>
          </p:cNvSpPr>
          <p:nvPr/>
        </p:nvSpPr>
        <p:spPr bwMode="auto">
          <a:xfrm>
            <a:off x="5943600" y="52578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400" b="1">
                <a:latin typeface="Times New Roman" panose="02020603050405020304" pitchFamily="18" charset="0"/>
              </a:rPr>
              <a:t>Q”-1</a:t>
            </a:r>
          </a:p>
        </p:txBody>
      </p:sp>
      <p:sp>
        <p:nvSpPr>
          <p:cNvPr id="62478" name="Text Box 14"/>
          <p:cNvSpPr txBox="1">
            <a:spLocks noChangeArrowheads="1"/>
          </p:cNvSpPr>
          <p:nvPr/>
        </p:nvSpPr>
        <p:spPr bwMode="auto">
          <a:xfrm>
            <a:off x="152400" y="1143000"/>
            <a:ext cx="1309688" cy="590550"/>
          </a:xfrm>
          <a:prstGeom prst="rect">
            <a:avLst/>
          </a:prstGeom>
          <a:solidFill>
            <a:schemeClr val="accent2"/>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solidFill>
                  <a:schemeClr val="bg1"/>
                </a:solidFill>
                <a:latin typeface="Times New Roman" panose="02020603050405020304" pitchFamily="18" charset="0"/>
              </a:rPr>
              <a:t>Disponibilità </a:t>
            </a:r>
          </a:p>
          <a:p>
            <a:pPr eaLnBrk="1" hangingPunct="1">
              <a:spcBef>
                <a:spcPct val="0"/>
              </a:spcBef>
              <a:buFontTx/>
              <a:buNone/>
            </a:pPr>
            <a:r>
              <a:rPr lang="it-IT" altLang="it-IT" sz="1600">
                <a:solidFill>
                  <a:schemeClr val="bg1"/>
                </a:solidFill>
                <a:latin typeface="Times New Roman" panose="02020603050405020304" pitchFamily="18" charset="0"/>
              </a:rPr>
              <a:t>a vendere Q”</a:t>
            </a:r>
          </a:p>
        </p:txBody>
      </p:sp>
      <p:sp>
        <p:nvSpPr>
          <p:cNvPr id="62479" name="Text Box 15"/>
          <p:cNvSpPr txBox="1">
            <a:spLocks noChangeArrowheads="1"/>
          </p:cNvSpPr>
          <p:nvPr/>
        </p:nvSpPr>
        <p:spPr bwMode="auto">
          <a:xfrm>
            <a:off x="0" y="2362200"/>
            <a:ext cx="1450975" cy="590550"/>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Disponibilità a </a:t>
            </a:r>
          </a:p>
          <a:p>
            <a:pPr eaLnBrk="1" hangingPunct="1">
              <a:spcBef>
                <a:spcPct val="0"/>
              </a:spcBef>
              <a:buFontTx/>
              <a:buNone/>
            </a:pPr>
            <a:r>
              <a:rPr lang="it-IT" altLang="it-IT" sz="1600">
                <a:latin typeface="Times New Roman" panose="02020603050405020304" pitchFamily="18" charset="0"/>
              </a:rPr>
              <a:t>vendere Q” - 1</a:t>
            </a:r>
          </a:p>
        </p:txBody>
      </p:sp>
      <p:cxnSp>
        <p:nvCxnSpPr>
          <p:cNvPr id="62480" name="AutoShape 16"/>
          <p:cNvCxnSpPr>
            <a:cxnSpLocks noChangeShapeType="1"/>
            <a:stCxn id="62478" idx="2"/>
          </p:cNvCxnSpPr>
          <p:nvPr/>
        </p:nvCxnSpPr>
        <p:spPr bwMode="auto">
          <a:xfrm>
            <a:off x="808038" y="1733550"/>
            <a:ext cx="792162" cy="3238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2481" name="Text Box 17"/>
          <p:cNvSpPr txBox="1">
            <a:spLocks noChangeArrowheads="1"/>
          </p:cNvSpPr>
          <p:nvPr/>
        </p:nvSpPr>
        <p:spPr bwMode="auto">
          <a:xfrm>
            <a:off x="1371600" y="609600"/>
            <a:ext cx="490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2400">
                <a:latin typeface="Times New Roman" panose="02020603050405020304" pitchFamily="18" charset="0"/>
              </a:rPr>
              <a:t>P</a:t>
            </a:r>
          </a:p>
        </p:txBody>
      </p:sp>
      <p:sp>
        <p:nvSpPr>
          <p:cNvPr id="62482" name="Text Box 18"/>
          <p:cNvSpPr txBox="1">
            <a:spLocks noChangeArrowheads="1"/>
          </p:cNvSpPr>
          <p:nvPr/>
        </p:nvSpPr>
        <p:spPr bwMode="auto">
          <a:xfrm>
            <a:off x="7620000" y="5105400"/>
            <a:ext cx="490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2400">
                <a:latin typeface="Times New Roman" panose="02020603050405020304" pitchFamily="18" charset="0"/>
              </a:rPr>
              <a:t>Q</a:t>
            </a:r>
          </a:p>
        </p:txBody>
      </p:sp>
      <p:sp>
        <p:nvSpPr>
          <p:cNvPr id="62483" name="Text Box 19"/>
          <p:cNvSpPr txBox="1">
            <a:spLocks noChangeArrowheads="1"/>
          </p:cNvSpPr>
          <p:nvPr/>
        </p:nvSpPr>
        <p:spPr bwMode="auto">
          <a:xfrm>
            <a:off x="0" y="4495800"/>
            <a:ext cx="1309688" cy="590550"/>
          </a:xfrm>
          <a:prstGeom prst="rect">
            <a:avLst/>
          </a:prstGeom>
          <a:solidFill>
            <a:schemeClr val="accent2"/>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solidFill>
                  <a:schemeClr val="bg1"/>
                </a:solidFill>
                <a:latin typeface="Times New Roman" panose="02020603050405020304" pitchFamily="18" charset="0"/>
              </a:rPr>
              <a:t>Disponibilità </a:t>
            </a:r>
          </a:p>
          <a:p>
            <a:pPr eaLnBrk="1" hangingPunct="1">
              <a:spcBef>
                <a:spcPct val="0"/>
              </a:spcBef>
              <a:buFontTx/>
              <a:buNone/>
            </a:pPr>
            <a:r>
              <a:rPr lang="it-IT" altLang="it-IT" sz="1600">
                <a:solidFill>
                  <a:schemeClr val="bg1"/>
                </a:solidFill>
                <a:latin typeface="Times New Roman" panose="02020603050405020304" pitchFamily="18" charset="0"/>
              </a:rPr>
              <a:t>a pagare Q”</a:t>
            </a:r>
          </a:p>
        </p:txBody>
      </p:sp>
      <p:sp>
        <p:nvSpPr>
          <p:cNvPr id="62484" name="Text Box 20"/>
          <p:cNvSpPr txBox="1">
            <a:spLocks noChangeArrowheads="1"/>
          </p:cNvSpPr>
          <p:nvPr/>
        </p:nvSpPr>
        <p:spPr bwMode="auto">
          <a:xfrm>
            <a:off x="0" y="3276600"/>
            <a:ext cx="1447800" cy="590550"/>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Disponibilità a </a:t>
            </a:r>
          </a:p>
          <a:p>
            <a:pPr eaLnBrk="1" hangingPunct="1">
              <a:spcBef>
                <a:spcPct val="0"/>
              </a:spcBef>
              <a:buFontTx/>
              <a:buNone/>
            </a:pPr>
            <a:r>
              <a:rPr lang="it-IT" altLang="it-IT" sz="1600">
                <a:latin typeface="Times New Roman" panose="02020603050405020304" pitchFamily="18" charset="0"/>
              </a:rPr>
              <a:t>pagare Q” - 1</a:t>
            </a:r>
          </a:p>
        </p:txBody>
      </p:sp>
      <p:sp>
        <p:nvSpPr>
          <p:cNvPr id="62485" name="Line 21"/>
          <p:cNvSpPr>
            <a:spLocks noChangeShapeType="1"/>
          </p:cNvSpPr>
          <p:nvPr/>
        </p:nvSpPr>
        <p:spPr bwMode="auto">
          <a:xfrm flipV="1">
            <a:off x="914400" y="2209800"/>
            <a:ext cx="6858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86" name="Line 22"/>
          <p:cNvSpPr>
            <a:spLocks noChangeShapeType="1"/>
          </p:cNvSpPr>
          <p:nvPr/>
        </p:nvSpPr>
        <p:spPr bwMode="auto">
          <a:xfrm flipV="1">
            <a:off x="838200" y="4267200"/>
            <a:ext cx="7620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487" name="Text Box 23"/>
          <p:cNvSpPr txBox="1">
            <a:spLocks noChangeArrowheads="1"/>
          </p:cNvSpPr>
          <p:nvPr/>
        </p:nvSpPr>
        <p:spPr bwMode="auto">
          <a:xfrm>
            <a:off x="6781800" y="1676400"/>
            <a:ext cx="844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800">
                <a:latin typeface="Times New Roman" panose="02020603050405020304" pitchFamily="18" charset="0"/>
              </a:rPr>
              <a:t>Offerta</a:t>
            </a:r>
          </a:p>
        </p:txBody>
      </p:sp>
      <p:sp>
        <p:nvSpPr>
          <p:cNvPr id="62488" name="Text Box 24"/>
          <p:cNvSpPr txBox="1">
            <a:spLocks noChangeArrowheads="1"/>
          </p:cNvSpPr>
          <p:nvPr/>
        </p:nvSpPr>
        <p:spPr bwMode="auto">
          <a:xfrm>
            <a:off x="7086600" y="4343400"/>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800">
                <a:latin typeface="Times New Roman" panose="02020603050405020304" pitchFamily="18" charset="0"/>
              </a:rPr>
              <a:t>Domanda</a:t>
            </a:r>
          </a:p>
        </p:txBody>
      </p:sp>
      <p:sp>
        <p:nvSpPr>
          <p:cNvPr id="62489" name="Text Box 25"/>
          <p:cNvSpPr txBox="1">
            <a:spLocks noChangeArrowheads="1"/>
          </p:cNvSpPr>
          <p:nvPr/>
        </p:nvSpPr>
        <p:spPr bwMode="auto">
          <a:xfrm>
            <a:off x="6324600" y="1752600"/>
            <a:ext cx="33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A</a:t>
            </a:r>
          </a:p>
        </p:txBody>
      </p:sp>
      <p:sp>
        <p:nvSpPr>
          <p:cNvPr id="62490" name="Oval 26"/>
          <p:cNvSpPr>
            <a:spLocks noChangeArrowheads="1"/>
          </p:cNvSpPr>
          <p:nvPr/>
        </p:nvSpPr>
        <p:spPr bwMode="auto">
          <a:xfrm>
            <a:off x="6477000" y="20574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2491" name="Oval 27"/>
          <p:cNvSpPr>
            <a:spLocks noChangeArrowheads="1"/>
          </p:cNvSpPr>
          <p:nvPr/>
        </p:nvSpPr>
        <p:spPr bwMode="auto">
          <a:xfrm>
            <a:off x="6553200" y="41910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2492" name="Oval 28"/>
          <p:cNvSpPr>
            <a:spLocks noChangeArrowheads="1"/>
          </p:cNvSpPr>
          <p:nvPr/>
        </p:nvSpPr>
        <p:spPr bwMode="auto">
          <a:xfrm>
            <a:off x="6248400" y="22098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2493" name="Oval 29"/>
          <p:cNvSpPr>
            <a:spLocks noChangeArrowheads="1"/>
          </p:cNvSpPr>
          <p:nvPr/>
        </p:nvSpPr>
        <p:spPr bwMode="auto">
          <a:xfrm>
            <a:off x="6248400" y="40386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2494" name="Text Box 30"/>
          <p:cNvSpPr txBox="1">
            <a:spLocks noChangeArrowheads="1"/>
          </p:cNvSpPr>
          <p:nvPr/>
        </p:nvSpPr>
        <p:spPr bwMode="auto">
          <a:xfrm>
            <a:off x="6019800" y="1981200"/>
            <a:ext cx="33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C</a:t>
            </a:r>
          </a:p>
        </p:txBody>
      </p:sp>
      <p:sp>
        <p:nvSpPr>
          <p:cNvPr id="62495" name="Text Box 31"/>
          <p:cNvSpPr txBox="1">
            <a:spLocks noChangeArrowheads="1"/>
          </p:cNvSpPr>
          <p:nvPr/>
        </p:nvSpPr>
        <p:spPr bwMode="auto">
          <a:xfrm>
            <a:off x="6553200" y="3962400"/>
            <a:ext cx="304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B</a:t>
            </a:r>
          </a:p>
        </p:txBody>
      </p:sp>
      <p:sp>
        <p:nvSpPr>
          <p:cNvPr id="62496" name="Text Box 32"/>
          <p:cNvSpPr txBox="1">
            <a:spLocks noChangeArrowheads="1"/>
          </p:cNvSpPr>
          <p:nvPr/>
        </p:nvSpPr>
        <p:spPr bwMode="auto">
          <a:xfrm>
            <a:off x="6096000" y="3733800"/>
            <a:ext cx="33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D</a:t>
            </a:r>
          </a:p>
        </p:txBody>
      </p:sp>
      <p:sp>
        <p:nvSpPr>
          <p:cNvPr id="62497" name="Oval 33"/>
          <p:cNvSpPr>
            <a:spLocks noChangeArrowheads="1"/>
          </p:cNvSpPr>
          <p:nvPr/>
        </p:nvSpPr>
        <p:spPr bwMode="auto">
          <a:xfrm>
            <a:off x="4876800" y="3124200"/>
            <a:ext cx="76200" cy="762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2498" name="Text Box 34"/>
          <p:cNvSpPr txBox="1">
            <a:spLocks noChangeArrowheads="1"/>
          </p:cNvSpPr>
          <p:nvPr/>
        </p:nvSpPr>
        <p:spPr bwMode="auto">
          <a:xfrm>
            <a:off x="4724400" y="2743200"/>
            <a:ext cx="3190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b="1">
                <a:latin typeface="Times New Roman" panose="02020603050405020304" pitchFamily="18" charset="0"/>
              </a:rPr>
              <a:t>E</a:t>
            </a:r>
          </a:p>
        </p:txBody>
      </p:sp>
      <p:sp>
        <p:nvSpPr>
          <p:cNvPr id="62499" name="Line 35"/>
          <p:cNvSpPr>
            <a:spLocks noChangeShapeType="1"/>
          </p:cNvSpPr>
          <p:nvPr/>
        </p:nvSpPr>
        <p:spPr bwMode="auto">
          <a:xfrm>
            <a:off x="1600200" y="3124200"/>
            <a:ext cx="32766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500" name="Line 36"/>
          <p:cNvSpPr>
            <a:spLocks noChangeShapeType="1"/>
          </p:cNvSpPr>
          <p:nvPr/>
        </p:nvSpPr>
        <p:spPr bwMode="auto">
          <a:xfrm>
            <a:off x="4876800" y="3200400"/>
            <a:ext cx="0" cy="20574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501" name="Text Box 37"/>
          <p:cNvSpPr txBox="1">
            <a:spLocks noChangeArrowheads="1"/>
          </p:cNvSpPr>
          <p:nvPr/>
        </p:nvSpPr>
        <p:spPr bwMode="auto">
          <a:xfrm>
            <a:off x="1219200" y="2971800"/>
            <a:ext cx="3984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P*</a:t>
            </a:r>
          </a:p>
        </p:txBody>
      </p:sp>
      <p:sp>
        <p:nvSpPr>
          <p:cNvPr id="62502" name="Text Box 38"/>
          <p:cNvSpPr txBox="1">
            <a:spLocks noChangeArrowheads="1"/>
          </p:cNvSpPr>
          <p:nvPr/>
        </p:nvSpPr>
        <p:spPr bwMode="auto">
          <a:xfrm>
            <a:off x="4724400" y="5181600"/>
            <a:ext cx="431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Q*</a:t>
            </a:r>
          </a:p>
        </p:txBody>
      </p:sp>
      <p:sp>
        <p:nvSpPr>
          <p:cNvPr id="62503" name="Text Box 39"/>
          <p:cNvSpPr txBox="1">
            <a:spLocks noChangeArrowheads="1"/>
          </p:cNvSpPr>
          <p:nvPr/>
        </p:nvSpPr>
        <p:spPr bwMode="auto">
          <a:xfrm>
            <a:off x="152400" y="5543550"/>
            <a:ext cx="8839200"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sz="1600">
                <a:latin typeface="Times New Roman" panose="02020603050405020304" pitchFamily="18" charset="0"/>
              </a:rPr>
              <a:t>Scambiare </a:t>
            </a:r>
            <a:r>
              <a:rPr lang="it-IT" altLang="it-IT" sz="1600" u="sng">
                <a:latin typeface="Times New Roman" panose="02020603050405020304" pitchFamily="18" charset="0"/>
              </a:rPr>
              <a:t>oltre</a:t>
            </a:r>
            <a:r>
              <a:rPr lang="it-IT" altLang="it-IT" sz="1600">
                <a:latin typeface="Times New Roman" panose="02020603050405020304" pitchFamily="18" charset="0"/>
              </a:rPr>
              <a:t> Q* non massimizza il benessere sociale. Infatti, se partiamo da Q” e riduciamo lo scambio di una  unità (da Q” a Q”</a:t>
            </a:r>
            <a:r>
              <a:rPr lang="it-IT" altLang="it-IT" sz="1600">
                <a:latin typeface="Times New Roman" panose="02020603050405020304" pitchFamily="18" charset="0"/>
                <a:cs typeface="Times New Roman" panose="02020603050405020304" pitchFamily="18" charset="0"/>
              </a:rPr>
              <a:t>–</a:t>
            </a:r>
            <a:r>
              <a:rPr lang="it-IT" altLang="it-IT" sz="1600">
                <a:latin typeface="Times New Roman" panose="02020603050405020304" pitchFamily="18" charset="0"/>
              </a:rPr>
              <a:t>1), la disponibilità a pagare rimane </a:t>
            </a:r>
            <a:r>
              <a:rPr lang="it-IT" altLang="it-IT" sz="1600" u="sng">
                <a:latin typeface="Times New Roman" panose="02020603050405020304" pitchFamily="18" charset="0"/>
              </a:rPr>
              <a:t>minore</a:t>
            </a:r>
            <a:r>
              <a:rPr lang="it-IT" altLang="it-IT" sz="1600">
                <a:latin typeface="Times New Roman" panose="02020603050405020304" pitchFamily="18" charset="0"/>
              </a:rPr>
              <a:t> della disponibilità a vendere. Si tratta quindi di uno scambio che </a:t>
            </a:r>
            <a:r>
              <a:rPr lang="it-IT" altLang="it-IT" sz="1600" u="sng">
                <a:latin typeface="Times New Roman" panose="02020603050405020304" pitchFamily="18" charset="0"/>
              </a:rPr>
              <a:t>non</a:t>
            </a:r>
            <a:r>
              <a:rPr lang="it-IT" altLang="it-IT" sz="1600">
                <a:latin typeface="Times New Roman" panose="02020603050405020304" pitchFamily="18" charset="0"/>
              </a:rPr>
              <a:t> può realizzarsi perché </a:t>
            </a:r>
            <a:r>
              <a:rPr lang="it-IT" altLang="it-IT" sz="1600" u="sng">
                <a:latin typeface="Times New Roman" panose="02020603050405020304" pitchFamily="18" charset="0"/>
              </a:rPr>
              <a:t>ridurrebbe</a:t>
            </a:r>
            <a:r>
              <a:rPr lang="it-IT" altLang="it-IT" sz="1600">
                <a:latin typeface="Times New Roman" panose="02020603050405020304" pitchFamily="18" charset="0"/>
              </a:rPr>
              <a:t> il benessere sociale. Lo stesso vale se diminuiamo lo scambio, sempre di una unità alla volta, fino a Q*. Dato che, per lo step 1, neppure scambiare </a:t>
            </a:r>
            <a:r>
              <a:rPr lang="it-IT" altLang="it-IT" sz="1600" u="sng">
                <a:latin typeface="Times New Roman" panose="02020603050405020304" pitchFamily="18" charset="0"/>
              </a:rPr>
              <a:t>meno</a:t>
            </a:r>
            <a:r>
              <a:rPr lang="it-IT" altLang="it-IT" sz="1600">
                <a:latin typeface="Times New Roman" panose="02020603050405020304" pitchFamily="18" charset="0"/>
              </a:rPr>
              <a:t> di Q* è efficiente, concludiamo che il benessere sociale è </a:t>
            </a:r>
            <a:r>
              <a:rPr lang="it-IT" altLang="it-IT" sz="1600" u="sng">
                <a:latin typeface="Times New Roman" panose="02020603050405020304" pitchFamily="18" charset="0"/>
              </a:rPr>
              <a:t>massimo</a:t>
            </a:r>
            <a:r>
              <a:rPr lang="it-IT" altLang="it-IT" sz="1600">
                <a:latin typeface="Times New Roman" panose="02020603050405020304" pitchFamily="18" charset="0"/>
              </a:rPr>
              <a:t> per Q*.</a:t>
            </a:r>
          </a:p>
        </p:txBody>
      </p:sp>
      <p:sp>
        <p:nvSpPr>
          <p:cNvPr id="62504" name="Line 40"/>
          <p:cNvSpPr>
            <a:spLocks noChangeShapeType="1"/>
          </p:cNvSpPr>
          <p:nvPr/>
        </p:nvSpPr>
        <p:spPr bwMode="auto">
          <a:xfrm>
            <a:off x="3200400" y="52578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505" name="Text Box 41"/>
          <p:cNvSpPr txBox="1">
            <a:spLocks noChangeArrowheads="1"/>
          </p:cNvSpPr>
          <p:nvPr/>
        </p:nvSpPr>
        <p:spPr bwMode="auto">
          <a:xfrm>
            <a:off x="2362200" y="304800"/>
            <a:ext cx="6326188" cy="588963"/>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it-IT">
                <a:latin typeface="Times New Roman" panose="02020603050405020304" pitchFamily="18" charset="0"/>
              </a:rPr>
              <a:t>Dimostrazione del “teorema” – step 2</a:t>
            </a:r>
          </a:p>
        </p:txBody>
      </p:sp>
      <p:sp>
        <p:nvSpPr>
          <p:cNvPr id="62506" name="Line 42"/>
          <p:cNvSpPr>
            <a:spLocks noChangeShapeType="1"/>
          </p:cNvSpPr>
          <p:nvPr/>
        </p:nvSpPr>
        <p:spPr bwMode="auto">
          <a:xfrm>
            <a:off x="685800" y="3886200"/>
            <a:ext cx="8382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507" name="Line 43"/>
          <p:cNvSpPr>
            <a:spLocks noChangeShapeType="1"/>
          </p:cNvSpPr>
          <p:nvPr/>
        </p:nvSpPr>
        <p:spPr bwMode="auto">
          <a:xfrm flipH="1">
            <a:off x="6324600" y="27432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2508" name="Line 44"/>
          <p:cNvSpPr>
            <a:spLocks noChangeShapeType="1"/>
          </p:cNvSpPr>
          <p:nvPr/>
        </p:nvSpPr>
        <p:spPr bwMode="auto">
          <a:xfrm flipH="1">
            <a:off x="6324600" y="49530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solidFill>
          <a:srgbClr val="BADDE1"/>
        </a:solidFill>
        <a:effectLst/>
      </p:bgPr>
    </p:bg>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451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451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4517" name="Rectangle 5"/>
          <p:cNvSpPr>
            <a:spLocks noGrp="1" noChangeArrowheads="1"/>
          </p:cNvSpPr>
          <p:nvPr>
            <p:ph type="title"/>
          </p:nvPr>
        </p:nvSpPr>
        <p:spPr>
          <a:xfrm>
            <a:off x="457200" y="274638"/>
            <a:ext cx="8229600" cy="39211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Perché il Mercato fallisce?</a:t>
            </a:r>
          </a:p>
        </p:txBody>
      </p:sp>
      <p:sp>
        <p:nvSpPr>
          <p:cNvPr id="65542" name="Rectangle 6"/>
          <p:cNvSpPr>
            <a:spLocks noGrp="1" noChangeArrowheads="1"/>
          </p:cNvSpPr>
          <p:nvPr>
            <p:ph type="body" idx="1"/>
          </p:nvPr>
        </p:nvSpPr>
        <p:spPr>
          <a:xfrm>
            <a:off x="0" y="836613"/>
            <a:ext cx="9144000" cy="602138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it-IT" altLang="it-IT" sz="2400"/>
              <a:t>Il Mercato (inteso nel senso del meccanismo generale) fallisce in presenza di almeno uno dei seguenti fenomeni:</a:t>
            </a:r>
          </a:p>
          <a:p>
            <a:pPr lvl="1" eaLnBrk="1" hangingPunct="1">
              <a:lnSpc>
                <a:spcPct val="80000"/>
              </a:lnSpc>
            </a:pPr>
            <a:r>
              <a:rPr lang="it-IT" altLang="it-IT" sz="2400"/>
              <a:t>Esternalità</a:t>
            </a:r>
          </a:p>
          <a:p>
            <a:pPr lvl="1" eaLnBrk="1" hangingPunct="1">
              <a:lnSpc>
                <a:spcPct val="80000"/>
              </a:lnSpc>
            </a:pPr>
            <a:r>
              <a:rPr lang="it-IT" altLang="it-IT" sz="2400"/>
              <a:t>Asimmetrie informative </a:t>
            </a:r>
          </a:p>
          <a:p>
            <a:pPr lvl="1" eaLnBrk="1" hangingPunct="1">
              <a:lnSpc>
                <a:spcPct val="80000"/>
              </a:lnSpc>
            </a:pPr>
            <a:r>
              <a:rPr lang="it-IT" altLang="it-IT" sz="2400"/>
              <a:t>Potere di mercato</a:t>
            </a:r>
          </a:p>
          <a:p>
            <a:pPr eaLnBrk="1" hangingPunct="1">
              <a:lnSpc>
                <a:spcPct val="80000"/>
              </a:lnSpc>
            </a:pPr>
            <a:r>
              <a:rPr lang="it-IT" altLang="it-IT" sz="2400"/>
              <a:t>Le tre cause, apparentemente slegate tra loro, possono in realtà essere tutte ricondotte ad un fenomeno comune, la c.d. </a:t>
            </a:r>
            <a:r>
              <a:rPr lang="it-IT" altLang="it-IT" sz="2400">
                <a:solidFill>
                  <a:srgbClr val="FC0128"/>
                </a:solidFill>
              </a:rPr>
              <a:t>incompletezza della struttura dei mercati.</a:t>
            </a:r>
          </a:p>
          <a:p>
            <a:pPr eaLnBrk="1" hangingPunct="1">
              <a:lnSpc>
                <a:spcPct val="80000"/>
              </a:lnSpc>
            </a:pPr>
            <a:r>
              <a:rPr lang="it-IT" altLang="it-IT" sz="2400"/>
              <a:t>Con tale espressione si intende l’assenza nel Mercato di uno o più mercati rilevanti, cioè di “luoghi istituzionali” dove siano possibili scambi che, se realizzati, consentirebbero di raggiungere comunque il massimo benessere sociale.</a:t>
            </a:r>
          </a:p>
          <a:p>
            <a:pPr eaLnBrk="1" hangingPunct="1">
              <a:lnSpc>
                <a:spcPct val="80000"/>
              </a:lnSpc>
            </a:pPr>
            <a:r>
              <a:rPr lang="it-IT" altLang="it-IT" sz="2400"/>
              <a:t>In altre parole, il Mercato fallisce perché nel sistema economico </a:t>
            </a:r>
            <a:r>
              <a:rPr lang="it-IT" altLang="it-IT" sz="2400" u="sng"/>
              <a:t>non ci sono abbastanza mercati</a:t>
            </a:r>
            <a:r>
              <a:rPr lang="it-IT" altLang="it-IT" sz="2400"/>
              <a:t>, cioè perché mancano le regole e/o le istituzioni che consentono di realizzare tutti gli scambi mutuamente vantaggiosi.</a:t>
            </a:r>
          </a:p>
          <a:p>
            <a:pPr eaLnBrk="1" hangingPunct="1">
              <a:lnSpc>
                <a:spcPct val="80000"/>
              </a:lnSpc>
            </a:pPr>
            <a:r>
              <a:rPr lang="it-IT" altLang="it-IT" sz="2400"/>
              <a:t>Quindi, la migliore terapia per curare il fallimento del Mercato è ... ancora più mercati!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542">
                                            <p:txEl>
                                              <p:pRg st="0" end="0"/>
                                            </p:txEl>
                                          </p:spTgt>
                                        </p:tgtEl>
                                        <p:attrNameLst>
                                          <p:attrName>style.visibility</p:attrName>
                                        </p:attrNameLst>
                                      </p:cBhvr>
                                      <p:to>
                                        <p:strVal val="visible"/>
                                      </p:to>
                                    </p:set>
                                    <p:animEffect transition="in" filter="wipe(left)">
                                      <p:cBhvr>
                                        <p:cTn id="7" dur="500"/>
                                        <p:tgtEl>
                                          <p:spTgt spid="65542">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5542">
                                            <p:txEl>
                                              <p:pRg st="1" end="1"/>
                                            </p:txEl>
                                          </p:spTgt>
                                        </p:tgtEl>
                                        <p:attrNameLst>
                                          <p:attrName>style.visibility</p:attrName>
                                        </p:attrNameLst>
                                      </p:cBhvr>
                                      <p:to>
                                        <p:strVal val="visible"/>
                                      </p:to>
                                    </p:set>
                                    <p:animEffect transition="in" filter="wipe(left)">
                                      <p:cBhvr>
                                        <p:cTn id="10" dur="500"/>
                                        <p:tgtEl>
                                          <p:spTgt spid="65542">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65542">
                                            <p:txEl>
                                              <p:pRg st="2" end="2"/>
                                            </p:txEl>
                                          </p:spTgt>
                                        </p:tgtEl>
                                        <p:attrNameLst>
                                          <p:attrName>style.visibility</p:attrName>
                                        </p:attrNameLst>
                                      </p:cBhvr>
                                      <p:to>
                                        <p:strVal val="visible"/>
                                      </p:to>
                                    </p:set>
                                    <p:animEffect transition="in" filter="wipe(left)">
                                      <p:cBhvr>
                                        <p:cTn id="13" dur="500"/>
                                        <p:tgtEl>
                                          <p:spTgt spid="65542">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65542">
                                            <p:txEl>
                                              <p:pRg st="3" end="3"/>
                                            </p:txEl>
                                          </p:spTgt>
                                        </p:tgtEl>
                                        <p:attrNameLst>
                                          <p:attrName>style.visibility</p:attrName>
                                        </p:attrNameLst>
                                      </p:cBhvr>
                                      <p:to>
                                        <p:strVal val="visible"/>
                                      </p:to>
                                    </p:set>
                                    <p:animEffect transition="in" filter="wipe(left)">
                                      <p:cBhvr>
                                        <p:cTn id="16" dur="500"/>
                                        <p:tgtEl>
                                          <p:spTgt spid="65542">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65542">
                                            <p:txEl>
                                              <p:pRg st="4" end="4"/>
                                            </p:txEl>
                                          </p:spTgt>
                                        </p:tgtEl>
                                        <p:attrNameLst>
                                          <p:attrName>style.visibility</p:attrName>
                                        </p:attrNameLst>
                                      </p:cBhvr>
                                      <p:to>
                                        <p:strVal val="visible"/>
                                      </p:to>
                                    </p:set>
                                    <p:animEffect transition="in" filter="wipe(left)">
                                      <p:cBhvr>
                                        <p:cTn id="21" dur="500"/>
                                        <p:tgtEl>
                                          <p:spTgt spid="65542">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65542">
                                            <p:txEl>
                                              <p:pRg st="5" end="5"/>
                                            </p:txEl>
                                          </p:spTgt>
                                        </p:tgtEl>
                                        <p:attrNameLst>
                                          <p:attrName>style.visibility</p:attrName>
                                        </p:attrNameLst>
                                      </p:cBhvr>
                                      <p:to>
                                        <p:strVal val="visible"/>
                                      </p:to>
                                    </p:set>
                                    <p:animEffect transition="in" filter="wipe(left)">
                                      <p:cBhvr>
                                        <p:cTn id="26" dur="500"/>
                                        <p:tgtEl>
                                          <p:spTgt spid="65542">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65542">
                                            <p:txEl>
                                              <p:pRg st="6" end="6"/>
                                            </p:txEl>
                                          </p:spTgt>
                                        </p:tgtEl>
                                        <p:attrNameLst>
                                          <p:attrName>style.visibility</p:attrName>
                                        </p:attrNameLst>
                                      </p:cBhvr>
                                      <p:to>
                                        <p:strVal val="visible"/>
                                      </p:to>
                                    </p:set>
                                    <p:animEffect transition="in" filter="wipe(left)">
                                      <p:cBhvr>
                                        <p:cTn id="31" dur="500"/>
                                        <p:tgtEl>
                                          <p:spTgt spid="65542">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65542">
                                            <p:txEl>
                                              <p:pRg st="7" end="7"/>
                                            </p:txEl>
                                          </p:spTgt>
                                        </p:tgtEl>
                                        <p:attrNameLst>
                                          <p:attrName>style.visibility</p:attrName>
                                        </p:attrNameLst>
                                      </p:cBhvr>
                                      <p:to>
                                        <p:strVal val="visible"/>
                                      </p:to>
                                    </p:set>
                                    <p:animEffect transition="in" filter="wipe(left)">
                                      <p:cBhvr>
                                        <p:cTn id="36" dur="500"/>
                                        <p:tgtEl>
                                          <p:spTgt spid="6554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solidFill>
          <a:srgbClr val="BADDE1"/>
        </a:solidFill>
        <a:effectLst/>
      </p:bgPr>
    </p:bg>
    <p:spTree>
      <p:nvGrpSpPr>
        <p:cNvPr id="1" name=""/>
        <p:cNvGrpSpPr/>
        <p:nvPr/>
      </p:nvGrpSpPr>
      <p:grpSpPr>
        <a:xfrm>
          <a:off x="0" y="0"/>
          <a:ext cx="0" cy="0"/>
          <a:chOff x="0" y="0"/>
          <a:chExt cx="0" cy="0"/>
        </a:xfrm>
      </p:grpSpPr>
      <p:sp>
        <p:nvSpPr>
          <p:cNvPr id="972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72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728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728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7286" name="Rectangle 6"/>
          <p:cNvSpPr>
            <a:spLocks noGrp="1" noChangeArrowheads="1"/>
          </p:cNvSpPr>
          <p:nvPr>
            <p:ph type="title"/>
          </p:nvPr>
        </p:nvSpPr>
        <p:spPr>
          <a:xfrm>
            <a:off x="533400" y="66675"/>
            <a:ext cx="8077200" cy="914400"/>
          </a:xfrm>
          <a:noFill/>
        </p:spPr>
        <p:txBody>
          <a:bodyPr/>
          <a:lstStyle/>
          <a:p>
            <a:r>
              <a:rPr lang="it-IT" altLang="it-IT"/>
              <a:t>I prezzi come segnali allocativi</a:t>
            </a:r>
          </a:p>
        </p:txBody>
      </p:sp>
      <p:sp>
        <p:nvSpPr>
          <p:cNvPr id="120839" name="Rectangle 7"/>
          <p:cNvSpPr>
            <a:spLocks noGrp="1" noChangeArrowheads="1"/>
          </p:cNvSpPr>
          <p:nvPr>
            <p:ph type="body" idx="1"/>
          </p:nvPr>
        </p:nvSpPr>
        <p:spPr>
          <a:xfrm>
            <a:off x="152400" y="946150"/>
            <a:ext cx="8839200" cy="5562600"/>
          </a:xfrm>
          <a:noFill/>
        </p:spPr>
        <p:txBody>
          <a:bodyPr/>
          <a:lstStyle/>
          <a:p>
            <a:pPr>
              <a:tabLst>
                <a:tab pos="735013" algn="l"/>
              </a:tabLst>
            </a:pPr>
            <a:r>
              <a:rPr lang="it-IT" altLang="it-IT" dirty="0"/>
              <a:t>La maggior parte dei beni sono allocati attraverso il mercato: per tali beni i prezzi sono i </a:t>
            </a:r>
            <a:r>
              <a:rPr lang="it-IT" altLang="it-IT" u="sng" dirty="0"/>
              <a:t>segnali</a:t>
            </a:r>
            <a:r>
              <a:rPr lang="it-IT" altLang="it-IT" dirty="0"/>
              <a:t> che guidano le decisioni dei compratori e dei venditori rivelando i gusti e le capacità di ciascuno (= soluzione del problema informativo di H&amp;M).</a:t>
            </a:r>
          </a:p>
          <a:p>
            <a:pPr>
              <a:tabLst>
                <a:tab pos="735013" algn="l"/>
              </a:tabLst>
            </a:pPr>
            <a:r>
              <a:rPr lang="it-IT" altLang="it-IT" dirty="0"/>
              <a:t>Ma se un bene </a:t>
            </a:r>
            <a:r>
              <a:rPr lang="it-IT" altLang="it-IT" u="sng" dirty="0"/>
              <a:t>non ha un prezzo</a:t>
            </a:r>
            <a:r>
              <a:rPr lang="it-IT" altLang="it-IT" dirty="0"/>
              <a:t>, perché non esiste il relativo mercato, allora non vi è incentivo alla sua produzione, mentre i consumatori ne domandano una quantità eccessiva.</a:t>
            </a:r>
          </a:p>
          <a:p>
            <a:pPr>
              <a:tabLst>
                <a:tab pos="735013" algn="l"/>
              </a:tabLst>
            </a:pPr>
            <a:r>
              <a:rPr lang="it-IT" altLang="it-IT" dirty="0"/>
              <a:t>Un’altra possibilità è che il segnale dato dal prezzo sia “</a:t>
            </a:r>
            <a:r>
              <a:rPr lang="it-IT" altLang="it-IT" u="sng" dirty="0"/>
              <a:t>imperfetto</a:t>
            </a:r>
            <a:r>
              <a:rPr lang="it-IT" altLang="it-IT" dirty="0"/>
              <a:t>”, cioè insufficiente a guidare il comportamento del consumatore.  </a:t>
            </a:r>
          </a:p>
          <a:p>
            <a:pPr>
              <a:tabLst>
                <a:tab pos="735013" algn="l"/>
              </a:tabLst>
            </a:pPr>
            <a:r>
              <a:rPr lang="it-IT" altLang="it-IT" dirty="0"/>
              <a:t>In entrambi i casi il benessere sociale </a:t>
            </a:r>
            <a:r>
              <a:rPr lang="it-IT" altLang="it-IT" u="sng" dirty="0"/>
              <a:t>non</a:t>
            </a:r>
            <a:r>
              <a:rPr lang="it-IT" altLang="it-IT" dirty="0"/>
              <a:t> viene massimizzato: ancora una volta, il mercato “fallisce”. </a:t>
            </a:r>
          </a:p>
          <a:p>
            <a:pPr>
              <a:tabLst>
                <a:tab pos="735013" algn="l"/>
              </a:tabLst>
            </a:pPr>
            <a:r>
              <a:rPr lang="it-IT" altLang="it-IT" dirty="0"/>
              <a:t>L’intervento pubblico </a:t>
            </a:r>
            <a:r>
              <a:rPr lang="it-IT" altLang="it-IT" i="1" dirty="0"/>
              <a:t>può</a:t>
            </a:r>
            <a:r>
              <a:rPr lang="it-IT" altLang="it-IT" dirty="0"/>
              <a:t> (ma non necessariamente riesce a) rimediare a tale fallimento e promuovere il benessere sociale.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0839">
                                            <p:txEl>
                                              <p:pRg st="0" end="0"/>
                                            </p:txEl>
                                          </p:spTgt>
                                        </p:tgtEl>
                                        <p:attrNameLst>
                                          <p:attrName>style.visibility</p:attrName>
                                        </p:attrNameLst>
                                      </p:cBhvr>
                                      <p:to>
                                        <p:strVal val="visible"/>
                                      </p:to>
                                    </p:set>
                                    <p:animEffect transition="in" filter="wipe(left)">
                                      <p:cBhvr>
                                        <p:cTn id="7" dur="500"/>
                                        <p:tgtEl>
                                          <p:spTgt spid="1208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0839">
                                            <p:txEl>
                                              <p:pRg st="1" end="1"/>
                                            </p:txEl>
                                          </p:spTgt>
                                        </p:tgtEl>
                                        <p:attrNameLst>
                                          <p:attrName>style.visibility</p:attrName>
                                        </p:attrNameLst>
                                      </p:cBhvr>
                                      <p:to>
                                        <p:strVal val="visible"/>
                                      </p:to>
                                    </p:set>
                                    <p:animEffect transition="in" filter="wipe(left)">
                                      <p:cBhvr>
                                        <p:cTn id="12" dur="500"/>
                                        <p:tgtEl>
                                          <p:spTgt spid="1208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0839">
                                            <p:txEl>
                                              <p:pRg st="2" end="2"/>
                                            </p:txEl>
                                          </p:spTgt>
                                        </p:tgtEl>
                                        <p:attrNameLst>
                                          <p:attrName>style.visibility</p:attrName>
                                        </p:attrNameLst>
                                      </p:cBhvr>
                                      <p:to>
                                        <p:strVal val="visible"/>
                                      </p:to>
                                    </p:set>
                                    <p:animEffect transition="in" filter="wipe(left)">
                                      <p:cBhvr>
                                        <p:cTn id="17" dur="500"/>
                                        <p:tgtEl>
                                          <p:spTgt spid="1208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0839">
                                            <p:txEl>
                                              <p:pRg st="3" end="3"/>
                                            </p:txEl>
                                          </p:spTgt>
                                        </p:tgtEl>
                                        <p:attrNameLst>
                                          <p:attrName>style.visibility</p:attrName>
                                        </p:attrNameLst>
                                      </p:cBhvr>
                                      <p:to>
                                        <p:strVal val="visible"/>
                                      </p:to>
                                    </p:set>
                                    <p:animEffect transition="in" filter="wipe(left)">
                                      <p:cBhvr>
                                        <p:cTn id="22" dur="500"/>
                                        <p:tgtEl>
                                          <p:spTgt spid="1208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0839">
                                            <p:txEl>
                                              <p:pRg st="4" end="4"/>
                                            </p:txEl>
                                          </p:spTgt>
                                        </p:tgtEl>
                                        <p:attrNameLst>
                                          <p:attrName>style.visibility</p:attrName>
                                        </p:attrNameLst>
                                      </p:cBhvr>
                                      <p:to>
                                        <p:strVal val="visible"/>
                                      </p:to>
                                    </p:set>
                                    <p:animEffect transition="in" filter="wipe(left)">
                                      <p:cBhvr>
                                        <p:cTn id="27" dur="500"/>
                                        <p:tgtEl>
                                          <p:spTgt spid="1208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11188" y="188913"/>
            <a:ext cx="7772400" cy="838200"/>
          </a:xfrm>
        </p:spPr>
        <p:txBody>
          <a:bodyPr/>
          <a:lstStyle/>
          <a:p>
            <a:pPr eaLnBrk="1" hangingPunct="1"/>
            <a:r>
              <a:rPr lang="it-IT" altLang="it-IT" sz="3600"/>
              <a:t>Esternalità: una definizione</a:t>
            </a:r>
          </a:p>
        </p:txBody>
      </p:sp>
      <p:sp>
        <p:nvSpPr>
          <p:cNvPr id="66563" name="Rectangle 3"/>
          <p:cNvSpPr>
            <a:spLocks noGrp="1" noChangeArrowheads="1"/>
          </p:cNvSpPr>
          <p:nvPr>
            <p:ph type="body" idx="1"/>
          </p:nvPr>
        </p:nvSpPr>
        <p:spPr>
          <a:xfrm>
            <a:off x="179388" y="1125538"/>
            <a:ext cx="8839200" cy="5105400"/>
          </a:xfrm>
        </p:spPr>
        <p:txBody>
          <a:bodyPr/>
          <a:lstStyle/>
          <a:p>
            <a:pPr eaLnBrk="1" hangingPunct="1">
              <a:lnSpc>
                <a:spcPct val="90000"/>
              </a:lnSpc>
            </a:pPr>
            <a:r>
              <a:rPr lang="it-IT" altLang="it-IT" sz="2800"/>
              <a:t>Quando l’esito di una transazione di mercato condiziona il benessere di soggetti </a:t>
            </a:r>
            <a:r>
              <a:rPr lang="it-IT" altLang="it-IT" sz="2800" i="1"/>
              <a:t>non coinvolti</a:t>
            </a:r>
            <a:r>
              <a:rPr lang="it-IT" altLang="it-IT" sz="2800"/>
              <a:t> (o “terzi”: cioè diversi dal compratore e venditore), tale effetto viene detto </a:t>
            </a:r>
            <a:r>
              <a:rPr lang="it-IT" altLang="it-IT" sz="2800">
                <a:solidFill>
                  <a:srgbClr val="FC0128"/>
                </a:solidFill>
              </a:rPr>
              <a:t>esternalità</a:t>
            </a:r>
            <a:r>
              <a:rPr lang="it-IT" altLang="it-IT" sz="2800"/>
              <a:t>.</a:t>
            </a:r>
            <a:endParaRPr lang="it-IT" altLang="it-IT" sz="2800" i="1">
              <a:solidFill>
                <a:srgbClr val="9933FF"/>
              </a:solidFill>
            </a:endParaRPr>
          </a:p>
          <a:p>
            <a:pPr eaLnBrk="1" hangingPunct="1">
              <a:lnSpc>
                <a:spcPct val="90000"/>
              </a:lnSpc>
            </a:pPr>
            <a:r>
              <a:rPr lang="it-IT" altLang="it-IT" sz="2800"/>
              <a:t>La presenza di esternalità fa sì che il mercato </a:t>
            </a:r>
            <a:r>
              <a:rPr lang="it-IT" altLang="it-IT" sz="2800" u="sng"/>
              <a:t>non</a:t>
            </a:r>
            <a:r>
              <a:rPr lang="it-IT" altLang="it-IT" sz="2800"/>
              <a:t> raggiunga l’allocazione efficiente delle risorse.</a:t>
            </a:r>
          </a:p>
          <a:p>
            <a:pPr eaLnBrk="1" hangingPunct="1">
              <a:lnSpc>
                <a:spcPct val="90000"/>
              </a:lnSpc>
            </a:pPr>
            <a:r>
              <a:rPr lang="it-IT" altLang="it-IT" sz="2800"/>
              <a:t>Perché?</a:t>
            </a:r>
          </a:p>
          <a:p>
            <a:pPr lvl="1" eaLnBrk="1" hangingPunct="1">
              <a:lnSpc>
                <a:spcPct val="90000"/>
              </a:lnSpc>
            </a:pPr>
            <a:r>
              <a:rPr lang="it-IT" altLang="it-IT" sz="2400"/>
              <a:t>Perché in presenza di esternalità, dovremmo tenere conto </a:t>
            </a:r>
            <a:r>
              <a:rPr lang="it-IT" altLang="it-IT" sz="2400" u="sng"/>
              <a:t>anche</a:t>
            </a:r>
            <a:r>
              <a:rPr lang="it-IT" altLang="it-IT" sz="2400"/>
              <a:t> del benessere dei soggetti terzi (ovvero: l’interesse collettivo all’esito del mercato va al di là del benessere dei venditori e compratori direttamente coinvolti)…</a:t>
            </a:r>
          </a:p>
          <a:p>
            <a:pPr lvl="1" eaLnBrk="1" hangingPunct="1">
              <a:lnSpc>
                <a:spcPct val="90000"/>
              </a:lnSpc>
            </a:pPr>
            <a:r>
              <a:rPr lang="it-IT" altLang="it-IT" sz="2400"/>
              <a:t>…ma la transazione di mercato </a:t>
            </a:r>
            <a:r>
              <a:rPr lang="it-IT" altLang="it-IT" sz="2400" u="sng"/>
              <a:t>non</a:t>
            </a:r>
            <a:r>
              <a:rPr lang="it-IT" altLang="it-IT" sz="2400"/>
              <a:t> riesce a tenere conto di tale circostanza.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861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861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861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68614" name="Rectangle 6"/>
          <p:cNvSpPr>
            <a:spLocks noGrp="1" noChangeArrowheads="1"/>
          </p:cNvSpPr>
          <p:nvPr>
            <p:ph type="title"/>
          </p:nvPr>
        </p:nvSpPr>
        <p:spPr>
          <a:xfrm>
            <a:off x="457200" y="274638"/>
            <a:ext cx="82296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Esternalità positive e negative</a:t>
            </a:r>
          </a:p>
        </p:txBody>
      </p:sp>
      <p:sp>
        <p:nvSpPr>
          <p:cNvPr id="69639" name="Rectangle 7"/>
          <p:cNvSpPr>
            <a:spLocks noGrp="1" noChangeArrowheads="1"/>
          </p:cNvSpPr>
          <p:nvPr>
            <p:ph type="body" idx="1"/>
          </p:nvPr>
        </p:nvSpPr>
        <p:spPr>
          <a:xfrm>
            <a:off x="228600" y="1219200"/>
            <a:ext cx="8763000" cy="5181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it-IT">
                <a:solidFill>
                  <a:srgbClr val="FC0128"/>
                </a:solidFill>
              </a:rPr>
              <a:t>Esternalità positiva</a:t>
            </a:r>
            <a:r>
              <a:rPr lang="it-IT" altLang="it-IT"/>
              <a:t>: i benefici (non compensati) di cui godono agenti non coinvolti direttamente in una transazione </a:t>
            </a:r>
          </a:p>
          <a:p>
            <a:pPr eaLnBrk="1" hangingPunct="1">
              <a:lnSpc>
                <a:spcPct val="90000"/>
              </a:lnSpc>
              <a:buFontTx/>
              <a:buNone/>
            </a:pPr>
            <a:r>
              <a:rPr lang="it-IT" altLang="it-IT" sz="2800">
                <a:solidFill>
                  <a:schemeClr val="accent2"/>
                </a:solidFill>
                <a:latin typeface="Monotype Sorts" pitchFamily="2" charset="2"/>
              </a:rPr>
              <a:t>	</a:t>
            </a:r>
            <a:r>
              <a:rPr lang="it-IT" altLang="it-IT" sz="2800"/>
              <a:t> Esempio: alcune scoperte scientifiche</a:t>
            </a:r>
            <a:endParaRPr lang="it-IT" altLang="it-IT">
              <a:solidFill>
                <a:srgbClr val="FC0128"/>
              </a:solidFill>
            </a:endParaRPr>
          </a:p>
          <a:p>
            <a:pPr eaLnBrk="1" hangingPunct="1">
              <a:lnSpc>
                <a:spcPct val="90000"/>
              </a:lnSpc>
            </a:pPr>
            <a:r>
              <a:rPr lang="it-IT" altLang="it-IT">
                <a:solidFill>
                  <a:srgbClr val="FC0128"/>
                </a:solidFill>
              </a:rPr>
              <a:t>Esternalità negativa</a:t>
            </a:r>
            <a:r>
              <a:rPr lang="it-IT" altLang="it-IT"/>
              <a:t>: i costi (non compensati) che sono imposti ad agenti non direttamente coinvolti in una transazione.</a:t>
            </a:r>
          </a:p>
          <a:p>
            <a:pPr eaLnBrk="1" hangingPunct="1">
              <a:lnSpc>
                <a:spcPct val="90000"/>
              </a:lnSpc>
              <a:buFontTx/>
              <a:buNone/>
            </a:pPr>
            <a:r>
              <a:rPr lang="it-IT" altLang="it-IT" sz="2800">
                <a:solidFill>
                  <a:schemeClr val="accent2"/>
                </a:solidFill>
                <a:latin typeface="Monotype Sorts" pitchFamily="2" charset="2"/>
              </a:rPr>
              <a:t>	</a:t>
            </a:r>
            <a:r>
              <a:rPr lang="it-IT" altLang="it-IT" sz="2800"/>
              <a:t> Esempio: l’inquinamento</a:t>
            </a:r>
          </a:p>
          <a:p>
            <a:pPr eaLnBrk="1" hangingPunct="1">
              <a:lnSpc>
                <a:spcPct val="90000"/>
              </a:lnSpc>
            </a:pPr>
            <a:r>
              <a:rPr lang="it-IT" altLang="it-IT"/>
              <a:t>In ambo i casi il mercato “fallisce”, cioè non riesce da solo a garantire l’allocazione ottimale delle risorse.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639">
                                            <p:txEl>
                                              <p:pRg st="0" end="0"/>
                                            </p:txEl>
                                          </p:spTgt>
                                        </p:tgtEl>
                                        <p:attrNameLst>
                                          <p:attrName>style.visibility</p:attrName>
                                        </p:attrNameLst>
                                      </p:cBhvr>
                                      <p:to>
                                        <p:strVal val="visible"/>
                                      </p:to>
                                    </p:set>
                                    <p:animEffect transition="in" filter="wipe(left)">
                                      <p:cBhvr>
                                        <p:cTn id="7" dur="500"/>
                                        <p:tgtEl>
                                          <p:spTgt spid="696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9639">
                                            <p:txEl>
                                              <p:pRg st="1" end="1"/>
                                            </p:txEl>
                                          </p:spTgt>
                                        </p:tgtEl>
                                        <p:attrNameLst>
                                          <p:attrName>style.visibility</p:attrName>
                                        </p:attrNameLst>
                                      </p:cBhvr>
                                      <p:to>
                                        <p:strVal val="visible"/>
                                      </p:to>
                                    </p:set>
                                    <p:animEffect transition="in" filter="wipe(left)">
                                      <p:cBhvr>
                                        <p:cTn id="12" dur="500"/>
                                        <p:tgtEl>
                                          <p:spTgt spid="696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9639">
                                            <p:txEl>
                                              <p:pRg st="2" end="2"/>
                                            </p:txEl>
                                          </p:spTgt>
                                        </p:tgtEl>
                                        <p:attrNameLst>
                                          <p:attrName>style.visibility</p:attrName>
                                        </p:attrNameLst>
                                      </p:cBhvr>
                                      <p:to>
                                        <p:strVal val="visible"/>
                                      </p:to>
                                    </p:set>
                                    <p:animEffect transition="in" filter="wipe(left)">
                                      <p:cBhvr>
                                        <p:cTn id="17" dur="500"/>
                                        <p:tgtEl>
                                          <p:spTgt spid="696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9639">
                                            <p:txEl>
                                              <p:pRg st="3" end="3"/>
                                            </p:txEl>
                                          </p:spTgt>
                                        </p:tgtEl>
                                        <p:attrNameLst>
                                          <p:attrName>style.visibility</p:attrName>
                                        </p:attrNameLst>
                                      </p:cBhvr>
                                      <p:to>
                                        <p:strVal val="visible"/>
                                      </p:to>
                                    </p:set>
                                    <p:animEffect transition="in" filter="wipe(left)">
                                      <p:cBhvr>
                                        <p:cTn id="22" dur="500"/>
                                        <p:tgtEl>
                                          <p:spTgt spid="696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9639">
                                            <p:txEl>
                                              <p:pRg st="4" end="4"/>
                                            </p:txEl>
                                          </p:spTgt>
                                        </p:tgtEl>
                                        <p:attrNameLst>
                                          <p:attrName>style.visibility</p:attrName>
                                        </p:attrNameLst>
                                      </p:cBhvr>
                                      <p:to>
                                        <p:strVal val="visible"/>
                                      </p:to>
                                    </p:set>
                                    <p:animEffect transition="in" filter="wipe(left)">
                                      <p:cBhvr>
                                        <p:cTn id="27" dur="500"/>
                                        <p:tgtEl>
                                          <p:spTgt spid="696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9"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06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066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066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0662" name="Rectangle 6"/>
          <p:cNvSpPr>
            <a:spLocks noGrp="1" noChangeArrowheads="1"/>
          </p:cNvSpPr>
          <p:nvPr>
            <p:ph type="title"/>
          </p:nvPr>
        </p:nvSpPr>
        <p:spPr>
          <a:xfrm>
            <a:off x="179388" y="188913"/>
            <a:ext cx="8785225"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200"/>
              <a:t>Esternalità negative ed inefficienza del mercato</a:t>
            </a:r>
          </a:p>
        </p:txBody>
      </p:sp>
      <p:sp>
        <p:nvSpPr>
          <p:cNvPr id="71687" name="Rectangle 7"/>
          <p:cNvSpPr>
            <a:spLocks noGrp="1" noChangeArrowheads="1"/>
          </p:cNvSpPr>
          <p:nvPr>
            <p:ph type="body" idx="1"/>
          </p:nvPr>
        </p:nvSpPr>
        <p:spPr>
          <a:xfrm>
            <a:off x="250825" y="908050"/>
            <a:ext cx="8686800" cy="576103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738188" algn="l"/>
              </a:tabLst>
            </a:pPr>
            <a:r>
              <a:rPr lang="it-IT" altLang="it-IT" sz="2400"/>
              <a:t>In presenza di un’esternalità negativa, il mercato (cioè il prezzo) dà un segnale (o incentivo) </a:t>
            </a:r>
            <a:r>
              <a:rPr lang="it-IT" altLang="it-IT" sz="2400" u="sng"/>
              <a:t>sbagliato</a:t>
            </a:r>
            <a:r>
              <a:rPr lang="it-IT" altLang="it-IT" sz="2400"/>
              <a:t> a compratori e venditori riguardo a quanto domandare ed offrire. </a:t>
            </a:r>
          </a:p>
          <a:p>
            <a:pPr eaLnBrk="1" hangingPunct="1">
              <a:lnSpc>
                <a:spcPct val="90000"/>
              </a:lnSpc>
              <a:tabLst>
                <a:tab pos="738188" algn="l"/>
              </a:tabLst>
            </a:pPr>
            <a:r>
              <a:rPr lang="it-IT" altLang="it-IT" sz="2400"/>
              <a:t>Infatti le decisioni di compratori e venditori tengono conto solo dei </a:t>
            </a:r>
            <a:r>
              <a:rPr lang="it-IT" altLang="it-IT" sz="2400">
                <a:solidFill>
                  <a:srgbClr val="FC0128"/>
                </a:solidFill>
              </a:rPr>
              <a:t>costi opportunità </a:t>
            </a:r>
            <a:r>
              <a:rPr lang="it-IT" altLang="it-IT" sz="2400" u="sng">
                <a:solidFill>
                  <a:srgbClr val="FC0128"/>
                </a:solidFill>
              </a:rPr>
              <a:t>privati</a:t>
            </a:r>
            <a:r>
              <a:rPr lang="it-IT" altLang="it-IT" sz="2400"/>
              <a:t>, mentre ignorano il costo che le transazioni su quel mercato causano a terzi, e quindi sottovalutano il costo totale (c.d. </a:t>
            </a:r>
            <a:r>
              <a:rPr lang="it-IT" altLang="it-IT" sz="2400">
                <a:solidFill>
                  <a:srgbClr val="FC0128"/>
                </a:solidFill>
              </a:rPr>
              <a:t>costo </a:t>
            </a:r>
            <a:r>
              <a:rPr lang="it-IT" altLang="it-IT" sz="2400" u="sng">
                <a:solidFill>
                  <a:srgbClr val="FC0128"/>
                </a:solidFill>
              </a:rPr>
              <a:t>sociale</a:t>
            </a:r>
            <a:r>
              <a:rPr lang="it-IT" altLang="it-IT" sz="2400"/>
              <a:t>).</a:t>
            </a:r>
          </a:p>
          <a:p>
            <a:pPr eaLnBrk="1" hangingPunct="1">
              <a:lnSpc>
                <a:spcPct val="90000"/>
              </a:lnSpc>
              <a:tabLst>
                <a:tab pos="738188" algn="l"/>
              </a:tabLst>
            </a:pPr>
            <a:r>
              <a:rPr lang="it-IT" altLang="it-IT" sz="2400"/>
              <a:t>Quindi sul mercato si produrrà e consumerà “troppo” di quel dato bene rispetto a quanto sarebbe </a:t>
            </a:r>
            <a:r>
              <a:rPr lang="it-IT" altLang="it-IT" sz="2400">
                <a:solidFill>
                  <a:srgbClr val="FC0128"/>
                </a:solidFill>
              </a:rPr>
              <a:t>socialmente desiderabile</a:t>
            </a:r>
            <a:r>
              <a:rPr lang="it-IT" altLang="it-IT" sz="2400"/>
              <a:t>.</a:t>
            </a:r>
          </a:p>
          <a:p>
            <a:pPr eaLnBrk="1" hangingPunct="1">
              <a:lnSpc>
                <a:spcPct val="90000"/>
              </a:lnSpc>
              <a:tabLst>
                <a:tab pos="738188" algn="l"/>
              </a:tabLst>
            </a:pPr>
            <a:r>
              <a:rPr lang="it-IT" altLang="it-IT" sz="2400"/>
              <a:t>In termini grafici, un’esternalità negativa </a:t>
            </a:r>
            <a:r>
              <a:rPr lang="it-IT" altLang="it-IT" sz="2400" u="sng"/>
              <a:t>nella produzione</a:t>
            </a:r>
            <a:r>
              <a:rPr lang="it-IT" altLang="it-IT" sz="2400"/>
              <a:t> (p.e. inquinamento) genera una </a:t>
            </a:r>
            <a:r>
              <a:rPr lang="it-IT" altLang="it-IT" sz="2400">
                <a:solidFill>
                  <a:srgbClr val="FC0128"/>
                </a:solidFill>
              </a:rPr>
              <a:t>nuova curva di offerta</a:t>
            </a:r>
            <a:r>
              <a:rPr lang="it-IT" altLang="it-IT" sz="2400"/>
              <a:t> </a:t>
            </a:r>
            <a:r>
              <a:rPr lang="it-IT" altLang="it-IT" sz="2400" u="sng"/>
              <a:t>virtuale</a:t>
            </a:r>
            <a:r>
              <a:rPr lang="it-IT" altLang="it-IT" sz="2400"/>
              <a:t> che rappresenta l’intero costo sociale, ovvero che tiene conto sia del costo privato che del costo per i terzi danneggiati.</a:t>
            </a:r>
          </a:p>
          <a:p>
            <a:pPr lvl="1" eaLnBrk="1" hangingPunct="1">
              <a:lnSpc>
                <a:spcPct val="90000"/>
              </a:lnSpc>
              <a:tabLst>
                <a:tab pos="738188" algn="l"/>
              </a:tabLst>
            </a:pPr>
            <a:r>
              <a:rPr lang="it-IT" altLang="it-IT" sz="2000"/>
              <a:t>La nuova curva è virtuale perché nella realtà si osserverebbe soltanto la curva (più precisamente, la scheda) di offerta privata.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687">
                                            <p:txEl>
                                              <p:pRg st="0" end="0"/>
                                            </p:txEl>
                                          </p:spTgt>
                                        </p:tgtEl>
                                        <p:attrNameLst>
                                          <p:attrName>style.visibility</p:attrName>
                                        </p:attrNameLst>
                                      </p:cBhvr>
                                      <p:to>
                                        <p:strVal val="visible"/>
                                      </p:to>
                                    </p:set>
                                    <p:animEffect transition="in" filter="wipe(left)">
                                      <p:cBhvr>
                                        <p:cTn id="7" dur="500"/>
                                        <p:tgtEl>
                                          <p:spTgt spid="716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687">
                                            <p:txEl>
                                              <p:pRg st="1" end="1"/>
                                            </p:txEl>
                                          </p:spTgt>
                                        </p:tgtEl>
                                        <p:attrNameLst>
                                          <p:attrName>style.visibility</p:attrName>
                                        </p:attrNameLst>
                                      </p:cBhvr>
                                      <p:to>
                                        <p:strVal val="visible"/>
                                      </p:to>
                                    </p:set>
                                    <p:animEffect transition="in" filter="wipe(left)">
                                      <p:cBhvr>
                                        <p:cTn id="12" dur="500"/>
                                        <p:tgtEl>
                                          <p:spTgt spid="716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1687">
                                            <p:txEl>
                                              <p:pRg st="2" end="2"/>
                                            </p:txEl>
                                          </p:spTgt>
                                        </p:tgtEl>
                                        <p:attrNameLst>
                                          <p:attrName>style.visibility</p:attrName>
                                        </p:attrNameLst>
                                      </p:cBhvr>
                                      <p:to>
                                        <p:strVal val="visible"/>
                                      </p:to>
                                    </p:set>
                                    <p:animEffect transition="in" filter="wipe(left)">
                                      <p:cBhvr>
                                        <p:cTn id="17" dur="500"/>
                                        <p:tgtEl>
                                          <p:spTgt spid="716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1687">
                                            <p:txEl>
                                              <p:pRg st="3" end="3"/>
                                            </p:txEl>
                                          </p:spTgt>
                                        </p:tgtEl>
                                        <p:attrNameLst>
                                          <p:attrName>style.visibility</p:attrName>
                                        </p:attrNameLst>
                                      </p:cBhvr>
                                      <p:to>
                                        <p:strVal val="visible"/>
                                      </p:to>
                                    </p:set>
                                    <p:animEffect transition="in" filter="wipe(left)">
                                      <p:cBhvr>
                                        <p:cTn id="22" dur="500"/>
                                        <p:tgtEl>
                                          <p:spTgt spid="71687">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71687">
                                            <p:txEl>
                                              <p:pRg st="4" end="4"/>
                                            </p:txEl>
                                          </p:spTgt>
                                        </p:tgtEl>
                                        <p:attrNameLst>
                                          <p:attrName>style.visibility</p:attrName>
                                        </p:attrNameLst>
                                      </p:cBhvr>
                                      <p:to>
                                        <p:strVal val="visible"/>
                                      </p:to>
                                    </p:set>
                                    <p:animEffect transition="in" filter="wipe(left)">
                                      <p:cBhvr>
                                        <p:cTn id="25" dur="500"/>
                                        <p:tgtEl>
                                          <p:spTgt spid="716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270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270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270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2710" name="Rectangle 6"/>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Esternalità negativa nella produzione</a:t>
            </a:r>
          </a:p>
        </p:txBody>
      </p:sp>
      <p:sp>
        <p:nvSpPr>
          <p:cNvPr id="72711" name="Line 7"/>
          <p:cNvSpPr>
            <a:spLocks noChangeShapeType="1"/>
          </p:cNvSpPr>
          <p:nvPr/>
        </p:nvSpPr>
        <p:spPr bwMode="auto">
          <a:xfrm flipH="1">
            <a:off x="2689225" y="2613025"/>
            <a:ext cx="4105275" cy="289877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2" name="Rectangle 8"/>
          <p:cNvSpPr>
            <a:spLocks noChangeArrowheads="1"/>
          </p:cNvSpPr>
          <p:nvPr/>
        </p:nvSpPr>
        <p:spPr bwMode="auto">
          <a:xfrm>
            <a:off x="4724400" y="3733800"/>
            <a:ext cx="1190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E</a:t>
            </a:r>
          </a:p>
        </p:txBody>
      </p:sp>
      <p:sp>
        <p:nvSpPr>
          <p:cNvPr id="72713" name="Rectangle 9"/>
          <p:cNvSpPr>
            <a:spLocks noChangeArrowheads="1"/>
          </p:cNvSpPr>
          <p:nvPr/>
        </p:nvSpPr>
        <p:spPr bwMode="auto">
          <a:xfrm>
            <a:off x="7159625" y="6230938"/>
            <a:ext cx="9239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Quantità di</a:t>
            </a:r>
          </a:p>
        </p:txBody>
      </p:sp>
      <p:sp>
        <p:nvSpPr>
          <p:cNvPr id="72714" name="Rectangle 10"/>
          <p:cNvSpPr>
            <a:spLocks noChangeArrowheads="1"/>
          </p:cNvSpPr>
          <p:nvPr/>
        </p:nvSpPr>
        <p:spPr bwMode="auto">
          <a:xfrm>
            <a:off x="7239000" y="6477000"/>
            <a:ext cx="8382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detersivo</a:t>
            </a:r>
          </a:p>
        </p:txBody>
      </p:sp>
      <p:sp>
        <p:nvSpPr>
          <p:cNvPr id="72715" name="Rectangle 11"/>
          <p:cNvSpPr>
            <a:spLocks noChangeArrowheads="1"/>
          </p:cNvSpPr>
          <p:nvPr/>
        </p:nvSpPr>
        <p:spPr bwMode="auto">
          <a:xfrm>
            <a:off x="1755775" y="623093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0</a:t>
            </a:r>
          </a:p>
        </p:txBody>
      </p:sp>
      <p:grpSp>
        <p:nvGrpSpPr>
          <p:cNvPr id="72716" name="Group 12"/>
          <p:cNvGrpSpPr>
            <a:grpSpLocks/>
          </p:cNvGrpSpPr>
          <p:nvPr/>
        </p:nvGrpSpPr>
        <p:grpSpPr bwMode="auto">
          <a:xfrm>
            <a:off x="1009650" y="1846263"/>
            <a:ext cx="798513" cy="447675"/>
            <a:chOff x="636" y="1163"/>
            <a:chExt cx="503" cy="282"/>
          </a:xfrm>
        </p:grpSpPr>
        <p:sp>
          <p:nvSpPr>
            <p:cNvPr id="72729" name="Rectangle 13"/>
            <p:cNvSpPr>
              <a:spLocks noChangeArrowheads="1"/>
            </p:cNvSpPr>
            <p:nvPr/>
          </p:nvSpPr>
          <p:spPr bwMode="auto">
            <a:xfrm>
              <a:off x="778" y="1163"/>
              <a:ext cx="361"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Prezzo</a:t>
              </a:r>
            </a:p>
          </p:txBody>
        </p:sp>
        <p:sp>
          <p:nvSpPr>
            <p:cNvPr id="72730" name="Rectangle 14"/>
            <p:cNvSpPr>
              <a:spLocks noChangeArrowheads="1"/>
            </p:cNvSpPr>
            <p:nvPr/>
          </p:nvSpPr>
          <p:spPr bwMode="auto">
            <a:xfrm>
              <a:off x="636" y="1311"/>
              <a:ext cx="496"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detersivo</a:t>
              </a:r>
            </a:p>
          </p:txBody>
        </p:sp>
      </p:grpSp>
      <p:sp>
        <p:nvSpPr>
          <p:cNvPr id="72717" name="Freeform 15"/>
          <p:cNvSpPr>
            <a:spLocks/>
          </p:cNvSpPr>
          <p:nvPr/>
        </p:nvSpPr>
        <p:spPr bwMode="auto">
          <a:xfrm>
            <a:off x="1947863" y="1889125"/>
            <a:ext cx="6076950" cy="4300538"/>
          </a:xfrm>
          <a:custGeom>
            <a:avLst/>
            <a:gdLst>
              <a:gd name="T0" fmla="*/ 0 w 3828"/>
              <a:gd name="T1" fmla="*/ 0 h 2709"/>
              <a:gd name="T2" fmla="*/ 0 w 3828"/>
              <a:gd name="T3" fmla="*/ 2147483646 h 2709"/>
              <a:gd name="T4" fmla="*/ 2147483646 w 3828"/>
              <a:gd name="T5" fmla="*/ 2147483646 h 2709"/>
              <a:gd name="T6" fmla="*/ 0 60000 65536"/>
              <a:gd name="T7" fmla="*/ 0 60000 65536"/>
              <a:gd name="T8" fmla="*/ 0 60000 65536"/>
            </a:gdLst>
            <a:ahLst/>
            <a:cxnLst>
              <a:cxn ang="T6">
                <a:pos x="T0" y="T1"/>
              </a:cxn>
              <a:cxn ang="T7">
                <a:pos x="T2" y="T3"/>
              </a:cxn>
              <a:cxn ang="T8">
                <a:pos x="T4" y="T5"/>
              </a:cxn>
            </a:cxnLst>
            <a:rect l="0" t="0" r="r" b="b"/>
            <a:pathLst>
              <a:path w="3828" h="2709">
                <a:moveTo>
                  <a:pt x="0" y="0"/>
                </a:moveTo>
                <a:lnTo>
                  <a:pt x="0" y="2708"/>
                </a:lnTo>
                <a:lnTo>
                  <a:pt x="3827" y="270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2718" name="Line 16"/>
          <p:cNvSpPr>
            <a:spLocks noChangeShapeType="1"/>
          </p:cNvSpPr>
          <p:nvPr/>
        </p:nvSpPr>
        <p:spPr bwMode="auto">
          <a:xfrm flipV="1">
            <a:off x="4775200" y="4046538"/>
            <a:ext cx="0" cy="211455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9" name="Rectangle 17"/>
          <p:cNvSpPr>
            <a:spLocks noChangeArrowheads="1"/>
          </p:cNvSpPr>
          <p:nvPr/>
        </p:nvSpPr>
        <p:spPr bwMode="auto">
          <a:xfrm>
            <a:off x="4706938" y="6230938"/>
            <a:ext cx="2079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i="1">
                <a:solidFill>
                  <a:srgbClr val="000000"/>
                </a:solidFill>
              </a:rPr>
              <a:t>Q*</a:t>
            </a:r>
            <a:endParaRPr lang="it-IT" altLang="it-IT" sz="1400" b="1" baseline="-25000">
              <a:solidFill>
                <a:srgbClr val="000000"/>
              </a:solidFill>
            </a:endParaRPr>
          </a:p>
        </p:txBody>
      </p:sp>
      <p:sp>
        <p:nvSpPr>
          <p:cNvPr id="72720" name="Rectangle 18"/>
          <p:cNvSpPr>
            <a:spLocks noChangeArrowheads="1"/>
          </p:cNvSpPr>
          <p:nvPr/>
        </p:nvSpPr>
        <p:spPr bwMode="auto">
          <a:xfrm>
            <a:off x="6889750" y="5375275"/>
            <a:ext cx="8080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Domanda</a:t>
            </a:r>
          </a:p>
        </p:txBody>
      </p:sp>
      <p:sp>
        <p:nvSpPr>
          <p:cNvPr id="72721" name="Rectangle 19"/>
          <p:cNvSpPr>
            <a:spLocks noChangeArrowheads="1"/>
          </p:cNvSpPr>
          <p:nvPr/>
        </p:nvSpPr>
        <p:spPr bwMode="auto">
          <a:xfrm>
            <a:off x="6805613" y="2573338"/>
            <a:ext cx="5810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Offerta</a:t>
            </a:r>
          </a:p>
        </p:txBody>
      </p:sp>
      <p:sp>
        <p:nvSpPr>
          <p:cNvPr id="72722" name="Rectangle 20"/>
          <p:cNvSpPr>
            <a:spLocks noChangeArrowheads="1"/>
          </p:cNvSpPr>
          <p:nvPr/>
        </p:nvSpPr>
        <p:spPr bwMode="auto">
          <a:xfrm>
            <a:off x="6546850" y="2808288"/>
            <a:ext cx="24130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 costo opportunità privato)</a:t>
            </a:r>
          </a:p>
        </p:txBody>
      </p:sp>
      <p:sp>
        <p:nvSpPr>
          <p:cNvPr id="72723" name="Line 21"/>
          <p:cNvSpPr>
            <a:spLocks noChangeShapeType="1"/>
          </p:cNvSpPr>
          <p:nvPr/>
        </p:nvSpPr>
        <p:spPr bwMode="auto">
          <a:xfrm>
            <a:off x="2457450" y="2378075"/>
            <a:ext cx="4335463" cy="3092450"/>
          </a:xfrm>
          <a:prstGeom prst="line">
            <a:avLst/>
          </a:prstGeom>
          <a:noFill/>
          <a:ln w="25400">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4" name="Freeform 22"/>
          <p:cNvSpPr>
            <a:spLocks/>
          </p:cNvSpPr>
          <p:nvPr/>
        </p:nvSpPr>
        <p:spPr bwMode="auto">
          <a:xfrm>
            <a:off x="4706938" y="39846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2725" name="Line 23"/>
          <p:cNvSpPr>
            <a:spLocks noChangeShapeType="1"/>
          </p:cNvSpPr>
          <p:nvPr/>
        </p:nvSpPr>
        <p:spPr bwMode="auto">
          <a:xfrm>
            <a:off x="5257800" y="2667000"/>
            <a:ext cx="514350" cy="20002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6" name="Line 24"/>
          <p:cNvSpPr>
            <a:spLocks noChangeShapeType="1"/>
          </p:cNvSpPr>
          <p:nvPr/>
        </p:nvSpPr>
        <p:spPr bwMode="auto">
          <a:xfrm>
            <a:off x="5829300" y="2613025"/>
            <a:ext cx="1588" cy="566738"/>
          </a:xfrm>
          <a:prstGeom prst="line">
            <a:avLst/>
          </a:prstGeom>
          <a:noFill/>
          <a:ln w="25400">
            <a:solidFill>
              <a:srgbClr val="00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7" name="Rectangle 25"/>
          <p:cNvSpPr>
            <a:spLocks noChangeArrowheads="1"/>
          </p:cNvSpPr>
          <p:nvPr/>
        </p:nvSpPr>
        <p:spPr bwMode="auto">
          <a:xfrm>
            <a:off x="4451350" y="2165350"/>
            <a:ext cx="5016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Costo</a:t>
            </a:r>
          </a:p>
        </p:txBody>
      </p:sp>
      <p:sp>
        <p:nvSpPr>
          <p:cNvPr id="72728" name="Rectangle 26"/>
          <p:cNvSpPr>
            <a:spLocks noChangeArrowheads="1"/>
          </p:cNvSpPr>
          <p:nvPr/>
        </p:nvSpPr>
        <p:spPr bwMode="auto">
          <a:xfrm>
            <a:off x="4419600" y="2362200"/>
            <a:ext cx="15144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dell’inquinamento</a:t>
            </a:r>
          </a:p>
        </p:txBody>
      </p:sp>
    </p:spTree>
  </p:cSld>
  <p:clrMapOvr>
    <a:masterClrMapping/>
  </p:clrMapOvr>
  <p:transition spd="slow">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xfrm>
            <a:off x="179388" y="836613"/>
            <a:ext cx="8785225" cy="4824412"/>
          </a:xfrm>
        </p:spPr>
        <p:txBody>
          <a:bodyPr/>
          <a:lstStyle/>
          <a:p>
            <a:pPr eaLnBrk="1" hangingPunct="1">
              <a:lnSpc>
                <a:spcPct val="80000"/>
              </a:lnSpc>
              <a:buFontTx/>
              <a:buNone/>
            </a:pPr>
            <a:r>
              <a:rPr lang="it-IT" altLang="it-IT" sz="2400"/>
              <a:t>	&lt;&lt;… chiunque impieghi il suo capitale per sostenere l’attività produttiva interna si sforza necessariamente di dirigere tale attività in modo tale che il suo prodotto sia il massimo possibile. […] egli non intende, in genere, perseguire l’interesse pubblico, né è consapevole della misura in cui lo sta perseguendo. […] egli mira solo al proprio guadagno ed è condotto da una mano invisibile a perseguire un fine che non rientra nelle sue intenzioni. Né il fatto che tale fine non rientri sempre nelle sue intenzioni è sempre un danno per la società. Perseguendo il suo interesse, egli spesso persegue l’interesse della società in modo molto più efficace di quando intende effettivamente perseguirlo. Io non ho mai saputo che sia stato fatto molto bene da coloro che affermano di operare per la felicità pubblica.&gt;&gt; </a:t>
            </a:r>
          </a:p>
          <a:p>
            <a:pPr algn="r" eaLnBrk="1" hangingPunct="1">
              <a:lnSpc>
                <a:spcPct val="80000"/>
              </a:lnSpc>
              <a:buFontTx/>
              <a:buNone/>
            </a:pPr>
            <a:r>
              <a:rPr lang="it-IT" altLang="it-IT" sz="2400"/>
              <a:t>	(Adam Smith, </a:t>
            </a:r>
            <a:r>
              <a:rPr lang="it-IT" altLang="it-IT" sz="2400" i="1"/>
              <a:t>La Ricchezza delle Nazioni</a:t>
            </a:r>
            <a:r>
              <a:rPr lang="it-IT" altLang="it-IT" sz="2400"/>
              <a:t>, Libro IV, Cap.2)</a:t>
            </a:r>
            <a:r>
              <a:rPr lang="it-IT" altLang="it-IT" sz="2400">
                <a:latin typeface="Times New Roman" panose="02020603050405020304" pitchFamily="18"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475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475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475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4758" name="Line 6"/>
          <p:cNvSpPr>
            <a:spLocks noChangeShapeType="1"/>
          </p:cNvSpPr>
          <p:nvPr/>
        </p:nvSpPr>
        <p:spPr bwMode="auto">
          <a:xfrm flipH="1">
            <a:off x="2689225" y="2613025"/>
            <a:ext cx="4105275" cy="289877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59" name="Rectangle 7"/>
          <p:cNvSpPr>
            <a:spLocks noChangeArrowheads="1"/>
          </p:cNvSpPr>
          <p:nvPr/>
        </p:nvSpPr>
        <p:spPr bwMode="auto">
          <a:xfrm>
            <a:off x="4724400" y="3733800"/>
            <a:ext cx="1190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E</a:t>
            </a:r>
          </a:p>
        </p:txBody>
      </p:sp>
      <p:sp>
        <p:nvSpPr>
          <p:cNvPr id="74760" name="Rectangle 8"/>
          <p:cNvSpPr>
            <a:spLocks noChangeArrowheads="1"/>
          </p:cNvSpPr>
          <p:nvPr/>
        </p:nvSpPr>
        <p:spPr bwMode="auto">
          <a:xfrm>
            <a:off x="7159625" y="6230938"/>
            <a:ext cx="7175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Quantità</a:t>
            </a:r>
          </a:p>
        </p:txBody>
      </p:sp>
      <p:sp>
        <p:nvSpPr>
          <p:cNvPr id="74761" name="Rectangle 9"/>
          <p:cNvSpPr>
            <a:spLocks noChangeArrowheads="1"/>
          </p:cNvSpPr>
          <p:nvPr/>
        </p:nvSpPr>
        <p:spPr bwMode="auto">
          <a:xfrm>
            <a:off x="7231063" y="6465888"/>
            <a:ext cx="7874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detersivo</a:t>
            </a:r>
          </a:p>
        </p:txBody>
      </p:sp>
      <p:sp>
        <p:nvSpPr>
          <p:cNvPr id="74762" name="Rectangle 10"/>
          <p:cNvSpPr>
            <a:spLocks noChangeArrowheads="1"/>
          </p:cNvSpPr>
          <p:nvPr/>
        </p:nvSpPr>
        <p:spPr bwMode="auto">
          <a:xfrm>
            <a:off x="1755775" y="623093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0</a:t>
            </a:r>
          </a:p>
        </p:txBody>
      </p:sp>
      <p:grpSp>
        <p:nvGrpSpPr>
          <p:cNvPr id="74763" name="Group 11"/>
          <p:cNvGrpSpPr>
            <a:grpSpLocks/>
          </p:cNvGrpSpPr>
          <p:nvPr/>
        </p:nvGrpSpPr>
        <p:grpSpPr bwMode="auto">
          <a:xfrm>
            <a:off x="1009650" y="1846263"/>
            <a:ext cx="798513" cy="447675"/>
            <a:chOff x="636" y="1163"/>
            <a:chExt cx="503" cy="282"/>
          </a:xfrm>
        </p:grpSpPr>
        <p:sp>
          <p:nvSpPr>
            <p:cNvPr id="74784" name="Rectangle 12"/>
            <p:cNvSpPr>
              <a:spLocks noChangeArrowheads="1"/>
            </p:cNvSpPr>
            <p:nvPr/>
          </p:nvSpPr>
          <p:spPr bwMode="auto">
            <a:xfrm>
              <a:off x="778" y="1163"/>
              <a:ext cx="361"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Prezzo</a:t>
              </a:r>
            </a:p>
          </p:txBody>
        </p:sp>
        <p:sp>
          <p:nvSpPr>
            <p:cNvPr id="74785" name="Rectangle 13"/>
            <p:cNvSpPr>
              <a:spLocks noChangeArrowheads="1"/>
            </p:cNvSpPr>
            <p:nvPr/>
          </p:nvSpPr>
          <p:spPr bwMode="auto">
            <a:xfrm>
              <a:off x="636" y="1311"/>
              <a:ext cx="496"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detersivo</a:t>
              </a:r>
            </a:p>
          </p:txBody>
        </p:sp>
      </p:grpSp>
      <p:sp>
        <p:nvSpPr>
          <p:cNvPr id="74764" name="Freeform 14"/>
          <p:cNvSpPr>
            <a:spLocks/>
          </p:cNvSpPr>
          <p:nvPr/>
        </p:nvSpPr>
        <p:spPr bwMode="auto">
          <a:xfrm>
            <a:off x="1947863" y="1889125"/>
            <a:ext cx="6076950" cy="4300538"/>
          </a:xfrm>
          <a:custGeom>
            <a:avLst/>
            <a:gdLst>
              <a:gd name="T0" fmla="*/ 0 w 3828"/>
              <a:gd name="T1" fmla="*/ 0 h 2709"/>
              <a:gd name="T2" fmla="*/ 0 w 3828"/>
              <a:gd name="T3" fmla="*/ 2147483646 h 2709"/>
              <a:gd name="T4" fmla="*/ 2147483646 w 3828"/>
              <a:gd name="T5" fmla="*/ 2147483646 h 2709"/>
              <a:gd name="T6" fmla="*/ 0 60000 65536"/>
              <a:gd name="T7" fmla="*/ 0 60000 65536"/>
              <a:gd name="T8" fmla="*/ 0 60000 65536"/>
            </a:gdLst>
            <a:ahLst/>
            <a:cxnLst>
              <a:cxn ang="T6">
                <a:pos x="T0" y="T1"/>
              </a:cxn>
              <a:cxn ang="T7">
                <a:pos x="T2" y="T3"/>
              </a:cxn>
              <a:cxn ang="T8">
                <a:pos x="T4" y="T5"/>
              </a:cxn>
            </a:cxnLst>
            <a:rect l="0" t="0" r="r" b="b"/>
            <a:pathLst>
              <a:path w="3828" h="2709">
                <a:moveTo>
                  <a:pt x="0" y="0"/>
                </a:moveTo>
                <a:lnTo>
                  <a:pt x="0" y="2708"/>
                </a:lnTo>
                <a:lnTo>
                  <a:pt x="3827" y="270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4765" name="Line 15"/>
          <p:cNvSpPr>
            <a:spLocks noChangeShapeType="1"/>
          </p:cNvSpPr>
          <p:nvPr/>
        </p:nvSpPr>
        <p:spPr bwMode="auto">
          <a:xfrm flipV="1">
            <a:off x="4775200" y="4046538"/>
            <a:ext cx="0" cy="211455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66" name="Rectangle 16"/>
          <p:cNvSpPr>
            <a:spLocks noChangeArrowheads="1"/>
          </p:cNvSpPr>
          <p:nvPr/>
        </p:nvSpPr>
        <p:spPr bwMode="auto">
          <a:xfrm>
            <a:off x="4706938" y="6230938"/>
            <a:ext cx="2079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i="1">
                <a:solidFill>
                  <a:srgbClr val="000000"/>
                </a:solidFill>
              </a:rPr>
              <a:t>Q*</a:t>
            </a:r>
            <a:endParaRPr lang="it-IT" altLang="it-IT" sz="1400" b="1" baseline="-25000">
              <a:solidFill>
                <a:srgbClr val="000000"/>
              </a:solidFill>
            </a:endParaRPr>
          </a:p>
        </p:txBody>
      </p:sp>
      <p:sp>
        <p:nvSpPr>
          <p:cNvPr id="74767" name="Rectangle 17"/>
          <p:cNvSpPr>
            <a:spLocks noChangeArrowheads="1"/>
          </p:cNvSpPr>
          <p:nvPr/>
        </p:nvSpPr>
        <p:spPr bwMode="auto">
          <a:xfrm>
            <a:off x="6889750" y="5375275"/>
            <a:ext cx="8080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Domanda</a:t>
            </a:r>
          </a:p>
        </p:txBody>
      </p:sp>
      <p:sp>
        <p:nvSpPr>
          <p:cNvPr id="74768" name="Rectangle 18"/>
          <p:cNvSpPr>
            <a:spLocks noChangeArrowheads="1"/>
          </p:cNvSpPr>
          <p:nvPr/>
        </p:nvSpPr>
        <p:spPr bwMode="auto">
          <a:xfrm>
            <a:off x="6805613" y="2573338"/>
            <a:ext cx="5810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Offerta</a:t>
            </a:r>
          </a:p>
        </p:txBody>
      </p:sp>
      <p:sp>
        <p:nvSpPr>
          <p:cNvPr id="74769" name="Rectangle 19"/>
          <p:cNvSpPr>
            <a:spLocks noChangeArrowheads="1"/>
          </p:cNvSpPr>
          <p:nvPr/>
        </p:nvSpPr>
        <p:spPr bwMode="auto">
          <a:xfrm>
            <a:off x="6546850" y="2808288"/>
            <a:ext cx="22606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(costo opportunità privato)</a:t>
            </a:r>
          </a:p>
        </p:txBody>
      </p:sp>
      <p:sp>
        <p:nvSpPr>
          <p:cNvPr id="74770" name="Rectangle 20"/>
          <p:cNvSpPr>
            <a:spLocks noChangeArrowheads="1"/>
          </p:cNvSpPr>
          <p:nvPr/>
        </p:nvSpPr>
        <p:spPr bwMode="auto">
          <a:xfrm>
            <a:off x="6291263" y="2016125"/>
            <a:ext cx="115093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Costo sociale</a:t>
            </a:r>
          </a:p>
        </p:txBody>
      </p:sp>
      <p:sp>
        <p:nvSpPr>
          <p:cNvPr id="74771" name="Line 21"/>
          <p:cNvSpPr>
            <a:spLocks noChangeShapeType="1"/>
          </p:cNvSpPr>
          <p:nvPr/>
        </p:nvSpPr>
        <p:spPr bwMode="auto">
          <a:xfrm>
            <a:off x="2457450" y="2378075"/>
            <a:ext cx="4335463" cy="3092450"/>
          </a:xfrm>
          <a:prstGeom prst="line">
            <a:avLst/>
          </a:prstGeom>
          <a:noFill/>
          <a:ln w="25400">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72" name="Freeform 22"/>
          <p:cNvSpPr>
            <a:spLocks/>
          </p:cNvSpPr>
          <p:nvPr/>
        </p:nvSpPr>
        <p:spPr bwMode="auto">
          <a:xfrm>
            <a:off x="4706938" y="39846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4773" name="Line 23"/>
          <p:cNvSpPr>
            <a:spLocks noChangeShapeType="1"/>
          </p:cNvSpPr>
          <p:nvPr/>
        </p:nvSpPr>
        <p:spPr bwMode="auto">
          <a:xfrm flipV="1">
            <a:off x="4198938" y="3595688"/>
            <a:ext cx="0" cy="25812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74" name="Rectangle 24"/>
          <p:cNvSpPr>
            <a:spLocks noChangeArrowheads="1"/>
          </p:cNvSpPr>
          <p:nvPr/>
        </p:nvSpPr>
        <p:spPr bwMode="auto">
          <a:xfrm>
            <a:off x="4038600" y="6248400"/>
            <a:ext cx="3810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i="1">
                <a:solidFill>
                  <a:srgbClr val="000000"/>
                </a:solidFill>
              </a:rPr>
              <a:t>Q</a:t>
            </a:r>
            <a:r>
              <a:rPr lang="it-IT" altLang="it-IT" sz="800" b="1" i="1">
                <a:solidFill>
                  <a:srgbClr val="000000"/>
                </a:solidFill>
              </a:rPr>
              <a:t>EFF</a:t>
            </a:r>
            <a:endParaRPr lang="it-IT" altLang="it-IT" sz="800" b="1" baseline="-25000">
              <a:solidFill>
                <a:srgbClr val="000000"/>
              </a:solidFill>
            </a:endParaRPr>
          </a:p>
        </p:txBody>
      </p:sp>
      <p:sp>
        <p:nvSpPr>
          <p:cNvPr id="74775" name="Rectangle 25"/>
          <p:cNvSpPr>
            <a:spLocks noChangeArrowheads="1"/>
          </p:cNvSpPr>
          <p:nvPr/>
        </p:nvSpPr>
        <p:spPr bwMode="auto">
          <a:xfrm>
            <a:off x="3200400" y="3352800"/>
            <a:ext cx="60007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Ottimo</a:t>
            </a:r>
          </a:p>
          <a:p>
            <a:pPr>
              <a:spcBef>
                <a:spcPct val="0"/>
              </a:spcBef>
              <a:buFontTx/>
              <a:buNone/>
            </a:pPr>
            <a:r>
              <a:rPr lang="it-IT" altLang="it-IT" sz="1400" b="1">
                <a:solidFill>
                  <a:srgbClr val="000000"/>
                </a:solidFill>
              </a:rPr>
              <a:t>sociale</a:t>
            </a:r>
          </a:p>
        </p:txBody>
      </p:sp>
      <p:sp>
        <p:nvSpPr>
          <p:cNvPr id="74776" name="Line 26"/>
          <p:cNvSpPr>
            <a:spLocks noChangeShapeType="1"/>
          </p:cNvSpPr>
          <p:nvPr/>
        </p:nvSpPr>
        <p:spPr bwMode="auto">
          <a:xfrm>
            <a:off x="3810000" y="3581400"/>
            <a:ext cx="260350"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77" name="Line 27"/>
          <p:cNvSpPr>
            <a:spLocks noChangeShapeType="1"/>
          </p:cNvSpPr>
          <p:nvPr/>
        </p:nvSpPr>
        <p:spPr bwMode="auto">
          <a:xfrm>
            <a:off x="5181600" y="2590800"/>
            <a:ext cx="590550" cy="27622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78" name="Rectangle 28"/>
          <p:cNvSpPr>
            <a:spLocks noChangeArrowheads="1"/>
          </p:cNvSpPr>
          <p:nvPr/>
        </p:nvSpPr>
        <p:spPr bwMode="auto">
          <a:xfrm>
            <a:off x="4451350" y="2165350"/>
            <a:ext cx="9048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Costo dell’</a:t>
            </a:r>
          </a:p>
        </p:txBody>
      </p:sp>
      <p:sp>
        <p:nvSpPr>
          <p:cNvPr id="74779" name="Rectangle 29"/>
          <p:cNvSpPr>
            <a:spLocks noChangeArrowheads="1"/>
          </p:cNvSpPr>
          <p:nvPr/>
        </p:nvSpPr>
        <p:spPr bwMode="auto">
          <a:xfrm>
            <a:off x="4451350" y="2403475"/>
            <a:ext cx="11604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5969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5969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5969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400" b="1">
                <a:solidFill>
                  <a:srgbClr val="000000"/>
                </a:solidFill>
              </a:rPr>
              <a:t>inquinamento</a:t>
            </a:r>
          </a:p>
        </p:txBody>
      </p:sp>
      <p:sp>
        <p:nvSpPr>
          <p:cNvPr id="74780" name="Line 32"/>
          <p:cNvSpPr>
            <a:spLocks noChangeShapeType="1"/>
          </p:cNvSpPr>
          <p:nvPr/>
        </p:nvSpPr>
        <p:spPr bwMode="auto">
          <a:xfrm flipH="1">
            <a:off x="2133600" y="2165350"/>
            <a:ext cx="4083050" cy="2898775"/>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4781" name="Freeform 33"/>
          <p:cNvSpPr>
            <a:spLocks/>
          </p:cNvSpPr>
          <p:nvPr/>
        </p:nvSpPr>
        <p:spPr bwMode="auto">
          <a:xfrm>
            <a:off x="4097338" y="35274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4782" name="Text Box 34"/>
          <p:cNvSpPr txBox="1">
            <a:spLocks noChangeArrowheads="1"/>
          </p:cNvSpPr>
          <p:nvPr/>
        </p:nvSpPr>
        <p:spPr bwMode="auto">
          <a:xfrm>
            <a:off x="152400" y="838200"/>
            <a:ext cx="6705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2400">
                <a:solidFill>
                  <a:srgbClr val="000000"/>
                </a:solidFill>
                <a:latin typeface="Times New Roman" panose="02020603050405020304" pitchFamily="18" charset="0"/>
              </a:rPr>
              <a:t>L’ottimo sociale si ottiene per una quantità inferiore di prodotto rispetto all’equilibrio di mercato</a:t>
            </a:r>
          </a:p>
        </p:txBody>
      </p:sp>
      <p:sp>
        <p:nvSpPr>
          <p:cNvPr id="74783" name="Line 35"/>
          <p:cNvSpPr>
            <a:spLocks noChangeShapeType="1"/>
          </p:cNvSpPr>
          <p:nvPr/>
        </p:nvSpPr>
        <p:spPr bwMode="auto">
          <a:xfrm flipV="1">
            <a:off x="5867400" y="2492375"/>
            <a:ext cx="0" cy="5762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680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6804" name="Rectangle 4"/>
          <p:cNvSpPr>
            <a:spLocks noGrp="1" noChangeArrowheads="1"/>
          </p:cNvSpPr>
          <p:nvPr>
            <p:ph type="title"/>
          </p:nvPr>
        </p:nvSpPr>
        <p:spPr>
          <a:xfrm>
            <a:off x="304800" y="228600"/>
            <a:ext cx="8534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Come ottenere l’output efficiente?</a:t>
            </a:r>
            <a:r>
              <a:rPr lang="it-IT" altLang="it-IT"/>
              <a:t> </a:t>
            </a:r>
          </a:p>
        </p:txBody>
      </p:sp>
      <p:sp>
        <p:nvSpPr>
          <p:cNvPr id="77829" name="Rectangle 5"/>
          <p:cNvSpPr>
            <a:spLocks noGrp="1" noChangeArrowheads="1"/>
          </p:cNvSpPr>
          <p:nvPr>
            <p:ph type="body" idx="1"/>
          </p:nvPr>
        </p:nvSpPr>
        <p:spPr>
          <a:xfrm>
            <a:off x="304800" y="1447800"/>
            <a:ext cx="8659813" cy="4800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it-IT" sz="2400"/>
              <a:t>Per indurre gli agenti di mercato (nel nostro caso, i produttori) ad agire </a:t>
            </a:r>
            <a:r>
              <a:rPr lang="it-IT" altLang="it-IT" sz="2400" i="1"/>
              <a:t>come se</a:t>
            </a:r>
            <a:r>
              <a:rPr lang="it-IT" altLang="it-IT" sz="2400"/>
              <a:t> la curva di offerta sia davvero quella del costo sociale, occorre </a:t>
            </a:r>
            <a:r>
              <a:rPr lang="it-IT" altLang="it-IT" sz="2400" u="sng"/>
              <a:t>modificare</a:t>
            </a:r>
            <a:r>
              <a:rPr lang="it-IT" altLang="it-IT" sz="2400"/>
              <a:t> in qualche modo il loro sistema di incentivi, cosicché nel loro comportamento tengano conto dell’effetto esterno negativo delle loro scelte.</a:t>
            </a:r>
          </a:p>
          <a:p>
            <a:pPr eaLnBrk="1" hangingPunct="1">
              <a:lnSpc>
                <a:spcPct val="90000"/>
              </a:lnSpc>
            </a:pPr>
            <a:r>
              <a:rPr lang="it-IT" altLang="it-IT" sz="2400"/>
              <a:t>E’ il problema c.d. della </a:t>
            </a:r>
            <a:r>
              <a:rPr lang="it-IT" altLang="it-IT" sz="2400">
                <a:solidFill>
                  <a:srgbClr val="FC0128"/>
                </a:solidFill>
              </a:rPr>
              <a:t>internalizzazione dell’esternalità</a:t>
            </a:r>
          </a:p>
          <a:p>
            <a:pPr eaLnBrk="1" hangingPunct="1">
              <a:lnSpc>
                <a:spcPct val="90000"/>
              </a:lnSpc>
            </a:pPr>
            <a:r>
              <a:rPr lang="it-IT" altLang="it-IT" sz="2400"/>
              <a:t>Per esempio, l’autorità pubblica potrebbe indurre i produttori ad internalizzare l’esternalità imponendo una </a:t>
            </a:r>
            <a:r>
              <a:rPr lang="it-IT" altLang="it-IT" sz="2400">
                <a:solidFill>
                  <a:srgbClr val="FC0128"/>
                </a:solidFill>
              </a:rPr>
              <a:t>tassa</a:t>
            </a:r>
            <a:r>
              <a:rPr lang="it-IT" altLang="it-IT" sz="2400"/>
              <a:t> su ogni unità prodotta pari esattamente al costo dell’inquinamento. In questo modo la curva di offerta privata verrebbe a coincidere con quella del costo sociale.</a:t>
            </a:r>
          </a:p>
          <a:p>
            <a:pPr lvl="1" eaLnBrk="1" hangingPunct="1">
              <a:lnSpc>
                <a:spcPct val="90000"/>
              </a:lnSpc>
            </a:pPr>
            <a:r>
              <a:rPr lang="it-IT" altLang="it-IT" sz="2000"/>
              <a:t>Nel caso di esternalità </a:t>
            </a:r>
            <a:r>
              <a:rPr lang="it-IT" altLang="it-IT" sz="2000" u="sng"/>
              <a:t>positiva</a:t>
            </a:r>
            <a:r>
              <a:rPr lang="it-IT" altLang="it-IT" sz="2000"/>
              <a:t>, si parlerebbe di </a:t>
            </a:r>
            <a:r>
              <a:rPr lang="it-IT" altLang="it-IT" sz="2000">
                <a:solidFill>
                  <a:srgbClr val="FC0128"/>
                </a:solidFill>
              </a:rPr>
              <a:t>sussidio</a:t>
            </a:r>
            <a:r>
              <a:rPr lang="it-IT" altLang="it-IT" sz="200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7829">
                                            <p:txEl>
                                              <p:pRg st="0" end="0"/>
                                            </p:txEl>
                                          </p:spTgt>
                                        </p:tgtEl>
                                        <p:attrNameLst>
                                          <p:attrName>style.visibility</p:attrName>
                                        </p:attrNameLst>
                                      </p:cBhvr>
                                      <p:to>
                                        <p:strVal val="visible"/>
                                      </p:to>
                                    </p:set>
                                    <p:animEffect transition="in" filter="wipe(left)">
                                      <p:cBhvr>
                                        <p:cTn id="7" dur="500"/>
                                        <p:tgtEl>
                                          <p:spTgt spid="7782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7829">
                                            <p:txEl>
                                              <p:pRg st="1" end="1"/>
                                            </p:txEl>
                                          </p:spTgt>
                                        </p:tgtEl>
                                        <p:attrNameLst>
                                          <p:attrName>style.visibility</p:attrName>
                                        </p:attrNameLst>
                                      </p:cBhvr>
                                      <p:to>
                                        <p:strVal val="visible"/>
                                      </p:to>
                                    </p:set>
                                    <p:animEffect transition="in" filter="wipe(left)">
                                      <p:cBhvr>
                                        <p:cTn id="12" dur="500"/>
                                        <p:tgtEl>
                                          <p:spTgt spid="7782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7829">
                                            <p:txEl>
                                              <p:pRg st="2" end="2"/>
                                            </p:txEl>
                                          </p:spTgt>
                                        </p:tgtEl>
                                        <p:attrNameLst>
                                          <p:attrName>style.visibility</p:attrName>
                                        </p:attrNameLst>
                                      </p:cBhvr>
                                      <p:to>
                                        <p:strVal val="visible"/>
                                      </p:to>
                                    </p:set>
                                    <p:animEffect transition="in" filter="wipe(left)">
                                      <p:cBhvr>
                                        <p:cTn id="17" dur="500"/>
                                        <p:tgtEl>
                                          <p:spTgt spid="77829">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77829">
                                            <p:txEl>
                                              <p:pRg st="3" end="3"/>
                                            </p:txEl>
                                          </p:spTgt>
                                        </p:tgtEl>
                                        <p:attrNameLst>
                                          <p:attrName>style.visibility</p:attrName>
                                        </p:attrNameLst>
                                      </p:cBhvr>
                                      <p:to>
                                        <p:strVal val="visible"/>
                                      </p:to>
                                    </p:set>
                                    <p:animEffect transition="in" filter="wipe(left)">
                                      <p:cBhvr>
                                        <p:cTn id="20" dur="500"/>
                                        <p:tgtEl>
                                          <p:spTgt spid="778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885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885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885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78854" name="Rectangle 6"/>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Esternalità positive nella produzione</a:t>
            </a:r>
          </a:p>
        </p:txBody>
      </p:sp>
      <p:sp>
        <p:nvSpPr>
          <p:cNvPr id="78855" name="Line 7"/>
          <p:cNvSpPr>
            <a:spLocks noChangeShapeType="1"/>
          </p:cNvSpPr>
          <p:nvPr/>
        </p:nvSpPr>
        <p:spPr bwMode="auto">
          <a:xfrm flipH="1">
            <a:off x="2022475" y="2027238"/>
            <a:ext cx="4198938" cy="298132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56" name="Line 8"/>
          <p:cNvSpPr>
            <a:spLocks noChangeShapeType="1"/>
          </p:cNvSpPr>
          <p:nvPr/>
        </p:nvSpPr>
        <p:spPr bwMode="auto">
          <a:xfrm flipH="1">
            <a:off x="2593975" y="2487613"/>
            <a:ext cx="4221163" cy="2982912"/>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57" name="Rectangle 9"/>
          <p:cNvSpPr>
            <a:spLocks noChangeArrowheads="1"/>
          </p:cNvSpPr>
          <p:nvPr/>
        </p:nvSpPr>
        <p:spPr bwMode="auto">
          <a:xfrm>
            <a:off x="7396163" y="6210300"/>
            <a:ext cx="77152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Quantità</a:t>
            </a:r>
          </a:p>
        </p:txBody>
      </p:sp>
      <p:sp>
        <p:nvSpPr>
          <p:cNvPr id="78858" name="Rectangle 10"/>
          <p:cNvSpPr>
            <a:spLocks noChangeArrowheads="1"/>
          </p:cNvSpPr>
          <p:nvPr/>
        </p:nvSpPr>
        <p:spPr bwMode="auto">
          <a:xfrm>
            <a:off x="7264400" y="6451600"/>
            <a:ext cx="100488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di software</a:t>
            </a:r>
          </a:p>
        </p:txBody>
      </p:sp>
      <p:sp>
        <p:nvSpPr>
          <p:cNvPr id="78859" name="Rectangle 11"/>
          <p:cNvSpPr>
            <a:spLocks noChangeArrowheads="1"/>
          </p:cNvSpPr>
          <p:nvPr/>
        </p:nvSpPr>
        <p:spPr bwMode="auto">
          <a:xfrm>
            <a:off x="1631950" y="6210300"/>
            <a:ext cx="10636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0</a:t>
            </a:r>
          </a:p>
        </p:txBody>
      </p:sp>
      <p:grpSp>
        <p:nvGrpSpPr>
          <p:cNvPr id="78860" name="Group 12"/>
          <p:cNvGrpSpPr>
            <a:grpSpLocks/>
          </p:cNvGrpSpPr>
          <p:nvPr/>
        </p:nvGrpSpPr>
        <p:grpSpPr bwMode="auto">
          <a:xfrm>
            <a:off x="685800" y="1676400"/>
            <a:ext cx="1111250" cy="469900"/>
            <a:chOff x="613" y="1071"/>
            <a:chExt cx="700" cy="296"/>
          </a:xfrm>
        </p:grpSpPr>
        <p:sp>
          <p:nvSpPr>
            <p:cNvPr id="78881" name="Rectangle 13"/>
            <p:cNvSpPr>
              <a:spLocks noChangeArrowheads="1"/>
            </p:cNvSpPr>
            <p:nvPr/>
          </p:nvSpPr>
          <p:spPr bwMode="auto">
            <a:xfrm>
              <a:off x="815" y="1071"/>
              <a:ext cx="387"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Prezzo</a:t>
              </a:r>
            </a:p>
          </p:txBody>
        </p:sp>
        <p:sp>
          <p:nvSpPr>
            <p:cNvPr id="78882" name="Rectangle 14"/>
            <p:cNvSpPr>
              <a:spLocks noChangeArrowheads="1"/>
            </p:cNvSpPr>
            <p:nvPr/>
          </p:nvSpPr>
          <p:spPr bwMode="auto">
            <a:xfrm>
              <a:off x="613" y="1223"/>
              <a:ext cx="700"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del software</a:t>
              </a:r>
            </a:p>
          </p:txBody>
        </p:sp>
      </p:grpSp>
      <p:sp>
        <p:nvSpPr>
          <p:cNvPr id="78861" name="Freeform 15"/>
          <p:cNvSpPr>
            <a:spLocks/>
          </p:cNvSpPr>
          <p:nvPr/>
        </p:nvSpPr>
        <p:spPr bwMode="auto">
          <a:xfrm>
            <a:off x="1830388" y="1743075"/>
            <a:ext cx="6249987" cy="4424363"/>
          </a:xfrm>
          <a:custGeom>
            <a:avLst/>
            <a:gdLst>
              <a:gd name="T0" fmla="*/ 0 w 3937"/>
              <a:gd name="T1" fmla="*/ 0 h 2787"/>
              <a:gd name="T2" fmla="*/ 0 w 3937"/>
              <a:gd name="T3" fmla="*/ 2147483646 h 2787"/>
              <a:gd name="T4" fmla="*/ 2147483646 w 3937"/>
              <a:gd name="T5" fmla="*/ 2147483646 h 2787"/>
              <a:gd name="T6" fmla="*/ 0 60000 65536"/>
              <a:gd name="T7" fmla="*/ 0 60000 65536"/>
              <a:gd name="T8" fmla="*/ 0 60000 65536"/>
            </a:gdLst>
            <a:ahLst/>
            <a:cxnLst>
              <a:cxn ang="T6">
                <a:pos x="T0" y="T1"/>
              </a:cxn>
              <a:cxn ang="T7">
                <a:pos x="T2" y="T3"/>
              </a:cxn>
              <a:cxn ang="T8">
                <a:pos x="T4" y="T5"/>
              </a:cxn>
            </a:cxnLst>
            <a:rect l="0" t="0" r="r" b="b"/>
            <a:pathLst>
              <a:path w="3937" h="2787">
                <a:moveTo>
                  <a:pt x="0" y="0"/>
                </a:moveTo>
                <a:lnTo>
                  <a:pt x="0" y="2786"/>
                </a:lnTo>
                <a:lnTo>
                  <a:pt x="3936" y="278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8862" name="Line 16"/>
          <p:cNvSpPr>
            <a:spLocks noChangeShapeType="1"/>
          </p:cNvSpPr>
          <p:nvPr/>
        </p:nvSpPr>
        <p:spPr bwMode="auto">
          <a:xfrm flipV="1">
            <a:off x="4737100" y="3962400"/>
            <a:ext cx="0" cy="21859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63" name="Rectangle 17"/>
          <p:cNvSpPr>
            <a:spLocks noChangeArrowheads="1"/>
          </p:cNvSpPr>
          <p:nvPr/>
        </p:nvSpPr>
        <p:spPr bwMode="auto">
          <a:xfrm>
            <a:off x="4624388" y="6210300"/>
            <a:ext cx="33972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i="1">
                <a:solidFill>
                  <a:srgbClr val="000000"/>
                </a:solidFill>
              </a:rPr>
              <a:t>Q</a:t>
            </a:r>
            <a:r>
              <a:rPr lang="it-IT" altLang="it-IT" sz="800" b="1" i="1">
                <a:solidFill>
                  <a:srgbClr val="000000"/>
                </a:solidFill>
              </a:rPr>
              <a:t>EFF</a:t>
            </a:r>
            <a:endParaRPr lang="it-IT" altLang="it-IT" sz="800" b="1" baseline="-25000">
              <a:solidFill>
                <a:srgbClr val="000000"/>
              </a:solidFill>
            </a:endParaRPr>
          </a:p>
        </p:txBody>
      </p:sp>
      <p:sp>
        <p:nvSpPr>
          <p:cNvPr id="78864" name="Rectangle 18"/>
          <p:cNvSpPr>
            <a:spLocks noChangeArrowheads="1"/>
          </p:cNvSpPr>
          <p:nvPr/>
        </p:nvSpPr>
        <p:spPr bwMode="auto">
          <a:xfrm>
            <a:off x="6911975" y="5330825"/>
            <a:ext cx="86836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Domanda</a:t>
            </a:r>
          </a:p>
        </p:txBody>
      </p:sp>
      <p:sp>
        <p:nvSpPr>
          <p:cNvPr id="78865" name="Rectangle 19"/>
          <p:cNvSpPr>
            <a:spLocks noChangeArrowheads="1"/>
          </p:cNvSpPr>
          <p:nvPr/>
        </p:nvSpPr>
        <p:spPr bwMode="auto">
          <a:xfrm>
            <a:off x="6273800" y="1876425"/>
            <a:ext cx="20002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Offerta (costo privato)</a:t>
            </a:r>
          </a:p>
        </p:txBody>
      </p:sp>
      <p:sp>
        <p:nvSpPr>
          <p:cNvPr id="78866" name="Rectangle 20"/>
          <p:cNvSpPr>
            <a:spLocks noChangeArrowheads="1"/>
          </p:cNvSpPr>
          <p:nvPr/>
        </p:nvSpPr>
        <p:spPr bwMode="auto">
          <a:xfrm>
            <a:off x="6869113" y="2336800"/>
            <a:ext cx="12382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Costo sociale</a:t>
            </a:r>
          </a:p>
        </p:txBody>
      </p:sp>
      <p:sp>
        <p:nvSpPr>
          <p:cNvPr id="78867" name="Line 21"/>
          <p:cNvSpPr>
            <a:spLocks noChangeShapeType="1"/>
          </p:cNvSpPr>
          <p:nvPr/>
        </p:nvSpPr>
        <p:spPr bwMode="auto">
          <a:xfrm>
            <a:off x="2354263" y="2247900"/>
            <a:ext cx="4457700" cy="3178175"/>
          </a:xfrm>
          <a:prstGeom prst="line">
            <a:avLst/>
          </a:prstGeom>
          <a:noFill/>
          <a:ln w="25400">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68" name="Freeform 22"/>
          <p:cNvSpPr>
            <a:spLocks/>
          </p:cNvSpPr>
          <p:nvPr/>
        </p:nvSpPr>
        <p:spPr bwMode="auto">
          <a:xfrm>
            <a:off x="4668838" y="3900488"/>
            <a:ext cx="133350" cy="111125"/>
          </a:xfrm>
          <a:custGeom>
            <a:avLst/>
            <a:gdLst>
              <a:gd name="T0" fmla="*/ 2147483646 w 84"/>
              <a:gd name="T1" fmla="*/ 2147483646 h 70"/>
              <a:gd name="T2" fmla="*/ 2147483646 w 84"/>
              <a:gd name="T3" fmla="*/ 2147483646 h 70"/>
              <a:gd name="T4" fmla="*/ 2147483646 w 84"/>
              <a:gd name="T5" fmla="*/ 2147483646 h 70"/>
              <a:gd name="T6" fmla="*/ 2147483646 w 84"/>
              <a:gd name="T7" fmla="*/ 2147483646 h 70"/>
              <a:gd name="T8" fmla="*/ 2147483646 w 84"/>
              <a:gd name="T9" fmla="*/ 2147483646 h 70"/>
              <a:gd name="T10" fmla="*/ 2147483646 w 84"/>
              <a:gd name="T11" fmla="*/ 0 h 70"/>
              <a:gd name="T12" fmla="*/ 2147483646 w 84"/>
              <a:gd name="T13" fmla="*/ 0 h 70"/>
              <a:gd name="T14" fmla="*/ 2147483646 w 84"/>
              <a:gd name="T15" fmla="*/ 0 h 70"/>
              <a:gd name="T16" fmla="*/ 2147483646 w 84"/>
              <a:gd name="T17" fmla="*/ 2147483646 h 70"/>
              <a:gd name="T18" fmla="*/ 0 w 84"/>
              <a:gd name="T19" fmla="*/ 2147483646 h 70"/>
              <a:gd name="T20" fmla="*/ 2147483646 w 84"/>
              <a:gd name="T21" fmla="*/ 2147483646 h 70"/>
              <a:gd name="T22" fmla="*/ 2147483646 w 84"/>
              <a:gd name="T23" fmla="*/ 2147483646 h 70"/>
              <a:gd name="T24" fmla="*/ 2147483646 w 84"/>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4" h="70">
                <a:moveTo>
                  <a:pt x="41" y="69"/>
                </a:moveTo>
                <a:lnTo>
                  <a:pt x="55" y="69"/>
                </a:lnTo>
                <a:lnTo>
                  <a:pt x="69" y="56"/>
                </a:lnTo>
                <a:lnTo>
                  <a:pt x="83" y="41"/>
                </a:lnTo>
                <a:lnTo>
                  <a:pt x="69" y="13"/>
                </a:lnTo>
                <a:lnTo>
                  <a:pt x="55" y="0"/>
                </a:lnTo>
                <a:lnTo>
                  <a:pt x="41" y="0"/>
                </a:lnTo>
                <a:lnTo>
                  <a:pt x="28" y="0"/>
                </a:lnTo>
                <a:lnTo>
                  <a:pt x="13" y="13"/>
                </a:lnTo>
                <a:lnTo>
                  <a:pt x="0" y="41"/>
                </a:lnTo>
                <a:lnTo>
                  <a:pt x="13" y="56"/>
                </a:lnTo>
                <a:lnTo>
                  <a:pt x="28"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8869" name="Line 23"/>
          <p:cNvSpPr>
            <a:spLocks noChangeShapeType="1"/>
          </p:cNvSpPr>
          <p:nvPr/>
        </p:nvSpPr>
        <p:spPr bwMode="auto">
          <a:xfrm flipV="1">
            <a:off x="4141788" y="3500438"/>
            <a:ext cx="0" cy="264636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70" name="Rectangle 24"/>
          <p:cNvSpPr>
            <a:spLocks noChangeArrowheads="1"/>
          </p:cNvSpPr>
          <p:nvPr/>
        </p:nvSpPr>
        <p:spPr bwMode="auto">
          <a:xfrm>
            <a:off x="3962400" y="6172200"/>
            <a:ext cx="2222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i="1">
                <a:solidFill>
                  <a:srgbClr val="000000"/>
                </a:solidFill>
              </a:rPr>
              <a:t>Q*</a:t>
            </a:r>
            <a:endParaRPr lang="it-IT" altLang="it-IT" sz="1500" b="1" baseline="-25000">
              <a:solidFill>
                <a:srgbClr val="000000"/>
              </a:solidFill>
            </a:endParaRPr>
          </a:p>
        </p:txBody>
      </p:sp>
      <p:sp>
        <p:nvSpPr>
          <p:cNvPr id="78871" name="Freeform 25"/>
          <p:cNvSpPr>
            <a:spLocks/>
          </p:cNvSpPr>
          <p:nvPr/>
        </p:nvSpPr>
        <p:spPr bwMode="auto">
          <a:xfrm>
            <a:off x="4073525" y="3436938"/>
            <a:ext cx="133350" cy="134937"/>
          </a:xfrm>
          <a:custGeom>
            <a:avLst/>
            <a:gdLst>
              <a:gd name="T0" fmla="*/ 2147483646 w 84"/>
              <a:gd name="T1" fmla="*/ 2147483646 h 85"/>
              <a:gd name="T2" fmla="*/ 2147483646 w 84"/>
              <a:gd name="T3" fmla="*/ 2147483646 h 85"/>
              <a:gd name="T4" fmla="*/ 2147483646 w 84"/>
              <a:gd name="T5" fmla="*/ 2147483646 h 85"/>
              <a:gd name="T6" fmla="*/ 2147483646 w 84"/>
              <a:gd name="T7" fmla="*/ 2147483646 h 85"/>
              <a:gd name="T8" fmla="*/ 2147483646 w 84"/>
              <a:gd name="T9" fmla="*/ 2147483646 h 85"/>
              <a:gd name="T10" fmla="*/ 2147483646 w 84"/>
              <a:gd name="T11" fmla="*/ 2147483646 h 85"/>
              <a:gd name="T12" fmla="*/ 2147483646 w 84"/>
              <a:gd name="T13" fmla="*/ 0 h 85"/>
              <a:gd name="T14" fmla="*/ 2147483646 w 84"/>
              <a:gd name="T15" fmla="*/ 2147483646 h 85"/>
              <a:gd name="T16" fmla="*/ 0 w 84"/>
              <a:gd name="T17" fmla="*/ 2147483646 h 85"/>
              <a:gd name="T18" fmla="*/ 0 w 84"/>
              <a:gd name="T19" fmla="*/ 2147483646 h 85"/>
              <a:gd name="T20" fmla="*/ 0 w 84"/>
              <a:gd name="T21" fmla="*/ 2147483646 h 85"/>
              <a:gd name="T22" fmla="*/ 2147483646 w 84"/>
              <a:gd name="T23" fmla="*/ 2147483646 h 85"/>
              <a:gd name="T24" fmla="*/ 2147483646 w 84"/>
              <a:gd name="T25" fmla="*/ 2147483646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4" h="85">
                <a:moveTo>
                  <a:pt x="41" y="84"/>
                </a:moveTo>
                <a:lnTo>
                  <a:pt x="55" y="84"/>
                </a:lnTo>
                <a:lnTo>
                  <a:pt x="69" y="70"/>
                </a:lnTo>
                <a:lnTo>
                  <a:pt x="83" y="42"/>
                </a:lnTo>
                <a:lnTo>
                  <a:pt x="69" y="28"/>
                </a:lnTo>
                <a:lnTo>
                  <a:pt x="55" y="14"/>
                </a:lnTo>
                <a:lnTo>
                  <a:pt x="41" y="0"/>
                </a:lnTo>
                <a:lnTo>
                  <a:pt x="13" y="14"/>
                </a:lnTo>
                <a:lnTo>
                  <a:pt x="0" y="28"/>
                </a:lnTo>
                <a:lnTo>
                  <a:pt x="0" y="42"/>
                </a:lnTo>
                <a:lnTo>
                  <a:pt x="0" y="70"/>
                </a:lnTo>
                <a:lnTo>
                  <a:pt x="13" y="84"/>
                </a:lnTo>
                <a:lnTo>
                  <a:pt x="41"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8872" name="Line 26"/>
          <p:cNvSpPr>
            <a:spLocks noChangeShapeType="1"/>
          </p:cNvSpPr>
          <p:nvPr/>
        </p:nvSpPr>
        <p:spPr bwMode="auto">
          <a:xfrm>
            <a:off x="4724400" y="2438400"/>
            <a:ext cx="1038225" cy="28892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nvGrpSpPr>
          <p:cNvPr id="78873" name="Group 27"/>
          <p:cNvGrpSpPr>
            <a:grpSpLocks/>
          </p:cNvGrpSpPr>
          <p:nvPr/>
        </p:nvGrpSpPr>
        <p:grpSpPr bwMode="auto">
          <a:xfrm>
            <a:off x="3813175" y="1963738"/>
            <a:ext cx="1901825" cy="735012"/>
            <a:chOff x="2402" y="1237"/>
            <a:chExt cx="1198" cy="463"/>
          </a:xfrm>
        </p:grpSpPr>
        <p:sp>
          <p:nvSpPr>
            <p:cNvPr id="78878" name="Rectangle 28"/>
            <p:cNvSpPr>
              <a:spLocks noChangeArrowheads="1"/>
            </p:cNvSpPr>
            <p:nvPr/>
          </p:nvSpPr>
          <p:spPr bwMode="auto">
            <a:xfrm>
              <a:off x="2402" y="1237"/>
              <a:ext cx="679"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Valore dello</a:t>
              </a:r>
            </a:p>
          </p:txBody>
        </p:sp>
        <p:sp>
          <p:nvSpPr>
            <p:cNvPr id="78879" name="Rectangle 29"/>
            <p:cNvSpPr>
              <a:spLocks noChangeArrowheads="1"/>
            </p:cNvSpPr>
            <p:nvPr/>
          </p:nvSpPr>
          <p:spPr bwMode="auto">
            <a:xfrm>
              <a:off x="2402" y="1389"/>
              <a:ext cx="119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spillover tecnologico</a:t>
              </a:r>
            </a:p>
          </p:txBody>
        </p:sp>
        <p:sp>
          <p:nvSpPr>
            <p:cNvPr id="78880" name="Rectangle 30"/>
            <p:cNvSpPr>
              <a:spLocks noChangeArrowheads="1"/>
            </p:cNvSpPr>
            <p:nvPr/>
          </p:nvSpPr>
          <p:spPr bwMode="auto">
            <a:xfrm>
              <a:off x="2402" y="1556"/>
              <a:ext cx="0"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it-IT" altLang="it-IT" sz="1500" b="1">
                <a:solidFill>
                  <a:srgbClr val="000000"/>
                </a:solidFill>
              </a:endParaRPr>
            </a:p>
          </p:txBody>
        </p:sp>
      </p:grpSp>
      <p:sp>
        <p:nvSpPr>
          <p:cNvPr id="78874" name="Rectangle 34"/>
          <p:cNvSpPr>
            <a:spLocks noChangeArrowheads="1"/>
          </p:cNvSpPr>
          <p:nvPr/>
        </p:nvSpPr>
        <p:spPr bwMode="auto">
          <a:xfrm>
            <a:off x="4038600" y="3200400"/>
            <a:ext cx="127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E</a:t>
            </a:r>
          </a:p>
        </p:txBody>
      </p:sp>
      <p:sp>
        <p:nvSpPr>
          <p:cNvPr id="78875" name="Line 35"/>
          <p:cNvSpPr>
            <a:spLocks noChangeShapeType="1"/>
          </p:cNvSpPr>
          <p:nvPr/>
        </p:nvSpPr>
        <p:spPr bwMode="auto">
          <a:xfrm>
            <a:off x="4856163" y="3944938"/>
            <a:ext cx="266700" cy="158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76" name="Rectangle 36"/>
          <p:cNvSpPr>
            <a:spLocks noChangeArrowheads="1"/>
          </p:cNvSpPr>
          <p:nvPr/>
        </p:nvSpPr>
        <p:spPr bwMode="auto">
          <a:xfrm>
            <a:off x="5195888" y="3811588"/>
            <a:ext cx="131127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445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4452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44525">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44525">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44525"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500" b="1">
                <a:solidFill>
                  <a:srgbClr val="000000"/>
                </a:solidFill>
              </a:rPr>
              <a:t>Ottimo sociale</a:t>
            </a:r>
          </a:p>
        </p:txBody>
      </p:sp>
      <p:sp>
        <p:nvSpPr>
          <p:cNvPr id="78877" name="Line 37"/>
          <p:cNvSpPr>
            <a:spLocks noChangeShapeType="1"/>
          </p:cNvSpPr>
          <p:nvPr/>
        </p:nvSpPr>
        <p:spPr bwMode="auto">
          <a:xfrm>
            <a:off x="5940425" y="2420938"/>
            <a:ext cx="0" cy="5032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089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0900" name="Rectangle 4"/>
          <p:cNvSpPr>
            <a:spLocks noChangeArrowheads="1"/>
          </p:cNvSpPr>
          <p:nvPr/>
        </p:nvSpPr>
        <p:spPr bwMode="auto">
          <a:xfrm>
            <a:off x="685800" y="61055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0901" name="Rectangle 5"/>
          <p:cNvSpPr>
            <a:spLocks noChangeArrowheads="1"/>
          </p:cNvSpPr>
          <p:nvPr/>
        </p:nvSpPr>
        <p:spPr bwMode="auto">
          <a:xfrm>
            <a:off x="3124200" y="6105525"/>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0902" name="Rectangle 6"/>
          <p:cNvSpPr>
            <a:spLocks noChangeArrowheads="1"/>
          </p:cNvSpPr>
          <p:nvPr/>
        </p:nvSpPr>
        <p:spPr bwMode="auto">
          <a:xfrm>
            <a:off x="2620963" y="304800"/>
            <a:ext cx="3932237" cy="2549525"/>
          </a:xfrm>
          <a:prstGeom prst="rect">
            <a:avLst/>
          </a:prstGeom>
          <a:solidFill>
            <a:srgbClr val="FFFF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0903" name="Line 7"/>
          <p:cNvSpPr>
            <a:spLocks noChangeShapeType="1"/>
          </p:cNvSpPr>
          <p:nvPr/>
        </p:nvSpPr>
        <p:spPr bwMode="auto">
          <a:xfrm flipH="1">
            <a:off x="2847975" y="735013"/>
            <a:ext cx="2646363" cy="1871662"/>
          </a:xfrm>
          <a:prstGeom prst="line">
            <a:avLst/>
          </a:prstGeom>
          <a:noFill/>
          <a:ln w="12700">
            <a:solidFill>
              <a:srgbClr val="4D9A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04" name="Rectangle 8"/>
          <p:cNvSpPr>
            <a:spLocks noChangeArrowheads="1"/>
          </p:cNvSpPr>
          <p:nvPr/>
        </p:nvSpPr>
        <p:spPr bwMode="auto">
          <a:xfrm>
            <a:off x="5829300" y="2879725"/>
            <a:ext cx="6191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Quantità</a:t>
            </a:r>
          </a:p>
        </p:txBody>
      </p:sp>
      <p:sp>
        <p:nvSpPr>
          <p:cNvPr id="80905" name="Rectangle 9"/>
          <p:cNvSpPr>
            <a:spLocks noChangeArrowheads="1"/>
          </p:cNvSpPr>
          <p:nvPr/>
        </p:nvSpPr>
        <p:spPr bwMode="auto">
          <a:xfrm>
            <a:off x="5754688" y="3019425"/>
            <a:ext cx="8128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di sigarette</a:t>
            </a:r>
          </a:p>
        </p:txBody>
      </p:sp>
      <p:sp>
        <p:nvSpPr>
          <p:cNvPr id="80906" name="Rectangle 10"/>
          <p:cNvSpPr>
            <a:spLocks noChangeArrowheads="1"/>
          </p:cNvSpPr>
          <p:nvPr/>
        </p:nvSpPr>
        <p:spPr bwMode="auto">
          <a:xfrm>
            <a:off x="2506663" y="2879725"/>
            <a:ext cx="84137"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0</a:t>
            </a:r>
          </a:p>
        </p:txBody>
      </p:sp>
      <p:sp>
        <p:nvSpPr>
          <p:cNvPr id="80907" name="Rectangle 11"/>
          <p:cNvSpPr>
            <a:spLocks noChangeArrowheads="1"/>
          </p:cNvSpPr>
          <p:nvPr/>
        </p:nvSpPr>
        <p:spPr bwMode="auto">
          <a:xfrm>
            <a:off x="2189163" y="203200"/>
            <a:ext cx="490537"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Prezzo</a:t>
            </a:r>
          </a:p>
        </p:txBody>
      </p:sp>
      <p:sp>
        <p:nvSpPr>
          <p:cNvPr id="80908" name="Rectangle 12"/>
          <p:cNvSpPr>
            <a:spLocks noChangeArrowheads="1"/>
          </p:cNvSpPr>
          <p:nvPr/>
        </p:nvSpPr>
        <p:spPr bwMode="auto">
          <a:xfrm>
            <a:off x="1871663" y="419100"/>
            <a:ext cx="6334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sigarette</a:t>
            </a:r>
          </a:p>
        </p:txBody>
      </p:sp>
      <p:sp>
        <p:nvSpPr>
          <p:cNvPr id="80909" name="Freeform 13"/>
          <p:cNvSpPr>
            <a:spLocks/>
          </p:cNvSpPr>
          <p:nvPr/>
        </p:nvSpPr>
        <p:spPr bwMode="auto">
          <a:xfrm>
            <a:off x="2620963" y="304800"/>
            <a:ext cx="3603625" cy="2551113"/>
          </a:xfrm>
          <a:custGeom>
            <a:avLst/>
            <a:gdLst>
              <a:gd name="T0" fmla="*/ 0 w 2270"/>
              <a:gd name="T1" fmla="*/ 0 h 1607"/>
              <a:gd name="T2" fmla="*/ 0 w 2270"/>
              <a:gd name="T3" fmla="*/ 2147483646 h 1607"/>
              <a:gd name="T4" fmla="*/ 2147483646 w 2270"/>
              <a:gd name="T5" fmla="*/ 2147483646 h 1607"/>
              <a:gd name="T6" fmla="*/ 0 60000 65536"/>
              <a:gd name="T7" fmla="*/ 0 60000 65536"/>
              <a:gd name="T8" fmla="*/ 0 60000 65536"/>
            </a:gdLst>
            <a:ahLst/>
            <a:cxnLst>
              <a:cxn ang="T6">
                <a:pos x="T0" y="T1"/>
              </a:cxn>
              <a:cxn ang="T7">
                <a:pos x="T2" y="T3"/>
              </a:cxn>
              <a:cxn ang="T8">
                <a:pos x="T4" y="T5"/>
              </a:cxn>
            </a:cxnLst>
            <a:rect l="0" t="0" r="r" b="b"/>
            <a:pathLst>
              <a:path w="2270" h="1607">
                <a:moveTo>
                  <a:pt x="0" y="0"/>
                </a:moveTo>
                <a:lnTo>
                  <a:pt x="0" y="1606"/>
                </a:lnTo>
                <a:lnTo>
                  <a:pt x="2269" y="160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0910" name="Line 14"/>
          <p:cNvSpPr>
            <a:spLocks noChangeShapeType="1"/>
          </p:cNvSpPr>
          <p:nvPr/>
        </p:nvSpPr>
        <p:spPr bwMode="auto">
          <a:xfrm flipV="1">
            <a:off x="4295775" y="1582738"/>
            <a:ext cx="0" cy="126206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11" name="Rectangle 15"/>
          <p:cNvSpPr>
            <a:spLocks noChangeArrowheads="1"/>
          </p:cNvSpPr>
          <p:nvPr/>
        </p:nvSpPr>
        <p:spPr bwMode="auto">
          <a:xfrm>
            <a:off x="4257675" y="2879725"/>
            <a:ext cx="1778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i="1">
                <a:solidFill>
                  <a:srgbClr val="000000"/>
                </a:solidFill>
              </a:rPr>
              <a:t>Q*</a:t>
            </a:r>
          </a:p>
        </p:txBody>
      </p:sp>
      <p:sp>
        <p:nvSpPr>
          <p:cNvPr id="80912" name="Rectangle 16"/>
          <p:cNvSpPr>
            <a:spLocks noChangeArrowheads="1"/>
          </p:cNvSpPr>
          <p:nvPr/>
        </p:nvSpPr>
        <p:spPr bwMode="auto">
          <a:xfrm>
            <a:off x="5360988" y="2232025"/>
            <a:ext cx="693737"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Domanda</a:t>
            </a:r>
          </a:p>
        </p:txBody>
      </p:sp>
      <p:sp>
        <p:nvSpPr>
          <p:cNvPr id="80913" name="Rectangle 17"/>
          <p:cNvSpPr>
            <a:spLocks noChangeArrowheads="1"/>
          </p:cNvSpPr>
          <p:nvPr/>
        </p:nvSpPr>
        <p:spPr bwMode="auto">
          <a:xfrm>
            <a:off x="5614988" y="2384425"/>
            <a:ext cx="221297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(disponibilità a pagare privata)</a:t>
            </a:r>
          </a:p>
        </p:txBody>
      </p:sp>
      <p:sp>
        <p:nvSpPr>
          <p:cNvPr id="80914" name="Rectangle 18"/>
          <p:cNvSpPr>
            <a:spLocks noChangeArrowheads="1"/>
          </p:cNvSpPr>
          <p:nvPr/>
        </p:nvSpPr>
        <p:spPr bwMode="auto">
          <a:xfrm>
            <a:off x="5334000" y="533400"/>
            <a:ext cx="49847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Offerta</a:t>
            </a:r>
          </a:p>
        </p:txBody>
      </p:sp>
      <p:sp>
        <p:nvSpPr>
          <p:cNvPr id="80915" name="Rectangle 19"/>
          <p:cNvSpPr>
            <a:spLocks noChangeArrowheads="1"/>
          </p:cNvSpPr>
          <p:nvPr/>
        </p:nvSpPr>
        <p:spPr bwMode="auto">
          <a:xfrm>
            <a:off x="5183188" y="2625725"/>
            <a:ext cx="1023937"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Valore sociale</a:t>
            </a:r>
          </a:p>
        </p:txBody>
      </p:sp>
      <p:sp>
        <p:nvSpPr>
          <p:cNvPr id="80916" name="Line 20"/>
          <p:cNvSpPr>
            <a:spLocks noChangeShapeType="1"/>
          </p:cNvSpPr>
          <p:nvPr/>
        </p:nvSpPr>
        <p:spPr bwMode="auto">
          <a:xfrm>
            <a:off x="2924175" y="596900"/>
            <a:ext cx="2392363" cy="1704975"/>
          </a:xfrm>
          <a:prstGeom prst="line">
            <a:avLst/>
          </a:prstGeom>
          <a:noFill/>
          <a:ln w="12700">
            <a:solidFill>
              <a:srgbClr val="4D9A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17" name="Line 21"/>
          <p:cNvSpPr>
            <a:spLocks noChangeShapeType="1"/>
          </p:cNvSpPr>
          <p:nvPr/>
        </p:nvSpPr>
        <p:spPr bwMode="auto">
          <a:xfrm>
            <a:off x="2824163" y="1027113"/>
            <a:ext cx="2301875" cy="1655762"/>
          </a:xfrm>
          <a:prstGeom prst="line">
            <a:avLst/>
          </a:prstGeom>
          <a:noFill/>
          <a:ln w="127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18" name="Freeform 22"/>
          <p:cNvSpPr>
            <a:spLocks/>
          </p:cNvSpPr>
          <p:nvPr/>
        </p:nvSpPr>
        <p:spPr bwMode="auto">
          <a:xfrm>
            <a:off x="4257675" y="1547813"/>
            <a:ext cx="76200" cy="65087"/>
          </a:xfrm>
          <a:custGeom>
            <a:avLst/>
            <a:gdLst>
              <a:gd name="T0" fmla="*/ 2147483646 w 48"/>
              <a:gd name="T1" fmla="*/ 2147483646 h 41"/>
              <a:gd name="T2" fmla="*/ 2147483646 w 48"/>
              <a:gd name="T3" fmla="*/ 2147483646 h 41"/>
              <a:gd name="T4" fmla="*/ 2147483646 w 48"/>
              <a:gd name="T5" fmla="*/ 2147483646 h 41"/>
              <a:gd name="T6" fmla="*/ 2147483646 w 48"/>
              <a:gd name="T7" fmla="*/ 2147483646 h 41"/>
              <a:gd name="T8" fmla="*/ 2147483646 w 48"/>
              <a:gd name="T9" fmla="*/ 2147483646 h 41"/>
              <a:gd name="T10" fmla="*/ 2147483646 w 48"/>
              <a:gd name="T11" fmla="*/ 0 h 41"/>
              <a:gd name="T12" fmla="*/ 2147483646 w 48"/>
              <a:gd name="T13" fmla="*/ 0 h 41"/>
              <a:gd name="T14" fmla="*/ 2147483646 w 48"/>
              <a:gd name="T15" fmla="*/ 0 h 41"/>
              <a:gd name="T16" fmla="*/ 2147483646 w 48"/>
              <a:gd name="T17" fmla="*/ 2147483646 h 41"/>
              <a:gd name="T18" fmla="*/ 0 w 48"/>
              <a:gd name="T19" fmla="*/ 2147483646 h 41"/>
              <a:gd name="T20" fmla="*/ 2147483646 w 48"/>
              <a:gd name="T21" fmla="*/ 2147483646 h 41"/>
              <a:gd name="T22" fmla="*/ 2147483646 w 48"/>
              <a:gd name="T23" fmla="*/ 2147483646 h 41"/>
              <a:gd name="T24" fmla="*/ 2147483646 w 48"/>
              <a:gd name="T25" fmla="*/ 2147483646 h 4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 h="41">
                <a:moveTo>
                  <a:pt x="23" y="40"/>
                </a:moveTo>
                <a:lnTo>
                  <a:pt x="31" y="40"/>
                </a:lnTo>
                <a:lnTo>
                  <a:pt x="39" y="32"/>
                </a:lnTo>
                <a:lnTo>
                  <a:pt x="47" y="24"/>
                </a:lnTo>
                <a:lnTo>
                  <a:pt x="39" y="8"/>
                </a:lnTo>
                <a:lnTo>
                  <a:pt x="31" y="0"/>
                </a:lnTo>
                <a:lnTo>
                  <a:pt x="23" y="0"/>
                </a:lnTo>
                <a:lnTo>
                  <a:pt x="16" y="0"/>
                </a:lnTo>
                <a:lnTo>
                  <a:pt x="8" y="8"/>
                </a:lnTo>
                <a:lnTo>
                  <a:pt x="0" y="24"/>
                </a:lnTo>
                <a:lnTo>
                  <a:pt x="8" y="32"/>
                </a:lnTo>
                <a:lnTo>
                  <a:pt x="16" y="40"/>
                </a:lnTo>
                <a:lnTo>
                  <a:pt x="23" y="4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0919" name="Line 23"/>
          <p:cNvSpPr>
            <a:spLocks noChangeShapeType="1"/>
          </p:cNvSpPr>
          <p:nvPr/>
        </p:nvSpPr>
        <p:spPr bwMode="auto">
          <a:xfrm flipV="1">
            <a:off x="3952875" y="1824038"/>
            <a:ext cx="0" cy="102076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20" name="Rectangle 24"/>
          <p:cNvSpPr>
            <a:spLocks noChangeArrowheads="1"/>
          </p:cNvSpPr>
          <p:nvPr/>
        </p:nvSpPr>
        <p:spPr bwMode="auto">
          <a:xfrm>
            <a:off x="3736975" y="2879725"/>
            <a:ext cx="1190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i="1">
                <a:solidFill>
                  <a:srgbClr val="000000"/>
                </a:solidFill>
              </a:rPr>
              <a:t>Q</a:t>
            </a:r>
          </a:p>
        </p:txBody>
      </p:sp>
      <p:sp>
        <p:nvSpPr>
          <p:cNvPr id="80921" name="Rectangle 25"/>
          <p:cNvSpPr>
            <a:spLocks noChangeArrowheads="1"/>
          </p:cNvSpPr>
          <p:nvPr/>
        </p:nvSpPr>
        <p:spPr bwMode="auto">
          <a:xfrm>
            <a:off x="3362325" y="3027363"/>
            <a:ext cx="668338"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efficiente</a:t>
            </a:r>
          </a:p>
        </p:txBody>
      </p:sp>
      <p:sp>
        <p:nvSpPr>
          <p:cNvPr id="80922" name="Freeform 26"/>
          <p:cNvSpPr>
            <a:spLocks/>
          </p:cNvSpPr>
          <p:nvPr/>
        </p:nvSpPr>
        <p:spPr bwMode="auto">
          <a:xfrm>
            <a:off x="3914775" y="1801813"/>
            <a:ext cx="77788" cy="65087"/>
          </a:xfrm>
          <a:custGeom>
            <a:avLst/>
            <a:gdLst>
              <a:gd name="T0" fmla="*/ 2147483646 w 49"/>
              <a:gd name="T1" fmla="*/ 2147483646 h 41"/>
              <a:gd name="T2" fmla="*/ 2147483646 w 49"/>
              <a:gd name="T3" fmla="*/ 2147483646 h 41"/>
              <a:gd name="T4" fmla="*/ 2147483646 w 49"/>
              <a:gd name="T5" fmla="*/ 2147483646 h 41"/>
              <a:gd name="T6" fmla="*/ 2147483646 w 49"/>
              <a:gd name="T7" fmla="*/ 2147483646 h 41"/>
              <a:gd name="T8" fmla="*/ 2147483646 w 49"/>
              <a:gd name="T9" fmla="*/ 2147483646 h 41"/>
              <a:gd name="T10" fmla="*/ 2147483646 w 49"/>
              <a:gd name="T11" fmla="*/ 0 h 41"/>
              <a:gd name="T12" fmla="*/ 2147483646 w 49"/>
              <a:gd name="T13" fmla="*/ 0 h 41"/>
              <a:gd name="T14" fmla="*/ 2147483646 w 49"/>
              <a:gd name="T15" fmla="*/ 0 h 41"/>
              <a:gd name="T16" fmla="*/ 0 w 49"/>
              <a:gd name="T17" fmla="*/ 2147483646 h 41"/>
              <a:gd name="T18" fmla="*/ 0 w 49"/>
              <a:gd name="T19" fmla="*/ 2147483646 h 41"/>
              <a:gd name="T20" fmla="*/ 0 w 49"/>
              <a:gd name="T21" fmla="*/ 2147483646 h 41"/>
              <a:gd name="T22" fmla="*/ 2147483646 w 49"/>
              <a:gd name="T23" fmla="*/ 2147483646 h 41"/>
              <a:gd name="T24" fmla="*/ 2147483646 w 49"/>
              <a:gd name="T25" fmla="*/ 2147483646 h 4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 h="41">
                <a:moveTo>
                  <a:pt x="24" y="40"/>
                </a:moveTo>
                <a:lnTo>
                  <a:pt x="32" y="40"/>
                </a:lnTo>
                <a:lnTo>
                  <a:pt x="40" y="32"/>
                </a:lnTo>
                <a:lnTo>
                  <a:pt x="48" y="16"/>
                </a:lnTo>
                <a:lnTo>
                  <a:pt x="40" y="8"/>
                </a:lnTo>
                <a:lnTo>
                  <a:pt x="32" y="0"/>
                </a:lnTo>
                <a:lnTo>
                  <a:pt x="24" y="0"/>
                </a:lnTo>
                <a:lnTo>
                  <a:pt x="8" y="0"/>
                </a:lnTo>
                <a:lnTo>
                  <a:pt x="0" y="8"/>
                </a:lnTo>
                <a:lnTo>
                  <a:pt x="0" y="16"/>
                </a:lnTo>
                <a:lnTo>
                  <a:pt x="0" y="32"/>
                </a:lnTo>
                <a:lnTo>
                  <a:pt x="8" y="40"/>
                </a:lnTo>
                <a:lnTo>
                  <a:pt x="24" y="4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0923" name="Rectangle 27"/>
          <p:cNvSpPr>
            <a:spLocks noChangeArrowheads="1"/>
          </p:cNvSpPr>
          <p:nvPr/>
        </p:nvSpPr>
        <p:spPr bwMode="auto">
          <a:xfrm>
            <a:off x="3581400" y="152400"/>
            <a:ext cx="26511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FC0128"/>
                </a:solidFill>
              </a:rPr>
              <a:t>(a) Esternalità negative nel consumo</a:t>
            </a:r>
          </a:p>
        </p:txBody>
      </p:sp>
      <p:sp>
        <p:nvSpPr>
          <p:cNvPr id="80924" name="Rectangle 28"/>
          <p:cNvSpPr>
            <a:spLocks noChangeArrowheads="1"/>
          </p:cNvSpPr>
          <p:nvPr/>
        </p:nvSpPr>
        <p:spPr bwMode="auto">
          <a:xfrm>
            <a:off x="2620963" y="3652838"/>
            <a:ext cx="3856037" cy="2563812"/>
          </a:xfrm>
          <a:prstGeom prst="rect">
            <a:avLst/>
          </a:prstGeom>
          <a:solidFill>
            <a:srgbClr val="FFFF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0925" name="Line 29"/>
          <p:cNvSpPr>
            <a:spLocks noChangeShapeType="1"/>
          </p:cNvSpPr>
          <p:nvPr/>
        </p:nvSpPr>
        <p:spPr bwMode="auto">
          <a:xfrm flipH="1">
            <a:off x="2847975" y="4097338"/>
            <a:ext cx="2646363" cy="1871662"/>
          </a:xfrm>
          <a:prstGeom prst="line">
            <a:avLst/>
          </a:prstGeom>
          <a:noFill/>
          <a:ln w="12700">
            <a:solidFill>
              <a:srgbClr val="4D9A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26" name="Rectangle 30"/>
          <p:cNvSpPr>
            <a:spLocks noChangeArrowheads="1"/>
          </p:cNvSpPr>
          <p:nvPr/>
        </p:nvSpPr>
        <p:spPr bwMode="auto">
          <a:xfrm>
            <a:off x="5703888" y="6238875"/>
            <a:ext cx="7985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Quantità di</a:t>
            </a:r>
          </a:p>
        </p:txBody>
      </p:sp>
      <p:sp>
        <p:nvSpPr>
          <p:cNvPr id="80927" name="Rectangle 31"/>
          <p:cNvSpPr>
            <a:spLocks noChangeArrowheads="1"/>
          </p:cNvSpPr>
          <p:nvPr/>
        </p:nvSpPr>
        <p:spPr bwMode="auto">
          <a:xfrm>
            <a:off x="5754688" y="6380163"/>
            <a:ext cx="14478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iscritti all’Università</a:t>
            </a:r>
          </a:p>
        </p:txBody>
      </p:sp>
      <p:sp>
        <p:nvSpPr>
          <p:cNvPr id="80928" name="Rectangle 32"/>
          <p:cNvSpPr>
            <a:spLocks noChangeArrowheads="1"/>
          </p:cNvSpPr>
          <p:nvPr/>
        </p:nvSpPr>
        <p:spPr bwMode="auto">
          <a:xfrm>
            <a:off x="2506663" y="6238875"/>
            <a:ext cx="84137"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0</a:t>
            </a:r>
          </a:p>
        </p:txBody>
      </p:sp>
      <p:sp>
        <p:nvSpPr>
          <p:cNvPr id="80929" name="Rectangle 33"/>
          <p:cNvSpPr>
            <a:spLocks noChangeArrowheads="1"/>
          </p:cNvSpPr>
          <p:nvPr/>
        </p:nvSpPr>
        <p:spPr bwMode="auto">
          <a:xfrm>
            <a:off x="1985963" y="3551238"/>
            <a:ext cx="490537"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Prezzo</a:t>
            </a:r>
          </a:p>
        </p:txBody>
      </p:sp>
      <p:sp>
        <p:nvSpPr>
          <p:cNvPr id="80930" name="Rectangle 34"/>
          <p:cNvSpPr>
            <a:spLocks noChangeArrowheads="1"/>
          </p:cNvSpPr>
          <p:nvPr/>
        </p:nvSpPr>
        <p:spPr bwMode="auto">
          <a:xfrm>
            <a:off x="1871663" y="3779838"/>
            <a:ext cx="7350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Università</a:t>
            </a:r>
          </a:p>
        </p:txBody>
      </p:sp>
      <p:sp>
        <p:nvSpPr>
          <p:cNvPr id="80931" name="Freeform 35"/>
          <p:cNvSpPr>
            <a:spLocks/>
          </p:cNvSpPr>
          <p:nvPr/>
        </p:nvSpPr>
        <p:spPr bwMode="auto">
          <a:xfrm>
            <a:off x="2620963" y="3652838"/>
            <a:ext cx="3603625" cy="2565400"/>
          </a:xfrm>
          <a:custGeom>
            <a:avLst/>
            <a:gdLst>
              <a:gd name="T0" fmla="*/ 0 w 2270"/>
              <a:gd name="T1" fmla="*/ 0 h 1616"/>
              <a:gd name="T2" fmla="*/ 0 w 2270"/>
              <a:gd name="T3" fmla="*/ 2147483646 h 1616"/>
              <a:gd name="T4" fmla="*/ 2147483646 w 2270"/>
              <a:gd name="T5" fmla="*/ 2147483646 h 1616"/>
              <a:gd name="T6" fmla="*/ 0 60000 65536"/>
              <a:gd name="T7" fmla="*/ 0 60000 65536"/>
              <a:gd name="T8" fmla="*/ 0 60000 65536"/>
            </a:gdLst>
            <a:ahLst/>
            <a:cxnLst>
              <a:cxn ang="T6">
                <a:pos x="T0" y="T1"/>
              </a:cxn>
              <a:cxn ang="T7">
                <a:pos x="T2" y="T3"/>
              </a:cxn>
              <a:cxn ang="T8">
                <a:pos x="T4" y="T5"/>
              </a:cxn>
            </a:cxnLst>
            <a:rect l="0" t="0" r="r" b="b"/>
            <a:pathLst>
              <a:path w="2270" h="1616">
                <a:moveTo>
                  <a:pt x="0" y="0"/>
                </a:moveTo>
                <a:lnTo>
                  <a:pt x="0" y="1615"/>
                </a:lnTo>
                <a:lnTo>
                  <a:pt x="2269" y="1615"/>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0932" name="Line 36"/>
          <p:cNvSpPr>
            <a:spLocks noChangeShapeType="1"/>
          </p:cNvSpPr>
          <p:nvPr/>
        </p:nvSpPr>
        <p:spPr bwMode="auto">
          <a:xfrm flipV="1">
            <a:off x="4295775" y="4930775"/>
            <a:ext cx="0" cy="127635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33" name="Rectangle 37"/>
          <p:cNvSpPr>
            <a:spLocks noChangeArrowheads="1"/>
          </p:cNvSpPr>
          <p:nvPr/>
        </p:nvSpPr>
        <p:spPr bwMode="auto">
          <a:xfrm>
            <a:off x="4117975" y="6238875"/>
            <a:ext cx="1778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i="1">
                <a:solidFill>
                  <a:srgbClr val="000000"/>
                </a:solidFill>
              </a:rPr>
              <a:t>Q*</a:t>
            </a:r>
          </a:p>
        </p:txBody>
      </p:sp>
      <p:sp>
        <p:nvSpPr>
          <p:cNvPr id="80934" name="Rectangle 38"/>
          <p:cNvSpPr>
            <a:spLocks noChangeArrowheads="1"/>
          </p:cNvSpPr>
          <p:nvPr/>
        </p:nvSpPr>
        <p:spPr bwMode="auto">
          <a:xfrm>
            <a:off x="5310188" y="5772150"/>
            <a:ext cx="693737"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Domanda</a:t>
            </a:r>
          </a:p>
        </p:txBody>
      </p:sp>
      <p:sp>
        <p:nvSpPr>
          <p:cNvPr id="80935" name="Rectangle 39"/>
          <p:cNvSpPr>
            <a:spLocks noChangeArrowheads="1"/>
          </p:cNvSpPr>
          <p:nvPr/>
        </p:nvSpPr>
        <p:spPr bwMode="auto">
          <a:xfrm>
            <a:off x="5170488" y="5911850"/>
            <a:ext cx="221297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(disponibilità a pagare privata)</a:t>
            </a:r>
          </a:p>
        </p:txBody>
      </p:sp>
      <p:sp>
        <p:nvSpPr>
          <p:cNvPr id="80936" name="Rectangle 40"/>
          <p:cNvSpPr>
            <a:spLocks noChangeArrowheads="1"/>
          </p:cNvSpPr>
          <p:nvPr/>
        </p:nvSpPr>
        <p:spPr bwMode="auto">
          <a:xfrm>
            <a:off x="5880100" y="5454650"/>
            <a:ext cx="4651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Valore</a:t>
            </a:r>
          </a:p>
        </p:txBody>
      </p:sp>
      <p:sp>
        <p:nvSpPr>
          <p:cNvPr id="80937" name="Rectangle 41"/>
          <p:cNvSpPr>
            <a:spLocks noChangeArrowheads="1"/>
          </p:cNvSpPr>
          <p:nvPr/>
        </p:nvSpPr>
        <p:spPr bwMode="auto">
          <a:xfrm>
            <a:off x="5892800" y="5607050"/>
            <a:ext cx="5159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sociale</a:t>
            </a:r>
          </a:p>
        </p:txBody>
      </p:sp>
      <p:sp>
        <p:nvSpPr>
          <p:cNvPr id="80938" name="Line 42"/>
          <p:cNvSpPr>
            <a:spLocks noChangeShapeType="1"/>
          </p:cNvSpPr>
          <p:nvPr/>
        </p:nvSpPr>
        <p:spPr bwMode="auto">
          <a:xfrm>
            <a:off x="3051175" y="4046538"/>
            <a:ext cx="2392363" cy="1706562"/>
          </a:xfrm>
          <a:prstGeom prst="line">
            <a:avLst/>
          </a:prstGeom>
          <a:noFill/>
          <a:ln w="12700">
            <a:solidFill>
              <a:srgbClr val="4D9A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39" name="Line 43"/>
          <p:cNvSpPr>
            <a:spLocks noChangeShapeType="1"/>
          </p:cNvSpPr>
          <p:nvPr/>
        </p:nvSpPr>
        <p:spPr bwMode="auto">
          <a:xfrm>
            <a:off x="3521075" y="3868738"/>
            <a:ext cx="2314575" cy="1655762"/>
          </a:xfrm>
          <a:prstGeom prst="line">
            <a:avLst/>
          </a:prstGeom>
          <a:noFill/>
          <a:ln w="127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40" name="Freeform 44"/>
          <p:cNvSpPr>
            <a:spLocks/>
          </p:cNvSpPr>
          <p:nvPr/>
        </p:nvSpPr>
        <p:spPr bwMode="auto">
          <a:xfrm>
            <a:off x="4257675" y="4897438"/>
            <a:ext cx="76200" cy="76200"/>
          </a:xfrm>
          <a:custGeom>
            <a:avLst/>
            <a:gdLst>
              <a:gd name="T0" fmla="*/ 2147483646 w 48"/>
              <a:gd name="T1" fmla="*/ 2147483646 h 48"/>
              <a:gd name="T2" fmla="*/ 2147483646 w 48"/>
              <a:gd name="T3" fmla="*/ 2147483646 h 48"/>
              <a:gd name="T4" fmla="*/ 2147483646 w 48"/>
              <a:gd name="T5" fmla="*/ 2147483646 h 48"/>
              <a:gd name="T6" fmla="*/ 2147483646 w 48"/>
              <a:gd name="T7" fmla="*/ 2147483646 h 48"/>
              <a:gd name="T8" fmla="*/ 2147483646 w 48"/>
              <a:gd name="T9" fmla="*/ 2147483646 h 48"/>
              <a:gd name="T10" fmla="*/ 2147483646 w 48"/>
              <a:gd name="T11" fmla="*/ 2147483646 h 48"/>
              <a:gd name="T12" fmla="*/ 2147483646 w 48"/>
              <a:gd name="T13" fmla="*/ 0 h 48"/>
              <a:gd name="T14" fmla="*/ 2147483646 w 48"/>
              <a:gd name="T15" fmla="*/ 2147483646 h 48"/>
              <a:gd name="T16" fmla="*/ 2147483646 w 48"/>
              <a:gd name="T17" fmla="*/ 2147483646 h 48"/>
              <a:gd name="T18" fmla="*/ 0 w 48"/>
              <a:gd name="T19" fmla="*/ 2147483646 h 48"/>
              <a:gd name="T20" fmla="*/ 2147483646 w 48"/>
              <a:gd name="T21" fmla="*/ 2147483646 h 48"/>
              <a:gd name="T22" fmla="*/ 2147483646 w 48"/>
              <a:gd name="T23" fmla="*/ 2147483646 h 48"/>
              <a:gd name="T24" fmla="*/ 2147483646 w 48"/>
              <a:gd name="T25" fmla="*/ 2147483646 h 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 h="48">
                <a:moveTo>
                  <a:pt x="23" y="47"/>
                </a:moveTo>
                <a:lnTo>
                  <a:pt x="31" y="47"/>
                </a:lnTo>
                <a:lnTo>
                  <a:pt x="39" y="39"/>
                </a:lnTo>
                <a:lnTo>
                  <a:pt x="47" y="23"/>
                </a:lnTo>
                <a:lnTo>
                  <a:pt x="39" y="16"/>
                </a:lnTo>
                <a:lnTo>
                  <a:pt x="31" y="8"/>
                </a:lnTo>
                <a:lnTo>
                  <a:pt x="23" y="0"/>
                </a:lnTo>
                <a:lnTo>
                  <a:pt x="16" y="8"/>
                </a:lnTo>
                <a:lnTo>
                  <a:pt x="8" y="16"/>
                </a:lnTo>
                <a:lnTo>
                  <a:pt x="0" y="23"/>
                </a:lnTo>
                <a:lnTo>
                  <a:pt x="8" y="39"/>
                </a:lnTo>
                <a:lnTo>
                  <a:pt x="16" y="47"/>
                </a:lnTo>
                <a:lnTo>
                  <a:pt x="23" y="4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0941" name="Line 45"/>
          <p:cNvSpPr>
            <a:spLocks noChangeShapeType="1"/>
          </p:cNvSpPr>
          <p:nvPr/>
        </p:nvSpPr>
        <p:spPr bwMode="auto">
          <a:xfrm flipV="1">
            <a:off x="4651375" y="4678363"/>
            <a:ext cx="0" cy="152876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0942" name="Rectangle 46"/>
          <p:cNvSpPr>
            <a:spLocks noChangeArrowheads="1"/>
          </p:cNvSpPr>
          <p:nvPr/>
        </p:nvSpPr>
        <p:spPr bwMode="auto">
          <a:xfrm>
            <a:off x="4611688" y="6238875"/>
            <a:ext cx="1190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i="1">
                <a:solidFill>
                  <a:srgbClr val="000000"/>
                </a:solidFill>
              </a:rPr>
              <a:t>Q</a:t>
            </a:r>
          </a:p>
        </p:txBody>
      </p:sp>
      <p:sp>
        <p:nvSpPr>
          <p:cNvPr id="80943" name="Rectangle 47"/>
          <p:cNvSpPr>
            <a:spLocks noChangeArrowheads="1"/>
          </p:cNvSpPr>
          <p:nvPr/>
        </p:nvSpPr>
        <p:spPr bwMode="auto">
          <a:xfrm>
            <a:off x="4618038" y="6380163"/>
            <a:ext cx="668337"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efficiente</a:t>
            </a:r>
          </a:p>
        </p:txBody>
      </p:sp>
      <p:sp>
        <p:nvSpPr>
          <p:cNvPr id="80944" name="Freeform 48"/>
          <p:cNvSpPr>
            <a:spLocks/>
          </p:cNvSpPr>
          <p:nvPr/>
        </p:nvSpPr>
        <p:spPr bwMode="auto">
          <a:xfrm>
            <a:off x="4611688" y="4643438"/>
            <a:ext cx="77787" cy="77787"/>
          </a:xfrm>
          <a:custGeom>
            <a:avLst/>
            <a:gdLst>
              <a:gd name="T0" fmla="*/ 2147483646 w 49"/>
              <a:gd name="T1" fmla="*/ 2147483646 h 49"/>
              <a:gd name="T2" fmla="*/ 2147483646 w 49"/>
              <a:gd name="T3" fmla="*/ 2147483646 h 49"/>
              <a:gd name="T4" fmla="*/ 2147483646 w 49"/>
              <a:gd name="T5" fmla="*/ 2147483646 h 49"/>
              <a:gd name="T6" fmla="*/ 2147483646 w 49"/>
              <a:gd name="T7" fmla="*/ 2147483646 h 49"/>
              <a:gd name="T8" fmla="*/ 2147483646 w 49"/>
              <a:gd name="T9" fmla="*/ 2147483646 h 49"/>
              <a:gd name="T10" fmla="*/ 2147483646 w 49"/>
              <a:gd name="T11" fmla="*/ 0 h 49"/>
              <a:gd name="T12" fmla="*/ 2147483646 w 49"/>
              <a:gd name="T13" fmla="*/ 0 h 49"/>
              <a:gd name="T14" fmla="*/ 2147483646 w 49"/>
              <a:gd name="T15" fmla="*/ 0 h 49"/>
              <a:gd name="T16" fmla="*/ 2147483646 w 49"/>
              <a:gd name="T17" fmla="*/ 2147483646 h 49"/>
              <a:gd name="T18" fmla="*/ 0 w 49"/>
              <a:gd name="T19" fmla="*/ 2147483646 h 49"/>
              <a:gd name="T20" fmla="*/ 2147483646 w 49"/>
              <a:gd name="T21" fmla="*/ 2147483646 h 49"/>
              <a:gd name="T22" fmla="*/ 2147483646 w 49"/>
              <a:gd name="T23" fmla="*/ 2147483646 h 49"/>
              <a:gd name="T24" fmla="*/ 2147483646 w 49"/>
              <a:gd name="T25" fmla="*/ 2147483646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 h="49">
                <a:moveTo>
                  <a:pt x="24" y="48"/>
                </a:moveTo>
                <a:lnTo>
                  <a:pt x="32" y="40"/>
                </a:lnTo>
                <a:lnTo>
                  <a:pt x="40" y="32"/>
                </a:lnTo>
                <a:lnTo>
                  <a:pt x="48" y="24"/>
                </a:lnTo>
                <a:lnTo>
                  <a:pt x="40" y="8"/>
                </a:lnTo>
                <a:lnTo>
                  <a:pt x="32" y="0"/>
                </a:lnTo>
                <a:lnTo>
                  <a:pt x="24" y="0"/>
                </a:lnTo>
                <a:lnTo>
                  <a:pt x="16" y="0"/>
                </a:lnTo>
                <a:lnTo>
                  <a:pt x="8" y="8"/>
                </a:lnTo>
                <a:lnTo>
                  <a:pt x="0" y="24"/>
                </a:lnTo>
                <a:lnTo>
                  <a:pt x="8" y="32"/>
                </a:lnTo>
                <a:lnTo>
                  <a:pt x="16" y="40"/>
                </a:lnTo>
                <a:lnTo>
                  <a:pt x="24" y="4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0945" name="Rectangle 49"/>
          <p:cNvSpPr>
            <a:spLocks noChangeArrowheads="1"/>
          </p:cNvSpPr>
          <p:nvPr/>
        </p:nvSpPr>
        <p:spPr bwMode="auto">
          <a:xfrm>
            <a:off x="3559175" y="3362325"/>
            <a:ext cx="261937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FC0128"/>
                </a:solidFill>
              </a:rPr>
              <a:t>(b) Esternalità positive nel consumo</a:t>
            </a:r>
          </a:p>
        </p:txBody>
      </p:sp>
      <p:sp>
        <p:nvSpPr>
          <p:cNvPr id="80946" name="Rectangle 50"/>
          <p:cNvSpPr>
            <a:spLocks noChangeArrowheads="1"/>
          </p:cNvSpPr>
          <p:nvPr/>
        </p:nvSpPr>
        <p:spPr bwMode="auto">
          <a:xfrm>
            <a:off x="5334000" y="3886200"/>
            <a:ext cx="49847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1200" b="1">
                <a:solidFill>
                  <a:srgbClr val="000000"/>
                </a:solidFill>
              </a:rPr>
              <a:t>Offerta</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bg>
      <p:bgPr>
        <a:solidFill>
          <a:srgbClr val="BADDE1"/>
        </a:solidFill>
        <a:effectLst/>
      </p:bgPr>
    </p:bg>
    <p:spTree>
      <p:nvGrpSpPr>
        <p:cNvPr id="1" name=""/>
        <p:cNvGrpSpPr/>
        <p:nvPr/>
      </p:nvGrpSpPr>
      <p:grpSpPr>
        <a:xfrm>
          <a:off x="0" y="0"/>
          <a:ext cx="0" cy="0"/>
          <a:chOff x="0" y="0"/>
          <a:chExt cx="0" cy="0"/>
        </a:xfrm>
      </p:grpSpPr>
      <p:sp>
        <p:nvSpPr>
          <p:cNvPr id="8294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294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2948" name="Rectangle 4"/>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2949" name="Rectangle 5"/>
          <p:cNvSpPr>
            <a:spLocks noGrp="1" noChangeArrowheads="1"/>
          </p:cNvSpPr>
          <p:nvPr>
            <p:ph type="title"/>
          </p:nvPr>
        </p:nvSpPr>
        <p:spPr>
          <a:xfrm>
            <a:off x="0" y="260350"/>
            <a:ext cx="791845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Il </a:t>
            </a:r>
            <a:r>
              <a:rPr lang="it-IT" altLang="it-IT" sz="3600" i="1"/>
              <a:t>policy-maker</a:t>
            </a:r>
            <a:r>
              <a:rPr lang="it-IT" altLang="it-IT" sz="3600"/>
              <a:t> e le esternalità</a:t>
            </a:r>
          </a:p>
        </p:txBody>
      </p:sp>
      <p:sp>
        <p:nvSpPr>
          <p:cNvPr id="83974" name="Rectangle 6"/>
          <p:cNvSpPr>
            <a:spLocks noGrp="1" noChangeArrowheads="1"/>
          </p:cNvSpPr>
          <p:nvPr>
            <p:ph type="body" idx="1"/>
          </p:nvPr>
        </p:nvSpPr>
        <p:spPr>
          <a:xfrm>
            <a:off x="0" y="1143000"/>
            <a:ext cx="9144000" cy="5715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it-IT" altLang="it-IT" sz="2400"/>
              <a:t>Approccio c.d. pigouviano (da A.C. Pigou): il </a:t>
            </a:r>
            <a:r>
              <a:rPr lang="it-IT" altLang="it-IT" sz="2400" i="1"/>
              <a:t>policy-               maker</a:t>
            </a:r>
            <a:r>
              <a:rPr lang="it-IT" altLang="it-IT" sz="2400"/>
              <a:t> può </a:t>
            </a:r>
            <a:r>
              <a:rPr lang="it-IT" altLang="it-IT" sz="2400" u="sng"/>
              <a:t>tentare</a:t>
            </a:r>
            <a:r>
              <a:rPr lang="it-IT" altLang="it-IT" sz="2400"/>
              <a:t> di internalizzare le esternalità. . . </a:t>
            </a:r>
          </a:p>
          <a:p>
            <a:pPr lvl="1" eaLnBrk="1" hangingPunct="1">
              <a:lnSpc>
                <a:spcPct val="80000"/>
              </a:lnSpc>
            </a:pPr>
            <a:r>
              <a:rPr lang="it-IT" altLang="it-IT" sz="2400"/>
              <a:t>. . . </a:t>
            </a:r>
            <a:r>
              <a:rPr lang="it-IT" altLang="it-IT" sz="2400" b="1">
                <a:solidFill>
                  <a:srgbClr val="FC0128"/>
                </a:solidFill>
              </a:rPr>
              <a:t>tassando</a:t>
            </a:r>
            <a:r>
              <a:rPr lang="it-IT" altLang="it-IT" sz="2400"/>
              <a:t> </a:t>
            </a:r>
            <a:r>
              <a:rPr lang="it-IT" altLang="it-IT" sz="2400" b="1"/>
              <a:t>i beni con esternalità </a:t>
            </a:r>
            <a:r>
              <a:rPr lang="it-IT" altLang="it-IT" sz="2400" b="1" u="sng"/>
              <a:t>negative</a:t>
            </a:r>
            <a:endParaRPr lang="it-IT" altLang="it-IT" sz="2400"/>
          </a:p>
          <a:p>
            <a:pPr lvl="1" eaLnBrk="1" hangingPunct="1">
              <a:lnSpc>
                <a:spcPct val="80000"/>
              </a:lnSpc>
            </a:pPr>
            <a:r>
              <a:rPr lang="it-IT" altLang="it-IT" sz="2400"/>
              <a:t>. . . </a:t>
            </a:r>
            <a:r>
              <a:rPr lang="it-IT" altLang="it-IT" sz="2400" b="1">
                <a:solidFill>
                  <a:srgbClr val="FC0128"/>
                </a:solidFill>
              </a:rPr>
              <a:t>sussidiando</a:t>
            </a:r>
            <a:r>
              <a:rPr lang="it-IT" altLang="it-IT" sz="2400"/>
              <a:t> </a:t>
            </a:r>
            <a:r>
              <a:rPr lang="it-IT" altLang="it-IT" sz="2400" b="1"/>
              <a:t>i beni con esternalità </a:t>
            </a:r>
            <a:r>
              <a:rPr lang="it-IT" altLang="it-IT" sz="2400" b="1" u="sng"/>
              <a:t>positive</a:t>
            </a:r>
            <a:endParaRPr lang="it-IT" altLang="it-IT" sz="2400"/>
          </a:p>
          <a:p>
            <a:pPr eaLnBrk="1" hangingPunct="1">
              <a:lnSpc>
                <a:spcPct val="80000"/>
              </a:lnSpc>
            </a:pPr>
            <a:r>
              <a:rPr lang="it-IT" altLang="it-IT" sz="2400"/>
              <a:t>Ma ... per ottenere </a:t>
            </a:r>
            <a:r>
              <a:rPr lang="it-IT" altLang="it-IT" sz="2400" u="sng"/>
              <a:t>esattamente</a:t>
            </a:r>
            <a:r>
              <a:rPr lang="it-IT" altLang="it-IT" sz="2400"/>
              <a:t> l’output ottimale occorrono informazioni sui costi opportunità privati e sui costi e valori sociali che l’autorità pubblica di fatto </a:t>
            </a:r>
            <a:r>
              <a:rPr lang="it-IT" altLang="it-IT" sz="2400" u="sng"/>
              <a:t>non</a:t>
            </a:r>
            <a:r>
              <a:rPr lang="it-IT" altLang="it-IT" sz="2400"/>
              <a:t> possiede.</a:t>
            </a:r>
          </a:p>
          <a:p>
            <a:pPr lvl="1" eaLnBrk="1" hangingPunct="1">
              <a:lnSpc>
                <a:spcPct val="80000"/>
              </a:lnSpc>
            </a:pPr>
            <a:r>
              <a:rPr lang="it-IT" altLang="it-IT" sz="2400"/>
              <a:t>E’ un nuovo caso del </a:t>
            </a:r>
            <a:r>
              <a:rPr lang="it-IT" altLang="it-IT" sz="2400" u="sng"/>
              <a:t>problema informativo</a:t>
            </a:r>
            <a:r>
              <a:rPr lang="it-IT" altLang="it-IT" sz="2400"/>
              <a:t> di Hayek &amp; Mises</a:t>
            </a:r>
          </a:p>
          <a:p>
            <a:pPr eaLnBrk="1" hangingPunct="1">
              <a:lnSpc>
                <a:spcPct val="80000"/>
              </a:lnSpc>
            </a:pPr>
            <a:r>
              <a:rPr lang="it-IT" altLang="it-IT" sz="2400"/>
              <a:t>Si può dimostrare che l’azione del </a:t>
            </a:r>
            <a:r>
              <a:rPr lang="it-IT" altLang="it-IT" sz="2400" i="1"/>
              <a:t>policy-maker</a:t>
            </a:r>
            <a:r>
              <a:rPr lang="it-IT" altLang="it-IT" sz="2400"/>
              <a:t> (più precisamente, </a:t>
            </a:r>
            <a:r>
              <a:rPr lang="it-IT" altLang="it-IT" sz="2400" i="1"/>
              <a:t>questo</a:t>
            </a:r>
            <a:r>
              <a:rPr lang="it-IT" altLang="it-IT" sz="2400"/>
              <a:t> tipo di azione) </a:t>
            </a:r>
            <a:r>
              <a:rPr lang="it-IT" altLang="it-IT" sz="2400" u="sng"/>
              <a:t>non</a:t>
            </a:r>
            <a:r>
              <a:rPr lang="it-IT" altLang="it-IT" sz="2400"/>
              <a:t> è sempre necessaria per risolvere il problema delle esternalità …</a:t>
            </a:r>
          </a:p>
          <a:p>
            <a:pPr eaLnBrk="1" hangingPunct="1">
              <a:lnSpc>
                <a:spcPct val="80000"/>
              </a:lnSpc>
            </a:pPr>
            <a:r>
              <a:rPr lang="it-IT" altLang="it-IT" sz="2400"/>
              <a:t>… perché il problema può essere risolto spontaneamente dal mercato — previa un’opportuna definizione, ad opera del </a:t>
            </a:r>
            <a:r>
              <a:rPr lang="it-IT" altLang="it-IT" sz="2400" i="1"/>
              <a:t>policy-maker</a:t>
            </a:r>
            <a:r>
              <a:rPr lang="it-IT" altLang="it-IT" sz="2400"/>
              <a:t>, dei diritti di proprietà. </a:t>
            </a:r>
          </a:p>
          <a:p>
            <a:pPr eaLnBrk="1" hangingPunct="1">
              <a:lnSpc>
                <a:spcPct val="80000"/>
              </a:lnSpc>
            </a:pPr>
            <a:r>
              <a:rPr lang="it-IT" altLang="it-IT" sz="2400"/>
              <a:t>E’ questa la tesi del noto </a:t>
            </a:r>
            <a:r>
              <a:rPr lang="it-IT" altLang="it-IT" sz="2400" b="1">
                <a:solidFill>
                  <a:srgbClr val="FF0000"/>
                </a:solidFill>
              </a:rPr>
              <a:t>teorema di Coase</a:t>
            </a:r>
            <a:r>
              <a:rPr lang="it-IT" altLang="it-IT" sz="2400"/>
              <a:t> (Ronald Coase, 1960), considerato il punto di partenza della moderna AED “ortodossa”, ovvero della </a:t>
            </a:r>
            <a:r>
              <a:rPr lang="it-IT" altLang="it-IT" sz="2400" b="1">
                <a:solidFill>
                  <a:srgbClr val="FF0000"/>
                </a:solidFill>
              </a:rPr>
              <a:t>Scuola di Chicago</a:t>
            </a:r>
            <a:r>
              <a:rPr lang="it-IT" altLang="it-IT" sz="2400"/>
              <a:t>.</a:t>
            </a:r>
          </a:p>
        </p:txBody>
      </p:sp>
      <p:pic>
        <p:nvPicPr>
          <p:cNvPr id="82951" name="Picture 8" descr="Photo of R.H. Coa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0500" y="0"/>
            <a:ext cx="1333500" cy="188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3974">
                                            <p:txEl>
                                              <p:pRg st="0" end="0"/>
                                            </p:txEl>
                                          </p:spTgt>
                                        </p:tgtEl>
                                        <p:attrNameLst>
                                          <p:attrName>style.visibility</p:attrName>
                                        </p:attrNameLst>
                                      </p:cBhvr>
                                      <p:to>
                                        <p:strVal val="visible"/>
                                      </p:to>
                                    </p:set>
                                    <p:animEffect transition="in" filter="wipe(left)">
                                      <p:cBhvr>
                                        <p:cTn id="7" dur="500"/>
                                        <p:tgtEl>
                                          <p:spTgt spid="8397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3974">
                                            <p:txEl>
                                              <p:pRg st="1" end="1"/>
                                            </p:txEl>
                                          </p:spTgt>
                                        </p:tgtEl>
                                        <p:attrNameLst>
                                          <p:attrName>style.visibility</p:attrName>
                                        </p:attrNameLst>
                                      </p:cBhvr>
                                      <p:to>
                                        <p:strVal val="visible"/>
                                      </p:to>
                                    </p:set>
                                    <p:animEffect transition="in" filter="wipe(left)">
                                      <p:cBhvr>
                                        <p:cTn id="10" dur="500"/>
                                        <p:tgtEl>
                                          <p:spTgt spid="83974">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83974">
                                            <p:txEl>
                                              <p:pRg st="2" end="2"/>
                                            </p:txEl>
                                          </p:spTgt>
                                        </p:tgtEl>
                                        <p:attrNameLst>
                                          <p:attrName>style.visibility</p:attrName>
                                        </p:attrNameLst>
                                      </p:cBhvr>
                                      <p:to>
                                        <p:strVal val="visible"/>
                                      </p:to>
                                    </p:set>
                                    <p:animEffect transition="in" filter="wipe(left)">
                                      <p:cBhvr>
                                        <p:cTn id="13" dur="500"/>
                                        <p:tgtEl>
                                          <p:spTgt spid="83974">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83974">
                                            <p:txEl>
                                              <p:pRg st="3" end="3"/>
                                            </p:txEl>
                                          </p:spTgt>
                                        </p:tgtEl>
                                        <p:attrNameLst>
                                          <p:attrName>style.visibility</p:attrName>
                                        </p:attrNameLst>
                                      </p:cBhvr>
                                      <p:to>
                                        <p:strVal val="visible"/>
                                      </p:to>
                                    </p:set>
                                    <p:animEffect transition="in" filter="wipe(left)">
                                      <p:cBhvr>
                                        <p:cTn id="18" dur="500"/>
                                        <p:tgtEl>
                                          <p:spTgt spid="83974">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83974">
                                            <p:txEl>
                                              <p:pRg st="4" end="4"/>
                                            </p:txEl>
                                          </p:spTgt>
                                        </p:tgtEl>
                                        <p:attrNameLst>
                                          <p:attrName>style.visibility</p:attrName>
                                        </p:attrNameLst>
                                      </p:cBhvr>
                                      <p:to>
                                        <p:strVal val="visible"/>
                                      </p:to>
                                    </p:set>
                                    <p:animEffect transition="in" filter="wipe(left)">
                                      <p:cBhvr>
                                        <p:cTn id="21" dur="500"/>
                                        <p:tgtEl>
                                          <p:spTgt spid="83974">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83974">
                                            <p:txEl>
                                              <p:pRg st="5" end="5"/>
                                            </p:txEl>
                                          </p:spTgt>
                                        </p:tgtEl>
                                        <p:attrNameLst>
                                          <p:attrName>style.visibility</p:attrName>
                                        </p:attrNameLst>
                                      </p:cBhvr>
                                      <p:to>
                                        <p:strVal val="visible"/>
                                      </p:to>
                                    </p:set>
                                    <p:animEffect transition="in" filter="wipe(left)">
                                      <p:cBhvr>
                                        <p:cTn id="26" dur="500"/>
                                        <p:tgtEl>
                                          <p:spTgt spid="83974">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83974">
                                            <p:txEl>
                                              <p:pRg st="6" end="6"/>
                                            </p:txEl>
                                          </p:spTgt>
                                        </p:tgtEl>
                                        <p:attrNameLst>
                                          <p:attrName>style.visibility</p:attrName>
                                        </p:attrNameLst>
                                      </p:cBhvr>
                                      <p:to>
                                        <p:strVal val="visible"/>
                                      </p:to>
                                    </p:set>
                                    <p:animEffect transition="in" filter="wipe(left)">
                                      <p:cBhvr>
                                        <p:cTn id="31" dur="500"/>
                                        <p:tgtEl>
                                          <p:spTgt spid="83974">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83974">
                                            <p:txEl>
                                              <p:pRg st="7" end="7"/>
                                            </p:txEl>
                                          </p:spTgt>
                                        </p:tgtEl>
                                        <p:attrNameLst>
                                          <p:attrName>style.visibility</p:attrName>
                                        </p:attrNameLst>
                                      </p:cBhvr>
                                      <p:to>
                                        <p:strVal val="visible"/>
                                      </p:to>
                                    </p:set>
                                    <p:animEffect transition="in" filter="wipe(left)">
                                      <p:cBhvr>
                                        <p:cTn id="36" dur="500"/>
                                        <p:tgtEl>
                                          <p:spTgt spid="8397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4"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B9DDE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152400"/>
            <a:ext cx="7924800" cy="762000"/>
          </a:xfrm>
        </p:spPr>
        <p:txBody>
          <a:bodyPr/>
          <a:lstStyle/>
          <a:p>
            <a:pPr eaLnBrk="1" hangingPunct="1"/>
            <a:r>
              <a:rPr lang="it-IT" altLang="it-IT" sz="3600"/>
              <a:t>Le asimmetrie informative</a:t>
            </a:r>
          </a:p>
        </p:txBody>
      </p:sp>
      <p:sp>
        <p:nvSpPr>
          <p:cNvPr id="87043" name="Rectangle 3"/>
          <p:cNvSpPr>
            <a:spLocks noGrp="1" noChangeArrowheads="1"/>
          </p:cNvSpPr>
          <p:nvPr>
            <p:ph type="body" idx="1"/>
          </p:nvPr>
        </p:nvSpPr>
        <p:spPr>
          <a:xfrm>
            <a:off x="152400" y="990600"/>
            <a:ext cx="8991600" cy="5562600"/>
          </a:xfrm>
        </p:spPr>
        <p:txBody>
          <a:bodyPr/>
          <a:lstStyle/>
          <a:p>
            <a:pPr eaLnBrk="1" hangingPunct="1">
              <a:tabLst>
                <a:tab pos="333375" algn="l"/>
                <a:tab pos="742950" algn="l"/>
              </a:tabLst>
            </a:pPr>
            <a:r>
              <a:rPr lang="it-IT" altLang="it-IT" sz="2400">
                <a:solidFill>
                  <a:srgbClr val="D60093"/>
                </a:solidFill>
              </a:rPr>
              <a:t>Informazione asimmetrica</a:t>
            </a:r>
            <a:r>
              <a:rPr lang="it-IT" altLang="it-IT" sz="2400"/>
              <a:t>: quando uno degli agenti coinvolti in una transazione ha più informazioni degli altri. In tali casi il mercato non riesce a generare il massimo benessere sociale. </a:t>
            </a:r>
          </a:p>
          <a:p>
            <a:pPr eaLnBrk="1" hangingPunct="1">
              <a:tabLst>
                <a:tab pos="333375" algn="l"/>
                <a:tab pos="742950" algn="l"/>
              </a:tabLst>
            </a:pPr>
            <a:r>
              <a:rPr lang="it-IT" altLang="it-IT" sz="2400"/>
              <a:t>Esistono due possibilità:</a:t>
            </a:r>
          </a:p>
          <a:p>
            <a:pPr lvl="1" eaLnBrk="1" hangingPunct="1">
              <a:tabLst>
                <a:tab pos="333375" algn="l"/>
                <a:tab pos="742950" algn="l"/>
              </a:tabLst>
            </a:pPr>
            <a:r>
              <a:rPr lang="it-IT" altLang="it-IT" sz="2400">
                <a:solidFill>
                  <a:srgbClr val="D60093"/>
                </a:solidFill>
              </a:rPr>
              <a:t>Selezione avversa </a:t>
            </a:r>
            <a:r>
              <a:rPr lang="it-IT" altLang="it-IT" sz="2400"/>
              <a:t>(o </a:t>
            </a:r>
            <a:r>
              <a:rPr lang="it-IT" altLang="it-IT" sz="2400" u="sng"/>
              <a:t>informazione nascosta</a:t>
            </a:r>
            <a:r>
              <a:rPr lang="it-IT" altLang="it-IT" sz="2400"/>
              <a:t>): quando una delle parti ha più informazioni sulle caratteristiche del bene scambiato (p.e. il venditore di auto usate). La differenza di informazioni è </a:t>
            </a:r>
            <a:r>
              <a:rPr lang="it-IT" altLang="it-IT" sz="2400" u="sng"/>
              <a:t>pre-contrattuale</a:t>
            </a:r>
            <a:r>
              <a:rPr lang="it-IT" altLang="it-IT" sz="2400"/>
              <a:t>.</a:t>
            </a:r>
          </a:p>
          <a:p>
            <a:pPr lvl="1" eaLnBrk="1" hangingPunct="1">
              <a:tabLst>
                <a:tab pos="333375" algn="l"/>
                <a:tab pos="742950" algn="l"/>
              </a:tabLst>
            </a:pPr>
            <a:r>
              <a:rPr lang="it-IT" altLang="it-IT" sz="2400">
                <a:solidFill>
                  <a:srgbClr val="D60093"/>
                </a:solidFill>
              </a:rPr>
              <a:t>Azzardo morale </a:t>
            </a:r>
            <a:r>
              <a:rPr lang="it-IT" altLang="it-IT" sz="2400"/>
              <a:t>(o </a:t>
            </a:r>
            <a:r>
              <a:rPr lang="it-IT" altLang="it-IT" sz="2400" u="sng"/>
              <a:t>azione nascosta</a:t>
            </a:r>
            <a:r>
              <a:rPr lang="it-IT" altLang="it-IT" sz="2400"/>
              <a:t>): quando il comportamento di una parte (</a:t>
            </a:r>
            <a:r>
              <a:rPr lang="it-IT" altLang="it-IT" sz="2400" i="1"/>
              <a:t>agente</a:t>
            </a:r>
            <a:r>
              <a:rPr lang="it-IT" altLang="it-IT" sz="2400"/>
              <a:t>) non può essere monitorato dalla controparte (</a:t>
            </a:r>
            <a:r>
              <a:rPr lang="it-IT" altLang="it-IT" sz="2400" i="1"/>
              <a:t>principale</a:t>
            </a:r>
            <a:r>
              <a:rPr lang="it-IT" altLang="it-IT" sz="2400"/>
              <a:t>)</a:t>
            </a:r>
            <a:r>
              <a:rPr lang="it-IT" altLang="it-IT" sz="2400" i="1"/>
              <a:t> </a:t>
            </a:r>
            <a:r>
              <a:rPr lang="it-IT" altLang="it-IT" sz="2400"/>
              <a:t>e quindi l’agente non ha interesse ad agire in modo da tutelare anche l’interesse del principale (p.e. il manager rispetto agli azionisti). La differenza di informazioni è </a:t>
            </a:r>
            <a:r>
              <a:rPr lang="it-IT" altLang="it-IT" sz="2400" u="sng"/>
              <a:t>post-contrattuale</a:t>
            </a:r>
            <a:r>
              <a:rPr lang="it-IT" altLang="it-IT" sz="240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09600" y="0"/>
            <a:ext cx="7772400" cy="685800"/>
          </a:xfrm>
        </p:spPr>
        <p:txBody>
          <a:bodyPr/>
          <a:lstStyle/>
          <a:p>
            <a:pPr eaLnBrk="1" hangingPunct="1"/>
            <a:r>
              <a:rPr lang="it-IT" altLang="it-IT" sz="3200"/>
              <a:t>Il mercato dei “limoni”</a:t>
            </a:r>
          </a:p>
        </p:txBody>
      </p:sp>
      <p:sp>
        <p:nvSpPr>
          <p:cNvPr id="89091" name="Rectangle 3"/>
          <p:cNvSpPr>
            <a:spLocks noGrp="1" noChangeArrowheads="1"/>
          </p:cNvSpPr>
          <p:nvPr>
            <p:ph type="body" idx="1"/>
          </p:nvPr>
        </p:nvSpPr>
        <p:spPr>
          <a:xfrm>
            <a:off x="152400" y="609600"/>
            <a:ext cx="8839200" cy="6096000"/>
          </a:xfrm>
        </p:spPr>
        <p:txBody>
          <a:bodyPr/>
          <a:lstStyle/>
          <a:p>
            <a:pPr eaLnBrk="1" hangingPunct="1">
              <a:lnSpc>
                <a:spcPct val="90000"/>
              </a:lnSpc>
            </a:pPr>
            <a:r>
              <a:rPr lang="it-IT" altLang="it-IT" sz="1800"/>
              <a:t>             Nel mercato delle auto usate sono offerte auto di qualità                        	   diversa: alcune ottime, altre medie, altre ancora veri e propri                              	    “bidoni” (</a:t>
            </a:r>
            <a:r>
              <a:rPr lang="it-IT" altLang="it-IT" sz="1800" i="1"/>
              <a:t>lemons</a:t>
            </a:r>
            <a:r>
              <a:rPr lang="it-IT" altLang="it-IT" sz="1800"/>
              <a:t> in americano) </a:t>
            </a:r>
            <a:r>
              <a:rPr lang="it-IT" altLang="it-IT" sz="1800">
                <a:sym typeface="Symbol" panose="05050102010706020507" pitchFamily="18" charset="2"/>
              </a:rPr>
              <a:t> George Akerlof 1970</a:t>
            </a:r>
          </a:p>
          <a:p>
            <a:pPr eaLnBrk="1" hangingPunct="1">
              <a:lnSpc>
                <a:spcPct val="90000"/>
              </a:lnSpc>
            </a:pPr>
            <a:r>
              <a:rPr lang="it-IT" altLang="it-IT" sz="1800">
                <a:sym typeface="Symbol" panose="05050102010706020507" pitchFamily="18" charset="2"/>
              </a:rPr>
              <a:t>Supponiamo che il valore medio di un’auto usata sia Vm.</a:t>
            </a:r>
          </a:p>
          <a:p>
            <a:pPr eaLnBrk="1" hangingPunct="1">
              <a:lnSpc>
                <a:spcPct val="90000"/>
              </a:lnSpc>
            </a:pPr>
            <a:r>
              <a:rPr lang="it-IT" altLang="it-IT" sz="1800">
                <a:sym typeface="Symbol" panose="05050102010706020507" pitchFamily="18" charset="2"/>
              </a:rPr>
              <a:t>Se sono un potenziale acquirente e mi viene offerta un’auto </a:t>
            </a:r>
            <a:r>
              <a:rPr lang="it-IT" altLang="it-IT" sz="1800" u="sng">
                <a:sym typeface="Symbol" panose="05050102010706020507" pitchFamily="18" charset="2"/>
              </a:rPr>
              <a:t>e non ho modo di conoscerne l’effettiva qualità</a:t>
            </a:r>
            <a:r>
              <a:rPr lang="it-IT" altLang="it-IT" sz="1800">
                <a:sym typeface="Symbol" panose="05050102010706020507" pitchFamily="18" charset="2"/>
              </a:rPr>
              <a:t>, sarò disposto a pagare al massimo il valore medio (= mi aspetto che l’auto su cui non ho informazioni sia di qualità media): è la reazione razionale ad una situazione di </a:t>
            </a:r>
            <a:r>
              <a:rPr lang="it-IT" altLang="it-IT" sz="1800" u="sng">
                <a:sym typeface="Symbol" panose="05050102010706020507" pitchFamily="18" charset="2"/>
              </a:rPr>
              <a:t>informazione nascosta</a:t>
            </a:r>
            <a:r>
              <a:rPr lang="it-IT" altLang="it-IT" sz="1800">
                <a:sym typeface="Symbol" panose="05050102010706020507" pitchFamily="18" charset="2"/>
              </a:rPr>
              <a:t>.</a:t>
            </a:r>
          </a:p>
          <a:p>
            <a:pPr eaLnBrk="1" hangingPunct="1">
              <a:lnSpc>
                <a:spcPct val="90000"/>
              </a:lnSpc>
            </a:pPr>
            <a:r>
              <a:rPr lang="it-IT" altLang="it-IT" sz="1800">
                <a:sym typeface="Symbol" panose="05050102010706020507" pitchFamily="18" charset="2"/>
              </a:rPr>
              <a:t>Ma allora chi possiede auto di qualità superiore alla media (V &gt; Vm) non sarà disposto ad offrirle sul mercato perché i compratori sono disposti a pagarle al massimo Vm.</a:t>
            </a:r>
          </a:p>
          <a:p>
            <a:pPr eaLnBrk="1" hangingPunct="1">
              <a:lnSpc>
                <a:spcPct val="90000"/>
              </a:lnSpc>
            </a:pPr>
            <a:r>
              <a:rPr lang="it-IT" altLang="it-IT" sz="1800">
                <a:sym typeface="Symbol" panose="05050102010706020507" pitchFamily="18" charset="2"/>
              </a:rPr>
              <a:t>Segue che sul mercato restano in vendita solo le auto di qualità medio-bassa, cioè il cui valore è V &lt; Vm.</a:t>
            </a:r>
          </a:p>
          <a:p>
            <a:pPr eaLnBrk="1" hangingPunct="1">
              <a:lnSpc>
                <a:spcPct val="90000"/>
              </a:lnSpc>
            </a:pPr>
            <a:r>
              <a:rPr lang="it-IT" altLang="it-IT" sz="1800"/>
              <a:t>Pertanto il valore medio delle auto che davvero sono sul mercato non è Vm, ma casomai V° (&lt; Vm), perché la media è calcolata su auto tutte di qualità V &lt; Vm.</a:t>
            </a:r>
          </a:p>
          <a:p>
            <a:pPr eaLnBrk="1" hangingPunct="1">
              <a:lnSpc>
                <a:spcPct val="90000"/>
              </a:lnSpc>
            </a:pPr>
            <a:r>
              <a:rPr lang="it-IT" altLang="it-IT" sz="1800"/>
              <a:t>Ma i compratori questo lo sanno, e quindi saranno razionalmente disposti a pagare per un’auto usata al massimo V°. Questo induce i venditori a ritirare dal mercato le auto di qualità V &gt; V°, facendo ulteriormente abbassare la qualità media delle auto effettivamente sul mercato (V°° &lt; V°), e così via.</a:t>
            </a:r>
          </a:p>
          <a:p>
            <a:pPr eaLnBrk="1" hangingPunct="1">
              <a:lnSpc>
                <a:spcPct val="90000"/>
              </a:lnSpc>
            </a:pPr>
            <a:r>
              <a:rPr lang="it-IT" altLang="it-IT" sz="1800"/>
              <a:t>Alla fine resteranno sul mercato solo le auto di qualità molto bassa (i lemons, appunto), ma nessuno sarà disposto a comprarle. La presenza di asimmetria informativa impedisce il realizzarsi di transazioni mutuamente vantaggiose: il mercato, di fatto, si auto-distrugge!</a:t>
            </a:r>
          </a:p>
        </p:txBody>
      </p:sp>
      <p:pic>
        <p:nvPicPr>
          <p:cNvPr id="89092" name="Picture 4" descr="George A. Akerlo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5750" y="0"/>
            <a:ext cx="123825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9093" name="Group 5"/>
          <p:cNvGrpSpPr>
            <a:grpSpLocks/>
          </p:cNvGrpSpPr>
          <p:nvPr/>
        </p:nvGrpSpPr>
        <p:grpSpPr bwMode="auto">
          <a:xfrm>
            <a:off x="3286125" y="2257425"/>
            <a:ext cx="2571750" cy="2344738"/>
            <a:chOff x="0" y="1477"/>
            <a:chExt cx="1620" cy="1477"/>
          </a:xfrm>
        </p:grpSpPr>
        <p:sp>
          <p:nvSpPr>
            <p:cNvPr id="89095" name="Rectangle 6"/>
            <p:cNvSpPr>
              <a:spLocks noChangeArrowheads="1"/>
            </p:cNvSpPr>
            <p:nvPr/>
          </p:nvSpPr>
          <p:spPr bwMode="auto">
            <a:xfrm>
              <a:off x="0" y="1477"/>
              <a:ext cx="1620" cy="14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89096" name="Rectangle 7"/>
            <p:cNvSpPr>
              <a:spLocks noChangeArrowheads="1"/>
            </p:cNvSpPr>
            <p:nvPr/>
          </p:nvSpPr>
          <p:spPr bwMode="auto">
            <a:xfrm>
              <a:off x="0" y="1477"/>
              <a:ext cx="1620"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it-IT" sz="800">
                  <a:latin typeface="Verdana" panose="020B0604030504040204" pitchFamily="34" charset="0"/>
                </a:rPr>
                <a:t>  </a:t>
              </a:r>
              <a:r>
                <a:rPr lang="it-IT" altLang="it-IT" sz="6400">
                  <a:latin typeface="Verdana" panose="020B0604030504040204" pitchFamily="34" charset="0"/>
                </a:rPr>
                <a:t> </a:t>
              </a:r>
              <a:r>
                <a:rPr lang="it-IT" altLang="it-IT" sz="800">
                  <a:latin typeface="Verdana" panose="020B0604030504040204" pitchFamily="34" charset="0"/>
                </a:rPr>
                <a:t>                                </a:t>
              </a:r>
            </a:p>
          </p:txBody>
        </p:sp>
      </p:grpSp>
      <p:pic>
        <p:nvPicPr>
          <p:cNvPr id="89094" name="Picture 8" descr="lemon-ca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52400"/>
            <a:ext cx="11430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611188" y="188913"/>
            <a:ext cx="7772400" cy="503237"/>
          </a:xfrm>
        </p:spPr>
        <p:txBody>
          <a:bodyPr/>
          <a:lstStyle/>
          <a:p>
            <a:pPr eaLnBrk="1" hangingPunct="1"/>
            <a:r>
              <a:rPr lang="it-IT" altLang="it-IT" sz="3600"/>
              <a:t>Il caso Marpalat</a:t>
            </a:r>
          </a:p>
        </p:txBody>
      </p:sp>
      <p:sp>
        <p:nvSpPr>
          <p:cNvPr id="91139" name="Rectangle 3"/>
          <p:cNvSpPr>
            <a:spLocks noGrp="1" noChangeArrowheads="1"/>
          </p:cNvSpPr>
          <p:nvPr>
            <p:ph type="body" idx="1"/>
          </p:nvPr>
        </p:nvSpPr>
        <p:spPr>
          <a:xfrm>
            <a:off x="0" y="836613"/>
            <a:ext cx="9144000" cy="5761037"/>
          </a:xfrm>
        </p:spPr>
        <p:txBody>
          <a:bodyPr/>
          <a:lstStyle/>
          <a:p>
            <a:pPr eaLnBrk="1" hangingPunct="1">
              <a:lnSpc>
                <a:spcPct val="80000"/>
              </a:lnSpc>
            </a:pPr>
            <a:r>
              <a:rPr lang="it-IT" altLang="it-IT" sz="1800"/>
              <a:t>Il signor Fallisto Manzi, proprietario del 100% di azioni della società Marpalat, ha deciso di quotare in Borsa la sua società, vendendo al pubblico parte delle azioni.</a:t>
            </a:r>
          </a:p>
          <a:p>
            <a:pPr eaLnBrk="1" hangingPunct="1">
              <a:lnSpc>
                <a:spcPct val="80000"/>
              </a:lnSpc>
            </a:pPr>
            <a:r>
              <a:rPr lang="it-IT" altLang="it-IT" sz="1800"/>
              <a:t>Il signor Rossi, un semplice risparmiatore, vuole comprare un certo numero di tali azioni, divenendo così proprietario di una piccola quota della Marpalat.</a:t>
            </a:r>
          </a:p>
          <a:p>
            <a:pPr eaLnBrk="1" hangingPunct="1">
              <a:lnSpc>
                <a:spcPct val="80000"/>
              </a:lnSpc>
            </a:pPr>
            <a:r>
              <a:rPr lang="it-IT" altLang="it-IT" sz="1800"/>
              <a:t>Ma... il signor Rossi non conosce il vero valore delle azioni perché non conosce il vero valore della Marpalat. Tale valore è noto solo al proprietario Manzi, che ovviamente ha interesse a far credere che esso sia il più alto possibile. Certo, esistono i bilanci della società, ma Rossi non può sapere se tali bilanci sono veritieri.</a:t>
            </a:r>
          </a:p>
          <a:p>
            <a:pPr eaLnBrk="1" hangingPunct="1">
              <a:lnSpc>
                <a:spcPct val="80000"/>
              </a:lnSpc>
            </a:pPr>
            <a:r>
              <a:rPr lang="it-IT" altLang="it-IT" sz="1800">
                <a:solidFill>
                  <a:srgbClr val="D60093"/>
                </a:solidFill>
              </a:rPr>
              <a:t>Primo problema di asimmetria informativa </a:t>
            </a:r>
            <a:r>
              <a:rPr lang="it-IT" altLang="it-IT" sz="1800"/>
              <a:t>→</a:t>
            </a:r>
            <a:r>
              <a:rPr lang="it-IT" altLang="it-IT" sz="1800">
                <a:solidFill>
                  <a:srgbClr val="D60093"/>
                </a:solidFill>
              </a:rPr>
              <a:t> </a:t>
            </a:r>
            <a:r>
              <a:rPr lang="it-IT" altLang="it-IT" sz="1800" u="sng"/>
              <a:t>informazione nascosta</a:t>
            </a:r>
            <a:r>
              <a:rPr lang="it-IT" altLang="it-IT" sz="1800"/>
              <a:t>: fidandosi dei bilanci, Rossi rischia di pagare le azioni molto più del loro vero valore.</a:t>
            </a:r>
          </a:p>
          <a:p>
            <a:pPr eaLnBrk="1" hangingPunct="1">
              <a:lnSpc>
                <a:spcPct val="80000"/>
              </a:lnSpc>
            </a:pPr>
            <a:r>
              <a:rPr lang="it-IT" altLang="it-IT" sz="1800" u="sng"/>
              <a:t>Soluzione</a:t>
            </a:r>
            <a:r>
              <a:rPr lang="it-IT" altLang="it-IT" sz="1800"/>
              <a:t>: la legge impone che, a tutela dei risparmiatori, il bilancio di una società quotata in Borsa sia certificato (= garantito nella sua verità) da una </a:t>
            </a:r>
            <a:r>
              <a:rPr lang="it-IT" altLang="it-IT" sz="1800" i="1"/>
              <a:t>società di revisione</a:t>
            </a:r>
            <a:r>
              <a:rPr lang="it-IT" altLang="it-IT" sz="1800"/>
              <a:t>. In questo modo, il prezzo richiesto da Manzi per  le azioni Marpalat dovrebbe rispecchiare il vero valore della società, come risulta dai bilanci certificati.</a:t>
            </a:r>
          </a:p>
          <a:p>
            <a:pPr eaLnBrk="1" hangingPunct="1">
              <a:lnSpc>
                <a:spcPct val="80000"/>
              </a:lnSpc>
            </a:pPr>
            <a:r>
              <a:rPr lang="it-IT" altLang="it-IT" sz="1800"/>
              <a:t>Ma... la società di revisione è, per legge, assunta e remunerata dalla stessa Marpalat. Quindi esiste il rischio che essa non agisca per tutelare gli interessi del mercato e dei risparmiatori, ma quelli di Manzi. Questi, infatti, può assicurare alla società di revisione nuovi e molto remunerativi incarichi da parte di altre sue società.</a:t>
            </a:r>
          </a:p>
          <a:p>
            <a:pPr eaLnBrk="1" hangingPunct="1">
              <a:lnSpc>
                <a:spcPct val="80000"/>
              </a:lnSpc>
            </a:pPr>
            <a:r>
              <a:rPr lang="it-IT" altLang="it-IT" sz="1800">
                <a:solidFill>
                  <a:srgbClr val="D60093"/>
                </a:solidFill>
              </a:rPr>
              <a:t>Secondo problema di asimmetria informativa</a:t>
            </a:r>
            <a:r>
              <a:rPr lang="it-IT" altLang="it-IT" sz="1800"/>
              <a:t> → </a:t>
            </a:r>
            <a:r>
              <a:rPr lang="it-IT" altLang="it-IT" sz="1800" u="sng"/>
              <a:t>azione nascosta</a:t>
            </a:r>
            <a:r>
              <a:rPr lang="it-IT" altLang="it-IT" sz="1800"/>
              <a:t>: dopo essere stata ingaggiata per tutelare gli interessi dei risparmiatori (</a:t>
            </a:r>
            <a:r>
              <a:rPr lang="it-IT" altLang="it-IT" sz="1800" i="1"/>
              <a:t>principale</a:t>
            </a:r>
            <a:r>
              <a:rPr lang="it-IT" altLang="it-IT" sz="1800"/>
              <a:t>), la società di revisione (</a:t>
            </a:r>
            <a:r>
              <a:rPr lang="it-IT" altLang="it-IT" sz="1800" i="1"/>
              <a:t>agente</a:t>
            </a:r>
            <a:r>
              <a:rPr lang="it-IT" altLang="it-IT" sz="1800"/>
              <a:t>) persegue il proprio interesse, certificando un bilancio falso e quindi aiutando Manzi a sopravvalutare il valore delle azioni Marpalat.</a:t>
            </a:r>
          </a:p>
          <a:p>
            <a:pPr eaLnBrk="1" hangingPunct="1">
              <a:lnSpc>
                <a:spcPct val="80000"/>
              </a:lnSpc>
            </a:pPr>
            <a:r>
              <a:rPr lang="it-IT" altLang="it-IT" sz="1800" u="sng"/>
              <a:t>Soluzione</a:t>
            </a:r>
            <a:r>
              <a:rPr lang="it-IT" altLang="it-IT" sz="1800"/>
              <a:t>: la legge potrebbe prescrivere che la società di revisione sia assunta e pagata da un’</a:t>
            </a:r>
            <a:r>
              <a:rPr lang="it-IT" altLang="it-IT" sz="1800" i="1"/>
              <a:t>autorità indipendente</a:t>
            </a:r>
            <a:r>
              <a:rPr lang="it-IT" altLang="it-IT" sz="1800"/>
              <a:t> che persegue fini collettivi, p.e. la Consob.</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0" y="0"/>
            <a:ext cx="9144000" cy="647700"/>
          </a:xfrm>
        </p:spPr>
        <p:txBody>
          <a:bodyPr/>
          <a:lstStyle/>
          <a:p>
            <a:pPr eaLnBrk="1" hangingPunct="1"/>
            <a:r>
              <a:rPr lang="it-IT" altLang="it-IT" sz="3200"/>
              <a:t>Le asimmetrie informative e il mercato del lavoro</a:t>
            </a:r>
          </a:p>
        </p:txBody>
      </p:sp>
      <p:sp>
        <p:nvSpPr>
          <p:cNvPr id="93187" name="Rectangle 3"/>
          <p:cNvSpPr>
            <a:spLocks noGrp="1" noChangeArrowheads="1"/>
          </p:cNvSpPr>
          <p:nvPr>
            <p:ph type="body" idx="1"/>
          </p:nvPr>
        </p:nvSpPr>
        <p:spPr>
          <a:xfrm>
            <a:off x="0" y="620713"/>
            <a:ext cx="9144000" cy="6048375"/>
          </a:xfrm>
          <a:extLst>
            <a:ext uri="{91240B29-F687-4F45-9708-019B960494DF}">
              <a14:hiddenLine xmlns:a14="http://schemas.microsoft.com/office/drawing/2010/main" w="9525">
                <a:solidFill>
                  <a:srgbClr val="D60093"/>
                </a:solidFill>
                <a:miter lim="800000"/>
                <a:headEnd/>
                <a:tailEnd/>
              </a14:hiddenLine>
            </a:ext>
          </a:extLst>
        </p:spPr>
        <p:txBody>
          <a:bodyPr/>
          <a:lstStyle/>
          <a:p>
            <a:pPr eaLnBrk="1" hangingPunct="1">
              <a:lnSpc>
                <a:spcPct val="90000"/>
              </a:lnSpc>
              <a:tabLst>
                <a:tab pos="333375" algn="l"/>
                <a:tab pos="742950" algn="l"/>
              </a:tabLst>
            </a:pPr>
            <a:r>
              <a:rPr lang="it-IT" altLang="it-IT" sz="2400"/>
              <a:t>Esempio di </a:t>
            </a:r>
            <a:r>
              <a:rPr lang="it-IT" altLang="it-IT" sz="2400">
                <a:solidFill>
                  <a:srgbClr val="D60093"/>
                </a:solidFill>
              </a:rPr>
              <a:t>azzardo morale</a:t>
            </a:r>
            <a:r>
              <a:rPr lang="it-IT" altLang="it-IT" sz="2400"/>
              <a:t> nel mercato del lavoro: il </a:t>
            </a:r>
            <a:r>
              <a:rPr lang="it-IT" altLang="it-IT" sz="2400" u="sng"/>
              <a:t>lavoratore dipendente</a:t>
            </a:r>
            <a:r>
              <a:rPr lang="it-IT" altLang="it-IT" sz="2400"/>
              <a:t> (non controllabile).</a:t>
            </a:r>
          </a:p>
          <a:p>
            <a:pPr lvl="1" eaLnBrk="1" hangingPunct="1">
              <a:lnSpc>
                <a:spcPct val="90000"/>
              </a:lnSpc>
              <a:tabLst>
                <a:tab pos="333375" algn="l"/>
                <a:tab pos="742950" algn="l"/>
              </a:tabLst>
            </a:pPr>
            <a:r>
              <a:rPr lang="it-IT" altLang="it-IT" sz="2400" i="1"/>
              <a:t>Problema</a:t>
            </a:r>
            <a:r>
              <a:rPr lang="it-IT" altLang="it-IT" sz="2400"/>
              <a:t>: il lavoratore (agente) lavora per conto dell’impresa (principale), ma la sua remunerazione è in genere fissa indipendentemente dall’impegno profuso. Perché dovrebbe impegnarsi?</a:t>
            </a:r>
          </a:p>
          <a:p>
            <a:pPr lvl="1" eaLnBrk="1" hangingPunct="1">
              <a:lnSpc>
                <a:spcPct val="90000"/>
              </a:lnSpc>
              <a:tabLst>
                <a:tab pos="333375" algn="l"/>
                <a:tab pos="742950" algn="l"/>
              </a:tabLst>
            </a:pPr>
            <a:r>
              <a:rPr lang="it-IT" altLang="it-IT" sz="2400" i="1"/>
              <a:t>Soluzione</a:t>
            </a:r>
            <a:r>
              <a:rPr lang="it-IT" altLang="it-IT" sz="2400"/>
              <a:t>: il contratto di lavoro deve essere disegnato in modo da incentivare l’impegno.</a:t>
            </a:r>
          </a:p>
          <a:p>
            <a:pPr eaLnBrk="1" hangingPunct="1">
              <a:lnSpc>
                <a:spcPct val="90000"/>
              </a:lnSpc>
              <a:tabLst>
                <a:tab pos="333375" algn="l"/>
                <a:tab pos="742950" algn="l"/>
              </a:tabLst>
            </a:pPr>
            <a:r>
              <a:rPr lang="it-IT" altLang="it-IT" sz="2400"/>
              <a:t>Esempio di </a:t>
            </a:r>
            <a:r>
              <a:rPr lang="it-IT" altLang="it-IT" sz="2400">
                <a:solidFill>
                  <a:srgbClr val="D60093"/>
                </a:solidFill>
              </a:rPr>
              <a:t>selezione avversa</a:t>
            </a:r>
            <a:r>
              <a:rPr lang="it-IT" altLang="it-IT" sz="2400"/>
              <a:t> nel mercato del lavoro: la </a:t>
            </a:r>
            <a:r>
              <a:rPr lang="it-IT" altLang="it-IT" sz="2400" u="sng"/>
              <a:t>selezione del personale</a:t>
            </a:r>
            <a:r>
              <a:rPr lang="it-IT" altLang="it-IT" sz="2400"/>
              <a:t>.</a:t>
            </a:r>
          </a:p>
          <a:p>
            <a:pPr lvl="1" eaLnBrk="1" hangingPunct="1">
              <a:lnSpc>
                <a:spcPct val="90000"/>
              </a:lnSpc>
              <a:tabLst>
                <a:tab pos="333375" algn="l"/>
                <a:tab pos="742950" algn="l"/>
              </a:tabLst>
            </a:pPr>
            <a:r>
              <a:rPr lang="it-IT" altLang="it-IT" sz="2400" i="1"/>
              <a:t>Problema</a:t>
            </a:r>
            <a:r>
              <a:rPr lang="it-IT" altLang="it-IT" sz="2400"/>
              <a:t>: solo il lavoratore conosce la propria capacità di lavoro; chi lo assume non sa quanto realmente vale. </a:t>
            </a:r>
          </a:p>
          <a:p>
            <a:pPr lvl="1" eaLnBrk="1" hangingPunct="1">
              <a:lnSpc>
                <a:spcPct val="90000"/>
              </a:lnSpc>
              <a:tabLst>
                <a:tab pos="333375" algn="l"/>
                <a:tab pos="742950" algn="l"/>
              </a:tabLst>
            </a:pPr>
            <a:r>
              <a:rPr lang="it-IT" altLang="it-IT" sz="2400" i="1"/>
              <a:t>Soluzione 1</a:t>
            </a:r>
            <a:r>
              <a:rPr lang="it-IT" altLang="it-IT" sz="2400"/>
              <a:t>: un salario elevato può servire per attrarre </a:t>
            </a:r>
            <a:r>
              <a:rPr lang="it-IT" altLang="it-IT" sz="2400" u="sng"/>
              <a:t>anche</a:t>
            </a:r>
            <a:r>
              <a:rPr lang="it-IT" altLang="it-IT" sz="2400"/>
              <a:t> lavoratori più capaci (= con </a:t>
            </a:r>
            <a:r>
              <a:rPr lang="it-IT" altLang="it-IT" sz="2400" i="1"/>
              <a:t>salario di riserva</a:t>
            </a:r>
            <a:r>
              <a:rPr lang="it-IT" altLang="it-IT" sz="2400"/>
              <a:t> più alto).</a:t>
            </a:r>
          </a:p>
          <a:p>
            <a:pPr lvl="1" eaLnBrk="1" hangingPunct="1">
              <a:lnSpc>
                <a:spcPct val="90000"/>
              </a:lnSpc>
              <a:tabLst>
                <a:tab pos="333375" algn="l"/>
                <a:tab pos="742950" algn="l"/>
              </a:tabLst>
            </a:pPr>
            <a:r>
              <a:rPr lang="it-IT" altLang="it-IT" sz="2400" i="1"/>
              <a:t>Soluzione 2</a:t>
            </a:r>
            <a:r>
              <a:rPr lang="it-IT" altLang="it-IT" sz="2400"/>
              <a:t>: usare il titolo di studio come segnale della qualità del lavoratore.</a:t>
            </a:r>
            <a:endParaRPr lang="it-IT" altLang="it-IT"/>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0" y="0"/>
            <a:ext cx="9144000" cy="762000"/>
          </a:xfrm>
        </p:spPr>
        <p:txBody>
          <a:bodyPr/>
          <a:lstStyle/>
          <a:p>
            <a:pPr eaLnBrk="1" hangingPunct="1"/>
            <a:r>
              <a:rPr lang="it-IT" altLang="it-IT" sz="3600"/>
              <a:t>Signalling &amp; screening</a:t>
            </a:r>
          </a:p>
        </p:txBody>
      </p:sp>
      <p:sp>
        <p:nvSpPr>
          <p:cNvPr id="95235" name="Rectangle 3"/>
          <p:cNvSpPr>
            <a:spLocks noGrp="1" noChangeArrowheads="1"/>
          </p:cNvSpPr>
          <p:nvPr>
            <p:ph type="body" idx="1"/>
          </p:nvPr>
        </p:nvSpPr>
        <p:spPr>
          <a:xfrm>
            <a:off x="0" y="762000"/>
            <a:ext cx="9144000" cy="5943600"/>
          </a:xfrm>
          <a:extLst>
            <a:ext uri="{91240B29-F687-4F45-9708-019B960494DF}">
              <a14:hiddenLine xmlns:a14="http://schemas.microsoft.com/office/drawing/2010/main" w="9525">
                <a:solidFill>
                  <a:srgbClr val="D60093"/>
                </a:solidFill>
                <a:miter lim="800000"/>
                <a:headEnd/>
                <a:tailEnd/>
              </a14:hiddenLine>
            </a:ext>
          </a:extLst>
        </p:spPr>
        <p:txBody>
          <a:bodyPr/>
          <a:lstStyle/>
          <a:p>
            <a:pPr eaLnBrk="1" hangingPunct="1">
              <a:lnSpc>
                <a:spcPct val="90000"/>
              </a:lnSpc>
              <a:tabLst>
                <a:tab pos="333375" algn="l"/>
                <a:tab pos="742950" algn="l"/>
              </a:tabLst>
            </a:pPr>
            <a:r>
              <a:rPr lang="it-IT" altLang="it-IT" sz="2400"/>
              <a:t>Alcuni comportamenti privati possono cercare di risolvere i problemi dell’informazione asimmetrica.</a:t>
            </a:r>
            <a:endParaRPr lang="it-IT" altLang="it-IT" sz="2800"/>
          </a:p>
          <a:p>
            <a:pPr eaLnBrk="1" hangingPunct="1">
              <a:lnSpc>
                <a:spcPct val="90000"/>
              </a:lnSpc>
              <a:tabLst>
                <a:tab pos="333375" algn="l"/>
                <a:tab pos="742950" algn="l"/>
              </a:tabLst>
            </a:pPr>
            <a:r>
              <a:rPr lang="it-IT" altLang="it-IT" sz="2400">
                <a:solidFill>
                  <a:srgbClr val="D60093"/>
                </a:solidFill>
              </a:rPr>
              <a:t>Signalling</a:t>
            </a:r>
            <a:r>
              <a:rPr lang="it-IT" altLang="it-IT" sz="2400"/>
              <a:t>: la parte informata intraprende un’azione all’ </a:t>
            </a:r>
            <a:r>
              <a:rPr lang="it-IT" altLang="it-IT" sz="2400" u="sng"/>
              <a:t>unico</a:t>
            </a:r>
            <a:r>
              <a:rPr lang="it-IT" altLang="it-IT" sz="2400"/>
              <a:t> scopo di rivelare </a:t>
            </a:r>
            <a:r>
              <a:rPr lang="it-IT" altLang="it-IT" sz="2400" u="sng"/>
              <a:t>credibilmente</a:t>
            </a:r>
            <a:r>
              <a:rPr lang="it-IT" altLang="it-IT" sz="2400"/>
              <a:t> le proprie informazioni alla parte non informata</a:t>
            </a:r>
          </a:p>
          <a:p>
            <a:pPr lvl="1" eaLnBrk="1" hangingPunct="1">
              <a:lnSpc>
                <a:spcPct val="90000"/>
              </a:lnSpc>
              <a:tabLst>
                <a:tab pos="333375" algn="l"/>
                <a:tab pos="742950" algn="l"/>
              </a:tabLst>
            </a:pPr>
            <a:r>
              <a:rPr lang="it-IT" altLang="it-IT" sz="2000"/>
              <a:t>Esempi: pubblicità per segnalare la qualità dei prodotti; titolo di studio per segnalare le proprie capacità.</a:t>
            </a:r>
          </a:p>
          <a:p>
            <a:pPr eaLnBrk="1" hangingPunct="1">
              <a:lnSpc>
                <a:spcPct val="90000"/>
              </a:lnSpc>
              <a:tabLst>
                <a:tab pos="333375" algn="l"/>
                <a:tab pos="742950" algn="l"/>
              </a:tabLst>
            </a:pPr>
            <a:r>
              <a:rPr lang="it-IT" altLang="it-IT" sz="2400"/>
              <a:t>Un’azione è un segnale efficace quando: 1) ha un costo per chi la intraprende &amp; 2) il costo è inferiore al beneficio per chi possiede la qualità più alta.</a:t>
            </a:r>
          </a:p>
          <a:p>
            <a:pPr eaLnBrk="1" hangingPunct="1">
              <a:lnSpc>
                <a:spcPct val="90000"/>
              </a:lnSpc>
              <a:tabLst>
                <a:tab pos="333375" algn="l"/>
                <a:tab pos="742950" algn="l"/>
              </a:tabLst>
            </a:pPr>
            <a:r>
              <a:rPr lang="it-IT" altLang="it-IT" sz="2400">
                <a:solidFill>
                  <a:srgbClr val="D60093"/>
                </a:solidFill>
              </a:rPr>
              <a:t>Screening</a:t>
            </a:r>
            <a:r>
              <a:rPr lang="it-IT" altLang="it-IT" sz="2400"/>
              <a:t>: la parte </a:t>
            </a:r>
            <a:r>
              <a:rPr lang="it-IT" altLang="it-IT" sz="2400" u="sng"/>
              <a:t>non</a:t>
            </a:r>
            <a:r>
              <a:rPr lang="it-IT" altLang="it-IT" sz="2400"/>
              <a:t> informata intraprende un’azione volta a indurre la parte informata a rivelare le informazioni.</a:t>
            </a:r>
          </a:p>
          <a:p>
            <a:pPr lvl="1" eaLnBrk="1" hangingPunct="1">
              <a:lnSpc>
                <a:spcPct val="90000"/>
              </a:lnSpc>
              <a:tabLst>
                <a:tab pos="333375" algn="l"/>
                <a:tab pos="742950" algn="l"/>
              </a:tabLst>
            </a:pPr>
            <a:r>
              <a:rPr lang="it-IT" altLang="it-IT" sz="2000"/>
              <a:t>Esempi: il meccanico di fiducia; la franchigia per le assicurazioni.</a:t>
            </a:r>
          </a:p>
          <a:p>
            <a:pPr eaLnBrk="1" hangingPunct="1">
              <a:lnSpc>
                <a:spcPct val="90000"/>
              </a:lnSpc>
              <a:tabLst>
                <a:tab pos="333375" algn="l"/>
                <a:tab pos="742950" algn="l"/>
              </a:tabLst>
            </a:pPr>
            <a:r>
              <a:rPr lang="it-IT" altLang="it-IT" sz="2400"/>
              <a:t>L’azione deve essere tale da essere meno costosa per chi possiede la qualità più alta.</a:t>
            </a:r>
          </a:p>
          <a:p>
            <a:pPr eaLnBrk="1" hangingPunct="1">
              <a:lnSpc>
                <a:spcPct val="90000"/>
              </a:lnSpc>
              <a:tabLst>
                <a:tab pos="333375" algn="l"/>
                <a:tab pos="742950" algn="l"/>
              </a:tabLst>
            </a:pPr>
            <a:r>
              <a:rPr lang="it-IT" altLang="it-IT" sz="2400"/>
              <a:t>N.b.: sono soluzioni </a:t>
            </a:r>
            <a:r>
              <a:rPr lang="it-IT" altLang="it-IT" sz="2400" u="sng"/>
              <a:t>private</a:t>
            </a:r>
            <a:r>
              <a:rPr lang="it-IT" altLang="it-IT" sz="2400"/>
              <a:t> che non richiedono l’intervento dello Stato (spesso ancor più privo di informazioni).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355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355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355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3558" name="Rectangle 6"/>
          <p:cNvSpPr>
            <a:spLocks noGrp="1" noChangeArrowheads="1"/>
          </p:cNvSpPr>
          <p:nvPr>
            <p:ph type="title"/>
          </p:nvPr>
        </p:nvSpPr>
        <p:spPr>
          <a:xfrm>
            <a:off x="685800" y="228600"/>
            <a:ext cx="7772400" cy="89693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dirty="0"/>
              <a:t>La mano invisibile</a:t>
            </a:r>
          </a:p>
        </p:txBody>
      </p:sp>
      <p:sp>
        <p:nvSpPr>
          <p:cNvPr id="3080" name="Rectangle 8"/>
          <p:cNvSpPr>
            <a:spLocks noChangeArrowheads="1"/>
          </p:cNvSpPr>
          <p:nvPr/>
        </p:nvSpPr>
        <p:spPr bwMode="auto">
          <a:xfrm>
            <a:off x="179388" y="1268413"/>
            <a:ext cx="8785225"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pPr>
            <a:r>
              <a:rPr lang="it-IT" altLang="it-IT" sz="2400">
                <a:solidFill>
                  <a:srgbClr val="000000"/>
                </a:solidFill>
              </a:rPr>
              <a:t>Una </a:t>
            </a:r>
            <a:r>
              <a:rPr lang="it-IT" altLang="it-IT" sz="2400">
                <a:solidFill>
                  <a:srgbClr val="DC0081"/>
                </a:solidFill>
              </a:rPr>
              <a:t>economia di mercato</a:t>
            </a:r>
            <a:r>
              <a:rPr lang="it-IT" altLang="it-IT" sz="2400">
                <a:solidFill>
                  <a:srgbClr val="000000"/>
                </a:solidFill>
              </a:rPr>
              <a:t> è definita come un sistema in cui gli agenti economici (famiglie ed imprese) decidono liberamente cosa comprare, per chi lavorare, cosa produrre e chi assumere. </a:t>
            </a:r>
          </a:p>
          <a:p>
            <a:pPr eaLnBrk="1" hangingPunct="1">
              <a:lnSpc>
                <a:spcPct val="80000"/>
              </a:lnSpc>
            </a:pPr>
            <a:r>
              <a:rPr lang="it-IT" altLang="it-IT" sz="2400">
                <a:solidFill>
                  <a:srgbClr val="DC0081"/>
                </a:solidFill>
              </a:rPr>
              <a:t>Principio della mano invisibile:</a:t>
            </a:r>
            <a:r>
              <a:rPr lang="it-IT" altLang="it-IT" sz="2400">
                <a:solidFill>
                  <a:srgbClr val="000000"/>
                </a:solidFill>
              </a:rPr>
              <a:t> l’interazione sul libero mercato degli agenti economici, ciascuno mosso soltanto dal proprio </a:t>
            </a:r>
            <a:r>
              <a:rPr lang="it-IT" altLang="it-IT" sz="2400" i="1">
                <a:solidFill>
                  <a:srgbClr val="000000"/>
                </a:solidFill>
              </a:rPr>
              <a:t>self-interest</a:t>
            </a:r>
            <a:r>
              <a:rPr lang="it-IT" altLang="it-IT" sz="2400">
                <a:solidFill>
                  <a:srgbClr val="000000"/>
                </a:solidFill>
              </a:rPr>
              <a:t>, determina il </a:t>
            </a:r>
            <a:r>
              <a:rPr lang="it-IT" altLang="it-IT" sz="2400" u="sng">
                <a:solidFill>
                  <a:srgbClr val="000000"/>
                </a:solidFill>
              </a:rPr>
              <a:t>massimo benessere possibile</a:t>
            </a:r>
            <a:r>
              <a:rPr lang="it-IT" altLang="it-IT" sz="2400">
                <a:solidFill>
                  <a:srgbClr val="000000"/>
                </a:solidFill>
              </a:rPr>
              <a:t> per l’intera collettività (</a:t>
            </a:r>
            <a:r>
              <a:rPr lang="it-IT" altLang="it-IT" sz="2400">
                <a:solidFill>
                  <a:srgbClr val="DC0081"/>
                </a:solidFill>
              </a:rPr>
              <a:t>Adam Smith, 1776</a:t>
            </a:r>
            <a:r>
              <a:rPr lang="it-IT" altLang="it-IT" sz="2400">
                <a:solidFill>
                  <a:srgbClr val="000000"/>
                </a:solidFill>
              </a:rPr>
              <a:t>).</a:t>
            </a:r>
          </a:p>
          <a:p>
            <a:pPr eaLnBrk="1" hangingPunct="1">
              <a:lnSpc>
                <a:spcPct val="80000"/>
              </a:lnSpc>
            </a:pPr>
            <a:r>
              <a:rPr lang="it-IT" altLang="it-IT" sz="2400">
                <a:solidFill>
                  <a:srgbClr val="000000"/>
                </a:solidFill>
              </a:rPr>
              <a:t>Il principio è uno dei cardini del pensiero liberale. Esso dimostra che non vi è contrasto tra perseguimento dell’interesse individuale e raggiungimento del benessere collettivo, ma anzi che in un’economia di mercato il primo è condizione necessaria e sufficiente per il secondo.</a:t>
            </a:r>
          </a:p>
          <a:p>
            <a:pPr eaLnBrk="1" hangingPunct="1">
              <a:lnSpc>
                <a:spcPct val="80000"/>
              </a:lnSpc>
            </a:pPr>
            <a:r>
              <a:rPr lang="it-IT" altLang="it-IT" sz="2400">
                <a:solidFill>
                  <a:srgbClr val="000000"/>
                </a:solidFill>
              </a:rPr>
              <a:t>Il meccanismo attraverso cui agisce la mano invisibile è il </a:t>
            </a:r>
            <a:r>
              <a:rPr lang="it-IT" altLang="it-IT" sz="2400" u="sng">
                <a:solidFill>
                  <a:srgbClr val="000000"/>
                </a:solidFill>
              </a:rPr>
              <a:t>sistema dei prezzi</a:t>
            </a:r>
            <a:r>
              <a:rPr lang="it-IT" altLang="it-IT" sz="2400">
                <a:solidFill>
                  <a:srgbClr val="000000"/>
                </a:solidFill>
              </a:rPr>
              <a:t> che si formano sul libero mercato.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animEffect transition="in" filter="wipe(left)">
                                      <p:cBhvr>
                                        <p:cTn id="7" dur="500"/>
                                        <p:tgtEl>
                                          <p:spTgt spid="308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80">
                                            <p:txEl>
                                              <p:pRg st="1" end="1"/>
                                            </p:txEl>
                                          </p:spTgt>
                                        </p:tgtEl>
                                        <p:attrNameLst>
                                          <p:attrName>style.visibility</p:attrName>
                                        </p:attrNameLst>
                                      </p:cBhvr>
                                      <p:to>
                                        <p:strVal val="visible"/>
                                      </p:to>
                                    </p:set>
                                    <p:animEffect transition="in" filter="wipe(left)">
                                      <p:cBhvr>
                                        <p:cTn id="12" dur="500"/>
                                        <p:tgtEl>
                                          <p:spTgt spid="308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80">
                                            <p:txEl>
                                              <p:pRg st="2" end="2"/>
                                            </p:txEl>
                                          </p:spTgt>
                                        </p:tgtEl>
                                        <p:attrNameLst>
                                          <p:attrName>style.visibility</p:attrName>
                                        </p:attrNameLst>
                                      </p:cBhvr>
                                      <p:to>
                                        <p:strVal val="visible"/>
                                      </p:to>
                                    </p:set>
                                    <p:animEffect transition="in" filter="wipe(left)">
                                      <p:cBhvr>
                                        <p:cTn id="17" dur="500"/>
                                        <p:tgtEl>
                                          <p:spTgt spid="308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80">
                                            <p:txEl>
                                              <p:pRg st="3" end="3"/>
                                            </p:txEl>
                                          </p:spTgt>
                                        </p:tgtEl>
                                        <p:attrNameLst>
                                          <p:attrName>style.visibility</p:attrName>
                                        </p:attrNameLst>
                                      </p:cBhvr>
                                      <p:to>
                                        <p:strVal val="visible"/>
                                      </p:to>
                                    </p:set>
                                    <p:animEffect transition="in" filter="wipe(left)">
                                      <p:cBhvr>
                                        <p:cTn id="22" dur="500"/>
                                        <p:tgtEl>
                                          <p:spTgt spid="308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BADDE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57200" y="274638"/>
            <a:ext cx="8229600" cy="633412"/>
          </a:xfrm>
        </p:spPr>
        <p:txBody>
          <a:bodyPr/>
          <a:lstStyle/>
          <a:p>
            <a:pPr eaLnBrk="1" hangingPunct="1"/>
            <a:r>
              <a:rPr lang="it-IT" altLang="it-IT" sz="3200"/>
              <a:t>Contratti completi ed incompleti</a:t>
            </a:r>
          </a:p>
        </p:txBody>
      </p:sp>
      <p:sp>
        <p:nvSpPr>
          <p:cNvPr id="84995" name="Rectangle 3"/>
          <p:cNvSpPr>
            <a:spLocks noGrp="1" noChangeArrowheads="1"/>
          </p:cNvSpPr>
          <p:nvPr>
            <p:ph type="body" idx="1"/>
          </p:nvPr>
        </p:nvSpPr>
        <p:spPr>
          <a:xfrm>
            <a:off x="0" y="981075"/>
            <a:ext cx="9144000" cy="5876925"/>
          </a:xfrm>
        </p:spPr>
        <p:txBody>
          <a:bodyPr/>
          <a:lstStyle/>
          <a:p>
            <a:pPr marL="812800" indent="-812800" eaLnBrk="1" hangingPunct="1">
              <a:lnSpc>
                <a:spcPct val="80000"/>
              </a:lnSpc>
            </a:pPr>
            <a:r>
              <a:rPr lang="it-IT" altLang="it-IT" sz="2400" dirty="0">
                <a:solidFill>
                  <a:srgbClr val="FF0000"/>
                </a:solidFill>
              </a:rPr>
              <a:t>Contratto</a:t>
            </a:r>
            <a:r>
              <a:rPr lang="it-IT" altLang="it-IT" sz="2400" dirty="0"/>
              <a:t>: accordo tra due o più agenti che riconoscono essere nel proprio mutuo interesse modificare in un certo modo il proprio comportamento o situazione economica.</a:t>
            </a:r>
          </a:p>
          <a:p>
            <a:pPr marL="812800" indent="-812800" eaLnBrk="1" hangingPunct="1">
              <a:lnSpc>
                <a:spcPct val="80000"/>
              </a:lnSpc>
            </a:pPr>
            <a:r>
              <a:rPr lang="it-IT" altLang="it-IT" sz="2400" dirty="0">
                <a:solidFill>
                  <a:srgbClr val="FF0000"/>
                </a:solidFill>
              </a:rPr>
              <a:t>Contratto completo</a:t>
            </a:r>
            <a:r>
              <a:rPr lang="it-IT" altLang="it-IT" sz="2400" dirty="0"/>
              <a:t>: un contratto che soddisfa tre condizioni</a:t>
            </a:r>
          </a:p>
          <a:p>
            <a:pPr marL="1168400" lvl="1" indent="-711200" eaLnBrk="1" hangingPunct="1">
              <a:lnSpc>
                <a:spcPct val="80000"/>
              </a:lnSpc>
              <a:buFontTx/>
              <a:buAutoNum type="romanUcPeriod"/>
            </a:pPr>
            <a:r>
              <a:rPr lang="it-IT" altLang="it-IT" sz="1800" u="sng" dirty="0"/>
              <a:t>Previsione e descrizione completa di tutte le possibili circostanze</a:t>
            </a:r>
            <a:r>
              <a:rPr lang="it-IT" altLang="it-IT" sz="1800" dirty="0"/>
              <a:t> che possono venire in essere durante la durata del contratto;</a:t>
            </a:r>
          </a:p>
          <a:p>
            <a:pPr marL="1168400" lvl="1" indent="-711200" eaLnBrk="1" hangingPunct="1">
              <a:lnSpc>
                <a:spcPct val="80000"/>
              </a:lnSpc>
              <a:buFontTx/>
              <a:buAutoNum type="romanUcPeriod"/>
            </a:pPr>
            <a:r>
              <a:rPr lang="it-IT" altLang="it-IT" sz="1800" dirty="0"/>
              <a:t>Individuazione ed accordo perfetto tra tutte le parti riguardo a </a:t>
            </a:r>
            <a:r>
              <a:rPr lang="it-IT" altLang="it-IT" sz="1800" u="sng" dirty="0"/>
              <a:t>quale sia l’azione ottimale</a:t>
            </a:r>
            <a:r>
              <a:rPr lang="it-IT" altLang="it-IT" sz="1800" dirty="0"/>
              <a:t> da intraprendere sotto ciascuna di tali circostanze;</a:t>
            </a:r>
          </a:p>
          <a:p>
            <a:pPr marL="1168400" lvl="1" indent="-711200" eaLnBrk="1" hangingPunct="1">
              <a:lnSpc>
                <a:spcPct val="80000"/>
              </a:lnSpc>
              <a:buFontTx/>
              <a:buAutoNum type="romanUcPeriod"/>
            </a:pPr>
            <a:r>
              <a:rPr lang="it-IT" altLang="it-IT" sz="1800" u="sng" dirty="0"/>
              <a:t>Certezza di esecuzione</a:t>
            </a:r>
            <a:r>
              <a:rPr lang="it-IT" altLang="it-IT" sz="1800" dirty="0"/>
              <a:t>, ovvero: </a:t>
            </a:r>
            <a:r>
              <a:rPr lang="it-IT" altLang="it-IT" sz="1800" i="1" dirty="0" err="1"/>
              <a:t>enforcing</a:t>
            </a:r>
            <a:r>
              <a:rPr lang="it-IT" altLang="it-IT" sz="1800" dirty="0"/>
              <a:t> ottimale ed impossibilità di rinegoziazione mutuamente benefica.</a:t>
            </a:r>
          </a:p>
          <a:p>
            <a:pPr marL="812800" indent="-812800" eaLnBrk="1" hangingPunct="1">
              <a:lnSpc>
                <a:spcPct val="80000"/>
              </a:lnSpc>
            </a:pPr>
            <a:r>
              <a:rPr lang="it-IT" altLang="it-IT" sz="2400" dirty="0">
                <a:solidFill>
                  <a:srgbClr val="FF0000"/>
                </a:solidFill>
              </a:rPr>
              <a:t>Contratto incompleto</a:t>
            </a:r>
            <a:r>
              <a:rPr lang="it-IT" altLang="it-IT" sz="2400" dirty="0"/>
              <a:t>: quando risulta violata una o più di tali condizioni.</a:t>
            </a:r>
          </a:p>
          <a:p>
            <a:pPr marL="1168400" lvl="1" indent="-711200" eaLnBrk="1" hangingPunct="1">
              <a:lnSpc>
                <a:spcPct val="80000"/>
              </a:lnSpc>
            </a:pPr>
            <a:r>
              <a:rPr lang="it-IT" altLang="it-IT" sz="1800" dirty="0"/>
              <a:t>Per esempio: solo una, o alcune, delle parti conoscono i costi e/o i benefici delle azioni possibili oppure le probabilità che si verificano i diversi esiti del contratto. Sono casi di </a:t>
            </a:r>
            <a:r>
              <a:rPr lang="it-IT" altLang="it-IT" sz="1800" dirty="0">
                <a:solidFill>
                  <a:srgbClr val="FF0000"/>
                </a:solidFill>
              </a:rPr>
              <a:t>informazione asimmetrica</a:t>
            </a:r>
            <a:r>
              <a:rPr lang="it-IT" altLang="it-IT" sz="1800" dirty="0"/>
              <a:t>.</a:t>
            </a:r>
          </a:p>
          <a:p>
            <a:pPr marL="812800" indent="-812800" eaLnBrk="1" hangingPunct="1">
              <a:lnSpc>
                <a:spcPct val="80000"/>
              </a:lnSpc>
            </a:pPr>
            <a:r>
              <a:rPr lang="it-IT" altLang="it-IT" sz="2400" dirty="0"/>
              <a:t>La presenza di contratti incompleti è alla base di un approccio alternativo alla AED, il c.d. </a:t>
            </a:r>
            <a:r>
              <a:rPr lang="it-IT" altLang="it-IT" sz="2400" dirty="0">
                <a:solidFill>
                  <a:srgbClr val="FF0000"/>
                </a:solidFill>
              </a:rPr>
              <a:t>approccio neo-istituzionalista</a:t>
            </a:r>
            <a:r>
              <a:rPr lang="it-IT" altLang="it-IT" sz="2400" dirty="0"/>
              <a:t>, in cui l’enfasi è proprio sui modi in cui gli agenti economici e/o il sistema giuridico possono sopperire a tale incompletezza.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99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499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499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499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499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499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49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bg>
      <p:bgPr>
        <a:solidFill>
          <a:srgbClr val="B9DDE1"/>
        </a:solidFill>
        <a:effectLst/>
      </p:bgPr>
    </p:bg>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933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933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933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99334" name="Rectangle 6"/>
          <p:cNvSpPr>
            <a:spLocks noGrp="1" noChangeArrowheads="1"/>
          </p:cNvSpPr>
          <p:nvPr>
            <p:ph type="title"/>
          </p:nvPr>
        </p:nvSpPr>
        <p:spPr>
          <a:xfrm>
            <a:off x="304800" y="228600"/>
            <a:ext cx="8534400" cy="762000"/>
          </a:xfrm>
          <a:noFill/>
        </p:spPr>
        <p:txBody>
          <a:bodyPr/>
          <a:lstStyle/>
          <a:p>
            <a:r>
              <a:rPr lang="it-IT" altLang="it-IT"/>
              <a:t>Due criteri per la classificazione dei beni</a:t>
            </a:r>
          </a:p>
        </p:txBody>
      </p:sp>
      <p:sp>
        <p:nvSpPr>
          <p:cNvPr id="122887" name="Rectangle 7"/>
          <p:cNvSpPr>
            <a:spLocks noGrp="1" noChangeArrowheads="1"/>
          </p:cNvSpPr>
          <p:nvPr>
            <p:ph type="body" idx="1"/>
          </p:nvPr>
        </p:nvSpPr>
        <p:spPr>
          <a:xfrm>
            <a:off x="228600" y="1206795"/>
            <a:ext cx="8686800" cy="4953000"/>
          </a:xfrm>
          <a:noFill/>
        </p:spPr>
        <p:txBody>
          <a:bodyPr/>
          <a:lstStyle/>
          <a:p>
            <a:r>
              <a:rPr lang="it-IT" altLang="it-IT"/>
              <a:t>I beni possono essere classificati in base ai due criteri della escludibilità e della rivalità:</a:t>
            </a:r>
          </a:p>
          <a:p>
            <a:r>
              <a:rPr lang="it-IT" altLang="it-IT">
                <a:solidFill>
                  <a:srgbClr val="FF0000"/>
                </a:solidFill>
              </a:rPr>
              <a:t>Escludibilità</a:t>
            </a:r>
          </a:p>
          <a:p>
            <a:pPr>
              <a:buFont typeface="Monotype Sorts" pitchFamily="2" charset="2"/>
              <a:buNone/>
            </a:pPr>
            <a:r>
              <a:rPr lang="it-IT" altLang="it-IT">
                <a:solidFill>
                  <a:schemeClr val="tx2"/>
                </a:solidFill>
              </a:rPr>
              <a:t>	</a:t>
            </a:r>
            <a:r>
              <a:rPr lang="it-IT" altLang="it-IT"/>
              <a:t>Un bene è escludibile quando è </a:t>
            </a:r>
            <a:r>
              <a:rPr lang="it-IT" altLang="it-IT" u="sng"/>
              <a:t>legalmente</a:t>
            </a:r>
            <a:r>
              <a:rPr lang="it-IT" altLang="it-IT"/>
              <a:t> e/o </a:t>
            </a:r>
            <a:r>
              <a:rPr lang="it-IT" altLang="it-IT" u="sng"/>
              <a:t>tecnologicamente</a:t>
            </a:r>
            <a:r>
              <a:rPr lang="it-IT" altLang="it-IT"/>
              <a:t> possibile impedire a qualcuno di godere di quel bene.</a:t>
            </a:r>
          </a:p>
          <a:p>
            <a:pPr lvl="2"/>
            <a:r>
              <a:rPr lang="it-IT" altLang="it-IT" sz="2000"/>
              <a:t>L’escludibilità è legata all’esistenza di diritti di proprietà sul bene: chi ha i DdP può escludere gli altri dal godimento del bene.</a:t>
            </a:r>
          </a:p>
          <a:p>
            <a:r>
              <a:rPr lang="it-IT" altLang="it-IT">
                <a:solidFill>
                  <a:srgbClr val="FF0000"/>
                </a:solidFill>
              </a:rPr>
              <a:t>Rivalità</a:t>
            </a:r>
          </a:p>
          <a:p>
            <a:pPr>
              <a:buFont typeface="Monotype Sorts" pitchFamily="2" charset="2"/>
              <a:buNone/>
            </a:pPr>
            <a:r>
              <a:rPr lang="it-IT" altLang="it-IT">
                <a:solidFill>
                  <a:schemeClr val="tx2"/>
                </a:solidFill>
              </a:rPr>
              <a:t>	</a:t>
            </a:r>
            <a:r>
              <a:rPr lang="it-IT" altLang="it-IT"/>
              <a:t>Un bene è rivale quando il consumo da parte di un soggetto limita la possibilità di (o impedisce del tutto il) godimento </a:t>
            </a:r>
            <a:r>
              <a:rPr lang="it-IT" altLang="it-IT" u="sng"/>
              <a:t>dello stesso bene</a:t>
            </a:r>
            <a:r>
              <a:rPr lang="it-IT" altLang="it-IT"/>
              <a:t> da parte di un altro soggetto.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7">
                                            <p:txEl>
                                              <p:pRg st="0" end="0"/>
                                            </p:txEl>
                                          </p:spTgt>
                                        </p:tgtEl>
                                        <p:attrNameLst>
                                          <p:attrName>style.visibility</p:attrName>
                                        </p:attrNameLst>
                                      </p:cBhvr>
                                      <p:to>
                                        <p:strVal val="visible"/>
                                      </p:to>
                                    </p:set>
                                    <p:animEffect transition="in" filter="wipe(left)">
                                      <p:cBhvr>
                                        <p:cTn id="7" dur="500"/>
                                        <p:tgtEl>
                                          <p:spTgt spid="1228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887">
                                            <p:txEl>
                                              <p:pRg st="1" end="1"/>
                                            </p:txEl>
                                          </p:spTgt>
                                        </p:tgtEl>
                                        <p:attrNameLst>
                                          <p:attrName>style.visibility</p:attrName>
                                        </p:attrNameLst>
                                      </p:cBhvr>
                                      <p:to>
                                        <p:strVal val="visible"/>
                                      </p:to>
                                    </p:set>
                                    <p:animEffect transition="in" filter="wipe(left)">
                                      <p:cBhvr>
                                        <p:cTn id="12" dur="500"/>
                                        <p:tgtEl>
                                          <p:spTgt spid="12288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22887">
                                            <p:txEl>
                                              <p:pRg st="2" end="2"/>
                                            </p:txEl>
                                          </p:spTgt>
                                        </p:tgtEl>
                                        <p:attrNameLst>
                                          <p:attrName>style.visibility</p:attrName>
                                        </p:attrNameLst>
                                      </p:cBhvr>
                                      <p:to>
                                        <p:strVal val="visible"/>
                                      </p:to>
                                    </p:set>
                                    <p:animEffect transition="in" filter="wipe(left)">
                                      <p:cBhvr>
                                        <p:cTn id="15" dur="500"/>
                                        <p:tgtEl>
                                          <p:spTgt spid="12288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22887">
                                            <p:txEl>
                                              <p:pRg st="3" end="3"/>
                                            </p:txEl>
                                          </p:spTgt>
                                        </p:tgtEl>
                                        <p:attrNameLst>
                                          <p:attrName>style.visibility</p:attrName>
                                        </p:attrNameLst>
                                      </p:cBhvr>
                                      <p:to>
                                        <p:strVal val="visible"/>
                                      </p:to>
                                    </p:set>
                                    <p:animEffect transition="in" filter="wipe(left)">
                                      <p:cBhvr>
                                        <p:cTn id="18" dur="500"/>
                                        <p:tgtEl>
                                          <p:spTgt spid="12288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22887">
                                            <p:txEl>
                                              <p:pRg st="4" end="4"/>
                                            </p:txEl>
                                          </p:spTgt>
                                        </p:tgtEl>
                                        <p:attrNameLst>
                                          <p:attrName>style.visibility</p:attrName>
                                        </p:attrNameLst>
                                      </p:cBhvr>
                                      <p:to>
                                        <p:strVal val="visible"/>
                                      </p:to>
                                    </p:set>
                                    <p:animEffect transition="in" filter="wipe(left)">
                                      <p:cBhvr>
                                        <p:cTn id="23" dur="500"/>
                                        <p:tgtEl>
                                          <p:spTgt spid="122887">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22887">
                                            <p:txEl>
                                              <p:pRg st="5" end="5"/>
                                            </p:txEl>
                                          </p:spTgt>
                                        </p:tgtEl>
                                        <p:attrNameLst>
                                          <p:attrName>style.visibility</p:attrName>
                                        </p:attrNameLst>
                                      </p:cBhvr>
                                      <p:to>
                                        <p:strVal val="visible"/>
                                      </p:to>
                                    </p:set>
                                    <p:animEffect transition="in" filter="wipe(left)">
                                      <p:cBhvr>
                                        <p:cTn id="26" dur="500"/>
                                        <p:tgtEl>
                                          <p:spTgt spid="1228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7" grpId="0" uiExpand="1"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137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138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138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1382" name="Rectangle 6"/>
          <p:cNvSpPr>
            <a:spLocks noGrp="1" noChangeArrowheads="1"/>
          </p:cNvSpPr>
          <p:nvPr>
            <p:ph type="title"/>
          </p:nvPr>
        </p:nvSpPr>
        <p:spPr>
          <a:xfrm>
            <a:off x="609600" y="228600"/>
            <a:ext cx="7772400" cy="990600"/>
          </a:xfrm>
          <a:noFill/>
        </p:spPr>
        <p:txBody>
          <a:bodyPr/>
          <a:lstStyle/>
          <a:p>
            <a:r>
              <a:rPr lang="it-IT" altLang="it-IT"/>
              <a:t>Quattro tipi di bene</a:t>
            </a:r>
          </a:p>
        </p:txBody>
      </p:sp>
      <p:sp>
        <p:nvSpPr>
          <p:cNvPr id="124935" name="Rectangle 7"/>
          <p:cNvSpPr>
            <a:spLocks noGrp="1" noChangeArrowheads="1"/>
          </p:cNvSpPr>
          <p:nvPr>
            <p:ph type="body" idx="1"/>
          </p:nvPr>
        </p:nvSpPr>
        <p:spPr>
          <a:xfrm>
            <a:off x="609600" y="1295400"/>
            <a:ext cx="7772400" cy="4648200"/>
          </a:xfrm>
          <a:noFill/>
        </p:spPr>
        <p:txBody>
          <a:bodyPr/>
          <a:lstStyle/>
          <a:p>
            <a:r>
              <a:rPr lang="it-IT" altLang="it-IT"/>
              <a:t>In base ai due criteri possiamo ripartire tutti i beni in quattro categorie:</a:t>
            </a:r>
          </a:p>
          <a:p>
            <a:r>
              <a:rPr lang="it-IT" altLang="it-IT">
                <a:solidFill>
                  <a:srgbClr val="9933FF"/>
                </a:solidFill>
              </a:rPr>
              <a:t>Beni privati</a:t>
            </a:r>
            <a:endParaRPr lang="it-IT" altLang="it-IT"/>
          </a:p>
          <a:p>
            <a:pPr>
              <a:buFont typeface="Monotype Sorts" pitchFamily="2" charset="2"/>
              <a:buNone/>
            </a:pPr>
            <a:r>
              <a:rPr lang="it-IT" altLang="it-IT" sz="2000">
                <a:solidFill>
                  <a:schemeClr val="tx2"/>
                </a:solidFill>
                <a:latin typeface="Monotype Sorts" pitchFamily="2" charset="2"/>
              </a:rPr>
              <a:t>	</a:t>
            </a:r>
            <a:r>
              <a:rPr lang="it-IT" altLang="it-IT" sz="2000">
                <a:solidFill>
                  <a:schemeClr val="accent2"/>
                </a:solidFill>
                <a:latin typeface="Monotype Sorts" pitchFamily="2" charset="2"/>
              </a:rPr>
              <a:t></a:t>
            </a:r>
            <a:r>
              <a:rPr lang="it-IT" altLang="it-IT" sz="2000"/>
              <a:t> Sono sia escludibili che rivali.</a:t>
            </a:r>
          </a:p>
          <a:p>
            <a:r>
              <a:rPr lang="it-IT" altLang="it-IT">
                <a:solidFill>
                  <a:srgbClr val="9933FF"/>
                </a:solidFill>
              </a:rPr>
              <a:t>Beni pubblici</a:t>
            </a:r>
            <a:endParaRPr lang="it-IT" altLang="it-IT"/>
          </a:p>
          <a:p>
            <a:pPr>
              <a:buFont typeface="Monotype Sorts" pitchFamily="2" charset="2"/>
              <a:buNone/>
            </a:pPr>
            <a:r>
              <a:rPr lang="it-IT" altLang="it-IT" sz="2000">
                <a:solidFill>
                  <a:schemeClr val="tx2"/>
                </a:solidFill>
                <a:latin typeface="Monotype Sorts" pitchFamily="2" charset="2"/>
              </a:rPr>
              <a:t>	</a:t>
            </a:r>
            <a:r>
              <a:rPr lang="it-IT" altLang="it-IT" sz="2000">
                <a:solidFill>
                  <a:schemeClr val="accent2"/>
                </a:solidFill>
                <a:latin typeface="Monotype Sorts" pitchFamily="2" charset="2"/>
              </a:rPr>
              <a:t></a:t>
            </a:r>
            <a:r>
              <a:rPr lang="it-IT" altLang="it-IT" sz="2000"/>
              <a:t> Non sono né rivali né escludibili.</a:t>
            </a:r>
          </a:p>
          <a:p>
            <a:r>
              <a:rPr lang="it-IT" altLang="it-IT">
                <a:solidFill>
                  <a:srgbClr val="9933FF"/>
                </a:solidFill>
              </a:rPr>
              <a:t>Risorse comuni</a:t>
            </a:r>
            <a:endParaRPr lang="it-IT" altLang="it-IT"/>
          </a:p>
          <a:p>
            <a:pPr>
              <a:buFont typeface="Monotype Sorts" pitchFamily="2" charset="2"/>
              <a:buNone/>
            </a:pPr>
            <a:r>
              <a:rPr lang="it-IT" altLang="it-IT" sz="2000">
                <a:solidFill>
                  <a:schemeClr val="tx2"/>
                </a:solidFill>
                <a:latin typeface="Monotype Sorts" pitchFamily="2" charset="2"/>
              </a:rPr>
              <a:t>	</a:t>
            </a:r>
            <a:r>
              <a:rPr lang="it-IT" altLang="it-IT" sz="2000">
                <a:solidFill>
                  <a:schemeClr val="accent2"/>
                </a:solidFill>
                <a:latin typeface="Monotype Sorts" pitchFamily="2" charset="2"/>
              </a:rPr>
              <a:t></a:t>
            </a:r>
            <a:r>
              <a:rPr lang="it-IT" altLang="it-IT" sz="2000"/>
              <a:t> Sono rivali, ma non escludibili.</a:t>
            </a:r>
          </a:p>
          <a:p>
            <a:r>
              <a:rPr lang="it-IT" altLang="it-IT">
                <a:solidFill>
                  <a:srgbClr val="9933FF"/>
                </a:solidFill>
              </a:rPr>
              <a:t>Monopoli naturali</a:t>
            </a:r>
            <a:endParaRPr lang="it-IT" altLang="it-IT"/>
          </a:p>
          <a:p>
            <a:pPr>
              <a:buFont typeface="Monotype Sorts" pitchFamily="2" charset="2"/>
              <a:buNone/>
            </a:pPr>
            <a:r>
              <a:rPr lang="it-IT" altLang="it-IT" sz="2000">
                <a:solidFill>
                  <a:schemeClr val="tx2"/>
                </a:solidFill>
                <a:latin typeface="Monotype Sorts" pitchFamily="2" charset="2"/>
              </a:rPr>
              <a:t>	</a:t>
            </a:r>
            <a:r>
              <a:rPr lang="it-IT" altLang="it-IT" sz="2000">
                <a:solidFill>
                  <a:schemeClr val="accent2"/>
                </a:solidFill>
                <a:latin typeface="Monotype Sorts" pitchFamily="2" charset="2"/>
              </a:rPr>
              <a:t></a:t>
            </a:r>
            <a:r>
              <a:rPr lang="it-IT" altLang="it-IT" sz="2000"/>
              <a:t> Sono escludibili, ma non rivali.</a:t>
            </a:r>
          </a:p>
          <a:p>
            <a:pPr>
              <a:buFont typeface="Monotype Sorts" pitchFamily="2" charset="2"/>
              <a:buNone/>
            </a:pPr>
            <a:endParaRPr lang="it-IT" altLang="it-IT" sz="200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4935">
                                            <p:txEl>
                                              <p:pRg st="0" end="0"/>
                                            </p:txEl>
                                          </p:spTgt>
                                        </p:tgtEl>
                                        <p:attrNameLst>
                                          <p:attrName>style.visibility</p:attrName>
                                        </p:attrNameLst>
                                      </p:cBhvr>
                                      <p:to>
                                        <p:strVal val="visible"/>
                                      </p:to>
                                    </p:set>
                                    <p:animEffect transition="in" filter="wipe(left)">
                                      <p:cBhvr>
                                        <p:cTn id="7" dur="500"/>
                                        <p:tgtEl>
                                          <p:spTgt spid="1249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4935">
                                            <p:txEl>
                                              <p:pRg st="1" end="1"/>
                                            </p:txEl>
                                          </p:spTgt>
                                        </p:tgtEl>
                                        <p:attrNameLst>
                                          <p:attrName>style.visibility</p:attrName>
                                        </p:attrNameLst>
                                      </p:cBhvr>
                                      <p:to>
                                        <p:strVal val="visible"/>
                                      </p:to>
                                    </p:set>
                                    <p:animEffect transition="in" filter="wipe(left)">
                                      <p:cBhvr>
                                        <p:cTn id="12" dur="500"/>
                                        <p:tgtEl>
                                          <p:spTgt spid="1249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4935">
                                            <p:txEl>
                                              <p:pRg st="2" end="2"/>
                                            </p:txEl>
                                          </p:spTgt>
                                        </p:tgtEl>
                                        <p:attrNameLst>
                                          <p:attrName>style.visibility</p:attrName>
                                        </p:attrNameLst>
                                      </p:cBhvr>
                                      <p:to>
                                        <p:strVal val="visible"/>
                                      </p:to>
                                    </p:set>
                                    <p:animEffect transition="in" filter="wipe(left)">
                                      <p:cBhvr>
                                        <p:cTn id="17" dur="500"/>
                                        <p:tgtEl>
                                          <p:spTgt spid="1249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4935">
                                            <p:txEl>
                                              <p:pRg st="3" end="3"/>
                                            </p:txEl>
                                          </p:spTgt>
                                        </p:tgtEl>
                                        <p:attrNameLst>
                                          <p:attrName>style.visibility</p:attrName>
                                        </p:attrNameLst>
                                      </p:cBhvr>
                                      <p:to>
                                        <p:strVal val="visible"/>
                                      </p:to>
                                    </p:set>
                                    <p:animEffect transition="in" filter="wipe(left)">
                                      <p:cBhvr>
                                        <p:cTn id="22" dur="500"/>
                                        <p:tgtEl>
                                          <p:spTgt spid="1249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4935">
                                            <p:txEl>
                                              <p:pRg st="4" end="4"/>
                                            </p:txEl>
                                          </p:spTgt>
                                        </p:tgtEl>
                                        <p:attrNameLst>
                                          <p:attrName>style.visibility</p:attrName>
                                        </p:attrNameLst>
                                      </p:cBhvr>
                                      <p:to>
                                        <p:strVal val="visible"/>
                                      </p:to>
                                    </p:set>
                                    <p:animEffect transition="in" filter="wipe(left)">
                                      <p:cBhvr>
                                        <p:cTn id="27" dur="500"/>
                                        <p:tgtEl>
                                          <p:spTgt spid="12493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4935">
                                            <p:txEl>
                                              <p:pRg st="5" end="5"/>
                                            </p:txEl>
                                          </p:spTgt>
                                        </p:tgtEl>
                                        <p:attrNameLst>
                                          <p:attrName>style.visibility</p:attrName>
                                        </p:attrNameLst>
                                      </p:cBhvr>
                                      <p:to>
                                        <p:strVal val="visible"/>
                                      </p:to>
                                    </p:set>
                                    <p:animEffect transition="in" filter="wipe(left)">
                                      <p:cBhvr>
                                        <p:cTn id="32" dur="500"/>
                                        <p:tgtEl>
                                          <p:spTgt spid="12493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4935">
                                            <p:txEl>
                                              <p:pRg st="6" end="6"/>
                                            </p:txEl>
                                          </p:spTgt>
                                        </p:tgtEl>
                                        <p:attrNameLst>
                                          <p:attrName>style.visibility</p:attrName>
                                        </p:attrNameLst>
                                      </p:cBhvr>
                                      <p:to>
                                        <p:strVal val="visible"/>
                                      </p:to>
                                    </p:set>
                                    <p:animEffect transition="in" filter="wipe(left)">
                                      <p:cBhvr>
                                        <p:cTn id="37" dur="500"/>
                                        <p:tgtEl>
                                          <p:spTgt spid="12493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24935">
                                            <p:txEl>
                                              <p:pRg st="7" end="7"/>
                                            </p:txEl>
                                          </p:spTgt>
                                        </p:tgtEl>
                                        <p:attrNameLst>
                                          <p:attrName>style.visibility</p:attrName>
                                        </p:attrNameLst>
                                      </p:cBhvr>
                                      <p:to>
                                        <p:strVal val="visible"/>
                                      </p:to>
                                    </p:set>
                                    <p:animEffect transition="in" filter="wipe(left)">
                                      <p:cBhvr>
                                        <p:cTn id="42" dur="500"/>
                                        <p:tgtEl>
                                          <p:spTgt spid="12493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24935">
                                            <p:txEl>
                                              <p:pRg st="8" end="8"/>
                                            </p:txEl>
                                          </p:spTgt>
                                        </p:tgtEl>
                                        <p:attrNameLst>
                                          <p:attrName>style.visibility</p:attrName>
                                        </p:attrNameLst>
                                      </p:cBhvr>
                                      <p:to>
                                        <p:strVal val="visible"/>
                                      </p:to>
                                    </p:set>
                                    <p:animEffect transition="in" filter="wipe(left)">
                                      <p:cBhvr>
                                        <p:cTn id="47" dur="500"/>
                                        <p:tgtEl>
                                          <p:spTgt spid="1249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342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342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342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3430" name="Rectangle 6"/>
          <p:cNvSpPr>
            <a:spLocks noGrp="1" noChangeArrowheads="1"/>
          </p:cNvSpPr>
          <p:nvPr>
            <p:ph type="title"/>
          </p:nvPr>
        </p:nvSpPr>
        <p:spPr>
          <a:xfrm>
            <a:off x="685800" y="152400"/>
            <a:ext cx="7772400" cy="914400"/>
          </a:xfrm>
          <a:noFill/>
        </p:spPr>
        <p:txBody>
          <a:bodyPr/>
          <a:lstStyle/>
          <a:p>
            <a:r>
              <a:rPr lang="it-IT" altLang="it-IT"/>
              <a:t>La tabella dei beni</a:t>
            </a:r>
          </a:p>
        </p:txBody>
      </p:sp>
      <p:graphicFrame>
        <p:nvGraphicFramePr>
          <p:cNvPr id="103431" name="Object 7">
            <a:hlinkClick r:id="" action="ppaction://ole?verb=0"/>
          </p:cNvPr>
          <p:cNvGraphicFramePr>
            <a:graphicFrameLocks/>
          </p:cNvGraphicFramePr>
          <p:nvPr/>
        </p:nvGraphicFramePr>
        <p:xfrm>
          <a:off x="419100" y="1271588"/>
          <a:ext cx="8107363" cy="5054600"/>
        </p:xfrm>
        <a:graphic>
          <a:graphicData uri="http://schemas.openxmlformats.org/presentationml/2006/ole">
            <mc:AlternateContent xmlns:mc="http://schemas.openxmlformats.org/markup-compatibility/2006">
              <mc:Choice xmlns:v="urn:schemas-microsoft-com:vml" Requires="v">
                <p:oleObj spid="_x0000_s103449" name="Documento" r:id="rId4" imgW="8307832" imgH="5388635" progId="Word.Document.8">
                  <p:embed/>
                </p:oleObj>
              </mc:Choice>
              <mc:Fallback>
                <p:oleObj name="Documento" r:id="rId4" imgW="8307832" imgH="5388635" progId="Word.Document.8">
                  <p:embed/>
                  <p:pic>
                    <p:nvPicPr>
                      <p:cNvPr id="0" name="Object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 y="1271588"/>
                        <a:ext cx="8107363"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432" name="Rectangle 8"/>
          <p:cNvSpPr>
            <a:spLocks noChangeArrowheads="1"/>
          </p:cNvSpPr>
          <p:nvPr/>
        </p:nvSpPr>
        <p:spPr bwMode="auto">
          <a:xfrm>
            <a:off x="685800" y="1524000"/>
            <a:ext cx="304800" cy="4835525"/>
          </a:xfrm>
          <a:prstGeom prst="rect">
            <a:avLst/>
          </a:prstGeom>
          <a:solidFill>
            <a:srgbClr val="FFFF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gn="ctr">
              <a:spcBef>
                <a:spcPct val="0"/>
              </a:spcBef>
              <a:buClrTx/>
              <a:buSzTx/>
              <a:buFontTx/>
              <a:buNone/>
            </a:pPr>
            <a:r>
              <a:rPr lang="it-IT" altLang="it-IT" b="1">
                <a:latin typeface="Arial" panose="020B0604020202020204" pitchFamily="34" charset="0"/>
              </a:rPr>
              <a:t>Escludibili</a:t>
            </a:r>
          </a:p>
          <a:p>
            <a:pPr algn="ctr">
              <a:spcBef>
                <a:spcPct val="0"/>
              </a:spcBef>
              <a:buClrTx/>
              <a:buSzTx/>
              <a:buFontTx/>
              <a:buNone/>
            </a:pPr>
            <a:r>
              <a:rPr lang="it-IT" altLang="it-IT" b="1">
                <a:latin typeface="Arial" panose="020B0604020202020204" pitchFamily="34" charset="0"/>
              </a:rPr>
              <a:t>tà</a:t>
            </a:r>
          </a:p>
        </p:txBody>
      </p:sp>
    </p:spTree>
  </p:cSld>
  <p:clrMapOvr>
    <a:masterClrMapping/>
  </p:clrMapOvr>
  <p:transition spd="slow">
    <p:wipe dir="r"/>
  </p:transition>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547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547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547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05478" name="Rectangle 6"/>
          <p:cNvSpPr>
            <a:spLocks noGrp="1" noChangeArrowheads="1"/>
          </p:cNvSpPr>
          <p:nvPr>
            <p:ph type="title"/>
          </p:nvPr>
        </p:nvSpPr>
        <p:spPr>
          <a:xfrm>
            <a:off x="609600" y="152400"/>
            <a:ext cx="7772400" cy="609600"/>
          </a:xfrm>
          <a:noFill/>
        </p:spPr>
        <p:txBody>
          <a:bodyPr/>
          <a:lstStyle/>
          <a:p>
            <a:r>
              <a:rPr lang="it-IT" altLang="it-IT"/>
              <a:t>Risorse comuni</a:t>
            </a:r>
          </a:p>
        </p:txBody>
      </p:sp>
      <p:sp>
        <p:nvSpPr>
          <p:cNvPr id="135175" name="Rectangle 7"/>
          <p:cNvSpPr>
            <a:spLocks noGrp="1" noChangeArrowheads="1"/>
          </p:cNvSpPr>
          <p:nvPr>
            <p:ph type="body" idx="1"/>
          </p:nvPr>
        </p:nvSpPr>
        <p:spPr>
          <a:xfrm>
            <a:off x="152400" y="762000"/>
            <a:ext cx="8839200" cy="5943600"/>
          </a:xfrm>
          <a:noFill/>
        </p:spPr>
        <p:txBody>
          <a:bodyPr/>
          <a:lstStyle/>
          <a:p>
            <a:pPr>
              <a:lnSpc>
                <a:spcPct val="90000"/>
              </a:lnSpc>
            </a:pPr>
            <a:r>
              <a:rPr lang="it-IT" altLang="it-IT" sz="2000"/>
              <a:t>Le risorse comuni sono beni non escludibili, ma rivali.</a:t>
            </a:r>
          </a:p>
          <a:p>
            <a:pPr lvl="1">
              <a:lnSpc>
                <a:spcPct val="90000"/>
              </a:lnSpc>
            </a:pPr>
            <a:r>
              <a:rPr lang="it-IT" altLang="it-IT" sz="1800"/>
              <a:t>Esempi: spiaggia libera; una biblioteca pubblica; giacimenti petroliferi; animali selvatici e pesci del mare; strade congestionate.</a:t>
            </a:r>
          </a:p>
          <a:p>
            <a:pPr>
              <a:lnSpc>
                <a:spcPct val="90000"/>
              </a:lnSpc>
            </a:pPr>
            <a:r>
              <a:rPr lang="it-IT" altLang="it-IT" sz="2000"/>
              <a:t>Essendo </a:t>
            </a:r>
            <a:r>
              <a:rPr lang="it-IT" altLang="it-IT" sz="2000" u="sng"/>
              <a:t>non escludibili</a:t>
            </a:r>
            <a:r>
              <a:rPr lang="it-IT" altLang="it-IT" sz="2000"/>
              <a:t> chiunque può utilizzarli senza pagare alcunché, ma essendo anche </a:t>
            </a:r>
            <a:r>
              <a:rPr lang="it-IT" altLang="it-IT" sz="2000" u="sng"/>
              <a:t>rivali</a:t>
            </a:r>
            <a:r>
              <a:rPr lang="it-IT" altLang="it-IT" sz="2000"/>
              <a:t> l’uso da parte di ciascuno riduce la possibilità di goderne da parte di altri. </a:t>
            </a:r>
          </a:p>
          <a:p>
            <a:pPr>
              <a:lnSpc>
                <a:spcPct val="90000"/>
              </a:lnSpc>
            </a:pPr>
            <a:r>
              <a:rPr lang="it-IT" altLang="it-IT" sz="2000">
                <a:solidFill>
                  <a:srgbClr val="FF0000"/>
                </a:solidFill>
              </a:rPr>
              <a:t>The Tragedy of Commons</a:t>
            </a:r>
            <a:r>
              <a:rPr lang="it-IT" altLang="it-IT" sz="2000"/>
              <a:t>: la c.d. “tragedia dei terreni di proprietà comune” (pascoli inglesi pre-rivoluzione industriale) è l’esempio tradizionale dei problemi che sorgono in presenza di risorse comuni.</a:t>
            </a:r>
          </a:p>
          <a:p>
            <a:pPr>
              <a:lnSpc>
                <a:spcPct val="90000"/>
              </a:lnSpc>
            </a:pPr>
            <a:r>
              <a:rPr lang="it-IT" altLang="it-IT" sz="2000"/>
              <a:t>Infatti le risorse comuni - proprio perché non escludibili - tendono ad essere usate </a:t>
            </a:r>
            <a:r>
              <a:rPr lang="it-IT" altLang="it-IT" sz="2000" u="sng"/>
              <a:t>troppo intensamente</a:t>
            </a:r>
            <a:r>
              <a:rPr lang="it-IT" altLang="it-IT" sz="2000"/>
              <a:t>. Ciò crea un’</a:t>
            </a:r>
            <a:r>
              <a:rPr lang="it-IT" altLang="it-IT" sz="2000" u="sng"/>
              <a:t>esternalità negativa</a:t>
            </a:r>
            <a:r>
              <a:rPr lang="it-IT" altLang="it-IT" sz="2000"/>
              <a:t> che – proprio perché sono beni rivali – ne compromette il godimento altrui.</a:t>
            </a:r>
          </a:p>
          <a:p>
            <a:pPr lvl="1">
              <a:lnSpc>
                <a:spcPct val="90000"/>
              </a:lnSpc>
            </a:pPr>
            <a:r>
              <a:rPr lang="it-IT" altLang="it-IT" sz="2000"/>
              <a:t>L’esternalità colpisce soprattutto le </a:t>
            </a:r>
            <a:r>
              <a:rPr lang="it-IT" altLang="it-IT" sz="2000" u="sng"/>
              <a:t>generazioni future</a:t>
            </a:r>
            <a:r>
              <a:rPr lang="it-IT" altLang="it-IT" sz="2000"/>
              <a:t> (p.e. ambiente).  </a:t>
            </a:r>
          </a:p>
          <a:p>
            <a:pPr>
              <a:lnSpc>
                <a:spcPct val="90000"/>
              </a:lnSpc>
            </a:pPr>
            <a:r>
              <a:rPr lang="it-IT" altLang="it-IT" sz="2000" u="sng"/>
              <a:t>Due soluzioni</a:t>
            </a:r>
            <a:r>
              <a:rPr lang="it-IT" altLang="it-IT" sz="2000"/>
              <a:t>: </a:t>
            </a:r>
          </a:p>
          <a:p>
            <a:pPr lvl="1">
              <a:lnSpc>
                <a:spcPct val="90000"/>
              </a:lnSpc>
            </a:pPr>
            <a:r>
              <a:rPr lang="it-IT" altLang="it-IT" sz="2000"/>
              <a:t>il </a:t>
            </a:r>
            <a:r>
              <a:rPr lang="it-IT" altLang="it-IT" sz="2000" i="1"/>
              <a:t>policy-maker</a:t>
            </a:r>
            <a:r>
              <a:rPr lang="it-IT" altLang="it-IT" sz="2000"/>
              <a:t> può </a:t>
            </a:r>
            <a:r>
              <a:rPr lang="it-IT" altLang="it-IT" sz="2000" u="sng"/>
              <a:t>regolare</a:t>
            </a:r>
            <a:r>
              <a:rPr lang="it-IT" altLang="it-IT" sz="2000"/>
              <a:t> l’uso delle risorse comuni oppure imporre una </a:t>
            </a:r>
            <a:r>
              <a:rPr lang="it-IT" altLang="it-IT" sz="2000" u="sng"/>
              <a:t>tassa</a:t>
            </a:r>
            <a:r>
              <a:rPr lang="it-IT" altLang="it-IT" sz="2000"/>
              <a:t> sul loro utilizzo…</a:t>
            </a:r>
          </a:p>
          <a:p>
            <a:pPr lvl="1">
              <a:lnSpc>
                <a:spcPct val="90000"/>
              </a:lnSpc>
            </a:pPr>
            <a:r>
              <a:rPr lang="it-IT" altLang="it-IT" sz="2000"/>
              <a:t>… ma può anche decidere di trasformare la risorsa comune in un bene privato </a:t>
            </a:r>
            <a:r>
              <a:rPr lang="it-IT" altLang="it-IT" sz="2000" u="sng"/>
              <a:t>rendendola escludibile</a:t>
            </a:r>
            <a:r>
              <a:rPr lang="it-IT" altLang="it-IT" sz="2000"/>
              <a:t>, cioè creando un </a:t>
            </a:r>
            <a:r>
              <a:rPr lang="it-IT" altLang="it-IT" sz="2000">
                <a:solidFill>
                  <a:srgbClr val="FF0000"/>
                </a:solidFill>
              </a:rPr>
              <a:t>diritto di proprietà</a:t>
            </a:r>
            <a:r>
              <a:rPr lang="it-IT" altLang="it-IT" sz="2000"/>
              <a:t>.</a:t>
            </a:r>
          </a:p>
          <a:p>
            <a:pPr lvl="2">
              <a:lnSpc>
                <a:spcPct val="90000"/>
              </a:lnSpc>
            </a:pPr>
            <a:r>
              <a:rPr lang="it-IT" altLang="it-IT" sz="1800"/>
              <a:t>Esempi: la recinzione dei pascoli in Inghilterra; le spiagge in concessione; i diritti di estrazione del petrolio; i diritti di caccia e pesca; il pedaggio.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5175">
                                            <p:txEl>
                                              <p:pRg st="0" end="0"/>
                                            </p:txEl>
                                          </p:spTgt>
                                        </p:tgtEl>
                                        <p:attrNameLst>
                                          <p:attrName>style.visibility</p:attrName>
                                        </p:attrNameLst>
                                      </p:cBhvr>
                                      <p:to>
                                        <p:strVal val="visible"/>
                                      </p:to>
                                    </p:set>
                                    <p:animEffect transition="in" filter="wipe(left)">
                                      <p:cBhvr>
                                        <p:cTn id="7" dur="500"/>
                                        <p:tgtEl>
                                          <p:spTgt spid="13517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35175">
                                            <p:txEl>
                                              <p:pRg st="1" end="1"/>
                                            </p:txEl>
                                          </p:spTgt>
                                        </p:tgtEl>
                                        <p:attrNameLst>
                                          <p:attrName>style.visibility</p:attrName>
                                        </p:attrNameLst>
                                      </p:cBhvr>
                                      <p:to>
                                        <p:strVal val="visible"/>
                                      </p:to>
                                    </p:set>
                                    <p:animEffect transition="in" filter="wipe(left)">
                                      <p:cBhvr>
                                        <p:cTn id="10" dur="500"/>
                                        <p:tgtEl>
                                          <p:spTgt spid="13517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35175">
                                            <p:txEl>
                                              <p:pRg st="2" end="2"/>
                                            </p:txEl>
                                          </p:spTgt>
                                        </p:tgtEl>
                                        <p:attrNameLst>
                                          <p:attrName>style.visibility</p:attrName>
                                        </p:attrNameLst>
                                      </p:cBhvr>
                                      <p:to>
                                        <p:strVal val="visible"/>
                                      </p:to>
                                    </p:set>
                                    <p:animEffect transition="in" filter="wipe(left)">
                                      <p:cBhvr>
                                        <p:cTn id="15" dur="500"/>
                                        <p:tgtEl>
                                          <p:spTgt spid="135175">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35175">
                                            <p:txEl>
                                              <p:pRg st="3" end="3"/>
                                            </p:txEl>
                                          </p:spTgt>
                                        </p:tgtEl>
                                        <p:attrNameLst>
                                          <p:attrName>style.visibility</p:attrName>
                                        </p:attrNameLst>
                                      </p:cBhvr>
                                      <p:to>
                                        <p:strVal val="visible"/>
                                      </p:to>
                                    </p:set>
                                    <p:animEffect transition="in" filter="wipe(left)">
                                      <p:cBhvr>
                                        <p:cTn id="20" dur="500"/>
                                        <p:tgtEl>
                                          <p:spTgt spid="135175">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35175">
                                            <p:txEl>
                                              <p:pRg st="4" end="4"/>
                                            </p:txEl>
                                          </p:spTgt>
                                        </p:tgtEl>
                                        <p:attrNameLst>
                                          <p:attrName>style.visibility</p:attrName>
                                        </p:attrNameLst>
                                      </p:cBhvr>
                                      <p:to>
                                        <p:strVal val="visible"/>
                                      </p:to>
                                    </p:set>
                                    <p:animEffect transition="in" filter="wipe(left)">
                                      <p:cBhvr>
                                        <p:cTn id="25" dur="500"/>
                                        <p:tgtEl>
                                          <p:spTgt spid="135175">
                                            <p:txEl>
                                              <p:pRg st="4" end="4"/>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35175">
                                            <p:txEl>
                                              <p:pRg st="5" end="5"/>
                                            </p:txEl>
                                          </p:spTgt>
                                        </p:tgtEl>
                                        <p:attrNameLst>
                                          <p:attrName>style.visibility</p:attrName>
                                        </p:attrNameLst>
                                      </p:cBhvr>
                                      <p:to>
                                        <p:strVal val="visible"/>
                                      </p:to>
                                    </p:set>
                                    <p:animEffect transition="in" filter="wipe(left)">
                                      <p:cBhvr>
                                        <p:cTn id="28" dur="500"/>
                                        <p:tgtEl>
                                          <p:spTgt spid="135175">
                                            <p:txEl>
                                              <p:pRg st="5" end="5"/>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35175">
                                            <p:txEl>
                                              <p:pRg st="6" end="6"/>
                                            </p:txEl>
                                          </p:spTgt>
                                        </p:tgtEl>
                                        <p:attrNameLst>
                                          <p:attrName>style.visibility</p:attrName>
                                        </p:attrNameLst>
                                      </p:cBhvr>
                                      <p:to>
                                        <p:strVal val="visible"/>
                                      </p:to>
                                    </p:set>
                                    <p:animEffect transition="in" filter="wipe(left)">
                                      <p:cBhvr>
                                        <p:cTn id="33" dur="500"/>
                                        <p:tgtEl>
                                          <p:spTgt spid="135175">
                                            <p:txEl>
                                              <p:pRg st="6" end="6"/>
                                            </p:txEl>
                                          </p:spTgt>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135175">
                                            <p:txEl>
                                              <p:pRg st="7" end="7"/>
                                            </p:txEl>
                                          </p:spTgt>
                                        </p:tgtEl>
                                        <p:attrNameLst>
                                          <p:attrName>style.visibility</p:attrName>
                                        </p:attrNameLst>
                                      </p:cBhvr>
                                      <p:to>
                                        <p:strVal val="visible"/>
                                      </p:to>
                                    </p:set>
                                    <p:animEffect transition="in" filter="wipe(left)">
                                      <p:cBhvr>
                                        <p:cTn id="36" dur="500"/>
                                        <p:tgtEl>
                                          <p:spTgt spid="135175">
                                            <p:txEl>
                                              <p:pRg st="7" end="7"/>
                                            </p:txEl>
                                          </p:spTgt>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135175">
                                            <p:txEl>
                                              <p:pRg st="8" end="8"/>
                                            </p:txEl>
                                          </p:spTgt>
                                        </p:tgtEl>
                                        <p:attrNameLst>
                                          <p:attrName>style.visibility</p:attrName>
                                        </p:attrNameLst>
                                      </p:cBhvr>
                                      <p:to>
                                        <p:strVal val="visible"/>
                                      </p:to>
                                    </p:set>
                                    <p:animEffect transition="in" filter="wipe(left)">
                                      <p:cBhvr>
                                        <p:cTn id="39" dur="500"/>
                                        <p:tgtEl>
                                          <p:spTgt spid="135175">
                                            <p:txEl>
                                              <p:pRg st="8" end="8"/>
                                            </p:txEl>
                                          </p:spTgt>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135175">
                                            <p:txEl>
                                              <p:pRg st="9" end="9"/>
                                            </p:txEl>
                                          </p:spTgt>
                                        </p:tgtEl>
                                        <p:attrNameLst>
                                          <p:attrName>style.visibility</p:attrName>
                                        </p:attrNameLst>
                                      </p:cBhvr>
                                      <p:to>
                                        <p:strVal val="visible"/>
                                      </p:to>
                                    </p:set>
                                    <p:animEffect transition="in" filter="wipe(left)">
                                      <p:cBhvr>
                                        <p:cTn id="42" dur="500"/>
                                        <p:tgtEl>
                                          <p:spTgt spid="13517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5"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B9DDE1"/>
        </a:solidFill>
        <a:effectLst/>
      </p:bgPr>
    </p:bg>
    <p:spTree>
      <p:nvGrpSpPr>
        <p:cNvPr id="1" name=""/>
        <p:cNvGrpSpPr/>
        <p:nvPr/>
      </p:nvGrpSpPr>
      <p:grpSpPr>
        <a:xfrm>
          <a:off x="0" y="0"/>
          <a:ext cx="0" cy="0"/>
          <a:chOff x="0" y="0"/>
          <a:chExt cx="0" cy="0"/>
        </a:xfrm>
      </p:grpSpPr>
      <p:sp>
        <p:nvSpPr>
          <p:cNvPr id="115714" name="Titolo 3"/>
          <p:cNvSpPr>
            <a:spLocks noGrp="1"/>
          </p:cNvSpPr>
          <p:nvPr>
            <p:ph type="title"/>
          </p:nvPr>
        </p:nvSpPr>
        <p:spPr>
          <a:xfrm>
            <a:off x="681038" y="-15875"/>
            <a:ext cx="7772400" cy="781050"/>
          </a:xfrm>
        </p:spPr>
        <p:txBody>
          <a:bodyPr/>
          <a:lstStyle/>
          <a:p>
            <a:r>
              <a:rPr lang="en-US" altLang="it-IT"/>
              <a:t>Anticommon</a:t>
            </a:r>
          </a:p>
        </p:txBody>
      </p:sp>
      <p:sp>
        <p:nvSpPr>
          <p:cNvPr id="115715" name="Segnaposto contenuto 4"/>
          <p:cNvSpPr>
            <a:spLocks noGrp="1"/>
          </p:cNvSpPr>
          <p:nvPr>
            <p:ph idx="1"/>
          </p:nvPr>
        </p:nvSpPr>
        <p:spPr>
          <a:xfrm>
            <a:off x="107950" y="765175"/>
            <a:ext cx="8928100" cy="5759450"/>
          </a:xfrm>
        </p:spPr>
        <p:txBody>
          <a:bodyPr/>
          <a:lstStyle/>
          <a:p>
            <a:r>
              <a:rPr lang="it-IT" altLang="en-US" sz="2000" dirty="0"/>
              <a:t>Si parla di </a:t>
            </a:r>
            <a:r>
              <a:rPr lang="it-IT" altLang="en-US" sz="2000" dirty="0" err="1">
                <a:solidFill>
                  <a:srgbClr val="FF0000"/>
                </a:solidFill>
              </a:rPr>
              <a:t>anticommon</a:t>
            </a:r>
            <a:r>
              <a:rPr lang="it-IT" altLang="en-US" sz="2000" dirty="0">
                <a:solidFill>
                  <a:srgbClr val="FF0000"/>
                </a:solidFill>
              </a:rPr>
              <a:t> </a:t>
            </a:r>
            <a:r>
              <a:rPr lang="it-IT" altLang="en-US" sz="2000" dirty="0"/>
              <a:t>in caso di doppio (o molteplice) potere di escludibilità su una risorsa (</a:t>
            </a:r>
            <a:r>
              <a:rPr lang="it-IT" altLang="en-US" sz="2000" dirty="0" err="1"/>
              <a:t>Heller</a:t>
            </a:r>
            <a:r>
              <a:rPr lang="it-IT" altLang="en-US" sz="2000" dirty="0"/>
              <a:t> 1998; signori feudali; burocrazia).</a:t>
            </a:r>
          </a:p>
          <a:p>
            <a:r>
              <a:rPr lang="it-IT" altLang="en-US" sz="2000" dirty="0"/>
              <a:t>L’esito è un caso di market </a:t>
            </a:r>
            <a:r>
              <a:rPr lang="it-IT" altLang="en-US" sz="2000" dirty="0" err="1"/>
              <a:t>failure</a:t>
            </a:r>
            <a:r>
              <a:rPr lang="it-IT" altLang="en-US" sz="2000" dirty="0"/>
              <a:t> per </a:t>
            </a:r>
            <a:r>
              <a:rPr lang="it-IT" altLang="en-US" sz="2000" u="sng" dirty="0"/>
              <a:t>difetto di sfruttamento </a:t>
            </a:r>
            <a:r>
              <a:rPr lang="it-IT" altLang="en-US" sz="2000" dirty="0"/>
              <a:t>della risorsa (al contrario del common, dove la risorsa viene sfruttata troppo).</a:t>
            </a:r>
          </a:p>
          <a:p>
            <a:r>
              <a:rPr lang="it-IT" altLang="en-US" sz="2000" dirty="0"/>
              <a:t>E’ una situazione che si verifica tutte le volte che su una risorsa ad utilizzo individuale esiste </a:t>
            </a:r>
            <a:r>
              <a:rPr lang="it-IT" altLang="en-US" sz="2000" u="sng" dirty="0"/>
              <a:t>più di un titolare </a:t>
            </a:r>
            <a:r>
              <a:rPr lang="it-IT" altLang="en-US" sz="2000" dirty="0"/>
              <a:t>del diritto di escludibilità. </a:t>
            </a:r>
          </a:p>
          <a:p>
            <a:pPr lvl="1"/>
            <a:r>
              <a:rPr lang="it-IT" altLang="en-US" sz="2000" dirty="0"/>
              <a:t>Chi vuole usare la risorsa deve pagare (o comunque soddisfare le richieste: p.e. autorizzazioni amministrative) di ciascun titolare del diritto di escludibilità.</a:t>
            </a:r>
          </a:p>
          <a:p>
            <a:r>
              <a:rPr lang="it-IT" altLang="en-US" sz="2000" dirty="0"/>
              <a:t>Ma l’esazione del prezzo (o richiesta) da parte di un titolare riduce la possibilità di esazione da parte di tutti gli altri.</a:t>
            </a:r>
          </a:p>
          <a:p>
            <a:r>
              <a:rPr lang="it-IT" altLang="en-US" sz="2000" dirty="0"/>
              <a:t>Infatti ciascun titolare stabilisce la propria richiesta (o prezzo) in funzione del proprio benessere privato (e quindi del solo costo privato di fornitura della risorsa). Ma così facendo non considera che ogni nuovo utilizzatore della risorsa recherebbe beneficio anche agli altri titolari. All’equilibrio il numero di accessi alla risorsa sarà quindi minore dell’ottimo sociale. E’ un caso di </a:t>
            </a:r>
            <a:r>
              <a:rPr lang="it-IT" altLang="en-US" sz="2000" u="sng" dirty="0"/>
              <a:t>esternalità positiva </a:t>
            </a:r>
            <a:r>
              <a:rPr lang="it-IT" altLang="en-US" sz="2000" dirty="0"/>
              <a:t>nel consumo.</a:t>
            </a:r>
            <a:endParaRPr lang="en-US" altLang="it-IT"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571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A45D54-7A78-413D-8451-AFB44694AC17}"/>
              </a:ext>
            </a:extLst>
          </p:cNvPr>
          <p:cNvSpPr>
            <a:spLocks noGrp="1"/>
          </p:cNvSpPr>
          <p:nvPr>
            <p:ph type="title"/>
          </p:nvPr>
        </p:nvSpPr>
        <p:spPr>
          <a:xfrm>
            <a:off x="457200" y="74341"/>
            <a:ext cx="8229600" cy="709430"/>
          </a:xfrm>
        </p:spPr>
        <p:txBody>
          <a:bodyPr>
            <a:normAutofit/>
          </a:bodyPr>
          <a:lstStyle/>
          <a:p>
            <a:r>
              <a:rPr lang="it-IT" sz="3600" i="1" dirty="0" err="1"/>
              <a:t>Anticommon</a:t>
            </a:r>
            <a:r>
              <a:rPr lang="it-IT" sz="3600" dirty="0"/>
              <a:t> e </a:t>
            </a:r>
            <a:r>
              <a:rPr lang="it-IT" sz="3600" dirty="0" err="1"/>
              <a:t>concorsualità</a:t>
            </a:r>
            <a:r>
              <a:rPr lang="it-IT" sz="3600" dirty="0"/>
              <a:t> fallimentare</a:t>
            </a:r>
          </a:p>
        </p:txBody>
      </p:sp>
      <p:sp>
        <p:nvSpPr>
          <p:cNvPr id="3" name="Segnaposto contenuto 2">
            <a:extLst>
              <a:ext uri="{FF2B5EF4-FFF2-40B4-BE49-F238E27FC236}">
                <a16:creationId xmlns:a16="http://schemas.microsoft.com/office/drawing/2014/main" id="{EBDCBA87-386D-49FF-B4D3-1EC7FBF906E7}"/>
              </a:ext>
            </a:extLst>
          </p:cNvPr>
          <p:cNvSpPr>
            <a:spLocks noGrp="1"/>
          </p:cNvSpPr>
          <p:nvPr>
            <p:ph idx="1"/>
          </p:nvPr>
        </p:nvSpPr>
        <p:spPr>
          <a:xfrm>
            <a:off x="1" y="931818"/>
            <a:ext cx="9144000" cy="5277394"/>
          </a:xfrm>
        </p:spPr>
        <p:txBody>
          <a:bodyPr>
            <a:normAutofit fontScale="92500"/>
          </a:bodyPr>
          <a:lstStyle/>
          <a:p>
            <a:r>
              <a:rPr lang="it-IT" sz="2800" dirty="0"/>
              <a:t>La situazione in cui ogni titolare del diritto di proprietà può bloccare o ridurre l’utilizzo altrui di una risorsa si manifesta anche nel diritto fallimentare.</a:t>
            </a:r>
          </a:p>
          <a:p>
            <a:r>
              <a:rPr lang="it-IT" sz="2800" dirty="0"/>
              <a:t>In generale, l’</a:t>
            </a:r>
            <a:r>
              <a:rPr lang="it-IT" sz="2800" i="1" dirty="0" err="1"/>
              <a:t>anticommon</a:t>
            </a:r>
            <a:r>
              <a:rPr lang="it-IT" sz="2800" dirty="0"/>
              <a:t> si risolve </a:t>
            </a:r>
            <a:r>
              <a:rPr lang="it-IT" sz="2800" u="sng" dirty="0"/>
              <a:t>concentrando in un unico agente</a:t>
            </a:r>
            <a:r>
              <a:rPr lang="it-IT" sz="2800" dirty="0"/>
              <a:t> i diritti di esclusione. </a:t>
            </a:r>
          </a:p>
          <a:p>
            <a:r>
              <a:rPr lang="it-IT" sz="2800" dirty="0"/>
              <a:t>Ma la </a:t>
            </a:r>
            <a:r>
              <a:rPr lang="it-IT" sz="2800" dirty="0" err="1"/>
              <a:t>concorsualità</a:t>
            </a:r>
            <a:r>
              <a:rPr lang="it-IT" sz="2800" dirty="0"/>
              <a:t> tipica delle procedure fallimentari va nella direzione opposta: sostituisce all’unico debitore tutti i creditori, in concorso tra loro.</a:t>
            </a:r>
          </a:p>
          <a:p>
            <a:r>
              <a:rPr lang="it-IT" sz="2800" dirty="0"/>
              <a:t>Nella pratica molti problemi di </a:t>
            </a:r>
            <a:r>
              <a:rPr lang="it-IT" sz="2800" i="1" dirty="0" err="1"/>
              <a:t>anticommon</a:t>
            </a:r>
            <a:r>
              <a:rPr lang="it-IT" sz="2800" dirty="0"/>
              <a:t> sono in realtà risolti dall’azione unitaria del liquidatore/curatore.</a:t>
            </a:r>
          </a:p>
          <a:p>
            <a:r>
              <a:rPr lang="it-IT" sz="2800" dirty="0"/>
              <a:t>Ma ogni volta che i creditori hanno un diritto </a:t>
            </a:r>
            <a:r>
              <a:rPr lang="it-IT" sz="2800" i="1" dirty="0"/>
              <a:t>diverso</a:t>
            </a:r>
            <a:r>
              <a:rPr lang="it-IT" sz="2800" dirty="0"/>
              <a:t> da quello di essere pagati, possono manifestarsi problemi di </a:t>
            </a:r>
            <a:r>
              <a:rPr lang="it-IT" sz="2800" i="1" dirty="0" err="1"/>
              <a:t>anticommon</a:t>
            </a:r>
            <a:r>
              <a:rPr lang="it-IT" sz="2800" dirty="0"/>
              <a:t>.</a:t>
            </a:r>
          </a:p>
        </p:txBody>
      </p:sp>
    </p:spTree>
    <p:extLst>
      <p:ext uri="{BB962C8B-B14F-4D97-AF65-F5344CB8AC3E}">
        <p14:creationId xmlns:p14="http://schemas.microsoft.com/office/powerpoint/2010/main" val="100947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458998-59E3-49EF-A627-4248E87D0402}"/>
              </a:ext>
            </a:extLst>
          </p:cNvPr>
          <p:cNvSpPr>
            <a:spLocks noGrp="1"/>
          </p:cNvSpPr>
          <p:nvPr>
            <p:ph type="title"/>
          </p:nvPr>
        </p:nvSpPr>
        <p:spPr>
          <a:xfrm>
            <a:off x="457200" y="9027"/>
            <a:ext cx="8229600" cy="888274"/>
          </a:xfrm>
        </p:spPr>
        <p:txBody>
          <a:bodyPr>
            <a:normAutofit/>
          </a:bodyPr>
          <a:lstStyle/>
          <a:p>
            <a:r>
              <a:rPr lang="it-IT" sz="3600" dirty="0"/>
              <a:t>Fallimento e </a:t>
            </a:r>
            <a:r>
              <a:rPr lang="it-IT" sz="3600" i="1" dirty="0" err="1"/>
              <a:t>hold</a:t>
            </a:r>
            <a:r>
              <a:rPr lang="it-IT" sz="3600" i="1" dirty="0"/>
              <a:t> out</a:t>
            </a:r>
          </a:p>
        </p:txBody>
      </p:sp>
      <p:sp>
        <p:nvSpPr>
          <p:cNvPr id="3" name="Segnaposto contenuto 2">
            <a:extLst>
              <a:ext uri="{FF2B5EF4-FFF2-40B4-BE49-F238E27FC236}">
                <a16:creationId xmlns:a16="http://schemas.microsoft.com/office/drawing/2014/main" id="{2158F124-35B6-486B-907E-CC130C27D0D8}"/>
              </a:ext>
            </a:extLst>
          </p:cNvPr>
          <p:cNvSpPr>
            <a:spLocks noGrp="1"/>
          </p:cNvSpPr>
          <p:nvPr>
            <p:ph idx="1"/>
          </p:nvPr>
        </p:nvSpPr>
        <p:spPr>
          <a:xfrm>
            <a:off x="78377" y="764704"/>
            <a:ext cx="8987246" cy="5720895"/>
          </a:xfrm>
        </p:spPr>
        <p:txBody>
          <a:bodyPr>
            <a:normAutofit fontScale="85000" lnSpcReduction="20000"/>
          </a:bodyPr>
          <a:lstStyle/>
          <a:p>
            <a:pPr>
              <a:lnSpc>
                <a:spcPct val="95000"/>
              </a:lnSpc>
            </a:pPr>
            <a:r>
              <a:rPr lang="it-IT" sz="3400" i="1" dirty="0" err="1"/>
              <a:t>Hold</a:t>
            </a:r>
            <a:r>
              <a:rPr lang="it-IT" sz="3400" i="1" dirty="0"/>
              <a:t> out</a:t>
            </a:r>
            <a:r>
              <a:rPr lang="it-IT" sz="3400" dirty="0"/>
              <a:t>: comportamento del titolare di un diritto di proprietà che cerca di appropriarsi di (parte di) un surplus creato da altri anche con l’utilizzo di quel diritto.</a:t>
            </a:r>
          </a:p>
          <a:p>
            <a:pPr lvl="1">
              <a:lnSpc>
                <a:spcPct val="95000"/>
              </a:lnSpc>
            </a:pPr>
            <a:r>
              <a:rPr lang="it-IT" sz="3400" dirty="0"/>
              <a:t>Esempio: titolare di un terreno indispensabile per realizzare un investimento edilizio.</a:t>
            </a:r>
          </a:p>
          <a:p>
            <a:pPr lvl="1">
              <a:lnSpc>
                <a:spcPct val="95000"/>
              </a:lnSpc>
            </a:pPr>
            <a:r>
              <a:rPr lang="it-IT" sz="3400" dirty="0"/>
              <a:t>L’esistenza di </a:t>
            </a:r>
            <a:r>
              <a:rPr lang="it-IT" sz="3400" i="1" dirty="0" err="1"/>
              <a:t>hold</a:t>
            </a:r>
            <a:r>
              <a:rPr lang="it-IT" sz="3400" i="1" dirty="0"/>
              <a:t> out </a:t>
            </a:r>
            <a:r>
              <a:rPr lang="it-IT" sz="3400" dirty="0"/>
              <a:t>implica l’esigenza di negoziare su come dividere la «torta».</a:t>
            </a:r>
          </a:p>
          <a:p>
            <a:pPr>
              <a:lnSpc>
                <a:spcPct val="95000"/>
              </a:lnSpc>
            </a:pPr>
            <a:r>
              <a:rPr lang="it-IT" sz="3400" dirty="0"/>
              <a:t>Il tipico caso di </a:t>
            </a:r>
            <a:r>
              <a:rPr lang="it-IT" sz="3400" i="1" dirty="0" err="1"/>
              <a:t>hold</a:t>
            </a:r>
            <a:r>
              <a:rPr lang="it-IT" sz="3400" i="1" dirty="0"/>
              <a:t> out </a:t>
            </a:r>
            <a:r>
              <a:rPr lang="it-IT" sz="3400" dirty="0"/>
              <a:t>nel diritto fallimentare è l’uso strategico da parte di un creditore del proprio voto (o altri diritti) per bloccare esiti sgraditi e/o ottenere di più.</a:t>
            </a:r>
          </a:p>
          <a:p>
            <a:pPr lvl="1">
              <a:lnSpc>
                <a:spcPct val="95000"/>
              </a:lnSpc>
            </a:pPr>
            <a:r>
              <a:rPr lang="it-IT" sz="3400" dirty="0"/>
              <a:t>E’ manifestazione di </a:t>
            </a:r>
            <a:r>
              <a:rPr lang="it-IT" sz="3400" i="1" dirty="0" err="1"/>
              <a:t>anticommon</a:t>
            </a:r>
            <a:r>
              <a:rPr lang="it-IT" sz="3400" dirty="0"/>
              <a:t> (= senza il consenso di quel creditore un determinato esito non si verifica). </a:t>
            </a:r>
          </a:p>
          <a:p>
            <a:pPr>
              <a:lnSpc>
                <a:spcPct val="95000"/>
              </a:lnSpc>
            </a:pPr>
            <a:r>
              <a:rPr lang="it-IT" sz="3400" dirty="0"/>
              <a:t>Esempi:</a:t>
            </a:r>
          </a:p>
          <a:p>
            <a:pPr marL="514350" indent="-514350">
              <a:lnSpc>
                <a:spcPct val="95000"/>
              </a:lnSpc>
              <a:buFont typeface="+mj-lt"/>
              <a:buAutoNum type="arabicPeriod"/>
            </a:pPr>
            <a:r>
              <a:rPr lang="it-IT" sz="3400" dirty="0"/>
              <a:t>Azioni legali di disturbo.</a:t>
            </a:r>
          </a:p>
          <a:p>
            <a:pPr marL="514350" indent="-514350">
              <a:lnSpc>
                <a:spcPct val="95000"/>
              </a:lnSpc>
              <a:buFont typeface="+mj-lt"/>
              <a:buAutoNum type="arabicPeriod"/>
            </a:pPr>
            <a:r>
              <a:rPr lang="it-IT" sz="3400" dirty="0"/>
              <a:t>Blocco delle soluzioni di ristrutturazione.</a:t>
            </a:r>
          </a:p>
          <a:p>
            <a:pPr marL="514350" indent="-514350">
              <a:buFont typeface="+mj-lt"/>
              <a:buAutoNum type="arabicPeriod"/>
            </a:pPr>
            <a:endParaRPr lang="it-IT" dirty="0"/>
          </a:p>
          <a:p>
            <a:pPr marL="0" indent="0">
              <a:buNone/>
            </a:pPr>
            <a:endParaRPr lang="it-IT" dirty="0"/>
          </a:p>
        </p:txBody>
      </p:sp>
    </p:spTree>
    <p:extLst>
      <p:ext uri="{BB962C8B-B14F-4D97-AF65-F5344CB8AC3E}">
        <p14:creationId xmlns:p14="http://schemas.microsoft.com/office/powerpoint/2010/main" val="238064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B9DDE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F3E36E-A909-4814-B389-5C6A5BFAEDE1}"/>
              </a:ext>
            </a:extLst>
          </p:cNvPr>
          <p:cNvSpPr>
            <a:spLocks noGrp="1"/>
          </p:cNvSpPr>
          <p:nvPr>
            <p:ph type="title"/>
          </p:nvPr>
        </p:nvSpPr>
        <p:spPr>
          <a:xfrm>
            <a:off x="0" y="228600"/>
            <a:ext cx="9144000" cy="1143000"/>
          </a:xfrm>
        </p:spPr>
        <p:txBody>
          <a:bodyPr/>
          <a:lstStyle/>
          <a:p>
            <a:r>
              <a:rPr lang="it-IT" dirty="0"/>
              <a:t>Gioco in forma normale &amp; equilibrio di Nash</a:t>
            </a:r>
          </a:p>
        </p:txBody>
      </p:sp>
      <p:sp>
        <p:nvSpPr>
          <p:cNvPr id="3" name="Segnaposto contenuto 2">
            <a:extLst>
              <a:ext uri="{FF2B5EF4-FFF2-40B4-BE49-F238E27FC236}">
                <a16:creationId xmlns:a16="http://schemas.microsoft.com/office/drawing/2014/main" id="{268B9AFE-7676-4707-B00D-0635CC99B857}"/>
              </a:ext>
            </a:extLst>
          </p:cNvPr>
          <p:cNvSpPr>
            <a:spLocks noGrp="1"/>
          </p:cNvSpPr>
          <p:nvPr>
            <p:ph idx="1"/>
          </p:nvPr>
        </p:nvSpPr>
        <p:spPr>
          <a:xfrm>
            <a:off x="179512" y="1268760"/>
            <a:ext cx="8626077" cy="5112568"/>
          </a:xfrm>
        </p:spPr>
        <p:txBody>
          <a:bodyPr/>
          <a:lstStyle/>
          <a:p>
            <a:pPr>
              <a:buClrTx/>
              <a:buFont typeface="Wingdings" panose="05000000000000000000" pitchFamily="2" charset="2"/>
              <a:buChar char="§"/>
            </a:pPr>
            <a:r>
              <a:rPr lang="it-IT" dirty="0">
                <a:latin typeface="+mj-lt"/>
              </a:rPr>
              <a:t>Un gioco in forma normale è una rappresentazione di una situazione di interazione strategica che mostra le strategie a disposizione dei (due) giocatori ed i payoffs (= risultati) che ciascun giocatore può ottenere come esito della scelta strategica di tutti i giocatori.</a:t>
            </a:r>
          </a:p>
          <a:p>
            <a:pPr>
              <a:buClrTx/>
              <a:buFont typeface="Wingdings" panose="05000000000000000000" pitchFamily="2" charset="2"/>
              <a:buChar char="§"/>
            </a:pPr>
            <a:r>
              <a:rPr lang="it-IT" dirty="0">
                <a:latin typeface="+mj-lt"/>
              </a:rPr>
              <a:t>Il più noto gioco in forma normale è la tabella 2x2 del c.d. dilemma del prigioniero.</a:t>
            </a:r>
          </a:p>
          <a:p>
            <a:pPr>
              <a:buClrTx/>
              <a:buFont typeface="Wingdings" panose="05000000000000000000" pitchFamily="2" charset="2"/>
              <a:buChar char="§"/>
            </a:pPr>
            <a:r>
              <a:rPr lang="it-IT" dirty="0">
                <a:latin typeface="+mj-lt"/>
              </a:rPr>
              <a:t>Un equilibrio di Nash è una soluzione dell’interazione strategica in cui ciascun giocatore seleziona la strategia ottimale data la scelta strategica altrui. </a:t>
            </a:r>
          </a:p>
          <a:p>
            <a:pPr>
              <a:buClrTx/>
              <a:buFont typeface="Wingdings" panose="05000000000000000000" pitchFamily="2" charset="2"/>
              <a:buChar char="§"/>
            </a:pPr>
            <a:r>
              <a:rPr lang="it-IT" dirty="0">
                <a:latin typeface="+mj-lt"/>
              </a:rPr>
              <a:t>E’ un insieme di strategie (una per ciascun giocatore) tale che nessun giocatore ha motivo di cambiare la propria scelta, dato ciò che scelgono gli altri.</a:t>
            </a:r>
          </a:p>
          <a:p>
            <a:endParaRPr lang="it-IT" dirty="0"/>
          </a:p>
        </p:txBody>
      </p:sp>
    </p:spTree>
    <p:extLst>
      <p:ext uri="{BB962C8B-B14F-4D97-AF65-F5344CB8AC3E}">
        <p14:creationId xmlns:p14="http://schemas.microsoft.com/office/powerpoint/2010/main" val="4154454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BADDE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0" y="188913"/>
            <a:ext cx="9144000" cy="863600"/>
          </a:xfrm>
        </p:spPr>
        <p:txBody>
          <a:bodyPr/>
          <a:lstStyle/>
          <a:p>
            <a:pPr eaLnBrk="1" hangingPunct="1"/>
            <a:r>
              <a:rPr lang="it-IT" altLang="it-IT" sz="4000"/>
              <a:t>I commons come problema strategico</a:t>
            </a:r>
          </a:p>
        </p:txBody>
      </p:sp>
      <p:sp>
        <p:nvSpPr>
          <p:cNvPr id="107523" name="Rectangle 3"/>
          <p:cNvSpPr>
            <a:spLocks noGrp="1" noChangeArrowheads="1"/>
          </p:cNvSpPr>
          <p:nvPr>
            <p:ph type="body" idx="1"/>
          </p:nvPr>
        </p:nvSpPr>
        <p:spPr>
          <a:xfrm>
            <a:off x="0" y="1055688"/>
            <a:ext cx="9144000" cy="5686425"/>
          </a:xfrm>
        </p:spPr>
        <p:txBody>
          <a:bodyPr/>
          <a:lstStyle/>
          <a:p>
            <a:pPr eaLnBrk="1" hangingPunct="1">
              <a:lnSpc>
                <a:spcPct val="90000"/>
              </a:lnSpc>
            </a:pPr>
            <a:r>
              <a:rPr lang="it-IT" altLang="it-IT" sz="2400" dirty="0"/>
              <a:t>Il </a:t>
            </a:r>
            <a:r>
              <a:rPr lang="it-IT" altLang="it-IT" sz="2400" i="1" dirty="0"/>
              <a:t>chicken game</a:t>
            </a:r>
            <a:r>
              <a:rPr lang="it-IT" altLang="it-IT" sz="2400" dirty="0"/>
              <a:t> è detto anche gioco di “anti-coordinamento”.</a:t>
            </a:r>
          </a:p>
          <a:p>
            <a:pPr lvl="1" eaLnBrk="1" hangingPunct="1">
              <a:lnSpc>
                <a:spcPct val="90000"/>
              </a:lnSpc>
            </a:pPr>
            <a:r>
              <a:rPr lang="it-IT" altLang="it-IT" sz="2000" i="1" dirty="0"/>
              <a:t>Chicken</a:t>
            </a:r>
            <a:r>
              <a:rPr lang="it-IT" altLang="it-IT" sz="2000" dirty="0"/>
              <a:t> significa codardo.</a:t>
            </a:r>
          </a:p>
          <a:p>
            <a:pPr eaLnBrk="1" hangingPunct="1">
              <a:lnSpc>
                <a:spcPct val="90000"/>
              </a:lnSpc>
            </a:pPr>
            <a:r>
              <a:rPr lang="it-IT" altLang="it-IT" sz="2400" dirty="0"/>
              <a:t>Un’applicazione di tale gioco è quando i due giocatori hanno a disposizione una risorsa </a:t>
            </a:r>
            <a:r>
              <a:rPr lang="it-IT" altLang="it-IT" sz="2400" u="sng" dirty="0"/>
              <a:t>rivale</a:t>
            </a:r>
            <a:r>
              <a:rPr lang="it-IT" altLang="it-IT" sz="2400" dirty="0"/>
              <a:t>, ma non escludibile (</a:t>
            </a:r>
            <a:r>
              <a:rPr lang="it-IT" altLang="it-IT" sz="2400" i="1" dirty="0"/>
              <a:t>common</a:t>
            </a:r>
            <a:r>
              <a:rPr lang="it-IT" altLang="it-IT" sz="2400" dirty="0"/>
              <a:t>).</a:t>
            </a:r>
          </a:p>
          <a:p>
            <a:pPr eaLnBrk="1" hangingPunct="1">
              <a:lnSpc>
                <a:spcPct val="90000"/>
              </a:lnSpc>
            </a:pPr>
            <a:r>
              <a:rPr lang="it-IT" altLang="it-IT" sz="2400" dirty="0"/>
              <a:t>Consumare la risorsa comporta un danno per l’altro giocatore (esternalità negativa). Se la consumano entrambi la distruggono per sempre; se si astengono entrambi dal consumarla la preservano, ma non ottengono nulla.</a:t>
            </a:r>
          </a:p>
          <a:p>
            <a:pPr eaLnBrk="1" hangingPunct="1">
              <a:lnSpc>
                <a:spcPct val="90000"/>
              </a:lnSpc>
            </a:pPr>
            <a:r>
              <a:rPr lang="it-IT" altLang="it-IT" sz="2400" dirty="0"/>
              <a:t>Il gioco ha due equilibri, dove uno consuma e l’altro no. Quale dei due equilibri si realizzerà?</a:t>
            </a:r>
          </a:p>
          <a:p>
            <a:pPr eaLnBrk="1" hangingPunct="1">
              <a:lnSpc>
                <a:spcPct val="90000"/>
              </a:lnSpc>
            </a:pPr>
            <a:r>
              <a:rPr lang="it-IT" altLang="it-IT" sz="2400" dirty="0"/>
              <a:t>Per essere certi che la risorsa venga usata nel modo efficiente occorre un meccanismo per identificare chi la valuta di più. </a:t>
            </a:r>
          </a:p>
          <a:p>
            <a:pPr eaLnBrk="1" hangingPunct="1">
              <a:lnSpc>
                <a:spcPct val="90000"/>
              </a:lnSpc>
            </a:pPr>
            <a:r>
              <a:rPr lang="it-IT" altLang="it-IT" sz="2400" dirty="0"/>
              <a:t>Secondo Hayek &amp; </a:t>
            </a:r>
            <a:r>
              <a:rPr lang="it-IT" altLang="it-IT" sz="2400" dirty="0" err="1"/>
              <a:t>Mises</a:t>
            </a:r>
            <a:r>
              <a:rPr lang="it-IT" altLang="it-IT" sz="2400" dirty="0"/>
              <a:t> l’unico meccanismo idoneo a tale scopo è il mercato (previa escludibilità della risorsa).</a:t>
            </a:r>
          </a:p>
          <a:p>
            <a:pPr lvl="1" eaLnBrk="1" hangingPunct="1">
              <a:lnSpc>
                <a:spcPct val="90000"/>
              </a:lnSpc>
            </a:pPr>
            <a:r>
              <a:rPr lang="it-IT" altLang="it-IT" sz="2000" dirty="0"/>
              <a:t>Questa, come vedremo, sarà una della spiegazioni del diritto di proprietà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52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52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752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752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75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ADDE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79388" y="188913"/>
            <a:ext cx="8763000" cy="503237"/>
          </a:xfrm>
        </p:spPr>
        <p:txBody>
          <a:bodyPr/>
          <a:lstStyle/>
          <a:p>
            <a:pPr eaLnBrk="1" hangingPunct="1"/>
            <a:r>
              <a:rPr lang="it-IT" altLang="it-IT" sz="3200">
                <a:solidFill>
                  <a:srgbClr val="000000"/>
                </a:solidFill>
              </a:rPr>
              <a:t>Perché l’economia di mercato?</a:t>
            </a:r>
          </a:p>
        </p:txBody>
      </p:sp>
      <p:sp>
        <p:nvSpPr>
          <p:cNvPr id="25603" name="Rectangle 3"/>
          <p:cNvSpPr>
            <a:spLocks noGrp="1" noChangeArrowheads="1"/>
          </p:cNvSpPr>
          <p:nvPr>
            <p:ph type="body" idx="1"/>
          </p:nvPr>
        </p:nvSpPr>
        <p:spPr>
          <a:xfrm>
            <a:off x="0" y="765175"/>
            <a:ext cx="9144000" cy="5903913"/>
          </a:xfrm>
        </p:spPr>
        <p:txBody>
          <a:bodyPr/>
          <a:lstStyle/>
          <a:p>
            <a:pPr eaLnBrk="1" hangingPunct="1">
              <a:lnSpc>
                <a:spcPct val="80000"/>
              </a:lnSpc>
            </a:pPr>
            <a:r>
              <a:rPr lang="it-IT" altLang="it-IT" sz="2400" dirty="0">
                <a:solidFill>
                  <a:srgbClr val="000000"/>
                </a:solidFill>
              </a:rPr>
              <a:t>Definizione alternativa di </a:t>
            </a:r>
            <a:r>
              <a:rPr lang="it-IT" altLang="it-IT" sz="2400" dirty="0">
                <a:solidFill>
                  <a:srgbClr val="DC0081"/>
                </a:solidFill>
              </a:rPr>
              <a:t>economia di mercato:</a:t>
            </a:r>
            <a:r>
              <a:rPr lang="it-IT" altLang="it-IT" sz="2400" dirty="0">
                <a:solidFill>
                  <a:srgbClr val="000000"/>
                </a:solidFill>
              </a:rPr>
              <a:t> sistema in cui le risorse sono allocate attraverso le </a:t>
            </a:r>
            <a:r>
              <a:rPr lang="it-IT" altLang="it-IT" sz="2400" u="sng" dirty="0">
                <a:solidFill>
                  <a:srgbClr val="000000"/>
                </a:solidFill>
              </a:rPr>
              <a:t>decisioni decentralizzate</a:t>
            </a:r>
            <a:r>
              <a:rPr lang="it-IT" altLang="it-IT" sz="2400" dirty="0">
                <a:solidFill>
                  <a:srgbClr val="000000"/>
                </a:solidFill>
              </a:rPr>
              <a:t> degli agenti guidati dall’interesse privato.</a:t>
            </a:r>
          </a:p>
          <a:p>
            <a:pPr eaLnBrk="1" hangingPunct="1">
              <a:lnSpc>
                <a:spcPct val="80000"/>
              </a:lnSpc>
            </a:pPr>
            <a:r>
              <a:rPr lang="it-IT" altLang="it-IT" sz="2400" dirty="0">
                <a:solidFill>
                  <a:srgbClr val="000000"/>
                </a:solidFill>
              </a:rPr>
              <a:t>Si contrappone all’</a:t>
            </a:r>
            <a:r>
              <a:rPr lang="it-IT" altLang="it-IT" sz="2400" dirty="0">
                <a:solidFill>
                  <a:srgbClr val="DC0081"/>
                </a:solidFill>
              </a:rPr>
              <a:t>economia pianificata:</a:t>
            </a:r>
            <a:r>
              <a:rPr lang="it-IT" altLang="it-IT" sz="2400" dirty="0">
                <a:solidFill>
                  <a:srgbClr val="000000"/>
                </a:solidFill>
              </a:rPr>
              <a:t> sistema dove le risorse sono allocate seguendo un piano elaborato da un decisore centralizzato (</a:t>
            </a:r>
            <a:r>
              <a:rPr lang="it-IT" altLang="it-IT" sz="2400" u="sng" dirty="0">
                <a:solidFill>
                  <a:srgbClr val="000000"/>
                </a:solidFill>
              </a:rPr>
              <a:t>pianificatore</a:t>
            </a:r>
            <a:r>
              <a:rPr lang="it-IT" altLang="it-IT" sz="2400" dirty="0">
                <a:solidFill>
                  <a:srgbClr val="000000"/>
                </a:solidFill>
              </a:rPr>
              <a:t>).</a:t>
            </a:r>
          </a:p>
          <a:p>
            <a:pPr eaLnBrk="1" hangingPunct="1">
              <a:lnSpc>
                <a:spcPct val="80000"/>
              </a:lnSpc>
            </a:pPr>
            <a:r>
              <a:rPr lang="it-IT" altLang="it-IT" sz="2400" dirty="0">
                <a:solidFill>
                  <a:srgbClr val="000000"/>
                </a:solidFill>
              </a:rPr>
              <a:t>Come spiegare la </a:t>
            </a:r>
            <a:r>
              <a:rPr lang="it-IT" altLang="it-IT" sz="2400" u="sng" dirty="0">
                <a:solidFill>
                  <a:srgbClr val="000000"/>
                </a:solidFill>
              </a:rPr>
              <a:t>superiorità</a:t>
            </a:r>
            <a:r>
              <a:rPr lang="it-IT" altLang="it-IT" sz="2400" dirty="0">
                <a:solidFill>
                  <a:srgbClr val="000000"/>
                </a:solidFill>
              </a:rPr>
              <a:t> dell’economia di mercato?</a:t>
            </a:r>
          </a:p>
          <a:p>
            <a:pPr lvl="1" eaLnBrk="1" hangingPunct="1">
              <a:lnSpc>
                <a:spcPct val="80000"/>
              </a:lnSpc>
            </a:pPr>
            <a:r>
              <a:rPr lang="it-IT" altLang="it-IT" sz="2000" dirty="0">
                <a:solidFill>
                  <a:srgbClr val="DC0081"/>
                </a:solidFill>
              </a:rPr>
              <a:t>La mano invisibile</a:t>
            </a:r>
            <a:r>
              <a:rPr lang="it-IT" altLang="it-IT" sz="2000" dirty="0">
                <a:solidFill>
                  <a:srgbClr val="000000"/>
                </a:solidFill>
              </a:rPr>
              <a:t> </a:t>
            </a:r>
            <a:r>
              <a:rPr lang="it-IT" altLang="it-IT" sz="2000" dirty="0">
                <a:solidFill>
                  <a:srgbClr val="DC0081"/>
                </a:solidFill>
              </a:rPr>
              <a:t>di Smith:</a:t>
            </a:r>
            <a:r>
              <a:rPr lang="it-IT" altLang="it-IT" sz="2000" dirty="0">
                <a:solidFill>
                  <a:srgbClr val="000000"/>
                </a:solidFill>
              </a:rPr>
              <a:t> il perseguimento dell’interesse individuale conduce attraverso il meccanismo di mercato al massimo benessere sociale senza che gli individui ne siano consapevoli. </a:t>
            </a:r>
          </a:p>
          <a:p>
            <a:pPr eaLnBrk="1" hangingPunct="1">
              <a:lnSpc>
                <a:spcPct val="80000"/>
              </a:lnSpc>
            </a:pPr>
            <a:r>
              <a:rPr lang="it-IT" altLang="it-IT" sz="2400" dirty="0">
                <a:solidFill>
                  <a:srgbClr val="000000"/>
                </a:solidFill>
              </a:rPr>
              <a:t>A questa spiegazione tradizionale si aggiunge ...</a:t>
            </a:r>
          </a:p>
          <a:p>
            <a:pPr lvl="1" eaLnBrk="1" hangingPunct="1">
              <a:lnSpc>
                <a:spcPct val="80000"/>
              </a:lnSpc>
            </a:pPr>
            <a:r>
              <a:rPr lang="it-IT" altLang="it-IT" sz="2000" dirty="0">
                <a:solidFill>
                  <a:srgbClr val="DC0081"/>
                </a:solidFill>
              </a:rPr>
              <a:t>... il problema informativo</a:t>
            </a:r>
            <a:r>
              <a:rPr lang="it-IT" altLang="it-IT" sz="2000" dirty="0">
                <a:solidFill>
                  <a:srgbClr val="000000"/>
                </a:solidFill>
              </a:rPr>
              <a:t> </a:t>
            </a:r>
            <a:r>
              <a:rPr lang="it-IT" altLang="it-IT" sz="2000" dirty="0">
                <a:solidFill>
                  <a:srgbClr val="DC0081"/>
                </a:solidFill>
              </a:rPr>
              <a:t>di Hayek &amp; </a:t>
            </a:r>
            <a:r>
              <a:rPr lang="it-IT" altLang="it-IT" sz="2000" dirty="0" err="1">
                <a:solidFill>
                  <a:srgbClr val="DC0081"/>
                </a:solidFill>
              </a:rPr>
              <a:t>Mises</a:t>
            </a:r>
            <a:r>
              <a:rPr lang="it-IT" altLang="it-IT" sz="2000" dirty="0">
                <a:solidFill>
                  <a:srgbClr val="DC0081"/>
                </a:solidFill>
              </a:rPr>
              <a:t>:</a:t>
            </a:r>
            <a:r>
              <a:rPr lang="it-IT" altLang="it-IT" sz="2000" dirty="0">
                <a:solidFill>
                  <a:srgbClr val="000000"/>
                </a:solidFill>
              </a:rPr>
              <a:t> anche se fosse in teoria possibile per il decisore centrale elaborare un piano per l’intera economia, tale piano non riuscirebbe a </a:t>
            </a:r>
            <a:r>
              <a:rPr lang="it-IT" altLang="it-IT" sz="2000" u="sng" dirty="0">
                <a:solidFill>
                  <a:srgbClr val="000000"/>
                </a:solidFill>
              </a:rPr>
              <a:t>massimizzare</a:t>
            </a:r>
            <a:r>
              <a:rPr lang="it-IT" altLang="it-IT" sz="2000" dirty="0">
                <a:solidFill>
                  <a:srgbClr val="000000"/>
                </a:solidFill>
              </a:rPr>
              <a:t> il benessere sociale perché il pianificatore non potrebbe mai avere </a:t>
            </a:r>
            <a:r>
              <a:rPr lang="it-IT" altLang="it-IT" sz="2000" u="sng" dirty="0">
                <a:solidFill>
                  <a:srgbClr val="000000"/>
                </a:solidFill>
              </a:rPr>
              <a:t>tutte</a:t>
            </a:r>
            <a:r>
              <a:rPr lang="it-IT" altLang="it-IT" sz="2000" dirty="0">
                <a:solidFill>
                  <a:srgbClr val="000000"/>
                </a:solidFill>
              </a:rPr>
              <a:t> le informazioni necessarie, dato che queste ultime sono in possesso dei singoli agenti (gli unici che conoscono il proprio interesse) e possono essere rivelate solo attraverso il comportamento di scambio sul mercato.</a:t>
            </a:r>
          </a:p>
          <a:p>
            <a:pPr eaLnBrk="1" hangingPunct="1">
              <a:lnSpc>
                <a:spcPct val="80000"/>
              </a:lnSpc>
            </a:pPr>
            <a:r>
              <a:rPr lang="it-IT" altLang="it-IT" sz="2400" dirty="0">
                <a:solidFill>
                  <a:srgbClr val="000000"/>
                </a:solidFill>
              </a:rPr>
              <a:t>In breve, Hayek &amp; </a:t>
            </a:r>
            <a:r>
              <a:rPr lang="it-IT" altLang="it-IT" sz="2400" dirty="0" err="1">
                <a:solidFill>
                  <a:srgbClr val="000000"/>
                </a:solidFill>
              </a:rPr>
              <a:t>Mises</a:t>
            </a:r>
            <a:r>
              <a:rPr lang="it-IT" altLang="it-IT" sz="2400" dirty="0">
                <a:solidFill>
                  <a:srgbClr val="000000"/>
                </a:solidFill>
              </a:rPr>
              <a:t> spiegano perché la pianificazione fallisce, mentre Smith spiega perché il mercato ha successo.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extLst>
              <p:ext uri="{D42A27DB-BD31-4B8C-83A1-F6EECF244321}">
                <p14:modId xmlns:p14="http://schemas.microsoft.com/office/powerpoint/2010/main" val="3240827170"/>
              </p:ext>
            </p:extLst>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Column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Row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Swerve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Straigth</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Swerve</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Tie</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Tie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-1</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Lose</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Win</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Straight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+1</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Win</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Lose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Crash</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Crash</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3059113" y="188913"/>
            <a:ext cx="34321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it-IT" sz="4000">
                <a:solidFill>
                  <a:srgbClr val="000000"/>
                </a:solidFill>
              </a:rPr>
              <a:t>Chicken game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BADDE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468313" y="188913"/>
            <a:ext cx="8229600" cy="936625"/>
          </a:xfrm>
        </p:spPr>
        <p:txBody>
          <a:bodyPr/>
          <a:lstStyle/>
          <a:p>
            <a:pPr eaLnBrk="1" hangingPunct="1"/>
            <a:r>
              <a:rPr lang="it-IT" altLang="it-IT"/>
              <a:t>Esternalità di rete</a:t>
            </a:r>
          </a:p>
        </p:txBody>
      </p:sp>
      <p:sp>
        <p:nvSpPr>
          <p:cNvPr id="111619" name="Rectangle 3"/>
          <p:cNvSpPr>
            <a:spLocks noGrp="1" noChangeArrowheads="1"/>
          </p:cNvSpPr>
          <p:nvPr>
            <p:ph type="body" idx="1"/>
          </p:nvPr>
        </p:nvSpPr>
        <p:spPr>
          <a:xfrm>
            <a:off x="107950" y="1196975"/>
            <a:ext cx="8928100" cy="5184775"/>
          </a:xfrm>
        </p:spPr>
        <p:txBody>
          <a:bodyPr/>
          <a:lstStyle/>
          <a:p>
            <a:pPr eaLnBrk="1" hangingPunct="1">
              <a:lnSpc>
                <a:spcPct val="90000"/>
              </a:lnSpc>
            </a:pPr>
            <a:r>
              <a:rPr lang="it-IT" altLang="it-IT" dirty="0"/>
              <a:t>Nel classico </a:t>
            </a:r>
            <a:r>
              <a:rPr lang="it-IT" altLang="it-IT" u="sng" dirty="0"/>
              <a:t>gioco di coordinamento</a:t>
            </a:r>
            <a:r>
              <a:rPr lang="it-IT" altLang="it-IT" dirty="0"/>
              <a:t> l’utilizzo condiviso di una risorsa </a:t>
            </a:r>
            <a:r>
              <a:rPr lang="it-IT" altLang="it-IT" i="1" dirty="0"/>
              <a:t>non rivale </a:t>
            </a:r>
            <a:r>
              <a:rPr lang="it-IT" altLang="it-IT" dirty="0"/>
              <a:t>(che sia escludibile o meno) genera un’esternalità positiva, e quindi un mutuo beneficio.</a:t>
            </a:r>
          </a:p>
          <a:p>
            <a:pPr eaLnBrk="1" hangingPunct="1">
              <a:lnSpc>
                <a:spcPct val="90000"/>
              </a:lnSpc>
            </a:pPr>
            <a:r>
              <a:rPr lang="it-IT" altLang="it-IT" dirty="0"/>
              <a:t>Se invece si utilizzano risorse differenti, ovvero manca il coordinamento, non si ottiene alcun beneficio.</a:t>
            </a:r>
          </a:p>
          <a:p>
            <a:pPr eaLnBrk="1" hangingPunct="1">
              <a:lnSpc>
                <a:spcPct val="90000"/>
              </a:lnSpc>
            </a:pPr>
            <a:r>
              <a:rPr lang="it-IT" altLang="it-IT" dirty="0"/>
              <a:t>Esempio: le c.d. esternalità di rete derivanti dall’uso della medesima tecnologia.</a:t>
            </a:r>
          </a:p>
          <a:p>
            <a:pPr lvl="1" eaLnBrk="1" hangingPunct="1">
              <a:lnSpc>
                <a:spcPct val="90000"/>
              </a:lnSpc>
            </a:pPr>
            <a:r>
              <a:rPr lang="it-IT" altLang="it-IT" dirty="0"/>
              <a:t>Il coordinamento esalta le potenzialità della non rivalità del “bene”.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161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16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graphicFrame>
        <p:nvGraphicFramePr>
          <p:cNvPr id="6146" name="Group 2"/>
          <p:cNvGraphicFramePr>
            <a:graphicFrameLocks noGrp="1"/>
          </p:cNvGraphicFramePr>
          <p:nvPr>
            <p:ph/>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Player Column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Player Row </a:t>
                      </a: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iOS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Windows</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iOS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10 </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0</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Windows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0</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a:ln>
                          <a:noFill/>
                        </a:ln>
                        <a:solidFill>
                          <a:srgbClr val="FF0066"/>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3684" name="Text Box 20"/>
          <p:cNvSpPr txBox="1">
            <a:spLocks noChangeArrowheads="1"/>
          </p:cNvSpPr>
          <p:nvPr/>
        </p:nvSpPr>
        <p:spPr bwMode="auto">
          <a:xfrm>
            <a:off x="2124075" y="188913"/>
            <a:ext cx="51260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it-IT" sz="4000">
                <a:solidFill>
                  <a:srgbClr val="000000"/>
                </a:solidFill>
              </a:rPr>
              <a:t>Coordination game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673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674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674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6742" name="Rectangle 8"/>
          <p:cNvSpPr>
            <a:spLocks noGrp="1" noChangeArrowheads="1"/>
          </p:cNvSpPr>
          <p:nvPr>
            <p:ph type="title"/>
          </p:nvPr>
        </p:nvSpPr>
        <p:spPr>
          <a:xfrm>
            <a:off x="609600" y="0"/>
            <a:ext cx="7772400" cy="838200"/>
          </a:xfrm>
        </p:spPr>
        <p:txBody>
          <a:bodyPr/>
          <a:lstStyle/>
          <a:p>
            <a:r>
              <a:rPr lang="it-IT" altLang="it-IT" sz="3200"/>
              <a:t>I beni pubblici</a:t>
            </a:r>
          </a:p>
        </p:txBody>
      </p:sp>
      <p:sp>
        <p:nvSpPr>
          <p:cNvPr id="129033" name="Rectangle 9"/>
          <p:cNvSpPr>
            <a:spLocks noGrp="1" noChangeArrowheads="1"/>
          </p:cNvSpPr>
          <p:nvPr>
            <p:ph type="body" idx="1"/>
          </p:nvPr>
        </p:nvSpPr>
        <p:spPr>
          <a:xfrm>
            <a:off x="0" y="762000"/>
            <a:ext cx="9144000" cy="6096000"/>
          </a:xfrm>
        </p:spPr>
        <p:txBody>
          <a:bodyPr/>
          <a:lstStyle/>
          <a:p>
            <a:pPr>
              <a:lnSpc>
                <a:spcPct val="90000"/>
              </a:lnSpc>
            </a:pPr>
            <a:r>
              <a:rPr lang="it-IT" altLang="it-IT" sz="2000">
                <a:latin typeface="Times New Roman" panose="02020603050405020304" pitchFamily="18" charset="0"/>
              </a:rPr>
              <a:t>Sono beni non escludibili e non rivali.</a:t>
            </a:r>
          </a:p>
          <a:p>
            <a:pPr>
              <a:lnSpc>
                <a:spcPct val="90000"/>
              </a:lnSpc>
            </a:pPr>
            <a:r>
              <a:rPr lang="it-IT" altLang="it-IT" sz="2000">
                <a:latin typeface="Times New Roman" panose="02020603050405020304" pitchFamily="18" charset="0"/>
              </a:rPr>
              <a:t>La non escludibilità fa sì che sia possibile consumare un bene pubblico senza pagare alcun prezzo.</a:t>
            </a:r>
          </a:p>
          <a:p>
            <a:pPr>
              <a:lnSpc>
                <a:spcPct val="90000"/>
              </a:lnSpc>
            </a:pPr>
            <a:r>
              <a:rPr lang="it-IT" altLang="it-IT" sz="2000">
                <a:latin typeface="Times New Roman" panose="02020603050405020304" pitchFamily="18" charset="0"/>
              </a:rPr>
              <a:t>La non rivalità fa sì che ciascuno possa utilizzare il bene pubblico senza ridurne la dotazione a disposizione per il consumo altrui.</a:t>
            </a:r>
          </a:p>
          <a:p>
            <a:pPr lvl="1">
              <a:lnSpc>
                <a:spcPct val="90000"/>
              </a:lnSpc>
            </a:pPr>
            <a:r>
              <a:rPr lang="it-IT" altLang="it-IT" sz="2000">
                <a:latin typeface="Times New Roman" panose="02020603050405020304" pitchFamily="18" charset="0"/>
              </a:rPr>
              <a:t>La non rivalità può venir meno in caso di congestione, ovvero quando il bene pubblico è così utilizzato che alcuni non possono goderne.</a:t>
            </a:r>
          </a:p>
          <a:p>
            <a:pPr>
              <a:lnSpc>
                <a:spcPct val="90000"/>
              </a:lnSpc>
            </a:pPr>
            <a:r>
              <a:rPr lang="it-IT" altLang="it-IT" sz="2000">
                <a:latin typeface="Times New Roman" panose="02020603050405020304" pitchFamily="18" charset="0"/>
              </a:rPr>
              <a:t>Quindi, il consumo di un bene pubblico avviene senza pagare alcunché per l’utilizzo di risorse scarse. </a:t>
            </a:r>
          </a:p>
          <a:p>
            <a:pPr>
              <a:lnSpc>
                <a:spcPct val="90000"/>
              </a:lnSpc>
            </a:pPr>
            <a:r>
              <a:rPr lang="it-IT" altLang="it-IT" sz="2000">
                <a:latin typeface="Times New Roman" panose="02020603050405020304" pitchFamily="18" charset="0"/>
              </a:rPr>
              <a:t>Ne derivano delle esternalità positive perché si è in presenza di un bene che ha un valore economico (dato che gli agenti vogliono consumarlo), ma non ha un prezzo.</a:t>
            </a:r>
          </a:p>
          <a:p>
            <a:pPr>
              <a:lnSpc>
                <a:spcPct val="90000"/>
              </a:lnSpc>
            </a:pPr>
            <a:r>
              <a:rPr lang="it-IT" altLang="it-IT" sz="2000">
                <a:latin typeface="Times New Roman" panose="02020603050405020304" pitchFamily="18" charset="0"/>
              </a:rPr>
              <a:t>Come in qualsiasi caso di esternalità positiva, il problema è che il mercato produce troppo poco del bene in questione, cioè una quantità inferiore a quella socialmente efficiente. </a:t>
            </a:r>
          </a:p>
          <a:p>
            <a:pPr>
              <a:lnSpc>
                <a:spcPct val="90000"/>
              </a:lnSpc>
            </a:pPr>
            <a:r>
              <a:rPr lang="it-IT" altLang="it-IT" sz="2000">
                <a:latin typeface="Times New Roman" panose="02020603050405020304" pitchFamily="18" charset="0"/>
              </a:rPr>
              <a:t>Anzi, nel caso di un bene pubblico il problema è ancora più grave. Il problema è, infatti: chi produce il bene pubblico, dato che non è possibile ottenere nessuna remunerazione per tale attività?</a:t>
            </a:r>
          </a:p>
          <a:p>
            <a:pPr lvl="1">
              <a:lnSpc>
                <a:spcPct val="90000"/>
              </a:lnSpc>
            </a:pPr>
            <a:r>
              <a:rPr lang="it-IT" altLang="it-IT" sz="2000">
                <a:latin typeface="Times New Roman" panose="02020603050405020304" pitchFamily="18" charset="0"/>
              </a:rPr>
              <a:t>Gli incentivi di mercato per la produzione di bene pubblico sono pari a zero (= la produzione di tale bene sarà zero): la struttura dei mercati è incompleta perché manca il mercato per il bene pubblico.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9033">
                                            <p:txEl>
                                              <p:pRg st="0" end="0"/>
                                            </p:txEl>
                                          </p:spTgt>
                                        </p:tgtEl>
                                        <p:attrNameLst>
                                          <p:attrName>style.visibility</p:attrName>
                                        </p:attrNameLst>
                                      </p:cBhvr>
                                      <p:to>
                                        <p:strVal val="visible"/>
                                      </p:to>
                                    </p:set>
                                    <p:animEffect transition="in" filter="wipe(left)">
                                      <p:cBhvr>
                                        <p:cTn id="7" dur="500"/>
                                        <p:tgtEl>
                                          <p:spTgt spid="12903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9033">
                                            <p:txEl>
                                              <p:pRg st="1" end="1"/>
                                            </p:txEl>
                                          </p:spTgt>
                                        </p:tgtEl>
                                        <p:attrNameLst>
                                          <p:attrName>style.visibility</p:attrName>
                                        </p:attrNameLst>
                                      </p:cBhvr>
                                      <p:to>
                                        <p:strVal val="visible"/>
                                      </p:to>
                                    </p:set>
                                    <p:animEffect transition="in" filter="wipe(left)">
                                      <p:cBhvr>
                                        <p:cTn id="12" dur="500"/>
                                        <p:tgtEl>
                                          <p:spTgt spid="12903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9033">
                                            <p:txEl>
                                              <p:pRg st="2" end="2"/>
                                            </p:txEl>
                                          </p:spTgt>
                                        </p:tgtEl>
                                        <p:attrNameLst>
                                          <p:attrName>style.visibility</p:attrName>
                                        </p:attrNameLst>
                                      </p:cBhvr>
                                      <p:to>
                                        <p:strVal val="visible"/>
                                      </p:to>
                                    </p:set>
                                    <p:animEffect transition="in" filter="wipe(left)">
                                      <p:cBhvr>
                                        <p:cTn id="17" dur="500"/>
                                        <p:tgtEl>
                                          <p:spTgt spid="12903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29033">
                                            <p:txEl>
                                              <p:pRg st="3" end="3"/>
                                            </p:txEl>
                                          </p:spTgt>
                                        </p:tgtEl>
                                        <p:attrNameLst>
                                          <p:attrName>style.visibility</p:attrName>
                                        </p:attrNameLst>
                                      </p:cBhvr>
                                      <p:to>
                                        <p:strVal val="visible"/>
                                      </p:to>
                                    </p:set>
                                    <p:animEffect transition="in" filter="wipe(left)">
                                      <p:cBhvr>
                                        <p:cTn id="20" dur="500"/>
                                        <p:tgtEl>
                                          <p:spTgt spid="129033">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29033">
                                            <p:txEl>
                                              <p:pRg st="4" end="4"/>
                                            </p:txEl>
                                          </p:spTgt>
                                        </p:tgtEl>
                                        <p:attrNameLst>
                                          <p:attrName>style.visibility</p:attrName>
                                        </p:attrNameLst>
                                      </p:cBhvr>
                                      <p:to>
                                        <p:strVal val="visible"/>
                                      </p:to>
                                    </p:set>
                                    <p:animEffect transition="in" filter="wipe(left)">
                                      <p:cBhvr>
                                        <p:cTn id="25" dur="500"/>
                                        <p:tgtEl>
                                          <p:spTgt spid="129033">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29033">
                                            <p:txEl>
                                              <p:pRg st="5" end="5"/>
                                            </p:txEl>
                                          </p:spTgt>
                                        </p:tgtEl>
                                        <p:attrNameLst>
                                          <p:attrName>style.visibility</p:attrName>
                                        </p:attrNameLst>
                                      </p:cBhvr>
                                      <p:to>
                                        <p:strVal val="visible"/>
                                      </p:to>
                                    </p:set>
                                    <p:animEffect transition="in" filter="wipe(left)">
                                      <p:cBhvr>
                                        <p:cTn id="30" dur="500"/>
                                        <p:tgtEl>
                                          <p:spTgt spid="129033">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29033">
                                            <p:txEl>
                                              <p:pRg st="6" end="6"/>
                                            </p:txEl>
                                          </p:spTgt>
                                        </p:tgtEl>
                                        <p:attrNameLst>
                                          <p:attrName>style.visibility</p:attrName>
                                        </p:attrNameLst>
                                      </p:cBhvr>
                                      <p:to>
                                        <p:strVal val="visible"/>
                                      </p:to>
                                    </p:set>
                                    <p:animEffect transition="in" filter="wipe(left)">
                                      <p:cBhvr>
                                        <p:cTn id="35" dur="500"/>
                                        <p:tgtEl>
                                          <p:spTgt spid="129033">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29033">
                                            <p:txEl>
                                              <p:pRg st="7" end="7"/>
                                            </p:txEl>
                                          </p:spTgt>
                                        </p:tgtEl>
                                        <p:attrNameLst>
                                          <p:attrName>style.visibility</p:attrName>
                                        </p:attrNameLst>
                                      </p:cBhvr>
                                      <p:to>
                                        <p:strVal val="visible"/>
                                      </p:to>
                                    </p:set>
                                    <p:animEffect transition="in" filter="wipe(left)">
                                      <p:cBhvr>
                                        <p:cTn id="40" dur="500"/>
                                        <p:tgtEl>
                                          <p:spTgt spid="129033">
                                            <p:txEl>
                                              <p:pRg st="7" end="7"/>
                                            </p:txEl>
                                          </p:spTgt>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129033">
                                            <p:txEl>
                                              <p:pRg st="8" end="8"/>
                                            </p:txEl>
                                          </p:spTgt>
                                        </p:tgtEl>
                                        <p:attrNameLst>
                                          <p:attrName>style.visibility</p:attrName>
                                        </p:attrNameLst>
                                      </p:cBhvr>
                                      <p:to>
                                        <p:strVal val="visible"/>
                                      </p:to>
                                    </p:set>
                                    <p:animEffect transition="in" filter="wipe(left)">
                                      <p:cBhvr>
                                        <p:cTn id="43" dur="500"/>
                                        <p:tgtEl>
                                          <p:spTgt spid="12903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33"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87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878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878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18790" name="Rectangle 6"/>
          <p:cNvSpPr>
            <a:spLocks noGrp="1" noChangeArrowheads="1"/>
          </p:cNvSpPr>
          <p:nvPr>
            <p:ph type="title"/>
          </p:nvPr>
        </p:nvSpPr>
        <p:spPr>
          <a:xfrm>
            <a:off x="685800" y="152400"/>
            <a:ext cx="7772400" cy="762000"/>
          </a:xfrm>
          <a:noFill/>
        </p:spPr>
        <p:txBody>
          <a:bodyPr/>
          <a:lstStyle/>
          <a:p>
            <a:r>
              <a:rPr lang="it-IT" altLang="it-IT"/>
              <a:t>Il problema del </a:t>
            </a:r>
            <a:r>
              <a:rPr lang="it-IT" altLang="it-IT" i="1"/>
              <a:t>free-riding</a:t>
            </a:r>
            <a:endParaRPr lang="it-IT" altLang="it-IT"/>
          </a:p>
        </p:txBody>
      </p:sp>
      <p:sp>
        <p:nvSpPr>
          <p:cNvPr id="131079" name="Rectangle 7"/>
          <p:cNvSpPr>
            <a:spLocks noGrp="1" noChangeArrowheads="1"/>
          </p:cNvSpPr>
          <p:nvPr>
            <p:ph type="body" idx="1"/>
          </p:nvPr>
        </p:nvSpPr>
        <p:spPr>
          <a:xfrm>
            <a:off x="228600" y="990600"/>
            <a:ext cx="8686800" cy="5562600"/>
          </a:xfrm>
          <a:noFill/>
        </p:spPr>
        <p:txBody>
          <a:bodyPr/>
          <a:lstStyle/>
          <a:p>
            <a:pPr>
              <a:lnSpc>
                <a:spcPct val="90000"/>
              </a:lnSpc>
            </a:pPr>
            <a:r>
              <a:rPr lang="it-IT" altLang="it-IT"/>
              <a:t>Chiamiamo </a:t>
            </a:r>
            <a:r>
              <a:rPr lang="it-IT" altLang="it-IT" b="1">
                <a:solidFill>
                  <a:srgbClr val="FF0000"/>
                </a:solidFill>
              </a:rPr>
              <a:t>free-rider</a:t>
            </a:r>
            <a:r>
              <a:rPr lang="it-IT" altLang="it-IT"/>
              <a:t> chi che, pur godendo di un bene o servizio, non ne paga il relativo prezzo.</a:t>
            </a:r>
          </a:p>
          <a:p>
            <a:pPr lvl="1">
              <a:lnSpc>
                <a:spcPct val="90000"/>
              </a:lnSpc>
            </a:pPr>
            <a:r>
              <a:rPr lang="it-IT" altLang="it-IT" sz="2000"/>
              <a:t>Il nome deriva dall’usanza degli utenti dei tram di San Francisco di salire e scendere in corsa viaggiando senza biglietto (</a:t>
            </a:r>
            <a:r>
              <a:rPr lang="it-IT" altLang="it-IT" sz="2000" i="1"/>
              <a:t>free ride</a:t>
            </a:r>
            <a:r>
              <a:rPr lang="it-IT" altLang="it-IT" sz="2000"/>
              <a:t>).</a:t>
            </a:r>
            <a:r>
              <a:rPr lang="it-IT" altLang="it-IT"/>
              <a:t> </a:t>
            </a:r>
          </a:p>
          <a:p>
            <a:pPr>
              <a:lnSpc>
                <a:spcPct val="90000"/>
              </a:lnSpc>
            </a:pPr>
            <a:r>
              <a:rPr lang="it-IT" altLang="it-IT"/>
              <a:t>Dato che nessuno può essere escluso dal godere dei benefici di un bene pubblico, ciascuno agirà da free rider confidando sul fatto che </a:t>
            </a:r>
            <a:r>
              <a:rPr lang="it-IT" altLang="it-IT" u="sng"/>
              <a:t>gli altri</a:t>
            </a:r>
            <a:r>
              <a:rPr lang="it-IT" altLang="it-IT"/>
              <a:t> pagheranno per la produzione del bene. </a:t>
            </a:r>
          </a:p>
          <a:p>
            <a:pPr>
              <a:lnSpc>
                <a:spcPct val="90000"/>
              </a:lnSpc>
            </a:pPr>
            <a:r>
              <a:rPr lang="it-IT" altLang="it-IT"/>
              <a:t>Ma se tutti agiscono così … nessuno paga per il bene, e quindi non esiste alcun incentivo per la produzione </a:t>
            </a:r>
            <a:r>
              <a:rPr lang="it-IT" altLang="it-IT" u="sng"/>
              <a:t>privata</a:t>
            </a:r>
            <a:r>
              <a:rPr lang="it-IT" altLang="it-IT"/>
              <a:t> del bene pubblico.</a:t>
            </a:r>
          </a:p>
          <a:p>
            <a:pPr>
              <a:lnSpc>
                <a:spcPct val="90000"/>
              </a:lnSpc>
            </a:pPr>
            <a:r>
              <a:rPr lang="it-IT" altLang="it-IT" u="sng"/>
              <a:t>Soluzione</a:t>
            </a:r>
            <a:r>
              <a:rPr lang="it-IT" altLang="it-IT"/>
              <a:t>: il bene deve essere prodotto dal </a:t>
            </a:r>
            <a:r>
              <a:rPr lang="it-IT" altLang="it-IT" i="1"/>
              <a:t>policy-maker</a:t>
            </a:r>
            <a:r>
              <a:rPr lang="it-IT" altLang="it-IT"/>
              <a:t>. Ciò può avvenire in due modi:</a:t>
            </a:r>
          </a:p>
          <a:p>
            <a:pPr lvl="1">
              <a:lnSpc>
                <a:spcPct val="90000"/>
              </a:lnSpc>
            </a:pPr>
            <a:r>
              <a:rPr lang="it-IT" altLang="it-IT" sz="2000"/>
              <a:t>O il </a:t>
            </a:r>
            <a:r>
              <a:rPr lang="it-IT" altLang="it-IT" sz="2000" i="1"/>
              <a:t>policy-maker</a:t>
            </a:r>
            <a:r>
              <a:rPr lang="it-IT" altLang="it-IT" sz="2000"/>
              <a:t> fornisce direttamente il bene pubblico finanziandone la produzione con l’imposizione fiscale generale …</a:t>
            </a:r>
          </a:p>
          <a:p>
            <a:pPr lvl="1">
              <a:lnSpc>
                <a:spcPct val="90000"/>
              </a:lnSpc>
            </a:pPr>
            <a:r>
              <a:rPr lang="it-IT" altLang="it-IT" sz="2000"/>
              <a:t>… oppure il policy-maker può utilizzare il gettito fiscale per pagare un produttore privato affinché produca il bene in questione.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1079">
                                            <p:txEl>
                                              <p:pRg st="0" end="0"/>
                                            </p:txEl>
                                          </p:spTgt>
                                        </p:tgtEl>
                                        <p:attrNameLst>
                                          <p:attrName>style.visibility</p:attrName>
                                        </p:attrNameLst>
                                      </p:cBhvr>
                                      <p:to>
                                        <p:strVal val="visible"/>
                                      </p:to>
                                    </p:set>
                                    <p:animEffect transition="in" filter="wipe(left)">
                                      <p:cBhvr>
                                        <p:cTn id="7" dur="500"/>
                                        <p:tgtEl>
                                          <p:spTgt spid="13107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31079">
                                            <p:txEl>
                                              <p:pRg st="1" end="1"/>
                                            </p:txEl>
                                          </p:spTgt>
                                        </p:tgtEl>
                                        <p:attrNameLst>
                                          <p:attrName>style.visibility</p:attrName>
                                        </p:attrNameLst>
                                      </p:cBhvr>
                                      <p:to>
                                        <p:strVal val="visible"/>
                                      </p:to>
                                    </p:set>
                                    <p:animEffect transition="in" filter="wipe(left)">
                                      <p:cBhvr>
                                        <p:cTn id="10" dur="500"/>
                                        <p:tgtEl>
                                          <p:spTgt spid="13107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31079">
                                            <p:txEl>
                                              <p:pRg st="2" end="2"/>
                                            </p:txEl>
                                          </p:spTgt>
                                        </p:tgtEl>
                                        <p:attrNameLst>
                                          <p:attrName>style.visibility</p:attrName>
                                        </p:attrNameLst>
                                      </p:cBhvr>
                                      <p:to>
                                        <p:strVal val="visible"/>
                                      </p:to>
                                    </p:set>
                                    <p:animEffect transition="in" filter="wipe(left)">
                                      <p:cBhvr>
                                        <p:cTn id="15" dur="500"/>
                                        <p:tgtEl>
                                          <p:spTgt spid="13107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31079">
                                            <p:txEl>
                                              <p:pRg st="3" end="3"/>
                                            </p:txEl>
                                          </p:spTgt>
                                        </p:tgtEl>
                                        <p:attrNameLst>
                                          <p:attrName>style.visibility</p:attrName>
                                        </p:attrNameLst>
                                      </p:cBhvr>
                                      <p:to>
                                        <p:strVal val="visible"/>
                                      </p:to>
                                    </p:set>
                                    <p:animEffect transition="in" filter="wipe(left)">
                                      <p:cBhvr>
                                        <p:cTn id="20" dur="500"/>
                                        <p:tgtEl>
                                          <p:spTgt spid="131079">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31079">
                                            <p:txEl>
                                              <p:pRg st="4" end="4"/>
                                            </p:txEl>
                                          </p:spTgt>
                                        </p:tgtEl>
                                        <p:attrNameLst>
                                          <p:attrName>style.visibility</p:attrName>
                                        </p:attrNameLst>
                                      </p:cBhvr>
                                      <p:to>
                                        <p:strVal val="visible"/>
                                      </p:to>
                                    </p:set>
                                    <p:animEffect transition="in" filter="wipe(left)">
                                      <p:cBhvr>
                                        <p:cTn id="25" dur="500"/>
                                        <p:tgtEl>
                                          <p:spTgt spid="131079">
                                            <p:txEl>
                                              <p:pRg st="4" end="4"/>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31079">
                                            <p:txEl>
                                              <p:pRg st="5" end="5"/>
                                            </p:txEl>
                                          </p:spTgt>
                                        </p:tgtEl>
                                        <p:attrNameLst>
                                          <p:attrName>style.visibility</p:attrName>
                                        </p:attrNameLst>
                                      </p:cBhvr>
                                      <p:to>
                                        <p:strVal val="visible"/>
                                      </p:to>
                                    </p:set>
                                    <p:animEffect transition="in" filter="wipe(left)">
                                      <p:cBhvr>
                                        <p:cTn id="28" dur="500"/>
                                        <p:tgtEl>
                                          <p:spTgt spid="131079">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31079">
                                            <p:txEl>
                                              <p:pRg st="6" end="6"/>
                                            </p:txEl>
                                          </p:spTgt>
                                        </p:tgtEl>
                                        <p:attrNameLst>
                                          <p:attrName>style.visibility</p:attrName>
                                        </p:attrNameLst>
                                      </p:cBhvr>
                                      <p:to>
                                        <p:strVal val="visible"/>
                                      </p:to>
                                    </p:set>
                                    <p:animEffect transition="in" filter="wipe(left)">
                                      <p:cBhvr>
                                        <p:cTn id="31" dur="500"/>
                                        <p:tgtEl>
                                          <p:spTgt spid="1310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9"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bg>
      <p:bgPr>
        <a:solidFill>
          <a:srgbClr val="B9DDE1"/>
        </a:solidFill>
        <a:effectLst/>
      </p:bgPr>
    </p:bg>
    <p:spTree>
      <p:nvGrpSpPr>
        <p:cNvPr id="1" name=""/>
        <p:cNvGrpSpPr/>
        <p:nvPr/>
      </p:nvGrpSpPr>
      <p:grpSpPr>
        <a:xfrm>
          <a:off x="0" y="0"/>
          <a:ext cx="0" cy="0"/>
          <a:chOff x="0" y="0"/>
          <a:chExt cx="0" cy="0"/>
        </a:xfrm>
      </p:grpSpPr>
      <p:sp>
        <p:nvSpPr>
          <p:cNvPr id="12083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2083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2083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2083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400">
                <a:solidFill>
                  <a:srgbClr val="000000"/>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400">
                <a:solidFill>
                  <a:srgbClr val="000000"/>
                </a:solidFill>
                <a:latin typeface="Book Antiqua" panose="02040602050305030304" pitchFamily="18"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defRPr>
            </a:lvl3pPr>
            <a:lvl4pPr marL="1600200" indent="-228600">
              <a:spcBef>
                <a:spcPct val="20000"/>
              </a:spcBef>
              <a:buClr>
                <a:schemeClr val="accent2"/>
              </a:buClr>
              <a:buSzPct val="100000"/>
              <a:buChar char="–"/>
              <a:defRPr sz="2400">
                <a:solidFill>
                  <a:srgbClr val="000000"/>
                </a:solidFill>
                <a:latin typeface="Book Antiqua" panose="02040602050305030304" pitchFamily="18" charset="0"/>
              </a:defRPr>
            </a:lvl4pPr>
            <a:lvl5pPr marL="2057400" indent="-228600">
              <a:spcBef>
                <a:spcPct val="20000"/>
              </a:spcBef>
              <a:buClr>
                <a:schemeClr val="accent2"/>
              </a:buClr>
              <a:buSzPct val="100000"/>
              <a:buChar char="»"/>
              <a:defRPr sz="2400">
                <a:solidFill>
                  <a:srgbClr val="000000"/>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400">
                <a:solidFill>
                  <a:srgbClr val="000000"/>
                </a:solidFill>
                <a:latin typeface="Book Antiqua" panose="02040602050305030304" pitchFamily="18" charset="0"/>
              </a:defRPr>
            </a:lvl9pPr>
          </a:lstStyle>
          <a:p>
            <a:pPr>
              <a:lnSpc>
                <a:spcPct val="80000"/>
              </a:lnSpc>
            </a:pPr>
            <a:endParaRPr lang="en-US" altLang="en-US" sz="2000">
              <a:latin typeface="Arial" panose="020B0604020202020204" pitchFamily="34" charset="0"/>
            </a:endParaRPr>
          </a:p>
        </p:txBody>
      </p:sp>
      <p:sp>
        <p:nvSpPr>
          <p:cNvPr id="120838" name="Rectangle 6"/>
          <p:cNvSpPr>
            <a:spLocks noGrp="1" noChangeArrowheads="1"/>
          </p:cNvSpPr>
          <p:nvPr>
            <p:ph type="title"/>
          </p:nvPr>
        </p:nvSpPr>
        <p:spPr>
          <a:xfrm>
            <a:off x="755650" y="260350"/>
            <a:ext cx="7772400" cy="533400"/>
          </a:xfrm>
          <a:noFill/>
        </p:spPr>
        <p:txBody>
          <a:bodyPr/>
          <a:lstStyle/>
          <a:p>
            <a:r>
              <a:rPr lang="it-IT" altLang="it-IT"/>
              <a:t>Analisi costi - benefici</a:t>
            </a:r>
          </a:p>
        </p:txBody>
      </p:sp>
      <p:sp>
        <p:nvSpPr>
          <p:cNvPr id="133127" name="Rectangle 7"/>
          <p:cNvSpPr>
            <a:spLocks noGrp="1" noChangeArrowheads="1"/>
          </p:cNvSpPr>
          <p:nvPr>
            <p:ph type="body" idx="1"/>
          </p:nvPr>
        </p:nvSpPr>
        <p:spPr>
          <a:xfrm>
            <a:off x="152400" y="990600"/>
            <a:ext cx="8991600" cy="5867400"/>
          </a:xfrm>
          <a:noFill/>
        </p:spPr>
        <p:txBody>
          <a:bodyPr/>
          <a:lstStyle/>
          <a:p>
            <a:pPr>
              <a:lnSpc>
                <a:spcPct val="80000"/>
              </a:lnSpc>
            </a:pPr>
            <a:r>
              <a:rPr lang="it-IT" altLang="it-IT"/>
              <a:t>Nel decidere se fornire o meno un bene pubblico il </a:t>
            </a:r>
            <a:r>
              <a:rPr lang="it-IT" altLang="it-IT" i="1"/>
              <a:t>policy-maker</a:t>
            </a:r>
            <a:r>
              <a:rPr lang="it-IT" altLang="it-IT"/>
              <a:t> deve sempre confrontare i relativi costi e benefici.</a:t>
            </a:r>
          </a:p>
          <a:p>
            <a:pPr lvl="1">
              <a:lnSpc>
                <a:spcPct val="80000"/>
              </a:lnSpc>
            </a:pPr>
            <a:r>
              <a:rPr lang="it-IT" altLang="it-IT" sz="2000"/>
              <a:t>Si utilizza al riguardo la c.d. </a:t>
            </a:r>
            <a:r>
              <a:rPr lang="it-IT" altLang="it-IT" sz="2000">
                <a:solidFill>
                  <a:srgbClr val="FF0000"/>
                </a:solidFill>
              </a:rPr>
              <a:t>analisi costi-benefici.</a:t>
            </a:r>
          </a:p>
          <a:p>
            <a:pPr lvl="1">
              <a:lnSpc>
                <a:spcPct val="80000"/>
              </a:lnSpc>
            </a:pPr>
            <a:r>
              <a:rPr lang="it-IT" altLang="it-IT" sz="2000"/>
              <a:t>Il bene sarà prodotto solo se i benefici superano i costi → </a:t>
            </a:r>
            <a:r>
              <a:rPr lang="it-IT" altLang="it-IT" sz="2000">
                <a:solidFill>
                  <a:srgbClr val="FF0000"/>
                </a:solidFill>
              </a:rPr>
              <a:t>criterio HK</a:t>
            </a:r>
            <a:r>
              <a:rPr lang="it-IT" altLang="it-IT" sz="2000"/>
              <a:t>.</a:t>
            </a:r>
          </a:p>
          <a:p>
            <a:pPr>
              <a:lnSpc>
                <a:spcPct val="80000"/>
              </a:lnSpc>
            </a:pPr>
            <a:r>
              <a:rPr lang="it-IT" altLang="it-IT"/>
              <a:t>L’analisi costi-benefici è molto difficile data l’assenza di prezzi di mercato per valutare sia i benefici sociali generati da un bene pubblico che i costi opportunità delle risorse necessarie per la sua produzione.</a:t>
            </a:r>
          </a:p>
          <a:p>
            <a:pPr>
              <a:lnSpc>
                <a:spcPct val="80000"/>
              </a:lnSpc>
            </a:pPr>
            <a:r>
              <a:rPr lang="it-IT" altLang="it-IT"/>
              <a:t>In particolare, come può il </a:t>
            </a:r>
            <a:r>
              <a:rPr lang="it-IT" altLang="it-IT" i="1"/>
              <a:t>policy-maker</a:t>
            </a:r>
            <a:r>
              <a:rPr lang="it-IT" altLang="it-IT"/>
              <a:t> calcolare l’ammontare di bene pubblico desiderato dai contribuenti?</a:t>
            </a:r>
          </a:p>
          <a:p>
            <a:pPr lvl="1">
              <a:lnSpc>
                <a:spcPct val="80000"/>
              </a:lnSpc>
            </a:pPr>
            <a:r>
              <a:rPr lang="it-IT" altLang="it-IT" sz="2000"/>
              <a:t>In assenza di segnali di prezzo, dovrebbe conoscere le preferenze di questi ultimi, ma questo è ovviamente molto difficile. </a:t>
            </a:r>
          </a:p>
          <a:p>
            <a:pPr lvl="1">
              <a:lnSpc>
                <a:spcPct val="80000"/>
              </a:lnSpc>
            </a:pPr>
            <a:r>
              <a:rPr lang="it-IT" altLang="it-IT" sz="2000"/>
              <a:t>E’ il c.d.</a:t>
            </a:r>
            <a:r>
              <a:rPr lang="it-IT" altLang="it-IT" sz="2000">
                <a:solidFill>
                  <a:srgbClr val="FF0000"/>
                </a:solidFill>
              </a:rPr>
              <a:t> problema della rivelazione delle preferenze</a:t>
            </a:r>
            <a:r>
              <a:rPr lang="it-IT" altLang="it-IT" sz="2000">
                <a:solidFill>
                  <a:srgbClr val="FF3300"/>
                </a:solidFill>
              </a:rPr>
              <a:t>.</a:t>
            </a:r>
            <a:r>
              <a:rPr lang="it-IT" altLang="it-IT" sz="2000"/>
              <a:t> </a:t>
            </a:r>
          </a:p>
          <a:p>
            <a:pPr>
              <a:lnSpc>
                <a:spcPct val="80000"/>
              </a:lnSpc>
            </a:pPr>
            <a:r>
              <a:rPr lang="it-IT" altLang="it-IT"/>
              <a:t>La </a:t>
            </a:r>
            <a:r>
              <a:rPr lang="it-IT" altLang="it-IT" u="sng"/>
              <a:t>teoria delle scelte pubbliche</a:t>
            </a:r>
            <a:r>
              <a:rPr lang="it-IT" altLang="it-IT"/>
              <a:t> studia i meccanismi per trasformare le volontà dei singoli agenti in una scelta da parte del </a:t>
            </a:r>
            <a:r>
              <a:rPr lang="it-IT" altLang="it-IT" i="1"/>
              <a:t>policy-maker. </a:t>
            </a:r>
          </a:p>
          <a:p>
            <a:pPr lvl="1">
              <a:lnSpc>
                <a:spcPct val="80000"/>
              </a:lnSpc>
            </a:pPr>
            <a:r>
              <a:rPr lang="it-IT" altLang="it-IT" sz="2000"/>
              <a:t>Uno dei principali campi di applicazione della teoria è l’analisi dei diversi sistemi elettorali.</a:t>
            </a:r>
            <a:endParaRPr lang="it-IT" altLang="it-IT" sz="2000">
              <a:sym typeface="Symbol" panose="05050102010706020507" pitchFamily="18" charset="2"/>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27">
                                            <p:txEl>
                                              <p:pRg st="0" end="0"/>
                                            </p:txEl>
                                          </p:spTgt>
                                        </p:tgtEl>
                                        <p:attrNameLst>
                                          <p:attrName>style.visibility</p:attrName>
                                        </p:attrNameLst>
                                      </p:cBhvr>
                                      <p:to>
                                        <p:strVal val="visible"/>
                                      </p:to>
                                    </p:set>
                                    <p:animEffect transition="in" filter="wipe(left)">
                                      <p:cBhvr>
                                        <p:cTn id="7" dur="500"/>
                                        <p:tgtEl>
                                          <p:spTgt spid="13312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33127">
                                            <p:txEl>
                                              <p:pRg st="1" end="1"/>
                                            </p:txEl>
                                          </p:spTgt>
                                        </p:tgtEl>
                                        <p:attrNameLst>
                                          <p:attrName>style.visibility</p:attrName>
                                        </p:attrNameLst>
                                      </p:cBhvr>
                                      <p:to>
                                        <p:strVal val="visible"/>
                                      </p:to>
                                    </p:set>
                                    <p:animEffect transition="in" filter="wipe(left)">
                                      <p:cBhvr>
                                        <p:cTn id="10" dur="500"/>
                                        <p:tgtEl>
                                          <p:spTgt spid="13312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33127">
                                            <p:txEl>
                                              <p:pRg st="2" end="2"/>
                                            </p:txEl>
                                          </p:spTgt>
                                        </p:tgtEl>
                                        <p:attrNameLst>
                                          <p:attrName>style.visibility</p:attrName>
                                        </p:attrNameLst>
                                      </p:cBhvr>
                                      <p:to>
                                        <p:strVal val="visible"/>
                                      </p:to>
                                    </p:set>
                                    <p:animEffect transition="in" filter="wipe(left)">
                                      <p:cBhvr>
                                        <p:cTn id="13" dur="500"/>
                                        <p:tgtEl>
                                          <p:spTgt spid="13312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33127">
                                            <p:txEl>
                                              <p:pRg st="3" end="3"/>
                                            </p:txEl>
                                          </p:spTgt>
                                        </p:tgtEl>
                                        <p:attrNameLst>
                                          <p:attrName>style.visibility</p:attrName>
                                        </p:attrNameLst>
                                      </p:cBhvr>
                                      <p:to>
                                        <p:strVal val="visible"/>
                                      </p:to>
                                    </p:set>
                                    <p:animEffect transition="in" filter="wipe(left)">
                                      <p:cBhvr>
                                        <p:cTn id="18" dur="500"/>
                                        <p:tgtEl>
                                          <p:spTgt spid="13312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33127">
                                            <p:txEl>
                                              <p:pRg st="4" end="4"/>
                                            </p:txEl>
                                          </p:spTgt>
                                        </p:tgtEl>
                                        <p:attrNameLst>
                                          <p:attrName>style.visibility</p:attrName>
                                        </p:attrNameLst>
                                      </p:cBhvr>
                                      <p:to>
                                        <p:strVal val="visible"/>
                                      </p:to>
                                    </p:set>
                                    <p:animEffect transition="in" filter="wipe(left)">
                                      <p:cBhvr>
                                        <p:cTn id="23" dur="500"/>
                                        <p:tgtEl>
                                          <p:spTgt spid="133127">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33127">
                                            <p:txEl>
                                              <p:pRg st="5" end="5"/>
                                            </p:txEl>
                                          </p:spTgt>
                                        </p:tgtEl>
                                        <p:attrNameLst>
                                          <p:attrName>style.visibility</p:attrName>
                                        </p:attrNameLst>
                                      </p:cBhvr>
                                      <p:to>
                                        <p:strVal val="visible"/>
                                      </p:to>
                                    </p:set>
                                    <p:animEffect transition="in" filter="wipe(left)">
                                      <p:cBhvr>
                                        <p:cTn id="26" dur="500"/>
                                        <p:tgtEl>
                                          <p:spTgt spid="133127">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33127">
                                            <p:txEl>
                                              <p:pRg st="6" end="6"/>
                                            </p:txEl>
                                          </p:spTgt>
                                        </p:tgtEl>
                                        <p:attrNameLst>
                                          <p:attrName>style.visibility</p:attrName>
                                        </p:attrNameLst>
                                      </p:cBhvr>
                                      <p:to>
                                        <p:strVal val="visible"/>
                                      </p:to>
                                    </p:set>
                                    <p:animEffect transition="in" filter="wipe(left)">
                                      <p:cBhvr>
                                        <p:cTn id="29" dur="500"/>
                                        <p:tgtEl>
                                          <p:spTgt spid="133127">
                                            <p:txEl>
                                              <p:pRg st="6" end="6"/>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33127">
                                            <p:txEl>
                                              <p:pRg st="7" end="7"/>
                                            </p:txEl>
                                          </p:spTgt>
                                        </p:tgtEl>
                                        <p:attrNameLst>
                                          <p:attrName>style.visibility</p:attrName>
                                        </p:attrNameLst>
                                      </p:cBhvr>
                                      <p:to>
                                        <p:strVal val="visible"/>
                                      </p:to>
                                    </p:set>
                                    <p:animEffect transition="in" filter="wipe(left)">
                                      <p:cBhvr>
                                        <p:cTn id="34" dur="500"/>
                                        <p:tgtEl>
                                          <p:spTgt spid="133127">
                                            <p:txEl>
                                              <p:pRg st="7" end="7"/>
                                            </p:txEl>
                                          </p:spTgt>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33127">
                                            <p:txEl>
                                              <p:pRg st="8" end="8"/>
                                            </p:txEl>
                                          </p:spTgt>
                                        </p:tgtEl>
                                        <p:attrNameLst>
                                          <p:attrName>style.visibility</p:attrName>
                                        </p:attrNameLst>
                                      </p:cBhvr>
                                      <p:to>
                                        <p:strVal val="visible"/>
                                      </p:to>
                                    </p:set>
                                    <p:animEffect transition="in" filter="wipe(left)">
                                      <p:cBhvr>
                                        <p:cTn id="37" dur="500"/>
                                        <p:tgtEl>
                                          <p:spTgt spid="1331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7" grpId="0" build="p"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B9DDE1"/>
        </a:solidFill>
        <a:effectLst/>
      </p:bgPr>
    </p:bg>
    <p:spTree>
      <p:nvGrpSpPr>
        <p:cNvPr id="1" name=""/>
        <p:cNvGrpSpPr/>
        <p:nvPr/>
      </p:nvGrpSpPr>
      <p:grpSpPr>
        <a:xfrm>
          <a:off x="0" y="0"/>
          <a:ext cx="0" cy="0"/>
          <a:chOff x="0" y="0"/>
          <a:chExt cx="0" cy="0"/>
        </a:xfrm>
      </p:grpSpPr>
      <p:sp>
        <p:nvSpPr>
          <p:cNvPr id="122882" name="Titolo 1"/>
          <p:cNvSpPr>
            <a:spLocks noGrp="1"/>
          </p:cNvSpPr>
          <p:nvPr>
            <p:ph type="title"/>
          </p:nvPr>
        </p:nvSpPr>
        <p:spPr>
          <a:xfrm>
            <a:off x="722313" y="0"/>
            <a:ext cx="7772400" cy="908050"/>
          </a:xfrm>
        </p:spPr>
        <p:txBody>
          <a:bodyPr/>
          <a:lstStyle/>
          <a:p>
            <a:r>
              <a:rPr lang="it-IT" altLang="it-IT"/>
              <a:t>Un cenno alla public choice</a:t>
            </a:r>
          </a:p>
        </p:txBody>
      </p:sp>
      <p:sp>
        <p:nvSpPr>
          <p:cNvPr id="122883" name="Segnaposto contenuto 2"/>
          <p:cNvSpPr>
            <a:spLocks noGrp="1"/>
          </p:cNvSpPr>
          <p:nvPr>
            <p:ph idx="1"/>
          </p:nvPr>
        </p:nvSpPr>
        <p:spPr>
          <a:xfrm>
            <a:off x="0" y="908050"/>
            <a:ext cx="9144000" cy="5761038"/>
          </a:xfrm>
        </p:spPr>
        <p:txBody>
          <a:bodyPr/>
          <a:lstStyle/>
          <a:p>
            <a:r>
              <a:rPr lang="it-IT" altLang="it-IT" dirty="0">
                <a:sym typeface="Symbol" panose="05050102010706020507" pitchFamily="18" charset="2"/>
              </a:rPr>
              <a:t>Un approccio alternativo al tema delle decisioni pubbliche (e di fatto alternativo alla stessa AED) è quello della c.d. </a:t>
            </a:r>
            <a:r>
              <a:rPr lang="it-IT" altLang="it-IT" dirty="0">
                <a:solidFill>
                  <a:srgbClr val="FF0000"/>
                </a:solidFill>
                <a:sym typeface="Symbol" panose="05050102010706020507" pitchFamily="18" charset="2"/>
              </a:rPr>
              <a:t>scuola di</a:t>
            </a:r>
            <a:r>
              <a:rPr lang="it-IT" altLang="it-IT" b="1" dirty="0">
                <a:solidFill>
                  <a:srgbClr val="FF0000"/>
                </a:solidFill>
                <a:sym typeface="Symbol" panose="05050102010706020507" pitchFamily="18" charset="2"/>
              </a:rPr>
              <a:t> </a:t>
            </a:r>
            <a:r>
              <a:rPr lang="it-IT" altLang="it-IT" b="1" i="1" dirty="0">
                <a:solidFill>
                  <a:srgbClr val="FF0000"/>
                </a:solidFill>
                <a:sym typeface="Symbol" panose="05050102010706020507" pitchFamily="18" charset="2"/>
              </a:rPr>
              <a:t>public </a:t>
            </a:r>
            <a:r>
              <a:rPr lang="it-IT" altLang="it-IT" b="1" i="1" dirty="0" err="1">
                <a:solidFill>
                  <a:srgbClr val="FF0000"/>
                </a:solidFill>
                <a:sym typeface="Symbol" panose="05050102010706020507" pitchFamily="18" charset="2"/>
              </a:rPr>
              <a:t>choice</a:t>
            </a:r>
            <a:r>
              <a:rPr lang="it-IT" altLang="it-IT" dirty="0">
                <a:sym typeface="Symbol" panose="05050102010706020507" pitchFamily="18" charset="2"/>
              </a:rPr>
              <a:t>, i cui esponenti principali sono James Buchanan (Nobel 1986) e Gordon </a:t>
            </a:r>
            <a:r>
              <a:rPr lang="it-IT" altLang="it-IT" dirty="0" err="1">
                <a:sym typeface="Symbol" panose="05050102010706020507" pitchFamily="18" charset="2"/>
              </a:rPr>
              <a:t>Tullock</a:t>
            </a:r>
            <a:r>
              <a:rPr lang="it-IT" altLang="it-IT" dirty="0">
                <a:sym typeface="Symbol" panose="05050102010706020507" pitchFamily="18" charset="2"/>
              </a:rPr>
              <a:t>.</a:t>
            </a:r>
          </a:p>
          <a:p>
            <a:r>
              <a:rPr lang="it-IT" altLang="it-IT" dirty="0">
                <a:sym typeface="Symbol" panose="05050102010706020507" pitchFamily="18" charset="2"/>
              </a:rPr>
              <a:t>La teoria public </a:t>
            </a:r>
            <a:r>
              <a:rPr lang="it-IT" altLang="it-IT" dirty="0" err="1">
                <a:sym typeface="Symbol" panose="05050102010706020507" pitchFamily="18" charset="2"/>
              </a:rPr>
              <a:t>choice</a:t>
            </a:r>
            <a:r>
              <a:rPr lang="it-IT" altLang="it-IT" dirty="0">
                <a:sym typeface="Symbol" panose="05050102010706020507" pitchFamily="18" charset="2"/>
              </a:rPr>
              <a:t> applica l’analisi economica al processo di formazione delle leggi ed al funzionamento degli organi di governo e delle istituzioni.</a:t>
            </a:r>
          </a:p>
          <a:p>
            <a:r>
              <a:rPr lang="it-IT" altLang="it-IT" dirty="0">
                <a:sym typeface="Symbol" panose="05050102010706020507" pitchFamily="18" charset="2"/>
              </a:rPr>
              <a:t>L’ipotesi fondamentale è che il legislatore </a:t>
            </a:r>
            <a:r>
              <a:rPr lang="it-IT" altLang="it-IT" u="sng" dirty="0">
                <a:sym typeface="Symbol" panose="05050102010706020507" pitchFamily="18" charset="2"/>
              </a:rPr>
              <a:t>NON</a:t>
            </a:r>
            <a:r>
              <a:rPr lang="it-IT" altLang="it-IT" dirty="0">
                <a:sym typeface="Symbol" panose="05050102010706020507" pitchFamily="18" charset="2"/>
              </a:rPr>
              <a:t> sia un’entità benevolente (= interessata a massimizzare il benessere sociale), ma sia in realtà espressione della volontà di individui razionali (= i politici), ciascuno dei quali interessato a massimizzare il proprio benessere individuale (o al massimo di partito).</a:t>
            </a:r>
          </a:p>
          <a:p>
            <a:r>
              <a:rPr lang="it-IT" altLang="it-IT" dirty="0">
                <a:sym typeface="Symbol" panose="05050102010706020507" pitchFamily="18" charset="2"/>
              </a:rPr>
              <a:t>A partire da tale ipotesi la public </a:t>
            </a:r>
            <a:r>
              <a:rPr lang="it-IT" altLang="it-IT" dirty="0" err="1">
                <a:sym typeface="Symbol" panose="05050102010706020507" pitchFamily="18" charset="2"/>
              </a:rPr>
              <a:t>choice</a:t>
            </a:r>
            <a:r>
              <a:rPr lang="it-IT" altLang="it-IT" dirty="0">
                <a:sym typeface="Symbol" panose="05050102010706020507" pitchFamily="18" charset="2"/>
              </a:rPr>
              <a:t> si sviluppa su due filoni principali: le scelte costituzionali (= regole del gioco) e le decisioni politiche data una certa costituzione.</a:t>
            </a:r>
          </a:p>
          <a:p>
            <a:endParaRPr lang="it-IT" alt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8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8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685800" y="228600"/>
            <a:ext cx="7772400" cy="609600"/>
          </a:xfrm>
        </p:spPr>
        <p:txBody>
          <a:bodyPr/>
          <a:lstStyle/>
          <a:p>
            <a:r>
              <a:rPr lang="it-IT" altLang="it-IT"/>
              <a:t>Un’ulteriore classificazione dei beni</a:t>
            </a:r>
          </a:p>
        </p:txBody>
      </p:sp>
      <p:sp>
        <p:nvSpPr>
          <p:cNvPr id="123907" name="Rectangle 3"/>
          <p:cNvSpPr>
            <a:spLocks noGrp="1" noChangeArrowheads="1"/>
          </p:cNvSpPr>
          <p:nvPr>
            <p:ph type="body" idx="1"/>
          </p:nvPr>
        </p:nvSpPr>
        <p:spPr>
          <a:xfrm>
            <a:off x="0" y="914400"/>
            <a:ext cx="9144000" cy="5791200"/>
          </a:xfrm>
        </p:spPr>
        <p:txBody>
          <a:bodyPr/>
          <a:lstStyle/>
          <a:p>
            <a:pPr>
              <a:lnSpc>
                <a:spcPct val="90000"/>
              </a:lnSpc>
            </a:pPr>
            <a:r>
              <a:rPr lang="it-IT" altLang="it-IT" sz="2000">
                <a:solidFill>
                  <a:srgbClr val="FF0000"/>
                </a:solidFill>
              </a:rPr>
              <a:t>Search goods</a:t>
            </a:r>
            <a:r>
              <a:rPr lang="it-IT" altLang="it-IT" sz="2000"/>
              <a:t>: beni o servizi la cui qualità può essere facilmente riconosciuta dal consumatore anche prima dell’acquisto (= si può cercare il bene di qualità migliore facendo confronti tra beni diversi, ma senza doverli necessariamente acquistare o consumare).</a:t>
            </a:r>
          </a:p>
          <a:p>
            <a:pPr lvl="1">
              <a:lnSpc>
                <a:spcPct val="90000"/>
              </a:lnSpc>
            </a:pPr>
            <a:r>
              <a:rPr lang="it-IT" altLang="it-IT" sz="2000"/>
              <a:t>Sono i beni di consumo corrente: cibo, vestiario, ecc.</a:t>
            </a:r>
          </a:p>
          <a:p>
            <a:pPr>
              <a:lnSpc>
                <a:spcPct val="90000"/>
              </a:lnSpc>
            </a:pPr>
            <a:r>
              <a:rPr lang="it-IT" altLang="it-IT" sz="2000">
                <a:solidFill>
                  <a:srgbClr val="FF0000"/>
                </a:solidFill>
              </a:rPr>
              <a:t>Experience goods</a:t>
            </a:r>
            <a:r>
              <a:rPr lang="it-IT" altLang="it-IT" sz="2000"/>
              <a:t>: beni o servizi la cui qualità può essere accertata dal consumatore solo dopo l’acquisto (= solo dopo averli “sperimentati”).</a:t>
            </a:r>
          </a:p>
          <a:p>
            <a:pPr lvl="1">
              <a:lnSpc>
                <a:spcPct val="90000"/>
              </a:lnSpc>
            </a:pPr>
            <a:r>
              <a:rPr lang="it-IT" altLang="it-IT" sz="2000"/>
              <a:t>Sono i beni più sofisticati (p.e. high tech) o i servizi valutabili ex post (p.e. parrucchiere, meccanico).</a:t>
            </a:r>
          </a:p>
          <a:p>
            <a:pPr lvl="1">
              <a:lnSpc>
                <a:spcPct val="90000"/>
              </a:lnSpc>
            </a:pPr>
            <a:r>
              <a:rPr lang="it-IT" altLang="it-IT" sz="2000"/>
              <a:t>Il produttore di un </a:t>
            </a:r>
            <a:r>
              <a:rPr lang="it-IT" altLang="it-IT" sz="2000" i="1"/>
              <a:t>experience good</a:t>
            </a:r>
            <a:r>
              <a:rPr lang="it-IT" altLang="it-IT" sz="2000"/>
              <a:t> ha interesse a creare e mantenere una reputazione di alta qualità che, di fatto, trasformi il bene in </a:t>
            </a:r>
            <a:r>
              <a:rPr lang="it-IT" altLang="it-IT" sz="2000" i="1"/>
              <a:t>search good</a:t>
            </a:r>
            <a:r>
              <a:rPr lang="it-IT" altLang="it-IT" sz="2000"/>
              <a:t>.</a:t>
            </a:r>
          </a:p>
          <a:p>
            <a:pPr>
              <a:lnSpc>
                <a:spcPct val="90000"/>
              </a:lnSpc>
            </a:pPr>
            <a:r>
              <a:rPr lang="it-IT" altLang="it-IT" sz="2000">
                <a:solidFill>
                  <a:srgbClr val="FF0000"/>
                </a:solidFill>
              </a:rPr>
              <a:t>Credence goods</a:t>
            </a:r>
            <a:r>
              <a:rPr lang="it-IT" altLang="it-IT" sz="2000"/>
              <a:t>: beni o servizi la cui qualità non può essere accertata dal consumatore neppure dopo averli utilizzati (= ci si deve comunque fidare di chi ce li ha venduti o erogati).</a:t>
            </a:r>
          </a:p>
          <a:p>
            <a:pPr lvl="1">
              <a:lnSpc>
                <a:spcPct val="90000"/>
              </a:lnSpc>
            </a:pPr>
            <a:r>
              <a:rPr lang="it-IT" altLang="it-IT" sz="2000"/>
              <a:t>Tipici esempi di </a:t>
            </a:r>
            <a:r>
              <a:rPr lang="it-IT" altLang="it-IT" sz="2000" i="1"/>
              <a:t>credence goods</a:t>
            </a:r>
            <a:r>
              <a:rPr lang="it-IT" altLang="it-IT" sz="2000"/>
              <a:t> sono le prestazioni professionali del medico o dell’avvocato (o quelle dei prof universitari!).</a:t>
            </a:r>
          </a:p>
          <a:p>
            <a:pPr lvl="1">
              <a:lnSpc>
                <a:spcPct val="90000"/>
              </a:lnSpc>
            </a:pPr>
            <a:r>
              <a:rPr lang="it-IT" altLang="it-IT" sz="2000"/>
              <a:t>Sia nel caso degli </a:t>
            </a:r>
            <a:r>
              <a:rPr lang="it-IT" altLang="it-IT" sz="2000" i="1"/>
              <a:t>experience goods</a:t>
            </a:r>
            <a:r>
              <a:rPr lang="it-IT" altLang="it-IT" sz="2000"/>
              <a:t> che, soprattutto, dei </a:t>
            </a:r>
            <a:r>
              <a:rPr lang="it-IT" altLang="it-IT" sz="2000" i="1"/>
              <a:t>credence goods</a:t>
            </a:r>
            <a:r>
              <a:rPr lang="it-IT" altLang="it-IT" sz="2000"/>
              <a:t> l’acquisto ed il consumo sono condizionati da un forte problema di </a:t>
            </a:r>
            <a:r>
              <a:rPr lang="it-IT" altLang="it-IT" sz="2000" u="sng"/>
              <a:t>asimmetria informativa</a:t>
            </a:r>
            <a:r>
              <a:rPr lang="it-IT" altLang="it-IT" sz="2000"/>
              <a:t>: solo il venditore ne conosce </a:t>
            </a:r>
            <a:r>
              <a:rPr lang="it-IT" altLang="it-IT" sz="2000" i="1"/>
              <a:t>ex ante</a:t>
            </a:r>
            <a:r>
              <a:rPr lang="it-IT" altLang="it-IT" sz="2000"/>
              <a:t> la qualità.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323850" y="188913"/>
            <a:ext cx="8640763" cy="536575"/>
          </a:xfrm>
        </p:spPr>
        <p:txBody>
          <a:bodyPr/>
          <a:lstStyle/>
          <a:p>
            <a:r>
              <a:rPr lang="it-IT" altLang="it-IT" sz="3200">
                <a:latin typeface="Book Antiqua" panose="02040602050305030304" pitchFamily="18" charset="0"/>
              </a:rPr>
              <a:t>Libere professioni </a:t>
            </a:r>
            <a:r>
              <a:rPr lang="it-IT" altLang="it-IT" sz="3200" i="1">
                <a:latin typeface="Book Antiqua" panose="02040602050305030304" pitchFamily="18" charset="0"/>
              </a:rPr>
              <a:t>vs.</a:t>
            </a:r>
            <a:r>
              <a:rPr lang="it-IT" altLang="it-IT" sz="3200">
                <a:latin typeface="Book Antiqua" panose="02040602050305030304" pitchFamily="18" charset="0"/>
              </a:rPr>
              <a:t> libero mercato? </a:t>
            </a:r>
          </a:p>
        </p:txBody>
      </p:sp>
      <p:sp>
        <p:nvSpPr>
          <p:cNvPr id="125955" name="Rectangle 3"/>
          <p:cNvSpPr>
            <a:spLocks noGrp="1" noChangeArrowheads="1"/>
          </p:cNvSpPr>
          <p:nvPr>
            <p:ph type="body" idx="1"/>
          </p:nvPr>
        </p:nvSpPr>
        <p:spPr>
          <a:xfrm>
            <a:off x="179388" y="836613"/>
            <a:ext cx="8785225" cy="6021387"/>
          </a:xfrm>
        </p:spPr>
        <p:txBody>
          <a:bodyPr/>
          <a:lstStyle/>
          <a:p>
            <a:pPr>
              <a:lnSpc>
                <a:spcPct val="80000"/>
              </a:lnSpc>
            </a:pPr>
            <a:r>
              <a:rPr lang="it-IT" altLang="it-IT" sz="2000"/>
              <a:t>Nel caso dei servizi professionali, l’equilibrio del libero mercato </a:t>
            </a:r>
            <a:r>
              <a:rPr lang="it-IT" altLang="it-IT" sz="2000" u="sng"/>
              <a:t>non</a:t>
            </a:r>
            <a:r>
              <a:rPr lang="it-IT" altLang="it-IT" sz="2000"/>
              <a:t> genera l’esito efficiente per due motivi:</a:t>
            </a:r>
          </a:p>
          <a:p>
            <a:pPr lvl="1">
              <a:lnSpc>
                <a:spcPct val="80000"/>
              </a:lnSpc>
            </a:pPr>
            <a:r>
              <a:rPr lang="it-IT" altLang="it-IT" sz="2000"/>
              <a:t>Asimmetria informativa tra professionista e cliente sulla valutazione della prestazione (= possibilità di azzardo morale);</a:t>
            </a:r>
          </a:p>
          <a:p>
            <a:pPr lvl="1">
              <a:lnSpc>
                <a:spcPct val="80000"/>
              </a:lnSpc>
            </a:pPr>
            <a:r>
              <a:rPr lang="it-IT" altLang="it-IT" sz="2000"/>
              <a:t>Effetti esterni positivi della prestazione anche su terzi e/o sulla collettività in generale.</a:t>
            </a:r>
          </a:p>
          <a:p>
            <a:pPr>
              <a:lnSpc>
                <a:spcPct val="80000"/>
              </a:lnSpc>
            </a:pPr>
            <a:r>
              <a:rPr lang="it-IT" altLang="it-IT" sz="2000"/>
              <a:t>Esempio: la professione notarile.</a:t>
            </a:r>
          </a:p>
          <a:p>
            <a:pPr>
              <a:lnSpc>
                <a:spcPct val="80000"/>
              </a:lnSpc>
            </a:pPr>
            <a:r>
              <a:rPr lang="it-IT" altLang="it-IT" sz="2000"/>
              <a:t>Tre dimensioni per valutare la qualità della prestazione del notaio: correttezza ed imparzialità; qualità del servizio professionale; qualità commerciale (= prezzo, tempestività del servizio, ecc.). </a:t>
            </a:r>
          </a:p>
          <a:p>
            <a:pPr lvl="1">
              <a:lnSpc>
                <a:spcPct val="80000"/>
              </a:lnSpc>
            </a:pPr>
            <a:r>
              <a:rPr lang="it-IT" altLang="it-IT" sz="2000"/>
              <a:t>Ma solo la terza dimensione è osservabile dal cliente! </a:t>
            </a:r>
          </a:p>
          <a:p>
            <a:pPr lvl="1">
              <a:lnSpc>
                <a:spcPct val="80000"/>
              </a:lnSpc>
            </a:pPr>
            <a:r>
              <a:rPr lang="it-IT" altLang="it-IT" sz="2000"/>
              <a:t>Inoltre è difficile che vi siano acquisti ripetuti delle prestazioni notarili (questo, al limite, vale solo per le imprese).</a:t>
            </a:r>
          </a:p>
          <a:p>
            <a:pPr lvl="1">
              <a:lnSpc>
                <a:spcPct val="80000"/>
              </a:lnSpc>
            </a:pPr>
            <a:r>
              <a:rPr lang="it-IT" altLang="it-IT" sz="2000"/>
              <a:t>Quindi il servizio notarile è un tipico </a:t>
            </a:r>
            <a:r>
              <a:rPr lang="it-IT" altLang="it-IT" sz="2000" i="1"/>
              <a:t>credence good</a:t>
            </a:r>
            <a:r>
              <a:rPr lang="it-IT" altLang="it-IT" sz="2000"/>
              <a:t>.</a:t>
            </a:r>
          </a:p>
          <a:p>
            <a:pPr>
              <a:lnSpc>
                <a:spcPct val="80000"/>
              </a:lnSpc>
            </a:pPr>
            <a:r>
              <a:rPr lang="it-IT" altLang="it-IT" sz="2000"/>
              <a:t>La prestazione del notaio ha rilevanti effetti esterni: garantisce la certezza delle transazioni e della titolarità e contenuto dei diritti di proprietà (= no asimmetria informativa tra le parti, ora ed in futuro); svolge una funzione fiscale per conto dello Stato (determinazione dell’imposta).</a:t>
            </a:r>
          </a:p>
          <a:p>
            <a:pPr>
              <a:lnSpc>
                <a:spcPct val="80000"/>
              </a:lnSpc>
            </a:pPr>
            <a:r>
              <a:rPr lang="it-IT" altLang="it-IT" sz="2000"/>
              <a:t>Entrambi i problemi implicano che la professione notarile </a:t>
            </a:r>
            <a:r>
              <a:rPr lang="it-IT" altLang="it-IT" sz="2000" u="sng"/>
              <a:t>non</a:t>
            </a:r>
            <a:r>
              <a:rPr lang="it-IT" altLang="it-IT" sz="2000"/>
              <a:t> possa essere svolta in condizioni di libero mercato, ma debba essere </a:t>
            </a:r>
            <a:r>
              <a:rPr lang="it-IT" altLang="it-IT" sz="2000" u="sng"/>
              <a:t>regolata</a:t>
            </a:r>
            <a:r>
              <a:rPr lang="it-IT" altLang="it-IT" sz="2000"/>
              <a:t> dal </a:t>
            </a:r>
            <a:r>
              <a:rPr lang="it-IT" altLang="it-IT" sz="2000" i="1"/>
              <a:t>policy-maker</a:t>
            </a:r>
            <a:r>
              <a:rPr lang="it-IT" altLang="it-IT" sz="2000"/>
              <a:t>. L’eventuale liberalizzazione della professione richiede quindi un’attenta valutazione dei costi e benefici delle modifiche.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B9DDE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152400" y="152400"/>
            <a:ext cx="8686800" cy="685800"/>
          </a:xfrm>
        </p:spPr>
        <p:txBody>
          <a:bodyPr/>
          <a:lstStyle/>
          <a:p>
            <a:pPr eaLnBrk="1" hangingPunct="1"/>
            <a:r>
              <a:rPr lang="it-IT" altLang="it-IT" sz="3600"/>
              <a:t>La scelta in condizioni di incertezza</a:t>
            </a:r>
          </a:p>
        </p:txBody>
      </p:sp>
      <p:sp>
        <p:nvSpPr>
          <p:cNvPr id="128003" name="Rectangle 3"/>
          <p:cNvSpPr>
            <a:spLocks noGrp="1" noChangeArrowheads="1"/>
          </p:cNvSpPr>
          <p:nvPr>
            <p:ph type="body" idx="1"/>
          </p:nvPr>
        </p:nvSpPr>
        <p:spPr>
          <a:xfrm>
            <a:off x="0" y="914400"/>
            <a:ext cx="9144000" cy="5791200"/>
          </a:xfrm>
        </p:spPr>
        <p:txBody>
          <a:bodyPr/>
          <a:lstStyle/>
          <a:p>
            <a:pPr eaLnBrk="1" hangingPunct="1">
              <a:lnSpc>
                <a:spcPct val="90000"/>
              </a:lnSpc>
            </a:pPr>
            <a:r>
              <a:rPr lang="it-IT" altLang="it-IT" sz="2000"/>
              <a:t>Quanto detto fin qui vale per decisioni in condizioni di </a:t>
            </a:r>
            <a:r>
              <a:rPr lang="it-IT" altLang="it-IT" sz="2000">
                <a:solidFill>
                  <a:srgbClr val="FF0000"/>
                </a:solidFill>
              </a:rPr>
              <a:t>certezza</a:t>
            </a:r>
            <a:r>
              <a:rPr lang="it-IT" altLang="it-IT" sz="2000"/>
              <a:t> (p.e. quando siamo certi dell’entità della somma disponibile tra N anni).</a:t>
            </a:r>
          </a:p>
          <a:p>
            <a:pPr eaLnBrk="1" hangingPunct="1">
              <a:lnSpc>
                <a:spcPct val="90000"/>
              </a:lnSpc>
            </a:pPr>
            <a:r>
              <a:rPr lang="it-IT" altLang="it-IT" sz="2000"/>
              <a:t>In generale, però, le decisioni di risparmio ed investimento avvengono in condizioni di </a:t>
            </a:r>
            <a:r>
              <a:rPr lang="it-IT" altLang="it-IT" sz="2000">
                <a:solidFill>
                  <a:srgbClr val="FF0000"/>
                </a:solidFill>
              </a:rPr>
              <a:t>incertezza</a:t>
            </a:r>
            <a:r>
              <a:rPr lang="it-IT" altLang="it-IT" sz="2000"/>
              <a:t>: il futuro è sempre almeno in parte ignoto.</a:t>
            </a:r>
          </a:p>
          <a:p>
            <a:pPr eaLnBrk="1" hangingPunct="1">
              <a:lnSpc>
                <a:spcPct val="90000"/>
              </a:lnSpc>
            </a:pPr>
            <a:r>
              <a:rPr lang="it-IT" altLang="it-IT" sz="2000">
                <a:solidFill>
                  <a:srgbClr val="FF0000"/>
                </a:solidFill>
              </a:rPr>
              <a:t>Avversione al rischio</a:t>
            </a:r>
            <a:r>
              <a:rPr lang="it-IT" altLang="it-IT" sz="2000"/>
              <a:t>: caratteristica soggettiva che porta a preferire situazioni di assenza di incertezza.</a:t>
            </a:r>
          </a:p>
          <a:p>
            <a:pPr eaLnBrk="1" hangingPunct="1">
              <a:lnSpc>
                <a:spcPct val="90000"/>
              </a:lnSpc>
            </a:pPr>
            <a:r>
              <a:rPr lang="it-IT" altLang="it-IT" sz="2000"/>
              <a:t>Un individuo avverso al rischio preferisce evitare una perdita di X euro piuttosto che ottenere un’equivalente vincita. Questo perché il danno che riceve dal perdere X euro è superiore al beneficio che ricava dal vincere X euro. Questa proprietà può essere rappresentata attraverso una funzione di utilità concava. </a:t>
            </a:r>
          </a:p>
          <a:p>
            <a:pPr eaLnBrk="1" hangingPunct="1">
              <a:lnSpc>
                <a:spcPct val="90000"/>
              </a:lnSpc>
            </a:pPr>
            <a:r>
              <a:rPr lang="it-IT" altLang="it-IT" sz="2000"/>
              <a:t>La </a:t>
            </a:r>
            <a:r>
              <a:rPr lang="it-IT" altLang="it-IT" sz="2000">
                <a:solidFill>
                  <a:srgbClr val="FF0000"/>
                </a:solidFill>
              </a:rPr>
              <a:t>funzione di utilità</a:t>
            </a:r>
            <a:r>
              <a:rPr lang="it-IT" altLang="it-IT" sz="2000"/>
              <a:t> (FdU) mette in relazione l’utilità dell’individuo con la sua ricchezza. La </a:t>
            </a:r>
            <a:r>
              <a:rPr lang="it-IT" altLang="it-IT" sz="2000" u="sng"/>
              <a:t>pendenza della FdU</a:t>
            </a:r>
            <a:r>
              <a:rPr lang="it-IT" altLang="it-IT" sz="2000"/>
              <a:t> è data dall’</a:t>
            </a:r>
            <a:r>
              <a:rPr lang="it-IT" altLang="it-IT" sz="2000">
                <a:solidFill>
                  <a:srgbClr val="FF0000"/>
                </a:solidFill>
              </a:rPr>
              <a:t>utilità marginale</a:t>
            </a:r>
            <a:r>
              <a:rPr lang="it-IT" altLang="it-IT" sz="2000"/>
              <a:t>, ovvero dall’incremento di utilità che l’individuo ottiene per ogni euro in più di ricchezza.</a:t>
            </a:r>
          </a:p>
          <a:p>
            <a:pPr eaLnBrk="1" hangingPunct="1">
              <a:lnSpc>
                <a:spcPct val="90000"/>
              </a:lnSpc>
            </a:pPr>
            <a:r>
              <a:rPr lang="it-IT" altLang="it-IT" sz="2000"/>
              <a:t>Se la FdU è </a:t>
            </a:r>
            <a:r>
              <a:rPr lang="it-IT" altLang="it-IT" sz="2000">
                <a:solidFill>
                  <a:srgbClr val="FF0000"/>
                </a:solidFill>
              </a:rPr>
              <a:t>concava</a:t>
            </a:r>
            <a:r>
              <a:rPr lang="it-IT" altLang="it-IT" sz="2000"/>
              <a:t>, l’utilità marginale dell’individuo è </a:t>
            </a:r>
            <a:r>
              <a:rPr lang="it-IT" altLang="it-IT" sz="2000" u="sng"/>
              <a:t>decrescente</a:t>
            </a:r>
            <a:r>
              <a:rPr lang="it-IT" altLang="it-IT" sz="2000"/>
              <a:t>: al crescere della sua ricchezza, incrementi ulteriori di ricchezza generano aumenti sempre minori della sua utilità. </a:t>
            </a:r>
          </a:p>
          <a:p>
            <a:pPr eaLnBrk="1" hangingPunct="1">
              <a:lnSpc>
                <a:spcPct val="90000"/>
              </a:lnSpc>
            </a:pPr>
            <a:r>
              <a:rPr lang="it-IT" altLang="it-IT" sz="2000"/>
              <a:t>In condizioni di incertezza, la FdU di un individuo avverso al rischio è appunto concava, cioè caratterizzata dal </a:t>
            </a:r>
            <a:r>
              <a:rPr lang="it-IT" altLang="it-IT" sz="2000">
                <a:solidFill>
                  <a:srgbClr val="FF0000"/>
                </a:solidFill>
              </a:rPr>
              <a:t>principio dell’utilità marginale decrescente</a:t>
            </a:r>
            <a:r>
              <a:rPr lang="it-IT" altLang="it-IT" sz="200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rgbClr val="B9DDE1"/>
        </a:solidFill>
        <a:effectLst/>
      </p:bgPr>
    </p:bg>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765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765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765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7654" name="Rectangle 6"/>
          <p:cNvSpPr>
            <a:spLocks noGrp="1" noChangeArrowheads="1"/>
          </p:cNvSpPr>
          <p:nvPr>
            <p:ph type="title"/>
          </p:nvPr>
        </p:nvSpPr>
        <p:spPr>
          <a:xfrm>
            <a:off x="250825" y="188913"/>
            <a:ext cx="8686800" cy="6477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200" i="1"/>
              <a:t>Market failures</a:t>
            </a:r>
          </a:p>
        </p:txBody>
      </p:sp>
      <p:sp>
        <p:nvSpPr>
          <p:cNvPr id="12295" name="Rectangle 7"/>
          <p:cNvSpPr>
            <a:spLocks noGrp="1" noChangeArrowheads="1"/>
          </p:cNvSpPr>
          <p:nvPr>
            <p:ph type="body" idx="1"/>
          </p:nvPr>
        </p:nvSpPr>
        <p:spPr>
          <a:xfrm>
            <a:off x="179388" y="908050"/>
            <a:ext cx="8686800" cy="539908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tabLst>
                <a:tab pos="333375" algn="l"/>
                <a:tab pos="857250" algn="l"/>
              </a:tabLst>
            </a:pPr>
            <a:r>
              <a:rPr lang="it-IT" altLang="it-IT" sz="2000">
                <a:solidFill>
                  <a:srgbClr val="DC0081"/>
                </a:solidFill>
              </a:rPr>
              <a:t>Fallimento del mercato</a:t>
            </a:r>
            <a:r>
              <a:rPr lang="it-IT" altLang="it-IT" sz="2000">
                <a:solidFill>
                  <a:srgbClr val="000000"/>
                </a:solidFill>
              </a:rPr>
              <a:t>: situazione in cui il libero mercato non riesce ad allocare le risorse in modo efficiente e quindi fallisce nel suo “compito” di massimizzare il benessere sociale.</a:t>
            </a:r>
          </a:p>
          <a:p>
            <a:pPr eaLnBrk="1" hangingPunct="1">
              <a:lnSpc>
                <a:spcPct val="80000"/>
              </a:lnSpc>
              <a:tabLst>
                <a:tab pos="333375" algn="l"/>
                <a:tab pos="857250" algn="l"/>
              </a:tabLst>
            </a:pPr>
            <a:r>
              <a:rPr lang="it-IT" altLang="it-IT" sz="2000">
                <a:solidFill>
                  <a:srgbClr val="000000"/>
                </a:solidFill>
              </a:rPr>
              <a:t>Le </a:t>
            </a:r>
            <a:r>
              <a:rPr lang="it-IT" altLang="it-IT" sz="2000" u="sng">
                <a:solidFill>
                  <a:srgbClr val="000000"/>
                </a:solidFill>
              </a:rPr>
              <a:t>tre cause</a:t>
            </a:r>
            <a:r>
              <a:rPr lang="it-IT" altLang="it-IT" sz="2000">
                <a:solidFill>
                  <a:srgbClr val="000000"/>
                </a:solidFill>
              </a:rPr>
              <a:t> del fallimento del mercato:</a:t>
            </a:r>
          </a:p>
          <a:p>
            <a:pPr marL="762000" lvl="1" indent="-304800" eaLnBrk="1" hangingPunct="1">
              <a:lnSpc>
                <a:spcPct val="80000"/>
              </a:lnSpc>
              <a:buFont typeface="Monotype Sorts" pitchFamily="2" charset="2"/>
              <a:buAutoNum type="arabicPeriod"/>
              <a:tabLst>
                <a:tab pos="333375" algn="l"/>
                <a:tab pos="857250" algn="l"/>
              </a:tabLst>
            </a:pPr>
            <a:r>
              <a:rPr lang="it-IT" altLang="it-IT" sz="2000">
                <a:solidFill>
                  <a:srgbClr val="DC0081"/>
                </a:solidFill>
              </a:rPr>
              <a:t>Esternalità</a:t>
            </a:r>
            <a:r>
              <a:rPr lang="it-IT" altLang="it-IT" sz="2000">
                <a:solidFill>
                  <a:srgbClr val="000000"/>
                </a:solidFill>
              </a:rPr>
              <a:t>, ovvero quando le azioni di uno o più agenti economici influenzano in positivo o in negativo il benessere di altri soggetti non coinvolti (p.e. l’impresa che inquina);</a:t>
            </a:r>
          </a:p>
          <a:p>
            <a:pPr marL="762000" lvl="1" indent="-304800" eaLnBrk="1" hangingPunct="1">
              <a:lnSpc>
                <a:spcPct val="80000"/>
              </a:lnSpc>
              <a:buFont typeface="Monotype Sorts" pitchFamily="2" charset="2"/>
              <a:buAutoNum type="arabicPeriod"/>
              <a:tabLst>
                <a:tab pos="333375" algn="l"/>
                <a:tab pos="857250" algn="l"/>
              </a:tabLst>
            </a:pPr>
            <a:r>
              <a:rPr lang="it-IT" altLang="it-IT" sz="2000">
                <a:solidFill>
                  <a:srgbClr val="DC0081"/>
                </a:solidFill>
              </a:rPr>
              <a:t>Potere di mercato</a:t>
            </a:r>
            <a:r>
              <a:rPr lang="it-IT" altLang="it-IT" sz="2000">
                <a:solidFill>
                  <a:srgbClr val="000000"/>
                </a:solidFill>
              </a:rPr>
              <a:t>,</a:t>
            </a:r>
            <a:r>
              <a:rPr lang="it-IT" altLang="it-IT" sz="2000" i="1">
                <a:solidFill>
                  <a:srgbClr val="000000"/>
                </a:solidFill>
              </a:rPr>
              <a:t> </a:t>
            </a:r>
            <a:r>
              <a:rPr lang="it-IT" altLang="it-IT" sz="2000">
                <a:solidFill>
                  <a:srgbClr val="000000"/>
                </a:solidFill>
              </a:rPr>
              <a:t>ovvero quando un singolo agente ha la capacità di influenzare in modo significativo l’andamento del mercato (p.e. un monopolista);</a:t>
            </a:r>
          </a:p>
          <a:p>
            <a:pPr marL="762000" lvl="1" indent="-304800" eaLnBrk="1" hangingPunct="1">
              <a:lnSpc>
                <a:spcPct val="80000"/>
              </a:lnSpc>
              <a:buFont typeface="Monotype Sorts" pitchFamily="2" charset="2"/>
              <a:buAutoNum type="arabicPeriod"/>
              <a:tabLst>
                <a:tab pos="333375" algn="l"/>
                <a:tab pos="857250" algn="l"/>
              </a:tabLst>
            </a:pPr>
            <a:r>
              <a:rPr lang="it-IT" altLang="it-IT" sz="2000">
                <a:solidFill>
                  <a:srgbClr val="DC0081"/>
                </a:solidFill>
              </a:rPr>
              <a:t>Informazione asimmetrica</a:t>
            </a:r>
            <a:r>
              <a:rPr lang="it-IT" altLang="it-IT" sz="2000">
                <a:solidFill>
                  <a:srgbClr val="000000"/>
                </a:solidFill>
              </a:rPr>
              <a:t>, ovvero quando i partecipanti allo scambio hanno informazioni differenti (p.e. compratore e venditore di un’auto usata; le parti in qualsiasi contratto).</a:t>
            </a:r>
          </a:p>
          <a:p>
            <a:pPr eaLnBrk="1" hangingPunct="1">
              <a:lnSpc>
                <a:spcPct val="80000"/>
              </a:lnSpc>
              <a:tabLst>
                <a:tab pos="333375" algn="l"/>
                <a:tab pos="857250" algn="l"/>
              </a:tabLst>
            </a:pPr>
            <a:r>
              <a:rPr lang="it-IT" altLang="it-IT" sz="2000">
                <a:solidFill>
                  <a:srgbClr val="000000"/>
                </a:solidFill>
              </a:rPr>
              <a:t>La presenza di ciascuno di questi fenomeni – tutti di manifesta rilevanza per il diritto - fa sì che il mercato determini un risultato </a:t>
            </a:r>
            <a:r>
              <a:rPr lang="it-IT" altLang="it-IT" sz="2000" u="sng">
                <a:solidFill>
                  <a:srgbClr val="000000"/>
                </a:solidFill>
              </a:rPr>
              <a:t>non ottimale</a:t>
            </a:r>
            <a:r>
              <a:rPr lang="it-IT" altLang="it-IT" sz="2000">
                <a:solidFill>
                  <a:srgbClr val="000000"/>
                </a:solidFill>
              </a:rPr>
              <a:t>.</a:t>
            </a:r>
          </a:p>
          <a:p>
            <a:pPr eaLnBrk="1" hangingPunct="1">
              <a:lnSpc>
                <a:spcPct val="80000"/>
              </a:lnSpc>
              <a:tabLst>
                <a:tab pos="333375" algn="l"/>
                <a:tab pos="857250" algn="l"/>
              </a:tabLst>
            </a:pPr>
            <a:r>
              <a:rPr lang="it-IT" altLang="it-IT" sz="2000">
                <a:solidFill>
                  <a:srgbClr val="000000"/>
                </a:solidFill>
              </a:rPr>
              <a:t>Pertanto, in presenza di un fallimento del mercato, il policy-maker può intervenire con regole ed istituzioni </a:t>
            </a:r>
            <a:r>
              <a:rPr lang="it-IT" altLang="it-IT" sz="2000" u="sng">
                <a:solidFill>
                  <a:srgbClr val="000000"/>
                </a:solidFill>
              </a:rPr>
              <a:t>non di mercato</a:t>
            </a:r>
            <a:r>
              <a:rPr lang="it-IT" altLang="it-IT" sz="2000">
                <a:solidFill>
                  <a:srgbClr val="000000"/>
                </a:solidFill>
              </a:rPr>
              <a:t> per migliorare il risultato dell’interazione tra gli agenti, avvicinando così l’esito efficiente.</a:t>
            </a:r>
          </a:p>
          <a:p>
            <a:pPr eaLnBrk="1" hangingPunct="1">
              <a:lnSpc>
                <a:spcPct val="80000"/>
              </a:lnSpc>
              <a:tabLst>
                <a:tab pos="333375" algn="l"/>
                <a:tab pos="857250" algn="l"/>
              </a:tabLst>
            </a:pPr>
            <a:r>
              <a:rPr lang="it-IT" altLang="it-IT" sz="2000">
                <a:solidFill>
                  <a:srgbClr val="000000"/>
                </a:solidFill>
              </a:rPr>
              <a:t>Non sempre però il policy-maker riesce nel suo intento (c.d. “fallimento dello Stato”): si scontra infatti con il problema informativo di Hayek.</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95">
                                            <p:txEl>
                                              <p:pRg st="0" end="0"/>
                                            </p:txEl>
                                          </p:spTgt>
                                        </p:tgtEl>
                                        <p:attrNameLst>
                                          <p:attrName>style.visibility</p:attrName>
                                        </p:attrNameLst>
                                      </p:cBhvr>
                                      <p:to>
                                        <p:strVal val="visible"/>
                                      </p:to>
                                    </p:set>
                                    <p:animEffect transition="in" filter="wipe(left)">
                                      <p:cBhvr>
                                        <p:cTn id="7" dur="500"/>
                                        <p:tgtEl>
                                          <p:spTgt spid="122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95">
                                            <p:txEl>
                                              <p:pRg st="1" end="1"/>
                                            </p:txEl>
                                          </p:spTgt>
                                        </p:tgtEl>
                                        <p:attrNameLst>
                                          <p:attrName>style.visibility</p:attrName>
                                        </p:attrNameLst>
                                      </p:cBhvr>
                                      <p:to>
                                        <p:strVal val="visible"/>
                                      </p:to>
                                    </p:set>
                                    <p:animEffect transition="in" filter="wipe(left)">
                                      <p:cBhvr>
                                        <p:cTn id="12" dur="500"/>
                                        <p:tgtEl>
                                          <p:spTgt spid="12295">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2295">
                                            <p:txEl>
                                              <p:pRg st="2" end="2"/>
                                            </p:txEl>
                                          </p:spTgt>
                                        </p:tgtEl>
                                        <p:attrNameLst>
                                          <p:attrName>style.visibility</p:attrName>
                                        </p:attrNameLst>
                                      </p:cBhvr>
                                      <p:to>
                                        <p:strVal val="visible"/>
                                      </p:to>
                                    </p:set>
                                    <p:animEffect transition="in" filter="wipe(left)">
                                      <p:cBhvr>
                                        <p:cTn id="15" dur="500"/>
                                        <p:tgtEl>
                                          <p:spTgt spid="12295">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2295">
                                            <p:txEl>
                                              <p:pRg st="3" end="3"/>
                                            </p:txEl>
                                          </p:spTgt>
                                        </p:tgtEl>
                                        <p:attrNameLst>
                                          <p:attrName>style.visibility</p:attrName>
                                        </p:attrNameLst>
                                      </p:cBhvr>
                                      <p:to>
                                        <p:strVal val="visible"/>
                                      </p:to>
                                    </p:set>
                                    <p:animEffect transition="in" filter="wipe(left)">
                                      <p:cBhvr>
                                        <p:cTn id="18" dur="500"/>
                                        <p:tgtEl>
                                          <p:spTgt spid="12295">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2295">
                                            <p:txEl>
                                              <p:pRg st="4" end="4"/>
                                            </p:txEl>
                                          </p:spTgt>
                                        </p:tgtEl>
                                        <p:attrNameLst>
                                          <p:attrName>style.visibility</p:attrName>
                                        </p:attrNameLst>
                                      </p:cBhvr>
                                      <p:to>
                                        <p:strVal val="visible"/>
                                      </p:to>
                                    </p:set>
                                    <p:animEffect transition="in" filter="wipe(left)">
                                      <p:cBhvr>
                                        <p:cTn id="21" dur="500"/>
                                        <p:tgtEl>
                                          <p:spTgt spid="12295">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2295">
                                            <p:txEl>
                                              <p:pRg st="5" end="5"/>
                                            </p:txEl>
                                          </p:spTgt>
                                        </p:tgtEl>
                                        <p:attrNameLst>
                                          <p:attrName>style.visibility</p:attrName>
                                        </p:attrNameLst>
                                      </p:cBhvr>
                                      <p:to>
                                        <p:strVal val="visible"/>
                                      </p:to>
                                    </p:set>
                                    <p:animEffect transition="in" filter="wipe(left)">
                                      <p:cBhvr>
                                        <p:cTn id="26" dur="500"/>
                                        <p:tgtEl>
                                          <p:spTgt spid="12295">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2295">
                                            <p:txEl>
                                              <p:pRg st="6" end="6"/>
                                            </p:txEl>
                                          </p:spTgt>
                                        </p:tgtEl>
                                        <p:attrNameLst>
                                          <p:attrName>style.visibility</p:attrName>
                                        </p:attrNameLst>
                                      </p:cBhvr>
                                      <p:to>
                                        <p:strVal val="visible"/>
                                      </p:to>
                                    </p:set>
                                    <p:animEffect transition="in" filter="wipe(left)">
                                      <p:cBhvr>
                                        <p:cTn id="31" dur="500"/>
                                        <p:tgtEl>
                                          <p:spTgt spid="12295">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2295">
                                            <p:txEl>
                                              <p:pRg st="7" end="7"/>
                                            </p:txEl>
                                          </p:spTgt>
                                        </p:tgtEl>
                                        <p:attrNameLst>
                                          <p:attrName>style.visibility</p:attrName>
                                        </p:attrNameLst>
                                      </p:cBhvr>
                                      <p:to>
                                        <p:strVal val="visible"/>
                                      </p:to>
                                    </p:set>
                                    <p:animEffect transition="in" filter="wipe(left)">
                                      <p:cBhvr>
                                        <p:cTn id="36" dur="500"/>
                                        <p:tgtEl>
                                          <p:spTgt spid="122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B9DDE1"/>
        </a:solidFill>
        <a:effectLst/>
      </p:bgPr>
    </p:bg>
    <p:spTree>
      <p:nvGrpSpPr>
        <p:cNvPr id="1" name=""/>
        <p:cNvGrpSpPr/>
        <p:nvPr/>
      </p:nvGrpSpPr>
      <p:grpSpPr>
        <a:xfrm>
          <a:off x="0" y="0"/>
          <a:ext cx="0" cy="0"/>
          <a:chOff x="0" y="0"/>
          <a:chExt cx="0" cy="0"/>
        </a:xfrm>
      </p:grpSpPr>
      <p:sp>
        <p:nvSpPr>
          <p:cNvPr id="130050" name="Line 2"/>
          <p:cNvSpPr>
            <a:spLocks noChangeShapeType="1"/>
          </p:cNvSpPr>
          <p:nvPr/>
        </p:nvSpPr>
        <p:spPr bwMode="auto">
          <a:xfrm flipV="1">
            <a:off x="1143000" y="990600"/>
            <a:ext cx="0" cy="480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1" name="Line 3"/>
          <p:cNvSpPr>
            <a:spLocks noChangeShapeType="1"/>
          </p:cNvSpPr>
          <p:nvPr/>
        </p:nvSpPr>
        <p:spPr bwMode="auto">
          <a:xfrm>
            <a:off x="1143000" y="5791200"/>
            <a:ext cx="5562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2" name="Line 4"/>
          <p:cNvSpPr>
            <a:spLocks noChangeShapeType="1"/>
          </p:cNvSpPr>
          <p:nvPr/>
        </p:nvSpPr>
        <p:spPr bwMode="auto">
          <a:xfrm>
            <a:off x="4191000" y="2133600"/>
            <a:ext cx="0" cy="36576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3" name="Line 5"/>
          <p:cNvSpPr>
            <a:spLocks noChangeShapeType="1"/>
          </p:cNvSpPr>
          <p:nvPr/>
        </p:nvSpPr>
        <p:spPr bwMode="auto">
          <a:xfrm>
            <a:off x="4953000" y="1905000"/>
            <a:ext cx="0" cy="38862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4" name="Line 6"/>
          <p:cNvSpPr>
            <a:spLocks noChangeShapeType="1"/>
          </p:cNvSpPr>
          <p:nvPr/>
        </p:nvSpPr>
        <p:spPr bwMode="auto">
          <a:xfrm>
            <a:off x="3429000" y="2514600"/>
            <a:ext cx="0" cy="32766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5" name="Text Box 7"/>
          <p:cNvSpPr txBox="1">
            <a:spLocks noChangeArrowheads="1"/>
          </p:cNvSpPr>
          <p:nvPr/>
        </p:nvSpPr>
        <p:spPr bwMode="auto">
          <a:xfrm>
            <a:off x="4038600" y="5791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1800"/>
              <a:t>W</a:t>
            </a:r>
            <a:r>
              <a:rPr lang="it-IT" altLang="it-IT" sz="1800" baseline="-25000"/>
              <a:t>0</a:t>
            </a:r>
          </a:p>
        </p:txBody>
      </p:sp>
      <p:sp>
        <p:nvSpPr>
          <p:cNvPr id="130056" name="Text Box 8"/>
          <p:cNvSpPr txBox="1">
            <a:spLocks noChangeArrowheads="1"/>
          </p:cNvSpPr>
          <p:nvPr/>
        </p:nvSpPr>
        <p:spPr bwMode="auto">
          <a:xfrm>
            <a:off x="4648200" y="5791200"/>
            <a:ext cx="769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1800"/>
              <a:t>W</a:t>
            </a:r>
            <a:r>
              <a:rPr lang="it-IT" altLang="it-IT" sz="1800" baseline="-25000"/>
              <a:t>0</a:t>
            </a:r>
            <a:r>
              <a:rPr lang="it-IT" altLang="it-IT" sz="1800"/>
              <a:t>+X</a:t>
            </a:r>
          </a:p>
        </p:txBody>
      </p:sp>
      <p:sp>
        <p:nvSpPr>
          <p:cNvPr id="130057" name="Text Box 9"/>
          <p:cNvSpPr txBox="1">
            <a:spLocks noChangeArrowheads="1"/>
          </p:cNvSpPr>
          <p:nvPr/>
        </p:nvSpPr>
        <p:spPr bwMode="auto">
          <a:xfrm>
            <a:off x="3048000" y="5791200"/>
            <a:ext cx="717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1800"/>
              <a:t>W</a:t>
            </a:r>
            <a:r>
              <a:rPr lang="it-IT" altLang="it-IT" sz="1800" baseline="-25000"/>
              <a:t>0</a:t>
            </a:r>
            <a:r>
              <a:rPr lang="it-IT" altLang="it-IT" sz="1800"/>
              <a:t>-X</a:t>
            </a:r>
          </a:p>
        </p:txBody>
      </p:sp>
      <p:sp>
        <p:nvSpPr>
          <p:cNvPr id="130058" name="Text Box 10"/>
          <p:cNvSpPr txBox="1">
            <a:spLocks noChangeArrowheads="1"/>
          </p:cNvSpPr>
          <p:nvPr/>
        </p:nvSpPr>
        <p:spPr bwMode="auto">
          <a:xfrm>
            <a:off x="6765925" y="5653088"/>
            <a:ext cx="1593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000"/>
              <a:t>Ricchezza, W</a:t>
            </a:r>
          </a:p>
        </p:txBody>
      </p:sp>
      <p:sp>
        <p:nvSpPr>
          <p:cNvPr id="130059" name="Text Box 11"/>
          <p:cNvSpPr txBox="1">
            <a:spLocks noChangeArrowheads="1"/>
          </p:cNvSpPr>
          <p:nvPr/>
        </p:nvSpPr>
        <p:spPr bwMode="auto">
          <a:xfrm>
            <a:off x="517525" y="547688"/>
            <a:ext cx="11414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000"/>
              <a:t>Utilità, U</a:t>
            </a:r>
          </a:p>
        </p:txBody>
      </p:sp>
      <p:sp>
        <p:nvSpPr>
          <p:cNvPr id="130060" name="Line 12"/>
          <p:cNvSpPr>
            <a:spLocks noChangeShapeType="1"/>
          </p:cNvSpPr>
          <p:nvPr/>
        </p:nvSpPr>
        <p:spPr bwMode="auto">
          <a:xfrm flipH="1">
            <a:off x="1143000" y="2133600"/>
            <a:ext cx="30480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61" name="Line 13"/>
          <p:cNvSpPr>
            <a:spLocks noChangeShapeType="1"/>
          </p:cNvSpPr>
          <p:nvPr/>
        </p:nvSpPr>
        <p:spPr bwMode="auto">
          <a:xfrm flipH="1">
            <a:off x="1143000" y="2514600"/>
            <a:ext cx="22860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62" name="Line 14"/>
          <p:cNvSpPr>
            <a:spLocks noChangeShapeType="1"/>
          </p:cNvSpPr>
          <p:nvPr/>
        </p:nvSpPr>
        <p:spPr bwMode="auto">
          <a:xfrm>
            <a:off x="1143000" y="1905000"/>
            <a:ext cx="38100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63" name="Arc 15"/>
          <p:cNvSpPr>
            <a:spLocks/>
          </p:cNvSpPr>
          <p:nvPr/>
        </p:nvSpPr>
        <p:spPr bwMode="auto">
          <a:xfrm flipH="1">
            <a:off x="1143000" y="1752600"/>
            <a:ext cx="5410200" cy="4038600"/>
          </a:xfrm>
          <a:custGeom>
            <a:avLst/>
            <a:gdLst>
              <a:gd name="T0" fmla="*/ 2147483646 w 21600"/>
              <a:gd name="T1" fmla="*/ 0 h 21577"/>
              <a:gd name="T2" fmla="*/ 2147483646 w 21600"/>
              <a:gd name="T3" fmla="*/ 2147483646 h 21577"/>
              <a:gd name="T4" fmla="*/ 0 w 21600"/>
              <a:gd name="T5" fmla="*/ 2147483646 h 21577"/>
              <a:gd name="T6" fmla="*/ 0 60000 65536"/>
              <a:gd name="T7" fmla="*/ 0 60000 65536"/>
              <a:gd name="T8" fmla="*/ 0 60000 65536"/>
            </a:gdLst>
            <a:ahLst/>
            <a:cxnLst>
              <a:cxn ang="T6">
                <a:pos x="T0" y="T1"/>
              </a:cxn>
              <a:cxn ang="T7">
                <a:pos x="T2" y="T3"/>
              </a:cxn>
              <a:cxn ang="T8">
                <a:pos x="T4" y="T5"/>
              </a:cxn>
            </a:cxnLst>
            <a:rect l="0" t="0" r="r" b="b"/>
            <a:pathLst>
              <a:path w="21600" h="21577" fill="none" extrusionOk="0">
                <a:moveTo>
                  <a:pt x="1000" y="0"/>
                </a:moveTo>
                <a:cubicBezTo>
                  <a:pt x="12528" y="535"/>
                  <a:pt x="21600" y="10036"/>
                  <a:pt x="21600" y="21577"/>
                </a:cubicBezTo>
              </a:path>
              <a:path w="21600" h="21577" stroke="0" extrusionOk="0">
                <a:moveTo>
                  <a:pt x="1000" y="0"/>
                </a:moveTo>
                <a:cubicBezTo>
                  <a:pt x="12528" y="535"/>
                  <a:pt x="21600" y="10036"/>
                  <a:pt x="21600" y="21577"/>
                </a:cubicBezTo>
                <a:lnTo>
                  <a:pt x="0" y="21577"/>
                </a:lnTo>
                <a:lnTo>
                  <a:pt x="1000" y="0"/>
                </a:lnTo>
                <a:close/>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0064" name="Text Box 16"/>
          <p:cNvSpPr txBox="1">
            <a:spLocks noChangeArrowheads="1"/>
          </p:cNvSpPr>
          <p:nvPr/>
        </p:nvSpPr>
        <p:spPr bwMode="auto">
          <a:xfrm>
            <a:off x="2362200" y="333375"/>
            <a:ext cx="6111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a:t>Funzione di utilità avversa al rischio</a:t>
            </a:r>
          </a:p>
        </p:txBody>
      </p:sp>
      <p:sp>
        <p:nvSpPr>
          <p:cNvPr id="130065" name="Text Box 17"/>
          <p:cNvSpPr txBox="1">
            <a:spLocks noChangeArrowheads="1"/>
          </p:cNvSpPr>
          <p:nvPr/>
        </p:nvSpPr>
        <p:spPr bwMode="auto">
          <a:xfrm>
            <a:off x="6400800" y="1474788"/>
            <a:ext cx="895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400"/>
              <a:t>U(W)</a:t>
            </a:r>
          </a:p>
        </p:txBody>
      </p:sp>
      <p:sp>
        <p:nvSpPr>
          <p:cNvPr id="130066" name="AutoShape 18"/>
          <p:cNvSpPr>
            <a:spLocks/>
          </p:cNvSpPr>
          <p:nvPr/>
        </p:nvSpPr>
        <p:spPr bwMode="auto">
          <a:xfrm>
            <a:off x="990600" y="1905000"/>
            <a:ext cx="76200" cy="228600"/>
          </a:xfrm>
          <a:prstGeom prst="leftBrace">
            <a:avLst>
              <a:gd name="adj1" fmla="val 25000"/>
              <a:gd name="adj2" fmla="val 50000"/>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latin typeface="Arial" panose="020B0604020202020204" pitchFamily="34" charset="0"/>
            </a:endParaRPr>
          </a:p>
        </p:txBody>
      </p:sp>
      <p:sp>
        <p:nvSpPr>
          <p:cNvPr id="130067" name="AutoShape 19"/>
          <p:cNvSpPr>
            <a:spLocks/>
          </p:cNvSpPr>
          <p:nvPr/>
        </p:nvSpPr>
        <p:spPr bwMode="auto">
          <a:xfrm>
            <a:off x="990600" y="2209800"/>
            <a:ext cx="76200" cy="304800"/>
          </a:xfrm>
          <a:prstGeom prst="leftBrace">
            <a:avLst>
              <a:gd name="adj1" fmla="val 33333"/>
              <a:gd name="adj2" fmla="val 50000"/>
            </a:avLst>
          </a:pr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latin typeface="Arial" panose="020B0604020202020204" pitchFamily="34" charset="0"/>
            </a:endParaRPr>
          </a:p>
        </p:txBody>
      </p:sp>
      <p:sp>
        <p:nvSpPr>
          <p:cNvPr id="130068" name="Text Box 20"/>
          <p:cNvSpPr txBox="1">
            <a:spLocks noChangeArrowheads="1"/>
          </p:cNvSpPr>
          <p:nvPr/>
        </p:nvSpPr>
        <p:spPr bwMode="auto">
          <a:xfrm>
            <a:off x="685800" y="1752600"/>
            <a:ext cx="344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400">
                <a:cs typeface="Times New Roman" panose="02020603050405020304" pitchFamily="18" charset="0"/>
              </a:rPr>
              <a:t>α</a:t>
            </a:r>
          </a:p>
        </p:txBody>
      </p:sp>
      <p:sp>
        <p:nvSpPr>
          <p:cNvPr id="130069" name="Text Box 21"/>
          <p:cNvSpPr txBox="1">
            <a:spLocks noChangeArrowheads="1"/>
          </p:cNvSpPr>
          <p:nvPr/>
        </p:nvSpPr>
        <p:spPr bwMode="auto">
          <a:xfrm>
            <a:off x="685800" y="2133600"/>
            <a:ext cx="339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400">
                <a:cs typeface="Times New Roman" panose="02020603050405020304" pitchFamily="18" charset="0"/>
              </a:rPr>
              <a:t>β</a:t>
            </a:r>
          </a:p>
        </p:txBody>
      </p:sp>
      <p:sp>
        <p:nvSpPr>
          <p:cNvPr id="130070" name="Rectangle 22"/>
          <p:cNvSpPr>
            <a:spLocks noChangeArrowheads="1"/>
          </p:cNvSpPr>
          <p:nvPr/>
        </p:nvSpPr>
        <p:spPr bwMode="auto">
          <a:xfrm>
            <a:off x="5638800" y="2971800"/>
            <a:ext cx="3271838" cy="1989138"/>
          </a:xfrm>
          <a:prstGeom prst="rect">
            <a:avLst/>
          </a:prstGeom>
          <a:solidFill>
            <a:srgbClr val="CCFFFF">
              <a:alpha val="50195"/>
            </a:srgbClr>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400">
                <a:cs typeface="Times New Roman" panose="02020603050405020304" pitchFamily="18" charset="0"/>
              </a:rPr>
              <a:t>α = U(W</a:t>
            </a:r>
            <a:r>
              <a:rPr lang="it-IT" altLang="it-IT" sz="2400" baseline="-20000">
                <a:cs typeface="Times New Roman" panose="02020603050405020304" pitchFamily="18" charset="0"/>
              </a:rPr>
              <a:t>0</a:t>
            </a:r>
            <a:r>
              <a:rPr lang="it-IT" altLang="it-IT" sz="2400">
                <a:cs typeface="Times New Roman" panose="02020603050405020304" pitchFamily="18" charset="0"/>
              </a:rPr>
              <a:t>+X) – U(W</a:t>
            </a:r>
            <a:r>
              <a:rPr lang="it-IT" altLang="it-IT" sz="2400" baseline="-25000">
                <a:cs typeface="Times New Roman" panose="02020603050405020304" pitchFamily="18" charset="0"/>
              </a:rPr>
              <a:t>0</a:t>
            </a:r>
            <a:r>
              <a:rPr lang="it-IT" altLang="it-IT" sz="2400">
                <a:cs typeface="Times New Roman" panose="02020603050405020304" pitchFamily="18" charset="0"/>
              </a:rPr>
              <a:t>)</a:t>
            </a:r>
          </a:p>
          <a:p>
            <a:pPr eaLnBrk="1" hangingPunct="1">
              <a:spcBef>
                <a:spcPct val="0"/>
              </a:spcBef>
              <a:buFontTx/>
              <a:buNone/>
            </a:pPr>
            <a:r>
              <a:rPr lang="it-IT" altLang="it-IT" sz="2400">
                <a:cs typeface="Times New Roman" panose="02020603050405020304" pitchFamily="18" charset="0"/>
              </a:rPr>
              <a:t>β = U (W</a:t>
            </a:r>
            <a:r>
              <a:rPr lang="it-IT" altLang="it-IT" sz="2400" baseline="-25000">
                <a:cs typeface="Times New Roman" panose="02020603050405020304" pitchFamily="18" charset="0"/>
              </a:rPr>
              <a:t>0</a:t>
            </a:r>
            <a:r>
              <a:rPr lang="it-IT" altLang="it-IT" sz="2400">
                <a:cs typeface="Times New Roman" panose="02020603050405020304" pitchFamily="18" charset="0"/>
              </a:rPr>
              <a:t>) – U(W</a:t>
            </a:r>
            <a:r>
              <a:rPr lang="it-IT" altLang="it-IT" sz="2400" baseline="-20000">
                <a:cs typeface="Times New Roman" panose="02020603050405020304" pitchFamily="18" charset="0"/>
              </a:rPr>
              <a:t>0 </a:t>
            </a:r>
            <a:r>
              <a:rPr lang="it-IT" altLang="it-IT" sz="2400">
                <a:cs typeface="Times New Roman" panose="02020603050405020304" pitchFamily="18" charset="0"/>
              </a:rPr>
              <a:t>– X)</a:t>
            </a:r>
          </a:p>
          <a:p>
            <a:pPr eaLnBrk="1" hangingPunct="1">
              <a:spcBef>
                <a:spcPct val="0"/>
              </a:spcBef>
              <a:buFontTx/>
              <a:buNone/>
            </a:pPr>
            <a:endParaRPr lang="it-IT" altLang="it-IT" sz="2400">
              <a:cs typeface="Times New Roman" panose="02020603050405020304" pitchFamily="18" charset="0"/>
            </a:endParaRPr>
          </a:p>
          <a:p>
            <a:pPr algn="ctr" eaLnBrk="1" hangingPunct="1">
              <a:spcBef>
                <a:spcPct val="0"/>
              </a:spcBef>
              <a:buFontTx/>
              <a:buNone/>
            </a:pPr>
            <a:r>
              <a:rPr lang="it-IT" altLang="it-IT" sz="2400">
                <a:cs typeface="Times New Roman" panose="02020603050405020304" pitchFamily="18" charset="0"/>
              </a:rPr>
              <a:t>Avversione al rischio: </a:t>
            </a:r>
          </a:p>
          <a:p>
            <a:pPr algn="ctr" eaLnBrk="1" hangingPunct="1">
              <a:spcBef>
                <a:spcPct val="0"/>
              </a:spcBef>
              <a:buFontTx/>
              <a:buNone/>
            </a:pPr>
            <a:r>
              <a:rPr lang="it-IT" altLang="it-IT" sz="2800">
                <a:cs typeface="Times New Roman" panose="02020603050405020304" pitchFamily="18" charset="0"/>
              </a:rPr>
              <a:t>β &gt;</a:t>
            </a:r>
            <a:r>
              <a:rPr lang="it-IT" altLang="it-IT" sz="2400">
                <a:cs typeface="Times New Roman" panose="02020603050405020304" pitchFamily="18" charset="0"/>
              </a:rPr>
              <a:t> </a:t>
            </a:r>
            <a:r>
              <a:rPr lang="it-IT" altLang="it-IT" sz="2800">
                <a:cs typeface="Times New Roman" panose="02020603050405020304" pitchFamily="18" charset="0"/>
              </a:rPr>
              <a:t>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969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970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970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9702"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9703"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29704" name="Rectangle 8"/>
          <p:cNvSpPr>
            <a:spLocks noGrp="1" noChangeArrowheads="1"/>
          </p:cNvSpPr>
          <p:nvPr>
            <p:ph type="title"/>
          </p:nvPr>
        </p:nvSpPr>
        <p:spPr>
          <a:xfrm>
            <a:off x="228600" y="381000"/>
            <a:ext cx="8686800" cy="533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L’equilibrio di mercato è efficiente?</a:t>
            </a:r>
          </a:p>
        </p:txBody>
      </p:sp>
      <p:sp>
        <p:nvSpPr>
          <p:cNvPr id="16393" name="Rectangle 9"/>
          <p:cNvSpPr>
            <a:spLocks noGrp="1" noChangeArrowheads="1"/>
          </p:cNvSpPr>
          <p:nvPr>
            <p:ph type="body" idx="1"/>
          </p:nvPr>
        </p:nvSpPr>
        <p:spPr>
          <a:xfrm>
            <a:off x="304800" y="1143000"/>
            <a:ext cx="8686800" cy="5105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738188" algn="l"/>
              </a:tabLst>
            </a:pPr>
            <a:r>
              <a:rPr lang="it-IT" altLang="it-IT" sz="2800" u="sng"/>
              <a:t>Problema</a:t>
            </a:r>
            <a:r>
              <a:rPr lang="it-IT" altLang="it-IT" sz="2800"/>
              <a:t>: dobbiamo dimostrare che la coppia quantità/prezzo di equilibrio è ottimale rispetto al benessere totale dei partecipanti al mercato.</a:t>
            </a:r>
          </a:p>
          <a:p>
            <a:pPr lvl="1" eaLnBrk="1" hangingPunct="1">
              <a:lnSpc>
                <a:spcPct val="90000"/>
              </a:lnSpc>
              <a:tabLst>
                <a:tab pos="738188" algn="l"/>
              </a:tabLst>
            </a:pPr>
            <a:r>
              <a:rPr lang="it-IT" altLang="it-IT" sz="2400" u="sng"/>
              <a:t>Cosa sappiamo</a:t>
            </a:r>
            <a:r>
              <a:rPr lang="it-IT" altLang="it-IT" sz="2400"/>
              <a:t>: compratori e venditori beneficiano dal partecipare al mercato (</a:t>
            </a:r>
            <a:r>
              <a:rPr lang="it-IT" altLang="it-IT" sz="2400">
                <a:solidFill>
                  <a:schemeClr val="accent2"/>
                </a:solidFill>
              </a:rPr>
              <a:t>principio dei vantaggi dello scambio</a:t>
            </a:r>
            <a:r>
              <a:rPr lang="it-IT" altLang="it-IT" sz="2400"/>
              <a:t>).</a:t>
            </a:r>
          </a:p>
          <a:p>
            <a:pPr lvl="1" eaLnBrk="1" hangingPunct="1">
              <a:lnSpc>
                <a:spcPct val="90000"/>
              </a:lnSpc>
              <a:tabLst>
                <a:tab pos="738188" algn="l"/>
              </a:tabLst>
            </a:pPr>
            <a:r>
              <a:rPr lang="it-IT" altLang="it-IT" sz="2400" u="sng"/>
              <a:t>Cosa dobbiamo dimostrare</a:t>
            </a:r>
            <a:r>
              <a:rPr lang="it-IT" altLang="it-IT" sz="2400"/>
              <a:t>: l’equilibrio del mercato </a:t>
            </a:r>
            <a:r>
              <a:rPr lang="it-IT" altLang="it-IT" sz="2400" i="1"/>
              <a:t>perfettamente concorrenziale</a:t>
            </a:r>
            <a:r>
              <a:rPr lang="it-IT" altLang="it-IT" sz="2400"/>
              <a:t> </a:t>
            </a:r>
            <a:r>
              <a:rPr lang="it-IT" altLang="it-IT" sz="2400">
                <a:solidFill>
                  <a:schemeClr val="accent2"/>
                </a:solidFill>
              </a:rPr>
              <a:t>massimizza</a:t>
            </a:r>
            <a:r>
              <a:rPr lang="it-IT" altLang="it-IT" sz="2400"/>
              <a:t> il benessere totale di compratori e venditori.</a:t>
            </a:r>
          </a:p>
          <a:p>
            <a:pPr lvl="1" eaLnBrk="1" hangingPunct="1">
              <a:lnSpc>
                <a:spcPct val="90000"/>
              </a:lnSpc>
              <a:tabLst>
                <a:tab pos="738188" algn="l"/>
              </a:tabLst>
            </a:pPr>
            <a:r>
              <a:rPr lang="it-IT" altLang="it-IT" sz="2400"/>
              <a:t>In pratica, dobbiamo dimostrare la validità del </a:t>
            </a:r>
            <a:r>
              <a:rPr lang="it-IT" altLang="it-IT" sz="2400">
                <a:solidFill>
                  <a:schemeClr val="accent2"/>
                </a:solidFill>
              </a:rPr>
              <a:t>principio della mano invisibile</a:t>
            </a:r>
            <a:r>
              <a:rPr lang="it-IT" altLang="it-IT" sz="2400"/>
              <a:t> di Adam Smith </a:t>
            </a:r>
          </a:p>
          <a:p>
            <a:pPr eaLnBrk="1" hangingPunct="1">
              <a:lnSpc>
                <a:spcPct val="90000"/>
              </a:lnSpc>
              <a:tabLst>
                <a:tab pos="738188" algn="l"/>
              </a:tabLst>
            </a:pPr>
            <a:r>
              <a:rPr lang="it-IT" altLang="it-IT" sz="2800"/>
              <a:t>Per fare ciò occorre entrare nel campo dell’</a:t>
            </a:r>
            <a:r>
              <a:rPr lang="it-IT" altLang="it-IT" sz="2800">
                <a:solidFill>
                  <a:schemeClr val="accent2"/>
                </a:solidFill>
              </a:rPr>
              <a:t>economia del benessere</a:t>
            </a:r>
            <a:r>
              <a:rPr lang="it-IT" altLang="it-IT" sz="2800"/>
              <a:t> (</a:t>
            </a:r>
            <a:r>
              <a:rPr lang="it-IT" altLang="it-IT" sz="2800" i="1"/>
              <a:t>welfare economics</a:t>
            </a:r>
            <a:r>
              <a:rPr lang="it-IT" altLang="it-IT" sz="280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393">
                                            <p:txEl>
                                              <p:pRg st="0" end="0"/>
                                            </p:txEl>
                                          </p:spTgt>
                                        </p:tgtEl>
                                        <p:attrNameLst>
                                          <p:attrName>style.visibility</p:attrName>
                                        </p:attrNameLst>
                                      </p:cBhvr>
                                      <p:to>
                                        <p:strVal val="visible"/>
                                      </p:to>
                                    </p:set>
                                    <p:animEffect transition="in" filter="wipe(left)">
                                      <p:cBhvr>
                                        <p:cTn id="7" dur="500"/>
                                        <p:tgtEl>
                                          <p:spTgt spid="1639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6393">
                                            <p:txEl>
                                              <p:pRg st="1" end="1"/>
                                            </p:txEl>
                                          </p:spTgt>
                                        </p:tgtEl>
                                        <p:attrNameLst>
                                          <p:attrName>style.visibility</p:attrName>
                                        </p:attrNameLst>
                                      </p:cBhvr>
                                      <p:to>
                                        <p:strVal val="visible"/>
                                      </p:to>
                                    </p:set>
                                    <p:animEffect transition="in" filter="wipe(left)">
                                      <p:cBhvr>
                                        <p:cTn id="10" dur="500"/>
                                        <p:tgtEl>
                                          <p:spTgt spid="1639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6393">
                                            <p:txEl>
                                              <p:pRg st="2" end="2"/>
                                            </p:txEl>
                                          </p:spTgt>
                                        </p:tgtEl>
                                        <p:attrNameLst>
                                          <p:attrName>style.visibility</p:attrName>
                                        </p:attrNameLst>
                                      </p:cBhvr>
                                      <p:to>
                                        <p:strVal val="visible"/>
                                      </p:to>
                                    </p:set>
                                    <p:animEffect transition="in" filter="wipe(left)">
                                      <p:cBhvr>
                                        <p:cTn id="13" dur="500"/>
                                        <p:tgtEl>
                                          <p:spTgt spid="1639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6393">
                                            <p:txEl>
                                              <p:pRg st="3" end="3"/>
                                            </p:txEl>
                                          </p:spTgt>
                                        </p:tgtEl>
                                        <p:attrNameLst>
                                          <p:attrName>style.visibility</p:attrName>
                                        </p:attrNameLst>
                                      </p:cBhvr>
                                      <p:to>
                                        <p:strVal val="visible"/>
                                      </p:to>
                                    </p:set>
                                    <p:animEffect transition="in" filter="wipe(left)">
                                      <p:cBhvr>
                                        <p:cTn id="16" dur="500"/>
                                        <p:tgtEl>
                                          <p:spTgt spid="1639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6393">
                                            <p:txEl>
                                              <p:pRg st="4" end="4"/>
                                            </p:txEl>
                                          </p:spTgt>
                                        </p:tgtEl>
                                        <p:attrNameLst>
                                          <p:attrName>style.visibility</p:attrName>
                                        </p:attrNameLst>
                                      </p:cBhvr>
                                      <p:to>
                                        <p:strVal val="visible"/>
                                      </p:to>
                                    </p:set>
                                    <p:animEffect transition="in" filter="wipe(left)">
                                      <p:cBhvr>
                                        <p:cTn id="21" dur="500"/>
                                        <p:tgtEl>
                                          <p:spTgt spid="1639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174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174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174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1750"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1751"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1752" name="Rectangle 8"/>
          <p:cNvSpPr>
            <a:spLocks noGrp="1" noChangeArrowheads="1"/>
          </p:cNvSpPr>
          <p:nvPr>
            <p:ph type="title"/>
          </p:nvPr>
        </p:nvSpPr>
        <p:spPr>
          <a:xfrm>
            <a:off x="1692275" y="404813"/>
            <a:ext cx="5616575" cy="457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Economia del benessere</a:t>
            </a:r>
          </a:p>
        </p:txBody>
      </p:sp>
      <p:sp>
        <p:nvSpPr>
          <p:cNvPr id="18441" name="Rectangle 9"/>
          <p:cNvSpPr>
            <a:spLocks noGrp="1" noChangeArrowheads="1"/>
          </p:cNvSpPr>
          <p:nvPr>
            <p:ph type="body" idx="1"/>
          </p:nvPr>
        </p:nvSpPr>
        <p:spPr>
          <a:xfrm>
            <a:off x="179388" y="2349500"/>
            <a:ext cx="8964612" cy="410527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738188" algn="l"/>
              </a:tabLst>
            </a:pPr>
            <a:r>
              <a:rPr lang="it-IT" altLang="it-IT" sz="2400"/>
              <a:t>Il fondatore è A.C. Pigou 1920, ma l’ispirazione originaria è del suo maestro a Cambridge Alfred Marshall (1890).</a:t>
            </a:r>
            <a:r>
              <a:rPr lang="it-IT" altLang="it-IT" sz="2800"/>
              <a:t> </a:t>
            </a:r>
          </a:p>
          <a:p>
            <a:pPr eaLnBrk="1" hangingPunct="1">
              <a:lnSpc>
                <a:spcPct val="90000"/>
              </a:lnSpc>
              <a:tabLst>
                <a:tab pos="738188" algn="l"/>
              </a:tabLst>
            </a:pPr>
            <a:r>
              <a:rPr lang="it-IT" altLang="it-IT" sz="2400"/>
              <a:t>Misuriamo il benessere dei partecipanti al mercato </a:t>
            </a:r>
          </a:p>
          <a:p>
            <a:pPr eaLnBrk="1" hangingPunct="1">
              <a:lnSpc>
                <a:spcPct val="90000"/>
              </a:lnSpc>
              <a:buFontTx/>
              <a:buNone/>
              <a:tabLst>
                <a:tab pos="738188" algn="l"/>
              </a:tabLst>
            </a:pPr>
            <a:r>
              <a:rPr lang="it-IT" altLang="it-IT" sz="2400"/>
              <a:t>	attraverso il concetto di surplus o rendita:</a:t>
            </a:r>
          </a:p>
          <a:p>
            <a:pPr lvl="1" eaLnBrk="1" hangingPunct="1">
              <a:lnSpc>
                <a:spcPct val="90000"/>
              </a:lnSpc>
              <a:tabLst>
                <a:tab pos="738188" algn="l"/>
              </a:tabLst>
            </a:pPr>
            <a:r>
              <a:rPr lang="it-IT" altLang="it-IT" sz="2400"/>
              <a:t>Il </a:t>
            </a:r>
            <a:r>
              <a:rPr lang="it-IT" altLang="it-IT" sz="2400" i="1">
                <a:solidFill>
                  <a:schemeClr val="accent2"/>
                </a:solidFill>
              </a:rPr>
              <a:t>surplus del consumatore</a:t>
            </a:r>
            <a:r>
              <a:rPr lang="it-IT" altLang="it-IT" sz="2400"/>
              <a:t> (CS) misura il benessere dal punto di vista dei compratori.</a:t>
            </a:r>
          </a:p>
          <a:p>
            <a:pPr lvl="1" eaLnBrk="1" hangingPunct="1">
              <a:lnSpc>
                <a:spcPct val="90000"/>
              </a:lnSpc>
              <a:tabLst>
                <a:tab pos="738188" algn="l"/>
              </a:tabLst>
            </a:pPr>
            <a:r>
              <a:rPr lang="it-IT" altLang="it-IT" sz="2400"/>
              <a:t>Il </a:t>
            </a:r>
            <a:r>
              <a:rPr lang="it-IT" altLang="it-IT" sz="2400" i="1">
                <a:solidFill>
                  <a:schemeClr val="accent2"/>
                </a:solidFill>
              </a:rPr>
              <a:t>surplus del produttore</a:t>
            </a:r>
            <a:r>
              <a:rPr lang="it-IT" altLang="it-IT" sz="2400"/>
              <a:t> (PS) misura il benessere dal punto di vista dei venditori.</a:t>
            </a:r>
          </a:p>
          <a:p>
            <a:pPr lvl="1" eaLnBrk="1" hangingPunct="1">
              <a:lnSpc>
                <a:spcPct val="90000"/>
              </a:lnSpc>
              <a:tabLst>
                <a:tab pos="738188" algn="l"/>
              </a:tabLst>
            </a:pPr>
            <a:r>
              <a:rPr lang="it-IT" altLang="it-IT" sz="2400"/>
              <a:t>N.b.: entrambe sono misure </a:t>
            </a:r>
            <a:r>
              <a:rPr lang="it-IT" altLang="it-IT" sz="2400" u="sng"/>
              <a:t>monetarie</a:t>
            </a:r>
            <a:r>
              <a:rPr lang="it-IT" altLang="it-IT" sz="2400"/>
              <a:t> del benessere, per cui grazie ad esse il benessere viene calcolato in €, £ o $.</a:t>
            </a:r>
          </a:p>
        </p:txBody>
      </p:sp>
      <p:pic>
        <p:nvPicPr>
          <p:cNvPr id="31754" name="Picture 10" descr="Photo of A.C.Pigo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8575" y="0"/>
            <a:ext cx="1495425"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5" name="Picture 11" descr="marsh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446213"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6" name="Text Box 12"/>
          <p:cNvSpPr txBox="1">
            <a:spLocks noChangeArrowheads="1"/>
          </p:cNvSpPr>
          <p:nvPr/>
        </p:nvSpPr>
        <p:spPr bwMode="auto">
          <a:xfrm>
            <a:off x="1476375" y="1125538"/>
            <a:ext cx="6480175"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90000"/>
              </a:lnSpc>
            </a:pPr>
            <a:r>
              <a:rPr lang="it-IT" altLang="it-IT" sz="2400"/>
              <a:t> E’ una branca dell’economia che si occupa di analizzare come l’allocazione delle risorse influenza il benessere degli agenti.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41">
                                            <p:txEl>
                                              <p:pRg st="0" end="0"/>
                                            </p:txEl>
                                          </p:spTgt>
                                        </p:tgtEl>
                                        <p:attrNameLst>
                                          <p:attrName>style.visibility</p:attrName>
                                        </p:attrNameLst>
                                      </p:cBhvr>
                                      <p:to>
                                        <p:strVal val="visible"/>
                                      </p:to>
                                    </p:set>
                                    <p:animEffect transition="in" filter="wipe(left)">
                                      <p:cBhvr>
                                        <p:cTn id="7" dur="500"/>
                                        <p:tgtEl>
                                          <p:spTgt spid="1844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41">
                                            <p:txEl>
                                              <p:pRg st="1" end="1"/>
                                            </p:txEl>
                                          </p:spTgt>
                                        </p:tgtEl>
                                        <p:attrNameLst>
                                          <p:attrName>style.visibility</p:attrName>
                                        </p:attrNameLst>
                                      </p:cBhvr>
                                      <p:to>
                                        <p:strVal val="visible"/>
                                      </p:to>
                                    </p:set>
                                    <p:animEffect transition="in" filter="wipe(left)">
                                      <p:cBhvr>
                                        <p:cTn id="12" dur="500"/>
                                        <p:tgtEl>
                                          <p:spTgt spid="1844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41">
                                            <p:txEl>
                                              <p:pRg st="2" end="2"/>
                                            </p:txEl>
                                          </p:spTgt>
                                        </p:tgtEl>
                                        <p:attrNameLst>
                                          <p:attrName>style.visibility</p:attrName>
                                        </p:attrNameLst>
                                      </p:cBhvr>
                                      <p:to>
                                        <p:strVal val="visible"/>
                                      </p:to>
                                    </p:set>
                                    <p:animEffect transition="in" filter="wipe(left)">
                                      <p:cBhvr>
                                        <p:cTn id="17" dur="500"/>
                                        <p:tgtEl>
                                          <p:spTgt spid="18441">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8441">
                                            <p:txEl>
                                              <p:pRg st="3" end="3"/>
                                            </p:txEl>
                                          </p:spTgt>
                                        </p:tgtEl>
                                        <p:attrNameLst>
                                          <p:attrName>style.visibility</p:attrName>
                                        </p:attrNameLst>
                                      </p:cBhvr>
                                      <p:to>
                                        <p:strVal val="visible"/>
                                      </p:to>
                                    </p:set>
                                    <p:animEffect transition="in" filter="wipe(left)">
                                      <p:cBhvr>
                                        <p:cTn id="20" dur="500"/>
                                        <p:tgtEl>
                                          <p:spTgt spid="18441">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8441">
                                            <p:txEl>
                                              <p:pRg st="4" end="4"/>
                                            </p:txEl>
                                          </p:spTgt>
                                        </p:tgtEl>
                                        <p:attrNameLst>
                                          <p:attrName>style.visibility</p:attrName>
                                        </p:attrNameLst>
                                      </p:cBhvr>
                                      <p:to>
                                        <p:strVal val="visible"/>
                                      </p:to>
                                    </p:set>
                                    <p:animEffect transition="in" filter="wipe(left)">
                                      <p:cBhvr>
                                        <p:cTn id="23" dur="500"/>
                                        <p:tgtEl>
                                          <p:spTgt spid="18441">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8441">
                                            <p:txEl>
                                              <p:pRg st="5" end="5"/>
                                            </p:txEl>
                                          </p:spTgt>
                                        </p:tgtEl>
                                        <p:attrNameLst>
                                          <p:attrName>style.visibility</p:attrName>
                                        </p:attrNameLst>
                                      </p:cBhvr>
                                      <p:to>
                                        <p:strVal val="visible"/>
                                      </p:to>
                                    </p:set>
                                    <p:animEffect transition="in" filter="wipe(left)">
                                      <p:cBhvr>
                                        <p:cTn id="26" dur="500"/>
                                        <p:tgtEl>
                                          <p:spTgt spid="1844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379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379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379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3798"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3799"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80000"/>
              </a:lnSpc>
              <a:buClr>
                <a:schemeClr val="hlink"/>
              </a:buClr>
              <a:buSzPct val="75000"/>
              <a:buFont typeface="Monotype Sorts" pitchFamily="2" charset="2"/>
              <a:buChar char="n"/>
            </a:pPr>
            <a:endParaRPr lang="en-US" altLang="en-US" sz="2000">
              <a:solidFill>
                <a:srgbClr val="000000"/>
              </a:solidFill>
            </a:endParaRPr>
          </a:p>
        </p:txBody>
      </p:sp>
      <p:sp>
        <p:nvSpPr>
          <p:cNvPr id="33800" name="Rectangle 8"/>
          <p:cNvSpPr>
            <a:spLocks noGrp="1" noChangeArrowheads="1"/>
          </p:cNvSpPr>
          <p:nvPr>
            <p:ph type="title"/>
          </p:nvPr>
        </p:nvSpPr>
        <p:spPr>
          <a:xfrm>
            <a:off x="685800" y="22860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it-IT" sz="3600"/>
              <a:t>La disponibilità a pagare</a:t>
            </a:r>
          </a:p>
        </p:txBody>
      </p:sp>
      <p:sp>
        <p:nvSpPr>
          <p:cNvPr id="20489" name="Rectangle 9"/>
          <p:cNvSpPr>
            <a:spLocks noGrp="1" noChangeArrowheads="1"/>
          </p:cNvSpPr>
          <p:nvPr>
            <p:ph type="body" idx="1"/>
          </p:nvPr>
        </p:nvSpPr>
        <p:spPr>
          <a:xfrm>
            <a:off x="304800" y="1371600"/>
            <a:ext cx="8686800" cy="4343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tabLst>
                <a:tab pos="738188" algn="l"/>
              </a:tabLst>
            </a:pPr>
            <a:r>
              <a:rPr lang="it-IT" altLang="it-IT" sz="2800" i="1">
                <a:solidFill>
                  <a:schemeClr val="accent2"/>
                </a:solidFill>
              </a:rPr>
              <a:t>Disponibilità a pagare</a:t>
            </a:r>
            <a:r>
              <a:rPr lang="it-IT" altLang="it-IT" sz="2800"/>
              <a:t>: è il prezzo massimo che un compratore è disposto a (nel senso che </a:t>
            </a:r>
            <a:r>
              <a:rPr lang="it-IT" altLang="it-IT" sz="2800" i="1"/>
              <a:t>vuole e può</a:t>
            </a:r>
            <a:r>
              <a:rPr lang="it-IT" altLang="it-IT" sz="2800"/>
              <a:t>) pagare per un certo bene o servizio.</a:t>
            </a:r>
          </a:p>
          <a:p>
            <a:pPr eaLnBrk="1" hangingPunct="1">
              <a:tabLst>
                <a:tab pos="738188" algn="l"/>
              </a:tabLst>
            </a:pPr>
            <a:r>
              <a:rPr lang="it-IT" altLang="it-IT" sz="2800"/>
              <a:t>Misura il valore effettivo del bene in questione per quel compratore.</a:t>
            </a:r>
          </a:p>
          <a:p>
            <a:pPr eaLnBrk="1" hangingPunct="1">
              <a:tabLst>
                <a:tab pos="738188" algn="l"/>
              </a:tabLst>
            </a:pPr>
            <a:r>
              <a:rPr lang="it-IT" altLang="it-IT" sz="2800"/>
              <a:t>Cosa determina tale disponibilità? Ovviamente, i benefici che il consumatore si aspetta di ricevere da quel bene.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9">
                                            <p:txEl>
                                              <p:pRg st="0" end="0"/>
                                            </p:txEl>
                                          </p:spTgt>
                                        </p:tgtEl>
                                        <p:attrNameLst>
                                          <p:attrName>style.visibility</p:attrName>
                                        </p:attrNameLst>
                                      </p:cBhvr>
                                      <p:to>
                                        <p:strVal val="visible"/>
                                      </p:to>
                                    </p:set>
                                    <p:animEffect transition="in" filter="wipe(left)">
                                      <p:cBhvr>
                                        <p:cTn id="7" dur="500"/>
                                        <p:tgtEl>
                                          <p:spTgt spid="2048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9">
                                            <p:txEl>
                                              <p:pRg st="1" end="1"/>
                                            </p:txEl>
                                          </p:spTgt>
                                        </p:tgtEl>
                                        <p:attrNameLst>
                                          <p:attrName>style.visibility</p:attrName>
                                        </p:attrNameLst>
                                      </p:cBhvr>
                                      <p:to>
                                        <p:strVal val="visible"/>
                                      </p:to>
                                    </p:set>
                                    <p:animEffect transition="in" filter="wipe(left)">
                                      <p:cBhvr>
                                        <p:cTn id="12" dur="500"/>
                                        <p:tgtEl>
                                          <p:spTgt spid="2048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489">
                                            <p:txEl>
                                              <p:pRg st="2" end="2"/>
                                            </p:txEl>
                                          </p:spTgt>
                                        </p:tgtEl>
                                        <p:attrNameLst>
                                          <p:attrName>style.visibility</p:attrName>
                                        </p:attrNameLst>
                                      </p:cBhvr>
                                      <p:to>
                                        <p:strVal val="visible"/>
                                      </p:to>
                                    </p:set>
                                    <p:animEffect transition="in" filter="wipe(left)">
                                      <p:cBhvr>
                                        <p:cTn id="17" dur="500"/>
                                        <p:tgtEl>
                                          <p:spTgt spid="2048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9" grpId="0" build="p" autoUpdateAnimBg="0"/>
    </p:bld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80000"/>
          </a:lnSpc>
          <a:spcBef>
            <a:spcPct val="20000"/>
          </a:spcBef>
          <a:spcAft>
            <a:spcPct val="0"/>
          </a:spcAft>
          <a:buClr>
            <a:schemeClr val="hlink"/>
          </a:buClr>
          <a:buSzPct val="75000"/>
          <a:buFont typeface="Monotype Sorts" pitchFamily="2" charset="2"/>
          <a:buChar char="n"/>
          <a:tabLst>
            <a:tab pos="735013" algn="l"/>
          </a:tabLst>
          <a:defRPr kumimoji="0" lang="it-IT" altLang="it-IT" sz="2000" b="0" i="0" u="none" strike="noStrike" cap="none" normalizeH="0" baseline="0" smtClean="0">
            <a:ln>
              <a:noFill/>
            </a:ln>
            <a:solidFill>
              <a:srgbClr val="000000"/>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80000"/>
          </a:lnSpc>
          <a:spcBef>
            <a:spcPct val="20000"/>
          </a:spcBef>
          <a:spcAft>
            <a:spcPct val="0"/>
          </a:spcAft>
          <a:buClr>
            <a:schemeClr val="hlink"/>
          </a:buClr>
          <a:buSzPct val="75000"/>
          <a:buFont typeface="Monotype Sorts" pitchFamily="2" charset="2"/>
          <a:buChar char="n"/>
          <a:tabLst>
            <a:tab pos="735013" algn="l"/>
          </a:tabLst>
          <a:defRPr kumimoji="0" lang="it-IT" altLang="it-IT" sz="2000" b="0" i="0" u="none" strike="noStrike" cap="none" normalizeH="0" baseline="0" smtClean="0">
            <a:ln>
              <a:noFill/>
            </a:ln>
            <a:solidFill>
              <a:srgbClr val="000000"/>
            </a:solidFill>
            <a:effectLst/>
            <a:latin typeface="Arial" panose="020B0604020202020204" pitchFamily="34" charset="0"/>
            <a:cs typeface="Arial" panose="020B0604020202020204" pitchFamily="34" charset="0"/>
          </a:defRPr>
        </a:defPPr>
      </a:lst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ankiw">
  <a:themeElements>
    <a:clrScheme name="">
      <a:dk1>
        <a:srgbClr val="790015"/>
      </a:dk1>
      <a:lt1>
        <a:srgbClr val="F6BF69"/>
      </a:lt1>
      <a:dk2>
        <a:srgbClr val="6E0043"/>
      </a:dk2>
      <a:lt2>
        <a:srgbClr val="EF9100"/>
      </a:lt2>
      <a:accent1>
        <a:srgbClr val="00B7A5"/>
      </a:accent1>
      <a:accent2>
        <a:srgbClr val="618FFD"/>
      </a:accent2>
      <a:accent3>
        <a:srgbClr val="FADCB9"/>
      </a:accent3>
      <a:accent4>
        <a:srgbClr val="660010"/>
      </a:accent4>
      <a:accent5>
        <a:srgbClr val="AAD8CF"/>
      </a:accent5>
      <a:accent6>
        <a:srgbClr val="5781E5"/>
      </a:accent6>
      <a:hlink>
        <a:srgbClr val="F76681"/>
      </a:hlink>
      <a:folHlink>
        <a:srgbClr val="FDE3BA"/>
      </a:folHlink>
    </a:clrScheme>
    <a:fontScheme name="!mankiw">
      <a:majorFont>
        <a:latin typeface="Arial"/>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80000"/>
          </a:lnSpc>
          <a:spcBef>
            <a:spcPct val="20000"/>
          </a:spcBef>
          <a:spcAft>
            <a:spcPct val="0"/>
          </a:spcAft>
          <a:buClr>
            <a:schemeClr val="hlink"/>
          </a:buClr>
          <a:buSzPct val="75000"/>
          <a:buFont typeface="Monotype Sorts" pitchFamily="2" charset="2"/>
          <a:buChar char="n"/>
          <a:tabLst>
            <a:tab pos="735013" algn="l"/>
          </a:tabLst>
          <a:defRPr kumimoji="0" lang="it-IT" altLang="it-IT" sz="2000" b="0" i="0" u="none" strike="noStrike" cap="none" normalizeH="0" baseline="0" smtClean="0">
            <a:ln>
              <a:noFill/>
            </a:ln>
            <a:solidFill>
              <a:srgbClr val="000000"/>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80000"/>
          </a:lnSpc>
          <a:spcBef>
            <a:spcPct val="20000"/>
          </a:spcBef>
          <a:spcAft>
            <a:spcPct val="0"/>
          </a:spcAft>
          <a:buClr>
            <a:schemeClr val="hlink"/>
          </a:buClr>
          <a:buSzPct val="75000"/>
          <a:buFont typeface="Monotype Sorts" pitchFamily="2" charset="2"/>
          <a:buChar char="n"/>
          <a:tabLst>
            <a:tab pos="735013" algn="l"/>
          </a:tabLst>
          <a:defRPr kumimoji="0" lang="it-IT" altLang="it-IT" sz="2000" b="0" i="0" u="none" strike="noStrike" cap="none" normalizeH="0" baseline="0" smtClean="0">
            <a:ln>
              <a:noFill/>
            </a:ln>
            <a:solidFill>
              <a:srgbClr val="000000"/>
            </a:solidFill>
            <a:effectLst/>
            <a:latin typeface="Arial" panose="020B0604020202020204" pitchFamily="34" charset="0"/>
            <a:cs typeface="Arial" panose="020B0604020202020204" pitchFamily="34" charset="0"/>
          </a:defRPr>
        </a:defPPr>
      </a:lstStyle>
    </a:lnDef>
  </a:objectDefaults>
  <a:extraClrSchemeLst>
    <a:extraClrScheme>
      <a:clrScheme name="!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Struttura predefinita">
  <a:themeElements>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80000"/>
          </a:lnSpc>
          <a:spcBef>
            <a:spcPct val="20000"/>
          </a:spcBef>
          <a:spcAft>
            <a:spcPct val="0"/>
          </a:spcAft>
          <a:buClr>
            <a:schemeClr val="hlink"/>
          </a:buClr>
          <a:buSzPct val="75000"/>
          <a:buFont typeface="Monotype Sorts" pitchFamily="2" charset="2"/>
          <a:buChar char="n"/>
          <a:tabLst>
            <a:tab pos="735013" algn="l"/>
          </a:tabLst>
          <a:defRPr kumimoji="0" lang="it-IT" altLang="it-IT" sz="2000" b="0" i="0" u="none" strike="noStrike" cap="none" normalizeH="0" baseline="0" smtClean="0">
            <a:ln>
              <a:noFill/>
            </a:ln>
            <a:solidFill>
              <a:srgbClr val="000000"/>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80000"/>
          </a:lnSpc>
          <a:spcBef>
            <a:spcPct val="20000"/>
          </a:spcBef>
          <a:spcAft>
            <a:spcPct val="0"/>
          </a:spcAft>
          <a:buClr>
            <a:schemeClr val="hlink"/>
          </a:buClr>
          <a:buSzPct val="75000"/>
          <a:buFont typeface="Monotype Sorts" pitchFamily="2" charset="2"/>
          <a:buChar char="n"/>
          <a:tabLst>
            <a:tab pos="735013" algn="l"/>
          </a:tabLst>
          <a:defRPr kumimoji="0" lang="it-IT" altLang="it-IT" sz="2000" b="0" i="0" u="none" strike="noStrike" cap="none" normalizeH="0" baseline="0" smtClean="0">
            <a:ln>
              <a:noFill/>
            </a:ln>
            <a:solidFill>
              <a:srgbClr val="000000"/>
            </a:solidFill>
            <a:effectLst/>
            <a:latin typeface="Arial" panose="020B0604020202020204" pitchFamily="34" charset="0"/>
            <a:cs typeface="Arial" panose="020B0604020202020204" pitchFamily="34" charset="0"/>
          </a:defRPr>
        </a:defPPr>
      </a:lstStyle>
    </a:lnDef>
  </a:objectDefaults>
  <a:extraClrSchemeLst>
    <a:extraClrScheme>
      <a:clrScheme name="1_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slideUnip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lideateneo1" id="{A6904C07-57A4-4344-B106-1D8C56A0813E}" vid="{538499F6-C0F3-4614-A170-4B961E70B11F}"/>
    </a:ext>
  </a:extLst>
</a:theme>
</file>

<file path=ppt/theme/theme6.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641</TotalTime>
  <Words>6725</Words>
  <Application>Microsoft Office PowerPoint</Application>
  <PresentationFormat>Presentazione su schermo (4:3)</PresentationFormat>
  <Paragraphs>730</Paragraphs>
  <Slides>60</Slides>
  <Notes>54</Notes>
  <HiddenSlides>0</HiddenSlides>
  <MMClips>0</MMClips>
  <ScaleCrop>false</ScaleCrop>
  <HeadingPairs>
    <vt:vector size="8" baseType="variant">
      <vt:variant>
        <vt:lpstr>Caratteri utilizzati</vt:lpstr>
      </vt:variant>
      <vt:variant>
        <vt:i4>9</vt:i4>
      </vt:variant>
      <vt:variant>
        <vt:lpstr>Tema</vt:lpstr>
      </vt:variant>
      <vt:variant>
        <vt:i4>5</vt:i4>
      </vt:variant>
      <vt:variant>
        <vt:lpstr>Server OLE incorporati</vt:lpstr>
      </vt:variant>
      <vt:variant>
        <vt:i4>1</vt:i4>
      </vt:variant>
      <vt:variant>
        <vt:lpstr>Titoli diapositive</vt:lpstr>
      </vt:variant>
      <vt:variant>
        <vt:i4>60</vt:i4>
      </vt:variant>
    </vt:vector>
  </HeadingPairs>
  <TitlesOfParts>
    <vt:vector size="75" baseType="lpstr">
      <vt:lpstr>Arial</vt:lpstr>
      <vt:lpstr>Arial Narrow</vt:lpstr>
      <vt:lpstr>Book Antiqua</vt:lpstr>
      <vt:lpstr>Calibri</vt:lpstr>
      <vt:lpstr>Monotype Sorts</vt:lpstr>
      <vt:lpstr>Symbol</vt:lpstr>
      <vt:lpstr>Times New Roman</vt:lpstr>
      <vt:lpstr>Verdana</vt:lpstr>
      <vt:lpstr>Wingdings</vt:lpstr>
      <vt:lpstr>Struttura predefinita</vt:lpstr>
      <vt:lpstr>!mankiw</vt:lpstr>
      <vt:lpstr>1_Struttura predefinita</vt:lpstr>
      <vt:lpstr>2_Struttura predefinita</vt:lpstr>
      <vt:lpstr>slideUnipi</vt:lpstr>
      <vt:lpstr>Documento</vt:lpstr>
      <vt:lpstr>Il mercato ed i suoi “fallimenti”</vt:lpstr>
      <vt:lpstr>Temi di microeconomia</vt:lpstr>
      <vt:lpstr>Presentazione standard di PowerPoint</vt:lpstr>
      <vt:lpstr>La mano invisibile</vt:lpstr>
      <vt:lpstr>Perché l’economia di mercato?</vt:lpstr>
      <vt:lpstr>Market failures</vt:lpstr>
      <vt:lpstr>L’equilibrio di mercato è efficiente?</vt:lpstr>
      <vt:lpstr>Economia del benessere</vt:lpstr>
      <vt:lpstr>La disponibilità a pagare</vt:lpstr>
      <vt:lpstr>Il surplus del consumatore</vt:lpstr>
      <vt:lpstr>Come si misura il CS  sulla curva di domanda</vt:lpstr>
      <vt:lpstr>Come si misura il surplus sulla curva di domanda</vt:lpstr>
      <vt:lpstr>Effetto sul CS di una riduzione  del prezzo di mercato</vt:lpstr>
      <vt:lpstr>Il costo opportunità del venditore</vt:lpstr>
      <vt:lpstr>La disponibilità a vendere</vt:lpstr>
      <vt:lpstr>Il surplus del produttore</vt:lpstr>
      <vt:lpstr>Come misurare il PS  sulla curva di offerta</vt:lpstr>
      <vt:lpstr>Effetto sul PS di un aumento  del prezzo di mercato</vt:lpstr>
      <vt:lpstr>Il teorema della mano invisibile</vt:lpstr>
      <vt:lpstr>Il surplus totale in un mercato  in equilibrio</vt:lpstr>
      <vt:lpstr>“Dimostrazione” del teorema</vt:lpstr>
      <vt:lpstr>Presentazione standard di PowerPoint</vt:lpstr>
      <vt:lpstr>Presentazione standard di PowerPoint</vt:lpstr>
      <vt:lpstr>Perché il Mercato fallisce?</vt:lpstr>
      <vt:lpstr>I prezzi come segnali allocativi</vt:lpstr>
      <vt:lpstr>Esternalità: una definizione</vt:lpstr>
      <vt:lpstr>Esternalità positive e negative</vt:lpstr>
      <vt:lpstr>Esternalità negative ed inefficienza del mercato</vt:lpstr>
      <vt:lpstr>Esternalità negativa nella produzione</vt:lpstr>
      <vt:lpstr>Presentazione standard di PowerPoint</vt:lpstr>
      <vt:lpstr>Come ottenere l’output efficiente? </vt:lpstr>
      <vt:lpstr>Esternalità positive nella produzione</vt:lpstr>
      <vt:lpstr>Presentazione standard di PowerPoint</vt:lpstr>
      <vt:lpstr>Il policy-maker e le esternalità</vt:lpstr>
      <vt:lpstr>Le asimmetrie informative</vt:lpstr>
      <vt:lpstr>Il mercato dei “limoni”</vt:lpstr>
      <vt:lpstr>Il caso Marpalat</vt:lpstr>
      <vt:lpstr>Le asimmetrie informative e il mercato del lavoro</vt:lpstr>
      <vt:lpstr>Signalling &amp; screening</vt:lpstr>
      <vt:lpstr>Contratti completi ed incompleti</vt:lpstr>
      <vt:lpstr>Due criteri per la classificazione dei beni</vt:lpstr>
      <vt:lpstr>Quattro tipi di bene</vt:lpstr>
      <vt:lpstr>La tabella dei beni</vt:lpstr>
      <vt:lpstr>Risorse comuni</vt:lpstr>
      <vt:lpstr>Anticommon</vt:lpstr>
      <vt:lpstr>Anticommon e concorsualità fallimentare</vt:lpstr>
      <vt:lpstr>Fallimento e hold out</vt:lpstr>
      <vt:lpstr>Gioco in forma normale &amp; equilibrio di Nash</vt:lpstr>
      <vt:lpstr>I commons come problema strategico</vt:lpstr>
      <vt:lpstr>Presentazione standard di PowerPoint</vt:lpstr>
      <vt:lpstr>Esternalità di rete</vt:lpstr>
      <vt:lpstr>Presentazione standard di PowerPoint</vt:lpstr>
      <vt:lpstr>I beni pubblici</vt:lpstr>
      <vt:lpstr>Il problema del free-riding</vt:lpstr>
      <vt:lpstr>Analisi costi - benefici</vt:lpstr>
      <vt:lpstr>Un cenno alla public choice</vt:lpstr>
      <vt:lpstr>Un’ulteriore classificazione dei beni</vt:lpstr>
      <vt:lpstr>Libere professioni vs. libero mercato? </vt:lpstr>
      <vt:lpstr>La scelta in condizioni di incertezza</vt:lpstr>
      <vt:lpstr>Presentazione standard di PowerPoint</vt:lpstr>
    </vt:vector>
  </TitlesOfParts>
  <Company>Studio Brogioni &amp; Associati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mano invisibile</dc:title>
  <dc:creator>Nicola Giocoli</dc:creator>
  <cp:lastModifiedBy>nicola giocoli</cp:lastModifiedBy>
  <cp:revision>40</cp:revision>
  <dcterms:created xsi:type="dcterms:W3CDTF">2006-08-25T13:57:30Z</dcterms:created>
  <dcterms:modified xsi:type="dcterms:W3CDTF">2018-09-25T08:23:16Z</dcterms:modified>
</cp:coreProperties>
</file>