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2.jpeg" ContentType="image/jpeg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</p:sldIdLst>
  <p:sldSz cx="13004800" cy="9753600"/>
  <p:notesSz cx="6858000" cy="9144000"/>
  <p:defaultTextStyle>
    <a:lvl1pPr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1pPr>
    <a:lvl2pPr indent="2286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2pPr>
    <a:lvl3pPr indent="4572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3pPr>
    <a:lvl4pPr indent="6858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4pPr>
    <a:lvl5pPr indent="9144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5pPr>
    <a:lvl6pPr indent="11430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6pPr>
    <a:lvl7pPr indent="13716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7pPr>
    <a:lvl8pPr indent="16002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8pPr>
    <a:lvl9pPr indent="18288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879BBB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879BBB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B13F">
              <a:alpha val="9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882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78BC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left>
          <a:right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right>
          <a:top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top>
          <a:bottom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bottom>
          <a:insideH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insideH>
          <a:insideV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54545">
              <a:alpha val="41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282A2F"/>
        </a:fontRef>
        <a:srgbClr val="282A2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BD5C">
              <a:alpha val="82000"/>
            </a:srgbClr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254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94B285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254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9487B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254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7A8DB2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EDEDF">
              <a:alpha val="19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444C55">
              <a:alpha val="5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33373B">
              <a:alpha val="50000"/>
            </a:srgbClr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33373B">
              <a:alpha val="50000"/>
            </a:srgbClr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left>
          <a:right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right>
          <a:top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top>
          <a:bottom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bottom>
          <a:insideH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0" name="Shape 3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xfrm>
            <a:off x="1270000" y="2616200"/>
            <a:ext cx="10464800" cy="2540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xfrm>
            <a:off x="1270000" y="5207000"/>
            <a:ext cx="10464800" cy="1663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1181100" y="6794500"/>
            <a:ext cx="10642600" cy="15113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1181100" y="8382000"/>
            <a:ext cx="10642600" cy="939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3606800"/>
            <a:ext cx="10464800" cy="25400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/>
          </p:nvPr>
        </p:nvSpPr>
        <p:spPr>
          <a:xfrm>
            <a:off x="609600" y="1155700"/>
            <a:ext cx="5994400" cy="3568700"/>
          </a:xfrm>
          <a:prstGeom prst="rect">
            <a:avLst/>
          </a:prstGeom>
        </p:spPr>
        <p:txBody>
          <a:bodyPr anchor="b"/>
          <a:lstStyle>
            <a:lvl1pPr>
              <a:defRPr sz="58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8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4" name="Shape 14"/>
          <p:cNvSpPr/>
          <p:nvPr>
            <p:ph type="body" idx="1"/>
          </p:nvPr>
        </p:nvSpPr>
        <p:spPr>
          <a:xfrm>
            <a:off x="609600" y="4762500"/>
            <a:ext cx="5994400" cy="3568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xfrm>
            <a:off x="1270000" y="2946400"/>
            <a:ext cx="5270500" cy="6096000"/>
          </a:xfrm>
          <a:prstGeom prst="rect">
            <a:avLst/>
          </a:prstGeom>
        </p:spPr>
        <p:txBody>
          <a:bodyPr/>
          <a:lstStyle>
            <a:lvl1pPr marL="4826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1pPr>
            <a:lvl2pPr marL="9652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2pPr>
            <a:lvl3pPr marL="14478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3pPr>
            <a:lvl4pPr marL="19304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4pPr>
            <a:lvl5pPr marL="24130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body" idx="1"/>
          </p:nvPr>
        </p:nvSpPr>
        <p:spPr>
          <a:xfrm>
            <a:off x="1270000" y="1066800"/>
            <a:ext cx="10464800" cy="7620000"/>
          </a:xfrm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1270000" y="203200"/>
            <a:ext cx="10464800" cy="2540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1270000" y="2768600"/>
            <a:ext cx="10464800" cy="5740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buBlip>
                <a:blip r:embed="rId3"/>
              </a:buBlip>
            </a:lvl1pPr>
            <a:lvl2pPr>
              <a:buBlip>
                <a:blip r:embed="rId3"/>
              </a:buBlip>
            </a:lvl2pPr>
            <a:lvl3pPr>
              <a:buBlip>
                <a:blip r:embed="rId3"/>
              </a:buBlip>
            </a:lvl3pPr>
            <a:lvl4pPr>
              <a:buBlip>
                <a:blip r:embed="rId3"/>
              </a:buBlip>
            </a:lvl4pPr>
            <a:lvl5pPr>
              <a:buBlip>
                <a:blip r:embed="rId3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  <p:transition spd="med" advClick="1"/>
  <p:txStyles>
    <p:titleStyle>
      <a:lvl1pPr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1pPr>
      <a:lvl2pPr indent="2286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2pPr>
      <a:lvl3pPr indent="4572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3pPr>
      <a:lvl4pPr indent="6858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4pPr>
      <a:lvl5pPr indent="9144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5pPr>
      <a:lvl6pPr indent="11430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6pPr>
      <a:lvl7pPr indent="13716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7pPr>
      <a:lvl8pPr indent="16002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8pPr>
      <a:lvl9pPr indent="18288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9pPr>
    </p:titleStyle>
    <p:bodyStyle>
      <a:lvl1pPr marL="571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1pPr>
      <a:lvl2pPr marL="1143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2pPr>
      <a:lvl3pPr marL="1714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3pPr>
      <a:lvl4pPr marL="2286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4pPr>
      <a:lvl5pPr marL="2857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5pPr>
      <a:lvl6pPr marL="3429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6pPr>
      <a:lvl7pPr marL="4000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7pPr>
      <a:lvl8pPr marL="4572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8pPr>
      <a:lvl9pPr marL="5143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9pPr>
    </p:bodyStyle>
    <p:otherStyle>
      <a:lvl1pPr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1pPr>
      <a:lvl2pPr indent="2286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2pPr>
      <a:lvl3pPr indent="4572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3pPr>
      <a:lvl4pPr indent="6858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4pPr>
      <a:lvl5pPr indent="9144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5pPr>
      <a:lvl6pPr indent="11430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6pPr>
      <a:lvl7pPr indent="13716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7pPr>
      <a:lvl8pPr indent="16002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8pPr>
      <a:lvl9pPr indent="18288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>
            <p:ph type="title"/>
          </p:nvPr>
        </p:nvSpPr>
        <p:spPr>
          <a:xfrm>
            <a:off x="603646" y="3606800"/>
            <a:ext cx="12116297" cy="2540000"/>
          </a:xfrm>
          <a:prstGeom prst="rect">
            <a:avLst/>
          </a:prstGeom>
        </p:spPr>
        <p:txBody>
          <a:bodyPr/>
          <a:lstStyle/>
          <a:p>
            <a:pPr lvl="0" defTabSz="365760">
              <a:defRPr sz="1800">
                <a:solidFill>
                  <a:srgbClr val="000000"/>
                </a:solidFill>
              </a:defRPr>
            </a:pPr>
            <a:r>
              <a:rPr sz="5760">
                <a:solidFill>
                  <a:srgbClr val="FFFFFF"/>
                </a:solidFill>
              </a:rPr>
              <a:t>Le successioni testamentarie</a:t>
            </a:r>
            <a:endParaRPr sz="5760">
              <a:solidFill>
                <a:srgbClr val="FFFFFF"/>
              </a:solidFill>
            </a:endParaRPr>
          </a:p>
          <a:p>
            <a:pPr lvl="0" defTabSz="365760">
              <a:defRPr sz="1800">
                <a:solidFill>
                  <a:srgbClr val="000000"/>
                </a:solidFill>
              </a:defRPr>
            </a:pPr>
            <a:r>
              <a:rPr sz="5760">
                <a:solidFill>
                  <a:srgbClr val="FFFFFF"/>
                </a:solidFill>
              </a:rPr>
              <a:t>(Libro II, Tit. II)</a:t>
            </a: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>
            <p:ph type="body" idx="1"/>
          </p:nvPr>
        </p:nvSpPr>
        <p:spPr>
          <a:xfrm>
            <a:off x="255637" y="95498"/>
            <a:ext cx="12493526" cy="9284693"/>
          </a:xfrm>
          <a:prstGeom prst="rect">
            <a:avLst/>
          </a:prstGeom>
        </p:spPr>
        <p:txBody>
          <a:bodyPr/>
          <a:lstStyle/>
          <a:p>
            <a:pPr lvl="0" marL="0" indent="0" defTabSz="228600">
              <a:spcBef>
                <a:spcPts val="1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Il testamento pubblico: art. 603</a:t>
            </a:r>
            <a:endParaRPr sz="3800">
              <a:solidFill>
                <a:srgbClr val="FFFFFF"/>
              </a:solidFill>
            </a:endParaRPr>
          </a:p>
          <a:p>
            <a:pPr lvl="0" marL="285750" indent="-285750" defTabSz="228600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ricevuto dal notaio, alla presenza di due testimoni: atto pubblico (2699-2700)</a:t>
            </a:r>
            <a:endParaRPr>
              <a:solidFill>
                <a:srgbClr val="FFFFFF"/>
              </a:solidFill>
            </a:endParaRPr>
          </a:p>
          <a:p>
            <a:pPr lvl="1" marL="571500" indent="-285750" defTabSz="228600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elementi essenziali, a pena di validità (annullabilità o nullità: art. 606)</a:t>
            </a:r>
            <a:endParaRPr>
              <a:solidFill>
                <a:srgbClr val="FFFFFF"/>
              </a:solidFill>
            </a:endParaRPr>
          </a:p>
          <a:p>
            <a:pPr lvl="2" marL="857250" indent="-285750" defTabSz="228600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ricevimento della dichiarazione davanti a due testimoni: annullabilità</a:t>
            </a:r>
            <a:endParaRPr>
              <a:solidFill>
                <a:srgbClr val="FFFFFF"/>
              </a:solidFill>
            </a:endParaRPr>
          </a:p>
          <a:p>
            <a:pPr lvl="2" marL="857250" indent="-285750" defTabSz="228600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riduzione per iscritto della dichiarazione a cura del notaio: nullità</a:t>
            </a:r>
            <a:endParaRPr>
              <a:solidFill>
                <a:srgbClr val="FFFFFF"/>
              </a:solidFill>
            </a:endParaRPr>
          </a:p>
          <a:p>
            <a:pPr lvl="2" marL="857250" indent="-285750" defTabSz="228600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lettura della dichiarazione al testatore alla presenza dei testimoni: annullabilità </a:t>
            </a:r>
            <a:endParaRPr>
              <a:solidFill>
                <a:srgbClr val="FFFFFF"/>
              </a:solidFill>
            </a:endParaRPr>
          </a:p>
          <a:p>
            <a:pPr lvl="2" marL="857250" indent="-285750" defTabSz="228600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la menzione di adempimento di tutte le formalità: annullabilità </a:t>
            </a:r>
            <a:endParaRPr>
              <a:solidFill>
                <a:srgbClr val="FFFFFF"/>
              </a:solidFill>
            </a:endParaRPr>
          </a:p>
          <a:p>
            <a:pPr lvl="2" marL="857250" indent="-285750" defTabSz="228600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la sottoscrizione dell’atto da parte del testatore, del notaio, dei testimoni: nullità (annullabilità: testimoni)</a:t>
            </a:r>
            <a:endParaRPr>
              <a:solidFill>
                <a:srgbClr val="FFFFFF"/>
              </a:solidFill>
            </a:endParaRPr>
          </a:p>
          <a:p>
            <a:pPr lvl="2" marL="857250" indent="-285750" defTabSz="228600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luogo, data, ora della sottoscrizione (dichiarazione sostitutiva della sottoscrizione)</a:t>
            </a:r>
            <a:endParaRPr>
              <a:solidFill>
                <a:srgbClr val="FFFFFF"/>
              </a:solidFill>
            </a:endParaRPr>
          </a:p>
          <a:p>
            <a:pPr lvl="1" marL="571500" indent="-285750" defTabSz="228600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art. 603/4: testamento del muto o sordo: rinvio alla l. 89/1913 </a:t>
            </a:r>
            <a:endParaRPr>
              <a:solidFill>
                <a:srgbClr val="FFFFFF"/>
              </a:solidFill>
            </a:endParaRPr>
          </a:p>
          <a:p>
            <a:pPr lvl="0" marL="285750" indent="-285750" defTabSz="228600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l. n. 89/1913 (ordinamento del notariato e degli archivi notarili)</a:t>
            </a:r>
            <a:endParaRPr>
              <a:solidFill>
                <a:srgbClr val="FFFFFF"/>
              </a:solidFill>
            </a:endParaRPr>
          </a:p>
          <a:p>
            <a:pPr lvl="1" marL="571500" indent="-285750" defTabSz="228600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art. 60: «Le disposizioni di questo capo si applicano anche ai testamenti ed agli altri atti, in quanto non siano contrarie a quelle contenute nel Codice civile, nel Codice di procedura civile o in qualunque altra legge del Regno, ma le completino»</a:t>
            </a:r>
            <a:endParaRPr>
              <a:solidFill>
                <a:srgbClr val="FFFFFF"/>
              </a:solidFill>
            </a:endParaRPr>
          </a:p>
          <a:p>
            <a:pPr lvl="2" marL="857250" indent="-285750" defTabSz="228600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accertamento dell’identità e della capacità naturale del testatore</a:t>
            </a:r>
          </a:p>
        </p:txBody>
      </p:sp>
    </p:spTree>
  </p:cSld>
  <p:clrMapOvr>
    <a:masterClrMapping/>
  </p:clrMapOvr>
  <p:transition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>
            <p:ph type="body" idx="1"/>
          </p:nvPr>
        </p:nvSpPr>
        <p:spPr>
          <a:xfrm>
            <a:off x="209748" y="267295"/>
            <a:ext cx="12585304" cy="9219010"/>
          </a:xfrm>
          <a:prstGeom prst="rect">
            <a:avLst/>
          </a:prstGeom>
        </p:spPr>
        <p:txBody>
          <a:bodyPr/>
          <a:lstStyle/>
          <a:p>
            <a:pPr lvl="0" marL="0" indent="0" defTabSz="374904">
              <a:spcBef>
                <a:spcPts val="2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4674">
                <a:solidFill>
                  <a:srgbClr val="FFFFFF"/>
                </a:solidFill>
              </a:rPr>
              <a:t>Il testamento segreto: artt. 604, 605</a:t>
            </a:r>
            <a:endParaRPr sz="4674">
              <a:solidFill>
                <a:srgbClr val="FFFFFF"/>
              </a:solidFill>
            </a:endParaRPr>
          </a:p>
          <a:p>
            <a:pPr lvl="0" marL="468630" indent="-468630" defTabSz="374904">
              <a:spcBef>
                <a:spcPts val="2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52">
                <a:solidFill>
                  <a:srgbClr val="FFFFFF"/>
                </a:solidFill>
              </a:rPr>
              <a:t>formazione e struttura a due livelli : prova</a:t>
            </a:r>
            <a:endParaRPr sz="2952">
              <a:solidFill>
                <a:srgbClr val="FFFFFF"/>
              </a:solidFill>
            </a:endParaRPr>
          </a:p>
          <a:p>
            <a:pPr lvl="1" marL="1416303" indent="-708151" defTabSz="374904">
              <a:spcBef>
                <a:spcPts val="2900"/>
              </a:spcBef>
              <a:buSzPct val="100000"/>
              <a:buAutoNum type="arabicPeriod" startAt="1"/>
              <a:defRPr sz="1800">
                <a:solidFill>
                  <a:srgbClr val="000000"/>
                </a:solidFill>
              </a:defRPr>
            </a:pPr>
            <a:r>
              <a:rPr sz="2952">
                <a:solidFill>
                  <a:srgbClr val="FFFFFF"/>
                </a:solidFill>
              </a:rPr>
              <a:t>redazione della scheda testamentaria da parte del testatore o di un terzo (art. 604/1)</a:t>
            </a:r>
            <a:endParaRPr sz="2952">
              <a:solidFill>
                <a:srgbClr val="FFFFFF"/>
              </a:solidFill>
            </a:endParaRPr>
          </a:p>
          <a:p>
            <a:pPr lvl="3" marL="1874520" indent="-468630" defTabSz="374904">
              <a:spcBef>
                <a:spcPts val="2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52">
                <a:solidFill>
                  <a:srgbClr val="FFFFFF"/>
                </a:solidFill>
              </a:rPr>
              <a:t>= scrittura privata: le disposizioni testamentarie sono ritenute autentiche fino a prova contraria: chi impugna il testamento ha l’onere di formulare la richiesta di verificazione della scrittura (art. 216 c.p.c.). </a:t>
            </a:r>
            <a:endParaRPr sz="2952">
              <a:solidFill>
                <a:srgbClr val="FFFFFF"/>
              </a:solidFill>
            </a:endParaRPr>
          </a:p>
          <a:p>
            <a:pPr lvl="1" marL="1416303" indent="-708151" defTabSz="374904">
              <a:spcBef>
                <a:spcPts val="2900"/>
              </a:spcBef>
              <a:buSzPct val="100000"/>
              <a:buAutoNum type="arabicPeriod" startAt="2"/>
              <a:defRPr sz="1800">
                <a:solidFill>
                  <a:srgbClr val="000000"/>
                </a:solidFill>
              </a:defRPr>
            </a:pPr>
            <a:r>
              <a:rPr sz="2952">
                <a:solidFill>
                  <a:srgbClr val="FFFFFF"/>
                </a:solidFill>
              </a:rPr>
              <a:t>verbale di ricevimento, previa dichiarazione del testatore che il plico sigillato contiene il proprio testamento (art. 605/2): atto pubblico</a:t>
            </a:r>
          </a:p>
        </p:txBody>
      </p:sp>
    </p:spTree>
  </p:cSld>
  <p:clrMapOvr>
    <a:masterClrMapping/>
  </p:clrMapOvr>
  <p:transition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/>
          <p:nvPr>
            <p:ph type="body" idx="1"/>
          </p:nvPr>
        </p:nvSpPr>
        <p:spPr>
          <a:xfrm>
            <a:off x="242341" y="229195"/>
            <a:ext cx="12632334" cy="9295210"/>
          </a:xfrm>
          <a:prstGeom prst="rect">
            <a:avLst/>
          </a:prstGeom>
        </p:spPr>
        <p:txBody>
          <a:bodyPr/>
          <a:lstStyle/>
          <a:p>
            <a:pPr lvl="0" marL="0" indent="0" defTabSz="205739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555">
                <a:solidFill>
                  <a:srgbClr val="FFFFFF"/>
                </a:solidFill>
              </a:rPr>
              <a:t>La revoca del testamento (artt. 679 ss)</a:t>
            </a:r>
            <a:endParaRPr sz="3555">
              <a:solidFill>
                <a:srgbClr val="FFFFFF"/>
              </a:solidFill>
            </a:endParaRPr>
          </a:p>
          <a:p>
            <a:pPr lvl="0" marL="257175" indent="-257175" defTabSz="205739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19">
                <a:solidFill>
                  <a:srgbClr val="FFFFFF"/>
                </a:solidFill>
              </a:rPr>
              <a:t>potere non rinunciabile (art. 679: inefficacia delle clausole di rinuncia)</a:t>
            </a:r>
            <a:endParaRPr sz="1619">
              <a:solidFill>
                <a:srgbClr val="FFFFFF"/>
              </a:solidFill>
            </a:endParaRPr>
          </a:p>
          <a:p>
            <a:pPr lvl="1" marL="514350" indent="-257175" defTabSz="205739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19">
                <a:solidFill>
                  <a:srgbClr val="FFFFFF"/>
                </a:solidFill>
              </a:rPr>
              <a:t>art. 680: revoca espressa (totale o parziale) : nuovo testamento o atto pubblico notarile alla presenza di due testimoni</a:t>
            </a:r>
            <a:endParaRPr sz="1619">
              <a:solidFill>
                <a:srgbClr val="FFFFFF"/>
              </a:solidFill>
            </a:endParaRPr>
          </a:p>
          <a:p>
            <a:pPr lvl="2" marL="771525" indent="-257175" defTabSz="205739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19">
                <a:solidFill>
                  <a:srgbClr val="FFFFFF"/>
                </a:solidFill>
              </a:rPr>
              <a:t>art. 681: revoca della revoca: rivivono le disposizioni revocate</a:t>
            </a:r>
            <a:endParaRPr sz="1619">
              <a:solidFill>
                <a:srgbClr val="FFFFFF"/>
              </a:solidFill>
            </a:endParaRPr>
          </a:p>
          <a:p>
            <a:pPr lvl="1" marL="514350" indent="-257175" defTabSz="205739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19">
                <a:solidFill>
                  <a:srgbClr val="FFFFFF"/>
                </a:solidFill>
              </a:rPr>
              <a:t>art. 682: revocazione tacita: testamento posteriore, revoca le disposizioni incompatibili del testamento precedente</a:t>
            </a:r>
            <a:endParaRPr sz="1619">
              <a:solidFill>
                <a:srgbClr val="FFFFFF"/>
              </a:solidFill>
            </a:endParaRPr>
          </a:p>
          <a:p>
            <a:pPr lvl="2" marL="771525" indent="-257175" defTabSz="205739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19">
                <a:solidFill>
                  <a:srgbClr val="FFFFFF"/>
                </a:solidFill>
              </a:rPr>
              <a:t>la revoca conserva la propria efficacia anche se l’onorato non può/non vuole succedere (art. 683 c.c.)</a:t>
            </a:r>
            <a:endParaRPr sz="1619">
              <a:solidFill>
                <a:srgbClr val="FFFFFF"/>
              </a:solidFill>
            </a:endParaRPr>
          </a:p>
          <a:p>
            <a:pPr lvl="1" marL="514350" indent="-257175" defTabSz="205739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19">
                <a:solidFill>
                  <a:srgbClr val="FFFFFF"/>
                </a:solidFill>
              </a:rPr>
              <a:t> art. 684: testamento olografo: cancellazione, distruzione: presunzione relativa di revoca</a:t>
            </a:r>
            <a:endParaRPr sz="1619">
              <a:solidFill>
                <a:srgbClr val="FFFFFF"/>
              </a:solidFill>
            </a:endParaRPr>
          </a:p>
          <a:p>
            <a:pPr lvl="1" marL="514350" indent="-257175" defTabSz="205739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19">
                <a:solidFill>
                  <a:srgbClr val="FFFFFF"/>
                </a:solidFill>
              </a:rPr>
              <a:t>art. 686: revoca del legato: alienazione a persona diversa dal legatario o la trasformazione della cosa (es.: legato di terreno edificabile, successivamente utilizzato per edificare)</a:t>
            </a:r>
            <a:endParaRPr sz="1619">
              <a:solidFill>
                <a:srgbClr val="FFFFFF"/>
              </a:solidFill>
            </a:endParaRPr>
          </a:p>
          <a:p>
            <a:pPr lvl="1" marL="514350" indent="-257175" defTabSz="205739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19">
                <a:solidFill>
                  <a:srgbClr val="FFFFFF"/>
                </a:solidFill>
              </a:rPr>
              <a:t>art. 687: revoca di diritto: sopravvenienza di figli</a:t>
            </a:r>
            <a:endParaRPr sz="1619">
              <a:solidFill>
                <a:srgbClr val="FFFFFF"/>
              </a:solidFill>
            </a:endParaRPr>
          </a:p>
          <a:p>
            <a:pPr lvl="2" marL="771525" indent="-257175" defTabSz="205739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19">
                <a:solidFill>
                  <a:srgbClr val="FFFFFF"/>
                </a:solidFill>
              </a:rPr>
              <a:t>Le disposizioni fatte da chi al tempo del testamento non aveva o ignorava di aver figli o discendenti sono revocate per esistenza, sopravvenienza di un figlio o discendente, benché postumo, anche adottivo, ovvero per il riconoscimento di un figlio nato fuori del matrimonio = presunzione assoluta</a:t>
            </a:r>
            <a:endParaRPr sz="1619">
              <a:solidFill>
                <a:srgbClr val="FFFFFF"/>
              </a:solidFill>
            </a:endParaRPr>
          </a:p>
          <a:p>
            <a:pPr lvl="2" marL="771525" indent="-257175" defTabSz="205739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19">
                <a:solidFill>
                  <a:srgbClr val="FFFFFF"/>
                </a:solidFill>
              </a:rPr>
              <a:t>non opera</a:t>
            </a:r>
            <a:endParaRPr sz="1619">
              <a:solidFill>
                <a:srgbClr val="FFFFFF"/>
              </a:solidFill>
            </a:endParaRPr>
          </a:p>
          <a:p>
            <a:pPr lvl="3" marL="1028700" indent="-257175" defTabSz="205739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19">
                <a:solidFill>
                  <a:srgbClr val="FFFFFF"/>
                </a:solidFill>
              </a:rPr>
              <a:t>il testamento dispone sulla sopravvenienza di figli</a:t>
            </a:r>
            <a:endParaRPr sz="1619">
              <a:solidFill>
                <a:srgbClr val="FFFFFF"/>
              </a:solidFill>
            </a:endParaRPr>
          </a:p>
          <a:p>
            <a:pPr lvl="3" marL="1028700" indent="-257175" defTabSz="205739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19">
                <a:solidFill>
                  <a:srgbClr val="FFFFFF"/>
                </a:solidFill>
              </a:rPr>
              <a:t> il figlio o il discendente non può/non vuole succedere</a:t>
            </a:r>
          </a:p>
        </p:txBody>
      </p:sp>
    </p:spTree>
  </p:cSld>
  <p:clrMapOvr>
    <a:masterClrMapping/>
  </p:clrMapOvr>
  <p:transition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type="body" idx="1"/>
          </p:nvPr>
        </p:nvSpPr>
        <p:spPr>
          <a:xfrm>
            <a:off x="254446" y="121989"/>
            <a:ext cx="12495909" cy="9285288"/>
          </a:xfrm>
          <a:prstGeom prst="rect">
            <a:avLst/>
          </a:prstGeom>
        </p:spPr>
        <p:txBody>
          <a:bodyPr/>
          <a:lstStyle/>
          <a:p>
            <a:pPr lvl="0" marL="0" indent="0" defTabSz="242315">
              <a:spcBef>
                <a:spcPts val="1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490">
                <a:solidFill>
                  <a:srgbClr val="FFFFFF"/>
                </a:solidFill>
              </a:rPr>
              <a:t>La pubblicazione del testamento olografo e del testamento segreto</a:t>
            </a:r>
            <a:endParaRPr sz="2490">
              <a:solidFill>
                <a:srgbClr val="FFFFFF"/>
              </a:solidFill>
            </a:endParaRPr>
          </a:p>
          <a:p>
            <a:pPr lvl="0" marL="302894" indent="-302894" defTabSz="242315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07">
                <a:solidFill>
                  <a:srgbClr val="FFFFFF"/>
                </a:solidFill>
              </a:rPr>
              <a:t>condizione di eseguibilità del testamento: solo un testamento pubblicato può essere fatto valere in giudizio</a:t>
            </a:r>
            <a:endParaRPr sz="1907">
              <a:solidFill>
                <a:srgbClr val="FFFFFF"/>
              </a:solidFill>
            </a:endParaRPr>
          </a:p>
          <a:p>
            <a:pPr lvl="0" marL="302894" indent="-302894" defTabSz="242315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07">
                <a:solidFill>
                  <a:srgbClr val="FFFFFF"/>
                </a:solidFill>
              </a:rPr>
              <a:t>testamento olografo</a:t>
            </a:r>
            <a:endParaRPr sz="1907">
              <a:solidFill>
                <a:srgbClr val="FFFFFF"/>
              </a:solidFill>
            </a:endParaRPr>
          </a:p>
          <a:p>
            <a:pPr lvl="1" marL="605789" indent="-302894" defTabSz="242315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07">
                <a:solidFill>
                  <a:srgbClr val="FFFFFF"/>
                </a:solidFill>
              </a:rPr>
              <a:t>art. 620: chiunque ne sia in possesso al momento dell’apertura della successione deve presentare al notaio il testamento per la PUBBLICAZIONE</a:t>
            </a:r>
            <a:endParaRPr sz="1907">
              <a:solidFill>
                <a:srgbClr val="FFFFFF"/>
              </a:solidFill>
            </a:endParaRPr>
          </a:p>
          <a:p>
            <a:pPr lvl="2" marL="908684" indent="-302894" defTabSz="242315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07">
                <a:solidFill>
                  <a:srgbClr val="FFFFFF"/>
                </a:solidFill>
              </a:rPr>
              <a:t>verbale redatto in presenza di due testimoni</a:t>
            </a:r>
            <a:endParaRPr sz="1907">
              <a:solidFill>
                <a:srgbClr val="FFFFFF"/>
              </a:solidFill>
            </a:endParaRPr>
          </a:p>
          <a:p>
            <a:pPr lvl="3" marL="1211579" indent="-302894" defTabSz="242315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07">
                <a:solidFill>
                  <a:srgbClr val="FFFFFF"/>
                </a:solidFill>
              </a:rPr>
              <a:t>descrive lo stato del documento, ne riproduce il contenuto e fa menzione della sua apertura, se è stato presentato chiuso con sigillo. Il verbale deve essere sottoscritto dalla persona che presenta il testamento, dai testimoni e dal notaio.</a:t>
            </a:r>
            <a:endParaRPr sz="1907">
              <a:solidFill>
                <a:srgbClr val="FFFFFF"/>
              </a:solidFill>
            </a:endParaRPr>
          </a:p>
          <a:p>
            <a:pPr lvl="3" marL="1211579" indent="-302894" defTabSz="242315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07">
                <a:solidFill>
                  <a:srgbClr val="FFFFFF"/>
                </a:solidFill>
              </a:rPr>
              <a:t>allegati: la carta in cui è scritto il testamento, vidimata in ciascun foglio dal notaio e dai testimoni; l’estratto dell’atto di morte del testatore o una copia del provvedimento che ordina l’apertura degli atti di ultima volontà dell’assente (art. 60 c.c.) o della sentenza che dichiara la morte presunta (artt. 50, 58, 63, 622 c.c.)</a:t>
            </a:r>
            <a:endParaRPr sz="1907">
              <a:solidFill>
                <a:srgbClr val="FFFFFF"/>
              </a:solidFill>
            </a:endParaRPr>
          </a:p>
          <a:p>
            <a:pPr lvl="0" marL="302894" indent="-302894" defTabSz="242315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07">
                <a:solidFill>
                  <a:srgbClr val="FFFFFF"/>
                </a:solidFill>
              </a:rPr>
              <a:t>testamento segreto</a:t>
            </a:r>
            <a:endParaRPr sz="1907">
              <a:solidFill>
                <a:srgbClr val="FFFFFF"/>
              </a:solidFill>
            </a:endParaRPr>
          </a:p>
          <a:p>
            <a:pPr lvl="1" marL="605789" indent="-302894" defTabSz="242315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07">
                <a:solidFill>
                  <a:srgbClr val="FFFFFF"/>
                </a:solidFill>
              </a:rPr>
              <a:t>la pubblicazione immediata è un obbligo del notaio il notaio che ha ricevuto o presso il quale è depositato il testamento</a:t>
            </a:r>
          </a:p>
        </p:txBody>
      </p:sp>
    </p:spTree>
  </p:cSld>
  <p:clrMapOvr>
    <a:masterClrMapping/>
  </p:clrMapOvr>
  <p:transition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type="body" idx="1"/>
          </p:nvPr>
        </p:nvSpPr>
        <p:spPr>
          <a:xfrm>
            <a:off x="303113" y="170060"/>
            <a:ext cx="12593093" cy="9413480"/>
          </a:xfrm>
          <a:prstGeom prst="rect">
            <a:avLst/>
          </a:prstGeom>
        </p:spPr>
        <p:txBody>
          <a:bodyPr/>
          <a:lstStyle/>
          <a:p>
            <a:pPr lvl="0" marL="0" indent="0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4312">
                <a:solidFill>
                  <a:srgbClr val="FFFFFF"/>
                </a:solidFill>
              </a:rPr>
              <a:t>L’esecuzione del testamento</a:t>
            </a:r>
            <a:endParaRPr sz="4312">
              <a:solidFill>
                <a:srgbClr val="FFFFFF"/>
              </a:solidFill>
            </a:endParaRPr>
          </a:p>
          <a:p>
            <a:pPr lvl="0" marL="280035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esecutore testamentario, designato nel testamento</a:t>
            </a:r>
            <a:endParaRPr sz="1764">
              <a:solidFill>
                <a:srgbClr val="FFFFFF"/>
              </a:solidFill>
            </a:endParaRPr>
          </a:p>
          <a:p>
            <a:pPr lvl="1" marL="560070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ufficio di diritto privato: cura l’esatta esecuzione della volontà del defunto (703/1)</a:t>
            </a:r>
            <a:endParaRPr sz="1764">
              <a:solidFill>
                <a:srgbClr val="FFFFFF"/>
              </a:solidFill>
            </a:endParaRPr>
          </a:p>
          <a:p>
            <a:pPr lvl="2" marL="840105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accettazione del designato (actus legitimus)</a:t>
            </a:r>
            <a:endParaRPr sz="1764">
              <a:solidFill>
                <a:srgbClr val="FFFFFF"/>
              </a:solidFill>
            </a:endParaRPr>
          </a:p>
          <a:p>
            <a:pPr lvl="3" marL="1120140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su istanza di qualsiasi interessato, il tribunale può assegnare al designato un termine</a:t>
            </a:r>
            <a:endParaRPr sz="1764">
              <a:solidFill>
                <a:srgbClr val="FFFFFF"/>
              </a:solidFill>
            </a:endParaRPr>
          </a:p>
          <a:p>
            <a:pPr lvl="2" marL="840105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piena capacità di obbligarsi</a:t>
            </a:r>
            <a:endParaRPr sz="1764">
              <a:solidFill>
                <a:srgbClr val="FFFFFF"/>
              </a:solidFill>
            </a:endParaRPr>
          </a:p>
          <a:p>
            <a:pPr lvl="2" marL="840105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amministrazione ordinaria: diligenza BPF (art. 703, art. 1176)</a:t>
            </a:r>
            <a:endParaRPr sz="1764">
              <a:solidFill>
                <a:srgbClr val="FFFFFF"/>
              </a:solidFill>
            </a:endParaRPr>
          </a:p>
          <a:p>
            <a:pPr lvl="2" marL="840105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amministrazione straordinaria: controllo dell’AG </a:t>
            </a:r>
            <a:endParaRPr sz="1764">
              <a:solidFill>
                <a:srgbClr val="FFFFFF"/>
              </a:solidFill>
            </a:endParaRPr>
          </a:p>
          <a:p>
            <a:pPr lvl="0" marL="280035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l’esecutore deve amministrare la massa ereditaria prendendo ”possesso” dei beni che ne fanno parte per un anno dalla dichiarazione di accettazione (rinnovabile una tantum, dal Tribunale : art. 703/2,3)</a:t>
            </a:r>
            <a:endParaRPr sz="1764">
              <a:solidFill>
                <a:srgbClr val="FFFFFF"/>
              </a:solidFill>
            </a:endParaRPr>
          </a:p>
          <a:p>
            <a:pPr lvl="0" marL="280035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obbligo di rendiconto</a:t>
            </a:r>
            <a:endParaRPr sz="1764">
              <a:solidFill>
                <a:srgbClr val="FFFFFF"/>
              </a:solidFill>
            </a:endParaRPr>
          </a:p>
          <a:p>
            <a:pPr lvl="1" marL="560070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mala gesto:  risarcimento del danno nei confronti degli eredi e dei legatari (art. 2043)</a:t>
            </a:r>
            <a:endParaRPr sz="1764">
              <a:solidFill>
                <a:srgbClr val="FFFFFF"/>
              </a:solidFill>
            </a:endParaRPr>
          </a:p>
          <a:p>
            <a:pPr lvl="1" marL="560070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il testatore non può esimere l’esecutore dall’obbligo del rendiconto né può limitare o escludere la sua responsabilità per colpa (art. 709 c.c.). </a:t>
            </a:r>
            <a:endParaRPr sz="1764">
              <a:solidFill>
                <a:srgbClr val="FFFFFF"/>
              </a:solidFill>
            </a:endParaRPr>
          </a:p>
          <a:p>
            <a:pPr lvl="0" marL="280035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L’AG può procedere all’esonero dell’esecutore per gravi irregolarità nell’adempimento, inidoneità all’ufficio o per comportamenti che ne menomi la fiducia (art. 710 c.c.).</a:t>
            </a:r>
          </a:p>
        </p:txBody>
      </p:sp>
    </p:spTree>
  </p:cSld>
  <p:clrMapOvr>
    <a:masterClrMapping/>
  </p:clrMapOvr>
  <p:transition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>
            <p:ph type="body" idx="1"/>
          </p:nvPr>
        </p:nvSpPr>
        <p:spPr>
          <a:xfrm>
            <a:off x="201463" y="95448"/>
            <a:ext cx="12601874" cy="9562704"/>
          </a:xfrm>
          <a:prstGeom prst="rect">
            <a:avLst/>
          </a:prstGeom>
        </p:spPr>
        <p:txBody>
          <a:bodyPr/>
          <a:lstStyle/>
          <a:p>
            <a:pPr lvl="0" marL="0" indent="0" defTabSz="196596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623">
                <a:solidFill>
                  <a:srgbClr val="FFFFFF"/>
                </a:solidFill>
              </a:rPr>
              <a:t>Capacità di testare </a:t>
            </a:r>
            <a:endParaRPr sz="2623">
              <a:solidFill>
                <a:srgbClr val="FFFFFF"/>
              </a:solidFill>
            </a:endParaRPr>
          </a:p>
          <a:p>
            <a:pPr lvl="0" marL="0" indent="0" defTabSz="196596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63">
                <a:solidFill>
                  <a:srgbClr val="FFFFFF"/>
                </a:solidFill>
              </a:rPr>
              <a:t>art. 591: tutti coloro che non sono dichiarati incapaci dalla legge possono</a:t>
            </a:r>
            <a:endParaRPr sz="1763">
              <a:solidFill>
                <a:srgbClr val="FFFFFF"/>
              </a:solidFill>
            </a:endParaRPr>
          </a:p>
          <a:p>
            <a:pPr lvl="1" marL="491490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capacità di testare = espressione della capacità di agire</a:t>
            </a:r>
            <a:endParaRPr sz="1548">
              <a:solidFill>
                <a:srgbClr val="FFFFFF"/>
              </a:solidFill>
            </a:endParaRPr>
          </a:p>
          <a:p>
            <a:pPr lvl="0" marL="245745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591/2: ipotesi tassative di incapacità : annullamento</a:t>
            </a:r>
            <a:endParaRPr sz="1548">
              <a:solidFill>
                <a:srgbClr val="FFFFFF"/>
              </a:solidFill>
            </a:endParaRPr>
          </a:p>
          <a:p>
            <a:pPr lvl="1" marL="491490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minore età (ivi incluso il minore emancipato: art. 84)</a:t>
            </a:r>
            <a:endParaRPr sz="1548">
              <a:solidFill>
                <a:srgbClr val="FFFFFF"/>
              </a:solidFill>
            </a:endParaRPr>
          </a:p>
          <a:p>
            <a:pPr lvl="1" marL="491490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 interdizione per infermità mentale (ma non per inabilitazione)</a:t>
            </a:r>
            <a:endParaRPr sz="1548">
              <a:solidFill>
                <a:srgbClr val="FFFFFF"/>
              </a:solidFill>
            </a:endParaRPr>
          </a:p>
          <a:p>
            <a:pPr lvl="2" marL="737234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G: testamento redatto PRIMA della proposizione della domanda o nelle more del giudizio d’interdizione: la sentenza di accoglimento non invalida il testamento, né fa presumere l’incapacità di intendere e di volere : prova dell’incapacità naturale</a:t>
            </a:r>
            <a:endParaRPr sz="1548">
              <a:solidFill>
                <a:srgbClr val="FFFFFF"/>
              </a:solidFill>
            </a:endParaRPr>
          </a:p>
          <a:p>
            <a:pPr lvl="2" marL="737234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art. 431: efficacia della sentenza di revoca dell’interdizione: PIG</a:t>
            </a:r>
            <a:endParaRPr sz="1548">
              <a:solidFill>
                <a:srgbClr val="FFFFFF"/>
              </a:solidFill>
            </a:endParaRPr>
          </a:p>
          <a:p>
            <a:pPr lvl="3" marL="982980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art. 432/2: gli atti compiuti dopo la pubblicazione della sentenza [ma prima del PIG] non possono essere impugnati se non quando la revoca è esclusa con sentenza passata in giudicato. </a:t>
            </a:r>
            <a:endParaRPr sz="1548">
              <a:solidFill>
                <a:srgbClr val="FFFFFF"/>
              </a:solidFill>
            </a:endParaRPr>
          </a:p>
          <a:p>
            <a:pPr lvl="1" marL="491490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 incapacità di intendere e di volere al momento della redazione dell’atto: cfr. art. 428</a:t>
            </a:r>
            <a:endParaRPr sz="1548">
              <a:solidFill>
                <a:srgbClr val="FFFFFF"/>
              </a:solidFill>
            </a:endParaRPr>
          </a:p>
          <a:p>
            <a:pPr lvl="2" marL="737234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infermità e anomalie psicologiche, anche transitorie, che privano il soggetto della dell’attitudine a determinarsi con coscienza e volontà</a:t>
            </a:r>
            <a:endParaRPr sz="1548">
              <a:solidFill>
                <a:srgbClr val="FFFFFF"/>
              </a:solidFill>
            </a:endParaRPr>
          </a:p>
          <a:p>
            <a:pPr lvl="0" marL="245745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Legittimazione attiva: chiunque possa trarre dall’annullamento un vantaggio di ordine successorio o un risultato giuridicamente apprezzabile (art. 591/3). </a:t>
            </a:r>
            <a:endParaRPr sz="1548">
              <a:solidFill>
                <a:srgbClr val="FFFFFF"/>
              </a:solidFill>
            </a:endParaRPr>
          </a:p>
          <a:p>
            <a:pPr lvl="0" marL="245745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Prova: con qualsiasi mezzo; standard: certezza inequivocabile</a:t>
            </a:r>
            <a:endParaRPr sz="1548">
              <a:solidFill>
                <a:srgbClr val="FFFFFF"/>
              </a:solidFill>
            </a:endParaRPr>
          </a:p>
          <a:p>
            <a:pPr lvl="1" marL="491490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riferimento: momento della formazione dell’atto</a:t>
            </a:r>
            <a:endParaRPr sz="1548">
              <a:solidFill>
                <a:srgbClr val="FFFFFF"/>
              </a:solidFill>
            </a:endParaRPr>
          </a:p>
          <a:p>
            <a:pPr lvl="0" marL="245745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Prescrizione: 5 anni dall’esecuzione</a:t>
            </a:r>
          </a:p>
        </p:txBody>
      </p:sp>
    </p:spTree>
  </p:cSld>
  <p:clrMapOvr>
    <a:masterClrMapping/>
  </p:clrMapOvr>
  <p:transition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type="body" idx="1"/>
          </p:nvPr>
        </p:nvSpPr>
        <p:spPr>
          <a:xfrm>
            <a:off x="414734" y="222547"/>
            <a:ext cx="12175333" cy="9308506"/>
          </a:xfrm>
          <a:prstGeom prst="rect">
            <a:avLst/>
          </a:prstGeom>
        </p:spPr>
        <p:txBody>
          <a:bodyPr/>
          <a:lstStyle/>
          <a:p>
            <a:pPr lvl="0" marL="0" indent="0" defTabSz="274320">
              <a:spcBef>
                <a:spcPts val="21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460">
                <a:solidFill>
                  <a:srgbClr val="FFFFFF"/>
                </a:solidFill>
              </a:rPr>
              <a:t>Incapacità di ricevere (anche per interposta persona): art. 595, 599</a:t>
            </a:r>
            <a:endParaRPr sz="2460">
              <a:solidFill>
                <a:srgbClr val="FFFFFF"/>
              </a:solidFill>
            </a:endParaRPr>
          </a:p>
          <a:p>
            <a:pPr lvl="1" marL="6858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tutore, protutore</a:t>
            </a:r>
            <a:endParaRPr sz="2160">
              <a:solidFill>
                <a:srgbClr val="FFFFFF"/>
              </a:solidFill>
            </a:endParaRPr>
          </a:p>
          <a:p>
            <a:pPr lvl="2" marL="10287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nullità delle disposizioni fatte dopo la nomina e prima dell’approvazione del rendiconto</a:t>
            </a:r>
            <a:endParaRPr sz="2160">
              <a:solidFill>
                <a:srgbClr val="FFFFFF"/>
              </a:solidFill>
            </a:endParaRPr>
          </a:p>
          <a:p>
            <a:pPr lvl="2" marL="10287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 ≠ tutore: ascendente, discendente, fratello, sorella, coniuge</a:t>
            </a:r>
            <a:endParaRPr sz="2160">
              <a:solidFill>
                <a:srgbClr val="FFFFFF"/>
              </a:solidFill>
            </a:endParaRPr>
          </a:p>
          <a:p>
            <a:pPr lvl="1" marL="0" indent="137160" defTabSz="274320">
              <a:spcBef>
                <a:spcPts val="0"/>
              </a:spcBef>
              <a:buSzTx/>
              <a:buNone/>
              <a:tabLst>
                <a:tab pos="203200" algn="l"/>
                <a:tab pos="419100" algn="l"/>
                <a:tab pos="635000" algn="l"/>
                <a:tab pos="850900" algn="l"/>
                <a:tab pos="1066800" algn="l"/>
                <a:tab pos="1270000" algn="l"/>
                <a:tab pos="1485900" algn="l"/>
                <a:tab pos="1701800" algn="l"/>
                <a:tab pos="1917700" algn="l"/>
                <a:tab pos="2133600" algn="l"/>
                <a:tab pos="2336800" algn="l"/>
                <a:tab pos="2552700" algn="l"/>
              </a:tabLst>
              <a:defRPr sz="1800">
                <a:solidFill>
                  <a:srgbClr val="000000"/>
                </a:solidFill>
              </a:defRPr>
            </a:pPr>
            <a:endParaRPr sz="1200">
              <a:latin typeface="Abadi MT Condensed Extra Bold"/>
              <a:ea typeface="Abadi MT Condensed Extra Bold"/>
              <a:cs typeface="Abadi MT Condensed Extra Bold"/>
              <a:sym typeface="Abadi MT Condensed Extra Bold"/>
            </a:endParaRPr>
          </a:p>
          <a:p>
            <a:pPr lvl="1" marL="6858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notaio, testimoni, interprete (art. 597): nullità</a:t>
            </a:r>
            <a:endParaRPr sz="2160">
              <a:solidFill>
                <a:srgbClr val="FFFFFF"/>
              </a:solidFill>
            </a:endParaRPr>
          </a:p>
          <a:p>
            <a:pPr lvl="1" marL="6858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chi ha scritto/ricevuto il testamento segreto (art. 598): nullità </a:t>
            </a:r>
            <a:endParaRPr sz="2160">
              <a:solidFill>
                <a:srgbClr val="FFFFFF"/>
              </a:solidFill>
            </a:endParaRPr>
          </a:p>
          <a:p>
            <a:pPr lvl="0" marL="3429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ratio: tutela della libertà di testare da pressioni da condizionamenti esercitati da soggetti che esercitano un potere nei confronti del testatore (tutore) o che si trovano in una posizione contingente, della  quale potrebbero approfittare (notaio)</a:t>
            </a:r>
            <a:endParaRPr sz="2160">
              <a:solidFill>
                <a:srgbClr val="FFFFFF"/>
              </a:solidFill>
            </a:endParaRPr>
          </a:p>
          <a:p>
            <a:pPr lvl="0" marL="3429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art. 599: interposizione</a:t>
            </a:r>
            <a:endParaRPr sz="2160">
              <a:solidFill>
                <a:srgbClr val="FFFFFF"/>
              </a:solidFill>
            </a:endParaRPr>
          </a:p>
          <a:p>
            <a:pPr lvl="1" marL="6858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fittizia: simulazione di testamento: art. 488</a:t>
            </a:r>
            <a:endParaRPr sz="2160">
              <a:solidFill>
                <a:srgbClr val="FFFFFF"/>
              </a:solidFill>
            </a:endParaRPr>
          </a:p>
          <a:p>
            <a:pPr lvl="1" marL="6858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reale: art. 627/3: accertamento dell’istituzione fiduciaria di erede  </a:t>
            </a:r>
          </a:p>
        </p:txBody>
      </p:sp>
    </p:spTree>
  </p:cSld>
  <p:clrMapOvr>
    <a:masterClrMapping/>
  </p:clrMapOvr>
  <p:transition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0" indent="0" defTabSz="406908">
              <a:spcBef>
                <a:spcPts val="32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204">
                <a:solidFill>
                  <a:srgbClr val="FFFFFF"/>
                </a:solidFill>
              </a:rPr>
              <a:t>Figli non riconoscibili: art. 594 (cfr. 580/1)</a:t>
            </a:r>
            <a:endParaRPr sz="3204">
              <a:solidFill>
                <a:srgbClr val="FFFFFF"/>
              </a:solidFill>
            </a:endParaRPr>
          </a:p>
          <a:p>
            <a:pPr lvl="0" marL="508634" indent="-508634" defTabSz="406908">
              <a:spcBef>
                <a:spcPts val="3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204">
                <a:solidFill>
                  <a:srgbClr val="FFFFFF"/>
                </a:solidFill>
              </a:rPr>
              <a:t>se il de cujus non ha disposto a loro favore</a:t>
            </a:r>
            <a:endParaRPr sz="3204">
              <a:solidFill>
                <a:srgbClr val="FFFFFF"/>
              </a:solidFill>
            </a:endParaRPr>
          </a:p>
          <a:p>
            <a:pPr lvl="1" marL="1017269" indent="-508634" defTabSz="406908">
              <a:spcBef>
                <a:spcPts val="3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204">
                <a:solidFill>
                  <a:srgbClr val="FFFFFF"/>
                </a:solidFill>
              </a:rPr>
              <a:t>hanno diritto a un assegno vitalizio pari alla rendita della quota di eredità che spetterebbe loro</a:t>
            </a:r>
            <a:endParaRPr sz="3204">
              <a:solidFill>
                <a:srgbClr val="FFFFFF"/>
              </a:solidFill>
            </a:endParaRPr>
          </a:p>
          <a:p>
            <a:pPr lvl="0" marL="508634" indent="-508634" defTabSz="406908">
              <a:spcBef>
                <a:spcPts val="3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204">
                <a:solidFill>
                  <a:srgbClr val="FFFFFF"/>
                </a:solidFill>
              </a:rPr>
              <a:t>se il de cujus ha disposto a loro favore</a:t>
            </a:r>
            <a:endParaRPr sz="3204">
              <a:solidFill>
                <a:srgbClr val="FFFFFF"/>
              </a:solidFill>
            </a:endParaRPr>
          </a:p>
          <a:p>
            <a:pPr lvl="1" marL="1017269" indent="-508634" defTabSz="406908">
              <a:spcBef>
                <a:spcPts val="3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204">
                <a:solidFill>
                  <a:srgbClr val="FFFFFF"/>
                </a:solidFill>
              </a:rPr>
              <a:t>possono rinunciare e pretendere l’assegno</a:t>
            </a:r>
          </a:p>
        </p:txBody>
      </p:sp>
    </p:spTree>
  </p:cSld>
  <p:clrMapOvr>
    <a:masterClrMapping/>
  </p:clrMapOvr>
  <p:transition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>
            <p:ph type="body" idx="1"/>
          </p:nvPr>
        </p:nvSpPr>
        <p:spPr>
          <a:xfrm>
            <a:off x="314126" y="262334"/>
            <a:ext cx="12376549" cy="9228932"/>
          </a:xfrm>
          <a:prstGeom prst="rect">
            <a:avLst/>
          </a:prstGeom>
        </p:spPr>
        <p:txBody>
          <a:bodyPr/>
          <a:lstStyle/>
          <a:p>
            <a:pPr lvl="0" marL="0" indent="0" defTabSz="288036">
              <a:spcBef>
                <a:spcPts val="22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43">
                <a:solidFill>
                  <a:srgbClr val="FFFFFF"/>
                </a:solidFill>
              </a:rPr>
              <a:t>Interpretazione del testamento</a:t>
            </a:r>
            <a:endParaRPr sz="3843">
              <a:solidFill>
                <a:srgbClr val="FFFFFF"/>
              </a:solidFill>
            </a:endParaRPr>
          </a:p>
          <a:p>
            <a:pPr lvl="0" marL="360045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applicazione analogica artt. 1362 ss. (i. dei contratti)  </a:t>
            </a:r>
            <a:endParaRPr sz="2268">
              <a:solidFill>
                <a:srgbClr val="FFFFFF"/>
              </a:solidFill>
            </a:endParaRPr>
          </a:p>
          <a:p>
            <a:pPr lvl="1" marL="720090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cfr. art. 1324: «atti unilaterali tra vivi»</a:t>
            </a:r>
            <a:endParaRPr sz="2268">
              <a:solidFill>
                <a:srgbClr val="FFFFFF"/>
              </a:solidFill>
            </a:endParaRPr>
          </a:p>
          <a:p>
            <a:pPr lvl="0" marL="360045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artt. 1362-1365: criteri di i. soggettiva</a:t>
            </a:r>
            <a:endParaRPr sz="2268">
              <a:solidFill>
                <a:srgbClr val="FFFFFF"/>
              </a:solidFill>
            </a:endParaRPr>
          </a:p>
          <a:p>
            <a:pPr lvl="1" marL="720090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G: «tutti i dati extra-testuali rilevanti, tenendo soprattutto in conto la mentalità, la cultura e le condizioni di vita del soggetto al momento della redazione del testamento» </a:t>
            </a:r>
            <a:endParaRPr sz="2268">
              <a:solidFill>
                <a:srgbClr val="FFFFFF"/>
              </a:solidFill>
            </a:endParaRPr>
          </a:p>
          <a:p>
            <a:pPr lvl="0" marL="360045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art. 1367: criterio di conservazione</a:t>
            </a:r>
            <a:endParaRPr sz="2268">
              <a:solidFill>
                <a:srgbClr val="FFFFFF"/>
              </a:solidFill>
            </a:endParaRPr>
          </a:p>
          <a:p>
            <a:pPr lvl="0" marL="360045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artt. 1366, 1368, 1369: i. secondo buona fede, pratiche generali, natura dell’oggetto</a:t>
            </a:r>
            <a:endParaRPr sz="2268">
              <a:solidFill>
                <a:srgbClr val="FFFFFF"/>
              </a:solidFill>
            </a:endParaRPr>
          </a:p>
          <a:p>
            <a:pPr lvl="1" marL="720090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canoni di tutela dell’affidamento: inapplicabilità al testamento </a:t>
            </a:r>
            <a:endParaRPr sz="2268">
              <a:solidFill>
                <a:srgbClr val="FFFFFF"/>
              </a:solidFill>
            </a:endParaRPr>
          </a:p>
          <a:p>
            <a:pPr lvl="1" marL="720090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 canoni di interpretazione adeguatrice dell’atto, in funzione della protezione di interessi meritevoli di tutela</a:t>
            </a:r>
            <a:endParaRPr sz="2268">
              <a:solidFill>
                <a:srgbClr val="FFFFFF"/>
              </a:solidFill>
            </a:endParaRPr>
          </a:p>
          <a:p>
            <a:pPr lvl="0" marL="360045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regole speciali: art. 625 (error in demonstratione)</a:t>
            </a:r>
          </a:p>
        </p:txBody>
      </p:sp>
    </p:spTree>
  </p:cSld>
  <p:clrMapOvr>
    <a:masterClrMapping/>
  </p:clrMapOvr>
  <p:transition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>
            <p:ph type="body" idx="1"/>
          </p:nvPr>
        </p:nvSpPr>
        <p:spPr>
          <a:xfrm>
            <a:off x="399752" y="297656"/>
            <a:ext cx="12205297" cy="9025087"/>
          </a:xfrm>
          <a:prstGeom prst="rect">
            <a:avLst/>
          </a:prstGeom>
        </p:spPr>
        <p:txBody>
          <a:bodyPr/>
          <a:lstStyle/>
          <a:p>
            <a:pPr lvl="0" marL="0" indent="0" defTabSz="196596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967">
                <a:solidFill>
                  <a:srgbClr val="FFFFFF"/>
                </a:solidFill>
              </a:rPr>
              <a:t>L’INVALIDITÀ DEL TESTAMENTO </a:t>
            </a:r>
            <a:endParaRPr sz="2967">
              <a:solidFill>
                <a:srgbClr val="FFFFFF"/>
              </a:solidFill>
            </a:endParaRPr>
          </a:p>
          <a:p>
            <a:pPr lvl="0" marL="245745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nullità/annullabilità ÷ mancanza/irregolarità di un requisito di forma o di un altro elemento essenziale dell’atto</a:t>
            </a:r>
            <a:endParaRPr sz="1548">
              <a:solidFill>
                <a:srgbClr val="FFFFFF"/>
              </a:solidFill>
            </a:endParaRPr>
          </a:p>
          <a:p>
            <a:pPr lvl="1" marL="491490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nullità </a:t>
            </a:r>
            <a:endParaRPr sz="1548">
              <a:solidFill>
                <a:srgbClr val="FFFFFF"/>
              </a:solidFill>
            </a:endParaRPr>
          </a:p>
          <a:p>
            <a:pPr lvl="2" marL="737234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forma: art. 606/1 </a:t>
            </a:r>
            <a:endParaRPr sz="1548">
              <a:solidFill>
                <a:srgbClr val="FFFFFF"/>
              </a:solidFill>
            </a:endParaRPr>
          </a:p>
          <a:p>
            <a:pPr lvl="2" marL="737234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elementi essenziali</a:t>
            </a:r>
            <a:endParaRPr sz="1548">
              <a:solidFill>
                <a:srgbClr val="FFFFFF"/>
              </a:solidFill>
            </a:endParaRPr>
          </a:p>
          <a:p>
            <a:pPr lvl="3" marL="982980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nullità: libertà e autenticità del volere: patti successori, testamento congiuntivo/reciproco, condizione di reciprocità, riserva mentale, violenza fisica ecc., disposizioni a favore di et. soggetti (tutore, notaio ecc)</a:t>
            </a:r>
            <a:endParaRPr sz="1548">
              <a:solidFill>
                <a:srgbClr val="FFFFFF"/>
              </a:solidFill>
            </a:endParaRPr>
          </a:p>
          <a:p>
            <a:pPr lvl="3" marL="982980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nullità: ordine pubblico: motivo illecito (art. 626)</a:t>
            </a:r>
            <a:endParaRPr sz="1548">
              <a:solidFill>
                <a:srgbClr val="FFFFFF"/>
              </a:solidFill>
            </a:endParaRPr>
          </a:p>
          <a:p>
            <a:pPr lvl="3" marL="982980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nullità: determinatezza dell’oggetto: disposizioni in incertam personam, disposizioni in cui si fa dipendere dall’arbitrio di un terzo l’individuazione dell’erede/legatario/quota di eredità/oggetto o quantità del legato</a:t>
            </a:r>
            <a:endParaRPr sz="1548">
              <a:solidFill>
                <a:srgbClr val="FFFFFF"/>
              </a:solidFill>
            </a:endParaRPr>
          </a:p>
          <a:p>
            <a:pPr lvl="0" marL="245745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legittimazione assoluta</a:t>
            </a:r>
            <a:endParaRPr sz="1548">
              <a:solidFill>
                <a:srgbClr val="FFFFFF"/>
              </a:solidFill>
            </a:endParaRPr>
          </a:p>
          <a:p>
            <a:pPr lvl="0" marL="245745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 rilevabile d’ufficio</a:t>
            </a:r>
            <a:endParaRPr sz="1548">
              <a:solidFill>
                <a:srgbClr val="FFFFFF"/>
              </a:solidFill>
            </a:endParaRPr>
          </a:p>
          <a:p>
            <a:pPr lvl="0" marL="245745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imprescrittibile</a:t>
            </a:r>
            <a:endParaRPr sz="1548">
              <a:solidFill>
                <a:srgbClr val="FFFFFF"/>
              </a:solidFill>
            </a:endParaRPr>
          </a:p>
          <a:p>
            <a:pPr lvl="0" marL="245745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il testamento nullo è radicalmente inefficace: il beneficiario non acquista alcun diritto, ivi compreso quello di accettare l’eredità; il chiamato nel possesso dei beni (art. 485 ss.) non può esercitare le azioni a tutela dell’eredità, né compiere atti di amministrazione, non può rappresentare l’eredità in giudizio</a:t>
            </a:r>
            <a:endParaRPr sz="1548">
              <a:solidFill>
                <a:srgbClr val="FFFFFF"/>
              </a:solidFill>
            </a:endParaRPr>
          </a:p>
          <a:p>
            <a:pPr lvl="0" marL="245745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 tutela dei terzi aventi causa: TO, BF (cfr. art. 534: erede apparente). V. però art. 2652, n. 6. 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>
            <p:ph type="body" idx="1"/>
          </p:nvPr>
        </p:nvSpPr>
        <p:spPr>
          <a:xfrm>
            <a:off x="161949" y="80615"/>
            <a:ext cx="12680902" cy="9592370"/>
          </a:xfrm>
          <a:prstGeom prst="rect">
            <a:avLst/>
          </a:prstGeom>
        </p:spPr>
        <p:txBody>
          <a:bodyPr/>
          <a:lstStyle/>
          <a:p>
            <a:pPr lvl="0" marL="0" indent="0" defTabSz="228600">
              <a:spcBef>
                <a:spcPts val="1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450">
                <a:solidFill>
                  <a:srgbClr val="FFFFFF"/>
                </a:solidFill>
              </a:rPr>
              <a:t>Il testamento, atto mortis causa di ultima volontà: caratteri essenziali</a:t>
            </a:r>
            <a:endParaRPr sz="2450">
              <a:solidFill>
                <a:srgbClr val="FFFFFF"/>
              </a:solidFill>
            </a:endParaRPr>
          </a:p>
          <a:p>
            <a:pPr lvl="0" marL="0" indent="0" defTabSz="228600">
              <a:spcBef>
                <a:spcPts val="1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art. 587: «atto revocabile con il quale taluno dispone, per il tempo in cui avrà cessato di vivere, di tutte le proprie sostanze o di una parte di esse»</a:t>
            </a:r>
            <a:endParaRPr>
              <a:solidFill>
                <a:srgbClr val="FFFFFF"/>
              </a:solidFill>
            </a:endParaRPr>
          </a:p>
          <a:p>
            <a:pPr lvl="2" marL="857250" indent="-285750" defTabSz="228600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unilaterale, revocabile (cfr. art. 679), non-recettizio</a:t>
            </a:r>
            <a:endParaRPr>
              <a:solidFill>
                <a:srgbClr val="FFFFFF"/>
              </a:solidFill>
            </a:endParaRPr>
          </a:p>
          <a:p>
            <a:pPr lvl="3" marL="1143000" indent="-285750" defTabSz="228600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 l’atto, perfetto dalla formazione, è inefficace nei confronti dei terzi fino all’apertura della successione</a:t>
            </a:r>
            <a:endParaRPr>
              <a:solidFill>
                <a:srgbClr val="FFFFFF"/>
              </a:solidFill>
            </a:endParaRPr>
          </a:p>
          <a:p>
            <a:pPr lvl="2" marL="857250" indent="-285750" defTabSz="228600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mortis causa: la volontà di disporre post mortem è CAUSA degli effetti del negozio (≠ condizione, termine)</a:t>
            </a:r>
            <a:endParaRPr>
              <a:solidFill>
                <a:srgbClr val="FFFFFF"/>
              </a:solidFill>
            </a:endParaRPr>
          </a:p>
          <a:p>
            <a:pPr lvl="2" marL="857250" indent="-285750" defTabSz="228600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patrimoniale </a:t>
            </a:r>
            <a:endParaRPr>
              <a:solidFill>
                <a:srgbClr val="FFFFFF"/>
              </a:solidFill>
            </a:endParaRPr>
          </a:p>
          <a:p>
            <a:pPr lvl="2" marL="857250" indent="-285750" defTabSz="228600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personale (artt. 631, 632: nullità di disposizioni rimesse all’arbitrio del terzo)</a:t>
            </a:r>
            <a:endParaRPr>
              <a:solidFill>
                <a:srgbClr val="FFFFFF"/>
              </a:solidFill>
            </a:endParaRPr>
          </a:p>
          <a:p>
            <a:pPr lvl="2" marL="857250" indent="-285750" defTabSz="228600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 uni-personale (artt. 589, 635: divieto di formazione congiunta o reciproca)</a:t>
            </a:r>
            <a:endParaRPr>
              <a:solidFill>
                <a:srgbClr val="FFFFFF"/>
              </a:solidFill>
            </a:endParaRPr>
          </a:p>
          <a:p>
            <a:pPr lvl="2" marL="857250" indent="-285750" defTabSz="228600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formale: a pena di nullità</a:t>
            </a:r>
            <a:endParaRPr>
              <a:solidFill>
                <a:srgbClr val="FFFFFF"/>
              </a:solidFill>
            </a:endParaRPr>
          </a:p>
          <a:p>
            <a:pPr lvl="1" marL="571500" indent="-285750" defTabSz="228600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testamento ≠ (valida) convenzione con effetti attributivi post mortem (cfr. 1411-1412, 1920 ecc.) </a:t>
            </a:r>
            <a:endParaRPr>
              <a:solidFill>
                <a:srgbClr val="FFFFFF"/>
              </a:solidFill>
            </a:endParaRPr>
          </a:p>
          <a:p>
            <a:pPr lvl="1" marL="571500" indent="-285750" defTabSz="228600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testamento ≠ atti (negoziali) unilaterali di ultima volontà : interessi non-patrimoniali</a:t>
            </a:r>
            <a:endParaRPr>
              <a:solidFill>
                <a:srgbClr val="FFFFFF"/>
              </a:solidFill>
            </a:endParaRPr>
          </a:p>
          <a:p>
            <a:pPr lvl="2" marL="857250" indent="-285750" defTabSz="228600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disposizioni relative a organi e tessuti (art. 4, l. 91/1999)</a:t>
            </a:r>
            <a:endParaRPr>
              <a:solidFill>
                <a:srgbClr val="FFFFFF"/>
              </a:solidFill>
            </a:endParaRPr>
          </a:p>
          <a:p>
            <a:pPr lvl="2" marL="857250" indent="-285750" defTabSz="228600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disposizioni relative a manoscritti, corrispondenza ecc.</a:t>
            </a:r>
          </a:p>
        </p:txBody>
      </p:sp>
    </p:spTree>
  </p:cSld>
  <p:clrMapOvr>
    <a:masterClrMapping/>
  </p:clrMapOvr>
  <p:transition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>
            <p:ph type="body" idx="1"/>
          </p:nvPr>
        </p:nvSpPr>
        <p:spPr>
          <a:xfrm>
            <a:off x="505594" y="96043"/>
            <a:ext cx="11993613" cy="9561514"/>
          </a:xfrm>
          <a:prstGeom prst="rect">
            <a:avLst/>
          </a:prstGeom>
        </p:spPr>
        <p:txBody>
          <a:bodyPr/>
          <a:lstStyle/>
          <a:p>
            <a:pPr lvl="0" marL="0" indent="0" defTabSz="201168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520">
                <a:solidFill>
                  <a:srgbClr val="FFFFFF"/>
                </a:solidFill>
              </a:rPr>
              <a:t>Segue: annullabilità</a:t>
            </a:r>
            <a:endParaRPr sz="3520">
              <a:solidFill>
                <a:srgbClr val="FFFFFF"/>
              </a:solidFill>
            </a:endParaRPr>
          </a:p>
          <a:p>
            <a:pPr lvl="0" marL="25145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forma: art. 602/2</a:t>
            </a:r>
            <a:endParaRPr sz="1584">
              <a:solidFill>
                <a:srgbClr val="FFFFFF"/>
              </a:solidFill>
            </a:endParaRPr>
          </a:p>
          <a:p>
            <a:pPr lvl="0" marL="25145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incapacità di testare (art. 591) </a:t>
            </a:r>
            <a:endParaRPr sz="1584">
              <a:solidFill>
                <a:srgbClr val="FFFFFF"/>
              </a:solidFill>
            </a:endParaRPr>
          </a:p>
          <a:p>
            <a:pPr lvl="0" marL="25145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errore, violenza, dolo (art. 624) </a:t>
            </a:r>
            <a:endParaRPr sz="1584">
              <a:solidFill>
                <a:srgbClr val="FFFFFF"/>
              </a:solidFill>
            </a:endParaRPr>
          </a:p>
          <a:p>
            <a:pPr lvl="1" marL="50291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errore (anche non riconoscibile e non scusabile)</a:t>
            </a:r>
            <a:endParaRPr sz="1584">
              <a:solidFill>
                <a:srgbClr val="FFFFFF"/>
              </a:solidFill>
            </a:endParaRPr>
          </a:p>
          <a:p>
            <a:pPr lvl="2" marL="754380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art. 624/2: errore sul motivo : cfr. art. 626</a:t>
            </a:r>
            <a:endParaRPr sz="1584">
              <a:solidFill>
                <a:srgbClr val="FFFFFF"/>
              </a:solidFill>
            </a:endParaRPr>
          </a:p>
          <a:p>
            <a:pPr lvl="1" marL="50291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violenza morale: art. 1433, ma non si applicano gli standard oggettivi di valutazione della serietà della minaccia</a:t>
            </a:r>
            <a:endParaRPr sz="1584">
              <a:solidFill>
                <a:srgbClr val="FFFFFF"/>
              </a:solidFill>
            </a:endParaRPr>
          </a:p>
          <a:p>
            <a:pPr lvl="1" marL="50291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dolo: se perpetrato dal terzo, rileva in ogni caso indipendentemente dalla bf del beneficiario</a:t>
            </a:r>
            <a:endParaRPr sz="1584">
              <a:solidFill>
                <a:srgbClr val="FFFFFF"/>
              </a:solidFill>
            </a:endParaRPr>
          </a:p>
          <a:p>
            <a:pPr lvl="0" marL="25145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il testamento annullabile è efficace dal momento dell’apertura della successione: il chiamato all’eredità acquista il diritto di accettare, il legatario acquista immediatamente; il chiamato possessore può stare in giudizio per rappresentare l’eredità; il chiamato non possessore può esercitare le azioni a tutela dei beni ereditari e compiere atti di ordinaria e straordinaria amministrazione. </a:t>
            </a:r>
            <a:endParaRPr sz="1584">
              <a:solidFill>
                <a:srgbClr val="FFFFFF"/>
              </a:solidFill>
            </a:endParaRPr>
          </a:p>
          <a:p>
            <a:pPr lvl="0" marL="25145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l’annullamento non pregiudica i diritti dei terzi acquirenti a TO, BF (ma: art. 2652, n. 6)</a:t>
            </a:r>
            <a:endParaRPr sz="1584">
              <a:solidFill>
                <a:srgbClr val="FFFFFF"/>
              </a:solidFill>
            </a:endParaRPr>
          </a:p>
          <a:p>
            <a:pPr lvl="0" marL="25145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Legittimazione attiva assoluta (art. 624 ≠ art. 1441/2)</a:t>
            </a:r>
            <a:endParaRPr sz="1584">
              <a:solidFill>
                <a:srgbClr val="FFFFFF"/>
              </a:solidFill>
            </a:endParaRPr>
          </a:p>
          <a:p>
            <a:pPr lvl="1" marL="50291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tutela della volontà del defunto</a:t>
            </a:r>
            <a:endParaRPr sz="1584">
              <a:solidFill>
                <a:srgbClr val="FFFFFF"/>
              </a:solidFill>
            </a:endParaRPr>
          </a:p>
          <a:p>
            <a:pPr lvl="1" marL="50291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interesse specifico, derivante dall’annullamento </a:t>
            </a:r>
            <a:endParaRPr sz="1584">
              <a:solidFill>
                <a:srgbClr val="FFFFFF"/>
              </a:solidFill>
            </a:endParaRPr>
          </a:p>
          <a:p>
            <a:pPr lvl="0" marL="25145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Prescrizione: cinque anni dal giorno dell’esecuzione (art. 602/2) o della notizia del vizio (art. 624)</a:t>
            </a:r>
          </a:p>
        </p:txBody>
      </p:sp>
    </p:spTree>
  </p:cSld>
  <p:clrMapOvr>
    <a:masterClrMapping/>
  </p:clrMapOvr>
  <p:transition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>
            <p:ph type="body" idx="1"/>
          </p:nvPr>
        </p:nvSpPr>
        <p:spPr>
          <a:xfrm>
            <a:off x="431303" y="290512"/>
            <a:ext cx="12309576" cy="9058722"/>
          </a:xfrm>
          <a:prstGeom prst="rect">
            <a:avLst/>
          </a:prstGeom>
        </p:spPr>
        <p:txBody>
          <a:bodyPr/>
          <a:lstStyle/>
          <a:p>
            <a:pPr lvl="0" marL="0" indent="0" defTabSz="379475">
              <a:spcBef>
                <a:spcPts val="2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Conferma del testamento </a:t>
            </a:r>
            <a:endParaRPr sz="2988">
              <a:solidFill>
                <a:srgbClr val="FFFFFF"/>
              </a:solidFill>
            </a:endParaRPr>
          </a:p>
          <a:p>
            <a:pPr lvl="0" marL="0" indent="0" defTabSz="379475">
              <a:spcBef>
                <a:spcPts val="2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art. 590 : il legittimato ad agire per l’accertamento della nullità ha il potere di confermare (con dichiarazione espressa o per fatti concludenti) la disposizione testamentaria nulla</a:t>
            </a:r>
            <a:endParaRPr sz="2988">
              <a:solidFill>
                <a:srgbClr val="FFFFFF"/>
              </a:solidFill>
            </a:endParaRPr>
          </a:p>
          <a:p>
            <a:pPr lvl="0" marL="474344" indent="-474344" defTabSz="379475">
              <a:spcBef>
                <a:spcPts val="2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G.: conferma = rinunzia all’azione di nullità (cfr. 723 ≠ 1423), per rispetto della volontà del testatore </a:t>
            </a:r>
            <a:endParaRPr sz="2988">
              <a:solidFill>
                <a:srgbClr val="FFFFFF"/>
              </a:solidFill>
            </a:endParaRPr>
          </a:p>
          <a:p>
            <a:pPr lvl="1" marL="948689" indent="-474344" defTabSz="379475">
              <a:spcBef>
                <a:spcPts val="2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latitudine amplissima (nullità e annullabilità, vizi di forma e di sostanza)</a:t>
            </a:r>
            <a:endParaRPr sz="2988">
              <a:solidFill>
                <a:srgbClr val="FFFFFF"/>
              </a:solidFill>
            </a:endParaRPr>
          </a:p>
          <a:p>
            <a:pPr lvl="0" marL="474344" indent="-474344" defTabSz="379475">
              <a:spcBef>
                <a:spcPts val="2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disposizioni escluse dalla conferma</a:t>
            </a:r>
            <a:endParaRPr sz="2988">
              <a:solidFill>
                <a:srgbClr val="FFFFFF"/>
              </a:solidFill>
            </a:endParaRPr>
          </a:p>
          <a:p>
            <a:pPr lvl="1" marL="948689" indent="-474344" defTabSz="379475">
              <a:spcBef>
                <a:spcPts val="2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lesione della quota di riserva, violenza fisica, falso ideologico, simulazione assoluta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>
            <p:ph type="body" idx="1"/>
          </p:nvPr>
        </p:nvSpPr>
        <p:spPr>
          <a:xfrm>
            <a:off x="328513" y="297705"/>
            <a:ext cx="12347774" cy="9158190"/>
          </a:xfrm>
          <a:prstGeom prst="rect">
            <a:avLst/>
          </a:prstGeom>
        </p:spPr>
        <p:txBody>
          <a:bodyPr/>
          <a:lstStyle/>
          <a:p>
            <a:pPr lvl="0" marL="0" indent="0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588">
                <a:solidFill>
                  <a:srgbClr val="FFFFFF"/>
                </a:solidFill>
              </a:rPr>
              <a:t>Patrimonialità e contenuto del testamento</a:t>
            </a:r>
            <a:endParaRPr sz="3588">
              <a:solidFill>
                <a:srgbClr val="FFFFFF"/>
              </a:solidFill>
            </a:endParaRPr>
          </a:p>
          <a:p>
            <a:pPr lvl="0" marL="262890" indent="-262890" defTabSz="210311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artt. 587-588: contenuto tipico del testamento : «disporre delle proprie sostanze» a titolo universale o particolare: contenuto necessario e sufficiente del testamento: due interpretazioni </a:t>
            </a:r>
            <a:endParaRPr sz="1656">
              <a:solidFill>
                <a:srgbClr val="FFFFFF"/>
              </a:solidFill>
            </a:endParaRPr>
          </a:p>
          <a:p>
            <a:pPr lvl="1" marL="0" indent="105155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1) contenuto tipico del testamento ÷ causa di attribuzione (in senso stretto)</a:t>
            </a:r>
            <a:endParaRPr sz="1656">
              <a:solidFill>
                <a:srgbClr val="FFFFFF"/>
              </a:solidFill>
            </a:endParaRPr>
          </a:p>
          <a:p>
            <a:pPr lvl="2" marL="788670" indent="-262890" defTabSz="210311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istituzione di erede, istituzione di legato, nonché le disposizioni complementari (es.: art. 772: ripartizione dei debiti ereditari) e accessorie (cfr. gli oneri, condizioni, termini) all’istituzione di erede e legato</a:t>
            </a:r>
            <a:endParaRPr sz="1656">
              <a:solidFill>
                <a:srgbClr val="FFFFFF"/>
              </a:solidFill>
            </a:endParaRPr>
          </a:p>
          <a:p>
            <a:pPr lvl="1" marL="0" indent="105155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2) contenuto tipico del testamento ÷ causa dispositiva (in senso ampio)</a:t>
            </a:r>
            <a:endParaRPr sz="1656">
              <a:solidFill>
                <a:srgbClr val="FFFFFF"/>
              </a:solidFill>
            </a:endParaRPr>
          </a:p>
          <a:p>
            <a:pPr lvl="3" marL="1051560" indent="-262890" defTabSz="210311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riabilitazione dell’indegno</a:t>
            </a:r>
            <a:endParaRPr sz="1656">
              <a:solidFill>
                <a:srgbClr val="FFFFFF"/>
              </a:solidFill>
            </a:endParaRPr>
          </a:p>
          <a:p>
            <a:pPr lvl="3" marL="1051560" indent="-262890" defTabSz="210311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modo testamentario (cfr. 672/2: ambulatorietà del modo)</a:t>
            </a:r>
            <a:endParaRPr sz="1656">
              <a:solidFill>
                <a:srgbClr val="FFFFFF"/>
              </a:solidFill>
            </a:endParaRPr>
          </a:p>
          <a:p>
            <a:pPr lvl="3" marL="1051560" indent="-262890" defTabSz="210311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diseredazione </a:t>
            </a:r>
            <a:endParaRPr sz="1656">
              <a:solidFill>
                <a:srgbClr val="FFFFFF"/>
              </a:solidFill>
            </a:endParaRPr>
          </a:p>
          <a:p>
            <a:pPr lvl="4" marL="1314450" indent="-262890" defTabSz="210311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≠ G: la clausola di diseredazione è valida se unita ad altre disposizioni attributive o se in via interpretativa risulta, anche in modo implicito, una volontà attributiva</a:t>
            </a:r>
            <a:endParaRPr sz="1656">
              <a:solidFill>
                <a:srgbClr val="FFFFFF"/>
              </a:solidFill>
            </a:endParaRPr>
          </a:p>
          <a:p>
            <a:pPr lvl="0" marL="262890" indent="-262890" defTabSz="210311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art. 587/2: «disposizioni di carattere non patrimoniale»: hanno efficacia se contenute in un atto che ha la forma del testamento, anche in mancanza di altre disposizioni patrimoniali</a:t>
            </a:r>
            <a:endParaRPr sz="1656">
              <a:solidFill>
                <a:srgbClr val="FFFFFF"/>
              </a:solidFill>
            </a:endParaRPr>
          </a:p>
          <a:p>
            <a:pPr lvl="1" marL="525780" indent="-262890" defTabSz="210311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contenuto atipico del testamento</a:t>
            </a:r>
            <a:endParaRPr sz="1656">
              <a:solidFill>
                <a:srgbClr val="FFFFFF"/>
              </a:solidFill>
            </a:endParaRPr>
          </a:p>
          <a:p>
            <a:pPr lvl="2" marL="788670" indent="-262890" defTabSz="210311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riconoscimento di un figlio (art. 254), nomina/revoca dell’esecutore testamentario (art. 700), disposizioni su scritti, epistolari, opere artistiche ecc. (artt. 24, 93 l. dir. aut.)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body" idx="1"/>
          </p:nvPr>
        </p:nvSpPr>
        <p:spPr>
          <a:xfrm>
            <a:off x="469949" y="280541"/>
            <a:ext cx="12064902" cy="9082534"/>
          </a:xfrm>
          <a:prstGeom prst="rect">
            <a:avLst/>
          </a:prstGeom>
        </p:spPr>
        <p:txBody>
          <a:bodyPr/>
          <a:lstStyle/>
          <a:p>
            <a:pPr lvl="0" marL="0" indent="0" defTabSz="338327">
              <a:spcBef>
                <a:spcPts val="2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4514">
                <a:solidFill>
                  <a:srgbClr val="FFFFFF"/>
                </a:solidFill>
              </a:rPr>
              <a:t>Segue: Istituzione di erede e legato</a:t>
            </a:r>
            <a:endParaRPr sz="4514">
              <a:solidFill>
                <a:srgbClr val="FFFFFF"/>
              </a:solidFill>
            </a:endParaRPr>
          </a:p>
          <a:p>
            <a:pPr lvl="0" marL="422909" indent="-422909" defTabSz="338327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64">
                <a:solidFill>
                  <a:srgbClr val="FFFFFF"/>
                </a:solidFill>
              </a:rPr>
              <a:t>sole legittime modalità di attribuzione patrimoniale mortis causa (art. 588)</a:t>
            </a:r>
            <a:endParaRPr sz="2664">
              <a:solidFill>
                <a:srgbClr val="FFFFFF"/>
              </a:solidFill>
            </a:endParaRPr>
          </a:p>
          <a:p>
            <a:pPr lvl="1" marL="845819" indent="-422909" defTabSz="338327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64">
                <a:solidFill>
                  <a:srgbClr val="FFFFFF"/>
                </a:solidFill>
              </a:rPr>
              <a:t>criterio oggettivo: irrilevanza del nomen iuris usato dal testatore (art. 588/1)</a:t>
            </a:r>
            <a:endParaRPr sz="2664">
              <a:solidFill>
                <a:srgbClr val="FFFFFF"/>
              </a:solidFill>
            </a:endParaRPr>
          </a:p>
          <a:p>
            <a:pPr lvl="2" marL="1268730" indent="-422909" defTabSz="338327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64">
                <a:solidFill>
                  <a:srgbClr val="FFFFFF"/>
                </a:solidFill>
              </a:rPr>
              <a:t>es. “lego tutto il mio patrimonio a Caio” </a:t>
            </a:r>
            <a:endParaRPr sz="2664">
              <a:solidFill>
                <a:srgbClr val="FFFFFF"/>
              </a:solidFill>
            </a:endParaRPr>
          </a:p>
          <a:p>
            <a:pPr lvl="1" marL="845819" indent="-422909" defTabSz="338327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64">
                <a:solidFill>
                  <a:srgbClr val="FFFFFF"/>
                </a:solidFill>
              </a:rPr>
              <a:t>criterio soggettivo (art. 588/2)</a:t>
            </a:r>
            <a:endParaRPr sz="2664">
              <a:solidFill>
                <a:srgbClr val="FFFFFF"/>
              </a:solidFill>
            </a:endParaRPr>
          </a:p>
          <a:p>
            <a:pPr lvl="2" marL="1268730" indent="-422909" defTabSz="338327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64">
                <a:solidFill>
                  <a:srgbClr val="FFFFFF"/>
                </a:solidFill>
              </a:rPr>
              <a:t>disposizioni formulate con riferimento a res determinate (singolarmente o come complesso di beni) possono valere sia come legato, sia come istituzione di erede (institutio ex re certa)</a:t>
            </a:r>
            <a:endParaRPr sz="2664">
              <a:solidFill>
                <a:srgbClr val="FFFFFF"/>
              </a:solidFill>
            </a:endParaRPr>
          </a:p>
          <a:p>
            <a:pPr lvl="3" marL="1691639" indent="-422909" defTabSz="338327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64">
                <a:solidFill>
                  <a:srgbClr val="FFFFFF"/>
                </a:solidFill>
              </a:rPr>
              <a:t>interpretazione del testamento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>
            <p:ph type="body" idx="1"/>
          </p:nvPr>
        </p:nvSpPr>
        <p:spPr>
          <a:xfrm>
            <a:off x="160089" y="124271"/>
            <a:ext cx="12684622" cy="9505058"/>
          </a:xfrm>
          <a:prstGeom prst="rect">
            <a:avLst/>
          </a:prstGeom>
        </p:spPr>
        <p:txBody>
          <a:bodyPr/>
          <a:lstStyle/>
          <a:p>
            <a:pPr lvl="0" marL="0" indent="0" defTabSz="288036">
              <a:spcBef>
                <a:spcPts val="22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528">
                <a:solidFill>
                  <a:srgbClr val="FFFFFF"/>
                </a:solidFill>
              </a:rPr>
              <a:t>Clausole accessorie: condizione, termine, modo</a:t>
            </a:r>
            <a:endParaRPr sz="3528">
              <a:solidFill>
                <a:srgbClr val="FFFFFF"/>
              </a:solidFill>
            </a:endParaRPr>
          </a:p>
          <a:p>
            <a:pPr lvl="0" marL="360045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condizione (sospensiva o risolutiva)</a:t>
            </a:r>
            <a:endParaRPr sz="2268">
              <a:solidFill>
                <a:srgbClr val="FFFFFF"/>
              </a:solidFill>
            </a:endParaRPr>
          </a:p>
          <a:p>
            <a:pPr lvl="1" marL="720090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   efficacia reale retroattiva</a:t>
            </a:r>
            <a:endParaRPr sz="2268">
              <a:solidFill>
                <a:srgbClr val="FFFFFF"/>
              </a:solidFill>
            </a:endParaRPr>
          </a:p>
          <a:p>
            <a:pPr lvl="2" marL="1080135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c. sospensiva: il chiamato è erede/legatario con effetto dall’apertura della successione (art. 459/2). </a:t>
            </a:r>
            <a:endParaRPr sz="2268">
              <a:solidFill>
                <a:srgbClr val="FFFFFF"/>
              </a:solidFill>
            </a:endParaRPr>
          </a:p>
          <a:p>
            <a:pPr lvl="2" marL="1080135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c. risolutiva: l’erede/legatario risulta non essere mai stato tale ed è tenuto a restituire i beni a far tempo dall’apertura della successione (≠ art. 646: frutti)</a:t>
            </a:r>
            <a:endParaRPr sz="2268">
              <a:solidFill>
                <a:srgbClr val="FFFFFF"/>
              </a:solidFill>
            </a:endParaRPr>
          </a:p>
          <a:p>
            <a:pPr lvl="0" marL="360045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art. 634: condizione impossibile o illecita: vitiatur sed non vitiat (≠1354) </a:t>
            </a:r>
            <a:endParaRPr sz="2268">
              <a:solidFill>
                <a:srgbClr val="FFFFFF"/>
              </a:solidFill>
            </a:endParaRPr>
          </a:p>
          <a:p>
            <a:pPr lvl="2" marL="1080135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≠ unico motivo, risultante dall’atto (artt. 634 in rel. 626) </a:t>
            </a:r>
            <a:endParaRPr sz="2268">
              <a:solidFill>
                <a:srgbClr val="FFFFFF"/>
              </a:solidFill>
            </a:endParaRPr>
          </a:p>
          <a:p>
            <a:pPr lvl="3" marL="1440180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condizione nulla: clausola di reciprocità</a:t>
            </a:r>
            <a:endParaRPr sz="2268">
              <a:solidFill>
                <a:srgbClr val="FFFFFF"/>
              </a:solidFill>
            </a:endParaRPr>
          </a:p>
          <a:p>
            <a:pPr lvl="3" marL="1440180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illecita:  libertà matrimoniale, religiosa, politica, professionale, azione in giudizio, ecc.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>
            <p:ph type="body" idx="1"/>
          </p:nvPr>
        </p:nvSpPr>
        <p:spPr>
          <a:xfrm>
            <a:off x="466625" y="378370"/>
            <a:ext cx="12187040" cy="8996860"/>
          </a:xfrm>
          <a:prstGeom prst="rect">
            <a:avLst/>
          </a:prstGeom>
        </p:spPr>
        <p:txBody>
          <a:bodyPr/>
          <a:lstStyle/>
          <a:p>
            <a:pPr lvl="0" marL="0" indent="0" defTabSz="425195">
              <a:spcBef>
                <a:spcPts val="3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4929">
                <a:solidFill>
                  <a:srgbClr val="FFFFFF"/>
                </a:solidFill>
              </a:rPr>
              <a:t>Segue: Il termine di efficacia</a:t>
            </a:r>
            <a:endParaRPr sz="4929">
              <a:solidFill>
                <a:srgbClr val="FFFFFF"/>
              </a:solidFill>
            </a:endParaRPr>
          </a:p>
          <a:p>
            <a:pPr lvl="0" marL="531494" indent="-531494" defTabSz="425195">
              <a:spcBef>
                <a:spcPts val="3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348">
                <a:solidFill>
                  <a:srgbClr val="FFFFFF"/>
                </a:solidFill>
              </a:rPr>
              <a:t>può essere apposto solo al legato (artt. 637 e 640)</a:t>
            </a:r>
            <a:endParaRPr sz="3348">
              <a:solidFill>
                <a:srgbClr val="FFFFFF"/>
              </a:solidFill>
            </a:endParaRPr>
          </a:p>
          <a:p>
            <a:pPr lvl="0" marL="531494" indent="-531494" defTabSz="425195">
              <a:spcBef>
                <a:spcPts val="3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348">
                <a:solidFill>
                  <a:srgbClr val="FFFFFF"/>
                </a:solidFill>
              </a:rPr>
              <a:t>art. 637 (cfr. art. 634): termine apposto all’istituzione di erede: vitiatur sed non vitiat (salvo che sia l’unico motivo, risultante dal testamento: cfr. artt. 626)</a:t>
            </a:r>
            <a:endParaRPr sz="3348">
              <a:solidFill>
                <a:srgbClr val="FFFFFF"/>
              </a:solidFill>
            </a:endParaRPr>
          </a:p>
          <a:p>
            <a:pPr lvl="1" marL="1062989" indent="-531494" defTabSz="425195">
              <a:spcBef>
                <a:spcPts val="3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348">
                <a:solidFill>
                  <a:srgbClr val="FFFFFF"/>
                </a:solidFill>
              </a:rPr>
              <a:t>termine iniziale: il legatario acquista il bene alla scadenza </a:t>
            </a:r>
            <a:endParaRPr sz="3348">
              <a:solidFill>
                <a:srgbClr val="FFFFFF"/>
              </a:solidFill>
            </a:endParaRPr>
          </a:p>
          <a:p>
            <a:pPr lvl="1" marL="1062989" indent="-531494" defTabSz="425195">
              <a:spcBef>
                <a:spcPts val="3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348">
                <a:solidFill>
                  <a:srgbClr val="FFFFFF"/>
                </a:solidFill>
              </a:rPr>
              <a:t>termine finale: acquisto immediato, con obbligo di restituire il bene alla scadenza 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>
            <p:ph type="body" idx="1"/>
          </p:nvPr>
        </p:nvSpPr>
        <p:spPr>
          <a:xfrm>
            <a:off x="158898" y="111571"/>
            <a:ext cx="12687004" cy="9413380"/>
          </a:xfrm>
          <a:prstGeom prst="rect">
            <a:avLst/>
          </a:prstGeom>
        </p:spPr>
        <p:txBody>
          <a:bodyPr/>
          <a:lstStyle/>
          <a:p>
            <a:pPr lvl="0" marL="0" indent="0" defTabSz="315468">
              <a:spcBef>
                <a:spcPts val="2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4830">
                <a:solidFill>
                  <a:srgbClr val="FFFFFF"/>
                </a:solidFill>
              </a:rPr>
              <a:t>Segue: onere testamentario</a:t>
            </a:r>
            <a:endParaRPr sz="4830">
              <a:solidFill>
                <a:srgbClr val="FFFFFF"/>
              </a:solidFill>
            </a:endParaRPr>
          </a:p>
          <a:p>
            <a:pPr lvl="0" marL="0" indent="0" defTabSz="315468">
              <a:spcBef>
                <a:spcPts val="2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484">
                <a:solidFill>
                  <a:srgbClr val="FFFFFF"/>
                </a:solidFill>
              </a:rPr>
              <a:t>art. 647: obbligo di dare, fare o non fare imposto all’erede o al legatario nell’interesse del testatore e a beneficio di un terzo o dell’onorato </a:t>
            </a:r>
            <a:endParaRPr sz="2484">
              <a:solidFill>
                <a:srgbClr val="FFFFFF"/>
              </a:solidFill>
            </a:endParaRPr>
          </a:p>
          <a:p>
            <a:pPr lvl="1" marL="788669" indent="-394334" defTabSz="315468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84">
                <a:solidFill>
                  <a:srgbClr val="FFFFFF"/>
                </a:solidFill>
              </a:rPr>
              <a:t>nell’interesse del testatore: disposizioni a favore dell’anima (art. 629: messe in suffragio)</a:t>
            </a:r>
            <a:endParaRPr sz="2484">
              <a:solidFill>
                <a:srgbClr val="FFFFFF"/>
              </a:solidFill>
            </a:endParaRPr>
          </a:p>
          <a:p>
            <a:pPr lvl="1" marL="788669" indent="-394334" defTabSz="315468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84">
                <a:solidFill>
                  <a:srgbClr val="FFFFFF"/>
                </a:solidFill>
              </a:rPr>
              <a:t>       “       di un terzo: opere di beneficenza</a:t>
            </a:r>
            <a:endParaRPr sz="2484">
              <a:solidFill>
                <a:srgbClr val="FFFFFF"/>
              </a:solidFill>
            </a:endParaRPr>
          </a:p>
          <a:p>
            <a:pPr lvl="1" marL="788669" indent="-394334" defTabSz="315468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84">
                <a:solidFill>
                  <a:srgbClr val="FFFFFF"/>
                </a:solidFill>
              </a:rPr>
              <a:t>       “        dell’onorato: lascito con vincolo di destinazione al proseguimento degli studi </a:t>
            </a:r>
            <a:endParaRPr sz="2484">
              <a:solidFill>
                <a:srgbClr val="FFFFFF"/>
              </a:solidFill>
            </a:endParaRPr>
          </a:p>
          <a:p>
            <a:pPr lvl="0" marL="394334" indent="-394334" defTabSz="315468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84">
                <a:solidFill>
                  <a:srgbClr val="FFFFFF"/>
                </a:solidFill>
              </a:rPr>
              <a:t>onere impossibile o illecito (art. 647/2 = artt. 634, 637, in rel. 626)</a:t>
            </a:r>
            <a:endParaRPr sz="2484">
              <a:solidFill>
                <a:srgbClr val="FFFFFF"/>
              </a:solidFill>
            </a:endParaRPr>
          </a:p>
          <a:p>
            <a:pPr lvl="0" marL="394334" indent="-394334" defTabSz="315468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84">
                <a:solidFill>
                  <a:srgbClr val="FFFFFF"/>
                </a:solidFill>
              </a:rPr>
              <a:t>legittimazione ad agire: chiunque abbia interesse (anche morale) </a:t>
            </a:r>
            <a:endParaRPr sz="2484">
              <a:solidFill>
                <a:srgbClr val="FFFFFF"/>
              </a:solidFill>
            </a:endParaRPr>
          </a:p>
          <a:p>
            <a:pPr lvl="1" marL="788669" indent="-394334" defTabSz="315468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84">
                <a:solidFill>
                  <a:srgbClr val="FFFFFF"/>
                </a:solidFill>
              </a:rPr>
              <a:t>art. 648/2: risoluzione della disposizione modale, se l’onere è stato la ragione determinante della disposizione o se il testatore ha in tal senso disposto</a:t>
            </a: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>
            <p:ph type="body" idx="1"/>
          </p:nvPr>
        </p:nvSpPr>
        <p:spPr>
          <a:xfrm>
            <a:off x="171598" y="114300"/>
            <a:ext cx="12661604" cy="9376420"/>
          </a:xfrm>
          <a:prstGeom prst="rect">
            <a:avLst/>
          </a:prstGeom>
        </p:spPr>
        <p:txBody>
          <a:bodyPr/>
          <a:lstStyle/>
          <a:p>
            <a:pPr lvl="0" marL="0" indent="0" defTabSz="251460">
              <a:spcBef>
                <a:spcPts val="1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4840">
                <a:solidFill>
                  <a:srgbClr val="FFFFFF"/>
                </a:solidFill>
              </a:rPr>
              <a:t>Forme dei testamenti</a:t>
            </a:r>
            <a:endParaRPr sz="4840">
              <a:solidFill>
                <a:srgbClr val="FFFFFF"/>
              </a:solidFill>
            </a:endParaRPr>
          </a:p>
          <a:p>
            <a:pPr lvl="0" marL="314325" indent="-314325" defTabSz="251460">
              <a:spcBef>
                <a:spcPts val="1900"/>
              </a:spcBef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forme ordinarie (artt. 601-608)</a:t>
            </a:r>
            <a:endParaRPr sz="1980">
              <a:solidFill>
                <a:srgbClr val="FFFFFF"/>
              </a:solidFill>
            </a:endParaRPr>
          </a:p>
          <a:p>
            <a:pPr lvl="1" marL="628650" indent="-314325" defTabSz="251460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testamento olografo</a:t>
            </a:r>
            <a:endParaRPr sz="1980">
              <a:solidFill>
                <a:srgbClr val="FFFFFF"/>
              </a:solidFill>
            </a:endParaRPr>
          </a:p>
          <a:p>
            <a:pPr lvl="2" marL="942975" indent="-314325" defTabSz="251460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l. 387/90, attuazione Conv. di Washington: “testamento olografo rafforzato”</a:t>
            </a:r>
            <a:endParaRPr sz="1980">
              <a:solidFill>
                <a:srgbClr val="FFFFFF"/>
              </a:solidFill>
            </a:endParaRPr>
          </a:p>
          <a:p>
            <a:pPr lvl="1" marL="628650" indent="-314325" defTabSz="251460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 testamento notarile (art. 601/1)</a:t>
            </a:r>
            <a:endParaRPr sz="1980">
              <a:solidFill>
                <a:srgbClr val="FFFFFF"/>
              </a:solidFill>
            </a:endParaRPr>
          </a:p>
          <a:p>
            <a:pPr lvl="6" marL="2200275" indent="-314325" defTabSz="251460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pubblico (art. 603 c.c.)</a:t>
            </a:r>
            <a:endParaRPr sz="1980">
              <a:solidFill>
                <a:srgbClr val="FFFFFF"/>
              </a:solidFill>
            </a:endParaRPr>
          </a:p>
          <a:p>
            <a:pPr lvl="6" marL="2200275" indent="-314325" defTabSz="251460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segreto (art. 604 c.c.) </a:t>
            </a:r>
            <a:endParaRPr sz="1980">
              <a:solidFill>
                <a:srgbClr val="FFFFFF"/>
              </a:solidFill>
            </a:endParaRPr>
          </a:p>
          <a:p>
            <a:pPr lvl="0" marL="314325" indent="-314325" defTabSz="251460">
              <a:spcBef>
                <a:spcPts val="1900"/>
              </a:spcBef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forme speciali (artt. 609-619): impossibilità (difficoltà) di avvalersi delle forme ordinarie</a:t>
            </a:r>
            <a:endParaRPr sz="1980">
              <a:solidFill>
                <a:srgbClr val="FFFFFF"/>
              </a:solidFill>
            </a:endParaRPr>
          </a:p>
          <a:p>
            <a:pPr lvl="1" marL="628650" indent="-314325" defTabSz="251460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semplificazione della forma </a:t>
            </a:r>
            <a:endParaRPr sz="1980">
              <a:solidFill>
                <a:srgbClr val="FFFFFF"/>
              </a:solidFill>
            </a:endParaRPr>
          </a:p>
          <a:p>
            <a:pPr lvl="1" marL="628650" indent="-314325" defTabSz="251460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efficacia provvisoria</a:t>
            </a:r>
            <a:endParaRPr sz="1980">
              <a:solidFill>
                <a:srgbClr val="FFFFFF"/>
              </a:solidFill>
            </a:endParaRPr>
          </a:p>
          <a:p>
            <a:pPr lvl="1" marL="628650" indent="-314325" defTabSz="251460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obbligo di depositare l’atto </a:t>
            </a:r>
            <a:endParaRPr sz="1980">
              <a:solidFill>
                <a:srgbClr val="FFFFFF"/>
              </a:solidFill>
            </a:endParaRPr>
          </a:p>
          <a:p>
            <a:pPr lvl="1" marL="628650" indent="-314325" defTabSz="251460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 nullità : «quando manca la redazione in iscritto della dichiarazione del testatore ovvero la sottoscrizione della persona autorizzata a riceverla o del testatore» (art. 619)</a:t>
            </a:r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type="body" idx="1"/>
          </p:nvPr>
        </p:nvSpPr>
        <p:spPr>
          <a:xfrm>
            <a:off x="217983" y="81657"/>
            <a:ext cx="12704218" cy="9590286"/>
          </a:xfrm>
          <a:prstGeom prst="rect">
            <a:avLst/>
          </a:prstGeom>
        </p:spPr>
        <p:txBody>
          <a:bodyPr/>
          <a:lstStyle/>
          <a:p>
            <a:pPr lvl="0" marL="0" indent="0" defTabSz="219455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Il testamento olografo</a:t>
            </a:r>
            <a:endParaRPr sz="3600">
              <a:solidFill>
                <a:srgbClr val="FFFFFF"/>
              </a:solidFill>
            </a:endParaRPr>
          </a:p>
          <a:p>
            <a:pPr lvl="0" marL="0" indent="0" defTabSz="219455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27">
                <a:solidFill>
                  <a:srgbClr val="FFFFFF"/>
                </a:solidFill>
              </a:rPr>
              <a:t>art. 602: «scritto per intero, datato e sottoscritto dal testatore» = scrittura privata (artt. 2702; 221, 214 c.p.c.)</a:t>
            </a:r>
            <a:endParaRPr sz="1727">
              <a:solidFill>
                <a:srgbClr val="FFFFFF"/>
              </a:solidFill>
            </a:endParaRPr>
          </a:p>
          <a:p>
            <a:pPr lvl="0" marL="0" indent="0" defTabSz="219455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27">
                <a:solidFill>
                  <a:srgbClr val="FFFFFF"/>
                </a:solidFill>
              </a:rPr>
              <a:t>1) autografia integrale: a pena di nullità</a:t>
            </a:r>
            <a:endParaRPr sz="1727">
              <a:solidFill>
                <a:srgbClr val="FFFFFF"/>
              </a:solidFill>
            </a:endParaRPr>
          </a:p>
          <a:p>
            <a:pPr lvl="0" marL="0" indent="0" defTabSz="219455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27">
                <a:solidFill>
                  <a:srgbClr val="FFFFFF"/>
                </a:solidFill>
              </a:rPr>
              <a:t>2) apposizione della data (gg/mm/aa); sono validi equipollenti tutti gli elementi (autografi) che consentono di datare l’atto</a:t>
            </a:r>
            <a:endParaRPr sz="1727">
              <a:solidFill>
                <a:srgbClr val="FFFFFF"/>
              </a:solidFill>
            </a:endParaRPr>
          </a:p>
          <a:p>
            <a:pPr lvl="3" marL="1097280" indent="-274320" defTabSz="219455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27">
                <a:solidFill>
                  <a:srgbClr val="FFFFFF"/>
                </a:solidFill>
              </a:rPr>
              <a:t>art. 602/3: la prova della non veridicità della data è ammessa solo quando si tratta di giudicare di questioni «da decidere in base al tempo del testamento» (capacità, vizi del volere, priorità tra più testamenti, ecc.)</a:t>
            </a:r>
            <a:endParaRPr sz="1727">
              <a:solidFill>
                <a:srgbClr val="FFFFFF"/>
              </a:solidFill>
            </a:endParaRPr>
          </a:p>
          <a:p>
            <a:pPr lvl="2" marL="822959" indent="-274320" defTabSz="219455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27">
                <a:solidFill>
                  <a:srgbClr val="FFFFFF"/>
                </a:solidFill>
              </a:rPr>
              <a:t>mancanza della data: annullabilità “assoluta”(art. 606/2)</a:t>
            </a:r>
            <a:endParaRPr sz="1727">
              <a:solidFill>
                <a:srgbClr val="FFFFFF"/>
              </a:solidFill>
            </a:endParaRPr>
          </a:p>
          <a:p>
            <a:pPr lvl="2" marL="822959" indent="-274320" defTabSz="219455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27">
                <a:solidFill>
                  <a:srgbClr val="FFFFFF"/>
                </a:solidFill>
              </a:rPr>
              <a:t>≠ data impossibile, erronea, falsa</a:t>
            </a:r>
            <a:endParaRPr sz="1727">
              <a:solidFill>
                <a:srgbClr val="FFFFFF"/>
              </a:solidFill>
            </a:endParaRPr>
          </a:p>
          <a:p>
            <a:pPr lvl="3" marL="1097280" indent="-274320" defTabSz="219455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27">
                <a:solidFill>
                  <a:srgbClr val="FFFFFF"/>
                </a:solidFill>
              </a:rPr>
              <a:t>data volutamente impossibile = inesistenza : art. 606/2</a:t>
            </a:r>
            <a:endParaRPr sz="1727">
              <a:solidFill>
                <a:srgbClr val="FFFFFF"/>
              </a:solidFill>
            </a:endParaRPr>
          </a:p>
          <a:p>
            <a:pPr lvl="3" marL="1097280" indent="-274320" defTabSz="219455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27">
                <a:solidFill>
                  <a:srgbClr val="FFFFFF"/>
                </a:solidFill>
              </a:rPr>
              <a:t>data volutamente erronea = data non veridica : art. 602/3</a:t>
            </a:r>
            <a:endParaRPr sz="1727">
              <a:solidFill>
                <a:srgbClr val="FFFFFF"/>
              </a:solidFill>
            </a:endParaRPr>
          </a:p>
          <a:p>
            <a:pPr lvl="3" marL="1097280" indent="-274320" defTabSz="219455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27">
                <a:solidFill>
                  <a:srgbClr val="FFFFFF"/>
                </a:solidFill>
              </a:rPr>
              <a:t>data impossibile per errore: rettifica</a:t>
            </a:r>
            <a:endParaRPr sz="1727">
              <a:solidFill>
                <a:srgbClr val="FFFFFF"/>
              </a:solidFill>
            </a:endParaRPr>
          </a:p>
          <a:p>
            <a:pPr lvl="2" marL="822959" indent="-274320" defTabSz="219455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27">
                <a:solidFill>
                  <a:srgbClr val="FFFFFF"/>
                </a:solidFill>
              </a:rPr>
              <a:t>data che presenta correzioni non autografe: due soluzioni</a:t>
            </a:r>
            <a:endParaRPr sz="1727">
              <a:solidFill>
                <a:srgbClr val="FFFFFF"/>
              </a:solidFill>
            </a:endParaRPr>
          </a:p>
          <a:p>
            <a:pPr lvl="3" marL="1097280" indent="-274320" defTabSz="219455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27">
                <a:solidFill>
                  <a:srgbClr val="FFFFFF"/>
                </a:solidFill>
              </a:rPr>
              <a:t> nullità del testamento per mancanza di autografia </a:t>
            </a:r>
            <a:endParaRPr sz="1727">
              <a:solidFill>
                <a:srgbClr val="FFFFFF"/>
              </a:solidFill>
            </a:endParaRPr>
          </a:p>
          <a:p>
            <a:pPr lvl="3" marL="1097280" indent="-274320" defTabSz="219455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27">
                <a:solidFill>
                  <a:srgbClr val="FFFFFF"/>
                </a:solidFill>
              </a:rPr>
              <a:t>annullabilità ex art. 606/2 (mancanza di data) se non rappresenta un intervento estraneo alla volontà del testatore</a:t>
            </a:r>
            <a:endParaRPr sz="1727">
              <a:solidFill>
                <a:srgbClr val="FFFFFF"/>
              </a:solidFill>
            </a:endParaRPr>
          </a:p>
          <a:p>
            <a:pPr lvl="0" marL="0" indent="0" defTabSz="219455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27">
                <a:solidFill>
                  <a:srgbClr val="FFFFFF"/>
                </a:solidFill>
              </a:rPr>
              <a:t>3) sottoscrizione</a:t>
            </a:r>
          </a:p>
        </p:txBody>
      </p:sp>
    </p:spTree>
  </p:cSld>
  <p:clrMapOvr>
    <a:masterClrMapping/>
  </p:clrMapOvr>
  <p:transition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theme1.xml><?xml version="1.0" encoding="utf-8"?>
<a:theme xmlns:a="http://schemas.openxmlformats.org/drawingml/2006/main" xmlns:r="http://schemas.openxmlformats.org/officeDocument/2006/relationships" name="Chalkboard">
  <a:themeElements>
    <a:clrScheme name="Chalkboard">
      <a:dk1>
        <a:srgbClr val="BC00FF"/>
      </a:dk1>
      <a:lt1>
        <a:srgbClr val="FFFFFF"/>
      </a:lt1>
      <a:dk2>
        <a:srgbClr val="51504D"/>
      </a:dk2>
      <a:lt2>
        <a:srgbClr val="CBC8C2"/>
      </a:lt2>
      <a:accent1>
        <a:srgbClr val="71B0E2"/>
      </a:accent1>
      <a:accent2>
        <a:srgbClr val="A8E685"/>
      </a:accent2>
      <a:accent3>
        <a:srgbClr val="FFE181"/>
      </a:accent3>
      <a:accent4>
        <a:srgbClr val="F2A057"/>
      </a:accent4>
      <a:accent5>
        <a:srgbClr val="FF7777"/>
      </a:accent5>
      <a:accent6>
        <a:srgbClr val="D4ABEF"/>
      </a:accent6>
      <a:hlink>
        <a:srgbClr val="0000FF"/>
      </a:hlink>
      <a:folHlink>
        <a:srgbClr val="FF00FF"/>
      </a:folHlink>
    </a:clrScheme>
    <a:fontScheme name="Chalkboard">
      <a:majorFont>
        <a:latin typeface="Chalkduster"/>
        <a:ea typeface="Chalkduster"/>
        <a:cs typeface="Chalkduster"/>
      </a:majorFont>
      <a:minorFont>
        <a:latin typeface="Chalkduster"/>
        <a:ea typeface="Chalkduster"/>
        <a:cs typeface="Chalkduster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63500" dist="0" dir="162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63500" dist="25400" dir="270000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>
          <a:noFil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Chalkboard">
  <a:themeElements>
    <a:clrScheme name="Chalkboard">
      <a:dk1>
        <a:srgbClr val="000000"/>
      </a:dk1>
      <a:lt1>
        <a:srgbClr val="FFFFFF"/>
      </a:lt1>
      <a:dk2>
        <a:srgbClr val="51504D"/>
      </a:dk2>
      <a:lt2>
        <a:srgbClr val="CBC8C2"/>
      </a:lt2>
      <a:accent1>
        <a:srgbClr val="71B0E2"/>
      </a:accent1>
      <a:accent2>
        <a:srgbClr val="A8E685"/>
      </a:accent2>
      <a:accent3>
        <a:srgbClr val="FFE181"/>
      </a:accent3>
      <a:accent4>
        <a:srgbClr val="F2A057"/>
      </a:accent4>
      <a:accent5>
        <a:srgbClr val="FF7777"/>
      </a:accent5>
      <a:accent6>
        <a:srgbClr val="D4ABEF"/>
      </a:accent6>
      <a:hlink>
        <a:srgbClr val="0000FF"/>
      </a:hlink>
      <a:folHlink>
        <a:srgbClr val="FF00FF"/>
      </a:folHlink>
    </a:clrScheme>
    <a:fontScheme name="Chalkboard">
      <a:majorFont>
        <a:latin typeface="Chalkduster"/>
        <a:ea typeface="Chalkduster"/>
        <a:cs typeface="Chalkduster"/>
      </a:majorFont>
      <a:minorFont>
        <a:latin typeface="Chalkduster"/>
        <a:ea typeface="Chalkduster"/>
        <a:cs typeface="Chalkduster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63500" dist="0" dir="162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63500" dist="25400" dir="270000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>
          <a:noFil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