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xfrm>
            <a:off x="737989" y="3606800"/>
            <a:ext cx="11916768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Gli effetti giuridici del possesso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115847" y="84871"/>
            <a:ext cx="12773106" cy="9583859"/>
          </a:xfrm>
          <a:prstGeom prst="rect">
            <a:avLst/>
          </a:prstGeom>
        </p:spPr>
        <p:txBody>
          <a:bodyPr/>
          <a:lstStyle/>
          <a:p>
            <a:pPr lvl="1" marL="0" indent="98298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10">
                <a:solidFill>
                  <a:srgbClr val="FFFFFF"/>
                </a:solidFill>
              </a:rPr>
              <a:t>La tutela del possesso: confronto con altri modelli</a:t>
            </a:r>
            <a:endParaRPr sz="3010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diritto romano: nemo plus iuris ad alium transferre potest quam ipse habet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usucapio: un anno BM, due anni BI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beni di provenienza furtiva, non acquistati in un pubblico mercato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diritto francese: «En fait de meubles la possession vaut titre» (art. 2276, già art. 2279) 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prova della perdita involontaria del possesso (furto o smarrimento)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2277 : acquisto a titolo originario da parte dell’acquirente in buona fede di beni rubati in una fiera, in un pubblico mercato, in un'asta pubblica o da un commerciante professionale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diritto tedesco: § 932 BGB: BF dell’acquirente, consegna (Übergabe) 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§ 935: l’acquirente non è tutelato nel caso di perdita involontaria del bene da parte del proprietario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aste pubbliche, fiere ecc.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Common Law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regola generale: “mere possession is not conclusive of title”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mercantile agent: salvezza degli acquisti a non domino effettuati da mandatari senza rappresentanza (factors)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estoppel: tutela dell’affidamento legittimo : contesto mercantile  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voidable title: acquisti conclusi da terzi in buona fede (in condizioni di normalità commerciale) con soggetti legati al proprietario da contratti nulli (void)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≠ entrustment rule (USA): salvezza dell’acquisto se il non dominus alienante è un «merchant who deals in goods of that kind».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140953" y="129560"/>
            <a:ext cx="12722894" cy="9494480"/>
          </a:xfrm>
          <a:prstGeom prst="rect">
            <a:avLst/>
          </a:prstGeom>
        </p:spPr>
        <p:txBody>
          <a:bodyPr/>
          <a:lstStyle/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76">
                <a:solidFill>
                  <a:srgbClr val="FFFFFF"/>
                </a:solidFill>
              </a:rPr>
              <a:t>Segue: confronto con altri modelli</a:t>
            </a:r>
            <a:endParaRPr sz="3876">
              <a:solidFill>
                <a:srgbClr val="FFFFFF"/>
              </a:solidFill>
            </a:endParaRPr>
          </a:p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art. 1153: la distinzione tra perdita volontaria e perdita involontaria non è accolta («contraria alle esigenze di una larga e fiduciosa circolazione delle cose mobili»: RG, n. 543) </a:t>
            </a:r>
            <a:endParaRPr sz="2448">
              <a:solidFill>
                <a:srgbClr val="FFFFFF"/>
              </a:solidFill>
            </a:endParaRPr>
          </a:p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Mengoni: soluzione «radicale […] La tutela della buona fede possessoria […] dovrebbe essere una concessione eccezionale al principio dell'apparenza di diritto, condizionata al duplice requisito dell'onerosità dell'acquisto e dell'imputabilità degli indici di titolarità in capo all'alienante a un comportamento del proprietario».</a:t>
            </a:r>
            <a:endParaRPr sz="2448">
              <a:solidFill>
                <a:srgbClr val="FFFFFF"/>
              </a:solidFill>
            </a:endParaRPr>
          </a:p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Ipotesi particolare: mercato delle opere d’arte rubate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irreparabilità del danno (beni infungibili)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la tutela dell’acquirente and comporta n rischio di furto maggiore</a:t>
            </a:r>
            <a:endParaRPr sz="2448">
              <a:solidFill>
                <a:srgbClr val="FFFFFF"/>
              </a:solidFill>
            </a:endParaRPr>
          </a:p>
          <a:p>
            <a:pPr lvl="2" marL="116586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G: interpretazione rigorosa del requisito della BF</a:t>
            </a:r>
            <a:endParaRPr sz="2448">
              <a:solidFill>
                <a:srgbClr val="FFFFFF"/>
              </a:solidFill>
            </a:endParaRPr>
          </a:p>
          <a:p>
            <a:pPr lvl="3" marL="155448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Cass., 14 Settembre 1999, n. 9782 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88701" y="130919"/>
            <a:ext cx="12827398" cy="9491762"/>
          </a:xfrm>
          <a:prstGeom prst="rect">
            <a:avLst/>
          </a:prstGeom>
        </p:spPr>
        <p:txBody>
          <a:bodyPr/>
          <a:lstStyle/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08">
                <a:solidFill>
                  <a:srgbClr val="FFFFFF"/>
                </a:solidFill>
              </a:rPr>
              <a:t>Acquisti AND e circolazione dei diritti reali</a:t>
            </a:r>
            <a:endParaRPr sz="3008">
              <a:solidFill>
                <a:srgbClr val="FFFFFF"/>
              </a:solidFill>
            </a:endParaRPr>
          </a:p>
          <a:p>
            <a:pPr lvl="0" marL="365759" indent="-365759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2 criteri: an, quantum di tutela</a:t>
            </a:r>
            <a:endParaRPr sz="2304">
              <a:solidFill>
                <a:srgbClr val="FFFFFF"/>
              </a:solidFill>
            </a:endParaRPr>
          </a:p>
          <a:p>
            <a:pPr lvl="1" marL="731519" indent="-365759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9">
                <a:solidFill>
                  <a:srgbClr val="FFFFFF"/>
                </a:solidFill>
              </a:rPr>
              <a:t>TRADITIO del bene, oggetto del diritto, a un acquirente di BF</a:t>
            </a:r>
            <a:endParaRPr sz="2559">
              <a:solidFill>
                <a:srgbClr val="FFFFFF"/>
              </a:solidFill>
            </a:endParaRPr>
          </a:p>
          <a:p>
            <a:pPr lvl="3" marL="1463039" indent="-365759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≠ artt. 534/2,3; 1415; 1445, ecc. : apparente titolarità del diritto</a:t>
            </a:r>
            <a:endParaRPr sz="2304">
              <a:solidFill>
                <a:srgbClr val="FFFFFF"/>
              </a:solidFill>
            </a:endParaRPr>
          </a:p>
          <a:p>
            <a:pPr lvl="3" marL="1463039" indent="-365759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≠  artt. 23/2; 2377/3: annullamento/revoca dell’autorizzazione a disporre del diritto</a:t>
            </a:r>
            <a:endParaRPr sz="2304">
              <a:solidFill>
                <a:srgbClr val="FFFFFF"/>
              </a:solidFill>
            </a:endParaRPr>
          </a:p>
          <a:p>
            <a:pPr lvl="1" marL="812800" indent="-447040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16">
                <a:solidFill>
                  <a:srgbClr val="FFFFFF"/>
                </a:solidFill>
              </a:rPr>
              <a:t> BM     ≠    BMI (1159, 1159 bis), BMR (1160/2), UM (1162)</a:t>
            </a:r>
            <a:r>
              <a:rPr sz="2880">
                <a:solidFill>
                  <a:srgbClr val="FFFFFF"/>
                </a:solidFill>
              </a:rPr>
              <a:t> </a:t>
            </a:r>
            <a:r>
              <a:rPr sz="2304">
                <a:solidFill>
                  <a:srgbClr val="FFFFFF"/>
                </a:solidFill>
              </a:rPr>
              <a:t>               </a:t>
            </a:r>
            <a:endParaRPr sz="2304">
              <a:solidFill>
                <a:srgbClr val="FFFFFF"/>
              </a:solidFill>
            </a:endParaRPr>
          </a:p>
          <a:p>
            <a:pPr lvl="2" marL="0" indent="292607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304">
              <a:solidFill>
                <a:srgbClr val="FFFFFF"/>
              </a:solidFill>
            </a:endParaRPr>
          </a:p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acquisto immediato       usucapione (speciale o abbreviata): </a:t>
            </a:r>
            <a:endParaRPr sz="2304">
              <a:solidFill>
                <a:srgbClr val="FFFFFF"/>
              </a:solidFill>
            </a:endParaRPr>
          </a:p>
          <a:p>
            <a:pPr lvl="8" marL="0" indent="1170431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                 fattispecie possessoria complessa</a:t>
            </a:r>
            <a:endParaRPr sz="2304">
              <a:solidFill>
                <a:srgbClr val="FFFFFF"/>
              </a:solidFill>
            </a:endParaRPr>
          </a:p>
          <a:p>
            <a:pPr lvl="2" marL="1097280" indent="-365759" defTabSz="292607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ratio: diversa velocità di circolazione: maggiore o minore difficoltà di controllo della provenienza</a:t>
            </a:r>
          </a:p>
        </p:txBody>
      </p:sp>
      <p:pic>
        <p:nvPicPr>
          <p:cNvPr id="55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5400000">
            <a:off x="1023200" y="6156350"/>
            <a:ext cx="963094" cy="405069"/>
          </a:xfrm>
          <a:prstGeom prst="rect">
            <a:avLst/>
          </a:prstGeom>
        </p:spPr>
      </p:pic>
      <p:pic>
        <p:nvPicPr>
          <p:cNvPr id="57" name="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 rot="5400000">
            <a:off x="6323709" y="6156350"/>
            <a:ext cx="963094" cy="405069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162817" y="117574"/>
            <a:ext cx="12679166" cy="9518452"/>
          </a:xfrm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99">
                <a:solidFill>
                  <a:srgbClr val="FFFFFF"/>
                </a:solidFill>
              </a:rPr>
              <a:t>Usucapione ordinaria: 1158 ss.</a:t>
            </a:r>
            <a:endParaRPr sz="2499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Modo di acquisto a titolo originario di DRGo (≠ DRGa), si perfeziona ex nunc mediante il possesso </a:t>
            </a:r>
            <a:r>
              <a:rPr sz="1764" u="sng">
                <a:solidFill>
                  <a:srgbClr val="FFFFFF"/>
                </a:solidFill>
              </a:rPr>
              <a:t>qualificato</a:t>
            </a:r>
            <a:r>
              <a:rPr sz="1764">
                <a:solidFill>
                  <a:srgbClr val="FFFFFF"/>
                </a:solidFill>
              </a:rPr>
              <a:t> (BI, UM, BM)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		•  Continuo: 1158; Non interrotto: 1167; Pacifico e pubblico: 1163 (cfr. art. 1061)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art. 1165: rinvio alle norme sulla prescrizione “in quanto compatibili”: 2936 (inderogabilità); 2938 (non rilevabilità d’ufficio); 2741, 2742 (sospensione: diritti reali); 2943 (interruzione), 2944 (riconoscimento del diritto = volontà non equivoca); 2939 (opponibilità da parte di terzi)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G: 2937 : rinunzia tacita : condotta incompatibile con la volontà di avvalersi dell’u. già maturata = deroga a 1350, n. 5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art. 1166: BI: le cause sospensione ex art. 2742 (incapacità, difetto di rappresentanza, ecc.) e gli impedimenti derivanti da termine o condizione sono inopponibili al «terzo possessore» = terzo sub-acquirente, avente causa dal primo possessore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individuazione del diritto: modalità di esercizio: destinazione, caratteristiche eco. del bene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art. 1164: interversione nel possesso: il termine decorre dalla data di mutamento del titolo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usucapio libertatis: estinzione di DRM, per effetto dell’usucapione della proprietà (cfr. 1153/2)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contra: odp: incompatibilità con l’esistenza di DRM, per il tempo necessario a usucapire 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Art. 177, a (comunione legale): irretroattività dell’usucapione ordinaria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140146" y="307677"/>
            <a:ext cx="12724508" cy="9013379"/>
          </a:xfrm>
          <a:prstGeom prst="rect">
            <a:avLst/>
          </a:prstGeom>
        </p:spPr>
        <p:txBody>
          <a:bodyPr/>
          <a:lstStyle/>
          <a:p>
            <a:pPr lvl="0" marL="0" indent="0" defTabSz="397763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350">
                <a:solidFill>
                  <a:srgbClr val="FFFFFF"/>
                </a:solidFill>
              </a:rPr>
              <a:t>Segue: termini per usucapire</a:t>
            </a:r>
            <a:endParaRPr sz="4350">
              <a:solidFill>
                <a:srgbClr val="FFFFFF"/>
              </a:solidFill>
            </a:endParaRPr>
          </a:p>
          <a:p>
            <a:pPr lvl="0" marL="497205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venti anni</a:t>
            </a:r>
            <a:endParaRPr sz="3132">
              <a:solidFill>
                <a:srgbClr val="FFFFFF"/>
              </a:solidFill>
            </a:endParaRPr>
          </a:p>
          <a:p>
            <a:pPr lvl="1" marL="994410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BI, UM (1158: trascrizione; 1160/1: acquisto)</a:t>
            </a:r>
            <a:endParaRPr sz="3132">
              <a:solidFill>
                <a:srgbClr val="FFFFFF"/>
              </a:solidFill>
            </a:endParaRPr>
          </a:p>
          <a:p>
            <a:pPr lvl="1" marL="994410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BM, in mancanza di titolo idoneo: mf (1161/2)</a:t>
            </a:r>
            <a:endParaRPr sz="3132">
              <a:solidFill>
                <a:srgbClr val="FFFFFF"/>
              </a:solidFill>
            </a:endParaRPr>
          </a:p>
          <a:p>
            <a:pPr lvl="0" marL="497205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dieci anni</a:t>
            </a:r>
            <a:endParaRPr sz="3132">
              <a:solidFill>
                <a:srgbClr val="FFFFFF"/>
              </a:solidFill>
            </a:endParaRPr>
          </a:p>
          <a:p>
            <a:pPr lvl="1" marL="994410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BM, in mancanza di titolo idoneo: bf (1161/1)</a:t>
            </a:r>
            <a:endParaRPr sz="3132">
              <a:solidFill>
                <a:srgbClr val="FFFFFF"/>
              </a:solidFill>
            </a:endParaRPr>
          </a:p>
          <a:p>
            <a:pPr lvl="1" marL="994410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BMR (1162/2,3)</a:t>
            </a:r>
            <a:endParaRPr sz="3132">
              <a:solidFill>
                <a:srgbClr val="FFFFFF"/>
              </a:solidFill>
            </a:endParaRPr>
          </a:p>
          <a:p>
            <a:pPr lvl="2" marL="1491614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irrilevanza dello stato soggettivo</a:t>
            </a:r>
            <a:endParaRPr sz="3132">
              <a:solidFill>
                <a:srgbClr val="FFFFFF"/>
              </a:solidFill>
            </a:endParaRPr>
          </a:p>
          <a:p>
            <a:pPr lvl="0" marL="497205" indent="-497205" defTabSz="397763">
              <a:spcBef>
                <a:spcPts val="3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32">
                <a:solidFill>
                  <a:srgbClr val="FFFFFF"/>
                </a:solidFill>
              </a:rPr>
              <a:t>quindici anni: piccola proprietà rurale (art. 1159 bis)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xfrm>
            <a:off x="333474" y="117723"/>
            <a:ext cx="12337852" cy="9518154"/>
          </a:xfrm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40">
                <a:solidFill>
                  <a:srgbClr val="FFFFFF"/>
                </a:solidFill>
              </a:rPr>
              <a:t>L’usucapione abbreviata: artt. 1159 ss. </a:t>
            </a:r>
            <a:endParaRPr sz="2640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1159: fattispecie possessoria complessa (cfr. 1153):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trasmissione del possesso (BI, BMR, UM) da soggetto non legittimato al trasferimento di DR sul bene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Buona fede dell’acquirente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Titolo (solo astrattamente) idoneo e reso pubblico (BI, BMR)</a:t>
            </a:r>
            <a:endParaRPr sz="2376">
              <a:solidFill>
                <a:srgbClr val="FFFFFF"/>
              </a:solidFill>
            </a:endParaRPr>
          </a:p>
          <a:p>
            <a:pPr lvl="5" marL="0" indent="75438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376">
              <a:solidFill>
                <a:srgbClr val="FFFFFF"/>
              </a:solidFill>
            </a:endParaRPr>
          </a:p>
          <a:p>
            <a:pPr lvl="4" marL="0" indent="603504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termine breve per usucapire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Dieci anni dalla trascrizione : BI (1159)</a:t>
            </a:r>
            <a:endParaRPr sz="2376">
              <a:solidFill>
                <a:srgbClr val="FFFFFF"/>
              </a:solidFill>
            </a:endParaRPr>
          </a:p>
          <a:p>
            <a:pPr lvl="4" marL="188595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≠ Cinque anni: piccola proprietà rurale (1159 bis)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Tre anni dalla iscrizione nei registri : BMR (1162)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≠ art. 2644 (effetti della trascrizione)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Dieci anni (titolo): UM (1160)</a:t>
            </a:r>
          </a:p>
        </p:txBody>
      </p:sp>
      <p:pic>
        <p:nvPicPr>
          <p:cNvPr id="65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5400000">
            <a:off x="3702631" y="4570030"/>
            <a:ext cx="977105" cy="405070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body" idx="1"/>
          </p:nvPr>
        </p:nvSpPr>
        <p:spPr>
          <a:xfrm>
            <a:off x="118056" y="274418"/>
            <a:ext cx="12768687" cy="9204764"/>
          </a:xfrm>
          <a:prstGeom prst="rect">
            <a:avLst/>
          </a:prstGeom>
        </p:spPr>
        <p:txBody>
          <a:bodyPr/>
          <a:lstStyle/>
          <a:p>
            <a:pPr lvl="0" marL="0" indent="0" defTabSz="278892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9">
                <a:solidFill>
                  <a:srgbClr val="FFFFFF"/>
                </a:solidFill>
              </a:rPr>
              <a:t>Segue: Deroghe allo schema dell’acquisto AND fondato sul possesso (BM)</a:t>
            </a:r>
            <a:endParaRPr sz="2379">
              <a:solidFill>
                <a:srgbClr val="FFFFFF"/>
              </a:solidFill>
            </a:endParaRPr>
          </a:p>
          <a:p>
            <a:pPr lvl="0" marL="0" indent="0" defTabSz="278892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18">
                <a:solidFill>
                  <a:srgbClr val="FFFFFF"/>
                </a:solidFill>
              </a:rPr>
              <a:t>la buona fede rileva indipendentemente dal possesso</a:t>
            </a:r>
            <a:endParaRPr sz="2318">
              <a:solidFill>
                <a:srgbClr val="FFFFFF"/>
              </a:solidFill>
            </a:endParaRPr>
          </a:p>
          <a:p>
            <a:pPr lvl="1" marL="697230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 titolarità apparente dell’alienante</a:t>
            </a:r>
            <a:endParaRPr sz="2196">
              <a:solidFill>
                <a:srgbClr val="FFFFFF"/>
              </a:solidFill>
            </a:endParaRPr>
          </a:p>
          <a:p>
            <a:pPr lvl="2" marL="1045844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art. 534/2,3 (acquisto dall’erede apparente) </a:t>
            </a:r>
            <a:endParaRPr sz="2196">
              <a:solidFill>
                <a:srgbClr val="FFFFFF"/>
              </a:solidFill>
            </a:endParaRPr>
          </a:p>
          <a:p>
            <a:pPr lvl="2" marL="1045844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art. 785/2 (nullità della donazione obnuziale) </a:t>
            </a:r>
            <a:endParaRPr sz="2196">
              <a:solidFill>
                <a:srgbClr val="FFFFFF"/>
              </a:solidFill>
            </a:endParaRPr>
          </a:p>
          <a:p>
            <a:pPr lvl="2" marL="1045844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 art. 1415/1 (simulazione)</a:t>
            </a:r>
            <a:endParaRPr sz="2196">
              <a:solidFill>
                <a:srgbClr val="FFFFFF"/>
              </a:solidFill>
            </a:endParaRPr>
          </a:p>
          <a:p>
            <a:pPr lvl="2" marL="1045844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 art. 1445 (annullamento per causa diversa da incapacità)</a:t>
            </a:r>
            <a:endParaRPr sz="2196">
              <a:solidFill>
                <a:srgbClr val="FFFFFF"/>
              </a:solidFill>
            </a:endParaRPr>
          </a:p>
          <a:p>
            <a:pPr lvl="1" marL="697230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atto che autorizza l'alienante a disporre del diritto altrui in nome del titolare, successivamente annullato o revocato, </a:t>
            </a:r>
            <a:endParaRPr sz="2196">
              <a:solidFill>
                <a:srgbClr val="FFFFFF"/>
              </a:solidFill>
            </a:endParaRPr>
          </a:p>
          <a:p>
            <a:pPr lvl="2" marL="1045844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art. 23/2, 25/2 (associazioni, fondazioni: annullamento della delibera); art. 2377/7 (Spa: annullamento di atti in esecuzione di delibere assembleari), ecc.</a:t>
            </a:r>
            <a:endParaRPr sz="2196">
              <a:solidFill>
                <a:srgbClr val="FFFFFF"/>
              </a:solidFill>
            </a:endParaRPr>
          </a:p>
          <a:p>
            <a:pPr lvl="0" marL="348615" indent="-348615" defTabSz="278892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96">
                <a:solidFill>
                  <a:srgbClr val="FFFFFF"/>
                </a:solidFill>
              </a:rPr>
              <a:t>La tutela del terzo non opera erga omnes, ma soltanto nei confronti di colui che ha il potere di contestare il titolo di legittimazione dell’alienante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504580" y="466588"/>
            <a:ext cx="11995640" cy="8820424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Gli effetti giuridici del possesso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Tre categorie: tre Sezioni del Capo II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diritti e gli obblighi del possessore nella restituzione della cosa (artt. 1148-1152) 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acquisto di diritti reali sui beni mobili mediante il possesso (artt. 1153-1157 c.c.) 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usucapione: BI, BMR, UM (artt. 1158-1167)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376596" y="575225"/>
            <a:ext cx="12251607" cy="8986747"/>
          </a:xfrm>
          <a:prstGeom prst="rect">
            <a:avLst/>
          </a:prstGeom>
        </p:spPr>
        <p:txBody>
          <a:bodyPr/>
          <a:lstStyle/>
          <a:p>
            <a:pPr lvl="0" marL="0" indent="0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Diritti e obblighi del possessore nella restituzione </a:t>
            </a:r>
            <a:endParaRPr sz="2412">
              <a:solidFill>
                <a:srgbClr val="FFFFFF"/>
              </a:solidFill>
            </a:endParaRPr>
          </a:p>
          <a:p>
            <a:pPr lvl="0" marL="0" indent="0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Tizio è condannato alla restituzione. Che ne è dei frutti (naturali e civili) maturati e delle spese sostenute nel tempo in cui la cosa è stata nella sua disponibilità? </a:t>
            </a:r>
            <a:endParaRPr sz="2412">
              <a:solidFill>
                <a:srgbClr val="FFFFFF"/>
              </a:solidFill>
            </a:endParaRPr>
          </a:p>
          <a:p>
            <a:pPr lvl="0" marL="382905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A) frutti naturali separati e frutti civili maturati </a:t>
            </a:r>
            <a:endParaRPr sz="2412">
              <a:solidFill>
                <a:srgbClr val="FFFFFF"/>
              </a:solidFill>
            </a:endParaRPr>
          </a:p>
          <a:p>
            <a:pPr lvl="1" marL="765810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possessore di buona fede: ha diritto a fare suoi i frutti fino al momento della domanda giudiziale di resttuzione: cfr. art. 821</a:t>
            </a:r>
            <a:endParaRPr sz="2412">
              <a:solidFill>
                <a:srgbClr val="FFFFFF"/>
              </a:solidFill>
            </a:endParaRPr>
          </a:p>
          <a:p>
            <a:pPr lvl="2" marL="1148715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domanda giudiziale: effettività della tutela</a:t>
            </a:r>
            <a:endParaRPr sz="2412">
              <a:solidFill>
                <a:srgbClr val="FFFFFF"/>
              </a:solidFill>
            </a:endParaRPr>
          </a:p>
          <a:p>
            <a:pPr lvl="1" marL="765810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possessore di bf è tenuto alla restituzione integrale dei frutti e dovrà corrispondere il valore di quelli percepiti e consumati</a:t>
            </a:r>
            <a:endParaRPr sz="2412">
              <a:solidFill>
                <a:srgbClr val="FFFFFF"/>
              </a:solidFill>
            </a:endParaRPr>
          </a:p>
          <a:p>
            <a:pPr lvl="1" marL="765810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indipendentemente dallo stato soggettivo, il possessore tenuto a restituire i frutti ha diritto al rimborso della spese. Cfr. 821/2.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145157" y="166340"/>
            <a:ext cx="12714486" cy="9547722"/>
          </a:xfrm>
          <a:prstGeom prst="rect">
            <a:avLst/>
          </a:prstGeom>
        </p:spPr>
        <p:txBody>
          <a:bodyPr/>
          <a:lstStyle/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B) Art. 1150: Spese fatte per riparazioni, miglioramenti, addizioni: possesso di bf ≠ possesso di mf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Fondamento comune: divieto di arricchimento ingiustificato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o	obbligazioni restitutorie = debiti di valore (no : art. 1227)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a) spese per riparazioni ord (manutenzione)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rimborsate in tutte le ipotesi in cu il possessore è tenuto alla restituzione dei frutti, limitatamente al tempo per cui la restituzione è dovuta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b) spese per riparazioni straord (cfr. art 1105)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integralmente rimborsate, indipendentemente dallo stato soggettivo (cfr. 1005, 1576, 1671), salvo il caso in cui l'intervento dipenda dal fatto del possessore di mf</a:t>
            </a:r>
            <a:endParaRPr sz="1656">
              <a:solidFill>
                <a:srgbClr val="FFFFFF"/>
              </a:solidFill>
            </a:endParaRPr>
          </a:p>
          <a:p>
            <a:pPr lvl="2" marL="0" indent="210311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o a + b = spese necessarie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c) spese per miglioramenti </a:t>
            </a:r>
            <a:endParaRPr sz="1656">
              <a:solidFill>
                <a:srgbClr val="FFFFFF"/>
              </a:solidFill>
            </a:endParaRPr>
          </a:p>
          <a:p>
            <a:pPr lvl="3" marL="0" indent="315468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o	spese utili: investimenti, che incrementano la capacità reddituale del bene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indennità per i miglioramenti esistenti al momento della restituzione</a:t>
            </a:r>
            <a:endParaRPr sz="1656">
              <a:solidFill>
                <a:srgbClr val="FFFFFF"/>
              </a:solidFill>
            </a:endParaRPr>
          </a:p>
          <a:p>
            <a:pPr lvl="3" marL="105156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bf: aumento del valore (oggettivo) </a:t>
            </a:r>
            <a:endParaRPr sz="1656">
              <a:solidFill>
                <a:srgbClr val="FFFFFF"/>
              </a:solidFill>
            </a:endParaRPr>
          </a:p>
          <a:p>
            <a:pPr lvl="3" marL="105156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mf: minor somma tra l'importo della spesa e l'aumento di valore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d)	addizioni</a:t>
            </a:r>
            <a:endParaRPr sz="1656">
              <a:solidFill>
                <a:srgbClr val="FFFFFF"/>
              </a:solidFill>
            </a:endParaRPr>
          </a:p>
          <a:p>
            <a:pPr lvl="3" marL="0" indent="315468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incrementi quantitativi (piantagioni, costruzioni, ecc)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possessore = terzo che esegue l’opera su fondo altrui con materiali propri: art. 936</a:t>
            </a:r>
            <a:endParaRPr sz="1656">
              <a:solidFill>
                <a:srgbClr val="FFFFFF"/>
              </a:solidFill>
            </a:endParaRPr>
          </a:p>
          <a:p>
            <a:pPr lvl="4" marL="131445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≠ 1150/5: addizione = miglioramento, possesso bf: indennità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408632" y="268436"/>
            <a:ext cx="11926194" cy="9070877"/>
          </a:xfrm>
          <a:prstGeom prst="rect">
            <a:avLst/>
          </a:prstGeom>
        </p:spPr>
        <p:txBody>
          <a:bodyPr/>
          <a:lstStyle/>
          <a:p>
            <a:pPr lvl="0" marL="0" indent="0" defTabSz="429768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Il credito ex art. 1150</a:t>
            </a:r>
            <a:endParaRPr sz="3384">
              <a:solidFill>
                <a:srgbClr val="FFFFFF"/>
              </a:solidFill>
            </a:endParaRPr>
          </a:p>
          <a:p>
            <a:pPr lvl="0" marL="53720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crediti di valore: art. 2041</a:t>
            </a:r>
            <a:endParaRPr sz="3384">
              <a:solidFill>
                <a:srgbClr val="FFFFFF"/>
              </a:solidFill>
            </a:endParaRPr>
          </a:p>
          <a:p>
            <a:pPr lvl="1" marL="107441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14">
                <a:solidFill>
                  <a:srgbClr val="FFFFFF"/>
                </a:solidFill>
              </a:rPr>
              <a:t>svalutazione monetaria </a:t>
            </a:r>
            <a:endParaRPr sz="2914">
              <a:solidFill>
                <a:srgbClr val="FFFFFF"/>
              </a:solidFill>
            </a:endParaRPr>
          </a:p>
          <a:p>
            <a:pPr lvl="1" marL="107441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14">
                <a:solidFill>
                  <a:srgbClr val="FFFFFF"/>
                </a:solidFill>
              </a:rPr>
              <a:t>interessi dal giorno della liquidazione (art. 1282)</a:t>
            </a:r>
            <a:endParaRPr sz="2914">
              <a:solidFill>
                <a:srgbClr val="FFFFFF"/>
              </a:solidFill>
            </a:endParaRPr>
          </a:p>
          <a:p>
            <a:pPr lvl="0" marL="53720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art. 1151: pagamento rateale, autorizzato dal giudice con «riguardo alle circostanze».</a:t>
            </a:r>
            <a:endParaRPr sz="3384">
              <a:solidFill>
                <a:srgbClr val="FFFFFF"/>
              </a:solidFill>
            </a:endParaRPr>
          </a:p>
          <a:p>
            <a:pPr lvl="2" marL="1611630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art. 1150: «indennità»: «miglioramenti»</a:t>
            </a:r>
            <a:endParaRPr sz="3384">
              <a:solidFill>
                <a:srgbClr val="FFFFFF"/>
              </a:solidFill>
            </a:endParaRPr>
          </a:p>
          <a:p>
            <a:pPr lvl="3" marL="214883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interpretazione estensiva: tutte le somme dovute ex art. 1150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506412" y="275629"/>
            <a:ext cx="11991976" cy="9202342"/>
          </a:xfrm>
          <a:prstGeom prst="rect">
            <a:avLst/>
          </a:prstGeom>
        </p:spPr>
        <p:txBody>
          <a:bodyPr/>
          <a:lstStyle/>
          <a:p>
            <a:pPr lvl="0" marL="0" indent="0" defTabSz="411479">
              <a:spcBef>
                <a:spcPts val="3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Jus retentionis: art. 1152</a:t>
            </a:r>
            <a:endParaRPr sz="3239">
              <a:solidFill>
                <a:srgbClr val="FFFFFF"/>
              </a:solidFill>
            </a:endParaRPr>
          </a:p>
          <a:p>
            <a:pPr lvl="0" marL="51435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autotutela del possessore </a:t>
            </a:r>
            <a:endParaRPr sz="3239">
              <a:solidFill>
                <a:srgbClr val="FFFFFF"/>
              </a:solidFill>
            </a:endParaRPr>
          </a:p>
          <a:p>
            <a:pPr lvl="1" marL="102870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inadempimento dell'obbligo di rimborso (1006, 1011)</a:t>
            </a:r>
            <a:endParaRPr sz="3239">
              <a:solidFill>
                <a:srgbClr val="FFFFFF"/>
              </a:solidFill>
            </a:endParaRPr>
          </a:p>
          <a:p>
            <a:pPr lvl="1" marL="102870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 domanda di pagamento nel corso del giudizio di rivendicazione.</a:t>
            </a:r>
            <a:endParaRPr sz="3239">
              <a:solidFill>
                <a:srgbClr val="FFFFFF"/>
              </a:solidFill>
            </a:endParaRPr>
          </a:p>
          <a:p>
            <a:pPr lvl="0" marL="51435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Jus singulare</a:t>
            </a:r>
            <a:endParaRPr sz="3239">
              <a:solidFill>
                <a:srgbClr val="FFFFFF"/>
              </a:solidFill>
            </a:endParaRPr>
          </a:p>
          <a:p>
            <a:pPr lvl="0" marL="51435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ritenente = detentore</a:t>
            </a:r>
            <a:endParaRPr sz="3239">
              <a:solidFill>
                <a:srgbClr val="FFFFFF"/>
              </a:solidFill>
            </a:endParaRPr>
          </a:p>
          <a:p>
            <a:pPr lvl="1" marL="102870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obbligo di custodia </a:t>
            </a:r>
            <a:endParaRPr sz="3239">
              <a:solidFill>
                <a:srgbClr val="FFFFFF"/>
              </a:solidFill>
            </a:endParaRPr>
          </a:p>
          <a:p>
            <a:pPr lvl="1" marL="1028700" indent="-514350" defTabSz="411479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uso limitato alla gestione ordinaria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85875" y="132754"/>
            <a:ext cx="12833050" cy="9488092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B) Acquisto </a:t>
            </a:r>
            <a:r>
              <a:rPr sz="2268" u="sng">
                <a:solidFill>
                  <a:srgbClr val="FFFFFF"/>
                </a:solidFill>
              </a:rPr>
              <a:t>a titolo originario</a:t>
            </a:r>
            <a:r>
              <a:rPr sz="2268">
                <a:solidFill>
                  <a:srgbClr val="FFFFFF"/>
                </a:solidFill>
              </a:rPr>
              <a:t> di diritti reali su BM mediante il possesso (“possesso vale titolo”): artt. 1153-1157 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1153 c.c. (Effetti dell’acquisto del possesso)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1c: Acquisto da un soggetto non legittimato (and) = fattispecie complessa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(a) Titolo astrattamente idoneo 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atto a efficacia reale (art. 1376)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immune da cause di invalidità o inefficacia: Eredità?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non rileva il difetto di rappresentanza del tradens (falsus procurator)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(b) Traditio materiale (≠ costituto possessorio ecc.)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(c) BF(S) dell’acquirente “al momento della consegna”: 1147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adde però art. 1154 (conoscenza dell’illegittima provenienza) 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2c: il possessore di bf acquista la cosa libera da DRM, se non risultano dal titolo. Cfr. 2913 (pegno), 2747 (privilegio su BM)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193951" y="178561"/>
            <a:ext cx="12616899" cy="9396478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Un’applicazione particolare: doppia alienazione (BM): art. 1155  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fattispecie: il proprietario aliena con atti successivi a diversi acquirenti </a:t>
            </a:r>
            <a:endParaRPr sz="2700">
              <a:solidFill>
                <a:srgbClr val="FFFFFF"/>
              </a:solidFill>
            </a:endParaRPr>
          </a:p>
          <a:p>
            <a:pPr lvl="4" marL="0" indent="68580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• il secondo acquisto è and </a:t>
            </a:r>
            <a:endParaRPr sz="2700">
              <a:solidFill>
                <a:srgbClr val="FFFFFF"/>
              </a:solidFill>
            </a:endParaRPr>
          </a:p>
          <a:p>
            <a:pPr lvl="5" marL="0" indent="85725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• 1376: contratti a effetti traslativi: i diritti reali si acquistano per effetto del consenso legittimamente manifestato </a:t>
            </a:r>
            <a:endParaRPr sz="2700">
              <a:solidFill>
                <a:srgbClr val="FFFFFF"/>
              </a:solidFill>
            </a:endParaRPr>
          </a:p>
          <a:p>
            <a:pPr lvl="3" marL="171450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per il principio di causalità dei trasferimenti (v. vol I): l’invalidità dell’atto dovrebbe ripercuotersi su tutti i trasferimenti successivi </a:t>
            </a:r>
            <a:endParaRPr sz="2700">
              <a:solidFill>
                <a:srgbClr val="FFFFFF"/>
              </a:solidFill>
            </a:endParaRPr>
          </a:p>
          <a:p>
            <a:pPr lvl="5" marL="257175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artt. 1153 e 1155 = limite al principio di causalità dei trasferimenti</a:t>
            </a:r>
            <a:endParaRPr sz="2700">
              <a:solidFill>
                <a:srgbClr val="FFFFFF"/>
              </a:solidFill>
            </a:endParaRPr>
          </a:p>
          <a:p>
            <a:pPr lvl="6" marL="300037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v. anche: artt. 1159, 1265, 1380 1991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226863" y="72181"/>
            <a:ext cx="12551074" cy="9609238"/>
          </a:xfrm>
          <a:prstGeom prst="rect">
            <a:avLst/>
          </a:prstGeom>
        </p:spPr>
        <p:txBody>
          <a:bodyPr/>
          <a:lstStyle/>
          <a:p>
            <a:pPr lvl="1" marL="0" indent="118871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FFFFFF"/>
                </a:solidFill>
              </a:rPr>
              <a:t>Art. 1153 : delimitazione della fattispecie</a:t>
            </a:r>
            <a:endParaRPr sz="2600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art. 1153 = species del genus: acquisti AND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ratio: l'interesse del proprietario alla conservazione del diritto è sacrificato, entro certi limiti, alla sicurezza del traffico giuridico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contropartita (per la “classe” dei proprietari): maggiore negoziabilità dei beni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NON è “principio generale” (così invece R.G., n. 1080), estensibile a nuove ipotesi, non regolate dalla legge, ma neppure ipotesi eccezionale (art. 14 disp. prel.)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≠ alienazione autorizzata dal titolare del diritto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due negozi funzionalmente collegati in vista della di un effetto traslativo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1. negozio (per es. mandato s.r.) : autorizzazione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2. negozio autorizzato (per es. vendita) : trasferimento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≠ alienazione autorizzata dalla legge o dal giudice (in base alla legge)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cfr. artt. 54, art. 1718/2, 1789 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≠ alienazione di un diritto inesistente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simulazione: art. 1415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alienazione di usufrutto: art. 980 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art. 1153: interpretazione estensiva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