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La tutela del Possesso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body" idx="1"/>
          </p:nvPr>
        </p:nvSpPr>
        <p:spPr>
          <a:xfrm>
            <a:off x="429534" y="404990"/>
            <a:ext cx="12145733" cy="8943620"/>
          </a:xfrm>
          <a:prstGeom prst="rect">
            <a:avLst/>
          </a:prstGeom>
        </p:spPr>
        <p:txBody>
          <a:bodyPr/>
          <a:lstStyle/>
          <a:p>
            <a:pPr lvl="0" marL="0" indent="0" defTabSz="342900">
              <a:spcBef>
                <a:spcPts val="2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Azioni di nunciazione (edili) : art. 1171-1172 c.c., 688 ss., 669 quater cpc </a:t>
            </a:r>
            <a:endParaRPr sz="2700">
              <a:solidFill>
                <a:srgbClr val="FFFFFF"/>
              </a:solidFill>
            </a:endParaRPr>
          </a:p>
          <a:p>
            <a:pPr lvl="0" marL="428625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Azioni cautelari</a:t>
            </a:r>
            <a:endParaRPr sz="2700">
              <a:solidFill>
                <a:srgbClr val="FFFFFF"/>
              </a:solidFill>
            </a:endParaRPr>
          </a:p>
          <a:p>
            <a:pPr lvl="1" marL="857250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salvaguardia dell’integrità del bene a fronte di una situazione di pericolo, sul presupposto del fumus boni iuris e del periculum in mora</a:t>
            </a:r>
            <a:endParaRPr sz="2700">
              <a:solidFill>
                <a:srgbClr val="FFFFFF"/>
              </a:solidFill>
            </a:endParaRPr>
          </a:p>
          <a:p>
            <a:pPr lvl="2" marL="1285875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provvedimento cautelare (inibitorio) in grado di anticipare temporaneamente gli effetti della sentenza di merito.</a:t>
            </a:r>
            <a:endParaRPr sz="2700">
              <a:solidFill>
                <a:srgbClr val="FFFFFF"/>
              </a:solidFill>
            </a:endParaRPr>
          </a:p>
          <a:p>
            <a:pPr lvl="3" marL="1714500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cfr. 1170 (dimensione preventiva)</a:t>
            </a:r>
            <a:endParaRPr sz="2700">
              <a:solidFill>
                <a:srgbClr val="FFFFFF"/>
              </a:solidFill>
            </a:endParaRPr>
          </a:p>
          <a:p>
            <a:pPr lvl="2" marL="1285875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Legittimazione attiva </a:t>
            </a:r>
            <a:endParaRPr sz="2700">
              <a:solidFill>
                <a:srgbClr val="FFFFFF"/>
              </a:solidFill>
            </a:endParaRPr>
          </a:p>
          <a:p>
            <a:pPr lvl="3" marL="1714500" indent="-428625" defTabSz="342900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possessore, proprietario (ad esclusione del detentore)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body" idx="1"/>
          </p:nvPr>
        </p:nvSpPr>
        <p:spPr>
          <a:xfrm>
            <a:off x="461127" y="86900"/>
            <a:ext cx="12287320" cy="9250314"/>
          </a:xfrm>
          <a:prstGeom prst="rect">
            <a:avLst/>
          </a:prstGeom>
        </p:spPr>
        <p:txBody>
          <a:bodyPr/>
          <a:lstStyle/>
          <a:p>
            <a:pPr lvl="0" marL="0" indent="0" defTabSz="237743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536">
                <a:solidFill>
                  <a:srgbClr val="FFFFFF"/>
                </a:solidFill>
              </a:rPr>
              <a:t>Denuncia di nuova opera : art. 1171 </a:t>
            </a:r>
            <a:endParaRPr sz="3536">
              <a:solidFill>
                <a:srgbClr val="FFFFFF"/>
              </a:solidFill>
            </a:endParaRPr>
          </a:p>
          <a:p>
            <a:pPr lvl="0" marL="29717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fattispecie: opus novum : realizzazione in corso di un’opera sopra o sotto il fondo proprio o di altri (es.: costruzione, demolizione, scavo, ecc.)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(a) opera = mutamento dello stato dei luoghi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(b) «intrapresa» ma non terminata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(c) dalla cui esecuzione derivi un pericolo per la cosa che forma oggetto del diritto/possesso</a:t>
            </a:r>
            <a:endParaRPr sz="1871">
              <a:solidFill>
                <a:srgbClr val="FFFFFF"/>
              </a:solidFill>
            </a:endParaRPr>
          </a:p>
          <a:p>
            <a:pPr lvl="2" marL="89153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oggettivamente apprezzabile</a:t>
            </a:r>
            <a:endParaRPr sz="1871">
              <a:solidFill>
                <a:srgbClr val="FFFFFF"/>
              </a:solidFill>
            </a:endParaRPr>
          </a:p>
          <a:p>
            <a:pPr lvl="3" marL="118871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 ragionevole timore di danno </a:t>
            </a:r>
            <a:endParaRPr sz="1871">
              <a:solidFill>
                <a:srgbClr val="FFFFFF"/>
              </a:solidFill>
            </a:endParaRPr>
          </a:p>
          <a:p>
            <a:pPr lvl="0" marL="29717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 Termine: un anno dall’inizio dell’opera</a:t>
            </a:r>
            <a:endParaRPr sz="1871">
              <a:solidFill>
                <a:srgbClr val="FFFFFF"/>
              </a:solidFill>
            </a:endParaRPr>
          </a:p>
          <a:p>
            <a:pPr lvl="1" marL="59435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clandestinità dell’opera: scoperta  </a:t>
            </a:r>
            <a:endParaRPr sz="1871">
              <a:solidFill>
                <a:srgbClr val="FFFFFF"/>
              </a:solidFill>
            </a:endParaRPr>
          </a:p>
          <a:p>
            <a:pPr lvl="0" marL="29717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Art. 1171/2: istruzione sommaria (cfr. 1168, 1170) </a:t>
            </a:r>
            <a:endParaRPr sz="1871">
              <a:solidFill>
                <a:srgbClr val="FFFFFF"/>
              </a:solidFill>
            </a:endParaRPr>
          </a:p>
          <a:p>
            <a:pPr lvl="2" marL="89153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provvedimento provvisorio</a:t>
            </a:r>
            <a:endParaRPr sz="1871">
              <a:solidFill>
                <a:srgbClr val="FFFFFF"/>
              </a:solidFill>
            </a:endParaRPr>
          </a:p>
          <a:p>
            <a:pPr lvl="4" marL="148589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inibitorio</a:t>
            </a:r>
            <a:endParaRPr sz="1871">
              <a:solidFill>
                <a:srgbClr val="FFFFFF"/>
              </a:solidFill>
            </a:endParaRPr>
          </a:p>
          <a:p>
            <a:pPr lvl="4" marL="148589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autorizzatorio</a:t>
            </a:r>
            <a:endParaRPr sz="1871">
              <a:solidFill>
                <a:srgbClr val="FFFFFF"/>
              </a:solidFill>
            </a:endParaRPr>
          </a:p>
          <a:p>
            <a:pPr lvl="2" marL="891539" indent="-297179" defTabSz="237743">
              <a:spcBef>
                <a:spcPts val="1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871">
                <a:solidFill>
                  <a:srgbClr val="FFFFFF"/>
                </a:solidFill>
              </a:rPr>
              <a:t>opportune cautele in vista dell’eventuale diverso accertamento di merito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body" idx="1"/>
          </p:nvPr>
        </p:nvSpPr>
        <p:spPr>
          <a:xfrm>
            <a:off x="369085" y="376184"/>
            <a:ext cx="12097265" cy="9001232"/>
          </a:xfrm>
          <a:prstGeom prst="rect">
            <a:avLst/>
          </a:prstGeom>
        </p:spPr>
        <p:txBody>
          <a:bodyPr/>
          <a:lstStyle/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528">
                <a:solidFill>
                  <a:srgbClr val="FFFFFF"/>
                </a:solidFill>
              </a:rPr>
              <a:t>Denuncia di danno temuto: art. 1172  </a:t>
            </a:r>
            <a:endParaRPr sz="3528">
              <a:solidFill>
                <a:srgbClr val="FFFFFF"/>
              </a:solidFill>
            </a:endParaRPr>
          </a:p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pericolo di danno grave e prossimo alla cosa oggetto di diritto o di possesso derivante da qualsiasi edificio, albero o altra cosa sovrastante </a:t>
            </a:r>
            <a:endParaRPr sz="2592">
              <a:solidFill>
                <a:srgbClr val="FFFFFF"/>
              </a:solidFill>
            </a:endParaRPr>
          </a:p>
          <a:p>
            <a:pPr lvl="0" marL="41148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Legittimazione passiva </a:t>
            </a:r>
            <a:endParaRPr sz="2592">
              <a:solidFill>
                <a:srgbClr val="FFFFFF"/>
              </a:solidFill>
            </a:endParaRPr>
          </a:p>
          <a:p>
            <a:pPr lvl="1" marL="82296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responsabile della manutenzione o della custodia del bene da cui proviene il pericolo</a:t>
            </a:r>
            <a:endParaRPr sz="2592">
              <a:solidFill>
                <a:srgbClr val="FFFFFF"/>
              </a:solidFill>
            </a:endParaRPr>
          </a:p>
          <a:p>
            <a:pPr lvl="3" marL="164592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Obbligo giuridico di attivarsi per scongiurare il danno: omissione = fatto illecito (artt. 2043, 2051, 2053)</a:t>
            </a:r>
            <a:endParaRPr sz="2592">
              <a:solidFill>
                <a:srgbClr val="FFFFFF"/>
              </a:solidFill>
            </a:endParaRPr>
          </a:p>
          <a:p>
            <a:pPr lvl="0" marL="411480" indent="-411480" defTabSz="329184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Istruzione sommaria: provvedimento </a:t>
            </a:r>
            <a:endParaRPr sz="2592">
              <a:solidFill>
                <a:srgbClr val="FFFFFF"/>
              </a:solidFill>
            </a:endParaRPr>
          </a:p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		•  realizzazione delle precauzioni necessarie </a:t>
            </a:r>
            <a:endParaRPr sz="2592">
              <a:solidFill>
                <a:srgbClr val="FFFFFF"/>
              </a:solidFill>
            </a:endParaRPr>
          </a:p>
          <a:p>
            <a:pPr lvl="0" marL="0" indent="0" defTabSz="329184">
              <a:spcBef>
                <a:spcPts val="2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92">
                <a:solidFill>
                  <a:srgbClr val="FFFFFF"/>
                </a:solidFill>
              </a:rPr>
              <a:t>		•  prestazione di garanzia (art. 1172/2)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xfrm>
            <a:off x="162192" y="66394"/>
            <a:ext cx="12680416" cy="9446881"/>
          </a:xfrm>
          <a:prstGeom prst="rect">
            <a:avLst/>
          </a:prstGeom>
        </p:spPr>
        <p:txBody>
          <a:bodyPr/>
          <a:lstStyle/>
          <a:p>
            <a:pPr lvl="0" marL="0" indent="0" defTabSz="315468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02">
                <a:solidFill>
                  <a:srgbClr val="FFFFFF"/>
                </a:solidFill>
              </a:rPr>
              <a:t>Azioni a difesa del possesso: T VIII, C III</a:t>
            </a:r>
            <a:endParaRPr sz="4002">
              <a:solidFill>
                <a:srgbClr val="FFFFFF"/>
              </a:solidFill>
            </a:endParaRPr>
          </a:p>
          <a:p>
            <a:pPr lvl="0" marL="394334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Azione di reintegrazione (o di spoglio)</a:t>
            </a:r>
            <a:endParaRPr sz="2484">
              <a:solidFill>
                <a:srgbClr val="FFFFFF"/>
              </a:solidFill>
            </a:endParaRPr>
          </a:p>
          <a:p>
            <a:pPr lvl="2" marL="1183005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 sottrazione violenta o occulta</a:t>
            </a:r>
            <a:endParaRPr sz="2484">
              <a:solidFill>
                <a:srgbClr val="FFFFFF"/>
              </a:solidFill>
            </a:endParaRPr>
          </a:p>
          <a:p>
            <a:pPr lvl="0" marL="394334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Azione di manutenzione nel possesso 􏰀 </a:t>
            </a:r>
            <a:endParaRPr sz="2484">
              <a:solidFill>
                <a:srgbClr val="FFFFFF"/>
              </a:solidFill>
            </a:endParaRPr>
          </a:p>
          <a:p>
            <a:pPr lvl="2" marL="1183005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molestie </a:t>
            </a:r>
            <a:endParaRPr sz="2484">
              <a:solidFill>
                <a:srgbClr val="FFFFFF"/>
              </a:solidFill>
            </a:endParaRPr>
          </a:p>
          <a:p>
            <a:pPr lvl="1" marL="788669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strumenti di tutela del possesso in quanto tale: funzione conservativa</a:t>
            </a:r>
            <a:endParaRPr sz="2484">
              <a:solidFill>
                <a:srgbClr val="FFFFFF"/>
              </a:solidFill>
            </a:endParaRPr>
          </a:p>
          <a:p>
            <a:pPr lvl="2" marL="1183005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 accertamento : sottrazione/molestia : procedimento semplificato (“istruzione sommaria”): «sulla semplice notorietà del fatto, senza dilazione» (art. 1168/4)</a:t>
            </a:r>
            <a:endParaRPr sz="2484">
              <a:solidFill>
                <a:srgbClr val="FFFFFF"/>
              </a:solidFill>
            </a:endParaRPr>
          </a:p>
          <a:p>
            <a:pPr lvl="3" marL="1577339" indent="-394334" defTabSz="315468">
              <a:spcBef>
                <a:spcPts val="2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84">
                <a:solidFill>
                  <a:srgbClr val="FFFFFF"/>
                </a:solidFill>
              </a:rPr>
              <a:t> decisione provvisoria : su reclamo della parte soccombente: processo (“di merito”) : accertamento della situazione di diritto alla base del possesso </a:t>
            </a:r>
          </a:p>
        </p:txBody>
      </p:sp>
      <p:sp>
        <p:nvSpPr>
          <p:cNvPr id="35" name="Shape 35"/>
          <p:cNvSpPr/>
          <p:nvPr/>
        </p:nvSpPr>
        <p:spPr>
          <a:xfrm>
            <a:off x="11490054" y="6443291"/>
            <a:ext cx="2715542" cy="78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3" marL="2286000" indent="-571500" algn="l">
              <a:spcBef>
                <a:spcPts val="3600"/>
              </a:spcBef>
              <a:buSzPct val="43000"/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body" idx="1"/>
          </p:nvPr>
        </p:nvSpPr>
        <p:spPr>
          <a:xfrm>
            <a:off x="162192" y="66394"/>
            <a:ext cx="12680416" cy="9446881"/>
          </a:xfrm>
          <a:prstGeom prst="rect">
            <a:avLst/>
          </a:prstGeom>
        </p:spPr>
        <p:txBody>
          <a:bodyPr/>
          <a:lstStyle/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28">
                <a:solidFill>
                  <a:srgbClr val="FFFFFF"/>
                </a:solidFill>
              </a:rPr>
              <a:t>Azioni a difesa del possesso: artt. 1168-1170</a:t>
            </a:r>
            <a:endParaRPr sz="3828">
              <a:solidFill>
                <a:srgbClr val="FFFFFF"/>
              </a:solidFill>
            </a:endParaRPr>
          </a:p>
          <a:p>
            <a:pPr lvl="0" marL="37719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Azione di reintegrazione (o di spoglio)</a:t>
            </a:r>
            <a:endParaRPr sz="2376">
              <a:solidFill>
                <a:srgbClr val="FFFFFF"/>
              </a:solidFill>
            </a:endParaRPr>
          </a:p>
          <a:p>
            <a:pPr lvl="2" marL="113157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 sottrazione violenta o occulta</a:t>
            </a:r>
            <a:endParaRPr sz="2376">
              <a:solidFill>
                <a:srgbClr val="FFFFFF"/>
              </a:solidFill>
            </a:endParaRPr>
          </a:p>
          <a:p>
            <a:pPr lvl="0" marL="37719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Azione di manutenzione nel possesso 􏰀 </a:t>
            </a:r>
            <a:endParaRPr sz="2376">
              <a:solidFill>
                <a:srgbClr val="FFFFFF"/>
              </a:solidFill>
            </a:endParaRPr>
          </a:p>
          <a:p>
            <a:pPr lvl="2" marL="113157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molestie </a:t>
            </a:r>
            <a:endParaRPr sz="2376">
              <a:solidFill>
                <a:srgbClr val="FFFFFF"/>
              </a:solidFill>
            </a:endParaRPr>
          </a:p>
          <a:p>
            <a:pPr lvl="0" marL="37719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strumenti di tutela del possesso in quanto tale</a:t>
            </a:r>
            <a:endParaRPr sz="2376">
              <a:solidFill>
                <a:srgbClr val="FFFFFF"/>
              </a:solidFill>
            </a:endParaRPr>
          </a:p>
          <a:p>
            <a:pPr lvl="1" marL="75438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 accertamento la sottrazione/molestia : procedimento semplificato (“istruzione sommaria”) </a:t>
            </a:r>
            <a:endParaRPr sz="2376">
              <a:solidFill>
                <a:srgbClr val="FFFFFF"/>
              </a:solidFill>
            </a:endParaRPr>
          </a:p>
          <a:p>
            <a:pPr lvl="2" marL="113157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 decisione provvisoria: (non) ordina la reintegrazione/cessazione della molestia </a:t>
            </a:r>
            <a:endParaRPr sz="2376">
              <a:solidFill>
                <a:srgbClr val="FFFFFF"/>
              </a:solidFill>
            </a:endParaRPr>
          </a:p>
          <a:p>
            <a:pPr lvl="3" marL="1508760" indent="-377190" defTabSz="301752">
              <a:spcBef>
                <a:spcPts val="2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Reclamo della parte soccombente: processo (“di merito”): accertamento della situazione di diritto alla base del possesso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body" idx="1"/>
          </p:nvPr>
        </p:nvSpPr>
        <p:spPr>
          <a:xfrm>
            <a:off x="406998" y="131569"/>
            <a:ext cx="12422261" cy="9490462"/>
          </a:xfrm>
          <a:prstGeom prst="rect">
            <a:avLst/>
          </a:prstGeom>
        </p:spPr>
        <p:txBody>
          <a:bodyPr/>
          <a:lstStyle/>
          <a:p>
            <a:pPr lvl="0" marL="0" indent="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50">
                <a:solidFill>
                  <a:srgbClr val="FFFFFF"/>
                </a:solidFill>
              </a:rPr>
              <a:t>Azione di reintegrazione: artt. 1168, 1170</a:t>
            </a:r>
            <a:endParaRPr sz="2750">
              <a:solidFill>
                <a:srgbClr val="FFFFFF"/>
              </a:solidFill>
            </a:endParaRPr>
          </a:p>
          <a:p>
            <a:pPr lvl="0" marL="0" indent="0" defTabSz="251460">
              <a:spcBef>
                <a:spcPts val="1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• Legittimazione attiva 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Possessore (anche mediato)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Detentore </a:t>
            </a:r>
            <a:endParaRPr sz="1980">
              <a:solidFill>
                <a:srgbClr val="FFFFFF"/>
              </a:solidFill>
            </a:endParaRPr>
          </a:p>
          <a:p>
            <a:pPr lvl="2" marL="942975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qualificato : anche nei confronti del possessore (mediato) </a:t>
            </a:r>
            <a:endParaRPr sz="1980">
              <a:solidFill>
                <a:srgbClr val="FFFFFF"/>
              </a:solidFill>
            </a:endParaRPr>
          </a:p>
          <a:p>
            <a:pPr lvl="2" marL="942975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non qualificato : solo nei confronti dei terzi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 ≠ detentore per ragioni di servizio/ospitalità</a:t>
            </a:r>
            <a:endParaRPr sz="1980">
              <a:solidFill>
                <a:srgbClr val="FFFFFF"/>
              </a:solidFill>
            </a:endParaRPr>
          </a:p>
          <a:p>
            <a:pPr lvl="0" marL="314325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 Legittimazione passiva 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L’autore dello spoglio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Il terzo, consapevole dello spoglio, al quale il bene è stato consegnato prima del processo</a:t>
            </a:r>
            <a:endParaRPr sz="1980">
              <a:solidFill>
                <a:srgbClr val="FFFFFF"/>
              </a:solidFill>
            </a:endParaRPr>
          </a:p>
          <a:p>
            <a:pPr lvl="2" marL="942975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G: nuovo conduttore, subentrato al vecchio conduttore spogliato (in rel. a 1169) </a:t>
            </a:r>
            <a:endParaRPr sz="1980">
              <a:solidFill>
                <a:srgbClr val="FFFFFF"/>
              </a:solidFill>
            </a:endParaRPr>
          </a:p>
          <a:p>
            <a:pPr lvl="1" marL="628650" indent="-314325" defTabSz="251460">
              <a:spcBef>
                <a:spcPts val="1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980">
                <a:solidFill>
                  <a:srgbClr val="FFFFFF"/>
                </a:solidFill>
              </a:rPr>
              <a:t>P.A.: «le azioni possessorie sono esperibili davanti al giudice ordinario nei confronti della p.a. […] quando il comportamento […] si risolve in una attività materiale, non sorretta da atti o provvedimenti formali» (C 6189/03)   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body" idx="1"/>
          </p:nvPr>
        </p:nvSpPr>
        <p:spPr>
          <a:xfrm>
            <a:off x="329779" y="284915"/>
            <a:ext cx="12345242" cy="9183770"/>
          </a:xfrm>
          <a:prstGeom prst="rect">
            <a:avLst/>
          </a:prstGeom>
        </p:spPr>
        <p:txBody>
          <a:bodyPr/>
          <a:lstStyle/>
          <a:p>
            <a:pPr lvl="0" marL="0" indent="0" defTabSz="274320">
              <a:spcBef>
                <a:spcPts val="2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Segue: Azione di reintegrazione</a:t>
            </a:r>
            <a:endParaRPr sz="2160">
              <a:solidFill>
                <a:srgbClr val="FFFFFF"/>
              </a:solidFill>
            </a:endParaRPr>
          </a:p>
          <a:p>
            <a:pPr lvl="0" marL="3429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Fattispecie: “spoglio” : acquisto del potere di fatto sul bene da altri posseduto: duraturo, violento/clandestino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 anche per mezzo di una condotta omissiva (es.: proprietario del fondo servente omette la manutenzione del bene)</a:t>
            </a:r>
            <a:endParaRPr sz="2160">
              <a:solidFill>
                <a:srgbClr val="FFFFFF"/>
              </a:solidFill>
            </a:endParaRPr>
          </a:p>
          <a:p>
            <a:pPr lvl="2" marL="10287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E se ci si limita a sottrarre il bene, senza possederlo?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“Clandestino”: nei confronti del possessore (≠ art. 1163: usucapione) 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“Violento” = attuato contro la volontà del possessore (G) : sovrapposizione con l’art. 1170/3</a:t>
            </a:r>
            <a:endParaRPr sz="2160">
              <a:solidFill>
                <a:srgbClr val="FFFFFF"/>
              </a:solidFill>
            </a:endParaRPr>
          </a:p>
          <a:p>
            <a:pPr lvl="0" marL="3429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Requisito soggettivo (praeter legem): consapevolezza di agire contro la volontà della vittima dello spoglio (animus spoliandi: def. tautologica)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odp: comportamento colpevole, di chi non ha assunto le info necessarie (No: indagini psicologiche)</a:t>
            </a:r>
            <a:endParaRPr sz="2160">
              <a:solidFill>
                <a:srgbClr val="FFFFFF"/>
              </a:solidFill>
            </a:endParaRPr>
          </a:p>
          <a:p>
            <a:pPr lvl="0" marL="3429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 Termine: «Entro l’anno dal sofferto spoglio»/«dal giorno della scoperta» 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 problema: pluralità di atti lesivi: “consumazione” dello spoglio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body" idx="1"/>
          </p:nvPr>
        </p:nvSpPr>
        <p:spPr>
          <a:xfrm>
            <a:off x="135932" y="76486"/>
            <a:ext cx="12732936" cy="9489360"/>
          </a:xfrm>
          <a:prstGeom prst="rect">
            <a:avLst/>
          </a:prstGeom>
        </p:spPr>
        <p:txBody>
          <a:bodyPr/>
          <a:lstStyle/>
          <a:p>
            <a:pPr lvl="0" marL="0" indent="0" defTabSz="201168">
              <a:spcBef>
                <a:spcPts val="1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20">
                <a:solidFill>
                  <a:srgbClr val="FFFFFF"/>
                </a:solidFill>
              </a:rPr>
              <a:t>Azione di manutenzione : art. 1170 </a:t>
            </a:r>
            <a:endParaRPr sz="2420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Doppia funzione </a:t>
            </a:r>
            <a:endParaRPr sz="1584">
              <a:solidFill>
                <a:srgbClr val="FFFFFF"/>
              </a:solidFill>
            </a:endParaRPr>
          </a:p>
          <a:p>
            <a:pPr lvl="2" marL="754380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conservativa del possesso e del pacifico godimento in atto</a:t>
            </a:r>
            <a:endParaRPr sz="1584">
              <a:solidFill>
                <a:srgbClr val="FFFFFF"/>
              </a:solidFill>
            </a:endParaRPr>
          </a:p>
          <a:p>
            <a:pPr lvl="2" marL="754380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inibitoria/preventiva di comportamenti che interferiscono col possesso</a:t>
            </a:r>
            <a:endParaRPr sz="1584">
              <a:solidFill>
                <a:srgbClr val="FFFFFF"/>
              </a:solidFill>
            </a:endParaRPr>
          </a:p>
          <a:p>
            <a:pPr lvl="3" marL="100583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≠ spoglio (art. 1168)</a:t>
            </a:r>
            <a:endParaRPr sz="1584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(a) tipo di situazione tutelata : possesso (con esclusione della detenzione)</a:t>
            </a:r>
            <a:endParaRPr sz="1584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(b) qualificazione del possesso tutelato : ≠ spoglio (art. 1168)</a:t>
            </a:r>
            <a:endParaRPr sz="1584">
              <a:solidFill>
                <a:srgbClr val="FFFFFF"/>
              </a:solidFill>
            </a:endParaRPr>
          </a:p>
          <a:p>
            <a:pPr lvl="1" marL="50291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oggetto: BI, UM</a:t>
            </a:r>
            <a:endParaRPr sz="1584">
              <a:solidFill>
                <a:srgbClr val="FFFFFF"/>
              </a:solidFill>
            </a:endParaRPr>
          </a:p>
          <a:p>
            <a:pPr lvl="1" marL="50291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durata: «oltre un anno»</a:t>
            </a:r>
            <a:endParaRPr sz="1584">
              <a:solidFill>
                <a:srgbClr val="FFFFFF"/>
              </a:solidFill>
            </a:endParaRPr>
          </a:p>
          <a:p>
            <a:pPr lvl="2" marL="754380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= condizione di procedibilità dell’azione, rilevabile d’ufficio in ogni stato e grado del giudizio</a:t>
            </a:r>
            <a:endParaRPr sz="1584">
              <a:solidFill>
                <a:srgbClr val="FFFFFF"/>
              </a:solidFill>
            </a:endParaRPr>
          </a:p>
          <a:p>
            <a:pPr lvl="3" marL="100583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ratio: decorso del tempo : consolidamento della situazione di fatto</a:t>
            </a:r>
            <a:endParaRPr sz="1584">
              <a:solidFill>
                <a:srgbClr val="FFFFFF"/>
              </a:solidFill>
            </a:endParaRPr>
          </a:p>
          <a:p>
            <a:pPr lvl="2" marL="754380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possesso valido ad esucapionem</a:t>
            </a:r>
            <a:endParaRPr sz="1584">
              <a:solidFill>
                <a:srgbClr val="FFFFFF"/>
              </a:solidFill>
            </a:endParaRPr>
          </a:p>
          <a:p>
            <a:pPr lvl="3" marL="100583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ma è sufficiente che pacificità e pubblicità sussistano da «oltre un anno»</a:t>
            </a:r>
            <a:endParaRPr sz="1584">
              <a:solidFill>
                <a:srgbClr val="FFFFFF"/>
              </a:solidFill>
            </a:endParaRPr>
          </a:p>
          <a:p>
            <a:pPr lvl="0" marL="25145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(c) tipo di lesione: «molestie» o «turbative»</a:t>
            </a:r>
            <a:endParaRPr sz="1584">
              <a:solidFill>
                <a:srgbClr val="FFFFFF"/>
              </a:solidFill>
            </a:endParaRPr>
          </a:p>
          <a:p>
            <a:pPr lvl="1" marL="50291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rendere più difficile/disagevole il possesso (≠ spoglio)</a:t>
            </a:r>
            <a:endParaRPr sz="1584">
              <a:solidFill>
                <a:srgbClr val="FFFFFF"/>
              </a:solidFill>
            </a:endParaRPr>
          </a:p>
          <a:p>
            <a:pPr lvl="2" marL="754380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G: condotte di mero pericolo, tali da rendere prevedibile una futura lesione</a:t>
            </a:r>
            <a:endParaRPr sz="1584">
              <a:solidFill>
                <a:srgbClr val="FFFFFF"/>
              </a:solidFill>
            </a:endParaRPr>
          </a:p>
          <a:p>
            <a:pPr lvl="3" marL="100583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molestia di diritto = contestazione del possesso </a:t>
            </a:r>
            <a:endParaRPr sz="1584">
              <a:solidFill>
                <a:srgbClr val="FFFFFF"/>
              </a:solidFill>
            </a:endParaRPr>
          </a:p>
          <a:p>
            <a:pPr lvl="1" marL="502919" indent="-251459" defTabSz="201168">
              <a:spcBef>
                <a:spcPts val="1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584">
                <a:solidFill>
                  <a:srgbClr val="FFFFFF"/>
                </a:solidFill>
              </a:rPr>
              <a:t>condotta comunque «apprezzabile», anche omissiva (es.: rifiuto di un atto dovuto)</a:t>
            </a:r>
          </a:p>
        </p:txBody>
      </p:sp>
      <p:pic>
        <p:nvPicPr>
          <p:cNvPr id="44" name="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5400000">
            <a:off x="-87301" y="1784540"/>
            <a:ext cx="1528238" cy="405070"/>
          </a:xfrm>
          <a:prstGeom prst="rect">
            <a:avLst/>
          </a:prstGeom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body" idx="1"/>
          </p:nvPr>
        </p:nvSpPr>
        <p:spPr>
          <a:xfrm>
            <a:off x="383071" y="217379"/>
            <a:ext cx="12238658" cy="9318842"/>
          </a:xfrm>
          <a:prstGeom prst="rect">
            <a:avLst/>
          </a:prstGeom>
        </p:spPr>
        <p:txBody>
          <a:bodyPr/>
          <a:lstStyle/>
          <a:p>
            <a:pPr lvl="0" marL="0" indent="0" defTabSz="265175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Segue: manutenzione nel possesso</a:t>
            </a:r>
            <a:endParaRPr sz="2088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Requisito soggettivo: consapevolezza di agire contro la volontà del possessore (v. animus spoliandi)</a:t>
            </a:r>
            <a:endParaRPr sz="2088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Legittimazione attiva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Chi possiede (BI, UM) da oltre un anno, con le caratteristiche del possesso ad usucapionem</a:t>
            </a:r>
            <a:endParaRPr sz="2088">
              <a:solidFill>
                <a:srgbClr val="FFFFFF"/>
              </a:solidFill>
            </a:endParaRPr>
          </a:p>
          <a:p>
            <a:pPr lvl="3" marL="132587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ad esclusione del detentore (≠ 1168)</a:t>
            </a:r>
            <a:endParaRPr sz="2088">
              <a:solidFill>
                <a:srgbClr val="FFFFFF"/>
              </a:solidFill>
            </a:endParaRPr>
          </a:p>
          <a:p>
            <a:pPr lvl="4" marL="1657350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molestia proveniente dal possessore?</a:t>
            </a:r>
            <a:endParaRPr sz="2088">
              <a:solidFill>
                <a:srgbClr val="FFFFFF"/>
              </a:solidFill>
            </a:endParaRPr>
          </a:p>
          <a:p>
            <a:pPr lvl="4" marL="1657350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molestia proveniente da un terzo ? </a:t>
            </a:r>
            <a:endParaRPr sz="2088">
              <a:solidFill>
                <a:srgbClr val="FFFFFF"/>
              </a:solidFill>
            </a:endParaRPr>
          </a:p>
          <a:p>
            <a:pPr lvl="3" marL="132587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art. 1585: locazione: molestie di fatto</a:t>
            </a:r>
            <a:endParaRPr sz="2088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termine: un anno dalla turbativa</a:t>
            </a:r>
            <a:endParaRPr sz="2088">
              <a:solidFill>
                <a:srgbClr val="FFFFFF"/>
              </a:solidFill>
            </a:endParaRPr>
          </a:p>
          <a:p>
            <a:pPr lvl="1" marL="66293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problema: pluralità di atti lesivi: “consumazione” della molestia</a:t>
            </a:r>
            <a:endParaRPr sz="2088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Legittimazione passiva: “autore” della molestia</a:t>
            </a:r>
            <a:endParaRPr sz="2088">
              <a:solidFill>
                <a:srgbClr val="FFFFFF"/>
              </a:solidFill>
            </a:endParaRPr>
          </a:p>
          <a:p>
            <a:pPr lvl="2" marL="99440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 ad esclusione del sub-acquirente (≠ 1169)</a:t>
            </a:r>
            <a:endParaRPr sz="2088">
              <a:solidFill>
                <a:srgbClr val="FFFFFF"/>
              </a:solidFill>
            </a:endParaRPr>
          </a:p>
          <a:p>
            <a:pPr lvl="0" marL="331469" indent="-331469" defTabSz="265175">
              <a:spcBef>
                <a:spcPts val="2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FF"/>
                </a:solidFill>
              </a:rPr>
              <a:t>Danno derivante dalla molestia: art. 2043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body" idx="1"/>
          </p:nvPr>
        </p:nvSpPr>
        <p:spPr>
          <a:xfrm>
            <a:off x="492732" y="339291"/>
            <a:ext cx="12149132" cy="9075017"/>
          </a:xfrm>
          <a:prstGeom prst="rect">
            <a:avLst/>
          </a:prstGeom>
        </p:spPr>
        <p:txBody>
          <a:bodyPr/>
          <a:lstStyle/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«Spoglio non violento»: art. 1170/3 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Può agire in reintegrazione anche la vittima di uno spoglio con caratteristiche diverse da quelle previste dall’art. 1168</a:t>
            </a:r>
            <a:endParaRPr sz="2664">
              <a:solidFill>
                <a:srgbClr val="FFFFFF"/>
              </a:solidFill>
            </a:endParaRPr>
          </a:p>
          <a:p>
            <a:pPr lvl="0" marL="42290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presupposto negativo: assenza di violenza/clandestinità</a:t>
            </a:r>
            <a:endParaRPr sz="2664">
              <a:solidFill>
                <a:srgbClr val="FFFFFF"/>
              </a:solidFill>
            </a:endParaRPr>
          </a:p>
          <a:p>
            <a:pPr lvl="0" marL="42290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 presupposti positivi = azione di manutenzione </a:t>
            </a:r>
            <a:endParaRPr sz="2664">
              <a:solidFill>
                <a:srgbClr val="FFFFFF"/>
              </a:solidFill>
            </a:endParaRPr>
          </a:p>
          <a:p>
            <a:pPr lvl="0" marL="0" indent="0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		• possesso ultra-annuale</a:t>
            </a:r>
            <a:endParaRPr sz="2664">
              <a:solidFill>
                <a:srgbClr val="FFFFFF"/>
              </a:solidFill>
            </a:endParaRPr>
          </a:p>
          <a:p>
            <a:pPr lvl="1" marL="0" indent="169163" defTabSz="338327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		• “qualificato” ad usucapionem (art. 1163)</a:t>
            </a:r>
            <a:endParaRPr sz="2664">
              <a:solidFill>
                <a:srgbClr val="FFFFFF"/>
              </a:solidFill>
            </a:endParaRPr>
          </a:p>
          <a:p>
            <a:pPr lvl="0" marL="42290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 rimedio “ibrido”: finalità ricuperatoria (= art. 1168) e struttura manutentivo-inibitoria (= art. 1170/2)</a:t>
            </a:r>
            <a:endParaRPr sz="2664">
              <a:solidFill>
                <a:srgbClr val="FFFFFF"/>
              </a:solidFill>
            </a:endParaRPr>
          </a:p>
          <a:p>
            <a:pPr lvl="1" marL="84581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legittimazione attiva: (solo) possessore</a:t>
            </a:r>
            <a:endParaRPr sz="2664">
              <a:solidFill>
                <a:srgbClr val="FFFFFF"/>
              </a:solidFill>
            </a:endParaRPr>
          </a:p>
          <a:p>
            <a:pPr lvl="1" marL="845819" indent="-422909" defTabSz="338327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64">
                <a:solidFill>
                  <a:srgbClr val="FFFFFF"/>
                </a:solidFill>
              </a:rPr>
              <a:t>inapplicabilità dell’art. 1169</a:t>
            </a:r>
            <a:br>
              <a:rPr sz="2664">
                <a:solidFill>
                  <a:srgbClr val="FFFFFF"/>
                </a:solidFill>
              </a:rPr>
            </a:b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body" idx="1"/>
          </p:nvPr>
        </p:nvSpPr>
        <p:spPr>
          <a:xfrm>
            <a:off x="319053" y="266095"/>
            <a:ext cx="12261153" cy="9221409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Azione di risarcimento del danno 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Spoglio e molestie : «fatti illeciti» (art. 2043) 􏰀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L’azione può essere proposta contestualmente o in alternativa alle azioni possessorie </a:t>
            </a:r>
            <a:endParaRPr sz="3600">
              <a:solidFill>
                <a:srgbClr val="FFFFFF"/>
              </a:solidFill>
            </a:endParaRPr>
          </a:p>
          <a:p>
            <a:pPr lvl="2" marL="0" indent="4572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• alternativa : impossibilità di recuperare il bene (distruzione, alienazione a terzo in bf: art. 1153, ecc.) o la mancanza d’interesse al recupero (es.: locatore che abbia trovato un altro alloggio)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