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2.jpeg" ContentType="image/jpeg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13004800" cy="9753600"/>
  <p:notesSz cx="6858000" cy="9144000"/>
  <p:defaultTextStyle>
    <a:lvl1pPr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1pPr>
    <a:lvl2pPr indent="2286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2pPr>
    <a:lvl3pPr indent="4572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3pPr>
    <a:lvl4pPr indent="6858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4pPr>
    <a:lvl5pPr indent="9144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5pPr>
    <a:lvl6pPr indent="11430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6pPr>
    <a:lvl7pPr indent="13716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7pPr>
    <a:lvl8pPr indent="16002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8pPr>
    <a:lvl9pPr indent="18288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000000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879BBB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879BBB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4B13F">
              <a:alpha val="90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882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78BC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left>
          <a:right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right>
          <a:top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top>
          <a:bottom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bottom>
          <a:insideH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insideH>
          <a:insideV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54545">
              <a:alpha val="41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282A2F"/>
        </a:fontRef>
        <a:srgbClr val="282A2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BD5C">
              <a:alpha val="82000"/>
            </a:srgbClr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254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94B285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254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9487B7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254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7A8DB2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EDEDF">
              <a:alpha val="19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444C55">
              <a:alpha val="50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33373B">
              <a:alpha val="50000"/>
            </a:srgbClr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33373B">
              <a:alpha val="50000"/>
            </a:srgbClr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left>
          <a:right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right>
          <a:top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top>
          <a:bottom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bottom>
          <a:insideH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insideH>
          <a:insideV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0" name="Shape 3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>
            <p:ph type="title"/>
          </p:nvPr>
        </p:nvSpPr>
        <p:spPr>
          <a:xfrm>
            <a:off x="1270000" y="2616200"/>
            <a:ext cx="10464800" cy="2540000"/>
          </a:xfrm>
          <a:prstGeom prst="rect">
            <a:avLst/>
          </a:prstGeom>
        </p:spPr>
        <p:txBody>
          <a:bodyPr anchor="b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6" name="Shape 6"/>
          <p:cNvSpPr/>
          <p:nvPr>
            <p:ph type="body" idx="1"/>
          </p:nvPr>
        </p:nvSpPr>
        <p:spPr>
          <a:xfrm>
            <a:off x="1270000" y="5207000"/>
            <a:ext cx="10464800" cy="1663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>
            <p:ph type="title"/>
          </p:nvPr>
        </p:nvSpPr>
        <p:spPr>
          <a:xfrm>
            <a:off x="1181100" y="6794500"/>
            <a:ext cx="10642600" cy="15113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9" name="Shape 9"/>
          <p:cNvSpPr/>
          <p:nvPr>
            <p:ph type="body" idx="1"/>
          </p:nvPr>
        </p:nvSpPr>
        <p:spPr>
          <a:xfrm>
            <a:off x="1181100" y="8382000"/>
            <a:ext cx="10642600" cy="939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1270000" y="3606800"/>
            <a:ext cx="10464800" cy="25400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>
            <p:ph type="title"/>
          </p:nvPr>
        </p:nvSpPr>
        <p:spPr>
          <a:xfrm>
            <a:off x="609600" y="1155700"/>
            <a:ext cx="5994400" cy="3568700"/>
          </a:xfrm>
          <a:prstGeom prst="rect">
            <a:avLst/>
          </a:prstGeom>
        </p:spPr>
        <p:txBody>
          <a:bodyPr anchor="b"/>
          <a:lstStyle>
            <a:lvl1pPr>
              <a:defRPr sz="58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8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4" name="Shape 14"/>
          <p:cNvSpPr/>
          <p:nvPr>
            <p:ph type="body" idx="1"/>
          </p:nvPr>
        </p:nvSpPr>
        <p:spPr>
          <a:xfrm>
            <a:off x="609600" y="4762500"/>
            <a:ext cx="5994400" cy="3568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9" name="Shape 1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22" name="Shape 22"/>
          <p:cNvSpPr/>
          <p:nvPr>
            <p:ph type="body" idx="1"/>
          </p:nvPr>
        </p:nvSpPr>
        <p:spPr>
          <a:xfrm>
            <a:off x="1270000" y="2946400"/>
            <a:ext cx="5270500" cy="6096000"/>
          </a:xfrm>
          <a:prstGeom prst="rect">
            <a:avLst/>
          </a:prstGeom>
        </p:spPr>
        <p:txBody>
          <a:bodyPr/>
          <a:lstStyle>
            <a:lvl1pPr marL="4826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1pPr>
            <a:lvl2pPr marL="9652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2pPr>
            <a:lvl3pPr marL="14478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3pPr>
            <a:lvl4pPr marL="19304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4pPr>
            <a:lvl5pPr marL="24130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One</a:t>
            </a:r>
            <a:endParaRPr sz="32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Two</a:t>
            </a:r>
            <a:endParaRPr sz="32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Three</a:t>
            </a:r>
            <a:endParaRPr sz="32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Four</a:t>
            </a:r>
            <a:endParaRPr sz="32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>
            <p:ph type="body" idx="1"/>
          </p:nvPr>
        </p:nvSpPr>
        <p:spPr>
          <a:xfrm>
            <a:off x="1270000" y="1066800"/>
            <a:ext cx="10464800" cy="7620000"/>
          </a:xfrm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1270000" y="203200"/>
            <a:ext cx="10464800" cy="2540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1270000" y="2768600"/>
            <a:ext cx="10464800" cy="5740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buBlip>
                <a:blip r:embed="rId3"/>
              </a:buBlip>
            </a:lvl1pPr>
            <a:lvl2pPr>
              <a:buBlip>
                <a:blip r:embed="rId3"/>
              </a:buBlip>
            </a:lvl2pPr>
            <a:lvl3pPr>
              <a:buBlip>
                <a:blip r:embed="rId3"/>
              </a:buBlip>
            </a:lvl3pPr>
            <a:lvl4pPr>
              <a:buBlip>
                <a:blip r:embed="rId3"/>
              </a:buBlip>
            </a:lvl4pPr>
            <a:lvl5pPr>
              <a:buBlip>
                <a:blip r:embed="rId3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  <p:transition spd="med" advClick="1"/>
  <p:txStyles>
    <p:titleStyle>
      <a:lvl1pPr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1pPr>
      <a:lvl2pPr indent="2286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2pPr>
      <a:lvl3pPr indent="4572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3pPr>
      <a:lvl4pPr indent="6858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4pPr>
      <a:lvl5pPr indent="9144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5pPr>
      <a:lvl6pPr indent="11430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6pPr>
      <a:lvl7pPr indent="13716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7pPr>
      <a:lvl8pPr indent="16002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8pPr>
      <a:lvl9pPr indent="18288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9pPr>
    </p:titleStyle>
    <p:bodyStyle>
      <a:lvl1pPr marL="571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1pPr>
      <a:lvl2pPr marL="1143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2pPr>
      <a:lvl3pPr marL="1714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3pPr>
      <a:lvl4pPr marL="2286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4pPr>
      <a:lvl5pPr marL="2857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5pPr>
      <a:lvl6pPr marL="3429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6pPr>
      <a:lvl7pPr marL="4000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7pPr>
      <a:lvl8pPr marL="4572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8pPr>
      <a:lvl9pPr marL="5143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9pPr>
    </p:bodyStyle>
    <p:otherStyle>
      <a:lvl1pPr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1pPr>
      <a:lvl2pPr indent="2286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2pPr>
      <a:lvl3pPr indent="4572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3pPr>
      <a:lvl4pPr indent="6858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4pPr>
      <a:lvl5pPr indent="9144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5pPr>
      <a:lvl6pPr indent="11430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6pPr>
      <a:lvl7pPr indent="13716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7pPr>
      <a:lvl8pPr indent="16002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8pPr>
      <a:lvl9pPr indent="18288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La tutela del Possesso</a:t>
            </a:r>
          </a:p>
        </p:txBody>
      </p:sp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>
            <p:ph type="body" idx="1"/>
          </p:nvPr>
        </p:nvSpPr>
        <p:spPr>
          <a:xfrm>
            <a:off x="429534" y="404990"/>
            <a:ext cx="12145733" cy="8943620"/>
          </a:xfrm>
          <a:prstGeom prst="rect">
            <a:avLst/>
          </a:prstGeom>
        </p:spPr>
        <p:txBody>
          <a:bodyPr/>
          <a:lstStyle/>
          <a:p>
            <a:pPr lvl="0" marL="0" indent="0" defTabSz="342900">
              <a:spcBef>
                <a:spcPts val="2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Azioni di nunciazione (edili) : art. 1171-1172 c.c., 688 ss., 669 quater cpc </a:t>
            </a:r>
            <a:endParaRPr sz="2700">
              <a:solidFill>
                <a:srgbClr val="FFFFFF"/>
              </a:solidFill>
            </a:endParaRPr>
          </a:p>
          <a:p>
            <a:pPr lvl="0" marL="428625" indent="-428625" defTabSz="342900">
              <a:spcBef>
                <a:spcPts val="2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Azioni cautelari</a:t>
            </a:r>
            <a:endParaRPr sz="2700">
              <a:solidFill>
                <a:srgbClr val="FFFFFF"/>
              </a:solidFill>
            </a:endParaRPr>
          </a:p>
          <a:p>
            <a:pPr lvl="1" marL="857250" indent="-428625" defTabSz="342900">
              <a:spcBef>
                <a:spcPts val="2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salvaguardia dell’integrità del bene a fronte di una situazione di pericolo, sul presupposto del fumus boni iuris e del periculum in mora</a:t>
            </a:r>
            <a:endParaRPr sz="2700">
              <a:solidFill>
                <a:srgbClr val="FFFFFF"/>
              </a:solidFill>
            </a:endParaRPr>
          </a:p>
          <a:p>
            <a:pPr lvl="2" marL="1285875" indent="-428625" defTabSz="342900">
              <a:spcBef>
                <a:spcPts val="2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provvedimento cautelare (inibitorio) in grado di anticipare temporaneamente gli effetti della sentenza di merito.</a:t>
            </a:r>
            <a:endParaRPr sz="2700">
              <a:solidFill>
                <a:srgbClr val="FFFFFF"/>
              </a:solidFill>
            </a:endParaRPr>
          </a:p>
          <a:p>
            <a:pPr lvl="3" marL="1714500" indent="-428625" defTabSz="342900">
              <a:spcBef>
                <a:spcPts val="2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cfr. 1170 (dimensione preventiva)</a:t>
            </a:r>
            <a:endParaRPr sz="2700">
              <a:solidFill>
                <a:srgbClr val="FFFFFF"/>
              </a:solidFill>
            </a:endParaRPr>
          </a:p>
          <a:p>
            <a:pPr lvl="2" marL="1285875" indent="-428625" defTabSz="342900">
              <a:spcBef>
                <a:spcPts val="2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Legittimazione attiva </a:t>
            </a:r>
            <a:endParaRPr sz="2700">
              <a:solidFill>
                <a:srgbClr val="FFFFFF"/>
              </a:solidFill>
            </a:endParaRPr>
          </a:p>
          <a:p>
            <a:pPr lvl="3" marL="1714500" indent="-428625" defTabSz="342900">
              <a:spcBef>
                <a:spcPts val="2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possessore, proprietario (ad esclusione del detentore)</a:t>
            </a:r>
          </a:p>
        </p:txBody>
      </p:sp>
    </p:spTree>
  </p:cSld>
  <p:clrMapOvr>
    <a:masterClrMapping/>
  </p:clrMapOvr>
  <p:transition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>
            <p:ph type="body" idx="1"/>
          </p:nvPr>
        </p:nvSpPr>
        <p:spPr>
          <a:xfrm>
            <a:off x="461127" y="86900"/>
            <a:ext cx="12287320" cy="9250314"/>
          </a:xfrm>
          <a:prstGeom prst="rect">
            <a:avLst/>
          </a:prstGeom>
        </p:spPr>
        <p:txBody>
          <a:bodyPr/>
          <a:lstStyle/>
          <a:p>
            <a:pPr lvl="0" marL="0" indent="0" defTabSz="237743">
              <a:spcBef>
                <a:spcPts val="1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536">
                <a:solidFill>
                  <a:srgbClr val="FFFFFF"/>
                </a:solidFill>
              </a:rPr>
              <a:t>Denuncia di nuova opera : art. 1171 </a:t>
            </a:r>
            <a:endParaRPr sz="3536">
              <a:solidFill>
                <a:srgbClr val="FFFFFF"/>
              </a:solidFill>
            </a:endParaRPr>
          </a:p>
          <a:p>
            <a:pPr lvl="0" marL="297179" indent="-297179" defTabSz="237743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fattispecie: opus novum : realizzazione in corso di un’opera sopra o sotto il fondo proprio o di altri (es.: costruzione, demolizione, scavo, ecc.)</a:t>
            </a:r>
            <a:endParaRPr sz="1871">
              <a:solidFill>
                <a:srgbClr val="FFFFFF"/>
              </a:solidFill>
            </a:endParaRPr>
          </a:p>
          <a:p>
            <a:pPr lvl="1" marL="594359" indent="-297179" defTabSz="237743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(a) opera = mutamento dello stato dei luoghi</a:t>
            </a:r>
            <a:endParaRPr sz="1871">
              <a:solidFill>
                <a:srgbClr val="FFFFFF"/>
              </a:solidFill>
            </a:endParaRPr>
          </a:p>
          <a:p>
            <a:pPr lvl="1" marL="594359" indent="-297179" defTabSz="237743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(b) «intrapresa» ma non terminata</a:t>
            </a:r>
            <a:endParaRPr sz="1871">
              <a:solidFill>
                <a:srgbClr val="FFFFFF"/>
              </a:solidFill>
            </a:endParaRPr>
          </a:p>
          <a:p>
            <a:pPr lvl="1" marL="594359" indent="-297179" defTabSz="237743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(c) dalla cui esecuzione derivi un pericolo per la cosa che forma oggetto del diritto/possesso</a:t>
            </a:r>
            <a:endParaRPr sz="1871">
              <a:solidFill>
                <a:srgbClr val="FFFFFF"/>
              </a:solidFill>
            </a:endParaRPr>
          </a:p>
          <a:p>
            <a:pPr lvl="2" marL="891539" indent="-297179" defTabSz="237743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oggettivamente apprezzabile</a:t>
            </a:r>
            <a:endParaRPr sz="1871">
              <a:solidFill>
                <a:srgbClr val="FFFFFF"/>
              </a:solidFill>
            </a:endParaRPr>
          </a:p>
          <a:p>
            <a:pPr lvl="3" marL="1188719" indent="-297179" defTabSz="237743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 ragionevole timore di danno </a:t>
            </a:r>
            <a:endParaRPr sz="1871">
              <a:solidFill>
                <a:srgbClr val="FFFFFF"/>
              </a:solidFill>
            </a:endParaRPr>
          </a:p>
          <a:p>
            <a:pPr lvl="0" marL="297179" indent="-297179" defTabSz="237743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 Termine: un anno dall’inizio dell’opera</a:t>
            </a:r>
            <a:endParaRPr sz="1871">
              <a:solidFill>
                <a:srgbClr val="FFFFFF"/>
              </a:solidFill>
            </a:endParaRPr>
          </a:p>
          <a:p>
            <a:pPr lvl="1" marL="594359" indent="-297179" defTabSz="237743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clandestinità dell’opera: scoperta  </a:t>
            </a:r>
            <a:endParaRPr sz="1871">
              <a:solidFill>
                <a:srgbClr val="FFFFFF"/>
              </a:solidFill>
            </a:endParaRPr>
          </a:p>
          <a:p>
            <a:pPr lvl="0" marL="297179" indent="-297179" defTabSz="237743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Art. 1171/2: istruzione sommaria (cfr. 1168, 1170) </a:t>
            </a:r>
            <a:endParaRPr sz="1871">
              <a:solidFill>
                <a:srgbClr val="FFFFFF"/>
              </a:solidFill>
            </a:endParaRPr>
          </a:p>
          <a:p>
            <a:pPr lvl="2" marL="891539" indent="-297179" defTabSz="237743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provvedimento provvisorio</a:t>
            </a:r>
            <a:endParaRPr sz="1871">
              <a:solidFill>
                <a:srgbClr val="FFFFFF"/>
              </a:solidFill>
            </a:endParaRPr>
          </a:p>
          <a:p>
            <a:pPr lvl="4" marL="1485899" indent="-297179" defTabSz="237743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inibitorio</a:t>
            </a:r>
            <a:endParaRPr sz="1871">
              <a:solidFill>
                <a:srgbClr val="FFFFFF"/>
              </a:solidFill>
            </a:endParaRPr>
          </a:p>
          <a:p>
            <a:pPr lvl="4" marL="1485899" indent="-297179" defTabSz="237743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autorizzatorio</a:t>
            </a:r>
            <a:endParaRPr sz="1871">
              <a:solidFill>
                <a:srgbClr val="FFFFFF"/>
              </a:solidFill>
            </a:endParaRPr>
          </a:p>
          <a:p>
            <a:pPr lvl="2" marL="891539" indent="-297179" defTabSz="237743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opportune cautele in vista dell’eventuale diverso accertamento di merito</a:t>
            </a:r>
          </a:p>
        </p:txBody>
      </p:sp>
    </p:spTree>
  </p:cSld>
  <p:clrMapOvr>
    <a:masterClrMapping/>
  </p:clrMapOvr>
  <p:transition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>
            <p:ph type="body" idx="1"/>
          </p:nvPr>
        </p:nvSpPr>
        <p:spPr>
          <a:xfrm>
            <a:off x="369085" y="376184"/>
            <a:ext cx="12097265" cy="9001232"/>
          </a:xfrm>
          <a:prstGeom prst="rect">
            <a:avLst/>
          </a:prstGeom>
        </p:spPr>
        <p:txBody>
          <a:bodyPr/>
          <a:lstStyle/>
          <a:p>
            <a:pPr lvl="0" marL="0" indent="0" defTabSz="329184">
              <a:spcBef>
                <a:spcPts val="2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528">
                <a:solidFill>
                  <a:srgbClr val="FFFFFF"/>
                </a:solidFill>
              </a:rPr>
              <a:t>Denuncia di danno temuto: art. 1172  </a:t>
            </a:r>
            <a:endParaRPr sz="3528">
              <a:solidFill>
                <a:srgbClr val="FFFFFF"/>
              </a:solidFill>
            </a:endParaRPr>
          </a:p>
          <a:p>
            <a:pPr lvl="0" marL="0" indent="0" defTabSz="329184">
              <a:spcBef>
                <a:spcPts val="2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pericolo di danno grave e prossimo alla cosa oggetto di diritto o di possesso derivante da qualsiasi edificio, albero o altra cosa sovrastante </a:t>
            </a:r>
            <a:endParaRPr sz="2592">
              <a:solidFill>
                <a:srgbClr val="FFFFFF"/>
              </a:solidFill>
            </a:endParaRPr>
          </a:p>
          <a:p>
            <a:pPr lvl="0" marL="411480" indent="-411480" defTabSz="329184">
              <a:spcBef>
                <a:spcPts val="2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Legittimazione passiva </a:t>
            </a:r>
            <a:endParaRPr sz="2592">
              <a:solidFill>
                <a:srgbClr val="FFFFFF"/>
              </a:solidFill>
            </a:endParaRPr>
          </a:p>
          <a:p>
            <a:pPr lvl="1" marL="822960" indent="-411480" defTabSz="329184">
              <a:spcBef>
                <a:spcPts val="2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responsabile della manutenzione o della custodia del bene da cui proviene il pericolo</a:t>
            </a:r>
            <a:endParaRPr sz="2592">
              <a:solidFill>
                <a:srgbClr val="FFFFFF"/>
              </a:solidFill>
            </a:endParaRPr>
          </a:p>
          <a:p>
            <a:pPr lvl="3" marL="1645920" indent="-411480" defTabSz="329184">
              <a:spcBef>
                <a:spcPts val="2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Obbligo giuridico di attivarsi per scongiurare il danno: omissione = fatto illecito (artt. 2043, 2051, 2053)</a:t>
            </a:r>
            <a:endParaRPr sz="2592">
              <a:solidFill>
                <a:srgbClr val="FFFFFF"/>
              </a:solidFill>
            </a:endParaRPr>
          </a:p>
          <a:p>
            <a:pPr lvl="0" marL="411480" indent="-411480" defTabSz="329184">
              <a:spcBef>
                <a:spcPts val="2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Istruzione sommaria: provvedimento </a:t>
            </a:r>
            <a:endParaRPr sz="2592">
              <a:solidFill>
                <a:srgbClr val="FFFFFF"/>
              </a:solidFill>
            </a:endParaRPr>
          </a:p>
          <a:p>
            <a:pPr lvl="0" marL="0" indent="0" defTabSz="329184">
              <a:spcBef>
                <a:spcPts val="2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		•  realizzazione delle precauzioni necessarie </a:t>
            </a:r>
            <a:endParaRPr sz="2592">
              <a:solidFill>
                <a:srgbClr val="FFFFFF"/>
              </a:solidFill>
            </a:endParaRPr>
          </a:p>
          <a:p>
            <a:pPr lvl="0" marL="0" indent="0" defTabSz="329184">
              <a:spcBef>
                <a:spcPts val="2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		•  prestazione di garanzia (art. 1172/2) </a:t>
            </a:r>
          </a:p>
        </p:txBody>
      </p:sp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>
            <p:ph type="body" idx="1"/>
          </p:nvPr>
        </p:nvSpPr>
        <p:spPr>
          <a:xfrm>
            <a:off x="162192" y="66394"/>
            <a:ext cx="12680416" cy="9446881"/>
          </a:xfrm>
          <a:prstGeom prst="rect">
            <a:avLst/>
          </a:prstGeom>
        </p:spPr>
        <p:txBody>
          <a:bodyPr/>
          <a:lstStyle/>
          <a:p>
            <a:pPr lvl="0" marL="0" indent="0" defTabSz="315468">
              <a:spcBef>
                <a:spcPts val="2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4002">
                <a:solidFill>
                  <a:srgbClr val="FFFFFF"/>
                </a:solidFill>
              </a:rPr>
              <a:t>Azioni a difesa del possesso: T VIII, C III</a:t>
            </a:r>
            <a:endParaRPr sz="4002">
              <a:solidFill>
                <a:srgbClr val="FFFFFF"/>
              </a:solidFill>
            </a:endParaRPr>
          </a:p>
          <a:p>
            <a:pPr lvl="0" marL="394334" indent="-394334" defTabSz="315468">
              <a:spcBef>
                <a:spcPts val="2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484">
                <a:solidFill>
                  <a:srgbClr val="FFFFFF"/>
                </a:solidFill>
              </a:rPr>
              <a:t>Azione di reintegrazione (o di spoglio)</a:t>
            </a:r>
            <a:endParaRPr sz="2484">
              <a:solidFill>
                <a:srgbClr val="FFFFFF"/>
              </a:solidFill>
            </a:endParaRPr>
          </a:p>
          <a:p>
            <a:pPr lvl="2" marL="1183005" indent="-394334" defTabSz="315468">
              <a:spcBef>
                <a:spcPts val="2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484">
                <a:solidFill>
                  <a:srgbClr val="FFFFFF"/>
                </a:solidFill>
              </a:rPr>
              <a:t> sottrazione violenta o occulta</a:t>
            </a:r>
            <a:endParaRPr sz="2484">
              <a:solidFill>
                <a:srgbClr val="FFFFFF"/>
              </a:solidFill>
            </a:endParaRPr>
          </a:p>
          <a:p>
            <a:pPr lvl="0" marL="394334" indent="-394334" defTabSz="315468">
              <a:spcBef>
                <a:spcPts val="2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484">
                <a:solidFill>
                  <a:srgbClr val="FFFFFF"/>
                </a:solidFill>
              </a:rPr>
              <a:t>Azione di manutenzione nel possesso 􏰀 </a:t>
            </a:r>
            <a:endParaRPr sz="2484">
              <a:solidFill>
                <a:srgbClr val="FFFFFF"/>
              </a:solidFill>
            </a:endParaRPr>
          </a:p>
          <a:p>
            <a:pPr lvl="2" marL="1183005" indent="-394334" defTabSz="315468">
              <a:spcBef>
                <a:spcPts val="2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484">
                <a:solidFill>
                  <a:srgbClr val="FFFFFF"/>
                </a:solidFill>
              </a:rPr>
              <a:t>molestie </a:t>
            </a:r>
            <a:endParaRPr sz="2484">
              <a:solidFill>
                <a:srgbClr val="FFFFFF"/>
              </a:solidFill>
            </a:endParaRPr>
          </a:p>
          <a:p>
            <a:pPr lvl="1" marL="788669" indent="-394334" defTabSz="315468">
              <a:spcBef>
                <a:spcPts val="2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484">
                <a:solidFill>
                  <a:srgbClr val="FFFFFF"/>
                </a:solidFill>
              </a:rPr>
              <a:t>strumenti di tutela del possesso in quanto tale: funzione conservativa</a:t>
            </a:r>
            <a:endParaRPr sz="2484">
              <a:solidFill>
                <a:srgbClr val="FFFFFF"/>
              </a:solidFill>
            </a:endParaRPr>
          </a:p>
          <a:p>
            <a:pPr lvl="2" marL="1183005" indent="-394334" defTabSz="315468">
              <a:spcBef>
                <a:spcPts val="2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484">
                <a:solidFill>
                  <a:srgbClr val="FFFFFF"/>
                </a:solidFill>
              </a:rPr>
              <a:t> accertamento : sottrazione/molestia : procedimento semplificato (“istruzione sommaria”): «sulla semplice notorietà del fatto, senza dilazione» (art. 1168/4)</a:t>
            </a:r>
            <a:endParaRPr sz="2484">
              <a:solidFill>
                <a:srgbClr val="FFFFFF"/>
              </a:solidFill>
            </a:endParaRPr>
          </a:p>
          <a:p>
            <a:pPr lvl="3" marL="1577339" indent="-394334" defTabSz="315468">
              <a:spcBef>
                <a:spcPts val="2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484">
                <a:solidFill>
                  <a:srgbClr val="FFFFFF"/>
                </a:solidFill>
              </a:rPr>
              <a:t> decisione provvisoria : su reclamo della parte soccombente: processo (“di merito”) : accertamento della situazione di diritto alla base del possesso </a:t>
            </a:r>
          </a:p>
        </p:txBody>
      </p:sp>
      <p:sp>
        <p:nvSpPr>
          <p:cNvPr id="35" name="Shape 35"/>
          <p:cNvSpPr/>
          <p:nvPr/>
        </p:nvSpPr>
        <p:spPr>
          <a:xfrm>
            <a:off x="11490054" y="6443291"/>
            <a:ext cx="2715542" cy="7813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3" marL="2286000" indent="-571500" algn="l">
              <a:spcBef>
                <a:spcPts val="3600"/>
              </a:spcBef>
              <a:buSzPct val="43000"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a</a:t>
            </a:r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>
            <p:ph type="body" idx="1"/>
          </p:nvPr>
        </p:nvSpPr>
        <p:spPr>
          <a:xfrm>
            <a:off x="162192" y="66394"/>
            <a:ext cx="12680416" cy="9446881"/>
          </a:xfrm>
          <a:prstGeom prst="rect">
            <a:avLst/>
          </a:prstGeom>
        </p:spPr>
        <p:txBody>
          <a:bodyPr/>
          <a:lstStyle/>
          <a:p>
            <a:pPr lvl="0" marL="0" indent="0" defTabSz="301752">
              <a:spcBef>
                <a:spcPts val="23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28">
                <a:solidFill>
                  <a:srgbClr val="FFFFFF"/>
                </a:solidFill>
              </a:rPr>
              <a:t>Azioni a difesa del possesso: artt. 1168-1170</a:t>
            </a:r>
            <a:endParaRPr sz="3828">
              <a:solidFill>
                <a:srgbClr val="FFFFFF"/>
              </a:solidFill>
            </a:endParaRPr>
          </a:p>
          <a:p>
            <a:pPr lvl="0" marL="377190" indent="-377190" defTabSz="301752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Azione di reintegrazione (o di spoglio)</a:t>
            </a:r>
            <a:endParaRPr sz="2376">
              <a:solidFill>
                <a:srgbClr val="FFFFFF"/>
              </a:solidFill>
            </a:endParaRPr>
          </a:p>
          <a:p>
            <a:pPr lvl="2" marL="1131570" indent="-377190" defTabSz="301752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 sottrazione violenta o occulta</a:t>
            </a:r>
            <a:endParaRPr sz="2376">
              <a:solidFill>
                <a:srgbClr val="FFFFFF"/>
              </a:solidFill>
            </a:endParaRPr>
          </a:p>
          <a:p>
            <a:pPr lvl="0" marL="377190" indent="-377190" defTabSz="301752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Azione di manutenzione nel possesso 􏰀 </a:t>
            </a:r>
            <a:endParaRPr sz="2376">
              <a:solidFill>
                <a:srgbClr val="FFFFFF"/>
              </a:solidFill>
            </a:endParaRPr>
          </a:p>
          <a:p>
            <a:pPr lvl="2" marL="1131570" indent="-377190" defTabSz="301752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molestie </a:t>
            </a:r>
            <a:endParaRPr sz="2376">
              <a:solidFill>
                <a:srgbClr val="FFFFFF"/>
              </a:solidFill>
            </a:endParaRPr>
          </a:p>
          <a:p>
            <a:pPr lvl="0" marL="377190" indent="-377190" defTabSz="301752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strumenti di tutela del possesso in quanto tale</a:t>
            </a:r>
            <a:endParaRPr sz="2376">
              <a:solidFill>
                <a:srgbClr val="FFFFFF"/>
              </a:solidFill>
            </a:endParaRPr>
          </a:p>
          <a:p>
            <a:pPr lvl="1" marL="754380" indent="-377190" defTabSz="301752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 accertamento la sottrazione/molestia : procedimento semplificato (“istruzione sommaria”) </a:t>
            </a:r>
            <a:endParaRPr sz="2376">
              <a:solidFill>
                <a:srgbClr val="FFFFFF"/>
              </a:solidFill>
            </a:endParaRPr>
          </a:p>
          <a:p>
            <a:pPr lvl="2" marL="1131570" indent="-377190" defTabSz="301752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 decisione provvisoria: (non) ordina la reintegrazione/cessazione della molestia </a:t>
            </a:r>
            <a:endParaRPr sz="2376">
              <a:solidFill>
                <a:srgbClr val="FFFFFF"/>
              </a:solidFill>
            </a:endParaRPr>
          </a:p>
          <a:p>
            <a:pPr lvl="3" marL="1508760" indent="-377190" defTabSz="301752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Reclamo della parte soccombente: processo (“di merito”): accertamento della situazione di diritto alla base del possesso </a:t>
            </a:r>
          </a:p>
        </p:txBody>
      </p:sp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/>
          <p:nvPr>
            <p:ph type="body" idx="1"/>
          </p:nvPr>
        </p:nvSpPr>
        <p:spPr>
          <a:xfrm>
            <a:off x="406998" y="131569"/>
            <a:ext cx="12422261" cy="9490462"/>
          </a:xfrm>
          <a:prstGeom prst="rect">
            <a:avLst/>
          </a:prstGeom>
        </p:spPr>
        <p:txBody>
          <a:bodyPr/>
          <a:lstStyle/>
          <a:p>
            <a:pPr lvl="0" marL="0" indent="0" defTabSz="251460">
              <a:spcBef>
                <a:spcPts val="19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750">
                <a:solidFill>
                  <a:srgbClr val="FFFFFF"/>
                </a:solidFill>
              </a:rPr>
              <a:t>Azione di reintegrazione: artt. 1168, 1170</a:t>
            </a:r>
            <a:endParaRPr sz="2750">
              <a:solidFill>
                <a:srgbClr val="FFFFFF"/>
              </a:solidFill>
            </a:endParaRPr>
          </a:p>
          <a:p>
            <a:pPr lvl="0" marL="0" indent="0" defTabSz="251460">
              <a:spcBef>
                <a:spcPts val="19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980">
                <a:solidFill>
                  <a:srgbClr val="FFFFFF"/>
                </a:solidFill>
              </a:rPr>
              <a:t>• Legittimazione attiva </a:t>
            </a:r>
            <a:endParaRPr sz="1980">
              <a:solidFill>
                <a:srgbClr val="FFFFFF"/>
              </a:solidFill>
            </a:endParaRPr>
          </a:p>
          <a:p>
            <a:pPr lvl="1" marL="628650" indent="-314325" defTabSz="251460">
              <a:spcBef>
                <a:spcPts val="1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980">
                <a:solidFill>
                  <a:srgbClr val="FFFFFF"/>
                </a:solidFill>
              </a:rPr>
              <a:t>Possessore (anche mediato)</a:t>
            </a:r>
            <a:endParaRPr sz="1980">
              <a:solidFill>
                <a:srgbClr val="FFFFFF"/>
              </a:solidFill>
            </a:endParaRPr>
          </a:p>
          <a:p>
            <a:pPr lvl="1" marL="628650" indent="-314325" defTabSz="251460">
              <a:spcBef>
                <a:spcPts val="1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980">
                <a:solidFill>
                  <a:srgbClr val="FFFFFF"/>
                </a:solidFill>
              </a:rPr>
              <a:t>Detentore </a:t>
            </a:r>
            <a:endParaRPr sz="1980">
              <a:solidFill>
                <a:srgbClr val="FFFFFF"/>
              </a:solidFill>
            </a:endParaRPr>
          </a:p>
          <a:p>
            <a:pPr lvl="2" marL="942975" indent="-314325" defTabSz="251460">
              <a:spcBef>
                <a:spcPts val="1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980">
                <a:solidFill>
                  <a:srgbClr val="FFFFFF"/>
                </a:solidFill>
              </a:rPr>
              <a:t>qualificato : anche nei confronti del possessore (mediato) </a:t>
            </a:r>
            <a:endParaRPr sz="1980">
              <a:solidFill>
                <a:srgbClr val="FFFFFF"/>
              </a:solidFill>
            </a:endParaRPr>
          </a:p>
          <a:p>
            <a:pPr lvl="2" marL="942975" indent="-314325" defTabSz="251460">
              <a:spcBef>
                <a:spcPts val="1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980">
                <a:solidFill>
                  <a:srgbClr val="FFFFFF"/>
                </a:solidFill>
              </a:rPr>
              <a:t>non qualificato : solo nei confronti dei terzi</a:t>
            </a:r>
            <a:endParaRPr sz="1980">
              <a:solidFill>
                <a:srgbClr val="FFFFFF"/>
              </a:solidFill>
            </a:endParaRPr>
          </a:p>
          <a:p>
            <a:pPr lvl="1" marL="628650" indent="-314325" defTabSz="251460">
              <a:spcBef>
                <a:spcPts val="1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980">
                <a:solidFill>
                  <a:srgbClr val="FFFFFF"/>
                </a:solidFill>
              </a:rPr>
              <a:t> ≠ detentore per ragioni di servizio/ospitalità</a:t>
            </a:r>
            <a:endParaRPr sz="1980">
              <a:solidFill>
                <a:srgbClr val="FFFFFF"/>
              </a:solidFill>
            </a:endParaRPr>
          </a:p>
          <a:p>
            <a:pPr lvl="0" marL="314325" indent="-314325" defTabSz="251460">
              <a:spcBef>
                <a:spcPts val="1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980">
                <a:solidFill>
                  <a:srgbClr val="FFFFFF"/>
                </a:solidFill>
              </a:rPr>
              <a:t> Legittimazione passiva </a:t>
            </a:r>
            <a:endParaRPr sz="1980">
              <a:solidFill>
                <a:srgbClr val="FFFFFF"/>
              </a:solidFill>
            </a:endParaRPr>
          </a:p>
          <a:p>
            <a:pPr lvl="1" marL="628650" indent="-314325" defTabSz="251460">
              <a:spcBef>
                <a:spcPts val="1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980">
                <a:solidFill>
                  <a:srgbClr val="FFFFFF"/>
                </a:solidFill>
              </a:rPr>
              <a:t>L’autore dello spoglio</a:t>
            </a:r>
            <a:endParaRPr sz="1980">
              <a:solidFill>
                <a:srgbClr val="FFFFFF"/>
              </a:solidFill>
            </a:endParaRPr>
          </a:p>
          <a:p>
            <a:pPr lvl="1" marL="628650" indent="-314325" defTabSz="251460">
              <a:spcBef>
                <a:spcPts val="1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980">
                <a:solidFill>
                  <a:srgbClr val="FFFFFF"/>
                </a:solidFill>
              </a:rPr>
              <a:t>Il terzo, consapevole dello spoglio, al quale il bene è stato consegnato prima del processo</a:t>
            </a:r>
            <a:endParaRPr sz="1980">
              <a:solidFill>
                <a:srgbClr val="FFFFFF"/>
              </a:solidFill>
            </a:endParaRPr>
          </a:p>
          <a:p>
            <a:pPr lvl="2" marL="942975" indent="-314325" defTabSz="251460">
              <a:spcBef>
                <a:spcPts val="1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980">
                <a:solidFill>
                  <a:srgbClr val="FFFFFF"/>
                </a:solidFill>
              </a:rPr>
              <a:t>G: nuovo conduttore, subentrato al vecchio conduttore spogliato (in rel. a 1169) </a:t>
            </a:r>
            <a:endParaRPr sz="1980">
              <a:solidFill>
                <a:srgbClr val="FFFFFF"/>
              </a:solidFill>
            </a:endParaRPr>
          </a:p>
          <a:p>
            <a:pPr lvl="1" marL="628650" indent="-314325" defTabSz="251460">
              <a:spcBef>
                <a:spcPts val="1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980">
                <a:solidFill>
                  <a:srgbClr val="FFFFFF"/>
                </a:solidFill>
              </a:rPr>
              <a:t>P.A.: «le azioni possessorie sono esperibili davanti al giudice ordinario nei confronti della p.a. […] quando il comportamento […] si risolve in una attività materiale, non sorretta da atti o provvedimenti formali» (C 6189/03)    </a:t>
            </a:r>
          </a:p>
        </p:txBody>
      </p:sp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/>
          <p:nvPr>
            <p:ph type="body" idx="1"/>
          </p:nvPr>
        </p:nvSpPr>
        <p:spPr>
          <a:xfrm>
            <a:off x="329779" y="284915"/>
            <a:ext cx="12345242" cy="9183770"/>
          </a:xfrm>
          <a:prstGeom prst="rect">
            <a:avLst/>
          </a:prstGeom>
        </p:spPr>
        <p:txBody>
          <a:bodyPr/>
          <a:lstStyle/>
          <a:p>
            <a:pPr lvl="0" marL="0" indent="0" defTabSz="274320">
              <a:spcBef>
                <a:spcPts val="21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Segue: Azione di reintegrazione</a:t>
            </a:r>
            <a:endParaRPr sz="2160">
              <a:solidFill>
                <a:srgbClr val="FFFFFF"/>
              </a:solidFill>
            </a:endParaRPr>
          </a:p>
          <a:p>
            <a:pPr lvl="0" marL="3429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Fattispecie: “spoglio” : acquisto del potere di fatto sul bene da altri posseduto: duraturo, violento/clandestino</a:t>
            </a:r>
            <a:endParaRPr sz="2160">
              <a:solidFill>
                <a:srgbClr val="FFFFFF"/>
              </a:solidFill>
            </a:endParaRPr>
          </a:p>
          <a:p>
            <a:pPr lvl="1" marL="6858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 anche per mezzo di una condotta omissiva (es.: proprietario del fondo servente omette la manutenzione del bene)</a:t>
            </a:r>
            <a:endParaRPr sz="2160">
              <a:solidFill>
                <a:srgbClr val="FFFFFF"/>
              </a:solidFill>
            </a:endParaRPr>
          </a:p>
          <a:p>
            <a:pPr lvl="2" marL="10287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E se ci si limita a sottrarre il bene, senza possederlo?</a:t>
            </a:r>
            <a:endParaRPr sz="2160">
              <a:solidFill>
                <a:srgbClr val="FFFFFF"/>
              </a:solidFill>
            </a:endParaRPr>
          </a:p>
          <a:p>
            <a:pPr lvl="1" marL="6858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“Clandestino”: nei confronti del possessore (≠ art. 1163: usucapione) </a:t>
            </a:r>
            <a:endParaRPr sz="2160">
              <a:solidFill>
                <a:srgbClr val="FFFFFF"/>
              </a:solidFill>
            </a:endParaRPr>
          </a:p>
          <a:p>
            <a:pPr lvl="1" marL="6858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“Violento” = attuato contro la volontà del possessore (G) : sovrapposizione con l’art. 1170/3</a:t>
            </a:r>
            <a:endParaRPr sz="2160">
              <a:solidFill>
                <a:srgbClr val="FFFFFF"/>
              </a:solidFill>
            </a:endParaRPr>
          </a:p>
          <a:p>
            <a:pPr lvl="0" marL="3429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Requisito soggettivo (praeter legem): consapevolezza di agire contro la volontà della vittima dello spoglio (animus spoliandi: def. tautologica)</a:t>
            </a:r>
            <a:endParaRPr sz="2160">
              <a:solidFill>
                <a:srgbClr val="FFFFFF"/>
              </a:solidFill>
            </a:endParaRPr>
          </a:p>
          <a:p>
            <a:pPr lvl="1" marL="6858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odp: comportamento colpevole, di chi non ha assunto le info necessarie (No: indagini psicologiche)</a:t>
            </a:r>
            <a:endParaRPr sz="2160">
              <a:solidFill>
                <a:srgbClr val="FFFFFF"/>
              </a:solidFill>
            </a:endParaRPr>
          </a:p>
          <a:p>
            <a:pPr lvl="0" marL="3429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 Termine: «Entro l’anno dal sofferto spoglio»/«dal giorno della scoperta» </a:t>
            </a:r>
            <a:endParaRPr sz="2160">
              <a:solidFill>
                <a:srgbClr val="FFFFFF"/>
              </a:solidFill>
            </a:endParaRPr>
          </a:p>
          <a:p>
            <a:pPr lvl="1" marL="6858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 problema: pluralità di atti lesivi: “consumazione” dello spoglio</a:t>
            </a:r>
          </a:p>
        </p:txBody>
      </p:sp>
    </p:spTree>
  </p:cSld>
  <p:clrMapOvr>
    <a:masterClrMapping/>
  </p:clrMapOvr>
  <p:transition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>
            <p:ph type="body" idx="1"/>
          </p:nvPr>
        </p:nvSpPr>
        <p:spPr>
          <a:xfrm>
            <a:off x="135932" y="76486"/>
            <a:ext cx="12732936" cy="9489360"/>
          </a:xfrm>
          <a:prstGeom prst="rect">
            <a:avLst/>
          </a:prstGeom>
        </p:spPr>
        <p:txBody>
          <a:bodyPr/>
          <a:lstStyle/>
          <a:p>
            <a:pPr lvl="0" marL="0" indent="0" defTabSz="201168">
              <a:spcBef>
                <a:spcPts val="1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420">
                <a:solidFill>
                  <a:srgbClr val="FFFFFF"/>
                </a:solidFill>
              </a:rPr>
              <a:t>Azione di manutenzione : art. 1170 </a:t>
            </a:r>
            <a:endParaRPr sz="2420">
              <a:solidFill>
                <a:srgbClr val="FFFFFF"/>
              </a:solidFill>
            </a:endParaRPr>
          </a:p>
          <a:p>
            <a:pPr lvl="0" marL="251459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Doppia funzione </a:t>
            </a:r>
            <a:endParaRPr sz="1584">
              <a:solidFill>
                <a:srgbClr val="FFFFFF"/>
              </a:solidFill>
            </a:endParaRPr>
          </a:p>
          <a:p>
            <a:pPr lvl="2" marL="754380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conservativa del possesso e del pacifico godimento in atto</a:t>
            </a:r>
            <a:endParaRPr sz="1584">
              <a:solidFill>
                <a:srgbClr val="FFFFFF"/>
              </a:solidFill>
            </a:endParaRPr>
          </a:p>
          <a:p>
            <a:pPr lvl="2" marL="754380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inibitoria/preventiva di comportamenti che interferiscono col possesso</a:t>
            </a:r>
            <a:endParaRPr sz="1584">
              <a:solidFill>
                <a:srgbClr val="FFFFFF"/>
              </a:solidFill>
            </a:endParaRPr>
          </a:p>
          <a:p>
            <a:pPr lvl="3" marL="1005839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≠ spoglio (art. 1168)</a:t>
            </a:r>
            <a:endParaRPr sz="1584">
              <a:solidFill>
                <a:srgbClr val="FFFFFF"/>
              </a:solidFill>
            </a:endParaRPr>
          </a:p>
          <a:p>
            <a:pPr lvl="0" marL="251459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(a) tipo di situazione tutelata : possesso (con esclusione della detenzione)</a:t>
            </a:r>
            <a:endParaRPr sz="1584">
              <a:solidFill>
                <a:srgbClr val="FFFFFF"/>
              </a:solidFill>
            </a:endParaRPr>
          </a:p>
          <a:p>
            <a:pPr lvl="0" marL="251459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(b) qualificazione del possesso tutelato : ≠ spoglio (art. 1168)</a:t>
            </a:r>
            <a:endParaRPr sz="1584">
              <a:solidFill>
                <a:srgbClr val="FFFFFF"/>
              </a:solidFill>
            </a:endParaRPr>
          </a:p>
          <a:p>
            <a:pPr lvl="1" marL="502919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oggetto: BI, UM</a:t>
            </a:r>
            <a:endParaRPr sz="1584">
              <a:solidFill>
                <a:srgbClr val="FFFFFF"/>
              </a:solidFill>
            </a:endParaRPr>
          </a:p>
          <a:p>
            <a:pPr lvl="1" marL="502919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durata: «oltre un anno»</a:t>
            </a:r>
            <a:endParaRPr sz="1584">
              <a:solidFill>
                <a:srgbClr val="FFFFFF"/>
              </a:solidFill>
            </a:endParaRPr>
          </a:p>
          <a:p>
            <a:pPr lvl="2" marL="754380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= condizione di procedibilità dell’azione, rilevabile d’ufficio in ogni stato e grado del giudizio</a:t>
            </a:r>
            <a:endParaRPr sz="1584">
              <a:solidFill>
                <a:srgbClr val="FFFFFF"/>
              </a:solidFill>
            </a:endParaRPr>
          </a:p>
          <a:p>
            <a:pPr lvl="3" marL="1005839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ratio: decorso del tempo : consolidamento della situazione di fatto</a:t>
            </a:r>
            <a:endParaRPr sz="1584">
              <a:solidFill>
                <a:srgbClr val="FFFFFF"/>
              </a:solidFill>
            </a:endParaRPr>
          </a:p>
          <a:p>
            <a:pPr lvl="2" marL="754380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possesso valido ad esucapionem</a:t>
            </a:r>
            <a:endParaRPr sz="1584">
              <a:solidFill>
                <a:srgbClr val="FFFFFF"/>
              </a:solidFill>
            </a:endParaRPr>
          </a:p>
          <a:p>
            <a:pPr lvl="3" marL="1005839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ma è sufficiente che pacificità e pubblicità sussistano da «oltre un anno»</a:t>
            </a:r>
            <a:endParaRPr sz="1584">
              <a:solidFill>
                <a:srgbClr val="FFFFFF"/>
              </a:solidFill>
            </a:endParaRPr>
          </a:p>
          <a:p>
            <a:pPr lvl="0" marL="251459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(c) tipo di lesione: «molestie» o «turbative»</a:t>
            </a:r>
            <a:endParaRPr sz="1584">
              <a:solidFill>
                <a:srgbClr val="FFFFFF"/>
              </a:solidFill>
            </a:endParaRPr>
          </a:p>
          <a:p>
            <a:pPr lvl="1" marL="502919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rendere più difficile/disagevole il possesso (≠ spoglio)</a:t>
            </a:r>
            <a:endParaRPr sz="1584">
              <a:solidFill>
                <a:srgbClr val="FFFFFF"/>
              </a:solidFill>
            </a:endParaRPr>
          </a:p>
          <a:p>
            <a:pPr lvl="2" marL="754380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G: condotte di mero pericolo, tali da rendere prevedibile una futura lesione</a:t>
            </a:r>
            <a:endParaRPr sz="1584">
              <a:solidFill>
                <a:srgbClr val="FFFFFF"/>
              </a:solidFill>
            </a:endParaRPr>
          </a:p>
          <a:p>
            <a:pPr lvl="3" marL="1005839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molestia di diritto = contestazione del possesso </a:t>
            </a:r>
            <a:endParaRPr sz="1584">
              <a:solidFill>
                <a:srgbClr val="FFFFFF"/>
              </a:solidFill>
            </a:endParaRPr>
          </a:p>
          <a:p>
            <a:pPr lvl="1" marL="502919" indent="-251459" defTabSz="201168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84">
                <a:solidFill>
                  <a:srgbClr val="FFFFFF"/>
                </a:solidFill>
              </a:rPr>
              <a:t>condotta comunque «apprezzabile», anche omissiva (es.: rifiuto di un atto dovuto)</a:t>
            </a:r>
          </a:p>
        </p:txBody>
      </p:sp>
      <p:pic>
        <p:nvPicPr>
          <p:cNvPr id="44" name="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 rot="5400000">
            <a:off x="-87301" y="1784540"/>
            <a:ext cx="1528238" cy="405070"/>
          </a:xfrm>
          <a:prstGeom prst="rect">
            <a:avLst/>
          </a:prstGeom>
        </p:spPr>
      </p:pic>
    </p:spTree>
  </p:cSld>
  <p:clrMapOvr>
    <a:masterClrMapping/>
  </p:clrMapOvr>
  <p:transition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>
            <p:ph type="body" idx="1"/>
          </p:nvPr>
        </p:nvSpPr>
        <p:spPr>
          <a:xfrm>
            <a:off x="383071" y="217379"/>
            <a:ext cx="12238658" cy="9318842"/>
          </a:xfrm>
          <a:prstGeom prst="rect">
            <a:avLst/>
          </a:prstGeom>
        </p:spPr>
        <p:txBody>
          <a:bodyPr/>
          <a:lstStyle/>
          <a:p>
            <a:pPr lvl="0" marL="0" indent="0" defTabSz="265175">
              <a:spcBef>
                <a:spcPts val="2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Segue: manutenzione nel possesso</a:t>
            </a:r>
            <a:endParaRPr sz="2088">
              <a:solidFill>
                <a:srgbClr val="FFFFFF"/>
              </a:solidFill>
            </a:endParaRPr>
          </a:p>
          <a:p>
            <a:pPr lvl="0" marL="331469" indent="-331469" defTabSz="265175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Requisito soggettivo: consapevolezza di agire contro la volontà del possessore (v. animus spoliandi)</a:t>
            </a:r>
            <a:endParaRPr sz="2088">
              <a:solidFill>
                <a:srgbClr val="FFFFFF"/>
              </a:solidFill>
            </a:endParaRPr>
          </a:p>
          <a:p>
            <a:pPr lvl="0" marL="331469" indent="-331469" defTabSz="265175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Legittimazione attiva</a:t>
            </a:r>
            <a:endParaRPr sz="2088">
              <a:solidFill>
                <a:srgbClr val="FFFFFF"/>
              </a:solidFill>
            </a:endParaRPr>
          </a:p>
          <a:p>
            <a:pPr lvl="1" marL="662939" indent="-331469" defTabSz="265175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Chi possiede (BI, UM) da oltre un anno, con le caratteristiche del possesso ad usucapionem</a:t>
            </a:r>
            <a:endParaRPr sz="2088">
              <a:solidFill>
                <a:srgbClr val="FFFFFF"/>
              </a:solidFill>
            </a:endParaRPr>
          </a:p>
          <a:p>
            <a:pPr lvl="3" marL="1325879" indent="-331469" defTabSz="265175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ad esclusione del detentore (≠ 1168)</a:t>
            </a:r>
            <a:endParaRPr sz="2088">
              <a:solidFill>
                <a:srgbClr val="FFFFFF"/>
              </a:solidFill>
            </a:endParaRPr>
          </a:p>
          <a:p>
            <a:pPr lvl="4" marL="1657350" indent="-331469" defTabSz="265175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molestia proveniente dal possessore?</a:t>
            </a:r>
            <a:endParaRPr sz="2088">
              <a:solidFill>
                <a:srgbClr val="FFFFFF"/>
              </a:solidFill>
            </a:endParaRPr>
          </a:p>
          <a:p>
            <a:pPr lvl="4" marL="1657350" indent="-331469" defTabSz="265175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molestia proveniente da un terzo ? </a:t>
            </a:r>
            <a:endParaRPr sz="2088">
              <a:solidFill>
                <a:srgbClr val="FFFFFF"/>
              </a:solidFill>
            </a:endParaRPr>
          </a:p>
          <a:p>
            <a:pPr lvl="3" marL="1325879" indent="-331469" defTabSz="265175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art. 1585: locazione: molestie di fatto</a:t>
            </a:r>
            <a:endParaRPr sz="2088">
              <a:solidFill>
                <a:srgbClr val="FFFFFF"/>
              </a:solidFill>
            </a:endParaRPr>
          </a:p>
          <a:p>
            <a:pPr lvl="0" marL="331469" indent="-331469" defTabSz="265175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termine: un anno dalla turbativa</a:t>
            </a:r>
            <a:endParaRPr sz="2088">
              <a:solidFill>
                <a:srgbClr val="FFFFFF"/>
              </a:solidFill>
            </a:endParaRPr>
          </a:p>
          <a:p>
            <a:pPr lvl="1" marL="662939" indent="-331469" defTabSz="265175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problema: pluralità di atti lesivi: “consumazione” della molestia</a:t>
            </a:r>
            <a:endParaRPr sz="2088">
              <a:solidFill>
                <a:srgbClr val="FFFFFF"/>
              </a:solidFill>
            </a:endParaRPr>
          </a:p>
          <a:p>
            <a:pPr lvl="0" marL="331469" indent="-331469" defTabSz="265175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Legittimazione passiva: “autore” della molestia</a:t>
            </a:r>
            <a:endParaRPr sz="2088">
              <a:solidFill>
                <a:srgbClr val="FFFFFF"/>
              </a:solidFill>
            </a:endParaRPr>
          </a:p>
          <a:p>
            <a:pPr lvl="2" marL="994409" indent="-331469" defTabSz="265175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 ad esclusione del sub-acquirente (≠ 1169)</a:t>
            </a:r>
            <a:endParaRPr sz="2088">
              <a:solidFill>
                <a:srgbClr val="FFFFFF"/>
              </a:solidFill>
            </a:endParaRPr>
          </a:p>
          <a:p>
            <a:pPr lvl="0" marL="331469" indent="-331469" defTabSz="265175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Danno derivante dalla molestia: art. 2043 </a:t>
            </a:r>
          </a:p>
        </p:txBody>
      </p:sp>
    </p:spTree>
  </p:cSld>
  <p:clrMapOvr>
    <a:masterClrMapping/>
  </p:clrMapOvr>
  <p:transition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>
            <p:ph type="body" idx="1"/>
          </p:nvPr>
        </p:nvSpPr>
        <p:spPr>
          <a:xfrm>
            <a:off x="492732" y="339291"/>
            <a:ext cx="12149132" cy="9075017"/>
          </a:xfrm>
          <a:prstGeom prst="rect">
            <a:avLst/>
          </a:prstGeom>
        </p:spPr>
        <p:txBody>
          <a:bodyPr/>
          <a:lstStyle/>
          <a:p>
            <a:pPr lvl="0" marL="0" indent="0" defTabSz="338327">
              <a:spcBef>
                <a:spcPts val="2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664">
                <a:solidFill>
                  <a:srgbClr val="FFFFFF"/>
                </a:solidFill>
              </a:rPr>
              <a:t>«Spoglio non violento»: art. 1170/3 </a:t>
            </a:r>
            <a:endParaRPr sz="2664">
              <a:solidFill>
                <a:srgbClr val="FFFFFF"/>
              </a:solidFill>
            </a:endParaRPr>
          </a:p>
          <a:p>
            <a:pPr lvl="0" marL="0" indent="0" defTabSz="338327">
              <a:spcBef>
                <a:spcPts val="2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664">
                <a:solidFill>
                  <a:srgbClr val="FFFFFF"/>
                </a:solidFill>
              </a:rPr>
              <a:t>Può agire in reintegrazione anche la vittima di uno spoglio con caratteristiche diverse da quelle previste dall’art. 1168</a:t>
            </a:r>
            <a:endParaRPr sz="2664">
              <a:solidFill>
                <a:srgbClr val="FFFFFF"/>
              </a:solidFill>
            </a:endParaRPr>
          </a:p>
          <a:p>
            <a:pPr lvl="0" marL="422909" indent="-422909" defTabSz="338327">
              <a:spcBef>
                <a:spcPts val="2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664">
                <a:solidFill>
                  <a:srgbClr val="FFFFFF"/>
                </a:solidFill>
              </a:rPr>
              <a:t>presupposto negativo: assenza di violenza/clandestinità</a:t>
            </a:r>
            <a:endParaRPr sz="2664">
              <a:solidFill>
                <a:srgbClr val="FFFFFF"/>
              </a:solidFill>
            </a:endParaRPr>
          </a:p>
          <a:p>
            <a:pPr lvl="0" marL="422909" indent="-422909" defTabSz="338327">
              <a:spcBef>
                <a:spcPts val="2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664">
                <a:solidFill>
                  <a:srgbClr val="FFFFFF"/>
                </a:solidFill>
              </a:rPr>
              <a:t> presupposti positivi = azione di manutenzione </a:t>
            </a:r>
            <a:endParaRPr sz="2664">
              <a:solidFill>
                <a:srgbClr val="FFFFFF"/>
              </a:solidFill>
            </a:endParaRPr>
          </a:p>
          <a:p>
            <a:pPr lvl="0" marL="0" indent="0" defTabSz="338327">
              <a:spcBef>
                <a:spcPts val="2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664">
                <a:solidFill>
                  <a:srgbClr val="FFFFFF"/>
                </a:solidFill>
              </a:rPr>
              <a:t>		• possesso ultra-annuale</a:t>
            </a:r>
            <a:endParaRPr sz="2664">
              <a:solidFill>
                <a:srgbClr val="FFFFFF"/>
              </a:solidFill>
            </a:endParaRPr>
          </a:p>
          <a:p>
            <a:pPr lvl="1" marL="0" indent="169163" defTabSz="338327">
              <a:spcBef>
                <a:spcPts val="2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664">
                <a:solidFill>
                  <a:srgbClr val="FFFFFF"/>
                </a:solidFill>
              </a:rPr>
              <a:t>		• “qualificato” ad usucapionem (art. 1163)</a:t>
            </a:r>
            <a:endParaRPr sz="2664">
              <a:solidFill>
                <a:srgbClr val="FFFFFF"/>
              </a:solidFill>
            </a:endParaRPr>
          </a:p>
          <a:p>
            <a:pPr lvl="0" marL="422909" indent="-422909" defTabSz="338327">
              <a:spcBef>
                <a:spcPts val="2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664">
                <a:solidFill>
                  <a:srgbClr val="FFFFFF"/>
                </a:solidFill>
              </a:rPr>
              <a:t> rimedio “ibrido”: finalità ricuperatoria (= art. 1168) e struttura manutentivo-inibitoria (= art. 1170/2)</a:t>
            </a:r>
            <a:endParaRPr sz="2664">
              <a:solidFill>
                <a:srgbClr val="FFFFFF"/>
              </a:solidFill>
            </a:endParaRPr>
          </a:p>
          <a:p>
            <a:pPr lvl="1" marL="845819" indent="-422909" defTabSz="338327">
              <a:spcBef>
                <a:spcPts val="2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664">
                <a:solidFill>
                  <a:srgbClr val="FFFFFF"/>
                </a:solidFill>
              </a:rPr>
              <a:t>legittimazione attiva: (solo) possessore</a:t>
            </a:r>
            <a:endParaRPr sz="2664">
              <a:solidFill>
                <a:srgbClr val="FFFFFF"/>
              </a:solidFill>
            </a:endParaRPr>
          </a:p>
          <a:p>
            <a:pPr lvl="1" marL="845819" indent="-422909" defTabSz="338327">
              <a:spcBef>
                <a:spcPts val="2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664">
                <a:solidFill>
                  <a:srgbClr val="FFFFFF"/>
                </a:solidFill>
              </a:rPr>
              <a:t>inapplicabilità dell’art. 1169</a:t>
            </a:r>
            <a:br>
              <a:rPr sz="2664">
                <a:solidFill>
                  <a:srgbClr val="FFFFFF"/>
                </a:solidFill>
              </a:rPr>
            </a:br>
          </a:p>
        </p:txBody>
      </p:sp>
    </p:spTree>
  </p:cSld>
  <p:clrMapOvr>
    <a:masterClrMapping/>
  </p:clrMapOvr>
  <p:transition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type="body" idx="1"/>
          </p:nvPr>
        </p:nvSpPr>
        <p:spPr>
          <a:xfrm>
            <a:off x="319053" y="266095"/>
            <a:ext cx="12261153" cy="9221409"/>
          </a:xfrm>
          <a:prstGeom prst="rect">
            <a:avLst/>
          </a:prstGeom>
        </p:spPr>
        <p:txBody>
          <a:bodyPr/>
          <a:lstStyle/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Azione di risarcimento del danno </a:t>
            </a:r>
            <a:endParaRPr sz="3600">
              <a:solidFill>
                <a:srgbClr val="FFFFFF"/>
              </a:solidFill>
            </a:endParaRPr>
          </a:p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Spoglio e molestie : «fatti illeciti» (art. 2043) 􏰀</a:t>
            </a:r>
            <a:endParaRPr sz="3600">
              <a:solidFill>
                <a:srgbClr val="FFFFFF"/>
              </a:solidFill>
            </a:endParaRPr>
          </a:p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L’azione può essere proposta contestualmente o in alternativa alle azioni possessorie </a:t>
            </a:r>
            <a:endParaRPr sz="3600">
              <a:solidFill>
                <a:srgbClr val="FFFFFF"/>
              </a:solidFill>
            </a:endParaRPr>
          </a:p>
          <a:p>
            <a:pPr lvl="2" marL="0" indent="45720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• alternativa : impossibilità di recuperare il bene (distruzione, alienazione a terzo in bf: art. 1153, ecc.) o la mancanza d’interesse al recupero (es.: locatore che abbia trovato un altro alloggio) </a:t>
            </a:r>
          </a:p>
        </p:txBody>
      </p:sp>
    </p:spTree>
  </p:cSld>
  <p:clrMapOvr>
    <a:masterClrMapping/>
  </p:clrMapOvr>
  <p:transition spd="med" advClick="1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2.jpe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2.jpeg"/></Relationships>

</file>

<file path=ppt/theme/theme1.xml><?xml version="1.0" encoding="utf-8"?>
<a:theme xmlns:a="http://schemas.openxmlformats.org/drawingml/2006/main" xmlns:r="http://schemas.openxmlformats.org/officeDocument/2006/relationships" name="Chalkboard">
  <a:themeElements>
    <a:clrScheme name="Chalkboard">
      <a:dk1>
        <a:srgbClr val="BC00FF"/>
      </a:dk1>
      <a:lt1>
        <a:srgbClr val="FFFFFF"/>
      </a:lt1>
      <a:dk2>
        <a:srgbClr val="51504D"/>
      </a:dk2>
      <a:lt2>
        <a:srgbClr val="CBC8C2"/>
      </a:lt2>
      <a:accent1>
        <a:srgbClr val="71B0E2"/>
      </a:accent1>
      <a:accent2>
        <a:srgbClr val="A8E685"/>
      </a:accent2>
      <a:accent3>
        <a:srgbClr val="FFE181"/>
      </a:accent3>
      <a:accent4>
        <a:srgbClr val="F2A057"/>
      </a:accent4>
      <a:accent5>
        <a:srgbClr val="FF7777"/>
      </a:accent5>
      <a:accent6>
        <a:srgbClr val="D4ABEF"/>
      </a:accent6>
      <a:hlink>
        <a:srgbClr val="0000FF"/>
      </a:hlink>
      <a:folHlink>
        <a:srgbClr val="FF00FF"/>
      </a:folHlink>
    </a:clrScheme>
    <a:fontScheme name="Chalkboard">
      <a:majorFont>
        <a:latin typeface="Chalkduster"/>
        <a:ea typeface="Chalkduster"/>
        <a:cs typeface="Chalkduster"/>
      </a:majorFont>
      <a:minorFont>
        <a:latin typeface="Chalkduster"/>
        <a:ea typeface="Chalkduster"/>
        <a:cs typeface="Chalkduster"/>
      </a:minorFont>
    </a:fontScheme>
    <a:fmtScheme name="Chalkbo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63500" dist="0" dir="162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63500" dist="25400" dir="2700000">
                <a:srgbClr val="000000">
                  <a:alpha val="70000"/>
                </a:srgbClr>
              </a:outerShdw>
            </a:effectLst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>
          <a:noFill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Chalkboard">
  <a:themeElements>
    <a:clrScheme name="Chalkboard">
      <a:dk1>
        <a:srgbClr val="000000"/>
      </a:dk1>
      <a:lt1>
        <a:srgbClr val="FFFFFF"/>
      </a:lt1>
      <a:dk2>
        <a:srgbClr val="51504D"/>
      </a:dk2>
      <a:lt2>
        <a:srgbClr val="CBC8C2"/>
      </a:lt2>
      <a:accent1>
        <a:srgbClr val="71B0E2"/>
      </a:accent1>
      <a:accent2>
        <a:srgbClr val="A8E685"/>
      </a:accent2>
      <a:accent3>
        <a:srgbClr val="FFE181"/>
      </a:accent3>
      <a:accent4>
        <a:srgbClr val="F2A057"/>
      </a:accent4>
      <a:accent5>
        <a:srgbClr val="FF7777"/>
      </a:accent5>
      <a:accent6>
        <a:srgbClr val="D4ABEF"/>
      </a:accent6>
      <a:hlink>
        <a:srgbClr val="0000FF"/>
      </a:hlink>
      <a:folHlink>
        <a:srgbClr val="FF00FF"/>
      </a:folHlink>
    </a:clrScheme>
    <a:fontScheme name="Chalkboard">
      <a:majorFont>
        <a:latin typeface="Chalkduster"/>
        <a:ea typeface="Chalkduster"/>
        <a:cs typeface="Chalkduster"/>
      </a:majorFont>
      <a:minorFont>
        <a:latin typeface="Chalkduster"/>
        <a:ea typeface="Chalkduster"/>
        <a:cs typeface="Chalkduster"/>
      </a:minorFont>
    </a:fontScheme>
    <a:fmtScheme name="Chalkbo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63500" dist="0" dir="162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63500" dist="25400" dir="2700000">
                <a:srgbClr val="000000">
                  <a:alpha val="70000"/>
                </a:srgbClr>
              </a:outerShdw>
            </a:effectLst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>
          <a:noFill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