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96" r:id="rId3"/>
    <p:sldMasterId id="2147483708" r:id="rId4"/>
    <p:sldMasterId id="2147483720" r:id="rId5"/>
    <p:sldMasterId id="2147483812" r:id="rId6"/>
    <p:sldMasterId id="2147483825" r:id="rId7"/>
  </p:sldMasterIdLst>
  <p:notesMasterIdLst>
    <p:notesMasterId r:id="rId29"/>
  </p:notesMasterIdLst>
  <p:handoutMasterIdLst>
    <p:handoutMasterId r:id="rId30"/>
  </p:handoutMasterIdLst>
  <p:sldIdLst>
    <p:sldId id="256" r:id="rId8"/>
    <p:sldId id="257" r:id="rId9"/>
    <p:sldId id="293" r:id="rId10"/>
    <p:sldId id="258" r:id="rId11"/>
    <p:sldId id="292" r:id="rId12"/>
    <p:sldId id="276" r:id="rId13"/>
    <p:sldId id="288" r:id="rId14"/>
    <p:sldId id="278" r:id="rId15"/>
    <p:sldId id="277" r:id="rId16"/>
    <p:sldId id="289" r:id="rId17"/>
    <p:sldId id="290" r:id="rId18"/>
    <p:sldId id="291" r:id="rId19"/>
    <p:sldId id="286" r:id="rId20"/>
    <p:sldId id="287" r:id="rId21"/>
    <p:sldId id="407" r:id="rId22"/>
    <p:sldId id="279" r:id="rId23"/>
    <p:sldId id="378" r:id="rId24"/>
    <p:sldId id="280" r:id="rId25"/>
    <p:sldId id="408" r:id="rId26"/>
    <p:sldId id="261" r:id="rId27"/>
    <p:sldId id="262" r:id="rId28"/>
  </p:sldIdLst>
  <p:sldSz cx="9144000" cy="6858000" type="screen4x3"/>
  <p:notesSz cx="6854825" cy="9750425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285"/>
    <a:srgbClr val="00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94617" autoAdjust="0"/>
  </p:normalViewPr>
  <p:slideViewPr>
    <p:cSldViewPr>
      <p:cViewPr varScale="1">
        <p:scale>
          <a:sx n="60" d="100"/>
          <a:sy n="60" d="100"/>
        </p:scale>
        <p:origin x="129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630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912588-7A14-4ED9-B635-0D44C22580B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6675" y="0"/>
            <a:ext cx="294798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2988" y="752475"/>
            <a:ext cx="4818062" cy="3613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667250"/>
            <a:ext cx="5040313" cy="436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/>
              <a:t>Fare clic per modificare gli stili del testo dello schema</a:t>
            </a:r>
          </a:p>
          <a:p>
            <a:pPr lvl="1"/>
            <a:r>
              <a:rPr lang="it-IT" altLang="it-IT" noProof="0"/>
              <a:t>Secondo livello</a:t>
            </a:r>
          </a:p>
          <a:p>
            <a:pPr lvl="2"/>
            <a:r>
              <a:rPr lang="it-IT" altLang="it-IT" noProof="0"/>
              <a:t>Terzo livello</a:t>
            </a:r>
          </a:p>
          <a:p>
            <a:pPr lvl="3"/>
            <a:r>
              <a:rPr lang="it-IT" altLang="it-IT" noProof="0"/>
              <a:t>Quarto livello</a:t>
            </a:r>
          </a:p>
          <a:p>
            <a:pPr lvl="4"/>
            <a:r>
              <a:rPr lang="it-IT" altLang="it-IT" noProof="0"/>
              <a:t>Quinto livello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9888"/>
            <a:ext cx="29464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6675" y="9259888"/>
            <a:ext cx="2947988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91B9FB8-FDFA-4EBF-B282-A36A5E1F89D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281C5A-181B-4EC0-8969-0FF024F330F8}" type="slidenum">
              <a:rPr lang="it-IT" altLang="it-IT" sz="1200" smtClean="0"/>
              <a:pPr/>
              <a:t>1</a:t>
            </a:fld>
            <a:endParaRPr lang="it-IT" altLang="it-IT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8D0179-CE45-472E-9156-BC3E0F99AE7F}" type="slidenum">
              <a:rPr lang="it-IT" altLang="it-IT" sz="1200" smtClean="0">
                <a:solidFill>
                  <a:srgbClr val="000000"/>
                </a:solidFill>
              </a:rPr>
              <a:pPr/>
              <a:t>12</a:t>
            </a:fld>
            <a:endParaRPr lang="it-IT" altLang="it-IT" sz="1200">
              <a:solidFill>
                <a:srgbClr val="000000"/>
              </a:solidFill>
            </a:endParaRPr>
          </a:p>
        </p:txBody>
      </p:sp>
      <p:sp>
        <p:nvSpPr>
          <p:cNvPr id="552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842E58-42DB-46A8-89CC-7E7B9D5B6701}" type="slidenum">
              <a:rPr lang="it-IT" altLang="it-IT" sz="1200" smtClean="0">
                <a:solidFill>
                  <a:srgbClr val="000000"/>
                </a:solidFill>
              </a:rPr>
              <a:pPr/>
              <a:t>13</a:t>
            </a:fld>
            <a:endParaRPr lang="it-IT" altLang="it-IT" sz="1200">
              <a:solidFill>
                <a:srgbClr val="000000"/>
              </a:solidFill>
            </a:endParaRPr>
          </a:p>
        </p:txBody>
      </p:sp>
      <p:sp>
        <p:nvSpPr>
          <p:cNvPr id="348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EA7481-E5B5-4E14-97CA-5101A0326629}" type="slidenum">
              <a:rPr lang="it-IT" altLang="it-IT" sz="1200" smtClean="0">
                <a:solidFill>
                  <a:srgbClr val="000000"/>
                </a:solidFill>
              </a:rPr>
              <a:pPr/>
              <a:t>14</a:t>
            </a:fld>
            <a:endParaRPr lang="it-IT" altLang="it-IT" sz="1200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5559" indent="-298292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3167" indent="-238633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435" indent="-238633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7701" indent="-238633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4969" indent="-23863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02235" indent="-23863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9503" indent="-23863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56769" indent="-23863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2889A1-D9AA-4A20-B75A-E32E547E5585}" type="slidenum">
              <a:rPr kumimoji="0" lang="it-IT" altLang="it-IT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altLang="it-IT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60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B632BC-A02D-483E-83F7-ACE1A6F80D7B}" type="slidenum">
              <a:rPr lang="it-IT" altLang="it-IT" sz="1200" smtClean="0"/>
              <a:pPr/>
              <a:t>16</a:t>
            </a:fld>
            <a:endParaRPr lang="it-IT" altLang="it-IT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3883025" y="92630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0" y="92630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3881438" y="0"/>
            <a:ext cx="2973387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3881438" y="9261475"/>
            <a:ext cx="29733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-1588" y="9261475"/>
            <a:ext cx="29702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-1588" y="0"/>
            <a:ext cx="2970213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5962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5963" name="Rectangle 11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389459-F096-4BBB-8E51-5FA947914067}" type="slidenum">
              <a:rPr lang="it-IT" altLang="it-IT" sz="1200" smtClean="0"/>
              <a:pPr/>
              <a:t>18</a:t>
            </a:fld>
            <a:endParaRPr lang="it-IT" altLang="it-IT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519F4F-A205-4EA4-BF18-24238C89AE6F}" type="slidenum">
              <a:rPr lang="it-IT" altLang="it-IT" sz="1200" smtClean="0"/>
              <a:pPr/>
              <a:t>20</a:t>
            </a:fld>
            <a:endParaRPr lang="it-IT" altLang="it-IT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54CAF68-D72A-48FD-81B1-6A8CA90194BC}" type="slidenum">
              <a:rPr lang="it-IT" altLang="it-IT" sz="1200" smtClean="0"/>
              <a:pPr/>
              <a:t>21</a:t>
            </a:fld>
            <a:endParaRPr lang="it-IT" altLang="it-IT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D4D91F-B160-41DB-8E6F-EF3FFAC3F221}" type="slidenum">
              <a:rPr lang="it-IT" altLang="it-IT" sz="1200" smtClean="0"/>
              <a:pPr/>
              <a:t>2</a:t>
            </a:fld>
            <a:endParaRPr lang="it-IT" altLang="it-IT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2FF4EB-DCEA-435D-B05B-17C23DF95D8D}" type="slidenum">
              <a:rPr lang="it-IT" altLang="it-IT" sz="1200" smtClean="0"/>
              <a:pPr/>
              <a:t>4</a:t>
            </a:fld>
            <a:endParaRPr lang="it-IT" altLang="it-IT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710C9A-F7BA-428B-B9D9-6D09E8B2FF2C}" type="slidenum">
              <a:rPr lang="it-IT" altLang="it-IT" sz="1200" smtClean="0"/>
              <a:pPr/>
              <a:t>6</a:t>
            </a:fld>
            <a:endParaRPr lang="it-IT" altLang="it-IT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6D23E0-C26A-41BD-94C9-84809D0A190E}" type="slidenum">
              <a:rPr lang="it-IT" altLang="it-IT" sz="1200" smtClean="0">
                <a:solidFill>
                  <a:srgbClr val="000000"/>
                </a:solidFill>
              </a:rPr>
              <a:pPr/>
              <a:t>7</a:t>
            </a:fld>
            <a:endParaRPr lang="it-IT" altLang="it-IT" sz="1200">
              <a:solidFill>
                <a:srgbClr val="000000"/>
              </a:solidFill>
            </a:endParaRPr>
          </a:p>
        </p:txBody>
      </p:sp>
      <p:sp>
        <p:nvSpPr>
          <p:cNvPr id="450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762000"/>
            <a:ext cx="4876800" cy="3657600"/>
          </a:xfrm>
          <a:ln/>
        </p:spPr>
      </p:sp>
      <p:sp>
        <p:nvSpPr>
          <p:cNvPr id="4506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53000" cy="4419600"/>
          </a:xfrm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3A0EE0-9BAA-4D59-9CB4-85A37560BFA0}" type="slidenum">
              <a:rPr lang="it-IT" altLang="it-IT" sz="1200" smtClean="0"/>
              <a:pPr/>
              <a:t>8</a:t>
            </a:fld>
            <a:endParaRPr lang="it-IT" altLang="it-IT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38188"/>
            <a:ext cx="4856163" cy="3641725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629150"/>
            <a:ext cx="5026025" cy="4389438"/>
          </a:xfrm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54A816F-F7EB-465D-9269-AFC6BB01C21A}" type="slidenum">
              <a:rPr lang="it-IT" altLang="it-IT" sz="1200" smtClean="0"/>
              <a:pPr/>
              <a:t>9</a:t>
            </a:fld>
            <a:endParaRPr lang="it-IT" altLang="it-IT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42A94-DFA4-4E3C-9C07-1C6522C9E114}" type="slidenum">
              <a:rPr lang="it-IT" altLang="it-IT" sz="1200" smtClean="0">
                <a:solidFill>
                  <a:srgbClr val="000000"/>
                </a:solidFill>
              </a:rPr>
              <a:pPr/>
              <a:t>10</a:t>
            </a:fld>
            <a:endParaRPr lang="it-IT" altLang="it-IT" sz="1200">
              <a:solidFill>
                <a:srgbClr val="000000"/>
              </a:solidFill>
            </a:endParaRPr>
          </a:p>
        </p:txBody>
      </p:sp>
      <p:sp>
        <p:nvSpPr>
          <p:cNvPr id="5120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762000"/>
            <a:ext cx="4876800" cy="3657600"/>
          </a:xfrm>
          <a:ln/>
        </p:spPr>
      </p:sp>
      <p:sp>
        <p:nvSpPr>
          <p:cNvPr id="5120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53000" cy="4419600"/>
          </a:xfrm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6B2673-39C4-4744-850D-ACC348C5474C}" type="slidenum">
              <a:rPr lang="it-IT" altLang="it-IT" sz="1200" smtClean="0">
                <a:solidFill>
                  <a:srgbClr val="000000"/>
                </a:solidFill>
              </a:rPr>
              <a:pPr/>
              <a:t>11</a:t>
            </a:fld>
            <a:endParaRPr lang="it-IT" altLang="it-IT" sz="120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47713"/>
            <a:ext cx="4914900" cy="3686175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6300"/>
            <a:ext cx="4938712" cy="4441825"/>
          </a:xfrm>
          <a:noFill/>
        </p:spPr>
        <p:txBody>
          <a:bodyPr/>
          <a:lstStyle/>
          <a:p>
            <a:pPr eaLnBrk="1" hangingPunct="1"/>
            <a:endParaRPr lang="en-US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757DC-E068-4A9C-833C-196A03F5967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6958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06E19-CF0D-4107-B1C4-343F64505D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1827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23060-3681-4917-B292-AA652F3B9A8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15163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42838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53089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77372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57700" cy="5105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457700" cy="5105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293662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27345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41468573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75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25660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1E9EE-B983-4FE9-8C2D-C66BA81DAD3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36793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9728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8968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266950" cy="6172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648450" cy="6172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434859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96CD1-0ADE-44A7-9023-8254F44625F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66682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68D2B-7BCF-4EAB-A4CD-3282042F45D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16966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23E60-B977-421A-B705-AE2EB370BE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034781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AC798-76D9-4427-920B-F5E78315F7D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2344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4E68-9859-41F2-9A37-C9D803D58E7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11450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40138-B2FD-49F3-835B-40E0FE6587A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0213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02604-A50F-4C54-AA4A-CE4D6D9E083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6423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A2E33-F7D6-493B-B6F6-B44B0B58F7A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3280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E2242-CE30-4E40-B0B2-98F6A243D42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912928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1DCC2-3750-468C-9FAB-C106975465B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743755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BC7ED-CEEA-4039-8649-AD6219C81E9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373448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CB2E9-30B3-4919-867F-5434AC2AD9D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57666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9726604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808999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50108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57700" cy="5105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457700" cy="5105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37550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159630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64568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F507D-3144-4C80-A65B-E4E50BEDE84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228520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105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770658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129151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0982786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266950" cy="6172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648450" cy="6172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7376438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57459-34BB-412B-8CD3-233261289DE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4775260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3A5A-D336-42CF-9163-300C18CCA1D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416262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CD804-5673-4159-8358-561126FFDAF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298118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26A92-9244-4565-AB9F-DD560376623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29524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CDBE1-C387-4913-BE38-2C862D42BE9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547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41BF3-4FCE-45EA-8584-6757547C1E4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759281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52153-8B7E-442F-8FE3-D43056A7FDB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2129711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F7F4-4435-4E9F-9284-3D50C3765AF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516912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98774-CDFC-44B4-9DF3-B9B9E0DA017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568496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C5D76-7640-4ECB-A47B-C27DAC2BA47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929754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AE2E6-D939-4F23-A169-C742FA1BC28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6464728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B7A33-163A-4A83-8530-AB818E2A480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510874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608497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6087630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2269154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70821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82A31-C1B7-4961-8EB3-C6DD007F265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339493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345954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0498275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7030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81786495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4389736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559822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35180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603830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DA7EF-7076-4576-984A-8FD2727BB3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2346827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02113-7ECE-43D6-AB30-445DB32D2E1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69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950A8-78EF-4DA2-8540-3355B1EE56D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2116220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6A613-F645-43BB-B898-341C7CA2E8C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4829386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3EF7B-DF2D-4246-8285-AD17AEC2709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279794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D11E3-664E-4EFC-BFEC-2B3AAA43BBA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9682726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21E08-5EAC-4C8C-B3E9-80A5409FA23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608630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9314A-0806-42F8-8FD7-A583A828C43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4382775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A951F-A0C8-4BC6-B966-B85CC408A4D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6432758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A596E-6F6F-4430-A5BC-A1BF4D8FC3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5802975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7F3AA-9EC4-4D8C-AE08-316DB3D6B3E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799602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81CD4-B29E-442F-82B3-33B71BEBC40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08158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olo, contenut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8D694-0016-49B7-962A-4B760BDD455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1062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D310D-92E1-4C13-98EF-742F3DB1C16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2018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B1F02-C9CF-44D4-BC28-2F6D46E74D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1701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DB2EE69-3971-46E4-BD42-F50CAFB7993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067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0678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text styles</a:t>
            </a:r>
          </a:p>
          <a:p>
            <a:pPr lvl="1"/>
            <a:r>
              <a:rPr lang="it-IT" altLang="it-IT"/>
              <a:t>Second Level</a:t>
            </a:r>
          </a:p>
          <a:p>
            <a:pPr lvl="2"/>
            <a:r>
              <a:rPr lang="it-IT" altLang="it-IT"/>
              <a:t>Third Level</a:t>
            </a:r>
          </a:p>
          <a:p>
            <a:pPr lvl="3"/>
            <a:r>
              <a:rPr lang="it-IT" altLang="it-IT"/>
              <a:t>Fourth Level</a:t>
            </a:r>
          </a:p>
          <a:p>
            <a:pPr lvl="4"/>
            <a:r>
              <a:rPr lang="it-IT" altLang="it-IT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anose="05000000000000000000" pitchFamily="2" charset="2"/>
        <a:buChar char="Ø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281E413-8657-4AC3-9013-2D89C10265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067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title style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0678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text styles</a:t>
            </a:r>
          </a:p>
          <a:p>
            <a:pPr lvl="1"/>
            <a:r>
              <a:rPr lang="it-IT" altLang="it-IT"/>
              <a:t>Second Level</a:t>
            </a:r>
          </a:p>
          <a:p>
            <a:pPr lvl="2"/>
            <a:r>
              <a:rPr lang="it-IT" altLang="it-IT"/>
              <a:t>Third Level</a:t>
            </a:r>
          </a:p>
          <a:p>
            <a:pPr lvl="3"/>
            <a:r>
              <a:rPr lang="it-IT" altLang="it-IT"/>
              <a:t>Fourth Level</a:t>
            </a:r>
          </a:p>
          <a:p>
            <a:pPr lvl="4"/>
            <a:r>
              <a:rPr lang="it-IT" altLang="it-IT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anose="05000000000000000000" pitchFamily="2" charset="2"/>
        <a:buChar char="Ø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5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7171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306180" name="Rectangle 205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6181" name="Rectangle 205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6182" name="Rectangle 205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DB3FD77C-8EC5-4021-8314-F72D4634706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text styles</a:t>
            </a:r>
          </a:p>
          <a:p>
            <a:pPr lvl="1"/>
            <a:r>
              <a:rPr lang="it-IT" altLang="it-IT"/>
              <a:t>Second Level</a:t>
            </a:r>
          </a:p>
          <a:p>
            <a:pPr lvl="2"/>
            <a:r>
              <a:rPr lang="it-IT" altLang="it-IT"/>
              <a:t>Third Level</a:t>
            </a:r>
          </a:p>
          <a:p>
            <a:pPr lvl="3"/>
            <a:r>
              <a:rPr lang="it-IT" altLang="it-IT"/>
              <a:t>Fourth Level</a:t>
            </a:r>
          </a:p>
          <a:p>
            <a:pPr lvl="4"/>
            <a:r>
              <a:rPr lang="it-IT" altLang="it-IT"/>
              <a:t>Fifth Level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139825" y="6470650"/>
            <a:ext cx="2357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96963" y="6451600"/>
            <a:ext cx="2265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42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n"/>
        <a:tabLst>
          <a:tab pos="333375" algn="l"/>
          <a:tab pos="74295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Monotype Sorts" pitchFamily="2" charset="2"/>
        <a:buChar char="ä"/>
        <a:tabLst>
          <a:tab pos="333375" algn="l"/>
          <a:tab pos="74295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tabLst>
          <a:tab pos="333375" algn="l"/>
          <a:tab pos="74295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tabLst>
          <a:tab pos="333375" algn="l"/>
          <a:tab pos="74295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»"/>
        <a:tabLst>
          <a:tab pos="333375" algn="l"/>
          <a:tab pos="74295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pPr>
              <a:defRPr/>
            </a:pPr>
            <a:fld id="{0D49EA54-90EB-49FB-9A7E-219A0A17E08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5210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286000"/>
            <a:ext cx="8713788" cy="1524000"/>
          </a:xfrm>
        </p:spPr>
        <p:txBody>
          <a:bodyPr anchor="ctr"/>
          <a:lstStyle/>
          <a:p>
            <a:pPr eaLnBrk="1" hangingPunct="1"/>
            <a:r>
              <a:rPr lang="it-IT" altLang="it-IT" sz="4400" dirty="0"/>
              <a:t>La valutazione degli investimenti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738187"/>
          </a:xfrm>
        </p:spPr>
        <p:txBody>
          <a:bodyPr/>
          <a:lstStyle/>
          <a:p>
            <a:pPr eaLnBrk="1" hangingPunct="1"/>
            <a:r>
              <a:rPr lang="it-IT" altLang="it-IT" sz="3600"/>
              <a:t>Un criterio alternativo: il TIR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400675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sz="2400" dirty="0"/>
              <a:t>Il TIR è quel tasso di interesse </a:t>
            </a:r>
            <a:r>
              <a:rPr lang="it-IT" altLang="it-IT" sz="2400" i="1" dirty="0"/>
              <a:t>r</a:t>
            </a:r>
            <a:r>
              <a:rPr lang="it-IT" altLang="it-IT" sz="2400" dirty="0"/>
              <a:t> tale che, se inserito nella formula, azzera il VAN, cioè rende </a:t>
            </a:r>
            <a:r>
              <a:rPr lang="it-IT" altLang="it-IT" sz="2400" dirty="0">
                <a:solidFill>
                  <a:srgbClr val="FF0000"/>
                </a:solidFill>
              </a:rPr>
              <a:t>VAN = 0</a:t>
            </a:r>
            <a:r>
              <a:rPr lang="it-IT" altLang="it-IT" sz="2400" dirty="0">
                <a:sym typeface="Symbol" panose="05050102010706020507" pitchFamily="18" charset="2"/>
              </a:rPr>
              <a:t>. 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E’ quindi il tasso </a:t>
            </a:r>
            <a:r>
              <a:rPr lang="it-IT" altLang="it-IT" sz="2400" i="1" dirty="0">
                <a:sym typeface="Symbol" panose="05050102010706020507" pitchFamily="18" charset="2"/>
              </a:rPr>
              <a:t>r</a:t>
            </a:r>
            <a:r>
              <a:rPr lang="it-IT" altLang="it-IT" sz="2400" dirty="0">
                <a:sym typeface="Symbol" panose="05050102010706020507" pitchFamily="18" charset="2"/>
              </a:rPr>
              <a:t> che, </a:t>
            </a:r>
            <a:r>
              <a:rPr lang="it-IT" altLang="it-IT" sz="2400" i="1" dirty="0">
                <a:sym typeface="Symbol" panose="05050102010706020507" pitchFamily="18" charset="2"/>
              </a:rPr>
              <a:t>se fosse il tasso di mercato</a:t>
            </a:r>
            <a:r>
              <a:rPr lang="it-IT" altLang="it-IT" sz="2400" dirty="0">
                <a:sym typeface="Symbol" panose="05050102010706020507" pitchFamily="18" charset="2"/>
              </a:rPr>
              <a:t>, renderebbe l’investimento né profittevole né dannoso.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Ogni progetto di investimento ha il suo specifico TIR, cioè un tasso di interesse per cui quel progetto non genera né profitti né perdite.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Il criterio consiste nel </a:t>
            </a:r>
            <a:r>
              <a:rPr lang="it-IT" altLang="it-IT" sz="2400" u="sng" dirty="0">
                <a:sym typeface="Symbol" panose="05050102010706020507" pitchFamily="18" charset="2"/>
              </a:rPr>
              <a:t>confrontare il TIR di un certo progetto con il tasso di interesse di mercato</a:t>
            </a:r>
            <a:r>
              <a:rPr lang="it-IT" altLang="it-IT" sz="2400" dirty="0">
                <a:sym typeface="Symbol" panose="05050102010706020507" pitchFamily="18" charset="2"/>
              </a:rPr>
              <a:t>, ovvero con il </a:t>
            </a:r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costo delle risorse</a:t>
            </a:r>
            <a:r>
              <a:rPr lang="it-IT" altLang="it-IT" sz="2400" dirty="0">
                <a:sym typeface="Symbol" panose="05050102010706020507" pitchFamily="18" charset="2"/>
              </a:rPr>
              <a:t> necessarie all’investimento (inteso sia come costo dell’indebitamento che come costo opportunità di utilizzi alternativi). 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Solo i progetti il cui TIR è </a:t>
            </a:r>
            <a:r>
              <a:rPr lang="it-IT" altLang="it-IT" sz="2400" u="sng" dirty="0">
                <a:sym typeface="Symbol" panose="05050102010706020507" pitchFamily="18" charset="2"/>
              </a:rPr>
              <a:t>superiore</a:t>
            </a:r>
            <a:r>
              <a:rPr lang="it-IT" altLang="it-IT" sz="2400" dirty="0">
                <a:sym typeface="Symbol" panose="05050102010706020507" pitchFamily="18" charset="2"/>
              </a:rPr>
              <a:t> al tasso di interesse di mercato devono essere considerati, perché sono gli unici profittevoli.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Tra di essi si sceglierà quello con il TIR </a:t>
            </a:r>
            <a:r>
              <a:rPr lang="it-IT" altLang="it-IT" sz="2400" u="sng" dirty="0">
                <a:sym typeface="Symbol" panose="05050102010706020507" pitchFamily="18" charset="2"/>
              </a:rPr>
              <a:t>più elevato</a:t>
            </a:r>
            <a:r>
              <a:rPr lang="it-IT" altLang="it-IT" sz="2400" dirty="0">
                <a:sym typeface="Symbol" panose="05050102010706020507" pitchFamily="18" charset="2"/>
              </a:rPr>
              <a:t>, cioè quello che garantisce la massima differenza tra TIR e tasso corrente. In breve, gli investimenti migliori sono quelli il cui TIR è più alto.</a:t>
            </a:r>
            <a:endParaRPr lang="it-IT" altLang="it-IT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050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067800" cy="679450"/>
          </a:xfrm>
        </p:spPr>
        <p:txBody>
          <a:bodyPr/>
          <a:lstStyle/>
          <a:p>
            <a:pPr eaLnBrk="1" hangingPunct="1"/>
            <a:r>
              <a:rPr lang="it-IT" altLang="it-IT" b="0"/>
              <a:t>Esempio numerico</a:t>
            </a:r>
          </a:p>
        </p:txBody>
      </p:sp>
      <p:sp>
        <p:nvSpPr>
          <p:cNvPr id="51203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0678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/>
              <a:t>Investimento di 5 anni (N = 5)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Per i primi due anni la differenza tra ricavi e costi è negativa (</a:t>
            </a:r>
            <a:r>
              <a:rPr lang="it-IT" altLang="it-IT" sz="2400">
                <a:sym typeface="Symbol" panose="05050102010706020507" pitchFamily="18" charset="2"/>
              </a:rPr>
              <a:t></a:t>
            </a:r>
            <a:r>
              <a:rPr lang="it-IT" altLang="it-IT" sz="2400"/>
              <a:t>20, </a:t>
            </a:r>
            <a:r>
              <a:rPr lang="it-IT" altLang="it-IT" sz="2400">
                <a:sym typeface="Symbol" panose="05050102010706020507" pitchFamily="18" charset="2"/>
              </a:rPr>
              <a:t></a:t>
            </a:r>
            <a:r>
              <a:rPr lang="it-IT" altLang="it-IT" sz="2400"/>
              <a:t>10; valori in mln di €)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Per gli altri tre anni la differenza è positiva (+5, +10, +25).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Tasso di interesse di mercato: 5% (</a:t>
            </a:r>
            <a:r>
              <a:rPr lang="it-IT" altLang="it-IT" sz="2400">
                <a:sym typeface="Symbol" panose="05050102010706020507" pitchFamily="18" charset="2"/>
              </a:rPr>
              <a:t> </a:t>
            </a:r>
            <a:r>
              <a:rPr lang="it-IT" altLang="it-IT" sz="2400" i="1"/>
              <a:t>r</a:t>
            </a:r>
            <a:r>
              <a:rPr lang="it-IT" altLang="it-IT" sz="2400"/>
              <a:t> = 0,05)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Quanto vale l’investimento?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Calcoliamo il VAN ed il TIR (usate EXCEL!):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</a:rPr>
              <a:t>VAN = [(</a:t>
            </a:r>
            <a:r>
              <a:rPr lang="it-IT" altLang="it-IT" sz="2400" b="1">
                <a:solidFill>
                  <a:srgbClr val="FF0000"/>
                </a:solidFill>
                <a:sym typeface="Symbol" panose="05050102010706020507" pitchFamily="18" charset="2"/>
              </a:rPr>
              <a:t></a:t>
            </a:r>
            <a:r>
              <a:rPr lang="it-IT" altLang="it-IT" sz="2400" b="1">
                <a:solidFill>
                  <a:srgbClr val="FF0000"/>
                </a:solidFill>
              </a:rPr>
              <a:t>20)/(1+0,05)] + [(</a:t>
            </a:r>
            <a:r>
              <a:rPr lang="it-IT" altLang="it-IT" sz="2400" b="1">
                <a:solidFill>
                  <a:srgbClr val="FF0000"/>
                </a:solidFill>
                <a:sym typeface="Symbol" panose="05050102010706020507" pitchFamily="18" charset="2"/>
              </a:rPr>
              <a:t></a:t>
            </a:r>
            <a:r>
              <a:rPr lang="it-IT" altLang="it-IT" sz="2400" b="1">
                <a:solidFill>
                  <a:srgbClr val="FF0000"/>
                </a:solidFill>
              </a:rPr>
              <a:t>10)/(1+0,05)</a:t>
            </a:r>
            <a:r>
              <a:rPr lang="it-IT" altLang="it-IT" sz="2400" b="1" baseline="30000">
                <a:solidFill>
                  <a:srgbClr val="FF0000"/>
                </a:solidFill>
              </a:rPr>
              <a:t>2</a:t>
            </a:r>
            <a:r>
              <a:rPr lang="it-IT" altLang="it-IT" sz="2400" b="1">
                <a:solidFill>
                  <a:srgbClr val="FF0000"/>
                </a:solidFill>
              </a:rPr>
              <a:t>] + [5/(1+0,05)</a:t>
            </a:r>
            <a:r>
              <a:rPr lang="it-IT" altLang="it-IT" sz="2400" b="1" baseline="30000">
                <a:solidFill>
                  <a:srgbClr val="FF0000"/>
                </a:solidFill>
              </a:rPr>
              <a:t>3</a:t>
            </a:r>
            <a:r>
              <a:rPr lang="it-IT" altLang="it-IT" sz="2400" b="1">
                <a:solidFill>
                  <a:srgbClr val="FF0000"/>
                </a:solidFill>
              </a:rPr>
              <a:t>] + [10/(1+0,05)</a:t>
            </a:r>
            <a:r>
              <a:rPr lang="it-IT" altLang="it-IT" sz="2400" b="1" baseline="30000">
                <a:solidFill>
                  <a:srgbClr val="FF0000"/>
                </a:solidFill>
              </a:rPr>
              <a:t>4</a:t>
            </a:r>
            <a:r>
              <a:rPr lang="it-IT" altLang="it-IT" sz="2400" b="1">
                <a:solidFill>
                  <a:srgbClr val="FF0000"/>
                </a:solidFill>
              </a:rPr>
              <a:t>] + [(25)/(1+0,05)</a:t>
            </a:r>
            <a:r>
              <a:rPr lang="it-IT" altLang="it-IT" sz="2400" b="1" baseline="30000">
                <a:solidFill>
                  <a:srgbClr val="FF0000"/>
                </a:solidFill>
              </a:rPr>
              <a:t>5</a:t>
            </a:r>
            <a:r>
              <a:rPr lang="it-IT" altLang="it-IT" sz="2400" b="1">
                <a:solidFill>
                  <a:srgbClr val="FF0000"/>
                </a:solidFill>
              </a:rPr>
              <a:t>] = 4.02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</a:rPr>
              <a:t>TIR = 0,0955 = 9,55%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</a:rPr>
              <a:t>	</a:t>
            </a:r>
            <a:r>
              <a:rPr lang="it-IT" altLang="it-IT" sz="2000"/>
              <a:t>[N.b.: il calcolo del TIR richiede la soluzione di un’equazione di grado N]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Quindi il nostro progetto ha un VAN di poco più di 4 mln. di € ed un TIR di circa 9,55% (cioè è un progetto profittevole se il tasso </a:t>
            </a:r>
            <a:r>
              <a:rPr lang="it-IT" altLang="it-IT" sz="2400" i="1"/>
              <a:t>r</a:t>
            </a:r>
            <a:r>
              <a:rPr lang="it-IT" altLang="it-IT" sz="2400"/>
              <a:t> di mercato è </a:t>
            </a:r>
            <a:r>
              <a:rPr lang="it-IT" altLang="it-IT" sz="2400" i="1"/>
              <a:t>inferiore</a:t>
            </a:r>
            <a:r>
              <a:rPr lang="it-IT" altLang="it-IT" sz="2400"/>
              <a:t> a 9,55%).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pPr eaLnBrk="1" hangingPunct="1"/>
            <a:r>
              <a:rPr lang="it-IT" altLang="it-IT" sz="3600">
                <a:latin typeface="Times New Roman" panose="02020603050405020304" pitchFamily="18" charset="0"/>
                <a:cs typeface="Times New Roman" panose="02020603050405020304" pitchFamily="18" charset="0"/>
              </a:rPr>
              <a:t>La domanda di fondi per l’investimento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5688161"/>
          </a:xfrm>
        </p:spPr>
        <p:txBody>
          <a:bodyPr/>
          <a:lstStyle/>
          <a:p>
            <a:pPr eaLnBrk="1" hangingPunct="1">
              <a:lnSpc>
                <a:spcPts val="2600"/>
              </a:lnSpc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investitori decidono se e quanto investire confrontando il TIR dell’investimento progettato con il tasso di interesse di mercato.</a:t>
            </a:r>
          </a:p>
          <a:p>
            <a:pPr eaLnBrk="1" hangingPunct="1">
              <a:lnSpc>
                <a:spcPts val="2600"/>
              </a:lnSpc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progetto di investimento si realizza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solo se TIR &gt; </a:t>
            </a:r>
            <a:r>
              <a:rPr lang="it-IT" altLang="it-IT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cioè solo se il rendimento dell’investimento supera il costo del finanziamento (= il tasso d’interesse sui prestiti). Se un progetto di investimento è invece tale che TIR &lt; </a:t>
            </a:r>
            <a:r>
              <a:rPr lang="it-IT" alt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l’investimento non si realizza. </a:t>
            </a:r>
          </a:p>
          <a:p>
            <a:pPr eaLnBrk="1" hangingPunct="1">
              <a:lnSpc>
                <a:spcPts val="2600"/>
              </a:lnSpc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Questo spiega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relazione inversa tra </a:t>
            </a:r>
            <a:r>
              <a:rPr lang="it-IT" altLang="it-IT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domanda di fondi mutuabili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dato il TIR dei diversi progetti di investimento, al crescere di </a:t>
            </a:r>
            <a:r>
              <a:rPr lang="it-IT" alt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riduce la domanda di fondi, e quindi anche il totale degli investimenti, perché sempre meno progetti soddisfano la condizione TIR &gt; </a:t>
            </a:r>
            <a:r>
              <a:rPr lang="it-IT" alt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ts val="2600"/>
              </a:lnSpc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Segue che qualsiasi misura di politica economica che faccia diminuire il tasso di interesse di mercato favorisce l’attività di investimento. </a:t>
            </a:r>
          </a:p>
          <a:p>
            <a:pPr eaLnBrk="1" hangingPunct="1">
              <a:lnSpc>
                <a:spcPts val="2600"/>
              </a:lnSpc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tasso di interesse di mercato dipende anche dalla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rischiosità del prestito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chi offre fondi desidera una remunerazione maggiore se teme che chi li domanda non li restituirà perché il progetto fallirà. E’ il c.d.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premio per il rischio di insolvenza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fa crescere </a:t>
            </a:r>
            <a:r>
              <a:rPr lang="it-IT" alt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ridurre</a:t>
            </a:r>
            <a:r>
              <a:rPr lang="it-IT" alt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549275"/>
          </a:xfrm>
        </p:spPr>
        <p:txBody>
          <a:bodyPr/>
          <a:lstStyle/>
          <a:p>
            <a:pPr eaLnBrk="1" hangingPunct="1"/>
            <a:r>
              <a:rPr lang="it-IT" altLang="it-IT" sz="3600"/>
              <a:t>La relazione base dei mercati finanziari</a:t>
            </a:r>
            <a:endParaRPr lang="it-IT" altLang="it-IT" sz="3600" i="1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3438"/>
            <a:ext cx="9194800" cy="5761037"/>
          </a:xfrm>
        </p:spPr>
        <p:txBody>
          <a:bodyPr/>
          <a:lstStyle/>
          <a:p>
            <a:pPr eaLnBrk="1" hangingPunct="1">
              <a:lnSpc>
                <a:spcPts val="2700"/>
              </a:lnSpc>
            </a:pPr>
            <a:r>
              <a:rPr lang="it-IT" altLang="it-IT" sz="2400" dirty="0"/>
              <a:t>Dalle formule precedenti si ricava la formula fondamentale per il funzionamento dei mercati finanziari. </a:t>
            </a:r>
          </a:p>
          <a:p>
            <a:pPr eaLnBrk="1" hangingPunct="1">
              <a:lnSpc>
                <a:spcPts val="2700"/>
              </a:lnSpc>
            </a:pPr>
            <a:r>
              <a:rPr lang="it-IT" altLang="it-IT" sz="2400" dirty="0"/>
              <a:t>Nel caso di un investimento di </a:t>
            </a:r>
            <a:r>
              <a:rPr lang="it-IT" altLang="it-IT" sz="2400" u="sng" dirty="0"/>
              <a:t>un singolo periodo</a:t>
            </a:r>
            <a:r>
              <a:rPr lang="it-IT" altLang="it-IT" sz="2400" dirty="0"/>
              <a:t>, la relazione tra tasso r, VA e VF è semplicemente: </a:t>
            </a:r>
          </a:p>
          <a:p>
            <a:pPr algn="ctr" eaLnBrk="1" hangingPunct="1">
              <a:lnSpc>
                <a:spcPts val="2700"/>
              </a:lnSpc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</a:rPr>
              <a:t>VA </a:t>
            </a:r>
            <a:r>
              <a:rPr lang="it-IT" altLang="it-IT" sz="2800" b="1" dirty="0">
                <a:solidFill>
                  <a:srgbClr val="FF0000"/>
                </a:solidFill>
                <a:sym typeface="Symbol" panose="05050102010706020507" pitchFamily="18" charset="2"/>
              </a:rPr>
              <a:t> (1+</a:t>
            </a:r>
            <a:r>
              <a:rPr lang="it-IT" altLang="it-IT" sz="2800" b="1" i="1" dirty="0">
                <a:solidFill>
                  <a:srgbClr val="FF0000"/>
                </a:solidFill>
                <a:sym typeface="Symbol" panose="05050102010706020507" pitchFamily="18" charset="2"/>
              </a:rPr>
              <a:t>r</a:t>
            </a:r>
            <a:r>
              <a:rPr lang="it-IT" altLang="it-IT" sz="2800" b="1" dirty="0">
                <a:solidFill>
                  <a:srgbClr val="FF0000"/>
                </a:solidFill>
                <a:sym typeface="Symbol" panose="05050102010706020507" pitchFamily="18" charset="2"/>
              </a:rPr>
              <a:t>) = VF</a:t>
            </a:r>
          </a:p>
          <a:p>
            <a:pPr eaLnBrk="1" hangingPunct="1">
              <a:lnSpc>
                <a:spcPts val="2700"/>
              </a:lnSpc>
              <a:buFontTx/>
              <a:buNone/>
            </a:pPr>
            <a:r>
              <a:rPr lang="it-IT" altLang="it-IT" sz="2400" dirty="0">
                <a:sym typeface="Symbol" panose="05050102010706020507" pitchFamily="18" charset="2"/>
              </a:rPr>
              <a:t>	Dati due dei valori, la formula consente quindi di calcolare il terzo.</a:t>
            </a:r>
          </a:p>
          <a:p>
            <a:pPr eaLnBrk="1" hangingPunct="1">
              <a:lnSpc>
                <a:spcPts val="27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La formula permette anche di stabilire perché al crescere del tasso di interesse, il valore di mercato di un </a:t>
            </a:r>
            <a:r>
              <a:rPr lang="it-IT" altLang="it-IT" sz="2400" i="1" dirty="0">
                <a:sym typeface="Symbol" panose="05050102010706020507" pitchFamily="18" charset="2"/>
              </a:rPr>
              <a:t>asset</a:t>
            </a:r>
            <a:r>
              <a:rPr lang="it-IT" altLang="it-IT" sz="2400" dirty="0">
                <a:sym typeface="Symbol" panose="05050102010706020507" pitchFamily="18" charset="2"/>
              </a:rPr>
              <a:t> (o titolo di credito) si riduce.</a:t>
            </a:r>
          </a:p>
          <a:p>
            <a:pPr eaLnBrk="1" hangingPunct="1">
              <a:lnSpc>
                <a:spcPts val="2700"/>
              </a:lnSpc>
            </a:pPr>
            <a:r>
              <a:rPr lang="it-IT" altLang="it-IT" sz="2400" dirty="0"/>
              <a:t>Infatti il </a:t>
            </a:r>
            <a:r>
              <a:rPr lang="it-IT" altLang="it-IT" sz="2400" dirty="0">
                <a:solidFill>
                  <a:srgbClr val="FF0000"/>
                </a:solidFill>
              </a:rPr>
              <a:t>valore di mercato</a:t>
            </a:r>
            <a:r>
              <a:rPr lang="it-IT" altLang="it-IT" sz="2400" dirty="0"/>
              <a:t> di un </a:t>
            </a:r>
            <a:r>
              <a:rPr lang="it-IT" altLang="it-IT" sz="2400" i="1" dirty="0"/>
              <a:t>asset</a:t>
            </a:r>
            <a:r>
              <a:rPr lang="it-IT" altLang="it-IT" sz="2400" dirty="0"/>
              <a:t> non è altro che il suo VA. Se un </a:t>
            </a:r>
            <a:r>
              <a:rPr lang="it-IT" altLang="it-IT" sz="2400" i="1" dirty="0"/>
              <a:t>asset</a:t>
            </a:r>
            <a:r>
              <a:rPr lang="it-IT" altLang="it-IT" sz="2400" dirty="0"/>
              <a:t> frutterà alla scadenza la somma X (dove X è quindi il VF), il suo VA, quando il tasso di interesse è </a:t>
            </a:r>
            <a:r>
              <a:rPr lang="it-IT" altLang="it-IT" sz="2400" i="1" dirty="0"/>
              <a:t>r</a:t>
            </a:r>
            <a:r>
              <a:rPr lang="it-IT" altLang="it-IT" sz="2400" dirty="0"/>
              <a:t>, è pari a </a:t>
            </a:r>
            <a:r>
              <a:rPr lang="it-IT" altLang="it-IT" sz="2400" dirty="0">
                <a:solidFill>
                  <a:srgbClr val="FF0000"/>
                </a:solidFill>
              </a:rPr>
              <a:t>VA = VF/(1+r) = X/[1+r]</a:t>
            </a:r>
            <a:r>
              <a:rPr lang="it-IT" altLang="it-IT" sz="2400" dirty="0"/>
              <a:t>. </a:t>
            </a:r>
          </a:p>
          <a:p>
            <a:pPr eaLnBrk="1" hangingPunct="1">
              <a:lnSpc>
                <a:spcPts val="2800"/>
              </a:lnSpc>
            </a:pPr>
            <a:r>
              <a:rPr lang="it-IT" altLang="it-IT" sz="2400" dirty="0"/>
              <a:t>Pertanto, se </a:t>
            </a:r>
            <a:r>
              <a:rPr lang="it-IT" altLang="it-IT" sz="2400" i="1" dirty="0"/>
              <a:t>r</a:t>
            </a:r>
            <a:r>
              <a:rPr lang="it-IT" altLang="it-IT" sz="2400" dirty="0"/>
              <a:t> aumenta, il valore di mercato dell’</a:t>
            </a:r>
            <a:r>
              <a:rPr lang="it-IT" altLang="it-IT" sz="2400" i="1" dirty="0"/>
              <a:t>asset</a:t>
            </a:r>
            <a:r>
              <a:rPr lang="it-IT" altLang="it-IT" sz="2400" dirty="0"/>
              <a:t> diminuisce: questo è il principio base di funzionamento tutti i mercati finanziari. E’</a:t>
            </a:r>
            <a:r>
              <a:rPr lang="it-IT" altLang="it-IT" sz="2400" dirty="0">
                <a:sym typeface="Symbol" panose="05050102010706020507" pitchFamily="18" charset="2"/>
              </a:rPr>
              <a:t> il </a:t>
            </a:r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meccanismo di arbitraggio</a:t>
            </a:r>
            <a:r>
              <a:rPr lang="it-IT" altLang="it-IT" sz="2400" dirty="0">
                <a:sym typeface="Symbol" panose="05050102010706020507" pitchFamily="18" charset="2"/>
              </a:rPr>
              <a:t> a garantirlo.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836613"/>
          </a:xfrm>
        </p:spPr>
        <p:txBody>
          <a:bodyPr/>
          <a:lstStyle/>
          <a:p>
            <a:pPr eaLnBrk="1" hangingPunct="1"/>
            <a:r>
              <a:rPr lang="it-IT" altLang="it-IT" sz="3600"/>
              <a:t>Il rendimento di un asset e l’arbitraggio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Dalla formula precedente deriva la formula del rendimento di un asset.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Dato il prezzo di mercato P di un asset (= VA) e dato il valore VF dell’ asset alla scadenza (è l’X nominale, fissato per contratto), la formula è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</a:rPr>
              <a:t>tasso di rendimento = [(VF – P)/P]</a:t>
            </a:r>
            <a:r>
              <a:rPr lang="it-IT" alt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100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La formula è alla base del </a:t>
            </a:r>
            <a:r>
              <a:rPr lang="it-IT" altLang="it-IT" sz="2400" u="sng" dirty="0">
                <a:sym typeface="Symbol" panose="05050102010706020507" pitchFamily="18" charset="2"/>
              </a:rPr>
              <a:t>meccanismo di arbitraggio</a:t>
            </a:r>
            <a:r>
              <a:rPr lang="it-IT" altLang="it-IT" sz="2400" dirty="0">
                <a:sym typeface="Symbol" panose="05050102010706020507" pitchFamily="18" charset="2"/>
              </a:rPr>
              <a:t> sui mercati finanziari. Se il tasso di mercato </a:t>
            </a:r>
            <a:r>
              <a:rPr lang="it-IT" altLang="it-IT" sz="2400" i="1" dirty="0">
                <a:sym typeface="Symbol" panose="05050102010706020507" pitchFamily="18" charset="2"/>
              </a:rPr>
              <a:t>r</a:t>
            </a:r>
            <a:r>
              <a:rPr lang="it-IT" altLang="it-IT" sz="2400" dirty="0">
                <a:sym typeface="Symbol" panose="05050102010706020507" pitchFamily="18" charset="2"/>
              </a:rPr>
              <a:t> aumenta, tutti gli asset il cui rendimento è minore di </a:t>
            </a:r>
            <a:r>
              <a:rPr lang="it-IT" altLang="it-IT" sz="2400" i="1" dirty="0">
                <a:sym typeface="Symbol" panose="05050102010706020507" pitchFamily="18" charset="2"/>
              </a:rPr>
              <a:t>r</a:t>
            </a:r>
            <a:r>
              <a:rPr lang="it-IT" altLang="it-IT" sz="2400" dirty="0">
                <a:sym typeface="Symbol" panose="05050102010706020507" pitchFamily="18" charset="2"/>
              </a:rPr>
              <a:t> vedono ridursi il prezzo.  Perché?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Perché nessuno vuole un asset che rende p.e. il 5% se sul mercato il tasso </a:t>
            </a:r>
            <a:r>
              <a:rPr lang="it-IT" altLang="it-IT" sz="2400" i="1" dirty="0">
                <a:sym typeface="Symbol" panose="05050102010706020507" pitchFamily="18" charset="2"/>
              </a:rPr>
              <a:t>r</a:t>
            </a:r>
            <a:r>
              <a:rPr lang="it-IT" altLang="it-IT" sz="2400" dirty="0">
                <a:sym typeface="Symbol" panose="05050102010706020507" pitchFamily="18" charset="2"/>
              </a:rPr>
              <a:t> è p.e. il 7%. Se aveste 1000€ da offrire sul mercato, preferireste prestarli al 5% o al 7%? E’ questione di </a:t>
            </a:r>
            <a:r>
              <a:rPr lang="it-IT" altLang="it-IT" sz="2400" u="sng" dirty="0">
                <a:sym typeface="Symbol" panose="05050102010706020507" pitchFamily="18" charset="2"/>
              </a:rPr>
              <a:t>costo opportunità</a:t>
            </a:r>
            <a:r>
              <a:rPr lang="it-IT" altLang="it-IT" sz="2400" dirty="0">
                <a:sym typeface="Symbol" panose="05050102010706020507" pitchFamily="18" charset="2"/>
              </a:rPr>
              <a:t>!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Quindi sul mercato si verificherà un </a:t>
            </a:r>
            <a:r>
              <a:rPr lang="it-IT" altLang="it-IT" sz="2400" u="sng" dirty="0">
                <a:sym typeface="Symbol" panose="05050102010706020507" pitchFamily="18" charset="2"/>
              </a:rPr>
              <a:t>eccesso di offerta</a:t>
            </a:r>
            <a:r>
              <a:rPr lang="it-IT" altLang="it-IT" sz="2400" dirty="0">
                <a:sym typeface="Symbol" panose="05050102010706020507" pitchFamily="18" charset="2"/>
              </a:rPr>
              <a:t> degli asset che rendono il 5%; il prezzo di questi asset </a:t>
            </a:r>
            <a:r>
              <a:rPr lang="it-IT" altLang="it-IT" sz="2400" u="sng" dirty="0">
                <a:sym typeface="Symbol" panose="05050102010706020507" pitchFamily="18" charset="2"/>
              </a:rPr>
              <a:t>diminuirà</a:t>
            </a:r>
            <a:r>
              <a:rPr lang="it-IT" altLang="it-IT" sz="2400" dirty="0">
                <a:sym typeface="Symbol" panose="05050102010706020507" pitchFamily="18" charset="2"/>
              </a:rPr>
              <a:t>. Fino a quando?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ym typeface="Symbol" panose="05050102010706020507" pitchFamily="18" charset="2"/>
              </a:rPr>
              <a:t>Fino a quando, al </a:t>
            </a:r>
            <a:r>
              <a:rPr lang="it-IT" altLang="it-IT" sz="2400" u="sng" dirty="0">
                <a:sym typeface="Symbol" panose="05050102010706020507" pitchFamily="18" charset="2"/>
              </a:rPr>
              <a:t>nuovo</a:t>
            </a:r>
            <a:r>
              <a:rPr lang="it-IT" altLang="it-IT" sz="2400" dirty="0">
                <a:sym typeface="Symbol" panose="05050102010706020507" pitchFamily="18" charset="2"/>
              </a:rPr>
              <a:t> prezzo di mercato P’, la formula precedente ci dà un rendimento </a:t>
            </a:r>
            <a:r>
              <a:rPr lang="it-IT" altLang="it-IT" sz="2400" u="sng" dirty="0">
                <a:sym typeface="Symbol" panose="05050102010706020507" pitchFamily="18" charset="2"/>
              </a:rPr>
              <a:t>pari</a:t>
            </a:r>
            <a:r>
              <a:rPr lang="it-IT" altLang="it-IT" sz="2400" dirty="0">
                <a:sym typeface="Symbol" panose="05050102010706020507" pitchFamily="18" charset="2"/>
              </a:rPr>
              <a:t> al nuovo tasso </a:t>
            </a:r>
            <a:r>
              <a:rPr lang="it-IT" altLang="it-IT" sz="2400" i="1" dirty="0">
                <a:sym typeface="Symbol" panose="05050102010706020507" pitchFamily="18" charset="2"/>
              </a:rPr>
              <a:t>r</a:t>
            </a:r>
            <a:r>
              <a:rPr lang="it-IT" altLang="it-IT" sz="2400" dirty="0">
                <a:sym typeface="Symbol" panose="05050102010706020507" pitchFamily="18" charset="2"/>
              </a:rPr>
              <a:t> di mercato. A quel punto il meccanismo si arresta: l’arbitraggio ha uguagliato il rendimento dell’asset a quello di mercato. Ma l’asset ora ha un prezzo minore e chi lo aveva acquistato al prezzo più elevato ci ha rimesso.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4098"/>
          <p:cNvSpPr>
            <a:spLocks noGrp="1" noChangeArrowheads="1"/>
          </p:cNvSpPr>
          <p:nvPr>
            <p:ph type="title"/>
          </p:nvPr>
        </p:nvSpPr>
        <p:spPr>
          <a:xfrm>
            <a:off x="539552" y="-99392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dirty="0"/>
              <a:t>Deficit e debito pubblico</a:t>
            </a:r>
          </a:p>
        </p:txBody>
      </p:sp>
      <p:sp>
        <p:nvSpPr>
          <p:cNvPr id="600067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9144000" cy="53285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Il deficit pubblico non va mai confuso con il </a:t>
            </a:r>
            <a:r>
              <a:rPr lang="it-IT" altLang="it-IT" sz="2400" b="1" dirty="0">
                <a:solidFill>
                  <a:srgbClr val="FF0000"/>
                </a:solidFill>
              </a:rPr>
              <a:t>debito pubblico</a:t>
            </a:r>
            <a:r>
              <a:rPr lang="it-IT" altLang="it-IT" sz="2400" dirty="0"/>
              <a:t>.</a:t>
            </a:r>
          </a:p>
          <a:p>
            <a:pPr eaLnBrk="1" hangingPunct="1"/>
            <a:r>
              <a:rPr lang="it-IT" altLang="it-IT" sz="2400" dirty="0"/>
              <a:t>Se il governo di uno Stato spende più di quanto incassa, si genera un </a:t>
            </a:r>
            <a:r>
              <a:rPr lang="it-IT" altLang="it-IT" sz="2400" b="1" dirty="0">
                <a:solidFill>
                  <a:srgbClr val="FF0000"/>
                </a:solidFill>
              </a:rPr>
              <a:t>deficit pubblico</a:t>
            </a:r>
            <a:r>
              <a:rPr lang="it-IT" altLang="it-IT" sz="2400" dirty="0"/>
              <a:t>.</a:t>
            </a:r>
          </a:p>
          <a:p>
            <a:pPr eaLnBrk="1" hangingPunct="1"/>
            <a:r>
              <a:rPr lang="it-IT" altLang="it-IT" sz="2400" dirty="0"/>
              <a:t>Il deficit è finanziato dallo Stato ricorrendo a prestiti ottenuti </a:t>
            </a:r>
            <a:r>
              <a:rPr lang="it-IT" altLang="it-IT" sz="2400" i="1" dirty="0"/>
              <a:t>indebitandosi</a:t>
            </a:r>
            <a:r>
              <a:rPr lang="it-IT" altLang="it-IT" sz="2400" dirty="0"/>
              <a:t> con il settore privato (nazionale o estero).</a:t>
            </a:r>
          </a:p>
          <a:p>
            <a:pPr lvl="1" eaLnBrk="1" hangingPunct="1"/>
            <a:r>
              <a:rPr lang="it-IT" altLang="it-IT" sz="2000" dirty="0"/>
              <a:t>Come una famiglia che si indebita per spendere più di quanto guadagna, così lo Stato deve indebitarsi per poter spendere più di quanto incassa.</a:t>
            </a:r>
          </a:p>
          <a:p>
            <a:pPr eaLnBrk="1" hangingPunct="1"/>
            <a:r>
              <a:rPr lang="it-IT" altLang="it-IT" sz="2400" dirty="0"/>
              <a:t>Il debito pubblico, quindi, è il risultato dell’accumulazione dei deficit pubblici del passato, al netto di eventuali surplus.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u="sng" dirty="0"/>
              <a:t>deficit pubblico</a:t>
            </a:r>
            <a:r>
              <a:rPr lang="it-IT" altLang="it-IT" sz="2000" dirty="0"/>
              <a:t>: è grandezza </a:t>
            </a:r>
            <a:r>
              <a:rPr lang="it-IT" altLang="it-IT" sz="2000" b="1" dirty="0">
                <a:solidFill>
                  <a:srgbClr val="FF0000"/>
                </a:solidFill>
              </a:rPr>
              <a:t>flusso</a:t>
            </a:r>
            <a:r>
              <a:rPr lang="it-IT" altLang="it-IT" sz="2000" dirty="0"/>
              <a:t> (saldo tra entrate ed uscite pubbliche);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u="sng" dirty="0"/>
              <a:t>debito pubblico</a:t>
            </a:r>
            <a:r>
              <a:rPr lang="it-IT" altLang="it-IT" sz="2000" dirty="0"/>
              <a:t>: è grandezza </a:t>
            </a:r>
            <a:r>
              <a:rPr lang="it-IT" altLang="it-IT" sz="2000" b="1" dirty="0">
                <a:solidFill>
                  <a:srgbClr val="FF0000"/>
                </a:solidFill>
              </a:rPr>
              <a:t>stock</a:t>
            </a:r>
            <a:r>
              <a:rPr lang="it-IT" altLang="it-IT" sz="2000" dirty="0"/>
              <a:t> (somma dei deficit, e degli eventuali avanzi, pubblici passati).</a:t>
            </a:r>
          </a:p>
          <a:p>
            <a:pPr eaLnBrk="1" hangingPunct="1"/>
            <a:r>
              <a:rPr lang="it-IT" altLang="it-IT" sz="2400" dirty="0"/>
              <a:t>Sia il deficit che il debito pubblico vengono di frequente espressi in rapporto al PIL </a:t>
            </a:r>
            <a:r>
              <a:rPr lang="it-IT" altLang="it-IT" sz="2400" u="sng" dirty="0"/>
              <a:t>nominale</a:t>
            </a:r>
            <a:r>
              <a:rPr lang="it-IT" altLang="it-IT" sz="2400" dirty="0"/>
              <a:t>: c.d. rapporto deficit/PIL e debito/PIL.</a:t>
            </a:r>
          </a:p>
          <a:p>
            <a:pPr marL="0" indent="0" eaLnBrk="1" hangingPunct="1">
              <a:buNone/>
            </a:pPr>
            <a:endParaRPr lang="it-IT" alt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836613"/>
          </a:xfrm>
        </p:spPr>
        <p:txBody>
          <a:bodyPr/>
          <a:lstStyle/>
          <a:p>
            <a:pPr eaLnBrk="1" hangingPunct="1"/>
            <a:r>
              <a:rPr lang="it-IT" altLang="it-IT" sz="3600" dirty="0"/>
              <a:t>La crisi dei BTP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5688731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La formula del valore di mercato di un titolo di credito </a:t>
            </a:r>
            <a:r>
              <a:rPr lang="it-IT" altLang="it-IT" sz="2400" dirty="0">
                <a:solidFill>
                  <a:srgbClr val="FF0000"/>
                </a:solidFill>
              </a:rPr>
              <a:t>X/[1+r]</a:t>
            </a:r>
            <a:r>
              <a:rPr lang="it-IT" altLang="it-IT" sz="2400" baseline="30000" dirty="0">
                <a:solidFill>
                  <a:srgbClr val="FF0000"/>
                </a:solidFill>
              </a:rPr>
              <a:t>N</a:t>
            </a:r>
            <a:r>
              <a:rPr lang="it-IT" altLang="it-IT" sz="2400" dirty="0"/>
              <a:t> ci spiega la crisi dei titoli di stato del debito pubblico italiano (BTP).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u="sng" dirty="0"/>
              <a:t>Titolo di stato</a:t>
            </a:r>
            <a:r>
              <a:rPr lang="it-IT" altLang="it-IT" sz="2400" dirty="0"/>
              <a:t>: indica un prestito fatto da un risparmiatore (creditore) alla nazione (debitore) il cui governo ha emesso quel titolo.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Se il rendimento richiesto dai risparmiatori per comprare un titolo italiano (cioè il tasso di interesse che il debitore “Italia” deve pagare per convincere un risparmiatore a comprare il titolo, prestandoci così il suo denaro) è sempre più alto, la formula ci dice che il valore di mercato di questi BTP deve ridursi.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Alternativamente, se il valore di mercato cala perché sul mercato la domanda di titoli italiani si riduce (perché nessuno si fida più a comprarli…), la formula ci dice che il loro rendimento dovrà aumentare per indurre qualcuno a sottoscriverli.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Ecco perché aumenta lo “spread”, cioè la differenza di rendimento, tra un titolo di stato italiano ed uno p.e. tedesco: è l’effetto della combinazione della formula del valore attuale con il semplice meccanismo di domanda e offerta (= arbitraggio), basato come sempre sul costo opportunità.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 typeface="Monotype Sorts" pitchFamily="2" charset="2"/>
              <a:buChar char="ä"/>
              <a:tabLst/>
              <a:defRPr/>
            </a:pPr>
            <a:endParaRPr kumimoji="0" lang="it-IT" altLang="it-IT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it-IT" altLang="it-IT" sz="3200" dirty="0">
                <a:solidFill>
                  <a:srgbClr val="000000"/>
                </a:solidFill>
              </a:rPr>
              <a:t>Lo spread BTP - Bund</a:t>
            </a:r>
          </a:p>
        </p:txBody>
      </p:sp>
      <p:sp>
        <p:nvSpPr>
          <p:cNvPr id="5990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654326"/>
            <a:ext cx="9144000" cy="551097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000000"/>
                </a:solidFill>
              </a:rPr>
              <a:t>Lo </a:t>
            </a:r>
            <a:r>
              <a:rPr lang="it-IT" altLang="it-IT" sz="2400" i="1" dirty="0">
                <a:solidFill>
                  <a:srgbClr val="000000"/>
                </a:solidFill>
              </a:rPr>
              <a:t>spread</a:t>
            </a:r>
            <a:r>
              <a:rPr lang="it-IT" altLang="it-IT" sz="2400" dirty="0">
                <a:solidFill>
                  <a:srgbClr val="000000"/>
                </a:solidFill>
              </a:rPr>
              <a:t> tra BTP (titolo del debito pubblico italiano) e </a:t>
            </a:r>
            <a:r>
              <a:rPr lang="it-IT" altLang="it-IT" sz="2400" dirty="0" err="1">
                <a:solidFill>
                  <a:srgbClr val="000000"/>
                </a:solidFill>
              </a:rPr>
              <a:t>Bund</a:t>
            </a:r>
            <a:r>
              <a:rPr lang="it-IT" altLang="it-IT" sz="2400" dirty="0">
                <a:solidFill>
                  <a:srgbClr val="000000"/>
                </a:solidFill>
              </a:rPr>
              <a:t> (titolo del debito pubblico tedesco) è la differenza tra i loro tassi di interesse.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000000"/>
                </a:solidFill>
              </a:rPr>
              <a:t>Perché il BTP rende, per esempio, il 2 o 3% </a:t>
            </a:r>
            <a:r>
              <a:rPr lang="it-IT" altLang="it-IT" sz="2400" u="sng" dirty="0">
                <a:solidFill>
                  <a:srgbClr val="000000"/>
                </a:solidFill>
              </a:rPr>
              <a:t>in più</a:t>
            </a:r>
            <a:r>
              <a:rPr lang="it-IT" altLang="it-IT" sz="2400" dirty="0">
                <a:solidFill>
                  <a:srgbClr val="000000"/>
                </a:solidFill>
              </a:rPr>
              <a:t> del Bund?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000000"/>
                </a:solidFill>
              </a:rPr>
              <a:t>La risposta è nel concetto di </a:t>
            </a:r>
            <a:r>
              <a:rPr lang="it-IT" altLang="it-IT" sz="2400" u="sng" dirty="0">
                <a:solidFill>
                  <a:srgbClr val="000000"/>
                </a:solidFill>
              </a:rPr>
              <a:t>costo opportunità</a:t>
            </a:r>
            <a:r>
              <a:rPr lang="it-IT" altLang="it-IT" sz="2400" dirty="0">
                <a:solidFill>
                  <a:srgbClr val="000000"/>
                </a:solidFill>
              </a:rPr>
              <a:t>: un risparmiatore che intende acquistare un BTP (e quindi prestare soldi allo Stato italiano) vuole ottenere una remunerazione almeno pari a quella che otterrebbe acquistando un </a:t>
            </a:r>
            <a:r>
              <a:rPr lang="it-IT" altLang="it-IT" sz="2400" dirty="0" err="1">
                <a:solidFill>
                  <a:srgbClr val="000000"/>
                </a:solidFill>
              </a:rPr>
              <a:t>Bund</a:t>
            </a:r>
            <a:r>
              <a:rPr lang="it-IT" altLang="it-IT" sz="2400" dirty="0">
                <a:solidFill>
                  <a:srgbClr val="000000"/>
                </a:solidFill>
              </a:rPr>
              <a:t> di pari importo (e quindi prestando soldi allo Stato tedesco).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000000"/>
                </a:solidFill>
              </a:rPr>
              <a:t>Ma il BTP è anche </a:t>
            </a:r>
            <a:r>
              <a:rPr lang="it-IT" altLang="it-IT" sz="2400" u="sng" dirty="0">
                <a:solidFill>
                  <a:srgbClr val="000000"/>
                </a:solidFill>
              </a:rPr>
              <a:t>molto più rischioso</a:t>
            </a:r>
            <a:r>
              <a:rPr lang="it-IT" altLang="it-IT" sz="2400" dirty="0">
                <a:solidFill>
                  <a:srgbClr val="000000"/>
                </a:solidFill>
              </a:rPr>
              <a:t> di un </a:t>
            </a:r>
            <a:r>
              <a:rPr lang="it-IT" altLang="it-IT" sz="2400" dirty="0" err="1">
                <a:solidFill>
                  <a:srgbClr val="000000"/>
                </a:solidFill>
              </a:rPr>
              <a:t>Bund</a:t>
            </a:r>
            <a:r>
              <a:rPr lang="it-IT" altLang="it-IT" sz="2400" dirty="0">
                <a:solidFill>
                  <a:srgbClr val="000000"/>
                </a:solidFill>
              </a:rPr>
              <a:t>, nel senso che, mentre è pressoché certo che il debitore Stato tedesco ripagherà il suo debito, non lo è altrettanto per il debitore Stato italiano.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000000"/>
                </a:solidFill>
              </a:rPr>
              <a:t>Quindi il costo opportunità del rinunciare al </a:t>
            </a:r>
            <a:r>
              <a:rPr lang="it-IT" altLang="it-IT" sz="2400" dirty="0" err="1">
                <a:solidFill>
                  <a:srgbClr val="000000"/>
                </a:solidFill>
              </a:rPr>
              <a:t>Bund</a:t>
            </a:r>
            <a:r>
              <a:rPr lang="it-IT" altLang="it-IT" sz="2400" dirty="0">
                <a:solidFill>
                  <a:srgbClr val="000000"/>
                </a:solidFill>
              </a:rPr>
              <a:t> per comprare il BTP è più alto, proprio perché chi compie questa scelta si espone anche al rischio di mancato rimborso del prestito.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000000"/>
                </a:solidFill>
              </a:rPr>
              <a:t>Ecco quindi che è necessario </a:t>
            </a:r>
            <a:r>
              <a:rPr lang="it-IT" altLang="it-IT" sz="2400" u="sng" dirty="0">
                <a:solidFill>
                  <a:srgbClr val="000000"/>
                </a:solidFill>
              </a:rPr>
              <a:t>remunerare di più</a:t>
            </a:r>
            <a:r>
              <a:rPr lang="it-IT" altLang="it-IT" sz="2400" dirty="0">
                <a:solidFill>
                  <a:srgbClr val="000000"/>
                </a:solidFill>
              </a:rPr>
              <a:t> chi acquista un BTP e lo </a:t>
            </a:r>
            <a:r>
              <a:rPr lang="it-IT" altLang="it-IT" sz="2400" i="1" dirty="0">
                <a:solidFill>
                  <a:srgbClr val="000000"/>
                </a:solidFill>
              </a:rPr>
              <a:t>spread</a:t>
            </a:r>
            <a:r>
              <a:rPr lang="it-IT" altLang="it-IT" sz="2400" dirty="0">
                <a:solidFill>
                  <a:srgbClr val="000000"/>
                </a:solidFill>
              </a:rPr>
              <a:t> sarà tanto più alto quanto più elevato è il costo opportunità di tale scelta, ovvero quanto maggiore è il rischio di non rimborso. 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7" descr="A_Combo2_fc77c13a-925d-4aab-bd39-cd53861262b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25538"/>
            <a:ext cx="7488237" cy="50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8"/>
          <p:cNvSpPr txBox="1">
            <a:spLocks noChangeArrowheads="1"/>
          </p:cNvSpPr>
          <p:nvPr/>
        </p:nvSpPr>
        <p:spPr bwMode="auto">
          <a:xfrm>
            <a:off x="476250" y="260350"/>
            <a:ext cx="8194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/>
              <a:t>Prezzo di mercato BTP decennale (marzo-ottobre 2011)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20EC8016-BCE9-4824-885A-E362C78F2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84" y="296410"/>
            <a:ext cx="9144000" cy="6265179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B2623768-6EA7-4553-A943-E32368ADA477}"/>
              </a:ext>
            </a:extLst>
          </p:cNvPr>
          <p:cNvSpPr txBox="1"/>
          <p:nvPr/>
        </p:nvSpPr>
        <p:spPr>
          <a:xfrm flipH="1">
            <a:off x="3491880" y="40466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b="1" cap="small" dirty="0" err="1">
                <a:solidFill>
                  <a:srgbClr val="293285"/>
                </a:solidFill>
              </a:rPr>
              <a:t>Apr</a:t>
            </a:r>
            <a:r>
              <a:rPr lang="it-IT" sz="1800" b="1" cap="small" dirty="0">
                <a:solidFill>
                  <a:srgbClr val="293285"/>
                </a:solidFill>
              </a:rPr>
              <a:t> 2018 – Mar 2019</a:t>
            </a:r>
          </a:p>
        </p:txBody>
      </p:sp>
    </p:spTree>
    <p:extLst>
      <p:ext uri="{BB962C8B-B14F-4D97-AF65-F5344CB8AC3E}">
        <p14:creationId xmlns:p14="http://schemas.microsoft.com/office/powerpoint/2010/main" val="29711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eaLnBrk="1" hangingPunct="1"/>
            <a:r>
              <a:rPr lang="it-IT" altLang="it-IT" sz="3600"/>
              <a:t>Il valore del denaro nel tempo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9144000" cy="63246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sz="2400" dirty="0"/>
              <a:t>Come confrontare somme disponibili in diversi momenti di tempo?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Valore futuro</a:t>
            </a:r>
            <a:r>
              <a:rPr lang="it-IT" altLang="it-IT" sz="2400" dirty="0"/>
              <a:t>: somma di denaro </a:t>
            </a:r>
            <a:r>
              <a:rPr lang="it-IT" altLang="it-IT" sz="2400" i="1" dirty="0"/>
              <a:t>futuro</a:t>
            </a:r>
            <a:r>
              <a:rPr lang="it-IT" altLang="it-IT" sz="2400" dirty="0"/>
              <a:t> che può essere ottenuta a partire da una </a:t>
            </a:r>
            <a:r>
              <a:rPr lang="it-IT" altLang="it-IT" sz="2400" u="sng" dirty="0"/>
              <a:t>data</a:t>
            </a:r>
            <a:r>
              <a:rPr lang="it-IT" altLang="it-IT" sz="2400" dirty="0"/>
              <a:t> somma attuale, dato il tasso di interesse corrente.</a:t>
            </a:r>
            <a:endParaRPr lang="it-IT" altLang="it-IT" sz="24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it-IT" altLang="it-IT" sz="2400" dirty="0">
                <a:solidFill>
                  <a:schemeClr val="accent2"/>
                </a:solidFill>
              </a:rPr>
              <a:t>Se oggi ho 100 euro, di quale somma disporrò tra N anni posto che il tasso di interesse corrente è </a:t>
            </a:r>
            <a:r>
              <a:rPr lang="it-IT" altLang="it-IT" sz="2400" i="1" dirty="0">
                <a:solidFill>
                  <a:schemeClr val="accent2"/>
                </a:solidFill>
              </a:rPr>
              <a:t>r</a:t>
            </a:r>
            <a:r>
              <a:rPr lang="it-IT" altLang="it-IT" sz="2400" dirty="0">
                <a:solidFill>
                  <a:schemeClr val="accent2"/>
                </a:solidFill>
              </a:rPr>
              <a:t>?</a:t>
            </a:r>
          </a:p>
          <a:p>
            <a:pPr lvl="1" eaLnBrk="1" hangingPunct="1">
              <a:lnSpc>
                <a:spcPct val="85000"/>
              </a:lnSpc>
              <a:buFontTx/>
              <a:buNone/>
            </a:pPr>
            <a:r>
              <a:rPr lang="it-IT" altLang="it-IT" sz="2400" u="sng" dirty="0"/>
              <a:t>Risposta</a:t>
            </a:r>
            <a:r>
              <a:rPr lang="it-IT" altLang="it-IT" sz="2400" dirty="0"/>
              <a:t>: </a:t>
            </a:r>
            <a:r>
              <a:rPr lang="it-IT" altLang="it-IT" sz="2400" dirty="0">
                <a:solidFill>
                  <a:srgbClr val="FF0000"/>
                </a:solidFill>
              </a:rPr>
              <a:t>100(1+r)</a:t>
            </a:r>
            <a:r>
              <a:rPr lang="it-IT" altLang="it-IT" sz="2400" baseline="30000" dirty="0">
                <a:solidFill>
                  <a:srgbClr val="FF0000"/>
                </a:solidFill>
              </a:rPr>
              <a:t>N</a:t>
            </a:r>
            <a:r>
              <a:rPr lang="it-IT" altLang="it-IT" sz="2400" dirty="0"/>
              <a:t>  </a:t>
            </a:r>
            <a:r>
              <a:rPr lang="it-IT" altLang="it-IT" sz="2400" dirty="0">
                <a:cs typeface="Times New Roman" panose="02020603050405020304" pitchFamily="18" charset="0"/>
              </a:rPr>
              <a:t>→  valore </a:t>
            </a:r>
            <a:r>
              <a:rPr lang="it-IT" altLang="it-IT" sz="2400" i="1" dirty="0">
                <a:cs typeface="Times New Roman" panose="02020603050405020304" pitchFamily="18" charset="0"/>
              </a:rPr>
              <a:t>futuro</a:t>
            </a:r>
            <a:r>
              <a:rPr lang="it-IT" altLang="it-IT" sz="2400" dirty="0">
                <a:cs typeface="Times New Roman" panose="02020603050405020304" pitchFamily="18" charset="0"/>
              </a:rPr>
              <a:t> di €100</a:t>
            </a:r>
          </a:p>
          <a:p>
            <a:pPr lvl="1" eaLnBrk="1" hangingPunct="1">
              <a:lnSpc>
                <a:spcPct val="85000"/>
              </a:lnSpc>
              <a:buFontTx/>
              <a:buNone/>
            </a:pPr>
            <a:r>
              <a:rPr lang="it-IT" altLang="it-IT" sz="2400" dirty="0"/>
              <a:t>	… infatti dopo 1 anno avrò 100(1+r), dopo 2 anni avrò 100(1+r)(1+r) = 100(1+r)</a:t>
            </a:r>
            <a:r>
              <a:rPr lang="it-IT" altLang="it-IT" sz="2400" baseline="30000" dirty="0"/>
              <a:t>2</a:t>
            </a:r>
            <a:r>
              <a:rPr lang="it-IT" altLang="it-IT" sz="2400" dirty="0"/>
              <a:t>, dopo 3 anni avrò 100(1+r)</a:t>
            </a:r>
            <a:r>
              <a:rPr lang="it-IT" altLang="it-IT" sz="2400" baseline="30000" dirty="0"/>
              <a:t>3</a:t>
            </a:r>
            <a:r>
              <a:rPr lang="it-IT" altLang="it-IT" sz="2400" dirty="0"/>
              <a:t>, ecc.</a:t>
            </a:r>
            <a:endParaRPr lang="it-IT" altLang="it-IT" sz="2400" baseline="30000" dirty="0"/>
          </a:p>
          <a:p>
            <a:pPr eaLnBrk="1" hangingPunct="1">
              <a:lnSpc>
                <a:spcPct val="85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Valore attuale</a:t>
            </a:r>
            <a:r>
              <a:rPr lang="it-IT" altLang="it-IT" sz="2400" dirty="0"/>
              <a:t>: somma di denaro necessaria </a:t>
            </a:r>
            <a:r>
              <a:rPr lang="it-IT" altLang="it-IT" sz="2400" i="1" dirty="0"/>
              <a:t>oggi</a:t>
            </a:r>
            <a:r>
              <a:rPr lang="it-IT" altLang="it-IT" sz="2400" dirty="0"/>
              <a:t> per disporre di una </a:t>
            </a:r>
            <a:r>
              <a:rPr lang="it-IT" altLang="it-IT" sz="2400" u="sng" dirty="0"/>
              <a:t>data</a:t>
            </a:r>
            <a:r>
              <a:rPr lang="it-IT" altLang="it-IT" sz="2400" dirty="0"/>
              <a:t> somma futura, dato il tasso di interesse corrente.</a:t>
            </a:r>
          </a:p>
          <a:p>
            <a:pPr lvl="1" eaLnBrk="1" hangingPunct="1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it-IT" altLang="it-IT" sz="2400" dirty="0">
                <a:solidFill>
                  <a:schemeClr val="accent2"/>
                </a:solidFill>
              </a:rPr>
              <a:t>Quanti euro oggi corrispondono a 200 euro tra N anni? Ovvero: quanti euro, se investiti oggi al tasso di interesse corrente </a:t>
            </a:r>
            <a:r>
              <a:rPr lang="it-IT" altLang="it-IT" sz="2400" i="1" dirty="0">
                <a:solidFill>
                  <a:schemeClr val="accent2"/>
                </a:solidFill>
              </a:rPr>
              <a:t>r</a:t>
            </a:r>
            <a:r>
              <a:rPr lang="it-IT" altLang="it-IT" sz="2400" dirty="0">
                <a:solidFill>
                  <a:schemeClr val="accent2"/>
                </a:solidFill>
              </a:rPr>
              <a:t>, mi daranno 200 euro tra N anni? E’ il problema c.d. dello </a:t>
            </a:r>
            <a:r>
              <a:rPr lang="it-IT" altLang="it-IT" sz="2400" dirty="0">
                <a:solidFill>
                  <a:srgbClr val="FF0000"/>
                </a:solidFill>
              </a:rPr>
              <a:t>sconto</a:t>
            </a:r>
            <a:r>
              <a:rPr lang="it-IT" altLang="it-IT" sz="2400" dirty="0">
                <a:solidFill>
                  <a:schemeClr val="accent2"/>
                </a:solidFill>
              </a:rPr>
              <a:t>.</a:t>
            </a:r>
            <a:endParaRPr lang="it-IT" altLang="it-IT" sz="24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5000"/>
              </a:lnSpc>
              <a:buFontTx/>
              <a:buNone/>
            </a:pPr>
            <a:r>
              <a:rPr lang="it-IT" altLang="it-IT" sz="2400" u="sng" dirty="0"/>
              <a:t>Risposta</a:t>
            </a:r>
            <a:r>
              <a:rPr lang="it-IT" altLang="it-IT" sz="2400" dirty="0"/>
              <a:t>: </a:t>
            </a:r>
            <a:r>
              <a:rPr lang="it-IT" altLang="it-IT" sz="2400" dirty="0">
                <a:solidFill>
                  <a:srgbClr val="FF0000"/>
                </a:solidFill>
              </a:rPr>
              <a:t>200/(1+r)</a:t>
            </a:r>
            <a:r>
              <a:rPr lang="it-IT" altLang="it-IT" sz="2400" baseline="30000" dirty="0">
                <a:solidFill>
                  <a:srgbClr val="FF0000"/>
                </a:solidFill>
              </a:rPr>
              <a:t>N</a:t>
            </a:r>
            <a:r>
              <a:rPr lang="it-IT" altLang="it-IT" sz="2400" dirty="0"/>
              <a:t>  </a:t>
            </a:r>
            <a:r>
              <a:rPr lang="it-IT" altLang="it-IT" sz="2400" dirty="0">
                <a:cs typeface="Times New Roman" panose="02020603050405020304" pitchFamily="18" charset="0"/>
              </a:rPr>
              <a:t>→  valore </a:t>
            </a:r>
            <a:r>
              <a:rPr lang="it-IT" altLang="it-IT" sz="2400" i="1" dirty="0">
                <a:cs typeface="Times New Roman" panose="02020603050405020304" pitchFamily="18" charset="0"/>
              </a:rPr>
              <a:t>attuale</a:t>
            </a:r>
            <a:r>
              <a:rPr lang="it-IT" altLang="it-IT" sz="2400" dirty="0">
                <a:cs typeface="Times New Roman" panose="02020603050405020304" pitchFamily="18" charset="0"/>
              </a:rPr>
              <a:t> di €200</a:t>
            </a:r>
            <a:endParaRPr lang="it-IT" altLang="it-IT" sz="2400" dirty="0"/>
          </a:p>
          <a:p>
            <a:pPr lvl="1" eaLnBrk="1" hangingPunct="1">
              <a:lnSpc>
                <a:spcPct val="85000"/>
              </a:lnSpc>
              <a:buFontTx/>
              <a:buNone/>
            </a:pPr>
            <a:r>
              <a:rPr lang="it-IT" altLang="it-IT" sz="2400" dirty="0"/>
              <a:t>	… infatti se deposito oggi questa somma, dopo 1 anno essa varrà [200/(1+r)</a:t>
            </a:r>
            <a:r>
              <a:rPr lang="it-IT" altLang="it-IT" sz="2400" baseline="30000" dirty="0"/>
              <a:t>N</a:t>
            </a:r>
            <a:r>
              <a:rPr lang="it-IT" altLang="it-IT" sz="2400" dirty="0"/>
              <a:t>](1+r), dopo 2 anni varrà [200/(1+r)</a:t>
            </a:r>
            <a:r>
              <a:rPr lang="it-IT" altLang="it-IT" sz="2400" baseline="30000" dirty="0"/>
              <a:t>N</a:t>
            </a:r>
            <a:r>
              <a:rPr lang="it-IT" altLang="it-IT" sz="2400" dirty="0"/>
              <a:t>](1+r)</a:t>
            </a:r>
            <a:r>
              <a:rPr lang="it-IT" altLang="it-IT" sz="2400" baseline="30000" dirty="0"/>
              <a:t>2</a:t>
            </a:r>
            <a:r>
              <a:rPr lang="it-IT" altLang="it-IT" sz="2400" dirty="0"/>
              <a:t>, ecc., finché all’N-simo anno varrà [200/(1+r)</a:t>
            </a:r>
            <a:r>
              <a:rPr lang="it-IT" altLang="it-IT" sz="2400" baseline="30000" dirty="0"/>
              <a:t>N</a:t>
            </a:r>
            <a:r>
              <a:rPr lang="it-IT" altLang="it-IT" sz="2400" dirty="0"/>
              <a:t>](1+r)</a:t>
            </a:r>
            <a:r>
              <a:rPr lang="it-IT" altLang="it-IT" sz="2400" baseline="30000" dirty="0"/>
              <a:t>N</a:t>
            </a:r>
            <a:r>
              <a:rPr lang="it-IT" altLang="it-IT" sz="2400" dirty="0"/>
              <a:t> = 200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609600"/>
          </a:xfrm>
        </p:spPr>
        <p:txBody>
          <a:bodyPr/>
          <a:lstStyle/>
          <a:p>
            <a:pPr eaLnBrk="1" hangingPunct="1"/>
            <a:r>
              <a:rPr lang="it-IT" altLang="it-IT" sz="3600"/>
              <a:t>Rischio, rendimento e diversificazione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6092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In generale, le decisioni di risparmio ed investimento avvengono in condizioni di </a:t>
            </a:r>
            <a:r>
              <a:rPr lang="it-IT" altLang="it-IT" sz="2400" dirty="0">
                <a:solidFill>
                  <a:srgbClr val="FF0000"/>
                </a:solidFill>
              </a:rPr>
              <a:t>incertezza</a:t>
            </a:r>
            <a:r>
              <a:rPr lang="it-IT" altLang="it-IT" sz="2400" dirty="0"/>
              <a:t>: il futuro è sempre almeno in parte ignoto.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Rendimento</a:t>
            </a:r>
            <a:r>
              <a:rPr lang="it-IT" altLang="it-IT" sz="2400" dirty="0"/>
              <a:t>: guadagno ottenuto (o atteso) da un certo investimento.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Il rischio di un investimento (p.e. un titolo) o di un insieme di investimenti (c.d. </a:t>
            </a:r>
            <a:r>
              <a:rPr lang="it-IT" altLang="it-IT" sz="2400" u="sng" dirty="0"/>
              <a:t>portafoglio</a:t>
            </a:r>
            <a:r>
              <a:rPr lang="it-IT" altLang="it-IT" sz="2400" dirty="0"/>
              <a:t>) è misurato dalla </a:t>
            </a:r>
            <a:r>
              <a:rPr lang="it-IT" altLang="it-IT" sz="2400" dirty="0">
                <a:solidFill>
                  <a:srgbClr val="FF0000"/>
                </a:solidFill>
              </a:rPr>
              <a:t>deviazione standard</a:t>
            </a:r>
            <a:r>
              <a:rPr lang="it-IT" altLang="it-IT" sz="2400" dirty="0"/>
              <a:t>, ovvero dalla volatilità del rendimento attorno alla media.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Tra rischio e rendimento esiste una </a:t>
            </a:r>
            <a:r>
              <a:rPr lang="it-IT" altLang="it-IT" sz="2400" u="sng" dirty="0"/>
              <a:t>relazione diretta</a:t>
            </a:r>
            <a:r>
              <a:rPr lang="it-IT" altLang="it-IT" sz="2400" dirty="0"/>
              <a:t>: gli investimenti che rendono di più sono anche più rischiosi, e viceversa.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/>
              <a:t>Ogni individuo avrà una </a:t>
            </a:r>
            <a:r>
              <a:rPr lang="it-IT" altLang="it-IT" sz="2400" u="sng" dirty="0"/>
              <a:t>combinazione preferita</a:t>
            </a:r>
            <a:r>
              <a:rPr lang="it-IT" altLang="it-IT" sz="2400" dirty="0"/>
              <a:t> di rischio e rendimento.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Rischio idiosincratico</a:t>
            </a:r>
            <a:r>
              <a:rPr lang="it-IT" altLang="it-IT" sz="2400" dirty="0"/>
              <a:t>: rischio del singolo individuo o investimento.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Rischio aggregato</a:t>
            </a:r>
            <a:r>
              <a:rPr lang="it-IT" altLang="it-IT" sz="2400" dirty="0"/>
              <a:t>: rischio a cui sono esposti tutti gli agenti economici e/o tutti gli investimenti simultaneamente.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Diversificazione</a:t>
            </a:r>
            <a:r>
              <a:rPr lang="it-IT" altLang="it-IT" sz="2400" dirty="0"/>
              <a:t>: riduzione del rischio ottenuta sostituendo ad un rischio unico molti rischi più piccoli, </a:t>
            </a:r>
            <a:r>
              <a:rPr lang="it-IT" altLang="it-IT" sz="2400" u="sng" dirty="0"/>
              <a:t>non correlati</a:t>
            </a:r>
            <a:r>
              <a:rPr lang="it-IT" altLang="it-IT" sz="2400" dirty="0"/>
              <a:t> tra loro.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2400" dirty="0"/>
              <a:t>“Non mettere mai tutte le uova in un unico paniere!”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Il rischio non può essere eliminato del tutto: diversificando si può infatti eliminare il rischio idiosincratico, ma non quello aggregato (cioè legato all’andamento dell’economia nel suo complesso).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Line 2"/>
          <p:cNvSpPr>
            <a:spLocks noChangeShapeType="1"/>
          </p:cNvSpPr>
          <p:nvPr/>
        </p:nvSpPr>
        <p:spPr bwMode="auto">
          <a:xfrm>
            <a:off x="609600" y="17526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71" name="Line 3"/>
          <p:cNvSpPr>
            <a:spLocks noChangeShapeType="1"/>
          </p:cNvSpPr>
          <p:nvPr/>
        </p:nvSpPr>
        <p:spPr bwMode="auto">
          <a:xfrm>
            <a:off x="609600" y="525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72" name="Arc 5"/>
          <p:cNvSpPr>
            <a:spLocks/>
          </p:cNvSpPr>
          <p:nvPr/>
        </p:nvSpPr>
        <p:spPr bwMode="auto">
          <a:xfrm flipH="1" flipV="1">
            <a:off x="762000" y="2057400"/>
            <a:ext cx="2868613" cy="2133600"/>
          </a:xfrm>
          <a:custGeom>
            <a:avLst/>
            <a:gdLst>
              <a:gd name="T0" fmla="*/ 0 w 21972"/>
              <a:gd name="T1" fmla="*/ 285276643 h 21600"/>
              <a:gd name="T2" fmla="*/ 2147483646 w 21972"/>
              <a:gd name="T3" fmla="*/ 2147483646 h 21600"/>
              <a:gd name="T4" fmla="*/ 2147483646 w 21972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72" h="21600" fill="none" extrusionOk="0">
                <a:moveTo>
                  <a:pt x="0" y="3"/>
                </a:moveTo>
                <a:cubicBezTo>
                  <a:pt x="123" y="1"/>
                  <a:pt x="247" y="0"/>
                  <a:pt x="372" y="0"/>
                </a:cubicBezTo>
                <a:cubicBezTo>
                  <a:pt x="12301" y="0"/>
                  <a:pt x="21972" y="9670"/>
                  <a:pt x="21972" y="21600"/>
                </a:cubicBezTo>
              </a:path>
              <a:path w="21972" h="21600" stroke="0" extrusionOk="0">
                <a:moveTo>
                  <a:pt x="0" y="3"/>
                </a:moveTo>
                <a:cubicBezTo>
                  <a:pt x="123" y="1"/>
                  <a:pt x="247" y="0"/>
                  <a:pt x="372" y="0"/>
                </a:cubicBezTo>
                <a:cubicBezTo>
                  <a:pt x="12301" y="0"/>
                  <a:pt x="21972" y="9670"/>
                  <a:pt x="21972" y="21600"/>
                </a:cubicBezTo>
                <a:lnTo>
                  <a:pt x="372" y="21600"/>
                </a:lnTo>
                <a:lnTo>
                  <a:pt x="0" y="3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8373" name="Line 6"/>
          <p:cNvSpPr>
            <a:spLocks noChangeShapeType="1"/>
          </p:cNvSpPr>
          <p:nvPr/>
        </p:nvSpPr>
        <p:spPr bwMode="auto">
          <a:xfrm>
            <a:off x="609600" y="4191000"/>
            <a:ext cx="3314700" cy="30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47" name="AutoShape 7"/>
          <p:cNvSpPr>
            <a:spLocks/>
          </p:cNvSpPr>
          <p:nvPr/>
        </p:nvSpPr>
        <p:spPr bwMode="auto">
          <a:xfrm>
            <a:off x="3352800" y="2057400"/>
            <a:ext cx="533400" cy="2057400"/>
          </a:xfrm>
          <a:prstGeom prst="rightBrace">
            <a:avLst>
              <a:gd name="adj1" fmla="val 32143"/>
              <a:gd name="adj2" fmla="val 50000"/>
            </a:avLst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>
            <a:off x="3581400" y="42672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708400" y="2781300"/>
            <a:ext cx="1504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b="1"/>
              <a:t>rischio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b="1"/>
              <a:t>idiosincratico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702050" y="4343400"/>
            <a:ext cx="1149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b="1"/>
              <a:t>rischio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b="1"/>
              <a:t>aggregato</a:t>
            </a:r>
          </a:p>
        </p:txBody>
      </p:sp>
      <p:sp>
        <p:nvSpPr>
          <p:cNvPr id="58378" name="Text Box 11"/>
          <p:cNvSpPr txBox="1">
            <a:spLocks noChangeArrowheads="1"/>
          </p:cNvSpPr>
          <p:nvPr/>
        </p:nvSpPr>
        <p:spPr bwMode="auto">
          <a:xfrm>
            <a:off x="60325" y="1204913"/>
            <a:ext cx="11620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Deviazione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standard</a:t>
            </a:r>
          </a:p>
        </p:txBody>
      </p:sp>
      <p:sp>
        <p:nvSpPr>
          <p:cNvPr id="58379" name="Text Box 12"/>
          <p:cNvSpPr txBox="1">
            <a:spLocks noChangeArrowheads="1"/>
          </p:cNvSpPr>
          <p:nvPr/>
        </p:nvSpPr>
        <p:spPr bwMode="auto">
          <a:xfrm>
            <a:off x="3962400" y="5181600"/>
            <a:ext cx="8509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Numero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di titoli</a:t>
            </a:r>
          </a:p>
        </p:txBody>
      </p:sp>
      <p:sp>
        <p:nvSpPr>
          <p:cNvPr id="58380" name="Text Box 13"/>
          <p:cNvSpPr txBox="1">
            <a:spLocks noChangeArrowheads="1"/>
          </p:cNvSpPr>
          <p:nvPr/>
        </p:nvSpPr>
        <p:spPr bwMode="auto">
          <a:xfrm>
            <a:off x="152400" y="4038600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ds*</a:t>
            </a:r>
          </a:p>
        </p:txBody>
      </p:sp>
      <p:sp>
        <p:nvSpPr>
          <p:cNvPr id="58381" name="Line 14"/>
          <p:cNvSpPr>
            <a:spLocks noChangeShapeType="1"/>
          </p:cNvSpPr>
          <p:nvPr/>
        </p:nvSpPr>
        <p:spPr bwMode="auto">
          <a:xfrm>
            <a:off x="762000" y="2133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82" name="Line 15"/>
          <p:cNvSpPr>
            <a:spLocks noChangeShapeType="1"/>
          </p:cNvSpPr>
          <p:nvPr/>
        </p:nvSpPr>
        <p:spPr bwMode="auto">
          <a:xfrm>
            <a:off x="3429000" y="4191000"/>
            <a:ext cx="0" cy="1066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83" name="Text Box 16"/>
          <p:cNvSpPr txBox="1">
            <a:spLocks noChangeArrowheads="1"/>
          </p:cNvSpPr>
          <p:nvPr/>
        </p:nvSpPr>
        <p:spPr bwMode="auto">
          <a:xfrm>
            <a:off x="609600" y="52578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1</a:t>
            </a:r>
          </a:p>
        </p:txBody>
      </p:sp>
      <p:sp>
        <p:nvSpPr>
          <p:cNvPr id="58384" name="Text Box 17"/>
          <p:cNvSpPr txBox="1">
            <a:spLocks noChangeArrowheads="1"/>
          </p:cNvSpPr>
          <p:nvPr/>
        </p:nvSpPr>
        <p:spPr bwMode="auto">
          <a:xfrm>
            <a:off x="3276600" y="5257800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40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>
            <a:off x="611188" y="2060575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86" name="Line 19"/>
          <p:cNvSpPr>
            <a:spLocks noChangeShapeType="1"/>
          </p:cNvSpPr>
          <p:nvPr/>
        </p:nvSpPr>
        <p:spPr bwMode="auto">
          <a:xfrm flipV="1">
            <a:off x="5638800" y="14478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87" name="Line 20"/>
          <p:cNvSpPr>
            <a:spLocks noChangeShapeType="1"/>
          </p:cNvSpPr>
          <p:nvPr/>
        </p:nvSpPr>
        <p:spPr bwMode="auto">
          <a:xfrm>
            <a:off x="5638800" y="5562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88" name="Line 21"/>
          <p:cNvSpPr>
            <a:spLocks noChangeShapeType="1"/>
          </p:cNvSpPr>
          <p:nvPr/>
        </p:nvSpPr>
        <p:spPr bwMode="auto">
          <a:xfrm flipV="1">
            <a:off x="5638800" y="2514600"/>
            <a:ext cx="3352800" cy="1600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89" name="Text Box 22"/>
          <p:cNvSpPr txBox="1">
            <a:spLocks noChangeArrowheads="1"/>
          </p:cNvSpPr>
          <p:nvPr/>
        </p:nvSpPr>
        <p:spPr bwMode="auto">
          <a:xfrm>
            <a:off x="4648200" y="1066800"/>
            <a:ext cx="11795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Rendimento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% annuo</a:t>
            </a:r>
          </a:p>
        </p:txBody>
      </p:sp>
      <p:sp>
        <p:nvSpPr>
          <p:cNvPr id="58390" name="Text Box 23"/>
          <p:cNvSpPr txBox="1">
            <a:spLocks noChangeArrowheads="1"/>
          </p:cNvSpPr>
          <p:nvPr/>
        </p:nvSpPr>
        <p:spPr bwMode="auto">
          <a:xfrm>
            <a:off x="8269288" y="5562600"/>
            <a:ext cx="8747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Deviaz.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standard</a:t>
            </a:r>
          </a:p>
        </p:txBody>
      </p:sp>
      <p:sp>
        <p:nvSpPr>
          <p:cNvPr id="58391" name="Text Box 24"/>
          <p:cNvSpPr txBox="1">
            <a:spLocks noChangeArrowheads="1"/>
          </p:cNvSpPr>
          <p:nvPr/>
        </p:nvSpPr>
        <p:spPr bwMode="auto">
          <a:xfrm>
            <a:off x="6096000" y="54864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5</a:t>
            </a:r>
          </a:p>
        </p:txBody>
      </p:sp>
      <p:sp>
        <p:nvSpPr>
          <p:cNvPr id="58392" name="Text Box 25"/>
          <p:cNvSpPr txBox="1">
            <a:spLocks noChangeArrowheads="1"/>
          </p:cNvSpPr>
          <p:nvPr/>
        </p:nvSpPr>
        <p:spPr bwMode="auto">
          <a:xfrm>
            <a:off x="6629400" y="5486400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10</a:t>
            </a:r>
          </a:p>
        </p:txBody>
      </p:sp>
      <p:sp>
        <p:nvSpPr>
          <p:cNvPr id="58393" name="Text Box 26"/>
          <p:cNvSpPr txBox="1">
            <a:spLocks noChangeArrowheads="1"/>
          </p:cNvSpPr>
          <p:nvPr/>
        </p:nvSpPr>
        <p:spPr bwMode="auto">
          <a:xfrm>
            <a:off x="7239000" y="5486400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15</a:t>
            </a:r>
          </a:p>
        </p:txBody>
      </p:sp>
      <p:sp>
        <p:nvSpPr>
          <p:cNvPr id="58394" name="Text Box 27"/>
          <p:cNvSpPr txBox="1">
            <a:spLocks noChangeArrowheads="1"/>
          </p:cNvSpPr>
          <p:nvPr/>
        </p:nvSpPr>
        <p:spPr bwMode="auto">
          <a:xfrm>
            <a:off x="7772400" y="5486400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20</a:t>
            </a:r>
          </a:p>
        </p:txBody>
      </p:sp>
      <p:sp>
        <p:nvSpPr>
          <p:cNvPr id="58395" name="Text Box 28"/>
          <p:cNvSpPr txBox="1">
            <a:spLocks noChangeArrowheads="1"/>
          </p:cNvSpPr>
          <p:nvPr/>
        </p:nvSpPr>
        <p:spPr bwMode="auto">
          <a:xfrm>
            <a:off x="5257800" y="39624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3.2</a:t>
            </a:r>
          </a:p>
        </p:txBody>
      </p:sp>
      <p:sp>
        <p:nvSpPr>
          <p:cNvPr id="58396" name="Text Box 29"/>
          <p:cNvSpPr txBox="1">
            <a:spLocks noChangeArrowheads="1"/>
          </p:cNvSpPr>
          <p:nvPr/>
        </p:nvSpPr>
        <p:spPr bwMode="auto">
          <a:xfrm>
            <a:off x="5257800" y="34290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4.8</a:t>
            </a:r>
          </a:p>
        </p:txBody>
      </p:sp>
      <p:sp>
        <p:nvSpPr>
          <p:cNvPr id="58397" name="Text Box 30"/>
          <p:cNvSpPr txBox="1">
            <a:spLocks noChangeArrowheads="1"/>
          </p:cNvSpPr>
          <p:nvPr/>
        </p:nvSpPr>
        <p:spPr bwMode="auto">
          <a:xfrm>
            <a:off x="5181600" y="31242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5.6</a:t>
            </a:r>
          </a:p>
        </p:txBody>
      </p:sp>
      <p:sp>
        <p:nvSpPr>
          <p:cNvPr id="58398" name="Text Box 31"/>
          <p:cNvSpPr txBox="1">
            <a:spLocks noChangeArrowheads="1"/>
          </p:cNvSpPr>
          <p:nvPr/>
        </p:nvSpPr>
        <p:spPr bwMode="auto">
          <a:xfrm>
            <a:off x="5257800" y="28194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6.5</a:t>
            </a:r>
          </a:p>
        </p:txBody>
      </p:sp>
      <p:sp>
        <p:nvSpPr>
          <p:cNvPr id="58399" name="Line 32"/>
          <p:cNvSpPr>
            <a:spLocks noChangeShapeType="1"/>
          </p:cNvSpPr>
          <p:nvPr/>
        </p:nvSpPr>
        <p:spPr bwMode="auto">
          <a:xfrm>
            <a:off x="8001000" y="2971800"/>
            <a:ext cx="0" cy="2590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0" name="Line 33"/>
          <p:cNvSpPr>
            <a:spLocks noChangeShapeType="1"/>
          </p:cNvSpPr>
          <p:nvPr/>
        </p:nvSpPr>
        <p:spPr bwMode="auto">
          <a:xfrm>
            <a:off x="5638800" y="2971800"/>
            <a:ext cx="2362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1" name="Line 36"/>
          <p:cNvSpPr>
            <a:spLocks noChangeShapeType="1"/>
          </p:cNvSpPr>
          <p:nvPr/>
        </p:nvSpPr>
        <p:spPr bwMode="auto">
          <a:xfrm flipV="1">
            <a:off x="7391400" y="3276600"/>
            <a:ext cx="0" cy="2286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2" name="Line 37"/>
          <p:cNvSpPr>
            <a:spLocks noChangeShapeType="1"/>
          </p:cNvSpPr>
          <p:nvPr/>
        </p:nvSpPr>
        <p:spPr bwMode="auto">
          <a:xfrm>
            <a:off x="5638800" y="3276600"/>
            <a:ext cx="1752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3" name="Line 38"/>
          <p:cNvSpPr>
            <a:spLocks noChangeShapeType="1"/>
          </p:cNvSpPr>
          <p:nvPr/>
        </p:nvSpPr>
        <p:spPr bwMode="auto">
          <a:xfrm>
            <a:off x="6781800" y="3581400"/>
            <a:ext cx="0" cy="1981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4" name="Line 40"/>
          <p:cNvSpPr>
            <a:spLocks noChangeShapeType="1"/>
          </p:cNvSpPr>
          <p:nvPr/>
        </p:nvSpPr>
        <p:spPr bwMode="auto">
          <a:xfrm>
            <a:off x="5638800" y="3581400"/>
            <a:ext cx="1143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5" name="Line 41"/>
          <p:cNvSpPr>
            <a:spLocks noChangeShapeType="1"/>
          </p:cNvSpPr>
          <p:nvPr/>
        </p:nvSpPr>
        <p:spPr bwMode="auto">
          <a:xfrm flipV="1">
            <a:off x="6248400" y="3810000"/>
            <a:ext cx="0" cy="1752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6" name="Line 42"/>
          <p:cNvSpPr>
            <a:spLocks noChangeShapeType="1"/>
          </p:cNvSpPr>
          <p:nvPr/>
        </p:nvSpPr>
        <p:spPr bwMode="auto">
          <a:xfrm flipH="1">
            <a:off x="5638800" y="3810000"/>
            <a:ext cx="60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07" name="Text Box 43"/>
          <p:cNvSpPr txBox="1">
            <a:spLocks noChangeArrowheads="1"/>
          </p:cNvSpPr>
          <p:nvPr/>
        </p:nvSpPr>
        <p:spPr bwMode="auto">
          <a:xfrm>
            <a:off x="5257800" y="36576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4</a:t>
            </a:r>
          </a:p>
        </p:txBody>
      </p:sp>
      <p:sp>
        <p:nvSpPr>
          <p:cNvPr id="58408" name="Text Box 44"/>
          <p:cNvSpPr txBox="1">
            <a:spLocks noChangeArrowheads="1"/>
          </p:cNvSpPr>
          <p:nvPr/>
        </p:nvSpPr>
        <p:spPr bwMode="auto">
          <a:xfrm>
            <a:off x="5181600" y="19050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9</a:t>
            </a:r>
          </a:p>
        </p:txBody>
      </p:sp>
      <p:sp>
        <p:nvSpPr>
          <p:cNvPr id="58409" name="Line 45"/>
          <p:cNvSpPr>
            <a:spLocks noChangeShapeType="1"/>
          </p:cNvSpPr>
          <p:nvPr/>
        </p:nvSpPr>
        <p:spPr bwMode="auto">
          <a:xfrm>
            <a:off x="5638800" y="2057400"/>
            <a:ext cx="3276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10" name="Text Box 46"/>
          <p:cNvSpPr txBox="1">
            <a:spLocks noChangeArrowheads="1"/>
          </p:cNvSpPr>
          <p:nvPr/>
        </p:nvSpPr>
        <p:spPr bwMode="auto">
          <a:xfrm>
            <a:off x="4716463" y="333375"/>
            <a:ext cx="4278312" cy="519113"/>
          </a:xfrm>
          <a:prstGeom prst="rect">
            <a:avLst/>
          </a:prstGeom>
          <a:solidFill>
            <a:schemeClr val="bg2">
              <a:lumMod val="75000"/>
              <a:alpha val="25098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Rapporto rischio/rendimento</a:t>
            </a:r>
          </a:p>
        </p:txBody>
      </p:sp>
      <p:sp>
        <p:nvSpPr>
          <p:cNvPr id="58411" name="Text Box 47"/>
          <p:cNvSpPr txBox="1">
            <a:spLocks noChangeArrowheads="1"/>
          </p:cNvSpPr>
          <p:nvPr/>
        </p:nvSpPr>
        <p:spPr bwMode="auto">
          <a:xfrm>
            <a:off x="179388" y="333375"/>
            <a:ext cx="4108450" cy="519113"/>
          </a:xfrm>
          <a:prstGeom prst="rect">
            <a:avLst/>
          </a:prstGeom>
          <a:solidFill>
            <a:schemeClr val="bg2">
              <a:lumMod val="75000"/>
              <a:alpha val="25098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Diversificazione del rischio</a:t>
            </a:r>
          </a:p>
        </p:txBody>
      </p:sp>
      <p:sp>
        <p:nvSpPr>
          <p:cNvPr id="58412" name="Text Box 48"/>
          <p:cNvSpPr txBox="1">
            <a:spLocks noChangeArrowheads="1"/>
          </p:cNvSpPr>
          <p:nvPr/>
        </p:nvSpPr>
        <p:spPr bwMode="auto">
          <a:xfrm>
            <a:off x="4787900" y="6172200"/>
            <a:ext cx="4410075" cy="581025"/>
          </a:xfrm>
          <a:prstGeom prst="rect">
            <a:avLst/>
          </a:prstGeom>
          <a:solidFill>
            <a:schemeClr val="bg2">
              <a:lumMod val="75000"/>
              <a:alpha val="25098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dirty="0" err="1"/>
              <a:t>N.b.</a:t>
            </a:r>
            <a:r>
              <a:rPr lang="it-IT" altLang="it-IT" sz="1600" dirty="0"/>
              <a:t>: la pendenza della linea blu esprime il </a:t>
            </a:r>
            <a:r>
              <a:rPr lang="it-IT" altLang="it-IT" sz="1600" u="sng" dirty="0"/>
              <a:t>tasso di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u="sng" dirty="0"/>
              <a:t>sostituzione di mercato</a:t>
            </a:r>
            <a:r>
              <a:rPr lang="it-IT" altLang="it-IT" sz="1600" dirty="0"/>
              <a:t> tra rischio e rendimento</a:t>
            </a:r>
          </a:p>
        </p:txBody>
      </p:sp>
      <p:sp>
        <p:nvSpPr>
          <p:cNvPr id="58413" name="Text Box 50"/>
          <p:cNvSpPr txBox="1">
            <a:spLocks noChangeArrowheads="1"/>
          </p:cNvSpPr>
          <p:nvPr/>
        </p:nvSpPr>
        <p:spPr bwMode="auto">
          <a:xfrm>
            <a:off x="212725" y="39274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2400"/>
          </a:p>
        </p:txBody>
      </p:sp>
      <p:sp>
        <p:nvSpPr>
          <p:cNvPr id="58414" name="Text Box 52"/>
          <p:cNvSpPr txBox="1">
            <a:spLocks noChangeArrowheads="1"/>
          </p:cNvSpPr>
          <p:nvPr/>
        </p:nvSpPr>
        <p:spPr bwMode="auto">
          <a:xfrm>
            <a:off x="0" y="1905000"/>
            <a:ext cx="692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ds</a:t>
            </a:r>
            <a:r>
              <a:rPr lang="it-IT" altLang="it-IT" sz="1600" baseline="-25000"/>
              <a:t>MAX</a:t>
            </a:r>
          </a:p>
        </p:txBody>
      </p:sp>
      <p:sp>
        <p:nvSpPr>
          <p:cNvPr id="58415" name="Line 53"/>
          <p:cNvSpPr>
            <a:spLocks noChangeShapeType="1"/>
          </p:cNvSpPr>
          <p:nvPr/>
        </p:nvSpPr>
        <p:spPr bwMode="auto">
          <a:xfrm>
            <a:off x="1600200" y="35814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416" name="Text Box 54"/>
          <p:cNvSpPr txBox="1">
            <a:spLocks noChangeArrowheads="1"/>
          </p:cNvSpPr>
          <p:nvPr/>
        </p:nvSpPr>
        <p:spPr bwMode="auto">
          <a:xfrm>
            <a:off x="1371600" y="5257800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15</a:t>
            </a:r>
          </a:p>
        </p:txBody>
      </p:sp>
      <p:sp>
        <p:nvSpPr>
          <p:cNvPr id="58417" name="Text Box 55"/>
          <p:cNvSpPr txBox="1">
            <a:spLocks noChangeArrowheads="1"/>
          </p:cNvSpPr>
          <p:nvPr/>
        </p:nvSpPr>
        <p:spPr bwMode="auto">
          <a:xfrm>
            <a:off x="5486400" y="54864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48" grpId="0" animBg="1"/>
      <p:bldP spid="10249" grpId="0"/>
      <p:bldP spid="102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/>
              <a:t>Le due formule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981200"/>
            <a:ext cx="8568952" cy="3320008"/>
          </a:xfrm>
        </p:spPr>
        <p:txBody>
          <a:bodyPr/>
          <a:lstStyle/>
          <a:p>
            <a:r>
              <a:rPr lang="it-IT" dirty="0"/>
              <a:t>Valore futuro: </a:t>
            </a:r>
            <a:r>
              <a:rPr lang="it-IT" altLang="it-IT" dirty="0">
                <a:solidFill>
                  <a:srgbClr val="FF0000"/>
                </a:solidFill>
              </a:rPr>
              <a:t>X(1+</a:t>
            </a:r>
            <a:r>
              <a:rPr lang="it-IT" altLang="it-IT" i="1" dirty="0">
                <a:solidFill>
                  <a:srgbClr val="FF0000"/>
                </a:solidFill>
              </a:rPr>
              <a:t>r</a:t>
            </a:r>
            <a:r>
              <a:rPr lang="it-IT" altLang="it-IT" dirty="0">
                <a:solidFill>
                  <a:srgbClr val="FF0000"/>
                </a:solidFill>
              </a:rPr>
              <a:t>)</a:t>
            </a:r>
            <a:r>
              <a:rPr lang="it-IT" altLang="it-IT" baseline="30000" dirty="0">
                <a:solidFill>
                  <a:srgbClr val="FF0000"/>
                </a:solidFill>
              </a:rPr>
              <a:t>N</a:t>
            </a:r>
          </a:p>
          <a:p>
            <a:pPr lvl="1"/>
            <a:r>
              <a:rPr lang="it-IT" dirty="0"/>
              <a:t>Quanto varrà tra N anni la somma X che ho oggi, dato il tasso di interesse </a:t>
            </a:r>
            <a:r>
              <a:rPr lang="it-IT" i="1" dirty="0"/>
              <a:t>r</a:t>
            </a:r>
            <a:r>
              <a:rPr lang="it-IT" dirty="0"/>
              <a:t>.</a:t>
            </a:r>
          </a:p>
          <a:p>
            <a:r>
              <a:rPr lang="it-IT" dirty="0"/>
              <a:t>Valore attuale: </a:t>
            </a:r>
            <a:r>
              <a:rPr lang="it-IT" altLang="it-IT" dirty="0">
                <a:solidFill>
                  <a:srgbClr val="FF0000"/>
                </a:solidFill>
              </a:rPr>
              <a:t>X/(1+r)</a:t>
            </a:r>
            <a:r>
              <a:rPr lang="it-IT" altLang="it-IT" baseline="30000" dirty="0">
                <a:solidFill>
                  <a:srgbClr val="FF0000"/>
                </a:solidFill>
              </a:rPr>
              <a:t>N</a:t>
            </a:r>
            <a:r>
              <a:rPr lang="it-IT" altLang="it-IT" dirty="0"/>
              <a:t> </a:t>
            </a:r>
          </a:p>
          <a:p>
            <a:pPr lvl="1"/>
            <a:r>
              <a:rPr lang="it-IT" altLang="it-IT" dirty="0"/>
              <a:t>Quanto vale oggi la somma X che avrò tra N anni, dato il tasso </a:t>
            </a:r>
            <a:r>
              <a:rPr lang="it-IT" altLang="it-IT" i="1" dirty="0"/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281203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1928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Quindi, la risposta alla domanda “è meglio avere 100 euro oggi o 200 tra N anni?” dipende sia da N che da </a:t>
            </a:r>
            <a:r>
              <a:rPr lang="it-IT" altLang="it-IT" sz="2400" i="1" dirty="0"/>
              <a:t>r</a:t>
            </a:r>
            <a:r>
              <a:rPr lang="it-IT" altLang="it-IT" sz="2400" dirty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Se r = 5%, il valore attuale di 200 euro disponibili tra N = 10 anni è pari a 123 euro, quindi maggiore dei 100 euro oggi.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Se invece r = 8%, il valore attuale degli stessi 200 euro disponibili tra 10 anni scende a 93 euro, quindi minore dei 100 euro oggi.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La regola è</a:t>
            </a:r>
            <a:r>
              <a:rPr lang="it-IT" altLang="it-IT" sz="2400" dirty="0"/>
              <a:t>: tanto maggiore è il tasso di interesse corrente e…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it-IT" altLang="it-IT" sz="2400" dirty="0"/>
              <a:t>tanto </a:t>
            </a:r>
            <a:r>
              <a:rPr lang="it-IT" altLang="it-IT" sz="2400" u="sng" dirty="0"/>
              <a:t>maggiore</a:t>
            </a:r>
            <a:r>
              <a:rPr lang="it-IT" altLang="it-IT" sz="2400" dirty="0"/>
              <a:t> è il valore futuro di una </a:t>
            </a:r>
            <a:r>
              <a:rPr lang="it-IT" altLang="it-IT" sz="2400" u="sng" dirty="0"/>
              <a:t>somma attuale</a:t>
            </a:r>
            <a:r>
              <a:rPr lang="it-IT" altLang="it-IT" sz="2400" dirty="0"/>
              <a:t>; 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it-IT" altLang="it-IT" sz="2400" dirty="0"/>
              <a:t>tanto </a:t>
            </a:r>
            <a:r>
              <a:rPr lang="it-IT" altLang="it-IT" sz="2400" u="sng" dirty="0"/>
              <a:t>minore</a:t>
            </a:r>
            <a:r>
              <a:rPr lang="it-IT" altLang="it-IT" sz="2400" dirty="0"/>
              <a:t> (= tanto più scontato) è il valore attuale di una data </a:t>
            </a:r>
            <a:r>
              <a:rPr lang="it-IT" altLang="it-IT" sz="2400" u="sng" dirty="0"/>
              <a:t>somma futura</a:t>
            </a:r>
            <a:r>
              <a:rPr lang="it-IT" altLang="it-IT" sz="24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Il problema di confrontare il valore di somme disponibili in diversi istanti di tempo ha numerose applicazioni, in particolare nel campo delle </a:t>
            </a:r>
            <a:r>
              <a:rPr lang="it-IT" altLang="it-IT" sz="2400" dirty="0">
                <a:solidFill>
                  <a:srgbClr val="FF0000"/>
                </a:solidFill>
              </a:rPr>
              <a:t>decisioni di risparmio e di investimento</a:t>
            </a:r>
            <a:r>
              <a:rPr lang="it-IT" altLang="it-IT" sz="2400" dirty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P.e. qualsiasi decisione di investimento di un’impresa implica il sostenimento di un costo (= la rinuncia ad una somma di denaro oggi) in vista di un maggior ricavo futuro (= l’ottenimento di una somma di denaro tra N anni).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08720"/>
          </a:xfrm>
        </p:spPr>
        <p:txBody>
          <a:bodyPr/>
          <a:lstStyle/>
          <a:p>
            <a:r>
              <a:rPr lang="it-IT" altLang="it-IT" sz="3600" dirty="0"/>
              <a:t>Il valore di un asset o titolo di credito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40060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it-IT" altLang="it-IT" sz="2800" dirty="0"/>
              <a:t>Con le formule precedenti possiamo calcolare quale dovrebbe essere il </a:t>
            </a:r>
            <a:r>
              <a:rPr lang="it-IT" altLang="it-IT" sz="2800" dirty="0">
                <a:solidFill>
                  <a:srgbClr val="FF0000"/>
                </a:solidFill>
              </a:rPr>
              <a:t>valore di mercato</a:t>
            </a:r>
            <a:r>
              <a:rPr lang="it-IT" altLang="it-IT" sz="2800" dirty="0"/>
              <a:t> (= valore attuale) di un </a:t>
            </a:r>
            <a:r>
              <a:rPr lang="it-IT" altLang="it-IT" sz="2800" i="1" dirty="0"/>
              <a:t>asset</a:t>
            </a:r>
            <a:r>
              <a:rPr lang="it-IT" altLang="it-IT" sz="2800" dirty="0"/>
              <a:t> o titolo di credito.</a:t>
            </a:r>
          </a:p>
          <a:p>
            <a:pPr lvl="1">
              <a:lnSpc>
                <a:spcPts val="2800"/>
              </a:lnSpc>
            </a:pPr>
            <a:r>
              <a:rPr lang="it-IT" altLang="it-IT" sz="2400" i="1" dirty="0"/>
              <a:t>Asset</a:t>
            </a:r>
            <a:r>
              <a:rPr lang="it-IT" altLang="it-IT" sz="2400" dirty="0"/>
              <a:t>: qualsiasi «cosa» in grado di generare benefici in futuro.</a:t>
            </a:r>
          </a:p>
          <a:p>
            <a:pPr>
              <a:lnSpc>
                <a:spcPts val="2800"/>
              </a:lnSpc>
            </a:pPr>
            <a:r>
              <a:rPr lang="it-IT" altLang="it-IT" sz="2800" dirty="0"/>
              <a:t>Per esempio quanto vale </a:t>
            </a:r>
            <a:r>
              <a:rPr lang="it-IT" altLang="it-IT" sz="2800" u="sng" dirty="0"/>
              <a:t>oggi</a:t>
            </a:r>
            <a:r>
              <a:rPr lang="it-IT" altLang="it-IT" sz="2800" dirty="0"/>
              <a:t> un titolo che mi dà diritto ad incassare X tra N anni?</a:t>
            </a:r>
          </a:p>
          <a:p>
            <a:pPr lvl="1">
              <a:lnSpc>
                <a:spcPts val="2800"/>
              </a:lnSpc>
            </a:pPr>
            <a:r>
              <a:rPr lang="it-IT" altLang="it-IT" sz="2400" dirty="0"/>
              <a:t>X è detto «valore nominale» del titolo.</a:t>
            </a:r>
          </a:p>
          <a:p>
            <a:pPr>
              <a:lnSpc>
                <a:spcPts val="2800"/>
              </a:lnSpc>
            </a:pPr>
            <a:r>
              <a:rPr lang="it-IT" altLang="it-IT" sz="2800" dirty="0"/>
              <a:t>Se un titolo frutterà tra N anni la somma X, il suo valore attuale, quando il tasso di interesse è </a:t>
            </a:r>
            <a:r>
              <a:rPr lang="it-IT" altLang="it-IT" sz="2800" i="1" dirty="0"/>
              <a:t>r</a:t>
            </a:r>
            <a:r>
              <a:rPr lang="it-IT" altLang="it-IT" sz="2800" dirty="0"/>
              <a:t>, è pari ad </a:t>
            </a:r>
            <a:r>
              <a:rPr lang="it-IT" altLang="it-IT" sz="2800" dirty="0">
                <a:solidFill>
                  <a:srgbClr val="FF0000"/>
                </a:solidFill>
              </a:rPr>
              <a:t>X/[1+</a:t>
            </a:r>
            <a:r>
              <a:rPr lang="it-IT" altLang="it-IT" sz="2800" i="1" dirty="0">
                <a:solidFill>
                  <a:srgbClr val="FF0000"/>
                </a:solidFill>
              </a:rPr>
              <a:t>r</a:t>
            </a:r>
            <a:r>
              <a:rPr lang="it-IT" altLang="it-IT" sz="2800" dirty="0">
                <a:solidFill>
                  <a:srgbClr val="FF0000"/>
                </a:solidFill>
              </a:rPr>
              <a:t>]</a:t>
            </a:r>
            <a:r>
              <a:rPr lang="it-IT" altLang="it-IT" sz="2800" baseline="30000" dirty="0">
                <a:solidFill>
                  <a:srgbClr val="FF0000"/>
                </a:solidFill>
              </a:rPr>
              <a:t>N</a:t>
            </a:r>
            <a:r>
              <a:rPr lang="it-IT" altLang="it-IT" sz="2800" dirty="0"/>
              <a:t>. </a:t>
            </a:r>
          </a:p>
          <a:p>
            <a:pPr>
              <a:lnSpc>
                <a:spcPts val="2800"/>
              </a:lnSpc>
            </a:pPr>
            <a:r>
              <a:rPr lang="it-IT" altLang="it-IT" sz="2800" dirty="0"/>
              <a:t>Pertanto, se </a:t>
            </a:r>
            <a:r>
              <a:rPr lang="it-IT" altLang="it-IT" sz="2800" i="1" dirty="0"/>
              <a:t>r</a:t>
            </a:r>
            <a:r>
              <a:rPr lang="it-IT" altLang="it-IT" sz="2800" dirty="0"/>
              <a:t> aumenta, il valore del  titolo </a:t>
            </a:r>
            <a:r>
              <a:rPr lang="it-IT" altLang="it-IT" sz="2800" u="sng" dirty="0"/>
              <a:t>diminuisce</a:t>
            </a:r>
            <a:r>
              <a:rPr lang="it-IT" altLang="it-IT" sz="2800" dirty="0"/>
              <a:t>: questo è quanto accade regolarmente sui mercati finanziari.</a:t>
            </a:r>
          </a:p>
          <a:p>
            <a:pPr lvl="1">
              <a:lnSpc>
                <a:spcPts val="2800"/>
              </a:lnSpc>
            </a:pPr>
            <a:r>
              <a:rPr lang="it-IT" altLang="it-IT" sz="2400" dirty="0"/>
              <a:t>La ratio è che se </a:t>
            </a:r>
            <a:r>
              <a:rPr lang="it-IT" altLang="it-IT" sz="2400" i="1" dirty="0"/>
              <a:t>r </a:t>
            </a:r>
            <a:r>
              <a:rPr lang="it-IT" altLang="it-IT" sz="2400" dirty="0"/>
              <a:t>cresce, la somma X tra N anni la si potrebbe ottenere con </a:t>
            </a:r>
            <a:r>
              <a:rPr lang="it-IT" altLang="it-IT" sz="2400" i="1" dirty="0"/>
              <a:t>meno</a:t>
            </a:r>
            <a:r>
              <a:rPr lang="it-IT" altLang="it-IT" sz="2400" dirty="0"/>
              <a:t> denaro oggi.</a:t>
            </a:r>
          </a:p>
          <a:p>
            <a:endParaRPr lang="it-IT" alt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836612"/>
          </a:xfrm>
        </p:spPr>
        <p:txBody>
          <a:bodyPr/>
          <a:lstStyle/>
          <a:p>
            <a:pPr eaLnBrk="1" hangingPunct="1"/>
            <a:r>
              <a:rPr lang="it-IT" altLang="it-IT" sz="3600"/>
              <a:t>La scelta tra investimenti alternativi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4824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La relazione inversa tra tasso di interesse e valore attuale (e quindi valore di mercato) vale in generale per qualsiasi </a:t>
            </a:r>
            <a:r>
              <a:rPr lang="it-IT" altLang="it-IT" sz="2400" i="1" dirty="0"/>
              <a:t>asset</a:t>
            </a:r>
            <a:r>
              <a:rPr lang="it-IT" altLang="it-IT" sz="2400" dirty="0"/>
              <a:t>, cioè per qualsiasi cespite (materiale o immateriale) capace di generare ricavi o benefici nel futuro per chi lo possiede.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Possiamo usare tale relazione per stabilire un </a:t>
            </a:r>
            <a:r>
              <a:rPr lang="it-IT" altLang="it-IT" sz="2400" u="sng" dirty="0"/>
              <a:t>criterio di scelta</a:t>
            </a:r>
            <a:r>
              <a:rPr lang="it-IT" altLang="it-IT" sz="2400" dirty="0"/>
              <a:t> tra progetti di investimento alternativi.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L’idea base è di valutare i progetti in base alla somma dei </a:t>
            </a:r>
            <a:r>
              <a:rPr lang="it-IT" altLang="it-IT" sz="2400" dirty="0">
                <a:solidFill>
                  <a:srgbClr val="FF0000"/>
                </a:solidFill>
              </a:rPr>
              <a:t>flussi di cassa netti</a:t>
            </a:r>
            <a:r>
              <a:rPr lang="it-IT" altLang="it-IT" sz="2400" dirty="0"/>
              <a:t> (= ricavi meno costi) generati nei diversi periodi.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Il criterio razionale è scegliere il progetto con il </a:t>
            </a:r>
            <a:r>
              <a:rPr lang="it-IT" altLang="it-IT" sz="2400" dirty="0">
                <a:solidFill>
                  <a:srgbClr val="FF0000"/>
                </a:solidFill>
              </a:rPr>
              <a:t>massimo valore attuale netto</a:t>
            </a:r>
            <a:r>
              <a:rPr lang="it-IT" altLang="it-IT" sz="2400" dirty="0"/>
              <a:t> (</a:t>
            </a:r>
            <a:r>
              <a:rPr lang="it-IT" altLang="it-IT" sz="2400" i="1" dirty="0"/>
              <a:t>net </a:t>
            </a:r>
            <a:r>
              <a:rPr lang="it-IT" altLang="it-IT" sz="2400" i="1" dirty="0" err="1"/>
              <a:t>present</a:t>
            </a:r>
            <a:r>
              <a:rPr lang="it-IT" altLang="it-IT" sz="2400" i="1" dirty="0"/>
              <a:t> </a:t>
            </a:r>
            <a:r>
              <a:rPr lang="it-IT" altLang="it-IT" sz="2400" i="1" dirty="0" err="1"/>
              <a:t>value</a:t>
            </a:r>
            <a:r>
              <a:rPr lang="it-IT" altLang="it-IT" sz="2400" dirty="0"/>
              <a:t>, </a:t>
            </a:r>
            <a:r>
              <a:rPr lang="it-IT" altLang="it-IT" sz="2400" dirty="0">
                <a:solidFill>
                  <a:srgbClr val="FF0000"/>
                </a:solidFill>
              </a:rPr>
              <a:t>NPV</a:t>
            </a:r>
            <a:r>
              <a:rPr lang="it-IT" altLang="it-IT" sz="2400" dirty="0"/>
              <a:t>; in italiano: </a:t>
            </a:r>
            <a:r>
              <a:rPr lang="it-IT" altLang="it-IT" sz="2400" dirty="0">
                <a:solidFill>
                  <a:srgbClr val="FF0000"/>
                </a:solidFill>
              </a:rPr>
              <a:t>VAN</a:t>
            </a:r>
            <a:r>
              <a:rPr lang="it-IT" altLang="it-IT" sz="2400" dirty="0"/>
              <a:t>).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2400" dirty="0"/>
              <a:t>Ovviamente la scelta riguarda i soli progetti con </a:t>
            </a:r>
            <a:r>
              <a:rPr lang="it-IT" altLang="it-IT" sz="2400" dirty="0">
                <a:solidFill>
                  <a:srgbClr val="FF0000"/>
                </a:solidFill>
              </a:rPr>
              <a:t>VAN &gt; 0</a:t>
            </a:r>
            <a:r>
              <a:rPr lang="it-IT" altLang="it-IT" sz="20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La formula di NPV è un caso più generale di quella del valore attuale.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/>
              <a:t>Si ipotizza infatti che il flusso di ricavi sia variabile nel tempo e che in ogni periodo possano esservi anche dei costi.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2413" y="404813"/>
            <a:ext cx="8639175" cy="836612"/>
          </a:xfrm>
        </p:spPr>
        <p:txBody>
          <a:bodyPr/>
          <a:lstStyle/>
          <a:p>
            <a:pPr eaLnBrk="1" hangingPunct="1"/>
            <a:r>
              <a:rPr lang="it-IT" altLang="it-IT" sz="3600"/>
              <a:t>La formula del VAN</a:t>
            </a:r>
          </a:p>
        </p:txBody>
      </p:sp>
      <p:sp>
        <p:nvSpPr>
          <p:cNvPr id="3235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4006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</a:rPr>
              <a:t>VAN = [(R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1</a:t>
            </a:r>
            <a:r>
              <a:rPr lang="it-IT" altLang="it-IT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–</a:t>
            </a:r>
            <a:r>
              <a:rPr lang="it-IT" altLang="it-IT" sz="2400" b="1" dirty="0">
                <a:solidFill>
                  <a:srgbClr val="FF0000"/>
                </a:solidFill>
              </a:rPr>
              <a:t>C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1</a:t>
            </a:r>
            <a:r>
              <a:rPr lang="it-IT" altLang="it-IT" sz="2400" b="1" dirty="0">
                <a:solidFill>
                  <a:srgbClr val="FF0000"/>
                </a:solidFill>
              </a:rPr>
              <a:t>)/(1+r)] + [(R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2</a:t>
            </a:r>
            <a:r>
              <a:rPr lang="it-IT" altLang="it-IT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–</a:t>
            </a:r>
            <a:r>
              <a:rPr lang="it-IT" altLang="it-IT" sz="2400" b="1" dirty="0">
                <a:solidFill>
                  <a:srgbClr val="FF0000"/>
                </a:solidFill>
              </a:rPr>
              <a:t>C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2</a:t>
            </a:r>
            <a:r>
              <a:rPr lang="it-IT" altLang="it-IT" sz="2400" b="1" dirty="0">
                <a:solidFill>
                  <a:srgbClr val="FF0000"/>
                </a:solidFill>
              </a:rPr>
              <a:t>)/(1+r)</a:t>
            </a:r>
            <a:r>
              <a:rPr lang="it-IT" altLang="it-IT" sz="2400" b="1" baseline="30000" dirty="0">
                <a:solidFill>
                  <a:srgbClr val="FF0000"/>
                </a:solidFill>
              </a:rPr>
              <a:t>2</a:t>
            </a:r>
            <a:r>
              <a:rPr lang="it-IT" altLang="it-IT" sz="2400" b="1" dirty="0">
                <a:solidFill>
                  <a:srgbClr val="FF0000"/>
                </a:solidFill>
              </a:rPr>
              <a:t>] + … + [(R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–</a:t>
            </a:r>
            <a:r>
              <a:rPr lang="it-IT" altLang="it-IT" sz="2400" b="1" dirty="0">
                <a:solidFill>
                  <a:srgbClr val="FF0000"/>
                </a:solidFill>
              </a:rPr>
              <a:t>C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</a:rPr>
              <a:t>)/(1+r)</a:t>
            </a:r>
            <a:r>
              <a:rPr lang="it-IT" altLang="it-IT" sz="2400" b="1" baseline="30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</a:rPr>
              <a:t>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/>
              <a:t>Dove: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/>
              <a:t>	R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,R</a:t>
            </a:r>
            <a:r>
              <a:rPr lang="it-IT" altLang="it-IT" sz="2400" baseline="-25000" dirty="0"/>
              <a:t>2</a:t>
            </a:r>
            <a:r>
              <a:rPr lang="it-IT" altLang="it-IT" sz="2400" dirty="0"/>
              <a:t>,…,R</a:t>
            </a:r>
            <a:r>
              <a:rPr lang="it-IT" altLang="it-IT" sz="2400" baseline="-25000" dirty="0"/>
              <a:t>N</a:t>
            </a:r>
            <a:r>
              <a:rPr lang="it-IT" altLang="it-IT" sz="2400" dirty="0"/>
              <a:t> = flusso di ricavi nei diversi periodi;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/>
              <a:t>	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,C</a:t>
            </a:r>
            <a:r>
              <a:rPr lang="it-IT" altLang="it-IT" sz="2400" baseline="-25000" dirty="0"/>
              <a:t>2</a:t>
            </a:r>
            <a:r>
              <a:rPr lang="it-IT" altLang="it-IT" sz="2400" dirty="0"/>
              <a:t>,…,C</a:t>
            </a:r>
            <a:r>
              <a:rPr lang="it-IT" altLang="it-IT" sz="2400" baseline="-25000" dirty="0"/>
              <a:t>N</a:t>
            </a:r>
            <a:r>
              <a:rPr lang="it-IT" altLang="it-IT" sz="2400" dirty="0"/>
              <a:t> = flusso di costi nei diversi periodi.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La formula è costruita applicando la formula del VA per ciascun periodo di tempo 1, 2, … N e tenendo conto del fatto che, a differenza del caso di un titolo di credito, nel caso di un progetto di investimento non si avranno nei diversi periodi solo entrate, ma anche uscite.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E’ dunque possibile che in qualcuno dei periodi la differenza tra ricavi e costi </a:t>
            </a:r>
            <a:r>
              <a:rPr lang="it-IT" altLang="it-IT" sz="2400" i="1" dirty="0"/>
              <a:t>di quel periodo </a:t>
            </a:r>
            <a:r>
              <a:rPr lang="it-IT" altLang="it-IT" sz="2400" dirty="0"/>
              <a:t>sia negativa. Anzi, per i primi periodi di un investimento ciò è praticamente certo.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3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3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067800" cy="679450"/>
          </a:xfrm>
        </p:spPr>
        <p:txBody>
          <a:bodyPr/>
          <a:lstStyle/>
          <a:p>
            <a:pPr eaLnBrk="1" hangingPunct="1"/>
            <a:r>
              <a:rPr lang="it-IT" altLang="it-IT"/>
              <a:t>Esempio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dirty="0"/>
              <a:t>Progetto di investimento di 5 anni (N = 5)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/>
              <a:t>Per i primi due anni la differenza tra ricavi e costi è negativa (-20, -10; valori in mln di €)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/>
              <a:t>Per gli altri tre anni la differenza è positiva (+5, +10, +25; valori in mln di €)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/>
              <a:t>Tasso di interesse: 5% (</a:t>
            </a:r>
            <a:r>
              <a:rPr lang="it-IT" altLang="it-IT" i="1" dirty="0"/>
              <a:t>r</a:t>
            </a:r>
            <a:r>
              <a:rPr lang="it-IT" altLang="it-IT" dirty="0"/>
              <a:t> = 0,05)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/>
              <a:t>Quanto vale l’investimento?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/>
              <a:t>Calcoliamo il suo VAN (o NPV):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</a:rPr>
              <a:t>VAN = [(-20)/(1+0,05)] + [(-10)/(1+0,05)</a:t>
            </a:r>
            <a:r>
              <a:rPr lang="it-IT" altLang="it-IT" b="1" baseline="30000" dirty="0">
                <a:solidFill>
                  <a:srgbClr val="FF0000"/>
                </a:solidFill>
              </a:rPr>
              <a:t>2</a:t>
            </a:r>
            <a:r>
              <a:rPr lang="it-IT" altLang="it-IT" b="1" dirty="0">
                <a:solidFill>
                  <a:srgbClr val="FF0000"/>
                </a:solidFill>
              </a:rPr>
              <a:t>] + [5/(1+0,05)</a:t>
            </a:r>
            <a:r>
              <a:rPr lang="it-IT" altLang="it-IT" b="1" baseline="30000" dirty="0">
                <a:solidFill>
                  <a:srgbClr val="FF0000"/>
                </a:solidFill>
              </a:rPr>
              <a:t>3</a:t>
            </a:r>
            <a:r>
              <a:rPr lang="it-IT" altLang="it-IT" b="1" dirty="0">
                <a:solidFill>
                  <a:srgbClr val="FF0000"/>
                </a:solidFill>
              </a:rPr>
              <a:t>] + [10/(1+0,05)</a:t>
            </a:r>
            <a:r>
              <a:rPr lang="it-IT" altLang="it-IT" b="1" baseline="30000" dirty="0">
                <a:solidFill>
                  <a:srgbClr val="FF0000"/>
                </a:solidFill>
              </a:rPr>
              <a:t>4</a:t>
            </a:r>
            <a:r>
              <a:rPr lang="it-IT" altLang="it-IT" b="1" dirty="0">
                <a:solidFill>
                  <a:srgbClr val="FF0000"/>
                </a:solidFill>
              </a:rPr>
              <a:t>] + [(25)/(1+0,05)</a:t>
            </a:r>
            <a:r>
              <a:rPr lang="it-IT" altLang="it-IT" b="1" baseline="30000" dirty="0">
                <a:solidFill>
                  <a:srgbClr val="FF0000"/>
                </a:solidFill>
              </a:rPr>
              <a:t>5</a:t>
            </a:r>
            <a:r>
              <a:rPr lang="it-IT" altLang="it-IT" b="1" dirty="0">
                <a:solidFill>
                  <a:srgbClr val="FF0000"/>
                </a:solidFill>
              </a:rPr>
              <a:t>] =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2400" cy="738188"/>
          </a:xfrm>
        </p:spPr>
        <p:txBody>
          <a:bodyPr/>
          <a:lstStyle/>
          <a:p>
            <a:pPr eaLnBrk="1" hangingPunct="1"/>
            <a:r>
              <a:rPr lang="it-IT" altLang="it-IT" sz="3600"/>
              <a:t>Altri criteri di scelta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38188"/>
            <a:ext cx="9144000" cy="5821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Il criterio basato su NPV è di tipo </a:t>
            </a:r>
            <a:r>
              <a:rPr lang="it-IT" altLang="it-IT" sz="2400" u="sng" dirty="0"/>
              <a:t>assoluto</a:t>
            </a:r>
            <a:r>
              <a:rPr lang="it-IT" altLang="it-IT" sz="2400" dirty="0"/>
              <a:t>, cioè si sceglie il progetto che genera il </a:t>
            </a:r>
            <a:r>
              <a:rPr lang="it-IT" altLang="it-IT" sz="2400" i="1" dirty="0"/>
              <a:t>massimo</a:t>
            </a:r>
            <a:r>
              <a:rPr lang="it-IT" altLang="it-IT" sz="2400" dirty="0"/>
              <a:t> valore attuale netto. Il problema è che in questo caso i progetti “piccoli” tenderanno a non essere scelti anche nel caso siano relativamente più profittevoli di quelli “grandi”.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Un altro problema è che sul mercato del credito potrebbero mancare, o essere troppo costose, le risorse per finanziare l’investimento iniziale, ovvero per coprire i costi C</a:t>
            </a:r>
            <a:r>
              <a:rPr lang="it-IT" altLang="it-IT" sz="2400" baseline="-18000" dirty="0"/>
              <a:t>1</a:t>
            </a:r>
            <a:r>
              <a:rPr lang="it-IT" altLang="it-IT" sz="2400" dirty="0"/>
              <a:t>, C</a:t>
            </a:r>
            <a:r>
              <a:rPr lang="it-IT" altLang="it-IT" sz="2400" baseline="-18000" dirty="0"/>
              <a:t>2</a:t>
            </a:r>
            <a:r>
              <a:rPr lang="it-IT" altLang="it-IT" sz="2400" dirty="0"/>
              <a:t>, ecc., che nei primi periodi sono generalmente </a:t>
            </a:r>
            <a:r>
              <a:rPr lang="it-IT" altLang="it-IT" sz="2400" u="sng" dirty="0"/>
              <a:t>superiori</a:t>
            </a:r>
            <a:r>
              <a:rPr lang="it-IT" altLang="it-IT" sz="2400" dirty="0"/>
              <a:t> ai relativi ricavi (è il c.d. </a:t>
            </a:r>
            <a:r>
              <a:rPr lang="it-IT" altLang="it-IT" sz="2400" u="sng" dirty="0"/>
              <a:t>problema del razionamento del credito</a:t>
            </a:r>
            <a:r>
              <a:rPr lang="it-IT" altLang="it-IT" sz="2400" dirty="0"/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Criterio del rapporto benefici/costi</a:t>
            </a:r>
            <a:r>
              <a:rPr lang="it-IT" altLang="it-IT" sz="2400" dirty="0"/>
              <a:t>: si sceglie il progetto che rende massimo il valore </a:t>
            </a:r>
            <a:r>
              <a:rPr lang="it-IT" altLang="it-IT" sz="2400" dirty="0">
                <a:sym typeface="Symbol" panose="05050102010706020507" pitchFamily="18" charset="2"/>
              </a:rPr>
              <a:t></a:t>
            </a:r>
            <a:r>
              <a:rPr lang="it-IT" altLang="it-IT" sz="2400" dirty="0"/>
              <a:t> del rapporto tra valore attuale dei ricavi e valore attuale dei costi. E’ un criterio di tipo </a:t>
            </a:r>
            <a:r>
              <a:rPr lang="it-IT" altLang="it-IT" sz="2400" u="sng" dirty="0"/>
              <a:t>relativo</a:t>
            </a:r>
            <a:r>
              <a:rPr lang="it-IT" altLang="it-IT" sz="2400" dirty="0"/>
              <a:t>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</a:t>
            </a:r>
            <a:r>
              <a:rPr lang="it-IT" altLang="it-IT" sz="2400" b="1" dirty="0">
                <a:solidFill>
                  <a:srgbClr val="FF0000"/>
                </a:solidFill>
              </a:rPr>
              <a:t> = {[R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1</a:t>
            </a:r>
            <a:r>
              <a:rPr lang="it-IT" altLang="it-IT" sz="2400" b="1" dirty="0">
                <a:solidFill>
                  <a:srgbClr val="FF0000"/>
                </a:solidFill>
              </a:rPr>
              <a:t>/(1+r)] + … + [R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</a:rPr>
              <a:t>/(1+r)</a:t>
            </a:r>
            <a:r>
              <a:rPr lang="it-IT" altLang="it-IT" sz="2400" b="1" baseline="30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</a:rPr>
              <a:t>]} / {[C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1</a:t>
            </a:r>
            <a:r>
              <a:rPr lang="it-IT" altLang="it-IT" sz="2400" b="1" dirty="0">
                <a:solidFill>
                  <a:srgbClr val="FF0000"/>
                </a:solidFill>
              </a:rPr>
              <a:t>/(1+r)] + … + [C</a:t>
            </a:r>
            <a:r>
              <a:rPr lang="it-IT" altLang="it-IT" sz="2400" b="1" baseline="-18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</a:rPr>
              <a:t>/(1+r)</a:t>
            </a:r>
            <a:r>
              <a:rPr lang="it-IT" altLang="it-IT" sz="2400" b="1" baseline="30000" dirty="0">
                <a:solidFill>
                  <a:srgbClr val="FF0000"/>
                </a:solidFill>
              </a:rPr>
              <a:t>N</a:t>
            </a:r>
            <a:r>
              <a:rPr lang="it-IT" altLang="it-IT" sz="2400" b="1" dirty="0">
                <a:solidFill>
                  <a:srgbClr val="FF0000"/>
                </a:solidFill>
              </a:rPr>
              <a:t>]} </a:t>
            </a:r>
          </a:p>
          <a:p>
            <a:pPr eaLnBrk="1" hangingPunct="1">
              <a:lnSpc>
                <a:spcPct val="90000"/>
              </a:lnSpc>
            </a:pPr>
            <a:endParaRPr lang="it-IT" altLang="it-IT" sz="12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solidFill>
                  <a:srgbClr val="FF0000"/>
                </a:solidFill>
              </a:rPr>
              <a:t>Criterio del tasso interno di rendimento</a:t>
            </a:r>
            <a:r>
              <a:rPr lang="it-IT" altLang="it-IT" sz="2400" dirty="0"/>
              <a:t> </a:t>
            </a:r>
            <a:r>
              <a:rPr lang="it-IT" altLang="it-IT" sz="2400" dirty="0">
                <a:solidFill>
                  <a:srgbClr val="FF0000"/>
                </a:solidFill>
              </a:rPr>
              <a:t>(TIR)</a:t>
            </a:r>
            <a:r>
              <a:rPr lang="it-IT" altLang="it-IT" sz="2400" dirty="0"/>
              <a:t>: il TIR è quel tasso interesse tale che, se inserito nelle formule, rende </a:t>
            </a:r>
            <a:r>
              <a:rPr lang="it-IT" altLang="it-IT" sz="2400" dirty="0">
                <a:solidFill>
                  <a:srgbClr val="FF0000"/>
                </a:solidFill>
              </a:rPr>
              <a:t>VAN = 0</a:t>
            </a:r>
            <a:r>
              <a:rPr lang="it-IT" altLang="it-IT" sz="2400" dirty="0"/>
              <a:t> e </a:t>
            </a:r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 = 1</a:t>
            </a:r>
            <a:r>
              <a:rPr lang="it-IT" altLang="it-IT" sz="2400" dirty="0">
                <a:sym typeface="Symbol" panose="05050102010706020507" pitchFamily="18" charset="2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insblus">
  <a:themeElements>
    <a:clrScheme name="">
      <a:dk1>
        <a:srgbClr val="00279F"/>
      </a:dk1>
      <a:lt1>
        <a:srgbClr val="FFFFFF"/>
      </a:lt1>
      <a:dk2>
        <a:srgbClr val="000000"/>
      </a:dk2>
      <a:lt2>
        <a:srgbClr val="FFFF00"/>
      </a:lt2>
      <a:accent1>
        <a:srgbClr val="EF9100"/>
      </a:accent1>
      <a:accent2>
        <a:srgbClr val="114FFB"/>
      </a:accent2>
      <a:accent3>
        <a:srgbClr val="AAAAAA"/>
      </a:accent3>
      <a:accent4>
        <a:srgbClr val="DADADA"/>
      </a:accent4>
      <a:accent5>
        <a:srgbClr val="F6C7AA"/>
      </a:accent5>
      <a:accent6>
        <a:srgbClr val="0E47E3"/>
      </a:accent6>
      <a:hlink>
        <a:srgbClr val="F95AB7"/>
      </a:hlink>
      <a:folHlink>
        <a:srgbClr val="919191"/>
      </a:folHlink>
    </a:clrScheme>
    <a:fontScheme name="linsblus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insblu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sblu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Struttura predefinita">
  <a:themeElements>
    <a:clrScheme name="1_Struttura predefinita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1_Struttura predefinita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linsblus">
  <a:themeElements>
    <a:clrScheme name="">
      <a:dk1>
        <a:srgbClr val="00279F"/>
      </a:dk1>
      <a:lt1>
        <a:srgbClr val="FFFFFF"/>
      </a:lt1>
      <a:dk2>
        <a:srgbClr val="000000"/>
      </a:dk2>
      <a:lt2>
        <a:srgbClr val="FFFF00"/>
      </a:lt2>
      <a:accent1>
        <a:srgbClr val="EF9100"/>
      </a:accent1>
      <a:accent2>
        <a:srgbClr val="114FFB"/>
      </a:accent2>
      <a:accent3>
        <a:srgbClr val="AAAAAA"/>
      </a:accent3>
      <a:accent4>
        <a:srgbClr val="DADADA"/>
      </a:accent4>
      <a:accent5>
        <a:srgbClr val="F6C7AA"/>
      </a:accent5>
      <a:accent6>
        <a:srgbClr val="0E47E3"/>
      </a:accent6>
      <a:hlink>
        <a:srgbClr val="F95AB7"/>
      </a:hlink>
      <a:folHlink>
        <a:srgbClr val="919191"/>
      </a:folHlink>
    </a:clrScheme>
    <a:fontScheme name="linsblus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insblu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sblu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Struttura predefinita">
  <a:themeElements>
    <a:clrScheme name="2_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!mankiw">
  <a:themeElements>
    <a:clrScheme name="">
      <a:dk1>
        <a:srgbClr val="000000"/>
      </a:dk1>
      <a:lt1>
        <a:srgbClr val="FFFFFF"/>
      </a:lt1>
      <a:dk2>
        <a:srgbClr val="000000"/>
      </a:dk2>
      <a:lt2>
        <a:srgbClr val="EF9100"/>
      </a:lt2>
      <a:accent1>
        <a:srgbClr val="00B7A5"/>
      </a:accent1>
      <a:accent2>
        <a:srgbClr val="618FFD"/>
      </a:accent2>
      <a:accent3>
        <a:srgbClr val="FFFFFF"/>
      </a:accent3>
      <a:accent4>
        <a:srgbClr val="000000"/>
      </a:accent4>
      <a:accent5>
        <a:srgbClr val="AAD8CF"/>
      </a:accent5>
      <a:accent6>
        <a:srgbClr val="5781E5"/>
      </a:accent6>
      <a:hlink>
        <a:srgbClr val="F76681"/>
      </a:hlink>
      <a:folHlink>
        <a:srgbClr val="FDE3BA"/>
      </a:folHlink>
    </a:clrScheme>
    <a:fontScheme name="!mankiw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!manki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!mankiw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3_Struttura predefinita">
  <a:themeElements>
    <a:clrScheme name="Struttura predefinita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Struttura predefinita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CC0099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100000"/>
          <a:buFont typeface="Monotype Sorts" pitchFamily="2" charset="2"/>
          <a:buChar char="ä"/>
          <a:tabLst>
            <a:tab pos="333375" algn="l"/>
            <a:tab pos="742950" algn="l"/>
          </a:tabLst>
          <a:defRPr kumimoji="0" lang="it-IT" alt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CC0099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100000"/>
          <a:buFont typeface="Monotype Sorts" pitchFamily="2" charset="2"/>
          <a:buChar char="ä"/>
          <a:tabLst>
            <a:tab pos="333375" algn="l"/>
            <a:tab pos="742950" algn="l"/>
          </a:tabLst>
          <a:defRPr kumimoji="0" lang="it-IT" alt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Struttura predefinita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Struttura predefinita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2765</Words>
  <Application>Microsoft Office PowerPoint</Application>
  <PresentationFormat>Presentazione su schermo (4:3)</PresentationFormat>
  <Paragraphs>191</Paragraphs>
  <Slides>21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7</vt:i4>
      </vt:variant>
      <vt:variant>
        <vt:lpstr>Titoli diapositive</vt:lpstr>
      </vt:variant>
      <vt:variant>
        <vt:i4>21</vt:i4>
      </vt:variant>
    </vt:vector>
  </HeadingPairs>
  <TitlesOfParts>
    <vt:vector size="32" baseType="lpstr">
      <vt:lpstr>Arial</vt:lpstr>
      <vt:lpstr>Monotype Sorts</vt:lpstr>
      <vt:lpstr>Times New Roman</vt:lpstr>
      <vt:lpstr>Wingdings</vt:lpstr>
      <vt:lpstr>Struttura predefinita</vt:lpstr>
      <vt:lpstr>linsblus</vt:lpstr>
      <vt:lpstr>1_Struttura predefinita</vt:lpstr>
      <vt:lpstr>1_linsblus</vt:lpstr>
      <vt:lpstr>2_Struttura predefinita</vt:lpstr>
      <vt:lpstr>2_!mankiw</vt:lpstr>
      <vt:lpstr>3_Struttura predefinita</vt:lpstr>
      <vt:lpstr>La valutazione degli investimenti</vt:lpstr>
      <vt:lpstr>Il valore del denaro nel tempo</vt:lpstr>
      <vt:lpstr>Le due formule</vt:lpstr>
      <vt:lpstr>Presentazione standard di PowerPoint</vt:lpstr>
      <vt:lpstr>Il valore di un asset o titolo di credito</vt:lpstr>
      <vt:lpstr>La scelta tra investimenti alternativi</vt:lpstr>
      <vt:lpstr>La formula del VAN</vt:lpstr>
      <vt:lpstr>Esempio</vt:lpstr>
      <vt:lpstr>Altri criteri di scelta</vt:lpstr>
      <vt:lpstr>Un criterio alternativo: il TIR</vt:lpstr>
      <vt:lpstr>Esempio numerico</vt:lpstr>
      <vt:lpstr>La domanda di fondi per l’investimento</vt:lpstr>
      <vt:lpstr>La relazione base dei mercati finanziari</vt:lpstr>
      <vt:lpstr>Il rendimento di un asset e l’arbitraggio</vt:lpstr>
      <vt:lpstr>Deficit e debito pubblico</vt:lpstr>
      <vt:lpstr>La crisi dei BTP</vt:lpstr>
      <vt:lpstr>Lo spread BTP - Bund</vt:lpstr>
      <vt:lpstr>Presentazione standard di PowerPoint</vt:lpstr>
      <vt:lpstr>Presentazione standard di PowerPoint</vt:lpstr>
      <vt:lpstr>Rischio, rendimento e diversificazione</vt:lpstr>
      <vt:lpstr>Presentazione standard di PowerPoint</vt:lpstr>
    </vt:vector>
  </TitlesOfParts>
  <Company>dse.unipi.it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sistema finanziario  e gli strumenti della finanza</dc:title>
  <dc:creator>Giocoli</dc:creator>
  <cp:lastModifiedBy>nicola giocoli</cp:lastModifiedBy>
  <cp:revision>90</cp:revision>
  <dcterms:created xsi:type="dcterms:W3CDTF">2005-04-14T10:42:26Z</dcterms:created>
  <dcterms:modified xsi:type="dcterms:W3CDTF">2019-03-20T09:41:01Z</dcterms:modified>
</cp:coreProperties>
</file>