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76" r:id="rId2"/>
    <p:sldId id="275" r:id="rId3"/>
    <p:sldId id="256" r:id="rId4"/>
    <p:sldId id="293" r:id="rId5"/>
    <p:sldId id="257" r:id="rId6"/>
    <p:sldId id="258" r:id="rId7"/>
    <p:sldId id="259" r:id="rId8"/>
    <p:sldId id="260" r:id="rId9"/>
    <p:sldId id="261" r:id="rId10"/>
    <p:sldId id="262" r:id="rId11"/>
    <p:sldId id="288" r:id="rId12"/>
    <p:sldId id="263" r:id="rId13"/>
    <p:sldId id="264" r:id="rId14"/>
    <p:sldId id="265" r:id="rId15"/>
    <p:sldId id="266" r:id="rId16"/>
    <p:sldId id="292" r:id="rId17"/>
    <p:sldId id="267" r:id="rId18"/>
    <p:sldId id="268" r:id="rId19"/>
    <p:sldId id="269" r:id="rId20"/>
    <p:sldId id="294" r:id="rId21"/>
    <p:sldId id="295" r:id="rId22"/>
    <p:sldId id="270" r:id="rId23"/>
    <p:sldId id="271" r:id="rId24"/>
    <p:sldId id="289" r:id="rId25"/>
    <p:sldId id="272" r:id="rId26"/>
    <p:sldId id="273" r:id="rId27"/>
    <p:sldId id="274" r:id="rId28"/>
    <p:sldId id="282" r:id="rId29"/>
    <p:sldId id="278" r:id="rId30"/>
    <p:sldId id="291" r:id="rId31"/>
    <p:sldId id="277" r:id="rId32"/>
    <p:sldId id="280" r:id="rId33"/>
    <p:sldId id="284" r:id="rId34"/>
    <p:sldId id="285" r:id="rId35"/>
    <p:sldId id="286" r:id="rId36"/>
    <p:sldId id="287" r:id="rId37"/>
  </p:sldIdLst>
  <p:sldSz cx="9144000" cy="6858000" type="screen4x3"/>
  <p:notesSz cx="6854825" cy="9750425"/>
  <p:defaultTextStyle>
    <a:defPPr>
      <a:defRPr lang="it-IT"/>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990099"/>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891" autoAdjust="0"/>
  </p:normalViewPr>
  <p:slideViewPr>
    <p:cSldViewPr>
      <p:cViewPr varScale="1">
        <p:scale>
          <a:sx n="60" d="100"/>
          <a:sy n="60" d="100"/>
        </p:scale>
        <p:origin x="138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it-IT" altLang="en-US"/>
          </a:p>
        </p:txBody>
      </p:sp>
      <p:sp>
        <p:nvSpPr>
          <p:cNvPr id="65539" name="Rectangle 3"/>
          <p:cNvSpPr>
            <a:spLocks noGrp="1" noChangeArrowheads="1"/>
          </p:cNvSpPr>
          <p:nvPr>
            <p:ph type="dt" sz="quarter" idx="1"/>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it-IT" altLang="en-US"/>
          </a:p>
        </p:txBody>
      </p:sp>
      <p:sp>
        <p:nvSpPr>
          <p:cNvPr id="65540" name="Rectangle 4"/>
          <p:cNvSpPr>
            <a:spLocks noGrp="1" noChangeArrowheads="1"/>
          </p:cNvSpPr>
          <p:nvPr>
            <p:ph type="ftr" sz="quarter" idx="2"/>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it-IT" altLang="en-US"/>
          </a:p>
        </p:txBody>
      </p:sp>
      <p:sp>
        <p:nvSpPr>
          <p:cNvPr id="65541" name="Rectangle 5"/>
          <p:cNvSpPr>
            <a:spLocks noGrp="1" noChangeArrowheads="1"/>
          </p:cNvSpPr>
          <p:nvPr>
            <p:ph type="sldNum" sz="quarter" idx="3"/>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D28004D-0DFD-405D-B82F-DC64C5FB9C40}"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it-IT" altLang="en-US"/>
          </a:p>
        </p:txBody>
      </p:sp>
      <p:sp>
        <p:nvSpPr>
          <p:cNvPr id="30723" name="Rectangle 3"/>
          <p:cNvSpPr>
            <a:spLocks noGrp="1" noChangeArrowheads="1"/>
          </p:cNvSpPr>
          <p:nvPr>
            <p:ph type="dt" idx="1"/>
          </p:nvPr>
        </p:nvSpPr>
        <p:spPr bwMode="auto">
          <a:xfrm>
            <a:off x="3883025" y="0"/>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it-IT" altLang="en-US"/>
          </a:p>
        </p:txBody>
      </p:sp>
      <p:sp>
        <p:nvSpPr>
          <p:cNvPr id="2052" name="Rectangle 4"/>
          <p:cNvSpPr>
            <a:spLocks noGrp="1" noRot="1" noChangeAspect="1" noChangeArrowheads="1" noTextEdit="1"/>
          </p:cNvSpPr>
          <p:nvPr>
            <p:ph type="sldImg" idx="2"/>
          </p:nvPr>
        </p:nvSpPr>
        <p:spPr bwMode="auto">
          <a:xfrm>
            <a:off x="990600" y="731838"/>
            <a:ext cx="4875213" cy="365601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25" name="Rectangle 5"/>
          <p:cNvSpPr>
            <a:spLocks noGrp="1" noChangeArrowheads="1"/>
          </p:cNvSpPr>
          <p:nvPr>
            <p:ph type="body" sz="quarter" idx="3"/>
          </p:nvPr>
        </p:nvSpPr>
        <p:spPr bwMode="auto">
          <a:xfrm>
            <a:off x="684213" y="4630738"/>
            <a:ext cx="5486400" cy="4387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noProof="0"/>
              <a:t>Fare clic per modificare gli stili del testo dello schema</a:t>
            </a:r>
          </a:p>
          <a:p>
            <a:pPr lvl="1"/>
            <a:r>
              <a:rPr lang="it-IT" altLang="en-US" noProof="0"/>
              <a:t>Secondo livello</a:t>
            </a:r>
          </a:p>
          <a:p>
            <a:pPr lvl="2"/>
            <a:r>
              <a:rPr lang="it-IT" altLang="en-US" noProof="0"/>
              <a:t>Terzo livello</a:t>
            </a:r>
          </a:p>
          <a:p>
            <a:pPr lvl="3"/>
            <a:r>
              <a:rPr lang="it-IT" altLang="en-US" noProof="0"/>
              <a:t>Quarto livello</a:t>
            </a:r>
          </a:p>
          <a:p>
            <a:pPr lvl="4"/>
            <a:r>
              <a:rPr lang="it-IT" altLang="en-US" noProof="0"/>
              <a:t>Quinto livello</a:t>
            </a:r>
          </a:p>
        </p:txBody>
      </p:sp>
      <p:sp>
        <p:nvSpPr>
          <p:cNvPr id="30726" name="Rectangle 6"/>
          <p:cNvSpPr>
            <a:spLocks noGrp="1" noChangeArrowheads="1"/>
          </p:cNvSpPr>
          <p:nvPr>
            <p:ph type="ftr" sz="quarter" idx="4"/>
          </p:nvPr>
        </p:nvSpPr>
        <p:spPr bwMode="auto">
          <a:xfrm>
            <a:off x="0" y="9261475"/>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it-IT" altLang="en-US"/>
          </a:p>
        </p:txBody>
      </p:sp>
      <p:sp>
        <p:nvSpPr>
          <p:cNvPr id="30727" name="Rectangle 7"/>
          <p:cNvSpPr>
            <a:spLocks noGrp="1" noChangeArrowheads="1"/>
          </p:cNvSpPr>
          <p:nvPr>
            <p:ph type="sldNum" sz="quarter" idx="5"/>
          </p:nvPr>
        </p:nvSpPr>
        <p:spPr bwMode="auto">
          <a:xfrm>
            <a:off x="3883025" y="9261475"/>
            <a:ext cx="2970213"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BABDB3D-F8BC-469A-B608-1A465B8C492B}"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B3364EF-9552-4C71-9EC4-6EA2886D424C}" type="slidenum">
              <a:rPr lang="it-IT" altLang="en-US" smtClean="0"/>
              <a:pPr/>
              <a:t>1</a:t>
            </a:fld>
            <a:endParaRPr lang="it-IT" altLang="en-US"/>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xfrm>
            <a:off x="914400" y="4630738"/>
            <a:ext cx="5026025" cy="4387850"/>
          </a:xfrm>
          <a:noFill/>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CAA2D80-FA7E-4E84-AF05-FACB0F3BE8E7}" type="slidenum">
              <a:rPr lang="it-IT" altLang="en-US" smtClean="0"/>
              <a:pPr/>
              <a:t>11</a:t>
            </a:fld>
            <a:endParaRPr lang="it-IT" alt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F142660-CB15-48C5-9C10-E1E2925A320B}" type="slidenum">
              <a:rPr lang="it-IT" altLang="en-US" smtClean="0"/>
              <a:pPr/>
              <a:t>12</a:t>
            </a:fld>
            <a:endParaRPr lang="it-IT" altLang="en-US"/>
          </a:p>
        </p:txBody>
      </p:sp>
      <p:sp>
        <p:nvSpPr>
          <p:cNvPr id="25603" name="Rectangle 2050"/>
          <p:cNvSpPr>
            <a:spLocks noGrp="1" noRot="1" noChangeAspect="1" noChangeArrowheads="1" noTextEdit="1"/>
          </p:cNvSpPr>
          <p:nvPr>
            <p:ph type="sldImg"/>
          </p:nvPr>
        </p:nvSpPr>
        <p:spPr>
          <a:ln/>
        </p:spPr>
      </p:sp>
      <p:sp>
        <p:nvSpPr>
          <p:cNvPr id="25604" name="Rectangle 2051"/>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A941592-313F-456E-BDFF-ECAA5EB9198C}" type="slidenum">
              <a:rPr lang="it-IT" altLang="en-US" smtClean="0"/>
              <a:pPr/>
              <a:t>13</a:t>
            </a:fld>
            <a:endParaRPr lang="it-IT" altLang="en-US"/>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092966E-19D0-4C8D-975D-082BA571A1E6}" type="slidenum">
              <a:rPr lang="it-IT" altLang="en-US" smtClean="0"/>
              <a:pPr/>
              <a:t>14</a:t>
            </a:fld>
            <a:endParaRPr lang="it-IT" altLang="en-US"/>
          </a:p>
        </p:txBody>
      </p:sp>
      <p:sp>
        <p:nvSpPr>
          <p:cNvPr id="30723" name="Rectangle 2"/>
          <p:cNvSpPr>
            <a:spLocks noGrp="1" noRot="1" noChangeAspect="1" noChangeArrowheads="1" noTextEdit="1"/>
          </p:cNvSpPr>
          <p:nvPr>
            <p:ph type="sldImg"/>
          </p:nvPr>
        </p:nvSpPr>
        <p:spPr>
          <a:xfrm>
            <a:off x="1000125" y="738188"/>
            <a:ext cx="4856163" cy="3641725"/>
          </a:xfrm>
          <a:ln/>
        </p:spPr>
      </p:sp>
      <p:sp>
        <p:nvSpPr>
          <p:cNvPr id="30724" name="Rectangle 3"/>
          <p:cNvSpPr>
            <a:spLocks noGrp="1" noChangeArrowheads="1"/>
          </p:cNvSpPr>
          <p:nvPr>
            <p:ph type="body" idx="1"/>
          </p:nvPr>
        </p:nvSpPr>
        <p:spPr>
          <a:xfrm>
            <a:off x="914400" y="4630738"/>
            <a:ext cx="5026025" cy="4389437"/>
          </a:xfrm>
          <a:noFill/>
        </p:spPr>
        <p:txBody>
          <a:bodyPr/>
          <a:lstStyle/>
          <a:p>
            <a:pPr eaLnBrk="1" hangingPunct="1"/>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96360BA-AAA6-44D8-A71F-B7A4DBB9DC70}" type="slidenum">
              <a:rPr lang="it-IT" altLang="en-US" smtClean="0"/>
              <a:pPr/>
              <a:t>15</a:t>
            </a:fld>
            <a:endParaRPr lang="it-IT" altLang="en-US"/>
          </a:p>
        </p:txBody>
      </p:sp>
      <p:sp>
        <p:nvSpPr>
          <p:cNvPr id="34819"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0"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20</a:t>
            </a:r>
          </a:p>
        </p:txBody>
      </p:sp>
      <p:sp>
        <p:nvSpPr>
          <p:cNvPr id="34821"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2"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3" name="Rectangle 6"/>
          <p:cNvSpPr>
            <a:spLocks noChangeArrowheads="1"/>
          </p:cNvSpPr>
          <p:nvPr/>
        </p:nvSpPr>
        <p:spPr bwMode="auto">
          <a:xfrm>
            <a:off x="3881438" y="0"/>
            <a:ext cx="2973387"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4" name="Rectangle 7"/>
          <p:cNvSpPr>
            <a:spLocks noChangeArrowheads="1"/>
          </p:cNvSpPr>
          <p:nvPr/>
        </p:nvSpPr>
        <p:spPr bwMode="auto">
          <a:xfrm>
            <a:off x="3881438" y="9261475"/>
            <a:ext cx="297338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15</a:t>
            </a:r>
          </a:p>
        </p:txBody>
      </p:sp>
      <p:sp>
        <p:nvSpPr>
          <p:cNvPr id="34825"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6"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7" name="Rectangle 10"/>
          <p:cNvSpPr>
            <a:spLocks noGrp="1" noRot="1" noChangeAspect="1" noChangeArrowheads="1" noTextEdit="1"/>
          </p:cNvSpPr>
          <p:nvPr>
            <p:ph type="sldImg"/>
          </p:nvPr>
        </p:nvSpPr>
        <p:spPr>
          <a:xfrm>
            <a:off x="1000125" y="738188"/>
            <a:ext cx="4856163" cy="3641725"/>
          </a:xfrm>
          <a:ln w="12700" cap="flat"/>
        </p:spPr>
      </p:sp>
      <p:sp>
        <p:nvSpPr>
          <p:cNvPr id="34828" name="Rectangle 11"/>
          <p:cNvSpPr>
            <a:spLocks noGrp="1" noChangeArrowheads="1"/>
          </p:cNvSpPr>
          <p:nvPr>
            <p:ph type="body" idx="1"/>
          </p:nvPr>
        </p:nvSpPr>
        <p:spPr>
          <a:xfrm>
            <a:off x="914400" y="4630738"/>
            <a:ext cx="5026025" cy="438943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96360BA-AAA6-44D8-A71F-B7A4DBB9DC70}" type="slidenum">
              <a:rPr lang="it-IT" altLang="en-US" smtClean="0"/>
              <a:pPr/>
              <a:t>16</a:t>
            </a:fld>
            <a:endParaRPr lang="it-IT" altLang="en-US"/>
          </a:p>
        </p:txBody>
      </p:sp>
      <p:sp>
        <p:nvSpPr>
          <p:cNvPr id="34819"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0"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20</a:t>
            </a:r>
          </a:p>
        </p:txBody>
      </p:sp>
      <p:sp>
        <p:nvSpPr>
          <p:cNvPr id="34821"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2"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3" name="Rectangle 6"/>
          <p:cNvSpPr>
            <a:spLocks noChangeArrowheads="1"/>
          </p:cNvSpPr>
          <p:nvPr/>
        </p:nvSpPr>
        <p:spPr bwMode="auto">
          <a:xfrm>
            <a:off x="3881438" y="0"/>
            <a:ext cx="2973387"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4" name="Rectangle 7"/>
          <p:cNvSpPr>
            <a:spLocks noChangeArrowheads="1"/>
          </p:cNvSpPr>
          <p:nvPr/>
        </p:nvSpPr>
        <p:spPr bwMode="auto">
          <a:xfrm>
            <a:off x="3881438" y="9261475"/>
            <a:ext cx="297338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15</a:t>
            </a:r>
          </a:p>
        </p:txBody>
      </p:sp>
      <p:sp>
        <p:nvSpPr>
          <p:cNvPr id="34825"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6"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827" name="Rectangle 10"/>
          <p:cNvSpPr>
            <a:spLocks noGrp="1" noRot="1" noChangeAspect="1" noChangeArrowheads="1" noTextEdit="1"/>
          </p:cNvSpPr>
          <p:nvPr>
            <p:ph type="sldImg"/>
          </p:nvPr>
        </p:nvSpPr>
        <p:spPr>
          <a:xfrm>
            <a:off x="1000125" y="738188"/>
            <a:ext cx="4856163" cy="3641725"/>
          </a:xfrm>
          <a:ln w="12700" cap="flat"/>
        </p:spPr>
      </p:sp>
      <p:sp>
        <p:nvSpPr>
          <p:cNvPr id="34828" name="Rectangle 11"/>
          <p:cNvSpPr>
            <a:spLocks noGrp="1" noChangeArrowheads="1"/>
          </p:cNvSpPr>
          <p:nvPr>
            <p:ph type="body" idx="1"/>
          </p:nvPr>
        </p:nvSpPr>
        <p:spPr>
          <a:xfrm>
            <a:off x="914400" y="4630738"/>
            <a:ext cx="5026025" cy="438943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extLst>
      <p:ext uri="{BB962C8B-B14F-4D97-AF65-F5344CB8AC3E}">
        <p14:creationId xmlns:p14="http://schemas.microsoft.com/office/powerpoint/2010/main" val="10636829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49962E7-3A18-4A76-864F-288CD3213B7B}" type="slidenum">
              <a:rPr lang="it-IT" altLang="en-US" smtClean="0"/>
              <a:pPr/>
              <a:t>17</a:t>
            </a:fld>
            <a:endParaRPr lang="it-IT" altLang="en-US"/>
          </a:p>
        </p:txBody>
      </p:sp>
      <p:sp>
        <p:nvSpPr>
          <p:cNvPr id="32771" name="Rectangle 2"/>
          <p:cNvSpPr>
            <a:spLocks noChangeArrowheads="1"/>
          </p:cNvSpPr>
          <p:nvPr/>
        </p:nvSpPr>
        <p:spPr bwMode="auto">
          <a:xfrm>
            <a:off x="3883025"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2772" name="Rectangle 3"/>
          <p:cNvSpPr>
            <a:spLocks noChangeArrowheads="1"/>
          </p:cNvSpPr>
          <p:nvPr/>
        </p:nvSpPr>
        <p:spPr bwMode="auto">
          <a:xfrm>
            <a:off x="3883025"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20</a:t>
            </a:r>
          </a:p>
        </p:txBody>
      </p:sp>
      <p:sp>
        <p:nvSpPr>
          <p:cNvPr id="32773" name="Rectangle 4"/>
          <p:cNvSpPr>
            <a:spLocks noChangeArrowheads="1"/>
          </p:cNvSpPr>
          <p:nvPr/>
        </p:nvSpPr>
        <p:spPr bwMode="auto">
          <a:xfrm>
            <a:off x="0" y="9263063"/>
            <a:ext cx="2971800" cy="48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2774" name="Rectangle 5"/>
          <p:cNvSpPr>
            <a:spLocks noChangeArrowheads="1"/>
          </p:cNvSpPr>
          <p:nvPr/>
        </p:nvSpPr>
        <p:spPr bwMode="auto">
          <a:xfrm>
            <a:off x="0" y="0"/>
            <a:ext cx="2971800" cy="487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2775" name="Rectangle 6"/>
          <p:cNvSpPr>
            <a:spLocks noChangeArrowheads="1"/>
          </p:cNvSpPr>
          <p:nvPr/>
        </p:nvSpPr>
        <p:spPr bwMode="auto">
          <a:xfrm>
            <a:off x="3881438" y="0"/>
            <a:ext cx="2973387"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2776" name="Rectangle 7"/>
          <p:cNvSpPr>
            <a:spLocks noChangeArrowheads="1"/>
          </p:cNvSpPr>
          <p:nvPr/>
        </p:nvSpPr>
        <p:spPr bwMode="auto">
          <a:xfrm>
            <a:off x="3881438" y="9261475"/>
            <a:ext cx="2973387"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9050" tIns="0" rIns="19050" bIns="0" anchor="b"/>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a:r>
              <a:rPr lang="it-IT" altLang="en-US" sz="1000" i="1">
                <a:latin typeface="Times New Roman" panose="02020603050405020304" pitchFamily="18" charset="0"/>
              </a:rPr>
              <a:t>15</a:t>
            </a:r>
          </a:p>
        </p:txBody>
      </p:sp>
      <p:sp>
        <p:nvSpPr>
          <p:cNvPr id="32777" name="Rectangle 8"/>
          <p:cNvSpPr>
            <a:spLocks noChangeArrowheads="1"/>
          </p:cNvSpPr>
          <p:nvPr/>
        </p:nvSpPr>
        <p:spPr bwMode="auto">
          <a:xfrm>
            <a:off x="-1588" y="9261475"/>
            <a:ext cx="2970213"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2778" name="Rectangle 9"/>
          <p:cNvSpPr>
            <a:spLocks noChangeArrowheads="1"/>
          </p:cNvSpPr>
          <p:nvPr/>
        </p:nvSpPr>
        <p:spPr bwMode="auto">
          <a:xfrm>
            <a:off x="-1588" y="0"/>
            <a:ext cx="2970213"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2779" name="Rectangle 10"/>
          <p:cNvSpPr>
            <a:spLocks noGrp="1" noRot="1" noChangeAspect="1" noChangeArrowheads="1" noTextEdit="1"/>
          </p:cNvSpPr>
          <p:nvPr>
            <p:ph type="sldImg"/>
          </p:nvPr>
        </p:nvSpPr>
        <p:spPr>
          <a:xfrm>
            <a:off x="1000125" y="738188"/>
            <a:ext cx="4856163" cy="3641725"/>
          </a:xfrm>
          <a:ln w="12700" cap="flat"/>
        </p:spPr>
      </p:sp>
      <p:sp>
        <p:nvSpPr>
          <p:cNvPr id="32780" name="Rectangle 11"/>
          <p:cNvSpPr>
            <a:spLocks noGrp="1" noChangeArrowheads="1"/>
          </p:cNvSpPr>
          <p:nvPr>
            <p:ph type="body" idx="1"/>
          </p:nvPr>
        </p:nvSpPr>
        <p:spPr>
          <a:xfrm>
            <a:off x="914400" y="4630738"/>
            <a:ext cx="5026025" cy="438943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309DD28-901C-40EB-96AE-35FDF09E1B8C}" type="slidenum">
              <a:rPr lang="it-IT" altLang="en-US" smtClean="0"/>
              <a:pPr/>
              <a:t>18</a:t>
            </a:fld>
            <a:endParaRPr lang="it-IT"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6762E77-C2AE-451C-9517-D860A0BABBDA}" type="slidenum">
              <a:rPr lang="it-IT" altLang="en-US" smtClean="0"/>
              <a:pPr/>
              <a:t>19</a:t>
            </a:fld>
            <a:endParaRPr lang="it-IT" alt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CA90857-90EA-4B0A-BB6A-64ED02821B9A}" type="slidenum">
              <a:rPr lang="it-IT" altLang="en-US" smtClean="0"/>
              <a:pPr/>
              <a:t>22</a:t>
            </a:fld>
            <a:endParaRPr lang="it-IT" altLang="en-US"/>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D02C79F-060B-4816-B6A3-DCBD29FC10A4}" type="slidenum">
              <a:rPr lang="it-IT" altLang="en-US" smtClean="0"/>
              <a:pPr/>
              <a:t>2</a:t>
            </a:fld>
            <a:endParaRPr lang="it-IT" altLang="en-US"/>
          </a:p>
        </p:txBody>
      </p:sp>
      <p:sp>
        <p:nvSpPr>
          <p:cNvPr id="7171" name="Rectangle 2"/>
          <p:cNvSpPr>
            <a:spLocks noGrp="1" noRot="1" noChangeAspect="1" noChangeArrowheads="1" noTextEdit="1"/>
          </p:cNvSpPr>
          <p:nvPr>
            <p:ph type="sldImg"/>
          </p:nvPr>
        </p:nvSpPr>
        <p:spPr>
          <a:ln/>
        </p:spPr>
      </p:sp>
      <p:sp>
        <p:nvSpPr>
          <p:cNvPr id="717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8780961-B957-45E5-BE3F-770A8C23B3FB}" type="slidenum">
              <a:rPr lang="it-IT" altLang="en-US" smtClean="0"/>
              <a:pPr/>
              <a:t>23</a:t>
            </a:fld>
            <a:endParaRPr lang="it-IT" altLang="en-US"/>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084244E-9539-4F43-8CA6-39BA021D9FAD}" type="slidenum">
              <a:rPr lang="it-IT" altLang="en-US" smtClean="0"/>
              <a:pPr/>
              <a:t>25</a:t>
            </a:fld>
            <a:endParaRPr lang="it-IT" alt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0A226F0-106F-4DC7-BFBA-5AD1D6FFD73A}" type="slidenum">
              <a:rPr lang="it-IT" altLang="en-US" smtClean="0"/>
              <a:pPr/>
              <a:t>26</a:t>
            </a:fld>
            <a:endParaRPr lang="it-IT" alt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E4CD0E0-40B7-42C8-9661-CC9187009375}" type="slidenum">
              <a:rPr lang="it-IT" altLang="en-US" smtClean="0"/>
              <a:pPr/>
              <a:t>27</a:t>
            </a:fld>
            <a:endParaRPr lang="it-IT" altLang="en-US"/>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38FF882-8AE4-4928-89A2-3DACAE37704B}" type="slidenum">
              <a:rPr lang="it-IT" altLang="en-US" smtClean="0"/>
              <a:pPr/>
              <a:t>28</a:t>
            </a:fld>
            <a:endParaRPr lang="it-IT" altLang="en-US"/>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83A2EB1D-CE32-44E5-AEE8-AACA427B3173}" type="slidenum">
              <a:rPr lang="it-IT" altLang="en-US" smtClean="0"/>
              <a:pPr/>
              <a:t>29</a:t>
            </a:fld>
            <a:endParaRPr lang="it-IT" alt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92F70C0-2A6E-408F-A860-0763F7BE9BFA}" type="slidenum">
              <a:rPr lang="it-IT" altLang="en-US" smtClean="0"/>
              <a:pPr/>
              <a:t>31</a:t>
            </a:fld>
            <a:endParaRPr lang="it-IT" altLang="en-US"/>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E70AF63-BC33-46BF-AE64-B607C44A5F74}" type="slidenum">
              <a:rPr lang="it-IT" altLang="en-US" smtClean="0"/>
              <a:pPr/>
              <a:t>32</a:t>
            </a:fld>
            <a:endParaRPr lang="it-IT" altLang="en-U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D9249FE-58FA-4A79-AA9A-28FCA1D44D71}" type="slidenum">
              <a:rPr lang="it-IT" altLang="en-US" smtClean="0"/>
              <a:pPr/>
              <a:t>33</a:t>
            </a:fld>
            <a:endParaRPr lang="it-IT" alt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DD445E3-5530-4D26-9CEF-1713ECF6BD1D}" type="slidenum">
              <a:rPr lang="it-IT" altLang="en-US" smtClean="0"/>
              <a:pPr/>
              <a:t>34</a:t>
            </a:fld>
            <a:endParaRPr lang="it-IT" altLang="en-US"/>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3A2F2C0-D296-4919-88AC-18CE7CE0D337}" type="slidenum">
              <a:rPr lang="it-IT" altLang="en-US" smtClean="0"/>
              <a:pPr/>
              <a:t>3</a:t>
            </a:fld>
            <a:endParaRPr lang="it-IT" altLang="en-US"/>
          </a:p>
        </p:txBody>
      </p:sp>
      <p:sp>
        <p:nvSpPr>
          <p:cNvPr id="9219" name="Rectangle 1026"/>
          <p:cNvSpPr>
            <a:spLocks noGrp="1" noRot="1" noChangeAspect="1" noChangeArrowheads="1" noTextEdit="1"/>
          </p:cNvSpPr>
          <p:nvPr>
            <p:ph type="sldImg"/>
          </p:nvPr>
        </p:nvSpPr>
        <p:spPr>
          <a:ln/>
        </p:spPr>
      </p:sp>
      <p:sp>
        <p:nvSpPr>
          <p:cNvPr id="9220" name="Rectangle 1027"/>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312188E-1695-422A-A680-1C4E739C9506}" type="slidenum">
              <a:rPr lang="it-IT" altLang="en-US" smtClean="0"/>
              <a:pPr/>
              <a:t>35</a:t>
            </a:fld>
            <a:endParaRPr lang="it-IT" alt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562CF5F-97C5-41F8-9D82-C035E943D767}" type="slidenum">
              <a:rPr lang="it-IT" altLang="en-US" smtClean="0"/>
              <a:pPr/>
              <a:t>36</a:t>
            </a:fld>
            <a:endParaRPr lang="it-IT" alt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pPr eaLnBrk="1" hangingPunct="1"/>
            <a:endParaRPr lang="en-US"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1E2F980-62C9-4D48-B1D6-03C427C949F4}" type="slidenum">
              <a:rPr lang="it-IT" altLang="en-US" smtClean="0"/>
              <a:pPr/>
              <a:t>5</a:t>
            </a:fld>
            <a:endParaRPr lang="it-IT" alt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61F42E2-7563-4020-BA6D-8A99BA5B9B10}" type="slidenum">
              <a:rPr lang="it-IT" altLang="en-US" smtClean="0"/>
              <a:pPr/>
              <a:t>6</a:t>
            </a:fld>
            <a:endParaRPr lang="it-IT" altLang="en-US"/>
          </a:p>
        </p:txBody>
      </p:sp>
      <p:sp>
        <p:nvSpPr>
          <p:cNvPr id="13315" name="Rectangle 2050"/>
          <p:cNvSpPr>
            <a:spLocks noGrp="1" noRot="1" noChangeAspect="1" noChangeArrowheads="1" noTextEdit="1"/>
          </p:cNvSpPr>
          <p:nvPr>
            <p:ph type="sldImg"/>
          </p:nvPr>
        </p:nvSpPr>
        <p:spPr>
          <a:ln/>
        </p:spPr>
      </p:sp>
      <p:sp>
        <p:nvSpPr>
          <p:cNvPr id="13316" name="Rectangle 2051"/>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4613F61-169D-475C-8D27-183F8D228621}" type="slidenum">
              <a:rPr lang="it-IT" altLang="en-US" smtClean="0"/>
              <a:pPr/>
              <a:t>7</a:t>
            </a:fld>
            <a:endParaRPr lang="it-IT" altLang="en-US"/>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46D6FC6-B4DE-472C-9F57-047E29581D30}" type="slidenum">
              <a:rPr lang="it-IT" altLang="en-US" smtClean="0"/>
              <a:pPr/>
              <a:t>8</a:t>
            </a:fld>
            <a:endParaRPr lang="it-IT" altLang="en-US"/>
          </a:p>
        </p:txBody>
      </p:sp>
      <p:sp>
        <p:nvSpPr>
          <p:cNvPr id="17411" name="Rectangle 1026"/>
          <p:cNvSpPr>
            <a:spLocks noGrp="1" noRot="1" noChangeAspect="1" noChangeArrowheads="1" noTextEdit="1"/>
          </p:cNvSpPr>
          <p:nvPr>
            <p:ph type="sldImg"/>
          </p:nvPr>
        </p:nvSpPr>
        <p:spPr>
          <a:ln/>
        </p:spPr>
      </p:sp>
      <p:sp>
        <p:nvSpPr>
          <p:cNvPr id="17412" name="Rectangle 1027"/>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F77C1E9-4C0C-4DE5-80C9-05F8455BA45B}" type="slidenum">
              <a:rPr lang="it-IT" altLang="en-US" smtClean="0"/>
              <a:pPr/>
              <a:t>9</a:t>
            </a:fld>
            <a:endParaRPr lang="it-IT" altLang="en-US"/>
          </a:p>
        </p:txBody>
      </p:sp>
      <p:sp>
        <p:nvSpPr>
          <p:cNvPr id="19459" name="Rectangle 1026"/>
          <p:cNvSpPr>
            <a:spLocks noGrp="1" noRot="1" noChangeAspect="1" noChangeArrowheads="1" noTextEdit="1"/>
          </p:cNvSpPr>
          <p:nvPr>
            <p:ph type="sldImg"/>
          </p:nvPr>
        </p:nvSpPr>
        <p:spPr>
          <a:ln/>
        </p:spPr>
      </p:sp>
      <p:sp>
        <p:nvSpPr>
          <p:cNvPr id="19460" name="Rectangle 1027"/>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65B79DF-41C4-46D0-A635-6A45C1C6BEF2}" type="slidenum">
              <a:rPr lang="it-IT" altLang="en-US" smtClean="0"/>
              <a:pPr/>
              <a:t>10</a:t>
            </a:fld>
            <a:endParaRPr lang="it-IT" alt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143000" y="1122363"/>
            <a:ext cx="6858000" cy="2387600"/>
          </a:xfrm>
        </p:spPr>
        <p:txBody>
          <a:bodyPr anchor="b"/>
          <a:lstStyle>
            <a:lvl1pPr algn="ctr">
              <a:defRPr sz="6000"/>
            </a:lvl1pPr>
          </a:lstStyle>
          <a:p>
            <a:r>
              <a:rPr lang="it-IT"/>
              <a:t>Fare clic per modificare lo stile del titolo</a:t>
            </a:r>
            <a:endParaRPr lang="en-US"/>
          </a:p>
        </p:txBody>
      </p:sp>
      <p:sp>
        <p:nvSpPr>
          <p:cNvPr id="3" name="Sottotitolo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2CB80360-3559-4A53-B541-333A3FAF73F3}" type="slidenum">
              <a:rPr lang="it-IT" altLang="en-US"/>
              <a:pPr>
                <a:defRPr/>
              </a:pPr>
              <a:t>‹N›</a:t>
            </a:fld>
            <a:endParaRPr lang="it-IT" altLang="en-US"/>
          </a:p>
        </p:txBody>
      </p:sp>
    </p:spTree>
    <p:extLst>
      <p:ext uri="{BB962C8B-B14F-4D97-AF65-F5344CB8AC3E}">
        <p14:creationId xmlns:p14="http://schemas.microsoft.com/office/powerpoint/2010/main" val="19974971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3EA45F4A-8348-4F86-B059-505AFABCD673}" type="slidenum">
              <a:rPr lang="it-IT" altLang="en-US"/>
              <a:pPr>
                <a:defRPr/>
              </a:pPr>
              <a:t>‹N›</a:t>
            </a:fld>
            <a:endParaRPr lang="it-IT" altLang="en-US"/>
          </a:p>
        </p:txBody>
      </p:sp>
    </p:spTree>
    <p:extLst>
      <p:ext uri="{BB962C8B-B14F-4D97-AF65-F5344CB8AC3E}">
        <p14:creationId xmlns:p14="http://schemas.microsoft.com/office/powerpoint/2010/main" val="15984598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lo stile del titolo</a:t>
            </a:r>
            <a:endParaRPr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2E2194E8-3BA7-4C9D-8952-68823D877ABD}" type="slidenum">
              <a:rPr lang="it-IT" altLang="en-US"/>
              <a:pPr>
                <a:defRPr/>
              </a:pPr>
              <a:t>‹N›</a:t>
            </a:fld>
            <a:endParaRPr lang="it-IT" altLang="en-US"/>
          </a:p>
        </p:txBody>
      </p:sp>
    </p:spTree>
    <p:extLst>
      <p:ext uri="{BB962C8B-B14F-4D97-AF65-F5344CB8AC3E}">
        <p14:creationId xmlns:p14="http://schemas.microsoft.com/office/powerpoint/2010/main" val="38315847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olo, testo e grafic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3412"/>
          </a:xfrm>
        </p:spPr>
        <p:txBody>
          <a:bodyPr/>
          <a:lstStyle/>
          <a:p>
            <a:r>
              <a:rPr lang="it-IT"/>
              <a:t>Fare clic per modificare lo stile del titolo</a:t>
            </a:r>
            <a:endParaRPr lang="en-US"/>
          </a:p>
        </p:txBody>
      </p:sp>
      <p:sp>
        <p:nvSpPr>
          <p:cNvPr id="3" name="Segnaposto testo 2"/>
          <p:cNvSpPr>
            <a:spLocks noGrp="1"/>
          </p:cNvSpPr>
          <p:nvPr>
            <p:ph type="body"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grafico 3"/>
          <p:cNvSpPr>
            <a:spLocks noGrp="1"/>
          </p:cNvSpPr>
          <p:nvPr>
            <p:ph type="chart" sz="half" idx="2"/>
          </p:nvPr>
        </p:nvSpPr>
        <p:spPr>
          <a:xfrm>
            <a:off x="4648200" y="1600200"/>
            <a:ext cx="4038600" cy="4525963"/>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6FC537FD-B74F-42A0-A39C-B192F1D20AAC}" type="slidenum">
              <a:rPr lang="it-IT" altLang="en-US"/>
              <a:pPr>
                <a:defRPr/>
              </a:pPr>
              <a:t>‹N›</a:t>
            </a:fld>
            <a:endParaRPr lang="it-IT" altLang="en-US"/>
          </a:p>
        </p:txBody>
      </p:sp>
    </p:spTree>
    <p:extLst>
      <p:ext uri="{BB962C8B-B14F-4D97-AF65-F5344CB8AC3E}">
        <p14:creationId xmlns:p14="http://schemas.microsoft.com/office/powerpoint/2010/main" val="2297654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3412"/>
          </a:xfrm>
        </p:spPr>
        <p:txBody>
          <a:bodyPr/>
          <a:lstStyle/>
          <a:p>
            <a:r>
              <a:rPr lang="it-IT"/>
              <a:t>Fare clic per modificare lo stile del titolo</a:t>
            </a:r>
            <a:endParaRPr lang="en-US"/>
          </a:p>
        </p:txBody>
      </p:sp>
      <p:sp>
        <p:nvSpPr>
          <p:cNvPr id="3" name="Segnaposto testo 2"/>
          <p:cNvSpPr>
            <a:spLocks noGrp="1"/>
          </p:cNvSpPr>
          <p:nvPr>
            <p:ph type="body"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2D3A0253-FCB4-4896-A1C5-C86EFEF8C513}" type="slidenum">
              <a:rPr lang="it-IT" altLang="en-US"/>
              <a:pPr>
                <a:defRPr/>
              </a:pPr>
              <a:t>‹N›</a:t>
            </a:fld>
            <a:endParaRPr lang="it-IT" altLang="en-US"/>
          </a:p>
        </p:txBody>
      </p:sp>
    </p:spTree>
    <p:extLst>
      <p:ext uri="{BB962C8B-B14F-4D97-AF65-F5344CB8AC3E}">
        <p14:creationId xmlns:p14="http://schemas.microsoft.com/office/powerpoint/2010/main" val="2403898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ADC283E0-454B-4D5E-9CE7-71F2630A9658}" type="slidenum">
              <a:rPr lang="it-IT" altLang="en-US"/>
              <a:pPr>
                <a:defRPr/>
              </a:pPr>
              <a:t>‹N›</a:t>
            </a:fld>
            <a:endParaRPr lang="it-IT" altLang="en-US"/>
          </a:p>
        </p:txBody>
      </p:sp>
    </p:spTree>
    <p:extLst>
      <p:ext uri="{BB962C8B-B14F-4D97-AF65-F5344CB8AC3E}">
        <p14:creationId xmlns:p14="http://schemas.microsoft.com/office/powerpoint/2010/main" val="841285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623888" y="1709738"/>
            <a:ext cx="7886700" cy="2852737"/>
          </a:xfrm>
        </p:spPr>
        <p:txBody>
          <a:bodyPr anchor="b"/>
          <a:lstStyle>
            <a:lvl1pPr>
              <a:defRPr sz="6000"/>
            </a:lvl1pPr>
          </a:lstStyle>
          <a:p>
            <a:r>
              <a:rPr lang="it-IT"/>
              <a:t>Fare clic per modificare lo stile del titolo</a:t>
            </a:r>
            <a:endParaRPr lang="en-US"/>
          </a:p>
        </p:txBody>
      </p:sp>
      <p:sp>
        <p:nvSpPr>
          <p:cNvPr id="3" name="Segnaposto testo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6" name="Rectangle 6"/>
          <p:cNvSpPr>
            <a:spLocks noGrp="1" noChangeArrowheads="1"/>
          </p:cNvSpPr>
          <p:nvPr>
            <p:ph type="sldNum" sz="quarter" idx="12"/>
          </p:nvPr>
        </p:nvSpPr>
        <p:spPr>
          <a:ln/>
        </p:spPr>
        <p:txBody>
          <a:bodyPr/>
          <a:lstStyle>
            <a:lvl1pPr>
              <a:defRPr/>
            </a:lvl1pPr>
          </a:lstStyle>
          <a:p>
            <a:pPr>
              <a:defRPr/>
            </a:pPr>
            <a:fld id="{B40E734B-BBE9-48C3-A450-7E0665F627C4}" type="slidenum">
              <a:rPr lang="it-IT" altLang="en-US"/>
              <a:pPr>
                <a:defRPr/>
              </a:pPr>
              <a:t>‹N›</a:t>
            </a:fld>
            <a:endParaRPr lang="it-IT" altLang="en-US"/>
          </a:p>
        </p:txBody>
      </p:sp>
    </p:spTree>
    <p:extLst>
      <p:ext uri="{BB962C8B-B14F-4D97-AF65-F5344CB8AC3E}">
        <p14:creationId xmlns:p14="http://schemas.microsoft.com/office/powerpoint/2010/main" val="1268209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Segnaposto contenuto 2"/>
          <p:cNvSpPr>
            <a:spLocks noGrp="1"/>
          </p:cNvSpPr>
          <p:nvPr>
            <p:ph sz="half" idx="1"/>
          </p:nvPr>
        </p:nvSpPr>
        <p:spPr>
          <a:xfrm>
            <a:off x="457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contenuto 3"/>
          <p:cNvSpPr>
            <a:spLocks noGrp="1"/>
          </p:cNvSpPr>
          <p:nvPr>
            <p:ph sz="half" idx="2"/>
          </p:nvPr>
        </p:nvSpPr>
        <p:spPr>
          <a:xfrm>
            <a:off x="4648200" y="1600200"/>
            <a:ext cx="4038600" cy="452596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F5DA0BFD-7D7B-41E8-9E77-D2A03791A281}" type="slidenum">
              <a:rPr lang="it-IT" altLang="en-US"/>
              <a:pPr>
                <a:defRPr/>
              </a:pPr>
              <a:t>‹N›</a:t>
            </a:fld>
            <a:endParaRPr lang="it-IT" altLang="en-US"/>
          </a:p>
        </p:txBody>
      </p:sp>
    </p:spTree>
    <p:extLst>
      <p:ext uri="{BB962C8B-B14F-4D97-AF65-F5344CB8AC3E}">
        <p14:creationId xmlns:p14="http://schemas.microsoft.com/office/powerpoint/2010/main" val="23035543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630238" y="365125"/>
            <a:ext cx="7886700" cy="1325563"/>
          </a:xfrm>
        </p:spPr>
        <p:txBody>
          <a:bodyPr/>
          <a:lstStyle/>
          <a:p>
            <a:r>
              <a:rPr lang="it-IT"/>
              <a:t>Fare clic per modificare lo stile del titolo</a:t>
            </a:r>
            <a:endParaRPr lang="en-US"/>
          </a:p>
        </p:txBody>
      </p:sp>
      <p:sp>
        <p:nvSpPr>
          <p:cNvPr id="3" name="Segnaposto testo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630238" y="2505075"/>
            <a:ext cx="386873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5" name="Segnaposto testo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4629150" y="2505075"/>
            <a:ext cx="38877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9" name="Rectangle 6"/>
          <p:cNvSpPr>
            <a:spLocks noGrp="1" noChangeArrowheads="1"/>
          </p:cNvSpPr>
          <p:nvPr>
            <p:ph type="sldNum" sz="quarter" idx="12"/>
          </p:nvPr>
        </p:nvSpPr>
        <p:spPr>
          <a:ln/>
        </p:spPr>
        <p:txBody>
          <a:bodyPr/>
          <a:lstStyle>
            <a:lvl1pPr>
              <a:defRPr/>
            </a:lvl1pPr>
          </a:lstStyle>
          <a:p>
            <a:pPr>
              <a:defRPr/>
            </a:pPr>
            <a:fld id="{73B715BF-0456-404E-9493-95F2213429DC}" type="slidenum">
              <a:rPr lang="it-IT" altLang="en-US"/>
              <a:pPr>
                <a:defRPr/>
              </a:pPr>
              <a:t>‹N›</a:t>
            </a:fld>
            <a:endParaRPr lang="it-IT" altLang="en-US"/>
          </a:p>
        </p:txBody>
      </p:sp>
    </p:spTree>
    <p:extLst>
      <p:ext uri="{BB962C8B-B14F-4D97-AF65-F5344CB8AC3E}">
        <p14:creationId xmlns:p14="http://schemas.microsoft.com/office/powerpoint/2010/main" val="5541924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5" name="Rectangle 6"/>
          <p:cNvSpPr>
            <a:spLocks noGrp="1" noChangeArrowheads="1"/>
          </p:cNvSpPr>
          <p:nvPr>
            <p:ph type="sldNum" sz="quarter" idx="12"/>
          </p:nvPr>
        </p:nvSpPr>
        <p:spPr>
          <a:ln/>
        </p:spPr>
        <p:txBody>
          <a:bodyPr/>
          <a:lstStyle>
            <a:lvl1pPr>
              <a:defRPr/>
            </a:lvl1pPr>
          </a:lstStyle>
          <a:p>
            <a:pPr>
              <a:defRPr/>
            </a:pPr>
            <a:fld id="{BD74F7B6-AA10-475C-9FC3-A800F18A3B03}" type="slidenum">
              <a:rPr lang="it-IT" altLang="en-US"/>
              <a:pPr>
                <a:defRPr/>
              </a:pPr>
              <a:t>‹N›</a:t>
            </a:fld>
            <a:endParaRPr lang="it-IT" altLang="en-US"/>
          </a:p>
        </p:txBody>
      </p:sp>
    </p:spTree>
    <p:extLst>
      <p:ext uri="{BB962C8B-B14F-4D97-AF65-F5344CB8AC3E}">
        <p14:creationId xmlns:p14="http://schemas.microsoft.com/office/powerpoint/2010/main" val="4887895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4" name="Rectangle 6"/>
          <p:cNvSpPr>
            <a:spLocks noGrp="1" noChangeArrowheads="1"/>
          </p:cNvSpPr>
          <p:nvPr>
            <p:ph type="sldNum" sz="quarter" idx="12"/>
          </p:nvPr>
        </p:nvSpPr>
        <p:spPr>
          <a:ln/>
        </p:spPr>
        <p:txBody>
          <a:bodyPr/>
          <a:lstStyle>
            <a:lvl1pPr>
              <a:defRPr/>
            </a:lvl1pPr>
          </a:lstStyle>
          <a:p>
            <a:pPr>
              <a:defRPr/>
            </a:pPr>
            <a:fld id="{DEBB8D0E-FAC8-4D6C-83B3-23EBBD4F45DD}" type="slidenum">
              <a:rPr lang="it-IT" altLang="en-US"/>
              <a:pPr>
                <a:defRPr/>
              </a:pPr>
              <a:t>‹N›</a:t>
            </a:fld>
            <a:endParaRPr lang="it-IT" altLang="en-US"/>
          </a:p>
        </p:txBody>
      </p:sp>
    </p:spTree>
    <p:extLst>
      <p:ext uri="{BB962C8B-B14F-4D97-AF65-F5344CB8AC3E}">
        <p14:creationId xmlns:p14="http://schemas.microsoft.com/office/powerpoint/2010/main" val="3064901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contenuto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AD90FBB4-9B5D-4836-B558-413F4CCB3200}" type="slidenum">
              <a:rPr lang="it-IT" altLang="en-US"/>
              <a:pPr>
                <a:defRPr/>
              </a:pPr>
              <a:t>‹N›</a:t>
            </a:fld>
            <a:endParaRPr lang="it-IT" altLang="en-US"/>
          </a:p>
        </p:txBody>
      </p:sp>
    </p:spTree>
    <p:extLst>
      <p:ext uri="{BB962C8B-B14F-4D97-AF65-F5344CB8AC3E}">
        <p14:creationId xmlns:p14="http://schemas.microsoft.com/office/powerpoint/2010/main" val="4543563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30238" y="457200"/>
            <a:ext cx="2949575" cy="1600200"/>
          </a:xfrm>
        </p:spPr>
        <p:txBody>
          <a:bodyPr anchor="b"/>
          <a:lstStyle>
            <a:lvl1pPr>
              <a:defRPr sz="3200"/>
            </a:lvl1pPr>
          </a:lstStyle>
          <a:p>
            <a:r>
              <a:rPr lang="it-IT"/>
              <a:t>Fare clic per modificare lo stile del titolo</a:t>
            </a:r>
            <a:endParaRPr lang="en-US"/>
          </a:p>
        </p:txBody>
      </p:sp>
      <p:sp>
        <p:nvSpPr>
          <p:cNvPr id="3" name="Segnaposto immagine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Segnaposto testo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en-US"/>
          </a:p>
        </p:txBody>
      </p:sp>
      <p:sp>
        <p:nvSpPr>
          <p:cNvPr id="7" name="Rectangle 6"/>
          <p:cNvSpPr>
            <a:spLocks noGrp="1" noChangeArrowheads="1"/>
          </p:cNvSpPr>
          <p:nvPr>
            <p:ph type="sldNum" sz="quarter" idx="12"/>
          </p:nvPr>
        </p:nvSpPr>
        <p:spPr>
          <a:ln/>
        </p:spPr>
        <p:txBody>
          <a:bodyPr/>
          <a:lstStyle>
            <a:lvl1pPr>
              <a:defRPr/>
            </a:lvl1pPr>
          </a:lstStyle>
          <a:p>
            <a:pPr>
              <a:defRPr/>
            </a:pPr>
            <a:fld id="{98769D0F-D254-4B7F-BC1C-C2E235F8252D}" type="slidenum">
              <a:rPr lang="it-IT" altLang="en-US"/>
              <a:pPr>
                <a:defRPr/>
              </a:pPr>
              <a:t>‹N›</a:t>
            </a:fld>
            <a:endParaRPr lang="it-IT" altLang="en-US"/>
          </a:p>
        </p:txBody>
      </p:sp>
    </p:spTree>
    <p:extLst>
      <p:ext uri="{BB962C8B-B14F-4D97-AF65-F5344CB8AC3E}">
        <p14:creationId xmlns:p14="http://schemas.microsoft.com/office/powerpoint/2010/main" val="385891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633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en-US"/>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en-US"/>
              <a:t>Fare clic per modificare gli stili del testo dello schema</a:t>
            </a:r>
          </a:p>
          <a:p>
            <a:pPr lvl="1"/>
            <a:r>
              <a:rPr lang="it-IT" altLang="en-US"/>
              <a:t>Secondo livello</a:t>
            </a:r>
          </a:p>
          <a:p>
            <a:pPr lvl="2"/>
            <a:r>
              <a:rPr lang="it-IT" altLang="en-US"/>
              <a:t>Terzo livello</a:t>
            </a:r>
          </a:p>
          <a:p>
            <a:pPr lvl="3"/>
            <a:r>
              <a:rPr lang="it-IT" altLang="en-US"/>
              <a:t>Quarto livello</a:t>
            </a:r>
          </a:p>
          <a:p>
            <a:pPr lvl="4"/>
            <a:r>
              <a:rPr lang="it-IT" altLang="en-US"/>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it-IT"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it-IT"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9F00CA4-0F01-42B2-920F-FCA222AAD4EC}" type="slidenum">
              <a:rPr lang="it-IT" altLang="en-US"/>
              <a:pPr>
                <a:defRPr/>
              </a:pPr>
              <a:t>‹N›</a:t>
            </a:fld>
            <a:endParaRPr lang="it-IT"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eaLnBrk="0" fontAlgn="base" hangingPunct="0">
        <a:spcBef>
          <a:spcPct val="0"/>
        </a:spcBef>
        <a:spcAft>
          <a:spcPct val="0"/>
        </a:spcAft>
        <a:defRPr sz="3600" kern="12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36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36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28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0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3.xml"/><Relationship Id="rId1" Type="http://schemas.openxmlformats.org/officeDocument/2006/relationships/vmlDrawing" Target="../drawings/vmlDrawing2.vml"/><Relationship Id="rId5" Type="http://schemas.openxmlformats.org/officeDocument/2006/relationships/image" Target="../media/image2.emf"/><Relationship Id="rId4" Type="http://schemas.openxmlformats.org/officeDocument/2006/relationships/oleObject" Target="../embeddings/oleObject2.bin"/></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3.xml"/><Relationship Id="rId1" Type="http://schemas.openxmlformats.org/officeDocument/2006/relationships/vmlDrawing" Target="../drawings/vmlDrawing3.vml"/><Relationship Id="rId5" Type="http://schemas.openxmlformats.org/officeDocument/2006/relationships/image" Target="../media/image3.emf"/><Relationship Id="rId4" Type="http://schemas.openxmlformats.org/officeDocument/2006/relationships/oleObject" Target="../embeddings/oleObject3.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Grp="1" noChangeArrowheads="1"/>
          </p:cNvSpPr>
          <p:nvPr>
            <p:ph type="ctrTitle"/>
          </p:nvPr>
        </p:nvSpPr>
        <p:spPr>
          <a:xfrm>
            <a:off x="611188" y="0"/>
            <a:ext cx="7772400" cy="838200"/>
          </a:xfrm>
        </p:spPr>
        <p:txBody>
          <a:bodyPr anchor="ctr"/>
          <a:lstStyle/>
          <a:p>
            <a:pPr eaLnBrk="1" hangingPunct="1"/>
            <a:r>
              <a:rPr lang="it-IT" altLang="en-US" sz="4000" dirty="0">
                <a:latin typeface="Bookman Old Style" panose="02050604050505020204" pitchFamily="18" charset="0"/>
              </a:rPr>
              <a:t>Analisi economica del diritto</a:t>
            </a:r>
          </a:p>
        </p:txBody>
      </p:sp>
      <p:sp>
        <p:nvSpPr>
          <p:cNvPr id="4099" name="Rectangle 1027"/>
          <p:cNvSpPr>
            <a:spLocks noGrp="1" noChangeArrowheads="1"/>
          </p:cNvSpPr>
          <p:nvPr>
            <p:ph type="subTitle" idx="1"/>
          </p:nvPr>
        </p:nvSpPr>
        <p:spPr>
          <a:xfrm>
            <a:off x="0" y="836613"/>
            <a:ext cx="9144000" cy="5688012"/>
          </a:xfrm>
        </p:spPr>
        <p:txBody>
          <a:bodyPr/>
          <a:lstStyle/>
          <a:p>
            <a:pPr eaLnBrk="1" hangingPunct="1">
              <a:lnSpc>
                <a:spcPct val="80000"/>
              </a:lnSpc>
            </a:pPr>
            <a:r>
              <a:rPr lang="it-IT" altLang="en-US" sz="1800" dirty="0">
                <a:latin typeface="Bookman Old Style" panose="02050604050505020204" pitchFamily="18" charset="0"/>
              </a:rPr>
              <a:t>Nicola Giocoli  </a:t>
            </a:r>
          </a:p>
          <a:p>
            <a:pPr eaLnBrk="1" hangingPunct="1">
              <a:lnSpc>
                <a:spcPct val="80000"/>
              </a:lnSpc>
            </a:pPr>
            <a:r>
              <a:rPr lang="it-IT" altLang="en-US" sz="1800" u="sng" dirty="0">
                <a:solidFill>
                  <a:schemeClr val="accent2"/>
                </a:solidFill>
                <a:latin typeface="Bookman Old Style" panose="02050604050505020204" pitchFamily="18" charset="0"/>
              </a:rPr>
              <a:t>nicola.giocoli@unipi.it</a:t>
            </a:r>
          </a:p>
          <a:p>
            <a:pPr eaLnBrk="1" hangingPunct="1">
              <a:lnSpc>
                <a:spcPct val="80000"/>
              </a:lnSpc>
            </a:pPr>
            <a:endParaRPr lang="it-IT" altLang="en-US" sz="1800" dirty="0">
              <a:latin typeface="Bookman Old Style" panose="02050604050505020204" pitchFamily="18" charset="0"/>
            </a:endParaRPr>
          </a:p>
          <a:p>
            <a:pPr algn="l" eaLnBrk="1" hangingPunct="1">
              <a:lnSpc>
                <a:spcPct val="80000"/>
              </a:lnSpc>
            </a:pPr>
            <a:r>
              <a:rPr lang="it-IT" altLang="en-US" sz="1800" b="1" u="sng" dirty="0">
                <a:latin typeface="Bookman Old Style" panose="02050604050505020204" pitchFamily="18" charset="0"/>
              </a:rPr>
              <a:t>Sito web del corso</a:t>
            </a:r>
            <a:r>
              <a:rPr lang="it-IT" altLang="en-US" sz="1800" dirty="0">
                <a:latin typeface="Bookman Old Style" panose="02050604050505020204" pitchFamily="18" charset="0"/>
              </a:rPr>
              <a:t>: </a:t>
            </a:r>
          </a:p>
          <a:p>
            <a:pPr algn="l" eaLnBrk="1" hangingPunct="1">
              <a:lnSpc>
                <a:spcPct val="80000"/>
              </a:lnSpc>
            </a:pPr>
            <a:r>
              <a:rPr lang="it-IT" altLang="en-US" sz="1800" u="sng" dirty="0">
                <a:solidFill>
                  <a:schemeClr val="accent2"/>
                </a:solidFill>
                <a:latin typeface="Bookman Old Style" panose="02050604050505020204" pitchFamily="18" charset="0"/>
              </a:rPr>
              <a:t>https://elearning.jus.unipi.it/course/view.php?id=227</a:t>
            </a:r>
          </a:p>
          <a:p>
            <a:pPr algn="l" eaLnBrk="1" hangingPunct="1">
              <a:lnSpc>
                <a:spcPct val="80000"/>
              </a:lnSpc>
            </a:pPr>
            <a:endParaRPr lang="it-IT" altLang="en-US" sz="1800" u="sng" dirty="0">
              <a:solidFill>
                <a:schemeClr val="accent2"/>
              </a:solidFill>
              <a:latin typeface="Bookman Old Style" panose="02050604050505020204" pitchFamily="18" charset="0"/>
            </a:endParaRPr>
          </a:p>
          <a:p>
            <a:pPr algn="l" eaLnBrk="1" hangingPunct="1">
              <a:lnSpc>
                <a:spcPct val="80000"/>
              </a:lnSpc>
            </a:pPr>
            <a:r>
              <a:rPr lang="it-IT" altLang="en-US" sz="1800" b="1" u="sng" dirty="0">
                <a:latin typeface="Bookman Old Style" panose="02050604050505020204" pitchFamily="18" charset="0"/>
              </a:rPr>
              <a:t>Testi</a:t>
            </a:r>
            <a:r>
              <a:rPr lang="it-IT" altLang="en-US" sz="1800" dirty="0">
                <a:latin typeface="Bookman Old Style" panose="02050604050505020204" pitchFamily="18" charset="0"/>
              </a:rPr>
              <a:t>: </a:t>
            </a:r>
          </a:p>
          <a:p>
            <a:pPr algn="l" eaLnBrk="1" hangingPunct="1">
              <a:lnSpc>
                <a:spcPct val="80000"/>
              </a:lnSpc>
              <a:buFontTx/>
              <a:buChar char="•"/>
            </a:pPr>
            <a:r>
              <a:rPr lang="it-IT" altLang="en-US" sz="1800" dirty="0">
                <a:latin typeface="Bookman Old Style" panose="02050604050505020204" pitchFamily="18" charset="0"/>
                <a:cs typeface="Times New Roman" panose="02020603050405020304" pitchFamily="18" charset="0"/>
              </a:rPr>
              <a:t> Giocoli N., </a:t>
            </a:r>
            <a:r>
              <a:rPr lang="it-IT" altLang="en-US" sz="1800" i="1" dirty="0">
                <a:latin typeface="Bookman Old Style" panose="02050604050505020204" pitchFamily="18" charset="0"/>
                <a:cs typeface="Times New Roman" panose="02020603050405020304" pitchFamily="18" charset="0"/>
              </a:rPr>
              <a:t>Impresa Concorrenza Regole</a:t>
            </a:r>
            <a:r>
              <a:rPr lang="it-IT" altLang="en-US" sz="1800" dirty="0">
                <a:latin typeface="Bookman Old Style" panose="02050604050505020204" pitchFamily="18" charset="0"/>
                <a:cs typeface="Times New Roman" panose="02020603050405020304" pitchFamily="18" charset="0"/>
              </a:rPr>
              <a:t>, Torino: Giappichelli, 2009</a:t>
            </a:r>
            <a:endParaRPr lang="it-IT" altLang="en-US" sz="1800" dirty="0">
              <a:latin typeface="Bookman Old Style" panose="02050604050505020204" pitchFamily="18" charset="0"/>
            </a:endParaRPr>
          </a:p>
          <a:p>
            <a:pPr algn="l" eaLnBrk="1" hangingPunct="1">
              <a:lnSpc>
                <a:spcPct val="80000"/>
              </a:lnSpc>
              <a:buFontTx/>
              <a:buChar char="•"/>
            </a:pPr>
            <a:r>
              <a:rPr lang="it-IT" altLang="en-US" sz="1800" dirty="0">
                <a:latin typeface="Bookman Old Style" panose="02050604050505020204" pitchFamily="18" charset="0"/>
              </a:rPr>
              <a:t> Dispense del docente disponibili on line.</a:t>
            </a:r>
          </a:p>
          <a:p>
            <a:pPr algn="l" eaLnBrk="1" hangingPunct="1">
              <a:lnSpc>
                <a:spcPct val="80000"/>
              </a:lnSpc>
            </a:pPr>
            <a:endParaRPr lang="it-IT" altLang="en-US" sz="1800" dirty="0">
              <a:latin typeface="Bookman Old Style" panose="02050604050505020204" pitchFamily="18" charset="0"/>
              <a:cs typeface="Times New Roman" panose="02020603050405020304" pitchFamily="18" charset="0"/>
            </a:endParaRPr>
          </a:p>
          <a:p>
            <a:pPr algn="l" eaLnBrk="1" hangingPunct="1">
              <a:lnSpc>
                <a:spcPct val="80000"/>
              </a:lnSpc>
            </a:pPr>
            <a:r>
              <a:rPr lang="it-IT" altLang="en-US" sz="1800" b="1" u="sng" dirty="0">
                <a:latin typeface="Bookman Old Style" panose="02050604050505020204" pitchFamily="18" charset="0"/>
                <a:cs typeface="Times New Roman" panose="02020603050405020304" pitchFamily="18" charset="0"/>
              </a:rPr>
              <a:t>Altri testi di utile consultazione</a:t>
            </a:r>
            <a:r>
              <a:rPr lang="it-IT" altLang="en-US" sz="1800" dirty="0">
                <a:latin typeface="Bookman Old Style" panose="02050604050505020204" pitchFamily="18" charset="0"/>
                <a:cs typeface="Times New Roman" panose="02020603050405020304" pitchFamily="18" charset="0"/>
              </a:rPr>
              <a:t>:</a:t>
            </a:r>
          </a:p>
          <a:p>
            <a:pPr algn="l" eaLnBrk="1" hangingPunct="1">
              <a:lnSpc>
                <a:spcPct val="80000"/>
              </a:lnSpc>
              <a:buFontTx/>
              <a:buChar char="•"/>
            </a:pPr>
            <a:r>
              <a:rPr lang="it-IT" altLang="en-US" sz="1800" dirty="0">
                <a:latin typeface="Bookman Old Style" panose="02050604050505020204" pitchFamily="18" charset="0"/>
                <a:cs typeface="Times New Roman" panose="02020603050405020304" pitchFamily="18" charset="0"/>
              </a:rPr>
              <a:t> </a:t>
            </a:r>
            <a:r>
              <a:rPr lang="it-IT" altLang="en-US" sz="1800" dirty="0" err="1">
                <a:latin typeface="Bookman Old Style" panose="02050604050505020204" pitchFamily="18" charset="0"/>
                <a:cs typeface="Times New Roman" panose="02020603050405020304" pitchFamily="18" charset="0"/>
              </a:rPr>
              <a:t>Shavell</a:t>
            </a:r>
            <a:r>
              <a:rPr lang="it-IT" altLang="en-US" sz="1800" dirty="0">
                <a:latin typeface="Bookman Old Style" panose="02050604050505020204" pitchFamily="18" charset="0"/>
                <a:cs typeface="Times New Roman" panose="02020603050405020304" pitchFamily="18" charset="0"/>
              </a:rPr>
              <a:t> S., </a:t>
            </a:r>
            <a:r>
              <a:rPr lang="it-IT" altLang="en-US" sz="1800" i="1" dirty="0">
                <a:latin typeface="Bookman Old Style" panose="02050604050505020204" pitchFamily="18" charset="0"/>
                <a:cs typeface="Times New Roman" panose="02020603050405020304" pitchFamily="18" charset="0"/>
              </a:rPr>
              <a:t>Analisi economica del diritto</a:t>
            </a:r>
            <a:r>
              <a:rPr lang="it-IT" altLang="en-US" sz="1800" dirty="0">
                <a:latin typeface="Bookman Old Style" panose="02050604050505020204" pitchFamily="18" charset="0"/>
                <a:cs typeface="Times New Roman" panose="02020603050405020304" pitchFamily="18" charset="0"/>
              </a:rPr>
              <a:t>, Torino: Giappichelli, 2007 </a:t>
            </a:r>
          </a:p>
          <a:p>
            <a:pPr algn="l" eaLnBrk="1" hangingPunct="1">
              <a:lnSpc>
                <a:spcPct val="80000"/>
              </a:lnSpc>
            </a:pPr>
            <a:r>
              <a:rPr lang="it-IT" altLang="en-US" sz="1800" dirty="0">
                <a:latin typeface="Bookman Old Style" panose="02050604050505020204" pitchFamily="18" charset="0"/>
                <a:cs typeface="Times New Roman" panose="02020603050405020304" pitchFamily="18" charset="0"/>
              </a:rPr>
              <a:t>  (testo </a:t>
            </a:r>
            <a:r>
              <a:rPr lang="it-IT" altLang="en-US" sz="1800" u="sng" dirty="0">
                <a:latin typeface="Bookman Old Style" panose="02050604050505020204" pitchFamily="18" charset="0"/>
                <a:cs typeface="Times New Roman" panose="02020603050405020304" pitchFamily="18" charset="0"/>
              </a:rPr>
              <a:t>obbligatorio</a:t>
            </a:r>
            <a:r>
              <a:rPr lang="it-IT" altLang="en-US" sz="1800" dirty="0">
                <a:latin typeface="Bookman Old Style" panose="02050604050505020204" pitchFamily="18" charset="0"/>
                <a:cs typeface="Times New Roman" panose="02020603050405020304" pitchFamily="18" charset="0"/>
              </a:rPr>
              <a:t> per i </a:t>
            </a:r>
            <a:r>
              <a:rPr lang="it-IT" altLang="en-US" sz="1800" u="sng" dirty="0">
                <a:latin typeface="Bookman Old Style" panose="02050604050505020204" pitchFamily="18" charset="0"/>
                <a:cs typeface="Times New Roman" panose="02020603050405020304" pitchFamily="18" charset="0"/>
              </a:rPr>
              <a:t>non</a:t>
            </a:r>
            <a:r>
              <a:rPr lang="it-IT" altLang="en-US" sz="1800" dirty="0">
                <a:latin typeface="Bookman Old Style" panose="02050604050505020204" pitchFamily="18" charset="0"/>
                <a:cs typeface="Times New Roman" panose="02020603050405020304" pitchFamily="18" charset="0"/>
              </a:rPr>
              <a:t> frequentanti)</a:t>
            </a:r>
          </a:p>
          <a:p>
            <a:pPr algn="l" eaLnBrk="1" hangingPunct="1">
              <a:lnSpc>
                <a:spcPct val="80000"/>
              </a:lnSpc>
              <a:buFontTx/>
              <a:buChar char="•"/>
            </a:pPr>
            <a:r>
              <a:rPr lang="it-IT" altLang="en-US" sz="1800" dirty="0">
                <a:latin typeface="Bookman Old Style" panose="02050604050505020204" pitchFamily="18" charset="0"/>
                <a:cs typeface="Times New Roman" panose="02020603050405020304" pitchFamily="18" charset="0"/>
              </a:rPr>
              <a:t> </a:t>
            </a:r>
            <a:r>
              <a:rPr lang="it-IT" altLang="en-US" sz="1800" dirty="0" err="1">
                <a:latin typeface="Bookman Old Style" panose="02050604050505020204" pitchFamily="18" charset="0"/>
                <a:cs typeface="Times New Roman" panose="02020603050405020304" pitchFamily="18" charset="0"/>
              </a:rPr>
              <a:t>Cooter</a:t>
            </a:r>
            <a:r>
              <a:rPr lang="it-IT" altLang="en-US" sz="1800" dirty="0">
                <a:latin typeface="Bookman Old Style" panose="02050604050505020204" pitchFamily="18" charset="0"/>
                <a:cs typeface="Times New Roman" panose="02020603050405020304" pitchFamily="18" charset="0"/>
              </a:rPr>
              <a:t> R., Mattei U., </a:t>
            </a:r>
            <a:r>
              <a:rPr lang="it-IT" altLang="en-US" sz="1800" dirty="0" err="1">
                <a:latin typeface="Bookman Old Style" panose="02050604050505020204" pitchFamily="18" charset="0"/>
                <a:cs typeface="Times New Roman" panose="02020603050405020304" pitchFamily="18" charset="0"/>
              </a:rPr>
              <a:t>Monateri</a:t>
            </a:r>
            <a:r>
              <a:rPr lang="it-IT" altLang="en-US" sz="1800" dirty="0">
                <a:latin typeface="Bookman Old Style" panose="02050604050505020204" pitchFamily="18" charset="0"/>
                <a:cs typeface="Times New Roman" panose="02020603050405020304" pitchFamily="18" charset="0"/>
              </a:rPr>
              <a:t> P.G., Pardolesi R., </a:t>
            </a:r>
            <a:r>
              <a:rPr lang="it-IT" altLang="en-US" sz="1800" dirty="0" err="1">
                <a:latin typeface="Bookman Old Style" panose="02050604050505020204" pitchFamily="18" charset="0"/>
                <a:cs typeface="Times New Roman" panose="02020603050405020304" pitchFamily="18" charset="0"/>
              </a:rPr>
              <a:t>Ulen</a:t>
            </a:r>
            <a:r>
              <a:rPr lang="it-IT" altLang="en-US" sz="1800" dirty="0">
                <a:latin typeface="Bookman Old Style" panose="02050604050505020204" pitchFamily="18" charset="0"/>
                <a:cs typeface="Times New Roman" panose="02020603050405020304" pitchFamily="18" charset="0"/>
              </a:rPr>
              <a:t> T., </a:t>
            </a:r>
            <a:r>
              <a:rPr lang="it-IT" altLang="en-US" sz="1800" i="1" dirty="0">
                <a:latin typeface="Bookman Old Style" panose="02050604050505020204" pitchFamily="18" charset="0"/>
                <a:cs typeface="Times New Roman" panose="02020603050405020304" pitchFamily="18" charset="0"/>
              </a:rPr>
              <a:t>Il mercato delle regole. Analisi economica del diritto civile</a:t>
            </a:r>
            <a:r>
              <a:rPr lang="it-IT" altLang="en-US" sz="1800" dirty="0">
                <a:latin typeface="Bookman Old Style" panose="02050604050505020204" pitchFamily="18" charset="0"/>
                <a:cs typeface="Times New Roman" panose="02020603050405020304" pitchFamily="18" charset="0"/>
              </a:rPr>
              <a:t>, Bologna: </a:t>
            </a:r>
            <a:r>
              <a:rPr lang="it-IT" altLang="en-US" sz="1800" dirty="0" err="1">
                <a:latin typeface="Bookman Old Style" panose="02050604050505020204" pitchFamily="18" charset="0"/>
                <a:cs typeface="Times New Roman" panose="02020603050405020304" pitchFamily="18" charset="0"/>
              </a:rPr>
              <a:t>ilMulino</a:t>
            </a:r>
            <a:r>
              <a:rPr lang="it-IT" altLang="en-US" sz="1800" dirty="0">
                <a:latin typeface="Bookman Old Style" panose="02050604050505020204" pitchFamily="18" charset="0"/>
                <a:cs typeface="Times New Roman" panose="02020603050405020304" pitchFamily="18" charset="0"/>
              </a:rPr>
              <a:t>, 2006, 2 vol.</a:t>
            </a:r>
            <a:r>
              <a:rPr lang="it-IT" altLang="en-US" sz="1800" dirty="0">
                <a:latin typeface="Bookman Old Style" panose="02050604050505020204" pitchFamily="18" charset="0"/>
              </a:rPr>
              <a:t> </a:t>
            </a:r>
          </a:p>
          <a:p>
            <a:pPr algn="l" eaLnBrk="1" hangingPunct="1">
              <a:lnSpc>
                <a:spcPct val="80000"/>
              </a:lnSpc>
              <a:buFontTx/>
              <a:buChar char="•"/>
            </a:pPr>
            <a:endParaRPr lang="it-IT" altLang="en-US" sz="1800" b="1" u="sng" dirty="0">
              <a:latin typeface="Bookman Old Style" panose="02050604050505020204" pitchFamily="18" charset="0"/>
            </a:endParaRPr>
          </a:p>
          <a:p>
            <a:pPr algn="l" eaLnBrk="1" hangingPunct="1">
              <a:lnSpc>
                <a:spcPct val="80000"/>
              </a:lnSpc>
            </a:pPr>
            <a:r>
              <a:rPr lang="it-IT" altLang="en-US" sz="1800" b="1" u="sng" dirty="0">
                <a:latin typeface="Bookman Old Style" panose="02050604050505020204" pitchFamily="18" charset="0"/>
              </a:rPr>
              <a:t>Svolgimento dell’esame per i frequentanti</a:t>
            </a:r>
            <a:r>
              <a:rPr lang="it-IT" altLang="en-US" sz="1800" dirty="0">
                <a:latin typeface="Bookman Old Style" panose="02050604050505020204" pitchFamily="18" charset="0"/>
              </a:rPr>
              <a:t>: presentazione durante le ultime due settimane di lezione di una relazione su uno degli argomenti indicati dal docente </a:t>
            </a:r>
            <a:r>
              <a:rPr lang="it-IT" altLang="en-US" sz="1800" u="sng" dirty="0">
                <a:latin typeface="Bookman Old Style" panose="02050604050505020204" pitchFamily="18" charset="0"/>
              </a:rPr>
              <a:t>più</a:t>
            </a:r>
            <a:r>
              <a:rPr lang="it-IT" altLang="en-US" sz="1800" dirty="0">
                <a:latin typeface="Bookman Old Style" panose="02050604050505020204" pitchFamily="18" charset="0"/>
              </a:rPr>
              <a:t> esame orale sul programma del corso.</a:t>
            </a:r>
            <a:endParaRPr lang="it-IT" altLang="en-US" sz="1800" dirty="0">
              <a:solidFill>
                <a:schemeClr val="accent2"/>
              </a:solidFill>
              <a:latin typeface="Bookman Old Style" panose="020506040505050202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57200" y="188913"/>
            <a:ext cx="8229600" cy="633412"/>
          </a:xfrm>
        </p:spPr>
        <p:txBody>
          <a:bodyPr/>
          <a:lstStyle/>
          <a:p>
            <a:pPr eaLnBrk="1" hangingPunct="1"/>
            <a:r>
              <a:rPr lang="it-IT" altLang="en-US" sz="3200"/>
              <a:t>Il comportamento razionale e gli incentivi</a:t>
            </a:r>
          </a:p>
        </p:txBody>
      </p:sp>
      <p:sp>
        <p:nvSpPr>
          <p:cNvPr id="20483" name="Rectangle 5"/>
          <p:cNvSpPr>
            <a:spLocks noGrp="1" noChangeArrowheads="1"/>
          </p:cNvSpPr>
          <p:nvPr>
            <p:ph type="body" sz="half" idx="1"/>
          </p:nvPr>
        </p:nvSpPr>
        <p:spPr>
          <a:xfrm>
            <a:off x="0" y="908050"/>
            <a:ext cx="5003800" cy="5949950"/>
          </a:xfrm>
        </p:spPr>
        <p:txBody>
          <a:bodyPr/>
          <a:lstStyle/>
          <a:p>
            <a:pPr eaLnBrk="1" hangingPunct="1">
              <a:lnSpc>
                <a:spcPct val="90000"/>
              </a:lnSpc>
            </a:pPr>
            <a:r>
              <a:rPr lang="it-IT" altLang="en-US" sz="2000"/>
              <a:t>Quale effetto ha una variazione degli incentivi?</a:t>
            </a:r>
          </a:p>
          <a:p>
            <a:pPr eaLnBrk="1" hangingPunct="1">
              <a:lnSpc>
                <a:spcPct val="90000"/>
              </a:lnSpc>
            </a:pPr>
            <a:r>
              <a:rPr lang="it-IT" altLang="en-US" sz="2000"/>
              <a:t>Esempio: azione illecita, dove il costo è la sanzione e il beneficio è il guadagno derivante dall’illecito.</a:t>
            </a:r>
          </a:p>
          <a:p>
            <a:pPr eaLnBrk="1" hangingPunct="1">
              <a:lnSpc>
                <a:spcPct val="90000"/>
              </a:lnSpc>
            </a:pPr>
            <a:r>
              <a:rPr lang="it-IT" altLang="en-US" sz="2000"/>
              <a:t>Quindi: </a:t>
            </a:r>
            <a:r>
              <a:rPr lang="it-IT" altLang="en-US" sz="2000" u="sng"/>
              <a:t>l’azione illecita è razionale</a:t>
            </a:r>
            <a:r>
              <a:rPr lang="it-IT" altLang="en-US" sz="2000"/>
              <a:t> se volta a massimizzare il beneficio netto.</a:t>
            </a:r>
          </a:p>
          <a:p>
            <a:pPr eaLnBrk="1" hangingPunct="1">
              <a:lnSpc>
                <a:spcPct val="90000"/>
              </a:lnSpc>
            </a:pPr>
            <a:r>
              <a:rPr lang="it-IT" altLang="en-US" sz="2000"/>
              <a:t>N.b.: la razionalità è diversa dalla </a:t>
            </a:r>
            <a:r>
              <a:rPr lang="it-IT" altLang="en-US" sz="2000" u="sng"/>
              <a:t>ragionevolezza</a:t>
            </a:r>
            <a:r>
              <a:rPr lang="it-IT" altLang="en-US" sz="2000"/>
              <a:t> (= comportamento conforme alle norme ed agli usi di una certa società).</a:t>
            </a:r>
          </a:p>
          <a:p>
            <a:pPr eaLnBrk="1" hangingPunct="1">
              <a:lnSpc>
                <a:spcPct val="90000"/>
              </a:lnSpc>
            </a:pPr>
            <a:r>
              <a:rPr lang="it-IT" altLang="en-US" sz="2000"/>
              <a:t>Secondo la AED </a:t>
            </a:r>
            <a:r>
              <a:rPr lang="it-IT" altLang="en-US" sz="2000" u="sng"/>
              <a:t>la funzione principale della legge è modificare gli incentivi</a:t>
            </a:r>
            <a:r>
              <a:rPr lang="it-IT" altLang="en-US" sz="2000"/>
              <a:t>. P.e. è la legge a fissare il “prezzo”  (= sanzione) per le azioni illecite.</a:t>
            </a:r>
          </a:p>
          <a:p>
            <a:pPr eaLnBrk="1" hangingPunct="1">
              <a:lnSpc>
                <a:spcPct val="90000"/>
              </a:lnSpc>
            </a:pPr>
            <a:r>
              <a:rPr lang="it-IT" altLang="en-US" sz="2000"/>
              <a:t>Hp1: riduzione del costo dell’azione:</a:t>
            </a:r>
          </a:p>
          <a:p>
            <a:pPr algn="ctr" eaLnBrk="1" hangingPunct="1">
              <a:lnSpc>
                <a:spcPct val="90000"/>
              </a:lnSpc>
              <a:buFontTx/>
              <a:buNone/>
            </a:pPr>
            <a:r>
              <a:rPr lang="it-IT" altLang="en-US" sz="2000"/>
              <a:t>	</a:t>
            </a:r>
            <a:r>
              <a:rPr lang="it-IT" altLang="en-US" sz="2000" b="1">
                <a:solidFill>
                  <a:srgbClr val="990099"/>
                </a:solidFill>
              </a:rPr>
              <a:t>se p</a:t>
            </a:r>
            <a:r>
              <a:rPr lang="it-IT" altLang="en-US" sz="2000" b="1">
                <a:solidFill>
                  <a:srgbClr val="990099"/>
                </a:solidFill>
                <a:sym typeface="Symbol" panose="05050102010706020507" pitchFamily="18" charset="2"/>
              </a:rPr>
              <a:t>, allora x** &gt; x*</a:t>
            </a:r>
            <a:endParaRPr lang="it-IT" altLang="en-US" sz="2000"/>
          </a:p>
        </p:txBody>
      </p:sp>
      <p:graphicFrame>
        <p:nvGraphicFramePr>
          <p:cNvPr id="20484" name="Object 7"/>
          <p:cNvGraphicFramePr>
            <a:graphicFrameLocks noGrp="1" noChangeAspect="1"/>
          </p:cNvGraphicFramePr>
          <p:nvPr>
            <p:ph sz="half" idx="2"/>
          </p:nvPr>
        </p:nvGraphicFramePr>
        <p:xfrm>
          <a:off x="5043488" y="1341438"/>
          <a:ext cx="4100512" cy="5183187"/>
        </p:xfrm>
        <a:graphic>
          <a:graphicData uri="http://schemas.openxmlformats.org/presentationml/2006/ole">
            <mc:AlternateContent xmlns:mc="http://schemas.openxmlformats.org/markup-compatibility/2006">
              <mc:Choice xmlns:v="urn:schemas-microsoft-com:vml" Requires="v">
                <p:oleObj spid="_x0000_s20515" name="Chart" r:id="rId4" imgW="4124433" imgH="5248148" progId="MSGraph.Chart.8">
                  <p:embed followColorScheme="full"/>
                </p:oleObj>
              </mc:Choice>
              <mc:Fallback>
                <p:oleObj name="Chart" r:id="rId4" imgW="4124433" imgH="5248148" progId="MSGraph.Chart.8">
                  <p:embed followColorScheme="full"/>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43488" y="1341438"/>
                        <a:ext cx="4100512" cy="518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Grp="1" noChangeArrowheads="1"/>
          </p:cNvSpPr>
          <p:nvPr>
            <p:ph type="title"/>
          </p:nvPr>
        </p:nvSpPr>
        <p:spPr/>
        <p:txBody>
          <a:bodyPr/>
          <a:lstStyle/>
          <a:p>
            <a:pPr eaLnBrk="1" hangingPunct="1"/>
            <a:r>
              <a:rPr lang="it-IT" altLang="en-US" sz="3200"/>
              <a:t>Il comportamento razionale e gli incentivi</a:t>
            </a:r>
          </a:p>
        </p:txBody>
      </p:sp>
      <p:sp>
        <p:nvSpPr>
          <p:cNvPr id="22531" name="Rectangle 5"/>
          <p:cNvSpPr>
            <a:spLocks noGrp="1" noChangeArrowheads="1"/>
          </p:cNvSpPr>
          <p:nvPr>
            <p:ph type="body" sz="half" idx="1"/>
          </p:nvPr>
        </p:nvSpPr>
        <p:spPr>
          <a:xfrm>
            <a:off x="0" y="908050"/>
            <a:ext cx="5003800" cy="5949950"/>
          </a:xfrm>
        </p:spPr>
        <p:txBody>
          <a:bodyPr/>
          <a:lstStyle/>
          <a:p>
            <a:pPr eaLnBrk="1" hangingPunct="1">
              <a:lnSpc>
                <a:spcPct val="90000"/>
              </a:lnSpc>
            </a:pPr>
            <a:r>
              <a:rPr lang="it-IT" altLang="en-US" sz="2000"/>
              <a:t>Quale effetto ha una variazione degli incentivi?</a:t>
            </a:r>
          </a:p>
          <a:p>
            <a:pPr eaLnBrk="1" hangingPunct="1">
              <a:lnSpc>
                <a:spcPct val="90000"/>
              </a:lnSpc>
            </a:pPr>
            <a:endParaRPr lang="it-IT" altLang="en-US" sz="2000"/>
          </a:p>
          <a:p>
            <a:pPr eaLnBrk="1" hangingPunct="1">
              <a:lnSpc>
                <a:spcPct val="90000"/>
              </a:lnSpc>
            </a:pPr>
            <a:r>
              <a:rPr lang="it-IT" altLang="en-US" sz="2000"/>
              <a:t>Hp1: riduzione del costo dell’azione:</a:t>
            </a:r>
          </a:p>
          <a:p>
            <a:pPr algn="ctr" eaLnBrk="1" hangingPunct="1">
              <a:lnSpc>
                <a:spcPct val="90000"/>
              </a:lnSpc>
              <a:buFontTx/>
              <a:buNone/>
            </a:pPr>
            <a:r>
              <a:rPr lang="it-IT" altLang="en-US" sz="2000"/>
              <a:t>	</a:t>
            </a:r>
            <a:r>
              <a:rPr lang="it-IT" altLang="en-US" sz="2000" b="1">
                <a:solidFill>
                  <a:srgbClr val="990099"/>
                </a:solidFill>
              </a:rPr>
              <a:t>se p</a:t>
            </a:r>
            <a:r>
              <a:rPr lang="it-IT" altLang="en-US" sz="2000" b="1">
                <a:solidFill>
                  <a:srgbClr val="990099"/>
                </a:solidFill>
                <a:sym typeface="Symbol" panose="05050102010706020507" pitchFamily="18" charset="2"/>
              </a:rPr>
              <a:t>, allora x** &gt; x*</a:t>
            </a:r>
          </a:p>
          <a:p>
            <a:pPr eaLnBrk="1" hangingPunct="1">
              <a:lnSpc>
                <a:spcPct val="90000"/>
              </a:lnSpc>
            </a:pPr>
            <a:endParaRPr lang="it-IT" altLang="en-US" sz="2000">
              <a:sym typeface="Symbol" panose="05050102010706020507" pitchFamily="18" charset="2"/>
            </a:endParaRPr>
          </a:p>
          <a:p>
            <a:pPr eaLnBrk="1" hangingPunct="1">
              <a:lnSpc>
                <a:spcPct val="90000"/>
              </a:lnSpc>
            </a:pPr>
            <a:r>
              <a:rPr lang="it-IT" altLang="en-US" sz="2000">
                <a:sym typeface="Symbol" panose="05050102010706020507" pitchFamily="18" charset="2"/>
              </a:rPr>
              <a:t>Hp2: aumento del beneficio dell’azione:</a:t>
            </a:r>
          </a:p>
          <a:p>
            <a:pPr algn="ctr" eaLnBrk="1" hangingPunct="1">
              <a:lnSpc>
                <a:spcPct val="90000"/>
              </a:lnSpc>
              <a:buFontTx/>
              <a:buNone/>
            </a:pPr>
            <a:r>
              <a:rPr lang="it-IT" altLang="en-US" sz="2000">
                <a:sym typeface="Symbol" panose="05050102010706020507" pitchFamily="18" charset="2"/>
              </a:rPr>
              <a:t>	</a:t>
            </a:r>
            <a:r>
              <a:rPr lang="it-IT" altLang="en-US" sz="2000" b="1">
                <a:solidFill>
                  <a:srgbClr val="990099"/>
                </a:solidFill>
                <a:sym typeface="Symbol" panose="05050102010706020507" pitchFamily="18" charset="2"/>
              </a:rPr>
              <a:t>se b’(x), allora x*** &gt; x*</a:t>
            </a:r>
          </a:p>
        </p:txBody>
      </p:sp>
      <p:graphicFrame>
        <p:nvGraphicFramePr>
          <p:cNvPr id="22532" name="Object 7"/>
          <p:cNvGraphicFramePr>
            <a:graphicFrameLocks noGrp="1" noChangeAspect="1"/>
          </p:cNvGraphicFramePr>
          <p:nvPr>
            <p:ph sz="half" idx="2"/>
          </p:nvPr>
        </p:nvGraphicFramePr>
        <p:xfrm>
          <a:off x="5043488" y="1341438"/>
          <a:ext cx="4100512" cy="5183187"/>
        </p:xfrm>
        <a:graphic>
          <a:graphicData uri="http://schemas.openxmlformats.org/presentationml/2006/ole">
            <mc:AlternateContent xmlns:mc="http://schemas.openxmlformats.org/markup-compatibility/2006">
              <mc:Choice xmlns:v="urn:schemas-microsoft-com:vml" Requires="v">
                <p:oleObj spid="_x0000_s22563" name="Grafico" r:id="rId4" imgW="4124325" imgH="5248275" progId="MSGraph.Chart.8">
                  <p:embed followColorScheme="full"/>
                </p:oleObj>
              </mc:Choice>
              <mc:Fallback>
                <p:oleObj name="Grafico" r:id="rId4" imgW="4124325" imgH="5248275" progId="MSGraph.Chart.8">
                  <p:embed followColorScheme="full"/>
                  <p:pic>
                    <p:nvPicPr>
                      <p:cNvPr id="0" name="Object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43488" y="1341438"/>
                        <a:ext cx="4100512" cy="518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468313" y="260648"/>
            <a:ext cx="8229600" cy="633412"/>
          </a:xfrm>
        </p:spPr>
        <p:txBody>
          <a:bodyPr/>
          <a:lstStyle/>
          <a:p>
            <a:pPr eaLnBrk="1" hangingPunct="1"/>
            <a:r>
              <a:rPr lang="it-IT" altLang="en-US" sz="3200" dirty="0"/>
              <a:t>Le due premesse e l’efficienza</a:t>
            </a:r>
          </a:p>
        </p:txBody>
      </p:sp>
      <p:sp>
        <p:nvSpPr>
          <p:cNvPr id="24579" name="Rectangle 3"/>
          <p:cNvSpPr>
            <a:spLocks noGrp="1" noChangeArrowheads="1"/>
          </p:cNvSpPr>
          <p:nvPr>
            <p:ph type="body" idx="1"/>
          </p:nvPr>
        </p:nvSpPr>
        <p:spPr>
          <a:xfrm>
            <a:off x="11113" y="900918"/>
            <a:ext cx="9144000" cy="5336394"/>
          </a:xfrm>
        </p:spPr>
        <p:txBody>
          <a:bodyPr/>
          <a:lstStyle/>
          <a:p>
            <a:r>
              <a:rPr lang="it-IT" altLang="it-IT" sz="2400" u="sng" dirty="0"/>
              <a:t>Premessa </a:t>
            </a:r>
            <a:r>
              <a:rPr lang="it-IT" altLang="it-IT" sz="2400" u="sng" dirty="0" err="1"/>
              <a:t>consequenzialista</a:t>
            </a:r>
            <a:r>
              <a:rPr lang="it-IT" altLang="it-IT" sz="2400" dirty="0"/>
              <a:t>: </a:t>
            </a:r>
            <a:r>
              <a:rPr lang="it-IT" altLang="en-US" sz="2400" dirty="0"/>
              <a:t>le scelte pubbliche (p.e. le norme e le regole) vanno valutate solo per le loro conseguenze, non per le procedure seguite o per come i risultati vengono raggiunti</a:t>
            </a:r>
            <a:endParaRPr lang="it-IT" altLang="it-IT" sz="2400" dirty="0"/>
          </a:p>
          <a:p>
            <a:r>
              <a:rPr lang="it-IT" altLang="en-US" sz="2400" u="sng" dirty="0"/>
              <a:t>Premessa welfarista</a:t>
            </a:r>
            <a:r>
              <a:rPr lang="it-IT" altLang="en-US" sz="2400" dirty="0"/>
              <a:t>: nelle scelte pubbliche conta solo il benessere degli individui; i diritti e le norme sono soltanto strumenti per ottenere il benessere.</a:t>
            </a:r>
          </a:p>
          <a:p>
            <a:r>
              <a:rPr lang="it-IT" altLang="en-US" sz="2400" dirty="0"/>
              <a:t>Dalle due premesse segue il c.d. …</a:t>
            </a:r>
          </a:p>
          <a:p>
            <a:r>
              <a:rPr lang="it-IT" altLang="en-US" sz="2400" i="1" u="sng" dirty="0"/>
              <a:t>Single goal </a:t>
            </a:r>
            <a:r>
              <a:rPr lang="it-IT" altLang="en-US" sz="2400" i="1" u="sng" dirty="0" err="1"/>
              <a:t>approach</a:t>
            </a:r>
            <a:r>
              <a:rPr lang="it-IT" altLang="en-US" sz="2400" dirty="0"/>
              <a:t>: l’unico tipo di conseguenza rilevante per la AED è il benessere sociale.</a:t>
            </a:r>
          </a:p>
          <a:p>
            <a:r>
              <a:rPr lang="it-IT" altLang="en-US" sz="2400" dirty="0"/>
              <a:t>Ma perseguire il benessere sociale implica perseguire l’efficienza, in qualsiasi modo la si intenda. </a:t>
            </a:r>
          </a:p>
          <a:p>
            <a:r>
              <a:rPr lang="it-IT" altLang="en-US" sz="2400" dirty="0"/>
              <a:t>Quindi l’</a:t>
            </a:r>
            <a:r>
              <a:rPr lang="it-IT" altLang="en-US" sz="2400" u="sng" dirty="0"/>
              <a:t>efficienza</a:t>
            </a:r>
            <a:r>
              <a:rPr lang="it-IT" altLang="en-US" sz="2400" dirty="0"/>
              <a:t> è al centro della AED. Il problema è: quale criterio di efficienza si deve utilizzare?</a:t>
            </a:r>
          </a:p>
          <a:p>
            <a:endParaRPr lang="it-IT" alt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4579">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457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95288" y="188913"/>
            <a:ext cx="8229600" cy="633412"/>
          </a:xfrm>
        </p:spPr>
        <p:txBody>
          <a:bodyPr/>
          <a:lstStyle/>
          <a:p>
            <a:pPr eaLnBrk="1" hangingPunct="1"/>
            <a:r>
              <a:rPr lang="it-IT" altLang="en-US" sz="3200"/>
              <a:t>Il criterio paretiano</a:t>
            </a:r>
          </a:p>
        </p:txBody>
      </p:sp>
      <p:sp>
        <p:nvSpPr>
          <p:cNvPr id="27651" name="Rectangle 3"/>
          <p:cNvSpPr>
            <a:spLocks noGrp="1" noChangeArrowheads="1"/>
          </p:cNvSpPr>
          <p:nvPr>
            <p:ph type="body" idx="1"/>
          </p:nvPr>
        </p:nvSpPr>
        <p:spPr>
          <a:xfrm>
            <a:off x="0" y="908050"/>
            <a:ext cx="9144000" cy="5616575"/>
          </a:xfrm>
        </p:spPr>
        <p:txBody>
          <a:bodyPr/>
          <a:lstStyle/>
          <a:p>
            <a:pPr eaLnBrk="1" hangingPunct="1">
              <a:lnSpc>
                <a:spcPct val="90000"/>
              </a:lnSpc>
            </a:pPr>
            <a:r>
              <a:rPr lang="it-IT" altLang="en-US" sz="2400" u="sng" dirty="0"/>
              <a:t>Efficienza paretiana</a:t>
            </a:r>
            <a:r>
              <a:rPr lang="it-IT" altLang="en-US" sz="2400" dirty="0"/>
              <a:t>: un ottimo paretiano è una </a:t>
            </a:r>
          </a:p>
          <a:p>
            <a:pPr eaLnBrk="1" hangingPunct="1">
              <a:lnSpc>
                <a:spcPct val="90000"/>
              </a:lnSpc>
              <a:buFontTx/>
              <a:buNone/>
            </a:pPr>
            <a:r>
              <a:rPr lang="it-IT" altLang="en-US" sz="2400" i="1" dirty="0"/>
              <a:t>	situazione</a:t>
            </a:r>
            <a:r>
              <a:rPr lang="it-IT" altLang="en-US" sz="2400" dirty="0"/>
              <a:t> (p.e. un’allocazione delle risorse) in cui </a:t>
            </a:r>
          </a:p>
          <a:p>
            <a:pPr eaLnBrk="1" hangingPunct="1">
              <a:lnSpc>
                <a:spcPct val="90000"/>
              </a:lnSpc>
              <a:buFontTx/>
              <a:buNone/>
            </a:pPr>
            <a:r>
              <a:rPr lang="it-IT" altLang="en-US" sz="2400" dirty="0"/>
              <a:t>	nessun agente può migliorare ulteriormente la </a:t>
            </a:r>
          </a:p>
          <a:p>
            <a:pPr eaLnBrk="1" hangingPunct="1">
              <a:lnSpc>
                <a:spcPct val="90000"/>
              </a:lnSpc>
              <a:buFontTx/>
              <a:buNone/>
            </a:pPr>
            <a:r>
              <a:rPr lang="it-IT" altLang="en-US" sz="2400" dirty="0"/>
              <a:t>	propria </a:t>
            </a:r>
            <a:r>
              <a:rPr lang="it-IT" altLang="en-US" sz="2400" i="1" dirty="0"/>
              <a:t>posizione</a:t>
            </a:r>
            <a:r>
              <a:rPr lang="it-IT" altLang="en-US" sz="2400" dirty="0"/>
              <a:t> (p.e. la propria dotazione di risorse) </a:t>
            </a:r>
          </a:p>
          <a:p>
            <a:pPr eaLnBrk="1" hangingPunct="1">
              <a:lnSpc>
                <a:spcPct val="90000"/>
              </a:lnSpc>
              <a:buFontTx/>
              <a:buNone/>
            </a:pPr>
            <a:r>
              <a:rPr lang="it-IT" altLang="en-US" sz="2400" dirty="0"/>
              <a:t>	senza peggiorare quella di qualche altro agente.</a:t>
            </a:r>
          </a:p>
          <a:p>
            <a:pPr eaLnBrk="1" hangingPunct="1">
              <a:lnSpc>
                <a:spcPct val="90000"/>
              </a:lnSpc>
            </a:pPr>
            <a:r>
              <a:rPr lang="it-IT" altLang="en-US" sz="2400" u="sng" dirty="0"/>
              <a:t>Criterio del miglioramento paretiano</a:t>
            </a:r>
            <a:r>
              <a:rPr lang="it-IT" altLang="en-US" sz="2400" dirty="0"/>
              <a:t>: le uniche situazioni modificabili sono quelle in cui è possibile migliorare la posizione di un agente senza peggiorare quella di nessun altro. </a:t>
            </a:r>
          </a:p>
          <a:p>
            <a:pPr lvl="1" eaLnBrk="1" hangingPunct="1">
              <a:lnSpc>
                <a:spcPct val="90000"/>
              </a:lnSpc>
            </a:pPr>
            <a:r>
              <a:rPr lang="it-IT" altLang="en-US" sz="2000" dirty="0"/>
              <a:t>Sono infatti situazioni inefficienti, in cui cioè si ha uno </a:t>
            </a:r>
            <a:r>
              <a:rPr lang="it-IT" altLang="en-US" sz="2000" u="sng" dirty="0"/>
              <a:t>spreco di risorse</a:t>
            </a:r>
            <a:r>
              <a:rPr lang="it-IT" altLang="en-US" sz="2000" dirty="0"/>
              <a:t>. </a:t>
            </a:r>
          </a:p>
          <a:p>
            <a:pPr eaLnBrk="1" hangingPunct="1">
              <a:lnSpc>
                <a:spcPct val="90000"/>
              </a:lnSpc>
            </a:pPr>
            <a:r>
              <a:rPr lang="it-IT" altLang="en-US" sz="2400" dirty="0"/>
              <a:t>Limiti del criterio paretiano (</a:t>
            </a:r>
            <a:r>
              <a:rPr lang="it-IT" altLang="en-US" sz="2400" dirty="0">
                <a:sym typeface="Symbol" panose="05050102010706020507" pitchFamily="18" charset="2"/>
              </a:rPr>
              <a:t> dal concetto di Pareto-efficienza):</a:t>
            </a:r>
            <a:endParaRPr lang="it-IT" altLang="en-US" sz="2400" dirty="0"/>
          </a:p>
          <a:p>
            <a:pPr lvl="1" eaLnBrk="1" hangingPunct="1">
              <a:lnSpc>
                <a:spcPct val="90000"/>
              </a:lnSpc>
            </a:pPr>
            <a:r>
              <a:rPr lang="it-IT" altLang="en-US" sz="2000" dirty="0"/>
              <a:t>E’ un criterio minimale e coincide, sul piano delle regole di scelta sociale, con la </a:t>
            </a:r>
            <a:r>
              <a:rPr lang="it-IT" altLang="en-US" sz="2000" u="sng" dirty="0"/>
              <a:t>regola dell’unanimità</a:t>
            </a:r>
            <a:r>
              <a:rPr lang="it-IT" altLang="en-US" sz="2000" dirty="0"/>
              <a:t>.</a:t>
            </a:r>
          </a:p>
          <a:p>
            <a:pPr lvl="1" eaLnBrk="1" hangingPunct="1">
              <a:lnSpc>
                <a:spcPct val="90000"/>
              </a:lnSpc>
            </a:pPr>
            <a:r>
              <a:rPr lang="it-IT" altLang="en-US" sz="2000" dirty="0"/>
              <a:t>Il criterio non dice nulla su </a:t>
            </a:r>
            <a:r>
              <a:rPr lang="it-IT" altLang="en-US" sz="2000" i="1" dirty="0"/>
              <a:t>come</a:t>
            </a:r>
            <a:r>
              <a:rPr lang="it-IT" altLang="en-US" sz="2000" dirty="0"/>
              <a:t> le risorse devono distribuite (</a:t>
            </a:r>
            <a:r>
              <a:rPr lang="it-IT" altLang="en-US" sz="2000" u="sng" dirty="0"/>
              <a:t>separazione tra efficienza ed equità</a:t>
            </a:r>
            <a:r>
              <a:rPr lang="it-IT" altLang="en-US" sz="2000" dirty="0"/>
              <a:t>).</a:t>
            </a:r>
          </a:p>
          <a:p>
            <a:pPr lvl="1" eaLnBrk="1" hangingPunct="1">
              <a:lnSpc>
                <a:spcPct val="90000"/>
              </a:lnSpc>
            </a:pPr>
            <a:r>
              <a:rPr lang="it-IT" altLang="en-US" sz="2000" dirty="0"/>
              <a:t>Il criterio dipende dal </a:t>
            </a:r>
            <a:r>
              <a:rPr lang="it-IT" altLang="en-US" sz="2000" u="sng" dirty="0"/>
              <a:t>punto di partenza</a:t>
            </a:r>
            <a:r>
              <a:rPr lang="it-IT" altLang="en-US" sz="2000" dirty="0"/>
              <a:t> (= allocazione iniziale delle risorse) e quindi è un criterio relativo e poco discriminatorio.</a:t>
            </a:r>
          </a:p>
        </p:txBody>
      </p:sp>
      <p:pic>
        <p:nvPicPr>
          <p:cNvPr id="27652" name="Picture 4" descr="Portrait of V. Paret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10450" y="0"/>
            <a:ext cx="1733550" cy="220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651">
                                            <p:txEl>
                                              <p:pRg st="6" end="6"/>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7651">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651">
                                            <p:txEl>
                                              <p:pRg st="8" end="8"/>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651">
                                            <p:txEl>
                                              <p:pRg st="9" end="9"/>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651">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971550" y="188913"/>
            <a:ext cx="7296150" cy="647700"/>
          </a:xfrm>
        </p:spPr>
        <p:txBody>
          <a:bodyPr/>
          <a:lstStyle/>
          <a:p>
            <a:pPr eaLnBrk="1" hangingPunct="1"/>
            <a:r>
              <a:rPr lang="it-IT" altLang="en-US" sz="3200"/>
              <a:t>Un’applicazione del criterio paretiano</a:t>
            </a:r>
          </a:p>
        </p:txBody>
      </p:sp>
      <p:sp>
        <p:nvSpPr>
          <p:cNvPr id="29699" name="Rectangle 3"/>
          <p:cNvSpPr>
            <a:spLocks noGrp="1" noChangeArrowheads="1"/>
          </p:cNvSpPr>
          <p:nvPr>
            <p:ph type="body" idx="1"/>
          </p:nvPr>
        </p:nvSpPr>
        <p:spPr>
          <a:xfrm>
            <a:off x="304800" y="908050"/>
            <a:ext cx="8839200" cy="5689600"/>
          </a:xfrm>
        </p:spPr>
        <p:txBody>
          <a:bodyPr/>
          <a:lstStyle/>
          <a:p>
            <a:pPr eaLnBrk="1" hangingPunct="1">
              <a:lnSpc>
                <a:spcPct val="80000"/>
              </a:lnSpc>
            </a:pPr>
            <a:r>
              <a:rPr lang="it-IT" altLang="en-US" sz="2400" dirty="0"/>
              <a:t>Ipotizziamo una società composta da </a:t>
            </a:r>
            <a:r>
              <a:rPr lang="it-IT" altLang="en-US" sz="2400" u="sng" dirty="0"/>
              <a:t>due agenti</a:t>
            </a:r>
            <a:r>
              <a:rPr lang="it-IT" altLang="en-US" sz="2400" dirty="0"/>
              <a:t> (ma potrebbero essere anche due gruppi sociali) e di avere a disposizione una </a:t>
            </a:r>
            <a:r>
              <a:rPr lang="it-IT" altLang="en-US" sz="2400" u="sng" dirty="0"/>
              <a:t>data</a:t>
            </a:r>
            <a:r>
              <a:rPr lang="it-IT" altLang="en-US" sz="2400" dirty="0"/>
              <a:t> dotazione di risorse.</a:t>
            </a:r>
          </a:p>
          <a:p>
            <a:pPr eaLnBrk="1" hangingPunct="1">
              <a:lnSpc>
                <a:spcPct val="80000"/>
              </a:lnSpc>
            </a:pPr>
            <a:r>
              <a:rPr lang="it-IT" altLang="en-US" sz="2400" dirty="0"/>
              <a:t>Il problema è: individuare una regola giuridica di distribuzione delle risorse tra i membri della società tale da rendere </a:t>
            </a:r>
            <a:r>
              <a:rPr lang="it-IT" altLang="en-US" sz="2400" i="1" dirty="0"/>
              <a:t>massimo</a:t>
            </a:r>
            <a:r>
              <a:rPr lang="it-IT" altLang="en-US" sz="2400" dirty="0"/>
              <a:t> (= non ulteriormente migliorabile), in un qualche senso ben specificato, il benessere degli agenti.</a:t>
            </a:r>
          </a:p>
          <a:p>
            <a:pPr eaLnBrk="1" hangingPunct="1">
              <a:lnSpc>
                <a:spcPct val="80000"/>
              </a:lnSpc>
            </a:pPr>
            <a:r>
              <a:rPr lang="it-IT" altLang="en-US" sz="2400" dirty="0"/>
              <a:t>Il concetto di </a:t>
            </a:r>
            <a:r>
              <a:rPr lang="it-IT" altLang="en-US" sz="2400" u="sng" dirty="0"/>
              <a:t>efficienza paretiana</a:t>
            </a:r>
            <a:r>
              <a:rPr lang="it-IT" altLang="en-US" sz="2400" dirty="0"/>
              <a:t> è una possibile accezione di tale idea di “massimo” perché corrisponde alla situazione di assenza di spreco delle risorse. </a:t>
            </a:r>
          </a:p>
          <a:p>
            <a:pPr eaLnBrk="1" hangingPunct="1">
              <a:lnSpc>
                <a:spcPct val="80000"/>
              </a:lnSpc>
            </a:pPr>
            <a:r>
              <a:rPr lang="it-IT" altLang="en-US" sz="2400" dirty="0"/>
              <a:t>Il </a:t>
            </a:r>
            <a:r>
              <a:rPr lang="it-IT" altLang="en-US" sz="2400" u="sng" dirty="0"/>
              <a:t>criterio del miglioramento paretiano</a:t>
            </a:r>
            <a:r>
              <a:rPr lang="it-IT" altLang="en-US" sz="2400" dirty="0"/>
              <a:t> garantisce che si pervenga ad un’allocazione efficiente delle risorse, ma </a:t>
            </a:r>
            <a:r>
              <a:rPr lang="it-IT" altLang="en-US" sz="2400" u="sng" dirty="0"/>
              <a:t>non</a:t>
            </a:r>
            <a:r>
              <a:rPr lang="it-IT" altLang="en-US" sz="2400" dirty="0"/>
              <a:t> garantisce né il soddisfacimento di alcun requisito di equità né che si possano raggiungere (e quindi </a:t>
            </a:r>
            <a:r>
              <a:rPr lang="it-IT" altLang="en-US" sz="2400" i="1" dirty="0"/>
              <a:t>confrontare</a:t>
            </a:r>
            <a:r>
              <a:rPr lang="it-IT" altLang="en-US" sz="2400" dirty="0"/>
              <a:t> con la situazione di partenza) tutte le allocazioni efficienti.</a:t>
            </a:r>
          </a:p>
          <a:p>
            <a:pPr eaLnBrk="1" hangingPunct="1">
              <a:lnSpc>
                <a:spcPct val="80000"/>
              </a:lnSpc>
            </a:pPr>
            <a:r>
              <a:rPr lang="it-IT" altLang="en-US" sz="2400" u="sng" dirty="0"/>
              <a:t>Frontiera delle utilità possibili</a:t>
            </a:r>
            <a:r>
              <a:rPr lang="it-IT" altLang="en-US" sz="2400" dirty="0"/>
              <a:t> (FUP): grafico che illustra le allocazioni efficienti delle risorse che si possono ottenere a partire da una data dotazione.</a:t>
            </a:r>
            <a:endParaRPr lang="it-IT" altLang="en-US" sz="24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379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3798" name="Rectangle 6"/>
          <p:cNvSpPr>
            <a:spLocks noChangeArrowheads="1"/>
          </p:cNvSpPr>
          <p:nvPr/>
        </p:nvSpPr>
        <p:spPr bwMode="auto">
          <a:xfrm>
            <a:off x="5070475" y="3556000"/>
            <a:ext cx="1285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dirty="0">
                <a:solidFill>
                  <a:srgbClr val="000000"/>
                </a:solidFill>
              </a:rPr>
              <a:t>A</a:t>
            </a:r>
          </a:p>
        </p:txBody>
      </p:sp>
      <p:sp>
        <p:nvSpPr>
          <p:cNvPr id="33799" name="Rectangle 7"/>
          <p:cNvSpPr>
            <a:spLocks noChangeArrowheads="1"/>
          </p:cNvSpPr>
          <p:nvPr/>
        </p:nvSpPr>
        <p:spPr bwMode="auto">
          <a:xfrm>
            <a:off x="3563938" y="4508500"/>
            <a:ext cx="2000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B</a:t>
            </a:r>
          </a:p>
        </p:txBody>
      </p:sp>
      <p:sp>
        <p:nvSpPr>
          <p:cNvPr id="33800" name="Rectangle 8"/>
          <p:cNvSpPr>
            <a:spLocks noChangeArrowheads="1"/>
          </p:cNvSpPr>
          <p:nvPr/>
        </p:nvSpPr>
        <p:spPr bwMode="auto">
          <a:xfrm>
            <a:off x="4627563" y="3225800"/>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dirty="0">
                <a:solidFill>
                  <a:srgbClr val="000000"/>
                </a:solidFill>
              </a:rPr>
              <a:t>C</a:t>
            </a:r>
          </a:p>
        </p:txBody>
      </p:sp>
      <p:sp>
        <p:nvSpPr>
          <p:cNvPr id="33801" name="Rectangle 9"/>
          <p:cNvSpPr>
            <a:spLocks noChangeArrowheads="1"/>
          </p:cNvSpPr>
          <p:nvPr/>
        </p:nvSpPr>
        <p:spPr bwMode="auto">
          <a:xfrm>
            <a:off x="7389813" y="6321425"/>
            <a:ext cx="8572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600" b="1">
                <a:solidFill>
                  <a:srgbClr val="000000"/>
                </a:solidFill>
              </a:rPr>
              <a:t>Utilità</a:t>
            </a:r>
          </a:p>
          <a:p>
            <a:pPr>
              <a:spcBef>
                <a:spcPct val="0"/>
              </a:spcBef>
              <a:buFontTx/>
              <a:buNone/>
            </a:pPr>
            <a:r>
              <a:rPr lang="it-IT" altLang="en-US" sz="1600" b="1">
                <a:solidFill>
                  <a:srgbClr val="000000"/>
                </a:solidFill>
              </a:rPr>
              <a:t>Agente 1</a:t>
            </a:r>
            <a:endParaRPr lang="it-IT" altLang="en-US" sz="1400" b="1">
              <a:solidFill>
                <a:srgbClr val="000000"/>
              </a:solidFill>
            </a:endParaRPr>
          </a:p>
        </p:txBody>
      </p:sp>
      <p:sp>
        <p:nvSpPr>
          <p:cNvPr id="33802" name="Rectangle 10"/>
          <p:cNvSpPr>
            <a:spLocks noChangeArrowheads="1"/>
          </p:cNvSpPr>
          <p:nvPr/>
        </p:nvSpPr>
        <p:spPr bwMode="auto">
          <a:xfrm>
            <a:off x="1666875" y="6321425"/>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0</a:t>
            </a:r>
          </a:p>
        </p:txBody>
      </p:sp>
      <p:sp>
        <p:nvSpPr>
          <p:cNvPr id="33803" name="Rectangle 11"/>
          <p:cNvSpPr>
            <a:spLocks noChangeArrowheads="1"/>
          </p:cNvSpPr>
          <p:nvPr/>
        </p:nvSpPr>
        <p:spPr bwMode="auto">
          <a:xfrm>
            <a:off x="685800" y="1600200"/>
            <a:ext cx="12414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600" b="1">
                <a:solidFill>
                  <a:srgbClr val="000000"/>
                </a:solidFill>
              </a:rPr>
              <a:t>Utilità</a:t>
            </a:r>
          </a:p>
          <a:p>
            <a:pPr>
              <a:spcBef>
                <a:spcPct val="0"/>
              </a:spcBef>
              <a:buFontTx/>
              <a:buNone/>
            </a:pPr>
            <a:r>
              <a:rPr lang="it-IT" altLang="en-US" sz="1600" b="1">
                <a:solidFill>
                  <a:srgbClr val="000000"/>
                </a:solidFill>
              </a:rPr>
              <a:t>Agente 2</a:t>
            </a:r>
          </a:p>
        </p:txBody>
      </p:sp>
      <p:sp>
        <p:nvSpPr>
          <p:cNvPr id="33804" name="Freeform 12"/>
          <p:cNvSpPr>
            <a:spLocks/>
          </p:cNvSpPr>
          <p:nvPr/>
        </p:nvSpPr>
        <p:spPr bwMode="auto">
          <a:xfrm>
            <a:off x="1865313" y="2492375"/>
            <a:ext cx="4435475" cy="3787775"/>
          </a:xfrm>
          <a:custGeom>
            <a:avLst/>
            <a:gdLst>
              <a:gd name="T0" fmla="*/ 2147483646 w 2799"/>
              <a:gd name="T1" fmla="*/ 2147483646 h 2366"/>
              <a:gd name="T2" fmla="*/ 2147483646 w 2799"/>
              <a:gd name="T3" fmla="*/ 2147483646 h 2366"/>
              <a:gd name="T4" fmla="*/ 2147483646 w 2799"/>
              <a:gd name="T5" fmla="*/ 2147483646 h 2366"/>
              <a:gd name="T6" fmla="*/ 2147483646 w 2799"/>
              <a:gd name="T7" fmla="*/ 2147483646 h 2366"/>
              <a:gd name="T8" fmla="*/ 2147483646 w 2799"/>
              <a:gd name="T9" fmla="*/ 2147483646 h 2366"/>
              <a:gd name="T10" fmla="*/ 2147483646 w 2799"/>
              <a:gd name="T11" fmla="*/ 2147483646 h 2366"/>
              <a:gd name="T12" fmla="*/ 2147483646 w 2799"/>
              <a:gd name="T13" fmla="*/ 2147483646 h 2366"/>
              <a:gd name="T14" fmla="*/ 2147483646 w 2799"/>
              <a:gd name="T15" fmla="*/ 2147483646 h 2366"/>
              <a:gd name="T16" fmla="*/ 0 w 2799"/>
              <a:gd name="T17" fmla="*/ 0 h 23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9" h="2366">
                <a:moveTo>
                  <a:pt x="2798" y="2365"/>
                </a:moveTo>
                <a:lnTo>
                  <a:pt x="2659" y="1853"/>
                </a:lnTo>
                <a:lnTo>
                  <a:pt x="2464" y="1411"/>
                </a:lnTo>
                <a:lnTo>
                  <a:pt x="2199" y="1037"/>
                </a:lnTo>
                <a:lnTo>
                  <a:pt x="1879" y="733"/>
                </a:lnTo>
                <a:lnTo>
                  <a:pt x="1517" y="470"/>
                </a:lnTo>
                <a:lnTo>
                  <a:pt x="1072" y="263"/>
                </a:lnTo>
                <a:lnTo>
                  <a:pt x="571" y="111"/>
                </a:lnTo>
                <a:lnTo>
                  <a:pt x="0" y="0"/>
                </a:lnTo>
              </a:path>
            </a:pathLst>
          </a:custGeom>
          <a:noFill/>
          <a:ln w="28575" cap="rnd"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05" name="Freeform 13"/>
          <p:cNvSpPr>
            <a:spLocks/>
          </p:cNvSpPr>
          <p:nvPr/>
        </p:nvSpPr>
        <p:spPr bwMode="auto">
          <a:xfrm>
            <a:off x="1811338" y="1468467"/>
            <a:ext cx="6477000" cy="4789487"/>
          </a:xfrm>
          <a:custGeom>
            <a:avLst/>
            <a:gdLst>
              <a:gd name="T0" fmla="*/ 0 w 4080"/>
              <a:gd name="T1" fmla="*/ 0 h 3017"/>
              <a:gd name="T2" fmla="*/ 0 w 4080"/>
              <a:gd name="T3" fmla="*/ 2147483646 h 3017"/>
              <a:gd name="T4" fmla="*/ 2147483646 w 4080"/>
              <a:gd name="T5" fmla="*/ 2147483646 h 3017"/>
              <a:gd name="T6" fmla="*/ 0 60000 65536"/>
              <a:gd name="T7" fmla="*/ 0 60000 65536"/>
              <a:gd name="T8" fmla="*/ 0 60000 65536"/>
            </a:gdLst>
            <a:ahLst/>
            <a:cxnLst>
              <a:cxn ang="T6">
                <a:pos x="T0" y="T1"/>
              </a:cxn>
              <a:cxn ang="T7">
                <a:pos x="T2" y="T3"/>
              </a:cxn>
              <a:cxn ang="T8">
                <a:pos x="T4" y="T5"/>
              </a:cxn>
            </a:cxnLst>
            <a:rect l="0" t="0" r="r" b="b"/>
            <a:pathLst>
              <a:path w="4080" h="3017">
                <a:moveTo>
                  <a:pt x="0" y="0"/>
                </a:moveTo>
                <a:lnTo>
                  <a:pt x="0" y="3016"/>
                </a:lnTo>
                <a:lnTo>
                  <a:pt x="4079" y="3016"/>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06" name="Freeform 15"/>
          <p:cNvSpPr>
            <a:spLocks/>
          </p:cNvSpPr>
          <p:nvPr/>
        </p:nvSpPr>
        <p:spPr bwMode="auto">
          <a:xfrm>
            <a:off x="1835150" y="4437063"/>
            <a:ext cx="1698625" cy="1771650"/>
          </a:xfrm>
          <a:custGeom>
            <a:avLst/>
            <a:gdLst>
              <a:gd name="T0" fmla="*/ 2147483646 w 836"/>
              <a:gd name="T1" fmla="*/ 2147483646 h 789"/>
              <a:gd name="T2" fmla="*/ 2147483646 w 836"/>
              <a:gd name="T3" fmla="*/ 0 h 789"/>
              <a:gd name="T4" fmla="*/ 0 w 836"/>
              <a:gd name="T5" fmla="*/ 0 h 789"/>
              <a:gd name="T6" fmla="*/ 0 60000 65536"/>
              <a:gd name="T7" fmla="*/ 0 60000 65536"/>
              <a:gd name="T8" fmla="*/ 0 60000 65536"/>
            </a:gdLst>
            <a:ahLst/>
            <a:cxnLst>
              <a:cxn ang="T6">
                <a:pos x="T0" y="T1"/>
              </a:cxn>
              <a:cxn ang="T7">
                <a:pos x="T2" y="T3"/>
              </a:cxn>
              <a:cxn ang="T8">
                <a:pos x="T4" y="T5"/>
              </a:cxn>
            </a:cxnLst>
            <a:rect l="0" t="0" r="r" b="b"/>
            <a:pathLst>
              <a:path w="836" h="789">
                <a:moveTo>
                  <a:pt x="835" y="788"/>
                </a:moveTo>
                <a:lnTo>
                  <a:pt x="835" y="0"/>
                </a:lnTo>
                <a:lnTo>
                  <a:pt x="0" y="0"/>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07" name="Freeform 16"/>
          <p:cNvSpPr>
            <a:spLocks/>
          </p:cNvSpPr>
          <p:nvPr/>
        </p:nvSpPr>
        <p:spPr bwMode="auto">
          <a:xfrm>
            <a:off x="1865313" y="3446463"/>
            <a:ext cx="2674937" cy="2833687"/>
          </a:xfrm>
          <a:custGeom>
            <a:avLst/>
            <a:gdLst>
              <a:gd name="T0" fmla="*/ 0 w 1685"/>
              <a:gd name="T1" fmla="*/ 0 h 1785"/>
              <a:gd name="T2" fmla="*/ 2147483646 w 1685"/>
              <a:gd name="T3" fmla="*/ 0 h 1785"/>
              <a:gd name="T4" fmla="*/ 2147483646 w 1685"/>
              <a:gd name="T5" fmla="*/ 2147483646 h 1785"/>
              <a:gd name="T6" fmla="*/ 0 60000 65536"/>
              <a:gd name="T7" fmla="*/ 0 60000 65536"/>
              <a:gd name="T8" fmla="*/ 0 60000 65536"/>
            </a:gdLst>
            <a:ahLst/>
            <a:cxnLst>
              <a:cxn ang="T6">
                <a:pos x="T0" y="T1"/>
              </a:cxn>
              <a:cxn ang="T7">
                <a:pos x="T2" y="T3"/>
              </a:cxn>
              <a:cxn ang="T8">
                <a:pos x="T4" y="T5"/>
              </a:cxn>
            </a:cxnLst>
            <a:rect l="0" t="0" r="r" b="b"/>
            <a:pathLst>
              <a:path w="1685" h="1785">
                <a:moveTo>
                  <a:pt x="0" y="0"/>
                </a:moveTo>
                <a:lnTo>
                  <a:pt x="1684" y="0"/>
                </a:lnTo>
                <a:lnTo>
                  <a:pt x="1684" y="1784"/>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08" name="Freeform 17"/>
          <p:cNvSpPr>
            <a:spLocks/>
          </p:cNvSpPr>
          <p:nvPr/>
        </p:nvSpPr>
        <p:spPr bwMode="auto">
          <a:xfrm>
            <a:off x="1865313" y="3775075"/>
            <a:ext cx="3117850" cy="2505075"/>
          </a:xfrm>
          <a:custGeom>
            <a:avLst/>
            <a:gdLst>
              <a:gd name="T0" fmla="*/ 0 w 1964"/>
              <a:gd name="T1" fmla="*/ 0 h 1578"/>
              <a:gd name="T2" fmla="*/ 2147483646 w 1964"/>
              <a:gd name="T3" fmla="*/ 0 h 1578"/>
              <a:gd name="T4" fmla="*/ 2147483646 w 1964"/>
              <a:gd name="T5" fmla="*/ 2147483646 h 1578"/>
              <a:gd name="T6" fmla="*/ 0 60000 65536"/>
              <a:gd name="T7" fmla="*/ 0 60000 65536"/>
              <a:gd name="T8" fmla="*/ 0 60000 65536"/>
            </a:gdLst>
            <a:ahLst/>
            <a:cxnLst>
              <a:cxn ang="T6">
                <a:pos x="T0" y="T1"/>
              </a:cxn>
              <a:cxn ang="T7">
                <a:pos x="T2" y="T3"/>
              </a:cxn>
              <a:cxn ang="T8">
                <a:pos x="T4" y="T5"/>
              </a:cxn>
            </a:cxnLst>
            <a:rect l="0" t="0" r="r" b="b"/>
            <a:pathLst>
              <a:path w="1964" h="1578">
                <a:moveTo>
                  <a:pt x="0" y="0"/>
                </a:moveTo>
                <a:lnTo>
                  <a:pt x="1963" y="0"/>
                </a:lnTo>
                <a:lnTo>
                  <a:pt x="1963" y="1577"/>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09" name="Freeform 18"/>
          <p:cNvSpPr>
            <a:spLocks/>
          </p:cNvSpPr>
          <p:nvPr/>
        </p:nvSpPr>
        <p:spPr bwMode="auto">
          <a:xfrm>
            <a:off x="3419475" y="4365625"/>
            <a:ext cx="111125" cy="131763"/>
          </a:xfrm>
          <a:custGeom>
            <a:avLst/>
            <a:gdLst>
              <a:gd name="T0" fmla="*/ 2147483646 w 70"/>
              <a:gd name="T1" fmla="*/ 2147483646 h 83"/>
              <a:gd name="T2" fmla="*/ 2147483646 w 70"/>
              <a:gd name="T3" fmla="*/ 2147483646 h 83"/>
              <a:gd name="T4" fmla="*/ 2147483646 w 70"/>
              <a:gd name="T5" fmla="*/ 2147483646 h 83"/>
              <a:gd name="T6" fmla="*/ 2147483646 w 70"/>
              <a:gd name="T7" fmla="*/ 2147483646 h 83"/>
              <a:gd name="T8" fmla="*/ 2147483646 w 70"/>
              <a:gd name="T9" fmla="*/ 2147483646 h 83"/>
              <a:gd name="T10" fmla="*/ 2147483646 w 70"/>
              <a:gd name="T11" fmla="*/ 2147483646 h 83"/>
              <a:gd name="T12" fmla="*/ 2147483646 w 70"/>
              <a:gd name="T13" fmla="*/ 0 h 83"/>
              <a:gd name="T14" fmla="*/ 2147483646 w 70"/>
              <a:gd name="T15" fmla="*/ 2147483646 h 83"/>
              <a:gd name="T16" fmla="*/ 0 w 70"/>
              <a:gd name="T17" fmla="*/ 2147483646 h 83"/>
              <a:gd name="T18" fmla="*/ 0 w 70"/>
              <a:gd name="T19" fmla="*/ 2147483646 h 83"/>
              <a:gd name="T20" fmla="*/ 0 w 70"/>
              <a:gd name="T21" fmla="*/ 2147483646 h 83"/>
              <a:gd name="T22" fmla="*/ 2147483646 w 70"/>
              <a:gd name="T23" fmla="*/ 2147483646 h 83"/>
              <a:gd name="T24" fmla="*/ 2147483646 w 70"/>
              <a:gd name="T25" fmla="*/ 2147483646 h 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83">
                <a:moveTo>
                  <a:pt x="28" y="82"/>
                </a:moveTo>
                <a:lnTo>
                  <a:pt x="55" y="68"/>
                </a:lnTo>
                <a:lnTo>
                  <a:pt x="69" y="55"/>
                </a:lnTo>
                <a:lnTo>
                  <a:pt x="69" y="41"/>
                </a:lnTo>
                <a:lnTo>
                  <a:pt x="69" y="27"/>
                </a:lnTo>
                <a:lnTo>
                  <a:pt x="55" y="14"/>
                </a:lnTo>
                <a:lnTo>
                  <a:pt x="28" y="0"/>
                </a:lnTo>
                <a:lnTo>
                  <a:pt x="14" y="14"/>
                </a:lnTo>
                <a:lnTo>
                  <a:pt x="0" y="27"/>
                </a:lnTo>
                <a:lnTo>
                  <a:pt x="0" y="41"/>
                </a:lnTo>
                <a:lnTo>
                  <a:pt x="0" y="55"/>
                </a:lnTo>
                <a:lnTo>
                  <a:pt x="14" y="68"/>
                </a:lnTo>
                <a:lnTo>
                  <a:pt x="28" y="8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0" name="Freeform 19"/>
          <p:cNvSpPr>
            <a:spLocks/>
          </p:cNvSpPr>
          <p:nvPr/>
        </p:nvSpPr>
        <p:spPr bwMode="auto">
          <a:xfrm>
            <a:off x="4495800" y="3402013"/>
            <a:ext cx="90488"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1" name="Freeform 20"/>
          <p:cNvSpPr>
            <a:spLocks/>
          </p:cNvSpPr>
          <p:nvPr/>
        </p:nvSpPr>
        <p:spPr bwMode="auto">
          <a:xfrm>
            <a:off x="4914900" y="3708400"/>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3" name="Freeform 23"/>
          <p:cNvSpPr>
            <a:spLocks/>
          </p:cNvSpPr>
          <p:nvPr/>
        </p:nvSpPr>
        <p:spPr bwMode="auto">
          <a:xfrm>
            <a:off x="1774825" y="2399346"/>
            <a:ext cx="90488"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4" name="Freeform 24"/>
          <p:cNvSpPr>
            <a:spLocks/>
          </p:cNvSpPr>
          <p:nvPr/>
        </p:nvSpPr>
        <p:spPr bwMode="auto">
          <a:xfrm>
            <a:off x="5795963" y="4868863"/>
            <a:ext cx="90487"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5" name="Rectangle 25"/>
          <p:cNvSpPr>
            <a:spLocks noChangeArrowheads="1"/>
          </p:cNvSpPr>
          <p:nvPr/>
        </p:nvSpPr>
        <p:spPr bwMode="auto">
          <a:xfrm>
            <a:off x="5938967" y="4664075"/>
            <a:ext cx="64958"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dirty="0">
                <a:solidFill>
                  <a:srgbClr val="000000"/>
                </a:solidFill>
              </a:rPr>
              <a:t>E</a:t>
            </a:r>
          </a:p>
        </p:txBody>
      </p:sp>
      <p:sp>
        <p:nvSpPr>
          <p:cNvPr id="33816" name="Rectangle 26"/>
          <p:cNvSpPr>
            <a:spLocks noChangeArrowheads="1"/>
          </p:cNvSpPr>
          <p:nvPr/>
        </p:nvSpPr>
        <p:spPr bwMode="auto">
          <a:xfrm>
            <a:off x="1853126" y="2177150"/>
            <a:ext cx="1079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dirty="0">
                <a:solidFill>
                  <a:srgbClr val="000000"/>
                </a:solidFill>
              </a:rPr>
              <a:t>F</a:t>
            </a:r>
          </a:p>
        </p:txBody>
      </p:sp>
      <p:sp>
        <p:nvSpPr>
          <p:cNvPr id="33817" name="Line 29"/>
          <p:cNvSpPr>
            <a:spLocks noChangeShapeType="1"/>
          </p:cNvSpPr>
          <p:nvPr/>
        </p:nvSpPr>
        <p:spPr bwMode="auto">
          <a:xfrm>
            <a:off x="3492500" y="2924175"/>
            <a:ext cx="0" cy="1512888"/>
          </a:xfrm>
          <a:prstGeom prst="line">
            <a:avLst/>
          </a:prstGeom>
          <a:noFill/>
          <a:ln w="28575">
            <a:solidFill>
              <a:srgbClr val="FF0000"/>
            </a:solidFill>
            <a:round/>
            <a:headEnd type="arrow"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8" name="Line 30"/>
          <p:cNvSpPr>
            <a:spLocks noChangeShapeType="1"/>
          </p:cNvSpPr>
          <p:nvPr/>
        </p:nvSpPr>
        <p:spPr bwMode="auto">
          <a:xfrm flipV="1">
            <a:off x="3492500" y="4427537"/>
            <a:ext cx="1999168" cy="9525"/>
          </a:xfrm>
          <a:prstGeom prst="line">
            <a:avLst/>
          </a:prstGeom>
          <a:noFill/>
          <a:ln w="28575">
            <a:solidFill>
              <a:srgbClr val="FF0000"/>
            </a:solidFill>
            <a:round/>
            <a:headEnd type="none" w="med" len="me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9" name="Arc 32"/>
          <p:cNvSpPr>
            <a:spLocks/>
          </p:cNvSpPr>
          <p:nvPr/>
        </p:nvSpPr>
        <p:spPr bwMode="auto">
          <a:xfrm rot="1022260">
            <a:off x="2583478" y="3122468"/>
            <a:ext cx="3086100" cy="1235075"/>
          </a:xfrm>
          <a:custGeom>
            <a:avLst/>
            <a:gdLst>
              <a:gd name="T0" fmla="*/ 2147483646 w 20803"/>
              <a:gd name="T1" fmla="*/ 0 h 21132"/>
              <a:gd name="T2" fmla="*/ 2147483646 w 20803"/>
              <a:gd name="T3" fmla="*/ 2147483646 h 21132"/>
              <a:gd name="T4" fmla="*/ 0 w 20803"/>
              <a:gd name="T5" fmla="*/ 2147483646 h 21132"/>
              <a:gd name="T6" fmla="*/ 0 60000 65536"/>
              <a:gd name="T7" fmla="*/ 0 60000 65536"/>
              <a:gd name="T8" fmla="*/ 0 60000 65536"/>
            </a:gdLst>
            <a:ahLst/>
            <a:cxnLst>
              <a:cxn ang="T6">
                <a:pos x="T0" y="T1"/>
              </a:cxn>
              <a:cxn ang="T7">
                <a:pos x="T2" y="T3"/>
              </a:cxn>
              <a:cxn ang="T8">
                <a:pos x="T4" y="T5"/>
              </a:cxn>
            </a:cxnLst>
            <a:rect l="0" t="0" r="r" b="b"/>
            <a:pathLst>
              <a:path w="20803" h="21132" fill="none" extrusionOk="0">
                <a:moveTo>
                  <a:pt x="4470" y="-1"/>
                </a:moveTo>
                <a:cubicBezTo>
                  <a:pt x="12343" y="1665"/>
                  <a:pt x="18637" y="7569"/>
                  <a:pt x="20803" y="15319"/>
                </a:cubicBezTo>
              </a:path>
              <a:path w="20803" h="21132" stroke="0" extrusionOk="0">
                <a:moveTo>
                  <a:pt x="4470" y="-1"/>
                </a:moveTo>
                <a:cubicBezTo>
                  <a:pt x="12343" y="1665"/>
                  <a:pt x="18637" y="7569"/>
                  <a:pt x="20803" y="15319"/>
                </a:cubicBezTo>
                <a:lnTo>
                  <a:pt x="0" y="21132"/>
                </a:lnTo>
                <a:lnTo>
                  <a:pt x="4470" y="-1"/>
                </a:lnTo>
                <a:close/>
              </a:path>
            </a:pathLst>
          </a:custGeom>
          <a:noFill/>
          <a:ln w="57150">
            <a:solidFill>
              <a:srgbClr val="7030A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3820" name="Freeform 33"/>
          <p:cNvSpPr>
            <a:spLocks/>
          </p:cNvSpPr>
          <p:nvPr/>
        </p:nvSpPr>
        <p:spPr bwMode="auto">
          <a:xfrm>
            <a:off x="3419475" y="2852738"/>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21" name="Freeform 34"/>
          <p:cNvSpPr>
            <a:spLocks/>
          </p:cNvSpPr>
          <p:nvPr/>
        </p:nvSpPr>
        <p:spPr bwMode="auto">
          <a:xfrm>
            <a:off x="5435600" y="4365625"/>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22" name="Rectangle 35"/>
          <p:cNvSpPr>
            <a:spLocks noChangeArrowheads="1"/>
          </p:cNvSpPr>
          <p:nvPr/>
        </p:nvSpPr>
        <p:spPr bwMode="auto">
          <a:xfrm>
            <a:off x="3505350" y="2615069"/>
            <a:ext cx="200026"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dirty="0">
                <a:solidFill>
                  <a:srgbClr val="000000"/>
                </a:solidFill>
              </a:rPr>
              <a:t>H</a:t>
            </a:r>
          </a:p>
        </p:txBody>
      </p:sp>
      <p:sp>
        <p:nvSpPr>
          <p:cNvPr id="33823" name="Rectangle 36"/>
          <p:cNvSpPr>
            <a:spLocks noChangeArrowheads="1"/>
          </p:cNvSpPr>
          <p:nvPr/>
        </p:nvSpPr>
        <p:spPr bwMode="auto">
          <a:xfrm>
            <a:off x="5580063" y="4292600"/>
            <a:ext cx="1381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dirty="0">
                <a:solidFill>
                  <a:srgbClr val="000000"/>
                </a:solidFill>
              </a:rPr>
              <a:t>G</a:t>
            </a:r>
          </a:p>
        </p:txBody>
      </p:sp>
      <p:sp>
        <p:nvSpPr>
          <p:cNvPr id="3" name="Titolo 2">
            <a:extLst>
              <a:ext uri="{FF2B5EF4-FFF2-40B4-BE49-F238E27FC236}">
                <a16:creationId xmlns:a16="http://schemas.microsoft.com/office/drawing/2014/main" id="{E269A94A-5E6E-4948-961A-2342AE109512}"/>
              </a:ext>
            </a:extLst>
          </p:cNvPr>
          <p:cNvSpPr>
            <a:spLocks noGrp="1"/>
          </p:cNvSpPr>
          <p:nvPr>
            <p:ph type="title"/>
          </p:nvPr>
        </p:nvSpPr>
        <p:spPr/>
        <p:txBody>
          <a:bodyPr/>
          <a:lstStyle/>
          <a:p>
            <a:endParaRPr lang="it-IT"/>
          </a:p>
        </p:txBody>
      </p:sp>
      <p:sp>
        <p:nvSpPr>
          <p:cNvPr id="34" name="Freeform 24">
            <a:extLst>
              <a:ext uri="{FF2B5EF4-FFF2-40B4-BE49-F238E27FC236}">
                <a16:creationId xmlns:a16="http://schemas.microsoft.com/office/drawing/2014/main" id="{4450CA34-4330-484B-BF7A-2818998DD5E2}"/>
              </a:ext>
            </a:extLst>
          </p:cNvPr>
          <p:cNvSpPr>
            <a:spLocks/>
          </p:cNvSpPr>
          <p:nvPr/>
        </p:nvSpPr>
        <p:spPr bwMode="auto">
          <a:xfrm>
            <a:off x="3429793" y="1885806"/>
            <a:ext cx="90487"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9" name="Rectangle 25">
            <a:extLst>
              <a:ext uri="{FF2B5EF4-FFF2-40B4-BE49-F238E27FC236}">
                <a16:creationId xmlns:a16="http://schemas.microsoft.com/office/drawing/2014/main" id="{6B6A340B-D440-4D49-8BA5-E335B5950668}"/>
              </a:ext>
            </a:extLst>
          </p:cNvPr>
          <p:cNvSpPr>
            <a:spLocks noChangeArrowheads="1"/>
          </p:cNvSpPr>
          <p:nvPr/>
        </p:nvSpPr>
        <p:spPr bwMode="auto">
          <a:xfrm>
            <a:off x="3520280" y="1684929"/>
            <a:ext cx="534589"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dirty="0">
                <a:solidFill>
                  <a:srgbClr val="000000"/>
                </a:solidFill>
              </a:rPr>
              <a:t>H’</a:t>
            </a:r>
          </a:p>
        </p:txBody>
      </p:sp>
      <p:cxnSp>
        <p:nvCxnSpPr>
          <p:cNvPr id="6" name="Connettore diritto 5">
            <a:extLst>
              <a:ext uri="{FF2B5EF4-FFF2-40B4-BE49-F238E27FC236}">
                <a16:creationId xmlns:a16="http://schemas.microsoft.com/office/drawing/2014/main" id="{4B7F25F1-81A6-4FAF-8F3D-75D036363499}"/>
              </a:ext>
            </a:extLst>
          </p:cNvPr>
          <p:cNvCxnSpPr>
            <a:cxnSpLocks/>
          </p:cNvCxnSpPr>
          <p:nvPr/>
        </p:nvCxnSpPr>
        <p:spPr>
          <a:xfrm>
            <a:off x="3486944" y="2921000"/>
            <a:ext cx="2010089" cy="1512777"/>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8" name="CasellaDiTesto 7">
            <a:extLst>
              <a:ext uri="{FF2B5EF4-FFF2-40B4-BE49-F238E27FC236}">
                <a16:creationId xmlns:a16="http://schemas.microsoft.com/office/drawing/2014/main" id="{66104D4F-90D4-44EC-A73C-1BD06D554FF9}"/>
              </a:ext>
            </a:extLst>
          </p:cNvPr>
          <p:cNvSpPr txBox="1"/>
          <p:nvPr/>
        </p:nvSpPr>
        <p:spPr>
          <a:xfrm flipH="1">
            <a:off x="5435600" y="1221859"/>
            <a:ext cx="2160736" cy="646331"/>
          </a:xfrm>
          <a:prstGeom prst="rect">
            <a:avLst/>
          </a:prstGeom>
          <a:noFill/>
        </p:spPr>
        <p:txBody>
          <a:bodyPr wrap="square" rtlCol="0">
            <a:spAutoFit/>
          </a:bodyPr>
          <a:lstStyle/>
          <a:p>
            <a:r>
              <a:rPr lang="it-IT" dirty="0"/>
              <a:t>Dotazione = 1000€</a:t>
            </a:r>
          </a:p>
          <a:p>
            <a:r>
              <a:rPr lang="it-IT" dirty="0" err="1"/>
              <a:t>Hp</a:t>
            </a:r>
            <a:r>
              <a:rPr lang="it-IT" dirty="0"/>
              <a:t>: 1€ = 1 utilità</a:t>
            </a:r>
          </a:p>
        </p:txBody>
      </p:sp>
      <p:sp>
        <p:nvSpPr>
          <p:cNvPr id="9" name="CasellaDiTesto 8">
            <a:extLst>
              <a:ext uri="{FF2B5EF4-FFF2-40B4-BE49-F238E27FC236}">
                <a16:creationId xmlns:a16="http://schemas.microsoft.com/office/drawing/2014/main" id="{F19CC2AE-3980-492F-81BB-8EF87F2F6FC7}"/>
              </a:ext>
            </a:extLst>
          </p:cNvPr>
          <p:cNvSpPr txBox="1"/>
          <p:nvPr/>
        </p:nvSpPr>
        <p:spPr>
          <a:xfrm flipH="1">
            <a:off x="1265533" y="4250754"/>
            <a:ext cx="739601" cy="369332"/>
          </a:xfrm>
          <a:prstGeom prst="rect">
            <a:avLst/>
          </a:prstGeom>
          <a:noFill/>
        </p:spPr>
        <p:txBody>
          <a:bodyPr wrap="square" rtlCol="0">
            <a:spAutoFit/>
          </a:bodyPr>
          <a:lstStyle/>
          <a:p>
            <a:r>
              <a:rPr lang="it-IT" dirty="0"/>
              <a:t>500</a:t>
            </a:r>
          </a:p>
        </p:txBody>
      </p:sp>
      <p:sp>
        <p:nvSpPr>
          <p:cNvPr id="10" name="CasellaDiTesto 9">
            <a:extLst>
              <a:ext uri="{FF2B5EF4-FFF2-40B4-BE49-F238E27FC236}">
                <a16:creationId xmlns:a16="http://schemas.microsoft.com/office/drawing/2014/main" id="{9768FFD5-906B-4DE3-81DA-83186C8B965A}"/>
              </a:ext>
            </a:extLst>
          </p:cNvPr>
          <p:cNvSpPr txBox="1"/>
          <p:nvPr/>
        </p:nvSpPr>
        <p:spPr>
          <a:xfrm flipH="1">
            <a:off x="3290852" y="6267509"/>
            <a:ext cx="621337" cy="369332"/>
          </a:xfrm>
          <a:prstGeom prst="rect">
            <a:avLst/>
          </a:prstGeom>
          <a:noFill/>
        </p:spPr>
        <p:txBody>
          <a:bodyPr wrap="square" rtlCol="0">
            <a:spAutoFit/>
          </a:bodyPr>
          <a:lstStyle/>
          <a:p>
            <a:r>
              <a:rPr lang="it-IT" dirty="0"/>
              <a:t>350</a:t>
            </a:r>
          </a:p>
        </p:txBody>
      </p:sp>
      <p:cxnSp>
        <p:nvCxnSpPr>
          <p:cNvPr id="12" name="Connettore diritto 11">
            <a:extLst>
              <a:ext uri="{FF2B5EF4-FFF2-40B4-BE49-F238E27FC236}">
                <a16:creationId xmlns:a16="http://schemas.microsoft.com/office/drawing/2014/main" id="{4D37B692-0801-48A3-84F5-49253EE7ACFD}"/>
              </a:ext>
            </a:extLst>
          </p:cNvPr>
          <p:cNvCxnSpPr>
            <a:cxnSpLocks/>
          </p:cNvCxnSpPr>
          <p:nvPr/>
        </p:nvCxnSpPr>
        <p:spPr>
          <a:xfrm>
            <a:off x="1811338" y="2921000"/>
            <a:ext cx="1592576" cy="0"/>
          </a:xfrm>
          <a:prstGeom prst="line">
            <a:avLst/>
          </a:prstGeom>
          <a:ln w="3175">
            <a:solidFill>
              <a:schemeClr val="accent4">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1" name="CasellaDiTesto 50">
            <a:extLst>
              <a:ext uri="{FF2B5EF4-FFF2-40B4-BE49-F238E27FC236}">
                <a16:creationId xmlns:a16="http://schemas.microsoft.com/office/drawing/2014/main" id="{14DA2E0A-6106-4ADE-96DD-576FFD6E74B5}"/>
              </a:ext>
            </a:extLst>
          </p:cNvPr>
          <p:cNvSpPr txBox="1"/>
          <p:nvPr/>
        </p:nvSpPr>
        <p:spPr>
          <a:xfrm flipH="1">
            <a:off x="1278238" y="2706298"/>
            <a:ext cx="739601" cy="369332"/>
          </a:xfrm>
          <a:prstGeom prst="rect">
            <a:avLst/>
          </a:prstGeom>
          <a:noFill/>
        </p:spPr>
        <p:txBody>
          <a:bodyPr wrap="square" rtlCol="0">
            <a:spAutoFit/>
          </a:bodyPr>
          <a:lstStyle/>
          <a:p>
            <a:r>
              <a:rPr lang="it-IT" dirty="0"/>
              <a:t>650</a:t>
            </a:r>
          </a:p>
        </p:txBody>
      </p:sp>
      <p:cxnSp>
        <p:nvCxnSpPr>
          <p:cNvPr id="16" name="Connettore diritto 15">
            <a:extLst>
              <a:ext uri="{FF2B5EF4-FFF2-40B4-BE49-F238E27FC236}">
                <a16:creationId xmlns:a16="http://schemas.microsoft.com/office/drawing/2014/main" id="{1DA2AB68-A99F-4DDC-9B6E-036EB8709D29}"/>
              </a:ext>
            </a:extLst>
          </p:cNvPr>
          <p:cNvCxnSpPr>
            <a:cxnSpLocks/>
          </p:cNvCxnSpPr>
          <p:nvPr/>
        </p:nvCxnSpPr>
        <p:spPr>
          <a:xfrm flipH="1">
            <a:off x="5433381" y="4514953"/>
            <a:ext cx="40460" cy="1710784"/>
          </a:xfrm>
          <a:prstGeom prst="line">
            <a:avLst/>
          </a:prstGeom>
          <a:ln w="3175">
            <a:solidFill>
              <a:schemeClr val="accent4">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6" name="CasellaDiTesto 55">
            <a:extLst>
              <a:ext uri="{FF2B5EF4-FFF2-40B4-BE49-F238E27FC236}">
                <a16:creationId xmlns:a16="http://schemas.microsoft.com/office/drawing/2014/main" id="{48670F82-6BC8-4DA2-9305-254AD7ADDBE9}"/>
              </a:ext>
            </a:extLst>
          </p:cNvPr>
          <p:cNvSpPr txBox="1"/>
          <p:nvPr/>
        </p:nvSpPr>
        <p:spPr>
          <a:xfrm flipH="1">
            <a:off x="5170662" y="6249677"/>
            <a:ext cx="739601" cy="369332"/>
          </a:xfrm>
          <a:prstGeom prst="rect">
            <a:avLst/>
          </a:prstGeom>
          <a:noFill/>
        </p:spPr>
        <p:txBody>
          <a:bodyPr wrap="square" rtlCol="0">
            <a:spAutoFit/>
          </a:bodyPr>
          <a:lstStyle/>
          <a:p>
            <a:r>
              <a:rPr lang="it-IT" dirty="0"/>
              <a:t>500</a:t>
            </a:r>
          </a:p>
        </p:txBody>
      </p:sp>
      <p:sp>
        <p:nvSpPr>
          <p:cNvPr id="19" name="CasellaDiTesto 18">
            <a:extLst>
              <a:ext uri="{FF2B5EF4-FFF2-40B4-BE49-F238E27FC236}">
                <a16:creationId xmlns:a16="http://schemas.microsoft.com/office/drawing/2014/main" id="{9D487080-AD62-4070-B299-3BB206480C01}"/>
              </a:ext>
            </a:extLst>
          </p:cNvPr>
          <p:cNvSpPr txBox="1"/>
          <p:nvPr/>
        </p:nvSpPr>
        <p:spPr>
          <a:xfrm flipH="1">
            <a:off x="5433381" y="1875549"/>
            <a:ext cx="2258710" cy="369332"/>
          </a:xfrm>
          <a:prstGeom prst="rect">
            <a:avLst/>
          </a:prstGeom>
          <a:noFill/>
        </p:spPr>
        <p:txBody>
          <a:bodyPr wrap="square" rtlCol="0">
            <a:spAutoFit/>
          </a:bodyPr>
          <a:lstStyle/>
          <a:p>
            <a:r>
              <a:rPr lang="it-IT" dirty="0"/>
              <a:t>Dotazione = 1000€</a:t>
            </a:r>
          </a:p>
        </p:txBody>
      </p:sp>
      <p:cxnSp>
        <p:nvCxnSpPr>
          <p:cNvPr id="21" name="Connettore 2 20">
            <a:extLst>
              <a:ext uri="{FF2B5EF4-FFF2-40B4-BE49-F238E27FC236}">
                <a16:creationId xmlns:a16="http://schemas.microsoft.com/office/drawing/2014/main" id="{4A3B7D6A-7B08-4E1C-A087-2E69A404C673}"/>
              </a:ext>
            </a:extLst>
          </p:cNvPr>
          <p:cNvCxnSpPr>
            <a:cxnSpLocks/>
            <a:stCxn id="33818" idx="0"/>
          </p:cNvCxnSpPr>
          <p:nvPr/>
        </p:nvCxnSpPr>
        <p:spPr>
          <a:xfrm flipV="1">
            <a:off x="3492500" y="3484251"/>
            <a:ext cx="646406" cy="952811"/>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61" name="Freeform 24">
            <a:extLst>
              <a:ext uri="{FF2B5EF4-FFF2-40B4-BE49-F238E27FC236}">
                <a16:creationId xmlns:a16="http://schemas.microsoft.com/office/drawing/2014/main" id="{AECA2660-2BA1-4EC0-AE3E-E128941DB594}"/>
              </a:ext>
            </a:extLst>
          </p:cNvPr>
          <p:cNvSpPr>
            <a:spLocks/>
          </p:cNvSpPr>
          <p:nvPr/>
        </p:nvSpPr>
        <p:spPr bwMode="auto">
          <a:xfrm>
            <a:off x="4134961" y="3388217"/>
            <a:ext cx="90487"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cxnSp>
        <p:nvCxnSpPr>
          <p:cNvPr id="62" name="Connettore 2 61">
            <a:extLst>
              <a:ext uri="{FF2B5EF4-FFF2-40B4-BE49-F238E27FC236}">
                <a16:creationId xmlns:a16="http://schemas.microsoft.com/office/drawing/2014/main" id="{C52701ED-94D6-4B91-933E-AB9C1345C72D}"/>
              </a:ext>
            </a:extLst>
          </p:cNvPr>
          <p:cNvCxnSpPr>
            <a:cxnSpLocks/>
            <a:stCxn id="33817" idx="1"/>
          </p:cNvCxnSpPr>
          <p:nvPr/>
        </p:nvCxnSpPr>
        <p:spPr>
          <a:xfrm flipV="1">
            <a:off x="3492501" y="3479199"/>
            <a:ext cx="1000817" cy="957864"/>
          </a:xfrm>
          <a:prstGeom prst="straightConnector1">
            <a:avLst/>
          </a:prstGeom>
          <a:ln w="28575">
            <a:solidFill>
              <a:srgbClr val="FF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8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8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82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38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382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38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1"/>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2" presetClass="exit" presetSubtype="4" fill="hold" nodeType="clickEffect">
                                  <p:stCondLst>
                                    <p:cond delay="0"/>
                                  </p:stCondLst>
                                  <p:childTnLst>
                                    <p:anim calcmode="lin" valueType="num">
                                      <p:cBhvr additive="base">
                                        <p:cTn id="52" dur="500"/>
                                        <p:tgtEl>
                                          <p:spTgt spid="6"/>
                                        </p:tgtEl>
                                        <p:attrNameLst>
                                          <p:attrName>ppt_y</p:attrName>
                                        </p:attrNameLst>
                                      </p:cBhvr>
                                      <p:tavLst>
                                        <p:tav tm="0">
                                          <p:val>
                                            <p:strVal val="#ppt_y"/>
                                          </p:val>
                                        </p:tav>
                                        <p:tav tm="100000">
                                          <p:val>
                                            <p:strVal val="#ppt_y+#ppt_h*1.125000"/>
                                          </p:val>
                                        </p:tav>
                                      </p:tavLst>
                                    </p:anim>
                                    <p:animEffect transition="out" filter="wipe(down)">
                                      <p:cBhvr>
                                        <p:cTn id="53" dur="500"/>
                                        <p:tgtEl>
                                          <p:spTgt spid="6"/>
                                        </p:tgtEl>
                                      </p:cBhvr>
                                    </p:animEffect>
                                    <p:set>
                                      <p:cBhvr>
                                        <p:cTn id="54" dur="1" fill="hold">
                                          <p:stCondLst>
                                            <p:cond delay="499"/>
                                          </p:stCondLst>
                                        </p:cTn>
                                        <p:tgtEl>
                                          <p:spTgt spid="6"/>
                                        </p:tgtEl>
                                        <p:attrNameLst>
                                          <p:attrName>style.visibility</p:attrName>
                                        </p:attrNameLst>
                                      </p:cBhvr>
                                      <p:to>
                                        <p:strVal val="hidden"/>
                                      </p:to>
                                    </p:set>
                                  </p:childTnLst>
                                </p:cTn>
                              </p:par>
                              <p:par>
                                <p:cTn id="55" presetID="12" presetClass="exit" presetSubtype="4" fill="hold" grpId="0" nodeType="withEffect">
                                  <p:stCondLst>
                                    <p:cond delay="0"/>
                                  </p:stCondLst>
                                  <p:childTnLst>
                                    <p:anim calcmode="lin" valueType="num">
                                      <p:cBhvr additive="base">
                                        <p:cTn id="56" dur="500"/>
                                        <p:tgtEl>
                                          <p:spTgt spid="8"/>
                                        </p:tgtEl>
                                        <p:attrNameLst>
                                          <p:attrName>ppt_y</p:attrName>
                                        </p:attrNameLst>
                                      </p:cBhvr>
                                      <p:tavLst>
                                        <p:tav tm="0">
                                          <p:val>
                                            <p:strVal val="#ppt_y"/>
                                          </p:val>
                                        </p:tav>
                                        <p:tav tm="100000">
                                          <p:val>
                                            <p:strVal val="#ppt_y+#ppt_h*1.125000"/>
                                          </p:val>
                                        </p:tav>
                                      </p:tavLst>
                                    </p:anim>
                                    <p:animEffect transition="out" filter="wipe(down)">
                                      <p:cBhvr>
                                        <p:cTn id="57" dur="500"/>
                                        <p:tgtEl>
                                          <p:spTgt spid="8"/>
                                        </p:tgtEl>
                                      </p:cBhvr>
                                    </p:animEffect>
                                    <p:set>
                                      <p:cBhvr>
                                        <p:cTn id="58" dur="1" fill="hold">
                                          <p:stCondLst>
                                            <p:cond delay="499"/>
                                          </p:stCondLst>
                                        </p:cTn>
                                        <p:tgtEl>
                                          <p:spTgt spid="8"/>
                                        </p:tgtEl>
                                        <p:attrNameLst>
                                          <p:attrName>style.visibility</p:attrName>
                                        </p:attrNameLst>
                                      </p:cBhvr>
                                      <p:to>
                                        <p:strVal val="hidden"/>
                                      </p:to>
                                    </p:set>
                                  </p:childTnLst>
                                </p:cTn>
                              </p:par>
                              <p:par>
                                <p:cTn id="59" presetID="12" presetClass="exit" presetSubtype="4" fill="hold" nodeType="withEffect">
                                  <p:stCondLst>
                                    <p:cond delay="0"/>
                                  </p:stCondLst>
                                  <p:childTnLst>
                                    <p:anim calcmode="lin" valueType="num">
                                      <p:cBhvr additive="base">
                                        <p:cTn id="60" dur="500"/>
                                        <p:tgtEl>
                                          <p:spTgt spid="21"/>
                                        </p:tgtEl>
                                        <p:attrNameLst>
                                          <p:attrName>ppt_y</p:attrName>
                                        </p:attrNameLst>
                                      </p:cBhvr>
                                      <p:tavLst>
                                        <p:tav tm="0">
                                          <p:val>
                                            <p:strVal val="#ppt_y"/>
                                          </p:val>
                                        </p:tav>
                                        <p:tav tm="100000">
                                          <p:val>
                                            <p:strVal val="#ppt_y+#ppt_h*1.125000"/>
                                          </p:val>
                                        </p:tav>
                                      </p:tavLst>
                                    </p:anim>
                                    <p:animEffect transition="out" filter="wipe(down)">
                                      <p:cBhvr>
                                        <p:cTn id="61" dur="500"/>
                                        <p:tgtEl>
                                          <p:spTgt spid="21"/>
                                        </p:tgtEl>
                                      </p:cBhvr>
                                    </p:animEffect>
                                    <p:set>
                                      <p:cBhvr>
                                        <p:cTn id="62" dur="1" fill="hold">
                                          <p:stCondLst>
                                            <p:cond delay="499"/>
                                          </p:stCondLst>
                                        </p:cTn>
                                        <p:tgtEl>
                                          <p:spTgt spid="21"/>
                                        </p:tgtEl>
                                        <p:attrNameLst>
                                          <p:attrName>style.visibility</p:attrName>
                                        </p:attrNameLst>
                                      </p:cBhvr>
                                      <p:to>
                                        <p:strVal val="hidden"/>
                                      </p:to>
                                    </p:set>
                                  </p:childTnLst>
                                </p:cTn>
                              </p:par>
                              <p:par>
                                <p:cTn id="63" presetID="12" presetClass="exit" presetSubtype="4" fill="hold" grpId="1" nodeType="withEffect">
                                  <p:stCondLst>
                                    <p:cond delay="0"/>
                                  </p:stCondLst>
                                  <p:childTnLst>
                                    <p:anim calcmode="lin" valueType="num">
                                      <p:cBhvr additive="base">
                                        <p:cTn id="64" dur="500"/>
                                        <p:tgtEl>
                                          <p:spTgt spid="61"/>
                                        </p:tgtEl>
                                        <p:attrNameLst>
                                          <p:attrName>ppt_y</p:attrName>
                                        </p:attrNameLst>
                                      </p:cBhvr>
                                      <p:tavLst>
                                        <p:tav tm="0">
                                          <p:val>
                                            <p:strVal val="#ppt_y"/>
                                          </p:val>
                                        </p:tav>
                                        <p:tav tm="100000">
                                          <p:val>
                                            <p:strVal val="#ppt_y+#ppt_h*1.125000"/>
                                          </p:val>
                                        </p:tav>
                                      </p:tavLst>
                                    </p:anim>
                                    <p:animEffect transition="out" filter="wipe(down)">
                                      <p:cBhvr>
                                        <p:cTn id="65" dur="500"/>
                                        <p:tgtEl>
                                          <p:spTgt spid="61"/>
                                        </p:tgtEl>
                                      </p:cBhvr>
                                    </p:animEffect>
                                    <p:set>
                                      <p:cBhvr>
                                        <p:cTn id="66" dur="1" fill="hold">
                                          <p:stCondLst>
                                            <p:cond delay="499"/>
                                          </p:stCondLst>
                                        </p:cTn>
                                        <p:tgtEl>
                                          <p:spTgt spid="61"/>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9"/>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33800"/>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62"/>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33810"/>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3807"/>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33798"/>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33811"/>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33808"/>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33819"/>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33804"/>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33814"/>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33815"/>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33813"/>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338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P spid="33800" grpId="0"/>
      <p:bldP spid="33804" grpId="0" animBg="1"/>
      <p:bldP spid="33807" grpId="0" animBg="1"/>
      <p:bldP spid="33808" grpId="0" animBg="1"/>
      <p:bldP spid="33810" grpId="0" animBg="1"/>
      <p:bldP spid="33811" grpId="0" animBg="1"/>
      <p:bldP spid="33813" grpId="0" animBg="1"/>
      <p:bldP spid="33814" grpId="0" animBg="1"/>
      <p:bldP spid="33815" grpId="0"/>
      <p:bldP spid="33816" grpId="0"/>
      <p:bldP spid="33817" grpId="0" animBg="1"/>
      <p:bldP spid="33818" grpId="0" animBg="1"/>
      <p:bldP spid="33819" grpId="0" animBg="1"/>
      <p:bldP spid="33820" grpId="0" animBg="1"/>
      <p:bldP spid="33821" grpId="0" animBg="1"/>
      <p:bldP spid="33822" grpId="0"/>
      <p:bldP spid="33823" grpId="0"/>
      <p:bldP spid="34" grpId="0" animBg="1"/>
      <p:bldP spid="39" grpId="0"/>
      <p:bldP spid="8" grpId="0"/>
      <p:bldP spid="51" grpId="0"/>
      <p:bldP spid="56" grpId="0"/>
      <p:bldP spid="19" grpId="0"/>
      <p:bldP spid="61" grpId="0" animBg="1"/>
      <p:bldP spid="61"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379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3796" name="Rectangle 4"/>
          <p:cNvSpPr>
            <a:spLocks noGrp="1" noChangeArrowheads="1"/>
          </p:cNvSpPr>
          <p:nvPr>
            <p:ph type="title"/>
          </p:nvPr>
        </p:nvSpPr>
        <p:spPr>
          <a:xfrm>
            <a:off x="539750" y="0"/>
            <a:ext cx="8305800" cy="8382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200">
                <a:solidFill>
                  <a:srgbClr val="000000"/>
                </a:solidFill>
              </a:rPr>
              <a:t>Il criterio paretiano</a:t>
            </a:r>
          </a:p>
        </p:txBody>
      </p:sp>
      <p:sp>
        <p:nvSpPr>
          <p:cNvPr id="33797" name="Freeform 5"/>
          <p:cNvSpPr>
            <a:spLocks/>
          </p:cNvSpPr>
          <p:nvPr/>
        </p:nvSpPr>
        <p:spPr bwMode="auto">
          <a:xfrm>
            <a:off x="1865313" y="2524125"/>
            <a:ext cx="4443412" cy="3756025"/>
          </a:xfrm>
          <a:custGeom>
            <a:avLst/>
            <a:gdLst>
              <a:gd name="T0" fmla="*/ 2147483646 w 2799"/>
              <a:gd name="T1" fmla="*/ 2147483646 h 2366"/>
              <a:gd name="T2" fmla="*/ 2147483646 w 2799"/>
              <a:gd name="T3" fmla="*/ 2147483646 h 2366"/>
              <a:gd name="T4" fmla="*/ 2147483646 w 2799"/>
              <a:gd name="T5" fmla="*/ 2147483646 h 2366"/>
              <a:gd name="T6" fmla="*/ 2147483646 w 2799"/>
              <a:gd name="T7" fmla="*/ 2147483646 h 2366"/>
              <a:gd name="T8" fmla="*/ 2147483646 w 2799"/>
              <a:gd name="T9" fmla="*/ 2147483646 h 2366"/>
              <a:gd name="T10" fmla="*/ 2147483646 w 2799"/>
              <a:gd name="T11" fmla="*/ 2147483646 h 2366"/>
              <a:gd name="T12" fmla="*/ 2147483646 w 2799"/>
              <a:gd name="T13" fmla="*/ 2147483646 h 2366"/>
              <a:gd name="T14" fmla="*/ 2147483646 w 2799"/>
              <a:gd name="T15" fmla="*/ 2147483646 h 2366"/>
              <a:gd name="T16" fmla="*/ 0 w 2799"/>
              <a:gd name="T17" fmla="*/ 0 h 2366"/>
              <a:gd name="T18" fmla="*/ 0 w 2799"/>
              <a:gd name="T19" fmla="*/ 2147483646 h 2366"/>
              <a:gd name="T20" fmla="*/ 0 w 2799"/>
              <a:gd name="T21" fmla="*/ 2147483646 h 2366"/>
              <a:gd name="T22" fmla="*/ 0 w 2799"/>
              <a:gd name="T23" fmla="*/ 2147483646 h 2366"/>
              <a:gd name="T24" fmla="*/ 0 w 2799"/>
              <a:gd name="T25" fmla="*/ 2147483646 h 2366"/>
              <a:gd name="T26" fmla="*/ 2147483646 w 2799"/>
              <a:gd name="T27" fmla="*/ 2147483646 h 23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799" h="2366">
                <a:moveTo>
                  <a:pt x="2798" y="2365"/>
                </a:moveTo>
                <a:lnTo>
                  <a:pt x="2659" y="1853"/>
                </a:lnTo>
                <a:lnTo>
                  <a:pt x="2464" y="1411"/>
                </a:lnTo>
                <a:lnTo>
                  <a:pt x="2199" y="1037"/>
                </a:lnTo>
                <a:lnTo>
                  <a:pt x="1879" y="733"/>
                </a:lnTo>
                <a:lnTo>
                  <a:pt x="1517" y="470"/>
                </a:lnTo>
                <a:lnTo>
                  <a:pt x="1072" y="263"/>
                </a:lnTo>
                <a:lnTo>
                  <a:pt x="571" y="111"/>
                </a:lnTo>
                <a:lnTo>
                  <a:pt x="0" y="0"/>
                </a:lnTo>
                <a:lnTo>
                  <a:pt x="0" y="374"/>
                </a:lnTo>
                <a:lnTo>
                  <a:pt x="0" y="1176"/>
                </a:lnTo>
                <a:lnTo>
                  <a:pt x="0" y="1991"/>
                </a:lnTo>
                <a:lnTo>
                  <a:pt x="0" y="2365"/>
                </a:lnTo>
                <a:lnTo>
                  <a:pt x="2798" y="2365"/>
                </a:lnTo>
              </a:path>
            </a:pathLst>
          </a:custGeom>
          <a:solidFill>
            <a:srgbClr val="CDF3FF"/>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798" name="Rectangle 6"/>
          <p:cNvSpPr>
            <a:spLocks noChangeArrowheads="1"/>
          </p:cNvSpPr>
          <p:nvPr/>
        </p:nvSpPr>
        <p:spPr bwMode="auto">
          <a:xfrm>
            <a:off x="5070475" y="3556000"/>
            <a:ext cx="1285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A</a:t>
            </a:r>
          </a:p>
        </p:txBody>
      </p:sp>
      <p:sp>
        <p:nvSpPr>
          <p:cNvPr id="33799" name="Rectangle 7"/>
          <p:cNvSpPr>
            <a:spLocks noChangeArrowheads="1"/>
          </p:cNvSpPr>
          <p:nvPr/>
        </p:nvSpPr>
        <p:spPr bwMode="auto">
          <a:xfrm>
            <a:off x="3563938" y="4508500"/>
            <a:ext cx="2000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B</a:t>
            </a:r>
          </a:p>
        </p:txBody>
      </p:sp>
      <p:sp>
        <p:nvSpPr>
          <p:cNvPr id="33800" name="Rectangle 8"/>
          <p:cNvSpPr>
            <a:spLocks noChangeArrowheads="1"/>
          </p:cNvSpPr>
          <p:nvPr/>
        </p:nvSpPr>
        <p:spPr bwMode="auto">
          <a:xfrm>
            <a:off x="4627563" y="3225800"/>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C</a:t>
            </a:r>
          </a:p>
        </p:txBody>
      </p:sp>
      <p:sp>
        <p:nvSpPr>
          <p:cNvPr id="33801" name="Rectangle 9"/>
          <p:cNvSpPr>
            <a:spLocks noChangeArrowheads="1"/>
          </p:cNvSpPr>
          <p:nvPr/>
        </p:nvSpPr>
        <p:spPr bwMode="auto">
          <a:xfrm>
            <a:off x="7389813" y="6321425"/>
            <a:ext cx="857250"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600" b="1">
                <a:solidFill>
                  <a:srgbClr val="000000"/>
                </a:solidFill>
              </a:rPr>
              <a:t>Utilità</a:t>
            </a:r>
          </a:p>
          <a:p>
            <a:pPr>
              <a:spcBef>
                <a:spcPct val="0"/>
              </a:spcBef>
              <a:buFontTx/>
              <a:buNone/>
            </a:pPr>
            <a:r>
              <a:rPr lang="it-IT" altLang="en-US" sz="1600" b="1">
                <a:solidFill>
                  <a:srgbClr val="000000"/>
                </a:solidFill>
              </a:rPr>
              <a:t>Agente 1</a:t>
            </a:r>
            <a:endParaRPr lang="it-IT" altLang="en-US" sz="1400" b="1">
              <a:solidFill>
                <a:srgbClr val="000000"/>
              </a:solidFill>
            </a:endParaRPr>
          </a:p>
        </p:txBody>
      </p:sp>
      <p:sp>
        <p:nvSpPr>
          <p:cNvPr id="33802" name="Rectangle 10"/>
          <p:cNvSpPr>
            <a:spLocks noChangeArrowheads="1"/>
          </p:cNvSpPr>
          <p:nvPr/>
        </p:nvSpPr>
        <p:spPr bwMode="auto">
          <a:xfrm>
            <a:off x="1666875" y="6321425"/>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0</a:t>
            </a:r>
          </a:p>
        </p:txBody>
      </p:sp>
      <p:sp>
        <p:nvSpPr>
          <p:cNvPr id="33803" name="Rectangle 11"/>
          <p:cNvSpPr>
            <a:spLocks noChangeArrowheads="1"/>
          </p:cNvSpPr>
          <p:nvPr/>
        </p:nvSpPr>
        <p:spPr bwMode="auto">
          <a:xfrm>
            <a:off x="685800" y="1600200"/>
            <a:ext cx="12414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600" b="1">
                <a:solidFill>
                  <a:srgbClr val="000000"/>
                </a:solidFill>
              </a:rPr>
              <a:t>Utilità</a:t>
            </a:r>
          </a:p>
          <a:p>
            <a:pPr>
              <a:spcBef>
                <a:spcPct val="0"/>
              </a:spcBef>
              <a:buFontTx/>
              <a:buNone/>
            </a:pPr>
            <a:r>
              <a:rPr lang="it-IT" altLang="en-US" sz="1600" b="1">
                <a:solidFill>
                  <a:srgbClr val="000000"/>
                </a:solidFill>
              </a:rPr>
              <a:t>Agente 2</a:t>
            </a:r>
          </a:p>
        </p:txBody>
      </p:sp>
      <p:sp>
        <p:nvSpPr>
          <p:cNvPr id="33804" name="Freeform 12"/>
          <p:cNvSpPr>
            <a:spLocks/>
          </p:cNvSpPr>
          <p:nvPr/>
        </p:nvSpPr>
        <p:spPr bwMode="auto">
          <a:xfrm>
            <a:off x="1865313" y="2492375"/>
            <a:ext cx="4435475" cy="3787775"/>
          </a:xfrm>
          <a:custGeom>
            <a:avLst/>
            <a:gdLst>
              <a:gd name="T0" fmla="*/ 2147483646 w 2799"/>
              <a:gd name="T1" fmla="*/ 2147483646 h 2366"/>
              <a:gd name="T2" fmla="*/ 2147483646 w 2799"/>
              <a:gd name="T3" fmla="*/ 2147483646 h 2366"/>
              <a:gd name="T4" fmla="*/ 2147483646 w 2799"/>
              <a:gd name="T5" fmla="*/ 2147483646 h 2366"/>
              <a:gd name="T6" fmla="*/ 2147483646 w 2799"/>
              <a:gd name="T7" fmla="*/ 2147483646 h 2366"/>
              <a:gd name="T8" fmla="*/ 2147483646 w 2799"/>
              <a:gd name="T9" fmla="*/ 2147483646 h 2366"/>
              <a:gd name="T10" fmla="*/ 2147483646 w 2799"/>
              <a:gd name="T11" fmla="*/ 2147483646 h 2366"/>
              <a:gd name="T12" fmla="*/ 2147483646 w 2799"/>
              <a:gd name="T13" fmla="*/ 2147483646 h 2366"/>
              <a:gd name="T14" fmla="*/ 2147483646 w 2799"/>
              <a:gd name="T15" fmla="*/ 2147483646 h 2366"/>
              <a:gd name="T16" fmla="*/ 0 w 2799"/>
              <a:gd name="T17" fmla="*/ 0 h 23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9" h="2366">
                <a:moveTo>
                  <a:pt x="2798" y="2365"/>
                </a:moveTo>
                <a:lnTo>
                  <a:pt x="2659" y="1853"/>
                </a:lnTo>
                <a:lnTo>
                  <a:pt x="2464" y="1411"/>
                </a:lnTo>
                <a:lnTo>
                  <a:pt x="2199" y="1037"/>
                </a:lnTo>
                <a:lnTo>
                  <a:pt x="1879" y="733"/>
                </a:lnTo>
                <a:lnTo>
                  <a:pt x="1517" y="470"/>
                </a:lnTo>
                <a:lnTo>
                  <a:pt x="1072" y="263"/>
                </a:lnTo>
                <a:lnTo>
                  <a:pt x="571" y="111"/>
                </a:lnTo>
                <a:lnTo>
                  <a:pt x="0" y="0"/>
                </a:lnTo>
              </a:path>
            </a:pathLst>
          </a:custGeom>
          <a:noFill/>
          <a:ln w="19050" cap="rnd"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05" name="Freeform 13"/>
          <p:cNvSpPr>
            <a:spLocks/>
          </p:cNvSpPr>
          <p:nvPr/>
        </p:nvSpPr>
        <p:spPr bwMode="auto">
          <a:xfrm>
            <a:off x="1865313" y="1490663"/>
            <a:ext cx="6477000" cy="4789487"/>
          </a:xfrm>
          <a:custGeom>
            <a:avLst/>
            <a:gdLst>
              <a:gd name="T0" fmla="*/ 0 w 4080"/>
              <a:gd name="T1" fmla="*/ 0 h 3017"/>
              <a:gd name="T2" fmla="*/ 0 w 4080"/>
              <a:gd name="T3" fmla="*/ 2147483646 h 3017"/>
              <a:gd name="T4" fmla="*/ 2147483646 w 4080"/>
              <a:gd name="T5" fmla="*/ 2147483646 h 3017"/>
              <a:gd name="T6" fmla="*/ 0 60000 65536"/>
              <a:gd name="T7" fmla="*/ 0 60000 65536"/>
              <a:gd name="T8" fmla="*/ 0 60000 65536"/>
            </a:gdLst>
            <a:ahLst/>
            <a:cxnLst>
              <a:cxn ang="T6">
                <a:pos x="T0" y="T1"/>
              </a:cxn>
              <a:cxn ang="T7">
                <a:pos x="T2" y="T3"/>
              </a:cxn>
              <a:cxn ang="T8">
                <a:pos x="T4" y="T5"/>
              </a:cxn>
            </a:cxnLst>
            <a:rect l="0" t="0" r="r" b="b"/>
            <a:pathLst>
              <a:path w="4080" h="3017">
                <a:moveTo>
                  <a:pt x="0" y="0"/>
                </a:moveTo>
                <a:lnTo>
                  <a:pt x="0" y="3016"/>
                </a:lnTo>
                <a:lnTo>
                  <a:pt x="4079" y="3016"/>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06" name="Freeform 15"/>
          <p:cNvSpPr>
            <a:spLocks/>
          </p:cNvSpPr>
          <p:nvPr/>
        </p:nvSpPr>
        <p:spPr bwMode="auto">
          <a:xfrm>
            <a:off x="1835150" y="4437063"/>
            <a:ext cx="1698625" cy="1771650"/>
          </a:xfrm>
          <a:custGeom>
            <a:avLst/>
            <a:gdLst>
              <a:gd name="T0" fmla="*/ 2147483646 w 836"/>
              <a:gd name="T1" fmla="*/ 2147483646 h 789"/>
              <a:gd name="T2" fmla="*/ 2147483646 w 836"/>
              <a:gd name="T3" fmla="*/ 0 h 789"/>
              <a:gd name="T4" fmla="*/ 0 w 836"/>
              <a:gd name="T5" fmla="*/ 0 h 789"/>
              <a:gd name="T6" fmla="*/ 0 60000 65536"/>
              <a:gd name="T7" fmla="*/ 0 60000 65536"/>
              <a:gd name="T8" fmla="*/ 0 60000 65536"/>
            </a:gdLst>
            <a:ahLst/>
            <a:cxnLst>
              <a:cxn ang="T6">
                <a:pos x="T0" y="T1"/>
              </a:cxn>
              <a:cxn ang="T7">
                <a:pos x="T2" y="T3"/>
              </a:cxn>
              <a:cxn ang="T8">
                <a:pos x="T4" y="T5"/>
              </a:cxn>
            </a:cxnLst>
            <a:rect l="0" t="0" r="r" b="b"/>
            <a:pathLst>
              <a:path w="836" h="789">
                <a:moveTo>
                  <a:pt x="835" y="788"/>
                </a:moveTo>
                <a:lnTo>
                  <a:pt x="835" y="0"/>
                </a:lnTo>
                <a:lnTo>
                  <a:pt x="0" y="0"/>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07" name="Freeform 16"/>
          <p:cNvSpPr>
            <a:spLocks/>
          </p:cNvSpPr>
          <p:nvPr/>
        </p:nvSpPr>
        <p:spPr bwMode="auto">
          <a:xfrm>
            <a:off x="1865313" y="3446463"/>
            <a:ext cx="2674937" cy="2833687"/>
          </a:xfrm>
          <a:custGeom>
            <a:avLst/>
            <a:gdLst>
              <a:gd name="T0" fmla="*/ 0 w 1685"/>
              <a:gd name="T1" fmla="*/ 0 h 1785"/>
              <a:gd name="T2" fmla="*/ 2147483646 w 1685"/>
              <a:gd name="T3" fmla="*/ 0 h 1785"/>
              <a:gd name="T4" fmla="*/ 2147483646 w 1685"/>
              <a:gd name="T5" fmla="*/ 2147483646 h 1785"/>
              <a:gd name="T6" fmla="*/ 0 60000 65536"/>
              <a:gd name="T7" fmla="*/ 0 60000 65536"/>
              <a:gd name="T8" fmla="*/ 0 60000 65536"/>
            </a:gdLst>
            <a:ahLst/>
            <a:cxnLst>
              <a:cxn ang="T6">
                <a:pos x="T0" y="T1"/>
              </a:cxn>
              <a:cxn ang="T7">
                <a:pos x="T2" y="T3"/>
              </a:cxn>
              <a:cxn ang="T8">
                <a:pos x="T4" y="T5"/>
              </a:cxn>
            </a:cxnLst>
            <a:rect l="0" t="0" r="r" b="b"/>
            <a:pathLst>
              <a:path w="1685" h="1785">
                <a:moveTo>
                  <a:pt x="0" y="0"/>
                </a:moveTo>
                <a:lnTo>
                  <a:pt x="1684" y="0"/>
                </a:lnTo>
                <a:lnTo>
                  <a:pt x="1684" y="1784"/>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08" name="Freeform 17"/>
          <p:cNvSpPr>
            <a:spLocks/>
          </p:cNvSpPr>
          <p:nvPr/>
        </p:nvSpPr>
        <p:spPr bwMode="auto">
          <a:xfrm>
            <a:off x="1865313" y="3775075"/>
            <a:ext cx="3117850" cy="2505075"/>
          </a:xfrm>
          <a:custGeom>
            <a:avLst/>
            <a:gdLst>
              <a:gd name="T0" fmla="*/ 0 w 1964"/>
              <a:gd name="T1" fmla="*/ 0 h 1578"/>
              <a:gd name="T2" fmla="*/ 2147483646 w 1964"/>
              <a:gd name="T3" fmla="*/ 0 h 1578"/>
              <a:gd name="T4" fmla="*/ 2147483646 w 1964"/>
              <a:gd name="T5" fmla="*/ 2147483646 h 1578"/>
              <a:gd name="T6" fmla="*/ 0 60000 65536"/>
              <a:gd name="T7" fmla="*/ 0 60000 65536"/>
              <a:gd name="T8" fmla="*/ 0 60000 65536"/>
            </a:gdLst>
            <a:ahLst/>
            <a:cxnLst>
              <a:cxn ang="T6">
                <a:pos x="T0" y="T1"/>
              </a:cxn>
              <a:cxn ang="T7">
                <a:pos x="T2" y="T3"/>
              </a:cxn>
              <a:cxn ang="T8">
                <a:pos x="T4" y="T5"/>
              </a:cxn>
            </a:cxnLst>
            <a:rect l="0" t="0" r="r" b="b"/>
            <a:pathLst>
              <a:path w="1964" h="1578">
                <a:moveTo>
                  <a:pt x="0" y="0"/>
                </a:moveTo>
                <a:lnTo>
                  <a:pt x="1963" y="0"/>
                </a:lnTo>
                <a:lnTo>
                  <a:pt x="1963" y="1577"/>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09" name="Freeform 18"/>
          <p:cNvSpPr>
            <a:spLocks/>
          </p:cNvSpPr>
          <p:nvPr/>
        </p:nvSpPr>
        <p:spPr bwMode="auto">
          <a:xfrm>
            <a:off x="3419475" y="4365625"/>
            <a:ext cx="111125" cy="131763"/>
          </a:xfrm>
          <a:custGeom>
            <a:avLst/>
            <a:gdLst>
              <a:gd name="T0" fmla="*/ 2147483646 w 70"/>
              <a:gd name="T1" fmla="*/ 2147483646 h 83"/>
              <a:gd name="T2" fmla="*/ 2147483646 w 70"/>
              <a:gd name="T3" fmla="*/ 2147483646 h 83"/>
              <a:gd name="T4" fmla="*/ 2147483646 w 70"/>
              <a:gd name="T5" fmla="*/ 2147483646 h 83"/>
              <a:gd name="T6" fmla="*/ 2147483646 w 70"/>
              <a:gd name="T7" fmla="*/ 2147483646 h 83"/>
              <a:gd name="T8" fmla="*/ 2147483646 w 70"/>
              <a:gd name="T9" fmla="*/ 2147483646 h 83"/>
              <a:gd name="T10" fmla="*/ 2147483646 w 70"/>
              <a:gd name="T11" fmla="*/ 2147483646 h 83"/>
              <a:gd name="T12" fmla="*/ 2147483646 w 70"/>
              <a:gd name="T13" fmla="*/ 0 h 83"/>
              <a:gd name="T14" fmla="*/ 2147483646 w 70"/>
              <a:gd name="T15" fmla="*/ 2147483646 h 83"/>
              <a:gd name="T16" fmla="*/ 0 w 70"/>
              <a:gd name="T17" fmla="*/ 2147483646 h 83"/>
              <a:gd name="T18" fmla="*/ 0 w 70"/>
              <a:gd name="T19" fmla="*/ 2147483646 h 83"/>
              <a:gd name="T20" fmla="*/ 0 w 70"/>
              <a:gd name="T21" fmla="*/ 2147483646 h 83"/>
              <a:gd name="T22" fmla="*/ 2147483646 w 70"/>
              <a:gd name="T23" fmla="*/ 2147483646 h 83"/>
              <a:gd name="T24" fmla="*/ 2147483646 w 70"/>
              <a:gd name="T25" fmla="*/ 2147483646 h 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83">
                <a:moveTo>
                  <a:pt x="28" y="82"/>
                </a:moveTo>
                <a:lnTo>
                  <a:pt x="55" y="68"/>
                </a:lnTo>
                <a:lnTo>
                  <a:pt x="69" y="55"/>
                </a:lnTo>
                <a:lnTo>
                  <a:pt x="69" y="41"/>
                </a:lnTo>
                <a:lnTo>
                  <a:pt x="69" y="27"/>
                </a:lnTo>
                <a:lnTo>
                  <a:pt x="55" y="14"/>
                </a:lnTo>
                <a:lnTo>
                  <a:pt x="28" y="0"/>
                </a:lnTo>
                <a:lnTo>
                  <a:pt x="14" y="14"/>
                </a:lnTo>
                <a:lnTo>
                  <a:pt x="0" y="27"/>
                </a:lnTo>
                <a:lnTo>
                  <a:pt x="0" y="41"/>
                </a:lnTo>
                <a:lnTo>
                  <a:pt x="0" y="55"/>
                </a:lnTo>
                <a:lnTo>
                  <a:pt x="14" y="68"/>
                </a:lnTo>
                <a:lnTo>
                  <a:pt x="28" y="8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0" name="Freeform 19"/>
          <p:cNvSpPr>
            <a:spLocks/>
          </p:cNvSpPr>
          <p:nvPr/>
        </p:nvSpPr>
        <p:spPr bwMode="auto">
          <a:xfrm>
            <a:off x="4495800" y="3402013"/>
            <a:ext cx="90488"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1" name="Freeform 20"/>
          <p:cNvSpPr>
            <a:spLocks/>
          </p:cNvSpPr>
          <p:nvPr/>
        </p:nvSpPr>
        <p:spPr bwMode="auto">
          <a:xfrm>
            <a:off x="4914900" y="3708400"/>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2" name="Text Box 22"/>
          <p:cNvSpPr txBox="1">
            <a:spLocks noChangeArrowheads="1"/>
          </p:cNvSpPr>
          <p:nvPr/>
        </p:nvSpPr>
        <p:spPr bwMode="auto">
          <a:xfrm>
            <a:off x="2124075" y="765175"/>
            <a:ext cx="6804025" cy="161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2000" b="1">
                <a:latin typeface="Times New Roman" panose="02020603050405020304" pitchFamily="18" charset="0"/>
              </a:rPr>
              <a:t>Miglioramento paretiano</a:t>
            </a:r>
            <a:r>
              <a:rPr lang="it-IT" altLang="en-US" sz="2000">
                <a:latin typeface="Times New Roman" panose="02020603050405020304" pitchFamily="18" charset="0"/>
              </a:rPr>
              <a:t>: redistribuzione delle risorse che consente di passare da B ad uno dei punti sulla frontiera lungo l’arco GH (estremi inclusi). P.e. A è “Pareto-migliore” di B.</a:t>
            </a:r>
          </a:p>
          <a:p>
            <a:pPr>
              <a:spcBef>
                <a:spcPct val="0"/>
              </a:spcBef>
              <a:buFontTx/>
              <a:buNone/>
            </a:pPr>
            <a:r>
              <a:rPr lang="it-IT" altLang="en-US" sz="2000">
                <a:latin typeface="Times New Roman" panose="02020603050405020304" pitchFamily="18" charset="0"/>
              </a:rPr>
              <a:t>Ma l’allocazione inefficiente B e l’allocazione ottimale E sono tra loro </a:t>
            </a:r>
            <a:r>
              <a:rPr lang="it-IT" altLang="en-US" sz="2000" u="sng">
                <a:latin typeface="Times New Roman" panose="02020603050405020304" pitchFamily="18" charset="0"/>
              </a:rPr>
              <a:t>non confrontabili</a:t>
            </a:r>
            <a:r>
              <a:rPr lang="it-IT" altLang="en-US" sz="2000">
                <a:latin typeface="Times New Roman" panose="02020603050405020304" pitchFamily="18" charset="0"/>
              </a:rPr>
              <a:t> secondo il criterio paretiano.	</a:t>
            </a:r>
          </a:p>
        </p:txBody>
      </p:sp>
      <p:sp>
        <p:nvSpPr>
          <p:cNvPr id="33813" name="Freeform 23"/>
          <p:cNvSpPr>
            <a:spLocks/>
          </p:cNvSpPr>
          <p:nvPr/>
        </p:nvSpPr>
        <p:spPr bwMode="auto">
          <a:xfrm>
            <a:off x="1835150" y="2424596"/>
            <a:ext cx="90488"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4" name="Freeform 24"/>
          <p:cNvSpPr>
            <a:spLocks/>
          </p:cNvSpPr>
          <p:nvPr/>
        </p:nvSpPr>
        <p:spPr bwMode="auto">
          <a:xfrm>
            <a:off x="5795963" y="4868863"/>
            <a:ext cx="90487"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5" name="Rectangle 25"/>
          <p:cNvSpPr>
            <a:spLocks noChangeArrowheads="1"/>
          </p:cNvSpPr>
          <p:nvPr/>
        </p:nvSpPr>
        <p:spPr bwMode="auto">
          <a:xfrm>
            <a:off x="5940425" y="4868863"/>
            <a:ext cx="1190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E</a:t>
            </a:r>
          </a:p>
        </p:txBody>
      </p:sp>
      <p:sp>
        <p:nvSpPr>
          <p:cNvPr id="33816" name="Rectangle 26"/>
          <p:cNvSpPr>
            <a:spLocks noChangeArrowheads="1"/>
          </p:cNvSpPr>
          <p:nvPr/>
        </p:nvSpPr>
        <p:spPr bwMode="auto">
          <a:xfrm>
            <a:off x="1934812" y="2162360"/>
            <a:ext cx="1079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F</a:t>
            </a:r>
          </a:p>
        </p:txBody>
      </p:sp>
      <p:sp>
        <p:nvSpPr>
          <p:cNvPr id="33817" name="Line 29"/>
          <p:cNvSpPr>
            <a:spLocks noChangeShapeType="1"/>
          </p:cNvSpPr>
          <p:nvPr/>
        </p:nvSpPr>
        <p:spPr bwMode="auto">
          <a:xfrm>
            <a:off x="3492500" y="2924175"/>
            <a:ext cx="0" cy="1512888"/>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8" name="Line 30"/>
          <p:cNvSpPr>
            <a:spLocks noChangeShapeType="1"/>
          </p:cNvSpPr>
          <p:nvPr/>
        </p:nvSpPr>
        <p:spPr bwMode="auto">
          <a:xfrm>
            <a:off x="3492500" y="4437063"/>
            <a:ext cx="2087563"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19" name="Arc 32"/>
          <p:cNvSpPr>
            <a:spLocks/>
          </p:cNvSpPr>
          <p:nvPr/>
        </p:nvSpPr>
        <p:spPr bwMode="auto">
          <a:xfrm rot="1022260">
            <a:off x="2581275" y="3121025"/>
            <a:ext cx="3086100" cy="1235075"/>
          </a:xfrm>
          <a:custGeom>
            <a:avLst/>
            <a:gdLst>
              <a:gd name="T0" fmla="*/ 2147483646 w 20803"/>
              <a:gd name="T1" fmla="*/ 0 h 21132"/>
              <a:gd name="T2" fmla="*/ 2147483646 w 20803"/>
              <a:gd name="T3" fmla="*/ 2147483646 h 21132"/>
              <a:gd name="T4" fmla="*/ 0 w 20803"/>
              <a:gd name="T5" fmla="*/ 2147483646 h 21132"/>
              <a:gd name="T6" fmla="*/ 0 60000 65536"/>
              <a:gd name="T7" fmla="*/ 0 60000 65536"/>
              <a:gd name="T8" fmla="*/ 0 60000 65536"/>
            </a:gdLst>
            <a:ahLst/>
            <a:cxnLst>
              <a:cxn ang="T6">
                <a:pos x="T0" y="T1"/>
              </a:cxn>
              <a:cxn ang="T7">
                <a:pos x="T2" y="T3"/>
              </a:cxn>
              <a:cxn ang="T8">
                <a:pos x="T4" y="T5"/>
              </a:cxn>
            </a:cxnLst>
            <a:rect l="0" t="0" r="r" b="b"/>
            <a:pathLst>
              <a:path w="20803" h="21132" fill="none" extrusionOk="0">
                <a:moveTo>
                  <a:pt x="4470" y="-1"/>
                </a:moveTo>
                <a:cubicBezTo>
                  <a:pt x="12343" y="1665"/>
                  <a:pt x="18637" y="7569"/>
                  <a:pt x="20803" y="15319"/>
                </a:cubicBezTo>
              </a:path>
              <a:path w="20803" h="21132" stroke="0" extrusionOk="0">
                <a:moveTo>
                  <a:pt x="4470" y="-1"/>
                </a:moveTo>
                <a:cubicBezTo>
                  <a:pt x="12343" y="1665"/>
                  <a:pt x="18637" y="7569"/>
                  <a:pt x="20803" y="15319"/>
                </a:cubicBezTo>
                <a:lnTo>
                  <a:pt x="0" y="21132"/>
                </a:lnTo>
                <a:lnTo>
                  <a:pt x="4470" y="-1"/>
                </a:lnTo>
                <a:close/>
              </a:path>
            </a:pathLst>
          </a:custGeom>
          <a:noFill/>
          <a:ln w="38100">
            <a:solidFill>
              <a:srgbClr val="7030A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
        <p:nvSpPr>
          <p:cNvPr id="33820" name="Freeform 33"/>
          <p:cNvSpPr>
            <a:spLocks/>
          </p:cNvSpPr>
          <p:nvPr/>
        </p:nvSpPr>
        <p:spPr bwMode="auto">
          <a:xfrm>
            <a:off x="3419475" y="2852738"/>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21" name="Freeform 34"/>
          <p:cNvSpPr>
            <a:spLocks/>
          </p:cNvSpPr>
          <p:nvPr/>
        </p:nvSpPr>
        <p:spPr bwMode="auto">
          <a:xfrm>
            <a:off x="5435600" y="4365625"/>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3822" name="Rectangle 35"/>
          <p:cNvSpPr>
            <a:spLocks noChangeArrowheads="1"/>
          </p:cNvSpPr>
          <p:nvPr/>
        </p:nvSpPr>
        <p:spPr bwMode="auto">
          <a:xfrm>
            <a:off x="3563938" y="2636838"/>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H</a:t>
            </a:r>
          </a:p>
        </p:txBody>
      </p:sp>
      <p:sp>
        <p:nvSpPr>
          <p:cNvPr id="33823" name="Rectangle 36"/>
          <p:cNvSpPr>
            <a:spLocks noChangeArrowheads="1"/>
          </p:cNvSpPr>
          <p:nvPr/>
        </p:nvSpPr>
        <p:spPr bwMode="auto">
          <a:xfrm>
            <a:off x="5580063" y="4292600"/>
            <a:ext cx="13811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G</a:t>
            </a:r>
          </a:p>
        </p:txBody>
      </p:sp>
    </p:spTree>
    <p:extLst>
      <p:ext uri="{BB962C8B-B14F-4D97-AF65-F5344CB8AC3E}">
        <p14:creationId xmlns:p14="http://schemas.microsoft.com/office/powerpoint/2010/main" val="3732460580"/>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1747"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1748" name="Rectangle 4"/>
          <p:cNvSpPr>
            <a:spLocks noGrp="1" noChangeArrowheads="1"/>
          </p:cNvSpPr>
          <p:nvPr>
            <p:ph type="title"/>
          </p:nvPr>
        </p:nvSpPr>
        <p:spPr>
          <a:xfrm>
            <a:off x="684213" y="188913"/>
            <a:ext cx="8305800" cy="11430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it-IT" altLang="en-US" sz="3200">
                <a:solidFill>
                  <a:srgbClr val="000000"/>
                </a:solidFill>
              </a:rPr>
              <a:t>La frontiera delle utilità possibili (FUP)</a:t>
            </a:r>
          </a:p>
        </p:txBody>
      </p:sp>
      <p:sp>
        <p:nvSpPr>
          <p:cNvPr id="31749" name="Freeform 5"/>
          <p:cNvSpPr>
            <a:spLocks/>
          </p:cNvSpPr>
          <p:nvPr/>
        </p:nvSpPr>
        <p:spPr bwMode="auto">
          <a:xfrm>
            <a:off x="1865313" y="2524125"/>
            <a:ext cx="4443412" cy="3756025"/>
          </a:xfrm>
          <a:custGeom>
            <a:avLst/>
            <a:gdLst>
              <a:gd name="T0" fmla="*/ 2147483646 w 2799"/>
              <a:gd name="T1" fmla="*/ 2147483646 h 2366"/>
              <a:gd name="T2" fmla="*/ 2147483646 w 2799"/>
              <a:gd name="T3" fmla="*/ 2147483646 h 2366"/>
              <a:gd name="T4" fmla="*/ 2147483646 w 2799"/>
              <a:gd name="T5" fmla="*/ 2147483646 h 2366"/>
              <a:gd name="T6" fmla="*/ 2147483646 w 2799"/>
              <a:gd name="T7" fmla="*/ 2147483646 h 2366"/>
              <a:gd name="T8" fmla="*/ 2147483646 w 2799"/>
              <a:gd name="T9" fmla="*/ 2147483646 h 2366"/>
              <a:gd name="T10" fmla="*/ 2147483646 w 2799"/>
              <a:gd name="T11" fmla="*/ 2147483646 h 2366"/>
              <a:gd name="T12" fmla="*/ 2147483646 w 2799"/>
              <a:gd name="T13" fmla="*/ 2147483646 h 2366"/>
              <a:gd name="T14" fmla="*/ 2147483646 w 2799"/>
              <a:gd name="T15" fmla="*/ 2147483646 h 2366"/>
              <a:gd name="T16" fmla="*/ 0 w 2799"/>
              <a:gd name="T17" fmla="*/ 0 h 2366"/>
              <a:gd name="T18" fmla="*/ 0 w 2799"/>
              <a:gd name="T19" fmla="*/ 2147483646 h 2366"/>
              <a:gd name="T20" fmla="*/ 0 w 2799"/>
              <a:gd name="T21" fmla="*/ 2147483646 h 2366"/>
              <a:gd name="T22" fmla="*/ 0 w 2799"/>
              <a:gd name="T23" fmla="*/ 2147483646 h 2366"/>
              <a:gd name="T24" fmla="*/ 0 w 2799"/>
              <a:gd name="T25" fmla="*/ 2147483646 h 2366"/>
              <a:gd name="T26" fmla="*/ 2147483646 w 2799"/>
              <a:gd name="T27" fmla="*/ 2147483646 h 23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799" h="2366">
                <a:moveTo>
                  <a:pt x="2798" y="2365"/>
                </a:moveTo>
                <a:lnTo>
                  <a:pt x="2659" y="1853"/>
                </a:lnTo>
                <a:lnTo>
                  <a:pt x="2464" y="1411"/>
                </a:lnTo>
                <a:lnTo>
                  <a:pt x="2199" y="1037"/>
                </a:lnTo>
                <a:lnTo>
                  <a:pt x="1879" y="733"/>
                </a:lnTo>
                <a:lnTo>
                  <a:pt x="1517" y="470"/>
                </a:lnTo>
                <a:lnTo>
                  <a:pt x="1072" y="263"/>
                </a:lnTo>
                <a:lnTo>
                  <a:pt x="571" y="111"/>
                </a:lnTo>
                <a:lnTo>
                  <a:pt x="0" y="0"/>
                </a:lnTo>
                <a:lnTo>
                  <a:pt x="0" y="374"/>
                </a:lnTo>
                <a:lnTo>
                  <a:pt x="0" y="1176"/>
                </a:lnTo>
                <a:lnTo>
                  <a:pt x="0" y="1991"/>
                </a:lnTo>
                <a:lnTo>
                  <a:pt x="0" y="2365"/>
                </a:lnTo>
                <a:lnTo>
                  <a:pt x="2798" y="2365"/>
                </a:lnTo>
              </a:path>
            </a:pathLst>
          </a:custGeom>
          <a:solidFill>
            <a:srgbClr val="CDF3FF"/>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50" name="Rectangle 10"/>
          <p:cNvSpPr>
            <a:spLocks noChangeArrowheads="1"/>
          </p:cNvSpPr>
          <p:nvPr/>
        </p:nvSpPr>
        <p:spPr bwMode="auto">
          <a:xfrm>
            <a:off x="5364163" y="3933825"/>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A</a:t>
            </a:r>
          </a:p>
        </p:txBody>
      </p:sp>
      <p:sp>
        <p:nvSpPr>
          <p:cNvPr id="31751" name="Rectangle 11"/>
          <p:cNvSpPr>
            <a:spLocks noChangeArrowheads="1"/>
          </p:cNvSpPr>
          <p:nvPr/>
        </p:nvSpPr>
        <p:spPr bwMode="auto">
          <a:xfrm>
            <a:off x="3635375" y="4581525"/>
            <a:ext cx="128588"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B</a:t>
            </a:r>
          </a:p>
        </p:txBody>
      </p:sp>
      <p:sp>
        <p:nvSpPr>
          <p:cNvPr id="31752" name="Rectangle 12"/>
          <p:cNvSpPr>
            <a:spLocks noChangeArrowheads="1"/>
          </p:cNvSpPr>
          <p:nvPr/>
        </p:nvSpPr>
        <p:spPr bwMode="auto">
          <a:xfrm>
            <a:off x="4211638" y="2997200"/>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C</a:t>
            </a:r>
          </a:p>
        </p:txBody>
      </p:sp>
      <p:sp>
        <p:nvSpPr>
          <p:cNvPr id="31753" name="Rectangle 17"/>
          <p:cNvSpPr>
            <a:spLocks noChangeArrowheads="1"/>
          </p:cNvSpPr>
          <p:nvPr/>
        </p:nvSpPr>
        <p:spPr bwMode="auto">
          <a:xfrm>
            <a:off x="1666875" y="6321425"/>
            <a:ext cx="98425"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0</a:t>
            </a:r>
          </a:p>
        </p:txBody>
      </p:sp>
      <p:sp>
        <p:nvSpPr>
          <p:cNvPr id="31754" name="Freeform 20"/>
          <p:cNvSpPr>
            <a:spLocks/>
          </p:cNvSpPr>
          <p:nvPr/>
        </p:nvSpPr>
        <p:spPr bwMode="auto">
          <a:xfrm>
            <a:off x="1865313" y="2524125"/>
            <a:ext cx="4443412" cy="3756025"/>
          </a:xfrm>
          <a:custGeom>
            <a:avLst/>
            <a:gdLst>
              <a:gd name="T0" fmla="*/ 2147483646 w 2799"/>
              <a:gd name="T1" fmla="*/ 2147483646 h 2366"/>
              <a:gd name="T2" fmla="*/ 2147483646 w 2799"/>
              <a:gd name="T3" fmla="*/ 2147483646 h 2366"/>
              <a:gd name="T4" fmla="*/ 2147483646 w 2799"/>
              <a:gd name="T5" fmla="*/ 2147483646 h 2366"/>
              <a:gd name="T6" fmla="*/ 2147483646 w 2799"/>
              <a:gd name="T7" fmla="*/ 2147483646 h 2366"/>
              <a:gd name="T8" fmla="*/ 2147483646 w 2799"/>
              <a:gd name="T9" fmla="*/ 2147483646 h 2366"/>
              <a:gd name="T10" fmla="*/ 2147483646 w 2799"/>
              <a:gd name="T11" fmla="*/ 2147483646 h 2366"/>
              <a:gd name="T12" fmla="*/ 2147483646 w 2799"/>
              <a:gd name="T13" fmla="*/ 2147483646 h 2366"/>
              <a:gd name="T14" fmla="*/ 2147483646 w 2799"/>
              <a:gd name="T15" fmla="*/ 2147483646 h 2366"/>
              <a:gd name="T16" fmla="*/ 0 w 2799"/>
              <a:gd name="T17" fmla="*/ 0 h 236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799" h="2366">
                <a:moveTo>
                  <a:pt x="2798" y="2365"/>
                </a:moveTo>
                <a:lnTo>
                  <a:pt x="2659" y="1853"/>
                </a:lnTo>
                <a:lnTo>
                  <a:pt x="2464" y="1411"/>
                </a:lnTo>
                <a:lnTo>
                  <a:pt x="2199" y="1037"/>
                </a:lnTo>
                <a:lnTo>
                  <a:pt x="1879" y="733"/>
                </a:lnTo>
                <a:lnTo>
                  <a:pt x="1517" y="470"/>
                </a:lnTo>
                <a:lnTo>
                  <a:pt x="1072" y="263"/>
                </a:lnTo>
                <a:lnTo>
                  <a:pt x="571" y="111"/>
                </a:lnTo>
                <a:lnTo>
                  <a:pt x="0" y="0"/>
                </a:lnTo>
              </a:path>
            </a:pathLst>
          </a:custGeom>
          <a:noFill/>
          <a:ln w="38100" cap="rnd" cmpd="sng">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55" name="Freeform 21"/>
          <p:cNvSpPr>
            <a:spLocks/>
          </p:cNvSpPr>
          <p:nvPr/>
        </p:nvSpPr>
        <p:spPr bwMode="auto">
          <a:xfrm>
            <a:off x="1865313" y="1490663"/>
            <a:ext cx="6477000" cy="4789487"/>
          </a:xfrm>
          <a:custGeom>
            <a:avLst/>
            <a:gdLst>
              <a:gd name="T0" fmla="*/ 0 w 4080"/>
              <a:gd name="T1" fmla="*/ 0 h 3017"/>
              <a:gd name="T2" fmla="*/ 0 w 4080"/>
              <a:gd name="T3" fmla="*/ 2147483646 h 3017"/>
              <a:gd name="T4" fmla="*/ 2147483646 w 4080"/>
              <a:gd name="T5" fmla="*/ 2147483646 h 3017"/>
              <a:gd name="T6" fmla="*/ 0 60000 65536"/>
              <a:gd name="T7" fmla="*/ 0 60000 65536"/>
              <a:gd name="T8" fmla="*/ 0 60000 65536"/>
            </a:gdLst>
            <a:ahLst/>
            <a:cxnLst>
              <a:cxn ang="T6">
                <a:pos x="T0" y="T1"/>
              </a:cxn>
              <a:cxn ang="T7">
                <a:pos x="T2" y="T3"/>
              </a:cxn>
              <a:cxn ang="T8">
                <a:pos x="T4" y="T5"/>
              </a:cxn>
            </a:cxnLst>
            <a:rect l="0" t="0" r="r" b="b"/>
            <a:pathLst>
              <a:path w="4080" h="3017">
                <a:moveTo>
                  <a:pt x="0" y="0"/>
                </a:moveTo>
                <a:lnTo>
                  <a:pt x="0" y="3016"/>
                </a:lnTo>
                <a:lnTo>
                  <a:pt x="4079" y="3016"/>
                </a:lnTo>
              </a:path>
            </a:pathLst>
          </a:custGeom>
          <a:noFill/>
          <a:ln w="12700" cap="rnd" cmpd="sng">
            <a:solidFill>
              <a:srgbClr val="000000"/>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56" name="Rectangle 22"/>
          <p:cNvSpPr>
            <a:spLocks noChangeArrowheads="1"/>
          </p:cNvSpPr>
          <p:nvPr/>
        </p:nvSpPr>
        <p:spPr bwMode="auto">
          <a:xfrm>
            <a:off x="5580063" y="2997200"/>
            <a:ext cx="128587"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D</a:t>
            </a:r>
          </a:p>
        </p:txBody>
      </p:sp>
      <p:sp>
        <p:nvSpPr>
          <p:cNvPr id="31757" name="Freeform 23"/>
          <p:cNvSpPr>
            <a:spLocks/>
          </p:cNvSpPr>
          <p:nvPr/>
        </p:nvSpPr>
        <p:spPr bwMode="auto">
          <a:xfrm>
            <a:off x="1865313" y="4724400"/>
            <a:ext cx="1698625" cy="1555750"/>
          </a:xfrm>
          <a:custGeom>
            <a:avLst/>
            <a:gdLst>
              <a:gd name="T0" fmla="*/ 2147483646 w 836"/>
              <a:gd name="T1" fmla="*/ 2147483646 h 789"/>
              <a:gd name="T2" fmla="*/ 2147483646 w 836"/>
              <a:gd name="T3" fmla="*/ 0 h 789"/>
              <a:gd name="T4" fmla="*/ 0 w 836"/>
              <a:gd name="T5" fmla="*/ 0 h 789"/>
              <a:gd name="T6" fmla="*/ 0 60000 65536"/>
              <a:gd name="T7" fmla="*/ 0 60000 65536"/>
              <a:gd name="T8" fmla="*/ 0 60000 65536"/>
            </a:gdLst>
            <a:ahLst/>
            <a:cxnLst>
              <a:cxn ang="T6">
                <a:pos x="T0" y="T1"/>
              </a:cxn>
              <a:cxn ang="T7">
                <a:pos x="T2" y="T3"/>
              </a:cxn>
              <a:cxn ang="T8">
                <a:pos x="T4" y="T5"/>
              </a:cxn>
            </a:cxnLst>
            <a:rect l="0" t="0" r="r" b="b"/>
            <a:pathLst>
              <a:path w="836" h="789">
                <a:moveTo>
                  <a:pt x="835" y="788"/>
                </a:moveTo>
                <a:lnTo>
                  <a:pt x="835" y="0"/>
                </a:lnTo>
                <a:lnTo>
                  <a:pt x="0" y="0"/>
                </a:lnTo>
              </a:path>
            </a:pathLst>
          </a:custGeom>
          <a:noFill/>
          <a:ln w="12700" cap="rnd"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58" name="Freeform 24"/>
          <p:cNvSpPr>
            <a:spLocks/>
          </p:cNvSpPr>
          <p:nvPr/>
        </p:nvSpPr>
        <p:spPr bwMode="auto">
          <a:xfrm>
            <a:off x="1835150" y="3213100"/>
            <a:ext cx="2305050" cy="3095625"/>
          </a:xfrm>
          <a:custGeom>
            <a:avLst/>
            <a:gdLst>
              <a:gd name="T0" fmla="*/ 0 w 1685"/>
              <a:gd name="T1" fmla="*/ 0 h 1785"/>
              <a:gd name="T2" fmla="*/ 2147483646 w 1685"/>
              <a:gd name="T3" fmla="*/ 0 h 1785"/>
              <a:gd name="T4" fmla="*/ 2147483646 w 1685"/>
              <a:gd name="T5" fmla="*/ 2147483646 h 1785"/>
              <a:gd name="T6" fmla="*/ 0 60000 65536"/>
              <a:gd name="T7" fmla="*/ 0 60000 65536"/>
              <a:gd name="T8" fmla="*/ 0 60000 65536"/>
            </a:gdLst>
            <a:ahLst/>
            <a:cxnLst>
              <a:cxn ang="T6">
                <a:pos x="T0" y="T1"/>
              </a:cxn>
              <a:cxn ang="T7">
                <a:pos x="T2" y="T3"/>
              </a:cxn>
              <a:cxn ang="T8">
                <a:pos x="T4" y="T5"/>
              </a:cxn>
            </a:cxnLst>
            <a:rect l="0" t="0" r="r" b="b"/>
            <a:pathLst>
              <a:path w="1685" h="1785">
                <a:moveTo>
                  <a:pt x="0" y="0"/>
                </a:moveTo>
                <a:lnTo>
                  <a:pt x="1684" y="0"/>
                </a:lnTo>
                <a:lnTo>
                  <a:pt x="1684" y="1784"/>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59" name="Freeform 25"/>
          <p:cNvSpPr>
            <a:spLocks/>
          </p:cNvSpPr>
          <p:nvPr/>
        </p:nvSpPr>
        <p:spPr bwMode="auto">
          <a:xfrm>
            <a:off x="1865313" y="4149725"/>
            <a:ext cx="3427412" cy="2130425"/>
          </a:xfrm>
          <a:custGeom>
            <a:avLst/>
            <a:gdLst>
              <a:gd name="T0" fmla="*/ 0 w 1964"/>
              <a:gd name="T1" fmla="*/ 0 h 1578"/>
              <a:gd name="T2" fmla="*/ 2147483646 w 1964"/>
              <a:gd name="T3" fmla="*/ 0 h 1578"/>
              <a:gd name="T4" fmla="*/ 2147483646 w 1964"/>
              <a:gd name="T5" fmla="*/ 2147483646 h 1578"/>
              <a:gd name="T6" fmla="*/ 0 60000 65536"/>
              <a:gd name="T7" fmla="*/ 0 60000 65536"/>
              <a:gd name="T8" fmla="*/ 0 60000 65536"/>
            </a:gdLst>
            <a:ahLst/>
            <a:cxnLst>
              <a:cxn ang="T6">
                <a:pos x="T0" y="T1"/>
              </a:cxn>
              <a:cxn ang="T7">
                <a:pos x="T2" y="T3"/>
              </a:cxn>
              <a:cxn ang="T8">
                <a:pos x="T4" y="T5"/>
              </a:cxn>
            </a:cxnLst>
            <a:rect l="0" t="0" r="r" b="b"/>
            <a:pathLst>
              <a:path w="1964" h="1578">
                <a:moveTo>
                  <a:pt x="0" y="0"/>
                </a:moveTo>
                <a:lnTo>
                  <a:pt x="1963" y="0"/>
                </a:lnTo>
                <a:lnTo>
                  <a:pt x="1963" y="1577"/>
                </a:lnTo>
              </a:path>
            </a:pathLst>
          </a:custGeom>
          <a:noFill/>
          <a:ln w="12700" cap="flat" cmpd="sng">
            <a:solidFill>
              <a:srgbClr val="000000"/>
            </a:solidFill>
            <a:prstDash val="sysDot"/>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60" name="Freeform 26"/>
          <p:cNvSpPr>
            <a:spLocks/>
          </p:cNvSpPr>
          <p:nvPr/>
        </p:nvSpPr>
        <p:spPr bwMode="auto">
          <a:xfrm>
            <a:off x="3492500" y="4652963"/>
            <a:ext cx="111125" cy="131762"/>
          </a:xfrm>
          <a:custGeom>
            <a:avLst/>
            <a:gdLst>
              <a:gd name="T0" fmla="*/ 2147483646 w 70"/>
              <a:gd name="T1" fmla="*/ 2147483646 h 83"/>
              <a:gd name="T2" fmla="*/ 2147483646 w 70"/>
              <a:gd name="T3" fmla="*/ 2147483646 h 83"/>
              <a:gd name="T4" fmla="*/ 2147483646 w 70"/>
              <a:gd name="T5" fmla="*/ 2147483646 h 83"/>
              <a:gd name="T6" fmla="*/ 2147483646 w 70"/>
              <a:gd name="T7" fmla="*/ 2147483646 h 83"/>
              <a:gd name="T8" fmla="*/ 2147483646 w 70"/>
              <a:gd name="T9" fmla="*/ 2147483646 h 83"/>
              <a:gd name="T10" fmla="*/ 2147483646 w 70"/>
              <a:gd name="T11" fmla="*/ 2147483646 h 83"/>
              <a:gd name="T12" fmla="*/ 2147483646 w 70"/>
              <a:gd name="T13" fmla="*/ 0 h 83"/>
              <a:gd name="T14" fmla="*/ 2147483646 w 70"/>
              <a:gd name="T15" fmla="*/ 2147483646 h 83"/>
              <a:gd name="T16" fmla="*/ 0 w 70"/>
              <a:gd name="T17" fmla="*/ 2147483646 h 83"/>
              <a:gd name="T18" fmla="*/ 0 w 70"/>
              <a:gd name="T19" fmla="*/ 2147483646 h 83"/>
              <a:gd name="T20" fmla="*/ 0 w 70"/>
              <a:gd name="T21" fmla="*/ 2147483646 h 83"/>
              <a:gd name="T22" fmla="*/ 2147483646 w 70"/>
              <a:gd name="T23" fmla="*/ 2147483646 h 83"/>
              <a:gd name="T24" fmla="*/ 2147483646 w 70"/>
              <a:gd name="T25" fmla="*/ 2147483646 h 8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0" h="83">
                <a:moveTo>
                  <a:pt x="28" y="82"/>
                </a:moveTo>
                <a:lnTo>
                  <a:pt x="55" y="68"/>
                </a:lnTo>
                <a:lnTo>
                  <a:pt x="69" y="55"/>
                </a:lnTo>
                <a:lnTo>
                  <a:pt x="69" y="41"/>
                </a:lnTo>
                <a:lnTo>
                  <a:pt x="69" y="27"/>
                </a:lnTo>
                <a:lnTo>
                  <a:pt x="55" y="14"/>
                </a:lnTo>
                <a:lnTo>
                  <a:pt x="28" y="0"/>
                </a:lnTo>
                <a:lnTo>
                  <a:pt x="14" y="14"/>
                </a:lnTo>
                <a:lnTo>
                  <a:pt x="0" y="27"/>
                </a:lnTo>
                <a:lnTo>
                  <a:pt x="0" y="41"/>
                </a:lnTo>
                <a:lnTo>
                  <a:pt x="0" y="55"/>
                </a:lnTo>
                <a:lnTo>
                  <a:pt x="14" y="68"/>
                </a:lnTo>
                <a:lnTo>
                  <a:pt x="28" y="82"/>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61" name="Freeform 27"/>
          <p:cNvSpPr>
            <a:spLocks/>
          </p:cNvSpPr>
          <p:nvPr/>
        </p:nvSpPr>
        <p:spPr bwMode="auto">
          <a:xfrm>
            <a:off x="4067175" y="3141663"/>
            <a:ext cx="90488" cy="111125"/>
          </a:xfrm>
          <a:custGeom>
            <a:avLst/>
            <a:gdLst>
              <a:gd name="T0" fmla="*/ 2147483646 w 57"/>
              <a:gd name="T1" fmla="*/ 2147483646 h 70"/>
              <a:gd name="T2" fmla="*/ 2147483646 w 57"/>
              <a:gd name="T3" fmla="*/ 2147483646 h 70"/>
              <a:gd name="T4" fmla="*/ 2147483646 w 57"/>
              <a:gd name="T5" fmla="*/ 2147483646 h 70"/>
              <a:gd name="T6" fmla="*/ 2147483646 w 57"/>
              <a:gd name="T7" fmla="*/ 2147483646 h 70"/>
              <a:gd name="T8" fmla="*/ 2147483646 w 57"/>
              <a:gd name="T9" fmla="*/ 2147483646 h 70"/>
              <a:gd name="T10" fmla="*/ 2147483646 w 57"/>
              <a:gd name="T11" fmla="*/ 0 h 70"/>
              <a:gd name="T12" fmla="*/ 2147483646 w 57"/>
              <a:gd name="T13" fmla="*/ 0 h 70"/>
              <a:gd name="T14" fmla="*/ 2147483646 w 57"/>
              <a:gd name="T15" fmla="*/ 0 h 70"/>
              <a:gd name="T16" fmla="*/ 0 w 57"/>
              <a:gd name="T17" fmla="*/ 2147483646 h 70"/>
              <a:gd name="T18" fmla="*/ 0 w 57"/>
              <a:gd name="T19" fmla="*/ 2147483646 h 70"/>
              <a:gd name="T20" fmla="*/ 0 w 57"/>
              <a:gd name="T21" fmla="*/ 2147483646 h 70"/>
              <a:gd name="T22" fmla="*/ 2147483646 w 57"/>
              <a:gd name="T23" fmla="*/ 2147483646 h 70"/>
              <a:gd name="T24" fmla="*/ 2147483646 w 57"/>
              <a:gd name="T25" fmla="*/ 2147483646 h 7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7" h="70">
                <a:moveTo>
                  <a:pt x="28" y="69"/>
                </a:moveTo>
                <a:lnTo>
                  <a:pt x="42" y="69"/>
                </a:lnTo>
                <a:lnTo>
                  <a:pt x="56" y="55"/>
                </a:lnTo>
                <a:lnTo>
                  <a:pt x="56" y="28"/>
                </a:lnTo>
                <a:lnTo>
                  <a:pt x="56" y="14"/>
                </a:lnTo>
                <a:lnTo>
                  <a:pt x="42" y="0"/>
                </a:lnTo>
                <a:lnTo>
                  <a:pt x="28" y="0"/>
                </a:lnTo>
                <a:lnTo>
                  <a:pt x="14" y="0"/>
                </a:lnTo>
                <a:lnTo>
                  <a:pt x="0" y="14"/>
                </a:lnTo>
                <a:lnTo>
                  <a:pt x="0" y="28"/>
                </a:lnTo>
                <a:lnTo>
                  <a:pt x="0" y="55"/>
                </a:lnTo>
                <a:lnTo>
                  <a:pt x="14" y="69"/>
                </a:lnTo>
                <a:lnTo>
                  <a:pt x="28" y="69"/>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62" name="Freeform 28"/>
          <p:cNvSpPr>
            <a:spLocks/>
          </p:cNvSpPr>
          <p:nvPr/>
        </p:nvSpPr>
        <p:spPr bwMode="auto">
          <a:xfrm>
            <a:off x="5219700" y="4076700"/>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63" name="Freeform 29"/>
          <p:cNvSpPr>
            <a:spLocks/>
          </p:cNvSpPr>
          <p:nvPr/>
        </p:nvSpPr>
        <p:spPr bwMode="auto">
          <a:xfrm>
            <a:off x="5435600" y="3068638"/>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64" name="Rectangle 30"/>
          <p:cNvSpPr>
            <a:spLocks noChangeArrowheads="1"/>
          </p:cNvSpPr>
          <p:nvPr/>
        </p:nvSpPr>
        <p:spPr bwMode="auto">
          <a:xfrm>
            <a:off x="755650" y="1484313"/>
            <a:ext cx="12414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600" b="1">
                <a:solidFill>
                  <a:srgbClr val="000000"/>
                </a:solidFill>
              </a:rPr>
              <a:t>Utilità</a:t>
            </a:r>
          </a:p>
          <a:p>
            <a:pPr>
              <a:spcBef>
                <a:spcPct val="0"/>
              </a:spcBef>
              <a:buFontTx/>
              <a:buNone/>
            </a:pPr>
            <a:r>
              <a:rPr lang="it-IT" altLang="en-US" sz="1600" b="1">
                <a:solidFill>
                  <a:srgbClr val="000000"/>
                </a:solidFill>
              </a:rPr>
              <a:t>Agente 2</a:t>
            </a:r>
          </a:p>
        </p:txBody>
      </p:sp>
      <p:sp>
        <p:nvSpPr>
          <p:cNvPr id="31765" name="Freeform 31"/>
          <p:cNvSpPr>
            <a:spLocks/>
          </p:cNvSpPr>
          <p:nvPr/>
        </p:nvSpPr>
        <p:spPr bwMode="auto">
          <a:xfrm>
            <a:off x="6084888" y="5661025"/>
            <a:ext cx="134937"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66" name="Freeform 32"/>
          <p:cNvSpPr>
            <a:spLocks/>
          </p:cNvSpPr>
          <p:nvPr/>
        </p:nvSpPr>
        <p:spPr bwMode="auto">
          <a:xfrm>
            <a:off x="1815178" y="2460109"/>
            <a:ext cx="134938" cy="136525"/>
          </a:xfrm>
          <a:custGeom>
            <a:avLst/>
            <a:gdLst>
              <a:gd name="T0" fmla="*/ 2147483646 w 85"/>
              <a:gd name="T1" fmla="*/ 2147483646 h 86"/>
              <a:gd name="T2" fmla="*/ 2147483646 w 85"/>
              <a:gd name="T3" fmla="*/ 2147483646 h 86"/>
              <a:gd name="T4" fmla="*/ 2147483646 w 85"/>
              <a:gd name="T5" fmla="*/ 2147483646 h 86"/>
              <a:gd name="T6" fmla="*/ 2147483646 w 85"/>
              <a:gd name="T7" fmla="*/ 2147483646 h 86"/>
              <a:gd name="T8" fmla="*/ 2147483646 w 85"/>
              <a:gd name="T9" fmla="*/ 2147483646 h 86"/>
              <a:gd name="T10" fmla="*/ 2147483646 w 85"/>
              <a:gd name="T11" fmla="*/ 0 h 86"/>
              <a:gd name="T12" fmla="*/ 2147483646 w 85"/>
              <a:gd name="T13" fmla="*/ 0 h 86"/>
              <a:gd name="T14" fmla="*/ 2147483646 w 85"/>
              <a:gd name="T15" fmla="*/ 0 h 86"/>
              <a:gd name="T16" fmla="*/ 0 w 85"/>
              <a:gd name="T17" fmla="*/ 2147483646 h 86"/>
              <a:gd name="T18" fmla="*/ 0 w 85"/>
              <a:gd name="T19" fmla="*/ 2147483646 h 86"/>
              <a:gd name="T20" fmla="*/ 0 w 85"/>
              <a:gd name="T21" fmla="*/ 2147483646 h 86"/>
              <a:gd name="T22" fmla="*/ 2147483646 w 85"/>
              <a:gd name="T23" fmla="*/ 2147483646 h 86"/>
              <a:gd name="T24" fmla="*/ 2147483646 w 85"/>
              <a:gd name="T25" fmla="*/ 2147483646 h 8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85" h="86">
                <a:moveTo>
                  <a:pt x="42" y="85"/>
                </a:moveTo>
                <a:lnTo>
                  <a:pt x="56" y="71"/>
                </a:lnTo>
                <a:lnTo>
                  <a:pt x="70" y="57"/>
                </a:lnTo>
                <a:lnTo>
                  <a:pt x="84" y="43"/>
                </a:lnTo>
                <a:lnTo>
                  <a:pt x="70" y="14"/>
                </a:lnTo>
                <a:lnTo>
                  <a:pt x="56" y="0"/>
                </a:lnTo>
                <a:lnTo>
                  <a:pt x="42" y="0"/>
                </a:lnTo>
                <a:lnTo>
                  <a:pt x="14" y="0"/>
                </a:lnTo>
                <a:lnTo>
                  <a:pt x="0" y="14"/>
                </a:lnTo>
                <a:lnTo>
                  <a:pt x="0" y="43"/>
                </a:lnTo>
                <a:lnTo>
                  <a:pt x="0" y="57"/>
                </a:lnTo>
                <a:lnTo>
                  <a:pt x="14" y="71"/>
                </a:lnTo>
                <a:lnTo>
                  <a:pt x="42" y="85"/>
                </a:lnTo>
              </a:path>
            </a:pathLst>
          </a:custGeom>
          <a:solidFill>
            <a:srgbClr val="000000"/>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31767" name="Rectangle 33"/>
          <p:cNvSpPr>
            <a:spLocks noChangeArrowheads="1"/>
          </p:cNvSpPr>
          <p:nvPr/>
        </p:nvSpPr>
        <p:spPr bwMode="auto">
          <a:xfrm>
            <a:off x="1943100" y="2193446"/>
            <a:ext cx="107950"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dirty="0">
                <a:solidFill>
                  <a:srgbClr val="000000"/>
                </a:solidFill>
              </a:rPr>
              <a:t>F</a:t>
            </a:r>
          </a:p>
        </p:txBody>
      </p:sp>
      <p:sp>
        <p:nvSpPr>
          <p:cNvPr id="31768" name="Rectangle 34"/>
          <p:cNvSpPr>
            <a:spLocks noChangeArrowheads="1"/>
          </p:cNvSpPr>
          <p:nvPr/>
        </p:nvSpPr>
        <p:spPr bwMode="auto">
          <a:xfrm>
            <a:off x="6227763" y="5589588"/>
            <a:ext cx="119062"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400" b="1">
                <a:solidFill>
                  <a:srgbClr val="000000"/>
                </a:solidFill>
              </a:rPr>
              <a:t>E</a:t>
            </a:r>
          </a:p>
        </p:txBody>
      </p:sp>
      <p:sp>
        <p:nvSpPr>
          <p:cNvPr id="31769" name="Rectangle 35"/>
          <p:cNvSpPr>
            <a:spLocks noChangeArrowheads="1"/>
          </p:cNvSpPr>
          <p:nvPr/>
        </p:nvSpPr>
        <p:spPr bwMode="auto">
          <a:xfrm>
            <a:off x="7902575" y="6369050"/>
            <a:ext cx="12414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1600" b="1">
                <a:solidFill>
                  <a:srgbClr val="000000"/>
                </a:solidFill>
              </a:rPr>
              <a:t>Utilità</a:t>
            </a:r>
          </a:p>
          <a:p>
            <a:pPr>
              <a:spcBef>
                <a:spcPct val="0"/>
              </a:spcBef>
              <a:buFontTx/>
              <a:buNone/>
            </a:pPr>
            <a:r>
              <a:rPr lang="it-IT" altLang="en-US" sz="1600" b="1">
                <a:solidFill>
                  <a:srgbClr val="000000"/>
                </a:solidFill>
              </a:rPr>
              <a:t>Agente 1</a:t>
            </a:r>
          </a:p>
        </p:txBody>
      </p:sp>
      <p:sp>
        <p:nvSpPr>
          <p:cNvPr id="31770" name="Text Box 36"/>
          <p:cNvSpPr txBox="1">
            <a:spLocks noChangeArrowheads="1"/>
          </p:cNvSpPr>
          <p:nvPr/>
        </p:nvSpPr>
        <p:spPr bwMode="auto">
          <a:xfrm>
            <a:off x="2771775" y="1268413"/>
            <a:ext cx="6372225"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it-IT" altLang="en-US" sz="2000" u="sng" dirty="0">
                <a:latin typeface="Times New Roman" panose="02020603050405020304" pitchFamily="18" charset="0"/>
              </a:rPr>
              <a:t>Tutti e soli</a:t>
            </a:r>
            <a:r>
              <a:rPr lang="it-IT" altLang="en-US" sz="2000" dirty="0">
                <a:latin typeface="Times New Roman" panose="02020603050405020304" pitchFamily="18" charset="0"/>
              </a:rPr>
              <a:t> i punti della FUP sono </a:t>
            </a:r>
            <a:r>
              <a:rPr lang="it-IT" altLang="en-US" sz="2000" b="1" dirty="0">
                <a:latin typeface="Times New Roman" panose="02020603050405020304" pitchFamily="18" charset="0"/>
              </a:rPr>
              <a:t>ottimi paretiani </a:t>
            </a:r>
            <a:r>
              <a:rPr lang="it-IT" altLang="en-US" sz="2000" dirty="0">
                <a:latin typeface="Times New Roman" panose="02020603050405020304" pitchFamily="18" charset="0"/>
              </a:rPr>
              <a:t>(= sono allocazioni efficienti), inclusi punti come E ed F.</a:t>
            </a:r>
          </a:p>
          <a:p>
            <a:pPr>
              <a:spcBef>
                <a:spcPct val="0"/>
              </a:spcBef>
              <a:buFontTx/>
              <a:buNone/>
            </a:pPr>
            <a:r>
              <a:rPr lang="it-IT" altLang="en-US" sz="2000" dirty="0">
                <a:latin typeface="Times New Roman" panose="02020603050405020304" pitchFamily="18" charset="0"/>
              </a:rPr>
              <a:t>Le allocazioni efficienti come A,C,E,F sono tra loro </a:t>
            </a:r>
            <a:r>
              <a:rPr lang="it-IT" altLang="en-US" sz="2000" u="sng" dirty="0">
                <a:latin typeface="Times New Roman" panose="02020603050405020304" pitchFamily="18" charset="0"/>
              </a:rPr>
              <a:t>non confrontabili</a:t>
            </a:r>
            <a:r>
              <a:rPr lang="it-IT" altLang="en-US" sz="2000" dirty="0">
                <a:latin typeface="Times New Roman" panose="02020603050405020304" pitchFamily="18" charset="0"/>
              </a:rPr>
              <a:t>.	</a:t>
            </a:r>
          </a:p>
        </p:txBody>
      </p:sp>
      <p:sp>
        <p:nvSpPr>
          <p:cNvPr id="31771" name="Text Box 37"/>
          <p:cNvSpPr txBox="1">
            <a:spLocks noChangeArrowheads="1"/>
          </p:cNvSpPr>
          <p:nvPr/>
        </p:nvSpPr>
        <p:spPr bwMode="auto">
          <a:xfrm>
            <a:off x="6294438" y="4221163"/>
            <a:ext cx="2686050" cy="379412"/>
          </a:xfrm>
          <a:prstGeom prst="rect">
            <a:avLst/>
          </a:prstGeom>
          <a:solidFill>
            <a:schemeClr val="accent2"/>
          </a:solidFill>
          <a:ln w="12700">
            <a:solidFill>
              <a:schemeClr val="accent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lgn="ctr">
              <a:spcBef>
                <a:spcPct val="0"/>
              </a:spcBef>
              <a:buFontTx/>
              <a:buNone/>
            </a:pPr>
            <a:r>
              <a:rPr lang="it-IT" altLang="en-US" sz="1800">
                <a:solidFill>
                  <a:schemeClr val="bg1"/>
                </a:solidFill>
                <a:latin typeface="Times New Roman" panose="02020603050405020304" pitchFamily="18" charset="0"/>
              </a:rPr>
              <a:t>Efficiente, ma anche equo?</a:t>
            </a:r>
          </a:p>
        </p:txBody>
      </p:sp>
      <p:sp>
        <p:nvSpPr>
          <p:cNvPr id="31772" name="Line 38"/>
          <p:cNvSpPr>
            <a:spLocks noChangeShapeType="1"/>
          </p:cNvSpPr>
          <p:nvPr/>
        </p:nvSpPr>
        <p:spPr bwMode="auto">
          <a:xfrm flipV="1">
            <a:off x="6227763" y="4652963"/>
            <a:ext cx="649287" cy="931862"/>
          </a:xfrm>
          <a:prstGeom prst="line">
            <a:avLst/>
          </a:prstGeom>
          <a:noFill/>
          <a:ln w="12700">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it-IT"/>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7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44450"/>
            <a:ext cx="8229600" cy="633413"/>
          </a:xfrm>
        </p:spPr>
        <p:txBody>
          <a:bodyPr/>
          <a:lstStyle/>
          <a:p>
            <a:pPr eaLnBrk="1" hangingPunct="1"/>
            <a:r>
              <a:rPr lang="it-IT" altLang="en-US" sz="3200"/>
              <a:t>Non confrontabilità</a:t>
            </a:r>
          </a:p>
        </p:txBody>
      </p:sp>
      <p:sp>
        <p:nvSpPr>
          <p:cNvPr id="35843" name="Rectangle 3"/>
          <p:cNvSpPr>
            <a:spLocks noGrp="1" noChangeArrowheads="1"/>
          </p:cNvSpPr>
          <p:nvPr>
            <p:ph type="body" idx="1"/>
          </p:nvPr>
        </p:nvSpPr>
        <p:spPr>
          <a:xfrm>
            <a:off x="0" y="692150"/>
            <a:ext cx="9144000" cy="5473700"/>
          </a:xfrm>
        </p:spPr>
        <p:txBody>
          <a:bodyPr/>
          <a:lstStyle/>
          <a:p>
            <a:pPr marL="533400" indent="-533400" eaLnBrk="1" hangingPunct="1">
              <a:lnSpc>
                <a:spcPct val="90000"/>
              </a:lnSpc>
            </a:pPr>
            <a:r>
              <a:rPr lang="it-IT" altLang="en-US" sz="2400" dirty="0"/>
              <a:t>Non confrontabilità significa intangibilità assoluta della sfera dei diritti individuali: solo provvedimenti mutuamente vantaggiosi sono accettabili (c.d. </a:t>
            </a:r>
            <a:r>
              <a:rPr lang="it-IT" altLang="en-US" sz="2400" i="1" dirty="0" err="1"/>
              <a:t>north-east</a:t>
            </a:r>
            <a:r>
              <a:rPr lang="it-IT" altLang="en-US" sz="2400" i="1" dirty="0"/>
              <a:t> </a:t>
            </a:r>
            <a:r>
              <a:rPr lang="it-IT" altLang="en-US" sz="2400" i="1" dirty="0" err="1"/>
              <a:t>reforms</a:t>
            </a:r>
            <a:r>
              <a:rPr lang="it-IT" altLang="en-US" sz="2400" dirty="0"/>
              <a:t>). </a:t>
            </a:r>
          </a:p>
          <a:p>
            <a:pPr marL="533400" indent="-533400" eaLnBrk="1" hangingPunct="1">
              <a:lnSpc>
                <a:spcPct val="90000"/>
              </a:lnSpc>
            </a:pPr>
            <a:r>
              <a:rPr lang="it-IT" altLang="en-US" sz="2400" dirty="0"/>
              <a:t>E’ il principio liberale dello scambio volontario di mercato come paradigma unico della riallocazione delle risorse.</a:t>
            </a:r>
          </a:p>
          <a:p>
            <a:pPr marL="533400" indent="-533400" eaLnBrk="1" hangingPunct="1">
              <a:lnSpc>
                <a:spcPct val="90000"/>
              </a:lnSpc>
            </a:pPr>
            <a:r>
              <a:rPr lang="it-IT" altLang="en-US" sz="2400" dirty="0"/>
              <a:t>Il problema della non confrontabilità impedisce la valutazione di tutte le possibili regole alternative.</a:t>
            </a:r>
          </a:p>
          <a:p>
            <a:pPr marL="533400" indent="-533400" eaLnBrk="1" hangingPunct="1">
              <a:lnSpc>
                <a:spcPct val="90000"/>
              </a:lnSpc>
            </a:pPr>
            <a:r>
              <a:rPr lang="it-IT" altLang="en-US" sz="2400" dirty="0"/>
              <a:t>Due modi di risolvere il problema:</a:t>
            </a:r>
          </a:p>
          <a:p>
            <a:pPr marL="533400" indent="-533400" eaLnBrk="1" hangingPunct="1">
              <a:lnSpc>
                <a:spcPct val="90000"/>
              </a:lnSpc>
              <a:buFontTx/>
              <a:buAutoNum type="arabicPeriod"/>
            </a:pPr>
            <a:r>
              <a:rPr lang="it-IT" altLang="en-US" sz="2400" dirty="0"/>
              <a:t>Ammettere confronti interpersonali. Questo richiede:</a:t>
            </a:r>
          </a:p>
          <a:p>
            <a:pPr marL="914400" lvl="1" indent="-457200" eaLnBrk="1" hangingPunct="1">
              <a:lnSpc>
                <a:spcPct val="90000"/>
              </a:lnSpc>
              <a:buFontTx/>
              <a:buChar char="•"/>
            </a:pPr>
            <a:r>
              <a:rPr lang="it-IT" altLang="en-US" sz="2000" dirty="0"/>
              <a:t>la conoscenza delle preferenze individuali e … </a:t>
            </a:r>
          </a:p>
          <a:p>
            <a:pPr marL="914400" lvl="1" indent="-457200" eaLnBrk="1" hangingPunct="1">
              <a:lnSpc>
                <a:spcPct val="90000"/>
              </a:lnSpc>
              <a:buFontTx/>
              <a:buChar char="•"/>
            </a:pPr>
            <a:r>
              <a:rPr lang="it-IT" altLang="en-US" sz="2000" dirty="0"/>
              <a:t>la possibilità di compensare direttamente gli agenti danneggiati dallo spostamento.</a:t>
            </a:r>
          </a:p>
          <a:p>
            <a:pPr marL="914400" lvl="1" indent="-457200" eaLnBrk="1" hangingPunct="1">
              <a:lnSpc>
                <a:spcPct val="90000"/>
              </a:lnSpc>
              <a:buFontTx/>
              <a:buChar char="•"/>
            </a:pPr>
            <a:r>
              <a:rPr lang="it-IT" altLang="en-US" sz="2000" dirty="0"/>
              <a:t>Ma il criterio di Pareto è stato inventato proprio per rendere non necessari tali confronti interpersonali!</a:t>
            </a:r>
          </a:p>
          <a:p>
            <a:pPr marL="533400" indent="-533400" eaLnBrk="1" hangingPunct="1">
              <a:lnSpc>
                <a:spcPct val="90000"/>
              </a:lnSpc>
              <a:buFontTx/>
              <a:buAutoNum type="arabicPeriod"/>
            </a:pPr>
            <a:r>
              <a:rPr lang="it-IT" altLang="en-US" sz="2400" dirty="0"/>
              <a:t>Cambiare criterio di efficienza.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84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84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68313" y="188913"/>
            <a:ext cx="8229600" cy="490537"/>
          </a:xfrm>
        </p:spPr>
        <p:txBody>
          <a:bodyPr/>
          <a:lstStyle/>
          <a:p>
            <a:pPr eaLnBrk="1" hangingPunct="1"/>
            <a:r>
              <a:rPr lang="it-IT" altLang="en-US" sz="3200"/>
              <a:t>Il criterio di compensazione</a:t>
            </a:r>
          </a:p>
        </p:txBody>
      </p:sp>
      <p:sp>
        <p:nvSpPr>
          <p:cNvPr id="37891" name="Rectangle 3"/>
          <p:cNvSpPr>
            <a:spLocks noGrp="1" noChangeArrowheads="1"/>
          </p:cNvSpPr>
          <p:nvPr>
            <p:ph type="body" idx="1"/>
          </p:nvPr>
        </p:nvSpPr>
        <p:spPr>
          <a:xfrm>
            <a:off x="179388" y="836613"/>
            <a:ext cx="8964612" cy="5832475"/>
          </a:xfrm>
        </p:spPr>
        <p:txBody>
          <a:bodyPr/>
          <a:lstStyle/>
          <a:p>
            <a:pPr eaLnBrk="1" hangingPunct="1">
              <a:lnSpc>
                <a:spcPct val="80000"/>
              </a:lnSpc>
            </a:pPr>
            <a:r>
              <a:rPr lang="it-IT" altLang="en-US" sz="2400" dirty="0"/>
              <a:t>Detto anche </a:t>
            </a:r>
            <a:r>
              <a:rPr lang="it-IT" altLang="en-US" sz="2400" u="sng" dirty="0"/>
              <a:t>criterio di Hicks e </a:t>
            </a:r>
            <a:r>
              <a:rPr lang="it-IT" altLang="en-US" sz="2400" u="sng" dirty="0" err="1"/>
              <a:t>Kaldor</a:t>
            </a:r>
            <a:r>
              <a:rPr lang="it-IT" altLang="en-US" sz="2400" dirty="0"/>
              <a:t> (HK) o </a:t>
            </a:r>
            <a:r>
              <a:rPr lang="it-IT" altLang="en-US" sz="2400" u="sng" dirty="0"/>
              <a:t>criterio della massimizzazione della ricchezza</a:t>
            </a:r>
            <a:r>
              <a:rPr lang="it-IT" altLang="en-US" sz="2400" dirty="0"/>
              <a:t>, è il criterio di efficienza più utilizzato dalla moderna AED.</a:t>
            </a:r>
          </a:p>
          <a:p>
            <a:pPr eaLnBrk="1" hangingPunct="1">
              <a:lnSpc>
                <a:spcPct val="80000"/>
              </a:lnSpc>
            </a:pPr>
            <a:r>
              <a:rPr lang="it-IT" altLang="en-US" sz="2400" dirty="0"/>
              <a:t>Il cambiamento nella regola giuridica è efficiente se il beneficio ottenuto da coloro che ne traggono vantaggio supera il danno subito da coloro che ne sono svantaggiati. Questi ultimi, infatti, </a:t>
            </a:r>
            <a:r>
              <a:rPr lang="it-IT" altLang="en-US" sz="2400" i="1" dirty="0"/>
              <a:t>potrebbero</a:t>
            </a:r>
            <a:r>
              <a:rPr lang="it-IT" altLang="en-US" sz="2400" dirty="0"/>
              <a:t> essere </a:t>
            </a:r>
            <a:r>
              <a:rPr lang="it-IT" altLang="en-US" sz="2400" i="1" dirty="0"/>
              <a:t>potenzialmente</a:t>
            </a:r>
            <a:r>
              <a:rPr lang="it-IT" altLang="en-US" sz="2400" dirty="0"/>
              <a:t> compensati dai primi.</a:t>
            </a:r>
          </a:p>
          <a:p>
            <a:pPr eaLnBrk="1" hangingPunct="1">
              <a:lnSpc>
                <a:spcPct val="80000"/>
              </a:lnSpc>
            </a:pPr>
            <a:r>
              <a:rPr lang="it-IT" altLang="en-US" sz="2400" dirty="0"/>
              <a:t>Il criterio HK è alla base della moderna analisi costi/benefici. Infatti, se poniamo:</a:t>
            </a:r>
          </a:p>
          <a:p>
            <a:pPr eaLnBrk="1" hangingPunct="1">
              <a:lnSpc>
                <a:spcPct val="80000"/>
              </a:lnSpc>
              <a:buFontTx/>
              <a:buNone/>
            </a:pPr>
            <a:r>
              <a:rPr lang="it-IT" altLang="en-US" sz="2400" dirty="0"/>
              <a:t>	</a:t>
            </a:r>
            <a:r>
              <a:rPr lang="it-IT" altLang="en-US" sz="2400" b="1" dirty="0">
                <a:solidFill>
                  <a:srgbClr val="990099"/>
                </a:solidFill>
              </a:rPr>
              <a:t>b</a:t>
            </a:r>
            <a:r>
              <a:rPr lang="it-IT" altLang="en-US" sz="2400" b="1" baseline="-25000" dirty="0">
                <a:solidFill>
                  <a:srgbClr val="990099"/>
                </a:solidFill>
              </a:rPr>
              <a:t>i</a:t>
            </a:r>
            <a:r>
              <a:rPr lang="it-IT" altLang="en-US" sz="2400" b="1" dirty="0">
                <a:solidFill>
                  <a:srgbClr val="990099"/>
                </a:solidFill>
              </a:rPr>
              <a:t>(x)</a:t>
            </a:r>
            <a:r>
              <a:rPr lang="it-IT" altLang="en-US" sz="2400" dirty="0"/>
              <a:t> → beneficio agente i dalla nuova regola, i = 1,2,…n,</a:t>
            </a:r>
          </a:p>
          <a:p>
            <a:pPr eaLnBrk="1" hangingPunct="1">
              <a:lnSpc>
                <a:spcPct val="80000"/>
              </a:lnSpc>
              <a:buFontTx/>
              <a:buNone/>
            </a:pPr>
            <a:r>
              <a:rPr lang="it-IT" altLang="en-US" sz="2400" dirty="0"/>
              <a:t>	</a:t>
            </a:r>
            <a:r>
              <a:rPr lang="it-IT" altLang="en-US" sz="2400" b="1" dirty="0" err="1">
                <a:solidFill>
                  <a:srgbClr val="990099"/>
                </a:solidFill>
              </a:rPr>
              <a:t>c</a:t>
            </a:r>
            <a:r>
              <a:rPr lang="it-IT" altLang="en-US" sz="2400" b="1" baseline="-25000" dirty="0" err="1">
                <a:solidFill>
                  <a:srgbClr val="990099"/>
                </a:solidFill>
              </a:rPr>
              <a:t>j</a:t>
            </a:r>
            <a:r>
              <a:rPr lang="it-IT" altLang="en-US" sz="2400" b="1" dirty="0">
                <a:solidFill>
                  <a:srgbClr val="990099"/>
                </a:solidFill>
              </a:rPr>
              <a:t>(x)</a:t>
            </a:r>
            <a:r>
              <a:rPr lang="it-IT" altLang="en-US" sz="2400" dirty="0"/>
              <a:t> → costo agente j dalla nuova regola, j = 1,2,…m,</a:t>
            </a:r>
          </a:p>
          <a:p>
            <a:pPr eaLnBrk="1" hangingPunct="1">
              <a:lnSpc>
                <a:spcPct val="80000"/>
              </a:lnSpc>
              <a:buFontTx/>
              <a:buNone/>
            </a:pPr>
            <a:r>
              <a:rPr lang="it-IT" altLang="en-US" sz="2400" dirty="0"/>
              <a:t>	la nuova regola va implementata (è efficiente) secondo il criterio HK solo se </a:t>
            </a:r>
            <a:r>
              <a:rPr lang="it-IT" altLang="en-US" sz="2400" b="1" dirty="0">
                <a:solidFill>
                  <a:srgbClr val="990099"/>
                </a:solidFill>
                <a:sym typeface="Symbol" panose="05050102010706020507" pitchFamily="18" charset="2"/>
              </a:rPr>
              <a:t></a:t>
            </a:r>
            <a:r>
              <a:rPr lang="it-IT" altLang="en-US" sz="2400" b="1" dirty="0">
                <a:solidFill>
                  <a:srgbClr val="990099"/>
                </a:solidFill>
              </a:rPr>
              <a:t>b</a:t>
            </a:r>
            <a:r>
              <a:rPr lang="it-IT" altLang="en-US" sz="2400" b="1" baseline="-25000" dirty="0">
                <a:solidFill>
                  <a:srgbClr val="990099"/>
                </a:solidFill>
              </a:rPr>
              <a:t>i</a:t>
            </a:r>
            <a:r>
              <a:rPr lang="it-IT" altLang="en-US" sz="2400" b="1" dirty="0">
                <a:solidFill>
                  <a:srgbClr val="990099"/>
                </a:solidFill>
              </a:rPr>
              <a:t>(x) &gt; </a:t>
            </a:r>
            <a:r>
              <a:rPr lang="it-IT" altLang="en-US" sz="2400" b="1" dirty="0">
                <a:solidFill>
                  <a:srgbClr val="990099"/>
                </a:solidFill>
                <a:sym typeface="Symbol" panose="05050102010706020507" pitchFamily="18" charset="2"/>
              </a:rPr>
              <a:t></a:t>
            </a:r>
            <a:r>
              <a:rPr lang="it-IT" altLang="en-US" sz="2400" b="1" dirty="0" err="1">
                <a:solidFill>
                  <a:srgbClr val="990099"/>
                </a:solidFill>
              </a:rPr>
              <a:t>c</a:t>
            </a:r>
            <a:r>
              <a:rPr lang="it-IT" altLang="en-US" sz="2400" b="1" baseline="-25000" dirty="0" err="1">
                <a:solidFill>
                  <a:srgbClr val="990099"/>
                </a:solidFill>
              </a:rPr>
              <a:t>j</a:t>
            </a:r>
            <a:r>
              <a:rPr lang="it-IT" altLang="en-US" sz="2400" b="1" dirty="0">
                <a:solidFill>
                  <a:srgbClr val="990099"/>
                </a:solidFill>
              </a:rPr>
              <a:t>(x) </a:t>
            </a:r>
            <a:r>
              <a:rPr lang="it-IT" altLang="en-US" sz="2400" dirty="0"/>
              <a:t>, cioè solo se la somma dei benefici supera la somma dei costi, ovvero solo se il beneficio netto totale è positivo: </a:t>
            </a:r>
            <a:r>
              <a:rPr lang="it-IT" altLang="en-US" sz="2400" b="1" dirty="0">
                <a:solidFill>
                  <a:srgbClr val="990099"/>
                </a:solidFill>
                <a:sym typeface="Symbol" panose="05050102010706020507" pitchFamily="18" charset="2"/>
              </a:rPr>
              <a:t></a:t>
            </a:r>
            <a:r>
              <a:rPr lang="it-IT" altLang="en-US" sz="2400" b="1" dirty="0">
                <a:solidFill>
                  <a:srgbClr val="990099"/>
                </a:solidFill>
              </a:rPr>
              <a:t>b</a:t>
            </a:r>
            <a:r>
              <a:rPr lang="it-IT" altLang="en-US" sz="2400" b="1" baseline="-25000" dirty="0">
                <a:solidFill>
                  <a:srgbClr val="990099"/>
                </a:solidFill>
              </a:rPr>
              <a:t>i</a:t>
            </a:r>
            <a:r>
              <a:rPr lang="it-IT" altLang="en-US" sz="2400" b="1" dirty="0">
                <a:solidFill>
                  <a:srgbClr val="990099"/>
                </a:solidFill>
              </a:rPr>
              <a:t>(x) – </a:t>
            </a:r>
            <a:r>
              <a:rPr lang="it-IT" altLang="en-US" sz="2400" b="1" dirty="0">
                <a:solidFill>
                  <a:srgbClr val="990099"/>
                </a:solidFill>
                <a:sym typeface="Symbol" panose="05050102010706020507" pitchFamily="18" charset="2"/>
              </a:rPr>
              <a:t></a:t>
            </a:r>
            <a:r>
              <a:rPr lang="it-IT" altLang="en-US" sz="2400" b="1" dirty="0" err="1">
                <a:solidFill>
                  <a:srgbClr val="990099"/>
                </a:solidFill>
              </a:rPr>
              <a:t>c</a:t>
            </a:r>
            <a:r>
              <a:rPr lang="it-IT" altLang="en-US" sz="2400" b="1" baseline="-25000" dirty="0" err="1">
                <a:solidFill>
                  <a:srgbClr val="990099"/>
                </a:solidFill>
              </a:rPr>
              <a:t>j</a:t>
            </a:r>
            <a:r>
              <a:rPr lang="it-IT" altLang="en-US" sz="2400" b="1" dirty="0">
                <a:solidFill>
                  <a:srgbClr val="990099"/>
                </a:solidFill>
              </a:rPr>
              <a:t>(x)</a:t>
            </a:r>
            <a:r>
              <a:rPr lang="it-IT" altLang="en-US" sz="2400" dirty="0"/>
              <a:t> </a:t>
            </a:r>
            <a:r>
              <a:rPr lang="it-IT" altLang="en-US" sz="2400" b="1" dirty="0">
                <a:solidFill>
                  <a:srgbClr val="990099"/>
                </a:solidFill>
              </a:rPr>
              <a:t>&gt; 0 </a:t>
            </a:r>
            <a:r>
              <a:rPr lang="it-IT" altLang="en-US" sz="2400" dirty="0"/>
              <a:t>. </a:t>
            </a:r>
          </a:p>
          <a:p>
            <a:pPr lvl="1" eaLnBrk="1" hangingPunct="1">
              <a:lnSpc>
                <a:spcPct val="80000"/>
              </a:lnSpc>
            </a:pPr>
            <a:r>
              <a:rPr lang="it-IT" altLang="en-US" sz="2000" dirty="0"/>
              <a:t>Quest’ultima è anche la definizione matematica della </a:t>
            </a:r>
            <a:r>
              <a:rPr lang="it-IT" altLang="en-US" sz="2000" u="sng" dirty="0"/>
              <a:t>ricchezza netta aggregata</a:t>
            </a:r>
            <a:r>
              <a:rPr lang="it-IT" altLang="en-US" sz="2000" dirty="0"/>
              <a:t>, per cui è efficiente tutto ciò che aumenta tale ricchezza.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7891">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7891">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7891">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789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noChangeArrowheads="1"/>
          </p:cNvSpPr>
          <p:nvPr>
            <p:ph type="ctrTitle"/>
          </p:nvPr>
        </p:nvSpPr>
        <p:spPr>
          <a:xfrm>
            <a:off x="685800" y="2130425"/>
            <a:ext cx="7772400" cy="1470025"/>
          </a:xfrm>
        </p:spPr>
        <p:txBody>
          <a:bodyPr anchor="ctr"/>
          <a:lstStyle/>
          <a:p>
            <a:pPr eaLnBrk="1" hangingPunct="1"/>
            <a:r>
              <a:rPr lang="it-IT" altLang="en-US" sz="3600"/>
              <a:t>Analisi economica del diritto: </a:t>
            </a:r>
            <a:br>
              <a:rPr lang="it-IT" altLang="en-US" sz="3600"/>
            </a:br>
            <a:r>
              <a:rPr lang="it-IT" altLang="en-US" sz="3600"/>
              <a:t>principi fondamentali</a:t>
            </a:r>
          </a:p>
        </p:txBody>
      </p:sp>
      <p:sp>
        <p:nvSpPr>
          <p:cNvPr id="6147" name="Rectangle 5"/>
          <p:cNvSpPr>
            <a:spLocks noGrp="1" noChangeArrowheads="1"/>
          </p:cNvSpPr>
          <p:nvPr>
            <p:ph type="subTitle" idx="1"/>
          </p:nvPr>
        </p:nvSpPr>
        <p:spPr>
          <a:xfrm>
            <a:off x="1331913" y="4076700"/>
            <a:ext cx="6400800" cy="766763"/>
          </a:xfrm>
        </p:spPr>
        <p:txBody>
          <a:bodyPr/>
          <a:lstStyle/>
          <a:p>
            <a:pPr eaLnBrk="1" hangingPunct="1"/>
            <a:r>
              <a:rPr lang="it-IT" altLang="en-US" sz="2800"/>
              <a:t>Lezione 1</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8461C0-5386-4CD0-A3AF-D364A095277E}"/>
              </a:ext>
            </a:extLst>
          </p:cNvPr>
          <p:cNvSpPr>
            <a:spLocks noGrp="1"/>
          </p:cNvSpPr>
          <p:nvPr>
            <p:ph type="title"/>
          </p:nvPr>
        </p:nvSpPr>
        <p:spPr>
          <a:xfrm>
            <a:off x="457200" y="97457"/>
            <a:ext cx="8229600" cy="1268760"/>
          </a:xfrm>
        </p:spPr>
        <p:txBody>
          <a:bodyPr/>
          <a:lstStyle/>
          <a:p>
            <a:r>
              <a:rPr lang="it-IT" dirty="0"/>
              <a:t>Criterio di compensazione ed </a:t>
            </a:r>
            <a:r>
              <a:rPr lang="it-IT" dirty="0" err="1"/>
              <a:t>economicizzazione</a:t>
            </a:r>
            <a:r>
              <a:rPr lang="it-IT" dirty="0"/>
              <a:t> della società</a:t>
            </a:r>
          </a:p>
        </p:txBody>
      </p:sp>
      <p:sp>
        <p:nvSpPr>
          <p:cNvPr id="3" name="Segnaposto contenuto 2">
            <a:extLst>
              <a:ext uri="{FF2B5EF4-FFF2-40B4-BE49-F238E27FC236}">
                <a16:creationId xmlns:a16="http://schemas.microsoft.com/office/drawing/2014/main" id="{E8C8BFBF-086D-4A22-A8BE-9F18716762D1}"/>
              </a:ext>
            </a:extLst>
          </p:cNvPr>
          <p:cNvSpPr>
            <a:spLocks noGrp="1"/>
          </p:cNvSpPr>
          <p:nvPr>
            <p:ph idx="1"/>
          </p:nvPr>
        </p:nvSpPr>
        <p:spPr>
          <a:xfrm>
            <a:off x="0" y="1366217"/>
            <a:ext cx="9144000" cy="4853136"/>
          </a:xfrm>
        </p:spPr>
        <p:txBody>
          <a:bodyPr/>
          <a:lstStyle/>
          <a:p>
            <a:r>
              <a:rPr lang="it-IT" dirty="0"/>
              <a:t>Il criterio di compensazione discende dalla logica utilitarista, per la quale ciò a cui deve puntare una collettività è il massimo benessere sociale, inteso come sommatoria (</a:t>
            </a:r>
            <a:r>
              <a:rPr lang="it-IT"/>
              <a:t>netta!) dei </a:t>
            </a:r>
            <a:r>
              <a:rPr lang="it-IT" dirty="0"/>
              <a:t>benefici individuali.</a:t>
            </a:r>
          </a:p>
          <a:p>
            <a:r>
              <a:rPr lang="it-IT" dirty="0"/>
              <a:t>La diffusione del criterio di compensazione (e prima di esso della logica utilitarista) è il vero tratto distintivo della diffusione del punto di vista economico. </a:t>
            </a:r>
          </a:p>
          <a:p>
            <a:r>
              <a:rPr lang="it-IT" dirty="0"/>
              <a:t>Esso nega l’esistenza di valori assoluti «non negoziabili» perché tutto è misurabile, comparabile e quindi monetizzabile.</a:t>
            </a:r>
          </a:p>
        </p:txBody>
      </p:sp>
    </p:spTree>
    <p:extLst>
      <p:ext uri="{BB962C8B-B14F-4D97-AF65-F5344CB8AC3E}">
        <p14:creationId xmlns:p14="http://schemas.microsoft.com/office/powerpoint/2010/main" val="9694682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0C0DE26-D089-4C0F-B613-C045AAC7CFF4}"/>
              </a:ext>
            </a:extLst>
          </p:cNvPr>
          <p:cNvSpPr>
            <a:spLocks noGrp="1"/>
          </p:cNvSpPr>
          <p:nvPr>
            <p:ph type="title"/>
          </p:nvPr>
        </p:nvSpPr>
        <p:spPr>
          <a:xfrm>
            <a:off x="457200" y="404664"/>
            <a:ext cx="8229600" cy="633412"/>
          </a:xfrm>
        </p:spPr>
        <p:txBody>
          <a:bodyPr/>
          <a:lstStyle/>
          <a:p>
            <a:r>
              <a:rPr lang="it-IT" dirty="0"/>
              <a:t>Il criterio HK</a:t>
            </a:r>
          </a:p>
        </p:txBody>
      </p:sp>
      <p:sp>
        <p:nvSpPr>
          <p:cNvPr id="3" name="Segnaposto contenuto 2">
            <a:extLst>
              <a:ext uri="{FF2B5EF4-FFF2-40B4-BE49-F238E27FC236}">
                <a16:creationId xmlns:a16="http://schemas.microsoft.com/office/drawing/2014/main" id="{57017142-020C-4ABB-9931-35F26E7EDC59}"/>
              </a:ext>
            </a:extLst>
          </p:cNvPr>
          <p:cNvSpPr>
            <a:spLocks noGrp="1"/>
          </p:cNvSpPr>
          <p:nvPr>
            <p:ph idx="1"/>
          </p:nvPr>
        </p:nvSpPr>
        <p:spPr>
          <a:xfrm>
            <a:off x="179512" y="1600201"/>
            <a:ext cx="8856984" cy="3340968"/>
          </a:xfrm>
        </p:spPr>
        <p:txBody>
          <a:bodyPr/>
          <a:lstStyle/>
          <a:p>
            <a:pPr marL="0" indent="0">
              <a:buNone/>
            </a:pPr>
            <a:r>
              <a:rPr lang="it-IT" altLang="en-US" dirty="0"/>
              <a:t>La norma (legge, istituzione, provvedimento, ecc.) </a:t>
            </a:r>
            <a:r>
              <a:rPr lang="it-IT" altLang="en-US" i="1" dirty="0"/>
              <a:t>x</a:t>
            </a:r>
            <a:r>
              <a:rPr lang="it-IT" altLang="en-US" dirty="0"/>
              <a:t> è efficiente se e solo se: </a:t>
            </a:r>
          </a:p>
          <a:p>
            <a:pPr marL="0" indent="0" algn="ctr">
              <a:buNone/>
            </a:pPr>
            <a:r>
              <a:rPr lang="it-IT" altLang="en-US" sz="3600" b="1" dirty="0">
                <a:solidFill>
                  <a:srgbClr val="990099"/>
                </a:solidFill>
                <a:sym typeface="Symbol" panose="05050102010706020507" pitchFamily="18" charset="2"/>
              </a:rPr>
              <a:t></a:t>
            </a:r>
            <a:r>
              <a:rPr lang="it-IT" altLang="en-US" sz="3600" b="1" dirty="0">
                <a:solidFill>
                  <a:srgbClr val="990099"/>
                </a:solidFill>
              </a:rPr>
              <a:t>b</a:t>
            </a:r>
            <a:r>
              <a:rPr lang="it-IT" altLang="en-US" sz="3600" b="1" baseline="-25000" dirty="0">
                <a:solidFill>
                  <a:srgbClr val="990099"/>
                </a:solidFill>
              </a:rPr>
              <a:t>i</a:t>
            </a:r>
            <a:r>
              <a:rPr lang="it-IT" altLang="en-US" sz="3600" b="1" dirty="0">
                <a:solidFill>
                  <a:srgbClr val="990099"/>
                </a:solidFill>
              </a:rPr>
              <a:t>(x) &gt; </a:t>
            </a:r>
            <a:r>
              <a:rPr lang="it-IT" altLang="en-US" sz="3600" b="1" dirty="0">
                <a:solidFill>
                  <a:srgbClr val="990099"/>
                </a:solidFill>
                <a:sym typeface="Symbol" panose="05050102010706020507" pitchFamily="18" charset="2"/>
              </a:rPr>
              <a:t></a:t>
            </a:r>
            <a:r>
              <a:rPr lang="it-IT" altLang="en-US" sz="3600" b="1" dirty="0" err="1">
                <a:solidFill>
                  <a:srgbClr val="990099"/>
                </a:solidFill>
              </a:rPr>
              <a:t>c</a:t>
            </a:r>
            <a:r>
              <a:rPr lang="it-IT" altLang="en-US" sz="3600" b="1" baseline="-25000" dirty="0" err="1">
                <a:solidFill>
                  <a:srgbClr val="990099"/>
                </a:solidFill>
              </a:rPr>
              <a:t>j</a:t>
            </a:r>
            <a:r>
              <a:rPr lang="it-IT" altLang="en-US" sz="3600" b="1" dirty="0">
                <a:solidFill>
                  <a:srgbClr val="990099"/>
                </a:solidFill>
              </a:rPr>
              <a:t>(x)</a:t>
            </a:r>
          </a:p>
          <a:p>
            <a:pPr marL="0" indent="0" algn="ctr">
              <a:buNone/>
            </a:pPr>
            <a:endParaRPr lang="it-IT" sz="2400" b="1" dirty="0">
              <a:solidFill>
                <a:srgbClr val="990099"/>
              </a:solidFill>
            </a:endParaRPr>
          </a:p>
          <a:p>
            <a:pPr eaLnBrk="1" hangingPunct="1">
              <a:lnSpc>
                <a:spcPct val="80000"/>
              </a:lnSpc>
              <a:buFontTx/>
              <a:buNone/>
            </a:pPr>
            <a:r>
              <a:rPr lang="it-IT" altLang="en-US" b="1" dirty="0">
                <a:solidFill>
                  <a:srgbClr val="990099"/>
                </a:solidFill>
              </a:rPr>
              <a:t>b</a:t>
            </a:r>
            <a:r>
              <a:rPr lang="it-IT" altLang="en-US" b="1" baseline="-25000" dirty="0">
                <a:solidFill>
                  <a:srgbClr val="990099"/>
                </a:solidFill>
              </a:rPr>
              <a:t>i</a:t>
            </a:r>
            <a:r>
              <a:rPr lang="it-IT" altLang="en-US" b="1" dirty="0">
                <a:solidFill>
                  <a:srgbClr val="990099"/>
                </a:solidFill>
              </a:rPr>
              <a:t>(x)</a:t>
            </a:r>
            <a:r>
              <a:rPr lang="it-IT" altLang="en-US" dirty="0"/>
              <a:t> → beneficio che agente i ottiene da </a:t>
            </a:r>
            <a:r>
              <a:rPr lang="it-IT" altLang="en-US" i="1" dirty="0"/>
              <a:t>x</a:t>
            </a:r>
            <a:r>
              <a:rPr lang="it-IT" altLang="en-US" dirty="0"/>
              <a:t>, i = 1,2,…n,</a:t>
            </a:r>
          </a:p>
          <a:p>
            <a:pPr eaLnBrk="1" hangingPunct="1">
              <a:lnSpc>
                <a:spcPct val="80000"/>
              </a:lnSpc>
              <a:buFontTx/>
              <a:buNone/>
            </a:pPr>
            <a:r>
              <a:rPr lang="it-IT" altLang="en-US" b="1" dirty="0" err="1">
                <a:solidFill>
                  <a:srgbClr val="990099"/>
                </a:solidFill>
              </a:rPr>
              <a:t>c</a:t>
            </a:r>
            <a:r>
              <a:rPr lang="it-IT" altLang="en-US" b="1" baseline="-25000" dirty="0" err="1">
                <a:solidFill>
                  <a:srgbClr val="990099"/>
                </a:solidFill>
              </a:rPr>
              <a:t>j</a:t>
            </a:r>
            <a:r>
              <a:rPr lang="it-IT" altLang="en-US" b="1" dirty="0">
                <a:solidFill>
                  <a:srgbClr val="990099"/>
                </a:solidFill>
              </a:rPr>
              <a:t>(x)</a:t>
            </a:r>
            <a:r>
              <a:rPr lang="it-IT" altLang="en-US" dirty="0"/>
              <a:t> → costo agente j subisce da </a:t>
            </a:r>
            <a:r>
              <a:rPr lang="it-IT" altLang="en-US" i="1" dirty="0"/>
              <a:t>x</a:t>
            </a:r>
            <a:r>
              <a:rPr lang="it-IT" altLang="en-US" dirty="0"/>
              <a:t>, j = 1,2,…m,</a:t>
            </a:r>
          </a:p>
          <a:p>
            <a:pPr marL="0" indent="0" algn="ctr">
              <a:buNone/>
            </a:pPr>
            <a:endParaRPr lang="it-IT" sz="3600" dirty="0"/>
          </a:p>
        </p:txBody>
      </p:sp>
    </p:spTree>
    <p:extLst>
      <p:ext uri="{BB962C8B-B14F-4D97-AF65-F5344CB8AC3E}">
        <p14:creationId xmlns:p14="http://schemas.microsoft.com/office/powerpoint/2010/main" val="28296384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68313" y="188913"/>
            <a:ext cx="8229600" cy="431800"/>
          </a:xfrm>
        </p:spPr>
        <p:txBody>
          <a:bodyPr/>
          <a:lstStyle/>
          <a:p>
            <a:pPr eaLnBrk="1" hangingPunct="1"/>
            <a:r>
              <a:rPr lang="it-IT" altLang="en-US" sz="3200"/>
              <a:t>Esempio di applicazione del criterio HK</a:t>
            </a:r>
          </a:p>
        </p:txBody>
      </p:sp>
      <p:sp>
        <p:nvSpPr>
          <p:cNvPr id="39939" name="Rectangle 3"/>
          <p:cNvSpPr>
            <a:spLocks noGrp="1" noChangeArrowheads="1"/>
          </p:cNvSpPr>
          <p:nvPr>
            <p:ph type="body" idx="1"/>
          </p:nvPr>
        </p:nvSpPr>
        <p:spPr>
          <a:xfrm>
            <a:off x="0" y="620713"/>
            <a:ext cx="9144000" cy="6237287"/>
          </a:xfrm>
        </p:spPr>
        <p:txBody>
          <a:bodyPr/>
          <a:lstStyle/>
          <a:p>
            <a:pPr eaLnBrk="1" hangingPunct="1">
              <a:lnSpc>
                <a:spcPct val="80000"/>
              </a:lnSpc>
            </a:pPr>
            <a:r>
              <a:rPr lang="it-IT" altLang="en-US" sz="2400" dirty="0"/>
              <a:t>Un’impresa chimica inquina causando danni per €1 milione ai contadini a valle. </a:t>
            </a:r>
          </a:p>
          <a:p>
            <a:pPr eaLnBrk="1" hangingPunct="1">
              <a:lnSpc>
                <a:spcPct val="80000"/>
              </a:lnSpc>
            </a:pPr>
            <a:r>
              <a:rPr lang="it-IT" altLang="en-US" sz="2400" dirty="0"/>
              <a:t>Il costo dei filtri per evitare l’inquinamento, se posto a carico dell’impresa, è €600000. </a:t>
            </a:r>
          </a:p>
          <a:p>
            <a:pPr eaLnBrk="1" hangingPunct="1">
              <a:lnSpc>
                <a:spcPct val="80000"/>
              </a:lnSpc>
            </a:pPr>
            <a:r>
              <a:rPr lang="it-IT" altLang="en-US" sz="2400" dirty="0"/>
              <a:t>Una regola giuridica che imponga l’uso dei filtri all’impresa è dunque efficiente secondo il criterio HK perché il beneficio netto totale, pari al beneficio per i contadini meno il costo per l’impresa, è positivo (= €400000). </a:t>
            </a:r>
          </a:p>
          <a:p>
            <a:pPr eaLnBrk="1" hangingPunct="1">
              <a:lnSpc>
                <a:spcPct val="80000"/>
              </a:lnSpc>
            </a:pPr>
            <a:r>
              <a:rPr lang="it-IT" altLang="en-US" sz="2400" dirty="0"/>
              <a:t>Se però i contadini possono a loro volta evitare di subire l’inquinamento al costo di soli €300000, una nuova regola che liberi l’impresa dall’onere di installare i filtri è a sua volta efficiente perché il beneficio netto totale è maggiore:</a:t>
            </a:r>
          </a:p>
          <a:p>
            <a:pPr lvl="1" eaLnBrk="1" hangingPunct="1">
              <a:lnSpc>
                <a:spcPct val="80000"/>
              </a:lnSpc>
            </a:pPr>
            <a:r>
              <a:rPr lang="it-IT" altLang="en-US" sz="2000" dirty="0"/>
              <a:t>I contadini, non più tutelati, sosterranno direttamente i costi anti-inquinamento, generando un beneficio netto totale pari a €700000.</a:t>
            </a:r>
          </a:p>
          <a:p>
            <a:pPr eaLnBrk="1" hangingPunct="1">
              <a:lnSpc>
                <a:spcPct val="80000"/>
              </a:lnSpc>
            </a:pPr>
            <a:r>
              <a:rPr lang="it-IT" altLang="en-US" sz="2400" dirty="0"/>
              <a:t>La nuova regola è preferibile rispetto alla prima (= è efficiente passare dall’una all’altra) perché il beneficio netto totale è maggiore: chi trae vantaggio dal cambiamento della regola (l’impresa, che risparmia €600000) potrebbe potenzialmente compensare chi viene svantaggiato (i contadini, che per evitare l’inquinamento devono ora sborsare €300000).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39">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939">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993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Line 4"/>
          <p:cNvSpPr>
            <a:spLocks noChangeShapeType="1"/>
          </p:cNvSpPr>
          <p:nvPr/>
        </p:nvSpPr>
        <p:spPr bwMode="auto">
          <a:xfrm flipV="1">
            <a:off x="611188" y="1196975"/>
            <a:ext cx="0" cy="49688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987" name="Line 5"/>
          <p:cNvSpPr>
            <a:spLocks noChangeShapeType="1"/>
          </p:cNvSpPr>
          <p:nvPr/>
        </p:nvSpPr>
        <p:spPr bwMode="auto">
          <a:xfrm>
            <a:off x="611188" y="6165850"/>
            <a:ext cx="554513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988" name="Freeform 6"/>
          <p:cNvSpPr>
            <a:spLocks/>
          </p:cNvSpPr>
          <p:nvPr/>
        </p:nvSpPr>
        <p:spPr bwMode="auto">
          <a:xfrm>
            <a:off x="827088" y="2205038"/>
            <a:ext cx="4535487" cy="3743325"/>
          </a:xfrm>
          <a:custGeom>
            <a:avLst/>
            <a:gdLst>
              <a:gd name="T0" fmla="*/ 0 w 3356"/>
              <a:gd name="T1" fmla="*/ 2147483646 h 2314"/>
              <a:gd name="T2" fmla="*/ 2147483646 w 3356"/>
              <a:gd name="T3" fmla="*/ 2147483646 h 2314"/>
              <a:gd name="T4" fmla="*/ 2147483646 w 3356"/>
              <a:gd name="T5" fmla="*/ 2147483646 h 2314"/>
              <a:gd name="T6" fmla="*/ 2147483646 w 3356"/>
              <a:gd name="T7" fmla="*/ 2147483646 h 2314"/>
              <a:gd name="T8" fmla="*/ 2147483646 w 3356"/>
              <a:gd name="T9" fmla="*/ 2147483646 h 23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56" h="2314">
                <a:moveTo>
                  <a:pt x="0" y="46"/>
                </a:moveTo>
                <a:cubicBezTo>
                  <a:pt x="158" y="23"/>
                  <a:pt x="317" y="0"/>
                  <a:pt x="408" y="227"/>
                </a:cubicBezTo>
                <a:cubicBezTo>
                  <a:pt x="499" y="454"/>
                  <a:pt x="143" y="1120"/>
                  <a:pt x="544" y="1407"/>
                </a:cubicBezTo>
                <a:cubicBezTo>
                  <a:pt x="945" y="1694"/>
                  <a:pt x="2343" y="1800"/>
                  <a:pt x="2812" y="1951"/>
                </a:cubicBezTo>
                <a:cubicBezTo>
                  <a:pt x="3281" y="2102"/>
                  <a:pt x="3265" y="2254"/>
                  <a:pt x="3356" y="2314"/>
                </a:cubicBezTo>
              </a:path>
            </a:pathLst>
          </a:custGeom>
          <a:noFill/>
          <a:ln w="28575" cmpd="sng">
            <a:solidFill>
              <a:srgbClr val="FF66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989" name="Freeform 7"/>
          <p:cNvSpPr>
            <a:spLocks/>
          </p:cNvSpPr>
          <p:nvPr/>
        </p:nvSpPr>
        <p:spPr bwMode="auto">
          <a:xfrm>
            <a:off x="1763713" y="1916113"/>
            <a:ext cx="4608512" cy="3673475"/>
          </a:xfrm>
          <a:custGeom>
            <a:avLst/>
            <a:gdLst>
              <a:gd name="T0" fmla="*/ 0 w 3356"/>
              <a:gd name="T1" fmla="*/ 2147483646 h 2314"/>
              <a:gd name="T2" fmla="*/ 2147483646 w 3356"/>
              <a:gd name="T3" fmla="*/ 2147483646 h 2314"/>
              <a:gd name="T4" fmla="*/ 2147483646 w 3356"/>
              <a:gd name="T5" fmla="*/ 2147483646 h 2314"/>
              <a:gd name="T6" fmla="*/ 2147483646 w 3356"/>
              <a:gd name="T7" fmla="*/ 2147483646 h 2314"/>
              <a:gd name="T8" fmla="*/ 2147483646 w 3356"/>
              <a:gd name="T9" fmla="*/ 2147483646 h 23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56" h="2314">
                <a:moveTo>
                  <a:pt x="0" y="46"/>
                </a:moveTo>
                <a:cubicBezTo>
                  <a:pt x="158" y="23"/>
                  <a:pt x="317" y="0"/>
                  <a:pt x="408" y="227"/>
                </a:cubicBezTo>
                <a:cubicBezTo>
                  <a:pt x="499" y="454"/>
                  <a:pt x="143" y="1120"/>
                  <a:pt x="544" y="1407"/>
                </a:cubicBezTo>
                <a:cubicBezTo>
                  <a:pt x="945" y="1694"/>
                  <a:pt x="2343" y="1800"/>
                  <a:pt x="2812" y="1951"/>
                </a:cubicBezTo>
                <a:cubicBezTo>
                  <a:pt x="3281" y="2102"/>
                  <a:pt x="3265" y="2254"/>
                  <a:pt x="3356" y="2314"/>
                </a:cubicBezTo>
              </a:path>
            </a:pathLst>
          </a:custGeom>
          <a:noFill/>
          <a:ln w="28575" cmpd="sng">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1990" name="Rectangle 9"/>
          <p:cNvSpPr>
            <a:spLocks noChangeArrowheads="1"/>
          </p:cNvSpPr>
          <p:nvPr/>
        </p:nvSpPr>
        <p:spPr bwMode="auto">
          <a:xfrm>
            <a:off x="611188" y="3357563"/>
            <a:ext cx="1657350" cy="2808287"/>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1991" name="Rectangle 10"/>
          <p:cNvSpPr>
            <a:spLocks noChangeArrowheads="1"/>
          </p:cNvSpPr>
          <p:nvPr/>
        </p:nvSpPr>
        <p:spPr bwMode="auto">
          <a:xfrm>
            <a:off x="611188" y="4437063"/>
            <a:ext cx="2592387" cy="1728787"/>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1992" name="Oval 11"/>
          <p:cNvSpPr>
            <a:spLocks noChangeArrowheads="1"/>
          </p:cNvSpPr>
          <p:nvPr/>
        </p:nvSpPr>
        <p:spPr bwMode="auto">
          <a:xfrm>
            <a:off x="1258888" y="3357563"/>
            <a:ext cx="71437"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1993" name="Oval 12"/>
          <p:cNvSpPr>
            <a:spLocks noChangeArrowheads="1"/>
          </p:cNvSpPr>
          <p:nvPr/>
        </p:nvSpPr>
        <p:spPr bwMode="auto">
          <a:xfrm>
            <a:off x="2195513" y="3357563"/>
            <a:ext cx="71437"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1994" name="Oval 13"/>
          <p:cNvSpPr>
            <a:spLocks noChangeArrowheads="1"/>
          </p:cNvSpPr>
          <p:nvPr/>
        </p:nvSpPr>
        <p:spPr bwMode="auto">
          <a:xfrm>
            <a:off x="3132138" y="4437063"/>
            <a:ext cx="71437"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1995" name="Text Box 14"/>
          <p:cNvSpPr txBox="1">
            <a:spLocks noChangeArrowheads="1"/>
          </p:cNvSpPr>
          <p:nvPr/>
        </p:nvSpPr>
        <p:spPr bwMode="auto">
          <a:xfrm>
            <a:off x="1295400" y="30480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A</a:t>
            </a:r>
          </a:p>
        </p:txBody>
      </p:sp>
      <p:sp>
        <p:nvSpPr>
          <p:cNvPr id="41996" name="Text Box 15"/>
          <p:cNvSpPr txBox="1">
            <a:spLocks noChangeArrowheads="1"/>
          </p:cNvSpPr>
          <p:nvPr/>
        </p:nvSpPr>
        <p:spPr bwMode="auto">
          <a:xfrm>
            <a:off x="2268538" y="3068638"/>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dirty="0"/>
              <a:t>C</a:t>
            </a:r>
          </a:p>
        </p:txBody>
      </p:sp>
      <p:sp>
        <p:nvSpPr>
          <p:cNvPr id="41997" name="Text Box 16"/>
          <p:cNvSpPr txBox="1">
            <a:spLocks noChangeArrowheads="1"/>
          </p:cNvSpPr>
          <p:nvPr/>
        </p:nvSpPr>
        <p:spPr bwMode="auto">
          <a:xfrm>
            <a:off x="3203575" y="4149725"/>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B</a:t>
            </a:r>
          </a:p>
        </p:txBody>
      </p:sp>
      <p:sp>
        <p:nvSpPr>
          <p:cNvPr id="41998" name="Text Box 17"/>
          <p:cNvSpPr txBox="1">
            <a:spLocks noChangeArrowheads="1"/>
          </p:cNvSpPr>
          <p:nvPr/>
        </p:nvSpPr>
        <p:spPr bwMode="auto">
          <a:xfrm>
            <a:off x="2971800" y="115888"/>
            <a:ext cx="6172200" cy="403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600" dirty="0"/>
              <a:t>FUP</a:t>
            </a:r>
            <a:r>
              <a:rPr lang="it-IT" altLang="en-US" sz="1600" baseline="-25000" dirty="0"/>
              <a:t>A</a:t>
            </a:r>
            <a:r>
              <a:rPr lang="it-IT" altLang="en-US" sz="1600" dirty="0"/>
              <a:t> &amp; FUP</a:t>
            </a:r>
            <a:r>
              <a:rPr lang="it-IT" altLang="en-US" sz="1600" baseline="-25000" dirty="0"/>
              <a:t>B</a:t>
            </a:r>
            <a:r>
              <a:rPr lang="it-IT" altLang="en-US" sz="1600" dirty="0"/>
              <a:t> → due frontiere delle utilità possibili</a:t>
            </a:r>
          </a:p>
          <a:p>
            <a:pPr eaLnBrk="1" hangingPunct="1">
              <a:spcBef>
                <a:spcPct val="0"/>
              </a:spcBef>
              <a:buFontTx/>
              <a:buNone/>
            </a:pPr>
            <a:r>
              <a:rPr lang="it-IT" altLang="en-US" sz="1600" dirty="0"/>
              <a:t>A → distribuzione iniziale delle risorse</a:t>
            </a:r>
          </a:p>
          <a:p>
            <a:pPr eaLnBrk="1" hangingPunct="1">
              <a:spcBef>
                <a:spcPct val="0"/>
              </a:spcBef>
              <a:buFontTx/>
              <a:buNone/>
            </a:pPr>
            <a:r>
              <a:rPr lang="it-IT" altLang="en-US" sz="1600" dirty="0"/>
              <a:t>B → distribuzione con la nuova regola giuridica</a:t>
            </a:r>
          </a:p>
          <a:p>
            <a:pPr eaLnBrk="1" hangingPunct="1">
              <a:spcBef>
                <a:spcPct val="0"/>
              </a:spcBef>
              <a:buFontTx/>
              <a:buNone/>
            </a:pPr>
            <a:endParaRPr lang="it-IT" altLang="en-US" sz="1600" dirty="0"/>
          </a:p>
          <a:p>
            <a:pPr eaLnBrk="1" hangingPunct="1">
              <a:spcBef>
                <a:spcPct val="0"/>
              </a:spcBef>
              <a:buFontTx/>
              <a:buNone/>
            </a:pPr>
            <a:r>
              <a:rPr lang="it-IT" altLang="en-US" sz="1600" dirty="0"/>
              <a:t>A e B sono </a:t>
            </a:r>
            <a:r>
              <a:rPr lang="it-IT" altLang="en-US" sz="1600" u="sng" dirty="0"/>
              <a:t>non confrontabili</a:t>
            </a:r>
            <a:r>
              <a:rPr lang="it-IT" altLang="en-US" sz="1600" dirty="0"/>
              <a:t> secondo il criterio paretiano, ma secondo HK B è migliore di A.</a:t>
            </a:r>
          </a:p>
          <a:p>
            <a:pPr eaLnBrk="1" hangingPunct="1">
              <a:spcBef>
                <a:spcPct val="0"/>
              </a:spcBef>
              <a:buFontTx/>
              <a:buNone/>
            </a:pPr>
            <a:endParaRPr lang="it-IT" altLang="en-US" sz="1600" dirty="0"/>
          </a:p>
          <a:p>
            <a:pPr eaLnBrk="1" hangingPunct="1">
              <a:spcBef>
                <a:spcPct val="0"/>
              </a:spcBef>
              <a:buFontTx/>
              <a:buNone/>
            </a:pPr>
            <a:r>
              <a:rPr lang="it-IT" altLang="en-US" sz="1600" dirty="0"/>
              <a:t>C → allocazione sulla stessa FUP di B, non confrontabile con B ma </a:t>
            </a:r>
            <a:r>
              <a:rPr lang="it-IT" altLang="en-US" sz="1600" dirty="0" err="1"/>
              <a:t>paretianamente</a:t>
            </a:r>
            <a:r>
              <a:rPr lang="it-IT" altLang="en-US" sz="1600" dirty="0"/>
              <a:t> migliore di A (in C, 1 sta meglio e 2 non varia rispetto ad A)</a:t>
            </a:r>
          </a:p>
          <a:p>
            <a:pPr eaLnBrk="1" hangingPunct="1">
              <a:spcBef>
                <a:spcPct val="0"/>
              </a:spcBef>
              <a:buFontTx/>
              <a:buNone/>
            </a:pPr>
            <a:endParaRPr lang="it-IT" altLang="en-US" sz="1600" dirty="0"/>
          </a:p>
          <a:p>
            <a:pPr eaLnBrk="1" hangingPunct="1">
              <a:spcBef>
                <a:spcPct val="0"/>
              </a:spcBef>
              <a:buFontTx/>
              <a:buNone/>
            </a:pPr>
            <a:r>
              <a:rPr lang="it-IT" altLang="en-US" sz="1600" dirty="0"/>
              <a:t>Secondo il criterio HK, la nuova regola va applicata perché in B chi trae beneficio rispetto ad A (cioè 1) potrebbe </a:t>
            </a:r>
            <a:r>
              <a:rPr lang="it-IT" altLang="en-US" sz="1600" b="1" i="1" u="sng" dirty="0"/>
              <a:t>potenzialmente</a:t>
            </a:r>
            <a:r>
              <a:rPr lang="it-IT" altLang="en-US" sz="1600" u="sng" dirty="0"/>
              <a:t> compensare</a:t>
            </a:r>
            <a:r>
              <a:rPr lang="it-IT" altLang="en-US" sz="1600" dirty="0"/>
              <a:t> chi riceve danno (cioè 2); la società approderebbe in questo modo a C che, come detto, è migliore di A. Il beneficio netto totale sarebbe pari alla distanza AC  </a:t>
            </a:r>
          </a:p>
        </p:txBody>
      </p:sp>
      <p:sp>
        <p:nvSpPr>
          <p:cNvPr id="41999" name="Text Box 18"/>
          <p:cNvSpPr txBox="1">
            <a:spLocks noChangeArrowheads="1"/>
          </p:cNvSpPr>
          <p:nvPr/>
        </p:nvSpPr>
        <p:spPr bwMode="auto">
          <a:xfrm>
            <a:off x="179388" y="1196975"/>
            <a:ext cx="433387"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U</a:t>
            </a:r>
            <a:r>
              <a:rPr lang="it-IT" altLang="en-US" sz="1800" baseline="-25000"/>
              <a:t>2</a:t>
            </a:r>
          </a:p>
        </p:txBody>
      </p:sp>
      <p:sp>
        <p:nvSpPr>
          <p:cNvPr id="42000" name="Text Box 19"/>
          <p:cNvSpPr txBox="1">
            <a:spLocks noChangeArrowheads="1"/>
          </p:cNvSpPr>
          <p:nvPr/>
        </p:nvSpPr>
        <p:spPr bwMode="auto">
          <a:xfrm>
            <a:off x="6227763" y="6021388"/>
            <a:ext cx="4333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U</a:t>
            </a:r>
            <a:r>
              <a:rPr lang="it-IT" altLang="en-US" sz="1800" baseline="-25000"/>
              <a:t>1</a:t>
            </a:r>
          </a:p>
        </p:txBody>
      </p:sp>
      <p:sp>
        <p:nvSpPr>
          <p:cNvPr id="42001" name="Text Box 20"/>
          <p:cNvSpPr txBox="1">
            <a:spLocks noChangeArrowheads="1"/>
          </p:cNvSpPr>
          <p:nvPr/>
        </p:nvSpPr>
        <p:spPr bwMode="auto">
          <a:xfrm>
            <a:off x="5208588" y="5521031"/>
            <a:ext cx="74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FUP</a:t>
            </a:r>
            <a:r>
              <a:rPr lang="it-IT" altLang="en-US" sz="1800" baseline="-25000"/>
              <a:t>A</a:t>
            </a:r>
          </a:p>
        </p:txBody>
      </p:sp>
      <p:sp>
        <p:nvSpPr>
          <p:cNvPr id="42002" name="Text Box 21"/>
          <p:cNvSpPr txBox="1">
            <a:spLocks noChangeArrowheads="1"/>
          </p:cNvSpPr>
          <p:nvPr/>
        </p:nvSpPr>
        <p:spPr bwMode="auto">
          <a:xfrm>
            <a:off x="5580063" y="4724400"/>
            <a:ext cx="742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dirty="0"/>
              <a:t>FUP</a:t>
            </a:r>
            <a:r>
              <a:rPr lang="it-IT" altLang="en-US" sz="1800" baseline="-25000" dirty="0"/>
              <a:t>B</a:t>
            </a:r>
          </a:p>
        </p:txBody>
      </p:sp>
      <p:sp>
        <p:nvSpPr>
          <p:cNvPr id="42003" name="Line 22"/>
          <p:cNvSpPr>
            <a:spLocks noChangeShapeType="1"/>
          </p:cNvSpPr>
          <p:nvPr/>
        </p:nvSpPr>
        <p:spPr bwMode="auto">
          <a:xfrm>
            <a:off x="1331913" y="3357563"/>
            <a:ext cx="0" cy="2808287"/>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2004" name="Line 23"/>
          <p:cNvSpPr>
            <a:spLocks noChangeShapeType="1"/>
          </p:cNvSpPr>
          <p:nvPr/>
        </p:nvSpPr>
        <p:spPr bwMode="auto">
          <a:xfrm flipH="1">
            <a:off x="2339975" y="5949950"/>
            <a:ext cx="7620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2005" name="Line 24"/>
          <p:cNvSpPr>
            <a:spLocks noChangeShapeType="1"/>
          </p:cNvSpPr>
          <p:nvPr/>
        </p:nvSpPr>
        <p:spPr bwMode="auto">
          <a:xfrm flipV="1">
            <a:off x="2133600" y="3505200"/>
            <a:ext cx="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2006" name="Text Box 25"/>
          <p:cNvSpPr txBox="1">
            <a:spLocks noChangeArrowheads="1"/>
          </p:cNvSpPr>
          <p:nvPr/>
        </p:nvSpPr>
        <p:spPr bwMode="auto">
          <a:xfrm>
            <a:off x="2328863" y="5535613"/>
            <a:ext cx="74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dirty="0" err="1"/>
              <a:t>comp</a:t>
            </a:r>
            <a:endParaRPr lang="it-IT" altLang="en-US" sz="1800" dirty="0"/>
          </a:p>
        </p:txBody>
      </p:sp>
      <p:sp>
        <p:nvSpPr>
          <p:cNvPr id="42007" name="Text Box 26"/>
          <p:cNvSpPr txBox="1">
            <a:spLocks noChangeArrowheads="1"/>
          </p:cNvSpPr>
          <p:nvPr/>
        </p:nvSpPr>
        <p:spPr bwMode="auto">
          <a:xfrm>
            <a:off x="1752600" y="3352800"/>
            <a:ext cx="304800" cy="1069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en-US" sz="1600"/>
              <a:t>comp</a:t>
            </a:r>
          </a:p>
        </p:txBody>
      </p:sp>
      <p:sp>
        <p:nvSpPr>
          <p:cNvPr id="42008" name="Text Box 27"/>
          <p:cNvSpPr txBox="1">
            <a:spLocks noChangeArrowheads="1"/>
          </p:cNvSpPr>
          <p:nvPr/>
        </p:nvSpPr>
        <p:spPr bwMode="auto">
          <a:xfrm>
            <a:off x="1219200" y="6276975"/>
            <a:ext cx="11430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r>
              <a:rPr lang="it-IT" altLang="en-US" sz="1600" dirty="0"/>
              <a:t>Ben. netto</a:t>
            </a:r>
          </a:p>
          <a:p>
            <a:pPr algn="ctr" eaLnBrk="1" hangingPunct="1">
              <a:spcBef>
                <a:spcPct val="0"/>
              </a:spcBef>
              <a:buFontTx/>
              <a:buNone/>
            </a:pPr>
            <a:r>
              <a:rPr lang="it-IT" altLang="en-US" sz="1600" dirty="0"/>
              <a:t>totale</a:t>
            </a:r>
          </a:p>
        </p:txBody>
      </p:sp>
      <p:sp>
        <p:nvSpPr>
          <p:cNvPr id="42009" name="AutoShape 29"/>
          <p:cNvSpPr>
            <a:spLocks/>
          </p:cNvSpPr>
          <p:nvPr/>
        </p:nvSpPr>
        <p:spPr bwMode="auto">
          <a:xfrm rot="5396863">
            <a:off x="1714500" y="5828095"/>
            <a:ext cx="152400" cy="838200"/>
          </a:xfrm>
          <a:prstGeom prst="rightBrace">
            <a:avLst>
              <a:gd name="adj1" fmla="val 45833"/>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2010" name="AutoShape 29"/>
          <p:cNvSpPr>
            <a:spLocks/>
          </p:cNvSpPr>
          <p:nvPr/>
        </p:nvSpPr>
        <p:spPr bwMode="auto">
          <a:xfrm rot="5396863">
            <a:off x="2078832" y="4104481"/>
            <a:ext cx="379412" cy="1876425"/>
          </a:xfrm>
          <a:prstGeom prst="rightBrace">
            <a:avLst>
              <a:gd name="adj1" fmla="val 45839"/>
              <a:gd name="adj2" fmla="val 44907"/>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cxnSp>
        <p:nvCxnSpPr>
          <p:cNvPr id="5" name="Connettore 2 4"/>
          <p:cNvCxnSpPr/>
          <p:nvPr/>
        </p:nvCxnSpPr>
        <p:spPr>
          <a:xfrm>
            <a:off x="2368550" y="5213350"/>
            <a:ext cx="2127250" cy="12287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2012" name="CasellaDiTesto 5"/>
          <p:cNvSpPr txBox="1">
            <a:spLocks noChangeArrowheads="1"/>
          </p:cNvSpPr>
          <p:nvPr/>
        </p:nvSpPr>
        <p:spPr bwMode="auto">
          <a:xfrm>
            <a:off x="3101975" y="6443663"/>
            <a:ext cx="35575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800" dirty="0" err="1"/>
              <a:t>Beneficio</a:t>
            </a:r>
            <a:r>
              <a:rPr lang="en-US" altLang="en-US" sz="1800" dirty="0"/>
              <a:t> di 1 </a:t>
            </a:r>
            <a:r>
              <a:rPr lang="en-US" altLang="en-US" sz="1800" dirty="0" err="1"/>
              <a:t>passando</a:t>
            </a:r>
            <a:r>
              <a:rPr lang="en-US" altLang="en-US" sz="1800" dirty="0"/>
              <a:t> da A </a:t>
            </a:r>
            <a:r>
              <a:rPr lang="en-US" altLang="en-US" sz="1800" dirty="0" err="1"/>
              <a:t>a</a:t>
            </a:r>
            <a:r>
              <a:rPr lang="en-US" altLang="en-US" sz="1800" dirty="0"/>
              <a:t> B</a:t>
            </a:r>
          </a:p>
        </p:txBody>
      </p:sp>
      <p:cxnSp>
        <p:nvCxnSpPr>
          <p:cNvPr id="3" name="Connettore diritto 2">
            <a:extLst>
              <a:ext uri="{FF2B5EF4-FFF2-40B4-BE49-F238E27FC236}">
                <a16:creationId xmlns:a16="http://schemas.microsoft.com/office/drawing/2014/main" id="{AABDD275-BFBF-4749-B516-8D431D949AB4}"/>
              </a:ext>
            </a:extLst>
          </p:cNvPr>
          <p:cNvCxnSpPr>
            <a:cxnSpLocks/>
            <a:endCxn id="42003" idx="0"/>
          </p:cNvCxnSpPr>
          <p:nvPr/>
        </p:nvCxnSpPr>
        <p:spPr>
          <a:xfrm>
            <a:off x="599882" y="3352800"/>
            <a:ext cx="732031" cy="4763"/>
          </a:xfrm>
          <a:prstGeom prst="line">
            <a:avLst/>
          </a:prstGeom>
          <a:ln w="9525">
            <a:solidFill>
              <a:schemeClr val="accent4"/>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98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199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199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00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19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20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2012">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199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199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199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200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200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200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200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200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200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19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9" grpId="0" animBg="1"/>
      <p:bldP spid="41990" grpId="0" animBg="1"/>
      <p:bldP spid="41991" grpId="0" animBg="1"/>
      <p:bldP spid="41993" grpId="0" animBg="1"/>
      <p:bldP spid="41994" grpId="0" animBg="1"/>
      <p:bldP spid="41996" grpId="0"/>
      <p:bldP spid="41997" grpId="0"/>
      <p:bldP spid="41998" grpId="0"/>
      <p:bldP spid="42002" grpId="0"/>
      <p:bldP spid="42004" grpId="0" animBg="1"/>
      <p:bldP spid="42005" grpId="0" animBg="1"/>
      <p:bldP spid="42006" grpId="0"/>
      <p:bldP spid="42007" grpId="0"/>
      <p:bldP spid="42008" grpId="0"/>
      <p:bldP spid="42009" grpId="0" animBg="1"/>
      <p:bldP spid="42010"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Segnaposto contenuto 2"/>
          <p:cNvSpPr>
            <a:spLocks noGrp="1"/>
          </p:cNvSpPr>
          <p:nvPr>
            <p:ph idx="1"/>
          </p:nvPr>
        </p:nvSpPr>
        <p:spPr>
          <a:xfrm>
            <a:off x="107950" y="1268413"/>
            <a:ext cx="8785225" cy="4814887"/>
          </a:xfrm>
        </p:spPr>
        <p:txBody>
          <a:bodyPr/>
          <a:lstStyle/>
          <a:p>
            <a:r>
              <a:rPr lang="en-US" altLang="en-US" dirty="0" err="1"/>
              <a:t>Ricordate</a:t>
            </a:r>
            <a:r>
              <a:rPr lang="en-US" altLang="en-US" dirty="0"/>
              <a:t> </a:t>
            </a:r>
            <a:r>
              <a:rPr lang="en-US" altLang="en-US" dirty="0" err="1"/>
              <a:t>che</a:t>
            </a:r>
            <a:r>
              <a:rPr lang="en-US" altLang="en-US" dirty="0"/>
              <a:t> </a:t>
            </a:r>
            <a:r>
              <a:rPr lang="en-US" altLang="en-US" dirty="0" err="1"/>
              <a:t>il</a:t>
            </a:r>
            <a:r>
              <a:rPr lang="en-US" altLang="en-US" dirty="0"/>
              <a:t> </a:t>
            </a:r>
            <a:r>
              <a:rPr lang="en-US" altLang="en-US" dirty="0" err="1"/>
              <a:t>trasferimento</a:t>
            </a:r>
            <a:r>
              <a:rPr lang="en-US" altLang="en-US" dirty="0"/>
              <a:t> di </a:t>
            </a:r>
            <a:r>
              <a:rPr lang="en-US" altLang="en-US" dirty="0" err="1"/>
              <a:t>risorse</a:t>
            </a:r>
            <a:r>
              <a:rPr lang="en-US" altLang="en-US" dirty="0"/>
              <a:t> da 1 a 2…</a:t>
            </a:r>
          </a:p>
          <a:p>
            <a:r>
              <a:rPr lang="en-US" altLang="en-US" dirty="0"/>
              <a:t>…è </a:t>
            </a:r>
            <a:r>
              <a:rPr lang="en-US" altLang="en-US" dirty="0" err="1"/>
              <a:t>puramente</a:t>
            </a:r>
            <a:r>
              <a:rPr lang="en-US" altLang="en-US" dirty="0"/>
              <a:t> </a:t>
            </a:r>
            <a:r>
              <a:rPr lang="en-US" altLang="en-US" dirty="0" err="1"/>
              <a:t>virtuale</a:t>
            </a:r>
            <a:r>
              <a:rPr lang="en-US" altLang="en-US" dirty="0"/>
              <a:t>, non </a:t>
            </a:r>
            <a:r>
              <a:rPr lang="en-US" altLang="en-US" dirty="0" err="1"/>
              <a:t>avviene</a:t>
            </a:r>
            <a:r>
              <a:rPr lang="en-US" altLang="en-US" dirty="0"/>
              <a:t> </a:t>
            </a:r>
            <a:r>
              <a:rPr lang="en-US" altLang="en-US" dirty="0" err="1"/>
              <a:t>davvero</a:t>
            </a:r>
            <a:r>
              <a:rPr lang="en-US" altLang="en-US" dirty="0"/>
              <a:t>;</a:t>
            </a:r>
          </a:p>
          <a:p>
            <a:r>
              <a:rPr lang="en-US" altLang="en-US" dirty="0"/>
              <a:t>…</a:t>
            </a:r>
            <a:r>
              <a:rPr lang="en-US" altLang="en-US" dirty="0" err="1"/>
              <a:t>dipende</a:t>
            </a:r>
            <a:r>
              <a:rPr lang="en-US" altLang="en-US" dirty="0"/>
              <a:t> </a:t>
            </a:r>
            <a:r>
              <a:rPr lang="en-US" altLang="en-US" dirty="0" err="1"/>
              <a:t>dalla</a:t>
            </a:r>
            <a:r>
              <a:rPr lang="en-US" altLang="en-US" dirty="0"/>
              <a:t> </a:t>
            </a:r>
            <a:r>
              <a:rPr lang="en-US" altLang="en-US" dirty="0" err="1"/>
              <a:t>valutazione</a:t>
            </a:r>
            <a:r>
              <a:rPr lang="en-US" altLang="en-US" dirty="0"/>
              <a:t> </a:t>
            </a:r>
            <a:r>
              <a:rPr lang="en-US" altLang="en-US" dirty="0" err="1"/>
              <a:t>individuale</a:t>
            </a:r>
            <a:r>
              <a:rPr lang="en-US" altLang="en-US" dirty="0"/>
              <a:t> (= </a:t>
            </a:r>
            <a:r>
              <a:rPr lang="en-US" altLang="en-US" dirty="0" err="1"/>
              <a:t>utilità</a:t>
            </a:r>
            <a:r>
              <a:rPr lang="en-US" altLang="en-US" dirty="0"/>
              <a:t>) </a:t>
            </a:r>
            <a:r>
              <a:rPr lang="en-US" altLang="en-US" dirty="0" err="1"/>
              <a:t>assegnata</a:t>
            </a:r>
            <a:r>
              <a:rPr lang="en-US" altLang="en-US" dirty="0"/>
              <a:t> </a:t>
            </a:r>
            <a:r>
              <a:rPr lang="en-US" altLang="en-US" dirty="0" err="1"/>
              <a:t>alle</a:t>
            </a:r>
            <a:r>
              <a:rPr lang="en-US" altLang="en-US" dirty="0"/>
              <a:t> diverse </a:t>
            </a:r>
            <a:r>
              <a:rPr lang="en-US" altLang="en-US" dirty="0" err="1"/>
              <a:t>situazioni</a:t>
            </a:r>
            <a:r>
              <a:rPr lang="en-US" altLang="en-US" dirty="0"/>
              <a:t> e in </a:t>
            </a:r>
            <a:r>
              <a:rPr lang="en-US" altLang="en-US" dirty="0" err="1"/>
              <a:t>particolare</a:t>
            </a:r>
            <a:r>
              <a:rPr lang="en-US" altLang="en-US" dirty="0"/>
              <a:t> al </a:t>
            </a:r>
            <a:r>
              <a:rPr lang="en-US" altLang="en-US" dirty="0" err="1"/>
              <a:t>denaro</a:t>
            </a:r>
            <a:r>
              <a:rPr lang="en-US" altLang="en-US" dirty="0"/>
              <a:t>.</a:t>
            </a:r>
          </a:p>
          <a:p>
            <a:pPr lvl="1"/>
            <a:r>
              <a:rPr lang="en-US" altLang="en-US" dirty="0"/>
              <a:t>Una </a:t>
            </a:r>
            <a:r>
              <a:rPr lang="en-US" altLang="en-US" dirty="0" err="1"/>
              <a:t>medesima</a:t>
            </a:r>
            <a:r>
              <a:rPr lang="en-US" altLang="en-US" dirty="0"/>
              <a:t> </a:t>
            </a:r>
            <a:r>
              <a:rPr lang="en-US" altLang="en-US" dirty="0" err="1"/>
              <a:t>somma</a:t>
            </a:r>
            <a:r>
              <a:rPr lang="en-US" altLang="en-US" dirty="0"/>
              <a:t> X </a:t>
            </a:r>
            <a:r>
              <a:rPr lang="en-US" altLang="en-US" dirty="0" err="1"/>
              <a:t>darà</a:t>
            </a:r>
            <a:r>
              <a:rPr lang="en-US" altLang="en-US" dirty="0"/>
              <a:t> </a:t>
            </a:r>
            <a:r>
              <a:rPr lang="en-US" altLang="en-US" dirty="0" err="1"/>
              <a:t>maggiore</a:t>
            </a:r>
            <a:r>
              <a:rPr lang="en-US" altLang="en-US" dirty="0"/>
              <a:t> o </a:t>
            </a:r>
            <a:r>
              <a:rPr lang="en-US" altLang="en-US" dirty="0" err="1"/>
              <a:t>minore</a:t>
            </a:r>
            <a:r>
              <a:rPr lang="en-US" altLang="en-US" dirty="0"/>
              <a:t> </a:t>
            </a:r>
            <a:r>
              <a:rPr lang="en-US" altLang="en-US" dirty="0" err="1"/>
              <a:t>utilità</a:t>
            </a:r>
            <a:r>
              <a:rPr lang="en-US" altLang="en-US" dirty="0"/>
              <a:t> ad un </a:t>
            </a:r>
            <a:r>
              <a:rPr lang="en-US" altLang="en-US" dirty="0" err="1"/>
              <a:t>soggetto</a:t>
            </a:r>
            <a:r>
              <a:rPr lang="en-US" altLang="en-US" dirty="0"/>
              <a:t> in base al </a:t>
            </a:r>
            <a:r>
              <a:rPr lang="en-US" altLang="en-US" dirty="0" err="1"/>
              <a:t>suo</a:t>
            </a:r>
            <a:r>
              <a:rPr lang="en-US" altLang="en-US" dirty="0"/>
              <a:t> </a:t>
            </a:r>
            <a:r>
              <a:rPr lang="en-US" altLang="en-US" dirty="0" err="1"/>
              <a:t>reddito</a:t>
            </a:r>
            <a:r>
              <a:rPr lang="en-US" altLang="en-US" dirty="0"/>
              <a:t>/</a:t>
            </a:r>
            <a:r>
              <a:rPr lang="en-US" altLang="en-US" dirty="0" err="1"/>
              <a:t>ricchezza</a:t>
            </a:r>
            <a:r>
              <a:rPr lang="en-US" altLang="en-US" dirty="0"/>
              <a:t>.</a:t>
            </a:r>
          </a:p>
          <a:p>
            <a:r>
              <a:rPr lang="en-US" altLang="en-US" dirty="0"/>
              <a:t>…tale </a:t>
            </a:r>
            <a:r>
              <a:rPr lang="en-US" altLang="en-US" dirty="0" err="1"/>
              <a:t>valutazione</a:t>
            </a:r>
            <a:r>
              <a:rPr lang="en-US" altLang="en-US" dirty="0"/>
              <a:t> </a:t>
            </a:r>
            <a:r>
              <a:rPr lang="en-US" altLang="en-US" dirty="0" err="1"/>
              <a:t>può</a:t>
            </a:r>
            <a:r>
              <a:rPr lang="en-US" altLang="en-US" dirty="0"/>
              <a:t> </a:t>
            </a:r>
            <a:r>
              <a:rPr lang="en-US" altLang="en-US" dirty="0" err="1"/>
              <a:t>cambiare</a:t>
            </a:r>
            <a:r>
              <a:rPr lang="en-US" altLang="en-US" dirty="0"/>
              <a:t> </a:t>
            </a:r>
            <a:r>
              <a:rPr lang="en-US" altLang="en-US" dirty="0" err="1"/>
              <a:t>proprio</a:t>
            </a:r>
            <a:r>
              <a:rPr lang="en-US" altLang="en-US" dirty="0"/>
              <a:t> per </a:t>
            </a:r>
            <a:r>
              <a:rPr lang="en-US" altLang="en-US" dirty="0" err="1"/>
              <a:t>effetto</a:t>
            </a:r>
            <a:r>
              <a:rPr lang="en-US" altLang="en-US" dirty="0"/>
              <a:t> </a:t>
            </a:r>
            <a:r>
              <a:rPr lang="en-US" altLang="en-US" dirty="0" err="1"/>
              <a:t>della</a:t>
            </a:r>
            <a:r>
              <a:rPr lang="en-US" altLang="en-US" dirty="0"/>
              <a:t> </a:t>
            </a:r>
            <a:r>
              <a:rPr lang="en-US" altLang="en-US" dirty="0" err="1"/>
              <a:t>regola</a:t>
            </a:r>
            <a:r>
              <a:rPr lang="en-US" altLang="en-US" dirty="0"/>
              <a:t> in </a:t>
            </a:r>
            <a:r>
              <a:rPr lang="en-US" altLang="en-US" dirty="0" err="1"/>
              <a:t>questione</a:t>
            </a:r>
            <a:r>
              <a:rPr lang="en-US" altLang="en-US"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395288" y="188913"/>
            <a:ext cx="8229600" cy="503237"/>
          </a:xfrm>
        </p:spPr>
        <p:txBody>
          <a:bodyPr/>
          <a:lstStyle/>
          <a:p>
            <a:pPr eaLnBrk="1" hangingPunct="1"/>
            <a:r>
              <a:rPr lang="it-IT" altLang="en-US" sz="3200"/>
              <a:t>Una valutazione del criterio HK</a:t>
            </a:r>
          </a:p>
        </p:txBody>
      </p:sp>
      <p:sp>
        <p:nvSpPr>
          <p:cNvPr id="45059" name="Rectangle 3"/>
          <p:cNvSpPr>
            <a:spLocks noGrp="1" noChangeArrowheads="1"/>
          </p:cNvSpPr>
          <p:nvPr>
            <p:ph type="body" idx="1"/>
          </p:nvPr>
        </p:nvSpPr>
        <p:spPr>
          <a:xfrm>
            <a:off x="0" y="692150"/>
            <a:ext cx="9144000" cy="6165850"/>
          </a:xfrm>
        </p:spPr>
        <p:txBody>
          <a:bodyPr/>
          <a:lstStyle/>
          <a:p>
            <a:pPr eaLnBrk="1" hangingPunct="1">
              <a:lnSpc>
                <a:spcPct val="80000"/>
              </a:lnSpc>
            </a:pPr>
            <a:r>
              <a:rPr lang="it-IT" altLang="en-US" sz="2400"/>
              <a:t>Vantaggi del criterio HK:</a:t>
            </a:r>
          </a:p>
          <a:p>
            <a:pPr lvl="1" eaLnBrk="1" hangingPunct="1">
              <a:lnSpc>
                <a:spcPct val="80000"/>
              </a:lnSpc>
            </a:pPr>
            <a:r>
              <a:rPr lang="it-IT" altLang="en-US" sz="2000"/>
              <a:t>E’ un criterio con forte capacità di discriminazione …</a:t>
            </a:r>
          </a:p>
          <a:p>
            <a:pPr lvl="1" eaLnBrk="1" hangingPunct="1">
              <a:lnSpc>
                <a:spcPct val="80000"/>
              </a:lnSpc>
            </a:pPr>
            <a:r>
              <a:rPr lang="it-IT" altLang="en-US" sz="2000"/>
              <a:t>… in grado di dare risposte univoche nella scelta tra regole alternative, </a:t>
            </a:r>
          </a:p>
          <a:p>
            <a:pPr lvl="1" eaLnBrk="1" hangingPunct="1">
              <a:lnSpc>
                <a:spcPct val="80000"/>
              </a:lnSpc>
            </a:pPr>
            <a:r>
              <a:rPr lang="it-IT" altLang="en-US" sz="2000"/>
              <a:t>… capace di individuare gli effetti distributivi delle regole,</a:t>
            </a:r>
          </a:p>
          <a:p>
            <a:pPr lvl="1" eaLnBrk="1" hangingPunct="1">
              <a:lnSpc>
                <a:spcPct val="80000"/>
              </a:lnSpc>
            </a:pPr>
            <a:r>
              <a:rPr lang="it-IT" altLang="en-US" sz="2000"/>
              <a:t>… coerente con l’idea AED di “monetizzazione” del diritto</a:t>
            </a:r>
          </a:p>
          <a:p>
            <a:pPr eaLnBrk="1" hangingPunct="1">
              <a:lnSpc>
                <a:spcPct val="80000"/>
              </a:lnSpc>
            </a:pPr>
            <a:r>
              <a:rPr lang="it-IT" altLang="en-US" sz="2400"/>
              <a:t>Ma il criterio presenta anche gravi limiti:</a:t>
            </a:r>
          </a:p>
          <a:p>
            <a:pPr lvl="1" eaLnBrk="1" hangingPunct="1">
              <a:lnSpc>
                <a:spcPct val="80000"/>
              </a:lnSpc>
            </a:pPr>
            <a:r>
              <a:rPr lang="it-IT" altLang="en-US" sz="2000"/>
              <a:t>Si basa su un concetto di </a:t>
            </a:r>
            <a:r>
              <a:rPr lang="it-IT" altLang="en-US" sz="2000" u="sng"/>
              <a:t>consenso virtuale</a:t>
            </a:r>
            <a:r>
              <a:rPr lang="it-IT" altLang="en-US" sz="2000"/>
              <a:t>, non effettivo.</a:t>
            </a:r>
          </a:p>
          <a:p>
            <a:pPr lvl="1" eaLnBrk="1" hangingPunct="1">
              <a:lnSpc>
                <a:spcPct val="80000"/>
              </a:lnSpc>
            </a:pPr>
            <a:r>
              <a:rPr lang="it-IT" altLang="en-US" sz="2000" u="sng"/>
              <a:t>Dipendenza dalle condizioni iniziali</a:t>
            </a:r>
            <a:r>
              <a:rPr lang="it-IT" altLang="en-US" sz="2000"/>
              <a:t>: è favorito chi ha un’elevata “disponibilità a pagare” (= capacità di compensazione) pur di avere una certa regola.</a:t>
            </a:r>
          </a:p>
          <a:p>
            <a:pPr lvl="1" eaLnBrk="1" hangingPunct="1">
              <a:lnSpc>
                <a:spcPct val="80000"/>
              </a:lnSpc>
            </a:pPr>
            <a:r>
              <a:rPr lang="it-IT" altLang="en-US" sz="2000"/>
              <a:t>Ignora i possibili </a:t>
            </a:r>
            <a:r>
              <a:rPr lang="it-IT" altLang="en-US" sz="2000" u="sng"/>
              <a:t>effetti di reddito/ricchezza</a:t>
            </a:r>
            <a:r>
              <a:rPr lang="it-IT" altLang="en-US" sz="2000"/>
              <a:t>: la compensazione modifica le “disponibilità a pagare” (= valore soggettivo attribuito ad una certa regola) dando luogo a potenziali paradossi.</a:t>
            </a:r>
          </a:p>
          <a:p>
            <a:pPr lvl="1" eaLnBrk="1" hangingPunct="1">
              <a:lnSpc>
                <a:spcPct val="80000"/>
              </a:lnSpc>
            </a:pPr>
            <a:r>
              <a:rPr lang="it-IT" altLang="en-US" sz="2000" u="sng"/>
              <a:t>Paradosso di Scitovski</a:t>
            </a:r>
            <a:r>
              <a:rPr lang="it-IT" altLang="en-US" sz="2000"/>
              <a:t>: è possibile che, allo stesso tempo ed in base alle condizioni iniziali, la regola A sia preferibile alla regola B e viceversa.</a:t>
            </a:r>
          </a:p>
          <a:p>
            <a:pPr eaLnBrk="1" hangingPunct="1">
              <a:lnSpc>
                <a:spcPct val="80000"/>
              </a:lnSpc>
            </a:pPr>
            <a:r>
              <a:rPr lang="it-IT" altLang="en-US" sz="2400"/>
              <a:t>N.b.: il paradosso non sorge se la compensazione è effettiva, e non virtuale (= si passa </a:t>
            </a:r>
            <a:r>
              <a:rPr lang="it-IT" altLang="en-US" sz="2400" i="1"/>
              <a:t>davvero</a:t>
            </a:r>
            <a:r>
              <a:rPr lang="it-IT" altLang="en-US" sz="2400"/>
              <a:t> da B a C) … ma allora il criterio HK coincide con il criterio paretiano </a:t>
            </a:r>
            <a:r>
              <a:rPr lang="it-IT" altLang="en-US" sz="2400">
                <a:sym typeface="Symbol" panose="05050102010706020507" pitchFamily="18" charset="2"/>
              </a:rPr>
              <a:t> confronto A &amp; C</a:t>
            </a:r>
            <a:endParaRPr lang="it-IT" altLang="en-US" sz="2400"/>
          </a:p>
          <a:p>
            <a:pPr lvl="1" eaLnBrk="1" hangingPunct="1">
              <a:lnSpc>
                <a:spcPct val="80000"/>
              </a:lnSpc>
            </a:pPr>
            <a:r>
              <a:rPr lang="it-IT" altLang="en-US" sz="2000"/>
              <a:t>In tali casi il criterio HK serve al massimo ad escludere “pezzi” delle FUP (quelli sicuramente peggiori rispetto ad una data alternativa) individuando una sorta di “FUP globale” su tutte le alternative.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505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505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5059">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505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505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505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5059">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5059">
                                            <p:txEl>
                                              <p:pRg st="8" end="8"/>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45059">
                                            <p:txEl>
                                              <p:pRg st="9" end="9"/>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45059">
                                            <p:txEl>
                                              <p:pRg st="10" end="1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4505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2"/>
          <p:cNvSpPr>
            <a:spLocks noChangeShapeType="1"/>
          </p:cNvSpPr>
          <p:nvPr/>
        </p:nvSpPr>
        <p:spPr bwMode="auto">
          <a:xfrm flipV="1">
            <a:off x="611188" y="1196975"/>
            <a:ext cx="0" cy="49688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7107" name="Line 3"/>
          <p:cNvSpPr>
            <a:spLocks noChangeShapeType="1"/>
          </p:cNvSpPr>
          <p:nvPr/>
        </p:nvSpPr>
        <p:spPr bwMode="auto">
          <a:xfrm>
            <a:off x="611188" y="6165850"/>
            <a:ext cx="554513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7108" name="Freeform 4"/>
          <p:cNvSpPr>
            <a:spLocks/>
          </p:cNvSpPr>
          <p:nvPr/>
        </p:nvSpPr>
        <p:spPr bwMode="auto">
          <a:xfrm>
            <a:off x="827088" y="2205038"/>
            <a:ext cx="6049962" cy="2952750"/>
          </a:xfrm>
          <a:custGeom>
            <a:avLst/>
            <a:gdLst>
              <a:gd name="T0" fmla="*/ 0 w 3356"/>
              <a:gd name="T1" fmla="*/ 2147483646 h 2314"/>
              <a:gd name="T2" fmla="*/ 2147483646 w 3356"/>
              <a:gd name="T3" fmla="*/ 2147483646 h 2314"/>
              <a:gd name="T4" fmla="*/ 2147483646 w 3356"/>
              <a:gd name="T5" fmla="*/ 2147483646 h 2314"/>
              <a:gd name="T6" fmla="*/ 2147483646 w 3356"/>
              <a:gd name="T7" fmla="*/ 2147483646 h 2314"/>
              <a:gd name="T8" fmla="*/ 2147483646 w 3356"/>
              <a:gd name="T9" fmla="*/ 2147483646 h 23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56" h="2314">
                <a:moveTo>
                  <a:pt x="0" y="46"/>
                </a:moveTo>
                <a:cubicBezTo>
                  <a:pt x="158" y="23"/>
                  <a:pt x="317" y="0"/>
                  <a:pt x="408" y="227"/>
                </a:cubicBezTo>
                <a:cubicBezTo>
                  <a:pt x="499" y="454"/>
                  <a:pt x="143" y="1120"/>
                  <a:pt x="544" y="1407"/>
                </a:cubicBezTo>
                <a:cubicBezTo>
                  <a:pt x="945" y="1694"/>
                  <a:pt x="2343" y="1800"/>
                  <a:pt x="2812" y="1951"/>
                </a:cubicBezTo>
                <a:cubicBezTo>
                  <a:pt x="3281" y="2102"/>
                  <a:pt x="3265" y="2254"/>
                  <a:pt x="3356" y="2314"/>
                </a:cubicBezTo>
              </a:path>
            </a:pathLst>
          </a:custGeom>
          <a:noFill/>
          <a:ln w="28575" cmpd="sng">
            <a:solidFill>
              <a:srgbClr val="FF66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7109" name="Freeform 5"/>
          <p:cNvSpPr>
            <a:spLocks/>
          </p:cNvSpPr>
          <p:nvPr/>
        </p:nvSpPr>
        <p:spPr bwMode="auto">
          <a:xfrm>
            <a:off x="1763713" y="1916113"/>
            <a:ext cx="4464050" cy="3889375"/>
          </a:xfrm>
          <a:custGeom>
            <a:avLst/>
            <a:gdLst>
              <a:gd name="T0" fmla="*/ 0 w 3356"/>
              <a:gd name="T1" fmla="*/ 2147483646 h 2314"/>
              <a:gd name="T2" fmla="*/ 2147483646 w 3356"/>
              <a:gd name="T3" fmla="*/ 2147483646 h 2314"/>
              <a:gd name="T4" fmla="*/ 2147483646 w 3356"/>
              <a:gd name="T5" fmla="*/ 2147483646 h 2314"/>
              <a:gd name="T6" fmla="*/ 2147483646 w 3356"/>
              <a:gd name="T7" fmla="*/ 2147483646 h 2314"/>
              <a:gd name="T8" fmla="*/ 2147483646 w 3356"/>
              <a:gd name="T9" fmla="*/ 2147483646 h 231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356" h="2314">
                <a:moveTo>
                  <a:pt x="0" y="46"/>
                </a:moveTo>
                <a:cubicBezTo>
                  <a:pt x="158" y="23"/>
                  <a:pt x="317" y="0"/>
                  <a:pt x="408" y="227"/>
                </a:cubicBezTo>
                <a:cubicBezTo>
                  <a:pt x="499" y="454"/>
                  <a:pt x="143" y="1120"/>
                  <a:pt x="544" y="1407"/>
                </a:cubicBezTo>
                <a:cubicBezTo>
                  <a:pt x="945" y="1694"/>
                  <a:pt x="2343" y="1800"/>
                  <a:pt x="2812" y="1951"/>
                </a:cubicBezTo>
                <a:cubicBezTo>
                  <a:pt x="3281" y="2102"/>
                  <a:pt x="3265" y="2254"/>
                  <a:pt x="3356" y="2314"/>
                </a:cubicBezTo>
              </a:path>
            </a:pathLst>
          </a:custGeom>
          <a:noFill/>
          <a:ln w="28575" cmpd="sng">
            <a:solidFill>
              <a:schemeClr val="folHlink"/>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7110" name="Rectangle 6"/>
          <p:cNvSpPr>
            <a:spLocks noChangeArrowheads="1"/>
          </p:cNvSpPr>
          <p:nvPr/>
        </p:nvSpPr>
        <p:spPr bwMode="auto">
          <a:xfrm>
            <a:off x="611188" y="3357563"/>
            <a:ext cx="1584325" cy="2808287"/>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7111" name="Rectangle 7"/>
          <p:cNvSpPr>
            <a:spLocks noChangeArrowheads="1"/>
          </p:cNvSpPr>
          <p:nvPr/>
        </p:nvSpPr>
        <p:spPr bwMode="auto">
          <a:xfrm>
            <a:off x="611188" y="4941888"/>
            <a:ext cx="4032250" cy="1223962"/>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7112" name="Oval 8"/>
          <p:cNvSpPr>
            <a:spLocks noChangeArrowheads="1"/>
          </p:cNvSpPr>
          <p:nvPr/>
        </p:nvSpPr>
        <p:spPr bwMode="auto">
          <a:xfrm>
            <a:off x="1476375" y="3357563"/>
            <a:ext cx="71438"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7113" name="Oval 9"/>
          <p:cNvSpPr>
            <a:spLocks noChangeArrowheads="1"/>
          </p:cNvSpPr>
          <p:nvPr/>
        </p:nvSpPr>
        <p:spPr bwMode="auto">
          <a:xfrm>
            <a:off x="2195513" y="3357563"/>
            <a:ext cx="71437"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7114" name="Oval 10"/>
          <p:cNvSpPr>
            <a:spLocks noChangeArrowheads="1"/>
          </p:cNvSpPr>
          <p:nvPr/>
        </p:nvSpPr>
        <p:spPr bwMode="auto">
          <a:xfrm>
            <a:off x="4572000" y="4941888"/>
            <a:ext cx="71438"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7115" name="Text Box 11"/>
          <p:cNvSpPr txBox="1">
            <a:spLocks noChangeArrowheads="1"/>
          </p:cNvSpPr>
          <p:nvPr/>
        </p:nvSpPr>
        <p:spPr bwMode="auto">
          <a:xfrm>
            <a:off x="1476375" y="2997200"/>
            <a:ext cx="3365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A</a:t>
            </a:r>
          </a:p>
        </p:txBody>
      </p:sp>
      <p:sp>
        <p:nvSpPr>
          <p:cNvPr id="47116" name="Text Box 12"/>
          <p:cNvSpPr txBox="1">
            <a:spLocks noChangeArrowheads="1"/>
          </p:cNvSpPr>
          <p:nvPr/>
        </p:nvSpPr>
        <p:spPr bwMode="auto">
          <a:xfrm>
            <a:off x="2268538" y="314166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C</a:t>
            </a:r>
          </a:p>
        </p:txBody>
      </p:sp>
      <p:sp>
        <p:nvSpPr>
          <p:cNvPr id="47117" name="Text Box 13"/>
          <p:cNvSpPr txBox="1">
            <a:spLocks noChangeArrowheads="1"/>
          </p:cNvSpPr>
          <p:nvPr/>
        </p:nvSpPr>
        <p:spPr bwMode="auto">
          <a:xfrm>
            <a:off x="4643438" y="4652963"/>
            <a:ext cx="3365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B</a:t>
            </a:r>
          </a:p>
        </p:txBody>
      </p:sp>
      <p:sp>
        <p:nvSpPr>
          <p:cNvPr id="47118" name="Text Box 14"/>
          <p:cNvSpPr txBox="1">
            <a:spLocks noChangeArrowheads="1"/>
          </p:cNvSpPr>
          <p:nvPr/>
        </p:nvSpPr>
        <p:spPr bwMode="auto">
          <a:xfrm>
            <a:off x="2771775" y="188913"/>
            <a:ext cx="6372225" cy="393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L’allocazione B è preferita in base al criterio HK rispetto ad A perché esiste C posta sulla stessa FUP</a:t>
            </a:r>
            <a:r>
              <a:rPr lang="it-IT" altLang="en-US" sz="1800" baseline="-25000"/>
              <a:t>B</a:t>
            </a:r>
            <a:r>
              <a:rPr lang="it-IT" altLang="en-US" sz="1800"/>
              <a:t> e potenzialmente ottenibile da B per compensazione.</a:t>
            </a:r>
          </a:p>
          <a:p>
            <a:pPr eaLnBrk="1" hangingPunct="1">
              <a:spcBef>
                <a:spcPct val="0"/>
              </a:spcBef>
              <a:buFontTx/>
              <a:buNone/>
            </a:pPr>
            <a:endParaRPr lang="it-IT" altLang="en-US" sz="1800"/>
          </a:p>
          <a:p>
            <a:pPr eaLnBrk="1" hangingPunct="1">
              <a:spcBef>
                <a:spcPct val="0"/>
              </a:spcBef>
              <a:buFontTx/>
              <a:buNone/>
            </a:pPr>
            <a:r>
              <a:rPr lang="it-IT" altLang="en-US" sz="1800"/>
              <a:t>Ma esiste anche D, sicuramente migliore di B (perché 2 migliora e 1 resta uguale) e posta sulla stessa FUP</a:t>
            </a:r>
            <a:r>
              <a:rPr lang="it-IT" altLang="en-US" sz="1800" baseline="-25000"/>
              <a:t>A</a:t>
            </a:r>
            <a:r>
              <a:rPr lang="it-IT" altLang="en-US" sz="1800"/>
              <a:t> di A.</a:t>
            </a:r>
          </a:p>
          <a:p>
            <a:pPr eaLnBrk="1" hangingPunct="1">
              <a:spcBef>
                <a:spcPct val="0"/>
              </a:spcBef>
              <a:buFontTx/>
              <a:buNone/>
            </a:pPr>
            <a:endParaRPr lang="it-IT" altLang="en-US" sz="1800"/>
          </a:p>
          <a:p>
            <a:pPr eaLnBrk="1" hangingPunct="1">
              <a:spcBef>
                <a:spcPct val="0"/>
              </a:spcBef>
              <a:buFontTx/>
              <a:buNone/>
            </a:pPr>
            <a:r>
              <a:rPr lang="it-IT" altLang="en-US" sz="1800"/>
              <a:t>Quindi anche A è preferita, secondo il criterio HK, rispetto a B perché, partendo da A, sarebbe possibile compensare chi perde (cioè passare a D, compensando 1) mantenendo un beneficio netto totale positivo pari alla distanza DB. </a:t>
            </a:r>
          </a:p>
          <a:p>
            <a:pPr eaLnBrk="1" hangingPunct="1">
              <a:spcBef>
                <a:spcPct val="0"/>
              </a:spcBef>
              <a:buFontTx/>
              <a:buNone/>
            </a:pPr>
            <a:endParaRPr lang="it-IT" altLang="en-US" sz="1800"/>
          </a:p>
          <a:p>
            <a:pPr eaLnBrk="1" hangingPunct="1">
              <a:spcBef>
                <a:spcPct val="0"/>
              </a:spcBef>
              <a:buFontTx/>
              <a:buNone/>
            </a:pPr>
            <a:r>
              <a:rPr lang="it-IT" altLang="en-US" sz="1800"/>
              <a:t>Conclusione: A è preferita a B, e viceversa → paradosso!</a:t>
            </a:r>
          </a:p>
          <a:p>
            <a:pPr eaLnBrk="1" hangingPunct="1">
              <a:spcBef>
                <a:spcPct val="0"/>
              </a:spcBef>
              <a:buFontTx/>
              <a:buNone/>
            </a:pPr>
            <a:endParaRPr lang="it-IT" altLang="en-US" sz="1800"/>
          </a:p>
        </p:txBody>
      </p:sp>
      <p:sp>
        <p:nvSpPr>
          <p:cNvPr id="47119" name="Text Box 15"/>
          <p:cNvSpPr txBox="1">
            <a:spLocks noChangeArrowheads="1"/>
          </p:cNvSpPr>
          <p:nvPr/>
        </p:nvSpPr>
        <p:spPr bwMode="auto">
          <a:xfrm>
            <a:off x="179388" y="1125538"/>
            <a:ext cx="4333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U</a:t>
            </a:r>
            <a:r>
              <a:rPr lang="it-IT" altLang="en-US" sz="1800" baseline="-25000"/>
              <a:t>2</a:t>
            </a:r>
          </a:p>
        </p:txBody>
      </p:sp>
      <p:sp>
        <p:nvSpPr>
          <p:cNvPr id="47120" name="Text Box 16"/>
          <p:cNvSpPr txBox="1">
            <a:spLocks noChangeArrowheads="1"/>
          </p:cNvSpPr>
          <p:nvPr/>
        </p:nvSpPr>
        <p:spPr bwMode="auto">
          <a:xfrm>
            <a:off x="6156325" y="6021388"/>
            <a:ext cx="4333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U</a:t>
            </a:r>
            <a:r>
              <a:rPr lang="it-IT" altLang="en-US" sz="1800" baseline="-25000"/>
              <a:t>1</a:t>
            </a:r>
          </a:p>
        </p:txBody>
      </p:sp>
      <p:sp>
        <p:nvSpPr>
          <p:cNvPr id="47121" name="Text Box 17"/>
          <p:cNvSpPr txBox="1">
            <a:spLocks noChangeArrowheads="1"/>
          </p:cNvSpPr>
          <p:nvPr/>
        </p:nvSpPr>
        <p:spPr bwMode="auto">
          <a:xfrm>
            <a:off x="6732588" y="4652963"/>
            <a:ext cx="74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FUP</a:t>
            </a:r>
            <a:r>
              <a:rPr lang="it-IT" altLang="en-US" sz="1800" baseline="-25000"/>
              <a:t>A</a:t>
            </a:r>
          </a:p>
        </p:txBody>
      </p:sp>
      <p:sp>
        <p:nvSpPr>
          <p:cNvPr id="47122" name="Text Box 18"/>
          <p:cNvSpPr txBox="1">
            <a:spLocks noChangeArrowheads="1"/>
          </p:cNvSpPr>
          <p:nvPr/>
        </p:nvSpPr>
        <p:spPr bwMode="auto">
          <a:xfrm>
            <a:off x="5940425" y="5300663"/>
            <a:ext cx="7429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FUP</a:t>
            </a:r>
            <a:r>
              <a:rPr lang="it-IT" altLang="en-US" sz="1800" baseline="-25000"/>
              <a:t>B</a:t>
            </a:r>
          </a:p>
        </p:txBody>
      </p:sp>
      <p:sp>
        <p:nvSpPr>
          <p:cNvPr id="47123" name="Rectangle 19"/>
          <p:cNvSpPr>
            <a:spLocks noChangeArrowheads="1"/>
          </p:cNvSpPr>
          <p:nvPr/>
        </p:nvSpPr>
        <p:spPr bwMode="auto">
          <a:xfrm>
            <a:off x="611188" y="4508500"/>
            <a:ext cx="4032250" cy="1657350"/>
          </a:xfrm>
          <a:prstGeom prst="rect">
            <a:avLst/>
          </a:prstGeom>
          <a:noFill/>
          <a:ln w="9525" cap="rnd">
            <a:solidFill>
              <a:schemeClr val="tx1"/>
            </a:solidFill>
            <a:prstDash val="sysDot"/>
            <a:miter lim="800000"/>
            <a:headEnd/>
            <a:tailEnd/>
          </a:ln>
          <a:effectLst/>
          <a:extLst>
            <a:ext uri="{909E8E84-426E-40DD-AFC4-6F175D3DCCD1}">
              <a14:hiddenFill xmlns:a14="http://schemas.microsoft.com/office/drawing/2010/main">
                <a:solidFill>
                  <a:schemeClr val="tx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47124" name="Line 20"/>
          <p:cNvSpPr>
            <a:spLocks noChangeShapeType="1"/>
          </p:cNvSpPr>
          <p:nvPr/>
        </p:nvSpPr>
        <p:spPr bwMode="auto">
          <a:xfrm>
            <a:off x="1476375" y="3357563"/>
            <a:ext cx="0" cy="2808287"/>
          </a:xfrm>
          <a:prstGeom prst="line">
            <a:avLst/>
          </a:prstGeom>
          <a:noFill/>
          <a:ln w="9525" cap="rnd">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p>
        </p:txBody>
      </p:sp>
      <p:sp>
        <p:nvSpPr>
          <p:cNvPr id="47125" name="Text Box 21"/>
          <p:cNvSpPr txBox="1">
            <a:spLocks noChangeArrowheads="1"/>
          </p:cNvSpPr>
          <p:nvPr/>
        </p:nvSpPr>
        <p:spPr bwMode="auto">
          <a:xfrm>
            <a:off x="4572000" y="4221163"/>
            <a:ext cx="3492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it-IT" altLang="en-US" sz="1800"/>
              <a:t>D</a:t>
            </a:r>
          </a:p>
        </p:txBody>
      </p:sp>
      <p:sp>
        <p:nvSpPr>
          <p:cNvPr id="47126" name="Oval 22"/>
          <p:cNvSpPr>
            <a:spLocks noChangeArrowheads="1"/>
          </p:cNvSpPr>
          <p:nvPr/>
        </p:nvSpPr>
        <p:spPr bwMode="auto">
          <a:xfrm>
            <a:off x="4572000" y="4508500"/>
            <a:ext cx="71438" cy="73025"/>
          </a:xfrm>
          <a:prstGeom prst="ellipse">
            <a:avLst/>
          </a:prstGeom>
          <a:solidFill>
            <a:schemeClr val="tx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28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7118">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712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71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712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47118">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711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23" grpId="0" animBg="1"/>
      <p:bldP spid="47125" grpId="0"/>
      <p:bldP spid="4712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23850" y="188913"/>
            <a:ext cx="8229600" cy="503237"/>
          </a:xfrm>
        </p:spPr>
        <p:txBody>
          <a:bodyPr/>
          <a:lstStyle/>
          <a:p>
            <a:pPr eaLnBrk="1" hangingPunct="1"/>
            <a:r>
              <a:rPr lang="it-IT" altLang="en-US" sz="3200"/>
              <a:t>L’efficienza come regola di giustizia</a:t>
            </a:r>
          </a:p>
        </p:txBody>
      </p:sp>
      <p:sp>
        <p:nvSpPr>
          <p:cNvPr id="57347" name="Rectangle 3"/>
          <p:cNvSpPr>
            <a:spLocks noGrp="1" noChangeArrowheads="1"/>
          </p:cNvSpPr>
          <p:nvPr>
            <p:ph type="body" idx="1"/>
          </p:nvPr>
        </p:nvSpPr>
        <p:spPr>
          <a:xfrm>
            <a:off x="0" y="980728"/>
            <a:ext cx="9144000" cy="5256584"/>
          </a:xfrm>
        </p:spPr>
        <p:txBody>
          <a:bodyPr/>
          <a:lstStyle/>
          <a:p>
            <a:pPr eaLnBrk="1" hangingPunct="1">
              <a:lnSpc>
                <a:spcPct val="90000"/>
              </a:lnSpc>
            </a:pPr>
            <a:r>
              <a:rPr lang="it-IT" altLang="en-US" sz="2000" dirty="0"/>
              <a:t>La tradizionale obiezione alla AED è che essa sarebbe priva di fondamento etico ed ignorerebbe qualsiasi considerazione di giustizia.</a:t>
            </a:r>
          </a:p>
          <a:p>
            <a:pPr eaLnBrk="1" hangingPunct="1">
              <a:lnSpc>
                <a:spcPct val="90000"/>
              </a:lnSpc>
            </a:pPr>
            <a:r>
              <a:rPr lang="it-IT" altLang="en-US" sz="2000" dirty="0"/>
              <a:t>Secondo il leader della scuola di Chicago, Richard Posner, il criterio HK enfatizza l’autonomia individuale espressa attraverso la capacità di esprimere il proprio consenso.</a:t>
            </a:r>
          </a:p>
          <a:p>
            <a:pPr eaLnBrk="1" hangingPunct="1">
              <a:lnSpc>
                <a:spcPct val="90000"/>
              </a:lnSpc>
            </a:pPr>
            <a:r>
              <a:rPr lang="it-IT" altLang="en-US" sz="2000" dirty="0" err="1"/>
              <a:t>ll</a:t>
            </a:r>
            <a:r>
              <a:rPr lang="it-IT" altLang="en-US" sz="2000" dirty="0"/>
              <a:t> criterio HK avrebbe infatti un fondamento etico proprio nel </a:t>
            </a:r>
            <a:r>
              <a:rPr lang="it-IT" altLang="en-US" sz="2000" u="sng" dirty="0"/>
              <a:t>principio del consenso</a:t>
            </a:r>
            <a:r>
              <a:rPr lang="it-IT" altLang="en-US" sz="2000" dirty="0"/>
              <a:t>: gli individui accettano la regola di massimizzazione della ricchezza perché credono di poterne beneficiare nel lungo periodo, dato che un sistema improntato all’efficienza alla lunga premia tutti.</a:t>
            </a:r>
          </a:p>
          <a:p>
            <a:pPr eaLnBrk="1" hangingPunct="1">
              <a:lnSpc>
                <a:spcPct val="90000"/>
              </a:lnSpc>
            </a:pPr>
            <a:r>
              <a:rPr lang="it-IT" altLang="en-US" sz="2000" dirty="0"/>
              <a:t>Inoltre, rispetto al </a:t>
            </a:r>
            <a:r>
              <a:rPr lang="it-IT" altLang="en-US" sz="2000" u="sng" dirty="0"/>
              <a:t>principio utilitarista classico</a:t>
            </a:r>
            <a:r>
              <a:rPr lang="it-IT" altLang="en-US" sz="2000" dirty="0"/>
              <a:t> (cioè la massimizzazione dell’utilità totale), Posner ritiene il criterio HK più rispettoso della libertà individuale perché l’idea di compensazione potenziale richiama, almeno implicitamente, la possibilità di scambio volontario (chi guadagna potrebbe “acquistare” il consenso di chi perde).</a:t>
            </a:r>
          </a:p>
          <a:p>
            <a:pPr eaLnBrk="1" hangingPunct="1">
              <a:lnSpc>
                <a:spcPct val="90000"/>
              </a:lnSpc>
            </a:pPr>
            <a:r>
              <a:rPr lang="it-IT" altLang="en-US" sz="2000" dirty="0"/>
              <a:t>L’approccio di Posner è noto anche come </a:t>
            </a:r>
            <a:r>
              <a:rPr lang="it-IT" altLang="en-US" sz="2000" i="1" dirty="0" err="1"/>
              <a:t>legal</a:t>
            </a:r>
            <a:r>
              <a:rPr lang="it-IT" altLang="en-US" sz="2000" i="1" dirty="0"/>
              <a:t> </a:t>
            </a:r>
            <a:r>
              <a:rPr lang="it-IT" altLang="en-US" sz="2000" i="1" dirty="0" err="1"/>
              <a:t>pragmatism</a:t>
            </a:r>
            <a:r>
              <a:rPr lang="it-IT" altLang="en-US" sz="2000" dirty="0"/>
              <a:t>. La legge non segue principi universali (come p.e. quello implicito nel criterio paretiano), ma deve essere strumento flessibile per adattarsi alle diverse situazioni (come appunto il più «generico» principio HK).</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9552" y="27432"/>
            <a:ext cx="8229600" cy="633412"/>
          </a:xfrm>
        </p:spPr>
        <p:txBody>
          <a:bodyPr/>
          <a:lstStyle/>
          <a:p>
            <a:pPr eaLnBrk="1" hangingPunct="1"/>
            <a:r>
              <a:rPr lang="it-IT" altLang="en-US" dirty="0"/>
              <a:t>Le diverse nozioni di giustizia</a:t>
            </a:r>
          </a:p>
        </p:txBody>
      </p:sp>
      <p:sp>
        <p:nvSpPr>
          <p:cNvPr id="59395" name="Rectangle 3"/>
          <p:cNvSpPr>
            <a:spLocks noGrp="1" noChangeArrowheads="1"/>
          </p:cNvSpPr>
          <p:nvPr>
            <p:ph type="body" idx="1"/>
          </p:nvPr>
        </p:nvSpPr>
        <p:spPr>
          <a:xfrm>
            <a:off x="0" y="836712"/>
            <a:ext cx="9144000" cy="5040560"/>
          </a:xfrm>
        </p:spPr>
        <p:txBody>
          <a:bodyPr/>
          <a:lstStyle/>
          <a:p>
            <a:pPr eaLnBrk="1" hangingPunct="1">
              <a:lnSpc>
                <a:spcPct val="90000"/>
              </a:lnSpc>
            </a:pPr>
            <a:r>
              <a:rPr lang="it-IT" altLang="en-US" sz="2000" dirty="0"/>
              <a:t>Le norme giuridiche sono in realtà basate su uno o più concetti di giustizia. </a:t>
            </a:r>
          </a:p>
          <a:p>
            <a:pPr marL="0" indent="0" eaLnBrk="1" hangingPunct="1">
              <a:lnSpc>
                <a:spcPct val="90000"/>
              </a:lnSpc>
              <a:buNone/>
            </a:pPr>
            <a:r>
              <a:rPr lang="it-IT" altLang="en-US" sz="2000" dirty="0"/>
              <a:t>Esistono varie nozioni di giustizia. Le più note sono:</a:t>
            </a:r>
          </a:p>
          <a:p>
            <a:pPr eaLnBrk="1" hangingPunct="1">
              <a:lnSpc>
                <a:spcPct val="90000"/>
              </a:lnSpc>
            </a:pPr>
            <a:r>
              <a:rPr lang="it-IT" altLang="en-US" sz="2000" b="1" dirty="0"/>
              <a:t>Giustizia distributiva</a:t>
            </a:r>
            <a:r>
              <a:rPr lang="it-IT" altLang="en-US" sz="2000" dirty="0"/>
              <a:t>: riguarda ciò che viene considerato socialmente giusto per quanto attiene alla ripartizione dei beni di una società.</a:t>
            </a:r>
          </a:p>
          <a:p>
            <a:pPr eaLnBrk="1" hangingPunct="1">
              <a:lnSpc>
                <a:spcPct val="90000"/>
              </a:lnSpc>
            </a:pPr>
            <a:r>
              <a:rPr lang="it-IT" altLang="en-US" sz="2000" b="1" dirty="0"/>
              <a:t>Giustizia correttiva:  </a:t>
            </a:r>
            <a:r>
              <a:rPr lang="it-IT" altLang="en-US" sz="2000" dirty="0"/>
              <a:t>l’obiettivo della giustizia correttiva è punire il danneggiante. Compito della giustizia correttiva è di pareggiare i vantaggi e gli svantaggi nei rapporti contrattuali tra gli uomini.</a:t>
            </a:r>
          </a:p>
          <a:p>
            <a:pPr eaLnBrk="1" hangingPunct="1">
              <a:lnSpc>
                <a:spcPct val="90000"/>
              </a:lnSpc>
            </a:pPr>
            <a:r>
              <a:rPr lang="it-IT" altLang="en-US" sz="2000" b="1" dirty="0"/>
              <a:t>Giustizia retributiva</a:t>
            </a:r>
            <a:r>
              <a:rPr lang="it-IT" altLang="en-US" sz="2000" dirty="0"/>
              <a:t>: teoria della giustizia che ritiene che la pena, se proporzionata, è una risposta moralmente accettabile  alla criminalità. Il principio “lasciate che la punizione sia la misura del crimine” afferma che la gravità della sanzione deve essere proporzionata alla gravità dell’infrazione.</a:t>
            </a:r>
          </a:p>
          <a:p>
            <a:pPr eaLnBrk="1" hangingPunct="1">
              <a:lnSpc>
                <a:spcPct val="90000"/>
              </a:lnSpc>
            </a:pPr>
            <a:r>
              <a:rPr lang="it-IT" altLang="en-US" sz="2000" dirty="0"/>
              <a:t>Tutte le nozioni di giustizia violano </a:t>
            </a:r>
            <a:r>
              <a:rPr lang="it-IT" altLang="en-US" sz="2000" u="sng" dirty="0"/>
              <a:t>entrambe</a:t>
            </a:r>
            <a:r>
              <a:rPr lang="it-IT" altLang="en-US" sz="2000" dirty="0"/>
              <a:t> le premesse welfarista e </a:t>
            </a:r>
            <a:r>
              <a:rPr lang="it-IT" altLang="en-US" sz="2000" dirty="0" err="1"/>
              <a:t>consequenzialista</a:t>
            </a:r>
            <a:r>
              <a:rPr lang="it-IT" altLang="en-US" sz="2000" dirty="0"/>
              <a:t>. Hanno infatti la proprietà di </a:t>
            </a:r>
            <a:r>
              <a:rPr lang="it-IT" altLang="en-US" sz="2000" u="sng" dirty="0"/>
              <a:t>non</a:t>
            </a:r>
            <a:r>
              <a:rPr lang="it-IT" altLang="en-US" sz="2000" dirty="0"/>
              <a:t> essere definite in termini di benessere degli individui e di essere </a:t>
            </a:r>
            <a:r>
              <a:rPr lang="it-IT" altLang="en-US" sz="2000" u="sng" dirty="0"/>
              <a:t>indipendenti</a:t>
            </a:r>
            <a:r>
              <a:rPr lang="it-IT" altLang="en-US" sz="2000" dirty="0"/>
              <a:t> dalle conseguenze del loro uso. Esse inoltre dovrebbe essere concetti universali, indipendenti dal giudizio dei singoli individui.</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381000" y="304800"/>
            <a:ext cx="8229600" cy="633413"/>
          </a:xfrm>
        </p:spPr>
        <p:txBody>
          <a:bodyPr/>
          <a:lstStyle/>
          <a:p>
            <a:pPr eaLnBrk="1" hangingPunct="1"/>
            <a:r>
              <a:rPr lang="it-IT" altLang="en-US" sz="3200" dirty="0"/>
              <a:t>Le critiche di Posner alle nozioni di giustizia</a:t>
            </a:r>
          </a:p>
        </p:txBody>
      </p:sp>
      <p:sp>
        <p:nvSpPr>
          <p:cNvPr id="61443" name="Rectangle 3"/>
          <p:cNvSpPr>
            <a:spLocks noGrp="1" noChangeArrowheads="1"/>
          </p:cNvSpPr>
          <p:nvPr>
            <p:ph type="body" idx="1"/>
          </p:nvPr>
        </p:nvSpPr>
        <p:spPr>
          <a:xfrm>
            <a:off x="179512" y="1052736"/>
            <a:ext cx="8785225" cy="5090120"/>
          </a:xfrm>
        </p:spPr>
        <p:txBody>
          <a:bodyPr/>
          <a:lstStyle/>
          <a:p>
            <a:pPr eaLnBrk="1" hangingPunct="1"/>
            <a:r>
              <a:rPr lang="it-IT" altLang="en-US" sz="2400" dirty="0"/>
              <a:t>Se anche si segue una nozione di giustizia, ci si aspetta comunque che essa promuova il benessere sociale (</a:t>
            </a:r>
            <a:r>
              <a:rPr lang="it-IT" altLang="en-US" sz="2400" u="sng" dirty="0"/>
              <a:t>visione funzionale</a:t>
            </a:r>
            <a:r>
              <a:rPr lang="it-IT" altLang="en-US" sz="2400" dirty="0"/>
              <a:t> della giustizia). </a:t>
            </a:r>
          </a:p>
          <a:p>
            <a:pPr eaLnBrk="1" hangingPunct="1"/>
            <a:r>
              <a:rPr lang="it-IT" altLang="en-US" sz="2400" dirty="0"/>
              <a:t>Ma perseguire il benessere sociale senza basarsi </a:t>
            </a:r>
            <a:r>
              <a:rPr lang="it-IT" altLang="en-US" sz="2400" i="1" dirty="0"/>
              <a:t>esclusivamente</a:t>
            </a:r>
            <a:r>
              <a:rPr lang="it-IT" altLang="en-US" sz="2400" dirty="0"/>
              <a:t> sul benessere degli individui (cioè senza adottare la premessa welfarista, per seguire una nozione di giustizia) può condurre ad un esito paradossale, in cui tutti gli individui </a:t>
            </a:r>
            <a:r>
              <a:rPr lang="it-IT" altLang="en-US" sz="2400" u="sng" dirty="0"/>
              <a:t>peggiorano</a:t>
            </a:r>
            <a:r>
              <a:rPr lang="it-IT" altLang="en-US" sz="2400" dirty="0"/>
              <a:t> rispetto alla situazione iniziale.</a:t>
            </a:r>
          </a:p>
          <a:p>
            <a:pPr lvl="1" eaLnBrk="1" hangingPunct="1"/>
            <a:r>
              <a:rPr lang="it-IT" altLang="en-US" sz="2000" dirty="0"/>
              <a:t>Esempio: punto interno alla FUP ma più «equo» v. punto sulla FUP</a:t>
            </a:r>
          </a:p>
          <a:p>
            <a:pPr eaLnBrk="1" hangingPunct="1"/>
            <a:r>
              <a:rPr lang="it-IT" altLang="en-US" sz="2400" dirty="0"/>
              <a:t>Le regole giuridiche dovrebbero sempre rispettare il criterio dell’</a:t>
            </a:r>
            <a:r>
              <a:rPr lang="it-IT" altLang="en-US" sz="2400" u="sng" dirty="0"/>
              <a:t>unanimità</a:t>
            </a:r>
            <a:r>
              <a:rPr lang="it-IT" altLang="en-US" sz="2400" dirty="0"/>
              <a:t> (= il criterio paretiano, sia pure in formato HK). Ma allora esse devono basarsi esclusivamente sul benessere degli individui.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4"/>
          <p:cNvSpPr>
            <a:spLocks noGrp="1" noChangeArrowheads="1"/>
          </p:cNvSpPr>
          <p:nvPr>
            <p:ph type="title"/>
          </p:nvPr>
        </p:nvSpPr>
        <p:spPr>
          <a:xfrm>
            <a:off x="468313" y="188913"/>
            <a:ext cx="8229600" cy="633412"/>
          </a:xfrm>
        </p:spPr>
        <p:txBody>
          <a:bodyPr/>
          <a:lstStyle/>
          <a:p>
            <a:pPr eaLnBrk="1" hangingPunct="1"/>
            <a:r>
              <a:rPr lang="it-IT" altLang="en-US" sz="3200" dirty="0"/>
              <a:t>Che cosa è AED?</a:t>
            </a:r>
          </a:p>
        </p:txBody>
      </p:sp>
      <p:sp>
        <p:nvSpPr>
          <p:cNvPr id="8195" name="Rectangle 5"/>
          <p:cNvSpPr>
            <a:spLocks noGrp="1" noChangeArrowheads="1"/>
          </p:cNvSpPr>
          <p:nvPr>
            <p:ph type="body" idx="1"/>
          </p:nvPr>
        </p:nvSpPr>
        <p:spPr>
          <a:xfrm>
            <a:off x="0" y="833070"/>
            <a:ext cx="9144000" cy="5805264"/>
          </a:xfrm>
        </p:spPr>
        <p:txBody>
          <a:bodyPr/>
          <a:lstStyle/>
          <a:p>
            <a:pPr eaLnBrk="1" hangingPunct="1">
              <a:lnSpc>
                <a:spcPct val="90000"/>
              </a:lnSpc>
            </a:pPr>
            <a:r>
              <a:rPr lang="it-IT" altLang="en-US" sz="2400" dirty="0"/>
              <a:t>AED è l’applicazione degli strumenti dell’analisi economica allo studio dei concetti giuridici.</a:t>
            </a:r>
          </a:p>
          <a:p>
            <a:pPr eaLnBrk="1" hangingPunct="1">
              <a:lnSpc>
                <a:spcPct val="90000"/>
              </a:lnSpc>
            </a:pPr>
            <a:r>
              <a:rPr lang="it-IT" altLang="en-US" sz="2400" dirty="0"/>
              <a:t>A cosa serve AED? Serve a valutare l’effetto sulla società di qualsiasi regola giuridica o scelta istituzionale.</a:t>
            </a:r>
          </a:p>
          <a:p>
            <a:pPr eaLnBrk="1" hangingPunct="1">
              <a:lnSpc>
                <a:spcPct val="90000"/>
              </a:lnSpc>
            </a:pPr>
            <a:r>
              <a:rPr lang="it-IT" altLang="en-US" sz="2400" dirty="0"/>
              <a:t>Definizione di economia: la disciplina che i) studia le scelte degli agenti economici sotto il vincolo delle date istituzioni e ii) studia le istituzioni al fine di massimizzare il benessere sociale.</a:t>
            </a:r>
            <a:r>
              <a:rPr lang="it-IT" altLang="en-US" sz="2000" dirty="0"/>
              <a:t> </a:t>
            </a:r>
          </a:p>
          <a:p>
            <a:pPr eaLnBrk="1" hangingPunct="1">
              <a:lnSpc>
                <a:spcPct val="90000"/>
              </a:lnSpc>
            </a:pPr>
            <a:r>
              <a:rPr lang="it-IT" altLang="en-US" sz="2400" dirty="0"/>
              <a:t>Il punto di vista dell’economista rispetto al diritto:</a:t>
            </a:r>
          </a:p>
          <a:p>
            <a:pPr lvl="1" eaLnBrk="1" hangingPunct="1">
              <a:lnSpc>
                <a:spcPct val="90000"/>
              </a:lnSpc>
            </a:pPr>
            <a:r>
              <a:rPr lang="it-IT" altLang="en-US" dirty="0"/>
              <a:t>Gli agenti economici non scambiano beni, ma diritti. </a:t>
            </a:r>
          </a:p>
          <a:p>
            <a:pPr lvl="1" eaLnBrk="1" hangingPunct="1">
              <a:lnSpc>
                <a:spcPct val="90000"/>
              </a:lnSpc>
            </a:pPr>
            <a:r>
              <a:rPr lang="it-IT" altLang="en-US" dirty="0"/>
              <a:t>Gli istituti giuridici sono genericamente intercambiabili perché tutti confrontabili in base ai loro effetti sulla sfera patrimoniale degli agenti economici (c.d. monetizzazione del diritto);</a:t>
            </a:r>
          </a:p>
          <a:p>
            <a:pPr lvl="1" eaLnBrk="1" hangingPunct="1">
              <a:lnSpc>
                <a:spcPct val="90000"/>
              </a:lnSpc>
            </a:pPr>
            <a:r>
              <a:rPr lang="it-IT" altLang="en-US" dirty="0"/>
              <a:t>Il diritto non è altro che un sistema di incentivi al comportamento individuale: esso crea un sistema di </a:t>
            </a:r>
            <a:r>
              <a:rPr lang="it-IT" altLang="en-US" u="sng" dirty="0"/>
              <a:t>prezzi impliciti</a:t>
            </a:r>
            <a:r>
              <a:rPr lang="it-IT" altLang="en-US" dirty="0"/>
              <a:t> per ciascuna scelta degli agenti economici.</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8C00AE9-B955-4270-838B-F124B512250A}"/>
              </a:ext>
            </a:extLst>
          </p:cNvPr>
          <p:cNvSpPr>
            <a:spLocks noGrp="1"/>
          </p:cNvSpPr>
          <p:nvPr>
            <p:ph type="title"/>
          </p:nvPr>
        </p:nvSpPr>
        <p:spPr/>
        <p:txBody>
          <a:bodyPr/>
          <a:lstStyle/>
          <a:p>
            <a:r>
              <a:rPr lang="it-IT" dirty="0"/>
              <a:t>Una preferenza per la giustizia?</a:t>
            </a:r>
          </a:p>
        </p:txBody>
      </p:sp>
      <p:sp>
        <p:nvSpPr>
          <p:cNvPr id="3" name="Segnaposto contenuto 2">
            <a:extLst>
              <a:ext uri="{FF2B5EF4-FFF2-40B4-BE49-F238E27FC236}">
                <a16:creationId xmlns:a16="http://schemas.microsoft.com/office/drawing/2014/main" id="{C444BB16-D741-47FB-8BEA-485F6BA6416F}"/>
              </a:ext>
            </a:extLst>
          </p:cNvPr>
          <p:cNvSpPr>
            <a:spLocks noGrp="1"/>
          </p:cNvSpPr>
          <p:nvPr>
            <p:ph idx="1"/>
          </p:nvPr>
        </p:nvSpPr>
        <p:spPr>
          <a:xfrm>
            <a:off x="251520" y="1052736"/>
            <a:ext cx="8784976" cy="5073427"/>
          </a:xfrm>
        </p:spPr>
        <p:txBody>
          <a:bodyPr/>
          <a:lstStyle/>
          <a:p>
            <a:pPr eaLnBrk="1" hangingPunct="1"/>
            <a:r>
              <a:rPr lang="it-IT" altLang="en-US" dirty="0"/>
              <a:t>Si potrebbe ipotizzare che gli individui abbiano una “preferenza” per una certa nozione di giustizia (il “gusto per l’equità”).</a:t>
            </a:r>
          </a:p>
          <a:p>
            <a:pPr eaLnBrk="1" hangingPunct="1"/>
            <a:r>
              <a:rPr lang="it-IT" altLang="en-US" dirty="0"/>
              <a:t>Quindi adottare quella specifica nozione promuove </a:t>
            </a:r>
            <a:r>
              <a:rPr lang="it-IT" altLang="en-US" i="1" dirty="0"/>
              <a:t>anche</a:t>
            </a:r>
            <a:r>
              <a:rPr lang="it-IT" altLang="en-US" dirty="0"/>
              <a:t> il loro benessere individuale. </a:t>
            </a:r>
          </a:p>
          <a:p>
            <a:pPr eaLnBrk="1" hangingPunct="1"/>
            <a:r>
              <a:rPr lang="it-IT" altLang="en-US" dirty="0"/>
              <a:t>Tuttavia per Posner questa di nuovo non è una soluzione valida.</a:t>
            </a:r>
          </a:p>
          <a:p>
            <a:pPr eaLnBrk="1" hangingPunct="1"/>
            <a:r>
              <a:rPr lang="it-IT" altLang="en-US" dirty="0"/>
              <a:t>Infatti le nozioni di giustizia devono, per definizione, </a:t>
            </a:r>
            <a:r>
              <a:rPr lang="it-IT" altLang="en-US" u="sng" dirty="0"/>
              <a:t>prescindere</a:t>
            </a:r>
            <a:r>
              <a:rPr lang="it-IT" altLang="en-US" dirty="0"/>
              <a:t> dal giudizio dei singoli individui (= non può essere «giusto» solo ciò che mi piace!).</a:t>
            </a:r>
          </a:p>
          <a:p>
            <a:endParaRPr lang="it-IT" dirty="0"/>
          </a:p>
        </p:txBody>
      </p:sp>
    </p:spTree>
    <p:extLst>
      <p:ext uri="{BB962C8B-B14F-4D97-AF65-F5344CB8AC3E}">
        <p14:creationId xmlns:p14="http://schemas.microsoft.com/office/powerpoint/2010/main" val="19247529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68313" y="0"/>
            <a:ext cx="8229600" cy="765175"/>
          </a:xfrm>
        </p:spPr>
        <p:txBody>
          <a:bodyPr/>
          <a:lstStyle/>
          <a:p>
            <a:pPr eaLnBrk="1" hangingPunct="1"/>
            <a:r>
              <a:rPr lang="it-IT" altLang="en-US" sz="3200" dirty="0"/>
              <a:t>Efficienza </a:t>
            </a:r>
            <a:r>
              <a:rPr lang="it-IT" altLang="en-US" sz="3200" i="1" dirty="0"/>
              <a:t>e</a:t>
            </a:r>
            <a:r>
              <a:rPr lang="it-IT" altLang="en-US" sz="3200" dirty="0"/>
              <a:t> equità?</a:t>
            </a:r>
          </a:p>
        </p:txBody>
      </p:sp>
      <p:sp>
        <p:nvSpPr>
          <p:cNvPr id="63491" name="Rectangle 3"/>
          <p:cNvSpPr>
            <a:spLocks noGrp="1" noChangeArrowheads="1"/>
          </p:cNvSpPr>
          <p:nvPr>
            <p:ph type="body" idx="1"/>
          </p:nvPr>
        </p:nvSpPr>
        <p:spPr>
          <a:xfrm>
            <a:off x="0" y="765175"/>
            <a:ext cx="9144000" cy="5832177"/>
          </a:xfrm>
        </p:spPr>
        <p:txBody>
          <a:bodyPr/>
          <a:lstStyle/>
          <a:p>
            <a:pPr eaLnBrk="1" hangingPunct="1">
              <a:lnSpc>
                <a:spcPct val="80000"/>
              </a:lnSpc>
            </a:pPr>
            <a:r>
              <a:rPr lang="it-IT" altLang="en-US" sz="2000" dirty="0"/>
              <a:t>Sempre riguardo all’</a:t>
            </a:r>
            <a:r>
              <a:rPr lang="it-IT" altLang="en-US" sz="2000" u="sng" dirty="0"/>
              <a:t>equità</a:t>
            </a:r>
            <a:r>
              <a:rPr lang="it-IT" altLang="en-US" sz="2000" dirty="0"/>
              <a:t>, un’ulteriore domanda è: spetta al diritto perseguire </a:t>
            </a:r>
            <a:r>
              <a:rPr lang="it-IT" altLang="en-US" sz="2000" i="1" dirty="0"/>
              <a:t>anche</a:t>
            </a:r>
            <a:r>
              <a:rPr lang="it-IT" altLang="en-US" sz="2000" dirty="0"/>
              <a:t> fini di equità oppure esso deve limitarsi all’efficienza? </a:t>
            </a:r>
          </a:p>
          <a:p>
            <a:pPr eaLnBrk="1" hangingPunct="1">
              <a:lnSpc>
                <a:spcPct val="80000"/>
              </a:lnSpc>
            </a:pPr>
            <a:r>
              <a:rPr lang="it-IT" altLang="en-US" sz="2000" dirty="0"/>
              <a:t>Il problema si pone in particolare perché l’altro possibile strumento redistributivo da utilizzare per perseguire l’equità, cioè il </a:t>
            </a:r>
            <a:r>
              <a:rPr lang="it-IT" altLang="en-US" sz="2000" u="sng" dirty="0"/>
              <a:t>sistema fiscale</a:t>
            </a:r>
            <a:r>
              <a:rPr lang="it-IT" altLang="en-US" sz="2000" dirty="0"/>
              <a:t>, è spesso inefficiente e distorsivo.</a:t>
            </a:r>
          </a:p>
          <a:p>
            <a:pPr eaLnBrk="1" hangingPunct="1">
              <a:lnSpc>
                <a:spcPct val="80000"/>
              </a:lnSpc>
            </a:pPr>
            <a:r>
              <a:rPr lang="it-IT" altLang="en-US" sz="2000" dirty="0"/>
              <a:t>Si potrebbero quindi usare le regole giuridiche per redistribuire la ricchezza e quindi perseguire tramite esse anche un obiettivo di equità, sacrificando se occorre quello di efficienza.</a:t>
            </a:r>
          </a:p>
          <a:p>
            <a:pPr lvl="1" eaLnBrk="1" hangingPunct="1">
              <a:lnSpc>
                <a:spcPct val="80000"/>
              </a:lnSpc>
            </a:pPr>
            <a:r>
              <a:rPr lang="it-IT" altLang="en-US" sz="1800" dirty="0"/>
              <a:t>Esempio: usare criteri di responsabilità oggettiva, invece che per colpa, in caso di danni da prodotto difettoso. Questo non per motivi di efficienza, ma per colpire chi ha maggiori capacità economiche (p.e. imprese) e favorire chi non le ha (p.e. consumatori “poveri”). </a:t>
            </a:r>
          </a:p>
          <a:p>
            <a:pPr eaLnBrk="1" hangingPunct="1">
              <a:lnSpc>
                <a:spcPct val="80000"/>
              </a:lnSpc>
            </a:pPr>
            <a:r>
              <a:rPr lang="it-IT" altLang="en-US" sz="2000" u="sng" dirty="0"/>
              <a:t>Obiezione di </a:t>
            </a:r>
            <a:r>
              <a:rPr lang="it-IT" altLang="en-US" sz="2000" u="sng" dirty="0" err="1"/>
              <a:t>Kaplow</a:t>
            </a:r>
            <a:r>
              <a:rPr lang="it-IT" altLang="en-US" sz="2000" u="sng" dirty="0"/>
              <a:t> &amp; </a:t>
            </a:r>
            <a:r>
              <a:rPr lang="it-IT" altLang="en-US" sz="2000" u="sng" dirty="0" err="1"/>
              <a:t>Shavell</a:t>
            </a:r>
            <a:r>
              <a:rPr lang="it-IT" altLang="en-US" sz="2000" dirty="0"/>
              <a:t>: il diritto non va mai usato a scopo redistributivo, neppure in presenza di un sistema fiscale inefficiente, perché altrimenti si determinerebbe un’ulteriore distorsione (c.d. </a:t>
            </a:r>
            <a:r>
              <a:rPr lang="it-IT" altLang="en-US" sz="2000" i="1" dirty="0"/>
              <a:t>double </a:t>
            </a:r>
            <a:r>
              <a:rPr lang="it-IT" altLang="en-US" sz="2000" i="1" dirty="0" err="1"/>
              <a:t>distortion</a:t>
            </a:r>
            <a:r>
              <a:rPr lang="it-IT" altLang="en-US" sz="2000" dirty="0"/>
              <a:t>).</a:t>
            </a:r>
          </a:p>
          <a:p>
            <a:pPr lvl="1" eaLnBrk="1" hangingPunct="1">
              <a:lnSpc>
                <a:spcPct val="80000"/>
              </a:lnSpc>
            </a:pPr>
            <a:r>
              <a:rPr lang="it-IT" altLang="en-US" sz="1800" dirty="0"/>
              <a:t>Nell’esempio, la responsabilità oggettiva creerebbe incentivi distorti in presenza di c.d. precauzione bilaterale ed aumenterebbe il numero di cause civili.</a:t>
            </a:r>
          </a:p>
          <a:p>
            <a:pPr eaLnBrk="1" hangingPunct="1">
              <a:lnSpc>
                <a:spcPct val="80000"/>
              </a:lnSpc>
            </a:pPr>
            <a:r>
              <a:rPr lang="it-IT" altLang="en-US" sz="2000" dirty="0"/>
              <a:t>Il sistema legale è uno strumento redistributivo molto più inefficiente da utilizzare di quello fiscale. </a:t>
            </a:r>
          </a:p>
          <a:p>
            <a:pPr eaLnBrk="1" hangingPunct="1">
              <a:lnSpc>
                <a:spcPct val="80000"/>
              </a:lnSpc>
            </a:pPr>
            <a:r>
              <a:rPr lang="it-IT" altLang="en-US" sz="2000" dirty="0"/>
              <a:t>Quindi per K&amp;S l’equità va perseguita solo con il sistema fiscale, pur se distorsivo, mentre il diritto va utilizzato soltanto a scopi di efficienza. Mai usare la legge come sostituto delle tasse!</a:t>
            </a:r>
          </a:p>
          <a:p>
            <a:pPr eaLnBrk="1" hangingPunct="1">
              <a:lnSpc>
                <a:spcPct val="80000"/>
              </a:lnSpc>
            </a:pPr>
            <a:endParaRPr lang="it-IT" altLang="en-US" sz="2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68313" y="188913"/>
            <a:ext cx="8229600" cy="633412"/>
          </a:xfrm>
        </p:spPr>
        <p:txBody>
          <a:bodyPr/>
          <a:lstStyle/>
          <a:p>
            <a:pPr eaLnBrk="1" hangingPunct="1"/>
            <a:r>
              <a:rPr lang="it-IT" altLang="en-US" sz="3200"/>
              <a:t>L’indeterminatezza della AED</a:t>
            </a:r>
          </a:p>
        </p:txBody>
      </p:sp>
      <p:sp>
        <p:nvSpPr>
          <p:cNvPr id="67587" name="Rectangle 3"/>
          <p:cNvSpPr>
            <a:spLocks noGrp="1" noChangeArrowheads="1"/>
          </p:cNvSpPr>
          <p:nvPr>
            <p:ph type="body" idx="1"/>
          </p:nvPr>
        </p:nvSpPr>
        <p:spPr>
          <a:xfrm>
            <a:off x="250825" y="908050"/>
            <a:ext cx="8713788" cy="5761038"/>
          </a:xfrm>
        </p:spPr>
        <p:txBody>
          <a:bodyPr/>
          <a:lstStyle/>
          <a:p>
            <a:pPr eaLnBrk="1" hangingPunct="1">
              <a:lnSpc>
                <a:spcPct val="90000"/>
              </a:lnSpc>
            </a:pPr>
            <a:r>
              <a:rPr lang="it-IT" altLang="en-US"/>
              <a:t>Un’altra critica mossa alla AED è che le sue prescrizioni sono quasi sempre indeterminate.</a:t>
            </a:r>
          </a:p>
          <a:p>
            <a:pPr eaLnBrk="1" hangingPunct="1">
              <a:lnSpc>
                <a:spcPct val="90000"/>
              </a:lnSpc>
            </a:pPr>
            <a:r>
              <a:rPr lang="it-IT" altLang="en-US"/>
              <a:t>Questo per tre motivi:</a:t>
            </a:r>
          </a:p>
          <a:p>
            <a:pPr lvl="1" eaLnBrk="1" hangingPunct="1">
              <a:lnSpc>
                <a:spcPct val="90000"/>
              </a:lnSpc>
            </a:pPr>
            <a:r>
              <a:rPr lang="it-IT" altLang="en-US"/>
              <a:t>Incapacità di prevedere gli effetti di una regola giuridica.</a:t>
            </a:r>
          </a:p>
          <a:p>
            <a:pPr lvl="1" eaLnBrk="1" hangingPunct="1">
              <a:lnSpc>
                <a:spcPct val="90000"/>
              </a:lnSpc>
            </a:pPr>
            <a:r>
              <a:rPr lang="it-IT" altLang="en-US"/>
              <a:t>Malleabilità della AED: il risultato dell’analisi dipende da quali variabili vengono considerate nel modello.</a:t>
            </a:r>
          </a:p>
          <a:p>
            <a:pPr lvl="1" eaLnBrk="1" hangingPunct="1">
              <a:lnSpc>
                <a:spcPct val="90000"/>
              </a:lnSpc>
            </a:pPr>
            <a:r>
              <a:rPr lang="it-IT" altLang="en-US"/>
              <a:t>Inesistenza di un metodo oggettivo per “pesare” gli interessi degli individui.</a:t>
            </a:r>
          </a:p>
          <a:p>
            <a:pPr eaLnBrk="1" hangingPunct="1">
              <a:lnSpc>
                <a:spcPct val="90000"/>
              </a:lnSpc>
            </a:pPr>
            <a:r>
              <a:rPr lang="it-IT" altLang="en-US"/>
              <a:t>Ma sono obiezioni deboli: </a:t>
            </a:r>
          </a:p>
          <a:p>
            <a:pPr lvl="1" eaLnBrk="1" hangingPunct="1">
              <a:lnSpc>
                <a:spcPct val="90000"/>
              </a:lnSpc>
            </a:pPr>
            <a:r>
              <a:rPr lang="it-IT" altLang="en-US"/>
              <a:t>Esistono metodi migliori di AED per prevedere gli effetti delle norme? </a:t>
            </a:r>
          </a:p>
          <a:p>
            <a:pPr lvl="1" eaLnBrk="1" hangingPunct="1">
              <a:lnSpc>
                <a:spcPct val="90000"/>
              </a:lnSpc>
            </a:pPr>
            <a:r>
              <a:rPr lang="it-IT" altLang="en-US"/>
              <a:t>La scelta delle variabili non è mai arbitraria.</a:t>
            </a:r>
          </a:p>
          <a:p>
            <a:pPr lvl="1" eaLnBrk="1" hangingPunct="1">
              <a:lnSpc>
                <a:spcPct val="90000"/>
              </a:lnSpc>
            </a:pPr>
            <a:r>
              <a:rPr lang="it-IT" altLang="en-US" u="sng"/>
              <a:t>Dato</a:t>
            </a:r>
            <a:r>
              <a:rPr lang="it-IT" altLang="en-US"/>
              <a:t> un modo di misurare il benessere sociale, AED ci dice quale effetto ha una certa politica.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457200" y="152400"/>
            <a:ext cx="8229600" cy="533400"/>
          </a:xfrm>
        </p:spPr>
        <p:txBody>
          <a:bodyPr/>
          <a:lstStyle/>
          <a:p>
            <a:pPr eaLnBrk="1" hangingPunct="1"/>
            <a:r>
              <a:rPr lang="it-IT" altLang="en-US"/>
              <a:t>Meritocrazia ed efficienza</a:t>
            </a:r>
          </a:p>
        </p:txBody>
      </p:sp>
      <p:sp>
        <p:nvSpPr>
          <p:cNvPr id="49155" name="Rectangle 3"/>
          <p:cNvSpPr>
            <a:spLocks noGrp="1" noChangeArrowheads="1"/>
          </p:cNvSpPr>
          <p:nvPr>
            <p:ph type="body" idx="1"/>
          </p:nvPr>
        </p:nvSpPr>
        <p:spPr>
          <a:xfrm>
            <a:off x="304800" y="685800"/>
            <a:ext cx="8686800" cy="6019800"/>
          </a:xfrm>
        </p:spPr>
        <p:txBody>
          <a:bodyPr/>
          <a:lstStyle/>
          <a:p>
            <a:pPr eaLnBrk="1" hangingPunct="1">
              <a:lnSpc>
                <a:spcPct val="90000"/>
              </a:lnSpc>
            </a:pPr>
            <a:r>
              <a:rPr lang="it-IT" altLang="en-US" sz="2000"/>
              <a:t>La c.d. </a:t>
            </a:r>
            <a:r>
              <a:rPr lang="it-IT" altLang="en-US" sz="2000" u="sng"/>
              <a:t>meritocrazia</a:t>
            </a:r>
            <a:r>
              <a:rPr lang="it-IT" altLang="en-US" sz="2000"/>
              <a:t> può essere intesa, oltre che come una regola organizzativa (= mettere i migliori nei posti di responsabilità), come una regola distributiva: il reddito va distribuito in base all’abilità, talento ed impegno di chi l’ha prodotto.</a:t>
            </a:r>
          </a:p>
          <a:p>
            <a:pPr lvl="1" eaLnBrk="1" hangingPunct="1">
              <a:lnSpc>
                <a:spcPct val="90000"/>
              </a:lnSpc>
            </a:pPr>
            <a:r>
              <a:rPr lang="it-IT" altLang="en-US" sz="1800"/>
              <a:t>Vedi G. Zanella, www.noisefromamerika.org/index.php/articoli/2032</a:t>
            </a:r>
          </a:p>
          <a:p>
            <a:pPr eaLnBrk="1" hangingPunct="1">
              <a:lnSpc>
                <a:spcPct val="90000"/>
              </a:lnSpc>
            </a:pPr>
            <a:r>
              <a:rPr lang="it-IT" altLang="en-US" sz="2000"/>
              <a:t>Il problema è che abilità, talento ed impegno sono spesso grandezze </a:t>
            </a:r>
            <a:r>
              <a:rPr lang="it-IT" altLang="en-US" sz="2000" u="sng"/>
              <a:t>inosservabili</a:t>
            </a:r>
            <a:r>
              <a:rPr lang="it-IT" altLang="en-US" sz="2000"/>
              <a:t>. Cioè che osserviamo è infatti solo il </a:t>
            </a:r>
            <a:r>
              <a:rPr lang="it-IT" altLang="en-US" sz="2000" u="sng"/>
              <a:t>risultato</a:t>
            </a:r>
            <a:r>
              <a:rPr lang="it-IT" altLang="en-US" sz="2000"/>
              <a:t>. </a:t>
            </a:r>
          </a:p>
          <a:p>
            <a:pPr eaLnBrk="1" hangingPunct="1">
              <a:lnSpc>
                <a:spcPct val="90000"/>
              </a:lnSpc>
            </a:pPr>
            <a:r>
              <a:rPr lang="it-IT" altLang="en-US" sz="2000"/>
              <a:t>Per esempio, ipotizzando che l’abilità sia innata: </a:t>
            </a:r>
          </a:p>
          <a:p>
            <a:pPr algn="ctr" eaLnBrk="1" hangingPunct="1">
              <a:lnSpc>
                <a:spcPct val="90000"/>
              </a:lnSpc>
              <a:buFontTx/>
              <a:buNone/>
            </a:pPr>
            <a:r>
              <a:rPr lang="it-IT" altLang="en-US" sz="2000" b="1"/>
              <a:t>risultato = abilità </a:t>
            </a:r>
            <a:r>
              <a:rPr lang="it-IT" altLang="en-US" sz="2000" b="1">
                <a:sym typeface="Symbol" panose="05050102010706020507" pitchFamily="18" charset="2"/>
              </a:rPr>
              <a:t></a:t>
            </a:r>
            <a:r>
              <a:rPr lang="it-IT" altLang="en-US" sz="2000" b="1"/>
              <a:t> impegno </a:t>
            </a:r>
            <a:r>
              <a:rPr lang="it-IT" altLang="en-US" sz="2000" b="1">
                <a:sym typeface="Symbol" panose="05050102010706020507" pitchFamily="18" charset="2"/>
              </a:rPr>
              <a:t></a:t>
            </a:r>
            <a:r>
              <a:rPr lang="it-IT" altLang="en-US" sz="2000" b="1"/>
              <a:t> altro</a:t>
            </a:r>
            <a:endParaRPr lang="it-IT" altLang="en-US" sz="2000"/>
          </a:p>
          <a:p>
            <a:pPr eaLnBrk="1" hangingPunct="1">
              <a:lnSpc>
                <a:spcPct val="90000"/>
              </a:lnSpc>
              <a:buFontTx/>
              <a:buNone/>
            </a:pPr>
            <a:r>
              <a:rPr lang="it-IT" altLang="en-US" sz="2000"/>
              <a:t>	dove “altro” significa fattori quali l’istruzione, la salute, i contatti sociali, il background familiare, ecc.</a:t>
            </a:r>
          </a:p>
          <a:p>
            <a:pPr eaLnBrk="1" hangingPunct="1">
              <a:lnSpc>
                <a:spcPct val="90000"/>
              </a:lnSpc>
            </a:pPr>
            <a:r>
              <a:rPr lang="it-IT" altLang="en-US" sz="2000"/>
              <a:t>La meritocrazia richiede in questo caso di premiare in base al risultato, ma senza sapere se questo dipende dall’abilità (innata), dall’impegno o dagli altri fattori. </a:t>
            </a:r>
          </a:p>
          <a:p>
            <a:pPr eaLnBrk="1" hangingPunct="1">
              <a:lnSpc>
                <a:spcPct val="90000"/>
              </a:lnSpc>
            </a:pPr>
            <a:r>
              <a:rPr lang="it-IT" altLang="en-US" sz="2000"/>
              <a:t>Dal punto di vista economico la giustificazione della meritocrazia è che vogliamo </a:t>
            </a:r>
            <a:r>
              <a:rPr lang="it-IT" altLang="en-US" sz="2000" u="sng"/>
              <a:t>incentivare l’impegno</a:t>
            </a:r>
            <a:r>
              <a:rPr lang="it-IT" altLang="en-US" sz="2000"/>
              <a:t>, ovvero la variabile frutto delle scelte individuali. Se l’impegno non fosse remunerato, nessuno sceglierebbe di impegnarsi, causando un risultato inefficiente.</a:t>
            </a:r>
          </a:p>
          <a:p>
            <a:pPr eaLnBrk="1" hangingPunct="1">
              <a:lnSpc>
                <a:spcPct val="90000"/>
              </a:lnSpc>
            </a:pPr>
            <a:r>
              <a:rPr lang="it-IT" altLang="en-US" sz="2000"/>
              <a:t>Quindi: meritocrazia non è altro che il criterio di premiare il risultato in modo da dare l’incentivo adeguato ad impegnarsi.</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it-IT" altLang="en-US"/>
              <a:t>Meritocrazia e giustizia</a:t>
            </a:r>
          </a:p>
        </p:txBody>
      </p:sp>
      <p:sp>
        <p:nvSpPr>
          <p:cNvPr id="51203" name="Rectangle 3"/>
          <p:cNvSpPr>
            <a:spLocks noGrp="1" noChangeArrowheads="1"/>
          </p:cNvSpPr>
          <p:nvPr>
            <p:ph type="body" idx="1"/>
          </p:nvPr>
        </p:nvSpPr>
        <p:spPr>
          <a:xfrm>
            <a:off x="152400" y="1066800"/>
            <a:ext cx="8839200" cy="5334000"/>
          </a:xfrm>
        </p:spPr>
        <p:txBody>
          <a:bodyPr/>
          <a:lstStyle/>
          <a:p>
            <a:pPr eaLnBrk="1" hangingPunct="1">
              <a:lnSpc>
                <a:spcPct val="90000"/>
              </a:lnSpc>
            </a:pPr>
            <a:r>
              <a:rPr lang="it-IT" altLang="en-US" sz="2400"/>
              <a:t>Quanto detto riguarda l’efficienza. Ma cosa dire riguardo alla giustizia?</a:t>
            </a:r>
          </a:p>
          <a:p>
            <a:pPr eaLnBrk="1" hangingPunct="1">
              <a:lnSpc>
                <a:spcPct val="90000"/>
              </a:lnSpc>
            </a:pPr>
            <a:r>
              <a:rPr lang="it-IT" altLang="en-US" sz="2400"/>
              <a:t>Meritocrazia infatti implica </a:t>
            </a:r>
            <a:r>
              <a:rPr lang="it-IT" altLang="en-US" sz="2400" u="sng"/>
              <a:t>disuguaglianza dei redditi</a:t>
            </a:r>
            <a:r>
              <a:rPr lang="it-IT" altLang="en-US" sz="2400"/>
              <a:t>; inoltre premiare in base al risultato potrebbe privilegiare chi ha avuto fortuna riguardo ad abilità ed “altro”, non chi si è davvero impegnato.</a:t>
            </a:r>
          </a:p>
          <a:p>
            <a:pPr eaLnBrk="1" hangingPunct="1">
              <a:lnSpc>
                <a:spcPct val="90000"/>
              </a:lnSpc>
            </a:pPr>
            <a:r>
              <a:rPr lang="it-IT" altLang="en-US" sz="2400"/>
              <a:t>Pensiamo a due casi estremi.</a:t>
            </a:r>
          </a:p>
          <a:p>
            <a:pPr eaLnBrk="1" hangingPunct="1">
              <a:lnSpc>
                <a:spcPct val="90000"/>
              </a:lnSpc>
            </a:pPr>
            <a:r>
              <a:rPr lang="it-IT" altLang="en-US" sz="2400"/>
              <a:t>Nel primo, </a:t>
            </a:r>
            <a:r>
              <a:rPr lang="it-IT" altLang="en-US" sz="2400" u="sng"/>
              <a:t>il risultato dipende dal solo impegno</a:t>
            </a:r>
            <a:r>
              <a:rPr lang="it-IT" altLang="en-US" sz="2400"/>
              <a:t>. Qui molti riterrebbero la meritocrazia giusta perché, se basta impegnarsi per ottenere il risultato, nessuno ha scuse per aver raggiunto un risultato, e quindi un reddito, basso.</a:t>
            </a:r>
          </a:p>
          <a:p>
            <a:pPr eaLnBrk="1" hangingPunct="1">
              <a:lnSpc>
                <a:spcPct val="90000"/>
              </a:lnSpc>
            </a:pPr>
            <a:r>
              <a:rPr lang="it-IT" altLang="en-US" sz="2400"/>
              <a:t>Nel secondo, </a:t>
            </a:r>
            <a:r>
              <a:rPr lang="it-IT" altLang="en-US" sz="2400" u="sng"/>
              <a:t>il risultato dipende solo dall’abilità</a:t>
            </a:r>
            <a:r>
              <a:rPr lang="it-IT" altLang="en-US" sz="2400"/>
              <a:t> (e/o solo da “altro”). Qui la meritocrazia può produrre un risultato che molti percepiscono come ingiusto in quanto frutto del caso.</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it-IT" altLang="en-US"/>
              <a:t>Il velo di ignoranza di Rawls</a:t>
            </a:r>
          </a:p>
        </p:txBody>
      </p:sp>
      <p:sp>
        <p:nvSpPr>
          <p:cNvPr id="53251" name="Rectangle 3"/>
          <p:cNvSpPr>
            <a:spLocks noGrp="1" noChangeArrowheads="1"/>
          </p:cNvSpPr>
          <p:nvPr>
            <p:ph type="body" idx="1"/>
          </p:nvPr>
        </p:nvSpPr>
        <p:spPr>
          <a:xfrm>
            <a:off x="304800" y="1066800"/>
            <a:ext cx="8534400" cy="5562600"/>
          </a:xfrm>
        </p:spPr>
        <p:txBody>
          <a:bodyPr/>
          <a:lstStyle/>
          <a:p>
            <a:pPr eaLnBrk="1" hangingPunct="1">
              <a:lnSpc>
                <a:spcPct val="90000"/>
              </a:lnSpc>
            </a:pPr>
            <a:r>
              <a:rPr lang="it-IT" altLang="en-US" sz="2100"/>
              <a:t>Il </a:t>
            </a:r>
            <a:r>
              <a:rPr lang="it-IT" altLang="en-US" sz="2100" u="sng"/>
              <a:t>velo dell’ignoranza</a:t>
            </a:r>
            <a:r>
              <a:rPr lang="it-IT" altLang="en-US" sz="2100"/>
              <a:t> è un concetto introdotto dal filosofo John Rawls. Ignorando ex ante quale possa essere la propria posizione nella scala sociale, gli individui opteranno per soluzioni in grado comunque di fornire una distribuzione del reddito soddisfacente. </a:t>
            </a:r>
          </a:p>
          <a:p>
            <a:pPr eaLnBrk="1" hangingPunct="1">
              <a:lnSpc>
                <a:spcPct val="90000"/>
              </a:lnSpc>
            </a:pPr>
            <a:r>
              <a:rPr lang="it-IT" altLang="en-US" sz="2100"/>
              <a:t>Ciascuno si sentirà maggiormente tutelato dal rischio di ritrovarsi in fondo alla scala sociale scegliendo un principio distributivo basato sulla redistribuzione del reddito egalitaria, e quindi a vantaggio degli “ultimi” (oltre a sistemi di protezione delle libertà fondamentali). </a:t>
            </a:r>
          </a:p>
          <a:p>
            <a:pPr eaLnBrk="1" hangingPunct="1">
              <a:lnSpc>
                <a:spcPct val="90000"/>
              </a:lnSpc>
            </a:pPr>
            <a:r>
              <a:rPr lang="it-IT" altLang="en-US" sz="2100"/>
              <a:t>Barattare la libertà e l’equità distributiva in nome di un’ipotetica massimizzazione del benessere sociale costituisce un rischio che nessun membro della società è disposto a correre in assenza di informazioni su quale sarà la sua posizione.</a:t>
            </a:r>
          </a:p>
          <a:p>
            <a:pPr eaLnBrk="1" hangingPunct="1">
              <a:lnSpc>
                <a:spcPct val="90000"/>
              </a:lnSpc>
            </a:pPr>
            <a:r>
              <a:rPr lang="it-IT" altLang="en-US" sz="2100"/>
              <a:t>La soluzione prefigurata da Rawls sembra convincente nel caso in cui il risultato (e quindi il reddito) dipende solo, o comunque prevalentemente, dalle abilità innate e non conoscibili ex ante.</a:t>
            </a:r>
          </a:p>
          <a:p>
            <a:pPr eaLnBrk="1" hangingPunct="1">
              <a:lnSpc>
                <a:spcPct val="90000"/>
              </a:lnSpc>
            </a:pPr>
            <a:r>
              <a:rPr lang="it-IT" altLang="en-US" sz="2100"/>
              <a:t>Essa appare meno convincente, invece, quando il risultato dipende soprattutto dall’impegno. E in ogni caso essa ignora il fatto che la redistribuzione comporta dei costi, a volte molto significativi.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it-IT" altLang="en-US"/>
              <a:t>Redistribuire costa!</a:t>
            </a:r>
          </a:p>
        </p:txBody>
      </p:sp>
      <p:sp>
        <p:nvSpPr>
          <p:cNvPr id="55299" name="Rectangle 3"/>
          <p:cNvSpPr>
            <a:spLocks noGrp="1" noChangeArrowheads="1"/>
          </p:cNvSpPr>
          <p:nvPr>
            <p:ph type="body" idx="1"/>
          </p:nvPr>
        </p:nvSpPr>
        <p:spPr>
          <a:xfrm>
            <a:off x="228600" y="990600"/>
            <a:ext cx="8686800" cy="5486400"/>
          </a:xfrm>
        </p:spPr>
        <p:txBody>
          <a:bodyPr/>
          <a:lstStyle/>
          <a:p>
            <a:pPr eaLnBrk="1" hangingPunct="1">
              <a:lnSpc>
                <a:spcPct val="90000"/>
              </a:lnSpc>
            </a:pPr>
            <a:r>
              <a:rPr lang="it-IT" altLang="en-US" sz="2000"/>
              <a:t>Hp: nella società esistono solo due individui.</a:t>
            </a:r>
          </a:p>
          <a:p>
            <a:pPr eaLnBrk="1" hangingPunct="1">
              <a:lnSpc>
                <a:spcPct val="90000"/>
              </a:lnSpc>
            </a:pPr>
            <a:r>
              <a:rPr lang="it-IT" altLang="en-US" sz="2000"/>
              <a:t>Hp: il reddito complessivo, frutto di impegno ed abilità, è pari a </a:t>
            </a:r>
            <a:r>
              <a:rPr lang="it-IT" altLang="en-US" sz="2000" b="1"/>
              <a:t>10</a:t>
            </a:r>
            <a:r>
              <a:rPr lang="it-IT" altLang="en-US" sz="2000"/>
              <a:t> e può essere distribuito, dopo che è stato prodotto dagli individui, solo in questi due modi: </a:t>
            </a:r>
            <a:r>
              <a:rPr lang="it-IT" altLang="en-US" sz="2000" b="1"/>
              <a:t>(2,8)</a:t>
            </a:r>
            <a:r>
              <a:rPr lang="it-IT" altLang="en-US" sz="2000"/>
              <a:t> o </a:t>
            </a:r>
            <a:r>
              <a:rPr lang="it-IT" altLang="en-US" sz="2000" b="1"/>
              <a:t>(5,5)</a:t>
            </a:r>
            <a:r>
              <a:rPr lang="it-IT" altLang="en-US" sz="2000"/>
              <a:t>.</a:t>
            </a:r>
          </a:p>
          <a:p>
            <a:pPr eaLnBrk="1" hangingPunct="1">
              <a:lnSpc>
                <a:spcPct val="90000"/>
              </a:lnSpc>
            </a:pPr>
            <a:r>
              <a:rPr lang="it-IT" altLang="en-US" sz="2000"/>
              <a:t>La distribuzione (2,8) è quella </a:t>
            </a:r>
            <a:r>
              <a:rPr lang="it-IT" altLang="en-US" sz="2000" u="sng"/>
              <a:t>meritocratica</a:t>
            </a:r>
            <a:r>
              <a:rPr lang="it-IT" altLang="en-US" sz="2000"/>
              <a:t> e premia chi ha prodotto di più. La distribuzione (5,5) è quella </a:t>
            </a:r>
            <a:r>
              <a:rPr lang="it-IT" altLang="en-US" sz="2000" u="sng"/>
              <a:t>egalitaria</a:t>
            </a:r>
            <a:r>
              <a:rPr lang="it-IT" altLang="en-US" sz="2000"/>
              <a:t> e soddisfa il criterio di Rawls perché garantisce un reddito sicuro ad entrambi gli individui.</a:t>
            </a:r>
          </a:p>
          <a:p>
            <a:pPr eaLnBrk="1" hangingPunct="1">
              <a:lnSpc>
                <a:spcPct val="90000"/>
              </a:lnSpc>
            </a:pPr>
            <a:r>
              <a:rPr lang="it-IT" altLang="en-US" sz="2000"/>
              <a:t>Il problema, secondo la teoria economica, è che la distribuzione (5,5) </a:t>
            </a:r>
            <a:r>
              <a:rPr lang="it-IT" altLang="en-US" sz="2000" u="sng"/>
              <a:t>non è davvero raggiungibile</a:t>
            </a:r>
            <a:r>
              <a:rPr lang="it-IT" altLang="en-US" sz="2000"/>
              <a:t>. Se si cerca di ottenere una distribuzione egalitaria si può avere, al massimo, una distribuzione </a:t>
            </a:r>
            <a:r>
              <a:rPr lang="it-IT" altLang="en-US" sz="2000" b="1"/>
              <a:t>(3,3)</a:t>
            </a:r>
            <a:r>
              <a:rPr lang="it-IT" altLang="en-US" sz="2000"/>
              <a:t> perché il reddito distribuibile scende </a:t>
            </a:r>
            <a:r>
              <a:rPr lang="it-IT" altLang="en-US" sz="2000" b="1"/>
              <a:t>da 10 a</a:t>
            </a:r>
            <a:r>
              <a:rPr lang="it-IT" altLang="en-US" sz="2000"/>
              <a:t> </a:t>
            </a:r>
            <a:r>
              <a:rPr lang="it-IT" altLang="en-US" sz="2000" b="1"/>
              <a:t>6</a:t>
            </a:r>
            <a:r>
              <a:rPr lang="it-IT" altLang="en-US" sz="2000"/>
              <a:t>. Perché?</a:t>
            </a:r>
          </a:p>
          <a:p>
            <a:pPr eaLnBrk="1" hangingPunct="1">
              <a:lnSpc>
                <a:spcPct val="90000"/>
              </a:lnSpc>
            </a:pPr>
            <a:r>
              <a:rPr lang="it-IT" altLang="en-US" sz="2000"/>
              <a:t>Primo, perché in un mondo dove il risultato dipende anche dall’impegno gli individui non hanno più motivo ad impegnarsi se vengono “espropriati” del frutto del loro lavoro.</a:t>
            </a:r>
          </a:p>
          <a:p>
            <a:pPr eaLnBrk="1" hangingPunct="1">
              <a:lnSpc>
                <a:spcPct val="90000"/>
              </a:lnSpc>
            </a:pPr>
            <a:r>
              <a:rPr lang="it-IT" altLang="en-US" sz="2000"/>
              <a:t>Secondo, perché l’agente redistributore (= lo Stato) ha un costo per la sua attività. L’attività dello Stato “brucia” parte della ricchezza prodotta.</a:t>
            </a:r>
          </a:p>
          <a:p>
            <a:pPr eaLnBrk="1" hangingPunct="1">
              <a:lnSpc>
                <a:spcPct val="90000"/>
              </a:lnSpc>
            </a:pPr>
            <a:r>
              <a:rPr lang="it-IT" altLang="en-US" sz="2000"/>
              <a:t>Preferite un sistema meritocratico ingiusto o un sistema egalitario che brucia parte (a volte </a:t>
            </a:r>
            <a:r>
              <a:rPr lang="it-IT" altLang="en-US" sz="2000" i="1"/>
              <a:t>molta</a:t>
            </a:r>
            <a:r>
              <a:rPr lang="it-IT" altLang="en-US" sz="2000"/>
              <a:t> parte) del reddito prodotto?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64E326-6987-4570-98E1-0A69D8B1F3C5}"/>
              </a:ext>
            </a:extLst>
          </p:cNvPr>
          <p:cNvSpPr>
            <a:spLocks noGrp="1"/>
          </p:cNvSpPr>
          <p:nvPr>
            <p:ph type="title"/>
          </p:nvPr>
        </p:nvSpPr>
        <p:spPr>
          <a:xfrm>
            <a:off x="457200" y="188640"/>
            <a:ext cx="8229600" cy="633412"/>
          </a:xfrm>
        </p:spPr>
        <p:txBody>
          <a:bodyPr/>
          <a:lstStyle/>
          <a:p>
            <a:r>
              <a:rPr lang="it-IT" dirty="0"/>
              <a:t>La logica base dell’AED</a:t>
            </a:r>
          </a:p>
        </p:txBody>
      </p:sp>
      <p:sp>
        <p:nvSpPr>
          <p:cNvPr id="3" name="Segnaposto contenuto 2">
            <a:extLst>
              <a:ext uri="{FF2B5EF4-FFF2-40B4-BE49-F238E27FC236}">
                <a16:creationId xmlns:a16="http://schemas.microsoft.com/office/drawing/2014/main" id="{F975CEBD-AC76-44A3-8708-87D0F1B345FE}"/>
              </a:ext>
            </a:extLst>
          </p:cNvPr>
          <p:cNvSpPr>
            <a:spLocks noGrp="1"/>
          </p:cNvSpPr>
          <p:nvPr>
            <p:ph idx="1"/>
          </p:nvPr>
        </p:nvSpPr>
        <p:spPr>
          <a:xfrm>
            <a:off x="16939" y="1052736"/>
            <a:ext cx="9144000" cy="5040560"/>
          </a:xfrm>
        </p:spPr>
        <p:txBody>
          <a:bodyPr/>
          <a:lstStyle/>
          <a:p>
            <a:pPr eaLnBrk="1" hangingPunct="1">
              <a:lnSpc>
                <a:spcPct val="90000"/>
              </a:lnSpc>
            </a:pPr>
            <a:r>
              <a:rPr lang="it-IT" altLang="en-US" sz="2400" dirty="0"/>
              <a:t>AED segue una logica base in tutte le sue applicazioni.</a:t>
            </a:r>
          </a:p>
          <a:p>
            <a:pPr eaLnBrk="1" hangingPunct="1">
              <a:lnSpc>
                <a:spcPct val="90000"/>
              </a:lnSpc>
            </a:pPr>
            <a:r>
              <a:rPr lang="it-IT" altLang="en-US" sz="2400" dirty="0"/>
              <a:t>Qualsiasi variazione nella legge o nelle regole di funzionamento della società modifica la struttura degli incentivi che guidano il comportamento degli agenti economici; </a:t>
            </a:r>
          </a:p>
          <a:p>
            <a:pPr eaLnBrk="1" hangingPunct="1">
              <a:lnSpc>
                <a:spcPct val="90000"/>
              </a:lnSpc>
            </a:pPr>
            <a:r>
              <a:rPr lang="it-IT" altLang="en-US" sz="2400" dirty="0"/>
              <a:t>… questo induce una variazione nel comportamento degli individui e/o delle istituzioni; </a:t>
            </a:r>
          </a:p>
          <a:p>
            <a:pPr eaLnBrk="1" hangingPunct="1">
              <a:lnSpc>
                <a:spcPct val="90000"/>
              </a:lnSpc>
            </a:pPr>
            <a:r>
              <a:rPr lang="it-IT" altLang="en-US" sz="2400" dirty="0"/>
              <a:t>… che a sua volta implica un cambiamento nella performance del sistema economico. </a:t>
            </a:r>
          </a:p>
          <a:p>
            <a:pPr eaLnBrk="1" hangingPunct="1">
              <a:lnSpc>
                <a:spcPct val="90000"/>
              </a:lnSpc>
            </a:pPr>
            <a:r>
              <a:rPr lang="it-IT" altLang="en-US" sz="2400" dirty="0"/>
              <a:t>In sintesi:</a:t>
            </a:r>
          </a:p>
          <a:p>
            <a:pPr algn="ctr" eaLnBrk="1" hangingPunct="1">
              <a:lnSpc>
                <a:spcPct val="90000"/>
              </a:lnSpc>
              <a:buFontTx/>
              <a:buNone/>
            </a:pPr>
            <a:r>
              <a:rPr lang="it-IT" altLang="en-US" sz="2400" b="1" dirty="0">
                <a:sym typeface="Symbol" panose="05050102010706020507" pitchFamily="18" charset="2"/>
              </a:rPr>
              <a:t>legge → incentivi → comportamento →performance</a:t>
            </a:r>
          </a:p>
          <a:p>
            <a:pPr eaLnBrk="1" hangingPunct="1">
              <a:lnSpc>
                <a:spcPct val="90000"/>
              </a:lnSpc>
            </a:pPr>
            <a:r>
              <a:rPr lang="it-IT" altLang="en-US" sz="2400" dirty="0"/>
              <a:t>Definizione di diritto secondo la AED: </a:t>
            </a:r>
            <a:r>
              <a:rPr lang="it-IT" altLang="en-US" sz="2400" i="1" dirty="0"/>
              <a:t>il diritto è un insieme di norme volte ad orientare il comportamento individuale verso obiettivi di efficienza sociale</a:t>
            </a:r>
            <a:r>
              <a:rPr lang="it-IT" altLang="en-US" sz="2400" dirty="0"/>
              <a:t>.</a:t>
            </a:r>
          </a:p>
          <a:p>
            <a:endParaRPr lang="it-IT" dirty="0"/>
          </a:p>
        </p:txBody>
      </p:sp>
    </p:spTree>
    <p:extLst>
      <p:ext uri="{BB962C8B-B14F-4D97-AF65-F5344CB8AC3E}">
        <p14:creationId xmlns:p14="http://schemas.microsoft.com/office/powerpoint/2010/main" val="4109082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152400"/>
            <a:ext cx="8229600" cy="533400"/>
          </a:xfrm>
        </p:spPr>
        <p:txBody>
          <a:bodyPr/>
          <a:lstStyle/>
          <a:p>
            <a:pPr eaLnBrk="1" hangingPunct="1"/>
            <a:r>
              <a:rPr lang="it-IT" altLang="en-US" sz="3200"/>
              <a:t>Alcune conseguenze del punto di vista AED</a:t>
            </a:r>
          </a:p>
        </p:txBody>
      </p:sp>
      <p:sp>
        <p:nvSpPr>
          <p:cNvPr id="10243" name="Rectangle 3"/>
          <p:cNvSpPr>
            <a:spLocks noGrp="1" noChangeArrowheads="1"/>
          </p:cNvSpPr>
          <p:nvPr>
            <p:ph type="body" idx="1"/>
          </p:nvPr>
        </p:nvSpPr>
        <p:spPr>
          <a:xfrm>
            <a:off x="0" y="762000"/>
            <a:ext cx="9144000" cy="5691336"/>
          </a:xfrm>
        </p:spPr>
        <p:txBody>
          <a:bodyPr/>
          <a:lstStyle/>
          <a:p>
            <a:pPr eaLnBrk="1" hangingPunct="1"/>
            <a:r>
              <a:rPr lang="it-IT" altLang="en-US" sz="2400" dirty="0"/>
              <a:t>AED è un approccio </a:t>
            </a:r>
            <a:r>
              <a:rPr lang="it-IT" altLang="en-US" sz="2400" i="1" dirty="0" err="1"/>
              <a:t>forward</a:t>
            </a:r>
            <a:r>
              <a:rPr lang="it-IT" altLang="en-US" sz="2400" i="1" dirty="0"/>
              <a:t>-looking</a:t>
            </a:r>
            <a:r>
              <a:rPr lang="it-IT" altLang="en-US" sz="2400" dirty="0"/>
              <a:t> al diritto: ogni regola giuridica è valutata in base alle sue conseguenze e questo guida la scelta tra regole alternative.</a:t>
            </a:r>
          </a:p>
          <a:p>
            <a:pPr eaLnBrk="1" hangingPunct="1"/>
            <a:r>
              <a:rPr lang="it-IT" altLang="en-US" sz="2400" dirty="0"/>
              <a:t>AED considera il diritto come una </a:t>
            </a:r>
            <a:r>
              <a:rPr lang="it-IT" altLang="en-US" sz="2400" i="1" dirty="0"/>
              <a:t>tecnica sociale </a:t>
            </a:r>
            <a:r>
              <a:rPr lang="it-IT" altLang="en-US" sz="2400" dirty="0"/>
              <a:t>alla </a:t>
            </a:r>
            <a:r>
              <a:rPr lang="it-IT" altLang="en-US" sz="2400" dirty="0" err="1"/>
              <a:t>Kelsen</a:t>
            </a:r>
            <a:r>
              <a:rPr lang="it-IT" altLang="en-US" sz="2400" dirty="0"/>
              <a:t>, ma rifiuta il positivismo giuridico, ovvero il principio di autorità della legge: non basta fissare una norma se gli agenti non sono adeguatamente incentivati a rispettarla.</a:t>
            </a:r>
          </a:p>
          <a:p>
            <a:pPr eaLnBrk="1" hangingPunct="1"/>
            <a:r>
              <a:rPr lang="it-IT" altLang="en-US" sz="2400" dirty="0"/>
              <a:t>Il criterio per scegliere tra regole alternative è l’efficienza: la regola giuridica prescelta è quella che induce agenti razionali ad agire nel modo più efficiente per il benessere sociale.</a:t>
            </a:r>
          </a:p>
          <a:p>
            <a:pPr lvl="1" eaLnBrk="1" hangingPunct="1"/>
            <a:r>
              <a:rPr lang="it-IT" altLang="en-US" dirty="0"/>
              <a:t>Qui è implicito il rifiuto del concetto di giustizia come guida per l’organizzazione sociale a vantaggio di quello di efficienza (vedi sotto).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it-IT" altLang="en-US" sz="3200"/>
              <a:t>I tre cardini della moderna AED</a:t>
            </a:r>
          </a:p>
        </p:txBody>
      </p:sp>
      <p:sp>
        <p:nvSpPr>
          <p:cNvPr id="12291" name="Rectangle 3"/>
          <p:cNvSpPr>
            <a:spLocks noGrp="1" noChangeArrowheads="1"/>
          </p:cNvSpPr>
          <p:nvPr>
            <p:ph type="body" idx="1"/>
          </p:nvPr>
        </p:nvSpPr>
        <p:spPr>
          <a:xfrm>
            <a:off x="468313" y="1268413"/>
            <a:ext cx="8291512" cy="5113337"/>
          </a:xfrm>
        </p:spPr>
        <p:txBody>
          <a:bodyPr/>
          <a:lstStyle/>
          <a:p>
            <a:pPr marL="533400" indent="-533400" eaLnBrk="1" hangingPunct="1">
              <a:lnSpc>
                <a:spcPct val="90000"/>
              </a:lnSpc>
            </a:pPr>
            <a:r>
              <a:rPr lang="it-IT" altLang="en-US" sz="2400" dirty="0"/>
              <a:t>La moderna AED, nella versione largamente prevalente della </a:t>
            </a:r>
            <a:r>
              <a:rPr lang="it-IT" altLang="en-US" sz="2400" u="sng" dirty="0"/>
              <a:t>scuola di Chicago</a:t>
            </a:r>
            <a:r>
              <a:rPr lang="it-IT" altLang="en-US" sz="2400" dirty="0"/>
              <a:t>, poggia su tre principi microeconomici fondamentali:</a:t>
            </a:r>
          </a:p>
          <a:p>
            <a:pPr marL="533400" indent="-533400" eaLnBrk="1" hangingPunct="1">
              <a:lnSpc>
                <a:spcPct val="90000"/>
              </a:lnSpc>
              <a:buFontTx/>
              <a:buAutoNum type="arabicPeriod"/>
            </a:pPr>
            <a:r>
              <a:rPr lang="it-IT" altLang="en-US" sz="2400" dirty="0"/>
              <a:t>Gli individui sono razionali in tutti i loro comportamenti (di mercato e non), cioè puntano a massimizzare il proprio benessere;</a:t>
            </a:r>
          </a:p>
          <a:p>
            <a:pPr marL="533400" indent="-533400" eaLnBrk="1" hangingPunct="1">
              <a:lnSpc>
                <a:spcPct val="90000"/>
              </a:lnSpc>
              <a:buFontTx/>
              <a:buAutoNum type="arabicPeriod"/>
            </a:pPr>
            <a:r>
              <a:rPr lang="it-IT" altLang="en-US" sz="2400" dirty="0"/>
              <a:t>Il comportamento (di mercato e non) degli individui risponde agli incentivi;</a:t>
            </a:r>
          </a:p>
          <a:p>
            <a:pPr marL="533400" indent="-533400" eaLnBrk="1" hangingPunct="1">
              <a:lnSpc>
                <a:spcPct val="90000"/>
              </a:lnSpc>
              <a:buFontTx/>
              <a:buAutoNum type="arabicPeriod"/>
            </a:pPr>
            <a:r>
              <a:rPr lang="it-IT" altLang="en-US" sz="2400" dirty="0"/>
              <a:t>Le istituzioni sono valutate in base alla loro efficienza, da cui la prescrizione normativa che la scelta tra le regole deve promuovere l’efficienza.</a:t>
            </a:r>
          </a:p>
          <a:p>
            <a:pPr marL="533400" indent="-533400" eaLnBrk="1" hangingPunct="1">
              <a:lnSpc>
                <a:spcPct val="90000"/>
              </a:lnSpc>
            </a:pPr>
            <a:r>
              <a:rPr lang="it-IT" altLang="en-US" sz="2400" dirty="0"/>
              <a:t>Quindi: il criterio di comportamento individuale è la razionalità, mentre il criterio di decisione collettiva è l’efficienza.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68313" y="404813"/>
            <a:ext cx="8229600" cy="633412"/>
          </a:xfrm>
        </p:spPr>
        <p:txBody>
          <a:bodyPr/>
          <a:lstStyle/>
          <a:p>
            <a:pPr eaLnBrk="1" hangingPunct="1"/>
            <a:r>
              <a:rPr lang="it-IT" altLang="en-US" sz="3200"/>
              <a:t>La razionalità individuale</a:t>
            </a:r>
          </a:p>
        </p:txBody>
      </p:sp>
      <p:sp>
        <p:nvSpPr>
          <p:cNvPr id="14339" name="Rectangle 3"/>
          <p:cNvSpPr>
            <a:spLocks noGrp="1" noChangeArrowheads="1"/>
          </p:cNvSpPr>
          <p:nvPr>
            <p:ph type="body" idx="1"/>
          </p:nvPr>
        </p:nvSpPr>
        <p:spPr>
          <a:xfrm>
            <a:off x="179387" y="1166019"/>
            <a:ext cx="8785225" cy="4525962"/>
          </a:xfrm>
        </p:spPr>
        <p:txBody>
          <a:bodyPr/>
          <a:lstStyle/>
          <a:p>
            <a:pPr eaLnBrk="1" hangingPunct="1">
              <a:lnSpc>
                <a:spcPct val="90000"/>
              </a:lnSpc>
            </a:pPr>
            <a:r>
              <a:rPr lang="it-IT" altLang="en-US" sz="2400" dirty="0"/>
              <a:t>Ipotesi: gli agenti economici sono razionali, cioè agiscono in base ad un criterio.</a:t>
            </a:r>
          </a:p>
          <a:p>
            <a:pPr eaLnBrk="1" hangingPunct="1">
              <a:lnSpc>
                <a:spcPct val="90000"/>
              </a:lnSpc>
            </a:pPr>
            <a:r>
              <a:rPr lang="it-IT" altLang="en-US" sz="2400" dirty="0"/>
              <a:t>Tale criterio, in economia, è la massimizzazione del benessere individuale (“utilità”).</a:t>
            </a:r>
          </a:p>
          <a:p>
            <a:pPr eaLnBrk="1" hangingPunct="1">
              <a:lnSpc>
                <a:spcPct val="90000"/>
              </a:lnSpc>
            </a:pPr>
            <a:r>
              <a:rPr lang="it-IT" altLang="en-US" sz="2400" dirty="0"/>
              <a:t>Quindi: razionalità = massimizzazione.</a:t>
            </a:r>
          </a:p>
          <a:p>
            <a:pPr eaLnBrk="1" hangingPunct="1">
              <a:lnSpc>
                <a:spcPct val="90000"/>
              </a:lnSpc>
            </a:pPr>
            <a:r>
              <a:rPr lang="it-IT" altLang="en-US" sz="2400" dirty="0"/>
              <a:t>Più specificamente, gli agenti razionali sono capaci di prevedere perfettamente le conseguenze delle proprie azioni e sono in grado di scegliere coerentemente l’azione migliore rispetto al perseguimento dei propri obiettivi.</a:t>
            </a:r>
          </a:p>
          <a:p>
            <a:pPr lvl="1" eaLnBrk="1" hangingPunct="1">
              <a:lnSpc>
                <a:spcPct val="90000"/>
              </a:lnSpc>
            </a:pPr>
            <a:r>
              <a:rPr lang="it-IT" altLang="en-US" sz="2000" dirty="0"/>
              <a:t>Implicita è la c.d. </a:t>
            </a:r>
            <a:r>
              <a:rPr lang="it-IT" altLang="en-US" sz="2000" u="sng" dirty="0"/>
              <a:t>premessa </a:t>
            </a:r>
            <a:r>
              <a:rPr lang="it-IT" altLang="en-US" sz="2000" u="sng" dirty="0" err="1"/>
              <a:t>consequenzialista</a:t>
            </a:r>
            <a:r>
              <a:rPr lang="it-IT" altLang="en-US" sz="2000" dirty="0"/>
              <a:t>: le opzioni di comportamento sono valutate solo in base alle loro conseguenze rispetto all’obiettivo, mai di per sé.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it-IT" altLang="en-US" sz="3200"/>
              <a:t>Il concetto di equilibrio</a:t>
            </a:r>
          </a:p>
        </p:txBody>
      </p:sp>
      <p:sp>
        <p:nvSpPr>
          <p:cNvPr id="16387" name="Rectangle 3"/>
          <p:cNvSpPr>
            <a:spLocks noGrp="1" noChangeArrowheads="1"/>
          </p:cNvSpPr>
          <p:nvPr>
            <p:ph type="body" idx="1"/>
          </p:nvPr>
        </p:nvSpPr>
        <p:spPr>
          <a:xfrm>
            <a:off x="323850" y="1196975"/>
            <a:ext cx="8642350" cy="4525963"/>
          </a:xfrm>
        </p:spPr>
        <p:txBody>
          <a:bodyPr/>
          <a:lstStyle/>
          <a:p>
            <a:pPr eaLnBrk="1" hangingPunct="1"/>
            <a:r>
              <a:rPr lang="it-IT" altLang="en-US" sz="2400"/>
              <a:t>Definizione generale di equilibrio: stato indefinitamente persistente di un sistema.</a:t>
            </a:r>
          </a:p>
          <a:p>
            <a:pPr eaLnBrk="1" hangingPunct="1"/>
            <a:r>
              <a:rPr lang="it-IT" altLang="en-US" sz="2400"/>
              <a:t>Equilibrio in economia: stato dell’interazione tra gli agenti economici che persiste in assenza di un disturbo esogeno.</a:t>
            </a:r>
          </a:p>
          <a:p>
            <a:pPr eaLnBrk="1" hangingPunct="1"/>
            <a:r>
              <a:rPr lang="it-IT" altLang="en-US" sz="2400"/>
              <a:t>Quindi: equilibrio come assenza di tendenze endogene al cambiamento.</a:t>
            </a:r>
          </a:p>
          <a:p>
            <a:pPr eaLnBrk="1" hangingPunct="1"/>
            <a:r>
              <a:rPr lang="it-IT" altLang="en-US" sz="2400"/>
              <a:t>Il comportamento razionale spinge gli agenti economici verso l’equilibrio individuale (criterio o regola marginalista). Inoltre, il risultato dell’interazione tra agenti massimizzanti è un equilibrio a livello di sistema (p.e. equilibrio di Nash).</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it-IT" altLang="en-US" sz="3200"/>
              <a:t>La regola marginalista</a:t>
            </a:r>
          </a:p>
        </p:txBody>
      </p:sp>
      <p:sp>
        <p:nvSpPr>
          <p:cNvPr id="18435" name="Rectangle 3"/>
          <p:cNvSpPr>
            <a:spLocks noGrp="1" noChangeArrowheads="1"/>
          </p:cNvSpPr>
          <p:nvPr>
            <p:ph type="body" sz="half" idx="1"/>
          </p:nvPr>
        </p:nvSpPr>
        <p:spPr>
          <a:xfrm>
            <a:off x="179388" y="1052513"/>
            <a:ext cx="4824412" cy="5616575"/>
          </a:xfrm>
          <a:noFill/>
        </p:spPr>
        <p:txBody>
          <a:bodyPr/>
          <a:lstStyle/>
          <a:p>
            <a:pPr eaLnBrk="1" hangingPunct="1">
              <a:lnSpc>
                <a:spcPct val="80000"/>
              </a:lnSpc>
              <a:buFontTx/>
              <a:buNone/>
            </a:pPr>
            <a:r>
              <a:rPr lang="it-IT" altLang="en-US" sz="2000"/>
              <a:t>In qualsiasi problema economico il </a:t>
            </a:r>
          </a:p>
          <a:p>
            <a:pPr eaLnBrk="1" hangingPunct="1">
              <a:lnSpc>
                <a:spcPct val="80000"/>
              </a:lnSpc>
              <a:buFontTx/>
              <a:buNone/>
            </a:pPr>
            <a:r>
              <a:rPr lang="it-IT" altLang="en-US" sz="2000"/>
              <a:t>massimo benessere si trova quando il </a:t>
            </a:r>
          </a:p>
          <a:p>
            <a:pPr eaLnBrk="1" hangingPunct="1">
              <a:lnSpc>
                <a:spcPct val="80000"/>
              </a:lnSpc>
              <a:buFontTx/>
              <a:buNone/>
            </a:pPr>
            <a:r>
              <a:rPr lang="it-IT" altLang="en-US" sz="2000"/>
              <a:t>beneficio marginale di una certa azione </a:t>
            </a:r>
          </a:p>
          <a:p>
            <a:pPr eaLnBrk="1" hangingPunct="1">
              <a:lnSpc>
                <a:spcPct val="80000"/>
              </a:lnSpc>
              <a:buFontTx/>
              <a:buNone/>
            </a:pPr>
            <a:r>
              <a:rPr lang="it-IT" altLang="en-US" sz="2000"/>
              <a:t>uguaglia il suo costo marginale.</a:t>
            </a:r>
          </a:p>
          <a:p>
            <a:pPr eaLnBrk="1" hangingPunct="1">
              <a:lnSpc>
                <a:spcPct val="80000"/>
              </a:lnSpc>
              <a:buFontTx/>
              <a:buNone/>
            </a:pPr>
            <a:endParaRPr lang="it-IT" altLang="en-US" sz="2000"/>
          </a:p>
          <a:p>
            <a:pPr eaLnBrk="1" hangingPunct="1">
              <a:lnSpc>
                <a:spcPct val="80000"/>
              </a:lnSpc>
              <a:buFontTx/>
              <a:buNone/>
            </a:pPr>
            <a:r>
              <a:rPr lang="it-IT" altLang="en-US" sz="2000"/>
              <a:t>Problema: quanto acquistare del bene x?</a:t>
            </a:r>
          </a:p>
          <a:p>
            <a:pPr eaLnBrk="1" hangingPunct="1">
              <a:lnSpc>
                <a:spcPct val="80000"/>
              </a:lnSpc>
              <a:buFontTx/>
              <a:buNone/>
            </a:pPr>
            <a:endParaRPr lang="it-IT" altLang="en-US" sz="2000"/>
          </a:p>
          <a:p>
            <a:pPr eaLnBrk="1" hangingPunct="1">
              <a:lnSpc>
                <a:spcPct val="80000"/>
              </a:lnSpc>
              <a:buFontTx/>
              <a:buNone/>
            </a:pPr>
            <a:r>
              <a:rPr lang="it-IT" altLang="en-US" sz="2000"/>
              <a:t>Beneficio ottenuto da x → b(x)</a:t>
            </a:r>
          </a:p>
          <a:p>
            <a:pPr eaLnBrk="1" hangingPunct="1">
              <a:lnSpc>
                <a:spcPct val="80000"/>
              </a:lnSpc>
              <a:buFontTx/>
              <a:buNone/>
            </a:pPr>
            <a:r>
              <a:rPr lang="it-IT" altLang="en-US" sz="2000"/>
              <a:t>Beneficio marginale di x → b’(x)</a:t>
            </a:r>
          </a:p>
          <a:p>
            <a:pPr eaLnBrk="1" hangingPunct="1">
              <a:lnSpc>
                <a:spcPct val="80000"/>
              </a:lnSpc>
              <a:buFontTx/>
              <a:buNone/>
            </a:pPr>
            <a:r>
              <a:rPr lang="it-IT" altLang="en-US" sz="2000"/>
              <a:t>Prezzo di x → p</a:t>
            </a:r>
          </a:p>
          <a:p>
            <a:pPr eaLnBrk="1" hangingPunct="1">
              <a:lnSpc>
                <a:spcPct val="80000"/>
              </a:lnSpc>
              <a:buFontTx/>
              <a:buNone/>
            </a:pPr>
            <a:r>
              <a:rPr lang="it-IT" altLang="en-US" sz="2000"/>
              <a:t>Costo di x → c(x) = px</a:t>
            </a:r>
          </a:p>
          <a:p>
            <a:pPr eaLnBrk="1" hangingPunct="1">
              <a:lnSpc>
                <a:spcPct val="80000"/>
              </a:lnSpc>
              <a:buFontTx/>
              <a:buNone/>
            </a:pPr>
            <a:r>
              <a:rPr lang="it-IT" altLang="en-US" sz="2000"/>
              <a:t>Costo marginale di x → c’(x) = p</a:t>
            </a:r>
          </a:p>
          <a:p>
            <a:pPr eaLnBrk="1" hangingPunct="1">
              <a:lnSpc>
                <a:spcPct val="80000"/>
              </a:lnSpc>
              <a:buFontTx/>
              <a:buNone/>
            </a:pPr>
            <a:r>
              <a:rPr lang="it-IT" altLang="en-US" sz="2000"/>
              <a:t>Beneficio netto totale ottenuto da x: </a:t>
            </a:r>
          </a:p>
          <a:p>
            <a:pPr algn="ctr" eaLnBrk="1" hangingPunct="1">
              <a:lnSpc>
                <a:spcPct val="80000"/>
              </a:lnSpc>
              <a:buFontTx/>
              <a:buNone/>
            </a:pPr>
            <a:r>
              <a:rPr lang="it-IT" altLang="en-US" sz="2000"/>
              <a:t>B(x) = b(x) – c(x)</a:t>
            </a:r>
          </a:p>
          <a:p>
            <a:pPr eaLnBrk="1" hangingPunct="1">
              <a:lnSpc>
                <a:spcPct val="80000"/>
              </a:lnSpc>
              <a:buFontTx/>
              <a:buNone/>
            </a:pPr>
            <a:r>
              <a:rPr lang="it-IT" altLang="en-US" sz="2000"/>
              <a:t>Beneficio marginale di x: </a:t>
            </a:r>
          </a:p>
          <a:p>
            <a:pPr algn="ctr" eaLnBrk="1" hangingPunct="1">
              <a:lnSpc>
                <a:spcPct val="80000"/>
              </a:lnSpc>
              <a:buFontTx/>
              <a:buNone/>
            </a:pPr>
            <a:r>
              <a:rPr lang="it-IT" altLang="en-US" sz="2000"/>
              <a:t>b’(x) – c’(x)</a:t>
            </a:r>
          </a:p>
          <a:p>
            <a:pPr eaLnBrk="1" hangingPunct="1">
              <a:lnSpc>
                <a:spcPct val="80000"/>
              </a:lnSpc>
              <a:buFontTx/>
              <a:buNone/>
            </a:pPr>
            <a:r>
              <a:rPr lang="it-IT" altLang="en-US" sz="2000"/>
              <a:t>Massimo beneficio totale quando si acquista x* t.c.</a:t>
            </a:r>
            <a:r>
              <a:rPr lang="it-IT" altLang="en-US" sz="2000">
                <a:solidFill>
                  <a:srgbClr val="FF6600"/>
                </a:solidFill>
              </a:rPr>
              <a:t> </a:t>
            </a:r>
            <a:r>
              <a:rPr lang="it-IT" altLang="en-US" sz="2400" b="1">
                <a:solidFill>
                  <a:srgbClr val="990099"/>
                </a:solidFill>
              </a:rPr>
              <a:t>b’(x) = c’(x)</a:t>
            </a:r>
            <a:r>
              <a:rPr lang="it-IT" altLang="en-US" sz="2000"/>
              <a:t> </a:t>
            </a:r>
          </a:p>
        </p:txBody>
      </p:sp>
      <p:graphicFrame>
        <p:nvGraphicFramePr>
          <p:cNvPr id="18436" name="Object 4"/>
          <p:cNvGraphicFramePr>
            <a:graphicFrameLocks noGrp="1" noChangeAspect="1"/>
          </p:cNvGraphicFramePr>
          <p:nvPr>
            <p:ph type="chart" sz="half" idx="2"/>
          </p:nvPr>
        </p:nvGraphicFramePr>
        <p:xfrm>
          <a:off x="4932363" y="1125538"/>
          <a:ext cx="4019550" cy="5102225"/>
        </p:xfrm>
        <a:graphic>
          <a:graphicData uri="http://schemas.openxmlformats.org/presentationml/2006/ole">
            <mc:AlternateContent xmlns:mc="http://schemas.openxmlformats.org/markup-compatibility/2006">
              <mc:Choice xmlns:v="urn:schemas-microsoft-com:vml" Requires="v">
                <p:oleObj spid="_x0000_s18467" name="Grafico" r:id="rId4" imgW="4133850" imgH="5248275" progId="MSGraph.Chart.8">
                  <p:embed followColorScheme="full"/>
                </p:oleObj>
              </mc:Choice>
              <mc:Fallback>
                <p:oleObj name="Grafico" r:id="rId4" imgW="4133850" imgH="5248275" progId="MSGraph.Chart.8">
                  <p:embed followColorScheme="full"/>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32363" y="1125538"/>
                        <a:ext cx="4019550" cy="5102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cSld>
  <p:clrMapOvr>
    <a:masterClrMapping/>
  </p:clrMapOvr>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1251</TotalTime>
  <Words>4404</Words>
  <Application>Microsoft Office PowerPoint</Application>
  <PresentationFormat>Presentazione su schermo (4:3)</PresentationFormat>
  <Paragraphs>364</Paragraphs>
  <Slides>36</Slides>
  <Notes>31</Notes>
  <HiddenSlides>0</HiddenSlides>
  <MMClips>0</MMClips>
  <ScaleCrop>false</ScaleCrop>
  <HeadingPairs>
    <vt:vector size="8" baseType="variant">
      <vt:variant>
        <vt:lpstr>Caratteri utilizzati</vt:lpstr>
      </vt:variant>
      <vt:variant>
        <vt:i4>4</vt:i4>
      </vt:variant>
      <vt:variant>
        <vt:lpstr>Tema</vt:lpstr>
      </vt:variant>
      <vt:variant>
        <vt:i4>1</vt:i4>
      </vt:variant>
      <vt:variant>
        <vt:lpstr>Server OLE incorporati</vt:lpstr>
      </vt:variant>
      <vt:variant>
        <vt:i4>2</vt:i4>
      </vt:variant>
      <vt:variant>
        <vt:lpstr>Titoli diapositive</vt:lpstr>
      </vt:variant>
      <vt:variant>
        <vt:i4>36</vt:i4>
      </vt:variant>
    </vt:vector>
  </HeadingPairs>
  <TitlesOfParts>
    <vt:vector size="43" baseType="lpstr">
      <vt:lpstr>Arial</vt:lpstr>
      <vt:lpstr>Bookman Old Style</vt:lpstr>
      <vt:lpstr>Symbol</vt:lpstr>
      <vt:lpstr>Times New Roman</vt:lpstr>
      <vt:lpstr>Struttura predefinita</vt:lpstr>
      <vt:lpstr>Grafico</vt:lpstr>
      <vt:lpstr>Chart</vt:lpstr>
      <vt:lpstr>Analisi economica del diritto</vt:lpstr>
      <vt:lpstr>Analisi economica del diritto:  principi fondamentali</vt:lpstr>
      <vt:lpstr>Che cosa è AED?</vt:lpstr>
      <vt:lpstr>La logica base dell’AED</vt:lpstr>
      <vt:lpstr>Alcune conseguenze del punto di vista AED</vt:lpstr>
      <vt:lpstr>I tre cardini della moderna AED</vt:lpstr>
      <vt:lpstr>La razionalità individuale</vt:lpstr>
      <vt:lpstr>Il concetto di equilibrio</vt:lpstr>
      <vt:lpstr>La regola marginalista</vt:lpstr>
      <vt:lpstr>Il comportamento razionale e gli incentivi</vt:lpstr>
      <vt:lpstr>Il comportamento razionale e gli incentivi</vt:lpstr>
      <vt:lpstr>Le due premesse e l’efficienza</vt:lpstr>
      <vt:lpstr>Il criterio paretiano</vt:lpstr>
      <vt:lpstr>Un’applicazione del criterio paretiano</vt:lpstr>
      <vt:lpstr>Presentazione standard di PowerPoint</vt:lpstr>
      <vt:lpstr>Il criterio paretiano</vt:lpstr>
      <vt:lpstr>La frontiera delle utilità possibili (FUP)</vt:lpstr>
      <vt:lpstr>Non confrontabilità</vt:lpstr>
      <vt:lpstr>Il criterio di compensazione</vt:lpstr>
      <vt:lpstr>Criterio di compensazione ed economicizzazione della società</vt:lpstr>
      <vt:lpstr>Il criterio HK</vt:lpstr>
      <vt:lpstr>Esempio di applicazione del criterio HK</vt:lpstr>
      <vt:lpstr>Presentazione standard di PowerPoint</vt:lpstr>
      <vt:lpstr>Presentazione standard di PowerPoint</vt:lpstr>
      <vt:lpstr>Una valutazione del criterio HK</vt:lpstr>
      <vt:lpstr>Presentazione standard di PowerPoint</vt:lpstr>
      <vt:lpstr>L’efficienza come regola di giustizia</vt:lpstr>
      <vt:lpstr>Le diverse nozioni di giustizia</vt:lpstr>
      <vt:lpstr>Le critiche di Posner alle nozioni di giustizia</vt:lpstr>
      <vt:lpstr>Una preferenza per la giustizia?</vt:lpstr>
      <vt:lpstr>Efficienza e equità?</vt:lpstr>
      <vt:lpstr>L’indeterminatezza della AED</vt:lpstr>
      <vt:lpstr>Meritocrazia ed efficienza</vt:lpstr>
      <vt:lpstr>Meritocrazia e giustizia</vt:lpstr>
      <vt:lpstr>Il velo di ignoranza di Rawls</vt:lpstr>
      <vt:lpstr>Redistribuire costa!</vt:lpstr>
    </vt:vector>
  </TitlesOfParts>
  <Company>Studio Brogioni &amp; Associati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L’AED e la sua logica</dc:title>
  <dc:creator>Nicola Giocoli</dc:creator>
  <cp:lastModifiedBy>nicola giocoli</cp:lastModifiedBy>
  <cp:revision>79</cp:revision>
  <dcterms:created xsi:type="dcterms:W3CDTF">2006-08-21T05:15:04Z</dcterms:created>
  <dcterms:modified xsi:type="dcterms:W3CDTF">2018-09-19T06:15:51Z</dcterms:modified>
</cp:coreProperties>
</file>