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3.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2.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defTabSz="402336">
              <a:defRPr sz="6336"/>
            </a:lvl1pPr>
          </a:lstStyle>
          <a:p>
            <a:pPr lvl="0">
              <a:defRPr sz="1800">
                <a:solidFill>
                  <a:srgbClr val="000000"/>
                </a:solidFill>
              </a:defRPr>
            </a:pPr>
            <a:r>
              <a:rPr sz="6336">
                <a:solidFill>
                  <a:srgbClr val="FFFFFF"/>
                </a:solidFill>
              </a:rPr>
              <a:t>Il regimi patrimoniali della famiglia/2</a:t>
            </a:r>
          </a:p>
        </p:txBody>
      </p:sp>
      <p:sp>
        <p:nvSpPr>
          <p:cNvPr id="33" name="Shape 33"/>
          <p:cNvSpPr/>
          <p:nvPr>
            <p:ph type="body" idx="1"/>
          </p:nvPr>
        </p:nvSpPr>
        <p:spPr>
          <a:prstGeom prst="rect">
            <a:avLst/>
          </a:prstGeom>
        </p:spPr>
        <p:txBody>
          <a:bodyPr/>
          <a:lstStyle>
            <a:lvl1pPr defTabSz="379475">
              <a:defRPr sz="2988"/>
            </a:lvl1pPr>
          </a:lstStyle>
          <a:p>
            <a:pPr lvl="0">
              <a:defRPr sz="1800">
                <a:solidFill>
                  <a:srgbClr val="000000"/>
                </a:solidFill>
              </a:defRPr>
            </a:pPr>
            <a:r>
              <a:rPr sz="2988">
                <a:solidFill>
                  <a:srgbClr val="FFFFFF"/>
                </a:solidFill>
              </a:rPr>
              <a:t>Comunione convenzionale - Separazione dei beni - Fondo patrimoniale - Impresa familiare</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body" idx="1"/>
          </p:nvPr>
        </p:nvSpPr>
        <p:spPr>
          <a:xfrm>
            <a:off x="472182" y="462359"/>
            <a:ext cx="12060436" cy="9046022"/>
          </a:xfrm>
          <a:prstGeom prst="rect">
            <a:avLst/>
          </a:prstGeom>
        </p:spPr>
        <p:txBody>
          <a:bodyPr/>
          <a:lstStyle/>
          <a:p>
            <a:pPr lvl="0" marL="0" indent="0" defTabSz="365760">
              <a:spcBef>
                <a:spcPts val="2800"/>
              </a:spcBef>
              <a:buSzTx/>
              <a:buNone/>
              <a:defRPr sz="1800">
                <a:solidFill>
                  <a:srgbClr val="000000"/>
                </a:solidFill>
              </a:defRPr>
            </a:pPr>
            <a:r>
              <a:rPr sz="2880">
                <a:solidFill>
                  <a:srgbClr val="FFFFFF"/>
                </a:solidFill>
              </a:rPr>
              <a:t>Diritti sui beni del FP</a:t>
            </a:r>
            <a:endParaRPr sz="2880">
              <a:solidFill>
                <a:srgbClr val="FFFFFF"/>
              </a:solidFill>
            </a:endParaRPr>
          </a:p>
          <a:p>
            <a:pPr lvl="0" marL="0" indent="0" defTabSz="365760">
              <a:spcBef>
                <a:spcPts val="2800"/>
              </a:spcBef>
              <a:buSzTx/>
              <a:buNone/>
              <a:defRPr sz="1800">
                <a:solidFill>
                  <a:srgbClr val="000000"/>
                </a:solidFill>
              </a:defRPr>
            </a:pPr>
            <a:r>
              <a:rPr sz="2880">
                <a:solidFill>
                  <a:srgbClr val="FFFFFF"/>
                </a:solidFill>
              </a:rPr>
              <a:t>art. 168/1: La proprietà dei beni spetta a entrambi i coniugi, se non è stabilito altrimenti nell’atto di costituzione </a:t>
            </a:r>
            <a:endParaRPr sz="2880">
              <a:solidFill>
                <a:srgbClr val="FFFFFF"/>
              </a:solidFill>
            </a:endParaRPr>
          </a:p>
          <a:p>
            <a:pPr lvl="1" marL="914400" indent="-457200" defTabSz="365760">
              <a:spcBef>
                <a:spcPts val="2800"/>
              </a:spcBef>
              <a:buBlip>
                <a:blip r:embed="rId2"/>
              </a:buBlip>
              <a:defRPr sz="1800">
                <a:solidFill>
                  <a:srgbClr val="000000"/>
                </a:solidFill>
              </a:defRPr>
            </a:pPr>
            <a:r>
              <a:rPr sz="2880">
                <a:solidFill>
                  <a:srgbClr val="FFFFFF"/>
                </a:solidFill>
              </a:rPr>
              <a:t>si applicano le regole della CL in quanto compatibili:</a:t>
            </a:r>
            <a:endParaRPr sz="2880">
              <a:solidFill>
                <a:srgbClr val="FFFFFF"/>
              </a:solidFill>
            </a:endParaRPr>
          </a:p>
          <a:p>
            <a:pPr lvl="5" marL="0" indent="914400" defTabSz="365760">
              <a:spcBef>
                <a:spcPts val="2800"/>
              </a:spcBef>
              <a:buSzTx/>
              <a:buNone/>
              <a:defRPr sz="1800">
                <a:solidFill>
                  <a:srgbClr val="000000"/>
                </a:solidFill>
              </a:defRPr>
            </a:pPr>
            <a:r>
              <a:rPr sz="2880">
                <a:solidFill>
                  <a:srgbClr val="FFFFFF"/>
                </a:solidFill>
              </a:rPr>
              <a:t>1) la quota di partecipazione è inalienabile</a:t>
            </a:r>
            <a:endParaRPr sz="2880">
              <a:solidFill>
                <a:srgbClr val="FFFFFF"/>
              </a:solidFill>
            </a:endParaRPr>
          </a:p>
          <a:p>
            <a:pPr lvl="5" marL="0" indent="914400" defTabSz="365760">
              <a:spcBef>
                <a:spcPts val="2800"/>
              </a:spcBef>
              <a:buSzTx/>
              <a:buNone/>
              <a:defRPr sz="1800">
                <a:solidFill>
                  <a:srgbClr val="000000"/>
                </a:solidFill>
              </a:defRPr>
            </a:pPr>
            <a:r>
              <a:rPr sz="2880">
                <a:solidFill>
                  <a:srgbClr val="FFFFFF"/>
                </a:solidFill>
              </a:rPr>
              <a:t>2) l’amministrazione dei beni è espressamente regolata dalle norme relative all’amministrazione della CL (art. 168, ult. comma)</a:t>
            </a:r>
            <a:endParaRPr sz="2880">
              <a:solidFill>
                <a:srgbClr val="FFFFFF"/>
              </a:solidFill>
            </a:endParaRPr>
          </a:p>
          <a:p>
            <a:pPr lvl="5" marL="0" indent="914400" defTabSz="365760">
              <a:spcBef>
                <a:spcPts val="2800"/>
              </a:spcBef>
              <a:buSzTx/>
              <a:buNone/>
              <a:defRPr sz="1800">
                <a:solidFill>
                  <a:srgbClr val="000000"/>
                </a:solidFill>
              </a:defRPr>
            </a:pPr>
            <a:r>
              <a:rPr sz="2880">
                <a:solidFill>
                  <a:srgbClr val="FFFFFF"/>
                </a:solidFill>
              </a:rPr>
              <a:t>3) alla cessazione del fondo patrimoniale si applicano, di regola, le norme sulla CL (art. 171, ult. comma)</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body" idx="1"/>
          </p:nvPr>
        </p:nvSpPr>
        <p:spPr>
          <a:xfrm>
            <a:off x="188168" y="99863"/>
            <a:ext cx="12628464" cy="9553874"/>
          </a:xfrm>
          <a:prstGeom prst="rect">
            <a:avLst/>
          </a:prstGeom>
        </p:spPr>
        <p:txBody>
          <a:bodyPr/>
          <a:lstStyle/>
          <a:p>
            <a:pPr lvl="0" marL="0" indent="0" defTabSz="256031">
              <a:spcBef>
                <a:spcPts val="2000"/>
              </a:spcBef>
              <a:buSzTx/>
              <a:buNone/>
              <a:defRPr sz="1800">
                <a:solidFill>
                  <a:srgbClr val="000000"/>
                </a:solidFill>
              </a:defRPr>
            </a:pPr>
            <a:r>
              <a:rPr sz="2968">
                <a:solidFill>
                  <a:srgbClr val="FFFFFF"/>
                </a:solidFill>
              </a:rPr>
              <a:t>La destinazione del fondo ai bisogni della famiglia </a:t>
            </a:r>
            <a:endParaRPr sz="2968">
              <a:solidFill>
                <a:srgbClr val="FFFFFF"/>
              </a:solidFill>
            </a:endParaRPr>
          </a:p>
          <a:p>
            <a:pPr lvl="0" marL="0" indent="0" defTabSz="256031">
              <a:spcBef>
                <a:spcPts val="2000"/>
              </a:spcBef>
              <a:buSzTx/>
              <a:buNone/>
              <a:defRPr sz="1800">
                <a:solidFill>
                  <a:srgbClr val="000000"/>
                </a:solidFill>
              </a:defRPr>
            </a:pPr>
            <a:r>
              <a:rPr sz="2016">
                <a:solidFill>
                  <a:srgbClr val="FFFFFF"/>
                </a:solidFill>
              </a:rPr>
              <a:t>— direttamente: impiego dei frutti dei beni (art. 168/2) </a:t>
            </a:r>
            <a:endParaRPr sz="2016">
              <a:solidFill>
                <a:srgbClr val="FFFFFF"/>
              </a:solidFill>
            </a:endParaRPr>
          </a:p>
          <a:p>
            <a:pPr lvl="1" marL="0" indent="128015" defTabSz="256031">
              <a:spcBef>
                <a:spcPts val="2000"/>
              </a:spcBef>
              <a:buSzTx/>
              <a:buNone/>
              <a:defRPr sz="1800">
                <a:solidFill>
                  <a:srgbClr val="000000"/>
                </a:solidFill>
              </a:defRPr>
            </a:pPr>
            <a:r>
              <a:rPr sz="2016">
                <a:solidFill>
                  <a:srgbClr val="FFFFFF"/>
                </a:solidFill>
              </a:rPr>
              <a:t>•	art. 183 c.c. : esclusione dall’amministrazione del coniuge "inadempiente"</a:t>
            </a:r>
            <a:endParaRPr sz="2016">
              <a:solidFill>
                <a:srgbClr val="FFFFFF"/>
              </a:solidFill>
            </a:endParaRPr>
          </a:p>
          <a:p>
            <a:pPr lvl="1" marL="0" indent="128015" defTabSz="256031">
              <a:spcBef>
                <a:spcPts val="2000"/>
              </a:spcBef>
              <a:buSzTx/>
              <a:buNone/>
              <a:defRPr sz="1800">
                <a:solidFill>
                  <a:srgbClr val="000000"/>
                </a:solidFill>
              </a:defRPr>
            </a:pPr>
            <a:r>
              <a:rPr sz="2016">
                <a:solidFill>
                  <a:srgbClr val="FFFFFF"/>
                </a:solidFill>
              </a:rPr>
              <a:t>•	art. 171/2: il giudice può dare disposizioni sull’amministrazione del fondo a tutela dei figli minori </a:t>
            </a:r>
            <a:endParaRPr sz="2016">
              <a:solidFill>
                <a:srgbClr val="FFFFFF"/>
              </a:solidFill>
            </a:endParaRPr>
          </a:p>
          <a:p>
            <a:pPr lvl="0" marL="0" indent="0" defTabSz="256031">
              <a:spcBef>
                <a:spcPts val="2000"/>
              </a:spcBef>
              <a:buSzTx/>
              <a:buNone/>
              <a:defRPr sz="1800">
                <a:solidFill>
                  <a:srgbClr val="000000"/>
                </a:solidFill>
              </a:defRPr>
            </a:pPr>
            <a:r>
              <a:rPr sz="2016">
                <a:solidFill>
                  <a:srgbClr val="FFFFFF"/>
                </a:solidFill>
              </a:rPr>
              <a:t>— indirettamente: limiti legali agli atti di disposizione (art. 169 c.c.) e all’espropriazione (art. 170) </a:t>
            </a:r>
            <a:endParaRPr sz="2016">
              <a:solidFill>
                <a:srgbClr val="FFFFFF"/>
              </a:solidFill>
            </a:endParaRPr>
          </a:p>
          <a:p>
            <a:pPr lvl="0" marL="320040" indent="-320040" defTabSz="256031">
              <a:spcBef>
                <a:spcPts val="2000"/>
              </a:spcBef>
              <a:buBlip>
                <a:blip r:embed="rId2"/>
              </a:buBlip>
              <a:defRPr sz="1800">
                <a:solidFill>
                  <a:srgbClr val="000000"/>
                </a:solidFill>
              </a:defRPr>
            </a:pPr>
            <a:r>
              <a:rPr sz="2016">
                <a:solidFill>
                  <a:srgbClr val="FFFFFF"/>
                </a:solidFill>
              </a:rPr>
              <a:t> art. 169 c.c.: CONSENSO di entrambi i coniugi; se figli minori: AUTORIZZAZIONE del giudice</a:t>
            </a:r>
            <a:endParaRPr sz="2016">
              <a:solidFill>
                <a:srgbClr val="FFFFFF"/>
              </a:solidFill>
            </a:endParaRPr>
          </a:p>
          <a:p>
            <a:pPr lvl="2" marL="960119" indent="-320040" defTabSz="256031">
              <a:spcBef>
                <a:spcPts val="2000"/>
              </a:spcBef>
              <a:buBlip>
                <a:blip r:embed="rId2"/>
              </a:buBlip>
              <a:defRPr sz="1800">
                <a:solidFill>
                  <a:srgbClr val="000000"/>
                </a:solidFill>
              </a:defRPr>
            </a:pPr>
            <a:r>
              <a:rPr sz="2016">
                <a:solidFill>
                  <a:srgbClr val="FFFFFF"/>
                </a:solidFill>
              </a:rPr>
              <a:t>inefficacia degli atti di disposizione in violazione dell'art. 169</a:t>
            </a:r>
            <a:endParaRPr sz="2016">
              <a:solidFill>
                <a:srgbClr val="FFFFFF"/>
              </a:solidFill>
            </a:endParaRPr>
          </a:p>
          <a:p>
            <a:pPr lvl="0" marL="0" indent="0" defTabSz="256031">
              <a:spcBef>
                <a:spcPts val="2000"/>
              </a:spcBef>
              <a:buSzTx/>
              <a:buNone/>
              <a:defRPr sz="1800">
                <a:solidFill>
                  <a:srgbClr val="000000"/>
                </a:solidFill>
              </a:defRPr>
            </a:pPr>
            <a:r>
              <a:rPr sz="2016">
                <a:solidFill>
                  <a:srgbClr val="FFFFFF"/>
                </a:solidFill>
              </a:rPr>
              <a:t>• limite all'espropriazione dei beni del fondo da parte dei creditori (art. 170)</a:t>
            </a:r>
            <a:endParaRPr sz="2016">
              <a:solidFill>
                <a:srgbClr val="FFFFFF"/>
              </a:solidFill>
            </a:endParaRPr>
          </a:p>
          <a:p>
            <a:pPr lvl="4" marL="0" indent="512063" defTabSz="256031">
              <a:spcBef>
                <a:spcPts val="2000"/>
              </a:spcBef>
              <a:buSzTx/>
              <a:buNone/>
              <a:defRPr sz="1800">
                <a:solidFill>
                  <a:srgbClr val="000000"/>
                </a:solidFill>
              </a:defRPr>
            </a:pPr>
            <a:r>
              <a:rPr sz="2016">
                <a:solidFill>
                  <a:srgbClr val="FFFFFF"/>
                </a:solidFill>
              </a:rPr>
              <a:t>o	il creditore consapevole che il debito è stato contratto per scopi ESTRANEI ai bisogni della famiglia non può procedere ad azione esecutiva (onere della prova: debitore)</a:t>
            </a:r>
            <a:endParaRPr sz="2016">
              <a:solidFill>
                <a:srgbClr val="FFFFFF"/>
              </a:solidFill>
            </a:endParaRPr>
          </a:p>
          <a:p>
            <a:pPr lvl="0" marL="320040" indent="-320040" defTabSz="256031">
              <a:spcBef>
                <a:spcPts val="2000"/>
              </a:spcBef>
              <a:buBlip>
                <a:blip r:embed="rId2"/>
              </a:buBlip>
              <a:defRPr sz="1800">
                <a:solidFill>
                  <a:srgbClr val="000000"/>
                </a:solidFill>
              </a:defRPr>
            </a:pPr>
            <a:r>
              <a:rPr sz="2016">
                <a:solidFill>
                  <a:srgbClr val="FFFFFF"/>
                </a:solidFill>
              </a:rPr>
              <a:t>il creditore per debiti estranei ai bisogni della famiglia può agire in revocatoria (art. 2901 c.c.) contro la costituzione del FP</a:t>
            </a:r>
            <a:endParaRPr sz="2016">
              <a:solidFill>
                <a:srgbClr val="FFFFFF"/>
              </a:solidFill>
            </a:endParaRPr>
          </a:p>
          <a:p>
            <a:pPr lvl="4" marL="0" indent="512063" defTabSz="256031">
              <a:spcBef>
                <a:spcPts val="2000"/>
              </a:spcBef>
              <a:buSzTx/>
              <a:buNone/>
              <a:defRPr sz="1800">
                <a:solidFill>
                  <a:srgbClr val="000000"/>
                </a:solidFill>
              </a:defRPr>
            </a:pPr>
            <a:r>
              <a:rPr sz="2016">
                <a:solidFill>
                  <a:srgbClr val="FFFFFF"/>
                </a:solidFill>
              </a:rPr>
              <a:t>•	G: costituzione di FP = atto di liberalità : art. 2901, n. 2 </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body" idx="1"/>
          </p:nvPr>
        </p:nvSpPr>
        <p:spPr>
          <a:xfrm>
            <a:off x="250229" y="346868"/>
            <a:ext cx="12504343" cy="9059864"/>
          </a:xfrm>
          <a:prstGeom prst="rect">
            <a:avLst/>
          </a:prstGeom>
        </p:spPr>
        <p:txBody>
          <a:bodyPr/>
          <a:lstStyle/>
          <a:p>
            <a:pPr lvl="0" marL="0" indent="0" defTabSz="265175">
              <a:spcBef>
                <a:spcPts val="2000"/>
              </a:spcBef>
              <a:buSzTx/>
              <a:buNone/>
              <a:defRPr sz="1800">
                <a:solidFill>
                  <a:srgbClr val="000000"/>
                </a:solidFill>
              </a:defRPr>
            </a:pPr>
            <a:r>
              <a:rPr sz="4582">
                <a:solidFill>
                  <a:srgbClr val="FFFFFF"/>
                </a:solidFill>
              </a:rPr>
              <a:t>Cessazione del fondo patrimoniale </a:t>
            </a:r>
            <a:endParaRPr sz="4582">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Annullamento/scioglimento/cessazione degli effetti civili del matrimonio (art. 171/1)</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scioglimento della CL</a:t>
            </a:r>
            <a:endParaRPr sz="2088">
              <a:solidFill>
                <a:srgbClr val="FFFFFF"/>
              </a:solidFill>
            </a:endParaRPr>
          </a:p>
          <a:p>
            <a:pPr lvl="2" marL="0" indent="265175" defTabSz="265175">
              <a:spcBef>
                <a:spcPts val="2000"/>
              </a:spcBef>
              <a:buSzTx/>
              <a:buNone/>
              <a:defRPr sz="1800">
                <a:solidFill>
                  <a:srgbClr val="000000"/>
                </a:solidFill>
              </a:defRPr>
            </a:pPr>
            <a:r>
              <a:rPr sz="2088">
                <a:solidFill>
                  <a:srgbClr val="FFFFFF"/>
                </a:solidFill>
              </a:rPr>
              <a:t>o	≠ figli minori (171/2)</a:t>
            </a:r>
            <a:endParaRPr sz="2088">
              <a:solidFill>
                <a:srgbClr val="FFFFFF"/>
              </a:solidFill>
            </a:endParaRPr>
          </a:p>
          <a:p>
            <a:pPr lvl="5" marL="0" indent="662939" defTabSz="265175">
              <a:spcBef>
                <a:spcPts val="2000"/>
              </a:spcBef>
              <a:buSzTx/>
              <a:buNone/>
              <a:defRPr sz="1800">
                <a:solidFill>
                  <a:srgbClr val="000000"/>
                </a:solidFill>
              </a:defRPr>
            </a:pPr>
            <a:r>
              <a:rPr sz="2088">
                <a:solidFill>
                  <a:srgbClr val="FFFFFF"/>
                </a:solidFill>
              </a:rPr>
              <a:t>o	 su istanza di chi vi abbia interesse il giudice può regolare l’amministrazione del fondo  </a:t>
            </a:r>
            <a:endParaRPr sz="2088">
              <a:solidFill>
                <a:srgbClr val="FFFFFF"/>
              </a:solidFill>
            </a:endParaRPr>
          </a:p>
          <a:p>
            <a:pPr lvl="2" marL="0" indent="265175" defTabSz="265175">
              <a:spcBef>
                <a:spcPts val="2000"/>
              </a:spcBef>
              <a:buSzTx/>
              <a:buNone/>
              <a:defRPr sz="1800">
                <a:solidFill>
                  <a:srgbClr val="000000"/>
                </a:solidFill>
              </a:defRPr>
            </a:pPr>
            <a:r>
              <a:rPr sz="2088">
                <a:solidFill>
                  <a:srgbClr val="FFFFFF"/>
                </a:solidFill>
              </a:rPr>
              <a:t>o	considerate le condizioni economiche dei genitori, dei figli e ogni altra circostanza il giudice può attribuire ai figli, in godimento o in proprietà, una quota dei beni del fondo (art. 171/3)</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È efficace lo scioglimento del FP per volontà delle parti?</a:t>
            </a:r>
            <a:endParaRPr sz="2088">
              <a:solidFill>
                <a:srgbClr val="FFFFFF"/>
              </a:solidFill>
            </a:endParaRPr>
          </a:p>
          <a:p>
            <a:pPr lvl="3" marL="0" indent="397763" defTabSz="265175">
              <a:spcBef>
                <a:spcPts val="2000"/>
              </a:spcBef>
              <a:buSzTx/>
              <a:buNone/>
              <a:defRPr sz="1800">
                <a:solidFill>
                  <a:srgbClr val="000000"/>
                </a:solidFill>
              </a:defRPr>
            </a:pPr>
            <a:r>
              <a:rPr sz="2088">
                <a:solidFill>
                  <a:srgbClr val="FFFFFF"/>
                </a:solidFill>
              </a:rPr>
              <a:t>o	 Contro: 171/1: fattispecie tassative</a:t>
            </a:r>
            <a:endParaRPr sz="2088">
              <a:solidFill>
                <a:srgbClr val="FFFFFF"/>
              </a:solidFill>
            </a:endParaRPr>
          </a:p>
          <a:p>
            <a:pPr lvl="3" marL="0" indent="397763" defTabSz="265175">
              <a:spcBef>
                <a:spcPts val="2000"/>
              </a:spcBef>
              <a:buSzTx/>
              <a:buNone/>
              <a:defRPr sz="1800">
                <a:solidFill>
                  <a:srgbClr val="000000"/>
                </a:solidFill>
              </a:defRPr>
            </a:pPr>
            <a:r>
              <a:rPr sz="2088">
                <a:solidFill>
                  <a:srgbClr val="FFFFFF"/>
                </a:solidFill>
              </a:rPr>
              <a:t>o A favore: cfr. art. 163/1 : Le modifiche delle convenzioni matrimoniali, anteriori o successive al matrimonio, non hanno effetto se l'atto pubblico non è stipulato col consenso di tutte le persone che sono state parti nelle convenzioni medesime, o dei loro eredi</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body" idx="1"/>
          </p:nvPr>
        </p:nvSpPr>
        <p:spPr>
          <a:xfrm>
            <a:off x="413593" y="404316"/>
            <a:ext cx="12177614" cy="9147722"/>
          </a:xfrm>
          <a:prstGeom prst="rect">
            <a:avLst/>
          </a:prstGeom>
        </p:spPr>
        <p:txBody>
          <a:bodyPr/>
          <a:lstStyle/>
          <a:p>
            <a:pPr lvl="0" marL="0" indent="0" defTabSz="352043">
              <a:spcBef>
                <a:spcPts val="2700"/>
              </a:spcBef>
              <a:buSzTx/>
              <a:buNone/>
              <a:defRPr sz="1800">
                <a:solidFill>
                  <a:srgbClr val="000000"/>
                </a:solidFill>
              </a:defRPr>
            </a:pPr>
            <a:r>
              <a:rPr sz="2772">
                <a:solidFill>
                  <a:srgbClr val="FFFFFF"/>
                </a:solidFill>
              </a:rPr>
              <a:t>L’impresa familiare</a:t>
            </a:r>
            <a:endParaRPr sz="2772">
              <a:solidFill>
                <a:srgbClr val="FFFFFF"/>
              </a:solidFill>
            </a:endParaRPr>
          </a:p>
          <a:p>
            <a:pPr lvl="1" marL="0" indent="176021" defTabSz="352043">
              <a:spcBef>
                <a:spcPts val="2700"/>
              </a:spcBef>
              <a:buSzTx/>
              <a:buNone/>
              <a:defRPr sz="1800">
                <a:solidFill>
                  <a:srgbClr val="000000"/>
                </a:solidFill>
              </a:defRPr>
            </a:pPr>
            <a:r>
              <a:rPr sz="2772">
                <a:solidFill>
                  <a:srgbClr val="FFFFFF"/>
                </a:solidFill>
              </a:rPr>
              <a:t>Capo VI, Sez. VI: art. 230-bis</a:t>
            </a:r>
            <a:endParaRPr sz="2772">
              <a:solidFill>
                <a:srgbClr val="FFFFFF"/>
              </a:solidFill>
            </a:endParaRPr>
          </a:p>
          <a:p>
            <a:pPr lvl="2" marL="1320164" indent="-440054" defTabSz="352043">
              <a:spcBef>
                <a:spcPts val="2700"/>
              </a:spcBef>
              <a:buBlip>
                <a:blip r:embed="rId2"/>
              </a:buBlip>
              <a:defRPr sz="1800">
                <a:solidFill>
                  <a:srgbClr val="000000"/>
                </a:solidFill>
              </a:defRPr>
            </a:pPr>
            <a:r>
              <a:rPr sz="2772">
                <a:solidFill>
                  <a:srgbClr val="FFFFFF"/>
                </a:solidFill>
              </a:rPr>
              <a:t>statuto minimo dei diritti del familiare-lavoratore</a:t>
            </a:r>
            <a:endParaRPr sz="2772">
              <a:solidFill>
                <a:srgbClr val="FFFFFF"/>
              </a:solidFill>
            </a:endParaRPr>
          </a:p>
          <a:p>
            <a:pPr lvl="1" marL="0" indent="176021" defTabSz="352043">
              <a:spcBef>
                <a:spcPts val="2700"/>
              </a:spcBef>
              <a:buSzTx/>
              <a:buNone/>
              <a:defRPr sz="1800">
                <a:solidFill>
                  <a:srgbClr val="000000"/>
                </a:solidFill>
              </a:defRPr>
            </a:pPr>
            <a:r>
              <a:rPr sz="2772">
                <a:solidFill>
                  <a:srgbClr val="FFFFFF"/>
                </a:solidFill>
              </a:rPr>
              <a:t>Fattispecie costitutiva</a:t>
            </a:r>
            <a:endParaRPr sz="2772">
              <a:solidFill>
                <a:srgbClr val="FFFFFF"/>
              </a:solidFill>
            </a:endParaRPr>
          </a:p>
          <a:p>
            <a:pPr lvl="4" marL="0" indent="704087" defTabSz="352043">
              <a:spcBef>
                <a:spcPts val="2700"/>
              </a:spcBef>
              <a:buSzTx/>
              <a:buNone/>
              <a:defRPr sz="1800">
                <a:solidFill>
                  <a:srgbClr val="000000"/>
                </a:solidFill>
              </a:defRPr>
            </a:pPr>
            <a:r>
              <a:rPr sz="2772">
                <a:solidFill>
                  <a:srgbClr val="FFFFFF"/>
                </a:solidFill>
              </a:rPr>
              <a:t>•	presupposto soggettivo: essere coniuge, parente (3°), affine (2°)</a:t>
            </a:r>
            <a:endParaRPr sz="2772">
              <a:solidFill>
                <a:srgbClr val="FFFFFF"/>
              </a:solidFill>
            </a:endParaRPr>
          </a:p>
          <a:p>
            <a:pPr lvl="4" marL="0" indent="704087" defTabSz="352043">
              <a:spcBef>
                <a:spcPts val="2700"/>
              </a:spcBef>
              <a:buSzTx/>
              <a:buNone/>
              <a:defRPr sz="1800">
                <a:solidFill>
                  <a:srgbClr val="000000"/>
                </a:solidFill>
              </a:defRPr>
            </a:pPr>
            <a:r>
              <a:rPr sz="2772">
                <a:solidFill>
                  <a:srgbClr val="FFFFFF"/>
                </a:solidFill>
              </a:rPr>
              <a:t>•	presupposto oggettivo : prestare in modo continuativo la propria attività di lavoro nella famiglia o nell’impresa familiare</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230-bis = norma suppletiva: «salvo che sia configurabile un diverso rapporto»</a:t>
            </a:r>
            <a:endParaRPr sz="2772">
              <a:solidFill>
                <a:srgbClr val="FFFFFF"/>
              </a:solidFill>
            </a:endParaRPr>
          </a:p>
          <a:p>
            <a:pPr lvl="4" marL="0" indent="704087" defTabSz="352043">
              <a:spcBef>
                <a:spcPts val="2700"/>
              </a:spcBef>
              <a:buSzTx/>
              <a:buNone/>
              <a:defRPr sz="1800">
                <a:solidFill>
                  <a:srgbClr val="000000"/>
                </a:solidFill>
              </a:defRPr>
            </a:pPr>
            <a:r>
              <a:rPr sz="2772">
                <a:solidFill>
                  <a:srgbClr val="FFFFFF"/>
                </a:solidFill>
              </a:rPr>
              <a:t>•	lavoro subordinato, mandato, società ecc.</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body" idx="1"/>
          </p:nvPr>
        </p:nvSpPr>
        <p:spPr>
          <a:xfrm>
            <a:off x="351135" y="387201"/>
            <a:ext cx="12420154" cy="9148813"/>
          </a:xfrm>
          <a:prstGeom prst="rect">
            <a:avLst/>
          </a:prstGeom>
        </p:spPr>
        <p:txBody>
          <a:bodyPr/>
          <a:lstStyle/>
          <a:p>
            <a:pPr lvl="0" marL="0" indent="0" defTabSz="233172">
              <a:spcBef>
                <a:spcPts val="1800"/>
              </a:spcBef>
              <a:buSzTx/>
              <a:buNone/>
              <a:defRPr sz="1800">
                <a:solidFill>
                  <a:srgbClr val="000000"/>
                </a:solidFill>
              </a:defRPr>
            </a:pPr>
            <a:r>
              <a:rPr sz="1836">
                <a:solidFill>
                  <a:srgbClr val="FFFFFF"/>
                </a:solidFill>
              </a:rPr>
              <a:t>IMPRESA FAMILIARE ≠  SOCIETÀ </a:t>
            </a:r>
            <a:endParaRPr sz="1836">
              <a:solidFill>
                <a:srgbClr val="FFFFFF"/>
              </a:solidFill>
            </a:endParaRPr>
          </a:p>
          <a:p>
            <a:pPr lvl="0" marL="0" indent="0" defTabSz="233172">
              <a:spcBef>
                <a:spcPts val="1800"/>
              </a:spcBef>
              <a:buSzTx/>
              <a:buNone/>
              <a:defRPr sz="1800">
                <a:solidFill>
                  <a:srgbClr val="000000"/>
                </a:solidFill>
              </a:defRPr>
            </a:pPr>
            <a:r>
              <a:rPr sz="1836">
                <a:solidFill>
                  <a:srgbClr val="FFFFFF"/>
                </a:solidFill>
              </a:rPr>
              <a:t>a) fonte = legge </a:t>
            </a:r>
            <a:endParaRPr sz="1836">
              <a:solidFill>
                <a:srgbClr val="FFFFFF"/>
              </a:solidFill>
            </a:endParaRPr>
          </a:p>
          <a:p>
            <a:pPr lvl="1" marL="0" indent="116586" defTabSz="233172">
              <a:spcBef>
                <a:spcPts val="1800"/>
              </a:spcBef>
              <a:buSzTx/>
              <a:buNone/>
              <a:defRPr sz="1800">
                <a:solidFill>
                  <a:srgbClr val="000000"/>
                </a:solidFill>
              </a:defRPr>
            </a:pPr>
            <a:r>
              <a:rPr sz="1836">
                <a:solidFill>
                  <a:srgbClr val="FFFFFF"/>
                </a:solidFill>
              </a:rPr>
              <a:t>•	se i familiari decidono di costituire volontariamente un rapporto societario si applicano le norme del tipo sociale prescelto</a:t>
            </a:r>
            <a:endParaRPr sz="1836">
              <a:solidFill>
                <a:srgbClr val="FFFFFF"/>
              </a:solidFill>
            </a:endParaRPr>
          </a:p>
          <a:p>
            <a:pPr lvl="2" marL="0" indent="233172" algn="just" defTabSz="233172">
              <a:spcBef>
                <a:spcPts val="1800"/>
              </a:spcBef>
              <a:buSzTx/>
              <a:buNone/>
              <a:defRPr sz="1800">
                <a:solidFill>
                  <a:srgbClr val="000000"/>
                </a:solidFill>
              </a:defRPr>
            </a:pPr>
            <a:r>
              <a:rPr sz="1836">
                <a:solidFill>
                  <a:srgbClr val="FFFFFF"/>
                </a:solidFill>
              </a:rPr>
              <a:t>o	G: se i familiari manifestano per fatti concludenti la volontà di esercitare in comune un'attività economica: disciplina della società di fatto  </a:t>
            </a:r>
            <a:endParaRPr sz="1836">
              <a:solidFill>
                <a:srgbClr val="FFFFFF"/>
              </a:solidFill>
            </a:endParaRPr>
          </a:p>
          <a:p>
            <a:pPr lvl="0" marL="0" indent="0" defTabSz="233172">
              <a:spcBef>
                <a:spcPts val="1800"/>
              </a:spcBef>
              <a:buSzTx/>
              <a:buNone/>
              <a:defRPr sz="1800">
                <a:solidFill>
                  <a:srgbClr val="000000"/>
                </a:solidFill>
              </a:defRPr>
            </a:pPr>
            <a:r>
              <a:rPr sz="1836">
                <a:solidFill>
                  <a:srgbClr val="FFFFFF"/>
                </a:solidFill>
              </a:rPr>
              <a:t>b) i collaboratori sono titolari del diritto a essere remunerati, non di un diritto a “quote” sociali </a:t>
            </a:r>
            <a:endParaRPr sz="1836">
              <a:solidFill>
                <a:srgbClr val="FFFFFF"/>
              </a:solidFill>
            </a:endParaRPr>
          </a:p>
          <a:p>
            <a:pPr lvl="0" marL="0" indent="0" defTabSz="233172">
              <a:spcBef>
                <a:spcPts val="1800"/>
              </a:spcBef>
              <a:buSzTx/>
              <a:buNone/>
              <a:defRPr sz="1800">
                <a:solidFill>
                  <a:srgbClr val="000000"/>
                </a:solidFill>
              </a:defRPr>
            </a:pPr>
            <a:r>
              <a:rPr sz="1836">
                <a:solidFill>
                  <a:srgbClr val="FFFFFF"/>
                </a:solidFill>
              </a:rPr>
              <a:t>c) la gestione ordinaria spetta al familiare-imprenditore (o ai familiari- imprenditori): ≠ artt. 2257-2258 c.c. </a:t>
            </a:r>
            <a:endParaRPr sz="1836">
              <a:solidFill>
                <a:srgbClr val="FFFFFF"/>
              </a:solidFill>
            </a:endParaRPr>
          </a:p>
          <a:p>
            <a:pPr lvl="2" marL="0" indent="233172" defTabSz="233172">
              <a:spcBef>
                <a:spcPts val="1800"/>
              </a:spcBef>
              <a:buSzTx/>
              <a:buNone/>
              <a:defRPr sz="1800">
                <a:solidFill>
                  <a:srgbClr val="000000"/>
                </a:solidFill>
              </a:defRPr>
            </a:pPr>
            <a:r>
              <a:rPr sz="1836">
                <a:solidFill>
                  <a:srgbClr val="FFFFFF"/>
                </a:solidFill>
              </a:rPr>
              <a:t>•	≠ azienda coniugale (art. 177, lett. d: ciascun coniuge partecipa all’attività di gestione) la collaborazione del familiare può attuarsi anche quando l’impresa sia esercitata in società (anche di fatto) con terzi (nel qual caso, l’art. 230 bis c.c. si applica nei limiti della quota del familiare-imprenditore)</a:t>
            </a:r>
            <a:endParaRPr sz="1836">
              <a:solidFill>
                <a:srgbClr val="FFFFFF"/>
              </a:solidFill>
            </a:endParaRPr>
          </a:p>
          <a:p>
            <a:pPr lvl="0" marL="0" indent="0" defTabSz="233172">
              <a:spcBef>
                <a:spcPts val="1800"/>
              </a:spcBef>
              <a:buSzTx/>
              <a:buNone/>
              <a:defRPr sz="1800">
                <a:solidFill>
                  <a:srgbClr val="000000"/>
                </a:solidFill>
              </a:defRPr>
            </a:pPr>
            <a:r>
              <a:rPr sz="1836">
                <a:solidFill>
                  <a:srgbClr val="FFFFFF"/>
                </a:solidFill>
              </a:rPr>
              <a:t>e) i collaboratori dell’impresa familiare non sono illimitatamente responsabili per le obbligazioni assunte nell’esercizio dell’impresa e non sono soggetti a fallimento </a:t>
            </a:r>
            <a:endParaRPr sz="1836">
              <a:solidFill>
                <a:srgbClr val="FFFFFF"/>
              </a:solidFill>
            </a:endParaRPr>
          </a:p>
          <a:p>
            <a:pPr lvl="0" marL="0" indent="0" defTabSz="233172">
              <a:spcBef>
                <a:spcPts val="1800"/>
              </a:spcBef>
              <a:buSzTx/>
              <a:buNone/>
              <a:defRPr sz="1800">
                <a:solidFill>
                  <a:srgbClr val="000000"/>
                </a:solidFill>
              </a:defRPr>
            </a:pPr>
            <a:r>
              <a:rPr sz="1836">
                <a:solidFill>
                  <a:srgbClr val="FFFFFF"/>
                </a:solidFill>
              </a:rPr>
              <a:t>f) morte del collaboratore: la partecipazione non è oggetto di liquidazione (≠ art. 2284) </a:t>
            </a:r>
            <a:endParaRPr sz="1836">
              <a:solidFill>
                <a:srgbClr val="FFFFFF"/>
              </a:solidFill>
            </a:endParaRPr>
          </a:p>
          <a:p>
            <a:pPr lvl="2" marL="0" indent="233172" defTabSz="233172">
              <a:spcBef>
                <a:spcPts val="1800"/>
              </a:spcBef>
              <a:buSzTx/>
              <a:buNone/>
              <a:defRPr sz="1800">
                <a:solidFill>
                  <a:srgbClr val="000000"/>
                </a:solidFill>
              </a:defRPr>
            </a:pPr>
            <a:r>
              <a:rPr sz="1836">
                <a:solidFill>
                  <a:srgbClr val="FFFFFF"/>
                </a:solidFill>
              </a:rPr>
              <a:t>•	a carico dell’impresa sorge un debito corrispondente al valore degli utili e dell’avviamento</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body" idx="1"/>
          </p:nvPr>
        </p:nvSpPr>
        <p:spPr>
          <a:xfrm>
            <a:off x="271065" y="356294"/>
            <a:ext cx="12462669" cy="9041012"/>
          </a:xfrm>
          <a:prstGeom prst="rect">
            <a:avLst/>
          </a:prstGeom>
        </p:spPr>
        <p:txBody>
          <a:bodyPr/>
          <a:lstStyle/>
          <a:p>
            <a:pPr lvl="0" marL="0" indent="0" defTabSz="210311">
              <a:spcBef>
                <a:spcPts val="1600"/>
              </a:spcBef>
              <a:buSzTx/>
              <a:buNone/>
              <a:defRPr sz="1800">
                <a:solidFill>
                  <a:srgbClr val="000000"/>
                </a:solidFill>
              </a:defRPr>
            </a:pPr>
            <a:r>
              <a:rPr sz="3680">
                <a:solidFill>
                  <a:srgbClr val="FFFFFF"/>
                </a:solidFill>
              </a:rPr>
              <a:t>Diritti dei partecipanti</a:t>
            </a:r>
            <a:r>
              <a:rPr sz="6532">
                <a:solidFill>
                  <a:srgbClr val="FFFFFF"/>
                </a:solidFill>
              </a:rPr>
              <a:t> </a:t>
            </a:r>
            <a:endParaRPr sz="6532">
              <a:solidFill>
                <a:srgbClr val="FFFFFF"/>
              </a:solidFill>
            </a:endParaRPr>
          </a:p>
          <a:p>
            <a:pPr lvl="0" marL="0" indent="0" defTabSz="210311">
              <a:spcBef>
                <a:spcPts val="1600"/>
              </a:spcBef>
              <a:buSzTx/>
              <a:buNone/>
              <a:defRPr sz="1800">
                <a:solidFill>
                  <a:srgbClr val="000000"/>
                </a:solidFill>
              </a:defRPr>
            </a:pPr>
            <a:r>
              <a:rPr sz="1656">
                <a:solidFill>
                  <a:srgbClr val="FFFFFF"/>
                </a:solidFill>
              </a:rPr>
              <a:t>a) Diritto al mantenimento (÷ condizione patrimoniale della famiglia)</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b) Diritto di partecipazione (utili, beni acquistati con utili, incrementi aziendali)</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 quantità e qualità del lavoro prestato</a:t>
            </a:r>
            <a:endParaRPr sz="1656">
              <a:solidFill>
                <a:srgbClr val="FFFFFF"/>
              </a:solidFill>
            </a:endParaRPr>
          </a:p>
          <a:p>
            <a:pPr lvl="5" marL="0" indent="525780" defTabSz="210311">
              <a:spcBef>
                <a:spcPts val="1600"/>
              </a:spcBef>
              <a:buSzTx/>
              <a:buNone/>
              <a:defRPr sz="1800">
                <a:solidFill>
                  <a:srgbClr val="000000"/>
                </a:solidFill>
              </a:defRPr>
            </a:pPr>
            <a:r>
              <a:rPr sz="1656">
                <a:solidFill>
                  <a:srgbClr val="FFFFFF"/>
                </a:solidFill>
              </a:rPr>
              <a:t>o	in mancanza di accordo tra le parti: determinazione giudiziale</a:t>
            </a:r>
            <a:endParaRPr sz="1656">
              <a:solidFill>
                <a:srgbClr val="FFFFFF"/>
              </a:solidFill>
            </a:endParaRPr>
          </a:p>
          <a:p>
            <a:pPr lvl="5" marL="0" indent="525780" defTabSz="210311">
              <a:spcBef>
                <a:spcPts val="1600"/>
              </a:spcBef>
              <a:buSzTx/>
              <a:buNone/>
              <a:defRPr sz="1800">
                <a:solidFill>
                  <a:srgbClr val="000000"/>
                </a:solidFill>
              </a:defRPr>
            </a:pPr>
            <a:r>
              <a:rPr sz="1656">
                <a:solidFill>
                  <a:srgbClr val="FFFFFF"/>
                </a:solidFill>
              </a:rPr>
              <a:t>o	il lavoro della donna è equivalente a quello dell’uomo (art. 230 bis/2)</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o	trasferibile col consenso di tutti gli altri partecipi, se sussistono i requisiti soggettivi (art. 230 bis/4) </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c) Diritto di concorrere alle decisioni che riguardano l’impiego di utili e incrementi nonché a quelle inerenti alla gestione straordinaria, agli indirizzi produttivi e alla cessazione dell’impresa. </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maggioranza numerica </a:t>
            </a:r>
            <a:endParaRPr sz="1656">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d) Diritto di prelazione sull’azienda: alienazione, divisione ereditaria</a:t>
            </a:r>
            <a:endParaRPr sz="1656">
              <a:solidFill>
                <a:srgbClr val="FFFFFF"/>
              </a:solidFill>
            </a:endParaRPr>
          </a:p>
          <a:p>
            <a:pPr lvl="2" marL="788670" indent="-262890" defTabSz="210311">
              <a:spcBef>
                <a:spcPts val="1600"/>
              </a:spcBef>
              <a:buBlip>
                <a:blip r:embed="rId2"/>
              </a:buBlip>
              <a:defRPr sz="1800">
                <a:solidFill>
                  <a:srgbClr val="000000"/>
                </a:solidFill>
              </a:defRPr>
            </a:pPr>
            <a:r>
              <a:rPr sz="1656">
                <a:solidFill>
                  <a:srgbClr val="FFFFFF"/>
                </a:solidFill>
              </a:rPr>
              <a:t>alienazione : il partecipante ha diritto di essere preferito, a parità di condizioni, al terzo acquirente. </a:t>
            </a:r>
            <a:endParaRPr sz="1656">
              <a:solidFill>
                <a:srgbClr val="FFFFFF"/>
              </a:solidFill>
            </a:endParaRPr>
          </a:p>
          <a:p>
            <a:pPr lvl="2" marL="788670" indent="-262890" defTabSz="210311">
              <a:spcBef>
                <a:spcPts val="1600"/>
              </a:spcBef>
              <a:buBlip>
                <a:blip r:embed="rId2"/>
              </a:buBlip>
              <a:defRPr sz="1800">
                <a:solidFill>
                  <a:srgbClr val="000000"/>
                </a:solidFill>
              </a:defRPr>
            </a:pPr>
            <a:r>
              <a:rPr sz="1656">
                <a:solidFill>
                  <a:srgbClr val="FFFFFF"/>
                </a:solidFill>
              </a:rPr>
              <a:t>divisione ereditaria: il partecipante ha il diritto di ottenere l’attribuzione dell’azienda con preferenza rispetto agli altri coeredi (o legatari) che non  partecipano all’impresa familiare. </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body" idx="1"/>
          </p:nvPr>
        </p:nvSpPr>
        <p:spPr>
          <a:xfrm>
            <a:off x="412501" y="297705"/>
            <a:ext cx="12179797" cy="9347697"/>
          </a:xfrm>
          <a:prstGeom prst="rect">
            <a:avLst/>
          </a:prstGeom>
        </p:spPr>
        <p:txBody>
          <a:bodyPr/>
          <a:lstStyle/>
          <a:p>
            <a:pPr lvl="0" marL="0" indent="0" defTabSz="182880">
              <a:spcBef>
                <a:spcPts val="1400"/>
              </a:spcBef>
              <a:buSzTx/>
              <a:buNone/>
              <a:defRPr sz="1800">
                <a:solidFill>
                  <a:srgbClr val="000000"/>
                </a:solidFill>
              </a:defRPr>
            </a:pPr>
            <a:r>
              <a:rPr sz="2600">
                <a:solidFill>
                  <a:srgbClr val="FFFFFF"/>
                </a:solidFill>
              </a:rPr>
              <a:t>Estinzione      diritto alla liquidazione della partecipazione</a:t>
            </a:r>
            <a:r>
              <a:rPr sz="4120">
                <a:solidFill>
                  <a:srgbClr val="FFFFFF"/>
                </a:solidFill>
              </a:rPr>
              <a:t>  </a:t>
            </a:r>
            <a:endParaRPr sz="412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	recesso </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volontario</a:t>
            </a:r>
            <a:endParaRPr sz="1640">
              <a:solidFill>
                <a:srgbClr val="FFFFFF"/>
              </a:solidFill>
            </a:endParaRPr>
          </a:p>
          <a:p>
            <a:pPr lvl="5" marL="0" indent="457200" defTabSz="182880">
              <a:spcBef>
                <a:spcPts val="1400"/>
              </a:spcBef>
              <a:buSzTx/>
              <a:buNone/>
              <a:defRPr sz="1800">
                <a:solidFill>
                  <a:srgbClr val="000000"/>
                </a:solidFill>
              </a:defRPr>
            </a:pPr>
            <a:r>
              <a:rPr sz="1640">
                <a:solidFill>
                  <a:srgbClr val="FFFFFF"/>
                </a:solidFill>
              </a:rPr>
              <a:t>♣	G: congruo preavviso!</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per giusta causa</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	esclusione </a:t>
            </a:r>
            <a:endParaRPr sz="1640">
              <a:solidFill>
                <a:srgbClr val="FFFFFF"/>
              </a:solidFill>
            </a:endParaRPr>
          </a:p>
          <a:p>
            <a:pPr lvl="2" marL="0" indent="182880" defTabSz="182880">
              <a:spcBef>
                <a:spcPts val="1400"/>
              </a:spcBef>
              <a:buSzTx/>
              <a:buNone/>
              <a:defRPr sz="1800">
                <a:solidFill>
                  <a:srgbClr val="000000"/>
                </a:solidFill>
              </a:defRPr>
            </a:pPr>
            <a:r>
              <a:rPr sz="1640">
                <a:solidFill>
                  <a:srgbClr val="FFFFFF"/>
                </a:solidFill>
              </a:rPr>
              <a:t>o	atto di gestione straordinaria</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	sopravvenuta insussistenza del requisito soggettivo</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annullamento/scioglimento/cessazione degli effetti civili del matrimonio da cui deriva il rapporto coniugale o di affinità </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	impossibilità della prestazione continuativa di attività lavorativa</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	estinzione dell’impresa familiare </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deliberazione dei partecipanti</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alienazione di azienda, </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impossibilità di proseguire l’attività imprenditoriale</a:t>
            </a:r>
            <a:endParaRPr sz="1640">
              <a:solidFill>
                <a:srgbClr val="FFFFFF"/>
              </a:solidFill>
            </a:endParaRPr>
          </a:p>
          <a:p>
            <a:pPr lvl="3" marL="0" indent="274320" defTabSz="182880">
              <a:spcBef>
                <a:spcPts val="1400"/>
              </a:spcBef>
              <a:buSzTx/>
              <a:buNone/>
              <a:defRPr sz="1800">
                <a:solidFill>
                  <a:srgbClr val="000000"/>
                </a:solidFill>
              </a:defRPr>
            </a:pPr>
            <a:r>
              <a:rPr sz="1640">
                <a:solidFill>
                  <a:srgbClr val="FFFFFF"/>
                </a:solidFill>
              </a:rPr>
              <a:t>o	 morte dell’imprenditore</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o	fallimento </a:t>
            </a:r>
            <a:endParaRPr sz="1640">
              <a:solidFill>
                <a:srgbClr val="FFFFFF"/>
              </a:solidFill>
            </a:endParaRPr>
          </a:p>
          <a:p>
            <a:pPr lvl="0" marL="0" indent="0" defTabSz="182880">
              <a:spcBef>
                <a:spcPts val="1400"/>
              </a:spcBef>
              <a:buSzTx/>
              <a:buNone/>
              <a:defRPr sz="1800">
                <a:solidFill>
                  <a:srgbClr val="000000"/>
                </a:solidFill>
              </a:defRPr>
            </a:pPr>
            <a:r>
              <a:rPr sz="1640">
                <a:solidFill>
                  <a:srgbClr val="FFFFFF"/>
                </a:solidFill>
              </a:rPr>
              <a:t>o	cessazione della collaborazione di tutti i familiari dell’imprenditore.</a:t>
            </a:r>
            <a:endParaRPr sz="16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Estinzione: diritto alla liquidazione della partecipazione in natura (ad esempio, con l’assegna- zione di determinati beni aziendali) o in denaro. Il pagamento può avvenire in più annualità, determinate, in difetto di accordo, dal giudice (art. 230 bis, 4° comma, c.c.). </a:t>
            </a:r>
            <a:endParaRPr sz="1440">
              <a:solidFill>
                <a:srgbClr val="FFFFFF"/>
              </a:solidFill>
            </a:endParaRPr>
          </a:p>
          <a:p>
            <a:pPr lvl="0" marL="0" indent="0" defTabSz="182880">
              <a:spcBef>
                <a:spcPts val="1400"/>
              </a:spcBef>
              <a:buSzTx/>
              <a:buNone/>
              <a:defRPr sz="1800">
                <a:solidFill>
                  <a:srgbClr val="000000"/>
                </a:solidFill>
              </a:defRPr>
            </a:pPr>
            <a:endParaRPr sz="1440">
              <a:solidFill>
                <a:srgbClr val="FFFFFF"/>
              </a:solidFill>
            </a:endParaRPr>
          </a:p>
        </p:txBody>
      </p:sp>
      <p:pic>
        <p:nvPicPr>
          <p:cNvPr id="66" name=""/>
          <p:cNvPicPr/>
          <p:nvPr/>
        </p:nvPicPr>
        <p:blipFill>
          <a:blip r:embed="rId2">
            <a:extLst/>
          </a:blip>
          <a:stretch>
            <a:fillRect/>
          </a:stretch>
        </p:blipFill>
        <p:spPr>
          <a:xfrm rot="21600000">
            <a:off x="2590883" y="692880"/>
            <a:ext cx="771762" cy="405069"/>
          </a:xfrm>
          <a:prstGeom prst="rect">
            <a:avLst/>
          </a:prstGeom>
        </p:spPr>
      </p:pic>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body" idx="1"/>
          </p:nvPr>
        </p:nvSpPr>
        <p:spPr>
          <a:xfrm>
            <a:off x="303113" y="480566"/>
            <a:ext cx="12398574" cy="9097417"/>
          </a:xfrm>
          <a:prstGeom prst="rect">
            <a:avLst/>
          </a:prstGeom>
        </p:spPr>
        <p:txBody>
          <a:bodyPr/>
          <a:lstStyle/>
          <a:p>
            <a:pPr lvl="0" marL="0" indent="0" defTabSz="210311">
              <a:spcBef>
                <a:spcPts val="1600"/>
              </a:spcBef>
              <a:buSzTx/>
              <a:buNone/>
              <a:defRPr sz="1800">
                <a:solidFill>
                  <a:srgbClr val="000000"/>
                </a:solidFill>
              </a:defRPr>
            </a:pPr>
            <a:r>
              <a:rPr sz="3634">
                <a:solidFill>
                  <a:srgbClr val="FFFFFF"/>
                </a:solidFill>
              </a:rPr>
              <a:t>La Comunione convenzionale: artt. 210 e s.</a:t>
            </a:r>
            <a:endParaRPr sz="3634">
              <a:solidFill>
                <a:srgbClr val="FFFFFF"/>
              </a:solidFill>
            </a:endParaRPr>
          </a:p>
          <a:p>
            <a:pPr lvl="0" marL="0" indent="0" defTabSz="210311">
              <a:spcBef>
                <a:spcPts val="1600"/>
              </a:spcBef>
              <a:buSzTx/>
              <a:buNone/>
              <a:defRPr sz="1800">
                <a:solidFill>
                  <a:srgbClr val="000000"/>
                </a:solidFill>
              </a:defRPr>
            </a:pPr>
            <a:r>
              <a:rPr sz="1656">
                <a:solidFill>
                  <a:srgbClr val="FFFFFF"/>
                </a:solidFill>
              </a:rPr>
              <a:t>a) art. 210/2: i coniugi possono estendere la comunione, ad esclusione (art. 179 c), d), e)</a:t>
            </a:r>
            <a:endParaRPr sz="1656">
              <a:solidFill>
                <a:srgbClr val="FFFFFF"/>
              </a:solidFill>
            </a:endParaRPr>
          </a:p>
          <a:p>
            <a:pPr lvl="3" marL="1051560" indent="-262890" defTabSz="210311">
              <a:spcBef>
                <a:spcPts val="1600"/>
              </a:spcBef>
              <a:buBlip>
                <a:blip r:embed="rId2"/>
              </a:buBlip>
              <a:defRPr sz="1800">
                <a:solidFill>
                  <a:srgbClr val="000000"/>
                </a:solidFill>
              </a:defRPr>
            </a:pPr>
            <a:r>
              <a:rPr sz="1656">
                <a:solidFill>
                  <a:srgbClr val="FFFFFF"/>
                </a:solidFill>
              </a:rPr>
              <a:t>beni di uso strettamente personale</a:t>
            </a:r>
            <a:endParaRPr sz="1656">
              <a:solidFill>
                <a:srgbClr val="FFFFFF"/>
              </a:solidFill>
            </a:endParaRPr>
          </a:p>
          <a:p>
            <a:pPr lvl="3" marL="1051560" indent="-262890" defTabSz="210311">
              <a:spcBef>
                <a:spcPts val="1600"/>
              </a:spcBef>
              <a:buBlip>
                <a:blip r:embed="rId2"/>
              </a:buBlip>
              <a:defRPr sz="1800">
                <a:solidFill>
                  <a:srgbClr val="000000"/>
                </a:solidFill>
              </a:defRPr>
            </a:pPr>
            <a:r>
              <a:rPr sz="1656">
                <a:solidFill>
                  <a:srgbClr val="FFFFFF"/>
                </a:solidFill>
              </a:rPr>
              <a:t>beni che servono all’esercizio della professione </a:t>
            </a:r>
            <a:endParaRPr sz="1656">
              <a:solidFill>
                <a:srgbClr val="FFFFFF"/>
              </a:solidFill>
            </a:endParaRPr>
          </a:p>
          <a:p>
            <a:pPr lvl="3" marL="1051560" indent="-262890" defTabSz="210311">
              <a:spcBef>
                <a:spcPts val="1600"/>
              </a:spcBef>
              <a:buBlip>
                <a:blip r:embed="rId2"/>
              </a:buBlip>
              <a:defRPr sz="1800">
                <a:solidFill>
                  <a:srgbClr val="000000"/>
                </a:solidFill>
              </a:defRPr>
            </a:pPr>
            <a:r>
              <a:rPr sz="1656">
                <a:solidFill>
                  <a:srgbClr val="FFFFFF"/>
                </a:solidFill>
              </a:rPr>
              <a:t>beni ottenuti a titolo di risarcimento</a:t>
            </a:r>
            <a:endParaRPr sz="1656">
              <a:solidFill>
                <a:srgbClr val="FFFFFF"/>
              </a:solidFill>
            </a:endParaRPr>
          </a:p>
          <a:p>
            <a:pPr lvl="3" marL="1051560" indent="-262890" defTabSz="210311">
              <a:spcBef>
                <a:spcPts val="1600"/>
              </a:spcBef>
              <a:buBlip>
                <a:blip r:embed="rId2"/>
              </a:buBlip>
              <a:defRPr sz="1800">
                <a:solidFill>
                  <a:srgbClr val="000000"/>
                </a:solidFill>
              </a:defRPr>
            </a:pPr>
            <a:r>
              <a:rPr sz="1656">
                <a:solidFill>
                  <a:srgbClr val="FFFFFF"/>
                </a:solidFill>
              </a:rPr>
              <a:t>trattamento prev. : perdita parziale o totale della capacità lavorativa. </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Ratio: salvaguardia di una soglia minima di autonomia ed individualità patrimoniale </a:t>
            </a:r>
            <a:endParaRPr sz="1656">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a contrario: si possono conferire in comunione gli altri beni personali: </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i beni acquistati prima del matrimonio [art. 179, lett. a)], </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beni acquisiti successivamente al matrimonio per donazione o successione (lett. b),</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beni acquistati col trasferimento o permuta di beni personali (lett. f). </a:t>
            </a:r>
            <a:endParaRPr sz="1656">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La comunione convenzionale può comprendere i frutti dei beni personali [art. 177, lett. b), c.c.] ed i proventi dell’attività separata di ciascuno dei coniugi [art. 177, lett. c), c.c.]. </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Art. 211 c.c.: i beni della comunione rispondono delle obbligazioni contratte da uno dei coniugi prima del matrimonio limitatamente al valore dei beni che prima del matrimonio erano di proprietà del coniuge stesso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Ratio: impedire che la comunione convenzionale sia impiegata per sottrarre garanzie patrimoniali ai creditori personali dei coniugi</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body" idx="1"/>
          </p:nvPr>
        </p:nvSpPr>
        <p:spPr>
          <a:xfrm>
            <a:off x="276572" y="241746"/>
            <a:ext cx="12451657" cy="9385003"/>
          </a:xfrm>
          <a:prstGeom prst="rect">
            <a:avLst/>
          </a:prstGeom>
        </p:spPr>
        <p:txBody>
          <a:bodyPr/>
          <a:lstStyle/>
          <a:p>
            <a:pPr lvl="0" marL="0" indent="0">
              <a:buSzTx/>
              <a:buNone/>
              <a:defRPr sz="1800">
                <a:solidFill>
                  <a:srgbClr val="000000"/>
                </a:solidFill>
              </a:defRPr>
            </a:pPr>
            <a:r>
              <a:rPr sz="3900">
                <a:solidFill>
                  <a:srgbClr val="FFFFFF"/>
                </a:solidFill>
              </a:rPr>
              <a:t>Segue: La comunione convenzionale</a:t>
            </a:r>
            <a:endParaRPr sz="3900">
              <a:solidFill>
                <a:srgbClr val="FFFFFF"/>
              </a:solidFill>
            </a:endParaRPr>
          </a:p>
          <a:p>
            <a:pPr lvl="0" marL="0" indent="0">
              <a:buSzTx/>
              <a:buNone/>
              <a:defRPr sz="1800">
                <a:solidFill>
                  <a:srgbClr val="000000"/>
                </a:solidFill>
              </a:defRPr>
            </a:pPr>
            <a:r>
              <a:rPr sz="3900">
                <a:solidFill>
                  <a:srgbClr val="FFFFFF"/>
                </a:solidFill>
              </a:rPr>
              <a:t>b) i coniugi possono costituire una comunione con oggetto meno ampio</a:t>
            </a:r>
            <a:endParaRPr sz="3900">
              <a:solidFill>
                <a:srgbClr val="FFFFFF"/>
              </a:solidFill>
            </a:endParaRPr>
          </a:p>
          <a:p>
            <a:pPr lvl="1" marL="0" indent="228600">
              <a:buSzTx/>
              <a:buNone/>
              <a:defRPr sz="1800">
                <a:solidFill>
                  <a:srgbClr val="000000"/>
                </a:solidFill>
              </a:defRPr>
            </a:pPr>
            <a:r>
              <a:rPr sz="3900">
                <a:solidFill>
                  <a:srgbClr val="FFFFFF"/>
                </a:solidFill>
              </a:rPr>
              <a:t>•	È possibile escludere beni già presenti nel patrimonio comune?</a:t>
            </a:r>
            <a:endParaRPr sz="3900">
              <a:solidFill>
                <a:srgbClr val="FFFFFF"/>
              </a:solidFill>
            </a:endParaRPr>
          </a:p>
          <a:p>
            <a:pPr lvl="3" marL="0" indent="685800">
              <a:buSzTx/>
              <a:buNone/>
              <a:defRPr sz="1800">
                <a:solidFill>
                  <a:srgbClr val="000000"/>
                </a:solidFill>
              </a:defRPr>
            </a:pPr>
            <a:r>
              <a:rPr sz="3900">
                <a:solidFill>
                  <a:srgbClr val="FFFFFF"/>
                </a:solidFill>
              </a:rPr>
              <a:t>•	art. 2647 c.c. : trascrizione delle convenzioni matrimoniali che escludono i beni medesimi dalla comunione – consente implicitamente di ritenere ammissibile che i coniugi modifichino, mediante convenzione, l’oggetto della comunione</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body" idx="1"/>
          </p:nvPr>
        </p:nvSpPr>
        <p:spPr>
          <a:xfrm>
            <a:off x="483790" y="454620"/>
            <a:ext cx="12037220" cy="9008468"/>
          </a:xfrm>
          <a:prstGeom prst="rect">
            <a:avLst/>
          </a:prstGeom>
        </p:spPr>
        <p:txBody>
          <a:bodyPr/>
          <a:lstStyle/>
          <a:p>
            <a:pPr lvl="0" marL="0" indent="0" defTabSz="237743">
              <a:spcBef>
                <a:spcPts val="1800"/>
              </a:spcBef>
              <a:buSzTx/>
              <a:buNone/>
              <a:defRPr sz="1800">
                <a:solidFill>
                  <a:srgbClr val="000000"/>
                </a:solidFill>
              </a:defRPr>
            </a:pPr>
            <a:r>
              <a:rPr sz="1871">
                <a:solidFill>
                  <a:srgbClr val="FFFFFF"/>
                </a:solidFill>
              </a:rPr>
              <a:t>Segue: La comunione convenzionale</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Art. 210/3: norma imperativa: inderogabilità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amministrazione paritetica dei beni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 eguaglianza delle quote</a:t>
            </a:r>
            <a:endParaRPr sz="1871">
              <a:solidFill>
                <a:srgbClr val="FFFFFF"/>
              </a:solidFill>
            </a:endParaRPr>
          </a:p>
          <a:p>
            <a:pPr lvl="3" marL="1188719" indent="-297179" defTabSz="237743">
              <a:spcBef>
                <a:spcPts val="1800"/>
              </a:spcBef>
              <a:buBlip>
                <a:blip r:embed="rId2"/>
              </a:buBlip>
              <a:defRPr sz="1800">
                <a:solidFill>
                  <a:srgbClr val="000000"/>
                </a:solidFill>
              </a:defRPr>
            </a:pPr>
            <a:r>
              <a:rPr sz="1871">
                <a:solidFill>
                  <a:srgbClr val="FFFFFF"/>
                </a:solidFill>
              </a:rPr>
              <a:t>«limitatamente ai beni che formerebbero oggetto della CL»</a:t>
            </a:r>
            <a:endParaRPr sz="1871">
              <a:solidFill>
                <a:srgbClr val="FFFFFF"/>
              </a:solidFill>
            </a:endParaRPr>
          </a:p>
          <a:p>
            <a:pPr lvl="0" marL="297179" indent="-297179" defTabSz="237743">
              <a:spcBef>
                <a:spcPts val="1800"/>
              </a:spcBef>
              <a:buSzPct val="100000"/>
              <a:buChar char="-"/>
              <a:defRPr sz="1800">
                <a:solidFill>
                  <a:srgbClr val="000000"/>
                </a:solidFill>
              </a:defRPr>
            </a:pPr>
            <a:r>
              <a:rPr sz="1871">
                <a:solidFill>
                  <a:srgbClr val="FFFFFF"/>
                </a:solidFill>
              </a:rPr>
              <a:t>Ulteriori ipotesi di inderogabilità (: interpretazione sistematica)</a:t>
            </a:r>
            <a:endParaRPr sz="1871">
              <a:solidFill>
                <a:srgbClr val="FFFFFF"/>
              </a:solidFill>
            </a:endParaRPr>
          </a:p>
          <a:p>
            <a:pPr lvl="3" marL="0" indent="356615" defTabSz="237743">
              <a:spcBef>
                <a:spcPts val="1800"/>
              </a:spcBef>
              <a:buSzTx/>
              <a:buNone/>
              <a:defRPr sz="1800">
                <a:solidFill>
                  <a:srgbClr val="000000"/>
                </a:solidFill>
              </a:defRPr>
            </a:pPr>
            <a:r>
              <a:rPr sz="1871">
                <a:solidFill>
                  <a:srgbClr val="FFFFFF"/>
                </a:solidFill>
              </a:rPr>
              <a:t>•	responsabilità patrimoniale (artt. 186-190 c.c.)</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	la garanzia patrimoniale è sottratta alla disponibilità dei privati</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	esigenza di simmetria col regime di amministrazione (art. 210/3) </a:t>
            </a:r>
            <a:endParaRPr sz="1871">
              <a:solidFill>
                <a:srgbClr val="FFFFFF"/>
              </a:solidFill>
            </a:endParaRPr>
          </a:p>
          <a:p>
            <a:pPr lvl="3" marL="0" indent="356615" defTabSz="237743">
              <a:spcBef>
                <a:spcPts val="1800"/>
              </a:spcBef>
              <a:buSzTx/>
              <a:buNone/>
              <a:defRPr sz="1800">
                <a:solidFill>
                  <a:srgbClr val="000000"/>
                </a:solidFill>
              </a:defRPr>
            </a:pPr>
            <a:r>
              <a:rPr sz="1871">
                <a:solidFill>
                  <a:srgbClr val="FFFFFF"/>
                </a:solidFill>
              </a:rPr>
              <a:t>•	cause di scioglimento</a:t>
            </a:r>
            <a:endParaRPr sz="1871">
              <a:solidFill>
                <a:srgbClr val="FFFFFF"/>
              </a:solidFill>
            </a:endParaRPr>
          </a:p>
          <a:p>
            <a:pPr lvl="5" marL="0" indent="594359" defTabSz="237743">
              <a:spcBef>
                <a:spcPts val="1800"/>
              </a:spcBef>
              <a:buSzTx/>
              <a:buNone/>
              <a:defRPr sz="1800">
                <a:solidFill>
                  <a:srgbClr val="000000"/>
                </a:solidFill>
              </a:defRPr>
            </a:pPr>
            <a:r>
              <a:rPr sz="1871">
                <a:solidFill>
                  <a:srgbClr val="FFFFFF"/>
                </a:solidFill>
              </a:rPr>
              <a:t>•	non possono essere introdotte fattispecie atipiche</a:t>
            </a:r>
            <a:endParaRPr sz="1871">
              <a:solidFill>
                <a:srgbClr val="FFFFFF"/>
              </a:solidFill>
            </a:endParaRPr>
          </a:p>
          <a:p>
            <a:pPr lvl="5" marL="0" indent="594359" defTabSz="237743">
              <a:spcBef>
                <a:spcPts val="1800"/>
              </a:spcBef>
              <a:buSzTx/>
              <a:buNone/>
              <a:defRPr sz="1800">
                <a:solidFill>
                  <a:srgbClr val="000000"/>
                </a:solidFill>
              </a:defRPr>
            </a:pPr>
            <a:r>
              <a:rPr sz="1871">
                <a:solidFill>
                  <a:srgbClr val="FFFFFF"/>
                </a:solidFill>
              </a:rPr>
              <a:t>•	non possono essere escluse le fattispecie tipiche (art. 191)</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o	cessazione della convivenza (: ratio della comunione)</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o	fallimento (: tutela dei terzi) </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o	separazione giudiziale dei beni (: ordine pubblico)</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body" idx="1"/>
          </p:nvPr>
        </p:nvSpPr>
        <p:spPr>
          <a:xfrm>
            <a:off x="579288" y="231973"/>
            <a:ext cx="12174340" cy="9289654"/>
          </a:xfrm>
          <a:prstGeom prst="rect">
            <a:avLst/>
          </a:prstGeom>
        </p:spPr>
        <p:txBody>
          <a:bodyPr/>
          <a:lstStyle/>
          <a:p>
            <a:pPr lvl="0" marL="0" indent="0" defTabSz="301752">
              <a:spcBef>
                <a:spcPts val="2300"/>
              </a:spcBef>
              <a:buSzTx/>
              <a:buNone/>
              <a:defRPr sz="1800">
                <a:solidFill>
                  <a:srgbClr val="000000"/>
                </a:solidFill>
              </a:defRPr>
            </a:pPr>
            <a:r>
              <a:rPr sz="5808">
                <a:solidFill>
                  <a:srgbClr val="FFFFFF"/>
                </a:solidFill>
              </a:rPr>
              <a:t>La separazione dei beni</a:t>
            </a:r>
            <a:endParaRPr sz="5808">
              <a:solidFill>
                <a:srgbClr val="FFFFFF"/>
              </a:solidFill>
            </a:endParaRPr>
          </a:p>
          <a:p>
            <a:pPr lvl="0" marL="0" indent="0" defTabSz="301752">
              <a:spcBef>
                <a:spcPts val="2300"/>
              </a:spcBef>
              <a:buSzTx/>
              <a:buNone/>
              <a:defRPr sz="1800">
                <a:solidFill>
                  <a:srgbClr val="000000"/>
                </a:solidFill>
              </a:defRPr>
            </a:pPr>
            <a:r>
              <a:rPr sz="2376">
                <a:solidFill>
                  <a:srgbClr val="FFFFFF"/>
                </a:solidFill>
              </a:rPr>
              <a:t>Regime alternativo alla CL </a:t>
            </a:r>
            <a:endParaRPr sz="237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	i coniugi conservano la titolarità esclusiva dei beni personalmente acquistati durante il matrimonio (art. 215 c.c.) </a:t>
            </a:r>
            <a:endParaRPr sz="2376">
              <a:solidFill>
                <a:srgbClr val="FFFFFF"/>
              </a:solidFill>
            </a:endParaRPr>
          </a:p>
          <a:p>
            <a:pPr lvl="2" marL="0" indent="301752" defTabSz="301752">
              <a:spcBef>
                <a:spcPts val="2300"/>
              </a:spcBef>
              <a:buSzTx/>
              <a:buNone/>
              <a:defRPr sz="1800">
                <a:solidFill>
                  <a:srgbClr val="000000"/>
                </a:solidFill>
              </a:defRPr>
            </a:pPr>
            <a:r>
              <a:rPr sz="2376">
                <a:solidFill>
                  <a:srgbClr val="FFFFFF"/>
                </a:solidFill>
              </a:rPr>
              <a:t>o	ciascun coniuge conserva il godimento e l’amministrazione dei beni di cui è titolare esclusivo (art. 217/1). </a:t>
            </a:r>
            <a:endParaRPr sz="2376">
              <a:solidFill>
                <a:srgbClr val="FFFFFF"/>
              </a:solidFill>
            </a:endParaRPr>
          </a:p>
          <a:p>
            <a:pPr lvl="2" marL="0" indent="301752" defTabSz="301752">
              <a:spcBef>
                <a:spcPts val="2300"/>
              </a:spcBef>
              <a:buSzTx/>
              <a:buNone/>
              <a:defRPr sz="1800">
                <a:solidFill>
                  <a:srgbClr val="000000"/>
                </a:solidFill>
              </a:defRPr>
            </a:pPr>
            <a:r>
              <a:rPr sz="2376">
                <a:solidFill>
                  <a:srgbClr val="FFFFFF"/>
                </a:solidFill>
              </a:rPr>
              <a:t>o	beni acquistati dai coniugi congiuntamente (prima o dopo il matrimonio) : comunione ordinaria (artt. 1100 ss. c.c.).</a:t>
            </a:r>
            <a:endParaRPr sz="237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	costituzione</a:t>
            </a:r>
            <a:endParaRPr sz="2376">
              <a:solidFill>
                <a:srgbClr val="FFFFFF"/>
              </a:solidFill>
            </a:endParaRPr>
          </a:p>
          <a:p>
            <a:pPr lvl="2" marL="0" indent="301752" defTabSz="301752">
              <a:spcBef>
                <a:spcPts val="2300"/>
              </a:spcBef>
              <a:buSzTx/>
              <a:buNone/>
              <a:defRPr sz="1800">
                <a:solidFill>
                  <a:srgbClr val="000000"/>
                </a:solidFill>
              </a:defRPr>
            </a:pPr>
            <a:r>
              <a:rPr sz="2376">
                <a:solidFill>
                  <a:srgbClr val="FFFFFF"/>
                </a:solidFill>
              </a:rPr>
              <a:t>•	con dichiarazione al celebrante (art. 162/2)</a:t>
            </a:r>
            <a:endParaRPr sz="2376">
              <a:solidFill>
                <a:srgbClr val="FFFFFF"/>
              </a:solidFill>
            </a:endParaRPr>
          </a:p>
          <a:p>
            <a:pPr lvl="2" marL="0" indent="301752" defTabSz="301752">
              <a:spcBef>
                <a:spcPts val="2300"/>
              </a:spcBef>
              <a:buSzTx/>
              <a:buNone/>
              <a:defRPr sz="1800">
                <a:solidFill>
                  <a:srgbClr val="000000"/>
                </a:solidFill>
              </a:defRPr>
            </a:pPr>
            <a:r>
              <a:rPr sz="2376">
                <a:solidFill>
                  <a:srgbClr val="FFFFFF"/>
                </a:solidFill>
              </a:rPr>
              <a:t>•	convenzione matrimoniale ad hoc (art. 162/3)</a:t>
            </a:r>
            <a:endParaRPr sz="2376">
              <a:solidFill>
                <a:srgbClr val="FFFFFF"/>
              </a:solidFill>
            </a:endParaRPr>
          </a:p>
          <a:p>
            <a:pPr lvl="2" marL="0" indent="301752" defTabSz="301752">
              <a:spcBef>
                <a:spcPts val="2300"/>
              </a:spcBef>
              <a:buSzTx/>
              <a:buNone/>
              <a:defRPr sz="1800">
                <a:solidFill>
                  <a:srgbClr val="000000"/>
                </a:solidFill>
              </a:defRPr>
            </a:pPr>
            <a:r>
              <a:rPr sz="2376">
                <a:solidFill>
                  <a:srgbClr val="FFFFFF"/>
                </a:solidFill>
              </a:rPr>
              <a:t>•	ope legis: scioglimento della comunione legale (art. 191 c.c.) </a:t>
            </a:r>
            <a:endParaRPr sz="2376">
              <a:solidFill>
                <a:srgbClr val="FFFFFF"/>
              </a:solidFill>
            </a:endParaRPr>
          </a:p>
          <a:p>
            <a:pPr lvl="4" marL="0" indent="603504" defTabSz="301752">
              <a:spcBef>
                <a:spcPts val="2300"/>
              </a:spcBef>
              <a:buSzTx/>
              <a:buNone/>
              <a:defRPr sz="1800">
                <a:solidFill>
                  <a:srgbClr val="000000"/>
                </a:solidFill>
              </a:defRPr>
            </a:pPr>
            <a:r>
              <a:rPr sz="2376">
                <a:solidFill>
                  <a:srgbClr val="FFFFFF"/>
                </a:solidFill>
              </a:rPr>
              <a:t>o	fallimento, separazione giudiziale.</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body" idx="1"/>
          </p:nvPr>
        </p:nvSpPr>
        <p:spPr>
          <a:xfrm>
            <a:off x="145106" y="-15031"/>
            <a:ext cx="12714587" cy="9577040"/>
          </a:xfrm>
          <a:prstGeom prst="rect">
            <a:avLst/>
          </a:prstGeom>
        </p:spPr>
        <p:txBody>
          <a:bodyPr/>
          <a:lstStyle/>
          <a:p>
            <a:pPr lvl="0" marL="0" indent="0" defTabSz="246888">
              <a:spcBef>
                <a:spcPts val="1900"/>
              </a:spcBef>
              <a:buSzTx/>
              <a:buNone/>
              <a:defRPr sz="1800">
                <a:solidFill>
                  <a:srgbClr val="000000"/>
                </a:solidFill>
              </a:defRPr>
            </a:pPr>
            <a:r>
              <a:rPr sz="3240">
                <a:solidFill>
                  <a:srgbClr val="FFFFFF"/>
                </a:solidFill>
              </a:rPr>
              <a:t>L’Amministrazione dei beni in regime di separazione</a:t>
            </a:r>
            <a:endParaRPr sz="3240">
              <a:solidFill>
                <a:srgbClr val="FFFFFF"/>
              </a:solidFill>
            </a:endParaRPr>
          </a:p>
          <a:p>
            <a:pPr lvl="0" marL="0" indent="0" defTabSz="246888">
              <a:spcBef>
                <a:spcPts val="1900"/>
              </a:spcBef>
              <a:buSzTx/>
              <a:buNone/>
              <a:defRPr sz="1800">
                <a:solidFill>
                  <a:srgbClr val="000000"/>
                </a:solidFill>
              </a:defRPr>
            </a:pPr>
            <a:r>
              <a:rPr sz="1944">
                <a:solidFill>
                  <a:srgbClr val="FFFFFF"/>
                </a:solidFill>
              </a:rPr>
              <a:t>a) Amministrazione con procura e obbligo di rendiconto: art. 217/2</a:t>
            </a:r>
            <a:endParaRPr sz="1944">
              <a:solidFill>
                <a:srgbClr val="FFFFFF"/>
              </a:solidFill>
            </a:endParaRPr>
          </a:p>
          <a:p>
            <a:pPr lvl="4" marL="0" indent="493776" defTabSz="246888">
              <a:spcBef>
                <a:spcPts val="1900"/>
              </a:spcBef>
              <a:buSzTx/>
              <a:buNone/>
              <a:defRPr sz="1800">
                <a:solidFill>
                  <a:srgbClr val="000000"/>
                </a:solidFill>
              </a:defRPr>
            </a:pPr>
            <a:r>
              <a:rPr sz="1944">
                <a:solidFill>
                  <a:srgbClr val="FFFFFF"/>
                </a:solidFill>
              </a:rPr>
              <a:t>•	rinvio al rapporto di mandato (artt. 1703 ss.)</a:t>
            </a:r>
            <a:endParaRPr sz="1944">
              <a:solidFill>
                <a:srgbClr val="FFFFFF"/>
              </a:solidFill>
            </a:endParaRPr>
          </a:p>
          <a:p>
            <a:pPr lvl="4" marL="0" indent="493776" defTabSz="246888">
              <a:spcBef>
                <a:spcPts val="1900"/>
              </a:spcBef>
              <a:buSzTx/>
              <a:buNone/>
              <a:defRPr sz="1800">
                <a:solidFill>
                  <a:srgbClr val="000000"/>
                </a:solidFill>
              </a:defRPr>
            </a:pPr>
            <a:r>
              <a:rPr sz="1944">
                <a:solidFill>
                  <a:srgbClr val="FFFFFF"/>
                </a:solidFill>
              </a:rPr>
              <a:t>•	l'obbligo di rendiconto richiede un'apposita pattuizione (≠1713)</a:t>
            </a:r>
            <a:endParaRPr sz="1944">
              <a:solidFill>
                <a:srgbClr val="FFFFFF"/>
              </a:solidFill>
            </a:endParaRPr>
          </a:p>
          <a:p>
            <a:pPr lvl="4" marL="0" indent="493776" defTabSz="246888">
              <a:spcBef>
                <a:spcPts val="1900"/>
              </a:spcBef>
              <a:buSzTx/>
              <a:buNone/>
              <a:defRPr sz="1800">
                <a:solidFill>
                  <a:srgbClr val="000000"/>
                </a:solidFill>
              </a:defRPr>
            </a:pPr>
            <a:r>
              <a:rPr sz="1944">
                <a:solidFill>
                  <a:srgbClr val="FFFFFF"/>
                </a:solidFill>
              </a:rPr>
              <a:t>•	l'amministrazione si presume a titolo gratuito (≠ art. 1709 c.c.)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b) Amministrazione con procura, senza obbligo di rendiconto.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	il coniuge-amministratore (o i suoi eredi), su richiesta dell’altro coniuge o in seguito allo scioglimento o alla cessazione degli effetti civili del matrimonio, deve restituire i frutti esistenti (art. 217/3), non quelli consumati </a:t>
            </a:r>
            <a:endParaRPr sz="1944">
              <a:solidFill>
                <a:srgbClr val="FFFFFF"/>
              </a:solidFill>
            </a:endParaRPr>
          </a:p>
          <a:p>
            <a:pPr lvl="4" marL="0" indent="493776" defTabSz="246888">
              <a:spcBef>
                <a:spcPts val="1900"/>
              </a:spcBef>
              <a:buSzTx/>
              <a:buNone/>
              <a:defRPr sz="1800">
                <a:solidFill>
                  <a:srgbClr val="000000"/>
                </a:solidFill>
              </a:defRPr>
            </a:pPr>
            <a:r>
              <a:rPr sz="1944">
                <a:solidFill>
                  <a:srgbClr val="FFFFFF"/>
                </a:solidFill>
              </a:rPr>
              <a:t>o	presunzione di consumo per i bisogni della famiglia.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	applicabile anche al caso in cui il coniuge agisca in assenza di procura o mandato, ma senza l’opposizione dell’altro: mandato tacito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c) Amministrazione contro la volontà dell’altro coniuge. </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fatto illecito: risarcimento, restituzione dei frutti percepiti e di quelli che sarebbero stati percepiti usando l’ordinaria diligenza (art. 217, ult. comma, c.c.)</a:t>
            </a:r>
            <a:endParaRPr sz="1944">
              <a:solidFill>
                <a:srgbClr val="FFFFFF"/>
              </a:solidFill>
            </a:endParaRPr>
          </a:p>
          <a:p>
            <a:pPr lvl="2" marL="0" indent="246888" defTabSz="246888">
              <a:spcBef>
                <a:spcPts val="1900"/>
              </a:spcBef>
              <a:buSzTx/>
              <a:buNone/>
              <a:defRPr sz="1800">
                <a:solidFill>
                  <a:srgbClr val="000000"/>
                </a:solidFill>
              </a:defRPr>
            </a:pPr>
            <a:r>
              <a:rPr sz="1944">
                <a:solidFill>
                  <a:srgbClr val="FFFFFF"/>
                </a:solidFill>
              </a:rPr>
              <a:t>•	efficacia esterna degli atti compiuti: falsa rappresentanza</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body" idx="1"/>
          </p:nvPr>
        </p:nvSpPr>
        <p:spPr>
          <a:xfrm>
            <a:off x="359419" y="281682"/>
            <a:ext cx="12148345" cy="9190237"/>
          </a:xfrm>
          <a:prstGeom prst="rect">
            <a:avLst/>
          </a:prstGeom>
        </p:spPr>
        <p:txBody>
          <a:bodyPr/>
          <a:lstStyle/>
          <a:p>
            <a:pPr lvl="0" marL="0" indent="0" defTabSz="288036">
              <a:spcBef>
                <a:spcPts val="2200"/>
              </a:spcBef>
              <a:buSzTx/>
              <a:buNone/>
              <a:defRPr sz="1800">
                <a:solidFill>
                  <a:srgbClr val="000000"/>
                </a:solidFill>
              </a:defRPr>
            </a:pPr>
            <a:r>
              <a:rPr sz="2268">
                <a:solidFill>
                  <a:srgbClr val="FFFFFF"/>
                </a:solidFill>
              </a:rPr>
              <a:t>Prova della titolarità dei beni (art. 219) </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ipotesi di dissociazione tra proprietà e amministrazione:</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a) presunzione di con-titolarità dei beni se non è dimostrata la proprietà esclusiva </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	non opera nei confronti dei terzi </a:t>
            </a:r>
            <a:endParaRPr sz="2268">
              <a:solidFill>
                <a:srgbClr val="FFFFFF"/>
              </a:solidFill>
            </a:endParaRPr>
          </a:p>
          <a:p>
            <a:pPr lvl="4" marL="0" indent="576072" defTabSz="288036">
              <a:spcBef>
                <a:spcPts val="2200"/>
              </a:spcBef>
              <a:buSzTx/>
              <a:buNone/>
              <a:defRPr sz="1800">
                <a:solidFill>
                  <a:srgbClr val="000000"/>
                </a:solidFill>
              </a:defRPr>
            </a:pPr>
            <a:r>
              <a:rPr sz="2268">
                <a:solidFill>
                  <a:srgbClr val="FFFFFF"/>
                </a:solidFill>
              </a:rPr>
              <a:t>o	G: il coniuge non può avvalersi dell’art. 219 c.c. per opporsi all’esecuzione forzata compiuta dal creditore sui BM dell’altro coniuge </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b) possibilità di provare con ogni mezzo nei confronti dell’altro coniuge la proprietà esclusiva del bene (≠ 2721, 1417) </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la disciplina riguarda essenzialmente i BM</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acquisto a titolo derivativo BI : forma scritta </a:t>
            </a:r>
            <a:endParaRPr sz="2268">
              <a:solidFill>
                <a:srgbClr val="FFFFFF"/>
              </a:solidFill>
            </a:endParaRPr>
          </a:p>
          <a:p>
            <a:pPr lvl="4" marL="0" indent="576072" defTabSz="288036">
              <a:spcBef>
                <a:spcPts val="2200"/>
              </a:spcBef>
              <a:buSzTx/>
              <a:buNone/>
              <a:defRPr sz="1800">
                <a:solidFill>
                  <a:srgbClr val="000000"/>
                </a:solidFill>
              </a:defRPr>
            </a:pPr>
            <a:r>
              <a:rPr sz="2268">
                <a:solidFill>
                  <a:srgbClr val="FFFFFF"/>
                </a:solidFill>
              </a:rPr>
              <a:t>♣	 interposizione reale di persona: atto scritto </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usucapione (BI) : presunzione (relativa) di esercizio congiunto del possesso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body" idx="1"/>
          </p:nvPr>
        </p:nvSpPr>
        <p:spPr>
          <a:xfrm>
            <a:off x="901700" y="1155700"/>
            <a:ext cx="10464800" cy="7620000"/>
          </a:xfrm>
          <a:prstGeom prst="rect">
            <a:avLst/>
          </a:prstGeom>
        </p:spPr>
        <p:txBody>
          <a:bodyPr/>
          <a:lstStyle/>
          <a:p>
            <a:pPr lvl="0" marL="0" indent="0">
              <a:buSzTx/>
              <a:buNone/>
              <a:defRPr sz="1800">
                <a:solidFill>
                  <a:srgbClr val="000000"/>
                </a:solidFill>
              </a:defRPr>
            </a:pPr>
            <a:r>
              <a:rPr sz="3600">
                <a:solidFill>
                  <a:srgbClr val="FFFFFF"/>
                </a:solidFill>
              </a:rPr>
              <a:t>Il fondo patrimoniale (artt. 167-171)</a:t>
            </a:r>
            <a:endParaRPr sz="3600">
              <a:solidFill>
                <a:srgbClr val="FFFFFF"/>
              </a:solidFill>
            </a:endParaRPr>
          </a:p>
          <a:p>
            <a:pPr lvl="0" marL="0" indent="0">
              <a:buSzTx/>
              <a:buNone/>
              <a:defRPr sz="1800">
                <a:solidFill>
                  <a:srgbClr val="000000"/>
                </a:solidFill>
              </a:defRPr>
            </a:pPr>
            <a:r>
              <a:rPr sz="3600">
                <a:solidFill>
                  <a:srgbClr val="FFFFFF"/>
                </a:solidFill>
              </a:rPr>
              <a:t>Regime sussidiario:  destinazione di beni DETERMINATI (BI, BMR, TC nominativi) ai bisogni  della famiglia </a:t>
            </a:r>
            <a:endParaRPr sz="3600">
              <a:solidFill>
                <a:srgbClr val="FFFFFF"/>
              </a:solidFill>
            </a:endParaRPr>
          </a:p>
          <a:p>
            <a:pPr lvl="2" marL="0" indent="457200">
              <a:buSzTx/>
              <a:buNone/>
              <a:defRPr sz="1800">
                <a:solidFill>
                  <a:srgbClr val="000000"/>
                </a:solidFill>
              </a:defRPr>
            </a:pPr>
            <a:r>
              <a:rPr sz="3600">
                <a:solidFill>
                  <a:srgbClr val="FFFFFF"/>
                </a:solidFill>
              </a:rPr>
              <a:t>	</a:t>
            </a:r>
            <a:endParaRPr sz="3600">
              <a:solidFill>
                <a:srgbClr val="FFFFFF"/>
              </a:solidFill>
            </a:endParaRPr>
          </a:p>
          <a:p>
            <a:pPr lvl="1">
              <a:buBlip>
                <a:blip r:embed="rId2"/>
              </a:buBlip>
              <a:defRPr sz="1800">
                <a:solidFill>
                  <a:srgbClr val="000000"/>
                </a:solidFill>
              </a:defRPr>
            </a:pPr>
            <a:r>
              <a:rPr sz="3600">
                <a:solidFill>
                  <a:srgbClr val="FFFFFF"/>
                </a:solidFill>
              </a:rPr>
              <a:t>ratio : tutela dell'affidamento dei terzi </a:t>
            </a:r>
            <a:endParaRPr sz="3600">
              <a:solidFill>
                <a:srgbClr val="FFFFFF"/>
              </a:solidFill>
            </a:endParaRPr>
          </a:p>
          <a:p>
            <a:pPr lvl="0" marL="0" indent="0">
              <a:buSzTx/>
              <a:buNone/>
              <a:defRPr sz="1800">
                <a:solidFill>
                  <a:srgbClr val="000000"/>
                </a:solidFill>
              </a:defRPr>
            </a:pPr>
            <a:r>
              <a:rPr sz="3600">
                <a:solidFill>
                  <a:srgbClr val="FFFFFF"/>
                </a:solidFill>
              </a:rPr>
              <a:t>Patrimonio di destinazione </a:t>
            </a:r>
          </a:p>
        </p:txBody>
      </p:sp>
      <p:pic>
        <p:nvPicPr>
          <p:cNvPr id="48" name=""/>
          <p:cNvPicPr/>
          <p:nvPr/>
        </p:nvPicPr>
        <p:blipFill>
          <a:blip r:embed="rId3">
            <a:extLst/>
          </a:blip>
          <a:stretch>
            <a:fillRect/>
          </a:stretch>
        </p:blipFill>
        <p:spPr>
          <a:xfrm rot="5400000">
            <a:off x="5855030" y="4698571"/>
            <a:ext cx="2250901" cy="405069"/>
          </a:xfrm>
          <a:prstGeom prst="rect">
            <a:avLst/>
          </a:prstGeom>
        </p:spPr>
      </p:pic>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body" idx="1"/>
          </p:nvPr>
        </p:nvSpPr>
        <p:spPr>
          <a:xfrm>
            <a:off x="635148" y="307082"/>
            <a:ext cx="11875890" cy="8986987"/>
          </a:xfrm>
          <a:prstGeom prst="rect">
            <a:avLst/>
          </a:prstGeom>
        </p:spPr>
        <p:txBody>
          <a:bodyPr/>
          <a:lstStyle/>
          <a:p>
            <a:pPr lvl="0" marL="0" indent="0" defTabSz="448055">
              <a:spcBef>
                <a:spcPts val="3500"/>
              </a:spcBef>
              <a:buSzTx/>
              <a:buNone/>
              <a:defRPr sz="1800">
                <a:solidFill>
                  <a:srgbClr val="000000"/>
                </a:solidFill>
              </a:defRPr>
            </a:pPr>
            <a:r>
              <a:rPr sz="3528">
                <a:solidFill>
                  <a:srgbClr val="FFFFFF"/>
                </a:solidFill>
              </a:rPr>
              <a:t>Modalità di costituzione </a:t>
            </a:r>
            <a:endParaRPr sz="3528">
              <a:solidFill>
                <a:srgbClr val="FFFFFF"/>
              </a:solidFill>
            </a:endParaRPr>
          </a:p>
          <a:p>
            <a:pPr lvl="0" marL="0" indent="0" defTabSz="448055">
              <a:spcBef>
                <a:spcPts val="3500"/>
              </a:spcBef>
              <a:buSzTx/>
              <a:buNone/>
              <a:defRPr sz="1800">
                <a:solidFill>
                  <a:srgbClr val="000000"/>
                </a:solidFill>
              </a:defRPr>
            </a:pPr>
            <a:r>
              <a:rPr sz="3528">
                <a:solidFill>
                  <a:srgbClr val="FFFFFF"/>
                </a:solidFill>
              </a:rPr>
              <a:t>a) per atto inter vivos </a:t>
            </a:r>
            <a:endParaRPr sz="3528">
              <a:solidFill>
                <a:srgbClr val="FFFFFF"/>
              </a:solidFill>
            </a:endParaRPr>
          </a:p>
          <a:p>
            <a:pPr lvl="2" marL="0" indent="448055" defTabSz="448055">
              <a:spcBef>
                <a:spcPts val="3500"/>
              </a:spcBef>
              <a:buSzTx/>
              <a:buNone/>
              <a:defRPr sz="1800">
                <a:solidFill>
                  <a:srgbClr val="000000"/>
                </a:solidFill>
              </a:defRPr>
            </a:pPr>
            <a:r>
              <a:rPr sz="3528">
                <a:solidFill>
                  <a:srgbClr val="FFFFFF"/>
                </a:solidFill>
              </a:rPr>
              <a:t>•	legittimati: coniugi, terzi</a:t>
            </a:r>
            <a:endParaRPr sz="3528">
              <a:solidFill>
                <a:srgbClr val="FFFFFF"/>
              </a:solidFill>
            </a:endParaRPr>
          </a:p>
          <a:p>
            <a:pPr lvl="2" marL="1680210" indent="-560070" defTabSz="448055">
              <a:spcBef>
                <a:spcPts val="3500"/>
              </a:spcBef>
              <a:buBlip>
                <a:blip r:embed="rId2"/>
              </a:buBlip>
              <a:defRPr sz="1800">
                <a:solidFill>
                  <a:srgbClr val="000000"/>
                </a:solidFill>
              </a:defRPr>
            </a:pPr>
            <a:r>
              <a:rPr sz="3528">
                <a:solidFill>
                  <a:srgbClr val="FFFFFF"/>
                </a:solidFill>
              </a:rPr>
              <a:t>FP costituito dal terzo</a:t>
            </a:r>
            <a:endParaRPr sz="3528">
              <a:solidFill>
                <a:srgbClr val="FFFFFF"/>
              </a:solidFill>
            </a:endParaRPr>
          </a:p>
          <a:p>
            <a:pPr lvl="8" marL="0" indent="1792223" defTabSz="448055">
              <a:spcBef>
                <a:spcPts val="3500"/>
              </a:spcBef>
              <a:buSzTx/>
              <a:buNone/>
              <a:defRPr sz="1800">
                <a:solidFill>
                  <a:srgbClr val="000000"/>
                </a:solidFill>
              </a:defRPr>
            </a:pPr>
            <a:r>
              <a:rPr sz="3528">
                <a:solidFill>
                  <a:srgbClr val="FFFFFF"/>
                </a:solidFill>
              </a:rPr>
              <a:t>♣	 atto pubblico </a:t>
            </a:r>
            <a:endParaRPr sz="3528">
              <a:solidFill>
                <a:srgbClr val="FFFFFF"/>
              </a:solidFill>
            </a:endParaRPr>
          </a:p>
          <a:p>
            <a:pPr lvl="6" marL="3920490" indent="-560070" defTabSz="448055">
              <a:spcBef>
                <a:spcPts val="3500"/>
              </a:spcBef>
              <a:buBlip>
                <a:blip r:embed="rId2"/>
              </a:buBlip>
              <a:defRPr sz="1800">
                <a:solidFill>
                  <a:srgbClr val="000000"/>
                </a:solidFill>
              </a:defRPr>
            </a:pPr>
            <a:r>
              <a:rPr sz="3528">
                <a:solidFill>
                  <a:srgbClr val="FFFFFF"/>
                </a:solidFill>
              </a:rPr>
              <a:t>ai fini del perfezionamento: accettazione dei coniugi </a:t>
            </a:r>
            <a:endParaRPr sz="3528">
              <a:solidFill>
                <a:srgbClr val="FFFFFF"/>
              </a:solidFill>
            </a:endParaRPr>
          </a:p>
          <a:p>
            <a:pPr lvl="0" marL="0" indent="0" defTabSz="448055">
              <a:spcBef>
                <a:spcPts val="3500"/>
              </a:spcBef>
              <a:buSzTx/>
              <a:buNone/>
              <a:defRPr sz="1800">
                <a:solidFill>
                  <a:srgbClr val="000000"/>
                </a:solidFill>
              </a:defRPr>
            </a:pPr>
            <a:r>
              <a:rPr sz="3528">
                <a:solidFill>
                  <a:srgbClr val="FFFFFF"/>
                </a:solidFill>
              </a:rPr>
              <a:t>b) per testamento: non è richiesta accettazione</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