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3" r:id="rId4"/>
    <p:sldId id="257" r:id="rId5"/>
    <p:sldId id="259" r:id="rId6"/>
    <p:sldId id="262" r:id="rId7"/>
  </p:sldIdLst>
  <p:sldSz cx="9144000" cy="6858000" type="screen4x3"/>
  <p:notesSz cx="6854825" cy="975042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64" autoAdjust="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30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906127-D985-4908-AAE7-D256432732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F409E3-1902-4408-8DA8-78AB01B5F7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4BC134E-F2A0-4403-9584-E4CBB2E049C3}" type="slidenum">
              <a:rPr lang="it-IT" altLang="en-US" sz="1200" smtClean="0"/>
              <a:pPr/>
              <a:t>1</a:t>
            </a:fld>
            <a:endParaRPr lang="it-IT" altLang="en-US" sz="1200"/>
          </a:p>
        </p:txBody>
      </p:sp>
      <p:sp>
        <p:nvSpPr>
          <p:cNvPr id="51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04AA9D-AC59-4A04-A7D0-477648D1594C}" type="slidenum">
              <a:rPr lang="it-IT" altLang="en-US" sz="1200" smtClean="0"/>
              <a:pPr/>
              <a:t>2</a:t>
            </a:fld>
            <a:endParaRPr lang="it-IT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23085F-DBF1-42A7-B209-27A209D4E647}" type="slidenum">
              <a:rPr lang="it-IT" altLang="en-US" sz="1200" smtClean="0"/>
              <a:pPr/>
              <a:t>3</a:t>
            </a:fld>
            <a:endParaRPr lang="it-IT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1000A8-453E-48FB-910C-86C8CD553AFA}" type="slidenum">
              <a:rPr lang="it-IT" altLang="en-US" sz="1200" smtClean="0"/>
              <a:pPr/>
              <a:t>4</a:t>
            </a:fld>
            <a:endParaRPr lang="it-IT" alt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85939F-9121-44C3-97BB-E3B2781DAFBC}" type="slidenum">
              <a:rPr lang="it-IT" altLang="en-US" sz="1200" smtClean="0"/>
              <a:pPr/>
              <a:t>5</a:t>
            </a:fld>
            <a:endParaRPr lang="it-IT" altLang="en-US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56F811-58FD-4009-8170-579B3C2C492A}" type="slidenum">
              <a:rPr lang="it-IT" altLang="en-US" sz="1200" smtClean="0"/>
              <a:pPr/>
              <a:t>6</a:t>
            </a:fld>
            <a:endParaRPr lang="it-IT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38188"/>
            <a:ext cx="4856163" cy="364172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9437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A3B9B-9B44-4078-A391-DCE32B7F52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355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CEA8F-8F70-47CA-A1D4-11A92B48022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221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85776-424C-448A-8765-F60A031AFF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79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FF054-BB3A-42A0-8EB7-39C1BDEF0D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035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C3704-8AF7-463B-A5C3-56692C9276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844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2D10D-3F4C-4897-B762-C4A1C54CB1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422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4DA6A-2E3C-4A50-B2E2-AB74471EB24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11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F9413-7B7D-406D-936E-363B94980E5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310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916D4-DE7D-437F-8AEB-02D8E6B6D3C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63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E0E71-BA44-48A5-BC50-B46B9B93AF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09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67145-9EBF-48E0-8CA8-6E9AB5C32B6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79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C26AF52-D587-4C74-8066-BA81AA9EDE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ocoli@unipi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jus.unipi.it/course/view.php?id=22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00075"/>
            <a:ext cx="8305800" cy="2286000"/>
          </a:xfrm>
        </p:spPr>
        <p:txBody>
          <a:bodyPr anchor="ctr"/>
          <a:lstStyle/>
          <a:p>
            <a:pPr eaLnBrk="1" hangingPunct="1"/>
            <a:r>
              <a:rPr lang="it-IT" altLang="en-US" sz="4400" dirty="0"/>
              <a:t>ECONOMIA POLITICA</a:t>
            </a:r>
            <a:br>
              <a:rPr lang="it-IT" altLang="en-US" sz="4800" dirty="0"/>
            </a:br>
            <a:r>
              <a:rPr lang="it-IT" altLang="en-US" sz="4400" dirty="0"/>
              <a:t>(LMG)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5100" y="2895600"/>
            <a:ext cx="8870950" cy="3629025"/>
          </a:xfrm>
        </p:spPr>
        <p:txBody>
          <a:bodyPr/>
          <a:lstStyle/>
          <a:p>
            <a:pPr eaLnBrk="1" hangingPunct="1"/>
            <a:r>
              <a:rPr lang="it-IT" altLang="en-US" sz="3600" dirty="0"/>
              <a:t>Nicola Giocoli</a:t>
            </a:r>
          </a:p>
          <a:p>
            <a:pPr eaLnBrk="1" hangingPunct="1"/>
            <a:endParaRPr lang="it-IT" altLang="en-US" sz="2800" dirty="0">
              <a:solidFill>
                <a:srgbClr val="FF0000"/>
              </a:solidFill>
            </a:endParaRPr>
          </a:p>
          <a:p>
            <a:pPr algn="l" eaLnBrk="1" hangingPunct="1"/>
            <a:r>
              <a:rPr lang="it-IT" altLang="en-US" sz="2800" b="1" dirty="0"/>
              <a:t>Homepage personale: </a:t>
            </a:r>
            <a:r>
              <a:rPr lang="it-IT" altLang="en-US" sz="2800" b="1" u="sng" dirty="0">
                <a:solidFill>
                  <a:schemeClr val="accent2"/>
                </a:solidFill>
              </a:rPr>
              <a:t>pisa.academia.edu/</a:t>
            </a:r>
            <a:r>
              <a:rPr lang="it-IT" altLang="en-US" sz="2800" b="1" u="sng" dirty="0" err="1">
                <a:solidFill>
                  <a:schemeClr val="accent2"/>
                </a:solidFill>
              </a:rPr>
              <a:t>NicolaGiocoli</a:t>
            </a:r>
            <a:endParaRPr lang="it-IT" altLang="en-US" sz="2800" b="1" u="sng" dirty="0">
              <a:solidFill>
                <a:schemeClr val="accent2"/>
              </a:solidFill>
            </a:endParaRPr>
          </a:p>
          <a:p>
            <a:pPr algn="l" eaLnBrk="1" hangingPunct="1"/>
            <a:r>
              <a:rPr lang="it-IT" altLang="en-US" sz="2800" b="1" dirty="0"/>
              <a:t>E-mail</a:t>
            </a:r>
            <a:r>
              <a:rPr lang="it-IT" altLang="en-US" sz="2800" dirty="0"/>
              <a:t>: </a:t>
            </a:r>
            <a:r>
              <a:rPr lang="it-IT" altLang="en-US" sz="2800" b="1" u="sng" dirty="0">
                <a:solidFill>
                  <a:schemeClr val="accent2"/>
                </a:solidFill>
              </a:rPr>
              <a:t>nicola.g</a:t>
            </a:r>
            <a:r>
              <a:rPr lang="it-IT" altLang="en-US" sz="2800" b="1" u="sng" dirty="0">
                <a:solidFill>
                  <a:schemeClr val="accent2"/>
                </a:solidFill>
                <a:hlinkClick r:id="rId3"/>
              </a:rPr>
              <a:t>iocoli@unipi.it</a:t>
            </a:r>
            <a:endParaRPr lang="it-IT" altLang="en-US" sz="2800" b="1" u="sng" dirty="0">
              <a:solidFill>
                <a:schemeClr val="accent2"/>
              </a:solidFill>
            </a:endParaRPr>
          </a:p>
          <a:p>
            <a:pPr algn="l" eaLnBrk="1" hangingPunct="1"/>
            <a:endParaRPr lang="it-IT" altLang="en-US" sz="2800" u="sng" dirty="0">
              <a:solidFill>
                <a:schemeClr val="accent2"/>
              </a:solidFill>
            </a:endParaRPr>
          </a:p>
          <a:p>
            <a:pPr algn="l" eaLnBrk="1" hangingPunct="1"/>
            <a:r>
              <a:rPr lang="it-IT" altLang="en-US" sz="2000" b="1" dirty="0"/>
              <a:t>Orario di ricevimento (solo per il 2° semestre)</a:t>
            </a:r>
            <a:r>
              <a:rPr lang="it-IT" altLang="en-US" sz="2000" dirty="0"/>
              <a:t>:</a:t>
            </a:r>
          </a:p>
          <a:p>
            <a:pPr algn="l" eaLnBrk="1" hangingPunct="1"/>
            <a:r>
              <a:rPr lang="it-IT" altLang="en-US" sz="2000" dirty="0">
                <a:solidFill>
                  <a:schemeClr val="accent2"/>
                </a:solidFill>
              </a:rPr>
              <a:t>Lunedì 9.30-12.00; Martedì</a:t>
            </a:r>
            <a:r>
              <a:rPr lang="it-IT" altLang="en-US" sz="2000" i="1" dirty="0">
                <a:solidFill>
                  <a:schemeClr val="accent2"/>
                </a:solidFill>
              </a:rPr>
              <a:t> </a:t>
            </a:r>
            <a:r>
              <a:rPr lang="it-IT" altLang="en-US" sz="2000" dirty="0">
                <a:solidFill>
                  <a:schemeClr val="accent2"/>
                </a:solidFill>
              </a:rPr>
              <a:t>9.30-13.00; Mercoledì 11.00-13.00 (da confermare)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it-IT" altLang="en-US" sz="3600"/>
              <a:t>Organizzazione del corso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66800"/>
            <a:ext cx="8569325" cy="5386388"/>
          </a:xfrm>
        </p:spPr>
        <p:txBody>
          <a:bodyPr/>
          <a:lstStyle/>
          <a:p>
            <a:pPr eaLnBrk="1" hangingPunct="1"/>
            <a:r>
              <a:rPr lang="it-IT" altLang="en-US" sz="2800" dirty="0"/>
              <a:t>Il corso, da 9 crediti, è rivolto agli studenti della laurea magistrale in Giurisprudenza (corso C; cognomi N-Z).</a:t>
            </a:r>
          </a:p>
          <a:p>
            <a:pPr eaLnBrk="1" hangingPunct="1"/>
            <a:r>
              <a:rPr lang="it-IT" altLang="en-US" sz="2800" dirty="0"/>
              <a:t>Due parti del corso:</a:t>
            </a:r>
          </a:p>
          <a:p>
            <a:pPr lvl="1" eaLnBrk="1" hangingPunct="1"/>
            <a:r>
              <a:rPr lang="it-IT" altLang="en-US" sz="2400" dirty="0"/>
              <a:t>Microeconomia </a:t>
            </a:r>
            <a:r>
              <a:rPr lang="it-IT" altLang="en-US" sz="2400" dirty="0">
                <a:sym typeface="Symbol" panose="05050102010706020507" pitchFamily="18" charset="2"/>
              </a:rPr>
              <a:t> febbraio (</a:t>
            </a:r>
            <a:r>
              <a:rPr lang="it-IT" altLang="en-US" sz="2400" i="1" dirty="0">
                <a:sym typeface="Symbol" panose="05050102010706020507" pitchFamily="18" charset="2"/>
              </a:rPr>
              <a:t>prima parte</a:t>
            </a:r>
            <a:r>
              <a:rPr lang="it-IT" altLang="en-US" sz="2400" dirty="0">
                <a:sym typeface="Symbol" panose="05050102010706020507" pitchFamily="18" charset="2"/>
              </a:rPr>
              <a:t>), aprile/maggio</a:t>
            </a:r>
          </a:p>
          <a:p>
            <a:pPr lvl="1" eaLnBrk="1" hangingPunct="1"/>
            <a:r>
              <a:rPr lang="it-IT" altLang="en-US" sz="2400" dirty="0">
                <a:sym typeface="Symbol" panose="05050102010706020507" pitchFamily="18" charset="2"/>
              </a:rPr>
              <a:t>Macroeconomia  marzo (</a:t>
            </a:r>
            <a:r>
              <a:rPr lang="it-IT" altLang="en-US" sz="2400" i="1" dirty="0">
                <a:sym typeface="Symbol" panose="05050102010706020507" pitchFamily="18" charset="2"/>
              </a:rPr>
              <a:t>prima parte</a:t>
            </a:r>
            <a:r>
              <a:rPr lang="it-IT" altLang="en-US" sz="2400" dirty="0">
                <a:sym typeface="Symbol" panose="05050102010706020507" pitchFamily="18" charset="2"/>
              </a:rPr>
              <a:t>), aprile/maggio</a:t>
            </a:r>
          </a:p>
          <a:p>
            <a:pPr eaLnBrk="1" hangingPunct="1"/>
            <a:r>
              <a:rPr lang="it-IT" altLang="en-US" sz="2800" dirty="0"/>
              <a:t>Prova scritta sulla prima parte di </a:t>
            </a:r>
            <a:r>
              <a:rPr lang="it-IT" altLang="en-US" sz="2800" dirty="0" err="1"/>
              <a:t>micro&amp;macro</a:t>
            </a:r>
            <a:r>
              <a:rPr lang="it-IT" altLang="en-US" sz="2800" dirty="0"/>
              <a:t>:</a:t>
            </a:r>
          </a:p>
          <a:p>
            <a:pPr lvl="1" eaLnBrk="1" hangingPunct="1"/>
            <a:r>
              <a:rPr lang="it-IT" altLang="en-US" sz="2400" dirty="0"/>
              <a:t>La prova è </a:t>
            </a:r>
            <a:r>
              <a:rPr lang="it-IT" altLang="en-US" sz="2400" u="sng" dirty="0"/>
              <a:t>informale e facoltativa</a:t>
            </a:r>
            <a:r>
              <a:rPr lang="it-IT" altLang="en-US" sz="2400" dirty="0"/>
              <a:t>; chi la supera, e accetta il voto, sosterrà l’orale solo sul resto del programma.</a:t>
            </a:r>
          </a:p>
          <a:p>
            <a:pPr lvl="1" eaLnBrk="1" hangingPunct="1"/>
            <a:r>
              <a:rPr lang="it-IT" altLang="en-US" sz="2400" dirty="0"/>
              <a:t>La partecipazione alla prova implica la </a:t>
            </a:r>
            <a:r>
              <a:rPr lang="it-IT" altLang="en-US" sz="2400" u="sng" dirty="0"/>
              <a:t>rinuncia</a:t>
            </a:r>
            <a:r>
              <a:rPr lang="it-IT" altLang="en-US" sz="2400" dirty="0"/>
              <a:t> ad iscriversi all’appello di maggio.  </a:t>
            </a:r>
          </a:p>
          <a:p>
            <a:pPr lvl="1" eaLnBrk="1" hangingPunct="1"/>
            <a:r>
              <a:rPr lang="it-IT" altLang="en-US" sz="2400" dirty="0"/>
              <a:t>Data della prova: 21 maggio, ore 9.30, aula M1.</a:t>
            </a:r>
          </a:p>
          <a:p>
            <a:pPr lvl="1" eaLnBrk="1" hangingPunct="1"/>
            <a:r>
              <a:rPr lang="it-IT" altLang="en-US" sz="2400" dirty="0"/>
              <a:t>Le modalità di iscrizione saranno comunicate a tempo debito.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497887" cy="936625"/>
          </a:xfrm>
        </p:spPr>
        <p:txBody>
          <a:bodyPr/>
          <a:lstStyle/>
          <a:p>
            <a:pPr eaLnBrk="1" hangingPunct="1"/>
            <a:r>
              <a:rPr lang="it-IT" altLang="en-US" dirty="0"/>
              <a:t>Orario 2019 e date degli esami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9144000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en-US" dirty="0"/>
              <a:t>Le lezioni di EP LMG si terranno il: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Lunedì, 12.15-13.45, aula P3-4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Martedì, 14.00-15.30, aula P3-4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Mercoledì, </a:t>
            </a:r>
            <a:r>
              <a:rPr lang="it-IT" altLang="en-US" sz="3200" dirty="0">
                <a:solidFill>
                  <a:srgbClr val="FF0000"/>
                </a:solidFill>
              </a:rPr>
              <a:t>8.50-10.20</a:t>
            </a:r>
            <a:r>
              <a:rPr lang="it-IT" altLang="en-US" sz="3200" dirty="0"/>
              <a:t>, aula M1.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en-US" dirty="0"/>
              <a:t>Appelli d’esame: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2 aprile (riservato a studenti lavoratori, genitori e fuori corso)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28 maggio, 18 &amp; 27 giugno, 18 luglio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3200" dirty="0"/>
              <a:t>10 settembre</a:t>
            </a:r>
          </a:p>
          <a:p>
            <a:pPr lvl="1" eaLnBrk="1" hangingPunct="1">
              <a:lnSpc>
                <a:spcPct val="90000"/>
              </a:lnSpc>
            </a:pPr>
            <a:endParaRPr lang="it-IT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188913"/>
            <a:ext cx="5470525" cy="908050"/>
          </a:xfrm>
        </p:spPr>
        <p:txBody>
          <a:bodyPr/>
          <a:lstStyle/>
          <a:p>
            <a:pPr eaLnBrk="1" hangingPunct="1"/>
            <a:r>
              <a:rPr lang="it-IT" altLang="en-US" sz="3600"/>
              <a:t>Materiale didattico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54426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en-US" sz="2400" b="1" dirty="0"/>
              <a:t>Sito del corso sul portale e-learning: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it-IT" altLang="en-US" sz="2400" dirty="0"/>
              <a:t> </a:t>
            </a:r>
            <a:r>
              <a:rPr lang="it-IT" altLang="en-US" sz="2400" b="1" dirty="0">
                <a:solidFill>
                  <a:schemeClr val="accent2"/>
                </a:solidFill>
                <a:hlinkClick r:id="rId3"/>
              </a:rPr>
              <a:t>https://elearning.jus.unipi.it/course/view.php?id=228</a:t>
            </a:r>
            <a:endParaRPr lang="it-IT" altLang="en-US" sz="2400" b="1" i="1" dirty="0">
              <a:solidFill>
                <a:schemeClr val="accent2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it-IT" altLang="en-US" sz="2400" b="1" i="1" dirty="0">
                <a:solidFill>
                  <a:schemeClr val="accent2"/>
                </a:solidFill>
              </a:rPr>
              <a:t> </a:t>
            </a:r>
            <a:r>
              <a:rPr lang="it-IT" altLang="en-US" sz="2400" dirty="0"/>
              <a:t>ISCRIVETEVI ON LINE AL CORSO!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it-IT" altLang="en-US" sz="2400" dirty="0"/>
          </a:p>
          <a:p>
            <a:pPr eaLnBrk="1" hangingPunct="1"/>
            <a:r>
              <a:rPr lang="it-IT" altLang="en-US" sz="2400" b="1" dirty="0"/>
              <a:t>Libro di testo:</a:t>
            </a:r>
          </a:p>
          <a:p>
            <a:pPr lvl="1" eaLnBrk="1" hangingPunct="1"/>
            <a:r>
              <a:rPr lang="it-IT" altLang="en-US" sz="2400" dirty="0" err="1"/>
              <a:t>Mankiw</a:t>
            </a:r>
            <a:r>
              <a:rPr lang="it-IT" altLang="en-US" sz="2400" dirty="0"/>
              <a:t> &amp; Taylor, </a:t>
            </a:r>
            <a:r>
              <a:rPr lang="it-IT" altLang="en-US" sz="2400" i="1" dirty="0"/>
              <a:t>Principi di Economia</a:t>
            </a:r>
            <a:r>
              <a:rPr lang="it-IT" altLang="en-US" sz="2400" dirty="0"/>
              <a:t>, 7° ed., Zanichelli, 2018.</a:t>
            </a:r>
          </a:p>
          <a:p>
            <a:pPr lvl="1" eaLnBrk="1" hangingPunct="1"/>
            <a:r>
              <a:rPr lang="it-IT" altLang="en-US" sz="2400" dirty="0"/>
              <a:t>Dispense delle lezioni OBBLIGATORIE, disponibili sul sito di e-learning.</a:t>
            </a:r>
          </a:p>
          <a:p>
            <a:pPr lvl="1" eaLnBrk="1" hangingPunct="1"/>
            <a:endParaRPr lang="it-IT" altLang="en-US" sz="2400" i="1" dirty="0"/>
          </a:p>
          <a:p>
            <a:pPr lvl="1" eaLnBrk="1" hangingPunct="1"/>
            <a:r>
              <a:rPr lang="it-IT" altLang="en-US" sz="2400" i="1" dirty="0"/>
              <a:t>Sarà possibile utilizzare altri manuali introduttivi di micro-macro o edizioni precedenti del </a:t>
            </a:r>
            <a:r>
              <a:rPr lang="it-IT" altLang="en-US" sz="2400" i="1" dirty="0" err="1"/>
              <a:t>Mankiw&amp;Taylor</a:t>
            </a:r>
            <a:r>
              <a:rPr lang="it-IT" altLang="en-US" sz="2400" i="1" dirty="0"/>
              <a:t> a condizione di identificare i capitoli rilevanti del programma. A tal fine, sul sito del corso è disponibile l’indice del </a:t>
            </a:r>
            <a:r>
              <a:rPr lang="it-IT" altLang="en-US" sz="2400" i="1" dirty="0" err="1"/>
              <a:t>Mankiw&amp;Taylor</a:t>
            </a:r>
            <a:r>
              <a:rPr lang="it-IT" altLang="en-US" sz="2400" i="1" dirty="0"/>
              <a:t> 7° ed.</a:t>
            </a:r>
            <a:endParaRPr lang="it-IT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51501"/>
            <a:ext cx="7772400" cy="685800"/>
          </a:xfrm>
        </p:spPr>
        <p:txBody>
          <a:bodyPr/>
          <a:lstStyle/>
          <a:p>
            <a:pPr eaLnBrk="1" hangingPunct="1"/>
            <a:r>
              <a:rPr lang="it-IT" altLang="en-US" sz="3600" dirty="0"/>
              <a:t>Programma in dettaglio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68760"/>
            <a:ext cx="8928992" cy="4498776"/>
          </a:xfrm>
        </p:spPr>
        <p:txBody>
          <a:bodyPr/>
          <a:lstStyle/>
          <a:p>
            <a:pPr eaLnBrk="1" hangingPunct="1"/>
            <a:r>
              <a:rPr lang="it-IT" altLang="en-US" sz="2400" u="sng" dirty="0" err="1"/>
              <a:t>Mankiw</a:t>
            </a:r>
            <a:r>
              <a:rPr lang="it-IT" altLang="en-US" sz="2400" u="sng" dirty="0"/>
              <a:t>/Taylor (7° edizione)</a:t>
            </a:r>
            <a:r>
              <a:rPr lang="it-IT" altLang="en-US" sz="2400" dirty="0"/>
              <a:t>: </a:t>
            </a:r>
            <a:r>
              <a:rPr lang="it-IT" sz="2400" dirty="0">
                <a:effectLst/>
              </a:rPr>
              <a:t>Fanno parte del programma </a:t>
            </a:r>
            <a:r>
              <a:rPr lang="it-IT" sz="2400" b="1" dirty="0">
                <a:effectLst/>
              </a:rPr>
              <a:t>tutti i capitoli</a:t>
            </a:r>
            <a:r>
              <a:rPr lang="it-IT" sz="2400" dirty="0">
                <a:effectLst/>
              </a:rPr>
              <a:t>, </a:t>
            </a:r>
            <a:r>
              <a:rPr lang="it-IT" sz="2400" u="sng" dirty="0">
                <a:effectLst/>
              </a:rPr>
              <a:t>esclusi</a:t>
            </a:r>
            <a:r>
              <a:rPr lang="it-IT" sz="2400" dirty="0">
                <a:effectLst/>
              </a:rPr>
              <a:t> i seguenti capitoli o parti di capitolo:</a:t>
            </a:r>
          </a:p>
          <a:p>
            <a:pPr marL="457200" lvl="1" indent="0" eaLnBrk="1" hangingPunct="1">
              <a:buNone/>
            </a:pPr>
            <a:r>
              <a:rPr lang="it-IT" sz="2400" dirty="0">
                <a:effectLst/>
              </a:rPr>
              <a:t>Per micro: cap. 5 (da pag. 72 in poi), 9 (da pag. 160 in poi), 13 (tutto), 16 (da pag. 269-270), 17 (da pag. 294 a pag.298 e da pag. 303 a pag. 306), 18 (tutto); </a:t>
            </a:r>
          </a:p>
          <a:p>
            <a:pPr marL="457200" lvl="1" indent="0" eaLnBrk="1" hangingPunct="1">
              <a:buNone/>
            </a:pPr>
            <a:r>
              <a:rPr lang="it-IT" sz="2400" dirty="0">
                <a:effectLst/>
              </a:rPr>
              <a:t>Per macro: cap. 26 (da pag. 479 in poi), 31 (da pag. 564 in poi), 32 (tutto, ad eccezione delle pag. 572-574), 35, 37.</a:t>
            </a:r>
            <a:endParaRPr lang="it-IT" altLang="en-US" sz="2800" dirty="0"/>
          </a:p>
          <a:p>
            <a:pPr eaLnBrk="1" hangingPunct="1"/>
            <a:r>
              <a:rPr lang="it-IT" altLang="en-US" sz="2400" u="sng" dirty="0"/>
              <a:t>Dispense on line</a:t>
            </a:r>
            <a:r>
              <a:rPr lang="it-IT" altLang="en-US" sz="2400" dirty="0"/>
              <a:t>: </a:t>
            </a:r>
          </a:p>
          <a:p>
            <a:pPr lvl="1" eaLnBrk="1" hangingPunct="1"/>
            <a:r>
              <a:rPr lang="it-IT" altLang="en-US" sz="2400" dirty="0"/>
              <a:t>Lo studio delle dispense è parte integrante dell’esame. </a:t>
            </a:r>
          </a:p>
          <a:p>
            <a:pPr lvl="1" eaLnBrk="1" hangingPunct="1"/>
            <a:r>
              <a:rPr lang="it-IT" altLang="en-US" sz="2400" dirty="0"/>
              <a:t>Questo però NON significa che esse siano alternative al manuale.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713788" cy="908050"/>
          </a:xfrm>
        </p:spPr>
        <p:txBody>
          <a:bodyPr/>
          <a:lstStyle/>
          <a:p>
            <a:pPr eaLnBrk="1" hangingPunct="1"/>
            <a:r>
              <a:rPr lang="it-IT" altLang="en-US" sz="3600"/>
              <a:t>Come si studia economia: quattro consigli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785225" cy="57610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en-US" sz="2400" dirty="0"/>
              <a:t>Impadronirsi rapidamente e completamente dei concetti base.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Costo opportunità, equilibrio, efficienza, regola marginalista, benessere sociale, fallimento del mercato, ecc. ecc.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Senza di questi, non si va da nessuna parte!</a:t>
            </a:r>
          </a:p>
          <a:p>
            <a:pPr eaLnBrk="1" hangingPunct="1">
              <a:lnSpc>
                <a:spcPct val="90000"/>
              </a:lnSpc>
            </a:pPr>
            <a:r>
              <a:rPr lang="it-IT" altLang="en-US" sz="2400" dirty="0"/>
              <a:t>Economia ha un linguaggio diverso dal diritto.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Ripetere, specie da soli, non basta se non usate il linguaggio corretto.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Cercate qualcuno con cui ripetere e siate </a:t>
            </a:r>
            <a:r>
              <a:rPr lang="it-IT" altLang="en-US" sz="2000" u="sng" dirty="0"/>
              <a:t>molto severi</a:t>
            </a:r>
            <a:r>
              <a:rPr lang="it-IT" altLang="en-US" sz="2000" dirty="0"/>
              <a:t> l’uno con l’altro!</a:t>
            </a:r>
          </a:p>
          <a:p>
            <a:pPr eaLnBrk="1" hangingPunct="1">
              <a:lnSpc>
                <a:spcPct val="90000"/>
              </a:lnSpc>
            </a:pPr>
            <a:r>
              <a:rPr lang="it-IT" altLang="en-US" sz="2400" dirty="0"/>
              <a:t>Le formule sono poche, ma i grafici cartesiani sono tanti.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Economia si studia (almeno per un 50%…) con </a:t>
            </a:r>
            <a:r>
              <a:rPr lang="it-IT" altLang="en-US" sz="2000" u="sng" dirty="0"/>
              <a:t>foglio bianco e matita</a:t>
            </a:r>
            <a:r>
              <a:rPr lang="it-IT" altLang="en-US" sz="2000" dirty="0"/>
              <a:t> e provando a ricostruire ed interpretare i grafici: se lo sapete fare, siete a posto!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Ma ricordate: non è un esame di educazione artistica, per cui non conta fare grafici belli, bensì grafici corretti! </a:t>
            </a:r>
            <a:r>
              <a:rPr lang="it-IT" altLang="en-US" sz="2000" u="sng" dirty="0"/>
              <a:t>I grafici sono un mezzo, non il fine</a:t>
            </a:r>
            <a:r>
              <a:rPr lang="it-IT" altLang="en-US" sz="20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en-US" sz="2400" dirty="0"/>
              <a:t> La macro è un tutto unico (anche se la divideremo in due…).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en-US" sz="2000" dirty="0"/>
              <a:t>Ovvero: se potete </a:t>
            </a:r>
            <a:r>
              <a:rPr lang="it-IT" altLang="en-US" sz="2000" u="sng" dirty="0"/>
              <a:t>FORSE</a:t>
            </a:r>
            <a:r>
              <a:rPr lang="it-IT" altLang="en-US" sz="2000" dirty="0"/>
              <a:t> cavarvela studiando solo parte della micro e confidando nella buona sorte, non avete speranza con la macro, dove tutti gli argomenti sono </a:t>
            </a:r>
            <a:r>
              <a:rPr lang="it-IT" altLang="en-US" sz="2000" u="sng" dirty="0"/>
              <a:t>strettamente collegati</a:t>
            </a:r>
            <a:r>
              <a:rPr lang="it-IT" altLang="en-US" sz="2000" dirty="0"/>
              <a:t> ed i “buchi” nella preparazione vengono subito a galla!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3333FF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712</Words>
  <Application>Microsoft Office PowerPoint</Application>
  <PresentationFormat>Presentazione su schermo (4:3)</PresentationFormat>
  <Paragraphs>62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Wingdings</vt:lpstr>
      <vt:lpstr>Struttura predefinita</vt:lpstr>
      <vt:lpstr>ECONOMIA POLITICA (LMG) </vt:lpstr>
      <vt:lpstr>Organizzazione del corso</vt:lpstr>
      <vt:lpstr>Orario 2019 e date degli esami</vt:lpstr>
      <vt:lpstr>Materiale didattico</vt:lpstr>
      <vt:lpstr>Programma in dettaglio</vt:lpstr>
      <vt:lpstr>Come si studia economia: quattro consigli</vt:lpstr>
    </vt:vector>
  </TitlesOfParts>
  <Company> dse.unipi.it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ISTITUZIONI DI  ECONOMIA POLITICA  (Diritto Applicato)</dc:title>
  <dc:creator>Giocoli</dc:creator>
  <cp:lastModifiedBy>nicola giocoli</cp:lastModifiedBy>
  <cp:revision>53</cp:revision>
  <dcterms:created xsi:type="dcterms:W3CDTF">2005-02-15T09:45:43Z</dcterms:created>
  <dcterms:modified xsi:type="dcterms:W3CDTF">2019-02-05T10:16:09Z</dcterms:modified>
</cp:coreProperties>
</file>