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13004800" cy="9753600"/>
  <p:notesSz cx="6858000" cy="9144000"/>
  <p:defaultTextStyle>
    <a:lvl1pPr algn="ctr" defTabSz="457200">
      <a:defRPr sz="4200">
        <a:solidFill>
          <a:srgbClr val="FFFFFF"/>
        </a:solidFill>
        <a:latin typeface="+mn-lt"/>
        <a:ea typeface="+mn-ea"/>
        <a:cs typeface="+mn-cs"/>
        <a:sym typeface="Chalkduster"/>
      </a:defRPr>
    </a:lvl1pPr>
    <a:lvl2pPr indent="228600" algn="ctr" defTabSz="457200">
      <a:defRPr sz="4200">
        <a:solidFill>
          <a:srgbClr val="FFFFFF"/>
        </a:solidFill>
        <a:latin typeface="+mn-lt"/>
        <a:ea typeface="+mn-ea"/>
        <a:cs typeface="+mn-cs"/>
        <a:sym typeface="Chalkduster"/>
      </a:defRPr>
    </a:lvl2pPr>
    <a:lvl3pPr indent="457200" algn="ctr" defTabSz="457200">
      <a:defRPr sz="4200">
        <a:solidFill>
          <a:srgbClr val="FFFFFF"/>
        </a:solidFill>
        <a:latin typeface="+mn-lt"/>
        <a:ea typeface="+mn-ea"/>
        <a:cs typeface="+mn-cs"/>
        <a:sym typeface="Chalkduster"/>
      </a:defRPr>
    </a:lvl3pPr>
    <a:lvl4pPr indent="685800" algn="ctr" defTabSz="457200">
      <a:defRPr sz="4200">
        <a:solidFill>
          <a:srgbClr val="FFFFFF"/>
        </a:solidFill>
        <a:latin typeface="+mn-lt"/>
        <a:ea typeface="+mn-ea"/>
        <a:cs typeface="+mn-cs"/>
        <a:sym typeface="Chalkduster"/>
      </a:defRPr>
    </a:lvl4pPr>
    <a:lvl5pPr indent="914400" algn="ctr" defTabSz="457200">
      <a:defRPr sz="4200">
        <a:solidFill>
          <a:srgbClr val="FFFFFF"/>
        </a:solidFill>
        <a:latin typeface="+mn-lt"/>
        <a:ea typeface="+mn-ea"/>
        <a:cs typeface="+mn-cs"/>
        <a:sym typeface="Chalkduster"/>
      </a:defRPr>
    </a:lvl5pPr>
    <a:lvl6pPr indent="1143000" algn="ctr" defTabSz="457200">
      <a:defRPr sz="4200">
        <a:solidFill>
          <a:srgbClr val="FFFFFF"/>
        </a:solidFill>
        <a:latin typeface="+mn-lt"/>
        <a:ea typeface="+mn-ea"/>
        <a:cs typeface="+mn-cs"/>
        <a:sym typeface="Chalkduster"/>
      </a:defRPr>
    </a:lvl6pPr>
    <a:lvl7pPr indent="1371600" algn="ctr" defTabSz="457200">
      <a:defRPr sz="4200">
        <a:solidFill>
          <a:srgbClr val="FFFFFF"/>
        </a:solidFill>
        <a:latin typeface="+mn-lt"/>
        <a:ea typeface="+mn-ea"/>
        <a:cs typeface="+mn-cs"/>
        <a:sym typeface="Chalkduster"/>
      </a:defRPr>
    </a:lvl7pPr>
    <a:lvl8pPr indent="1600200" algn="ctr" defTabSz="457200">
      <a:defRPr sz="4200">
        <a:solidFill>
          <a:srgbClr val="FFFFFF"/>
        </a:solidFill>
        <a:latin typeface="+mn-lt"/>
        <a:ea typeface="+mn-ea"/>
        <a:cs typeface="+mn-cs"/>
        <a:sym typeface="Chalkduster"/>
      </a:defRPr>
    </a:lvl8pPr>
    <a:lvl9pPr indent="1828800" algn="ctr" defTabSz="457200">
      <a:defRPr sz="4200">
        <a:solidFill>
          <a:srgbClr val="FFFFFF"/>
        </a:solidFill>
        <a:latin typeface="+mn-lt"/>
        <a:ea typeface="+mn-ea"/>
        <a:cs typeface="+mn-cs"/>
        <a:sym typeface="Chalkduste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b="def" i="def"/>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2616200"/>
            <a:ext cx="10464800" cy="2540000"/>
          </a:xfrm>
          <a:prstGeom prst="rect">
            <a:avLst/>
          </a:prstGeom>
        </p:spPr>
        <p:txBody>
          <a:bodyPr anchor="b"/>
          <a:lstStyle/>
          <a:p>
            <a:pPr lvl="0">
              <a:defRPr sz="1800">
                <a:solidFill>
                  <a:srgbClr val="000000"/>
                </a:solidFill>
              </a:defRPr>
            </a:pPr>
            <a:r>
              <a:rPr sz="7200">
                <a:solidFill>
                  <a:srgbClr val="FFFFFF"/>
                </a:solidFill>
              </a:rPr>
              <a:t>Title Text</a:t>
            </a:r>
          </a:p>
        </p:txBody>
      </p:sp>
      <p:sp>
        <p:nvSpPr>
          <p:cNvPr id="6" name="Shape 6"/>
          <p:cNvSpPr/>
          <p:nvPr>
            <p:ph type="body" idx="1"/>
          </p:nvPr>
        </p:nvSpPr>
        <p:spPr>
          <a:xfrm>
            <a:off x="1270000" y="5207000"/>
            <a:ext cx="10464800" cy="16637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181100" y="6794500"/>
            <a:ext cx="10642600" cy="1511300"/>
          </a:xfrm>
          <a:prstGeom prst="rect">
            <a:avLst/>
          </a:prstGeom>
        </p:spPr>
        <p:txBody>
          <a:bodyPr/>
          <a:lstStyle/>
          <a:p>
            <a:pPr lvl="0">
              <a:defRPr sz="1800">
                <a:solidFill>
                  <a:srgbClr val="000000"/>
                </a:solidFill>
              </a:defRPr>
            </a:pPr>
            <a:r>
              <a:rPr sz="7200">
                <a:solidFill>
                  <a:srgbClr val="FFFFFF"/>
                </a:solidFill>
              </a:rPr>
              <a:t>Title Text</a:t>
            </a:r>
          </a:p>
        </p:txBody>
      </p:sp>
      <p:sp>
        <p:nvSpPr>
          <p:cNvPr id="9" name="Shape 9"/>
          <p:cNvSpPr/>
          <p:nvPr>
            <p:ph type="body" idx="1"/>
          </p:nvPr>
        </p:nvSpPr>
        <p:spPr>
          <a:xfrm>
            <a:off x="1181100" y="8382000"/>
            <a:ext cx="10642600" cy="9398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606800"/>
            <a:ext cx="10464800" cy="2540000"/>
          </a:xfrm>
          <a:prstGeom prst="rect">
            <a:avLst/>
          </a:prstGeom>
        </p:spPr>
        <p:txBody>
          <a:bodyPr/>
          <a:lstStyle/>
          <a:p>
            <a:pPr lvl="0">
              <a:defRPr sz="1800">
                <a:solidFill>
                  <a:srgbClr val="000000"/>
                </a:solidFill>
              </a:defRPr>
            </a:pPr>
            <a:r>
              <a:rPr sz="72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609600" y="1155700"/>
            <a:ext cx="5994400" cy="3568700"/>
          </a:xfrm>
          <a:prstGeom prst="rect">
            <a:avLst/>
          </a:prstGeom>
        </p:spPr>
        <p:txBody>
          <a:bodyPr anchor="b"/>
          <a:lstStyle>
            <a:lvl1pPr>
              <a:defRPr sz="5800"/>
            </a:lvl1pPr>
          </a:lstStyle>
          <a:p>
            <a:pPr lvl="0">
              <a:defRPr sz="1800">
                <a:solidFill>
                  <a:srgbClr val="000000"/>
                </a:solidFill>
              </a:defRPr>
            </a:pPr>
            <a:r>
              <a:rPr sz="5800">
                <a:solidFill>
                  <a:srgbClr val="FFFFFF"/>
                </a:solidFill>
              </a:rPr>
              <a:t>Title Text</a:t>
            </a:r>
          </a:p>
        </p:txBody>
      </p:sp>
      <p:sp>
        <p:nvSpPr>
          <p:cNvPr id="14" name="Shape 14"/>
          <p:cNvSpPr/>
          <p:nvPr>
            <p:ph type="body" idx="1"/>
          </p:nvPr>
        </p:nvSpPr>
        <p:spPr>
          <a:xfrm>
            <a:off x="609600" y="4762500"/>
            <a:ext cx="5994400" cy="35687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72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7200">
                <a:solidFill>
                  <a:srgbClr val="FFFFFF"/>
                </a:solidFill>
              </a:rPr>
              <a:t>Title Text</a:t>
            </a:r>
          </a:p>
        </p:txBody>
      </p:sp>
      <p:sp>
        <p:nvSpPr>
          <p:cNvPr id="19" name="Shape 19"/>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200">
                <a:solidFill>
                  <a:srgbClr val="FFFFFF"/>
                </a:solidFill>
              </a:rPr>
              <a:t>Title Text</a:t>
            </a:r>
          </a:p>
        </p:txBody>
      </p:sp>
      <p:sp>
        <p:nvSpPr>
          <p:cNvPr id="22" name="Shape 22"/>
          <p:cNvSpPr/>
          <p:nvPr>
            <p:ph type="body" idx="1"/>
          </p:nvPr>
        </p:nvSpPr>
        <p:spPr>
          <a:xfrm>
            <a:off x="1270000" y="2946400"/>
            <a:ext cx="5270500" cy="6096000"/>
          </a:xfrm>
          <a:prstGeom prst="rect">
            <a:avLst/>
          </a:prstGeom>
        </p:spPr>
        <p:txBody>
          <a:bodyPr/>
          <a:lstStyle>
            <a:lvl1pPr marL="482600" indent="-482600">
              <a:spcBef>
                <a:spcPts val="3200"/>
              </a:spcBef>
              <a:buFont typeface="Gill Sans"/>
              <a:buBlip>
                <a:blip r:embed="rId2"/>
              </a:buBlip>
              <a:defRPr sz="3200"/>
            </a:lvl1pPr>
            <a:lvl2pPr marL="965200" indent="-482600">
              <a:spcBef>
                <a:spcPts val="3200"/>
              </a:spcBef>
              <a:buFont typeface="Gill Sans"/>
              <a:buBlip>
                <a:blip r:embed="rId2"/>
              </a:buBlip>
              <a:defRPr sz="3200"/>
            </a:lvl2pPr>
            <a:lvl3pPr marL="1447800" indent="-482600">
              <a:spcBef>
                <a:spcPts val="3200"/>
              </a:spcBef>
              <a:buFont typeface="Gill Sans"/>
              <a:buBlip>
                <a:blip r:embed="rId2"/>
              </a:buBlip>
              <a:defRPr sz="3200"/>
            </a:lvl3pPr>
            <a:lvl4pPr marL="1930400" indent="-482600">
              <a:spcBef>
                <a:spcPts val="3200"/>
              </a:spcBef>
              <a:buFont typeface="Gill Sans"/>
              <a:buBlip>
                <a:blip r:embed="rId2"/>
              </a:buBlip>
              <a:defRPr sz="3200"/>
            </a:lvl4pPr>
            <a:lvl5pPr marL="2413000" indent="-482600">
              <a:spcBef>
                <a:spcPts val="3200"/>
              </a:spcBef>
              <a:buFont typeface="Gill Sans"/>
              <a:buBlip>
                <a:blip r:embed="rId2"/>
              </a:buBlip>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270000" y="1066800"/>
            <a:ext cx="10464800" cy="7620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1270000" y="203200"/>
            <a:ext cx="10464800" cy="2540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200">
                <a:solidFill>
                  <a:srgbClr val="FFFFFF"/>
                </a:solidFill>
              </a:rPr>
              <a:t>Title Text</a:t>
            </a:r>
          </a:p>
        </p:txBody>
      </p:sp>
      <p:sp>
        <p:nvSpPr>
          <p:cNvPr id="3" name="Shape 3"/>
          <p:cNvSpPr/>
          <p:nvPr>
            <p:ph type="body" idx="1"/>
          </p:nvPr>
        </p:nvSpPr>
        <p:spPr>
          <a:xfrm>
            <a:off x="1270000" y="2768600"/>
            <a:ext cx="10464800" cy="5740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spd="med" advClick="1"/>
  <p:txStyles>
    <p:titleStyle>
      <a:lvl1pPr algn="ctr" defTabSz="457200">
        <a:defRPr sz="7200">
          <a:solidFill>
            <a:srgbClr val="FFFFFF"/>
          </a:solidFill>
          <a:latin typeface="+mn-lt"/>
          <a:ea typeface="+mn-ea"/>
          <a:cs typeface="+mn-cs"/>
          <a:sym typeface="Chalkduster"/>
        </a:defRPr>
      </a:lvl1pPr>
      <a:lvl2pPr indent="228600" algn="ctr" defTabSz="457200">
        <a:defRPr sz="7200">
          <a:solidFill>
            <a:srgbClr val="FFFFFF"/>
          </a:solidFill>
          <a:latin typeface="+mn-lt"/>
          <a:ea typeface="+mn-ea"/>
          <a:cs typeface="+mn-cs"/>
          <a:sym typeface="Chalkduster"/>
        </a:defRPr>
      </a:lvl2pPr>
      <a:lvl3pPr indent="457200" algn="ctr" defTabSz="457200">
        <a:defRPr sz="7200">
          <a:solidFill>
            <a:srgbClr val="FFFFFF"/>
          </a:solidFill>
          <a:latin typeface="+mn-lt"/>
          <a:ea typeface="+mn-ea"/>
          <a:cs typeface="+mn-cs"/>
          <a:sym typeface="Chalkduster"/>
        </a:defRPr>
      </a:lvl3pPr>
      <a:lvl4pPr indent="685800" algn="ctr" defTabSz="457200">
        <a:defRPr sz="7200">
          <a:solidFill>
            <a:srgbClr val="FFFFFF"/>
          </a:solidFill>
          <a:latin typeface="+mn-lt"/>
          <a:ea typeface="+mn-ea"/>
          <a:cs typeface="+mn-cs"/>
          <a:sym typeface="Chalkduster"/>
        </a:defRPr>
      </a:lvl4pPr>
      <a:lvl5pPr indent="914400" algn="ctr" defTabSz="457200">
        <a:defRPr sz="7200">
          <a:solidFill>
            <a:srgbClr val="FFFFFF"/>
          </a:solidFill>
          <a:latin typeface="+mn-lt"/>
          <a:ea typeface="+mn-ea"/>
          <a:cs typeface="+mn-cs"/>
          <a:sym typeface="Chalkduster"/>
        </a:defRPr>
      </a:lvl5pPr>
      <a:lvl6pPr indent="1143000" algn="ctr" defTabSz="457200">
        <a:defRPr sz="7200">
          <a:solidFill>
            <a:srgbClr val="FFFFFF"/>
          </a:solidFill>
          <a:latin typeface="+mn-lt"/>
          <a:ea typeface="+mn-ea"/>
          <a:cs typeface="+mn-cs"/>
          <a:sym typeface="Chalkduster"/>
        </a:defRPr>
      </a:lvl6pPr>
      <a:lvl7pPr indent="1371600" algn="ctr" defTabSz="457200">
        <a:defRPr sz="7200">
          <a:solidFill>
            <a:srgbClr val="FFFFFF"/>
          </a:solidFill>
          <a:latin typeface="+mn-lt"/>
          <a:ea typeface="+mn-ea"/>
          <a:cs typeface="+mn-cs"/>
          <a:sym typeface="Chalkduster"/>
        </a:defRPr>
      </a:lvl7pPr>
      <a:lvl8pPr indent="1600200" algn="ctr" defTabSz="457200">
        <a:defRPr sz="7200">
          <a:solidFill>
            <a:srgbClr val="FFFFFF"/>
          </a:solidFill>
          <a:latin typeface="+mn-lt"/>
          <a:ea typeface="+mn-ea"/>
          <a:cs typeface="+mn-cs"/>
          <a:sym typeface="Chalkduster"/>
        </a:defRPr>
      </a:lvl8pPr>
      <a:lvl9pPr indent="1828800" algn="ctr" defTabSz="457200">
        <a:defRPr sz="7200">
          <a:solidFill>
            <a:srgbClr val="FFFFFF"/>
          </a:solidFill>
          <a:latin typeface="+mn-lt"/>
          <a:ea typeface="+mn-ea"/>
          <a:cs typeface="+mn-cs"/>
          <a:sym typeface="Chalkduster"/>
        </a:defRPr>
      </a:lvl9pPr>
    </p:titleStyle>
    <p:bodyStyle>
      <a:lvl1pPr marL="571500" indent="-571500" defTabSz="457200">
        <a:spcBef>
          <a:spcPts val="3600"/>
        </a:spcBef>
        <a:buSzPct val="43000"/>
        <a:buBlip>
          <a:blip r:embed="rId3"/>
        </a:buBlip>
        <a:defRPr sz="3600">
          <a:solidFill>
            <a:srgbClr val="FFFFFF"/>
          </a:solidFill>
          <a:latin typeface="+mn-lt"/>
          <a:ea typeface="+mn-ea"/>
          <a:cs typeface="+mn-cs"/>
          <a:sym typeface="Chalkduster"/>
        </a:defRPr>
      </a:lvl1pPr>
      <a:lvl2pPr marL="1143000" indent="-571500" defTabSz="457200">
        <a:spcBef>
          <a:spcPts val="3600"/>
        </a:spcBef>
        <a:buSzPct val="43000"/>
        <a:buBlip>
          <a:blip r:embed="rId3"/>
        </a:buBlip>
        <a:defRPr sz="3600">
          <a:solidFill>
            <a:srgbClr val="FFFFFF"/>
          </a:solidFill>
          <a:latin typeface="+mn-lt"/>
          <a:ea typeface="+mn-ea"/>
          <a:cs typeface="+mn-cs"/>
          <a:sym typeface="Chalkduster"/>
        </a:defRPr>
      </a:lvl2pPr>
      <a:lvl3pPr marL="1714500" indent="-571500" defTabSz="457200">
        <a:spcBef>
          <a:spcPts val="3600"/>
        </a:spcBef>
        <a:buSzPct val="43000"/>
        <a:buBlip>
          <a:blip r:embed="rId3"/>
        </a:buBlip>
        <a:defRPr sz="3600">
          <a:solidFill>
            <a:srgbClr val="FFFFFF"/>
          </a:solidFill>
          <a:latin typeface="+mn-lt"/>
          <a:ea typeface="+mn-ea"/>
          <a:cs typeface="+mn-cs"/>
          <a:sym typeface="Chalkduster"/>
        </a:defRPr>
      </a:lvl3pPr>
      <a:lvl4pPr marL="2286000" indent="-571500" defTabSz="457200">
        <a:spcBef>
          <a:spcPts val="3600"/>
        </a:spcBef>
        <a:buSzPct val="43000"/>
        <a:buBlip>
          <a:blip r:embed="rId3"/>
        </a:buBlip>
        <a:defRPr sz="3600">
          <a:solidFill>
            <a:srgbClr val="FFFFFF"/>
          </a:solidFill>
          <a:latin typeface="+mn-lt"/>
          <a:ea typeface="+mn-ea"/>
          <a:cs typeface="+mn-cs"/>
          <a:sym typeface="Chalkduster"/>
        </a:defRPr>
      </a:lvl4pPr>
      <a:lvl5pPr marL="2857500" indent="-571500" defTabSz="457200">
        <a:spcBef>
          <a:spcPts val="3600"/>
        </a:spcBef>
        <a:buSzPct val="43000"/>
        <a:buBlip>
          <a:blip r:embed="rId3"/>
        </a:buBlip>
        <a:defRPr sz="3600">
          <a:solidFill>
            <a:srgbClr val="FFFFFF"/>
          </a:solidFill>
          <a:latin typeface="+mn-lt"/>
          <a:ea typeface="+mn-ea"/>
          <a:cs typeface="+mn-cs"/>
          <a:sym typeface="Chalkduster"/>
        </a:defRPr>
      </a:lvl5pPr>
      <a:lvl6pPr marL="3429000" indent="-571500" defTabSz="457200">
        <a:spcBef>
          <a:spcPts val="3600"/>
        </a:spcBef>
        <a:buSzPct val="43000"/>
        <a:buBlip>
          <a:blip r:embed="rId3"/>
        </a:buBlip>
        <a:defRPr sz="3600">
          <a:solidFill>
            <a:srgbClr val="FFFFFF"/>
          </a:solidFill>
          <a:latin typeface="+mn-lt"/>
          <a:ea typeface="+mn-ea"/>
          <a:cs typeface="+mn-cs"/>
          <a:sym typeface="Chalkduster"/>
        </a:defRPr>
      </a:lvl6pPr>
      <a:lvl7pPr marL="4000500" indent="-571500" defTabSz="457200">
        <a:spcBef>
          <a:spcPts val="3600"/>
        </a:spcBef>
        <a:buSzPct val="43000"/>
        <a:buBlip>
          <a:blip r:embed="rId3"/>
        </a:buBlip>
        <a:defRPr sz="3600">
          <a:solidFill>
            <a:srgbClr val="FFFFFF"/>
          </a:solidFill>
          <a:latin typeface="+mn-lt"/>
          <a:ea typeface="+mn-ea"/>
          <a:cs typeface="+mn-cs"/>
          <a:sym typeface="Chalkduster"/>
        </a:defRPr>
      </a:lvl7pPr>
      <a:lvl8pPr marL="4572000" indent="-571500" defTabSz="457200">
        <a:spcBef>
          <a:spcPts val="3600"/>
        </a:spcBef>
        <a:buSzPct val="43000"/>
        <a:buBlip>
          <a:blip r:embed="rId3"/>
        </a:buBlip>
        <a:defRPr sz="3600">
          <a:solidFill>
            <a:srgbClr val="FFFFFF"/>
          </a:solidFill>
          <a:latin typeface="+mn-lt"/>
          <a:ea typeface="+mn-ea"/>
          <a:cs typeface="+mn-cs"/>
          <a:sym typeface="Chalkduster"/>
        </a:defRPr>
      </a:lvl8pPr>
      <a:lvl9pPr marL="5143500" indent="-571500" defTabSz="457200">
        <a:spcBef>
          <a:spcPts val="3600"/>
        </a:spcBef>
        <a:buSzPct val="43000"/>
        <a:buBlip>
          <a:blip r:embed="rId3"/>
        </a:buBlip>
        <a:defRPr sz="3600">
          <a:solidFill>
            <a:srgbClr val="FFFFFF"/>
          </a:solidFill>
          <a:latin typeface="+mn-lt"/>
          <a:ea typeface="+mn-ea"/>
          <a:cs typeface="+mn-cs"/>
          <a:sym typeface="Chalkduster"/>
        </a:defRPr>
      </a:lvl9pPr>
    </p:bodyStyle>
    <p:otherStyle>
      <a:lvl1pPr algn="ctr" defTabSz="457200">
        <a:defRPr>
          <a:solidFill>
            <a:schemeClr val="tx1"/>
          </a:solidFill>
          <a:latin typeface="+mn-lt"/>
          <a:ea typeface="+mn-ea"/>
          <a:cs typeface="+mn-cs"/>
          <a:sym typeface="Chalkduster"/>
        </a:defRPr>
      </a:lvl1pPr>
      <a:lvl2pPr indent="228600" algn="ctr" defTabSz="457200">
        <a:defRPr>
          <a:solidFill>
            <a:schemeClr val="tx1"/>
          </a:solidFill>
          <a:latin typeface="+mn-lt"/>
          <a:ea typeface="+mn-ea"/>
          <a:cs typeface="+mn-cs"/>
          <a:sym typeface="Chalkduster"/>
        </a:defRPr>
      </a:lvl2pPr>
      <a:lvl3pPr indent="457200" algn="ctr" defTabSz="457200">
        <a:defRPr>
          <a:solidFill>
            <a:schemeClr val="tx1"/>
          </a:solidFill>
          <a:latin typeface="+mn-lt"/>
          <a:ea typeface="+mn-ea"/>
          <a:cs typeface="+mn-cs"/>
          <a:sym typeface="Chalkduster"/>
        </a:defRPr>
      </a:lvl3pPr>
      <a:lvl4pPr indent="685800" algn="ctr" defTabSz="457200">
        <a:defRPr>
          <a:solidFill>
            <a:schemeClr val="tx1"/>
          </a:solidFill>
          <a:latin typeface="+mn-lt"/>
          <a:ea typeface="+mn-ea"/>
          <a:cs typeface="+mn-cs"/>
          <a:sym typeface="Chalkduster"/>
        </a:defRPr>
      </a:lvl4pPr>
      <a:lvl5pPr indent="914400" algn="ctr" defTabSz="457200">
        <a:defRPr>
          <a:solidFill>
            <a:schemeClr val="tx1"/>
          </a:solidFill>
          <a:latin typeface="+mn-lt"/>
          <a:ea typeface="+mn-ea"/>
          <a:cs typeface="+mn-cs"/>
          <a:sym typeface="Chalkduster"/>
        </a:defRPr>
      </a:lvl5pPr>
      <a:lvl6pPr indent="1143000" algn="ctr" defTabSz="457200">
        <a:defRPr>
          <a:solidFill>
            <a:schemeClr val="tx1"/>
          </a:solidFill>
          <a:latin typeface="+mn-lt"/>
          <a:ea typeface="+mn-ea"/>
          <a:cs typeface="+mn-cs"/>
          <a:sym typeface="Chalkduster"/>
        </a:defRPr>
      </a:lvl6pPr>
      <a:lvl7pPr indent="1371600" algn="ctr" defTabSz="457200">
        <a:defRPr>
          <a:solidFill>
            <a:schemeClr val="tx1"/>
          </a:solidFill>
          <a:latin typeface="+mn-lt"/>
          <a:ea typeface="+mn-ea"/>
          <a:cs typeface="+mn-cs"/>
          <a:sym typeface="Chalkduster"/>
        </a:defRPr>
      </a:lvl7pPr>
      <a:lvl8pPr indent="1600200" algn="ctr" defTabSz="457200">
        <a:defRPr>
          <a:solidFill>
            <a:schemeClr val="tx1"/>
          </a:solidFill>
          <a:latin typeface="+mn-lt"/>
          <a:ea typeface="+mn-ea"/>
          <a:cs typeface="+mn-cs"/>
          <a:sym typeface="Chalkduster"/>
        </a:defRPr>
      </a:lvl8pPr>
      <a:lvl9pPr indent="1828800" algn="ctr" defTabSz="457200">
        <a:defRPr>
          <a:solidFill>
            <a:schemeClr val="tx1"/>
          </a:solidFill>
          <a:latin typeface="+mn-lt"/>
          <a:ea typeface="+mn-ea"/>
          <a:cs typeface="+mn-cs"/>
          <a:sym typeface="Chalkduste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 Id="rId3" Type="http://schemas.openxmlformats.org/officeDocument/2006/relationships/image" Target="../media/image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 Id="rId3" Type="http://schemas.openxmlformats.org/officeDocument/2006/relationships/image" Target="../media/image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 Id="rId3" Type="http://schemas.openxmlformats.org/officeDocument/2006/relationships/image" Target="../media/image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 Id="rId3" Type="http://schemas.openxmlformats.org/officeDocument/2006/relationships/image" Target="../media/image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 Id="rId3" Type="http://schemas.openxmlformats.org/officeDocument/2006/relationships/image" Target="../media/image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png"/><Relationship Id="rId4" Type="http://schemas.openxmlformats.org/officeDocument/2006/relationships/image" Target="../media/image1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 Id="rId3" Type="http://schemas.openxmlformats.org/officeDocument/2006/relationships/image" Target="../media/image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5.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0.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 Id="rId3" Type="http://schemas.openxmlformats.org/officeDocument/2006/relationships/image" Target="../media/image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lvl1pPr defTabSz="406908">
              <a:defRPr sz="6408"/>
            </a:lvl1pPr>
          </a:lstStyle>
          <a:p>
            <a:pPr lvl="0">
              <a:defRPr sz="1800">
                <a:solidFill>
                  <a:srgbClr val="000000"/>
                </a:solidFill>
              </a:defRPr>
            </a:pPr>
            <a:r>
              <a:rPr sz="6408">
                <a:solidFill>
                  <a:srgbClr val="FFFFFF"/>
                </a:solidFill>
              </a:rPr>
              <a:t>Introduzione al Diritto della Famiglia</a:t>
            </a:r>
          </a:p>
        </p:txBody>
      </p:sp>
      <p:sp>
        <p:nvSpPr>
          <p:cNvPr id="33" name="Shape 33"/>
          <p:cNvSpPr/>
          <p:nvPr>
            <p:ph type="body" idx="1"/>
          </p:nvPr>
        </p:nvSpPr>
        <p:spPr>
          <a:prstGeom prst="rect">
            <a:avLst/>
          </a:prstGeom>
        </p:spPr>
        <p:txBody>
          <a:bodyPr/>
          <a:lstStyle/>
          <a:p>
            <a:pPr lvl="0"/>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3" name="Shape 63"/>
          <p:cNvSpPr/>
          <p:nvPr>
            <p:ph type="body" idx="1"/>
          </p:nvPr>
        </p:nvSpPr>
        <p:spPr>
          <a:prstGeom prst="rect">
            <a:avLst/>
          </a:prstGeom>
        </p:spPr>
        <p:txBody>
          <a:bodyPr/>
          <a:lstStyle/>
          <a:p>
            <a:pPr lvl="0" marL="474344" indent="-474344" defTabSz="379475">
              <a:spcBef>
                <a:spcPts val="2900"/>
              </a:spcBef>
              <a:buBlip>
                <a:blip r:embed="rId3"/>
              </a:buBlip>
              <a:defRPr sz="1800">
                <a:solidFill>
                  <a:srgbClr val="000000"/>
                </a:solidFill>
              </a:defRPr>
            </a:pPr>
            <a:r>
              <a:rPr sz="2988">
                <a:solidFill>
                  <a:srgbClr val="FFFFFF"/>
                </a:solidFill>
              </a:rPr>
              <a:t>Art. 30, commi 3 e 4 Cost.: tutela dei figli nati fuori del matrimonio</a:t>
            </a:r>
            <a:endParaRPr sz="2988">
              <a:solidFill>
                <a:srgbClr val="FFFFFF"/>
              </a:solidFill>
            </a:endParaRPr>
          </a:p>
          <a:p>
            <a:pPr lvl="1" marL="948689" indent="-474344" defTabSz="379475">
              <a:spcBef>
                <a:spcPts val="2900"/>
              </a:spcBef>
              <a:buBlip>
                <a:blip r:embed="rId3"/>
              </a:buBlip>
              <a:defRPr sz="1800">
                <a:solidFill>
                  <a:srgbClr val="000000"/>
                </a:solidFill>
              </a:defRPr>
            </a:pPr>
            <a:r>
              <a:rPr sz="2988">
                <a:solidFill>
                  <a:srgbClr val="FFFFFF"/>
                </a:solidFill>
              </a:rPr>
              <a:t>sent. 1965/70: rafforza le garanzie del figlio nel processo di accertamento</a:t>
            </a:r>
            <a:endParaRPr sz="2988">
              <a:solidFill>
                <a:srgbClr val="FFFFFF"/>
              </a:solidFill>
            </a:endParaRPr>
          </a:p>
          <a:p>
            <a:pPr lvl="1" marL="948689" indent="-474344" defTabSz="379475">
              <a:spcBef>
                <a:spcPts val="2900"/>
              </a:spcBef>
              <a:buBlip>
                <a:blip r:embed="rId3"/>
              </a:buBlip>
              <a:defRPr sz="1800">
                <a:solidFill>
                  <a:srgbClr val="000000"/>
                </a:solidFill>
              </a:defRPr>
            </a:pPr>
            <a:r>
              <a:rPr sz="2988">
                <a:solidFill>
                  <a:srgbClr val="FFFFFF"/>
                </a:solidFill>
              </a:rPr>
              <a:t>parziale incostituzionalità delle norme che limitavano il diritto dei figli naturali a succedere per rappresentazione </a:t>
            </a:r>
            <a:endParaRPr sz="2988">
              <a:solidFill>
                <a:srgbClr val="FFFFFF"/>
              </a:solidFill>
            </a:endParaRPr>
          </a:p>
          <a:p>
            <a:pPr lvl="1" marL="948689" indent="-474344" defTabSz="379475">
              <a:spcBef>
                <a:spcPts val="2900"/>
              </a:spcBef>
              <a:buBlip>
                <a:blip r:embed="rId3"/>
              </a:buBlip>
              <a:defRPr sz="1800">
                <a:solidFill>
                  <a:srgbClr val="000000"/>
                </a:solidFill>
              </a:defRPr>
            </a:pPr>
            <a:r>
              <a:rPr sz="2988">
                <a:solidFill>
                  <a:srgbClr val="FFFFFF"/>
                </a:solidFill>
              </a:rPr>
              <a:t>incostituzionalità dei limiti a carico dei figli naturali alla capacità di ricevere per testamento nella successione del genitore (1975/205)</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5" name="Shape 65"/>
          <p:cNvSpPr/>
          <p:nvPr>
            <p:ph type="body" idx="1"/>
          </p:nvPr>
        </p:nvSpPr>
        <p:spPr>
          <a:prstGeom prst="rect">
            <a:avLst/>
          </a:prstGeom>
        </p:spPr>
        <p:txBody>
          <a:bodyPr/>
          <a:lstStyle>
            <a:lvl1pPr marL="360045" indent="-360045" defTabSz="288036">
              <a:spcBef>
                <a:spcPts val="2200"/>
              </a:spcBef>
              <a:buBlip>
                <a:blip r:embed="rId3"/>
              </a:buBlip>
              <a:defRPr sz="2268"/>
            </a:lvl1pPr>
            <a:lvl2pPr marL="720090" indent="-360045" defTabSz="288036">
              <a:spcBef>
                <a:spcPts val="2200"/>
              </a:spcBef>
              <a:buBlip>
                <a:blip r:embed="rId3"/>
              </a:buBlip>
              <a:defRPr sz="2268"/>
            </a:lvl2pPr>
            <a:lvl3pPr marL="1080135" indent="-360045" defTabSz="288036">
              <a:spcBef>
                <a:spcPts val="2200"/>
              </a:spcBef>
              <a:buBlip>
                <a:blip r:embed="rId3"/>
              </a:buBlip>
              <a:defRPr sz="2268"/>
            </a:lvl3pPr>
            <a:lvl4pPr marL="1440180" indent="-360045" defTabSz="288036">
              <a:spcBef>
                <a:spcPts val="2200"/>
              </a:spcBef>
              <a:buBlip>
                <a:blip r:embed="rId3"/>
              </a:buBlip>
              <a:defRPr sz="2268"/>
            </a:lvl4pPr>
          </a:lstStyle>
          <a:p>
            <a:pPr lvl="0">
              <a:defRPr sz="1800">
                <a:solidFill>
                  <a:srgbClr val="000000"/>
                </a:solidFill>
              </a:defRPr>
            </a:pPr>
            <a:r>
              <a:rPr sz="2268">
                <a:solidFill>
                  <a:srgbClr val="FFFFFF"/>
                </a:solidFill>
              </a:rPr>
              <a:t>sentenze 1971/169 e 1973/176: legittimità costituzionale della disciplina dello scioglimento degli effetti civili del matrimonio</a:t>
            </a:r>
            <a:endParaRPr sz="2268">
              <a:solidFill>
                <a:srgbClr val="FFFFFF"/>
              </a:solidFill>
            </a:endParaRPr>
          </a:p>
          <a:p>
            <a:pPr lvl="1">
              <a:defRPr sz="1800">
                <a:solidFill>
                  <a:srgbClr val="000000"/>
                </a:solidFill>
              </a:defRPr>
            </a:pPr>
            <a:r>
              <a:rPr sz="2268">
                <a:solidFill>
                  <a:srgbClr val="FFFFFF"/>
                </a:solidFill>
              </a:rPr>
              <a:t>ricorrenti: violazione della norma concordataria che attribuiva effetti civili al «sacramento» del matrimonio e assicurava una giurisdizione esclusiva ai tribunali ecclesiastici in ordine alla validità del vincolo</a:t>
            </a:r>
            <a:endParaRPr sz="2268">
              <a:solidFill>
                <a:srgbClr val="FFFFFF"/>
              </a:solidFill>
            </a:endParaRPr>
          </a:p>
          <a:p>
            <a:pPr lvl="2">
              <a:defRPr sz="1800">
                <a:solidFill>
                  <a:srgbClr val="000000"/>
                </a:solidFill>
              </a:defRPr>
            </a:pPr>
            <a:r>
              <a:rPr sz="2268">
                <a:solidFill>
                  <a:srgbClr val="FFFFFF"/>
                </a:solidFill>
              </a:rPr>
              <a:t>«gli effetti del matrimonio concordatario sono e devono essere gli stessi effetti che la legge attribuisce al matrimonio civile»</a:t>
            </a:r>
            <a:endParaRPr sz="2268">
              <a:solidFill>
                <a:srgbClr val="FFFFFF"/>
              </a:solidFill>
            </a:endParaRPr>
          </a:p>
          <a:p>
            <a:pPr lvl="3">
              <a:defRPr sz="1800">
                <a:solidFill>
                  <a:srgbClr val="000000"/>
                </a:solidFill>
              </a:defRPr>
            </a:pPr>
            <a:r>
              <a:rPr sz="2268">
                <a:solidFill>
                  <a:srgbClr val="FFFFFF"/>
                </a:solidFill>
              </a:rPr>
              <a:t>«dalla separazione dei due ordinamenti deriva che nell'ordinamento statale, con le sue caratteristiche di dissolubilità o di indissolubilità, nasce dalla legge civile ed è da questa regolato»</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7" name="Shape 67"/>
          <p:cNvSpPr/>
          <p:nvPr>
            <p:ph type="title"/>
          </p:nvPr>
        </p:nvSpPr>
        <p:spPr>
          <a:prstGeom prst="rect">
            <a:avLst/>
          </a:prstGeom>
        </p:spPr>
        <p:txBody>
          <a:bodyPr/>
          <a:lstStyle>
            <a:lvl1pPr defTabSz="402336">
              <a:defRPr sz="6336"/>
            </a:lvl1pPr>
          </a:lstStyle>
          <a:p>
            <a:pPr lvl="0">
              <a:defRPr sz="1800">
                <a:solidFill>
                  <a:srgbClr val="000000"/>
                </a:solidFill>
              </a:defRPr>
            </a:pPr>
            <a:r>
              <a:rPr sz="6336">
                <a:solidFill>
                  <a:srgbClr val="FFFFFF"/>
                </a:solidFill>
              </a:rPr>
              <a:t>La riforma del diritto della Famiglia</a:t>
            </a:r>
          </a:p>
        </p:txBody>
      </p:sp>
      <p:sp>
        <p:nvSpPr>
          <p:cNvPr id="68" name="Shape 68"/>
          <p:cNvSpPr/>
          <p:nvPr>
            <p:ph type="body" idx="1"/>
          </p:nvPr>
        </p:nvSpPr>
        <p:spPr>
          <a:prstGeom prst="rect">
            <a:avLst/>
          </a:prstGeom>
        </p:spPr>
        <p:txBody>
          <a:bodyPr/>
          <a:lstStyle>
            <a:lvl1pPr>
              <a:buBlip>
                <a:blip r:embed="rId3"/>
              </a:buBlip>
            </a:lvl1pPr>
          </a:lstStyle>
          <a:p>
            <a:pPr lvl="0">
              <a:defRPr sz="1800">
                <a:solidFill>
                  <a:srgbClr val="000000"/>
                </a:solidFill>
              </a:defRPr>
            </a:pPr>
            <a:r>
              <a:rPr sz="3600">
                <a:solidFill>
                  <a:srgbClr val="FFFFFF"/>
                </a:solidFill>
              </a:rPr>
              <a:t>radicali innovazioni in materia di rapporti personali e patrimoniali, potestà parentale, separazione, filiazione fuori del matrimonio</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0" name="Shape 70"/>
          <p:cNvSpPr/>
          <p:nvPr>
            <p:ph type="body" idx="1"/>
          </p:nvPr>
        </p:nvSpPr>
        <p:spPr>
          <a:prstGeom prst="rect">
            <a:avLst/>
          </a:prstGeom>
        </p:spPr>
        <p:txBody>
          <a:bodyPr/>
          <a:lstStyle/>
          <a:p>
            <a:pPr lvl="0" marL="228600" indent="-228600" defTabSz="182880">
              <a:spcBef>
                <a:spcPts val="1400"/>
              </a:spcBef>
              <a:buBlip>
                <a:blip r:embed="rId3"/>
              </a:buBlip>
              <a:defRPr sz="1800">
                <a:solidFill>
                  <a:srgbClr val="000000"/>
                </a:solidFill>
              </a:defRPr>
            </a:pPr>
            <a:r>
              <a:rPr sz="1440">
                <a:solidFill>
                  <a:srgbClr val="FFFFFF"/>
                </a:solidFill>
              </a:rPr>
              <a:t>rapporti personali e patrimoniali, esercizio della potestà parentale</a:t>
            </a:r>
            <a:endParaRPr sz="1440">
              <a:solidFill>
                <a:srgbClr val="FFFFFF"/>
              </a:solidFill>
            </a:endParaRPr>
          </a:p>
          <a:p>
            <a:pPr lvl="1" marL="457200" indent="-228600" defTabSz="182880">
              <a:spcBef>
                <a:spcPts val="1400"/>
              </a:spcBef>
              <a:buBlip>
                <a:blip r:embed="rId3"/>
              </a:buBlip>
              <a:defRPr sz="1800">
                <a:solidFill>
                  <a:srgbClr val="000000"/>
                </a:solidFill>
              </a:defRPr>
            </a:pPr>
            <a:r>
              <a:rPr sz="1440">
                <a:solidFill>
                  <a:srgbClr val="FFFFFF"/>
                </a:solidFill>
              </a:rPr>
              <a:t>esigenza di garantire dispositivi di governo giudiziale delle crisi di cooperazione tra coniugi a un tempo rispettose dell’autonomia della famiglia ed efficaci </a:t>
            </a:r>
            <a:endParaRPr sz="1440">
              <a:solidFill>
                <a:srgbClr val="FFFFFF"/>
              </a:solidFill>
            </a:endParaRPr>
          </a:p>
          <a:p>
            <a:pPr lvl="2" marL="685800" indent="-228600" defTabSz="182880">
              <a:spcBef>
                <a:spcPts val="1400"/>
              </a:spcBef>
              <a:buBlip>
                <a:blip r:embed="rId3"/>
              </a:buBlip>
              <a:defRPr sz="1800">
                <a:solidFill>
                  <a:srgbClr val="000000"/>
                </a:solidFill>
              </a:defRPr>
            </a:pPr>
            <a:r>
              <a:rPr sz="1440">
                <a:solidFill>
                  <a:srgbClr val="FFFFFF"/>
                </a:solidFill>
              </a:rPr>
              <a:t>art. 143: i coniugi acquistano gli stessi diritti e assumono gli stessi doveri</a:t>
            </a:r>
            <a:endParaRPr sz="1440">
              <a:solidFill>
                <a:srgbClr val="FFFFFF"/>
              </a:solidFill>
            </a:endParaRPr>
          </a:p>
          <a:p>
            <a:pPr lvl="2" marL="685800" indent="-228600" defTabSz="182880">
              <a:spcBef>
                <a:spcPts val="1400"/>
              </a:spcBef>
              <a:buBlip>
                <a:blip r:embed="rId3"/>
              </a:buBlip>
              <a:defRPr sz="1800">
                <a:solidFill>
                  <a:srgbClr val="000000"/>
                </a:solidFill>
              </a:defRPr>
            </a:pPr>
            <a:r>
              <a:rPr sz="1440">
                <a:solidFill>
                  <a:srgbClr val="FFFFFF"/>
                </a:solidFill>
              </a:rPr>
              <a:t>art. 144: l'indirizzo della vita familiare è stabilito di comune accordo, mentre spetta a ciascuno dei coniugi di attuarlo autonomamente; insieme i coniugi fissano la residenza familiare nel rispetto delle necessità di entrambi e delle esigenze della famiglia;</a:t>
            </a:r>
            <a:endParaRPr sz="1440">
              <a:solidFill>
                <a:srgbClr val="FFFFFF"/>
              </a:solidFill>
            </a:endParaRPr>
          </a:p>
          <a:p>
            <a:pPr lvl="2" marL="685800" indent="-228600" defTabSz="182880">
              <a:spcBef>
                <a:spcPts val="1400"/>
              </a:spcBef>
              <a:buBlip>
                <a:blip r:embed="rId3"/>
              </a:buBlip>
              <a:defRPr sz="1800">
                <a:solidFill>
                  <a:srgbClr val="000000"/>
                </a:solidFill>
              </a:defRPr>
            </a:pPr>
            <a:r>
              <a:rPr sz="1440">
                <a:solidFill>
                  <a:srgbClr val="FFFFFF"/>
                </a:solidFill>
              </a:rPr>
              <a:t>art. 145: in casi di disaccordo, l'intervento del giudice, che non richiedere particolari formalità, deve tendere alla ricerca di una soluzione concordata; in caso di esito negativo, e su richiesta espressa e congiunta dei coniugi, il giudice può adottare su «affari essenziali» una soluzione che deve corrispondere alle «esigenze della unità e della vita della famiglia»</a:t>
            </a:r>
            <a:endParaRPr sz="1440">
              <a:solidFill>
                <a:srgbClr val="FFFFFF"/>
              </a:solidFill>
            </a:endParaRPr>
          </a:p>
          <a:p>
            <a:pPr lvl="2" marL="685800" indent="-228600" defTabSz="182880">
              <a:spcBef>
                <a:spcPts val="1400"/>
              </a:spcBef>
              <a:buBlip>
                <a:blip r:embed="rId3"/>
              </a:buBlip>
              <a:defRPr sz="1800">
                <a:solidFill>
                  <a:srgbClr val="000000"/>
                </a:solidFill>
              </a:defRPr>
            </a:pPr>
            <a:r>
              <a:rPr sz="1440">
                <a:solidFill>
                  <a:srgbClr val="FFFFFF"/>
                </a:solidFill>
              </a:rPr>
              <a:t>art. 316</a:t>
            </a:r>
            <a:r>
              <a:rPr baseline="-58277" sz="1440">
                <a:solidFill>
                  <a:srgbClr val="FFFFFF"/>
                </a:solidFill>
              </a:rPr>
              <a:t>2-3</a:t>
            </a:r>
            <a:r>
              <a:rPr sz="1440">
                <a:solidFill>
                  <a:srgbClr val="FFFFFF"/>
                </a:solidFill>
              </a:rPr>
              <a:t>: In caso di contrasto su questioni di particolare importanza ciascuno dei genitori può ricorrere senza formalità al giudice indicando i provvedimenti che ritiene più idonei.</a:t>
            </a:r>
            <a:endParaRPr sz="1440">
              <a:solidFill>
                <a:srgbClr val="FFFFFF"/>
              </a:solidFill>
            </a:endParaRPr>
          </a:p>
          <a:p>
            <a:pPr lvl="2" marL="685800" indent="-228600" defTabSz="182880">
              <a:spcBef>
                <a:spcPts val="1400"/>
              </a:spcBef>
              <a:buBlip>
                <a:blip r:embed="rId3"/>
              </a:buBlip>
              <a:defRPr sz="1800">
                <a:solidFill>
                  <a:srgbClr val="000000"/>
                </a:solidFill>
              </a:defRPr>
            </a:pPr>
            <a:r>
              <a:rPr sz="1440">
                <a:solidFill>
                  <a:srgbClr val="FFFFFF"/>
                </a:solidFill>
              </a:rPr>
              <a:t>Il giudice, sentiti i genitori e disposto l'ascolto del figlio minore che abbia compiuto gli anni dodici e anche di età inferiore ove capace di discernimento, suggerisce le determinazioni che ritiene più utili nell'interesse del figlio e dell'unità familiare. Se il contrasto permane il giudice attribuisce il potere di decisione a quello dei genitori che, nel singolo caso, ritiene il più idoneo a curare l'interesse del figlio.</a:t>
            </a:r>
            <a:endParaRPr sz="1440">
              <a:solidFill>
                <a:srgbClr val="FFFFFF"/>
              </a:solidFill>
            </a:endParaRPr>
          </a:p>
          <a:p>
            <a:pPr lvl="2" marL="685800" indent="-228600" defTabSz="182880">
              <a:spcBef>
                <a:spcPts val="1400"/>
              </a:spcBef>
              <a:buBlip>
                <a:blip r:embed="rId3"/>
              </a:buBlip>
              <a:defRPr sz="1800">
                <a:solidFill>
                  <a:srgbClr val="000000"/>
                </a:solidFill>
              </a:defRPr>
            </a:pPr>
            <a:r>
              <a:rPr baseline="-58277" sz="1440">
                <a:solidFill>
                  <a:srgbClr val="FFFFFF"/>
                </a:solidFill>
              </a:rPr>
              <a:t> </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2" name="Shape 72"/>
          <p:cNvSpPr/>
          <p:nvPr>
            <p:ph type="body" idx="1"/>
          </p:nvPr>
        </p:nvSpPr>
        <p:spPr>
          <a:prstGeom prst="rect">
            <a:avLst/>
          </a:prstGeom>
        </p:spPr>
        <p:txBody>
          <a:bodyPr/>
          <a:lstStyle/>
          <a:p>
            <a:pPr lvl="0" marL="474344" indent="-474344" defTabSz="379475">
              <a:spcBef>
                <a:spcPts val="2900"/>
              </a:spcBef>
              <a:buBlip>
                <a:blip r:embed="rId3"/>
              </a:buBlip>
              <a:defRPr sz="1800">
                <a:solidFill>
                  <a:srgbClr val="000000"/>
                </a:solidFill>
              </a:defRPr>
            </a:pPr>
            <a:r>
              <a:rPr sz="2988">
                <a:solidFill>
                  <a:srgbClr val="FFFFFF"/>
                </a:solidFill>
              </a:rPr>
              <a:t>In materia di regime patrimoniale della famiglia</a:t>
            </a:r>
            <a:endParaRPr sz="2988">
              <a:solidFill>
                <a:srgbClr val="FFFFFF"/>
              </a:solidFill>
            </a:endParaRPr>
          </a:p>
          <a:p>
            <a:pPr lvl="1" marL="948689" indent="-474344" defTabSz="379475">
              <a:spcBef>
                <a:spcPts val="2900"/>
              </a:spcBef>
              <a:buBlip>
                <a:blip r:embed="rId3"/>
              </a:buBlip>
              <a:defRPr sz="1800">
                <a:solidFill>
                  <a:srgbClr val="000000"/>
                </a:solidFill>
              </a:defRPr>
            </a:pPr>
            <a:r>
              <a:rPr sz="2988">
                <a:solidFill>
                  <a:srgbClr val="FFFFFF"/>
                </a:solidFill>
              </a:rPr>
              <a:t>comunione dei beni rappresenta il regime generale, fatta salva la scelta di un regime convenzionale</a:t>
            </a:r>
            <a:endParaRPr sz="2988">
              <a:solidFill>
                <a:srgbClr val="FFFFFF"/>
              </a:solidFill>
            </a:endParaRPr>
          </a:p>
          <a:p>
            <a:pPr lvl="2" marL="1423034" indent="-474344" defTabSz="379475">
              <a:spcBef>
                <a:spcPts val="2900"/>
              </a:spcBef>
              <a:buBlip>
                <a:blip r:embed="rId3"/>
              </a:buBlip>
              <a:defRPr sz="1800">
                <a:solidFill>
                  <a:srgbClr val="000000"/>
                </a:solidFill>
              </a:defRPr>
            </a:pPr>
            <a:r>
              <a:rPr sz="2988">
                <a:solidFill>
                  <a:srgbClr val="FFFFFF"/>
                </a:solidFill>
              </a:rPr>
              <a:t>deroghe pattizie alla comunione legale (art. 210 ss.), dal fondo patrimoniale (art. 167 ss.), dalla separazione dei beni (artt. 215 ss.).</a:t>
            </a:r>
            <a:endParaRPr sz="2988">
              <a:solidFill>
                <a:srgbClr val="FFFFFF"/>
              </a:solidFill>
            </a:endParaRPr>
          </a:p>
          <a:p>
            <a:pPr lvl="1" marL="948689" indent="-474344" defTabSz="379475">
              <a:spcBef>
                <a:spcPts val="2900"/>
              </a:spcBef>
              <a:buBlip>
                <a:blip r:embed="rId3"/>
              </a:buBlip>
              <a:defRPr sz="1800">
                <a:solidFill>
                  <a:srgbClr val="000000"/>
                </a:solidFill>
              </a:defRPr>
            </a:pPr>
            <a:r>
              <a:rPr sz="2988">
                <a:solidFill>
                  <a:srgbClr val="FFFFFF"/>
                </a:solidFill>
              </a:rPr>
              <a:t>ratio: riconoscimento del lavoro domestico</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4" name="Shape 74"/>
          <p:cNvSpPr/>
          <p:nvPr>
            <p:ph type="body" idx="1"/>
          </p:nvPr>
        </p:nvSpPr>
        <p:spPr>
          <a:xfrm>
            <a:off x="1073000" y="856667"/>
            <a:ext cx="10464801" cy="7620001"/>
          </a:xfrm>
          <a:prstGeom prst="rect">
            <a:avLst/>
          </a:prstGeom>
        </p:spPr>
        <p:txBody>
          <a:bodyPr/>
          <a:lstStyle/>
          <a:p>
            <a:pPr lvl="0" marL="468630" indent="-468630" defTabSz="374904">
              <a:spcBef>
                <a:spcPts val="2900"/>
              </a:spcBef>
              <a:buBlip>
                <a:blip r:embed="rId3"/>
              </a:buBlip>
              <a:defRPr sz="1800">
                <a:solidFill>
                  <a:srgbClr val="000000"/>
                </a:solidFill>
              </a:defRPr>
            </a:pPr>
            <a:r>
              <a:rPr sz="2952">
                <a:solidFill>
                  <a:srgbClr val="FFFFFF"/>
                </a:solidFill>
              </a:rPr>
              <a:t>separazione: viene meno la colpa come causa di separazione giudiziale</a:t>
            </a:r>
            <a:endParaRPr sz="2952">
              <a:solidFill>
                <a:srgbClr val="FFFFFF"/>
              </a:solidFill>
            </a:endParaRPr>
          </a:p>
          <a:p>
            <a:pPr lvl="1" marL="937260" indent="-468630" defTabSz="374904">
              <a:spcBef>
                <a:spcPts val="2900"/>
              </a:spcBef>
              <a:buBlip>
                <a:blip r:embed="rId3"/>
              </a:buBlip>
              <a:defRPr sz="1800">
                <a:solidFill>
                  <a:srgbClr val="000000"/>
                </a:solidFill>
              </a:defRPr>
            </a:pPr>
            <a:r>
              <a:rPr sz="2952">
                <a:solidFill>
                  <a:srgbClr val="FFFFFF"/>
                </a:solidFill>
              </a:rPr>
              <a:t>art. 151: «fatti tali da rendere intollerabile la prosecuzione della convivenza o da recare grave pregiudizio all'educazione della prole» (art. 151) </a:t>
            </a:r>
            <a:endParaRPr sz="2952">
              <a:solidFill>
                <a:srgbClr val="FFFFFF"/>
              </a:solidFill>
            </a:endParaRPr>
          </a:p>
          <a:p>
            <a:pPr lvl="1" marL="937260" indent="-468630" defTabSz="374904">
              <a:spcBef>
                <a:spcPts val="2900"/>
              </a:spcBef>
              <a:buBlip>
                <a:blip r:embed="rId3"/>
              </a:buBlip>
              <a:defRPr sz="1800">
                <a:solidFill>
                  <a:srgbClr val="000000"/>
                </a:solidFill>
              </a:defRPr>
            </a:pPr>
            <a:r>
              <a:rPr sz="2952">
                <a:solidFill>
                  <a:srgbClr val="FFFFFF"/>
                </a:solidFill>
              </a:rPr>
              <a:t>funzione residuale dell’accertamento della colpa</a:t>
            </a:r>
            <a:endParaRPr sz="2952">
              <a:solidFill>
                <a:srgbClr val="FFFFFF"/>
              </a:solidFill>
            </a:endParaRPr>
          </a:p>
          <a:p>
            <a:pPr lvl="2" marL="1405889" indent="-468630" defTabSz="374904">
              <a:spcBef>
                <a:spcPts val="2900"/>
              </a:spcBef>
              <a:buBlip>
                <a:blip r:embed="rId3"/>
              </a:buBlip>
              <a:defRPr sz="1800">
                <a:solidFill>
                  <a:srgbClr val="000000"/>
                </a:solidFill>
              </a:defRPr>
            </a:pPr>
            <a:r>
              <a:rPr sz="2952">
                <a:solidFill>
                  <a:srgbClr val="FFFFFF"/>
                </a:solidFill>
              </a:rPr>
              <a:t>conseguenze di natura patrimoniale (art. 156) e successoria (artt. 548, secondo comma, 585, secondo comma).</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6" name="Shape 76"/>
          <p:cNvSpPr/>
          <p:nvPr>
            <p:ph type="title"/>
          </p:nvPr>
        </p:nvSpPr>
        <p:spPr>
          <a:xfrm>
            <a:off x="193018" y="203200"/>
            <a:ext cx="12618764" cy="1635599"/>
          </a:xfrm>
          <a:prstGeom prst="rect">
            <a:avLst/>
          </a:prstGeom>
        </p:spPr>
        <p:txBody>
          <a:bodyPr/>
          <a:lstStyle>
            <a:lvl1pPr defTabSz="315468">
              <a:defRPr sz="4968"/>
            </a:lvl1pPr>
          </a:lstStyle>
          <a:p>
            <a:pPr lvl="0">
              <a:defRPr sz="1800">
                <a:solidFill>
                  <a:srgbClr val="000000"/>
                </a:solidFill>
              </a:defRPr>
            </a:pPr>
            <a:r>
              <a:rPr sz="4968">
                <a:solidFill>
                  <a:srgbClr val="FFFFFF"/>
                </a:solidFill>
              </a:rPr>
              <a:t>Le unioni diverse dal matrimonio</a:t>
            </a:r>
          </a:p>
        </p:txBody>
      </p:sp>
      <p:sp>
        <p:nvSpPr>
          <p:cNvPr id="77" name="Shape 77"/>
          <p:cNvSpPr/>
          <p:nvPr>
            <p:ph type="body" idx="1"/>
          </p:nvPr>
        </p:nvSpPr>
        <p:spPr>
          <a:xfrm>
            <a:off x="269920" y="1868713"/>
            <a:ext cx="12464960" cy="7540174"/>
          </a:xfrm>
          <a:prstGeom prst="rect">
            <a:avLst/>
          </a:prstGeom>
        </p:spPr>
        <p:txBody>
          <a:bodyPr/>
          <a:lstStyle/>
          <a:p>
            <a:pPr lvl="0" marL="360045" indent="-360045" defTabSz="288036">
              <a:spcBef>
                <a:spcPts val="2200"/>
              </a:spcBef>
              <a:buBlip>
                <a:blip r:embed="rId3"/>
              </a:buBlip>
              <a:defRPr sz="1800">
                <a:solidFill>
                  <a:srgbClr val="000000"/>
                </a:solidFill>
              </a:defRPr>
            </a:pPr>
            <a:r>
              <a:rPr sz="2268">
                <a:solidFill>
                  <a:srgbClr val="FFFFFF"/>
                </a:solidFill>
              </a:rPr>
              <a:t>È opportuno disporre il riconoscimento giuridico delle unioni diverse dal matrimonio?</a:t>
            </a:r>
            <a:endParaRPr sz="2268">
              <a:solidFill>
                <a:srgbClr val="FFFFFF"/>
              </a:solidFill>
            </a:endParaRPr>
          </a:p>
          <a:p>
            <a:pPr lvl="1" marL="720090" indent="-360045" defTabSz="288036">
              <a:spcBef>
                <a:spcPts val="2200"/>
              </a:spcBef>
              <a:buBlip>
                <a:blip r:embed="rId3"/>
              </a:buBlip>
              <a:defRPr sz="1800">
                <a:solidFill>
                  <a:srgbClr val="000000"/>
                </a:solidFill>
              </a:defRPr>
            </a:pPr>
            <a:r>
              <a:rPr sz="2268">
                <a:solidFill>
                  <a:srgbClr val="FFFFFF"/>
                </a:solidFill>
              </a:rPr>
              <a:t>esigenza di regolamentazione specifica dello statuto delle coppie conviventi        art. 2 Cost.</a:t>
            </a:r>
            <a:endParaRPr sz="2268">
              <a:solidFill>
                <a:srgbClr val="FFFFFF"/>
              </a:solidFill>
            </a:endParaRPr>
          </a:p>
          <a:p>
            <a:pPr lvl="1" marL="720090" indent="-360045" defTabSz="288036">
              <a:spcBef>
                <a:spcPts val="2200"/>
              </a:spcBef>
              <a:buBlip>
                <a:blip r:embed="rId3"/>
              </a:buBlip>
              <a:defRPr sz="1800">
                <a:solidFill>
                  <a:srgbClr val="000000"/>
                </a:solidFill>
              </a:defRPr>
            </a:pPr>
            <a:r>
              <a:rPr sz="2268">
                <a:solidFill>
                  <a:srgbClr val="FFFFFF"/>
                </a:solidFill>
              </a:rPr>
              <a:t>l’irrilevanza sia delle unioni tra persone eterosessuali, sia, e a maggior ragione, delle unioni tra persone dello stesso sesso si fonda sull’art. 29 Cost.  riconoscimento famiglia come «società naturale fondata sul matrimonio». </a:t>
            </a:r>
            <a:endParaRPr sz="2268">
              <a:solidFill>
                <a:srgbClr val="FFFFFF"/>
              </a:solidFill>
            </a:endParaRPr>
          </a:p>
          <a:p>
            <a:pPr lvl="3" marL="1440180" indent="-360045" defTabSz="288036">
              <a:spcBef>
                <a:spcPts val="2200"/>
              </a:spcBef>
              <a:buBlip>
                <a:blip r:embed="rId3"/>
              </a:buBlip>
              <a:defRPr sz="1800">
                <a:solidFill>
                  <a:srgbClr val="000000"/>
                </a:solidFill>
              </a:defRPr>
            </a:pPr>
            <a:r>
              <a:rPr sz="2268">
                <a:solidFill>
                  <a:srgbClr val="FFFFFF"/>
                </a:solidFill>
              </a:rPr>
              <a:t>scegliendo di non contrarre matrimonio i conviventi avrebbero segnalato la volontà di non essere soggetti alla relativa regolamentazione</a:t>
            </a:r>
            <a:endParaRPr sz="2268">
              <a:solidFill>
                <a:srgbClr val="FFFFFF"/>
              </a:solidFill>
            </a:endParaRPr>
          </a:p>
          <a:p>
            <a:pPr lvl="3" marL="1440180" indent="-360045" defTabSz="288036">
              <a:spcBef>
                <a:spcPts val="2200"/>
              </a:spcBef>
              <a:buBlip>
                <a:blip r:embed="rId3"/>
              </a:buBlip>
              <a:defRPr sz="1800">
                <a:solidFill>
                  <a:srgbClr val="000000"/>
                </a:solidFill>
              </a:defRPr>
            </a:pPr>
            <a:r>
              <a:rPr sz="2268">
                <a:solidFill>
                  <a:srgbClr val="FFFFFF"/>
                </a:solidFill>
              </a:rPr>
              <a:t>La soluzione appropriata discende in tal caso dalla applicazione delle regole del diritto privato: diritto delle obbligazioni e autonomia negoziale.</a:t>
            </a:r>
          </a:p>
        </p:txBody>
      </p:sp>
      <p:pic>
        <p:nvPicPr>
          <p:cNvPr id="78" name=""/>
          <p:cNvPicPr/>
          <p:nvPr/>
        </p:nvPicPr>
        <p:blipFill>
          <a:blip r:embed="rId4">
            <a:extLst/>
          </a:blip>
          <a:stretch>
            <a:fillRect/>
          </a:stretch>
        </p:blipFill>
        <p:spPr>
          <a:xfrm>
            <a:off x="3067586" y="3702401"/>
            <a:ext cx="927456" cy="405070"/>
          </a:xfrm>
          <a:prstGeom prst="rect">
            <a:avLst/>
          </a:prstGeom>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1" name="Shape 81"/>
          <p:cNvSpPr/>
          <p:nvPr>
            <p:ph type="title"/>
          </p:nvPr>
        </p:nvSpPr>
        <p:spPr>
          <a:xfrm>
            <a:off x="394070" y="203200"/>
            <a:ext cx="12363486" cy="2102344"/>
          </a:xfrm>
          <a:prstGeom prst="rect">
            <a:avLst/>
          </a:prstGeom>
        </p:spPr>
        <p:txBody>
          <a:bodyPr/>
          <a:lstStyle>
            <a:lvl1pPr defTabSz="214884">
              <a:defRPr sz="3384"/>
            </a:lvl1pPr>
          </a:lstStyle>
          <a:p>
            <a:pPr lvl="0">
              <a:defRPr sz="1800">
                <a:solidFill>
                  <a:srgbClr val="000000"/>
                </a:solidFill>
              </a:defRPr>
            </a:pPr>
            <a:r>
              <a:rPr sz="3384">
                <a:solidFill>
                  <a:srgbClr val="FFFFFF"/>
                </a:solidFill>
              </a:rPr>
              <a:t>I limiti dell’autonomia privata e del diritto delle obbligazioni come strumento di regolamentazione dele convivenze</a:t>
            </a:r>
          </a:p>
        </p:txBody>
      </p:sp>
      <p:sp>
        <p:nvSpPr>
          <p:cNvPr id="82" name="Shape 82"/>
          <p:cNvSpPr/>
          <p:nvPr>
            <p:ph type="body" idx="1"/>
          </p:nvPr>
        </p:nvSpPr>
        <p:spPr>
          <a:xfrm>
            <a:off x="301521" y="2468073"/>
            <a:ext cx="12363486" cy="6871660"/>
          </a:xfrm>
          <a:prstGeom prst="rect">
            <a:avLst/>
          </a:prstGeom>
        </p:spPr>
        <p:txBody>
          <a:bodyPr/>
          <a:lstStyle/>
          <a:p>
            <a:pPr lvl="0" marL="280035" indent="-280035" defTabSz="224027">
              <a:spcBef>
                <a:spcPts val="1700"/>
              </a:spcBef>
              <a:buBlip>
                <a:blip r:embed="rId3"/>
              </a:buBlip>
              <a:defRPr sz="1800">
                <a:solidFill>
                  <a:srgbClr val="000000"/>
                </a:solidFill>
              </a:defRPr>
            </a:pPr>
            <a:r>
              <a:rPr sz="1764">
                <a:solidFill>
                  <a:srgbClr val="FFFFFF"/>
                </a:solidFill>
              </a:rPr>
              <a:t>la scelta di non contrarre matrimonio sovente è l'espressione di un compromesso e dei rapporti di forza all'interno della coppia, più che di volontà libera e consapevole</a:t>
            </a:r>
            <a:endParaRPr sz="1764">
              <a:solidFill>
                <a:srgbClr val="FFFFFF"/>
              </a:solidFill>
            </a:endParaRPr>
          </a:p>
          <a:p>
            <a:pPr lvl="0" marL="280035" indent="-280035" defTabSz="224027">
              <a:spcBef>
                <a:spcPts val="1700"/>
              </a:spcBef>
              <a:buBlip>
                <a:blip r:embed="rId3"/>
              </a:buBlip>
              <a:defRPr sz="1800">
                <a:solidFill>
                  <a:srgbClr val="000000"/>
                </a:solidFill>
              </a:defRPr>
            </a:pPr>
            <a:r>
              <a:rPr sz="1764">
                <a:solidFill>
                  <a:srgbClr val="FFFFFF"/>
                </a:solidFill>
              </a:rPr>
              <a:t>Giurisprudenza sulle attribuzioni patrimoniali tra conviventi</a:t>
            </a:r>
            <a:endParaRPr sz="1764">
              <a:solidFill>
                <a:srgbClr val="FFFFFF"/>
              </a:solidFill>
            </a:endParaRPr>
          </a:p>
          <a:p>
            <a:pPr lvl="1" marL="560070" indent="-280035" defTabSz="224027">
              <a:spcBef>
                <a:spcPts val="1700"/>
              </a:spcBef>
              <a:buBlip>
                <a:blip r:embed="rId3"/>
              </a:buBlip>
              <a:defRPr sz="1800">
                <a:solidFill>
                  <a:srgbClr val="000000"/>
                </a:solidFill>
              </a:defRPr>
            </a:pPr>
            <a:r>
              <a:rPr sz="1764">
                <a:solidFill>
                  <a:srgbClr val="FFFFFF"/>
                </a:solidFill>
              </a:rPr>
              <a:t>obbligazione naturale (art. 2034): il lavoro domestico o professionale nell'impresa del convivente non deve essere retribuito perché trova fondamento di doveri morali e sociali che nascono dalla vita comune. Analogamente, il convivente non può ripetere il denaro prestato al partner (Cass., n. 1277, 22.1.2014).</a:t>
            </a:r>
            <a:endParaRPr sz="1764">
              <a:solidFill>
                <a:srgbClr val="FFFFFF"/>
              </a:solidFill>
            </a:endParaRPr>
          </a:p>
          <a:p>
            <a:pPr lvl="0" marL="280035" indent="-280035" defTabSz="224027">
              <a:spcBef>
                <a:spcPts val="1700"/>
              </a:spcBef>
              <a:buBlip>
                <a:blip r:embed="rId3"/>
              </a:buBlip>
              <a:defRPr sz="1800">
                <a:solidFill>
                  <a:srgbClr val="000000"/>
                </a:solidFill>
              </a:defRPr>
            </a:pPr>
            <a:r>
              <a:rPr sz="1764">
                <a:solidFill>
                  <a:srgbClr val="FFFFFF"/>
                </a:solidFill>
              </a:rPr>
              <a:t>L’argomento della scelta prova troppo:</a:t>
            </a:r>
            <a:endParaRPr sz="1764">
              <a:solidFill>
                <a:srgbClr val="FFFFFF"/>
              </a:solidFill>
            </a:endParaRPr>
          </a:p>
          <a:p>
            <a:pPr lvl="1" marL="560070" indent="-280035" defTabSz="224027">
              <a:spcBef>
                <a:spcPts val="1700"/>
              </a:spcBef>
              <a:buBlip>
                <a:blip r:embed="rId3"/>
              </a:buBlip>
              <a:defRPr sz="1800">
                <a:solidFill>
                  <a:srgbClr val="000000"/>
                </a:solidFill>
              </a:defRPr>
            </a:pPr>
            <a:r>
              <a:rPr sz="1764">
                <a:solidFill>
                  <a:srgbClr val="FFFFFF"/>
                </a:solidFill>
              </a:rPr>
              <a:t>dall'affermazione che sarebbe assurdo far discendere dalla convivenza gli stessi effetti che discendono dal matrimonio - posto che alla scelta di non sposarsi un qualche valore bisogna pure darlo - </a:t>
            </a:r>
            <a:r>
              <a:rPr sz="1764">
                <a:solidFill>
                  <a:srgbClr val="FFFFFF"/>
                </a:solidFill>
              </a:rPr>
              <a:t>non segue</a:t>
            </a:r>
            <a:r>
              <a:rPr sz="1764">
                <a:solidFill>
                  <a:srgbClr val="FFFFFF"/>
                </a:solidFill>
              </a:rPr>
              <a:t> l’inopportunità assoluta di riconoscere le convivenze sul piano giuridico. </a:t>
            </a:r>
            <a:endParaRPr sz="1764">
              <a:solidFill>
                <a:srgbClr val="FFFFFF"/>
              </a:solidFill>
            </a:endParaRPr>
          </a:p>
          <a:p>
            <a:pPr lvl="1" marL="560070" indent="-280035" defTabSz="224027">
              <a:spcBef>
                <a:spcPts val="1700"/>
              </a:spcBef>
              <a:buBlip>
                <a:blip r:embed="rId3"/>
              </a:buBlip>
              <a:defRPr sz="1800">
                <a:solidFill>
                  <a:srgbClr val="000000"/>
                </a:solidFill>
              </a:defRPr>
            </a:pPr>
            <a:r>
              <a:rPr sz="1764">
                <a:solidFill>
                  <a:srgbClr val="FFFFFF"/>
                </a:solidFill>
              </a:rPr>
              <a:t>per giungere a questo risultato bisogna introdurre nel ragionamento una premessa ulteriore, vale a dire, che queste unioni sono un fenomeno deteriore (giuridicamente, socialmente, moralmente). Come conciliare questa affermazione col riconoscimento, nell'art. 2 della Costituzione, dei «diritti inviolabili dell'uomo, sia come singolo sia nelle formazioni sociali ove si svolge la sua personalità»? </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4" name="Shape 84"/>
          <p:cNvSpPr/>
          <p:nvPr>
            <p:ph type="title"/>
          </p:nvPr>
        </p:nvSpPr>
        <p:spPr>
          <a:xfrm>
            <a:off x="347232" y="203200"/>
            <a:ext cx="12139500" cy="2540000"/>
          </a:xfrm>
          <a:prstGeom prst="rect">
            <a:avLst/>
          </a:prstGeom>
        </p:spPr>
        <p:txBody>
          <a:bodyPr/>
          <a:lstStyle>
            <a:lvl1pPr defTabSz="324611">
              <a:defRPr sz="5112"/>
            </a:lvl1pPr>
          </a:lstStyle>
          <a:p>
            <a:pPr lvl="0">
              <a:defRPr sz="1800">
                <a:solidFill>
                  <a:srgbClr val="000000"/>
                </a:solidFill>
              </a:defRPr>
            </a:pPr>
            <a:r>
              <a:rPr sz="5112">
                <a:solidFill>
                  <a:srgbClr val="FFFFFF"/>
                </a:solidFill>
              </a:rPr>
              <a:t>Pact civil de solidarité (PACS) : artt.  515-1 ss. Code civil</a:t>
            </a:r>
          </a:p>
        </p:txBody>
      </p:sp>
      <p:sp>
        <p:nvSpPr>
          <p:cNvPr id="85" name="Shape 85"/>
          <p:cNvSpPr/>
          <p:nvPr>
            <p:ph type="body" idx="1"/>
          </p:nvPr>
        </p:nvSpPr>
        <p:spPr>
          <a:xfrm>
            <a:off x="355234" y="2371471"/>
            <a:ext cx="12123496" cy="6929375"/>
          </a:xfrm>
          <a:prstGeom prst="rect">
            <a:avLst/>
          </a:prstGeom>
        </p:spPr>
        <p:txBody>
          <a:bodyPr/>
          <a:lstStyle/>
          <a:p>
            <a:pPr lvl="0" marL="0" indent="0" defTabSz="269747">
              <a:spcBef>
                <a:spcPts val="2100"/>
              </a:spcBef>
              <a:buSzTx/>
              <a:buNone/>
              <a:defRPr sz="1800">
                <a:solidFill>
                  <a:srgbClr val="000000"/>
                </a:solidFill>
              </a:defRPr>
            </a:pPr>
            <a:r>
              <a:rPr sz="2124">
                <a:solidFill>
                  <a:srgbClr val="FFFFFF"/>
                </a:solidFill>
              </a:rPr>
              <a:t>regola varie forme di convivenza (non necessariamente di natura sentimentale) dando ampio spazio all'autonomia privata, in un quadro di obblighi e diritti (anche di natura sociale e previdenziale) fissati dalla legge.</a:t>
            </a:r>
            <a:endParaRPr sz="2124">
              <a:solidFill>
                <a:srgbClr val="FFFFFF"/>
              </a:solidFill>
            </a:endParaRPr>
          </a:p>
          <a:p>
            <a:pPr lvl="1" marL="674369" indent="-337184" defTabSz="269747">
              <a:spcBef>
                <a:spcPts val="2100"/>
              </a:spcBef>
              <a:buBlip>
                <a:blip r:embed="rId3"/>
              </a:buBlip>
              <a:defRPr sz="1800">
                <a:solidFill>
                  <a:srgbClr val="000000"/>
                </a:solidFill>
              </a:defRPr>
            </a:pPr>
            <a:r>
              <a:rPr sz="2124">
                <a:solidFill>
                  <a:srgbClr val="FFFFFF"/>
                </a:solidFill>
              </a:rPr>
              <a:t> si presume che ciascuno contribuisca alla vita comune in proporzione alle proprie capacità economiche, ma le parti possono derogare nella a questa previsione e stabilire una misura diversa;</a:t>
            </a:r>
            <a:endParaRPr sz="2124">
              <a:solidFill>
                <a:srgbClr val="FFFFFF"/>
              </a:solidFill>
            </a:endParaRPr>
          </a:p>
          <a:p>
            <a:pPr lvl="1" marL="674369" indent="-337184" defTabSz="269747">
              <a:spcBef>
                <a:spcPts val="2100"/>
              </a:spcBef>
              <a:buBlip>
                <a:blip r:embed="rId3"/>
              </a:buBlip>
              <a:defRPr sz="1800">
                <a:solidFill>
                  <a:srgbClr val="000000"/>
                </a:solidFill>
              </a:defRPr>
            </a:pPr>
            <a:r>
              <a:rPr sz="2124">
                <a:solidFill>
                  <a:srgbClr val="FFFFFF"/>
                </a:solidFill>
              </a:rPr>
              <a:t>se il partner titolare del contratto di locazione dell'abitazione comune muore o lascia l'abitazione l'altra parte subentra per un anno nel contratto;</a:t>
            </a:r>
            <a:endParaRPr sz="2124">
              <a:solidFill>
                <a:srgbClr val="FFFFFF"/>
              </a:solidFill>
            </a:endParaRPr>
          </a:p>
          <a:p>
            <a:pPr lvl="1" marL="674369" indent="-337184" defTabSz="269747">
              <a:spcBef>
                <a:spcPts val="2100"/>
              </a:spcBef>
              <a:buBlip>
                <a:blip r:embed="rId3"/>
              </a:buBlip>
              <a:defRPr sz="1800">
                <a:solidFill>
                  <a:srgbClr val="000000"/>
                </a:solidFill>
              </a:defRPr>
            </a:pPr>
            <a:r>
              <a:rPr sz="2124">
                <a:solidFill>
                  <a:srgbClr val="FFFFFF"/>
                </a:solidFill>
              </a:rPr>
              <a:t>in caso di morte del partner proprietario dell'abitazione comune, l'altra parte ha il diritto di abitare nella casa per un anno;</a:t>
            </a:r>
            <a:endParaRPr sz="2124">
              <a:solidFill>
                <a:srgbClr val="FFFFFF"/>
              </a:solidFill>
            </a:endParaRPr>
          </a:p>
          <a:p>
            <a:pPr lvl="1" marL="674369" indent="-337184" defTabSz="269747">
              <a:spcBef>
                <a:spcPts val="2100"/>
              </a:spcBef>
              <a:buBlip>
                <a:blip r:embed="rId3"/>
              </a:buBlip>
              <a:defRPr sz="1800">
                <a:solidFill>
                  <a:srgbClr val="000000"/>
                </a:solidFill>
              </a:defRPr>
            </a:pPr>
            <a:r>
              <a:rPr sz="2124">
                <a:solidFill>
                  <a:srgbClr val="FFFFFF"/>
                </a:solidFill>
              </a:rPr>
              <a:t>dal pacs discendono inoltre diritti nei confronti del datore di lavoro (congedo familiare, ferie ecc.), diritti previdenziali, benefici fiscali.</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7" name="Shape 87"/>
          <p:cNvSpPr/>
          <p:nvPr>
            <p:ph type="title"/>
          </p:nvPr>
        </p:nvSpPr>
        <p:spPr>
          <a:prstGeom prst="rect">
            <a:avLst/>
          </a:prstGeom>
        </p:spPr>
        <p:txBody>
          <a:bodyPr/>
          <a:lstStyle>
            <a:lvl1pPr defTabSz="251460">
              <a:defRPr sz="3960"/>
            </a:lvl1pPr>
          </a:lstStyle>
          <a:p>
            <a:pPr lvl="0">
              <a:defRPr sz="1800">
                <a:solidFill>
                  <a:srgbClr val="000000"/>
                </a:solidFill>
              </a:defRPr>
            </a:pPr>
            <a:r>
              <a:rPr sz="3960">
                <a:solidFill>
                  <a:srgbClr val="FFFFFF"/>
                </a:solidFill>
              </a:rPr>
              <a:t>Indici di rilevanza giuridica delle unioni diverse dal matrimonio nel diritto legislativo italiano</a:t>
            </a:r>
          </a:p>
        </p:txBody>
      </p:sp>
      <p:sp>
        <p:nvSpPr>
          <p:cNvPr id="88" name="Shape 88"/>
          <p:cNvSpPr/>
          <p:nvPr>
            <p:ph type="body" idx="1"/>
          </p:nvPr>
        </p:nvSpPr>
        <p:spPr>
          <a:xfrm>
            <a:off x="455735" y="2768600"/>
            <a:ext cx="12093331" cy="6586010"/>
          </a:xfrm>
          <a:prstGeom prst="rect">
            <a:avLst/>
          </a:prstGeom>
        </p:spPr>
        <p:txBody>
          <a:bodyPr/>
          <a:lstStyle/>
          <a:p>
            <a:pPr lvl="0" marL="297179" indent="-297179" defTabSz="237743">
              <a:spcBef>
                <a:spcPts val="1800"/>
              </a:spcBef>
              <a:buBlip>
                <a:blip r:embed="rId3"/>
              </a:buBlip>
              <a:defRPr sz="1800">
                <a:solidFill>
                  <a:srgbClr val="000000"/>
                </a:solidFill>
              </a:defRPr>
            </a:pPr>
            <a:r>
              <a:rPr sz="1871">
                <a:solidFill>
                  <a:srgbClr val="FFFFFF"/>
                </a:solidFill>
              </a:rPr>
              <a:t>artt. 342 bis c.c. e 342 ter c.c.: ordini di protezione contro gli abusi familiari </a:t>
            </a:r>
            <a:endParaRPr sz="1871">
              <a:solidFill>
                <a:srgbClr val="FFFFFF"/>
              </a:solidFill>
            </a:endParaRPr>
          </a:p>
          <a:p>
            <a:pPr lvl="0" marL="297179" indent="-297179" defTabSz="237743">
              <a:spcBef>
                <a:spcPts val="1800"/>
              </a:spcBef>
              <a:buBlip>
                <a:blip r:embed="rId3"/>
              </a:buBlip>
              <a:defRPr sz="1800">
                <a:solidFill>
                  <a:srgbClr val="000000"/>
                </a:solidFill>
              </a:defRPr>
            </a:pPr>
            <a:r>
              <a:rPr sz="1871">
                <a:solidFill>
                  <a:srgbClr val="FFFFFF"/>
                </a:solidFill>
              </a:rPr>
              <a:t>facoltà di astensione dalla testimonianza nel processo penale: art. 199 c.p.p.; </a:t>
            </a:r>
            <a:endParaRPr sz="1871">
              <a:solidFill>
                <a:srgbClr val="FFFFFF"/>
              </a:solidFill>
            </a:endParaRPr>
          </a:p>
          <a:p>
            <a:pPr lvl="0" marL="297179" indent="-297179" defTabSz="237743">
              <a:spcBef>
                <a:spcPts val="1800"/>
              </a:spcBef>
              <a:buBlip>
                <a:blip r:embed="rId3"/>
              </a:buBlip>
              <a:defRPr sz="1800">
                <a:solidFill>
                  <a:srgbClr val="000000"/>
                </a:solidFill>
              </a:defRPr>
            </a:pPr>
            <a:r>
              <a:rPr sz="1871">
                <a:solidFill>
                  <a:srgbClr val="FFFFFF"/>
                </a:solidFill>
              </a:rPr>
              <a:t>idoneità dei coniugi ai fini dell’adozione: art. 6, 1° e 4° comma, l. 4 maggio 1983, n. 184:  l'adozione è consentita ai coniugi uniti in matrimonio da almeno tre anni ovvero quando abbiano «convissuto in modo stabile e continuativo prima del matrimonio per un periodo di tre anni».</a:t>
            </a:r>
            <a:endParaRPr sz="1871">
              <a:solidFill>
                <a:srgbClr val="FFFFFF"/>
              </a:solidFill>
            </a:endParaRPr>
          </a:p>
          <a:p>
            <a:pPr lvl="0" marL="297179" indent="-297179" defTabSz="237743">
              <a:spcBef>
                <a:spcPts val="1800"/>
              </a:spcBef>
              <a:buBlip>
                <a:blip r:embed="rId3"/>
              </a:buBlip>
              <a:defRPr sz="1800">
                <a:solidFill>
                  <a:srgbClr val="000000"/>
                </a:solidFill>
              </a:defRPr>
            </a:pPr>
            <a:r>
              <a:rPr sz="1871">
                <a:solidFill>
                  <a:srgbClr val="FFFFFF"/>
                </a:solidFill>
              </a:rPr>
              <a:t>art. 408 c.c.: scelta di un amministratore di sostegno </a:t>
            </a:r>
            <a:endParaRPr sz="1871">
              <a:solidFill>
                <a:srgbClr val="FFFFFF"/>
              </a:solidFill>
            </a:endParaRPr>
          </a:p>
          <a:p>
            <a:pPr lvl="0" marL="297179" indent="-297179" defTabSz="237743">
              <a:spcBef>
                <a:spcPts val="1800"/>
              </a:spcBef>
              <a:buBlip>
                <a:blip r:embed="rId3"/>
              </a:buBlip>
              <a:defRPr sz="1800">
                <a:solidFill>
                  <a:srgbClr val="000000"/>
                </a:solidFill>
              </a:defRPr>
            </a:pPr>
            <a:r>
              <a:rPr sz="1871">
                <a:solidFill>
                  <a:srgbClr val="FFFFFF"/>
                </a:solidFill>
              </a:rPr>
              <a:t>art. 5 l. 19 febbraio 2004, n. 40 (procreazione medicalmente assistita): possono</a:t>
            </a:r>
            <a:endParaRPr sz="1871">
              <a:solidFill>
                <a:srgbClr val="FFFFFF"/>
              </a:solidFill>
            </a:endParaRPr>
          </a:p>
          <a:p>
            <a:pPr lvl="0" marL="297179" indent="-297179" defTabSz="237743">
              <a:spcBef>
                <a:spcPts val="1800"/>
              </a:spcBef>
              <a:buBlip>
                <a:blip r:embed="rId3"/>
              </a:buBlip>
              <a:defRPr sz="1800">
                <a:solidFill>
                  <a:srgbClr val="000000"/>
                </a:solidFill>
              </a:defRPr>
            </a:pPr>
            <a:r>
              <a:rPr sz="1871">
                <a:solidFill>
                  <a:srgbClr val="FFFFFF"/>
                </a:solidFill>
              </a:rPr>
              <a:t>accedere  alle tecniche di procreazione medicalmente assistita coppie di  maggiorenni  di  sesso  diverso,  coniugate o conviventi, in età potenzialmente fertile, entrambi viventi</a:t>
            </a:r>
            <a:endParaRPr sz="1871">
              <a:solidFill>
                <a:srgbClr val="FFFFFF"/>
              </a:solidFill>
            </a:endParaRPr>
          </a:p>
          <a:p>
            <a:pPr lvl="0" marL="297179" indent="-297179" defTabSz="237743">
              <a:spcBef>
                <a:spcPts val="1800"/>
              </a:spcBef>
              <a:buBlip>
                <a:blip r:embed="rId3"/>
              </a:buBlip>
              <a:defRPr sz="1800">
                <a:solidFill>
                  <a:srgbClr val="000000"/>
                </a:solidFill>
              </a:defRPr>
            </a:pPr>
            <a:r>
              <a:rPr sz="1871">
                <a:solidFill>
                  <a:srgbClr val="FFFFFF"/>
                </a:solidFill>
              </a:rPr>
              <a:t>Legge 10 dicembre 2012, n. 219 (Disposizioni in materia di riconoscimento dei figli naturali): 315, secondo comma: Il figlio ha diritto di crescere </a:t>
            </a:r>
            <a:r>
              <a:rPr sz="1871" u="sng">
                <a:solidFill>
                  <a:srgbClr val="FFFFFF"/>
                </a:solidFill>
              </a:rPr>
              <a:t>in famiglia</a:t>
            </a:r>
            <a:r>
              <a:rPr sz="1871">
                <a:solidFill>
                  <a:srgbClr val="FFFFFF"/>
                </a:solidFill>
              </a:rPr>
              <a:t> e di mantenere rapporti significativi con i parenti. </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35" name="Shape 35"/>
          <p:cNvSpPr/>
          <p:nvPr>
            <p:ph type="body" idx="1"/>
          </p:nvPr>
        </p:nvSpPr>
        <p:spPr>
          <a:prstGeom prst="rect">
            <a:avLst/>
          </a:prstGeom>
        </p:spPr>
        <p:txBody>
          <a:bodyPr/>
          <a:lstStyle/>
          <a:p>
            <a:pPr lvl="0" marL="400050" indent="-400050" defTabSz="320039">
              <a:spcBef>
                <a:spcPts val="2500"/>
              </a:spcBef>
              <a:buBlip>
                <a:blip r:embed="rId3"/>
              </a:buBlip>
              <a:defRPr sz="1800">
                <a:solidFill>
                  <a:srgbClr val="000000"/>
                </a:solidFill>
              </a:defRPr>
            </a:pPr>
            <a:r>
              <a:rPr sz="2520">
                <a:solidFill>
                  <a:srgbClr val="FFFFFF"/>
                </a:solidFill>
              </a:rPr>
              <a:t> «'Family’ is a shifting concept. What it means to be a member of a family and the expectations people have of family relationships vary with time and across countries, making it difficult to find a universally-agreed and applied definition» [ EU Commission Staff Working Paper - Demographic Update, 2010, 68]</a:t>
            </a:r>
            <a:endParaRPr sz="2520">
              <a:solidFill>
                <a:srgbClr val="FFFFFF"/>
              </a:solidFill>
            </a:endParaRPr>
          </a:p>
          <a:p>
            <a:pPr lvl="0" marL="400050" indent="-400050" defTabSz="320039">
              <a:spcBef>
                <a:spcPts val="2500"/>
              </a:spcBef>
              <a:buBlip>
                <a:blip r:embed="rId3"/>
              </a:buBlip>
              <a:defRPr sz="1800">
                <a:solidFill>
                  <a:srgbClr val="000000"/>
                </a:solidFill>
              </a:defRPr>
            </a:pPr>
            <a:r>
              <a:rPr sz="2520">
                <a:solidFill>
                  <a:srgbClr val="FFFFFF"/>
                </a:solidFill>
              </a:rPr>
              <a:t>«Family law is no longer a closed system in most legal systems and new family forms are also protected legally or even constitutionally»: Swennen, General Report. Contractualisation of Family Law – La Contractualisation du Droit de la Famille, XIXth International Congress of Comparative Law, Vienna 2014, 5.</a:t>
            </a:r>
            <a:br>
              <a:rPr sz="2520">
                <a:solidFill>
                  <a:srgbClr val="FFFFFF"/>
                </a:solidFill>
              </a:rPr>
            </a:b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 name="Shape 90"/>
          <p:cNvSpPr/>
          <p:nvPr>
            <p:ph type="title"/>
          </p:nvPr>
        </p:nvSpPr>
        <p:spPr>
          <a:xfrm>
            <a:off x="495135" y="203200"/>
            <a:ext cx="12014530" cy="2101779"/>
          </a:xfrm>
          <a:prstGeom prst="rect">
            <a:avLst/>
          </a:prstGeom>
        </p:spPr>
        <p:txBody>
          <a:bodyPr/>
          <a:lstStyle>
            <a:lvl1pPr defTabSz="292607">
              <a:defRPr sz="4608"/>
            </a:lvl1pPr>
          </a:lstStyle>
          <a:p>
            <a:pPr lvl="0">
              <a:defRPr sz="1800">
                <a:solidFill>
                  <a:srgbClr val="000000"/>
                </a:solidFill>
              </a:defRPr>
            </a:pPr>
            <a:r>
              <a:rPr sz="4608">
                <a:solidFill>
                  <a:srgbClr val="FFFFFF"/>
                </a:solidFill>
              </a:rPr>
              <a:t>La giurisprudenza italiana in tema di unioni diverse dal matrimonio</a:t>
            </a:r>
          </a:p>
        </p:txBody>
      </p:sp>
      <p:sp>
        <p:nvSpPr>
          <p:cNvPr id="91" name="Shape 91"/>
          <p:cNvSpPr/>
          <p:nvPr>
            <p:ph type="body" idx="1"/>
          </p:nvPr>
        </p:nvSpPr>
        <p:spPr>
          <a:xfrm>
            <a:off x="393558" y="2402919"/>
            <a:ext cx="12217685" cy="6795169"/>
          </a:xfrm>
          <a:prstGeom prst="rect">
            <a:avLst/>
          </a:prstGeom>
        </p:spPr>
        <p:txBody>
          <a:bodyPr/>
          <a:lstStyle/>
          <a:p>
            <a:pPr lvl="0" marL="0" indent="0" defTabSz="315468">
              <a:spcBef>
                <a:spcPts val="2400"/>
              </a:spcBef>
              <a:buSzTx/>
              <a:buNone/>
              <a:defRPr sz="1800">
                <a:solidFill>
                  <a:srgbClr val="000000"/>
                </a:solidFill>
              </a:defRPr>
            </a:pPr>
            <a:r>
              <a:rPr sz="2484">
                <a:solidFill>
                  <a:srgbClr val="FFFFFF"/>
                </a:solidFill>
              </a:rPr>
              <a:t>Corte costituzionale (sentenza 7 aprile 1988, n. 404) : applicabilità dell’istituto della successione nel contratto di locazione (art. 6, l. 392/78) </a:t>
            </a:r>
            <a:endParaRPr sz="2484">
              <a:solidFill>
                <a:srgbClr val="FFFFFF"/>
              </a:solidFill>
            </a:endParaRPr>
          </a:p>
          <a:p>
            <a:pPr lvl="1" marL="788669" indent="-394334" defTabSz="315468">
              <a:spcBef>
                <a:spcPts val="2400"/>
              </a:spcBef>
              <a:buBlip>
                <a:blip r:embed="rId2"/>
              </a:buBlip>
              <a:defRPr sz="1800">
                <a:solidFill>
                  <a:srgbClr val="000000"/>
                </a:solidFill>
              </a:defRPr>
            </a:pPr>
            <a:r>
              <a:rPr sz="2484">
                <a:solidFill>
                  <a:srgbClr val="FFFFFF"/>
                </a:solidFill>
              </a:rPr>
              <a:t>	diritto individuale del convivente all’abitazione, tutelabile direttamente ex art. 2 Cost.</a:t>
            </a:r>
            <a:endParaRPr sz="2484">
              <a:solidFill>
                <a:srgbClr val="FFFFFF"/>
              </a:solidFill>
            </a:endParaRPr>
          </a:p>
          <a:p>
            <a:pPr lvl="1" marL="0" indent="157734" defTabSz="315468">
              <a:spcBef>
                <a:spcPts val="2400"/>
              </a:spcBef>
              <a:buSzTx/>
              <a:buNone/>
              <a:defRPr sz="1800">
                <a:solidFill>
                  <a:srgbClr val="000000"/>
                </a:solidFill>
              </a:defRPr>
            </a:pPr>
            <a:r>
              <a:rPr sz="2484">
                <a:solidFill>
                  <a:srgbClr val="FFFFFF"/>
                </a:solidFill>
              </a:rPr>
              <a:t>Corte cost. 13 maggio 1998, n. 166 : assegnazione della casa familiare, in caso di rottura della convivenza, al genitore affidatario dei figli minori o non economicamente autosufficienti </a:t>
            </a:r>
            <a:endParaRPr sz="2484">
              <a:solidFill>
                <a:srgbClr val="FFFFFF"/>
              </a:solidFill>
            </a:endParaRPr>
          </a:p>
          <a:p>
            <a:pPr lvl="1" marL="788669" indent="-394334" defTabSz="315468">
              <a:spcBef>
                <a:spcPts val="2400"/>
              </a:spcBef>
              <a:buBlip>
                <a:blip r:embed="rId2"/>
              </a:buBlip>
              <a:defRPr sz="1800">
                <a:solidFill>
                  <a:srgbClr val="000000"/>
                </a:solidFill>
              </a:defRPr>
            </a:pPr>
            <a:r>
              <a:rPr sz="2484">
                <a:solidFill>
                  <a:srgbClr val="FFFFFF"/>
                </a:solidFill>
              </a:rPr>
              <a:t>questa indicazione è stata successivamente recepita dalla riforma in materia di affidamento condiviso (l. 8 febbraio 2006, n. 54) 	</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 name="Shape 93"/>
          <p:cNvSpPr/>
          <p:nvPr>
            <p:ph type="body" idx="1"/>
          </p:nvPr>
        </p:nvSpPr>
        <p:spPr>
          <a:xfrm>
            <a:off x="556954" y="566914"/>
            <a:ext cx="11890892" cy="8991198"/>
          </a:xfrm>
          <a:prstGeom prst="rect">
            <a:avLst/>
          </a:prstGeom>
        </p:spPr>
        <p:txBody>
          <a:bodyPr/>
          <a:lstStyle/>
          <a:p>
            <a:pPr lvl="0" marL="0" indent="0" defTabSz="274320">
              <a:spcBef>
                <a:spcPts val="2100"/>
              </a:spcBef>
              <a:buSzTx/>
              <a:buNone/>
              <a:defRPr sz="1800">
                <a:solidFill>
                  <a:srgbClr val="000000"/>
                </a:solidFill>
              </a:defRPr>
            </a:pPr>
            <a:r>
              <a:rPr sz="2160">
                <a:solidFill>
                  <a:srgbClr val="FFFFFF"/>
                </a:solidFill>
              </a:rPr>
              <a:t>La Corte tuttavia ha più volte respinto l'eccezione di costituzionalità fondata sulla disparità di trattamento tra coniuge e convivente in ordine alla titolarità di diritti discendenti dallo status coniugale:</a:t>
            </a:r>
            <a:endParaRPr sz="2160">
              <a:solidFill>
                <a:srgbClr val="FFFFFF"/>
              </a:solidFill>
            </a:endParaRPr>
          </a:p>
          <a:p>
            <a:pPr lvl="0" marL="0" indent="0" defTabSz="274320">
              <a:spcBef>
                <a:spcPts val="2100"/>
              </a:spcBef>
              <a:buSzTx/>
              <a:buNone/>
              <a:defRPr sz="1800">
                <a:solidFill>
                  <a:srgbClr val="000000"/>
                </a:solidFill>
              </a:defRPr>
            </a:pPr>
            <a:r>
              <a:rPr sz="2160">
                <a:solidFill>
                  <a:srgbClr val="FFFFFF"/>
                </a:solidFill>
              </a:rPr>
              <a:t>•	esclusione del convivente dal novero degli eredi legittimi e mancato riconoscimento del diritto di abitazione e di uso (art. 540, 2° comma) previsto in favore del coniuge del defunto (Corte cost. 26 maggio 1989, n. 310); </a:t>
            </a:r>
            <a:endParaRPr sz="2160">
              <a:solidFill>
                <a:srgbClr val="FFFFFF"/>
              </a:solidFill>
            </a:endParaRPr>
          </a:p>
          <a:p>
            <a:pPr lvl="0" marL="0" indent="0" defTabSz="274320">
              <a:spcBef>
                <a:spcPts val="2100"/>
              </a:spcBef>
              <a:buSzTx/>
              <a:buNone/>
              <a:defRPr sz="1800">
                <a:solidFill>
                  <a:srgbClr val="000000"/>
                </a:solidFill>
              </a:defRPr>
            </a:pPr>
            <a:r>
              <a:rPr sz="2160">
                <a:solidFill>
                  <a:srgbClr val="FFFFFF"/>
                </a:solidFill>
              </a:rPr>
              <a:t>•	esclusione del convivente dal novero dei soggetti beneficiari del trattamento pensionistico di reversibilità (Corte cost. 27 marzo 2009, n. 86) </a:t>
            </a:r>
            <a:endParaRPr sz="2160">
              <a:solidFill>
                <a:srgbClr val="FFFFFF"/>
              </a:solidFill>
            </a:endParaRPr>
          </a:p>
          <a:p>
            <a:pPr lvl="0" marL="0" indent="0" defTabSz="274320">
              <a:spcBef>
                <a:spcPts val="2100"/>
              </a:spcBef>
              <a:buSzTx/>
              <a:buNone/>
              <a:defRPr sz="1800">
                <a:solidFill>
                  <a:srgbClr val="000000"/>
                </a:solidFill>
              </a:defRPr>
            </a:pPr>
            <a:r>
              <a:rPr sz="2160">
                <a:solidFill>
                  <a:srgbClr val="FFFFFF"/>
                </a:solidFill>
              </a:rPr>
              <a:t>•	inapplicabilità della causa di sospensione della prescrizione dettata per i rapporti tra coniugi in costanza di matrimonio (Corte cost. 29 gennaio 1998, n. 2); </a:t>
            </a:r>
            <a:endParaRPr sz="2160">
              <a:solidFill>
                <a:srgbClr val="FFFFFF"/>
              </a:solidFill>
            </a:endParaRPr>
          </a:p>
          <a:p>
            <a:pPr lvl="0" marL="0" indent="0" defTabSz="274320">
              <a:spcBef>
                <a:spcPts val="2100"/>
              </a:spcBef>
              <a:buSzTx/>
              <a:buNone/>
              <a:defRPr sz="1800">
                <a:solidFill>
                  <a:srgbClr val="000000"/>
                </a:solidFill>
              </a:defRPr>
            </a:pPr>
            <a:r>
              <a:rPr sz="2160">
                <a:solidFill>
                  <a:srgbClr val="FFFFFF"/>
                </a:solidFill>
              </a:rPr>
              <a:t>•	inapplicabilità del procedimento previsto per la separazione personale tra coniugi (artt. 706 ss. c.p.c.) in caso di rottura della convivenza, anche in presenza di figli naturali (Corte cost. 13 maggio 1998, n. 166). </a:t>
            </a:r>
            <a:endParaRPr sz="2160">
              <a:solidFill>
                <a:srgbClr val="FFFFFF"/>
              </a:solidFill>
            </a:endParaRP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hape 95"/>
          <p:cNvSpPr/>
          <p:nvPr>
            <p:ph type="body" idx="1"/>
          </p:nvPr>
        </p:nvSpPr>
        <p:spPr>
          <a:xfrm>
            <a:off x="415207" y="453742"/>
            <a:ext cx="12174386" cy="8233058"/>
          </a:xfrm>
          <a:prstGeom prst="rect">
            <a:avLst/>
          </a:prstGeom>
        </p:spPr>
        <p:txBody>
          <a:bodyPr/>
          <a:lstStyle/>
          <a:p>
            <a:pPr lvl="0" marL="0" indent="0" defTabSz="251460">
              <a:spcBef>
                <a:spcPts val="1900"/>
              </a:spcBef>
              <a:buSzTx/>
              <a:buNone/>
              <a:defRPr sz="1800">
                <a:solidFill>
                  <a:srgbClr val="000000"/>
                </a:solidFill>
              </a:defRPr>
            </a:pPr>
            <a:r>
              <a:rPr sz="1980">
                <a:solidFill>
                  <a:srgbClr val="FFFFFF"/>
                </a:solidFill>
              </a:rPr>
              <a:t>Giurisprudenza di merito e di legittimità</a:t>
            </a:r>
            <a:endParaRPr sz="1980">
              <a:solidFill>
                <a:srgbClr val="FFFFFF"/>
              </a:solidFill>
            </a:endParaRPr>
          </a:p>
          <a:p>
            <a:pPr lvl="0" marL="314325" indent="-314325" defTabSz="251460">
              <a:spcBef>
                <a:spcPts val="1900"/>
              </a:spcBef>
              <a:buBlip>
                <a:blip r:embed="rId2"/>
              </a:buBlip>
              <a:defRPr sz="1800">
                <a:solidFill>
                  <a:srgbClr val="000000"/>
                </a:solidFill>
              </a:defRPr>
            </a:pPr>
            <a:r>
              <a:rPr sz="1980">
                <a:solidFill>
                  <a:srgbClr val="FFFFFF"/>
                </a:solidFill>
              </a:rPr>
              <a:t>Sul piano dei rapporti interni alla coppia</a:t>
            </a:r>
            <a:endParaRPr sz="1980">
              <a:solidFill>
                <a:srgbClr val="FFFFFF"/>
              </a:solidFill>
            </a:endParaRPr>
          </a:p>
          <a:p>
            <a:pPr lvl="1" marL="628650" indent="-314325" defTabSz="251460">
              <a:spcBef>
                <a:spcPts val="1900"/>
              </a:spcBef>
              <a:buBlip>
                <a:blip r:embed="rId2"/>
              </a:buBlip>
              <a:defRPr sz="1800">
                <a:solidFill>
                  <a:srgbClr val="000000"/>
                </a:solidFill>
              </a:defRPr>
            </a:pPr>
            <a:r>
              <a:rPr sz="1980">
                <a:solidFill>
                  <a:srgbClr val="FFFFFF"/>
                </a:solidFill>
              </a:rPr>
              <a:t>legittimazione attiva del convivente a proporre azione di reintegrazione nel possesso (art. 1168) in caso di violenta o clandestina estromissione dal godimento dell’abitazione comune</a:t>
            </a:r>
            <a:endParaRPr sz="1980">
              <a:solidFill>
                <a:srgbClr val="FFFFFF"/>
              </a:solidFill>
            </a:endParaRPr>
          </a:p>
          <a:p>
            <a:pPr lvl="1" marL="628650" indent="-314325" defTabSz="251460">
              <a:spcBef>
                <a:spcPts val="1900"/>
              </a:spcBef>
              <a:buBlip>
                <a:blip r:embed="rId2"/>
              </a:buBlip>
              <a:defRPr sz="1800">
                <a:solidFill>
                  <a:srgbClr val="000000"/>
                </a:solidFill>
              </a:defRPr>
            </a:pPr>
            <a:r>
              <a:rPr sz="1980">
                <a:solidFill>
                  <a:srgbClr val="FFFFFF"/>
                </a:solidFill>
              </a:rPr>
              <a:t>diritto all’indennizzo (indebito arricchimento: art. 2041 c.c.) in favore del convivente, in ragione del rilevante contributo economico o lavorativo prestato nel corso della lunga convivenza (Cass., 15 maggio 2009, n. 11330: l’indennità è riconosciuta nella misura del 50% del valore degli immobili acquistati grazie al contributo del convivente).</a:t>
            </a:r>
            <a:endParaRPr sz="1980">
              <a:solidFill>
                <a:srgbClr val="FFFFFF"/>
              </a:solidFill>
            </a:endParaRPr>
          </a:p>
          <a:p>
            <a:pPr lvl="0" marL="314325" indent="-314325" defTabSz="251460">
              <a:spcBef>
                <a:spcPts val="1900"/>
              </a:spcBef>
              <a:buBlip>
                <a:blip r:embed="rId2"/>
              </a:buBlip>
              <a:defRPr sz="1800">
                <a:solidFill>
                  <a:srgbClr val="000000"/>
                </a:solidFill>
              </a:defRPr>
            </a:pPr>
            <a:r>
              <a:rPr sz="1980">
                <a:solidFill>
                  <a:srgbClr val="FFFFFF"/>
                </a:solidFill>
              </a:rPr>
              <a:t>Sul piano dei rapporti esterni </a:t>
            </a:r>
            <a:endParaRPr sz="1980">
              <a:solidFill>
                <a:srgbClr val="FFFFFF"/>
              </a:solidFill>
            </a:endParaRPr>
          </a:p>
          <a:p>
            <a:pPr lvl="1" marL="628650" indent="-314325" defTabSz="251460">
              <a:spcBef>
                <a:spcPts val="1900"/>
              </a:spcBef>
              <a:buBlip>
                <a:blip r:embed="rId2"/>
              </a:buBlip>
              <a:defRPr sz="1800">
                <a:solidFill>
                  <a:srgbClr val="000000"/>
                </a:solidFill>
              </a:defRPr>
            </a:pPr>
            <a:r>
              <a:rPr sz="1980">
                <a:solidFill>
                  <a:srgbClr val="FFFFFF"/>
                </a:solidFill>
              </a:rPr>
              <a:t>diritto risarcimento del danno (patrimoniale e non patrimoniale) subito per la morte del partner conseguente al fatto illecito del terzo (Cass., 29 aprile 2005, n. 8976). </a:t>
            </a:r>
            <a:endParaRPr sz="1980">
              <a:solidFill>
                <a:srgbClr val="FFFFFF"/>
              </a:solidFill>
            </a:endParaRPr>
          </a:p>
          <a:p>
            <a:pPr lvl="1" marL="628650" indent="-314325" defTabSz="251460">
              <a:spcBef>
                <a:spcPts val="1900"/>
              </a:spcBef>
              <a:buBlip>
                <a:blip r:embed="rId2"/>
              </a:buBlip>
              <a:defRPr sz="1800">
                <a:solidFill>
                  <a:srgbClr val="000000"/>
                </a:solidFill>
              </a:defRPr>
            </a:pPr>
            <a:r>
              <a:rPr sz="1980">
                <a:solidFill>
                  <a:srgbClr val="FFFFFF"/>
                </a:solidFill>
              </a:rPr>
              <a:t>possibile riduzione dell’entità dell’assegno di divorzio, in ragione del  miglioramento delle condizioni economiche determinato dalla convivenza (Cass., 7 luglio 2008, n. 18593)</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 name="Shape 97"/>
          <p:cNvSpPr/>
          <p:nvPr>
            <p:ph type="title"/>
          </p:nvPr>
        </p:nvSpPr>
        <p:spPr>
          <a:prstGeom prst="rect">
            <a:avLst/>
          </a:prstGeom>
        </p:spPr>
        <p:txBody>
          <a:bodyPr/>
          <a:lstStyle>
            <a:lvl1pPr defTabSz="342900">
              <a:defRPr sz="5400"/>
            </a:lvl1pPr>
          </a:lstStyle>
          <a:p>
            <a:pPr lvl="0">
              <a:defRPr sz="1800">
                <a:solidFill>
                  <a:srgbClr val="000000"/>
                </a:solidFill>
              </a:defRPr>
            </a:pPr>
            <a:r>
              <a:rPr sz="5400">
                <a:solidFill>
                  <a:srgbClr val="FFFFFF"/>
                </a:solidFill>
              </a:rPr>
              <a:t>Le convivenze tra persone dello stesso sesso</a:t>
            </a:r>
          </a:p>
        </p:txBody>
      </p:sp>
      <p:sp>
        <p:nvSpPr>
          <p:cNvPr id="98" name="Shape 98"/>
          <p:cNvSpPr/>
          <p:nvPr>
            <p:ph type="body" idx="1"/>
          </p:nvPr>
        </p:nvSpPr>
        <p:spPr>
          <a:prstGeom prst="rect">
            <a:avLst/>
          </a:prstGeom>
        </p:spPr>
        <p:txBody>
          <a:bodyPr/>
          <a:lstStyle/>
          <a:p>
            <a:pPr lvl="0" marL="285750" indent="-285750" defTabSz="228600">
              <a:spcBef>
                <a:spcPts val="1800"/>
              </a:spcBef>
              <a:buBlip>
                <a:blip r:embed="rId2"/>
              </a:buBlip>
              <a:defRPr sz="1800">
                <a:solidFill>
                  <a:srgbClr val="000000"/>
                </a:solidFill>
              </a:defRPr>
            </a:pPr>
            <a:r>
              <a:rPr>
                <a:solidFill>
                  <a:srgbClr val="FFFFFF"/>
                </a:solidFill>
              </a:rPr>
              <a:t>Fondamento costituzionale: art. 2 Cost (Corte costituzionale n. 138/2010; Cass. 4184 del 2012) </a:t>
            </a:r>
            <a:endParaRPr>
              <a:solidFill>
                <a:srgbClr val="FFFFFF"/>
              </a:solidFill>
            </a:endParaRPr>
          </a:p>
          <a:p>
            <a:pPr lvl="0" marL="285750" indent="-285750" defTabSz="228600">
              <a:spcBef>
                <a:spcPts val="1800"/>
              </a:spcBef>
              <a:buBlip>
                <a:blip r:embed="rId2"/>
              </a:buBlip>
              <a:defRPr sz="1800">
                <a:solidFill>
                  <a:srgbClr val="000000"/>
                </a:solidFill>
              </a:defRPr>
            </a:pPr>
            <a:r>
              <a:rPr>
                <a:solidFill>
                  <a:srgbClr val="FFFFFF"/>
                </a:solidFill>
              </a:rPr>
              <a:t>Corte cost. 138/2010: (1) Il riconoscimento delle unioni omosessuali come formazioni sociali ex art. 2 Cost. e il relativo connesso obbligo di una tutela giuridica non rende “costituzionalmente obbligata” l’equiparazione di tali unioni al matrimonio, ma lascia alla discrezionalità del legislatore la scelta sulle forme di tutela e di riconoscimento più appropriate “nei tempi, nei modi e nei limiti” che riterrà più opportuni. </a:t>
            </a:r>
            <a:endParaRPr>
              <a:solidFill>
                <a:srgbClr val="FFFFFF"/>
              </a:solidFill>
            </a:endParaRPr>
          </a:p>
          <a:p>
            <a:pPr lvl="0" marL="285750" indent="-285750" defTabSz="228600">
              <a:spcBef>
                <a:spcPts val="1800"/>
              </a:spcBef>
              <a:buBlip>
                <a:blip r:embed="rId2"/>
              </a:buBlip>
              <a:defRPr sz="1800">
                <a:solidFill>
                  <a:srgbClr val="000000"/>
                </a:solidFill>
              </a:defRPr>
            </a:pPr>
            <a:r>
              <a:rPr>
                <a:solidFill>
                  <a:srgbClr val="FFFFFF"/>
                </a:solidFill>
              </a:rPr>
              <a:t>(2) Il riconoscimento dell’eterosessualità, quale requisito necessario per poter parlare di famiglia ai sensi dell’art. 29 Cost., non è superabile in via interpretativa perché finirebbe con l’attribuire al principio costituzionale un significato nemmeno preso in considerazione al momento della sua formulazione, traducendosi in un’inammissibile interpretazione “creativa”. </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body" idx="1"/>
          </p:nvPr>
        </p:nvSpPr>
        <p:spPr>
          <a:xfrm>
            <a:off x="682695" y="517151"/>
            <a:ext cx="11639411" cy="8169649"/>
          </a:xfrm>
          <a:prstGeom prst="rect">
            <a:avLst/>
          </a:prstGeom>
        </p:spPr>
        <p:txBody>
          <a:bodyPr/>
          <a:lstStyle/>
          <a:p>
            <a:pPr lvl="0" marL="314325" indent="-314325" defTabSz="251460">
              <a:spcBef>
                <a:spcPts val="1900"/>
              </a:spcBef>
              <a:buBlip>
                <a:blip r:embed="rId2"/>
              </a:buBlip>
              <a:defRPr sz="1800">
                <a:solidFill>
                  <a:srgbClr val="000000"/>
                </a:solidFill>
              </a:defRPr>
            </a:pPr>
            <a:r>
              <a:rPr sz="1980">
                <a:solidFill>
                  <a:srgbClr val="FFFFFF"/>
                </a:solidFill>
              </a:rPr>
              <a:t>Cass. 4184 del 2012: Richiesta di trascrizione del matrimonio contratto in Olanda da due cittadini italiani, respinta dal Sindaco  del  Comune  di  Latina perché contrario all'ordine pubblico</a:t>
            </a:r>
            <a:endParaRPr sz="1980">
              <a:solidFill>
                <a:srgbClr val="FFFFFF"/>
              </a:solidFill>
            </a:endParaRPr>
          </a:p>
          <a:p>
            <a:pPr lvl="0" marL="314325" indent="-314325" defTabSz="251460">
              <a:spcBef>
                <a:spcPts val="1900"/>
              </a:spcBef>
              <a:buBlip>
                <a:blip r:embed="rId2"/>
              </a:buBlip>
              <a:defRPr sz="1800">
                <a:solidFill>
                  <a:srgbClr val="000000"/>
                </a:solidFill>
              </a:defRPr>
            </a:pPr>
            <a:r>
              <a:rPr sz="1980">
                <a:solidFill>
                  <a:srgbClr val="FFFFFF"/>
                </a:solidFill>
              </a:rPr>
              <a:t>La Cassazione respinge il ricorso, ma corregge la motivazione del rifiuto del pubblico ufficiale</a:t>
            </a:r>
            <a:endParaRPr sz="1980">
              <a:solidFill>
                <a:srgbClr val="FFFFFF"/>
              </a:solidFill>
            </a:endParaRPr>
          </a:p>
          <a:p>
            <a:pPr lvl="1" marL="628650" indent="-314325" defTabSz="251460">
              <a:spcBef>
                <a:spcPts val="1900"/>
              </a:spcBef>
              <a:buBlip>
                <a:blip r:embed="rId2"/>
              </a:buBlip>
              <a:defRPr sz="1800">
                <a:solidFill>
                  <a:srgbClr val="000000"/>
                </a:solidFill>
              </a:defRPr>
            </a:pPr>
            <a:r>
              <a:rPr sz="1980">
                <a:solidFill>
                  <a:srgbClr val="FFFFFF"/>
                </a:solidFill>
              </a:rPr>
              <a:t>la intrascrivibilità non segue dalla contrarietà all’ordine pubblico del m. (stante il superamento della concezione  secondo cui la diversità di sesso dei nubendi è presupposto indispensabile, "naturalistico",  della  stessa  "esistenza"   del matrimonio)  ma dalla non riconoscibilità dell’atto nell’ordinamento interno, in mancanza del presupposto della differenza di sesso tra i coniugi</a:t>
            </a:r>
            <a:endParaRPr sz="1980">
              <a:solidFill>
                <a:srgbClr val="FFFFFF"/>
              </a:solidFill>
            </a:endParaRPr>
          </a:p>
          <a:p>
            <a:pPr lvl="1" marL="628650" indent="-314325" defTabSz="251460">
              <a:spcBef>
                <a:spcPts val="1900"/>
              </a:spcBef>
              <a:buBlip>
                <a:blip r:embed="rId2"/>
              </a:buBlip>
              <a:defRPr sz="1800">
                <a:solidFill>
                  <a:srgbClr val="000000"/>
                </a:solidFill>
              </a:defRPr>
            </a:pPr>
            <a:r>
              <a:rPr sz="1980">
                <a:solidFill>
                  <a:srgbClr val="FFFFFF"/>
                </a:solidFill>
              </a:rPr>
              <a:t>Tuttavia, quali  titolari del diritto alla "vita familiare” (art. 8 CEDU), nell'esercizio del  diritto  inviolabile  di vivere liberamente  una  condizione  di coppia e  del  diritto  alla  tutela giurisdizionale  di  specifiche situazioni, possono adire i giudici comuni per far valere il diritto ad un  trattamento  omogeneo  a quello assicurato dalla legge alla coppia coniugata e, in tale  sede, eventualmente  sollevare  le conferenti eccezioni  di  illegittimità costituzionale  delle  disposizioni delle leggi vigenti</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ph type="title"/>
          </p:nvPr>
        </p:nvSpPr>
        <p:spPr>
          <a:xfrm>
            <a:off x="1270000" y="203200"/>
            <a:ext cx="10464800" cy="1977783"/>
          </a:xfrm>
          <a:prstGeom prst="rect">
            <a:avLst/>
          </a:prstGeom>
        </p:spPr>
        <p:txBody>
          <a:bodyPr/>
          <a:lstStyle>
            <a:lvl1pPr defTabSz="370331">
              <a:defRPr sz="5832"/>
            </a:lvl1pPr>
          </a:lstStyle>
          <a:p>
            <a:pPr lvl="0">
              <a:defRPr sz="1800">
                <a:solidFill>
                  <a:srgbClr val="000000"/>
                </a:solidFill>
              </a:defRPr>
            </a:pPr>
            <a:r>
              <a:rPr sz="5832">
                <a:solidFill>
                  <a:srgbClr val="FFFFFF"/>
                </a:solidFill>
              </a:rPr>
              <a:t>Il contesto Europeo e internazionale</a:t>
            </a:r>
          </a:p>
        </p:txBody>
      </p:sp>
      <p:sp>
        <p:nvSpPr>
          <p:cNvPr id="103" name="Shape 103"/>
          <p:cNvSpPr/>
          <p:nvPr>
            <p:ph type="body" idx="1"/>
          </p:nvPr>
        </p:nvSpPr>
        <p:spPr>
          <a:xfrm>
            <a:off x="1086800" y="2768600"/>
            <a:ext cx="11199599" cy="5740400"/>
          </a:xfrm>
          <a:prstGeom prst="rect">
            <a:avLst/>
          </a:prstGeom>
        </p:spPr>
        <p:txBody>
          <a:bodyPr/>
          <a:lstStyle/>
          <a:p>
            <a:pPr lvl="0" marL="417195" indent="-417195" defTabSz="333756">
              <a:spcBef>
                <a:spcPts val="2600"/>
              </a:spcBef>
              <a:buBlip>
                <a:blip r:embed="rId2"/>
              </a:buBlip>
              <a:defRPr sz="1800">
                <a:solidFill>
                  <a:srgbClr val="000000"/>
                </a:solidFill>
              </a:defRPr>
            </a:pPr>
            <a:r>
              <a:rPr sz="2628">
                <a:solidFill>
                  <a:srgbClr val="FFFFFF"/>
                </a:solidFill>
              </a:rPr>
              <a:t>in Europa e nei paesi extraeuropei che riconoscono le unioni tra persone dello stesso sesso, il riconoscimento assume la forma</a:t>
            </a:r>
            <a:endParaRPr sz="2628">
              <a:solidFill>
                <a:srgbClr val="FFFFFF"/>
              </a:solidFill>
            </a:endParaRPr>
          </a:p>
          <a:p>
            <a:pPr lvl="1" marL="834390" indent="-417195" defTabSz="333756">
              <a:spcBef>
                <a:spcPts val="2600"/>
              </a:spcBef>
              <a:buBlip>
                <a:blip r:embed="rId2"/>
              </a:buBlip>
              <a:defRPr sz="1800">
                <a:solidFill>
                  <a:srgbClr val="000000"/>
                </a:solidFill>
              </a:defRPr>
            </a:pPr>
            <a:r>
              <a:rPr sz="2628">
                <a:solidFill>
                  <a:srgbClr val="FFFFFF"/>
                </a:solidFill>
              </a:rPr>
              <a:t>dell’apertura del matrimonio alle coppie omosessuali (Spagna, Portogallo, Francia, Belgio, UK, Olanda, Svezia ecc.), ovvero</a:t>
            </a:r>
            <a:endParaRPr sz="2628">
              <a:solidFill>
                <a:srgbClr val="FFFFFF"/>
              </a:solidFill>
            </a:endParaRPr>
          </a:p>
          <a:p>
            <a:pPr lvl="1" marL="834390" indent="-417195" defTabSz="333756">
              <a:spcBef>
                <a:spcPts val="2600"/>
              </a:spcBef>
              <a:buBlip>
                <a:blip r:embed="rId2"/>
              </a:buBlip>
              <a:defRPr sz="1800">
                <a:solidFill>
                  <a:srgbClr val="000000"/>
                </a:solidFill>
              </a:defRPr>
            </a:pPr>
            <a:r>
              <a:rPr sz="2628">
                <a:solidFill>
                  <a:srgbClr val="FFFFFF"/>
                </a:solidFill>
              </a:rPr>
              <a:t>delle unioni registrate con effetti più o meno ampi, che in qualche caso arrivano alla totale identità di effetti rispetto al matrimonio, salvo il nome</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 name="Shape 105"/>
          <p:cNvSpPr/>
          <p:nvPr>
            <p:ph type="title"/>
          </p:nvPr>
        </p:nvSpPr>
        <p:spPr>
          <a:xfrm>
            <a:off x="1270000" y="203200"/>
            <a:ext cx="10464800" cy="2060071"/>
          </a:xfrm>
          <a:prstGeom prst="rect">
            <a:avLst/>
          </a:prstGeom>
        </p:spPr>
        <p:txBody>
          <a:bodyPr/>
          <a:lstStyle>
            <a:lvl1pPr defTabSz="292607">
              <a:defRPr sz="4608"/>
            </a:lvl1pPr>
          </a:lstStyle>
          <a:p>
            <a:pPr lvl="0">
              <a:defRPr sz="1800">
                <a:solidFill>
                  <a:srgbClr val="000000"/>
                </a:solidFill>
              </a:defRPr>
            </a:pPr>
            <a:r>
              <a:rPr sz="4608">
                <a:solidFill>
                  <a:srgbClr val="FFFFFF"/>
                </a:solidFill>
              </a:rPr>
              <a:t>Le unioni registrate (civil unions, domestic partnerships)</a:t>
            </a:r>
          </a:p>
        </p:txBody>
      </p:sp>
      <p:sp>
        <p:nvSpPr>
          <p:cNvPr id="106" name="Shape 106"/>
          <p:cNvSpPr/>
          <p:nvPr>
            <p:ph type="body" idx="1"/>
          </p:nvPr>
        </p:nvSpPr>
        <p:spPr>
          <a:xfrm>
            <a:off x="1054172" y="2403432"/>
            <a:ext cx="11350426" cy="7009970"/>
          </a:xfrm>
          <a:prstGeom prst="rect">
            <a:avLst/>
          </a:prstGeom>
        </p:spPr>
        <p:txBody>
          <a:bodyPr/>
          <a:lstStyle/>
          <a:p>
            <a:pPr lvl="0" marL="280035" indent="-280035" defTabSz="224027">
              <a:spcBef>
                <a:spcPts val="1700"/>
              </a:spcBef>
              <a:buBlip>
                <a:blip r:embed="rId2"/>
              </a:buBlip>
              <a:defRPr sz="1800">
                <a:solidFill>
                  <a:srgbClr val="000000"/>
                </a:solidFill>
              </a:defRPr>
            </a:pPr>
            <a:r>
              <a:rPr sz="1764">
                <a:solidFill>
                  <a:srgbClr val="FFFFFF"/>
                </a:solidFill>
              </a:rPr>
              <a:t>Domestic partnership (California) istituite nel 2000, nel 2005 acquistano uno status analogo al matrimonio. </a:t>
            </a:r>
            <a:endParaRPr sz="1764">
              <a:solidFill>
                <a:srgbClr val="FFFFFF"/>
              </a:solidFill>
            </a:endParaRPr>
          </a:p>
          <a:p>
            <a:pPr lvl="1" marL="560070" indent="-280035" defTabSz="224027">
              <a:spcBef>
                <a:spcPts val="1700"/>
              </a:spcBef>
              <a:buBlip>
                <a:blip r:embed="rId2"/>
              </a:buBlip>
              <a:defRPr sz="1800">
                <a:solidFill>
                  <a:srgbClr val="000000"/>
                </a:solidFill>
              </a:defRPr>
            </a:pPr>
            <a:r>
              <a:rPr sz="1764">
                <a:solidFill>
                  <a:srgbClr val="FFFFFF"/>
                </a:solidFill>
              </a:rPr>
              <a:t>2008: California Supreme Court (In re Marriage cases): la differenza puramente nominale è contraria alla diritto alla parità di trattamento secondo la costituzione dello stato. </a:t>
            </a:r>
            <a:endParaRPr sz="1764">
              <a:solidFill>
                <a:srgbClr val="FFFFFF"/>
              </a:solidFill>
            </a:endParaRPr>
          </a:p>
          <a:p>
            <a:pPr lvl="1" marL="560070" indent="-280035" defTabSz="224027">
              <a:spcBef>
                <a:spcPts val="1700"/>
              </a:spcBef>
              <a:buBlip>
                <a:blip r:embed="rId2"/>
              </a:buBlip>
              <a:defRPr sz="1800">
                <a:solidFill>
                  <a:srgbClr val="000000"/>
                </a:solidFill>
              </a:defRPr>
            </a:pPr>
            <a:r>
              <a:rPr sz="1764">
                <a:solidFill>
                  <a:srgbClr val="FFFFFF"/>
                </a:solidFill>
              </a:rPr>
              <a:t>Referendum Proposition 8: introduce un emendamento alla Costituzione per ribadire la differenza di sesso come fondamento del matrimonio (senza intaccare l’istituto della DP). </a:t>
            </a:r>
            <a:endParaRPr sz="1764">
              <a:solidFill>
                <a:srgbClr val="FFFFFF"/>
              </a:solidFill>
            </a:endParaRPr>
          </a:p>
          <a:p>
            <a:pPr lvl="1" marL="560070" indent="-280035" defTabSz="224027">
              <a:spcBef>
                <a:spcPts val="1700"/>
              </a:spcBef>
              <a:buBlip>
                <a:blip r:embed="rId2"/>
              </a:buBlip>
              <a:defRPr sz="1800">
                <a:solidFill>
                  <a:srgbClr val="000000"/>
                </a:solidFill>
              </a:defRPr>
            </a:pPr>
            <a:r>
              <a:rPr sz="1764">
                <a:solidFill>
                  <a:srgbClr val="FFFFFF"/>
                </a:solidFill>
              </a:rPr>
              <a:t>Nel 2010 una corte distrettuale federale dichiara l'emendamento contrario alla Costituzione degli Stati Uniti (Perry v. Schwarzenegger), confermata in Appello. </a:t>
            </a:r>
            <a:endParaRPr sz="1764">
              <a:solidFill>
                <a:srgbClr val="FFFFFF"/>
              </a:solidFill>
            </a:endParaRPr>
          </a:p>
          <a:p>
            <a:pPr lvl="1" marL="560070" indent="-280035" defTabSz="224027">
              <a:spcBef>
                <a:spcPts val="1700"/>
              </a:spcBef>
              <a:buBlip>
                <a:blip r:embed="rId2"/>
              </a:buBlip>
              <a:defRPr sz="1800">
                <a:solidFill>
                  <a:srgbClr val="000000"/>
                </a:solidFill>
              </a:defRPr>
            </a:pPr>
            <a:r>
              <a:rPr sz="1764">
                <a:solidFill>
                  <a:srgbClr val="FFFFFF"/>
                </a:solidFill>
              </a:rPr>
              <a:t>2013: La Corte Suprema federale rifiuta di discutere il ricorso proposto dai sostenitori della Prop. 8 perché il Governo aveva rinunciato a farlo. Nel 2013 la Corte di appello federale pone fine alla sospensione dell'efficacia della decisione che aveva disposto in attesa della pronuncia della C.S. Oggi in California le unioni tra persone dello stesso sesso hanno dignità matrimoniale.   	</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title"/>
          </p:nvPr>
        </p:nvSpPr>
        <p:spPr>
          <a:xfrm>
            <a:off x="323222" y="203200"/>
            <a:ext cx="11411578" cy="1466918"/>
          </a:xfrm>
          <a:prstGeom prst="rect">
            <a:avLst/>
          </a:prstGeom>
        </p:spPr>
        <p:txBody>
          <a:bodyPr/>
          <a:lstStyle>
            <a:lvl1pPr defTabSz="265175">
              <a:defRPr sz="4176"/>
            </a:lvl1pPr>
          </a:lstStyle>
          <a:p>
            <a:pPr lvl="0">
              <a:defRPr sz="1800">
                <a:solidFill>
                  <a:srgbClr val="000000"/>
                </a:solidFill>
              </a:defRPr>
            </a:pPr>
            <a:r>
              <a:rPr sz="4176">
                <a:solidFill>
                  <a:srgbClr val="FFFFFF"/>
                </a:solidFill>
              </a:rPr>
              <a:t>Ancora sulle unioni registrate civili: l’esempio tedesco</a:t>
            </a:r>
          </a:p>
        </p:txBody>
      </p:sp>
      <p:sp>
        <p:nvSpPr>
          <p:cNvPr id="109" name="Shape 109"/>
          <p:cNvSpPr/>
          <p:nvPr>
            <p:ph type="body" idx="1"/>
          </p:nvPr>
        </p:nvSpPr>
        <p:spPr>
          <a:xfrm>
            <a:off x="460968" y="2211563"/>
            <a:ext cx="12209734" cy="7256784"/>
          </a:xfrm>
          <a:prstGeom prst="rect">
            <a:avLst/>
          </a:prstGeom>
        </p:spPr>
        <p:txBody>
          <a:bodyPr/>
          <a:lstStyle/>
          <a:p>
            <a:pPr lvl="0" marL="268604" indent="-268604" defTabSz="214884">
              <a:spcBef>
                <a:spcPts val="1600"/>
              </a:spcBef>
              <a:buBlip>
                <a:blip r:embed="rId2"/>
              </a:buBlip>
              <a:defRPr sz="1800">
                <a:solidFill>
                  <a:srgbClr val="000000"/>
                </a:solidFill>
              </a:defRPr>
            </a:pPr>
            <a:r>
              <a:rPr sz="1692">
                <a:solidFill>
                  <a:srgbClr val="FFFFFF"/>
                </a:solidFill>
              </a:rPr>
              <a:t>Lebenspartnerschaft Gesetz («comunione di vita», cfr. consortium vitae: art. 1135 cod. dir. can. ) 2001, confermata dalla Corte Costituzionale con una sentenza del 2003</a:t>
            </a:r>
            <a:endParaRPr sz="1692">
              <a:solidFill>
                <a:srgbClr val="FFFFFF"/>
              </a:solidFill>
            </a:endParaRPr>
          </a:p>
          <a:p>
            <a:pPr lvl="1" marL="537209" indent="-268604" defTabSz="214884">
              <a:spcBef>
                <a:spcPts val="1600"/>
              </a:spcBef>
              <a:buBlip>
                <a:blip r:embed="rId2"/>
              </a:buBlip>
              <a:defRPr sz="1800">
                <a:solidFill>
                  <a:srgbClr val="000000"/>
                </a:solidFill>
              </a:defRPr>
            </a:pPr>
            <a:r>
              <a:rPr sz="1692">
                <a:solidFill>
                  <a:srgbClr val="FFFFFF"/>
                </a:solidFill>
              </a:rPr>
              <a:t> regola le sole unioni omosessuali attribuendo ai Lebenspartners diritti e obblighi eguali o simili a quelli discendenti dal matrimonio.</a:t>
            </a:r>
            <a:endParaRPr sz="1692">
              <a:solidFill>
                <a:srgbClr val="FFFFFF"/>
              </a:solidFill>
            </a:endParaRPr>
          </a:p>
          <a:p>
            <a:pPr lvl="1" marL="537209" indent="-268604" defTabSz="214884">
              <a:spcBef>
                <a:spcPts val="1600"/>
              </a:spcBef>
              <a:buBlip>
                <a:blip r:embed="rId2"/>
              </a:buBlip>
              <a:defRPr sz="1800">
                <a:solidFill>
                  <a:srgbClr val="000000"/>
                </a:solidFill>
              </a:defRPr>
            </a:pPr>
            <a:r>
              <a:rPr sz="1692">
                <a:solidFill>
                  <a:srgbClr val="FFFFFF"/>
                </a:solidFill>
              </a:rPr>
              <a:t>art. 1, n. 1, prescrive la manifestazione della volontà di costituire una comunione per la durata della vita. Nel corso della relazione i partner sono tenuti a prestarsi reciprocamente aiuto e assistenza (art. 2); obbligo di contribuire alle necessità comuni, agli obblighi alimentari si applicano le norme che il codice civile riserva i coniugi (art. 5); come i coniugi, essi sono sottoposti al regime patrimoniale della comunione dei beni, ma possono convenire un regime diverso (art. 6); ogni membro, inoltre, è considerato parte della famiglia dell'altro (art. 11). In caso di separazione,analogamente al disposto del codice civile, perdura l'obbligo di mantenimento (art. 16) e si fa luogo a ripartizione compensativa dei diritti pensionistici (art. 20). </a:t>
            </a:r>
            <a:endParaRPr sz="1692">
              <a:solidFill>
                <a:srgbClr val="FFFFFF"/>
              </a:solidFill>
            </a:endParaRPr>
          </a:p>
          <a:p>
            <a:pPr lvl="1" marL="537209" indent="-268604" defTabSz="214884">
              <a:spcBef>
                <a:spcPts val="1600"/>
              </a:spcBef>
              <a:buBlip>
                <a:blip r:embed="rId2"/>
              </a:buBlip>
              <a:defRPr sz="1800">
                <a:solidFill>
                  <a:srgbClr val="000000"/>
                </a:solidFill>
              </a:defRPr>
            </a:pPr>
            <a:r>
              <a:rPr sz="1692">
                <a:solidFill>
                  <a:srgbClr val="FFFFFF"/>
                </a:solidFill>
              </a:rPr>
              <a:t>La legge prevede una serie di differenze (procedimento separazione, adozione), lentamente ma progressivamente cancellate via via che sono portate all'esame delle Corti. </a:t>
            </a:r>
            <a:endParaRPr sz="1692">
              <a:solidFill>
                <a:srgbClr val="FFFFFF"/>
              </a:solidFill>
            </a:endParaRPr>
          </a:p>
          <a:p>
            <a:pPr lvl="2" marL="805815" indent="-268604" defTabSz="214884">
              <a:spcBef>
                <a:spcPts val="1600"/>
              </a:spcBef>
              <a:buBlip>
                <a:blip r:embed="rId2"/>
              </a:buBlip>
              <a:defRPr sz="1800">
                <a:solidFill>
                  <a:srgbClr val="000000"/>
                </a:solidFill>
              </a:defRPr>
            </a:pPr>
            <a:r>
              <a:rPr sz="1692">
                <a:solidFill>
                  <a:srgbClr val="FFFFFF"/>
                </a:solidFill>
              </a:rPr>
              <a:t>«progressivo ravvicinamento» tra i due istituti, sotto la spinta del diritto giurisprudenziale.  Una recente decisione della Corte costituzionale tedesca ha affermato il diritto di adottare il figlio del proprio partner. Per molti è il preludio al riconoscimento del diritto di adottare.    </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 name="Shape 111"/>
          <p:cNvSpPr/>
          <p:nvPr>
            <p:ph type="title"/>
          </p:nvPr>
        </p:nvSpPr>
        <p:spPr>
          <a:xfrm>
            <a:off x="1009078" y="203200"/>
            <a:ext cx="11329854" cy="1303008"/>
          </a:xfrm>
          <a:prstGeom prst="rect">
            <a:avLst/>
          </a:prstGeom>
        </p:spPr>
        <p:txBody>
          <a:bodyPr/>
          <a:lstStyle/>
          <a:p>
            <a:pPr lvl="0">
              <a:defRPr sz="1800">
                <a:solidFill>
                  <a:srgbClr val="000000"/>
                </a:solidFill>
              </a:defRPr>
            </a:pPr>
            <a:r>
              <a:rPr sz="7200">
                <a:solidFill>
                  <a:srgbClr val="FFFFFF"/>
                </a:solidFill>
              </a:rPr>
              <a:t>Le fonti europee</a:t>
            </a:r>
          </a:p>
        </p:txBody>
      </p:sp>
      <p:sp>
        <p:nvSpPr>
          <p:cNvPr id="112" name="Shape 112"/>
          <p:cNvSpPr/>
          <p:nvPr>
            <p:ph type="body" idx="1"/>
          </p:nvPr>
        </p:nvSpPr>
        <p:spPr>
          <a:xfrm>
            <a:off x="347232" y="1463016"/>
            <a:ext cx="12310336" cy="8059044"/>
          </a:xfrm>
          <a:prstGeom prst="rect">
            <a:avLst/>
          </a:prstGeom>
        </p:spPr>
        <p:txBody>
          <a:bodyPr/>
          <a:lstStyle/>
          <a:p>
            <a:pPr lvl="0" marL="360045" indent="-360045" defTabSz="288036">
              <a:spcBef>
                <a:spcPts val="2200"/>
              </a:spcBef>
              <a:buBlip>
                <a:blip r:embed="rId2"/>
              </a:buBlip>
              <a:defRPr sz="1800">
                <a:solidFill>
                  <a:srgbClr val="000000"/>
                </a:solidFill>
              </a:defRPr>
            </a:pPr>
            <a:r>
              <a:rPr sz="2268">
                <a:solidFill>
                  <a:srgbClr val="FFFFFF"/>
                </a:solidFill>
              </a:rPr>
              <a:t>Carta di Nizza, art. 9: Diritto di sposarsi e di costituire una famiglia : «Il diritto di sposarsi e il diritto di costituire una famiglia sono garantiti secondo le leggi nazionali che ne disciplinano l’esercizio».</a:t>
            </a:r>
            <a:endParaRPr sz="2268">
              <a:solidFill>
                <a:srgbClr val="FFFFFF"/>
              </a:solidFill>
            </a:endParaRPr>
          </a:p>
          <a:p>
            <a:pPr lvl="0" marL="360045" indent="-360045" defTabSz="288036">
              <a:spcBef>
                <a:spcPts val="2200"/>
              </a:spcBef>
              <a:buBlip>
                <a:blip r:embed="rId2"/>
              </a:buBlip>
              <a:defRPr sz="1800">
                <a:solidFill>
                  <a:srgbClr val="000000"/>
                </a:solidFill>
              </a:defRPr>
            </a:pPr>
            <a:r>
              <a:rPr sz="2268">
                <a:solidFill>
                  <a:srgbClr val="FFFFFF"/>
                </a:solidFill>
              </a:rPr>
              <a:t>Art. 21, n. 1, della Carta dei diritti fondamentali dell’Unione europea: «È vietata qualsiasi forma di discriminazione fondata, in particolare, sul sesso, la razza, il colore della pelle o l’origine etnica o sociale, le caratteristiche genetiche, la lingua, la religione o le convinzioni personali, le opinioni politiche o di qualsiasi altra natura, l’appartenenza ad una minoranza nazionale, il patrimonio, la nascita, la disabilità, l’età o l’orientamento sessuale». </a:t>
            </a:r>
            <a:endParaRPr sz="2268">
              <a:solidFill>
                <a:srgbClr val="FFFFFF"/>
              </a:solidFill>
            </a:endParaRPr>
          </a:p>
          <a:p>
            <a:pPr lvl="0" marL="360045" indent="-360045" defTabSz="288036">
              <a:spcBef>
                <a:spcPts val="2200"/>
              </a:spcBef>
              <a:buBlip>
                <a:blip r:embed="rId2"/>
              </a:buBlip>
              <a:defRPr sz="1800">
                <a:solidFill>
                  <a:srgbClr val="000000"/>
                </a:solidFill>
              </a:defRPr>
            </a:pPr>
            <a:r>
              <a:rPr sz="2268">
                <a:solidFill>
                  <a:srgbClr val="FFFFFF"/>
                </a:solidFill>
              </a:rPr>
              <a:t>Direttiva 2000/78/CE del Consiglio, del 27 novembre 2000, che stabilisce un quadro generale per la parità di trattamento in materia di occupazione e di condizioni di lavoro, vietando le discriminazioni fondate sulla religione o le convinzioni personali, gli handicap, l’età o le tendenze sessuali, per quanto concerne l«occupazione e le condizioni di lavoro» </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 name="Shape 114"/>
          <p:cNvSpPr/>
          <p:nvPr>
            <p:ph type="body" idx="1"/>
          </p:nvPr>
        </p:nvSpPr>
        <p:spPr>
          <a:xfrm>
            <a:off x="489543" y="325230"/>
            <a:ext cx="12025713" cy="9212362"/>
          </a:xfrm>
          <a:prstGeom prst="rect">
            <a:avLst/>
          </a:prstGeom>
        </p:spPr>
        <p:txBody>
          <a:bodyPr/>
          <a:lstStyle/>
          <a:p>
            <a:pPr lvl="0" marL="0" indent="0" defTabSz="224027">
              <a:spcBef>
                <a:spcPts val="1700"/>
              </a:spcBef>
              <a:buSzTx/>
              <a:buNone/>
              <a:defRPr sz="1800">
                <a:solidFill>
                  <a:srgbClr val="000000"/>
                </a:solidFill>
              </a:defRPr>
            </a:pPr>
            <a:r>
              <a:rPr sz="1764">
                <a:solidFill>
                  <a:srgbClr val="FFFFFF"/>
                </a:solidFill>
              </a:rPr>
              <a:t>Caso TADAO MARUKO C. VERSORGUNGSANSTALT DER DEUTSCHEN BÜHNEN </a:t>
            </a:r>
            <a:endParaRPr sz="1764">
              <a:solidFill>
                <a:srgbClr val="FFFFFF"/>
              </a:solidFill>
            </a:endParaRPr>
          </a:p>
          <a:p>
            <a:pPr lvl="0" marL="280035" indent="-280035" defTabSz="224027">
              <a:spcBef>
                <a:spcPts val="1700"/>
              </a:spcBef>
              <a:buBlip>
                <a:blip r:embed="rId2"/>
              </a:buBlip>
              <a:defRPr sz="1800">
                <a:solidFill>
                  <a:srgbClr val="000000"/>
                </a:solidFill>
              </a:defRPr>
            </a:pPr>
            <a:r>
              <a:rPr sz="1764">
                <a:solidFill>
                  <a:srgbClr val="FFFFFF"/>
                </a:solidFill>
              </a:rPr>
              <a:t> (CAUSA C-267/06, 1.4.2008): mancato riconoscimento della pensione di reversibilità al superstite di una coppia unita in Lebenspartnerschaft. Il partner deceduto era un costumista iscritto al sistema previdenziale della propria categoria per 45 anni, durante i quali ha pagato contributi al pari dei colleghi eterosessuali. Era stato unito al sig. Tadao Maruko per 13 anni, fino alla sua morte nel 2005. </a:t>
            </a:r>
            <a:endParaRPr sz="1764">
              <a:solidFill>
                <a:srgbClr val="FFFFFF"/>
              </a:solidFill>
            </a:endParaRPr>
          </a:p>
          <a:p>
            <a:pPr lvl="0" marL="280035" indent="-280035" defTabSz="224027">
              <a:spcBef>
                <a:spcPts val="1700"/>
              </a:spcBef>
              <a:buBlip>
                <a:blip r:embed="rId2"/>
              </a:buBlip>
              <a:defRPr sz="1800">
                <a:solidFill>
                  <a:srgbClr val="000000"/>
                </a:solidFill>
              </a:defRPr>
            </a:pPr>
            <a:r>
              <a:rPr sz="1764">
                <a:solidFill>
                  <a:srgbClr val="FFFFFF"/>
                </a:solidFill>
              </a:rPr>
              <a:t>Questioni: </a:t>
            </a:r>
            <a:endParaRPr sz="1764">
              <a:solidFill>
                <a:srgbClr val="FFFFFF"/>
              </a:solidFill>
            </a:endParaRPr>
          </a:p>
          <a:p>
            <a:pPr lvl="1" marL="560070" indent="-280035" defTabSz="224027">
              <a:spcBef>
                <a:spcPts val="1700"/>
              </a:spcBef>
              <a:buBlip>
                <a:blip r:embed="rId2"/>
              </a:buBlip>
              <a:defRPr sz="1800">
                <a:solidFill>
                  <a:srgbClr val="000000"/>
                </a:solidFill>
              </a:defRPr>
            </a:pPr>
            <a:r>
              <a:rPr sz="1764">
                <a:solidFill>
                  <a:srgbClr val="FFFFFF"/>
                </a:solidFill>
              </a:rPr>
              <a:t>Se un regime previdenziale obbligatorio di categoria – come nella fattispecie quello gestito dal VddB – sia assimilabile ad un regime statale ai sensi dell’art. 3, n. 3, della direttiva 2000/78 (...); </a:t>
            </a:r>
            <a:endParaRPr sz="1764">
              <a:solidFill>
                <a:srgbClr val="FFFFFF"/>
              </a:solidFill>
            </a:endParaRPr>
          </a:p>
          <a:p>
            <a:pPr lvl="1" marL="560070" indent="-280035" defTabSz="224027">
              <a:spcBef>
                <a:spcPts val="1700"/>
              </a:spcBef>
              <a:buBlip>
                <a:blip r:embed="rId2"/>
              </a:buBlip>
              <a:defRPr sz="1800">
                <a:solidFill>
                  <a:srgbClr val="000000"/>
                </a:solidFill>
              </a:defRPr>
            </a:pPr>
            <a:r>
              <a:rPr sz="1764">
                <a:solidFill>
                  <a:srgbClr val="FFFFFF"/>
                </a:solidFill>
              </a:rPr>
              <a:t>Se costituiscano retribuzione ai sensi dell’art. 3, n. 1, lett. c), della direttiva le prestazioni ai superstiti erogate da un ente previdenziale obbligatorio di categoria; </a:t>
            </a:r>
            <a:endParaRPr sz="1764">
              <a:solidFill>
                <a:srgbClr val="FFFFFF"/>
              </a:solidFill>
            </a:endParaRPr>
          </a:p>
          <a:p>
            <a:pPr lvl="1" marL="560070" indent="-280035" defTabSz="224027">
              <a:spcBef>
                <a:spcPts val="1700"/>
              </a:spcBef>
              <a:buBlip>
                <a:blip r:embed="rId2"/>
              </a:buBlip>
              <a:defRPr sz="1800">
                <a:solidFill>
                  <a:srgbClr val="000000"/>
                </a:solidFill>
              </a:defRPr>
            </a:pPr>
            <a:r>
              <a:rPr sz="1764">
                <a:solidFill>
                  <a:srgbClr val="FFFFFF"/>
                </a:solidFill>
              </a:rPr>
              <a:t>Se la direttiva osti a disposizioni dello statuto di un regime previdenziale integrativo che negano al contraente di un'unione civile registrata il diritto a ricevere le prestazioni di reversibilità </a:t>
            </a:r>
            <a:endParaRPr sz="1764">
              <a:solidFill>
                <a:srgbClr val="FFFFFF"/>
              </a:solidFill>
            </a:endParaRPr>
          </a:p>
          <a:p>
            <a:pPr lvl="1" marL="560070" indent="-280035" defTabSz="224027">
              <a:spcBef>
                <a:spcPts val="1700"/>
              </a:spcBef>
              <a:buBlip>
                <a:blip r:embed="rId2"/>
              </a:buBlip>
              <a:defRPr sz="1800">
                <a:solidFill>
                  <a:srgbClr val="000000"/>
                </a:solidFill>
              </a:defRPr>
            </a:pPr>
            <a:r>
              <a:rPr sz="1764">
                <a:solidFill>
                  <a:srgbClr val="FFFFFF"/>
                </a:solidFill>
              </a:rPr>
              <a:t>In caso di soluzione affermativa: se sia lecita una discriminazione fondata sull’orientamento sessuale particolarmente alla luce del ventiduesimo considerando della direttiva. </a:t>
            </a:r>
            <a:endParaRPr sz="1764">
              <a:solidFill>
                <a:srgbClr val="FFFFFF"/>
              </a:solidFill>
            </a:endParaRPr>
          </a:p>
          <a:p>
            <a:pPr lvl="0" marL="280035" indent="-280035" defTabSz="224027">
              <a:spcBef>
                <a:spcPts val="1700"/>
              </a:spcBef>
              <a:buBlip>
                <a:blip r:embed="rId2"/>
              </a:buBlip>
              <a:defRPr sz="1800">
                <a:solidFill>
                  <a:srgbClr val="000000"/>
                </a:solidFill>
              </a:defRPr>
            </a:pPr>
            <a:r>
              <a:rPr sz="1764">
                <a:solidFill>
                  <a:srgbClr val="FFFFFF"/>
                </a:solidFill>
              </a:rPr>
              <a:t>La Corte, dopo avere inquadrato le prestazioni di reversibilità nell'ambito della retribuzione, afferma che gli Stati membri, nell'esercizio della competenza nazionale relativa allo stato civile e alle prestazioni che ne derivano, devono rispettare il diritto comunitario, in particolare le disposizioni relative al principio di non discriminazione.</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 name="Shape 37"/>
          <p:cNvSpPr/>
          <p:nvPr>
            <p:ph type="title"/>
          </p:nvPr>
        </p:nvSpPr>
        <p:spPr>
          <a:xfrm>
            <a:off x="957833" y="96519"/>
            <a:ext cx="11597946" cy="939801"/>
          </a:xfrm>
          <a:prstGeom prst="rect">
            <a:avLst/>
          </a:prstGeom>
        </p:spPr>
        <p:txBody>
          <a:bodyPr/>
          <a:lstStyle/>
          <a:p>
            <a:pPr lvl="0" defTabSz="233172">
              <a:defRPr sz="1800">
                <a:solidFill>
                  <a:srgbClr val="000000"/>
                </a:solidFill>
              </a:defRPr>
            </a:pPr>
            <a:r>
              <a:rPr sz="2550">
                <a:solidFill>
                  <a:srgbClr val="FFFFFF"/>
                </a:solidFill>
              </a:rPr>
              <a:t>Numero di matrimoni per 1000 abitanti in EU 27 (1960-2009)</a:t>
            </a:r>
            <a:endParaRPr sz="2550">
              <a:solidFill>
                <a:srgbClr val="FFFFFF"/>
              </a:solidFill>
            </a:endParaRPr>
          </a:p>
          <a:p>
            <a:pPr lvl="0" defTabSz="233172">
              <a:defRPr sz="1800">
                <a:solidFill>
                  <a:srgbClr val="000000"/>
                </a:solidFill>
              </a:defRPr>
            </a:pPr>
            <a:r>
              <a:rPr sz="1529">
                <a:solidFill>
                  <a:srgbClr val="FFFFFF"/>
                </a:solidFill>
              </a:rPr>
              <a:t>Fonte: EU Commission Staff Working Paper - Demographic Update, 2010, 68 ss.</a:t>
            </a:r>
          </a:p>
        </p:txBody>
      </p:sp>
      <p:sp>
        <p:nvSpPr>
          <p:cNvPr id="38" name="Shape 38"/>
          <p:cNvSpPr/>
          <p:nvPr>
            <p:ph type="body" idx="1"/>
          </p:nvPr>
        </p:nvSpPr>
        <p:spPr>
          <a:xfrm>
            <a:off x="357074" y="7091680"/>
            <a:ext cx="12419546" cy="2382744"/>
          </a:xfrm>
          <a:prstGeom prst="rect">
            <a:avLst/>
          </a:prstGeom>
        </p:spPr>
        <p:txBody>
          <a:bodyPr/>
          <a:lstStyle/>
          <a:p>
            <a:pPr lvl="0" algn="l" defTabSz="182880">
              <a:defRPr sz="1800">
                <a:solidFill>
                  <a:srgbClr val="000000"/>
                </a:solidFill>
              </a:defRPr>
            </a:pPr>
            <a:r>
              <a:rPr sz="1880">
                <a:solidFill>
                  <a:srgbClr val="FFFFFF"/>
                </a:solidFill>
              </a:rPr>
              <a:t>Dal 1970 il numero dei matrimoni in Europa è diminuito del 38,7 %. In Italia - 29 %. Pressione esercitata da forme di vita e di unione che in passato erano ripudiate dalla morale convenzionale e che oggi chiedono un riconoscimento. Il riconoscimento di forme di unione diverse dal matrimonio (unioni registrate) e in generale dei diritti delle persone che vivono in unioni diverse dal matrimonio è al tempo stesso effetto e causa di questa tendenza.  </a:t>
            </a:r>
            <a:endParaRPr sz="1880">
              <a:solidFill>
                <a:srgbClr val="FFFFFF"/>
              </a:solidFill>
            </a:endParaRPr>
          </a:p>
          <a:p>
            <a:pPr lvl="0" algn="l" defTabSz="182880">
              <a:defRPr sz="1800">
                <a:solidFill>
                  <a:srgbClr val="000000"/>
                </a:solidFill>
              </a:defRPr>
            </a:pPr>
            <a:endParaRPr sz="1440">
              <a:solidFill>
                <a:srgbClr val="FFFFFF"/>
              </a:solidFill>
            </a:endParaRPr>
          </a:p>
        </p:txBody>
      </p:sp>
      <p:grpSp>
        <p:nvGrpSpPr>
          <p:cNvPr id="41" name="Group 41"/>
          <p:cNvGrpSpPr/>
          <p:nvPr/>
        </p:nvGrpSpPr>
        <p:grpSpPr>
          <a:xfrm>
            <a:off x="3433522" y="1132431"/>
            <a:ext cx="5923902" cy="5863138"/>
            <a:chOff x="-215900" y="-139700"/>
            <a:chExt cx="5923901" cy="5863137"/>
          </a:xfrm>
        </p:grpSpPr>
        <p:pic>
          <p:nvPicPr>
            <p:cNvPr id="40" name="pasted-image.pdf"/>
            <p:cNvPicPr/>
            <p:nvPr/>
          </p:nvPicPr>
          <p:blipFill>
            <a:blip r:embed="rId3">
              <a:extLst/>
            </a:blip>
            <a:stretch>
              <a:fillRect/>
            </a:stretch>
          </p:blipFill>
          <p:spPr>
            <a:xfrm>
              <a:off x="0" y="0"/>
              <a:ext cx="5492102" cy="5304338"/>
            </a:xfrm>
            <a:prstGeom prst="rect">
              <a:avLst/>
            </a:prstGeom>
            <a:ln>
              <a:noFill/>
            </a:ln>
            <a:effectLst/>
          </p:spPr>
        </p:pic>
        <p:pic>
          <p:nvPicPr>
            <p:cNvPr id="39" name=""/>
            <p:cNvPicPr/>
            <p:nvPr/>
          </p:nvPicPr>
          <p:blipFill>
            <a:blip r:embed="rId4">
              <a:extLst/>
            </a:blip>
            <a:stretch>
              <a:fillRect/>
            </a:stretch>
          </p:blipFill>
          <p:spPr>
            <a:xfrm>
              <a:off x="-215900" y="-139700"/>
              <a:ext cx="5923902" cy="5863138"/>
            </a:xfrm>
            <a:prstGeom prst="rect">
              <a:avLst/>
            </a:prstGeom>
            <a:effectLst/>
          </p:spPr>
        </p:pic>
      </p:gr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body" idx="1"/>
          </p:nvPr>
        </p:nvSpPr>
        <p:spPr>
          <a:xfrm>
            <a:off x="320350" y="207646"/>
            <a:ext cx="12364100" cy="9338308"/>
          </a:xfrm>
          <a:prstGeom prst="rect">
            <a:avLst/>
          </a:prstGeom>
        </p:spPr>
        <p:txBody>
          <a:bodyPr/>
          <a:lstStyle/>
          <a:p>
            <a:pPr lvl="0" marL="0" indent="0" defTabSz="196596">
              <a:spcBef>
                <a:spcPts val="1500"/>
              </a:spcBef>
              <a:buSzTx/>
              <a:buNone/>
              <a:defRPr sz="1800">
                <a:solidFill>
                  <a:srgbClr val="000000"/>
                </a:solidFill>
              </a:defRPr>
            </a:pPr>
            <a:r>
              <a:rPr sz="1548">
                <a:solidFill>
                  <a:srgbClr val="FFFFFF"/>
                </a:solidFill>
              </a:rPr>
              <a:t>Corte EDU, caso Schalk &amp; Kopf c. Austria, 2010 </a:t>
            </a:r>
            <a:endParaRPr sz="1548">
              <a:solidFill>
                <a:srgbClr val="FFFFFF"/>
              </a:solidFill>
            </a:endParaRPr>
          </a:p>
          <a:p>
            <a:pPr lvl="0" marL="245745" indent="-245745" defTabSz="196596">
              <a:spcBef>
                <a:spcPts val="1500"/>
              </a:spcBef>
              <a:buBlip>
                <a:blip r:embed="rId2"/>
              </a:buBlip>
              <a:defRPr sz="1800">
                <a:solidFill>
                  <a:srgbClr val="000000"/>
                </a:solidFill>
              </a:defRPr>
            </a:pPr>
            <a:r>
              <a:rPr sz="1548">
                <a:solidFill>
                  <a:srgbClr val="FFFFFF"/>
                </a:solidFill>
              </a:rPr>
              <a:t>due  cittadini  austriaci  di  sesso  maschile  chiedono all'ufficio  dello stato civile di adempiere le formalità richieste per contrarre matrimonio. L’ufficio oppone un rifiuto. I successivi gradi di giudizio confermano la decisione dell’u.s.c. Ricorso alla Corte EDU:</a:t>
            </a:r>
            <a:endParaRPr sz="1548">
              <a:solidFill>
                <a:srgbClr val="FFFFFF"/>
              </a:solidFill>
            </a:endParaRPr>
          </a:p>
          <a:p>
            <a:pPr lvl="1" marL="491490" indent="-245745" defTabSz="196596">
              <a:spcBef>
                <a:spcPts val="1500"/>
              </a:spcBef>
              <a:buBlip>
                <a:blip r:embed="rId2"/>
              </a:buBlip>
              <a:defRPr sz="1800">
                <a:solidFill>
                  <a:srgbClr val="000000"/>
                </a:solidFill>
              </a:defRPr>
            </a:pPr>
            <a:r>
              <a:rPr sz="1548">
                <a:solidFill>
                  <a:srgbClr val="FFFFFF"/>
                </a:solidFill>
              </a:rPr>
              <a:t>violazione degli artt. 12 e 14, in relazione all'art. 8, della Convenzione</a:t>
            </a:r>
            <a:endParaRPr sz="1548">
              <a:solidFill>
                <a:srgbClr val="FFFFFF"/>
              </a:solidFill>
            </a:endParaRPr>
          </a:p>
          <a:p>
            <a:pPr lvl="2" marL="737234" indent="-245745" defTabSz="196596">
              <a:spcBef>
                <a:spcPts val="1500"/>
              </a:spcBef>
              <a:buBlip>
                <a:blip r:embed="rId2"/>
              </a:buBlip>
              <a:defRPr sz="1800">
                <a:solidFill>
                  <a:srgbClr val="000000"/>
                </a:solidFill>
              </a:defRPr>
            </a:pPr>
            <a:r>
              <a:rPr sz="1548">
                <a:solidFill>
                  <a:srgbClr val="FFFFFF"/>
                </a:solidFill>
              </a:rPr>
              <a:t>art. 8 Diritto al rispetto della vita privata e familiare: Ogni persona ha diritto al rispetto della propria vita privata e familiare (…)</a:t>
            </a:r>
            <a:endParaRPr sz="1548">
              <a:solidFill>
                <a:srgbClr val="FFFFFF"/>
              </a:solidFill>
            </a:endParaRPr>
          </a:p>
          <a:p>
            <a:pPr lvl="2" marL="737234" indent="-245745" defTabSz="196596">
              <a:spcBef>
                <a:spcPts val="1500"/>
              </a:spcBef>
              <a:buBlip>
                <a:blip r:embed="rId2"/>
              </a:buBlip>
              <a:defRPr sz="1800">
                <a:solidFill>
                  <a:srgbClr val="000000"/>
                </a:solidFill>
              </a:defRPr>
            </a:pPr>
            <a:r>
              <a:rPr sz="1548">
                <a:solidFill>
                  <a:srgbClr val="FFFFFF"/>
                </a:solidFill>
              </a:rPr>
              <a:t>art. 12 Diritto al matrimonio:	A partire dall’età minima per contrarre matrimonio, l’uomo e la donna hanno il diritto di sposarsi e di fondare una famiglia secondo le leggi nazionali che regolano l’esercizio di tale diritto</a:t>
            </a:r>
            <a:endParaRPr sz="1548">
              <a:solidFill>
                <a:srgbClr val="FFFFFF"/>
              </a:solidFill>
            </a:endParaRPr>
          </a:p>
          <a:p>
            <a:pPr lvl="2" marL="737234" indent="-245745" defTabSz="196596">
              <a:spcBef>
                <a:spcPts val="1500"/>
              </a:spcBef>
              <a:buBlip>
                <a:blip r:embed="rId2"/>
              </a:buBlip>
              <a:defRPr sz="1800">
                <a:solidFill>
                  <a:srgbClr val="000000"/>
                </a:solidFill>
              </a:defRPr>
            </a:pPr>
            <a:r>
              <a:rPr sz="1548">
                <a:solidFill>
                  <a:srgbClr val="FFFFFF"/>
                </a:solidFill>
              </a:rPr>
              <a:t>	art. 14 Divieto di discriminazione:	Il godimento dei diritti e delle libertà riconosciuti nella presente Convenzione deve essere assicurato senza nessuna  discriminazione, in particolare quelle fondate sul sesso (…)</a:t>
            </a:r>
            <a:endParaRPr sz="1548">
              <a:solidFill>
                <a:srgbClr val="FFFFFF"/>
              </a:solidFill>
            </a:endParaRPr>
          </a:p>
          <a:p>
            <a:pPr lvl="0" marL="0" indent="0" defTabSz="196596">
              <a:spcBef>
                <a:spcPts val="1500"/>
              </a:spcBef>
              <a:buSzTx/>
              <a:buNone/>
              <a:defRPr sz="1800">
                <a:solidFill>
                  <a:srgbClr val="000000"/>
                </a:solidFill>
              </a:defRPr>
            </a:pPr>
            <a:r>
              <a:rPr sz="1548">
                <a:solidFill>
                  <a:srgbClr val="FFFFFF"/>
                </a:solidFill>
              </a:rPr>
              <a:t>La decisione della Corte:</a:t>
            </a:r>
            <a:endParaRPr sz="1548">
              <a:solidFill>
                <a:srgbClr val="FFFFFF"/>
              </a:solidFill>
            </a:endParaRPr>
          </a:p>
          <a:p>
            <a:pPr lvl="0" marL="245745" indent="-245745" defTabSz="196596">
              <a:spcBef>
                <a:spcPts val="1500"/>
              </a:spcBef>
              <a:buBlip>
                <a:blip r:embed="rId2"/>
              </a:buBlip>
              <a:defRPr sz="1800">
                <a:solidFill>
                  <a:srgbClr val="000000"/>
                </a:solidFill>
              </a:defRPr>
            </a:pPr>
            <a:r>
              <a:rPr sz="1548">
                <a:solidFill>
                  <a:srgbClr val="FFFFFF"/>
                </a:solidFill>
              </a:rPr>
              <a:t>l’art. 8: è applicabile alle coppie omosessuali perché una relazione stabile e duratura tra individui dello stesso sesso rientra nel concetto di vita familiare così come evolutosi nella giurisprudenza e nella legislazione dei paesi membri. </a:t>
            </a:r>
            <a:endParaRPr sz="1548">
              <a:solidFill>
                <a:srgbClr val="FFFFFF"/>
              </a:solidFill>
            </a:endParaRPr>
          </a:p>
          <a:p>
            <a:pPr lvl="0" marL="245745" indent="-245745" defTabSz="196596">
              <a:spcBef>
                <a:spcPts val="1500"/>
              </a:spcBef>
              <a:buBlip>
                <a:blip r:embed="rId2"/>
              </a:buBlip>
              <a:defRPr sz="1800">
                <a:solidFill>
                  <a:srgbClr val="000000"/>
                </a:solidFill>
              </a:defRPr>
            </a:pPr>
            <a:r>
              <a:rPr sz="1548">
                <a:solidFill>
                  <a:srgbClr val="FFFFFF"/>
                </a:solidFill>
              </a:rPr>
              <a:t>L’art. 12: diritto al matrimonio è in via di principio estensibile alle coppie omosessuali. Tuttavia, non crea un obbligo positivo per gli Stati membri di adottare una normativa nazionale, perché il matrimonio è intimamente legato al retroterra sociale e culturale che naturalmente differisce da una comunità all’altra  scelta riservata alla discrezionalità del legislatore del singolo Stato.</a:t>
            </a:r>
            <a:endParaRPr sz="1548">
              <a:solidFill>
                <a:srgbClr val="FFFFFF"/>
              </a:solidFill>
            </a:endParaRPr>
          </a:p>
          <a:p>
            <a:pPr lvl="0" marL="245745" indent="-245745" defTabSz="196596">
              <a:spcBef>
                <a:spcPts val="1500"/>
              </a:spcBef>
              <a:buBlip>
                <a:blip r:embed="rId2"/>
              </a:buBlip>
              <a:defRPr sz="1800">
                <a:solidFill>
                  <a:srgbClr val="000000"/>
                </a:solidFill>
              </a:defRPr>
            </a:pPr>
            <a:r>
              <a:rPr sz="1548">
                <a:solidFill>
                  <a:srgbClr val="FFFFFF"/>
                </a:solidFill>
              </a:rPr>
              <a:t>L’art. 14: Tuttavia nei casi di disparità di trattamento per orientamento sessuale il margine di apprezzamento degli Stati è stretto e la misura deve essere non solo proporzionata, ma anche necessaria. La discriminazione sussiste se mancano strumenti alternativi di riconoscimento dell’unione tra persone dello stesso sesso</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title"/>
          </p:nvPr>
        </p:nvSpPr>
        <p:spPr>
          <a:xfrm>
            <a:off x="1270000" y="203200"/>
            <a:ext cx="10464800" cy="1747540"/>
          </a:xfrm>
          <a:prstGeom prst="rect">
            <a:avLst/>
          </a:prstGeom>
        </p:spPr>
        <p:txBody>
          <a:bodyPr/>
          <a:lstStyle/>
          <a:p>
            <a:pPr lvl="0">
              <a:defRPr sz="1800">
                <a:solidFill>
                  <a:srgbClr val="000000"/>
                </a:solidFill>
              </a:defRPr>
            </a:pPr>
            <a:r>
              <a:rPr sz="7200">
                <a:solidFill>
                  <a:srgbClr val="FFFFFF"/>
                </a:solidFill>
              </a:rPr>
              <a:t>Il matrimonio</a:t>
            </a:r>
          </a:p>
        </p:txBody>
      </p:sp>
      <p:sp>
        <p:nvSpPr>
          <p:cNvPr id="119" name="Shape 119"/>
          <p:cNvSpPr/>
          <p:nvPr>
            <p:ph type="body" idx="1"/>
          </p:nvPr>
        </p:nvSpPr>
        <p:spPr>
          <a:xfrm>
            <a:off x="387811" y="2243524"/>
            <a:ext cx="12229178" cy="7013972"/>
          </a:xfrm>
          <a:prstGeom prst="rect">
            <a:avLst/>
          </a:prstGeom>
        </p:spPr>
        <p:txBody>
          <a:bodyPr/>
          <a:lstStyle/>
          <a:p>
            <a:pPr lvl="0" marL="0" indent="0" defTabSz="452627">
              <a:spcBef>
                <a:spcPts val="3500"/>
              </a:spcBef>
              <a:buSzTx/>
              <a:buNone/>
              <a:defRPr sz="1800">
                <a:solidFill>
                  <a:srgbClr val="000000"/>
                </a:solidFill>
              </a:defRPr>
            </a:pPr>
            <a:r>
              <a:rPr sz="3564">
                <a:solidFill>
                  <a:srgbClr val="FFFFFF"/>
                </a:solidFill>
              </a:rPr>
              <a:t>l. 1 Dicembre 1970, n. 898, art. 1:</a:t>
            </a:r>
            <a:endParaRPr sz="3564">
              <a:solidFill>
                <a:srgbClr val="FFFFFF"/>
              </a:solidFill>
            </a:endParaRPr>
          </a:p>
          <a:p>
            <a:pPr lvl="0" marL="0" indent="0" defTabSz="452627">
              <a:spcBef>
                <a:spcPts val="3500"/>
              </a:spcBef>
              <a:buSzTx/>
              <a:buNone/>
              <a:defRPr sz="1800">
                <a:solidFill>
                  <a:srgbClr val="000000"/>
                </a:solidFill>
              </a:defRPr>
            </a:pPr>
            <a:r>
              <a:rPr sz="3564">
                <a:solidFill>
                  <a:srgbClr val="FFFFFF"/>
                </a:solidFill>
              </a:rPr>
              <a:t>«comunione spirituale e materiale tra i coniugi» : tratto qualificante della disciplina del matrimonio civile</a:t>
            </a:r>
            <a:endParaRPr sz="3564">
              <a:solidFill>
                <a:srgbClr val="FFFFFF"/>
              </a:solidFill>
            </a:endParaRPr>
          </a:p>
          <a:p>
            <a:pPr lvl="0" marL="565784" indent="-565784" defTabSz="452627">
              <a:spcBef>
                <a:spcPts val="3500"/>
              </a:spcBef>
              <a:buSzPct val="100000"/>
              <a:buChar char="-"/>
              <a:defRPr sz="1800">
                <a:solidFill>
                  <a:srgbClr val="000000"/>
                </a:solidFill>
              </a:defRPr>
            </a:pPr>
            <a:r>
              <a:rPr sz="3564">
                <a:solidFill>
                  <a:srgbClr val="FFFFFF"/>
                </a:solidFill>
              </a:rPr>
              <a:t> la presenza «sana» l’eventuale vizio del consenso (≠ m. canonico) e da determinare </a:t>
            </a:r>
            <a:endParaRPr sz="3564">
              <a:solidFill>
                <a:srgbClr val="FFFFFF"/>
              </a:solidFill>
            </a:endParaRPr>
          </a:p>
          <a:p>
            <a:pPr lvl="0" marL="565784" indent="-565784" defTabSz="452627">
              <a:spcBef>
                <a:spcPts val="3500"/>
              </a:spcBef>
              <a:buSzPct val="100000"/>
              <a:buChar char="-"/>
              <a:defRPr sz="1800">
                <a:solidFill>
                  <a:srgbClr val="000000"/>
                </a:solidFill>
              </a:defRPr>
            </a:pPr>
            <a:r>
              <a:rPr sz="3564">
                <a:solidFill>
                  <a:srgbClr val="FFFFFF"/>
                </a:solidFill>
              </a:rPr>
              <a:t>l’assenza può determinare la cessazione del rapporto nascente dall’atto </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p:nvPr>
        </p:nvSpPr>
        <p:spPr>
          <a:xfrm>
            <a:off x="319221" y="203200"/>
            <a:ext cx="12366358" cy="1252732"/>
          </a:xfrm>
          <a:prstGeom prst="rect">
            <a:avLst/>
          </a:prstGeom>
        </p:spPr>
        <p:txBody>
          <a:bodyPr/>
          <a:lstStyle>
            <a:lvl1pPr defTabSz="452627">
              <a:defRPr sz="7128"/>
            </a:lvl1pPr>
          </a:lstStyle>
          <a:p>
            <a:pPr lvl="0">
              <a:defRPr sz="1800">
                <a:solidFill>
                  <a:srgbClr val="000000"/>
                </a:solidFill>
              </a:defRPr>
            </a:pPr>
            <a:r>
              <a:rPr sz="7128">
                <a:solidFill>
                  <a:srgbClr val="FFFFFF"/>
                </a:solidFill>
              </a:rPr>
              <a:t>Libertà matrimoniale</a:t>
            </a:r>
          </a:p>
        </p:txBody>
      </p:sp>
      <p:sp>
        <p:nvSpPr>
          <p:cNvPr id="122" name="Shape 122"/>
          <p:cNvSpPr/>
          <p:nvPr>
            <p:ph type="body" idx="1"/>
          </p:nvPr>
        </p:nvSpPr>
        <p:spPr>
          <a:xfrm>
            <a:off x="384990" y="1708137"/>
            <a:ext cx="12234819" cy="7861326"/>
          </a:xfrm>
          <a:prstGeom prst="rect">
            <a:avLst/>
          </a:prstGeom>
        </p:spPr>
        <p:txBody>
          <a:bodyPr/>
          <a:lstStyle/>
          <a:p>
            <a:pPr lvl="0" marL="228600" indent="-228600" defTabSz="182880">
              <a:spcBef>
                <a:spcPts val="1400"/>
              </a:spcBef>
              <a:buBlip>
                <a:blip r:embed="rId2"/>
              </a:buBlip>
              <a:defRPr sz="1800">
                <a:solidFill>
                  <a:srgbClr val="000000"/>
                </a:solidFill>
              </a:defRPr>
            </a:pPr>
            <a:r>
              <a:rPr sz="1440">
                <a:solidFill>
                  <a:srgbClr val="FFFFFF"/>
                </a:solidFill>
              </a:rPr>
              <a:t>art. 84: piena capacità di agire, fatta salva la possibilità di abbassare il limite a sedici anni, in casi eccezionali, sulla base dell'accertamento della maturità fisica e psichica dell’interessato</a:t>
            </a:r>
            <a:endParaRPr sz="1440">
              <a:solidFill>
                <a:srgbClr val="FFFFFF"/>
              </a:solidFill>
            </a:endParaRPr>
          </a:p>
          <a:p>
            <a:pPr lvl="0" marL="228600" indent="-228600" defTabSz="182880">
              <a:spcBef>
                <a:spcPts val="1400"/>
              </a:spcBef>
              <a:buBlip>
                <a:blip r:embed="rId2"/>
              </a:buBlip>
              <a:defRPr sz="1800">
                <a:solidFill>
                  <a:srgbClr val="000000"/>
                </a:solidFill>
              </a:defRPr>
            </a:pPr>
            <a:r>
              <a:rPr sz="1440">
                <a:solidFill>
                  <a:srgbClr val="FFFFFF"/>
                </a:solidFill>
              </a:rPr>
              <a:t>artt. 636 e 634: la condizione testamentaria impeditiva delle nozze è illecita e si considera come non apposta</a:t>
            </a:r>
            <a:endParaRPr sz="1440">
              <a:solidFill>
                <a:srgbClr val="FFFFFF"/>
              </a:solidFill>
            </a:endParaRPr>
          </a:p>
          <a:p>
            <a:pPr lvl="2" marL="685800" indent="-228600" defTabSz="182880">
              <a:spcBef>
                <a:spcPts val="1400"/>
              </a:spcBef>
              <a:buBlip>
                <a:blip r:embed="rId2"/>
              </a:buBlip>
              <a:defRPr sz="1800">
                <a:solidFill>
                  <a:srgbClr val="000000"/>
                </a:solidFill>
              </a:defRPr>
            </a:pPr>
            <a:r>
              <a:rPr sz="1440">
                <a:solidFill>
                  <a:srgbClr val="FFFFFF"/>
                </a:solidFill>
              </a:rPr>
              <a:t>Nel silenzio della legge, anche la condizione «impositiva» è nulla e tamquam non esset; se unico motivo determinante la nullità si comunica all’intero atto  (Cass. n. 8941/2009)</a:t>
            </a:r>
            <a:endParaRPr sz="1440">
              <a:solidFill>
                <a:srgbClr val="FFFFFF"/>
              </a:solidFill>
            </a:endParaRPr>
          </a:p>
          <a:p>
            <a:pPr lvl="0" marL="228600" indent="-228600" defTabSz="182880">
              <a:spcBef>
                <a:spcPts val="1400"/>
              </a:spcBef>
              <a:buBlip>
                <a:blip r:embed="rId2"/>
              </a:buBlip>
              <a:defRPr sz="1800">
                <a:solidFill>
                  <a:srgbClr val="000000"/>
                </a:solidFill>
              </a:defRPr>
            </a:pPr>
            <a:r>
              <a:rPr sz="1440">
                <a:solidFill>
                  <a:srgbClr val="FFFFFF"/>
                </a:solidFill>
              </a:rPr>
              <a:t>illiceità del contratto di mediazione matrimoniale (prossenetico) : 2035 c.c.</a:t>
            </a:r>
            <a:endParaRPr sz="1440">
              <a:solidFill>
                <a:srgbClr val="FFFFFF"/>
              </a:solidFill>
            </a:endParaRPr>
          </a:p>
          <a:p>
            <a:pPr lvl="0" marL="228600" indent="-228600" defTabSz="182880">
              <a:spcBef>
                <a:spcPts val="1400"/>
              </a:spcBef>
              <a:buBlip>
                <a:blip r:embed="rId2"/>
              </a:buBlip>
              <a:defRPr sz="1800">
                <a:solidFill>
                  <a:srgbClr val="000000"/>
                </a:solidFill>
              </a:defRPr>
            </a:pPr>
            <a:r>
              <a:rPr sz="1440">
                <a:solidFill>
                  <a:srgbClr val="FFFFFF"/>
                </a:solidFill>
              </a:rPr>
              <a:t>artt. 79-81 c.c.: la promessa di matrimonio non vincola</a:t>
            </a:r>
            <a:endParaRPr sz="1440">
              <a:solidFill>
                <a:srgbClr val="FFFFFF"/>
              </a:solidFill>
            </a:endParaRPr>
          </a:p>
          <a:p>
            <a:pPr lvl="1" marL="457200" indent="-228600" defTabSz="182880">
              <a:spcBef>
                <a:spcPts val="1400"/>
              </a:spcBef>
              <a:buBlip>
                <a:blip r:embed="rId2"/>
              </a:buBlip>
              <a:defRPr sz="1800">
                <a:solidFill>
                  <a:srgbClr val="000000"/>
                </a:solidFill>
              </a:defRPr>
            </a:pPr>
            <a:r>
              <a:rPr sz="1440">
                <a:solidFill>
                  <a:srgbClr val="FFFFFF"/>
                </a:solidFill>
              </a:rPr>
              <a:t>art. 80: restituzione dei doni (art. 770, secondo comma: liberalità d’uso: non è necessaria la forma scritta) </a:t>
            </a:r>
            <a:endParaRPr sz="1440">
              <a:solidFill>
                <a:srgbClr val="FFFFFF"/>
              </a:solidFill>
            </a:endParaRPr>
          </a:p>
          <a:p>
            <a:pPr lvl="0" marL="0" indent="0" defTabSz="182880">
              <a:spcBef>
                <a:spcPts val="0"/>
              </a:spcBef>
              <a:buSzTx/>
              <a:buNone/>
              <a:tabLst>
                <a:tab pos="139700" algn="l"/>
                <a:tab pos="279400" algn="l"/>
                <a:tab pos="419100" algn="l"/>
                <a:tab pos="558800" algn="l"/>
                <a:tab pos="711200" algn="l"/>
                <a:tab pos="850900" algn="l"/>
                <a:tab pos="990600" algn="l"/>
                <a:tab pos="1130300" algn="l"/>
                <a:tab pos="1270000" algn="l"/>
                <a:tab pos="1422400" algn="l"/>
                <a:tab pos="1562100" algn="l"/>
                <a:tab pos="1701800" algn="l"/>
              </a:tabLst>
              <a:defRPr sz="1800">
                <a:solidFill>
                  <a:srgbClr val="000000"/>
                </a:solidFill>
              </a:defRPr>
            </a:pPr>
            <a:r>
              <a:rPr sz="480">
                <a:latin typeface="HanziPen TC Bold"/>
                <a:ea typeface="HanziPen TC Bold"/>
                <a:cs typeface="HanziPen TC Bold"/>
                <a:sym typeface="HanziPen TC Bold"/>
              </a:rPr>
              <a:t>≠</a:t>
            </a:r>
            <a:endParaRPr sz="480">
              <a:latin typeface="HanziPen TC Bold"/>
              <a:ea typeface="HanziPen TC Bold"/>
              <a:cs typeface="HanziPen TC Bold"/>
              <a:sym typeface="HanziPen TC Bold"/>
            </a:endParaRPr>
          </a:p>
          <a:p>
            <a:pPr lvl="2" marL="685800" indent="-228600" defTabSz="182880">
              <a:spcBef>
                <a:spcPts val="1400"/>
              </a:spcBef>
              <a:buBlip>
                <a:blip r:embed="rId2"/>
              </a:buBlip>
              <a:defRPr sz="1800">
                <a:solidFill>
                  <a:srgbClr val="000000"/>
                </a:solidFill>
              </a:defRPr>
            </a:pPr>
            <a:r>
              <a:rPr sz="1440">
                <a:solidFill>
                  <a:srgbClr val="FFFFFF"/>
                </a:solidFill>
              </a:rPr>
              <a:t> ≠ donazioni obnuziali: atti negoziali sospensivamente condizionati alla celebrazione</a:t>
            </a:r>
            <a:endParaRPr sz="1440">
              <a:solidFill>
                <a:srgbClr val="FFFFFF"/>
              </a:solidFill>
            </a:endParaRPr>
          </a:p>
          <a:p>
            <a:pPr lvl="1" marL="457200" indent="-228600" defTabSz="182880">
              <a:spcBef>
                <a:spcPts val="1400"/>
              </a:spcBef>
              <a:buBlip>
                <a:blip r:embed="rId2"/>
              </a:buBlip>
              <a:defRPr sz="1800">
                <a:solidFill>
                  <a:srgbClr val="000000"/>
                </a:solidFill>
              </a:defRPr>
            </a:pPr>
            <a:r>
              <a:rPr sz="1440">
                <a:solidFill>
                  <a:srgbClr val="FFFFFF"/>
                </a:solidFill>
              </a:rPr>
              <a:t>art. 81: risarcimento del danno per rottura della promessa solenne, se il promittente rifiuta di adempiere senza giusto motivo o se offre un giusto motivo al recesso dell’altro</a:t>
            </a:r>
            <a:endParaRPr sz="1440">
              <a:solidFill>
                <a:srgbClr val="FFFFFF"/>
              </a:solidFill>
            </a:endParaRPr>
          </a:p>
          <a:p>
            <a:pPr lvl="2" marL="685800" indent="-228600" defTabSz="182880">
              <a:spcBef>
                <a:spcPts val="1400"/>
              </a:spcBef>
              <a:buBlip>
                <a:blip r:embed="rId2"/>
              </a:buBlip>
              <a:defRPr sz="1800">
                <a:solidFill>
                  <a:srgbClr val="000000"/>
                </a:solidFill>
              </a:defRPr>
            </a:pPr>
            <a:r>
              <a:rPr sz="1440">
                <a:solidFill>
                  <a:srgbClr val="FFFFFF"/>
                </a:solidFill>
              </a:rPr>
              <a:t>atto bilaterale espresso (atto pubblico o scrittura privata) o tacito (richiesta di pubblicazioni)  ♣	 effettuato da due soggetti maggiori d'età o da minori ammessi al matrimonio</a:t>
            </a:r>
            <a:endParaRPr sz="1440">
              <a:solidFill>
                <a:srgbClr val="FFFFFF"/>
              </a:solidFill>
            </a:endParaRPr>
          </a:p>
          <a:p>
            <a:pPr lvl="2" marL="685800" indent="-228600" defTabSz="182880">
              <a:spcBef>
                <a:spcPts val="1400"/>
              </a:spcBef>
              <a:buBlip>
                <a:blip r:embed="rId2"/>
              </a:buBlip>
              <a:defRPr sz="1800">
                <a:solidFill>
                  <a:srgbClr val="000000"/>
                </a:solidFill>
              </a:defRPr>
            </a:pPr>
            <a:r>
              <a:rPr sz="1440">
                <a:solidFill>
                  <a:srgbClr val="FFFFFF"/>
                </a:solidFill>
              </a:rPr>
              <a:t>il risarcimento del danno (indennizzo) in misura pari alle spese e alle obbligazioni contratte a causa della promessa </a:t>
            </a:r>
            <a:endParaRPr sz="1440">
              <a:solidFill>
                <a:srgbClr val="FFFFFF"/>
              </a:solidFill>
            </a:endParaRPr>
          </a:p>
          <a:p>
            <a:pPr lvl="3" marL="914400" indent="-228600" defTabSz="182880">
              <a:spcBef>
                <a:spcPts val="1400"/>
              </a:spcBef>
              <a:buBlip>
                <a:blip r:embed="rId2"/>
              </a:buBlip>
              <a:defRPr sz="1800">
                <a:solidFill>
                  <a:srgbClr val="000000"/>
                </a:solidFill>
              </a:defRPr>
            </a:pPr>
            <a:r>
              <a:rPr sz="1440">
                <a:solidFill>
                  <a:srgbClr val="FFFFFF"/>
                </a:solidFill>
              </a:rPr>
              <a:t>spese e debiti sono risarcibili nella misura in cui rispondono alla condizione economica e sociale delle parti (: disincentivo a ritorsioni)	</a:t>
            </a:r>
            <a:endParaRPr sz="1440">
              <a:solidFill>
                <a:srgbClr val="FFFFFF"/>
              </a:solidFill>
            </a:endParaRPr>
          </a:p>
          <a:p>
            <a:pPr lvl="2" marL="685800" indent="-228600" defTabSz="182880">
              <a:spcBef>
                <a:spcPts val="1400"/>
              </a:spcBef>
              <a:buBlip>
                <a:blip r:embed="rId2"/>
              </a:buBlip>
              <a:defRPr sz="1800">
                <a:solidFill>
                  <a:srgbClr val="000000"/>
                </a:solidFill>
              </a:defRPr>
            </a:pPr>
            <a:r>
              <a:rPr sz="1440">
                <a:solidFill>
                  <a:srgbClr val="FFFFFF"/>
                </a:solidFill>
              </a:rPr>
              <a:t>l’azione deve essere proposta entro un anno dal giorno del rifiuto di celebrare il matrimonio. 		</a:t>
            </a:r>
            <a:endParaRPr sz="1440">
              <a:solidFill>
                <a:srgbClr val="FFFFFF"/>
              </a:solidFill>
            </a:endParaRP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title"/>
          </p:nvPr>
        </p:nvSpPr>
        <p:spPr>
          <a:xfrm>
            <a:off x="347796" y="203200"/>
            <a:ext cx="12309208" cy="1257914"/>
          </a:xfrm>
          <a:prstGeom prst="rect">
            <a:avLst/>
          </a:prstGeom>
        </p:spPr>
        <p:txBody>
          <a:bodyPr/>
          <a:lstStyle>
            <a:lvl1pPr defTabSz="365760">
              <a:defRPr sz="5760"/>
            </a:lvl1pPr>
          </a:lstStyle>
          <a:p>
            <a:pPr lvl="0">
              <a:defRPr sz="1800">
                <a:solidFill>
                  <a:srgbClr val="000000"/>
                </a:solidFill>
              </a:defRPr>
            </a:pPr>
            <a:r>
              <a:rPr sz="5760">
                <a:solidFill>
                  <a:srgbClr val="FFFFFF"/>
                </a:solidFill>
              </a:rPr>
              <a:t>Pubblicazioni di matrimonio</a:t>
            </a:r>
          </a:p>
        </p:txBody>
      </p:sp>
      <p:sp>
        <p:nvSpPr>
          <p:cNvPr id="125" name="Shape 125"/>
          <p:cNvSpPr/>
          <p:nvPr>
            <p:ph type="body" idx="1"/>
          </p:nvPr>
        </p:nvSpPr>
        <p:spPr>
          <a:xfrm>
            <a:off x="502112" y="1661863"/>
            <a:ext cx="12000576" cy="7648782"/>
          </a:xfrm>
          <a:prstGeom prst="rect">
            <a:avLst/>
          </a:prstGeom>
        </p:spPr>
        <p:txBody>
          <a:bodyPr/>
          <a:lstStyle/>
          <a:p>
            <a:pPr lvl="0" marL="280035" indent="-280035" defTabSz="224027">
              <a:spcBef>
                <a:spcPts val="1700"/>
              </a:spcBef>
              <a:buBlip>
                <a:blip r:embed="rId2"/>
              </a:buBlip>
              <a:defRPr sz="1800">
                <a:solidFill>
                  <a:srgbClr val="000000"/>
                </a:solidFill>
              </a:defRPr>
            </a:pPr>
            <a:r>
              <a:rPr sz="1764">
                <a:solidFill>
                  <a:srgbClr val="FFFFFF"/>
                </a:solidFill>
              </a:rPr>
              <a:t>formalità preliminare che si adempie mediante affissione alla porta della casa comunale fatta all'ufficiale dello stato civile dagli sposi (o da un soggetto incaricato) per un tempo di almeno otto giorni comprendenti due successive domeniche (artt. 93 - 96)</a:t>
            </a:r>
            <a:endParaRPr sz="1764">
              <a:solidFill>
                <a:srgbClr val="FFFFFF"/>
              </a:solidFill>
            </a:endParaRPr>
          </a:p>
          <a:p>
            <a:pPr lvl="2" marL="0" indent="224027" defTabSz="224027">
              <a:spcBef>
                <a:spcPts val="1700"/>
              </a:spcBef>
              <a:buSzTx/>
              <a:buNone/>
              <a:defRPr sz="1800">
                <a:solidFill>
                  <a:srgbClr val="000000"/>
                </a:solidFill>
              </a:defRPr>
            </a:pPr>
            <a:r>
              <a:rPr sz="1764">
                <a:solidFill>
                  <a:srgbClr val="FFFFFF"/>
                </a:solidFill>
              </a:rPr>
              <a:t>o	≠ riduzione del termine/omissione autorizzata dal tribunale o di esonero per imminente pericolo di vita di uno degli sposi (100-101)</a:t>
            </a:r>
            <a:endParaRPr sz="1764">
              <a:solidFill>
                <a:srgbClr val="FFFFFF"/>
              </a:solidFill>
            </a:endParaRPr>
          </a:p>
          <a:p>
            <a:pPr lvl="0" marL="280035" indent="-280035" defTabSz="224027">
              <a:spcBef>
                <a:spcPts val="1700"/>
              </a:spcBef>
              <a:buBlip>
                <a:blip r:embed="rId2"/>
              </a:buBlip>
              <a:defRPr sz="1800">
                <a:solidFill>
                  <a:srgbClr val="000000"/>
                </a:solidFill>
              </a:defRPr>
            </a:pPr>
            <a:r>
              <a:rPr sz="1764">
                <a:solidFill>
                  <a:srgbClr val="FFFFFF"/>
                </a:solidFill>
              </a:rPr>
              <a:t>ratio: consentire ai soggetti legittimati di fare </a:t>
            </a:r>
            <a:r>
              <a:rPr sz="1764" u="sng">
                <a:solidFill>
                  <a:srgbClr val="FFFFFF"/>
                </a:solidFill>
              </a:rPr>
              <a:t>OPPOSIZIONE</a:t>
            </a:r>
            <a:r>
              <a:rPr sz="1764">
                <a:solidFill>
                  <a:srgbClr val="FFFFFF"/>
                </a:solidFill>
              </a:rPr>
              <a:t> al matrimonio (art. 102 ss.), fondata sull’esistenza di un impedimento (sl.#35 e s.)</a:t>
            </a:r>
            <a:endParaRPr sz="1764">
              <a:solidFill>
                <a:srgbClr val="FFFFFF"/>
              </a:solidFill>
            </a:endParaRPr>
          </a:p>
          <a:p>
            <a:pPr lvl="0" marL="280035" indent="-280035" defTabSz="224027">
              <a:spcBef>
                <a:spcPts val="1700"/>
              </a:spcBef>
              <a:buBlip>
                <a:blip r:embed="rId2"/>
              </a:buBlip>
              <a:defRPr sz="1800">
                <a:solidFill>
                  <a:srgbClr val="000000"/>
                </a:solidFill>
              </a:defRPr>
            </a:pPr>
            <a:endParaRPr sz="1764">
              <a:solidFill>
                <a:srgbClr val="FFFFFF"/>
              </a:solidFill>
            </a:endParaRPr>
          </a:p>
          <a:p>
            <a:pPr lvl="7" marL="2240280" indent="-280035" defTabSz="224027">
              <a:spcBef>
                <a:spcPts val="1700"/>
              </a:spcBef>
              <a:buBlip>
                <a:blip r:embed="rId2"/>
              </a:buBlip>
              <a:defRPr sz="1800">
                <a:solidFill>
                  <a:srgbClr val="000000"/>
                </a:solidFill>
              </a:defRPr>
            </a:pPr>
            <a:r>
              <a:rPr sz="1764">
                <a:solidFill>
                  <a:srgbClr val="FFFFFF"/>
                </a:solidFill>
              </a:rPr>
              <a:t>sospensione della celebrazione fino al passqggio in giudicato della 	sentenza di rigetto (art. 104)</a:t>
            </a:r>
            <a:endParaRPr sz="1764">
              <a:solidFill>
                <a:srgbClr val="FFFFFF"/>
              </a:solidFill>
            </a:endParaRPr>
          </a:p>
          <a:p>
            <a:pPr lvl="0" marL="280035" indent="-280035" defTabSz="224027">
              <a:spcBef>
                <a:spcPts val="1700"/>
              </a:spcBef>
              <a:buBlip>
                <a:blip r:embed="rId2"/>
              </a:buBlip>
              <a:defRPr sz="1800">
                <a:solidFill>
                  <a:srgbClr val="000000"/>
                </a:solidFill>
              </a:defRPr>
            </a:pPr>
            <a:r>
              <a:rPr sz="1764">
                <a:solidFill>
                  <a:srgbClr val="FFFFFF"/>
                </a:solidFill>
              </a:rPr>
              <a:t>matrimonio contratto dal minore: la richiesta deve essere accompagnata dalla dichiarazione di coloro che esercitano la responsabilità genitoriale: mancanza di impedimenti (art. 97)  </a:t>
            </a:r>
            <a:endParaRPr sz="1764">
              <a:solidFill>
                <a:srgbClr val="FFFFFF"/>
              </a:solidFill>
            </a:endParaRPr>
          </a:p>
          <a:p>
            <a:pPr lvl="0" marL="280035" indent="-280035" defTabSz="224027">
              <a:spcBef>
                <a:spcPts val="1700"/>
              </a:spcBef>
              <a:buBlip>
                <a:blip r:embed="rId2"/>
              </a:buBlip>
              <a:defRPr sz="1800">
                <a:solidFill>
                  <a:srgbClr val="000000"/>
                </a:solidFill>
              </a:defRPr>
            </a:pPr>
            <a:r>
              <a:rPr sz="1764">
                <a:solidFill>
                  <a:srgbClr val="FFFFFF"/>
                </a:solidFill>
              </a:rPr>
              <a:t>compiuta la formalità, è possibile celebrare il matrimonio dal quarto al cento-ottantesimo giorno successivo (art. 99)</a:t>
            </a:r>
            <a:endParaRPr sz="1764">
              <a:solidFill>
                <a:srgbClr val="FFFFFF"/>
              </a:solidFill>
            </a:endParaRPr>
          </a:p>
          <a:p>
            <a:pPr lvl="0" marL="280035" indent="-280035" defTabSz="224027">
              <a:spcBef>
                <a:spcPts val="1700"/>
              </a:spcBef>
              <a:buBlip>
                <a:blip r:embed="rId2"/>
              </a:buBlip>
              <a:defRPr sz="1800">
                <a:solidFill>
                  <a:srgbClr val="000000"/>
                </a:solidFill>
              </a:defRPr>
            </a:pPr>
            <a:r>
              <a:rPr sz="1764">
                <a:solidFill>
                  <a:srgbClr val="FFFFFF"/>
                </a:solidFill>
              </a:rPr>
              <a:t>matrimonio canonico e m. celebrato dal ministro di un culto diverso dalla religione cattolica: l'ufficiale di stato civile rilascia un nulla osta</a:t>
            </a:r>
          </a:p>
        </p:txBody>
      </p:sp>
      <p:pic>
        <p:nvPicPr>
          <p:cNvPr id="126" name=""/>
          <p:cNvPicPr/>
          <p:nvPr/>
        </p:nvPicPr>
        <p:blipFill>
          <a:blip r:embed="rId3">
            <a:extLst/>
          </a:blip>
          <a:stretch>
            <a:fillRect/>
          </a:stretch>
        </p:blipFill>
        <p:spPr>
          <a:xfrm rot="5400000">
            <a:off x="6989954" y="5019092"/>
            <a:ext cx="679686" cy="405070"/>
          </a:xfrm>
          <a:prstGeom prst="rect">
            <a:avLst/>
          </a:prstGeom>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p:nvPr>
        </p:nvSpPr>
        <p:spPr>
          <a:xfrm>
            <a:off x="184399" y="203200"/>
            <a:ext cx="12636002" cy="1857223"/>
          </a:xfrm>
          <a:prstGeom prst="rect">
            <a:avLst/>
          </a:prstGeom>
        </p:spPr>
        <p:txBody>
          <a:bodyPr/>
          <a:lstStyle/>
          <a:p>
            <a:pPr lvl="0" defTabSz="342900">
              <a:defRPr sz="1800">
                <a:solidFill>
                  <a:srgbClr val="000000"/>
                </a:solidFill>
              </a:defRPr>
            </a:pPr>
            <a:r>
              <a:rPr sz="5400">
                <a:solidFill>
                  <a:srgbClr val="FFFFFF"/>
                </a:solidFill>
              </a:rPr>
              <a:t>In particolare: </a:t>
            </a:r>
            <a:endParaRPr sz="5400">
              <a:solidFill>
                <a:srgbClr val="FFFFFF"/>
              </a:solidFill>
            </a:endParaRPr>
          </a:p>
          <a:p>
            <a:pPr lvl="0" defTabSz="342900">
              <a:defRPr sz="1800">
                <a:solidFill>
                  <a:srgbClr val="000000"/>
                </a:solidFill>
              </a:defRPr>
            </a:pPr>
            <a:r>
              <a:rPr sz="5400">
                <a:solidFill>
                  <a:srgbClr val="FFFFFF"/>
                </a:solidFill>
              </a:rPr>
              <a:t>il matrimonio civile.</a:t>
            </a:r>
          </a:p>
        </p:txBody>
      </p:sp>
      <p:sp>
        <p:nvSpPr>
          <p:cNvPr id="130" name="Shape 130"/>
          <p:cNvSpPr/>
          <p:nvPr>
            <p:ph type="body" idx="1"/>
          </p:nvPr>
        </p:nvSpPr>
        <p:spPr>
          <a:xfrm>
            <a:off x="482002" y="2342896"/>
            <a:ext cx="12040795" cy="6922551"/>
          </a:xfrm>
          <a:prstGeom prst="rect">
            <a:avLst/>
          </a:prstGeom>
        </p:spPr>
        <p:txBody>
          <a:bodyPr/>
          <a:lstStyle>
            <a:lvl1pPr marL="365759" indent="-365759" defTabSz="292607">
              <a:spcBef>
                <a:spcPts val="2300"/>
              </a:spcBef>
              <a:buBlip>
                <a:blip r:embed="rId2"/>
              </a:buBlip>
              <a:defRPr sz="2304"/>
            </a:lvl1pPr>
            <a:lvl2pPr marL="731519" indent="-365759" defTabSz="292607">
              <a:spcBef>
                <a:spcPts val="2300"/>
              </a:spcBef>
              <a:buBlip>
                <a:blip r:embed="rId2"/>
              </a:buBlip>
              <a:defRPr sz="2304"/>
            </a:lvl2pPr>
            <a:lvl3pPr marL="1097280" indent="-365759" defTabSz="292607">
              <a:spcBef>
                <a:spcPts val="2300"/>
              </a:spcBef>
              <a:buBlip>
                <a:blip r:embed="rId2"/>
              </a:buBlip>
              <a:defRPr sz="2304"/>
            </a:lvl3pPr>
            <a:lvl4pPr marL="1463039" indent="-365759" defTabSz="292607">
              <a:spcBef>
                <a:spcPts val="2300"/>
              </a:spcBef>
              <a:buBlip>
                <a:blip r:embed="rId2"/>
              </a:buBlip>
              <a:defRPr sz="2304"/>
            </a:lvl4pPr>
          </a:lstStyle>
          <a:p>
            <a:pPr lvl="0">
              <a:defRPr sz="1800">
                <a:solidFill>
                  <a:srgbClr val="000000"/>
                </a:solidFill>
              </a:defRPr>
            </a:pPr>
            <a:r>
              <a:rPr sz="2304">
                <a:solidFill>
                  <a:srgbClr val="FFFFFF"/>
                </a:solidFill>
              </a:rPr>
              <a:t>Il regime del m. civile è integralmente regolato dalle leggi dello stato e soggetto alla giurisdizione dei tribunali statali. </a:t>
            </a:r>
            <a:endParaRPr sz="2304">
              <a:solidFill>
                <a:srgbClr val="FFFFFF"/>
              </a:solidFill>
            </a:endParaRPr>
          </a:p>
          <a:p>
            <a:pPr lvl="1">
              <a:defRPr sz="1800">
                <a:solidFill>
                  <a:srgbClr val="000000"/>
                </a:solidFill>
              </a:defRPr>
            </a:pPr>
            <a:r>
              <a:rPr sz="2304">
                <a:solidFill>
                  <a:srgbClr val="FFFFFF"/>
                </a:solidFill>
              </a:rPr>
              <a:t>Al matrimonio civile sono pure riconducibili le forme (dette «speciali») di matrimonio celebrato davanti ai ministri di un culto diverso dalla religione cattolica (L. 24 Giugno 1929, n. 1159): gli effetti dell’atto trascritto nell’archivio dello stato civile discendono interamente dalle norme del Codice civile.</a:t>
            </a:r>
            <a:endParaRPr sz="2304">
              <a:solidFill>
                <a:srgbClr val="FFFFFF"/>
              </a:solidFill>
            </a:endParaRPr>
          </a:p>
          <a:p>
            <a:pPr lvl="2">
              <a:defRPr sz="1800">
                <a:solidFill>
                  <a:srgbClr val="000000"/>
                </a:solidFill>
              </a:defRPr>
            </a:pPr>
            <a:r>
              <a:rPr sz="2304">
                <a:solidFill>
                  <a:srgbClr val="FFFFFF"/>
                </a:solidFill>
              </a:rPr>
              <a:t>Il matrimonio può essere celebrato soltanto da un ministro del culto che sia cittadino italiano e abbia ricevuto l'approvazione governativa. </a:t>
            </a:r>
            <a:endParaRPr sz="2304">
              <a:solidFill>
                <a:srgbClr val="FFFFFF"/>
              </a:solidFill>
            </a:endParaRPr>
          </a:p>
          <a:p>
            <a:pPr lvl="3">
              <a:defRPr sz="1800">
                <a:solidFill>
                  <a:srgbClr val="000000"/>
                </a:solidFill>
              </a:defRPr>
            </a:pPr>
            <a:r>
              <a:rPr sz="2304">
                <a:solidFill>
                  <a:srgbClr val="FFFFFF"/>
                </a:solidFill>
              </a:rPr>
              <a:t>il requisito dell’approvazione è eliminato nelle intese concluse dallo Stato Italiano con numerose confessioni (art. 8 Cost.). </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p:nvPr>
        </p:nvSpPr>
        <p:spPr>
          <a:xfrm>
            <a:off x="453529" y="203200"/>
            <a:ext cx="12097742" cy="1429827"/>
          </a:xfrm>
          <a:prstGeom prst="rect">
            <a:avLst/>
          </a:prstGeom>
        </p:spPr>
        <p:txBody>
          <a:bodyPr/>
          <a:lstStyle/>
          <a:p>
            <a:pPr lvl="0">
              <a:defRPr sz="1800">
                <a:solidFill>
                  <a:srgbClr val="000000"/>
                </a:solidFill>
              </a:defRPr>
            </a:pPr>
            <a:r>
              <a:rPr sz="7200">
                <a:solidFill>
                  <a:srgbClr val="FFFFFF"/>
                </a:solidFill>
              </a:rPr>
              <a:t>L’atto di matrimonio</a:t>
            </a:r>
          </a:p>
        </p:txBody>
      </p:sp>
      <p:sp>
        <p:nvSpPr>
          <p:cNvPr id="133" name="Shape 133"/>
          <p:cNvSpPr/>
          <p:nvPr>
            <p:ph type="body" idx="1"/>
          </p:nvPr>
        </p:nvSpPr>
        <p:spPr>
          <a:xfrm>
            <a:off x="439267" y="1837828"/>
            <a:ext cx="12272579" cy="7759030"/>
          </a:xfrm>
          <a:prstGeom prst="rect">
            <a:avLst/>
          </a:prstGeom>
        </p:spPr>
        <p:txBody>
          <a:bodyPr/>
          <a:lstStyle/>
          <a:p>
            <a:pPr lvl="0" marL="262890" indent="-262890" defTabSz="210311">
              <a:spcBef>
                <a:spcPts val="1600"/>
              </a:spcBef>
              <a:buBlip>
                <a:blip r:embed="rId2"/>
              </a:buBlip>
              <a:defRPr sz="1800">
                <a:solidFill>
                  <a:srgbClr val="000000"/>
                </a:solidFill>
              </a:defRPr>
            </a:pPr>
            <a:r>
              <a:rPr sz="1656">
                <a:solidFill>
                  <a:srgbClr val="FFFFFF"/>
                </a:solidFill>
              </a:rPr>
              <a:t>negozio giuridico bilaterale (dichiarazione con la quale gli sposi manifestano la volontà di prendersi «rispettivamente in marito e in moglie»: artt. 107 e 108), ma l’autonomia negoziale ha un margine di azione limitato in questo campo.</a:t>
            </a:r>
            <a:endParaRPr sz="1656">
              <a:solidFill>
                <a:srgbClr val="FFFFFF"/>
              </a:solidFill>
            </a:endParaRPr>
          </a:p>
          <a:p>
            <a:pPr lvl="2" marL="0" indent="210311" defTabSz="210311">
              <a:spcBef>
                <a:spcPts val="1600"/>
              </a:spcBef>
              <a:buSzTx/>
              <a:buNone/>
              <a:defRPr sz="1800">
                <a:solidFill>
                  <a:srgbClr val="000000"/>
                </a:solidFill>
              </a:defRPr>
            </a:pPr>
            <a:r>
              <a:rPr sz="1656">
                <a:solidFill>
                  <a:srgbClr val="FFFFFF"/>
                </a:solidFill>
              </a:rPr>
              <a:t>•	la manifestazione di volontà delle parti è elemento necessario, non sufficiente: la celebrazione richiede la partecipazione dell'ufficiale dello stato civile, il quale o la quale dà lettura agli sposi degli artt. 143, 144 e 147 c.c. (diritti e i doveri che derivano dal matrimonio) e li dichiara uniti in matrimonio</a:t>
            </a:r>
            <a:endParaRPr sz="1656">
              <a:solidFill>
                <a:srgbClr val="FFFFFF"/>
              </a:solidFill>
            </a:endParaRPr>
          </a:p>
          <a:p>
            <a:pPr lvl="6" marL="0" indent="630936" defTabSz="210311">
              <a:spcBef>
                <a:spcPts val="1600"/>
              </a:spcBef>
              <a:buSzTx/>
              <a:buNone/>
              <a:defRPr sz="1800">
                <a:solidFill>
                  <a:srgbClr val="000000"/>
                </a:solidFill>
              </a:defRPr>
            </a:pPr>
            <a:r>
              <a:rPr sz="1656">
                <a:solidFill>
                  <a:srgbClr val="FFFFFF"/>
                </a:solidFill>
              </a:rPr>
              <a:t>o	 atto a struttura complessa</a:t>
            </a:r>
            <a:endParaRPr sz="1656">
              <a:solidFill>
                <a:srgbClr val="FFFFFF"/>
              </a:solidFill>
            </a:endParaRPr>
          </a:p>
          <a:p>
            <a:pPr lvl="0" marL="262890" indent="-262890" defTabSz="210311">
              <a:spcBef>
                <a:spcPts val="1600"/>
              </a:spcBef>
              <a:buBlip>
                <a:blip r:embed="rId2"/>
              </a:buBlip>
              <a:defRPr sz="1800">
                <a:solidFill>
                  <a:srgbClr val="000000"/>
                </a:solidFill>
              </a:defRPr>
            </a:pPr>
            <a:r>
              <a:rPr sz="1656">
                <a:solidFill>
                  <a:srgbClr val="FFFFFF"/>
                </a:solidFill>
              </a:rPr>
              <a:t>l’atto redatto dall’ufficiale subito dopo la celebrazione costituisce prova dello stato coniugale. </a:t>
            </a:r>
            <a:endParaRPr sz="1656">
              <a:solidFill>
                <a:srgbClr val="FFFFFF"/>
              </a:solidFill>
            </a:endParaRPr>
          </a:p>
          <a:p>
            <a:pPr lvl="2" marL="788670" indent="-262890" defTabSz="210311">
              <a:spcBef>
                <a:spcPts val="1600"/>
              </a:spcBef>
              <a:buSzPct val="100000"/>
              <a:buChar char="-"/>
              <a:defRPr sz="1800">
                <a:solidFill>
                  <a:srgbClr val="000000"/>
                </a:solidFill>
              </a:defRPr>
            </a:pPr>
            <a:r>
              <a:rPr sz="1656">
                <a:solidFill>
                  <a:srgbClr val="FFFFFF"/>
                </a:solidFill>
              </a:rPr>
              <a:t>il possesso di stato (’esercizio dei diritti e degli obblighi derivanti dal m.) sana eventuali difetti di forma (art. 131 c.c.) e consente la prova (con ogni mezzo) del matrimonio, quando vi siano indizi che l’atto di matrimonio non sia stato inserito nei registri dello stato civile (art. 132, 2° comma, c.c.). </a:t>
            </a:r>
            <a:endParaRPr sz="1656">
              <a:solidFill>
                <a:srgbClr val="FFFFFF"/>
              </a:solidFill>
            </a:endParaRPr>
          </a:p>
          <a:p>
            <a:pPr lvl="2" marL="788670" indent="-262890" defTabSz="210311">
              <a:spcBef>
                <a:spcPts val="1600"/>
              </a:spcBef>
              <a:buSzPct val="100000"/>
              <a:buChar char="-"/>
              <a:defRPr sz="1800">
                <a:solidFill>
                  <a:srgbClr val="000000"/>
                </a:solidFill>
              </a:defRPr>
            </a:pPr>
            <a:r>
              <a:rPr sz="1656">
                <a:solidFill>
                  <a:srgbClr val="FFFFFF"/>
                </a:solidFill>
              </a:rPr>
              <a:t>non dispensa i coniugi dalla presentazione dell’atto di celebrazione in tutti i casi in cui essi abbiano l’onere di provare l’unione (art. 130 c.c.). </a:t>
            </a:r>
            <a:endParaRPr sz="1656">
              <a:solidFill>
                <a:srgbClr val="FFFFFF"/>
              </a:solidFill>
            </a:endParaRPr>
          </a:p>
          <a:p>
            <a:pPr lvl="0" marL="0" indent="0" defTabSz="210311">
              <a:spcBef>
                <a:spcPts val="1600"/>
              </a:spcBef>
              <a:buSzTx/>
              <a:buNone/>
              <a:defRPr sz="1800">
                <a:solidFill>
                  <a:srgbClr val="000000"/>
                </a:solidFill>
              </a:defRPr>
            </a:pPr>
            <a:r>
              <a:rPr sz="1656">
                <a:solidFill>
                  <a:srgbClr val="FFFFFF"/>
                </a:solidFill>
              </a:rPr>
              <a:t>•	la dichiarazione (art. 107 e s.) deve essere resa personalmente e non tollera l'apposizione di condizione o termine</a:t>
            </a:r>
            <a:endParaRPr sz="1656">
              <a:solidFill>
                <a:srgbClr val="FFFFFF"/>
              </a:solidFill>
            </a:endParaRPr>
          </a:p>
          <a:p>
            <a:pPr lvl="1" marL="0" indent="105155" defTabSz="210311">
              <a:spcBef>
                <a:spcPts val="1600"/>
              </a:spcBef>
              <a:buSzTx/>
              <a:buNone/>
              <a:defRPr sz="1800">
                <a:solidFill>
                  <a:srgbClr val="000000"/>
                </a:solidFill>
              </a:defRPr>
            </a:pPr>
            <a:r>
              <a:rPr sz="1656">
                <a:solidFill>
                  <a:srgbClr val="FFFFFF"/>
                </a:solidFill>
              </a:rPr>
              <a:t>o	art. 111: c.d. matrimonio «per procura», ammesso in ipotesi eccezionali, è in realtà celebrato per mezzo di un nuncius</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p:nvPr>
        </p:nvSpPr>
        <p:spPr>
          <a:xfrm>
            <a:off x="326095" y="203200"/>
            <a:ext cx="12352609" cy="1390991"/>
          </a:xfrm>
          <a:prstGeom prst="rect">
            <a:avLst/>
          </a:prstGeom>
        </p:spPr>
        <p:txBody>
          <a:bodyPr/>
          <a:lstStyle>
            <a:lvl1pPr defTabSz="329184">
              <a:defRPr sz="5184"/>
            </a:lvl1pPr>
          </a:lstStyle>
          <a:p>
            <a:pPr lvl="0">
              <a:defRPr sz="1800">
                <a:solidFill>
                  <a:srgbClr val="000000"/>
                </a:solidFill>
              </a:defRPr>
            </a:pPr>
            <a:r>
              <a:rPr sz="5184">
                <a:solidFill>
                  <a:srgbClr val="FFFFFF"/>
                </a:solidFill>
              </a:rPr>
              <a:t>Gli impedimenti al matrimonio</a:t>
            </a:r>
          </a:p>
        </p:txBody>
      </p:sp>
      <p:sp>
        <p:nvSpPr>
          <p:cNvPr id="136" name="Shape 136"/>
          <p:cNvSpPr/>
          <p:nvPr>
            <p:ph type="body" idx="1"/>
          </p:nvPr>
        </p:nvSpPr>
        <p:spPr>
          <a:xfrm>
            <a:off x="310089" y="1689823"/>
            <a:ext cx="12384622" cy="7795607"/>
          </a:xfrm>
          <a:prstGeom prst="rect">
            <a:avLst/>
          </a:prstGeom>
        </p:spPr>
        <p:txBody>
          <a:bodyPr/>
          <a:lstStyle/>
          <a:p>
            <a:pPr lvl="0" marL="0" indent="0" defTabSz="288036">
              <a:spcBef>
                <a:spcPts val="2200"/>
              </a:spcBef>
              <a:buSzTx/>
              <a:buNone/>
              <a:defRPr sz="1800">
                <a:solidFill>
                  <a:srgbClr val="000000"/>
                </a:solidFill>
              </a:defRPr>
            </a:pPr>
            <a:r>
              <a:rPr sz="2268">
                <a:solidFill>
                  <a:srgbClr val="FFFFFF"/>
                </a:solidFill>
              </a:rPr>
              <a:t>Artt. 84-90 c.c. : condizioni della celebrazione di un valido matrimonio in relazione a principi di ordine pubblico  </a:t>
            </a:r>
            <a:endParaRPr sz="2268">
              <a:solidFill>
                <a:srgbClr val="FFFFFF"/>
              </a:solidFill>
            </a:endParaRPr>
          </a:p>
          <a:p>
            <a:pPr lvl="1" marL="720090" indent="-360045" defTabSz="288036">
              <a:spcBef>
                <a:spcPts val="2200"/>
              </a:spcBef>
              <a:buBlip>
                <a:blip r:embed="rId2"/>
              </a:buBlip>
              <a:defRPr sz="1800">
                <a:solidFill>
                  <a:srgbClr val="000000"/>
                </a:solidFill>
              </a:defRPr>
            </a:pPr>
            <a:r>
              <a:rPr sz="2268">
                <a:solidFill>
                  <a:srgbClr val="FFFFFF"/>
                </a:solidFill>
              </a:rPr>
              <a:t>idoneità psico-fisica degli sposi (artt. 84-85 c.c.)</a:t>
            </a:r>
            <a:endParaRPr sz="2268">
              <a:solidFill>
                <a:srgbClr val="FFFFFF"/>
              </a:solidFill>
            </a:endParaRPr>
          </a:p>
          <a:p>
            <a:pPr lvl="5" marL="0" indent="720090" defTabSz="288036">
              <a:spcBef>
                <a:spcPts val="2200"/>
              </a:spcBef>
              <a:buSzTx/>
              <a:buNone/>
              <a:defRPr sz="1800">
                <a:solidFill>
                  <a:srgbClr val="000000"/>
                </a:solidFill>
              </a:defRPr>
            </a:pPr>
            <a:r>
              <a:rPr sz="2268">
                <a:solidFill>
                  <a:srgbClr val="FFFFFF"/>
                </a:solidFill>
              </a:rPr>
              <a:t>o	 maggiore età (art. 84)</a:t>
            </a:r>
            <a:endParaRPr sz="2268">
              <a:solidFill>
                <a:srgbClr val="FFFFFF"/>
              </a:solidFill>
            </a:endParaRPr>
          </a:p>
          <a:p>
            <a:pPr lvl="3" marL="1440180" indent="-360045" defTabSz="288036">
              <a:spcBef>
                <a:spcPts val="2200"/>
              </a:spcBef>
              <a:buSzPct val="100000"/>
              <a:buChar char="-"/>
              <a:defRPr sz="1800">
                <a:solidFill>
                  <a:srgbClr val="000000"/>
                </a:solidFill>
              </a:defRPr>
            </a:pPr>
            <a:r>
              <a:rPr sz="2268">
                <a:solidFill>
                  <a:srgbClr val="FFFFFF"/>
                </a:solidFill>
              </a:rPr>
              <a:t>≠	autorizzazione del Tribunale del minore ultrasedicenne, su istanza dell'interessato </a:t>
            </a:r>
            <a:endParaRPr sz="2268">
              <a:solidFill>
                <a:srgbClr val="FFFFFF"/>
              </a:solidFill>
            </a:endParaRPr>
          </a:p>
          <a:p>
            <a:pPr lvl="5" marL="2160270" indent="-360045" defTabSz="288036">
              <a:spcBef>
                <a:spcPts val="2200"/>
              </a:spcBef>
              <a:buSzPct val="100000"/>
              <a:buChar char="-"/>
              <a:defRPr sz="1800">
                <a:solidFill>
                  <a:srgbClr val="000000"/>
                </a:solidFill>
              </a:defRPr>
            </a:pPr>
            <a:r>
              <a:rPr sz="2268">
                <a:solidFill>
                  <a:srgbClr val="FFFFFF"/>
                </a:solidFill>
              </a:rPr>
              <a:t>maturità, idoneità psico-fisica, gravi ragioni, sentito il parere dei genitori (non è più necessario il consenso!) e del P.M.</a:t>
            </a:r>
            <a:endParaRPr sz="2268">
              <a:solidFill>
                <a:srgbClr val="FFFFFF"/>
              </a:solidFill>
            </a:endParaRPr>
          </a:p>
          <a:p>
            <a:pPr lvl="4" marL="0" indent="576072" defTabSz="288036">
              <a:spcBef>
                <a:spcPts val="2200"/>
              </a:spcBef>
              <a:buSzTx/>
              <a:buNone/>
              <a:defRPr sz="1800">
                <a:solidFill>
                  <a:srgbClr val="000000"/>
                </a:solidFill>
              </a:defRPr>
            </a:pPr>
            <a:r>
              <a:rPr sz="2268">
                <a:solidFill>
                  <a:srgbClr val="FFFFFF"/>
                </a:solidFill>
              </a:rPr>
              <a:t>o	l'assenza di un provvedimento di interdizione mentale</a:t>
            </a:r>
            <a:endParaRPr sz="2268">
              <a:solidFill>
                <a:srgbClr val="FFFFFF"/>
              </a:solidFill>
            </a:endParaRPr>
          </a:p>
          <a:p>
            <a:pPr lvl="3" marL="1440180" indent="-360045" defTabSz="288036">
              <a:spcBef>
                <a:spcPts val="2200"/>
              </a:spcBef>
              <a:buSzPct val="100000"/>
              <a:buChar char="-"/>
              <a:defRPr sz="1800">
                <a:solidFill>
                  <a:srgbClr val="000000"/>
                </a:solidFill>
              </a:defRPr>
            </a:pPr>
            <a:r>
              <a:rPr sz="2268">
                <a:solidFill>
                  <a:srgbClr val="FFFFFF"/>
                </a:solidFill>
              </a:rPr>
              <a:t>	infermità mentale non dichiarata rende invalido il m. eventualmente celebrato (art. 120 c.c.).</a:t>
            </a:r>
            <a:endParaRPr sz="2268">
              <a:solidFill>
                <a:srgbClr val="FFFFFF"/>
              </a:solidFill>
            </a:endParaRPr>
          </a:p>
          <a:p>
            <a:pPr lvl="1" marL="0" indent="144018" defTabSz="288036">
              <a:spcBef>
                <a:spcPts val="2200"/>
              </a:spcBef>
              <a:buSzTx/>
              <a:buNone/>
              <a:defRPr sz="1800">
                <a:solidFill>
                  <a:srgbClr val="000000"/>
                </a:solidFill>
              </a:defRPr>
            </a:pPr>
            <a:r>
              <a:rPr sz="2268">
                <a:solidFill>
                  <a:srgbClr val="FFFFFF"/>
                </a:solidFill>
              </a:rPr>
              <a:t>•	divieto di bigamia (art. 86 c.c. e 556 c.p.)</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title"/>
          </p:nvPr>
        </p:nvSpPr>
        <p:spPr>
          <a:xfrm>
            <a:off x="511809" y="203200"/>
            <a:ext cx="12086864" cy="1161312"/>
          </a:xfrm>
          <a:prstGeom prst="rect">
            <a:avLst/>
          </a:prstGeom>
        </p:spPr>
        <p:txBody>
          <a:bodyPr/>
          <a:lstStyle>
            <a:lvl1pPr defTabSz="411479">
              <a:defRPr sz="6479"/>
            </a:lvl1pPr>
          </a:lstStyle>
          <a:p>
            <a:pPr lvl="0">
              <a:defRPr sz="1800">
                <a:solidFill>
                  <a:srgbClr val="000000"/>
                </a:solidFill>
              </a:defRPr>
            </a:pPr>
            <a:r>
              <a:rPr sz="6479">
                <a:solidFill>
                  <a:srgbClr val="FFFFFF"/>
                </a:solidFill>
              </a:rPr>
              <a:t>Segue: impedimenti</a:t>
            </a:r>
          </a:p>
        </p:txBody>
      </p:sp>
      <p:sp>
        <p:nvSpPr>
          <p:cNvPr id="139" name="Shape 139"/>
          <p:cNvSpPr/>
          <p:nvPr>
            <p:ph type="body" idx="1"/>
          </p:nvPr>
        </p:nvSpPr>
        <p:spPr>
          <a:xfrm>
            <a:off x="178141" y="1648729"/>
            <a:ext cx="12424021" cy="7980142"/>
          </a:xfrm>
          <a:prstGeom prst="rect">
            <a:avLst/>
          </a:prstGeom>
        </p:spPr>
        <p:txBody>
          <a:bodyPr/>
          <a:lstStyle/>
          <a:p>
            <a:pPr lvl="0" marL="251459" indent="-251459" defTabSz="201168">
              <a:spcBef>
                <a:spcPts val="1500"/>
              </a:spcBef>
              <a:buBlip>
                <a:blip r:embed="rId2"/>
              </a:buBlip>
              <a:defRPr sz="1800">
                <a:solidFill>
                  <a:srgbClr val="000000"/>
                </a:solidFill>
              </a:defRPr>
            </a:pPr>
            <a:r>
              <a:rPr sz="1584">
                <a:solidFill>
                  <a:srgbClr val="FFFFFF"/>
                </a:solidFill>
              </a:rPr>
              <a:t>legami derivanti da parentela, affinità, adozione, affiliazione (artt. 87-88 c.c.)</a:t>
            </a:r>
            <a:endParaRPr sz="1584">
              <a:solidFill>
                <a:srgbClr val="FFFFFF"/>
              </a:solidFill>
            </a:endParaRPr>
          </a:p>
          <a:p>
            <a:pPr lvl="1" marL="0" indent="100584" defTabSz="201168">
              <a:spcBef>
                <a:spcPts val="1500"/>
              </a:spcBef>
              <a:buSzTx/>
              <a:buNone/>
              <a:defRPr sz="1800">
                <a:solidFill>
                  <a:srgbClr val="000000"/>
                </a:solidFill>
              </a:defRPr>
            </a:pPr>
            <a:r>
              <a:rPr sz="1584">
                <a:solidFill>
                  <a:srgbClr val="FFFFFF"/>
                </a:solidFill>
              </a:rPr>
              <a:t>o	impedimenti assoluti (indispensabili)</a:t>
            </a:r>
            <a:endParaRPr sz="1584">
              <a:solidFill>
                <a:srgbClr val="FFFFFF"/>
              </a:solidFill>
            </a:endParaRPr>
          </a:p>
          <a:p>
            <a:pPr lvl="2" marL="754380" indent="-251459" defTabSz="201168">
              <a:spcBef>
                <a:spcPts val="1500"/>
              </a:spcBef>
              <a:buBlip>
                <a:blip r:embed="rId2"/>
              </a:buBlip>
              <a:defRPr sz="1800">
                <a:solidFill>
                  <a:srgbClr val="000000"/>
                </a:solidFill>
              </a:defRPr>
            </a:pPr>
            <a:r>
              <a:rPr sz="1584">
                <a:solidFill>
                  <a:srgbClr val="FFFFFF"/>
                </a:solidFill>
              </a:rPr>
              <a:t> parentela in linea retta </a:t>
            </a:r>
            <a:endParaRPr sz="1584">
              <a:solidFill>
                <a:srgbClr val="FFFFFF"/>
              </a:solidFill>
            </a:endParaRPr>
          </a:p>
          <a:p>
            <a:pPr lvl="2" marL="754380" indent="-251459" defTabSz="201168">
              <a:spcBef>
                <a:spcPts val="1500"/>
              </a:spcBef>
              <a:buBlip>
                <a:blip r:embed="rId2"/>
              </a:buBlip>
              <a:defRPr sz="1800">
                <a:solidFill>
                  <a:srgbClr val="000000"/>
                </a:solidFill>
              </a:defRPr>
            </a:pPr>
            <a:r>
              <a:rPr sz="1584">
                <a:solidFill>
                  <a:srgbClr val="FFFFFF"/>
                </a:solidFill>
              </a:rPr>
              <a:t>parentela in linea collaterale di secondo grado (fratelli e sorelle)</a:t>
            </a:r>
            <a:endParaRPr sz="1584">
              <a:solidFill>
                <a:srgbClr val="FFFFFF"/>
              </a:solidFill>
            </a:endParaRPr>
          </a:p>
          <a:p>
            <a:pPr lvl="5" marL="0" indent="502919" defTabSz="201168">
              <a:spcBef>
                <a:spcPts val="1500"/>
              </a:spcBef>
              <a:buSzTx/>
              <a:buNone/>
              <a:defRPr sz="1800">
                <a:solidFill>
                  <a:srgbClr val="000000"/>
                </a:solidFill>
              </a:defRPr>
            </a:pPr>
            <a:r>
              <a:rPr sz="1584">
                <a:solidFill>
                  <a:srgbClr val="FFFFFF"/>
                </a:solidFill>
              </a:rPr>
              <a:t>•	affinità in linea retta 	</a:t>
            </a:r>
            <a:endParaRPr sz="1584">
              <a:solidFill>
                <a:srgbClr val="FFFFFF"/>
              </a:solidFill>
            </a:endParaRPr>
          </a:p>
          <a:p>
            <a:pPr lvl="2" marL="754380" indent="-251459" defTabSz="201168">
              <a:spcBef>
                <a:spcPts val="1500"/>
              </a:spcBef>
              <a:buBlip>
                <a:blip r:embed="rId2"/>
              </a:buBlip>
              <a:defRPr sz="1800">
                <a:solidFill>
                  <a:srgbClr val="000000"/>
                </a:solidFill>
              </a:defRPr>
            </a:pPr>
            <a:r>
              <a:rPr sz="1584">
                <a:solidFill>
                  <a:srgbClr val="FFFFFF"/>
                </a:solidFill>
              </a:rPr>
              <a:t>vincoli derivanti da adozione </a:t>
            </a:r>
            <a:endParaRPr sz="1584">
              <a:solidFill>
                <a:srgbClr val="FFFFFF"/>
              </a:solidFill>
            </a:endParaRPr>
          </a:p>
          <a:p>
            <a:pPr lvl="1" marL="502919" indent="-251459" defTabSz="201168">
              <a:spcBef>
                <a:spcPts val="1500"/>
              </a:spcBef>
              <a:buBlip>
                <a:blip r:embed="rId2"/>
              </a:buBlip>
              <a:defRPr sz="1800">
                <a:solidFill>
                  <a:srgbClr val="000000"/>
                </a:solidFill>
              </a:defRPr>
            </a:pPr>
            <a:r>
              <a:rPr sz="1584">
                <a:solidFill>
                  <a:srgbClr val="FFFFFF"/>
                </a:solidFill>
              </a:rPr>
              <a:t>impedimenti relativi (dispensabili) </a:t>
            </a:r>
            <a:endParaRPr sz="1584">
              <a:solidFill>
                <a:srgbClr val="FFFFFF"/>
              </a:solidFill>
            </a:endParaRPr>
          </a:p>
          <a:p>
            <a:pPr lvl="2" marL="754380" indent="-251459" defTabSz="201168">
              <a:spcBef>
                <a:spcPts val="1500"/>
              </a:spcBef>
              <a:buBlip>
                <a:blip r:embed="rId2"/>
              </a:buBlip>
              <a:defRPr sz="1800">
                <a:solidFill>
                  <a:srgbClr val="000000"/>
                </a:solidFill>
              </a:defRPr>
            </a:pPr>
            <a:r>
              <a:rPr sz="1584">
                <a:solidFill>
                  <a:srgbClr val="FFFFFF"/>
                </a:solidFill>
              </a:rPr>
              <a:t>parentela in linea collaterale di terzo grado (zio o zia e nipote)</a:t>
            </a:r>
            <a:endParaRPr sz="1584">
              <a:solidFill>
                <a:srgbClr val="FFFFFF"/>
              </a:solidFill>
            </a:endParaRPr>
          </a:p>
          <a:p>
            <a:pPr lvl="2" marL="754380" indent="-251459" defTabSz="201168">
              <a:spcBef>
                <a:spcPts val="1500"/>
              </a:spcBef>
              <a:buBlip>
                <a:blip r:embed="rId2"/>
              </a:buBlip>
              <a:defRPr sz="1800">
                <a:solidFill>
                  <a:srgbClr val="000000"/>
                </a:solidFill>
              </a:defRPr>
            </a:pPr>
            <a:r>
              <a:rPr sz="1584">
                <a:solidFill>
                  <a:srgbClr val="FFFFFF"/>
                </a:solidFill>
              </a:rPr>
              <a:t>affinità in linea collaterale di secondo grado (cognati)</a:t>
            </a:r>
            <a:endParaRPr sz="1584">
              <a:solidFill>
                <a:srgbClr val="FFFFFF"/>
              </a:solidFill>
            </a:endParaRPr>
          </a:p>
          <a:p>
            <a:pPr lvl="2" marL="754380" indent="-251459" defTabSz="201168">
              <a:spcBef>
                <a:spcPts val="1500"/>
              </a:spcBef>
              <a:buBlip>
                <a:blip r:embed="rId2"/>
              </a:buBlip>
              <a:defRPr sz="1800">
                <a:solidFill>
                  <a:srgbClr val="000000"/>
                </a:solidFill>
              </a:defRPr>
            </a:pPr>
            <a:r>
              <a:rPr sz="1584">
                <a:solidFill>
                  <a:srgbClr val="FFFFFF"/>
                </a:solidFill>
              </a:rPr>
              <a:t>affinità in linea retta, derivante da matrimonio dichiarato nullo. </a:t>
            </a:r>
            <a:endParaRPr sz="1584">
              <a:solidFill>
                <a:srgbClr val="FFFFFF"/>
              </a:solidFill>
            </a:endParaRPr>
          </a:p>
          <a:p>
            <a:pPr lvl="0" marL="251459" indent="-251459" defTabSz="201168">
              <a:spcBef>
                <a:spcPts val="1500"/>
              </a:spcBef>
              <a:buBlip>
                <a:blip r:embed="rId2"/>
              </a:buBlip>
              <a:defRPr sz="1800">
                <a:solidFill>
                  <a:srgbClr val="000000"/>
                </a:solidFill>
              </a:defRPr>
            </a:pPr>
            <a:r>
              <a:rPr sz="1584">
                <a:solidFill>
                  <a:srgbClr val="FFFFFF"/>
                </a:solidFill>
              </a:rPr>
              <a:t>esigenza di certezza in ordine all’attribuzione della paternità (art. 89 c.c.)</a:t>
            </a:r>
            <a:endParaRPr sz="1584">
              <a:solidFill>
                <a:srgbClr val="FFFFFF"/>
              </a:solidFill>
            </a:endParaRPr>
          </a:p>
          <a:p>
            <a:pPr lvl="1" marL="502919" indent="-251459" defTabSz="201168">
              <a:spcBef>
                <a:spcPts val="1500"/>
              </a:spcBef>
              <a:buBlip>
                <a:blip r:embed="rId2"/>
              </a:buBlip>
              <a:defRPr sz="1800">
                <a:solidFill>
                  <a:srgbClr val="000000"/>
                </a:solidFill>
              </a:defRPr>
            </a:pPr>
            <a:r>
              <a:rPr sz="1584">
                <a:solidFill>
                  <a:srgbClr val="FFFFFF"/>
                </a:solidFill>
              </a:rPr>
              <a:t>divieto temporaneo di nuove nozze, della durata di trecento giorni, per la donna il cui precedente matrimonio sia stato sciolto o annullato (rinvio: filiazione)</a:t>
            </a:r>
            <a:endParaRPr sz="1584">
              <a:solidFill>
                <a:srgbClr val="FFFFFF"/>
              </a:solidFill>
            </a:endParaRPr>
          </a:p>
          <a:p>
            <a:pPr lvl="0" marL="251459" indent="-251459" defTabSz="201168">
              <a:spcBef>
                <a:spcPts val="1500"/>
              </a:spcBef>
              <a:buBlip>
                <a:blip r:embed="rId2"/>
              </a:buBlip>
              <a:defRPr sz="1800">
                <a:solidFill>
                  <a:srgbClr val="000000"/>
                </a:solidFill>
              </a:defRPr>
            </a:pPr>
            <a:r>
              <a:rPr sz="1584">
                <a:solidFill>
                  <a:srgbClr val="FFFFFF"/>
                </a:solidFill>
              </a:rPr>
              <a:t>L’impedimento da delitto preclude il matrimonio tra persone delle quali l’una sia stata condannata per omicidio doloso o tentativo di omicidio sul coniuge dell’altra (art. 88 c.c.). </a:t>
            </a:r>
            <a:endParaRPr sz="1584">
              <a:solidFill>
                <a:srgbClr val="FFFFFF"/>
              </a:solidFill>
            </a:endParaRPr>
          </a:p>
          <a:p>
            <a:pPr lvl="1" marL="502919" indent="-251459" defTabSz="201168">
              <a:spcBef>
                <a:spcPts val="1500"/>
              </a:spcBef>
              <a:buBlip>
                <a:blip r:embed="rId2"/>
              </a:buBlip>
              <a:defRPr sz="1800">
                <a:solidFill>
                  <a:srgbClr val="000000"/>
                </a:solidFill>
              </a:defRPr>
            </a:pPr>
            <a:r>
              <a:rPr sz="1584">
                <a:solidFill>
                  <a:srgbClr val="FFFFFF"/>
                </a:solidFill>
              </a:rPr>
              <a:t>è necessaria sentenza di condanna passata in giudicato, ma se è stato disposto il rinvio a giudizio la celebrazione è sospesa fino all'eventuale proscioglimento</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title"/>
          </p:nvPr>
        </p:nvSpPr>
        <p:spPr>
          <a:xfrm>
            <a:off x="429520" y="203200"/>
            <a:ext cx="12145760" cy="1744615"/>
          </a:xfrm>
          <a:prstGeom prst="rect">
            <a:avLst/>
          </a:prstGeom>
        </p:spPr>
        <p:txBody>
          <a:bodyPr/>
          <a:lstStyle>
            <a:lvl1pPr defTabSz="429768">
              <a:defRPr sz="6768"/>
            </a:lvl1pPr>
          </a:lstStyle>
          <a:p>
            <a:pPr lvl="0">
              <a:defRPr sz="1800">
                <a:solidFill>
                  <a:srgbClr val="000000"/>
                </a:solidFill>
              </a:defRPr>
            </a:pPr>
            <a:r>
              <a:rPr sz="6768">
                <a:solidFill>
                  <a:srgbClr val="FFFFFF"/>
                </a:solidFill>
              </a:rPr>
              <a:t>Il matrimonio canonico</a:t>
            </a:r>
          </a:p>
        </p:txBody>
      </p:sp>
      <p:sp>
        <p:nvSpPr>
          <p:cNvPr id="142" name="Shape 142"/>
          <p:cNvSpPr/>
          <p:nvPr>
            <p:ph type="body" idx="1"/>
          </p:nvPr>
        </p:nvSpPr>
        <p:spPr>
          <a:xfrm>
            <a:off x="290671" y="1615332"/>
            <a:ext cx="12423457" cy="7728710"/>
          </a:xfrm>
          <a:prstGeom prst="rect">
            <a:avLst/>
          </a:prstGeom>
        </p:spPr>
        <p:txBody>
          <a:bodyPr/>
          <a:lstStyle/>
          <a:p>
            <a:pPr lvl="0" marL="0" indent="0" defTabSz="361188">
              <a:spcBef>
                <a:spcPts val="2800"/>
              </a:spcBef>
              <a:buSzTx/>
              <a:buNone/>
              <a:defRPr sz="1800">
                <a:solidFill>
                  <a:srgbClr val="000000"/>
                </a:solidFill>
              </a:defRPr>
            </a:pPr>
            <a:r>
              <a:rPr sz="2844">
                <a:solidFill>
                  <a:srgbClr val="FFFFFF"/>
                </a:solidFill>
              </a:rPr>
              <a:t>matrimonio canonico   ≠  matrimonio civile</a:t>
            </a:r>
            <a:endParaRPr sz="2844">
              <a:solidFill>
                <a:srgbClr val="FFFFFF"/>
              </a:solidFill>
            </a:endParaRPr>
          </a:p>
          <a:p>
            <a:pPr lvl="0" marL="0" indent="0" defTabSz="361188">
              <a:spcBef>
                <a:spcPts val="2800"/>
              </a:spcBef>
              <a:buSzTx/>
              <a:buNone/>
              <a:defRPr sz="1800">
                <a:solidFill>
                  <a:srgbClr val="000000"/>
                </a:solidFill>
              </a:defRPr>
            </a:pPr>
            <a:r>
              <a:rPr sz="1817">
                <a:solidFill>
                  <a:srgbClr val="FFFFFF"/>
                </a:solidFill>
              </a:rPr>
              <a:t>libertà e purezza del consenso : atto</a:t>
            </a:r>
            <a:r>
              <a:rPr sz="2212">
                <a:solidFill>
                  <a:srgbClr val="FFFFFF"/>
                </a:solidFill>
              </a:rPr>
              <a:t>    </a:t>
            </a:r>
            <a:r>
              <a:rPr sz="1975">
                <a:solidFill>
                  <a:srgbClr val="FFFFFF"/>
                </a:solidFill>
              </a:rPr>
              <a:t>comunione di vita : rapporto</a:t>
            </a:r>
            <a:endParaRPr sz="2212">
              <a:solidFill>
                <a:srgbClr val="FFFFFF"/>
              </a:solidFill>
            </a:endParaRPr>
          </a:p>
          <a:p>
            <a:pPr lvl="0" marL="351155" indent="-351155" defTabSz="361188">
              <a:spcBef>
                <a:spcPts val="2800"/>
              </a:spcBef>
              <a:buSzPct val="100000"/>
              <a:buChar char="-"/>
              <a:defRPr sz="1800">
                <a:solidFill>
                  <a:srgbClr val="000000"/>
                </a:solidFill>
              </a:defRPr>
            </a:pPr>
            <a:r>
              <a:rPr sz="2212">
                <a:solidFill>
                  <a:srgbClr val="FFFFFF"/>
                </a:solidFill>
              </a:rPr>
              <a:t>differenze di regime giuridico (impedimenti, vizi del consenso, autonomia degli sposi) </a:t>
            </a:r>
            <a:endParaRPr sz="2212">
              <a:solidFill>
                <a:srgbClr val="FFFFFF"/>
              </a:solidFill>
            </a:endParaRPr>
          </a:p>
          <a:p>
            <a:pPr lvl="1" marL="802640" indent="-351155" defTabSz="361188">
              <a:spcBef>
                <a:spcPts val="2800"/>
              </a:spcBef>
              <a:buSzPct val="100000"/>
              <a:buChar char="-"/>
              <a:defRPr sz="1800">
                <a:solidFill>
                  <a:srgbClr val="000000"/>
                </a:solidFill>
              </a:defRPr>
            </a:pPr>
            <a:r>
              <a:rPr sz="2212">
                <a:solidFill>
                  <a:srgbClr val="FFFFFF"/>
                </a:solidFill>
              </a:rPr>
              <a:t>possibili conseguenze discriminatorie                                                    </a:t>
            </a:r>
            <a:endParaRPr sz="2212">
              <a:solidFill>
                <a:srgbClr val="FFFFFF"/>
              </a:solidFill>
            </a:endParaRPr>
          </a:p>
          <a:p>
            <a:pPr lvl="5" marL="0" indent="902969" defTabSz="361188">
              <a:spcBef>
                <a:spcPts val="2800"/>
              </a:spcBef>
              <a:buSzTx/>
              <a:buNone/>
              <a:defRPr sz="1800">
                <a:solidFill>
                  <a:srgbClr val="000000"/>
                </a:solidFill>
              </a:defRPr>
            </a:pPr>
            <a:r>
              <a:rPr sz="2212">
                <a:solidFill>
                  <a:srgbClr val="FFFFFF"/>
                </a:solidFill>
              </a:rPr>
              <a:t>Corte costituzionale, n. 18/1982 : attribuisce alla Corte di Appello il potere di accertare il rispetto del diritto di difesa e contraddittorio, nonché l'assenza di disposizioni contrarie all'ordine pubblico interno, in sede di emanazione dell'ordinanza che rende esecutive le sentenze ecclesiastiche</a:t>
            </a:r>
            <a:endParaRPr sz="2212">
              <a:solidFill>
                <a:srgbClr val="FFFFFF"/>
              </a:solidFill>
            </a:endParaRPr>
          </a:p>
          <a:p>
            <a:pPr lvl="8" marL="0" indent="1444752" defTabSz="361188">
              <a:spcBef>
                <a:spcPts val="2800"/>
              </a:spcBef>
              <a:buSzTx/>
              <a:buNone/>
              <a:defRPr sz="1800">
                <a:solidFill>
                  <a:srgbClr val="000000"/>
                </a:solidFill>
              </a:defRPr>
            </a:pPr>
            <a:r>
              <a:rPr sz="2212">
                <a:solidFill>
                  <a:srgbClr val="FFFFFF"/>
                </a:solidFill>
              </a:rPr>
              <a:t>- Cassazione (SU 5026/1982) : incompatibilità con l'ordinamento italiano della sentenza ecclesiastica di nullità del m. basata sulla riserva mentale non manifestata (: affidamento)</a:t>
            </a:r>
          </a:p>
        </p:txBody>
      </p:sp>
      <p:pic>
        <p:nvPicPr>
          <p:cNvPr id="143" name=""/>
          <p:cNvPicPr/>
          <p:nvPr/>
        </p:nvPicPr>
        <p:blipFill>
          <a:blip r:embed="rId2">
            <a:extLst/>
          </a:blip>
          <a:stretch>
            <a:fillRect/>
          </a:stretch>
        </p:blipFill>
        <p:spPr>
          <a:xfrm rot="5400000">
            <a:off x="2231867" y="2351754"/>
            <a:ext cx="684675" cy="405070"/>
          </a:xfrm>
          <a:prstGeom prst="rect">
            <a:avLst/>
          </a:prstGeom>
        </p:spPr>
      </p:pic>
      <p:pic>
        <p:nvPicPr>
          <p:cNvPr id="145" name=""/>
          <p:cNvPicPr/>
          <p:nvPr/>
        </p:nvPicPr>
        <p:blipFill>
          <a:blip r:embed="rId3">
            <a:extLst/>
          </a:blip>
          <a:stretch>
            <a:fillRect/>
          </a:stretch>
        </p:blipFill>
        <p:spPr>
          <a:xfrm rot="5400000">
            <a:off x="6991117" y="2246688"/>
            <a:ext cx="684675" cy="405070"/>
          </a:xfrm>
          <a:prstGeom prst="rect">
            <a:avLst/>
          </a:prstGeom>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body" idx="1"/>
          </p:nvPr>
        </p:nvSpPr>
        <p:spPr>
          <a:prstGeom prst="rect">
            <a:avLst/>
          </a:prstGeom>
        </p:spPr>
        <p:txBody>
          <a:bodyPr/>
          <a:lstStyle/>
          <a:p>
            <a:pPr lvl="0" marL="342900" indent="-342900" defTabSz="274320">
              <a:spcBef>
                <a:spcPts val="2100"/>
              </a:spcBef>
              <a:buBlip>
                <a:blip r:embed="rId2"/>
              </a:buBlip>
              <a:defRPr sz="1800">
                <a:solidFill>
                  <a:srgbClr val="000000"/>
                </a:solidFill>
              </a:defRPr>
            </a:pPr>
            <a:r>
              <a:rPr sz="2160">
                <a:solidFill>
                  <a:srgbClr val="FFFFFF"/>
                </a:solidFill>
              </a:rPr>
              <a:t>Il m. canonico produce i suoi effetti in seguito alla trascrizione nei registri dello stato civile, con effetto ex tunc.  </a:t>
            </a:r>
            <a:endParaRPr sz="2160">
              <a:solidFill>
                <a:srgbClr val="FFFFFF"/>
              </a:solidFill>
            </a:endParaRPr>
          </a:p>
          <a:p>
            <a:pPr lvl="0" marL="342900" indent="-342900" defTabSz="274320">
              <a:spcBef>
                <a:spcPts val="2100"/>
              </a:spcBef>
              <a:buBlip>
                <a:blip r:embed="rId2"/>
              </a:buBlip>
              <a:defRPr sz="1800">
                <a:solidFill>
                  <a:srgbClr val="000000"/>
                </a:solidFill>
              </a:defRPr>
            </a:pPr>
            <a:r>
              <a:rPr sz="2160">
                <a:solidFill>
                  <a:srgbClr val="FFFFFF"/>
                </a:solidFill>
              </a:rPr>
              <a:t>a) trascrizione ordinaria: eseguita dall’ufficiale dello stato civile entro ventiquattro ore dal ricevimento dell’atto di matrimonio da parte del ministro del culto cattolico. </a:t>
            </a:r>
            <a:endParaRPr sz="2160">
              <a:solidFill>
                <a:srgbClr val="FFFFFF"/>
              </a:solidFill>
            </a:endParaRPr>
          </a:p>
          <a:p>
            <a:pPr lvl="0" marL="342900" indent="-342900" defTabSz="274320">
              <a:spcBef>
                <a:spcPts val="2100"/>
              </a:spcBef>
              <a:buBlip>
                <a:blip r:embed="rId2"/>
              </a:buBlip>
              <a:defRPr sz="1800">
                <a:solidFill>
                  <a:srgbClr val="000000"/>
                </a:solidFill>
              </a:defRPr>
            </a:pPr>
            <a:r>
              <a:rPr sz="2160">
                <a:solidFill>
                  <a:srgbClr val="FFFFFF"/>
                </a:solidFill>
              </a:rPr>
              <a:t>b) Se la celebrazione non è preceduta dalle pubblicazioni o dalla dispensa, l’ufficiale dello stato civile affigge l’avviso del matrimonio da trascrivere. In mancanza di opposizione, l’ufficiale procede a trascrizione ritardata  </a:t>
            </a:r>
            <a:endParaRPr sz="2160">
              <a:solidFill>
                <a:srgbClr val="FFFFFF"/>
              </a:solidFill>
            </a:endParaRPr>
          </a:p>
          <a:p>
            <a:pPr lvl="0" marL="0" indent="0" defTabSz="274320">
              <a:spcBef>
                <a:spcPts val="0"/>
              </a:spcBef>
              <a:buSzTx/>
              <a:buNone/>
              <a:defRPr sz="1800">
                <a:solidFill>
                  <a:srgbClr val="000000"/>
                </a:solidFill>
              </a:defRPr>
            </a:pPr>
            <a:endParaRPr sz="720">
              <a:solidFill>
                <a:srgbClr val="323333"/>
              </a:solidFill>
              <a:latin typeface="Garamond"/>
              <a:ea typeface="Garamond"/>
              <a:cs typeface="Garamond"/>
              <a:sym typeface="Garamond"/>
            </a:endParaRPr>
          </a:p>
          <a:p>
            <a:pPr lvl="0" marL="342900" indent="-342900" defTabSz="274320">
              <a:spcBef>
                <a:spcPts val="2100"/>
              </a:spcBef>
              <a:buBlip>
                <a:blip r:embed="rId2"/>
              </a:buBlip>
              <a:defRPr sz="1800">
                <a:solidFill>
                  <a:srgbClr val="000000"/>
                </a:solidFill>
              </a:defRPr>
            </a:pPr>
            <a:r>
              <a:rPr sz="2160">
                <a:solidFill>
                  <a:srgbClr val="FFFFFF"/>
                </a:solidFill>
              </a:rPr>
              <a:t>c) Se l’atto di matrimonio non è trasmesso tempestivamente all’ufficiale dello stato civile (entro cinque giorni dalla celebrazione), su istanza degli sposi o anche di uno di essi, con la conoscenza e senza l’opposizione dell’altro, si può procedere a trascrizione tardiva, purché entrambi i coniugi abbiano conservato lo stato libero dal momento della celebrazione a quello della richiesta di trascrizione. </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 name="Shape 43"/>
          <p:cNvSpPr/>
          <p:nvPr>
            <p:ph type="title"/>
          </p:nvPr>
        </p:nvSpPr>
        <p:spPr>
          <a:xfrm>
            <a:off x="473492" y="254119"/>
            <a:ext cx="12344696" cy="1511301"/>
          </a:xfrm>
          <a:prstGeom prst="rect">
            <a:avLst/>
          </a:prstGeom>
        </p:spPr>
        <p:txBody>
          <a:bodyPr/>
          <a:lstStyle>
            <a:lvl1pPr algn="l">
              <a:defRPr sz="3400"/>
            </a:lvl1pPr>
          </a:lstStyle>
          <a:p>
            <a:pPr lvl="0">
              <a:defRPr sz="1800">
                <a:solidFill>
                  <a:srgbClr val="000000"/>
                </a:solidFill>
              </a:defRPr>
            </a:pPr>
            <a:r>
              <a:rPr sz="3400">
                <a:solidFill>
                  <a:srgbClr val="FFFFFF"/>
                </a:solidFill>
              </a:rPr>
              <a:t>    numero di divorzi per 1000 ab. (1960-2009) </a:t>
            </a:r>
          </a:p>
        </p:txBody>
      </p:sp>
      <p:sp>
        <p:nvSpPr>
          <p:cNvPr id="44" name="Shape 44"/>
          <p:cNvSpPr/>
          <p:nvPr>
            <p:ph type="body" idx="1"/>
          </p:nvPr>
        </p:nvSpPr>
        <p:spPr>
          <a:prstGeom prst="rect">
            <a:avLst/>
          </a:prstGeom>
        </p:spPr>
        <p:txBody>
          <a:bodyPr/>
          <a:lstStyle>
            <a:lvl1pPr defTabSz="448055">
              <a:defRPr sz="3528"/>
            </a:lvl1pPr>
          </a:lstStyle>
          <a:p>
            <a:pPr lvl="0">
              <a:defRPr sz="1800">
                <a:solidFill>
                  <a:srgbClr val="000000"/>
                </a:solidFill>
              </a:defRPr>
            </a:pPr>
            <a:r>
              <a:rPr sz="3528">
                <a:solidFill>
                  <a:srgbClr val="FFFFFF"/>
                </a:solidFill>
              </a:rPr>
              <a:t>La famiglia tradizionale è meno stabile.</a:t>
            </a:r>
          </a:p>
        </p:txBody>
      </p:sp>
      <p:grpSp>
        <p:nvGrpSpPr>
          <p:cNvPr id="47" name="Group 47"/>
          <p:cNvGrpSpPr/>
          <p:nvPr/>
        </p:nvGrpSpPr>
        <p:grpSpPr>
          <a:xfrm>
            <a:off x="3426232" y="1796679"/>
            <a:ext cx="6152336" cy="6833462"/>
            <a:chOff x="-215900" y="-139700"/>
            <a:chExt cx="6152334" cy="6833461"/>
          </a:xfrm>
        </p:grpSpPr>
        <p:pic>
          <p:nvPicPr>
            <p:cNvPr id="46" name="pasted-image.pdf"/>
            <p:cNvPicPr/>
            <p:nvPr/>
          </p:nvPicPr>
          <p:blipFill>
            <a:blip r:embed="rId3">
              <a:extLst/>
            </a:blip>
            <a:stretch>
              <a:fillRect/>
            </a:stretch>
          </p:blipFill>
          <p:spPr>
            <a:xfrm>
              <a:off x="0" y="0"/>
              <a:ext cx="5720535" cy="6274662"/>
            </a:xfrm>
            <a:prstGeom prst="rect">
              <a:avLst/>
            </a:prstGeom>
            <a:ln>
              <a:noFill/>
            </a:ln>
            <a:effectLst/>
          </p:spPr>
        </p:pic>
        <p:pic>
          <p:nvPicPr>
            <p:cNvPr id="45" name=""/>
            <p:cNvPicPr/>
            <p:nvPr/>
          </p:nvPicPr>
          <p:blipFill>
            <a:blip r:embed="rId4">
              <a:extLst/>
            </a:blip>
            <a:stretch>
              <a:fillRect/>
            </a:stretch>
          </p:blipFill>
          <p:spPr>
            <a:xfrm>
              <a:off x="-215900" y="-139700"/>
              <a:ext cx="6152335" cy="6833462"/>
            </a:xfrm>
            <a:prstGeom prst="rect">
              <a:avLst/>
            </a:prstGeom>
            <a:effectLst/>
          </p:spPr>
        </p:pic>
      </p:gr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Shape 49"/>
          <p:cNvSpPr/>
          <p:nvPr>
            <p:ph type="title"/>
          </p:nvPr>
        </p:nvSpPr>
        <p:spPr>
          <a:xfrm>
            <a:off x="307428" y="83386"/>
            <a:ext cx="12492086" cy="1511301"/>
          </a:xfrm>
          <a:prstGeom prst="rect">
            <a:avLst/>
          </a:prstGeom>
        </p:spPr>
        <p:txBody>
          <a:bodyPr/>
          <a:lstStyle/>
          <a:p>
            <a:pPr lvl="0" defTabSz="251460">
              <a:defRPr sz="1800">
                <a:solidFill>
                  <a:srgbClr val="000000"/>
                </a:solidFill>
              </a:defRPr>
            </a:pPr>
            <a:r>
              <a:rPr sz="2475">
                <a:solidFill>
                  <a:srgbClr val="FFFFFF"/>
                </a:solidFill>
              </a:rPr>
              <a:t>Numero di figli nati fuori dal matrimonio per 1000 ab. (1970-2009)</a:t>
            </a:r>
            <a:r>
              <a:rPr sz="3355">
                <a:solidFill>
                  <a:srgbClr val="FFFFFF"/>
                </a:solidFill>
              </a:rPr>
              <a:t> </a:t>
            </a:r>
            <a:endParaRPr sz="3355">
              <a:solidFill>
                <a:srgbClr val="FFFFFF"/>
              </a:solidFill>
            </a:endParaRPr>
          </a:p>
        </p:txBody>
      </p:sp>
      <p:sp>
        <p:nvSpPr>
          <p:cNvPr id="50" name="Shape 50"/>
          <p:cNvSpPr/>
          <p:nvPr>
            <p:ph type="body" idx="1"/>
          </p:nvPr>
        </p:nvSpPr>
        <p:spPr>
          <a:prstGeom prst="rect">
            <a:avLst/>
          </a:prstGeom>
        </p:spPr>
        <p:txBody>
          <a:bodyPr/>
          <a:lstStyle>
            <a:lvl1pPr algn="l" defTabSz="187452">
              <a:defRPr sz="1476"/>
            </a:lvl1pPr>
          </a:lstStyle>
          <a:p>
            <a:pPr lvl="0">
              <a:defRPr sz="1800">
                <a:solidFill>
                  <a:srgbClr val="000000"/>
                </a:solidFill>
              </a:defRPr>
            </a:pPr>
            <a:r>
              <a:rPr sz="1476">
                <a:solidFill>
                  <a:srgbClr val="FFFFFF"/>
                </a:solidFill>
              </a:rPr>
              <a:t>Aumentano le nascite di bambini fuori del matrimonio. In alcuni stati Europei (Francia, Svezia) sono la maggioranza. </a:t>
            </a:r>
            <a:endParaRPr sz="1476">
              <a:solidFill>
                <a:srgbClr val="FFFFFF"/>
              </a:solidFill>
            </a:endParaRPr>
          </a:p>
        </p:txBody>
      </p:sp>
      <p:pic>
        <p:nvPicPr>
          <p:cNvPr id="51" name="pasted-image.pdf"/>
          <p:cNvPicPr/>
          <p:nvPr/>
        </p:nvPicPr>
        <p:blipFill>
          <a:blip r:embed="rId3">
            <a:extLst/>
          </a:blip>
          <a:stretch>
            <a:fillRect/>
          </a:stretch>
        </p:blipFill>
        <p:spPr>
          <a:xfrm>
            <a:off x="3479502" y="1681772"/>
            <a:ext cx="6045796" cy="6613143"/>
          </a:xfrm>
          <a:prstGeom prst="rect">
            <a:avLst/>
          </a:prstGeom>
          <a:ln w="889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3" name="Shape 53"/>
          <p:cNvSpPr/>
          <p:nvPr>
            <p:ph type="body" idx="1"/>
          </p:nvPr>
        </p:nvSpPr>
        <p:spPr>
          <a:prstGeom prst="rect">
            <a:avLst/>
          </a:prstGeom>
        </p:spPr>
        <p:txBody>
          <a:bodyPr/>
          <a:lstStyle/>
          <a:p>
            <a:pPr lvl="0" marL="291464" indent="-291464" defTabSz="233172">
              <a:spcBef>
                <a:spcPts val="1800"/>
              </a:spcBef>
              <a:buBlip>
                <a:blip r:embed="rId3"/>
              </a:buBlip>
              <a:defRPr sz="1800">
                <a:solidFill>
                  <a:srgbClr val="000000"/>
                </a:solidFill>
              </a:defRPr>
            </a:pPr>
            <a:r>
              <a:rPr sz="1836">
                <a:solidFill>
                  <a:srgbClr val="FFFFFF"/>
                </a:solidFill>
              </a:rPr>
              <a:t>«Vi siano centomila uomini, o sia ventimila famiglie, ciascuna delle quali è composta da cinque persone, compresovi il capo che la rappresenta: se l’associazione è fatta per le famiglie, vi saranno ventimila uomini liberi e ottantamila schiavi; se l’associazione è di uomini, vi saranno centomila cittadini e nessuno schiavo» (C. Beccaria, Dei Delitti e delle pene, Torino, 1965, 56 [1763, 1a ed.])</a:t>
            </a:r>
            <a:endParaRPr sz="1836">
              <a:solidFill>
                <a:srgbClr val="FFFFFF"/>
              </a:solidFill>
            </a:endParaRPr>
          </a:p>
          <a:p>
            <a:pPr lvl="0" marL="291464" indent="-291464" defTabSz="233172">
              <a:spcBef>
                <a:spcPts val="1800"/>
              </a:spcBef>
              <a:buBlip>
                <a:blip r:embed="rId3"/>
              </a:buBlip>
              <a:defRPr sz="1800">
                <a:solidFill>
                  <a:srgbClr val="000000"/>
                </a:solidFill>
              </a:defRPr>
            </a:pPr>
            <a:r>
              <a:rPr sz="1836">
                <a:solidFill>
                  <a:srgbClr val="FFFFFF"/>
                </a:solidFill>
              </a:rPr>
              <a:t>«Les familles sont la pépinière de l’Etat, et c’est le mariage qui forme les familles»</a:t>
            </a:r>
            <a:endParaRPr sz="1836">
              <a:solidFill>
                <a:srgbClr val="FFFFFF"/>
              </a:solidFill>
            </a:endParaRPr>
          </a:p>
          <a:p>
            <a:pPr lvl="0" marL="0" indent="0" defTabSz="233172">
              <a:spcBef>
                <a:spcPts val="1800"/>
              </a:spcBef>
              <a:buSzTx/>
              <a:buNone/>
              <a:defRPr sz="1800">
                <a:solidFill>
                  <a:srgbClr val="000000"/>
                </a:solidFill>
              </a:defRPr>
            </a:pPr>
            <a:r>
              <a:rPr sz="1836">
                <a:solidFill>
                  <a:srgbClr val="FFFFFF"/>
                </a:solidFill>
              </a:rPr>
              <a:t>Le famiglie sono il vivaio dello stato ed è il matrimonio che forma le famiglie</a:t>
            </a:r>
            <a:endParaRPr sz="1836">
              <a:solidFill>
                <a:srgbClr val="FFFFFF"/>
              </a:solidFill>
            </a:endParaRPr>
          </a:p>
          <a:p>
            <a:pPr lvl="0" marL="0" indent="0" defTabSz="233172">
              <a:spcBef>
                <a:spcPts val="1800"/>
              </a:spcBef>
              <a:buSzTx/>
              <a:buNone/>
              <a:defRPr sz="1800">
                <a:solidFill>
                  <a:srgbClr val="000000"/>
                </a:solidFill>
              </a:defRPr>
            </a:pPr>
            <a:r>
              <a:rPr sz="1836">
                <a:solidFill>
                  <a:srgbClr val="FFFFFF"/>
                </a:solidFill>
              </a:rPr>
              <a:t> (Portalis in P.A. Fenet, Recueil complet des travaux préparatoires au Code civil, Paris, 1827, 138)</a:t>
            </a:r>
            <a:endParaRPr sz="1836">
              <a:solidFill>
                <a:srgbClr val="FFFFFF"/>
              </a:solidFill>
            </a:endParaRPr>
          </a:p>
          <a:p>
            <a:pPr lvl="0" marL="291464" indent="-291464" defTabSz="233172">
              <a:spcBef>
                <a:spcPts val="1800"/>
              </a:spcBef>
              <a:buBlip>
                <a:blip r:embed="rId3"/>
              </a:buBlip>
              <a:defRPr sz="1800">
                <a:solidFill>
                  <a:srgbClr val="000000"/>
                </a:solidFill>
              </a:defRPr>
            </a:pPr>
            <a:r>
              <a:rPr sz="1836">
                <a:solidFill>
                  <a:srgbClr val="FFFFFF"/>
                </a:solidFill>
              </a:rPr>
              <a:t> «In Familien sind die Keime des Staates enthalten, und der ausgebildete Staat hat Familien, nicht die Individuen unmittelbar zu Bestandteilen»</a:t>
            </a:r>
            <a:endParaRPr sz="1836">
              <a:solidFill>
                <a:srgbClr val="FFFFFF"/>
              </a:solidFill>
            </a:endParaRPr>
          </a:p>
          <a:p>
            <a:pPr lvl="0" marL="0" indent="0" defTabSz="233172">
              <a:spcBef>
                <a:spcPts val="1800"/>
              </a:spcBef>
              <a:buSzTx/>
              <a:buNone/>
              <a:defRPr sz="1800">
                <a:solidFill>
                  <a:srgbClr val="000000"/>
                </a:solidFill>
              </a:defRPr>
            </a:pPr>
            <a:r>
              <a:rPr sz="1836">
                <a:solidFill>
                  <a:srgbClr val="FFFFFF"/>
                </a:solidFill>
              </a:rPr>
              <a:t>Nella famiglia sono i semi dello stato e lo stato costituito è fatto di famiglie, non immediatamente di individui»</a:t>
            </a:r>
            <a:endParaRPr sz="1836">
              <a:solidFill>
                <a:srgbClr val="FFFFFF"/>
              </a:solidFill>
            </a:endParaRPr>
          </a:p>
          <a:p>
            <a:pPr lvl="0" marL="0" indent="0" defTabSz="233172">
              <a:spcBef>
                <a:spcPts val="1800"/>
              </a:spcBef>
              <a:buSzTx/>
              <a:buNone/>
              <a:defRPr sz="1800">
                <a:solidFill>
                  <a:srgbClr val="000000"/>
                </a:solidFill>
              </a:defRPr>
            </a:pPr>
            <a:r>
              <a:rPr sz="1836">
                <a:solidFill>
                  <a:srgbClr val="FFFFFF"/>
                </a:solidFill>
              </a:rPr>
              <a:t> Savigny, SHRR, I, Berlin, 1840, 342 s. </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aphicFrame>
        <p:nvGraphicFramePr>
          <p:cNvPr id="55" name="Table 55"/>
          <p:cNvGraphicFramePr/>
          <p:nvPr/>
        </p:nvGraphicFramePr>
        <p:xfrm>
          <a:off x="18989" y="43155"/>
          <a:ext cx="12973172" cy="975995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592899"/>
                <a:gridCol w="2592899"/>
                <a:gridCol w="2592899"/>
                <a:gridCol w="2594061"/>
                <a:gridCol w="2594061"/>
              </a:tblGrid>
              <a:tr h="1950720">
                <a:tc>
                  <a:txBody>
                    <a:bodyPr/>
                    <a:lstStyle/>
                    <a:p>
                      <a:pPr lvl="0" algn="l" defTabSz="914400">
                        <a:tabLst>
                          <a:tab pos="1295400" algn="l"/>
                        </a:tabLst>
                        <a:defRPr>
                          <a:solidFill>
                            <a:srgbClr val="000000"/>
                          </a:solidFill>
                        </a:defRPr>
                      </a:pPr>
                      <a:endParaRPr sz="1200">
                        <a:solidFill>
                          <a:srgbClr val="FFFFFF"/>
                        </a:solidFill>
                        <a:effectLst>
                          <a:outerShdw sx="100000" sy="100000" kx="0" ky="0" algn="b" rotWithShape="0" blurRad="63500" dist="3302" dir="5400000">
                            <a:srgbClr val="000000">
                              <a:alpha val="40000"/>
                            </a:srgbClr>
                          </a:outerShdw>
                        </a:effectLst>
                        <a:latin typeface="Times New Roman"/>
                        <a:ea typeface="Times New Roman"/>
                        <a:cs typeface="Times New Roman"/>
                        <a:sym typeface="Times New Roman"/>
                      </a:endParaRPr>
                    </a:p>
                    <a:p>
                      <a:pPr lvl="0" algn="l">
                        <a:spcBef>
                          <a:spcPts val="3200"/>
                        </a:spcBef>
                        <a:defRPr>
                          <a:solidFill>
                            <a:srgbClr val="000000"/>
                          </a:solidFill>
                        </a:defRPr>
                      </a:pPr>
                      <a:r>
                        <a:rPr sz="3200">
                          <a:solidFill>
                            <a:srgbClr val="FFFFFF"/>
                          </a:solidFill>
                        </a:rPr>
                        <a:t>    Italia   </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a:spcBef>
                          <a:spcPts val="3200"/>
                        </a:spcBef>
                        <a:defRPr>
                          <a:solidFill>
                            <a:srgbClr val="000000"/>
                          </a:solidFill>
                        </a:defRPr>
                      </a:pPr>
                      <a:r>
                        <a:rPr sz="3100">
                          <a:solidFill>
                            <a:srgbClr val="FFFFFF"/>
                          </a:solidFill>
                        </a:rPr>
                        <a:t>Modelli/ strutture </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a:spcBef>
                          <a:spcPts val="3200"/>
                        </a:spcBef>
                        <a:defRPr>
                          <a:solidFill>
                            <a:srgbClr val="000000"/>
                          </a:solidFill>
                        </a:defRPr>
                      </a:pPr>
                      <a:r>
                        <a:rPr sz="3200">
                          <a:solidFill>
                            <a:srgbClr val="FFFFFF"/>
                          </a:solidFill>
                        </a:rPr>
                        <a:t>Valori dominanti</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a:spcBef>
                          <a:spcPts val="3200"/>
                        </a:spcBef>
                        <a:defRPr>
                          <a:solidFill>
                            <a:srgbClr val="000000"/>
                          </a:solidFill>
                        </a:defRPr>
                      </a:pPr>
                      <a:r>
                        <a:rPr sz="2800">
                          <a:solidFill>
                            <a:srgbClr val="FFFFFF"/>
                          </a:solidFill>
                        </a:rPr>
                        <a:t>Istituti fondamentali</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a:spcBef>
                          <a:spcPts val="3200"/>
                        </a:spcBef>
                        <a:defRPr>
                          <a:solidFill>
                            <a:srgbClr val="000000"/>
                          </a:solidFill>
                        </a:defRPr>
                      </a:pPr>
                      <a:r>
                        <a:rPr sz="3200">
                          <a:solidFill>
                            <a:srgbClr val="FFFFFF"/>
                          </a:solidFill>
                        </a:rPr>
                        <a:t> Fonti</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r>
              <a:tr h="1950720">
                <a:tc>
                  <a:txBody>
                    <a:bodyPr/>
                    <a:lstStyle/>
                    <a:p>
                      <a:pPr lvl="0" algn="l">
                        <a:spcBef>
                          <a:spcPts val="3200"/>
                        </a:spcBef>
                        <a:defRPr>
                          <a:solidFill>
                            <a:srgbClr val="000000"/>
                          </a:solidFill>
                        </a:defRPr>
                      </a:pPr>
                      <a:r>
                        <a:rPr sz="2400">
                          <a:solidFill>
                            <a:srgbClr val="FFFFFF"/>
                          </a:solidFill>
                        </a:rPr>
                        <a:t>Antico regime (fine  XVIII </a:t>
                      </a:r>
                      <a:r>
                        <a:rPr sz="3200">
                          <a:solidFill>
                            <a:srgbClr val="FFFFFF"/>
                          </a:solidFill>
                        </a:rPr>
                        <a:t>sec)</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a:spcBef>
                          <a:spcPts val="3200"/>
                        </a:spcBef>
                        <a:defRPr>
                          <a:solidFill>
                            <a:srgbClr val="000000"/>
                          </a:solidFill>
                        </a:defRPr>
                      </a:pPr>
                      <a:r>
                        <a:rPr sz="2200">
                          <a:solidFill>
                            <a:srgbClr val="FFFFFF"/>
                          </a:solidFill>
                        </a:rPr>
                        <a:t>Famiglia patriarcale estesa/gerarchia</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a:spcBef>
                          <a:spcPts val="3200"/>
                        </a:spcBef>
                        <a:defRPr>
                          <a:solidFill>
                            <a:srgbClr val="000000"/>
                          </a:solidFill>
                        </a:defRPr>
                      </a:pPr>
                      <a:r>
                        <a:rPr sz="1200">
                          <a:solidFill>
                            <a:srgbClr val="FFFFFF"/>
                          </a:solidFill>
                        </a:rPr>
                        <a:t>prevalenza dell'interesse familiare su interessi generali - dominio del gruppo sui membri -</a:t>
                      </a:r>
                      <a:r>
                        <a:rPr sz="1200">
                          <a:solidFill>
                            <a:srgbClr val="FFFFFF"/>
                          </a:solidFill>
                          <a:latin typeface="Times New Roman"/>
                          <a:ea typeface="Times New Roman"/>
                          <a:cs typeface="Times New Roman"/>
                          <a:sym typeface="Times New Roman"/>
                        </a:rPr>
                        <a:t> </a:t>
                      </a:r>
                      <a:r>
                        <a:rPr sz="1200">
                          <a:solidFill>
                            <a:srgbClr val="FFFFFF"/>
                          </a:solidFill>
                        </a:rPr>
                        <a:t>tutela del patrimonio familiare (statico)- diseguaglianza (tra i sessi, tra generazioni, tra figli)</a:t>
                      </a:r>
                      <a:endParaRPr sz="1200">
                        <a:solidFill>
                          <a:srgbClr val="FFFFFF"/>
                        </a:solidFill>
                      </a:endParaRPr>
                    </a:p>
                  </a:txBody>
                  <a:tcPr marL="63500" marR="63500" marT="0" marB="0" anchor="b"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a:spcBef>
                          <a:spcPts val="3200"/>
                        </a:spcBef>
                        <a:defRPr>
                          <a:solidFill>
                            <a:srgbClr val="000000"/>
                          </a:solidFill>
                        </a:defRPr>
                      </a:pPr>
                      <a:r>
                        <a:rPr>
                          <a:solidFill>
                            <a:srgbClr val="FFFFFF"/>
                          </a:solidFill>
                        </a:rPr>
                        <a:t>patria potestas fidecommesso-dote -indissolubilità del matrimonio</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defTabSz="914400">
                        <a:tabLst>
                          <a:tab pos="1295400" algn="l"/>
                        </a:tabLst>
                        <a:defRPr>
                          <a:solidFill>
                            <a:srgbClr val="000000"/>
                          </a:solidFill>
                        </a:defRPr>
                      </a:pPr>
                      <a:r>
                        <a:rPr sz="1700">
                          <a:solidFill>
                            <a:srgbClr val="FFFFFF"/>
                          </a:solidFill>
                          <a:effectLst>
                            <a:outerShdw sx="100000" sy="100000" kx="0" ky="0" algn="b" rotWithShape="0" blurRad="63500" dist="3302" dir="5400000">
                              <a:srgbClr val="000000">
                                <a:alpha val="40000"/>
                              </a:srgbClr>
                            </a:outerShdw>
                          </a:effectLst>
                        </a:rPr>
                        <a:t>Frammentazione delle fonti
- diritto canonico
- statuti cittadini
- consuetudini    </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r>
              <a:tr h="1950720">
                <a:tc>
                  <a:txBody>
                    <a:bodyPr/>
                    <a:lstStyle/>
                    <a:p>
                      <a:pPr lvl="0" algn="l">
                        <a:spcBef>
                          <a:spcPts val="3200"/>
                        </a:spcBef>
                        <a:defRPr>
                          <a:solidFill>
                            <a:srgbClr val="000000"/>
                          </a:solidFill>
                        </a:defRPr>
                      </a:pPr>
                      <a:r>
                        <a:rPr sz="2400">
                          <a:solidFill>
                            <a:srgbClr val="FFFFFF"/>
                          </a:solidFill>
                        </a:rPr>
                        <a:t>Stato -Nazione (XIX secolo - fine I GM)
</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defTabSz="914400">
                        <a:tabLst>
                          <a:tab pos="1295400" algn="l"/>
                        </a:tabLst>
                        <a:defRPr>
                          <a:solidFill>
                            <a:srgbClr val="000000"/>
                          </a:solidFill>
                        </a:defRPr>
                      </a:pPr>
                      <a:r>
                        <a:rPr sz="2400">
                          <a:solidFill>
                            <a:srgbClr val="FFFFFF"/>
                          </a:solidFill>
                          <a:effectLst>
                            <a:outerShdw sx="100000" sy="100000" kx="0" ky="0" algn="b" rotWithShape="0" blurRad="63500" dist="3302" dir="5400000">
                              <a:srgbClr val="000000">
                                <a:alpha val="40000"/>
                              </a:srgbClr>
                            </a:outerShdw>
                          </a:effectLst>
                        </a:rPr>
                        <a:t>Famiglia nucleare patriarcale
/gerarchica
</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defTabSz="914400">
                        <a:tabLst>
                          <a:tab pos="1295400" algn="l"/>
                        </a:tabLst>
                        <a:defRPr>
                          <a:solidFill>
                            <a:srgbClr val="000000"/>
                          </a:solidFill>
                        </a:defRPr>
                      </a:pPr>
                      <a:r>
                        <a:rPr sz="1200">
                          <a:solidFill>
                            <a:srgbClr val="FFFFFF"/>
                          </a:solidFill>
                          <a:effectLst>
                            <a:outerShdw sx="100000" sy="100000" kx="0" ky="0" algn="b" rotWithShape="0" blurRad="63500" dist="3302" dir="5400000">
                              <a:srgbClr val="000000">
                                <a:alpha val="40000"/>
                              </a:srgbClr>
                            </a:outerShdw>
                          </a:effectLst>
                        </a:rPr>
                        <a:t>prevalenza dell'interesse della nazione - dominio del padre sulla moglie e sui figli - tutela del patrimonio familiare (dinamico) -diseguaglianza (tra i sessi e tra generazioni)</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defTabSz="914400">
                        <a:tabLst>
                          <a:tab pos="1295400" algn="l"/>
                        </a:tabLst>
                        <a:defRPr>
                          <a:solidFill>
                            <a:srgbClr val="000000"/>
                          </a:solidFill>
                        </a:defRPr>
                      </a:pPr>
                      <a:r>
                        <a:rPr sz="1600">
                          <a:solidFill>
                            <a:srgbClr val="FFFFFF"/>
                          </a:solidFill>
                          <a:effectLst>
                            <a:outerShdw sx="100000" sy="100000" kx="0" ky="0" algn="b" rotWithShape="0" blurRad="63500" dist="3302" dir="5400000">
                              <a:srgbClr val="000000">
                                <a:alpha val="40000"/>
                              </a:srgbClr>
                            </a:outerShdw>
                          </a:effectLst>
                        </a:rPr>
                        <a:t>patria potestas
dote -indissolubilità del
matrimonio - matrimonio concordatario (1929)</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defTabSz="914400">
                        <a:tabLst>
                          <a:tab pos="1295400" algn="l"/>
                        </a:tabLst>
                        <a:defRPr>
                          <a:solidFill>
                            <a:srgbClr val="000000"/>
                          </a:solidFill>
                        </a:defRPr>
                      </a:pPr>
                      <a:endParaRPr sz="1200">
                        <a:solidFill>
                          <a:srgbClr val="FFFFFF"/>
                        </a:solidFill>
                        <a:effectLst>
                          <a:outerShdw sx="100000" sy="100000" kx="0" ky="0" algn="b" rotWithShape="0" blurRad="63500" dist="3302" dir="5400000">
                            <a:srgbClr val="000000">
                              <a:alpha val="40000"/>
                            </a:srgbClr>
                          </a:outerShdw>
                        </a:effectLst>
                        <a:latin typeface="Garamond"/>
                        <a:ea typeface="Garamond"/>
                        <a:cs typeface="Garamond"/>
                        <a:sym typeface="Garamond"/>
                      </a:endParaRPr>
                    </a:p>
                    <a:p>
                      <a:pPr lvl="0" algn="l" defTabSz="914400">
                        <a:tabLst>
                          <a:tab pos="1295400" algn="l"/>
                        </a:tabLst>
                        <a:defRPr>
                          <a:solidFill>
                            <a:srgbClr val="000000"/>
                          </a:solidFill>
                        </a:defRPr>
                      </a:pPr>
                      <a:r>
                        <a:rPr sz="2400">
                          <a:solidFill>
                            <a:srgbClr val="FFFFFF"/>
                          </a:solidFill>
                          <a:effectLst>
                            <a:outerShdw sx="100000" sy="100000" kx="0" ky="0" algn="b" rotWithShape="0" blurRad="63500" dist="3302" dir="5400000">
                              <a:srgbClr val="000000">
                                <a:alpha val="40000"/>
                              </a:srgbClr>
                            </a:outerShdw>
                          </a:effectLst>
                        </a:rPr>
                        <a:t>Codificazioni civili</a:t>
                      </a:r>
                      <a:endParaRPr sz="2400">
                        <a:solidFill>
                          <a:srgbClr val="FFFFFF"/>
                        </a:solidFill>
                        <a:effectLst>
                          <a:outerShdw sx="100000" sy="100000" kx="0" ky="0" algn="b" rotWithShape="0" blurRad="63500" dist="3302" dir="5400000">
                            <a:srgbClr val="000000">
                              <a:alpha val="40000"/>
                            </a:srgbClr>
                          </a:outerShdw>
                        </a:effectLst>
                      </a:endParaRPr>
                    </a:p>
                    <a:p>
                      <a:pPr lvl="0" algn="l" defTabSz="914400">
                        <a:tabLst>
                          <a:tab pos="1295400" algn="l"/>
                        </a:tabLst>
                        <a:defRPr>
                          <a:solidFill>
                            <a:srgbClr val="000000"/>
                          </a:solidFill>
                        </a:defRPr>
                      </a:pPr>
                      <a:r>
                        <a:rPr sz="2400">
                          <a:solidFill>
                            <a:srgbClr val="FFFFFF"/>
                          </a:solidFill>
                          <a:effectLst>
                            <a:outerShdw sx="100000" sy="100000" kx="0" ky="0" algn="b" rotWithShape="0" blurRad="63500" dist="3302" dir="5400000">
                              <a:srgbClr val="000000">
                                <a:alpha val="40000"/>
                              </a:srgbClr>
                            </a:outerShdw>
                          </a:effectLst>
                        </a:rPr>
                        <a:t>(1865 - 1942)</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r>
              <a:tr h="1950720">
                <a:tc>
                  <a:txBody>
                    <a:bodyPr/>
                    <a:lstStyle/>
                    <a:p>
                      <a:pPr lvl="0" algn="l" defTabSz="914400">
                        <a:tabLst>
                          <a:tab pos="1295400" algn="l"/>
                        </a:tabLst>
                        <a:defRPr>
                          <a:solidFill>
                            <a:srgbClr val="000000"/>
                          </a:solidFill>
                        </a:defRPr>
                      </a:pPr>
                      <a:endParaRPr sz="1200">
                        <a:solidFill>
                          <a:srgbClr val="FFFFFF"/>
                        </a:solidFill>
                        <a:effectLst>
                          <a:outerShdw sx="100000" sy="100000" kx="0" ky="0" algn="b" rotWithShape="0" blurRad="63500" dist="3302" dir="5400000">
                            <a:srgbClr val="000000">
                              <a:alpha val="40000"/>
                            </a:srgbClr>
                          </a:outerShdw>
                        </a:effectLst>
                        <a:latin typeface="Times New Roman"/>
                        <a:ea typeface="Times New Roman"/>
                        <a:cs typeface="Times New Roman"/>
                        <a:sym typeface="Times New Roman"/>
                      </a:endParaRPr>
                    </a:p>
                    <a:p>
                      <a:pPr lvl="0" algn="l" defTabSz="914400">
                        <a:tabLst>
                          <a:tab pos="1295400" algn="l"/>
                        </a:tabLst>
                        <a:defRPr>
                          <a:solidFill>
                            <a:srgbClr val="000000"/>
                          </a:solidFill>
                        </a:defRPr>
                      </a:pPr>
                      <a:r>
                        <a:rPr sz="2000">
                          <a:solidFill>
                            <a:srgbClr val="FFFFFF"/>
                          </a:solidFill>
                          <a:effectLst>
                            <a:outerShdw sx="100000" sy="100000" kx="0" ky="0" algn="b" rotWithShape="0" blurRad="63500" dist="3302" dir="5400000">
                              <a:srgbClr val="000000">
                                <a:alpha val="40000"/>
                              </a:srgbClr>
                            </a:outerShdw>
                          </a:effectLst>
                        </a:rPr>
                        <a:t>Stato sociale </a:t>
                      </a:r>
                      <a:endParaRPr sz="2000">
                        <a:solidFill>
                          <a:srgbClr val="FFFFFF"/>
                        </a:solidFill>
                        <a:effectLst>
                          <a:outerShdw sx="100000" sy="100000" kx="0" ky="0" algn="b" rotWithShape="0" blurRad="63500" dist="3302" dir="5400000">
                            <a:srgbClr val="000000">
                              <a:alpha val="40000"/>
                            </a:srgbClr>
                          </a:outerShdw>
                        </a:effectLst>
                      </a:endParaRPr>
                    </a:p>
                    <a:p>
                      <a:pPr lvl="0" algn="l" defTabSz="914400">
                        <a:tabLst>
                          <a:tab pos="1295400" algn="l"/>
                        </a:tabLst>
                        <a:defRPr>
                          <a:solidFill>
                            <a:srgbClr val="000000"/>
                          </a:solidFill>
                        </a:defRPr>
                      </a:pPr>
                      <a:r>
                        <a:rPr sz="2000">
                          <a:solidFill>
                            <a:srgbClr val="FFFFFF"/>
                          </a:solidFill>
                          <a:effectLst>
                            <a:outerShdw sx="100000" sy="100000" kx="0" ky="0" algn="b" rotWithShape="0" blurRad="63500" dist="3302" dir="5400000">
                              <a:srgbClr val="000000">
                                <a:alpha val="40000"/>
                              </a:srgbClr>
                            </a:outerShdw>
                          </a:effectLst>
                        </a:rPr>
                        <a:t>(dal dopoguerra alla fine del XX secolo)</a:t>
                      </a:r>
                      <a:r>
                        <a:rPr sz="1200">
                          <a:solidFill>
                            <a:srgbClr val="FFFFFF"/>
                          </a:solidFill>
                          <a:effectLst>
                            <a:outerShdw sx="100000" sy="100000" kx="0" ky="0" algn="b" rotWithShape="0" blurRad="63500" dist="3302" dir="5400000">
                              <a:srgbClr val="000000">
                                <a:alpha val="40000"/>
                              </a:srgbClr>
                            </a:outerShdw>
                          </a:effectLst>
                          <a:latin typeface="Garamond"/>
                          <a:ea typeface="Garamond"/>
                          <a:cs typeface="Garamond"/>
                          <a:sym typeface="Garamond"/>
                        </a:rPr>
                        <a:t> </a:t>
                      </a:r>
                      <a:endParaRPr sz="1200">
                        <a:solidFill>
                          <a:srgbClr val="FFFFFF"/>
                        </a:solidFill>
                        <a:effectLst>
                          <a:outerShdw sx="100000" sy="100000" kx="0" ky="0" algn="b" rotWithShape="0" blurRad="63500" dist="3302" dir="5400000">
                            <a:srgbClr val="000000">
                              <a:alpha val="40000"/>
                            </a:srgbClr>
                          </a:outerShdw>
                        </a:effectLst>
                        <a:latin typeface="Garamond"/>
                        <a:ea typeface="Garamond"/>
                        <a:cs typeface="Garamond"/>
                        <a:sym typeface="Garamond"/>
                      </a:endParaRPr>
                    </a:p>
                    <a:p>
                      <a:pPr lvl="0" algn="l" defTabSz="914400">
                        <a:tabLst>
                          <a:tab pos="1295400" algn="l"/>
                        </a:tabLst>
                        <a:defRPr>
                          <a:solidFill>
                            <a:srgbClr val="000000"/>
                          </a:solidFill>
                        </a:defRPr>
                      </a:pPr>
                      <a:r>
                        <a:rPr sz="1200">
                          <a:solidFill>
                            <a:srgbClr val="FFFFFF"/>
                          </a:solidFill>
                          <a:effectLst>
                            <a:outerShdw sx="100000" sy="100000" kx="0" ky="0" algn="b" rotWithShape="0" blurRad="63500" dist="3302" dir="5400000">
                              <a:srgbClr val="000000">
                                <a:alpha val="40000"/>
                              </a:srgbClr>
                            </a:outerShdw>
                          </a:effectLst>
                          <a:latin typeface="Garamond"/>
                          <a:ea typeface="Garamond"/>
                          <a:cs typeface="Garamond"/>
                          <a:sym typeface="Garamond"/>
                        </a:rPr>
                        <a:t>  </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defTabSz="914400">
                        <a:tabLst>
                          <a:tab pos="1295400" algn="l"/>
                        </a:tabLst>
                        <a:defRPr>
                          <a:solidFill>
                            <a:srgbClr val="000000"/>
                          </a:solidFill>
                        </a:defRPr>
                      </a:pPr>
                      <a:endParaRPr sz="1200">
                        <a:solidFill>
                          <a:srgbClr val="FFFFFF"/>
                        </a:solidFill>
                        <a:effectLst>
                          <a:outerShdw sx="100000" sy="100000" kx="0" ky="0" algn="b" rotWithShape="0" blurRad="63500" dist="3302" dir="5400000">
                            <a:srgbClr val="000000">
                              <a:alpha val="40000"/>
                            </a:srgbClr>
                          </a:outerShdw>
                        </a:effectLst>
                        <a:latin typeface="Garamond"/>
                        <a:ea typeface="Garamond"/>
                        <a:cs typeface="Garamond"/>
                        <a:sym typeface="Garamond"/>
                      </a:endParaRPr>
                    </a:p>
                    <a:p>
                      <a:pPr lvl="0" algn="l" defTabSz="914400">
                        <a:tabLst>
                          <a:tab pos="1295400" algn="l"/>
                        </a:tabLst>
                        <a:defRPr>
                          <a:solidFill>
                            <a:srgbClr val="000000"/>
                          </a:solidFill>
                        </a:defRPr>
                      </a:pPr>
                      <a:r>
                        <a:rPr sz="1600">
                          <a:solidFill>
                            <a:srgbClr val="FFFFFF"/>
                          </a:solidFill>
                          <a:effectLst>
                            <a:outerShdw sx="100000" sy="100000" kx="0" ky="0" algn="b" rotWithShape="0" blurRad="63500" dist="3302" dir="5400000">
                              <a:srgbClr val="000000">
                                <a:alpha val="40000"/>
                              </a:srgbClr>
                            </a:outerShdw>
                          </a:effectLst>
                        </a:rPr>
                        <a:t>Famiglia nucleare</a:t>
                      </a:r>
                      <a:endParaRPr sz="1600">
                        <a:solidFill>
                          <a:srgbClr val="FFFFFF"/>
                        </a:solidFill>
                        <a:effectLst>
                          <a:outerShdw sx="100000" sy="100000" kx="0" ky="0" algn="b" rotWithShape="0" blurRad="63500" dist="3302" dir="5400000">
                            <a:srgbClr val="000000">
                              <a:alpha val="40000"/>
                            </a:srgbClr>
                          </a:outerShdw>
                        </a:effectLst>
                      </a:endParaRPr>
                    </a:p>
                    <a:p>
                      <a:pPr lvl="0" algn="l" defTabSz="914400">
                        <a:tabLst>
                          <a:tab pos="1295400" algn="l"/>
                        </a:tabLst>
                        <a:defRPr>
                          <a:solidFill>
                            <a:srgbClr val="000000"/>
                          </a:solidFill>
                        </a:defRPr>
                      </a:pPr>
                      <a:r>
                        <a:rPr sz="1600">
                          <a:solidFill>
                            <a:srgbClr val="FFFFFF"/>
                          </a:solidFill>
                          <a:effectLst>
                            <a:outerShdw sx="100000" sy="100000" kx="0" ky="0" algn="b" rotWithShape="0" blurRad="63500" dist="3302" dir="5400000">
                              <a:srgbClr val="000000">
                                <a:alpha val="40000"/>
                              </a:srgbClr>
                            </a:outerShdw>
                          </a:effectLst>
                        </a:rPr>
                        <a:t>/eguaglianza dei coniugi</a:t>
                      </a:r>
                      <a:endParaRPr sz="1600">
                        <a:solidFill>
                          <a:srgbClr val="FFFFFF"/>
                        </a:solidFill>
                        <a:effectLst>
                          <a:outerShdw sx="100000" sy="100000" kx="0" ky="0" algn="b" rotWithShape="0" blurRad="63500" dist="3302" dir="5400000">
                            <a:srgbClr val="000000">
                              <a:alpha val="40000"/>
                            </a:srgbClr>
                          </a:outerShdw>
                        </a:effectLst>
                      </a:endParaRP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defTabSz="914400">
                        <a:tabLst>
                          <a:tab pos="1295400" algn="l"/>
                        </a:tabLst>
                        <a:defRPr>
                          <a:solidFill>
                            <a:srgbClr val="000000"/>
                          </a:solidFill>
                        </a:defRPr>
                      </a:pPr>
                      <a:r>
                        <a:rPr sz="2200">
                          <a:solidFill>
                            <a:srgbClr val="FFFFFF"/>
                          </a:solidFill>
                          <a:effectLst>
                            <a:outerShdw sx="100000" sy="100000" kx="0" ky="0" algn="b" rotWithShape="0" blurRad="63500" dist="3302" dir="5400000">
                              <a:srgbClr val="000000">
                                <a:alpha val="40000"/>
                              </a:srgbClr>
                            </a:outerShdw>
                          </a:effectLst>
                        </a:rPr>
                        <a:t>- solidarietà 
- eguaglianza
- giustizia sociale</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defTabSz="914400">
                        <a:tabLst>
                          <a:tab pos="1295400" algn="l"/>
                        </a:tabLst>
                        <a:defRPr>
                          <a:solidFill>
                            <a:srgbClr val="000000"/>
                          </a:solidFill>
                        </a:defRPr>
                      </a:pPr>
                      <a:r>
                        <a:rPr sz="1400">
                          <a:solidFill>
                            <a:srgbClr val="FFFFFF"/>
                          </a:solidFill>
                          <a:effectLst>
                            <a:outerShdw sx="100000" sy="100000" kx="0" ky="0" algn="b" rotWithShape="0" blurRad="63500" dist="3302" dir="5400000">
                              <a:srgbClr val="000000">
                                <a:alpha val="40000"/>
                              </a:srgbClr>
                            </a:outerShdw>
                          </a:effectLst>
                        </a:rPr>
                        <a:t>potestà parentale nell’interesse dei figli</a:t>
                      </a:r>
                      <a:endParaRPr sz="1400">
                        <a:solidFill>
                          <a:srgbClr val="FFFFFF"/>
                        </a:solidFill>
                        <a:effectLst>
                          <a:outerShdw sx="100000" sy="100000" kx="0" ky="0" algn="b" rotWithShape="0" blurRad="63500" dist="3302" dir="5400000">
                            <a:srgbClr val="000000">
                              <a:alpha val="40000"/>
                            </a:srgbClr>
                          </a:outerShdw>
                        </a:effectLst>
                      </a:endParaRPr>
                    </a:p>
                    <a:p>
                      <a:pPr lvl="0" algn="l" defTabSz="914400">
                        <a:tabLst>
                          <a:tab pos="1295400" algn="l"/>
                        </a:tabLst>
                        <a:defRPr>
                          <a:solidFill>
                            <a:srgbClr val="000000"/>
                          </a:solidFill>
                        </a:defRPr>
                      </a:pPr>
                      <a:r>
                        <a:rPr sz="1400">
                          <a:solidFill>
                            <a:srgbClr val="FFFFFF"/>
                          </a:solidFill>
                          <a:effectLst>
                            <a:outerShdw sx="100000" sy="100000" kx="0" ky="0" algn="b" rotWithShape="0" blurRad="63500" dist="3302" dir="5400000">
                              <a:srgbClr val="000000">
                                <a:alpha val="40000"/>
                              </a:srgbClr>
                            </a:outerShdw>
                          </a:effectLst>
                        </a:rPr>
                        <a:t>diritto di ascolto dei minori</a:t>
                      </a:r>
                      <a:endParaRPr sz="1400">
                        <a:solidFill>
                          <a:srgbClr val="FFFFFF"/>
                        </a:solidFill>
                        <a:effectLst>
                          <a:outerShdw sx="100000" sy="100000" kx="0" ky="0" algn="b" rotWithShape="0" blurRad="63500" dist="3302" dir="5400000">
                            <a:srgbClr val="000000">
                              <a:alpha val="40000"/>
                            </a:srgbClr>
                          </a:outerShdw>
                        </a:effectLst>
                      </a:endParaRPr>
                    </a:p>
                    <a:p>
                      <a:pPr lvl="0" algn="l" defTabSz="914400">
                        <a:tabLst>
                          <a:tab pos="1295400" algn="l"/>
                        </a:tabLst>
                        <a:defRPr>
                          <a:solidFill>
                            <a:srgbClr val="000000"/>
                          </a:solidFill>
                        </a:defRPr>
                      </a:pPr>
                      <a:r>
                        <a:rPr sz="1400">
                          <a:solidFill>
                            <a:srgbClr val="FFFFFF"/>
                          </a:solidFill>
                          <a:effectLst>
                            <a:outerShdw sx="100000" sy="100000" kx="0" ky="0" algn="b" rotWithShape="0" blurRad="63500" dist="3302" dir="5400000">
                              <a:srgbClr val="000000">
                                <a:alpha val="40000"/>
                              </a:srgbClr>
                            </a:outerShdw>
                          </a:effectLst>
                        </a:rPr>
                        <a:t>Divorzio</a:t>
                      </a:r>
                      <a:endParaRPr sz="1400">
                        <a:solidFill>
                          <a:srgbClr val="FFFFFF"/>
                        </a:solidFill>
                        <a:effectLst>
                          <a:outerShdw sx="100000" sy="100000" kx="0" ky="0" algn="b" rotWithShape="0" blurRad="63500" dist="3302" dir="5400000">
                            <a:srgbClr val="000000">
                              <a:alpha val="40000"/>
                            </a:srgbClr>
                          </a:outerShdw>
                        </a:effectLst>
                      </a:endParaRPr>
                    </a:p>
                    <a:p>
                      <a:pPr lvl="0" algn="l" defTabSz="914400">
                        <a:tabLst>
                          <a:tab pos="1295400" algn="l"/>
                        </a:tabLst>
                        <a:defRPr>
                          <a:solidFill>
                            <a:srgbClr val="000000"/>
                          </a:solidFill>
                        </a:defRPr>
                      </a:pPr>
                      <a:r>
                        <a:rPr sz="1400">
                          <a:solidFill>
                            <a:srgbClr val="FFFFFF"/>
                          </a:solidFill>
                          <a:effectLst>
                            <a:outerShdw sx="100000" sy="100000" kx="0" ky="0" algn="b" rotWithShape="0" blurRad="63500" dist="3302" dir="5400000">
                              <a:srgbClr val="000000">
                                <a:alpha val="40000"/>
                              </a:srgbClr>
                            </a:outerShdw>
                          </a:effectLst>
                        </a:rPr>
                        <a:t>IVG (controllo sulle nascite)</a:t>
                      </a:r>
                      <a:endParaRPr sz="1400">
                        <a:solidFill>
                          <a:srgbClr val="FFFFFF"/>
                        </a:solidFill>
                        <a:effectLst>
                          <a:outerShdw sx="100000" sy="100000" kx="0" ky="0" algn="b" rotWithShape="0" blurRad="63500" dist="3302" dir="5400000">
                            <a:srgbClr val="000000">
                              <a:alpha val="40000"/>
                            </a:srgbClr>
                          </a:outerShdw>
                        </a:effectLst>
                      </a:endParaRPr>
                    </a:p>
                    <a:p>
                      <a:pPr lvl="0" algn="l" defTabSz="914400">
                        <a:tabLst>
                          <a:tab pos="1295400" algn="l"/>
                        </a:tabLst>
                        <a:defRPr>
                          <a:solidFill>
                            <a:srgbClr val="000000"/>
                          </a:solidFill>
                        </a:defRPr>
                      </a:pPr>
                      <a:endParaRPr sz="1200">
                        <a:solidFill>
                          <a:srgbClr val="FFFFFF"/>
                        </a:solidFill>
                        <a:effectLst>
                          <a:outerShdw sx="100000" sy="100000" kx="0" ky="0" algn="b" rotWithShape="0" blurRad="63500" dist="3302" dir="5400000">
                            <a:srgbClr val="000000">
                              <a:alpha val="40000"/>
                            </a:srgbClr>
                          </a:outerShdw>
                        </a:effectLst>
                        <a:latin typeface="Garamond"/>
                        <a:ea typeface="Garamond"/>
                        <a:cs typeface="Garamond"/>
                        <a:sym typeface="Garamond"/>
                      </a:endParaRP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defTabSz="914400">
                        <a:tabLst>
                          <a:tab pos="1295400" algn="l"/>
                        </a:tabLst>
                        <a:defRPr>
                          <a:solidFill>
                            <a:srgbClr val="000000"/>
                          </a:solidFill>
                        </a:defRPr>
                      </a:pPr>
                      <a:r>
                        <a:rPr sz="1400">
                          <a:solidFill>
                            <a:srgbClr val="FFFFFF"/>
                          </a:solidFill>
                          <a:effectLst>
                            <a:outerShdw sx="100000" sy="100000" kx="0" ky="0" algn="b" rotWithShape="0" blurRad="63500" dist="3302" dir="5400000">
                              <a:srgbClr val="000000">
                                <a:alpha val="40000"/>
                              </a:srgbClr>
                            </a:outerShdw>
                          </a:effectLst>
                        </a:rPr>
                        <a:t>Costituzione - giur. costituzionale
Codice civile (riforma 1975)
Leggi speciali (sociale, diritti civili)</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r>
              <a:tr h="1950720">
                <a:tc>
                  <a:txBody>
                    <a:bodyPr/>
                    <a:lstStyle/>
                    <a:p>
                      <a:pPr lvl="0" algn="l" defTabSz="914400">
                        <a:tabLst>
                          <a:tab pos="1295400" algn="l"/>
                        </a:tabLst>
                        <a:defRPr>
                          <a:solidFill>
                            <a:srgbClr val="000000"/>
                          </a:solidFill>
                        </a:defRPr>
                      </a:pPr>
                      <a:endParaRPr sz="1200">
                        <a:solidFill>
                          <a:srgbClr val="FFFFFF"/>
                        </a:solidFill>
                        <a:effectLst>
                          <a:outerShdw sx="100000" sy="100000" kx="0" ky="0" algn="b" rotWithShape="0" blurRad="63500" dist="3302" dir="5400000">
                            <a:srgbClr val="000000">
                              <a:alpha val="40000"/>
                            </a:srgbClr>
                          </a:outerShdw>
                        </a:effectLst>
                        <a:latin typeface="Garamond"/>
                        <a:ea typeface="Garamond"/>
                        <a:cs typeface="Garamond"/>
                        <a:sym typeface="Garamond"/>
                      </a:endParaRPr>
                    </a:p>
                    <a:p>
                      <a:pPr lvl="0" algn="l" defTabSz="914400">
                        <a:tabLst>
                          <a:tab pos="1295400" algn="l"/>
                        </a:tabLst>
                        <a:defRPr>
                          <a:solidFill>
                            <a:srgbClr val="000000"/>
                          </a:solidFill>
                        </a:defRPr>
                      </a:pPr>
                      <a:endParaRPr sz="1200">
                        <a:solidFill>
                          <a:srgbClr val="FFFFFF"/>
                        </a:solidFill>
                        <a:effectLst>
                          <a:outerShdw sx="100000" sy="100000" kx="0" ky="0" algn="b" rotWithShape="0" blurRad="63500" dist="3302" dir="5400000">
                            <a:srgbClr val="000000">
                              <a:alpha val="40000"/>
                            </a:srgbClr>
                          </a:outerShdw>
                        </a:effectLst>
                        <a:latin typeface="Garamond"/>
                        <a:ea typeface="Garamond"/>
                        <a:cs typeface="Garamond"/>
                        <a:sym typeface="Garamond"/>
                      </a:endParaRPr>
                    </a:p>
                    <a:p>
                      <a:pPr lvl="0" algn="l" defTabSz="914400">
                        <a:tabLst>
                          <a:tab pos="1295400" algn="l"/>
                        </a:tabLst>
                        <a:defRPr>
                          <a:solidFill>
                            <a:srgbClr val="000000"/>
                          </a:solidFill>
                        </a:defRPr>
                      </a:pPr>
                      <a:endParaRPr sz="1200">
                        <a:solidFill>
                          <a:srgbClr val="FFFFFF"/>
                        </a:solidFill>
                        <a:effectLst>
                          <a:outerShdw sx="100000" sy="100000" kx="0" ky="0" algn="b" rotWithShape="0" blurRad="63500" dist="3302" dir="5400000">
                            <a:srgbClr val="000000">
                              <a:alpha val="40000"/>
                            </a:srgbClr>
                          </a:outerShdw>
                        </a:effectLst>
                        <a:latin typeface="Garamond"/>
                        <a:ea typeface="Garamond"/>
                        <a:cs typeface="Garamond"/>
                        <a:sym typeface="Garamond"/>
                      </a:endParaRPr>
                    </a:p>
                    <a:p>
                      <a:pPr lvl="0" algn="l" defTabSz="914400">
                        <a:tabLst>
                          <a:tab pos="1295400" algn="l"/>
                        </a:tabLst>
                        <a:defRPr>
                          <a:solidFill>
                            <a:srgbClr val="000000"/>
                          </a:solidFill>
                        </a:defRPr>
                      </a:pPr>
                      <a:r>
                        <a:rPr sz="2300">
                          <a:solidFill>
                            <a:srgbClr val="FFFFFF"/>
                          </a:solidFill>
                          <a:effectLst>
                            <a:outerShdw sx="100000" sy="100000" kx="0" ky="0" algn="b" rotWithShape="0" blurRad="63500" dist="3302" dir="5400000">
                              <a:srgbClr val="000000">
                                <a:alpha val="40000"/>
                              </a:srgbClr>
                            </a:outerShdw>
                          </a:effectLst>
                        </a:rPr>
                        <a:t>Market-State</a:t>
                      </a:r>
                      <a:endParaRPr sz="2300">
                        <a:solidFill>
                          <a:srgbClr val="FFFFFF"/>
                        </a:solidFill>
                        <a:effectLst>
                          <a:outerShdw sx="100000" sy="100000" kx="0" ky="0" algn="b" rotWithShape="0" blurRad="63500" dist="3302" dir="5400000">
                            <a:srgbClr val="000000">
                              <a:alpha val="40000"/>
                            </a:srgbClr>
                          </a:outerShdw>
                        </a:effectLst>
                      </a:endParaRPr>
                    </a:p>
                    <a:p>
                      <a:pPr lvl="0" algn="l" defTabSz="914400">
                        <a:tabLst>
                          <a:tab pos="1295400" algn="l"/>
                        </a:tabLst>
                        <a:defRPr>
                          <a:solidFill>
                            <a:srgbClr val="000000"/>
                          </a:solidFill>
                        </a:defRPr>
                      </a:pPr>
                      <a:r>
                        <a:rPr sz="2300">
                          <a:solidFill>
                            <a:srgbClr val="FFFFFF"/>
                          </a:solidFill>
                          <a:effectLst>
                            <a:outerShdw sx="100000" sy="100000" kx="0" ky="0" algn="b" rotWithShape="0" blurRad="63500" dist="3302" dir="5400000">
                              <a:srgbClr val="000000">
                                <a:alpha val="40000"/>
                              </a:srgbClr>
                            </a:outerShdw>
                          </a:effectLst>
                        </a:rPr>
                        <a:t>(XXI secolo)</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defTabSz="914400">
                        <a:tabLst>
                          <a:tab pos="1295400" algn="l"/>
                        </a:tabLst>
                        <a:defRPr>
                          <a:solidFill>
                            <a:srgbClr val="000000"/>
                          </a:solidFill>
                        </a:defRPr>
                      </a:pPr>
                      <a:r>
                        <a:rPr sz="1700">
                          <a:solidFill>
                            <a:srgbClr val="FFFFFF"/>
                          </a:solidFill>
                          <a:effectLst>
                            <a:outerShdw sx="100000" sy="100000" kx="0" ky="0" algn="b" rotWithShape="0" blurRad="63500" dist="3302" dir="5400000">
                              <a:srgbClr val="000000">
                                <a:alpha val="40000"/>
                              </a:srgbClr>
                            </a:outerShdw>
                          </a:effectLst>
                        </a:rPr>
                        <a:t>pluralità di famiglie
(famiglie di fatto,
famiglie monogenitoriali,
famiglie omosex)
</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defTabSz="914400">
                        <a:tabLst>
                          <a:tab pos="1295400" algn="l"/>
                        </a:tabLst>
                        <a:defRPr>
                          <a:solidFill>
                            <a:srgbClr val="000000"/>
                          </a:solidFill>
                        </a:defRPr>
                      </a:pPr>
                      <a:endParaRPr sz="1200">
                        <a:solidFill>
                          <a:srgbClr val="FFFFFF"/>
                        </a:solidFill>
                        <a:effectLst>
                          <a:outerShdw sx="100000" sy="100000" kx="0" ky="0" algn="b" rotWithShape="0" blurRad="63500" dist="3302" dir="5400000">
                            <a:srgbClr val="000000">
                              <a:alpha val="40000"/>
                            </a:srgbClr>
                          </a:outerShdw>
                        </a:effectLst>
                        <a:latin typeface="Garamond"/>
                        <a:ea typeface="Garamond"/>
                        <a:cs typeface="Garamond"/>
                        <a:sym typeface="Garamond"/>
                      </a:endParaRPr>
                    </a:p>
                    <a:p>
                      <a:pPr lvl="0" algn="l" defTabSz="914400">
                        <a:tabLst>
                          <a:tab pos="1295400" algn="l"/>
                        </a:tabLst>
                        <a:defRPr>
                          <a:solidFill>
                            <a:srgbClr val="000000"/>
                          </a:solidFill>
                        </a:defRPr>
                      </a:pPr>
                      <a:r>
                        <a:rPr sz="2000">
                          <a:solidFill>
                            <a:srgbClr val="FFFFFF"/>
                          </a:solidFill>
                          <a:effectLst>
                            <a:outerShdw sx="100000" sy="100000" kx="0" ky="0" algn="b" rotWithShape="0" blurRad="63500" dist="3302" dir="5400000">
                              <a:srgbClr val="000000">
                                <a:alpha val="40000"/>
                              </a:srgbClr>
                            </a:outerShdw>
                          </a:effectLst>
                        </a:rPr>
                        <a:t>- pluralismo culturale -individualismo</a:t>
                      </a:r>
                      <a:endParaRPr sz="2000">
                        <a:solidFill>
                          <a:srgbClr val="FFFFFF"/>
                        </a:solidFill>
                        <a:effectLst>
                          <a:outerShdw sx="100000" sy="100000" kx="0" ky="0" algn="b" rotWithShape="0" blurRad="63500" dist="3302" dir="5400000">
                            <a:srgbClr val="000000">
                              <a:alpha val="40000"/>
                            </a:srgbClr>
                          </a:outerShdw>
                        </a:effectLst>
                      </a:endParaRP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defTabSz="914400">
                        <a:tabLst>
                          <a:tab pos="1295400" algn="l"/>
                        </a:tabLst>
                        <a:defRPr>
                          <a:solidFill>
                            <a:srgbClr val="000000"/>
                          </a:solidFill>
                        </a:defRPr>
                      </a:pPr>
                      <a:r>
                        <a:rPr sz="1500">
                          <a:solidFill>
                            <a:srgbClr val="FFFFFF"/>
                          </a:solidFill>
                          <a:effectLst>
                            <a:outerShdw sx="100000" sy="100000" kx="0" ky="0" algn="b" rotWithShape="0" blurRad="63500" dist="3302" dir="5400000">
                              <a:srgbClr val="000000">
                                <a:alpha val="40000"/>
                              </a:srgbClr>
                            </a:outerShdw>
                          </a:effectLst>
                        </a:rPr>
                        <a:t>Fecondazione eterologa</a:t>
                      </a:r>
                      <a:endParaRPr sz="1500">
                        <a:solidFill>
                          <a:srgbClr val="FFFFFF"/>
                        </a:solidFill>
                        <a:effectLst>
                          <a:outerShdw sx="100000" sy="100000" kx="0" ky="0" algn="b" rotWithShape="0" blurRad="63500" dist="3302" dir="5400000">
                            <a:srgbClr val="000000">
                              <a:alpha val="40000"/>
                            </a:srgbClr>
                          </a:outerShdw>
                        </a:effectLst>
                      </a:endParaRPr>
                    </a:p>
                    <a:p>
                      <a:pPr lvl="0" algn="l" defTabSz="914400">
                        <a:tabLst>
                          <a:tab pos="1295400" algn="l"/>
                        </a:tabLst>
                        <a:defRPr>
                          <a:solidFill>
                            <a:srgbClr val="000000"/>
                          </a:solidFill>
                        </a:defRPr>
                      </a:pPr>
                      <a:endParaRPr sz="1500">
                        <a:solidFill>
                          <a:srgbClr val="FF3E57"/>
                        </a:solidFill>
                        <a:effectLst>
                          <a:outerShdw sx="100000" sy="100000" kx="0" ky="0" algn="b" rotWithShape="0" blurRad="63500" dist="3302" dir="5400000">
                            <a:srgbClr val="000000">
                              <a:alpha val="40000"/>
                            </a:srgbClr>
                          </a:outerShdw>
                        </a:effectLst>
                      </a:endParaRPr>
                    </a:p>
                    <a:p>
                      <a:pPr lvl="0" algn="l" defTabSz="914400">
                        <a:tabLst>
                          <a:tab pos="1295400" algn="l"/>
                        </a:tabLst>
                        <a:defRPr>
                          <a:solidFill>
                            <a:srgbClr val="000000"/>
                          </a:solidFill>
                        </a:defRPr>
                      </a:pPr>
                      <a:r>
                        <a:rPr sz="1500">
                          <a:solidFill>
                            <a:srgbClr val="FF3E57"/>
                          </a:solidFill>
                          <a:effectLst>
                            <a:outerShdw sx="100000" sy="100000" kx="0" ky="0" algn="b" rotWithShape="0" blurRad="63500" dist="3302" dir="5400000">
                              <a:srgbClr val="000000">
                                <a:alpha val="40000"/>
                              </a:srgbClr>
                            </a:outerShdw>
                          </a:effectLst>
                        </a:rPr>
                        <a:t>Divorzio breve</a:t>
                      </a:r>
                      <a:endParaRPr sz="1500">
                        <a:solidFill>
                          <a:srgbClr val="FF3E57"/>
                        </a:solidFill>
                        <a:effectLst>
                          <a:outerShdw sx="100000" sy="100000" kx="0" ky="0" algn="b" rotWithShape="0" blurRad="63500" dist="3302" dir="5400000">
                            <a:srgbClr val="000000">
                              <a:alpha val="40000"/>
                            </a:srgbClr>
                          </a:outerShdw>
                        </a:effectLst>
                      </a:endParaRPr>
                    </a:p>
                    <a:p>
                      <a:pPr lvl="0" algn="l" defTabSz="914400">
                        <a:tabLst>
                          <a:tab pos="1295400" algn="l"/>
                        </a:tabLst>
                        <a:defRPr>
                          <a:solidFill>
                            <a:srgbClr val="000000"/>
                          </a:solidFill>
                        </a:defRPr>
                      </a:pPr>
                      <a:r>
                        <a:rPr sz="1500">
                          <a:solidFill>
                            <a:srgbClr val="FF3E57"/>
                          </a:solidFill>
                          <a:effectLst>
                            <a:outerShdw sx="100000" sy="100000" kx="0" ky="0" algn="b" rotWithShape="0" blurRad="63500" dist="3302" dir="5400000">
                              <a:srgbClr val="000000">
                                <a:alpha val="40000"/>
                              </a:srgbClr>
                            </a:outerShdw>
                          </a:effectLst>
                        </a:rPr>
                        <a:t>Riconoscimento unioni omosex</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l" defTabSz="914400">
                        <a:tabLst>
                          <a:tab pos="1295400" algn="l"/>
                        </a:tabLst>
                        <a:defRPr>
                          <a:solidFill>
                            <a:srgbClr val="000000"/>
                          </a:solidFill>
                        </a:defRPr>
                      </a:pPr>
                      <a:r>
                        <a:rPr>
                          <a:solidFill>
                            <a:srgbClr val="FFFFFF"/>
                          </a:solidFill>
                          <a:effectLst>
                            <a:outerShdw sx="100000" sy="100000" kx="0" ky="0" algn="b" rotWithShape="0" blurRad="63500" dist="3302" dir="5400000">
                              <a:srgbClr val="000000">
                                <a:alpha val="40000"/>
                              </a:srgbClr>
                            </a:outerShdw>
                          </a:effectLst>
                        </a:rPr>
                        <a:t>Costituzione
CEDU
ECFR
Reg. Bruxelles II
Autonomia privata</a:t>
                      </a:r>
                    </a:p>
                  </a:txBody>
                  <a:tcPr marL="63500" marR="63500" marT="0" marB="0" anchor="t" anchorCtr="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r>
            </a:tbl>
          </a:graphicData>
        </a:graphic>
      </p:graphicFrame>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Shape 57"/>
          <p:cNvSpPr/>
          <p:nvPr>
            <p:ph type="title"/>
          </p:nvPr>
        </p:nvSpPr>
        <p:spPr>
          <a:prstGeom prst="rect">
            <a:avLst/>
          </a:prstGeom>
        </p:spPr>
        <p:txBody>
          <a:bodyPr/>
          <a:lstStyle>
            <a:lvl1pPr defTabSz="388620">
              <a:defRPr sz="6120"/>
            </a:lvl1pPr>
          </a:lstStyle>
          <a:p>
            <a:pPr lvl="0">
              <a:defRPr sz="1800">
                <a:solidFill>
                  <a:srgbClr val="000000"/>
                </a:solidFill>
              </a:defRPr>
            </a:pPr>
            <a:r>
              <a:rPr sz="6120">
                <a:solidFill>
                  <a:srgbClr val="FFFFFF"/>
                </a:solidFill>
              </a:rPr>
              <a:t>Libro I - Delle Persone e della Famiglia</a:t>
            </a:r>
          </a:p>
        </p:txBody>
      </p:sp>
      <p:sp>
        <p:nvSpPr>
          <p:cNvPr id="58" name="Shape 58"/>
          <p:cNvSpPr/>
          <p:nvPr>
            <p:ph type="body" idx="1"/>
          </p:nvPr>
        </p:nvSpPr>
        <p:spPr>
          <a:prstGeom prst="rect">
            <a:avLst/>
          </a:prstGeom>
        </p:spPr>
        <p:txBody>
          <a:bodyPr/>
          <a:lstStyle>
            <a:lvl1pPr marL="0" indent="0">
              <a:buSzTx/>
              <a:buNone/>
            </a:lvl1pPr>
          </a:lstStyle>
          <a:p>
            <a:pPr lvl="0">
              <a:defRPr sz="1800">
                <a:solidFill>
                  <a:srgbClr val="000000"/>
                </a:solidFill>
              </a:defRPr>
            </a:pPr>
            <a:r>
              <a:rPr sz="3600">
                <a:solidFill>
                  <a:srgbClr val="FFFFFF"/>
                </a:solidFill>
              </a:rPr>
              <a:t>È (con i libri dedicati alle Successioni e alla Proprietà) il libro più antico (redazione/idee) e, insieme, il più nuovo per le modifiche e le integrazioni dovute agli interventi del legislatore e della Corte Costituzionale.</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0" name="Shape 60"/>
          <p:cNvSpPr/>
          <p:nvPr>
            <p:ph type="title"/>
          </p:nvPr>
        </p:nvSpPr>
        <p:spPr>
          <a:prstGeom prst="rect">
            <a:avLst/>
          </a:prstGeom>
        </p:spPr>
        <p:txBody>
          <a:bodyPr/>
          <a:lstStyle>
            <a:lvl1pPr defTabSz="274320">
              <a:defRPr sz="4320"/>
            </a:lvl1pPr>
          </a:lstStyle>
          <a:p>
            <a:pPr lvl="0">
              <a:defRPr sz="1800">
                <a:solidFill>
                  <a:srgbClr val="000000"/>
                </a:solidFill>
              </a:defRPr>
            </a:pPr>
            <a:r>
              <a:rPr sz="4320">
                <a:solidFill>
                  <a:srgbClr val="FFFFFF"/>
                </a:solidFill>
              </a:rPr>
              <a:t>Gli interventi della Corte Costituzionale fino alla riforma del diritto della famiglia</a:t>
            </a:r>
          </a:p>
        </p:txBody>
      </p:sp>
      <p:sp>
        <p:nvSpPr>
          <p:cNvPr id="61" name="Shape 61"/>
          <p:cNvSpPr/>
          <p:nvPr>
            <p:ph type="body" idx="1"/>
          </p:nvPr>
        </p:nvSpPr>
        <p:spPr>
          <a:prstGeom prst="rect">
            <a:avLst/>
          </a:prstGeom>
        </p:spPr>
        <p:txBody>
          <a:bodyPr/>
          <a:lstStyle/>
          <a:p>
            <a:pPr lvl="0" marL="297179" indent="-297179" defTabSz="237743">
              <a:spcBef>
                <a:spcPts val="1800"/>
              </a:spcBef>
              <a:buBlip>
                <a:blip r:embed="rId3"/>
              </a:buBlip>
              <a:defRPr sz="1800">
                <a:solidFill>
                  <a:srgbClr val="000000"/>
                </a:solidFill>
              </a:defRPr>
            </a:pPr>
            <a:r>
              <a:rPr sz="1871">
                <a:solidFill>
                  <a:srgbClr val="FFFFFF"/>
                </a:solidFill>
              </a:rPr>
              <a:t>Art. 29 cpv Cost.: eguaglianza morale e giuridica dei coniugi, con i limiti stabiliti dalla legge a garanzia dell'unità familiare (art. 29 cpv. Cost.) </a:t>
            </a:r>
            <a:endParaRPr sz="1871">
              <a:solidFill>
                <a:srgbClr val="FFFFFF"/>
              </a:solidFill>
            </a:endParaRPr>
          </a:p>
          <a:p>
            <a:pPr lvl="2" marL="891539" indent="-297179" defTabSz="237743">
              <a:spcBef>
                <a:spcPts val="1800"/>
              </a:spcBef>
              <a:buBlip>
                <a:blip r:embed="rId3"/>
              </a:buBlip>
              <a:defRPr sz="1800">
                <a:solidFill>
                  <a:srgbClr val="000000"/>
                </a:solidFill>
              </a:defRPr>
            </a:pPr>
            <a:r>
              <a:rPr sz="1871">
                <a:solidFill>
                  <a:srgbClr val="FFFFFF"/>
                </a:solidFill>
              </a:rPr>
              <a:t>incostituzionalità delle norme in materia di doveri di mantenimento e contribuzione, nonché sul regime della separazione dei coniugi.</a:t>
            </a:r>
            <a:endParaRPr sz="1871">
              <a:solidFill>
                <a:srgbClr val="FFFFFF"/>
              </a:solidFill>
            </a:endParaRPr>
          </a:p>
          <a:p>
            <a:pPr lvl="3" marL="1188719" indent="-297179" defTabSz="237743">
              <a:spcBef>
                <a:spcPts val="1800"/>
              </a:spcBef>
              <a:buBlip>
                <a:blip r:embed="rId3"/>
              </a:buBlip>
              <a:defRPr sz="1800">
                <a:solidFill>
                  <a:srgbClr val="000000"/>
                </a:solidFill>
              </a:defRPr>
            </a:pPr>
            <a:r>
              <a:rPr sz="1871">
                <a:solidFill>
                  <a:srgbClr val="FFFFFF"/>
                </a:solidFill>
              </a:rPr>
              <a:t>sent. 1968/127: disposizione che attribuiva rilevanza all’adulterio commesso dall’uomo solo quando costituisse una ingiuria grave</a:t>
            </a:r>
            <a:endParaRPr sz="1871">
              <a:solidFill>
                <a:srgbClr val="FFFFFF"/>
              </a:solidFill>
            </a:endParaRPr>
          </a:p>
          <a:p>
            <a:pPr lvl="3" marL="1188719" indent="-297179" defTabSz="237743">
              <a:spcBef>
                <a:spcPts val="1800"/>
              </a:spcBef>
              <a:buBlip>
                <a:blip r:embed="rId3"/>
              </a:buBlip>
              <a:defRPr sz="1800">
                <a:solidFill>
                  <a:srgbClr val="000000"/>
                </a:solidFill>
              </a:defRPr>
            </a:pPr>
            <a:r>
              <a:rPr sz="1871">
                <a:solidFill>
                  <a:srgbClr val="FFFFFF"/>
                </a:solidFill>
              </a:rPr>
              <a:t>proibizione fatta alla donna separata di usare il nome del coniuge: 1970/128 </a:t>
            </a:r>
            <a:endParaRPr sz="1871">
              <a:solidFill>
                <a:srgbClr val="FFFFFF"/>
              </a:solidFill>
            </a:endParaRPr>
          </a:p>
          <a:p>
            <a:pPr lvl="3" marL="1188719" indent="-297179" defTabSz="237743">
              <a:spcBef>
                <a:spcPts val="1800"/>
              </a:spcBef>
              <a:buBlip>
                <a:blip r:embed="rId3"/>
              </a:buBlip>
              <a:defRPr sz="1800">
                <a:solidFill>
                  <a:srgbClr val="000000"/>
                </a:solidFill>
              </a:defRPr>
            </a:pPr>
            <a:r>
              <a:rPr sz="1871">
                <a:solidFill>
                  <a:srgbClr val="FFFFFF"/>
                </a:solidFill>
              </a:rPr>
              <a:t>imposizione del dovere di fedeltà ai coniugi legalmente separati (irragionevolezza) : 1975/99.</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2.jpeg"/></Relationships>

</file>

<file path=ppt/theme/_rels/theme2.xml.rels><?xml version="1.0" encoding="UTF-8" standalone="yes"?><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xmlns:r="http://schemas.openxmlformats.org/officeDocument/2006/relationships" name="Chalkboard">
  <a:themeElements>
    <a:clrScheme name="Chalkboard">
      <a:dk1>
        <a:srgbClr val="BC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63500" dist="0" dir="162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