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571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 Id="rId3" Type="http://schemas.openxmlformats.org/officeDocument/2006/relationships/image" Target="../media/image3.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 Id="rId3" Type="http://schemas.openxmlformats.org/officeDocument/2006/relationships/image" Target="../media/image7.png"/><Relationship Id="rId4" Type="http://schemas.openxmlformats.org/officeDocument/2006/relationships/image" Target="../media/image8.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318293" y="68510"/>
            <a:ext cx="12368214" cy="1599606"/>
          </a:xfrm>
          <a:prstGeom prst="rect">
            <a:avLst/>
          </a:prstGeom>
        </p:spPr>
        <p:txBody>
          <a:bodyPr/>
          <a:lstStyle>
            <a:lvl1pPr defTabSz="374904">
              <a:defRPr sz="4346"/>
            </a:lvl1pPr>
          </a:lstStyle>
          <a:p>
            <a:pPr lvl="0">
              <a:defRPr sz="1800">
                <a:solidFill>
                  <a:srgbClr val="000000"/>
                </a:solidFill>
              </a:defRPr>
            </a:pPr>
            <a:r>
              <a:rPr sz="4346">
                <a:solidFill>
                  <a:srgbClr val="FFFFFF"/>
                </a:solidFill>
              </a:rPr>
              <a:t>La tutela dei diritti come funzione primaria di un ordinamento giuridico </a:t>
            </a:r>
          </a:p>
        </p:txBody>
      </p:sp>
      <p:sp>
        <p:nvSpPr>
          <p:cNvPr id="33" name="Shape 33"/>
          <p:cNvSpPr/>
          <p:nvPr>
            <p:ph type="body" idx="1"/>
          </p:nvPr>
        </p:nvSpPr>
        <p:spPr>
          <a:xfrm>
            <a:off x="90437" y="1544389"/>
            <a:ext cx="12544526" cy="7960222"/>
          </a:xfrm>
          <a:prstGeom prst="rect">
            <a:avLst/>
          </a:prstGeom>
        </p:spPr>
        <p:txBody>
          <a:bodyPr/>
          <a:lstStyle/>
          <a:p>
            <a:pPr lvl="0" marL="0" indent="0" defTabSz="297179">
              <a:spcBef>
                <a:spcPts val="2300"/>
              </a:spcBef>
              <a:buSzTx/>
              <a:buNone/>
              <a:defRPr sz="1800">
                <a:solidFill>
                  <a:srgbClr val="000000"/>
                </a:solidFill>
              </a:defRPr>
            </a:pPr>
            <a:r>
              <a:rPr sz="2209">
                <a:solidFill>
                  <a:srgbClr val="FFFFFF"/>
                </a:solidFill>
              </a:rPr>
              <a:t>Norma giuridica = giudizio ipotetico : </a:t>
            </a:r>
            <a:r>
              <a:rPr sz="2209" u="sng">
                <a:solidFill>
                  <a:srgbClr val="FFFFFF"/>
                </a:solidFill>
              </a:rPr>
              <a:t>Se</a:t>
            </a:r>
            <a:r>
              <a:rPr sz="2209">
                <a:solidFill>
                  <a:srgbClr val="FFFFFF"/>
                </a:solidFill>
              </a:rPr>
              <a:t> (a, b, c … n) </a:t>
            </a:r>
            <a:r>
              <a:rPr sz="2209" u="sng">
                <a:solidFill>
                  <a:srgbClr val="FFFFFF"/>
                </a:solidFill>
              </a:rPr>
              <a:t>allora </a:t>
            </a:r>
            <a:r>
              <a:rPr sz="2209">
                <a:solidFill>
                  <a:srgbClr val="FFFFFF"/>
                </a:solidFill>
              </a:rPr>
              <a:t>(a’, b’, c’ … n’)</a:t>
            </a:r>
            <a:endParaRPr sz="2209">
              <a:solidFill>
                <a:srgbClr val="FFFFFF"/>
              </a:solidFill>
            </a:endParaRPr>
          </a:p>
          <a:p>
            <a:pPr lvl="4" marL="0" indent="594359" defTabSz="297179">
              <a:spcBef>
                <a:spcPts val="2300"/>
              </a:spcBef>
              <a:buSzTx/>
              <a:buNone/>
              <a:defRPr sz="1800">
                <a:solidFill>
                  <a:srgbClr val="000000"/>
                </a:solidFill>
              </a:defRPr>
            </a:pPr>
            <a:endParaRPr sz="1950">
              <a:solidFill>
                <a:srgbClr val="FFFFFF"/>
              </a:solidFill>
            </a:endParaRPr>
          </a:p>
          <a:p>
            <a:pPr lvl="4" marL="0" indent="594359" defTabSz="297179">
              <a:spcBef>
                <a:spcPts val="2300"/>
              </a:spcBef>
              <a:buSzTx/>
              <a:buNone/>
              <a:defRPr sz="1800">
                <a:solidFill>
                  <a:srgbClr val="000000"/>
                </a:solidFill>
              </a:defRPr>
            </a:pPr>
            <a:r>
              <a:rPr sz="1950">
                <a:solidFill>
                  <a:srgbClr val="FFFFFF"/>
                </a:solidFill>
              </a:rPr>
              <a:t> </a:t>
            </a:r>
            <a:r>
              <a:rPr sz="2600">
                <a:solidFill>
                  <a:srgbClr val="FFFFFF"/>
                </a:solidFill>
              </a:rPr>
              <a:t>fattispecie (lett. “forma del fatto”) tipica </a:t>
            </a:r>
            <a:r>
              <a:rPr sz="1950">
                <a:solidFill>
                  <a:srgbClr val="FFFFFF"/>
                </a:solidFill>
              </a:rPr>
              <a:t>    </a:t>
            </a:r>
            <a:r>
              <a:rPr sz="2340">
                <a:solidFill>
                  <a:srgbClr val="FFFFFF"/>
                </a:solidFill>
              </a:rPr>
              <a:t>effetto giuridico</a:t>
            </a:r>
            <a:endParaRPr sz="1950">
              <a:solidFill>
                <a:srgbClr val="FFFFFF"/>
              </a:solidFill>
            </a:endParaRPr>
          </a:p>
          <a:p>
            <a:pPr lvl="2" marL="0" indent="297179" defTabSz="297179">
              <a:spcBef>
                <a:spcPts val="2300"/>
              </a:spcBef>
              <a:buSzTx/>
              <a:buNone/>
              <a:defRPr sz="1800">
                <a:solidFill>
                  <a:srgbClr val="000000"/>
                </a:solidFill>
              </a:defRPr>
            </a:pPr>
            <a:r>
              <a:rPr sz="1950">
                <a:solidFill>
                  <a:srgbClr val="FFFFFF"/>
                </a:solidFill>
              </a:rPr>
              <a:t> </a:t>
            </a:r>
            <a:endParaRPr sz="1950">
              <a:solidFill>
                <a:srgbClr val="FFFFFF"/>
              </a:solidFill>
            </a:endParaRPr>
          </a:p>
          <a:p>
            <a:pPr lvl="2" marL="0" indent="297179" defTabSz="297179">
              <a:spcBef>
                <a:spcPts val="2300"/>
              </a:spcBef>
              <a:buSzTx/>
              <a:buNone/>
              <a:defRPr sz="1800">
                <a:solidFill>
                  <a:srgbClr val="000000"/>
                </a:solidFill>
              </a:defRPr>
            </a:pPr>
            <a:r>
              <a:rPr sz="1950">
                <a:solidFill>
                  <a:srgbClr val="FFFFFF"/>
                </a:solidFill>
              </a:rPr>
              <a:t>Cfr. la proposizione: «Il contratto ha forza di legge tra le parti» (art. 1372)</a:t>
            </a:r>
            <a:endParaRPr sz="1950">
              <a:solidFill>
                <a:srgbClr val="FFFFFF"/>
              </a:solidFill>
            </a:endParaRPr>
          </a:p>
          <a:p>
            <a:pPr lvl="3" marL="0" indent="445769" defTabSz="297179">
              <a:spcBef>
                <a:spcPts val="2300"/>
              </a:spcBef>
              <a:buSzTx/>
              <a:buNone/>
              <a:defRPr sz="1800">
                <a:solidFill>
                  <a:srgbClr val="000000"/>
                </a:solidFill>
              </a:defRPr>
            </a:pPr>
            <a:r>
              <a:rPr sz="1950" u="sng">
                <a:solidFill>
                  <a:srgbClr val="FFFFFF"/>
                </a:solidFill>
              </a:rPr>
              <a:t>se</a:t>
            </a:r>
            <a:r>
              <a:rPr sz="1950">
                <a:solidFill>
                  <a:srgbClr val="FFFFFF"/>
                </a:solidFill>
              </a:rPr>
              <a:t> (a) un contratto è stato effettivamente concluso,</a:t>
            </a:r>
            <a:endParaRPr sz="1950">
              <a:solidFill>
                <a:srgbClr val="FFFFFF"/>
              </a:solidFill>
            </a:endParaRPr>
          </a:p>
          <a:p>
            <a:pPr lvl="3" marL="0" indent="445769" defTabSz="297179">
              <a:spcBef>
                <a:spcPts val="2300"/>
              </a:spcBef>
              <a:buSzTx/>
              <a:buNone/>
              <a:defRPr sz="1800">
                <a:solidFill>
                  <a:srgbClr val="000000"/>
                </a:solidFill>
              </a:defRPr>
            </a:pPr>
            <a:r>
              <a:rPr sz="1950">
                <a:solidFill>
                  <a:srgbClr val="FFFFFF"/>
                </a:solidFill>
              </a:rPr>
              <a:t>(b) quel contratto è valido (non esistono cause di nullità ecc.) ed efficace (perché ad es. non è soggetto a condizione sospensiva),</a:t>
            </a:r>
            <a:endParaRPr sz="1950">
              <a:solidFill>
                <a:srgbClr val="FFFFFF"/>
              </a:solidFill>
            </a:endParaRPr>
          </a:p>
          <a:p>
            <a:pPr lvl="3" marL="0" indent="445769" defTabSz="297179">
              <a:spcBef>
                <a:spcPts val="2300"/>
              </a:spcBef>
              <a:buSzTx/>
              <a:buNone/>
              <a:defRPr sz="1800">
                <a:solidFill>
                  <a:srgbClr val="000000"/>
                </a:solidFill>
              </a:defRPr>
            </a:pPr>
            <a:r>
              <a:rPr sz="1950">
                <a:solidFill>
                  <a:srgbClr val="FFFFFF"/>
                </a:solidFill>
              </a:rPr>
              <a:t>(c) la parte convenuta in giudizio è inadempiente alle obbligazioni che derivano dal contratto e tale inadempimento le è imputabile,</a:t>
            </a:r>
            <a:endParaRPr sz="1950">
              <a:solidFill>
                <a:srgbClr val="FFFFFF"/>
              </a:solidFill>
            </a:endParaRPr>
          </a:p>
          <a:p>
            <a:pPr lvl="3" marL="0" indent="445769" defTabSz="297179">
              <a:spcBef>
                <a:spcPts val="2300"/>
              </a:spcBef>
              <a:buSzTx/>
              <a:buNone/>
              <a:defRPr sz="1800">
                <a:solidFill>
                  <a:srgbClr val="000000"/>
                </a:solidFill>
              </a:defRPr>
            </a:pPr>
            <a:r>
              <a:rPr sz="1950" u="sng">
                <a:solidFill>
                  <a:srgbClr val="FFFFFF"/>
                </a:solidFill>
              </a:rPr>
              <a:t>allora</a:t>
            </a:r>
            <a:r>
              <a:rPr sz="1950">
                <a:solidFill>
                  <a:srgbClr val="FFFFFF"/>
                </a:solidFill>
              </a:rPr>
              <a:t> il giudice deve condannare la parte convenuta al risarcimento del danno o all'adempimento della prestazione. </a:t>
            </a:r>
            <a:endParaRPr sz="1950">
              <a:solidFill>
                <a:srgbClr val="FFFFFF"/>
              </a:solidFill>
            </a:endParaRPr>
          </a:p>
        </p:txBody>
      </p:sp>
      <p:pic>
        <p:nvPicPr>
          <p:cNvPr id="34" name=""/>
          <p:cNvPicPr/>
          <p:nvPr/>
        </p:nvPicPr>
        <p:blipFill>
          <a:blip r:embed="rId2">
            <a:extLst/>
          </a:blip>
          <a:stretch>
            <a:fillRect/>
          </a:stretch>
        </p:blipFill>
        <p:spPr>
          <a:xfrm rot="5400000">
            <a:off x="6615519" y="2425934"/>
            <a:ext cx="871176" cy="405070"/>
          </a:xfrm>
          <a:prstGeom prst="rect">
            <a:avLst/>
          </a:prstGeom>
        </p:spPr>
      </p:pic>
      <p:pic>
        <p:nvPicPr>
          <p:cNvPr id="36" name=""/>
          <p:cNvPicPr/>
          <p:nvPr/>
        </p:nvPicPr>
        <p:blipFill>
          <a:blip r:embed="rId3">
            <a:extLst/>
          </a:blip>
          <a:stretch>
            <a:fillRect/>
          </a:stretch>
        </p:blipFill>
        <p:spPr>
          <a:xfrm rot="5400000">
            <a:off x="10632397" y="2425934"/>
            <a:ext cx="923973" cy="405070"/>
          </a:xfrm>
          <a:prstGeom prst="rect">
            <a:avLst/>
          </a:prstGeom>
        </p:spPr>
      </p:pic>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body" idx="1"/>
          </p:nvPr>
        </p:nvSpPr>
        <p:spPr>
          <a:xfrm>
            <a:off x="661144" y="425350"/>
            <a:ext cx="11831688" cy="8902900"/>
          </a:xfrm>
          <a:prstGeom prst="rect">
            <a:avLst/>
          </a:prstGeom>
        </p:spPr>
        <p:txBody>
          <a:bodyPr/>
          <a:lstStyle/>
          <a:p>
            <a:pPr lvl="0" marL="360045" indent="-360045" defTabSz="288036">
              <a:spcBef>
                <a:spcPts val="2200"/>
              </a:spcBef>
              <a:buBlip>
                <a:blip r:embed="rId2"/>
              </a:buBlip>
              <a:defRPr sz="1800">
                <a:solidFill>
                  <a:srgbClr val="000000"/>
                </a:solidFill>
              </a:defRPr>
            </a:pPr>
            <a:r>
              <a:rPr sz="2268">
                <a:solidFill>
                  <a:srgbClr val="FFFFFF"/>
                </a:solidFill>
              </a:rPr>
              <a:t>le cause di sospensione determinano una parentesi nel corso del termine - che riprende eventualmente a decorrere dal momento in cui era stato sospeso</a:t>
            </a:r>
            <a:endParaRPr sz="2268">
              <a:solidFill>
                <a:srgbClr val="FFFFFF"/>
              </a:solidFill>
            </a:endParaRPr>
          </a:p>
          <a:p>
            <a:pPr lvl="1" marL="720090" indent="-360045" defTabSz="288036">
              <a:spcBef>
                <a:spcPts val="2200"/>
              </a:spcBef>
              <a:buBlip>
                <a:blip r:embed="rId2"/>
              </a:buBlip>
              <a:defRPr sz="1800">
                <a:solidFill>
                  <a:srgbClr val="000000"/>
                </a:solidFill>
              </a:defRPr>
            </a:pPr>
            <a:r>
              <a:rPr sz="2268">
                <a:solidFill>
                  <a:srgbClr val="FFFFFF"/>
                </a:solidFill>
              </a:rPr>
              <a:t>condizione del titolare (2942) </a:t>
            </a:r>
            <a:endParaRPr sz="2268">
              <a:solidFill>
                <a:srgbClr val="FFFFFF"/>
              </a:solidFill>
            </a:endParaRPr>
          </a:p>
          <a:p>
            <a:pPr lvl="2" marL="360045" indent="-360045" defTabSz="288036">
              <a:spcBef>
                <a:spcPts val="2200"/>
              </a:spcBef>
              <a:buBlip>
                <a:blip r:embed="rId2"/>
              </a:buBlip>
              <a:defRPr sz="1800">
                <a:solidFill>
                  <a:srgbClr val="000000"/>
                </a:solidFill>
              </a:defRPr>
            </a:pPr>
            <a:r>
              <a:rPr sz="2268">
                <a:solidFill>
                  <a:srgbClr val="FFFFFF"/>
                </a:solidFill>
              </a:rPr>
              <a:t>incapacità di agire nel tempo in cui manca il rappresentante legale </a:t>
            </a:r>
            <a:endParaRPr sz="2268">
              <a:solidFill>
                <a:srgbClr val="FFFFFF"/>
              </a:solidFill>
            </a:endParaRPr>
          </a:p>
          <a:p>
            <a:pPr lvl="2" marL="360045" indent="-360045" defTabSz="288036">
              <a:spcBef>
                <a:spcPts val="2200"/>
              </a:spcBef>
              <a:buBlip>
                <a:blip r:embed="rId2"/>
              </a:buBlip>
              <a:defRPr sz="1800">
                <a:solidFill>
                  <a:srgbClr val="000000"/>
                </a:solidFill>
              </a:defRPr>
            </a:pPr>
            <a:r>
              <a:rPr sz="2268">
                <a:solidFill>
                  <a:srgbClr val="FFFFFF"/>
                </a:solidFill>
              </a:rPr>
              <a:t>militare in tempo di guerra</a:t>
            </a:r>
            <a:endParaRPr sz="2268">
              <a:solidFill>
                <a:srgbClr val="FFFFFF"/>
              </a:solidFill>
            </a:endParaRPr>
          </a:p>
          <a:p>
            <a:pPr lvl="2" marL="360045" indent="-360045" defTabSz="288036">
              <a:spcBef>
                <a:spcPts val="2200"/>
              </a:spcBef>
              <a:buBlip>
                <a:blip r:embed="rId2"/>
              </a:buBlip>
              <a:defRPr sz="1800">
                <a:solidFill>
                  <a:srgbClr val="000000"/>
                </a:solidFill>
              </a:defRPr>
            </a:pPr>
            <a:r>
              <a:rPr sz="2268">
                <a:solidFill>
                  <a:srgbClr val="FFFFFF"/>
                </a:solidFill>
              </a:rPr>
              <a:t>titolarità di un potere di amministrazione nei confronti della controparte (rappresentanza legale: 2941)</a:t>
            </a:r>
            <a:endParaRPr sz="2268">
              <a:solidFill>
                <a:srgbClr val="FFFFFF"/>
              </a:solidFill>
            </a:endParaRPr>
          </a:p>
          <a:p>
            <a:pPr lvl="2" marL="360045" indent="-360045" defTabSz="288036">
              <a:spcBef>
                <a:spcPts val="2200"/>
              </a:spcBef>
              <a:buBlip>
                <a:blip r:embed="rId2"/>
              </a:buBlip>
              <a:defRPr sz="1800">
                <a:solidFill>
                  <a:srgbClr val="000000"/>
                </a:solidFill>
              </a:defRPr>
            </a:pPr>
            <a:r>
              <a:rPr sz="2268">
                <a:solidFill>
                  <a:srgbClr val="FFFFFF"/>
                </a:solidFill>
              </a:rPr>
              <a:t>situazione di parità che potrebbe essere alterata dal decorso della prescrizione (tra coniugi, tra erede e eredità accettata con beneficio di inventario: 2941, n. 1,5)</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ecc. …</a:t>
            </a:r>
            <a:endParaRPr sz="2268">
              <a:solidFill>
                <a:srgbClr val="FFFFFF"/>
              </a:solidFill>
            </a:endParaRPr>
          </a:p>
          <a:p>
            <a:pPr lvl="2" marL="360045" indent="-360045" defTabSz="288036">
              <a:spcBef>
                <a:spcPts val="2200"/>
              </a:spcBef>
              <a:buBlip>
                <a:blip r:embed="rId2"/>
              </a:buBlip>
              <a:defRPr sz="1800">
                <a:solidFill>
                  <a:srgbClr val="000000"/>
                </a:solidFill>
              </a:defRPr>
            </a:pPr>
            <a:r>
              <a:rPr sz="2268">
                <a:solidFill>
                  <a:srgbClr val="FFFFFF"/>
                </a:solidFill>
              </a:rPr>
              <a:t>Una sospensione di tipo sanzionatorio: il debitore che con dolo abbia occultato l'esistenza del debito (2941, n. 8).</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body" idx="1"/>
          </p:nvPr>
        </p:nvSpPr>
        <p:spPr>
          <a:prstGeom prst="rect">
            <a:avLst/>
          </a:prstGeom>
        </p:spPr>
        <p:txBody>
          <a:bodyPr/>
          <a:lstStyle/>
          <a:p>
            <a:pPr lvl="0" marL="531494" indent="-531494" defTabSz="425195">
              <a:spcBef>
                <a:spcPts val="3300"/>
              </a:spcBef>
              <a:buBlip>
                <a:blip r:embed="rId2"/>
              </a:buBlip>
              <a:defRPr sz="1800">
                <a:solidFill>
                  <a:srgbClr val="000000"/>
                </a:solidFill>
              </a:defRPr>
            </a:pPr>
            <a:r>
              <a:rPr sz="3348">
                <a:solidFill>
                  <a:srgbClr val="FFFFFF"/>
                </a:solidFill>
              </a:rPr>
              <a:t>Le cause di interruzione comportano la decorrenza ex novo del termine</a:t>
            </a:r>
            <a:endParaRPr sz="3348">
              <a:solidFill>
                <a:srgbClr val="FFFFFF"/>
              </a:solidFill>
            </a:endParaRPr>
          </a:p>
          <a:p>
            <a:pPr lvl="2" marL="1594485" indent="-531494" defTabSz="425195">
              <a:spcBef>
                <a:spcPts val="3300"/>
              </a:spcBef>
              <a:buBlip>
                <a:blip r:embed="rId2"/>
              </a:buBlip>
              <a:defRPr sz="1800">
                <a:solidFill>
                  <a:srgbClr val="000000"/>
                </a:solidFill>
              </a:defRPr>
            </a:pPr>
            <a:r>
              <a:rPr sz="3348">
                <a:solidFill>
                  <a:srgbClr val="FFFFFF"/>
                </a:solidFill>
              </a:rPr>
              <a:t>esercizio del diritto da parte del titolare (2943)</a:t>
            </a:r>
            <a:endParaRPr sz="3348">
              <a:solidFill>
                <a:srgbClr val="FFFFFF"/>
              </a:solidFill>
            </a:endParaRPr>
          </a:p>
          <a:p>
            <a:pPr lvl="5" marL="3188970" indent="-531494" defTabSz="425195">
              <a:spcBef>
                <a:spcPts val="3300"/>
              </a:spcBef>
              <a:buSzPct val="100000"/>
              <a:buChar char="-"/>
              <a:defRPr sz="1800">
                <a:solidFill>
                  <a:srgbClr val="000000"/>
                </a:solidFill>
              </a:defRPr>
            </a:pPr>
            <a:r>
              <a:rPr sz="3348">
                <a:solidFill>
                  <a:srgbClr val="FFFFFF"/>
                </a:solidFill>
              </a:rPr>
              <a:t>azione in giudizio</a:t>
            </a:r>
            <a:endParaRPr sz="3348">
              <a:solidFill>
                <a:srgbClr val="FFFFFF"/>
              </a:solidFill>
            </a:endParaRPr>
          </a:p>
          <a:p>
            <a:pPr lvl="5" marL="3188970" indent="-531494" defTabSz="425195">
              <a:spcBef>
                <a:spcPts val="3300"/>
              </a:spcBef>
              <a:buSzPct val="100000"/>
              <a:buChar char="-"/>
              <a:defRPr sz="1800">
                <a:solidFill>
                  <a:srgbClr val="000000"/>
                </a:solidFill>
              </a:defRPr>
            </a:pPr>
            <a:r>
              <a:rPr sz="3348">
                <a:solidFill>
                  <a:srgbClr val="FFFFFF"/>
                </a:solidFill>
              </a:rPr>
              <a:t>	costituzione in mora</a:t>
            </a:r>
            <a:endParaRPr sz="3348">
              <a:solidFill>
                <a:srgbClr val="FFFFFF"/>
              </a:solidFill>
            </a:endParaRPr>
          </a:p>
          <a:p>
            <a:pPr lvl="4" marL="1665351" indent="-531494" defTabSz="425195">
              <a:spcBef>
                <a:spcPts val="3300"/>
              </a:spcBef>
              <a:buBlip>
                <a:blip r:embed="rId2"/>
              </a:buBlip>
              <a:defRPr sz="1800">
                <a:solidFill>
                  <a:srgbClr val="000000"/>
                </a:solidFill>
              </a:defRPr>
            </a:pPr>
            <a:r>
              <a:rPr sz="3348">
                <a:solidFill>
                  <a:srgbClr val="FFFFFF"/>
                </a:solidFill>
              </a:rPr>
              <a:t>riconoscimento del diritto da parte del soggetto contro il quale può essere fatto valere (2944)</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3" name="Shape 73"/>
          <p:cNvSpPr/>
          <p:nvPr>
            <p:ph type="body" idx="1"/>
          </p:nvPr>
        </p:nvSpPr>
        <p:spPr>
          <a:prstGeom prst="rect">
            <a:avLst/>
          </a:prstGeom>
        </p:spPr>
        <p:txBody>
          <a:bodyPr/>
          <a:lstStyle/>
          <a:p>
            <a:pPr lvl="0" marL="314325" indent="-314325" defTabSz="251460">
              <a:spcBef>
                <a:spcPts val="1900"/>
              </a:spcBef>
              <a:buBlip>
                <a:blip r:embed="rId2"/>
              </a:buBlip>
              <a:defRPr sz="1800">
                <a:solidFill>
                  <a:srgbClr val="000000"/>
                </a:solidFill>
              </a:defRPr>
            </a:pPr>
            <a:r>
              <a:rPr sz="1980">
                <a:solidFill>
                  <a:srgbClr val="FFFFFF"/>
                </a:solidFill>
              </a:rPr>
              <a:t>Come nella prescrizione estintiva, anche nella decadenza l’inerzia del titolare, protratta per il tempo stabilito dalla legge, provoca l’estinzione di un diritto.</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La differenza tra d. e p. non ha a che vedere con la funzione, ma con la disciplina dell'istituto.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Alla decadenza non si applicano le cause di interruzione e le cause di sospensione dei termini, salvo che nei casi espressamente previsti dalla legge (art. 2964 c.c.)</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 sospensione dell’azione di disconoscimento di paternità a favore dell'attore in stato di interdizione per infermità di mente, fino a che tale stato permane (artt. 245-246 c.c.).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È consentito alle parti di stabilire convenzionalmente termini di decadenza, ma il patto è nullo (art. 2965 c.c.), se il termine concordato rende eccessivamente difficile l’esercizio del diritto (in ragione, ad esempio, della sua brevità rispetto all’importanza degli interessi in giuoco e delle particolari condizioni richieste per l’esercizio del diritto).</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xfrm>
            <a:off x="1270000" y="203200"/>
            <a:ext cx="10464800" cy="915591"/>
          </a:xfrm>
          <a:prstGeom prst="rect">
            <a:avLst/>
          </a:prstGeom>
        </p:spPr>
        <p:txBody>
          <a:bodyPr/>
          <a:lstStyle>
            <a:lvl1pPr defTabSz="320039">
              <a:defRPr sz="5040"/>
            </a:lvl1pPr>
          </a:lstStyle>
          <a:p>
            <a:pPr lvl="0">
              <a:defRPr sz="1800">
                <a:solidFill>
                  <a:srgbClr val="000000"/>
                </a:solidFill>
              </a:defRPr>
            </a:pPr>
            <a:r>
              <a:rPr sz="5040">
                <a:solidFill>
                  <a:srgbClr val="FFFFFF"/>
                </a:solidFill>
              </a:rPr>
              <a:t>La Decadenza</a:t>
            </a:r>
          </a:p>
        </p:txBody>
      </p:sp>
      <p:sp>
        <p:nvSpPr>
          <p:cNvPr id="76" name="Shape 76"/>
          <p:cNvSpPr/>
          <p:nvPr>
            <p:ph type="body" idx="1"/>
          </p:nvPr>
        </p:nvSpPr>
        <p:spPr>
          <a:xfrm>
            <a:off x="262532" y="1139180"/>
            <a:ext cx="12479736" cy="8402588"/>
          </a:xfrm>
          <a:prstGeom prst="rect">
            <a:avLst/>
          </a:prstGeom>
        </p:spPr>
        <p:txBody>
          <a:bodyPr/>
          <a:lstStyle/>
          <a:p>
            <a:pPr lvl="0" marL="274320" indent="-274320" defTabSz="219455">
              <a:spcBef>
                <a:spcPts val="1700"/>
              </a:spcBef>
              <a:buBlip>
                <a:blip r:embed="rId2"/>
              </a:buBlip>
              <a:defRPr sz="1800">
                <a:solidFill>
                  <a:srgbClr val="000000"/>
                </a:solidFill>
              </a:defRPr>
            </a:pPr>
            <a:r>
              <a:rPr sz="1727">
                <a:solidFill>
                  <a:srgbClr val="FFFFFF"/>
                </a:solidFill>
              </a:rPr>
              <a:t>Dal punto di vista strutturale e funzionale è un meccanismo analogo alla prescrizione: l’inerzia del titolare, protratta per il tempo stabilito dalla legge, provoca l’estinzione del diritto.</a:t>
            </a:r>
            <a:endParaRPr sz="1727">
              <a:solidFill>
                <a:srgbClr val="FFFFFF"/>
              </a:solidFill>
            </a:endParaRPr>
          </a:p>
          <a:p>
            <a:pPr lvl="0" marL="274320" indent="-274320" defTabSz="219455">
              <a:spcBef>
                <a:spcPts val="1700"/>
              </a:spcBef>
              <a:buBlip>
                <a:blip r:embed="rId2"/>
              </a:buBlip>
              <a:defRPr sz="1800">
                <a:solidFill>
                  <a:srgbClr val="000000"/>
                </a:solidFill>
              </a:defRPr>
            </a:pPr>
            <a:r>
              <a:rPr sz="1727">
                <a:solidFill>
                  <a:srgbClr val="FFFFFF"/>
                </a:solidFill>
              </a:rPr>
              <a:t>Le differenze riguardano la disciplina: </a:t>
            </a:r>
            <a:endParaRPr sz="1727">
              <a:solidFill>
                <a:srgbClr val="FFFFFF"/>
              </a:solidFill>
            </a:endParaRPr>
          </a:p>
          <a:p>
            <a:pPr lvl="3" marL="733520" indent="-274320" defTabSz="219455">
              <a:spcBef>
                <a:spcPts val="1700"/>
              </a:spcBef>
              <a:buBlip>
                <a:blip r:embed="rId2"/>
              </a:buBlip>
              <a:defRPr sz="1800">
                <a:solidFill>
                  <a:srgbClr val="000000"/>
                </a:solidFill>
              </a:defRPr>
            </a:pPr>
            <a:r>
              <a:rPr sz="1727">
                <a:solidFill>
                  <a:srgbClr val="FFFFFF"/>
                </a:solidFill>
              </a:rPr>
              <a:t>Non si applicano le cause di interruzione e di sospensione dei termini, salvo i </a:t>
            </a:r>
            <a:r>
              <a:rPr sz="1727" u="sng">
                <a:solidFill>
                  <a:srgbClr val="FFFFFF"/>
                </a:solidFill>
              </a:rPr>
              <a:t>casi espressamente previsti dalla legge</a:t>
            </a:r>
            <a:r>
              <a:rPr sz="1727">
                <a:solidFill>
                  <a:srgbClr val="FFFFFF"/>
                </a:solidFill>
              </a:rPr>
              <a:t> (art. 2964 c.c.)</a:t>
            </a:r>
            <a:endParaRPr sz="1727">
              <a:solidFill>
                <a:srgbClr val="FFFFFF"/>
              </a:solidFill>
            </a:endParaRPr>
          </a:p>
          <a:p>
            <a:pPr lvl="4" marL="1371600" indent="-274320" defTabSz="219455">
              <a:spcBef>
                <a:spcPts val="1700"/>
              </a:spcBef>
              <a:buBlip>
                <a:blip r:embed="rId2"/>
              </a:buBlip>
              <a:defRPr sz="1800">
                <a:solidFill>
                  <a:srgbClr val="000000"/>
                </a:solidFill>
              </a:defRPr>
            </a:pPr>
            <a:r>
              <a:rPr sz="1727">
                <a:solidFill>
                  <a:srgbClr val="FFFFFF"/>
                </a:solidFill>
              </a:rPr>
              <a:t>es.: sospensione dell’azione di disconoscimento di paternità a favore dell'attore in stato di interdizione per infermità di mente (artt. 245-246 c.c.). </a:t>
            </a:r>
            <a:endParaRPr sz="1727">
              <a:solidFill>
                <a:srgbClr val="FFFFFF"/>
              </a:solidFill>
            </a:endParaRPr>
          </a:p>
          <a:p>
            <a:pPr lvl="3" marL="733520" indent="-274320" defTabSz="219455">
              <a:spcBef>
                <a:spcPts val="1700"/>
              </a:spcBef>
              <a:buBlip>
                <a:blip r:embed="rId2"/>
              </a:buBlip>
              <a:defRPr sz="1800">
                <a:solidFill>
                  <a:srgbClr val="000000"/>
                </a:solidFill>
              </a:defRPr>
            </a:pPr>
            <a:r>
              <a:rPr sz="1727">
                <a:solidFill>
                  <a:srgbClr val="FFFFFF"/>
                </a:solidFill>
              </a:rPr>
              <a:t>Sono ammessi termini di decadenza convenzionali su diritti disponibili, ma il patto è nullo (art. 2965 c.c.), se il termine rende eccessivamente difficile l’esercizio del diritto (ad es. perché troppo breve).</a:t>
            </a:r>
            <a:endParaRPr sz="1727">
              <a:solidFill>
                <a:srgbClr val="FFFFFF"/>
              </a:solidFill>
            </a:endParaRPr>
          </a:p>
          <a:p>
            <a:pPr lvl="4" marL="1371600" indent="-274320" defTabSz="219455">
              <a:spcBef>
                <a:spcPts val="1700"/>
              </a:spcBef>
              <a:buBlip>
                <a:blip r:embed="rId2"/>
              </a:buBlip>
              <a:defRPr sz="1800">
                <a:solidFill>
                  <a:srgbClr val="000000"/>
                </a:solidFill>
              </a:defRPr>
            </a:pPr>
            <a:r>
              <a:rPr sz="1727">
                <a:solidFill>
                  <a:srgbClr val="FFFFFF"/>
                </a:solidFill>
              </a:rPr>
              <a:t>Nei contratti stipulati tra professionista e consumatore si presumono vessatorie le clausole che sanciscono decadenze a carico del consumatore </a:t>
            </a:r>
            <a:endParaRPr sz="1727">
              <a:solidFill>
                <a:srgbClr val="FFFFFF"/>
              </a:solidFill>
            </a:endParaRPr>
          </a:p>
          <a:p>
            <a:pPr lvl="1" marL="306800" indent="-274320" defTabSz="219455">
              <a:spcBef>
                <a:spcPts val="1700"/>
              </a:spcBef>
              <a:buBlip>
                <a:blip r:embed="rId2"/>
              </a:buBlip>
              <a:defRPr sz="1800">
                <a:solidFill>
                  <a:srgbClr val="000000"/>
                </a:solidFill>
              </a:defRPr>
            </a:pPr>
            <a:r>
              <a:rPr sz="1727">
                <a:solidFill>
                  <a:srgbClr val="FFFFFF"/>
                </a:solidFill>
              </a:rPr>
              <a:t> Ol giudice può fissare termini di decadenza, in particolare quando una parte deve emettere una dichiarazione o compiere un determinato atto. </a:t>
            </a:r>
            <a:endParaRPr sz="1727">
              <a:solidFill>
                <a:srgbClr val="FFFFFF"/>
              </a:solidFill>
            </a:endParaRPr>
          </a:p>
          <a:p>
            <a:pPr lvl="1" marL="306800" indent="-274320" defTabSz="219455">
              <a:spcBef>
                <a:spcPts val="1700"/>
              </a:spcBef>
              <a:buBlip>
                <a:blip r:embed="rId2"/>
              </a:buBlip>
              <a:defRPr sz="1800">
                <a:solidFill>
                  <a:srgbClr val="000000"/>
                </a:solidFill>
              </a:defRPr>
            </a:pPr>
            <a:r>
              <a:rPr sz="1727">
                <a:solidFill>
                  <a:srgbClr val="FFFFFF"/>
                </a:solidFill>
              </a:rPr>
              <a:t>La decadenza è preclusa dal riconoscimento compiuto dal soggetto contro il quale il diritto può essere fatto valere (art. 2966 c.c.). Nel qual caso il diritto è soggetto alla normativa sulla prescrizione estintiva (art. 2967 c.c.), salva l’idoneità di quello stesso atto impeditivo ad interrompere, in determinate fattispecie (ad es.: costituzione in mora) anche quest’ultima.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body" idx="1"/>
          </p:nvPr>
        </p:nvSpPr>
        <p:spPr>
          <a:xfrm>
            <a:off x="418008" y="580032"/>
            <a:ext cx="12168784" cy="8728870"/>
          </a:xfrm>
          <a:prstGeom prst="rect">
            <a:avLst/>
          </a:prstGeom>
        </p:spPr>
        <p:txBody>
          <a:bodyPr/>
          <a:lstStyle/>
          <a:p>
            <a:pPr lvl="0" marL="0" indent="0" defTabSz="292607">
              <a:spcBef>
                <a:spcPts val="2300"/>
              </a:spcBef>
              <a:buSzTx/>
              <a:buNone/>
              <a:defRPr sz="1800">
                <a:solidFill>
                  <a:srgbClr val="000000"/>
                </a:solidFill>
              </a:defRPr>
            </a:pPr>
            <a:r>
              <a:rPr sz="4480">
                <a:solidFill>
                  <a:srgbClr val="FFFFFF"/>
                </a:solidFill>
              </a:rPr>
              <a:t>Segue: Decadenza</a:t>
            </a:r>
            <a:endParaRPr sz="4480">
              <a:solidFill>
                <a:srgbClr val="FFFFFF"/>
              </a:solidFill>
            </a:endParaRPr>
          </a:p>
          <a:p>
            <a:pPr lvl="0" marL="365759" indent="-365759" defTabSz="292607">
              <a:spcBef>
                <a:spcPts val="2300"/>
              </a:spcBef>
              <a:buBlip>
                <a:blip r:embed="rId2"/>
              </a:buBlip>
              <a:defRPr sz="1800">
                <a:solidFill>
                  <a:srgbClr val="000000"/>
                </a:solidFill>
              </a:defRPr>
            </a:pPr>
            <a:r>
              <a:rPr sz="2304">
                <a:solidFill>
                  <a:srgbClr val="FFFFFF"/>
                </a:solidFill>
              </a:rPr>
              <a:t>In materia di diritti indisponibili la disciplina legale sui termini di decadenza è inderogabile </a:t>
            </a:r>
            <a:endParaRPr sz="2304">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Le parti non possono modificarla</a:t>
            </a:r>
            <a:endParaRPr sz="2304">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L’interessato non può rinunciarvi</a:t>
            </a:r>
            <a:endParaRPr sz="2304">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Il giudice può rilevare d’ufficio la decadenza (art. 2969 c.c.). </a:t>
            </a:r>
            <a:endParaRPr sz="2304">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In materia di contenzioso tributario: i termini di decadenza per presentare i ricorsi dei contribuenti sono stati ritenuti rilevabili di ufficio dal giudice, nell’inerzia dell’amministrazione finanziaria; è stata dichiarata inammissibile d’ufficio la domanda di rimborso di una somma versata a titolo d’imposta, qualora il contribuente non abbia provveduto all’impugnazione dell’avviso di liquidazione nel termine di decadenza previsto dalla legge (Cass., sez. trib., 27 febbraio 2009, n. 4760).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body" idx="1"/>
          </p:nvPr>
        </p:nvSpPr>
        <p:spPr>
          <a:xfrm>
            <a:off x="311398" y="214817"/>
            <a:ext cx="12181979" cy="9213289"/>
          </a:xfrm>
          <a:prstGeom prst="rect">
            <a:avLst/>
          </a:prstGeom>
        </p:spPr>
        <p:txBody>
          <a:bodyPr/>
          <a:lstStyle/>
          <a:p>
            <a:pPr lvl="0" marL="0" indent="0" defTabSz="246888">
              <a:spcBef>
                <a:spcPts val="1900"/>
              </a:spcBef>
              <a:buSzTx/>
              <a:buNone/>
              <a:defRPr sz="1800">
                <a:solidFill>
                  <a:srgbClr val="000000"/>
                </a:solidFill>
              </a:defRPr>
            </a:pPr>
            <a:r>
              <a:rPr sz="3510">
                <a:solidFill>
                  <a:srgbClr val="FFFFFF"/>
                </a:solidFill>
              </a:rPr>
              <a:t>Pubblicità e Trascrizione</a:t>
            </a:r>
            <a:endParaRPr sz="3510">
              <a:solidFill>
                <a:srgbClr val="FFFFFF"/>
              </a:solidFill>
            </a:endParaRPr>
          </a:p>
          <a:p>
            <a:pPr lvl="0" marL="0" indent="0" defTabSz="246888">
              <a:spcBef>
                <a:spcPts val="1900"/>
              </a:spcBef>
              <a:buSzTx/>
              <a:buNone/>
              <a:defRPr sz="1800">
                <a:solidFill>
                  <a:srgbClr val="000000"/>
                </a:solidFill>
              </a:defRPr>
            </a:pPr>
            <a:r>
              <a:rPr sz="1944">
                <a:solidFill>
                  <a:srgbClr val="FFFFFF"/>
                </a:solidFill>
              </a:rPr>
              <a:t>in relazione alla funzione della pubblicità:</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pubblicità-notizia: conoscibilità di determinati atti o fatti (validi ed efficaci erga omnes  indipendentemente dalla pubblicità)</a:t>
            </a:r>
            <a:endParaRPr sz="1944">
              <a:solidFill>
                <a:srgbClr val="FFFFFF"/>
              </a:solidFill>
            </a:endParaRPr>
          </a:p>
          <a:p>
            <a:pPr lvl="3" marL="1234440" indent="-308610" defTabSz="246888">
              <a:spcBef>
                <a:spcPts val="1900"/>
              </a:spcBef>
              <a:buBlip>
                <a:blip r:embed="rId2"/>
              </a:buBlip>
              <a:defRPr sz="1800">
                <a:solidFill>
                  <a:srgbClr val="000000"/>
                </a:solidFill>
              </a:defRPr>
            </a:pPr>
            <a:r>
              <a:rPr sz="1944">
                <a:solidFill>
                  <a:srgbClr val="FFFFFF"/>
                </a:solidFill>
              </a:rPr>
              <a:t>art. 93 (pubblicazioni matrimoniali), art. 52 (atti o dichiarazioni rilevanti in materia successoria)  </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dichiarativa: opponibilità ai terzi gli effetti di determinati atti</a:t>
            </a:r>
            <a:endParaRPr sz="1944">
              <a:solidFill>
                <a:srgbClr val="FFFFFF"/>
              </a:solidFill>
            </a:endParaRPr>
          </a:p>
          <a:p>
            <a:pPr lvl="3" marL="1234440" indent="-308610" defTabSz="246888">
              <a:spcBef>
                <a:spcPts val="1900"/>
              </a:spcBef>
              <a:buBlip>
                <a:blip r:embed="rId2"/>
              </a:buBlip>
              <a:defRPr sz="1800">
                <a:solidFill>
                  <a:srgbClr val="000000"/>
                </a:solidFill>
              </a:defRPr>
            </a:pPr>
            <a:r>
              <a:rPr sz="1944">
                <a:solidFill>
                  <a:srgbClr val="FFFFFF"/>
                </a:solidFill>
              </a:rPr>
              <a:t>trascrizione degli atti che costituiscono, trasferiscono, modificano DR su beni immobili (2643 ss.) </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costitutiva:	efficacia all'atto pubblicizzato</a:t>
            </a:r>
            <a:endParaRPr sz="1944">
              <a:solidFill>
                <a:srgbClr val="FFFFFF"/>
              </a:solidFill>
            </a:endParaRPr>
          </a:p>
          <a:p>
            <a:pPr lvl="3" marL="1234440" indent="-308610" defTabSz="246888">
              <a:spcBef>
                <a:spcPts val="1900"/>
              </a:spcBef>
              <a:buBlip>
                <a:blip r:embed="rId2"/>
              </a:buBlip>
              <a:defRPr sz="1800">
                <a:solidFill>
                  <a:srgbClr val="000000"/>
                </a:solidFill>
              </a:defRPr>
            </a:pPr>
            <a:r>
              <a:rPr sz="1944">
                <a:solidFill>
                  <a:srgbClr val="FFFFFF"/>
                </a:solidFill>
              </a:rPr>
              <a:t>iscrizione dell'ipoteca nei registri immobiliari (art. 2808)</a:t>
            </a:r>
            <a:endParaRPr sz="1944">
              <a:solidFill>
                <a:srgbClr val="FFFFFF"/>
              </a:solidFill>
            </a:endParaRPr>
          </a:p>
          <a:p>
            <a:pPr lvl="3" marL="1234440" indent="-308610" defTabSz="246888">
              <a:spcBef>
                <a:spcPts val="1900"/>
              </a:spcBef>
              <a:buBlip>
                <a:blip r:embed="rId2"/>
              </a:buBlip>
              <a:defRPr sz="1800">
                <a:solidFill>
                  <a:srgbClr val="000000"/>
                </a:solidFill>
              </a:defRPr>
            </a:pPr>
            <a:r>
              <a:rPr sz="1944">
                <a:solidFill>
                  <a:srgbClr val="FFFFFF"/>
                </a:solidFill>
              </a:rPr>
              <a:t>iscrizione dell'atto costitutivo delle società di capitali nel registro delle imprese (art. 2331)</a:t>
            </a:r>
            <a:endParaRPr sz="1944">
              <a:solidFill>
                <a:srgbClr val="FFFFFF"/>
              </a:solidFill>
            </a:endParaRPr>
          </a:p>
          <a:p>
            <a:pPr lvl="2" marL="661663" indent="-308610" defTabSz="246888">
              <a:spcBef>
                <a:spcPts val="1900"/>
              </a:spcBef>
              <a:buBlip>
                <a:blip r:embed="rId2"/>
              </a:buBlip>
              <a:defRPr sz="1800">
                <a:solidFill>
                  <a:srgbClr val="000000"/>
                </a:solidFill>
              </a:defRPr>
            </a:pPr>
            <a:r>
              <a:rPr sz="1944">
                <a:solidFill>
                  <a:srgbClr val="FFFFFF"/>
                </a:solidFill>
              </a:rPr>
              <a:t>funzione di prova del compimento degli atti e dei fatti pubblicizzati</a:t>
            </a:r>
            <a:endParaRPr sz="1944">
              <a:solidFill>
                <a:srgbClr val="FFFFFF"/>
              </a:solidFill>
            </a:endParaRPr>
          </a:p>
          <a:p>
            <a:pPr lvl="3" marL="1587493" indent="-308610" defTabSz="246888">
              <a:spcBef>
                <a:spcPts val="1900"/>
              </a:spcBef>
              <a:buBlip>
                <a:blip r:embed="rId2"/>
              </a:buBlip>
              <a:defRPr sz="1800">
                <a:solidFill>
                  <a:srgbClr val="000000"/>
                </a:solidFill>
              </a:defRPr>
            </a:pPr>
            <a:r>
              <a:rPr sz="1944">
                <a:solidFill>
                  <a:srgbClr val="FFFFFF"/>
                </a:solidFill>
              </a:rPr>
              <a:t>art. 451 c.c. : gli atti dello stato civile fanno prova, fino a querela di falso, di ciò che l’ufficiale dello stato civile attesta essere avvenuto in sua presenza o da lui compiuto</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Shape 82"/>
          <p:cNvSpPr/>
          <p:nvPr>
            <p:ph type="body" idx="1"/>
          </p:nvPr>
        </p:nvSpPr>
        <p:spPr>
          <a:xfrm>
            <a:off x="323589" y="122237"/>
            <a:ext cx="12357623" cy="9263063"/>
          </a:xfrm>
          <a:prstGeom prst="rect">
            <a:avLst/>
          </a:prstGeom>
        </p:spPr>
        <p:txBody>
          <a:bodyPr/>
          <a:lstStyle/>
          <a:p>
            <a:pPr lvl="0" marL="0" indent="0" defTabSz="205739">
              <a:spcBef>
                <a:spcPts val="1600"/>
              </a:spcBef>
              <a:buSzTx/>
              <a:buNone/>
              <a:defRPr sz="1800">
                <a:solidFill>
                  <a:srgbClr val="000000"/>
                </a:solidFill>
              </a:defRPr>
            </a:pPr>
            <a:r>
              <a:rPr sz="1619">
                <a:solidFill>
                  <a:srgbClr val="FFFFFF"/>
                </a:solidFill>
              </a:rPr>
              <a:t>La trascrizione: natura e oggetto</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Strumento di conoscenza legale di determinate vicende riguardanti BI e BMR</a:t>
            </a:r>
            <a:endParaRPr sz="1619">
              <a:solidFill>
                <a:srgbClr val="FFFFFF"/>
              </a:solidFill>
            </a:endParaRPr>
          </a:p>
          <a:p>
            <a:pPr lvl="0" marL="257175" indent="-257175" defTabSz="205739">
              <a:spcBef>
                <a:spcPts val="1600"/>
              </a:spcBef>
              <a:buBlip>
                <a:blip r:embed="rId2"/>
              </a:buBlip>
              <a:defRPr sz="1800">
                <a:solidFill>
                  <a:srgbClr val="000000"/>
                </a:solidFill>
              </a:defRPr>
            </a:pPr>
            <a:r>
              <a:rPr sz="1619">
                <a:solidFill>
                  <a:srgbClr val="FFFFFF"/>
                </a:solidFill>
              </a:rPr>
              <a:t>assicura la astratta conoscibilità dell'atto trascritto, non la sua conoscenza effettiva. Un'importante caratteristica del nostro sistema di pubblicità immobiliare consiste precisamente nel rendere irrilevanti gli stati soggettivi di buona o mala fede dei soggetti interessati.</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la mancata conoscenza dell'atto trascritto non può essere eccepita dai terzi pregiudicati dall'atto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la conoscenza dell'atto non trascritto acquisita dai terzi con mezzi diversi dalla trascrizione non può essere opposta dal soggetto che aveva l'onere di trascrivere e che, non avendo trascritto, soggiace al diritto del terzo</a:t>
            </a:r>
            <a:endParaRPr sz="1619">
              <a:solidFill>
                <a:srgbClr val="FFFFFF"/>
              </a:solidFill>
            </a:endParaRPr>
          </a:p>
          <a:p>
            <a:pPr lvl="0" marL="257175" indent="-257175" defTabSz="205739">
              <a:spcBef>
                <a:spcPts val="1600"/>
              </a:spcBef>
              <a:buBlip>
                <a:blip r:embed="rId2"/>
              </a:buBlip>
              <a:defRPr sz="1800">
                <a:solidFill>
                  <a:srgbClr val="000000"/>
                </a:solidFill>
              </a:defRPr>
            </a:pPr>
            <a:r>
              <a:rPr sz="1619">
                <a:solidFill>
                  <a:srgbClr val="FFFFFF"/>
                </a:solidFill>
              </a:rPr>
              <a:t> nei sistemi che accolgono il principio dell'efficacia traslativa del consenso (1376) la trascrizione</a:t>
            </a:r>
            <a:endParaRPr sz="1619">
              <a:solidFill>
                <a:srgbClr val="FFFFFF"/>
              </a:solidFill>
            </a:endParaRPr>
          </a:p>
          <a:p>
            <a:pPr lvl="1" marL="514350" indent="-257175" defTabSz="205739">
              <a:spcBef>
                <a:spcPts val="1600"/>
              </a:spcBef>
              <a:buBlip>
                <a:blip r:embed="rId2"/>
              </a:buBlip>
              <a:defRPr sz="1800">
                <a:solidFill>
                  <a:srgbClr val="000000"/>
                </a:solidFill>
              </a:defRPr>
            </a:pPr>
            <a:r>
              <a:rPr sz="1619">
                <a:solidFill>
                  <a:srgbClr val="FFFFFF"/>
                </a:solidFill>
              </a:rPr>
              <a:t>permette ai potenziali acquirenti di conoscere le situazioni di titolarità e le vicende relative ai beni</a:t>
            </a:r>
            <a:endParaRPr sz="1619">
              <a:solidFill>
                <a:srgbClr val="FFFFFF"/>
              </a:solidFill>
            </a:endParaRPr>
          </a:p>
          <a:p>
            <a:pPr lvl="1" marL="514350" indent="-257175" defTabSz="205739">
              <a:spcBef>
                <a:spcPts val="1600"/>
              </a:spcBef>
              <a:buBlip>
                <a:blip r:embed="rId2"/>
              </a:buBlip>
              <a:defRPr sz="1800">
                <a:solidFill>
                  <a:srgbClr val="000000"/>
                </a:solidFill>
              </a:defRPr>
            </a:pPr>
            <a:r>
              <a:rPr sz="1619">
                <a:solidFill>
                  <a:srgbClr val="FFFFFF"/>
                </a:solidFill>
              </a:rPr>
              <a:t>garantisce la inattaccabilità degli acquisti trascritti</a:t>
            </a:r>
            <a:endParaRPr sz="1619">
              <a:solidFill>
                <a:srgbClr val="FFFFFF"/>
              </a:solidFill>
            </a:endParaRPr>
          </a:p>
          <a:p>
            <a:pPr lvl="3" marL="1028700" indent="-257175" defTabSz="205739">
              <a:spcBef>
                <a:spcPts val="1600"/>
              </a:spcBef>
              <a:buBlip>
                <a:blip r:embed="rId2"/>
              </a:buBlip>
              <a:defRPr sz="1800">
                <a:solidFill>
                  <a:srgbClr val="000000"/>
                </a:solidFill>
              </a:defRPr>
            </a:pPr>
            <a:r>
              <a:rPr sz="1619">
                <a:solidFill>
                  <a:srgbClr val="FFFFFF"/>
                </a:solidFill>
              </a:rPr>
              <a:t>funzione dichiarativa, erga omnes</a:t>
            </a:r>
            <a:endParaRPr sz="1619">
              <a:solidFill>
                <a:srgbClr val="FFFFFF"/>
              </a:solidFill>
            </a:endParaRPr>
          </a:p>
          <a:p>
            <a:pPr lvl="4" marL="1285875" indent="-257175" defTabSz="205739">
              <a:spcBef>
                <a:spcPts val="1600"/>
              </a:spcBef>
              <a:buBlip>
                <a:blip r:embed="rId2"/>
              </a:buBlip>
              <a:defRPr sz="1800">
                <a:solidFill>
                  <a:srgbClr val="000000"/>
                </a:solidFill>
              </a:defRPr>
            </a:pPr>
            <a:r>
              <a:rPr sz="1619">
                <a:solidFill>
                  <a:srgbClr val="FFFFFF"/>
                </a:solidFill>
              </a:rPr>
              <a:t>la T. è estranea alla struttura dell'atto: limitandosi a risolvere i conflitti tra atti negoziali incompatibili (due atti simultanei di vendita dello stesso bene a due diversi acquirenti) o tra atti negoziali che limitano la libertà e la piena disponibilità del bene (es. costituzione di servitù)</a:t>
            </a:r>
            <a:endParaRPr sz="1619">
              <a:solidFill>
                <a:srgbClr val="FFFFFF"/>
              </a:solidFill>
            </a:endParaRPr>
          </a:p>
          <a:p>
            <a:pPr lvl="4" marL="1285875" indent="-257175" defTabSz="205739">
              <a:spcBef>
                <a:spcPts val="1600"/>
              </a:spcBef>
              <a:buBlip>
                <a:blip r:embed="rId2"/>
              </a:buBlip>
              <a:defRPr sz="1800">
                <a:solidFill>
                  <a:srgbClr val="000000"/>
                </a:solidFill>
              </a:defRPr>
            </a:pPr>
            <a:r>
              <a:rPr sz="1619">
                <a:solidFill>
                  <a:srgbClr val="FFFFFF"/>
                </a:solidFill>
              </a:rPr>
              <a:t>Questa funzione è assicurata permettendo all'acquirente di far valere il proprio diritto nei confronti di chiunque affermi di essere titolare di un diritto incompatibile, derivante da un atto che non anteriormente trascritto.</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body" idx="1"/>
          </p:nvPr>
        </p:nvSpPr>
        <p:spPr>
          <a:xfrm>
            <a:off x="318978" y="290207"/>
            <a:ext cx="12366844" cy="9173186"/>
          </a:xfrm>
          <a:prstGeom prst="rect">
            <a:avLst/>
          </a:prstGeom>
        </p:spPr>
        <p:txBody>
          <a:bodyPr/>
          <a:lstStyle/>
          <a:p>
            <a:pPr lvl="0" marL="0" indent="0" defTabSz="237743">
              <a:spcBef>
                <a:spcPts val="1800"/>
              </a:spcBef>
              <a:buSzTx/>
              <a:buNone/>
              <a:defRPr sz="1800">
                <a:solidFill>
                  <a:srgbClr val="000000"/>
                </a:solidFill>
              </a:defRPr>
            </a:pPr>
            <a:r>
              <a:rPr sz="2964">
                <a:solidFill>
                  <a:srgbClr val="FFFFFF"/>
                </a:solidFill>
              </a:rPr>
              <a:t>Segue: efficacia dichiarativa della trascrizione: art. 2644</a:t>
            </a:r>
            <a:r>
              <a:rPr sz="1871">
                <a:solidFill>
                  <a:srgbClr val="FFFFFF"/>
                </a:solidFill>
              </a:rPr>
              <a:t> </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	Gli atti trascritti «non hanno effetto nei confronti» dei terzi che a qualunque titolo abbiano acquistato diritti sugli immobili in base a un atto trascritto o iscritto anteriormente   </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	Seguita la trascrizione, non può avere effetto contro colui che ha trascritto alcuna trascrizione o iscrizione di diritti acquistati verso il suo autore, quantunque l'acquisto risalga a data anteriore.</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La trascrizione è un onere, non un obbligo</a:t>
            </a:r>
            <a:endParaRPr sz="1871">
              <a:solidFill>
                <a:srgbClr val="FFFFFF"/>
              </a:solidFill>
            </a:endParaRPr>
          </a:p>
          <a:p>
            <a:pPr lvl="3" marL="1188719" indent="-297179" defTabSz="237743">
              <a:spcBef>
                <a:spcPts val="1800"/>
              </a:spcBef>
              <a:buBlip>
                <a:blip r:embed="rId2"/>
              </a:buBlip>
              <a:defRPr sz="1800">
                <a:solidFill>
                  <a:srgbClr val="000000"/>
                </a:solidFill>
              </a:defRPr>
            </a:pPr>
            <a:r>
              <a:rPr sz="1871">
                <a:solidFill>
                  <a:srgbClr val="FFFFFF"/>
                </a:solidFill>
              </a:rPr>
              <a:t> dovere strumentale alla soddisfazione di un interesse proprio</a:t>
            </a:r>
            <a:endParaRPr sz="1871">
              <a:solidFill>
                <a:srgbClr val="FFFFFF"/>
              </a:solidFill>
            </a:endParaRPr>
          </a:p>
          <a:p>
            <a:pPr lvl="4" marL="1485899" indent="-297179" defTabSz="237743">
              <a:spcBef>
                <a:spcPts val="1800"/>
              </a:spcBef>
              <a:buBlip>
                <a:blip r:embed="rId2"/>
              </a:buBlip>
              <a:defRPr sz="1800">
                <a:solidFill>
                  <a:srgbClr val="000000"/>
                </a:solidFill>
              </a:defRPr>
            </a:pPr>
            <a:r>
              <a:rPr sz="1871">
                <a:solidFill>
                  <a:srgbClr val="FFFFFF"/>
                </a:solidFill>
              </a:rPr>
              <a:t> opponibilità erga omnes dell’atto trascritto</a:t>
            </a:r>
            <a:endParaRPr sz="1871">
              <a:solidFill>
                <a:srgbClr val="FFFFFF"/>
              </a:solidFill>
            </a:endParaRPr>
          </a:p>
          <a:p>
            <a:pPr lvl="2" marL="297179" indent="-297179" defTabSz="237743">
              <a:spcBef>
                <a:spcPts val="1800"/>
              </a:spcBef>
              <a:buBlip>
                <a:blip r:embed="rId2"/>
              </a:buBlip>
              <a:defRPr sz="1800">
                <a:solidFill>
                  <a:srgbClr val="000000"/>
                </a:solidFill>
              </a:defRPr>
            </a:pPr>
            <a:r>
              <a:rPr sz="1871">
                <a:solidFill>
                  <a:srgbClr val="FFFFFF"/>
                </a:solidFill>
              </a:rPr>
              <a:t>Occasionalmente la trascrizione ha funzione costitutiva </a:t>
            </a:r>
            <a:endParaRPr sz="1871">
              <a:solidFill>
                <a:srgbClr val="FFFFFF"/>
              </a:solidFill>
            </a:endParaRPr>
          </a:p>
          <a:p>
            <a:pPr lvl="3" marL="1188719" indent="-297179" defTabSz="237743">
              <a:spcBef>
                <a:spcPts val="1800"/>
              </a:spcBef>
              <a:buBlip>
                <a:blip r:embed="rId2"/>
              </a:buBlip>
              <a:defRPr sz="1800">
                <a:solidFill>
                  <a:srgbClr val="000000"/>
                </a:solidFill>
              </a:defRPr>
            </a:pPr>
            <a:r>
              <a:rPr sz="1871">
                <a:solidFill>
                  <a:srgbClr val="FFFFFF"/>
                </a:solidFill>
              </a:rPr>
              <a:t>sequestro (artt. 670-671 c.p.c.), pignoramento (art. 555 c.p.c.): gli atti di alienazione del bene sequestrato o pignorato successivi alla t. sono inopponibili al creditore. In mancanza di trascrizione, viceversa, gli atti di disposizione eventualmente compiuti dal debitore sono opponibili al creditore, che non potrà procedere a esecuzione forzata sul bene oggetto di sequestro o di pignoramento.</a:t>
            </a:r>
            <a:endParaRPr sz="1871">
              <a:solidFill>
                <a:srgbClr val="FFFFFF"/>
              </a:solidFill>
            </a:endParaRPr>
          </a:p>
          <a:p>
            <a:pPr lvl="3" marL="1188719" indent="-297179" defTabSz="237743">
              <a:spcBef>
                <a:spcPts val="1800"/>
              </a:spcBef>
              <a:buBlip>
                <a:blip r:embed="rId2"/>
              </a:buBlip>
              <a:defRPr sz="1800">
                <a:solidFill>
                  <a:srgbClr val="000000"/>
                </a:solidFill>
              </a:defRPr>
            </a:pPr>
            <a:r>
              <a:rPr sz="1871">
                <a:solidFill>
                  <a:srgbClr val="FFFFFF"/>
                </a:solidFill>
              </a:rPr>
              <a:t>usucapione abbreviata: BI, BMR (artt. 1159, 1162) </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body" idx="1"/>
          </p:nvPr>
        </p:nvSpPr>
        <p:spPr>
          <a:xfrm>
            <a:off x="346648" y="177096"/>
            <a:ext cx="12479953" cy="9399409"/>
          </a:xfrm>
          <a:prstGeom prst="rect">
            <a:avLst/>
          </a:prstGeom>
        </p:spPr>
        <p:txBody>
          <a:bodyPr/>
          <a:lstStyle/>
          <a:p>
            <a:pPr lvl="0" marL="0" indent="0" defTabSz="315468">
              <a:spcBef>
                <a:spcPts val="2400"/>
              </a:spcBef>
              <a:buSzTx/>
              <a:buNone/>
              <a:defRPr sz="1800">
                <a:solidFill>
                  <a:srgbClr val="000000"/>
                </a:solidFill>
              </a:defRPr>
            </a:pPr>
            <a:r>
              <a:rPr sz="3932">
                <a:solidFill>
                  <a:srgbClr val="FFFFFF"/>
                </a:solidFill>
              </a:rPr>
              <a:t>Struttura della trascrizione</a:t>
            </a:r>
            <a:endParaRPr sz="3932">
              <a:solidFill>
                <a:srgbClr val="FFFFFF"/>
              </a:solidFill>
            </a:endParaRPr>
          </a:p>
          <a:p>
            <a:pPr lvl="0" marL="394334" indent="-394334" defTabSz="315468">
              <a:spcBef>
                <a:spcPts val="2400"/>
              </a:spcBef>
              <a:buBlip>
                <a:blip r:embed="rId2"/>
              </a:buBlip>
              <a:defRPr sz="1800">
                <a:solidFill>
                  <a:srgbClr val="000000"/>
                </a:solidFill>
              </a:defRPr>
            </a:pPr>
            <a:r>
              <a:rPr sz="2484">
                <a:solidFill>
                  <a:srgbClr val="FFFFFF"/>
                </a:solidFill>
              </a:rPr>
              <a:t>La trascrizione immobiliare ha base personale</a:t>
            </a:r>
            <a:endParaRPr sz="2484">
              <a:solidFill>
                <a:srgbClr val="FFFFFF"/>
              </a:solidFill>
            </a:endParaRPr>
          </a:p>
          <a:p>
            <a:pPr lvl="1" marL="788669" indent="-394334" defTabSz="315468">
              <a:spcBef>
                <a:spcPts val="2400"/>
              </a:spcBef>
              <a:buBlip>
                <a:blip r:embed="rId2"/>
              </a:buBlip>
              <a:defRPr sz="1800">
                <a:solidFill>
                  <a:srgbClr val="000000"/>
                </a:solidFill>
              </a:defRPr>
            </a:pPr>
            <a:r>
              <a:rPr sz="2484">
                <a:solidFill>
                  <a:srgbClr val="FFFFFF"/>
                </a:solidFill>
              </a:rPr>
              <a:t>a ogni transazione immobiliare corrisponde una trascrizione  a favore dell'acquirente e contro l'alienante. </a:t>
            </a:r>
            <a:endParaRPr sz="2484">
              <a:solidFill>
                <a:srgbClr val="FFFFFF"/>
              </a:solidFill>
            </a:endParaRPr>
          </a:p>
          <a:p>
            <a:pPr lvl="2" marL="394334" indent="-394334" defTabSz="315468">
              <a:spcBef>
                <a:spcPts val="2400"/>
              </a:spcBef>
              <a:buBlip>
                <a:blip r:embed="rId2"/>
              </a:buBlip>
              <a:defRPr sz="1800">
                <a:solidFill>
                  <a:srgbClr val="000000"/>
                </a:solidFill>
              </a:defRPr>
            </a:pPr>
            <a:r>
              <a:rPr sz="2484">
                <a:solidFill>
                  <a:srgbClr val="FFFFFF"/>
                </a:solidFill>
              </a:rPr>
              <a:t>art. 2650 (continuità delle trascrizioni): «Nei casi in cui [...] un atto di acquisto è soggetto a trascrizione, le successive trascrizioni o iscrizioni a carico dell'acquirente non producono effetto, se non è stato trascritto l'atto anteriore di acquisto».</a:t>
            </a:r>
            <a:endParaRPr sz="2484">
              <a:solidFill>
                <a:srgbClr val="FFFFFF"/>
              </a:solidFill>
            </a:endParaRPr>
          </a:p>
          <a:p>
            <a:pPr lvl="1" marL="788669" indent="-394334" defTabSz="315468">
              <a:spcBef>
                <a:spcPts val="2400"/>
              </a:spcBef>
              <a:buBlip>
                <a:blip r:embed="rId2"/>
              </a:buBlip>
              <a:defRPr sz="1800">
                <a:solidFill>
                  <a:srgbClr val="000000"/>
                </a:solidFill>
              </a:defRPr>
            </a:pPr>
            <a:r>
              <a:rPr sz="2484">
                <a:solidFill>
                  <a:srgbClr val="FFFFFF"/>
                </a:solidFill>
              </a:rPr>
              <a:t>Se Tizio vende a Caio, la trascrizione dell'acquisto in favore di Caio e contro Tizio, è inefficace se non risulta la trascrizione del precedente atto di acquisto da parte di Tizio. </a:t>
            </a:r>
            <a:endParaRPr sz="2484">
              <a:solidFill>
                <a:srgbClr val="FFFFFF"/>
              </a:solidFill>
            </a:endParaRPr>
          </a:p>
          <a:p>
            <a:pPr lvl="0" marL="394334" indent="-394334" defTabSz="315468">
              <a:spcBef>
                <a:spcPts val="2400"/>
              </a:spcBef>
              <a:buBlip>
                <a:blip r:embed="rId2"/>
              </a:buBlip>
              <a:defRPr sz="1800">
                <a:solidFill>
                  <a:srgbClr val="000000"/>
                </a:solidFill>
              </a:defRPr>
            </a:pPr>
            <a:r>
              <a:rPr sz="2484">
                <a:solidFill>
                  <a:srgbClr val="FFFFFF"/>
                </a:solidFill>
              </a:rPr>
              <a:t>continuità : funzione dichiarativa </a:t>
            </a:r>
            <a:endParaRPr sz="2484">
              <a:solidFill>
                <a:srgbClr val="FFFFFF"/>
              </a:solidFill>
            </a:endParaRPr>
          </a:p>
          <a:p>
            <a:pPr lvl="1" marL="788669" indent="-394334" defTabSz="315468">
              <a:spcBef>
                <a:spcPts val="2400"/>
              </a:spcBef>
              <a:buBlip>
                <a:blip r:embed="rId2"/>
              </a:buBlip>
              <a:defRPr sz="1800">
                <a:solidFill>
                  <a:srgbClr val="000000"/>
                </a:solidFill>
              </a:defRPr>
            </a:pPr>
            <a:r>
              <a:rPr sz="2484">
                <a:solidFill>
                  <a:srgbClr val="FFFFFF"/>
                </a:solidFill>
              </a:rPr>
              <a:t>la trascrizione non costituisce i diritti che hanno fonte esclusiva nell'atto trascritto e di conseguenza non può sovrapporsi al regime sostanziale di appartenenza del diritto</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hape 88"/>
          <p:cNvSpPr/>
          <p:nvPr>
            <p:ph type="body" idx="1"/>
          </p:nvPr>
        </p:nvSpPr>
        <p:spPr>
          <a:xfrm>
            <a:off x="421561" y="389245"/>
            <a:ext cx="12325524" cy="9117742"/>
          </a:xfrm>
          <a:prstGeom prst="rect">
            <a:avLst/>
          </a:prstGeom>
        </p:spPr>
        <p:txBody>
          <a:bodyPr/>
          <a:lstStyle/>
          <a:p>
            <a:pPr lvl="0" marL="0" indent="0" defTabSz="201168">
              <a:spcBef>
                <a:spcPts val="1500"/>
              </a:spcBef>
              <a:buSzTx/>
              <a:buNone/>
              <a:defRPr sz="1800">
                <a:solidFill>
                  <a:srgbClr val="000000"/>
                </a:solidFill>
              </a:defRPr>
            </a:pPr>
            <a:r>
              <a:rPr sz="2816">
                <a:solidFill>
                  <a:srgbClr val="FFFFFF"/>
                </a:solidFill>
              </a:rPr>
              <a:t>Atti soggetti a trascrizione.</a:t>
            </a:r>
            <a:endParaRPr sz="2816">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La trascrizione non sana le cause di invalidità dell’atto (nullità, annullabilità, rescissione) o le disfunzioni del rapporto (risoluzione): conflitto : attore che impugna un atto trascritto e i terzi di BF abbiano acquistato diritti sulla base della situazione giuridica resa pubblica dall’atto medesimo</a:t>
            </a:r>
            <a:endParaRPr sz="1584">
              <a:solidFill>
                <a:srgbClr val="FFFFFF"/>
              </a:solidFill>
            </a:endParaRPr>
          </a:p>
          <a:p>
            <a:pPr lvl="3" marL="1005839" indent="-251459" defTabSz="201168">
              <a:spcBef>
                <a:spcPts val="1500"/>
              </a:spcBef>
              <a:buBlip>
                <a:blip r:embed="rId2"/>
              </a:buBlip>
              <a:defRPr sz="1800">
                <a:solidFill>
                  <a:srgbClr val="000000"/>
                </a:solidFill>
              </a:defRPr>
            </a:pPr>
            <a:r>
              <a:rPr sz="1584">
                <a:solidFill>
                  <a:srgbClr val="FFFFFF"/>
                </a:solidFill>
              </a:rPr>
              <a:t>artt. 2643, 2645: contratti, atti unilaterali inter vivos, provvedimenti giurisdizionali che costituiscono, trasferiscono o modificano DRBI (trasferimenti di proprietà, costituzione di DRM, costituzione di comunione) ovvero che determinano effetti obbligatori particolarmente incisivi rispetto al diritto di proprietà (c. locazione ultranovennale, atti di costituzione di società, con i quali sia conferito un BI); 2651: sentenze che dichiarano l'acquisto per usucapione (o per altro modo non soggetto a trascrizione) di un BI.</a:t>
            </a:r>
            <a:endParaRPr sz="1584">
              <a:solidFill>
                <a:srgbClr val="FFFFFF"/>
              </a:solidFill>
            </a:endParaRPr>
          </a:p>
          <a:p>
            <a:pPr lvl="3" marL="1005839" indent="-251459" defTabSz="201168">
              <a:spcBef>
                <a:spcPts val="1500"/>
              </a:spcBef>
              <a:buBlip>
                <a:blip r:embed="rId2"/>
              </a:buBlip>
              <a:defRPr sz="1800">
                <a:solidFill>
                  <a:srgbClr val="000000"/>
                </a:solidFill>
              </a:defRPr>
            </a:pPr>
            <a:r>
              <a:rPr sz="1584">
                <a:solidFill>
                  <a:srgbClr val="FFFFFF"/>
                </a:solidFill>
              </a:rPr>
              <a:t>art. 2652: devono trascriversi anche le DOMANDE giudiziali relative agli atti indicati negli artt. 2643, 2645, 51 dirette a ottenere una pronuncia di inefficacia dell'atto </a:t>
            </a:r>
            <a:endParaRPr sz="1584">
              <a:solidFill>
                <a:srgbClr val="FFFFFF"/>
              </a:solidFill>
            </a:endParaRPr>
          </a:p>
          <a:p>
            <a:pPr lvl="8" marL="0" indent="804672" defTabSz="201168">
              <a:spcBef>
                <a:spcPts val="1500"/>
              </a:spcBef>
              <a:buSzTx/>
              <a:buNone/>
              <a:defRPr sz="1800">
                <a:solidFill>
                  <a:srgbClr val="000000"/>
                </a:solidFill>
              </a:defRPr>
            </a:pPr>
            <a:r>
              <a:rPr sz="1584">
                <a:solidFill>
                  <a:srgbClr val="FFFFFF"/>
                </a:solidFill>
              </a:rPr>
              <a:t>o	risoluzione</a:t>
            </a:r>
            <a:endParaRPr sz="1584">
              <a:solidFill>
                <a:srgbClr val="FFFFFF"/>
              </a:solidFill>
            </a:endParaRPr>
          </a:p>
          <a:p>
            <a:pPr lvl="8" marL="0" indent="804672" defTabSz="201168">
              <a:spcBef>
                <a:spcPts val="1500"/>
              </a:spcBef>
              <a:buSzTx/>
              <a:buNone/>
              <a:defRPr sz="1800">
                <a:solidFill>
                  <a:srgbClr val="000000"/>
                </a:solidFill>
              </a:defRPr>
            </a:pPr>
            <a:r>
              <a:rPr sz="1584">
                <a:solidFill>
                  <a:srgbClr val="FFFFFF"/>
                </a:solidFill>
              </a:rPr>
              <a:t>o	simulazione</a:t>
            </a:r>
            <a:endParaRPr sz="1584">
              <a:solidFill>
                <a:srgbClr val="FFFFFF"/>
              </a:solidFill>
            </a:endParaRPr>
          </a:p>
          <a:p>
            <a:pPr lvl="8" marL="0" indent="804672" defTabSz="201168">
              <a:spcBef>
                <a:spcPts val="1500"/>
              </a:spcBef>
              <a:buSzTx/>
              <a:buNone/>
              <a:defRPr sz="1800">
                <a:solidFill>
                  <a:srgbClr val="000000"/>
                </a:solidFill>
              </a:defRPr>
            </a:pPr>
            <a:r>
              <a:rPr sz="1584">
                <a:solidFill>
                  <a:srgbClr val="FFFFFF"/>
                </a:solidFill>
              </a:rPr>
              <a:t>o	nullità o annullamento</a:t>
            </a:r>
            <a:endParaRPr sz="1584">
              <a:solidFill>
                <a:srgbClr val="FFFFFF"/>
              </a:solidFill>
            </a:endParaRPr>
          </a:p>
          <a:p>
            <a:pPr lvl="8" marL="0" indent="804672" defTabSz="201168">
              <a:spcBef>
                <a:spcPts val="1500"/>
              </a:spcBef>
              <a:buSzTx/>
              <a:buNone/>
              <a:defRPr sz="1800">
                <a:solidFill>
                  <a:srgbClr val="000000"/>
                </a:solidFill>
              </a:defRPr>
            </a:pPr>
            <a:r>
              <a:rPr sz="1584">
                <a:solidFill>
                  <a:srgbClr val="FFFFFF"/>
                </a:solidFill>
              </a:rPr>
              <a:t>o	revoca della donazione</a:t>
            </a:r>
            <a:endParaRPr sz="1584">
              <a:solidFill>
                <a:srgbClr val="FFFFFF"/>
              </a:solidFill>
            </a:endParaRPr>
          </a:p>
          <a:p>
            <a:pPr lvl="8" marL="0" indent="804672" defTabSz="201168">
              <a:spcBef>
                <a:spcPts val="1500"/>
              </a:spcBef>
              <a:buSzTx/>
              <a:buNone/>
              <a:defRPr sz="1800">
                <a:solidFill>
                  <a:srgbClr val="000000"/>
                </a:solidFill>
              </a:defRPr>
            </a:pPr>
            <a:r>
              <a:rPr sz="1584">
                <a:solidFill>
                  <a:srgbClr val="FFFFFF"/>
                </a:solidFill>
              </a:rPr>
              <a:t>o	 revoca degli atti compiuti in pregiudizio dei creditori (2902: revocatoria) ECC.</a:t>
            </a:r>
            <a:endParaRPr sz="1584">
              <a:solidFill>
                <a:srgbClr val="FFFFFF"/>
              </a:solidFill>
            </a:endParaRPr>
          </a:p>
          <a:p>
            <a:pPr lvl="4" marL="1257300" indent="-251459" defTabSz="201168">
              <a:spcBef>
                <a:spcPts val="1500"/>
              </a:spcBef>
              <a:buBlip>
                <a:blip r:embed="rId2"/>
              </a:buBlip>
              <a:defRPr sz="1800">
                <a:solidFill>
                  <a:srgbClr val="000000"/>
                </a:solidFill>
              </a:defRPr>
            </a:pPr>
            <a:r>
              <a:rPr sz="1584">
                <a:solidFill>
                  <a:srgbClr val="FFFFFF"/>
                </a:solidFill>
              </a:rPr>
              <a:t>Effetto prenotativo della TRASCRIZIONE domanda.</a:t>
            </a:r>
            <a:endParaRPr sz="1584">
              <a:solidFill>
                <a:srgbClr val="FFFFFF"/>
              </a:solidFill>
            </a:endParaRPr>
          </a:p>
          <a:p>
            <a:pPr lvl="3" marL="1005839" indent="-251459" defTabSz="201168">
              <a:spcBef>
                <a:spcPts val="1500"/>
              </a:spcBef>
              <a:buBlip>
                <a:blip r:embed="rId2"/>
              </a:buBlip>
              <a:defRPr sz="1800">
                <a:solidFill>
                  <a:srgbClr val="000000"/>
                </a:solidFill>
              </a:defRPr>
            </a:pPr>
            <a:r>
              <a:rPr sz="1584">
                <a:solidFill>
                  <a:srgbClr val="FFFFFF"/>
                </a:solidFill>
              </a:rPr>
              <a:t>Art. 2654 la trascrizione della domanda (e successivamente della sentenza) è annotata a margine dell'atto, affinché i terzi eventualmente interessati all'acquisto di diritti sul bene possano prenderne conoscenza.</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body" idx="1"/>
          </p:nvPr>
        </p:nvSpPr>
        <p:spPr>
          <a:prstGeom prst="rect">
            <a:avLst/>
          </a:prstGeom>
        </p:spPr>
        <p:txBody>
          <a:bodyPr/>
          <a:lstStyle/>
          <a:p>
            <a:pPr lvl="0" marL="457200" indent="-457200" defTabSz="365760">
              <a:spcBef>
                <a:spcPts val="2800"/>
              </a:spcBef>
              <a:buBlip>
                <a:blip r:embed="rId2"/>
              </a:buBlip>
              <a:defRPr sz="1800">
                <a:solidFill>
                  <a:srgbClr val="000000"/>
                </a:solidFill>
              </a:defRPr>
            </a:pPr>
            <a:r>
              <a:rPr sz="2880">
                <a:solidFill>
                  <a:srgbClr val="FFFFFF"/>
                </a:solidFill>
              </a:rPr>
              <a:t>Le norme giuridiche possono (e devono) essere analizzate come “istruzioni per l’uso" di certi dispositivi di tutela dei diritti, primo (ma non unico) il processo.</a:t>
            </a:r>
            <a:endParaRPr sz="2880">
              <a:solidFill>
                <a:srgbClr val="FFFFFF"/>
              </a:solidFill>
            </a:endParaRPr>
          </a:p>
          <a:p>
            <a:pPr lvl="0" marL="457200" indent="-457200" defTabSz="365760">
              <a:spcBef>
                <a:spcPts val="2800"/>
              </a:spcBef>
              <a:buBlip>
                <a:blip r:embed="rId2"/>
              </a:buBlip>
              <a:defRPr sz="1800">
                <a:solidFill>
                  <a:srgbClr val="000000"/>
                </a:solidFill>
              </a:defRPr>
            </a:pPr>
            <a:r>
              <a:rPr sz="2880">
                <a:solidFill>
                  <a:srgbClr val="FFFFFF"/>
                </a:solidFill>
              </a:rPr>
              <a:t> La tutela dei diritti rappresenta il ponte dal dover essere (il riconoscimento astratto) all'essere (l'effettiva garanzia) dei diritti, in tutti i casi in cui viene a mancare l'attuazione spontanea da parte dei consociati.</a:t>
            </a:r>
            <a:endParaRPr sz="2880">
              <a:solidFill>
                <a:srgbClr val="FFFFFF"/>
              </a:solidFill>
            </a:endParaRPr>
          </a:p>
          <a:p>
            <a:pPr lvl="0" marL="457200" indent="-457200" defTabSz="365760">
              <a:spcBef>
                <a:spcPts val="2800"/>
              </a:spcBef>
              <a:buBlip>
                <a:blip r:embed="rId2"/>
              </a:buBlip>
              <a:defRPr sz="1800">
                <a:solidFill>
                  <a:srgbClr val="000000"/>
                </a:solidFill>
              </a:defRPr>
            </a:pPr>
            <a:r>
              <a:rPr sz="2880">
                <a:solidFill>
                  <a:srgbClr val="FFFFFF"/>
                </a:solidFill>
              </a:rPr>
              <a:t>È impossibile conoscere il contenuto delle situazioni giuridiche soggettive prescindendo dall’analisi dei concreti strumenti di tutela </a:t>
            </a:r>
          </a:p>
        </p:txBody>
      </p:sp>
    </p:spTree>
  </p:cSld>
  <p:clrMapOvr>
    <a:masterClrMapping/>
  </p:clrMapOvr>
  <p:transition spd="slow"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Shape 90"/>
          <p:cNvSpPr/>
          <p:nvPr>
            <p:ph type="body" idx="1"/>
          </p:nvPr>
        </p:nvSpPr>
        <p:spPr>
          <a:xfrm>
            <a:off x="166930" y="222436"/>
            <a:ext cx="12670941" cy="9308728"/>
          </a:xfrm>
          <a:prstGeom prst="rect">
            <a:avLst/>
          </a:prstGeom>
        </p:spPr>
        <p:txBody>
          <a:bodyPr/>
          <a:lstStyle/>
          <a:p>
            <a:pPr lvl="0" marL="0" indent="0" defTabSz="196596">
              <a:spcBef>
                <a:spcPts val="1500"/>
              </a:spcBef>
              <a:buSzTx/>
              <a:buNone/>
              <a:defRPr sz="1800">
                <a:solidFill>
                  <a:srgbClr val="000000"/>
                </a:solidFill>
              </a:defRPr>
            </a:pPr>
            <a:r>
              <a:rPr sz="1548">
                <a:solidFill>
                  <a:srgbClr val="FFFFFF"/>
                </a:solidFill>
              </a:rPr>
              <a:t>Segue: tutela dei terzi</a:t>
            </a:r>
            <a:endParaRPr sz="1548">
              <a:solidFill>
                <a:srgbClr val="FFFFFF"/>
              </a:solidFill>
            </a:endParaRPr>
          </a:p>
          <a:p>
            <a:pPr lvl="0" marL="0" indent="0" defTabSz="196596">
              <a:spcBef>
                <a:spcPts val="1500"/>
              </a:spcBef>
              <a:buSzTx/>
              <a:buNone/>
              <a:defRPr sz="1800">
                <a:solidFill>
                  <a:srgbClr val="000000"/>
                </a:solidFill>
              </a:defRPr>
            </a:pPr>
            <a:r>
              <a:rPr sz="1548">
                <a:solidFill>
                  <a:srgbClr val="FFFFFF"/>
                </a:solidFill>
              </a:rPr>
              <a:t>•	2652: rende immune l’atto di acquisto del terzo trascritto prima della domanda giudiziale dalle conseguenze della sentenza </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Le condizioni della tutela del terzo variano a seconda del tipo di domanda</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risoluzione, esecuzione dell'obbligo a contrarre, accertamento della autenticità della sottoscrizione di scritture private in cui è contenuto un atto soggetto a iscrizione/trascrizione</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è sufficiente che l'acquisto del terzo sia trascritto (o iscritto) prima della domanda giudiziale(art. 2652, 1, 2, 3)</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simulazione</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♣l'attore è ammesso a provare che il terzo che ha trascritto anteriormente era a conoscenza della simulazione</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revoca degli atti soggetti a trascrizione, compiuti in pregiudizio dei creditori</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non è sufficiente la bf e l'anteriorità della trascrizione: l’acquisto deve essere a titolo oneroso	 	 </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nullità, annullamento per incapacità legale, impugnazione di un atto di acquisto mortis causa</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oltre alla bf e all'anteriorità della trascrizione è necessario altresì che tra la domanda giudiziale e l'atto impugnato sia decorso un certo lasso di tempo</a:t>
            </a:r>
            <a:endParaRPr sz="1548">
              <a:solidFill>
                <a:srgbClr val="FFFFFF"/>
              </a:solidFill>
            </a:endParaRPr>
          </a:p>
          <a:p>
            <a:pPr lvl="3" marL="0" indent="294894" defTabSz="196596">
              <a:spcBef>
                <a:spcPts val="1500"/>
              </a:spcBef>
              <a:buSzTx/>
              <a:buNone/>
              <a:defRPr sz="1800">
                <a:solidFill>
                  <a:srgbClr val="000000"/>
                </a:solidFill>
              </a:defRPr>
            </a:pPr>
            <a:r>
              <a:rPr sz="1548">
                <a:solidFill>
                  <a:srgbClr val="FFFFFF"/>
                </a:solidFill>
              </a:rPr>
              <a:t>•	cinque anni per l'azione di nullità/annullamento di un contratto</a:t>
            </a:r>
            <a:endParaRPr sz="1548">
              <a:solidFill>
                <a:srgbClr val="FFFFFF"/>
              </a:solidFill>
            </a:endParaRPr>
          </a:p>
          <a:p>
            <a:pPr lvl="3" marL="0" indent="294894" defTabSz="196596">
              <a:spcBef>
                <a:spcPts val="1500"/>
              </a:spcBef>
              <a:buSzTx/>
              <a:buNone/>
              <a:defRPr sz="1800">
                <a:solidFill>
                  <a:srgbClr val="000000"/>
                </a:solidFill>
              </a:defRPr>
            </a:pPr>
            <a:r>
              <a:rPr sz="1548">
                <a:solidFill>
                  <a:srgbClr val="FFFFFF"/>
                </a:solidFill>
              </a:rPr>
              <a:t>•	dieci anni per l'impugnazione di un atto di acquisto m.c.</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annullamento per vizio del volere o incapacità naturale</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acquisto del terzo a titolo gratuito: come nel caso precedente</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acquisto a titolo oneroso : come per l'azione revocatoria	 		</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body" idx="1"/>
          </p:nvPr>
        </p:nvSpPr>
        <p:spPr>
          <a:xfrm>
            <a:off x="238880" y="269044"/>
            <a:ext cx="12653112" cy="9215512"/>
          </a:xfrm>
          <a:prstGeom prst="rect">
            <a:avLst/>
          </a:prstGeom>
        </p:spPr>
        <p:txBody>
          <a:bodyPr/>
          <a:lstStyle/>
          <a:p>
            <a:pPr lvl="0" marL="0" indent="0" defTabSz="205739">
              <a:spcBef>
                <a:spcPts val="1600"/>
              </a:spcBef>
              <a:buSzTx/>
              <a:buNone/>
              <a:defRPr sz="1800">
                <a:solidFill>
                  <a:srgbClr val="000000"/>
                </a:solidFill>
              </a:defRPr>
            </a:pPr>
            <a:r>
              <a:rPr sz="2565">
                <a:solidFill>
                  <a:srgbClr val="FFFFFF"/>
                </a:solidFill>
              </a:rPr>
              <a:t>Doppia alienazione immobiliare</a:t>
            </a:r>
            <a:endParaRPr sz="2565">
              <a:solidFill>
                <a:srgbClr val="FFFFFF"/>
              </a:solidFill>
            </a:endParaRPr>
          </a:p>
          <a:p>
            <a:pPr lvl="0" marL="0" indent="0" defTabSz="205739">
              <a:spcBef>
                <a:spcPts val="1600"/>
              </a:spcBef>
              <a:buSzTx/>
              <a:buNone/>
              <a:defRPr sz="1800">
                <a:solidFill>
                  <a:srgbClr val="000000"/>
                </a:solidFill>
              </a:defRPr>
            </a:pPr>
            <a:r>
              <a:rPr sz="1619">
                <a:solidFill>
                  <a:srgbClr val="FFFFFF"/>
                </a:solidFill>
              </a:rPr>
              <a:t>art. 2644 c.c.: un soggetto effettua due successivi atti di disposizione relativi allo stesso bene: Tizio dopo aver venduto il bene a Caio successivamente aliena a Sempronio.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se Caio trascrive per primo il suo titolo di acquisto, il successivo atto di alienazione, compiuto in favore di Sempronio non ha effetto nei suoi confronti: cfr. art. 1376.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se invece Caio (che ha acquistato per primo) trascrive successivamente rispetto a Sempronio il conflitto tra i due acquirenti è risolto da 26442 sulla base della priorità della trascrizione del titolo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cfr. artt. 1155 (tra più acquirenti di un BM prevale chi per primo acquista il possesso), 1265 (tra più cessionari di un diritto di credito prevale chi notifica per primo) e 1380 (tra più acquirenti di un diritto personale di godimento prevale chi per primo lo ha conseguito) </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art. 2644: acquisto a titolo originario, sulla base di una fattispecie complessa: alienazione a non domino, priorità della trascrizione del secondo acquisto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o	La tutela del primo avente causa si attua sul piano risarcitorio. </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G:  responsabilità contrattuale connessa : doppia alienazione = evizione: art. 1476, n. 3</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violazione delle regole di buona fede oggettiva nell’esecuzione del rapporto (artt. 1175 c.c. e 1375 c.c.). Nella volontà di trasmettere la proprietà di una cosa determinata sarebbe implicito, infatti, secondo buona fede, l’obbligo di non trasferirla successivamente ad altri.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o	Cass., 8 gennaio 1982, n. 76: il trascrivente incorre in responsabilità aquiliana, se consapevole dell’inadempimento dell’alienante verso il primo acquirente. È ancora discusso, invece, se la responsabilità del trascrivente nei confronti del primo acquirente possa fondarsi, ex art. 2043 c.c., sulla mera “colpa”, intesa come conoscibilità (alla stregua dell’ordinaria diligenza) del precedente atto di alienazione. 	 </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4" name="Shape 94"/>
          <p:cNvSpPr/>
          <p:nvPr>
            <p:ph type="body" idx="1"/>
          </p:nvPr>
        </p:nvSpPr>
        <p:spPr>
          <a:xfrm>
            <a:off x="148730" y="113504"/>
            <a:ext cx="12707339" cy="9526592"/>
          </a:xfrm>
          <a:prstGeom prst="rect">
            <a:avLst/>
          </a:prstGeom>
        </p:spPr>
        <p:txBody>
          <a:bodyPr/>
          <a:lstStyle/>
          <a:p>
            <a:pPr lvl="0" marL="0" indent="0" defTabSz="246888">
              <a:spcBef>
                <a:spcPts val="1900"/>
              </a:spcBef>
              <a:buSzTx/>
              <a:buNone/>
              <a:defRPr sz="1800">
                <a:solidFill>
                  <a:srgbClr val="000000"/>
                </a:solidFill>
              </a:defRPr>
            </a:pPr>
            <a:r>
              <a:rPr sz="3402">
                <a:solidFill>
                  <a:srgbClr val="FFFFFF"/>
                </a:solidFill>
              </a:rPr>
              <a:t>Trascrivibilità degli atti di cessione di cubatura</a:t>
            </a:r>
            <a:endParaRPr sz="3402">
              <a:solidFill>
                <a:srgbClr val="FFFFFF"/>
              </a:solidFill>
            </a:endParaRPr>
          </a:p>
          <a:p>
            <a:pPr lvl="0" marL="0" indent="0" defTabSz="246888">
              <a:spcBef>
                <a:spcPts val="1900"/>
              </a:spcBef>
              <a:buSzTx/>
              <a:buNone/>
              <a:defRPr sz="1800">
                <a:solidFill>
                  <a:srgbClr val="000000"/>
                </a:solidFill>
              </a:defRPr>
            </a:pPr>
            <a:r>
              <a:rPr sz="1944">
                <a:solidFill>
                  <a:srgbClr val="FFFFFF"/>
                </a:solidFill>
              </a:rPr>
              <a:t>art. 2643, n. 2 bis (art. 5, l. 12.7.2011, n. 106)</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trascrivibilità dei «contratti che trasferiscono, costituiscono o modificano i diritti edificatori comunque denominati, previsti da normative statali o regionali, ovvero da strumenti di pianificazione territoriale»</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accordi di cessione di volumetria o di cubatura: il proprietario di un’area cede la potenzialità edificatoria del fondo a favore del proprietario di un fondo vicino, nella medesima zona urbanistica</a:t>
            </a:r>
            <a:endParaRPr sz="1944">
              <a:solidFill>
                <a:srgbClr val="FFFFFF"/>
              </a:solidFill>
            </a:endParaRPr>
          </a:p>
          <a:p>
            <a:pPr lvl="3" marL="1190924" indent="-308610" defTabSz="246888">
              <a:spcBef>
                <a:spcPts val="1900"/>
              </a:spcBef>
              <a:buBlip>
                <a:blip r:embed="rId2"/>
              </a:buBlip>
              <a:defRPr sz="1800">
                <a:solidFill>
                  <a:srgbClr val="000000"/>
                </a:solidFill>
              </a:defRPr>
            </a:pPr>
            <a:r>
              <a:rPr sz="1944">
                <a:solidFill>
                  <a:srgbClr val="FFFFFF"/>
                </a:solidFill>
              </a:rPr>
              <a:t>art. 17 l. 6.8.1967, n. 765 : indici inderogabili di densità edilizia:</a:t>
            </a:r>
            <a:endParaRPr sz="1944">
              <a:solidFill>
                <a:srgbClr val="FFFFFF"/>
              </a:solidFill>
            </a:endParaRPr>
          </a:p>
          <a:p>
            <a:pPr lvl="4" marL="1543050" indent="-308610" defTabSz="246888">
              <a:spcBef>
                <a:spcPts val="1900"/>
              </a:spcBef>
              <a:buBlip>
                <a:blip r:embed="rId2"/>
              </a:buBlip>
              <a:defRPr sz="1800">
                <a:solidFill>
                  <a:srgbClr val="000000"/>
                </a:solidFill>
              </a:defRPr>
            </a:pPr>
            <a:r>
              <a:rPr sz="1944">
                <a:solidFill>
                  <a:srgbClr val="FFFFFF"/>
                </a:solidFill>
              </a:rPr>
              <a:t> superficie edificata : volume del fabbricato</a:t>
            </a:r>
            <a:endParaRPr sz="1944">
              <a:solidFill>
                <a:srgbClr val="FFFFFF"/>
              </a:solidFill>
            </a:endParaRPr>
          </a:p>
          <a:p>
            <a:pPr lvl="3" marL="1190924" indent="-308610" defTabSz="246888">
              <a:spcBef>
                <a:spcPts val="1900"/>
              </a:spcBef>
              <a:buBlip>
                <a:blip r:embed="rId2"/>
              </a:buBlip>
              <a:defRPr sz="1800">
                <a:solidFill>
                  <a:srgbClr val="000000"/>
                </a:solidFill>
              </a:defRPr>
            </a:pPr>
            <a:r>
              <a:rPr sz="1944">
                <a:solidFill>
                  <a:srgbClr val="FFFFFF"/>
                </a:solidFill>
              </a:rPr>
              <a:t>G: fattispecie complessa: il trasferimento di cubatura è un effetto del provvedimento concessorio discrezionale emanato dal Comune a favore del cessionario a seguito della rinuncia del cedente (Cass. n. 20623/2009)</a:t>
            </a:r>
            <a:endParaRPr sz="1944">
              <a:solidFill>
                <a:srgbClr val="FFFFFF"/>
              </a:solidFill>
            </a:endParaRPr>
          </a:p>
          <a:p>
            <a:pPr lvl="3" marL="1190924" indent="-308610" defTabSz="246888">
              <a:spcBef>
                <a:spcPts val="1900"/>
              </a:spcBef>
              <a:buBlip>
                <a:blip r:embed="rId2"/>
              </a:buBlip>
              <a:defRPr sz="1800">
                <a:solidFill>
                  <a:srgbClr val="000000"/>
                </a:solidFill>
              </a:defRPr>
            </a:pPr>
            <a:r>
              <a:rPr sz="1944">
                <a:solidFill>
                  <a:srgbClr val="FFFFFF"/>
                </a:solidFill>
              </a:rPr>
              <a:t>contratto atipico a effetti obbligatori, senza oneri di forma pubblica o di trascrizione, finalizzato al trasferimento di volumetria, che si realizza soltanto con il provvedimento amministrativo (CdS, n. 3637/2000)</a:t>
            </a:r>
            <a:endParaRPr sz="1944">
              <a:solidFill>
                <a:srgbClr val="FFFFFF"/>
              </a:solidFill>
            </a:endParaRPr>
          </a:p>
          <a:p>
            <a:pPr lvl="2" marL="308610" indent="-308610" defTabSz="246888">
              <a:spcBef>
                <a:spcPts val="1900"/>
              </a:spcBef>
              <a:buBlip>
                <a:blip r:embed="rId2"/>
              </a:buBlip>
              <a:defRPr sz="1800">
                <a:solidFill>
                  <a:srgbClr val="000000"/>
                </a:solidFill>
              </a:defRPr>
            </a:pPr>
            <a:r>
              <a:rPr sz="1944">
                <a:solidFill>
                  <a:srgbClr val="FFFFFF"/>
                </a:solidFill>
              </a:rPr>
              <a:t>La novella legislativa considera piuttosto la volumetria come un “bene”, oggetto di diritti reali, che circolano indipendentemente dalla proprietà dei fondi edificabili </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6" name="Shape 96"/>
          <p:cNvSpPr/>
          <p:nvPr>
            <p:ph type="body" idx="1"/>
          </p:nvPr>
        </p:nvSpPr>
        <p:spPr>
          <a:xfrm>
            <a:off x="308398" y="82237"/>
            <a:ext cx="12388004" cy="9399514"/>
          </a:xfrm>
          <a:prstGeom prst="rect">
            <a:avLst/>
          </a:prstGeom>
        </p:spPr>
        <p:txBody>
          <a:bodyPr/>
          <a:lstStyle/>
          <a:p>
            <a:pPr lvl="0" marL="0" indent="0" defTabSz="201168">
              <a:spcBef>
                <a:spcPts val="1500"/>
              </a:spcBef>
              <a:buSzTx/>
              <a:buNone/>
              <a:defRPr sz="1800">
                <a:solidFill>
                  <a:srgbClr val="000000"/>
                </a:solidFill>
              </a:defRPr>
            </a:pPr>
            <a:r>
              <a:rPr sz="1584">
                <a:solidFill>
                  <a:srgbClr val="FFFFFF"/>
                </a:solidFill>
              </a:rPr>
              <a:t>La prova dei fatti giuridici</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Principio della domanda (art. 2907) : la tutela giurisdizionale dei diritti è lasciata all’iniziativa dei titolari e solo eccezionalmente a quella del pubblico ministero o del giudice </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	normale disponibilità dei diritti (principio dispositivo): il processo civile, se e in quanto ha ad oggetto diritti disponibili, è un processo a iniziativa di parte</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	il principio della corrispondenza tra chiesto e pronunciato: il contenuto dei provvedimenti giudiziali è strettamente limitato dalle richieste delle parti e l'iniziativa d'ufficio del giudice si giustifica solo in presenza di interessi generali o per la tutela di diritti indisponibili.</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Prove: strumenti con i quali si forma il convincimento del giudice sulla verità dei fatti che fondano le ragioni delle parti.</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	2697: Chi vuol far valere un diritto in giudizio deve provare i fatti che ne costituiscono il fondamento [fatti costitutivi] </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	Chi eccepisce l'inefficacia di tali fatti ovvero eccepisce che il diritto si è modificato o estinto deve provare i fatti su cui l'eccezione si fonda [i fatti impeditivi, modificativi, estintivi]</a:t>
            </a:r>
            <a:endParaRPr sz="1584">
              <a:solidFill>
                <a:srgbClr val="FFFFFF"/>
              </a:solidFill>
            </a:endParaRPr>
          </a:p>
          <a:p>
            <a:pPr lvl="1" marL="502919" indent="-251459" defTabSz="201168">
              <a:spcBef>
                <a:spcPts val="1500"/>
              </a:spcBef>
              <a:buBlip>
                <a:blip r:embed="rId2"/>
              </a:buBlip>
              <a:defRPr sz="1800">
                <a:solidFill>
                  <a:srgbClr val="000000"/>
                </a:solidFill>
              </a:defRPr>
            </a:pPr>
            <a:r>
              <a:rPr sz="1584">
                <a:solidFill>
                  <a:srgbClr val="FFFFFF"/>
                </a:solidFill>
              </a:rPr>
              <a:t>Le prove rientrano dunque nel potere delle parti: principio della disponibilità delle prove</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	Ad es.: il venditore che agisce per il pagamento del prezzo deve provare l'esistenza del contratto, la consegna della cosa, il mancato versamento del prezzo; il compratore può resistere alla domanda eccependo che la cosa è gravata da pesi che il venditore non aveva dichiarato e che egli ignorava al momento del contratto (1482)</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Se il sig. Rossi (attore) chiamail sig. Bianchi (convenuto) per ottenere la restituzione di una somma di denaro, deve provare il titolo da cui deriva il suo credito (es.: contratto di mutuo); il sig. Bianchi potrà tentare di paralizzare la pretesa eccependo e provando che il contratto è nullo (fatto impedivo); che è intervenuta una dilazione del pagamento (fatto modificativo); oppure che la somma è già stata restituita o che il diritto del sig. Rossi è ormai prescritto (fatti estintivi). </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body" idx="1"/>
          </p:nvPr>
        </p:nvSpPr>
        <p:spPr>
          <a:xfrm>
            <a:off x="397913" y="475744"/>
            <a:ext cx="12355680" cy="8989289"/>
          </a:xfrm>
          <a:prstGeom prst="rect">
            <a:avLst/>
          </a:prstGeom>
        </p:spPr>
        <p:txBody>
          <a:bodyPr/>
          <a:lstStyle/>
          <a:p>
            <a:pPr lvl="0" marL="0" indent="0" defTabSz="288036">
              <a:spcBef>
                <a:spcPts val="2200"/>
              </a:spcBef>
              <a:buSzTx/>
              <a:buNone/>
              <a:defRPr sz="1800">
                <a:solidFill>
                  <a:srgbClr val="000000"/>
                </a:solidFill>
              </a:defRPr>
            </a:pPr>
            <a:r>
              <a:rPr sz="2268">
                <a:solidFill>
                  <a:srgbClr val="FFFFFF"/>
                </a:solidFill>
              </a:rPr>
              <a:t>Onere della prova</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principio di disponibilità delle prove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	il giudice deve fondare la propria decisione sulle prove proposte dalle parti, con l’eccezione dei fatti notori (i fatti che rientrano nella comune esperienza), ma è libero di apprezzarle liberamente e di trarre argomenti dalla condotta processuale delle parti (artt. 116 e 117 cpc).</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 disponibilità delle prove </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lcapacità e stati delle persone : cfr. 155 (provvedimenti del giudice riguardo ai figli nella separazione)</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fatti di comune esperienza, che non hanno bisogno di prova</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In materia di diritti disponibili, le parti possono anche stabilire in via convenzionale una modifica dell'odp (cfr. 1694: presunzione di caso fortuito nei contratti di trasporto). Ma in questa materia i privati devono rispettare lo stesso limite previsto per i termini di decandenza stabiliti convenzionalmente (2965): il patto è nullo se rende eccessivamente difficile l'esercizio del diritto (2698).</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body" idx="1"/>
          </p:nvPr>
        </p:nvSpPr>
        <p:spPr>
          <a:xfrm>
            <a:off x="320178" y="165100"/>
            <a:ext cx="12364443" cy="8890000"/>
          </a:xfrm>
          <a:prstGeom prst="rect">
            <a:avLst/>
          </a:prstGeom>
        </p:spPr>
        <p:txBody>
          <a:bodyPr/>
          <a:lstStyle/>
          <a:p>
            <a:pPr lvl="0" marL="228600" indent="-228600" defTabSz="182880">
              <a:spcBef>
                <a:spcPts val="1400"/>
              </a:spcBef>
              <a:buBlip>
                <a:blip r:embed="rId2"/>
              </a:buBlip>
              <a:defRPr sz="1800">
                <a:solidFill>
                  <a:srgbClr val="000000"/>
                </a:solidFill>
              </a:defRPr>
            </a:pPr>
            <a:r>
              <a:rPr>
                <a:solidFill>
                  <a:srgbClr val="FFFFFF"/>
                </a:solidFill>
              </a:rPr>
              <a:t>Diritto pubblico</a:t>
            </a:r>
            <a:endParaRPr>
              <a:solidFill>
                <a:srgbClr val="FFFFFF"/>
              </a:solidFill>
            </a:endParaRPr>
          </a:p>
          <a:p>
            <a:pPr lvl="1" marL="457200" indent="-228600" defTabSz="182880">
              <a:spcBef>
                <a:spcPts val="1400"/>
              </a:spcBef>
              <a:buSzPct val="100000"/>
              <a:buChar char="-"/>
              <a:defRPr sz="1800">
                <a:solidFill>
                  <a:srgbClr val="000000"/>
                </a:solidFill>
              </a:defRPr>
            </a:pPr>
            <a:r>
              <a:rPr>
                <a:solidFill>
                  <a:srgbClr val="FFFFFF"/>
                </a:solidFill>
              </a:rPr>
              <a:t>la tutela ha per oggetto interessi della collettività ed è affidata a un potere dello stato</a:t>
            </a:r>
            <a:endParaRPr>
              <a:solidFill>
                <a:srgbClr val="FFFFFF"/>
              </a:solidFill>
            </a:endParaRPr>
          </a:p>
          <a:p>
            <a:pPr lvl="1" marL="457200" indent="-228600" defTabSz="182880">
              <a:spcBef>
                <a:spcPts val="1400"/>
              </a:spcBef>
              <a:buSzPct val="100000"/>
              <a:buChar char="-"/>
              <a:defRPr sz="1800">
                <a:solidFill>
                  <a:srgbClr val="000000"/>
                </a:solidFill>
              </a:defRPr>
            </a:pPr>
            <a:r>
              <a:rPr>
                <a:solidFill>
                  <a:srgbClr val="FFFFFF"/>
                </a:solidFill>
              </a:rPr>
              <a:t>quando il potere che cura l’interesse pubblico coincide col potere che attiva la tutela = autotutela amministrativa</a:t>
            </a:r>
            <a:endParaRPr>
              <a:solidFill>
                <a:srgbClr val="FFFFFF"/>
              </a:solidFill>
            </a:endParaRPr>
          </a:p>
          <a:p>
            <a:pPr lvl="0" marL="228600" indent="-228600" defTabSz="182880">
              <a:spcBef>
                <a:spcPts val="1400"/>
              </a:spcBef>
              <a:buBlip>
                <a:blip r:embed="rId2"/>
              </a:buBlip>
              <a:defRPr sz="1800">
                <a:solidFill>
                  <a:srgbClr val="000000"/>
                </a:solidFill>
              </a:defRPr>
            </a:pPr>
            <a:r>
              <a:rPr>
                <a:solidFill>
                  <a:srgbClr val="FFFFFF"/>
                </a:solidFill>
              </a:rPr>
              <a:t>Diritto privato</a:t>
            </a:r>
            <a:endParaRPr>
              <a:solidFill>
                <a:srgbClr val="FFFFFF"/>
              </a:solidFill>
            </a:endParaRPr>
          </a:p>
          <a:p>
            <a:pPr lvl="1" marL="514350" indent="-285750" defTabSz="182880">
              <a:spcBef>
                <a:spcPts val="1400"/>
              </a:spcBef>
              <a:buSzPct val="100000"/>
              <a:buChar char="-"/>
              <a:defRPr sz="1800">
                <a:solidFill>
                  <a:srgbClr val="000000"/>
                </a:solidFill>
              </a:defRPr>
            </a:pPr>
            <a:r>
              <a:rPr>
                <a:solidFill>
                  <a:srgbClr val="FFFFFF"/>
                </a:solidFill>
              </a:rPr>
              <a:t>la tutela ha per oggetto </a:t>
            </a:r>
            <a:r>
              <a:rPr u="sng">
                <a:solidFill>
                  <a:srgbClr val="FFFFFF"/>
                </a:solidFill>
              </a:rPr>
              <a:t>principalmente</a:t>
            </a:r>
            <a:r>
              <a:rPr>
                <a:solidFill>
                  <a:srgbClr val="FFFFFF"/>
                </a:solidFill>
              </a:rPr>
              <a:t> interessi individuali           </a:t>
            </a:r>
            <a:endParaRPr>
              <a:solidFill>
                <a:srgbClr val="FFFFFF"/>
              </a:solidFill>
            </a:endParaRPr>
          </a:p>
          <a:p>
            <a:pPr lvl="1" marL="0" indent="91440" defTabSz="182880">
              <a:spcBef>
                <a:spcPts val="1400"/>
              </a:spcBef>
              <a:buSzTx/>
              <a:buNone/>
              <a:defRPr sz="1800">
                <a:solidFill>
                  <a:srgbClr val="000000"/>
                </a:solidFill>
              </a:defRPr>
            </a:pPr>
            <a:r>
              <a:rPr>
                <a:solidFill>
                  <a:srgbClr val="FFFFFF"/>
                </a:solidFill>
              </a:rPr>
              <a:t>cfr. art. 2907: “Alla tutela giurisdizionale dei diritti </a:t>
            </a:r>
            <a:r>
              <a:rPr u="sng">
                <a:solidFill>
                  <a:srgbClr val="FFFFFF"/>
                </a:solidFill>
              </a:rPr>
              <a:t>provvede l'autorità giudiziaria</a:t>
            </a:r>
            <a:r>
              <a:rPr>
                <a:solidFill>
                  <a:srgbClr val="FFFFFF"/>
                </a:solidFill>
              </a:rPr>
              <a:t> </a:t>
            </a:r>
            <a:r>
              <a:rPr u="sng">
                <a:solidFill>
                  <a:srgbClr val="FFFFFF"/>
                </a:solidFill>
              </a:rPr>
              <a:t>su domanda di parte […]”</a:t>
            </a:r>
            <a:r>
              <a:rPr>
                <a:solidFill>
                  <a:srgbClr val="FFFFFF"/>
                </a:solidFill>
              </a:rPr>
              <a:t> </a:t>
            </a:r>
            <a:endParaRPr u="sng">
              <a:solidFill>
                <a:srgbClr val="FFFFFF"/>
              </a:solidFill>
            </a:endParaRPr>
          </a:p>
          <a:p>
            <a:pPr lvl="1" marL="0" indent="91440" defTabSz="182880">
              <a:spcBef>
                <a:spcPts val="1400"/>
              </a:spcBef>
              <a:buSzTx/>
              <a:buNone/>
              <a:defRPr sz="1800">
                <a:solidFill>
                  <a:srgbClr val="000000"/>
                </a:solidFill>
              </a:defRPr>
            </a:pPr>
            <a:endParaRPr u="sng">
              <a:solidFill>
                <a:srgbClr val="FFFFFF"/>
              </a:solidFill>
            </a:endParaRPr>
          </a:p>
          <a:p>
            <a:pPr lvl="1" marL="0" indent="91440" defTabSz="182880">
              <a:spcBef>
                <a:spcPts val="1400"/>
              </a:spcBef>
              <a:buSzTx/>
              <a:buNone/>
              <a:defRPr sz="1800">
                <a:solidFill>
                  <a:srgbClr val="000000"/>
                </a:solidFill>
              </a:defRPr>
            </a:pPr>
            <a:r>
              <a:rPr u="sng">
                <a:solidFill>
                  <a:srgbClr val="FFFFFF"/>
                </a:solidFill>
              </a:rPr>
              <a:t>principio della domanda</a:t>
            </a:r>
            <a:r>
              <a:rPr>
                <a:solidFill>
                  <a:srgbClr val="FFFFFF"/>
                </a:solidFill>
              </a:rPr>
              <a:t>  - l'autotutela è ammessa in via eccezionale (cfr. art. 2044 e s.)</a:t>
            </a:r>
            <a:endParaRPr>
              <a:solidFill>
                <a:srgbClr val="FFFFFF"/>
              </a:solidFill>
            </a:endParaRPr>
          </a:p>
          <a:p>
            <a:pPr lvl="8" marL="0" indent="731520" defTabSz="182880">
              <a:spcBef>
                <a:spcPts val="1400"/>
              </a:spcBef>
              <a:buSzTx/>
              <a:buNone/>
              <a:defRPr sz="1800">
                <a:solidFill>
                  <a:srgbClr val="000000"/>
                </a:solidFill>
              </a:defRPr>
            </a:pPr>
            <a:endParaRPr>
              <a:solidFill>
                <a:srgbClr val="FFFFFF"/>
              </a:solidFill>
            </a:endParaRPr>
          </a:p>
          <a:p>
            <a:pPr lvl="8" marL="0" indent="731520" defTabSz="182880">
              <a:spcBef>
                <a:spcPts val="1400"/>
              </a:spcBef>
              <a:buSzTx/>
              <a:buNone/>
              <a:defRPr sz="1800">
                <a:solidFill>
                  <a:srgbClr val="000000"/>
                </a:solidFill>
              </a:defRPr>
            </a:pPr>
            <a:r>
              <a:rPr>
                <a:solidFill>
                  <a:srgbClr val="FFFFFF"/>
                </a:solidFill>
              </a:rPr>
              <a:t>“ […] e quando la legge lo dispone, anche su istanza del pubblico ministero o d'ufficio".</a:t>
            </a:r>
            <a:endParaRPr>
              <a:solidFill>
                <a:srgbClr val="FFFFFF"/>
              </a:solidFill>
            </a:endParaRPr>
          </a:p>
          <a:p>
            <a:pPr lvl="8" marL="0" indent="731520" defTabSz="182880">
              <a:spcBef>
                <a:spcPts val="1400"/>
              </a:spcBef>
              <a:buSzTx/>
              <a:buNone/>
              <a:defRPr sz="1800">
                <a:solidFill>
                  <a:srgbClr val="000000"/>
                </a:solidFill>
              </a:defRPr>
            </a:pPr>
            <a:r>
              <a:rPr>
                <a:solidFill>
                  <a:srgbClr val="FFFFFF"/>
                </a:solidFill>
              </a:rPr>
              <a:t>                                                            </a:t>
            </a:r>
            <a:endParaRPr>
              <a:solidFill>
                <a:srgbClr val="FFFFFF"/>
              </a:solidFill>
            </a:endParaRPr>
          </a:p>
          <a:p>
            <a:pPr lvl="8" marL="0" indent="731520" defTabSz="182880">
              <a:spcBef>
                <a:spcPts val="1400"/>
              </a:spcBef>
              <a:buSzTx/>
              <a:buNone/>
              <a:defRPr sz="1800">
                <a:solidFill>
                  <a:srgbClr val="000000"/>
                </a:solidFill>
              </a:defRPr>
            </a:pPr>
            <a:r>
              <a:rPr>
                <a:solidFill>
                  <a:srgbClr val="FFFFFF"/>
                </a:solidFill>
              </a:rPr>
              <a:t>Eccezioni tipiche: tutela di interessi privati ma non immediatamente individuali, oppure di interessi individuali che hanno anche una dimensione sovra-individuale (cfr. art. 117 ss., 330, 1418, 2598 c.c., 33 ss. Cod. cons.)</a:t>
            </a:r>
            <a:endParaRPr>
              <a:solidFill>
                <a:srgbClr val="FFFFFF"/>
              </a:solidFill>
            </a:endParaRPr>
          </a:p>
        </p:txBody>
      </p:sp>
      <p:pic>
        <p:nvPicPr>
          <p:cNvPr id="42" name=""/>
          <p:cNvPicPr/>
          <p:nvPr/>
        </p:nvPicPr>
        <p:blipFill>
          <a:blip r:embed="rId3">
            <a:extLst/>
          </a:blip>
          <a:stretch>
            <a:fillRect/>
          </a:stretch>
        </p:blipFill>
        <p:spPr>
          <a:xfrm rot="5400000">
            <a:off x="4251274" y="7069621"/>
            <a:ext cx="1046608" cy="405070"/>
          </a:xfrm>
          <a:prstGeom prst="rect">
            <a:avLst/>
          </a:prstGeom>
        </p:spPr>
      </p:pic>
      <p:pic>
        <p:nvPicPr>
          <p:cNvPr id="44" name=""/>
          <p:cNvPicPr/>
          <p:nvPr/>
        </p:nvPicPr>
        <p:blipFill>
          <a:blip r:embed="rId4">
            <a:extLst/>
          </a:blip>
          <a:stretch>
            <a:fillRect/>
          </a:stretch>
        </p:blipFill>
        <p:spPr>
          <a:xfrm rot="5400000">
            <a:off x="1207537" y="4698571"/>
            <a:ext cx="746026" cy="405069"/>
          </a:xfrm>
          <a:prstGeom prst="rect">
            <a:avLst/>
          </a:prstGeom>
        </p:spPr>
      </p:pic>
      <p:pic>
        <p:nvPicPr>
          <p:cNvPr id="46" name=""/>
          <p:cNvPicPr/>
          <p:nvPr/>
        </p:nvPicPr>
        <p:blipFill>
          <a:blip r:embed="rId5">
            <a:extLst/>
          </a:blip>
          <a:stretch>
            <a:fillRect/>
          </a:stretch>
        </p:blipFill>
        <p:spPr>
          <a:xfrm rot="5400000">
            <a:off x="8133615" y="4559698"/>
            <a:ext cx="1046608" cy="405069"/>
          </a:xfrm>
          <a:prstGeom prst="rect">
            <a:avLst/>
          </a:prstGeom>
        </p:spPr>
      </p:pic>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293191" y="203200"/>
            <a:ext cx="12015640" cy="1874243"/>
          </a:xfrm>
          <a:prstGeom prst="rect">
            <a:avLst/>
          </a:prstGeom>
        </p:spPr>
        <p:txBody>
          <a:bodyPr/>
          <a:lstStyle>
            <a:lvl1pPr defTabSz="356615">
              <a:defRPr sz="5615"/>
            </a:lvl1pPr>
          </a:lstStyle>
          <a:p>
            <a:pPr lvl="0">
              <a:defRPr sz="1800">
                <a:solidFill>
                  <a:srgbClr val="000000"/>
                </a:solidFill>
              </a:defRPr>
            </a:pPr>
            <a:r>
              <a:rPr sz="5615">
                <a:solidFill>
                  <a:srgbClr val="FFFFFF"/>
                </a:solidFill>
              </a:rPr>
              <a:t>Il Libro VI del Codice civile</a:t>
            </a:r>
          </a:p>
        </p:txBody>
      </p:sp>
      <p:sp>
        <p:nvSpPr>
          <p:cNvPr id="50" name="Shape 50"/>
          <p:cNvSpPr/>
          <p:nvPr>
            <p:ph type="body" idx="1"/>
          </p:nvPr>
        </p:nvSpPr>
        <p:spPr>
          <a:xfrm>
            <a:off x="261144" y="1769367"/>
            <a:ext cx="12635955" cy="7738866"/>
          </a:xfrm>
          <a:prstGeom prst="rect">
            <a:avLst/>
          </a:prstGeom>
        </p:spPr>
        <p:txBody>
          <a:bodyPr/>
          <a:lstStyle/>
          <a:p>
            <a:pPr lvl="0" marL="308610" indent="-308610" defTabSz="246888">
              <a:spcBef>
                <a:spcPts val="1900"/>
              </a:spcBef>
              <a:buBlip>
                <a:blip r:embed="rId2"/>
              </a:buBlip>
              <a:defRPr sz="1800">
                <a:solidFill>
                  <a:srgbClr val="000000"/>
                </a:solidFill>
              </a:defRPr>
            </a:pPr>
            <a:r>
              <a:rPr sz="1944">
                <a:solidFill>
                  <a:srgbClr val="FFFFFF"/>
                </a:solidFill>
              </a:rPr>
              <a:t>«Tutti i diritti soggettivi, se pur variamente, secondo la loro varia natura e le varie possibili contingenze, richiedono infatti una protezione, che sarà più o meno intensa, più o meno affidata o condizionata all'iniziativa delle parti interessate,  ma senza la quale la loro </a:t>
            </a:r>
            <a:r>
              <a:rPr sz="1944" u="sng">
                <a:solidFill>
                  <a:srgbClr val="FFFFFF"/>
                </a:solidFill>
              </a:rPr>
              <a:t>efficacia</a:t>
            </a:r>
            <a:r>
              <a:rPr sz="1944">
                <a:solidFill>
                  <a:srgbClr val="FFFFFF"/>
                </a:solidFill>
              </a:rPr>
              <a:t>  [...] si dissolverebbe» (Rel. al Re).    </a:t>
            </a:r>
            <a:endParaRPr sz="1944">
              <a:solidFill>
                <a:srgbClr val="FFFFFF"/>
              </a:solidFill>
            </a:endParaRPr>
          </a:p>
          <a:p>
            <a:pPr lvl="0" marL="308610" indent="-308610" defTabSz="246888">
              <a:spcBef>
                <a:spcPts val="1900"/>
              </a:spcBef>
              <a:buBlip>
                <a:blip r:embed="rId2"/>
              </a:buBlip>
              <a:defRPr sz="1800">
                <a:solidFill>
                  <a:srgbClr val="000000"/>
                </a:solidFill>
              </a:defRPr>
            </a:pPr>
            <a:r>
              <a:rPr sz="1944">
                <a:solidFill>
                  <a:srgbClr val="FFFFFF"/>
                </a:solidFill>
              </a:rPr>
              <a:t>La parola chiave è </a:t>
            </a:r>
            <a:r>
              <a:rPr sz="1944">
                <a:solidFill>
                  <a:srgbClr val="FFFFFF"/>
                </a:solidFill>
              </a:rPr>
              <a:t>efficacia</a:t>
            </a:r>
            <a:r>
              <a:rPr sz="1944">
                <a:solidFill>
                  <a:srgbClr val="FFFFFF"/>
                </a:solidFill>
              </a:rPr>
              <a:t>. Il Libro VI regola una serie attività processuali e non-processuali funzionali alla protezione dei diritti (pubblicità, prove, efficacia dei diritti nel tempo) nell'intento di rafforzare e ampliare la tutela giuridica, vista come momento qualificante della vita dei diritti soggettivi.</a:t>
            </a:r>
            <a:endParaRPr sz="1944">
              <a:solidFill>
                <a:srgbClr val="FFFFFF"/>
              </a:solidFill>
            </a:endParaRPr>
          </a:p>
          <a:p>
            <a:pPr lvl="0" marL="308610" indent="-308610" defTabSz="246888">
              <a:spcBef>
                <a:spcPts val="1900"/>
              </a:spcBef>
              <a:buBlip>
                <a:blip r:embed="rId2"/>
              </a:buBlip>
              <a:defRPr sz="1800">
                <a:solidFill>
                  <a:srgbClr val="000000"/>
                </a:solidFill>
              </a:defRPr>
            </a:pPr>
            <a:r>
              <a:rPr sz="1944">
                <a:solidFill>
                  <a:srgbClr val="FFFFFF"/>
                </a:solidFill>
              </a:rPr>
              <a:t>Nella precedente codificazione alcuni di questi istituti erano inseriti nel terzo e ultimo libro («Dei modi di acquistare e di trasmettere la proprietà e gli altri diritti sulle cose»), visti dunque essenzialmente come strumenti di tutela della proprietà. Una collocazione «irrazionale e frammentaria» a giudizio dei giuristi che curarono la redazione del Libro VI</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dal punto di vista sistematico la collocazione di un istituto generale come la prescrizione nella tutela della proprietà appariva irrazionale</a:t>
            </a:r>
            <a:endParaRPr sz="1944">
              <a:solidFill>
                <a:srgbClr val="FFFFFF"/>
              </a:solidFill>
            </a:endParaRPr>
          </a:p>
          <a:p>
            <a:pPr lvl="1" marL="617220" indent="-308610" defTabSz="246888">
              <a:spcBef>
                <a:spcPts val="1900"/>
              </a:spcBef>
              <a:buBlip>
                <a:blip r:embed="rId2"/>
              </a:buBlip>
              <a:defRPr sz="1800">
                <a:solidFill>
                  <a:srgbClr val="000000"/>
                </a:solidFill>
              </a:defRPr>
            </a:pPr>
            <a:r>
              <a:rPr sz="1944">
                <a:solidFill>
                  <a:srgbClr val="FFFFFF"/>
                </a:solidFill>
              </a:rPr>
              <a:t>dal punto di vista sostanziale la formulazione di alcuni istituti con riferimento alla proprietà (ad es. in materia di prove) risultava eccessivamente limitante e costringeva all’interpretazione analogica  </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title"/>
          </p:nvPr>
        </p:nvSpPr>
        <p:spPr>
          <a:xfrm>
            <a:off x="1270000" y="203200"/>
            <a:ext cx="10464800" cy="1431132"/>
          </a:xfrm>
          <a:prstGeom prst="rect">
            <a:avLst/>
          </a:prstGeom>
        </p:spPr>
        <p:txBody>
          <a:bodyPr/>
          <a:lstStyle>
            <a:lvl1pPr defTabSz="347472">
              <a:defRPr sz="5472"/>
            </a:lvl1pPr>
          </a:lstStyle>
          <a:p>
            <a:pPr lvl="0">
              <a:defRPr sz="1800">
                <a:solidFill>
                  <a:srgbClr val="000000"/>
                </a:solidFill>
              </a:defRPr>
            </a:pPr>
            <a:r>
              <a:rPr sz="5472">
                <a:solidFill>
                  <a:srgbClr val="FFFFFF"/>
                </a:solidFill>
              </a:rPr>
              <a:t>Prescrizione e Decadenza</a:t>
            </a:r>
          </a:p>
        </p:txBody>
      </p:sp>
      <p:sp>
        <p:nvSpPr>
          <p:cNvPr id="53" name="Shape 53"/>
          <p:cNvSpPr/>
          <p:nvPr>
            <p:ph type="body" idx="1"/>
          </p:nvPr>
        </p:nvSpPr>
        <p:spPr>
          <a:xfrm>
            <a:off x="509736" y="1608385"/>
            <a:ext cx="12240568" cy="8060830"/>
          </a:xfrm>
          <a:prstGeom prst="rect">
            <a:avLst/>
          </a:prstGeom>
        </p:spPr>
        <p:txBody>
          <a:bodyPr anchor="t"/>
          <a:lstStyle/>
          <a:p>
            <a:pPr lvl="0" marL="0" indent="0" defTabSz="365760">
              <a:spcBef>
                <a:spcPts val="2800"/>
              </a:spcBef>
              <a:buSzTx/>
              <a:buNone/>
              <a:defRPr sz="1800">
                <a:solidFill>
                  <a:srgbClr val="000000"/>
                </a:solidFill>
              </a:defRPr>
            </a:pPr>
            <a:r>
              <a:rPr sz="2880">
                <a:solidFill>
                  <a:srgbClr val="FFFFFF"/>
                </a:solidFill>
              </a:rPr>
              <a:t>Art. 2934</a:t>
            </a:r>
            <a:r>
              <a:rPr baseline="31999" sz="2880">
                <a:solidFill>
                  <a:srgbClr val="FFFFFF"/>
                </a:solidFill>
              </a:rPr>
              <a:t>1</a:t>
            </a:r>
            <a:r>
              <a:rPr sz="2880">
                <a:solidFill>
                  <a:srgbClr val="FFFFFF"/>
                </a:solidFill>
              </a:rPr>
              <a:t>. Estinzione dei diritti. “Ogni diritto si estingue per prescrizione, quando il titolare non lo esercita per il tempo determinato dalla legge”.</a:t>
            </a:r>
            <a:endParaRPr sz="2880">
              <a:solidFill>
                <a:srgbClr val="FFFFFF"/>
              </a:solidFill>
            </a:endParaRPr>
          </a:p>
          <a:p>
            <a:pPr lvl="0" marL="457200" indent="-457200" defTabSz="365760">
              <a:spcBef>
                <a:spcPts val="2800"/>
              </a:spcBef>
              <a:buBlip>
                <a:blip r:embed="rId2"/>
              </a:buBlip>
              <a:defRPr sz="1800">
                <a:solidFill>
                  <a:srgbClr val="000000"/>
                </a:solidFill>
              </a:defRPr>
            </a:pPr>
            <a:r>
              <a:rPr sz="2880">
                <a:solidFill>
                  <a:srgbClr val="FFFFFF"/>
                </a:solidFill>
              </a:rPr>
              <a:t>Esigenza limitare entro limiti temporali accertabili le restrizioni alla libertà di persone e cose</a:t>
            </a:r>
            <a:endParaRPr sz="2880">
              <a:solidFill>
                <a:srgbClr val="FFFFFF"/>
              </a:solidFill>
            </a:endParaRPr>
          </a:p>
          <a:p>
            <a:pPr lvl="0" marL="0" indent="0" defTabSz="365760">
              <a:spcBef>
                <a:spcPts val="2800"/>
              </a:spcBef>
              <a:buSzTx/>
              <a:buNone/>
              <a:defRPr sz="1800">
                <a:solidFill>
                  <a:srgbClr val="000000"/>
                </a:solidFill>
              </a:defRPr>
            </a:pPr>
            <a:r>
              <a:rPr sz="2880">
                <a:solidFill>
                  <a:srgbClr val="FFFFFF"/>
                </a:solidFill>
              </a:rPr>
              <a:t>             </a:t>
            </a:r>
            <a:endParaRPr sz="2880">
              <a:solidFill>
                <a:srgbClr val="FFFFFF"/>
              </a:solidFill>
            </a:endParaRPr>
          </a:p>
          <a:p>
            <a:pPr lvl="8" marL="0" indent="1463040" defTabSz="365760">
              <a:spcBef>
                <a:spcPts val="2800"/>
              </a:spcBef>
              <a:buSzTx/>
              <a:buNone/>
              <a:defRPr sz="1800">
                <a:solidFill>
                  <a:srgbClr val="000000"/>
                </a:solidFill>
              </a:defRPr>
            </a:pPr>
            <a:r>
              <a:rPr sz="2880">
                <a:solidFill>
                  <a:srgbClr val="FFFFFF"/>
                </a:solidFill>
              </a:rPr>
              <a:t>diritti di credito             diritti reali minori</a:t>
            </a:r>
            <a:endParaRPr sz="2880">
              <a:solidFill>
                <a:srgbClr val="FFFFFF"/>
              </a:solidFill>
            </a:endParaRPr>
          </a:p>
          <a:p>
            <a:pPr lvl="0" marL="457200" indent="-457200" defTabSz="365760">
              <a:spcBef>
                <a:spcPts val="2800"/>
              </a:spcBef>
              <a:buBlip>
                <a:blip r:embed="rId2"/>
              </a:buBlip>
              <a:defRPr sz="1800">
                <a:solidFill>
                  <a:srgbClr val="000000"/>
                </a:solidFill>
              </a:defRPr>
            </a:pPr>
            <a:r>
              <a:rPr sz="2880">
                <a:solidFill>
                  <a:srgbClr val="FFFFFF"/>
                </a:solidFill>
              </a:rPr>
              <a:t>La stretta connessione della prescrizione con un interesse privato spiega la non rilevabilità di ufficio delle prescrizioni in giudizio. </a:t>
            </a:r>
            <a:endParaRPr sz="2880">
              <a:solidFill>
                <a:srgbClr val="FFFFFF"/>
              </a:solidFill>
            </a:endParaRPr>
          </a:p>
        </p:txBody>
      </p:sp>
      <p:pic>
        <p:nvPicPr>
          <p:cNvPr id="54" name=""/>
          <p:cNvPicPr/>
          <p:nvPr/>
        </p:nvPicPr>
        <p:blipFill>
          <a:blip r:embed="rId3">
            <a:extLst/>
          </a:blip>
          <a:stretch>
            <a:fillRect/>
          </a:stretch>
        </p:blipFill>
        <p:spPr>
          <a:xfrm rot="8425569">
            <a:off x="5296243" y="5284737"/>
            <a:ext cx="1812017" cy="405070"/>
          </a:xfrm>
          <a:prstGeom prst="rect">
            <a:avLst/>
          </a:prstGeom>
        </p:spPr>
      </p:pic>
      <p:pic>
        <p:nvPicPr>
          <p:cNvPr id="56" name=""/>
          <p:cNvPicPr/>
          <p:nvPr/>
        </p:nvPicPr>
        <p:blipFill>
          <a:blip r:embed="rId4">
            <a:extLst/>
          </a:blip>
          <a:stretch>
            <a:fillRect/>
          </a:stretch>
        </p:blipFill>
        <p:spPr>
          <a:xfrm rot="3791512">
            <a:off x="9203960" y="5289399"/>
            <a:ext cx="1375434" cy="405069"/>
          </a:xfrm>
          <a:prstGeom prst="rect">
            <a:avLst/>
          </a:prstGeom>
        </p:spPr>
      </p:pic>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body" idx="1"/>
          </p:nvPr>
        </p:nvSpPr>
        <p:spPr>
          <a:xfrm>
            <a:off x="337343" y="509835"/>
            <a:ext cx="12440495" cy="9037192"/>
          </a:xfrm>
          <a:prstGeom prst="rect">
            <a:avLst/>
          </a:prstGeom>
        </p:spPr>
        <p:txBody>
          <a:bodyPr/>
          <a:lstStyle/>
          <a:p>
            <a:pPr lvl="0" marL="0" indent="0" defTabSz="260604">
              <a:spcBef>
                <a:spcPts val="2000"/>
              </a:spcBef>
              <a:buSzTx/>
              <a:buNone/>
              <a:defRPr sz="1800">
                <a:solidFill>
                  <a:srgbClr val="000000"/>
                </a:solidFill>
              </a:defRPr>
            </a:pPr>
            <a:r>
              <a:rPr sz="2052">
                <a:solidFill>
                  <a:srgbClr val="FFFFFF"/>
                </a:solidFill>
              </a:rPr>
              <a:t>art. 2934/2. “Non sono soggetti alla prescrizione i </a:t>
            </a:r>
            <a:r>
              <a:rPr sz="2052" u="sng">
                <a:solidFill>
                  <a:srgbClr val="FFFFFF"/>
                </a:solidFill>
              </a:rPr>
              <a:t>diritti indisponibili</a:t>
            </a:r>
            <a:r>
              <a:rPr sz="2052">
                <a:solidFill>
                  <a:srgbClr val="FFFFFF"/>
                </a:solidFill>
              </a:rPr>
              <a:t> e gli </a:t>
            </a:r>
            <a:r>
              <a:rPr sz="2052" u="sng">
                <a:solidFill>
                  <a:srgbClr val="FFFFFF"/>
                </a:solidFill>
              </a:rPr>
              <a:t>altri diritti indicati dalla legge</a:t>
            </a:r>
            <a:r>
              <a:rPr sz="2052">
                <a:solidFill>
                  <a:srgbClr val="FFFFFF"/>
                </a:solidFill>
              </a:rPr>
              <a:t>”.</a:t>
            </a:r>
            <a:endParaRPr sz="2052">
              <a:solidFill>
                <a:srgbClr val="FFFFFF"/>
              </a:solidFill>
            </a:endParaRPr>
          </a:p>
          <a:p>
            <a:pPr lvl="0" marL="325754" indent="-325754" defTabSz="260604">
              <a:spcBef>
                <a:spcPts val="2000"/>
              </a:spcBef>
              <a:buSzPct val="100000"/>
              <a:buChar char="-"/>
              <a:defRPr sz="1800">
                <a:solidFill>
                  <a:srgbClr val="000000"/>
                </a:solidFill>
              </a:defRPr>
            </a:pPr>
            <a:r>
              <a:rPr sz="2052">
                <a:solidFill>
                  <a:srgbClr val="FFFFFF"/>
                </a:solidFill>
              </a:rPr>
              <a:t>i diritti indisponibili sono per definizione diritti che non possono essere perduti, né per mezzo di un'attività positiva, né per inerzia del titolare</a:t>
            </a:r>
            <a:endParaRPr sz="2052">
              <a:solidFill>
                <a:srgbClr val="FFFFFF"/>
              </a:solidFill>
            </a:endParaRPr>
          </a:p>
          <a:p>
            <a:pPr lvl="0" marL="325754" indent="-325754" defTabSz="260604">
              <a:spcBef>
                <a:spcPts val="2000"/>
              </a:spcBef>
              <a:buSzPct val="100000"/>
              <a:buChar char="-"/>
              <a:defRPr sz="1800">
                <a:solidFill>
                  <a:srgbClr val="000000"/>
                </a:solidFill>
              </a:defRPr>
            </a:pPr>
            <a:r>
              <a:rPr sz="2052">
                <a:solidFill>
                  <a:srgbClr val="FFFFFF"/>
                </a:solidFill>
              </a:rPr>
              <a:t>la proprietà è l’esempio più sig</a:t>
            </a:r>
            <a:r>
              <a:rPr baseline="-4873" sz="2052">
                <a:solidFill>
                  <a:srgbClr val="FFFFFF"/>
                </a:solidFill>
              </a:rPr>
              <a:t>n</a:t>
            </a:r>
            <a:r>
              <a:rPr sz="2052">
                <a:solidFill>
                  <a:srgbClr val="FFFFFF"/>
                </a:solidFill>
              </a:rPr>
              <a:t>ificativo di diritto imprescrittibile per legge. Più precisamente è imprescrittibile l’azione di recupero del bene da altri illegittimamente posseduto:</a:t>
            </a:r>
            <a:endParaRPr sz="2052">
              <a:solidFill>
                <a:srgbClr val="FFFFFF"/>
              </a:solidFill>
            </a:endParaRPr>
          </a:p>
          <a:p>
            <a:pPr lvl="1" marL="651509" indent="-325754" defTabSz="260604">
              <a:spcBef>
                <a:spcPts val="2000"/>
              </a:spcBef>
              <a:buBlip>
                <a:blip r:embed="rId2"/>
              </a:buBlip>
              <a:defRPr sz="1800">
                <a:solidFill>
                  <a:srgbClr val="000000"/>
                </a:solidFill>
              </a:defRPr>
            </a:pPr>
            <a:r>
              <a:rPr sz="2052">
                <a:solidFill>
                  <a:srgbClr val="FFFFFF"/>
                </a:solidFill>
              </a:rPr>
              <a:t>cfr.  art. 948/3 : “L’azione di rivendicazione non si prescrive […]” </a:t>
            </a:r>
            <a:endParaRPr sz="2052">
              <a:solidFill>
                <a:srgbClr val="FFFFFF"/>
              </a:solidFill>
            </a:endParaRPr>
          </a:p>
          <a:p>
            <a:pPr lvl="2" marL="977264" indent="-325754" defTabSz="260604">
              <a:spcBef>
                <a:spcPts val="2000"/>
              </a:spcBef>
              <a:buSzPct val="100000"/>
              <a:buChar char="-"/>
              <a:defRPr sz="1800">
                <a:solidFill>
                  <a:srgbClr val="000000"/>
                </a:solidFill>
              </a:defRPr>
            </a:pPr>
            <a:r>
              <a:rPr sz="2052">
                <a:solidFill>
                  <a:srgbClr val="FFFFFF"/>
                </a:solidFill>
              </a:rPr>
              <a:t>L'imprescrittibilità dell'azione si spiega perché non esiste in questo l'esigenza di limitare nel tempo i vincoli a cose e persone</a:t>
            </a:r>
            <a:endParaRPr sz="2052">
              <a:solidFill>
                <a:srgbClr val="FFFFFF"/>
              </a:solidFill>
            </a:endParaRPr>
          </a:p>
          <a:p>
            <a:pPr lvl="1" marL="651509" indent="-325754" defTabSz="260604">
              <a:spcBef>
                <a:spcPts val="2000"/>
              </a:spcBef>
              <a:buBlip>
                <a:blip r:embed="rId2"/>
              </a:buBlip>
              <a:defRPr sz="1800">
                <a:solidFill>
                  <a:srgbClr val="000000"/>
                </a:solidFill>
              </a:defRPr>
            </a:pPr>
            <a:r>
              <a:rPr sz="2052">
                <a:solidFill>
                  <a:srgbClr val="FFFFFF"/>
                </a:solidFill>
              </a:rPr>
              <a:t>Tuttavia l’imprescrittibilità dell’azione trova un limite nell'attività del terzo, che incide sui beni o sulle situazioni alle quali si riferisce il diritto. </a:t>
            </a:r>
            <a:endParaRPr sz="2052">
              <a:solidFill>
                <a:srgbClr val="FFFFFF"/>
              </a:solidFill>
            </a:endParaRPr>
          </a:p>
          <a:p>
            <a:pPr lvl="2" marL="977264" indent="-325754" defTabSz="260604">
              <a:spcBef>
                <a:spcPts val="2000"/>
              </a:spcBef>
              <a:buSzPct val="100000"/>
              <a:buChar char="-"/>
              <a:defRPr sz="1800">
                <a:solidFill>
                  <a:srgbClr val="000000"/>
                </a:solidFill>
              </a:defRPr>
            </a:pPr>
            <a:r>
              <a:rPr sz="2052">
                <a:solidFill>
                  <a:srgbClr val="FFFFFF"/>
                </a:solidFill>
              </a:rPr>
              <a:t>cfr. art. 948/3 (seconda parte) “[…] salvi gli effetti dell'acquisto della proprietà da parte di altri per </a:t>
            </a:r>
            <a:r>
              <a:rPr sz="2052" u="sng">
                <a:solidFill>
                  <a:srgbClr val="FFFFFF"/>
                </a:solidFill>
              </a:rPr>
              <a:t>usucapione”</a:t>
            </a:r>
            <a:r>
              <a:rPr sz="2052">
                <a:solidFill>
                  <a:srgbClr val="FFFFFF"/>
                </a:solidFill>
              </a:rPr>
              <a:t>. [v. anche 1422 (az. nullità del contratto); 533 (petizione eredità)] </a:t>
            </a:r>
            <a:endParaRPr sz="2052">
              <a:solidFill>
                <a:srgbClr val="FFFFFF"/>
              </a:solidFill>
            </a:endParaRPr>
          </a:p>
          <a:p>
            <a:pPr lvl="3" marL="1303019" indent="-325754" defTabSz="260604">
              <a:spcBef>
                <a:spcPts val="2000"/>
              </a:spcBef>
              <a:buSzPct val="100000"/>
              <a:buChar char="-"/>
              <a:defRPr sz="1800">
                <a:solidFill>
                  <a:srgbClr val="000000"/>
                </a:solidFill>
              </a:defRPr>
            </a:pPr>
            <a:r>
              <a:rPr sz="2052">
                <a:solidFill>
                  <a:srgbClr val="FFFFFF"/>
                </a:solidFill>
              </a:rPr>
              <a:t>USUCAPIONE (PRESCRIZIONE ACQUISITIVA): modo di acquisto a titolo originario del diritto di proprietà sui beni altrui per effetto del </a:t>
            </a:r>
            <a:r>
              <a:rPr sz="2052" u="sng">
                <a:solidFill>
                  <a:srgbClr val="FFFFFF"/>
                </a:solidFill>
              </a:rPr>
              <a:t>possesso continuato nel tempo</a:t>
            </a:r>
            <a:r>
              <a:rPr sz="2052">
                <a:solidFill>
                  <a:srgbClr val="FFFFFF"/>
                </a:solidFill>
              </a:rPr>
              <a:t> (artt. 922, 1152 ss.)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xfrm>
            <a:off x="315366" y="203200"/>
            <a:ext cx="12231639" cy="1370360"/>
          </a:xfrm>
          <a:prstGeom prst="rect">
            <a:avLst/>
          </a:prstGeom>
        </p:spPr>
        <p:txBody>
          <a:bodyPr/>
          <a:lstStyle>
            <a:lvl1pPr defTabSz="265175">
              <a:defRPr sz="4176"/>
            </a:lvl1pPr>
          </a:lstStyle>
          <a:p>
            <a:pPr lvl="0">
              <a:defRPr sz="1800">
                <a:solidFill>
                  <a:srgbClr val="000000"/>
                </a:solidFill>
              </a:defRPr>
            </a:pPr>
            <a:r>
              <a:rPr sz="4176">
                <a:solidFill>
                  <a:srgbClr val="FFFFFF"/>
                </a:solidFill>
              </a:rPr>
              <a:t>Prescrizione generale, breve, presuntiva</a:t>
            </a:r>
          </a:p>
        </p:txBody>
      </p:sp>
      <p:sp>
        <p:nvSpPr>
          <p:cNvPr id="62" name="Shape 62"/>
          <p:cNvSpPr/>
          <p:nvPr>
            <p:ph type="body" idx="1"/>
          </p:nvPr>
        </p:nvSpPr>
        <p:spPr>
          <a:xfrm>
            <a:off x="334764" y="1539180"/>
            <a:ext cx="12192843" cy="7896920"/>
          </a:xfrm>
          <a:prstGeom prst="rect">
            <a:avLst/>
          </a:prstGeom>
        </p:spPr>
        <p:txBody>
          <a:bodyPr/>
          <a:lstStyle/>
          <a:p>
            <a:pPr lvl="0" marL="0" indent="0" defTabSz="288036">
              <a:spcBef>
                <a:spcPts val="2200"/>
              </a:spcBef>
              <a:buSzTx/>
              <a:buNone/>
              <a:defRPr sz="1800">
                <a:solidFill>
                  <a:srgbClr val="000000"/>
                </a:solidFill>
              </a:defRPr>
            </a:pPr>
            <a:r>
              <a:rPr sz="2268">
                <a:solidFill>
                  <a:srgbClr val="FFFFFF"/>
                </a:solidFill>
              </a:rPr>
              <a:t>art. 2946: «Salvi i casi in cui </a:t>
            </a:r>
            <a:r>
              <a:rPr sz="2268" u="sng">
                <a:solidFill>
                  <a:srgbClr val="FFFFFF"/>
                </a:solidFill>
              </a:rPr>
              <a:t>la legge dispone diversamente</a:t>
            </a:r>
            <a:r>
              <a:rPr sz="2268">
                <a:solidFill>
                  <a:srgbClr val="FFFFFF"/>
                </a:solidFill>
              </a:rPr>
              <a:t> i diritti si estinguono per prescrizione con il decorso di dieci anni».</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«casi in cui la legge dispone diversamente»	</a:t>
            </a:r>
            <a:endParaRPr sz="2268">
              <a:solidFill>
                <a:srgbClr val="FFFFFF"/>
              </a:solidFill>
            </a:endParaRPr>
          </a:p>
          <a:p>
            <a:pPr lvl="0" marL="360045" indent="-360045" defTabSz="288036">
              <a:spcBef>
                <a:spcPts val="2200"/>
              </a:spcBef>
              <a:buSzPct val="100000"/>
              <a:buChar char="-"/>
              <a:defRPr sz="1800">
                <a:solidFill>
                  <a:srgbClr val="000000"/>
                </a:solidFill>
              </a:defRPr>
            </a:pPr>
            <a:r>
              <a:rPr sz="2268">
                <a:solidFill>
                  <a:srgbClr val="FFFFFF"/>
                </a:solidFill>
              </a:rPr>
              <a:t>I diritti reali di godimento su cosa altrui (usufrutto, servitù, ecc.) : non uso ventennale </a:t>
            </a:r>
            <a:endParaRPr sz="2268">
              <a:solidFill>
                <a:srgbClr val="FFFFFF"/>
              </a:solidFill>
            </a:endParaRPr>
          </a:p>
          <a:p>
            <a:pPr lvl="0" marL="360045" indent="-360045" defTabSz="288036">
              <a:spcBef>
                <a:spcPts val="2200"/>
              </a:spcBef>
              <a:buSzPct val="100000"/>
              <a:buChar char="-"/>
              <a:defRPr sz="1800">
                <a:solidFill>
                  <a:srgbClr val="000000"/>
                </a:solidFill>
              </a:defRPr>
            </a:pPr>
            <a:r>
              <a:rPr sz="2268">
                <a:solidFill>
                  <a:srgbClr val="FFFFFF"/>
                </a:solidFill>
              </a:rPr>
              <a:t>il diritto al risarcimento del danno extracontrattuale: cinque anni (ma il termine è due anni se il danno deriva dalla circolazione di autoveicoli; se il danno deriva da reato il termine di prescrizione è lo stesso previsto dalla legge penale)</a:t>
            </a:r>
            <a:endParaRPr sz="2268">
              <a:solidFill>
                <a:srgbClr val="FFFFFF"/>
              </a:solidFill>
            </a:endParaRPr>
          </a:p>
          <a:p>
            <a:pPr lvl="0" marL="360045" indent="-360045" defTabSz="288036">
              <a:spcBef>
                <a:spcPts val="2200"/>
              </a:spcBef>
              <a:buSzPct val="100000"/>
              <a:buChar char="-"/>
              <a:defRPr sz="1800">
                <a:solidFill>
                  <a:srgbClr val="000000"/>
                </a:solidFill>
              </a:defRPr>
            </a:pPr>
            <a:r>
              <a:rPr sz="2268">
                <a:solidFill>
                  <a:srgbClr val="FFFFFF"/>
                </a:solidFill>
              </a:rPr>
              <a:t>	diritto del concedente al pagamento dei canoni di locazione </a:t>
            </a:r>
            <a:endParaRPr sz="2268">
              <a:solidFill>
                <a:srgbClr val="FFFFFF"/>
              </a:solidFill>
            </a:endParaRPr>
          </a:p>
          <a:p>
            <a:pPr lvl="0" marL="360045" indent="-360045" defTabSz="288036">
              <a:spcBef>
                <a:spcPts val="2200"/>
              </a:spcBef>
              <a:buSzPct val="100000"/>
              <a:buChar char="-"/>
              <a:defRPr sz="1800">
                <a:solidFill>
                  <a:srgbClr val="000000"/>
                </a:solidFill>
              </a:defRPr>
            </a:pPr>
            <a:r>
              <a:rPr sz="2268">
                <a:solidFill>
                  <a:srgbClr val="FFFFFF"/>
                </a:solidFill>
              </a:rPr>
              <a:t>	azione di responsabilità dei creditori della società verso gli amministratori nei casi stabiliti dalla legge (art. 29492) </a:t>
            </a:r>
            <a:endParaRPr sz="2268">
              <a:solidFill>
                <a:srgbClr val="FFFFFF"/>
              </a:solidFill>
            </a:endParaRPr>
          </a:p>
          <a:p>
            <a:pPr lvl="0" marL="360045" indent="-360045" defTabSz="288036">
              <a:spcBef>
                <a:spcPts val="2200"/>
              </a:spcBef>
              <a:buSzPct val="100000"/>
              <a:buChar char="-"/>
              <a:defRPr sz="1800">
                <a:solidFill>
                  <a:srgbClr val="000000"/>
                </a:solidFill>
              </a:defRPr>
            </a:pPr>
            <a:r>
              <a:rPr sz="2268">
                <a:solidFill>
                  <a:srgbClr val="FFFFFF"/>
                </a:solidFill>
              </a:rPr>
              <a:t>	diritto agli interessi e a tutti i pagamenti periodici annuali (o inferiori a un anno), ecc.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body" idx="1"/>
          </p:nvPr>
        </p:nvSpPr>
        <p:spPr>
          <a:xfrm>
            <a:off x="413047" y="718194"/>
            <a:ext cx="11963252" cy="8701238"/>
          </a:xfrm>
          <a:prstGeom prst="rect">
            <a:avLst/>
          </a:prstGeom>
        </p:spPr>
        <p:txBody>
          <a:bodyPr/>
          <a:lstStyle/>
          <a:p>
            <a:pPr lvl="0" marL="417195" indent="-417195" defTabSz="333756">
              <a:spcBef>
                <a:spcPts val="2600"/>
              </a:spcBef>
              <a:buBlip>
                <a:blip r:embed="rId2"/>
              </a:buBlip>
              <a:defRPr sz="1800">
                <a:solidFill>
                  <a:srgbClr val="000000"/>
                </a:solidFill>
              </a:defRPr>
            </a:pPr>
            <a:r>
              <a:rPr sz="2628">
                <a:solidFill>
                  <a:srgbClr val="FFFFFF"/>
                </a:solidFill>
              </a:rPr>
              <a:t>Prescrizioni presuntive: il corso del tempo determina una semplice presunzione della perdita del diritto.</a:t>
            </a:r>
            <a:endParaRPr sz="2628">
              <a:solidFill>
                <a:srgbClr val="FFFFFF"/>
              </a:solidFill>
            </a:endParaRPr>
          </a:p>
          <a:p>
            <a:pPr lvl="1" marL="834390" indent="-417195" defTabSz="333756">
              <a:spcBef>
                <a:spcPts val="2600"/>
              </a:spcBef>
              <a:buBlip>
                <a:blip r:embed="rId2"/>
              </a:buBlip>
              <a:defRPr sz="1800">
                <a:solidFill>
                  <a:srgbClr val="000000"/>
                </a:solidFill>
              </a:defRPr>
            </a:pPr>
            <a:r>
              <a:rPr sz="2628">
                <a:solidFill>
                  <a:srgbClr val="FFFFFF"/>
                </a:solidFill>
              </a:rPr>
              <a:t>Rapporti eterogenei, di regola definiti con sollecitudine dalle parti, matrice comune: diritto di credito (cfr. artt. 2954, 2955, 2956)</a:t>
            </a:r>
            <a:endParaRPr sz="2628">
              <a:solidFill>
                <a:srgbClr val="FFFFFF"/>
              </a:solidFill>
            </a:endParaRPr>
          </a:p>
          <a:p>
            <a:pPr lvl="2" marL="1251585" indent="-417195" defTabSz="333756">
              <a:spcBef>
                <a:spcPts val="2600"/>
              </a:spcBef>
              <a:buSzPct val="100000"/>
              <a:buChar char="-"/>
              <a:defRPr sz="1800">
                <a:solidFill>
                  <a:srgbClr val="000000"/>
                </a:solidFill>
              </a:defRPr>
            </a:pPr>
            <a:r>
              <a:rPr sz="2628">
                <a:solidFill>
                  <a:srgbClr val="FFFFFF"/>
                </a:solidFill>
              </a:rPr>
              <a:t>l’attore-creditore è ammesso a provare, contro l'eccezione di prescrizione sollevata dal convenuto-debitore, che il debito non è mai stato estinto</a:t>
            </a:r>
            <a:endParaRPr sz="2628">
              <a:solidFill>
                <a:srgbClr val="FFFFFF"/>
              </a:solidFill>
            </a:endParaRPr>
          </a:p>
          <a:p>
            <a:pPr lvl="4" marL="2085975" indent="-417195" defTabSz="333756">
              <a:spcBef>
                <a:spcPts val="2600"/>
              </a:spcBef>
              <a:buSzPct val="100000"/>
              <a:buChar char="-"/>
              <a:defRPr sz="1800">
                <a:solidFill>
                  <a:srgbClr val="000000"/>
                </a:solidFill>
              </a:defRPr>
            </a:pPr>
            <a:r>
              <a:rPr sz="2628">
                <a:solidFill>
                  <a:srgbClr val="FFFFFF"/>
                </a:solidFill>
              </a:rPr>
              <a:t>ma i mezzi di prova sono limitati al giuramento decisorio e alla confessione resa in via spontanea dal debitore</a:t>
            </a:r>
            <a:endParaRPr sz="2628">
              <a:solidFill>
                <a:srgbClr val="FFFFFF"/>
              </a:solidFill>
            </a:endParaRPr>
          </a:p>
          <a:p>
            <a:pPr lvl="3" marL="912976" indent="-417195" defTabSz="333756">
              <a:spcBef>
                <a:spcPts val="2600"/>
              </a:spcBef>
              <a:buBlip>
                <a:blip r:embed="rId2"/>
              </a:buBlip>
              <a:defRPr sz="1800">
                <a:solidFill>
                  <a:srgbClr val="000000"/>
                </a:solidFill>
              </a:defRPr>
            </a:pPr>
            <a:r>
              <a:rPr sz="2628">
                <a:solidFill>
                  <a:srgbClr val="FFFFFF"/>
                </a:solidFill>
              </a:rPr>
              <a:t>i mezzi di prova sono limitati al giuramento decisorio e alla confessione resa in via spontanea dal debitore</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title"/>
          </p:nvPr>
        </p:nvSpPr>
        <p:spPr>
          <a:xfrm>
            <a:off x="263326" y="203200"/>
            <a:ext cx="12339936" cy="1560910"/>
          </a:xfrm>
          <a:prstGeom prst="rect">
            <a:avLst/>
          </a:prstGeom>
        </p:spPr>
        <p:txBody>
          <a:bodyPr/>
          <a:lstStyle>
            <a:lvl1pPr defTabSz="278892">
              <a:defRPr sz="4392"/>
            </a:lvl1pPr>
          </a:lstStyle>
          <a:p>
            <a:pPr lvl="0">
              <a:defRPr sz="1800">
                <a:solidFill>
                  <a:srgbClr val="000000"/>
                </a:solidFill>
              </a:defRPr>
            </a:pPr>
            <a:r>
              <a:rPr sz="4392">
                <a:solidFill>
                  <a:srgbClr val="FFFFFF"/>
                </a:solidFill>
              </a:rPr>
              <a:t>Inizio, sospensione, interruzione della prescrizione. </a:t>
            </a:r>
          </a:p>
        </p:txBody>
      </p:sp>
      <p:sp>
        <p:nvSpPr>
          <p:cNvPr id="67" name="Shape 67"/>
          <p:cNvSpPr/>
          <p:nvPr>
            <p:ph type="body" idx="1"/>
          </p:nvPr>
        </p:nvSpPr>
        <p:spPr>
          <a:xfrm>
            <a:off x="384596" y="1975445"/>
            <a:ext cx="12235608" cy="7108528"/>
          </a:xfrm>
          <a:prstGeom prst="rect">
            <a:avLst/>
          </a:prstGeom>
        </p:spPr>
        <p:txBody>
          <a:bodyPr/>
          <a:lstStyle/>
          <a:p>
            <a:pPr lvl="0" marL="308610" indent="-308610" defTabSz="246888">
              <a:spcBef>
                <a:spcPts val="1900"/>
              </a:spcBef>
              <a:buBlip>
                <a:blip r:embed="rId2"/>
              </a:buBlip>
              <a:defRPr sz="1800">
                <a:solidFill>
                  <a:srgbClr val="000000"/>
                </a:solidFill>
              </a:defRPr>
            </a:pPr>
            <a:r>
              <a:rPr sz="1944">
                <a:solidFill>
                  <a:srgbClr val="FFFFFF"/>
                </a:solidFill>
              </a:rPr>
              <a:t>La prescrizione decorre dal </a:t>
            </a:r>
            <a:r>
              <a:rPr sz="1944" u="sng">
                <a:solidFill>
                  <a:srgbClr val="FFFFFF"/>
                </a:solidFill>
              </a:rPr>
              <a:t>momento in cui il diritto può essere fatto valere</a:t>
            </a:r>
            <a:r>
              <a:rPr sz="1944">
                <a:solidFill>
                  <a:srgbClr val="FFFFFF"/>
                </a:solidFill>
              </a:rPr>
              <a:t> (art. 2935), determinato di regola in base al titolo del rapporto (contratto) - in mancanza: criteri suppletivi (art. 1183)</a:t>
            </a:r>
            <a:endParaRPr sz="1944">
              <a:solidFill>
                <a:srgbClr val="FFFFFF"/>
              </a:solidFill>
            </a:endParaRPr>
          </a:p>
          <a:p>
            <a:pPr lvl="2" marL="622135" indent="-308610" defTabSz="246888">
              <a:spcBef>
                <a:spcPts val="1900"/>
              </a:spcBef>
              <a:buSzPct val="100000"/>
              <a:buChar char="-"/>
              <a:defRPr sz="1800">
                <a:solidFill>
                  <a:srgbClr val="000000"/>
                </a:solidFill>
              </a:defRPr>
            </a:pPr>
            <a:r>
              <a:rPr sz="1944">
                <a:solidFill>
                  <a:srgbClr val="FFFFFF"/>
                </a:solidFill>
              </a:rPr>
              <a:t>non rilevano impedimenti fattuali: un termine a favore del debitore (art. 1185) è un impedimento all’esercizio del credito e non fa decorrere la prescrizione. L’ignoranza, anche incolpevole, dell’esistenza del diritto invece non impedisce il decorso della prescrizione </a:t>
            </a:r>
            <a:endParaRPr sz="1944">
              <a:solidFill>
                <a:srgbClr val="FFFFFF"/>
              </a:solidFill>
            </a:endParaRPr>
          </a:p>
          <a:p>
            <a:pPr lvl="5" marL="965035" indent="-308610" defTabSz="246888">
              <a:spcBef>
                <a:spcPts val="1900"/>
              </a:spcBef>
              <a:buSzPct val="100000"/>
              <a:buChar char="-"/>
              <a:defRPr sz="1800">
                <a:solidFill>
                  <a:srgbClr val="000000"/>
                </a:solidFill>
              </a:defRPr>
            </a:pPr>
            <a:r>
              <a:rPr sz="1944">
                <a:solidFill>
                  <a:srgbClr val="FFFFFF"/>
                </a:solidFill>
              </a:rPr>
              <a:t>tuttavia La possibilità di fare valere il diritto deve essere valutata anche alla luce dei rapporti di forza economici</a:t>
            </a:r>
            <a:endParaRPr sz="1944">
              <a:solidFill>
                <a:srgbClr val="FFFFFF"/>
              </a:solidFill>
            </a:endParaRPr>
          </a:p>
          <a:p>
            <a:pPr lvl="3" marL="1234440" indent="-308610" defTabSz="246888">
              <a:spcBef>
                <a:spcPts val="1900"/>
              </a:spcBef>
              <a:buBlip>
                <a:blip r:embed="rId2"/>
              </a:buBlip>
              <a:defRPr sz="1800">
                <a:solidFill>
                  <a:srgbClr val="000000"/>
                </a:solidFill>
              </a:defRPr>
            </a:pPr>
            <a:r>
              <a:rPr sz="1944">
                <a:solidFill>
                  <a:srgbClr val="FFFFFF"/>
                </a:solidFill>
              </a:rPr>
              <a:t>Cfr. Corte Cost. (n. 63/1966): parziale illegittimità degli artt.  2948, n. 4, 2955, n. 2, 2956, n. 1, là dove impedivano la decorrenza della prescrizione dalla cessazione del rapporto - ratio: debolezza del prestatore di lavoro. </a:t>
            </a:r>
            <a:endParaRPr sz="1944">
              <a:solidFill>
                <a:srgbClr val="FFFFFF"/>
              </a:solidFill>
            </a:endParaRPr>
          </a:p>
          <a:p>
            <a:pPr lvl="2" marL="308610" indent="-308610" defTabSz="246888">
              <a:spcBef>
                <a:spcPts val="1900"/>
              </a:spcBef>
              <a:buBlip>
                <a:blip r:embed="rId2"/>
              </a:buBlip>
              <a:defRPr sz="1800">
                <a:solidFill>
                  <a:srgbClr val="000000"/>
                </a:solidFill>
              </a:defRPr>
            </a:pPr>
            <a:r>
              <a:rPr sz="1944">
                <a:solidFill>
                  <a:srgbClr val="FFFFFF"/>
                </a:solidFill>
              </a:rPr>
              <a:t>2963 c.c. : nel calcolo della prescrizione (e della decadenza) il giorno iniziale non viene computato ed il termine in scadenza di giorno festivo è prorogato di diritto al primo giorno seguente non festivo.</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