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Il Possesso</a:t>
            </a:r>
            <a:endParaRPr sz="72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(L III, T VIII)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xfrm>
            <a:off x="497036" y="457348"/>
            <a:ext cx="12397880" cy="9032777"/>
          </a:xfrm>
          <a:prstGeom prst="rect">
            <a:avLst/>
          </a:prstGeom>
        </p:spPr>
        <p:txBody>
          <a:bodyPr/>
          <a:lstStyle/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Capo I : Principi generali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br>
              <a:rPr sz="2592">
                <a:solidFill>
                  <a:srgbClr val="FFFFFF"/>
                </a:solidFill>
              </a:rPr>
            </a:br>
            <a:r>
              <a:rPr sz="2592">
                <a:solidFill>
                  <a:srgbClr val="FFFFFF"/>
                </a:solidFill>
              </a:rPr>
              <a:t>Def.: art. 1140: potere sulla cosa che si manifesta in un’attività corrispondente all’esercizio della proprietà o di altro diritto reale </a:t>
            </a:r>
            <a:endParaRPr sz="2592">
              <a:solidFill>
                <a:srgbClr val="FFFFFF"/>
              </a:solidFill>
            </a:endParaRPr>
          </a:p>
          <a:p>
            <a:pPr lvl="2" marL="123444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il possesso manifesta un diritto reale sottostante derivante da un “titolo” valido ed efficace (contratto, sentenza, atto amministrativo) </a:t>
            </a:r>
            <a:endParaRPr sz="2592">
              <a:solidFill>
                <a:srgbClr val="FFFFFF"/>
              </a:solidFill>
            </a:endParaRPr>
          </a:p>
          <a:p>
            <a:pPr lvl="2" marL="123444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il possesso è una situazione di fatto senza “base" giuridica (es. occupazione illecita, acquisto a non domino, acquisto derivante da un contratto invalido)</a:t>
            </a:r>
            <a:endParaRPr sz="2592">
              <a:solidFill>
                <a:srgbClr val="FFFFFF"/>
              </a:solidFill>
            </a:endParaRPr>
          </a:p>
          <a:p>
            <a:pPr lvl="4" marL="205740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presupposto di un acquisto a titolo originario</a:t>
            </a:r>
            <a:endParaRPr sz="2592">
              <a:solidFill>
                <a:srgbClr val="FFFFFF"/>
              </a:solidFill>
            </a:endParaRPr>
          </a:p>
          <a:p>
            <a:pPr lvl="5" marL="246888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immediato: BM (1153)</a:t>
            </a:r>
            <a:endParaRPr sz="2592">
              <a:solidFill>
                <a:srgbClr val="FFFFFF"/>
              </a:solidFill>
            </a:endParaRPr>
          </a:p>
          <a:p>
            <a:pPr lvl="5" marL="246888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per usucapione: BI, BMR, UM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448055">
              <a:spcBef>
                <a:spcPts val="3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528">
                <a:solidFill>
                  <a:srgbClr val="FFFFFF"/>
                </a:solidFill>
              </a:rPr>
              <a:t>Elementi del possesso </a:t>
            </a:r>
            <a:endParaRPr sz="3528">
              <a:solidFill>
                <a:srgbClr val="FFFFFF"/>
              </a:solidFill>
            </a:endParaRPr>
          </a:p>
          <a:p>
            <a:pPr lvl="1" marL="1120140" indent="-560070" defTabSz="448055">
              <a:spcBef>
                <a:spcPts val="3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28">
                <a:solidFill>
                  <a:srgbClr val="FFFFFF"/>
                </a:solidFill>
              </a:rPr>
              <a:t>corpus: relazione di fatto con la cosa (elemento oggettivo) </a:t>
            </a:r>
            <a:endParaRPr sz="3528">
              <a:solidFill>
                <a:srgbClr val="FFFFFF"/>
              </a:solidFill>
            </a:endParaRPr>
          </a:p>
          <a:p>
            <a:pPr lvl="3" marL="2240280" indent="-560070" defTabSz="448055">
              <a:spcBef>
                <a:spcPts val="3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28">
                <a:solidFill>
                  <a:srgbClr val="FFFFFF"/>
                </a:solidFill>
              </a:rPr>
              <a:t>11402 : anche indiretta, per mezzo di un altro soggetto : detentore </a:t>
            </a:r>
            <a:endParaRPr sz="3528">
              <a:solidFill>
                <a:srgbClr val="FFFFFF"/>
              </a:solidFill>
            </a:endParaRPr>
          </a:p>
          <a:p>
            <a:pPr lvl="1" marL="1120140" indent="-560070" defTabSz="448055">
              <a:spcBef>
                <a:spcPts val="3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28">
                <a:solidFill>
                  <a:srgbClr val="FFFFFF"/>
                </a:solidFill>
              </a:rPr>
              <a:t>animus: intenzione di tenere la cosa ad immagine di un diritto reale (elemento soggettivo)  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 anchor="b"/>
          <a:lstStyle/>
          <a:p>
            <a:pPr lvl="0" marL="0" indent="0" defTabSz="301752">
              <a:spcBef>
                <a:spcPts val="2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960">
                <a:solidFill>
                  <a:srgbClr val="FFFFFF"/>
                </a:solidFill>
              </a:rPr>
              <a:t>Possesso ≠ Detenzione</a:t>
            </a:r>
            <a:endParaRPr sz="3960">
              <a:solidFill>
                <a:srgbClr val="FFFFFF"/>
              </a:solidFill>
            </a:endParaRPr>
          </a:p>
          <a:p>
            <a:pPr lvl="0" marL="37719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Detenzione: relazione materiale col bene che ha per presupposto  un rapporto obbligatorio tra detentore e possessore  </a:t>
            </a: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Contratto di locazione : diritto personale di godimento del conduttore nei confronti del locatore </a:t>
            </a:r>
            <a:endParaRPr sz="2376">
              <a:solidFill>
                <a:srgbClr val="FFFFFF"/>
              </a:solidFill>
            </a:endParaRPr>
          </a:p>
          <a:p>
            <a:pPr lvl="2" marL="113157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d. “qualificata” (v. art. 1168) : il conduttore detiene il bene nel proprio interesse</a:t>
            </a:r>
            <a:endParaRPr sz="2376">
              <a:solidFill>
                <a:srgbClr val="FFFFFF"/>
              </a:solidFill>
            </a:endParaRPr>
          </a:p>
          <a:p>
            <a:pPr lvl="1" marL="75438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Contratto di deposito : obbligo di custodia del depositario verso il depositante</a:t>
            </a:r>
            <a:endParaRPr sz="2376">
              <a:solidFill>
                <a:srgbClr val="FFFFFF"/>
              </a:solidFill>
            </a:endParaRPr>
          </a:p>
          <a:p>
            <a:pPr lvl="2" marL="1131570" indent="-377190" defTabSz="301752">
              <a:spcBef>
                <a:spcPts val="2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76">
                <a:solidFill>
                  <a:srgbClr val="FFFFFF"/>
                </a:solidFill>
              </a:rPr>
              <a:t> d. “non qualificata”: il depositario detiene nell’interesse  altrui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body" idx="1"/>
          </p:nvPr>
        </p:nvSpPr>
        <p:spPr>
          <a:xfrm>
            <a:off x="651767" y="457199"/>
            <a:ext cx="11873658" cy="8839201"/>
          </a:xfrm>
          <a:prstGeom prst="rect">
            <a:avLst/>
          </a:prstGeom>
        </p:spPr>
        <p:txBody>
          <a:bodyPr/>
          <a:lstStyle/>
          <a:p>
            <a:pPr lvl="0" marL="0" indent="0" defTabSz="306324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Segue: Mutamento della detenzione in possesso</a:t>
            </a:r>
            <a:endParaRPr sz="2412">
              <a:solidFill>
                <a:srgbClr val="FFFFFF"/>
              </a:solidFill>
            </a:endParaRPr>
          </a:p>
          <a:p>
            <a:pPr lvl="1" marL="0" indent="153162" defTabSz="306324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 “Se alcuno ha cominciato ad avere la detenzione, non può acquistare il possesso finché il titolo non venga a essere mutato per causa proveniente da un terzo o in forza di opposizione da lui fatta contro il possessore” (art. 1141/2)               2697 c.c.</a:t>
            </a:r>
            <a:endParaRPr sz="2412">
              <a:solidFill>
                <a:srgbClr val="FFFFFF"/>
              </a:solidFill>
            </a:endParaRPr>
          </a:p>
          <a:p>
            <a:pPr lvl="1" marL="765810" indent="-382905" defTabSz="306324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“causa” proveniente da un terzo </a:t>
            </a:r>
            <a:endParaRPr sz="2412">
              <a:solidFill>
                <a:srgbClr val="FFFFFF"/>
              </a:solidFill>
            </a:endParaRPr>
          </a:p>
          <a:p>
            <a:pPr lvl="4" marL="0" indent="612648" defTabSz="306324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• Atto: A aliena l’appartamento di sua proprietà a B, che già lo detiene sulla base di un contratto di locazione </a:t>
            </a:r>
            <a:endParaRPr sz="2412">
              <a:solidFill>
                <a:srgbClr val="FFFFFF"/>
              </a:solidFill>
            </a:endParaRPr>
          </a:p>
          <a:p>
            <a:pPr lvl="6" marL="0" indent="918972" defTabSz="306324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• = Traditio ficta (consegna immaginaria): il possessore ottiene il bene senza bisogno di consegna materiale </a:t>
            </a:r>
            <a:endParaRPr sz="2412">
              <a:solidFill>
                <a:srgbClr val="FFFFFF"/>
              </a:solidFill>
            </a:endParaRPr>
          </a:p>
          <a:p>
            <a:pPr lvl="3" marL="0" indent="459486" defTabSz="306324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• Fatto: A aliena un bene che non è legittimato ad alienare a B, che già lo detiene sulla base di un contratto di locazione </a:t>
            </a:r>
            <a:endParaRPr sz="2412">
              <a:solidFill>
                <a:srgbClr val="FFFFFF"/>
              </a:solidFill>
            </a:endParaRPr>
          </a:p>
          <a:p>
            <a:pPr lvl="1" marL="0" indent="153162" defTabSz="306324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• Opposizione del detentore  </a:t>
            </a:r>
            <a:endParaRPr sz="2412">
              <a:solidFill>
                <a:srgbClr val="FFFFFF"/>
              </a:solidFill>
            </a:endParaRPr>
          </a:p>
          <a:p>
            <a:pPr lvl="2" marL="0" indent="306324" defTabSz="306324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12">
                <a:solidFill>
                  <a:srgbClr val="FFFFFF"/>
                </a:solidFill>
              </a:rPr>
              <a:t>B riceve in prestito da A una bici ma rifiuta di restituirla </a:t>
            </a:r>
          </a:p>
        </p:txBody>
      </p:sp>
      <p:pic>
        <p:nvPicPr>
          <p:cNvPr id="41" name="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586941" y="2802419"/>
            <a:ext cx="1892790" cy="405070"/>
          </a:xfrm>
          <a:prstGeom prst="rect">
            <a:avLst/>
          </a:prstGeom>
        </p:spPr>
      </p:pic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329654" y="417016"/>
            <a:ext cx="12345492" cy="9171484"/>
          </a:xfrm>
          <a:prstGeom prst="rect">
            <a:avLst/>
          </a:prstGeom>
        </p:spPr>
        <p:txBody>
          <a:bodyPr/>
          <a:lstStyle/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B) Mutamento del Possesso in Detenzione </a:t>
            </a:r>
            <a:endParaRPr sz="2664">
              <a:solidFill>
                <a:srgbClr val="FFFFFF"/>
              </a:solidFill>
            </a:endParaRPr>
          </a:p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• Costituto possessorio: l’acquirente diviene possessore, senza relazione diretta col bene </a:t>
            </a:r>
            <a:endParaRPr sz="2664">
              <a:solidFill>
                <a:srgbClr val="FFFFFF"/>
              </a:solidFill>
            </a:endParaRPr>
          </a:p>
          <a:p>
            <a:pPr lvl="2" marL="0" indent="338327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• Tizio aliena l’appartamento che abita e di cui è proprietario a Caio, che glielo cede in locazione</a:t>
            </a:r>
            <a:endParaRPr sz="2664">
              <a:solidFill>
                <a:srgbClr val="FFFFFF"/>
              </a:solidFill>
            </a:endParaRPr>
          </a:p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C) Passaggio da una situazione di possesso “debole”  a una situazione di possesso “forte” (art. 1164: interversione nel possesso : cfr. 1141/2) </a:t>
            </a:r>
            <a:endParaRPr sz="2664">
              <a:solidFill>
                <a:srgbClr val="FFFFFF"/>
              </a:solidFill>
            </a:endParaRPr>
          </a:p>
          <a:p>
            <a:pPr lvl="4" marL="0" indent="676655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• Mutamento di titolo proveniente da un terzo</a:t>
            </a:r>
            <a:br>
              <a:rPr sz="2664">
                <a:solidFill>
                  <a:srgbClr val="FFFFFF"/>
                </a:solidFill>
              </a:rPr>
            </a:br>
            <a:r>
              <a:rPr sz="2664">
                <a:solidFill>
                  <a:srgbClr val="FFFFFF"/>
                </a:solidFill>
              </a:rPr>
              <a:t>Es.: A, usufruttuario, acquista la proprietà piena del bene </a:t>
            </a:r>
            <a:endParaRPr sz="2664">
              <a:solidFill>
                <a:srgbClr val="FFFFFF"/>
              </a:solidFill>
            </a:endParaRPr>
          </a:p>
          <a:p>
            <a:pPr lvl="4" marL="0" indent="676655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• Opposizione  </a:t>
            </a:r>
            <a:endParaRPr sz="2664">
              <a:solidFill>
                <a:srgbClr val="FFFFFF"/>
              </a:solidFill>
            </a:endParaRPr>
          </a:p>
          <a:p>
            <a:pPr lvl="0" marL="0" indent="0" defTabSz="338327">
              <a:spcBef>
                <a:spcPts val="2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664">
                <a:solidFill>
                  <a:srgbClr val="FFFFFF"/>
                </a:solidFill>
              </a:rPr>
              <a:t>Es. A “possiede” una servitù sul fondo del vicino. Richiesto di desistere, rifiuta affermando di essere proprietario del bene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body" idx="1"/>
          </p:nvPr>
        </p:nvSpPr>
        <p:spPr>
          <a:xfrm>
            <a:off x="670520" y="390525"/>
            <a:ext cx="11962111" cy="8972550"/>
          </a:xfrm>
          <a:prstGeom prst="rect">
            <a:avLst/>
          </a:prstGeom>
        </p:spPr>
        <p:txBody>
          <a:bodyPr/>
          <a:lstStyle/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480">
                <a:solidFill>
                  <a:srgbClr val="FFFFFF"/>
                </a:solidFill>
              </a:rPr>
              <a:t>Presunzioni di possesso :􏰀 usucapione</a:t>
            </a:r>
            <a:endParaRPr sz="3480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1141/1: si presume il possesso in chi lo esercita se l’altra parte non prova che è iniziato come detenzione (cfr. art. 2697)</a:t>
            </a:r>
            <a:endParaRPr sz="2088">
              <a:solidFill>
                <a:srgbClr val="FFFFFF"/>
              </a:solidFill>
            </a:endParaRPr>
          </a:p>
          <a:p>
            <a:pPr lvl="2" marL="0" indent="265175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• A agisce in rivendica contro B (BI). B afferma di avere acquistato da C e che è decorso il termine per l’usucapione. A deve dimostrare che quella di B era semplice detenzione (ad es. che B ha stipulato con C un contratto di locazione) 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1142: presunzione di p. intermedio tra due date certe </a:t>
            </a:r>
            <a:endParaRPr sz="2088">
              <a:solidFill>
                <a:srgbClr val="FFFFFF"/>
              </a:solidFill>
            </a:endParaRPr>
          </a:p>
          <a:p>
            <a:pPr lvl="2" marL="0" indent="265175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• A, che possiede alla data del 29.4.2015, dimostra che di avere posseduto il bene in data anteriore (ad es. provando di avere ceduto il bene in locazione il 29.4.2005)   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1143: presunzione di p. anteriore: il possesso attuale non fa presumere il possesso anteriore se non c’è un titolo (es.: contratto) di data certa a fondamento del possesso 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1147 c.c.: presunzione (relativa) di buona fede a favore del possessore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 chi contesta l’usucapione deve dimostrare che il possessore sapeva di ledere il diritto altrui 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Atti di tolleranza</a:t>
            </a:r>
            <a:endParaRPr sz="3600">
              <a:solidFill>
                <a:srgbClr val="FFFFFF"/>
              </a:solidFill>
            </a:endParaRPr>
          </a:p>
          <a:p>
            <a:pPr lvl="0" marL="0" indent="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1144: gli atti compiuti su un bene con la tolleranza del titolare del diritto (o del possessore) non fondano l’acquisto del possesso </a:t>
            </a:r>
            <a:endParaRPr sz="3600">
              <a:solidFill>
                <a:srgbClr val="FFFFFF"/>
              </a:solidFill>
            </a:endParaRPr>
          </a:p>
          <a:p>
            <a:pPr lvl="3" marL="0" indent="685800"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• Transitorietà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• Saltuarietà </a:t>
            </a:r>
            <a:br>
              <a:rPr sz="3600">
                <a:solidFill>
                  <a:srgbClr val="FFFFFF"/>
                </a:solidFill>
              </a:rPr>
            </a:br>
            <a:r>
              <a:rPr sz="3600">
                <a:solidFill>
                  <a:srgbClr val="FFFFFF"/>
                </a:solidFill>
              </a:rPr>
              <a:t>• Permissio domini 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50">
                <a:solidFill>
                  <a:srgbClr val="FFFFFF"/>
                </a:solidFill>
              </a:rPr>
              <a:t>Successione nel possesso e accessione del possesso</a:t>
            </a:r>
            <a:endParaRPr sz="2750">
              <a:solidFill>
                <a:srgbClr val="FFFFFF"/>
              </a:solidFill>
            </a:endParaRPr>
          </a:p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1146 c.c.: due fattispecie diverse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 elemento comune : mutamento del soggetto che esercita il possesso  </a:t>
            </a:r>
            <a:endParaRPr sz="1980">
              <a:solidFill>
                <a:srgbClr val="FFFFFF"/>
              </a:solidFill>
            </a:endParaRPr>
          </a:p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• 1146/1: successione ereditaria: il possesso continua nell’erede con effetto dall’apertura della successione con le stesse caratteristiche </a:t>
            </a:r>
            <a:endParaRPr sz="1980">
              <a:solidFill>
                <a:srgbClr val="FFFFFF"/>
              </a:solidFill>
            </a:endParaRPr>
          </a:p>
          <a:p>
            <a:pPr lvl="1" marL="0" indent="12573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• Es.: il possesso iniziato in mala fede nel defunto, è considerato possesso in mala fede anche nell’erede (anche se questi ignora di ledere un diritto altrui) </a:t>
            </a:r>
            <a:endParaRPr sz="1980">
              <a:solidFill>
                <a:srgbClr val="FFFFFF"/>
              </a:solidFill>
            </a:endParaRPr>
          </a:p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• 1146/2: acquisto a titolo gratuito o oneroso </a:t>
            </a:r>
            <a:endParaRPr sz="1980">
              <a:solidFill>
                <a:srgbClr val="FFFFFF"/>
              </a:solidFill>
            </a:endParaRPr>
          </a:p>
          <a:p>
            <a:pPr lvl="2" marL="0" indent="25146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• chi acquista non succede automaticamente nel possesso, ma può scegliere di “accedere” al possesso altrui, cioè di unire il proprio possesso a quello del dante causa : Usucapione  </a:t>
            </a:r>
            <a:endParaRPr sz="1980">
              <a:solidFill>
                <a:srgbClr val="FFFFFF"/>
              </a:solidFill>
            </a:endParaRPr>
          </a:p>
          <a:p>
            <a:pPr lvl="3" marL="0" indent="37719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• cfr. 1159: Buona fede 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