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I legati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409227" y="155029"/>
            <a:ext cx="12186347" cy="9192171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588: legato: successione m.c. a titolo particolare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tuttavia: oggetto di legato possono essere diritti che NON fanno</a:t>
            </a:r>
            <a:r>
              <a:rPr sz="2988">
                <a:solidFill>
                  <a:srgbClr val="FFFFFF"/>
                </a:solidFill>
              </a:rPr>
              <a:t> ab origine</a:t>
            </a:r>
            <a:r>
              <a:rPr sz="2988">
                <a:solidFill>
                  <a:srgbClr val="FFFFFF"/>
                </a:solidFill>
              </a:rPr>
              <a:t> parte della massa ereditaria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legato obbligatorio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legato costitutivo di DRM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legato di cosa generica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legato di cosa altrui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legato di debito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una definizione più completa: ATTRIBUZIONE patrimoniale, m. c., a titolo particolare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Oggetto del legato</a:t>
            </a:r>
            <a:endParaRPr sz="3600">
              <a:solidFill>
                <a:srgbClr val="FFFFFF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tutto quanto può essere oggetto di obbligazione 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art. 1174: «prestazione […] suscettibile di valutazione economica […]»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art. 1346: oggetto del contratto: requisiti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369441" y="406003"/>
            <a:ext cx="12265918" cy="8941594"/>
          </a:xfrm>
          <a:prstGeom prst="rect">
            <a:avLst/>
          </a:prstGeom>
        </p:spPr>
        <p:txBody>
          <a:bodyPr/>
          <a:lstStyle/>
          <a:p>
            <a:pPr lvl="0" marL="0" indent="0" defTabSz="246888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88">
                <a:solidFill>
                  <a:srgbClr val="FFFFFF"/>
                </a:solidFill>
              </a:rPr>
              <a:t>Legato: acquisto e rinuncia: art. 649</a:t>
            </a:r>
            <a:endParaRPr sz="3888">
              <a:solidFill>
                <a:srgbClr val="FFFFFF"/>
              </a:solidFill>
            </a:endParaRPr>
          </a:p>
          <a:p>
            <a:pPr lvl="0" marL="30861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acquisto di diritto, senza bisogno di accettazione, dall’apertura della successione</a:t>
            </a:r>
            <a:endParaRPr sz="1944">
              <a:solidFill>
                <a:srgbClr val="FFFFFF"/>
              </a:solidFill>
            </a:endParaRPr>
          </a:p>
          <a:p>
            <a:pPr lvl="0" marL="30861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art. 2648: BI: trascrizione dell’estratto autentico del testamento</a:t>
            </a:r>
            <a:endParaRPr sz="1944">
              <a:solidFill>
                <a:srgbClr val="FFFFFF"/>
              </a:solidFill>
            </a:endParaRPr>
          </a:p>
          <a:p>
            <a:pPr lvl="0" marL="30861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 rinuncia: atto unilaterale, non recettizio, irrevocabile</a:t>
            </a:r>
            <a:endParaRPr sz="1944">
              <a:solidFill>
                <a:srgbClr val="FFFFFF"/>
              </a:solidFill>
            </a:endParaRPr>
          </a:p>
          <a:p>
            <a:pPr lvl="1" marL="61722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 risolve ex tunc l’acquisto in favore del legatario con conseguente imputazione dell’oggetto del legato alla massa ereditaria</a:t>
            </a:r>
            <a:endParaRPr sz="1944">
              <a:solidFill>
                <a:srgbClr val="FFFFFF"/>
              </a:solidFill>
            </a:endParaRPr>
          </a:p>
          <a:p>
            <a:pPr lvl="2" marL="92583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G: atto legittimo: nullità della rinuncia parziale, condizionata, a termine (cfr. art. 520)</a:t>
            </a:r>
            <a:endParaRPr sz="1944">
              <a:solidFill>
                <a:srgbClr val="FFFFFF"/>
              </a:solidFill>
            </a:endParaRPr>
          </a:p>
          <a:p>
            <a:pPr lvl="1" marL="61722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soggetto ad azione revocatoria (art. 2901)</a:t>
            </a:r>
            <a:endParaRPr sz="1944">
              <a:solidFill>
                <a:srgbClr val="FFFFFF"/>
              </a:solidFill>
            </a:endParaRPr>
          </a:p>
          <a:p>
            <a:pPr lvl="1" marL="61722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BI: forma scritta ad substantiam (e la trascrizione, se è stata trascritta la clausola testamentaria attributiva del legato) </a:t>
            </a:r>
            <a:endParaRPr sz="1944">
              <a:solidFill>
                <a:srgbClr val="FFFFFF"/>
              </a:solidFill>
            </a:endParaRPr>
          </a:p>
          <a:p>
            <a:pPr lvl="1" marL="61722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termine ordinario di prescrizione</a:t>
            </a:r>
            <a:endParaRPr sz="1944">
              <a:solidFill>
                <a:srgbClr val="FFFFFF"/>
              </a:solidFill>
            </a:endParaRPr>
          </a:p>
          <a:p>
            <a:pPr lvl="2" marL="92583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art. 650: il giudice può fissare un termine perentorio su istanza di chiunque vi abbia interesse</a:t>
            </a:r>
            <a:endParaRPr sz="1944">
              <a:solidFill>
                <a:srgbClr val="FFFFFF"/>
              </a:solidFill>
            </a:endParaRPr>
          </a:p>
          <a:p>
            <a:pPr lvl="3" marL="1234440" indent="-308610" defTabSz="246888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44">
                <a:solidFill>
                  <a:srgbClr val="FFFFFF"/>
                </a:solidFill>
              </a:rPr>
              <a:t>curatore testamentario, legatario nominato in sostituzione, beneficiario dell’onere apposto al legato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523527" y="295721"/>
            <a:ext cx="11957745" cy="8924479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Classificazione di legati: efficacia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649: legato di specie: «proprietà di una cosa determinata o altro diritto»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efficacia reale: acquisto istantaneo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proprietà, diritti di credito (art. 658), DRM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costituzione (ex novo) DRM (</a:t>
            </a:r>
            <a:r>
              <a:rPr sz="2988">
                <a:solidFill>
                  <a:srgbClr val="FFFFFF"/>
                </a:solidFill>
              </a:rPr>
              <a:t>≠ DRMG)</a:t>
            </a:r>
            <a:endParaRPr sz="2988">
              <a:solidFill>
                <a:srgbClr val="FFFFFF"/>
              </a:solidFill>
            </a:endParaRPr>
          </a:p>
          <a:p>
            <a:pPr lvl="0" marL="47434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653: legato di genere (quantità)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efficacia obbligatoria: diritto di credito ad una prestazione dell’onerato</a:t>
            </a:r>
            <a:endParaRPr sz="2988">
              <a:solidFill>
                <a:srgbClr val="FFFFFF"/>
              </a:solidFill>
            </a:endParaRPr>
          </a:p>
          <a:p>
            <a:pPr lvl="3" marL="189737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art. 653: legato di cosa genericamente determinata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431849" y="120848"/>
            <a:ext cx="12284721" cy="9307960"/>
          </a:xfrm>
          <a:prstGeom prst="rect">
            <a:avLst/>
          </a:prstGeom>
        </p:spPr>
        <p:txBody>
          <a:bodyPr/>
          <a:lstStyle/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956">
                <a:solidFill>
                  <a:srgbClr val="FFFFFF"/>
                </a:solidFill>
              </a:rPr>
              <a:t>Tipologie di legati</a:t>
            </a:r>
            <a:endParaRPr sz="39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art. 653: legato di cosa genericamente determinata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 obbliga l’onerato anche se le cose del genere indicato non sono nell’asse ereditario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art. 654: legato di una cosa particolare, non precisamente individuata, o di cosa determinata soltanto nel genere, da prendersi dal patrimonio del testatore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il legato non ha effetto se la cosa non si trova nel patrimonio al momento dell’apertura della successione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art. 655: legato di cosa da prendersi in un certo luogo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ha effetto se le cose si trovano nel luogo indicato e per la quantità che vi si trova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 art. 670: legato di prestazioni periodiche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prestazioni di una somma di danaro o altre cose fungibili da prestarsi al legatario beneficiario a termini periodici</a:t>
            </a:r>
            <a:endParaRPr sz="1656">
              <a:solidFill>
                <a:srgbClr val="FFFFFF"/>
              </a:solidFill>
            </a:endParaRPr>
          </a:p>
          <a:p>
            <a:pPr lvl="2" marL="78867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le singole prestazioni diventano esigibili alla scadenza del termine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 art. 660: legato (generico) di alimenti: «comprende le somministrazioni indicate dall'articolo 438»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G: rinvio integrale alla fattispecie dell’art. 438</a:t>
            </a:r>
            <a:endParaRPr sz="1656">
              <a:solidFill>
                <a:srgbClr val="FFFFFF"/>
              </a:solidFill>
            </a:endParaRPr>
          </a:p>
          <a:p>
            <a:pPr lvl="2" marL="78867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stato di bisogno, incapacità dell’alimentando di provvedere al proprio mantenimento = condizione di efficacia del legato</a:t>
            </a:r>
            <a:endParaRPr sz="1656">
              <a:solidFill>
                <a:srgbClr val="FFFFFF"/>
              </a:solidFill>
            </a:endParaRPr>
          </a:p>
          <a:p>
            <a:pPr lvl="2" marL="78867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quantum: condizioni economiche dell’onerato e bisogno del legatario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329058" y="108743"/>
            <a:ext cx="12346684" cy="9397952"/>
          </a:xfrm>
          <a:prstGeom prst="rect">
            <a:avLst/>
          </a:prstGeom>
        </p:spPr>
        <p:txBody>
          <a:bodyPr/>
          <a:lstStyle/>
          <a:p>
            <a:pPr lvl="0" marL="0" indent="0" defTabSz="201168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FFFFFF"/>
                </a:solidFill>
              </a:rPr>
              <a:t>Segue: legati che hanno per oggetto una cosa non appartenente al testatore </a:t>
            </a:r>
            <a:endParaRPr sz="2200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651/2 legato di cosa dell’onerato o di un terzo = deroga 651/1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se la cosa al momento dell’apertura si trova nel patrimonio del testatore: legato a efficacia reale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se dal testamento o da altra dichiarazione scritta risulta che il testatore era consapevole del fatto che la cosa non era sua: legato a efficacia obbligatoria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obbligazione con facoltà alternativa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658: legato di credito: cfr. cessione del credito (art. 1260)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modificazione dal lato attivo del rapporto obbligatorio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658: legato di liberazione da un debito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legato di somma relativa a un particolare debito: è efficace per la parte del debito esistente al momento della morte 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 legato di una somma relativa a tutti i debiti del legatario: al momento della formazione del testamento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659: legato a favore del creditore : non si presume a soddisfazione del credito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se il testatore fa espresso riferimento al debito: legato di debito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 prestazione in luogo di adempimento: art. 1197 c.c.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art. 661: pre-legato: il legato a favore dei coeredi e a carico dell’eredità 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è dedotto direttamente dalla massa ereditaria, prima della divisione dell’asse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290661" y="331688"/>
            <a:ext cx="12423478" cy="9090224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500">
                <a:solidFill>
                  <a:srgbClr val="FFFFFF"/>
                </a:solidFill>
              </a:rPr>
              <a:t>Adempimento del legato</a:t>
            </a:r>
            <a:endParaRPr sz="450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legati ad efficacia diretta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DR: obbligo di consegna del bene nello stato in cui si trova al momento della morte del testatore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DC: obbligo di consegna dei titoli del credito legato (art. 658)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pluralità di onerati (eredi o legatari)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art. 662: il legato grava in proporzione della rispettiva quota di eredità o del legato, salva diversa volontà del testatore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 se la cosa legata è in proprietà di un coerede: gli altri coeredi sono tenuti a compensarlo in proporzione delle rispettive quote (salva diversa volontà del testatore)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sub-legato: legato a carico di un legatario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 è tenuto all’adempimento entro i limiti del valore della cosa legata (art. 671 c.c.)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 la spontanea esecuzione integrale della prestazione : art. 2034 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276026" y="289421"/>
            <a:ext cx="12288640" cy="9174758"/>
          </a:xfrm>
          <a:prstGeom prst="rect">
            <a:avLst/>
          </a:prstGeom>
        </p:spPr>
        <p:txBody>
          <a:bodyPr/>
          <a:lstStyle/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40">
                <a:solidFill>
                  <a:srgbClr val="FFFFFF"/>
                </a:solidFill>
              </a:rPr>
              <a:t>Modalità dell’adempimento</a:t>
            </a:r>
            <a:endParaRPr sz="32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legati di genere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la scelta spetta all’onerato, se il testatore non l’ha rimessa al legatario o a un terzo (in mancanza: PT) 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art. 664/2: standard : art. 1178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v. però art. 664/2: il legatario può scegliere la migliore tra le cose presenti nell’asse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se la cosa appartenente al genere non è presente nell’asse: obbligo di acquisto e consegna</a:t>
            </a: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legati di specie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la cosa deve essere prestata al legatario nello stato in cui si trova al momento della morte del testatore. 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cosa = fondo: il legato comprende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costruzioni fatte su di esso, anche dopo la formazione del testamento (art. 667/2)</a:t>
            </a:r>
            <a:endParaRPr sz="1440">
              <a:solidFill>
                <a:srgbClr val="FFFFFF"/>
              </a:solidFill>
            </a:endParaRPr>
          </a:p>
          <a:p>
            <a:pPr lvl="3" marL="9144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gli accrescimenti per acquisti fatti dal testatore se contigui e costitutivi di un’unità economica col fondo legato (art. 667/3)</a:t>
            </a: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legato di cosa fruttifera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a efficacia diretta: frutti e interessi sono dovuti dall’apertura della successione (art. 669/1) 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a efficacia indiretta: i frutti sono dovuti dal momento della domanda diretta ad ottenere la prestazione o dal giorno in cui la prestazione è stata promessa dall’onerato (art. 669/3)</a:t>
            </a: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art. 673: perimento della cosa legata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prima dell’apertura della successione: inefficacia del legato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dopo l’apertura della successione: estingue l’obbligo dell’onerato se non imputabile (art. 1218)</a:t>
            </a: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Spese dell’esecuzione: a carico dell’onerato</a:t>
            </a: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1" marL="4572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0" marL="2286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</a:t>
            </a:r>
            <a:endParaRPr sz="144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