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294233" y="3606800"/>
            <a:ext cx="12558912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La Comunione ordinaria</a:t>
            </a:r>
            <a:endParaRPr sz="65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(L III, T VI, C I)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legge 11 dicembre 2012 n. 220 “Modifica alla disciplina del condominio negli edifici”, in vigore dal 18.6.2013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adeguamento della disciplina codificata, usurata dal mutamento tecnologico, dalla diffusione di nuovi modelli abitativi, dagli sviluppi della giurisprudenza 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1"/>
          </p:nvPr>
        </p:nvSpPr>
        <p:spPr>
          <a:xfrm>
            <a:off x="284311" y="356244"/>
            <a:ext cx="12541697" cy="9041112"/>
          </a:xfrm>
          <a:prstGeom prst="rect">
            <a:avLst/>
          </a:prstGeom>
        </p:spPr>
        <p:txBody>
          <a:bodyPr/>
          <a:lstStyle/>
          <a:p>
            <a:pPr lvl="0" marL="0" indent="0" defTabSz="288036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Il condominio degli edifici</a:t>
            </a:r>
            <a:endParaRPr sz="2268">
              <a:solidFill>
                <a:srgbClr val="FFFFFF"/>
              </a:solidFill>
            </a:endParaRPr>
          </a:p>
          <a:p>
            <a:pPr lvl="0" marL="0" indent="0" defTabSz="288036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Situazione ibrida: alle proprietà individuali si affianca la comproprietà di talune parti del bene che per legge sono considerate comuni, se dal titolo non risulta il contrario 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Ratio: parti necessarie all'esistenza dell'edificio o permanentemente destinate all'uso o al godimento comune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Presunzione (relativa) di comproprietà, indicazione non tassativa</a:t>
            </a:r>
            <a:endParaRPr sz="2268">
              <a:solidFill>
                <a:srgbClr val="FFFFFF"/>
              </a:solidFill>
            </a:endParaRPr>
          </a:p>
          <a:p>
            <a:pPr lvl="0" marL="0" indent="0" defTabSz="288036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Art. 1117: “proprietà comune”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le parti necessarie all'uso comune (suolo, fondazioni, i muri maestri, i pilastri e le travi portanti, i tetti e i lastrici solari, le scale ecc.)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le aree destinate a parcheggio nonché i locali destinati ai servizi in comune (portineria, lavanderia, riscaldamento, ecc.) 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opere, installazioni, manufatti di qualunque genere destinati all’uso comune (ascensori, fognature, impianti per acqua, gas, energia elettrica, riscaldamento ecc.)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1117-bis (Ambito di applicabilità)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Le disposizioni del presente capo si applicano, in quanto compatibili, in tutti i casi in cui più unità immobiliari o più edifici ovvero più condominii di unità immobiliari o di edifici abbiano parti comuni ai sensi dell'articolo 1117.   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Supercondominio: “singoli edifici, costituiti in altrettanti condomini, abbiano in comune talune cose, impianti e servizi legati, attraverso la relazione di accessorio e principale, con gli edifici medesimi e per ciò appartenenti, “pro quota”, ai proprietari delle singole unità immobiliari comprese nei diversi fabbricati (Cass n. 17332/2011).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xfrm>
            <a:off x="330745" y="404316"/>
            <a:ext cx="12446646" cy="8944968"/>
          </a:xfrm>
          <a:prstGeom prst="rect">
            <a:avLst/>
          </a:prstGeom>
        </p:spPr>
        <p:txBody>
          <a:bodyPr/>
          <a:lstStyle/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Art. 1117-ter. (Modificazioni delle destinazioni d’uso)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l’assemblea può modificare la destinazione d’uso delle parti comuni 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maggioranza qualificata (4/5 dei partecipanti al condominio e 4/5 del valore dell’edificio)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≠ regolamentazione dell’uso delle parti comuni: maggioranza degli intervenuti e almeno la metà del valore dell’edificio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≠ divisione delle parti comuni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art. 1119: indivisibilità, salvo che la divisione possa farsi senza rendere più incomodo l’uso della cosa e con il CONSENSO DI TUTTI I CONDOMINI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potere dell’assemblea di disciplinare beni e servizi comuni 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G: modello di gestione “dinamica”, in opposizione a un modello “contrattualistico” (unanimità)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 razionale utilizzazione del bene</a:t>
            </a:r>
            <a:endParaRPr sz="1980">
              <a:solidFill>
                <a:srgbClr val="FFFFFF"/>
              </a:solidFill>
            </a:endParaRPr>
          </a:p>
          <a:p>
            <a:pPr lvl="3" marL="1257300" indent="-314325" algn="just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L’assemblea con deliberazione a maggioranza ha quindi il potere di modificare sostituire o eventualmente sopprimere un servizio anche laddove esso sia istituito e disciplinato dal regolamento condominiale (cfr. Cass. n. 144/2012)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xfrm>
            <a:off x="457795" y="383381"/>
            <a:ext cx="12442826" cy="8986839"/>
          </a:xfrm>
          <a:prstGeom prst="rect">
            <a:avLst/>
          </a:prstGeom>
        </p:spPr>
        <p:txBody>
          <a:bodyPr/>
          <a:lstStyle/>
          <a:p>
            <a:pPr lvl="0" marL="0" indent="0" defTabSz="265175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Caratteri distintivi del condominio </a:t>
            </a:r>
            <a:endParaRPr sz="2088">
              <a:solidFill>
                <a:srgbClr val="FFFFFF"/>
              </a:solidFill>
            </a:endParaRPr>
          </a:p>
          <a:p>
            <a:pPr lvl="0" marL="33146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Art. 1139: regola di chiusura: rinvio alle norme sulla comunione ordinaria “Per quanto non è espressamente previsto da questo capo”</a:t>
            </a:r>
            <a:endParaRPr sz="2088">
              <a:solidFill>
                <a:srgbClr val="FFFFFF"/>
              </a:solidFill>
            </a:endParaRPr>
          </a:p>
          <a:p>
            <a:pPr lvl="0" marL="33146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≠ Comunione ordinaria	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 indivisibilità delle parti comuni  (art. 1119)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	la quota dei beni comuni circola insieme alla proprietà esclusiva 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   impossibilità della rinunzia liberatoria (art. 1118)</a:t>
            </a:r>
            <a:endParaRPr sz="2088">
              <a:solidFill>
                <a:srgbClr val="FFFFFF"/>
              </a:solidFill>
            </a:endParaRPr>
          </a:p>
          <a:p>
            <a:pPr lvl="2" marL="99440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≠ rinunzia all’uso del riscaldamento centralizzato, se dal distacco non derivano notevoli squilibri di funzionamento o aggravi di spesa, fermo restando l’obbligo di pagare le spese di manutenzione straord., conservazione, messa a norma [1118 nov.]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	disciplina più complessa dell’organizzazione, funzionale alla gestione e alla manutenzione delle parti comuni: distribuzione dei poteri tra assemblea e amministratore; obbligatorietà del regolamento </a:t>
            </a:r>
            <a:endParaRPr sz="2088">
              <a:solidFill>
                <a:srgbClr val="FFFFFF"/>
              </a:solidFill>
            </a:endParaRPr>
          </a:p>
          <a:p>
            <a:pPr lvl="2" marL="99440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FFFFFF"/>
                </a:solidFill>
              </a:rPr>
              <a:t>Il condominio è un ente di gestione privo di personalità giuridica distinta da quella dei singoli condomini (cfr. Cass. nn. 177/2012; 12911/2012)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xfrm>
            <a:off x="331241" y="342999"/>
            <a:ext cx="12342317" cy="9067602"/>
          </a:xfrm>
          <a:prstGeom prst="rect">
            <a:avLst/>
          </a:prstGeom>
        </p:spPr>
        <p:txBody>
          <a:bodyPr/>
          <a:lstStyle/>
          <a:p>
            <a:pPr lvl="0" marL="0" indent="0" defTabSz="352043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Ripartizione delle spese condominiali </a:t>
            </a:r>
            <a:endParaRPr sz="2772">
              <a:solidFill>
                <a:srgbClr val="FFFFFF"/>
              </a:solidFill>
            </a:endParaRPr>
          </a:p>
          <a:p>
            <a:pPr lvl="0" marL="0" indent="0" defTabSz="352043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1118: la misura del diritto di comproprietà di ciascun condomino è proporzionale al valore dell’unità immobiliare in proprietà esclusiva </a:t>
            </a:r>
            <a:endParaRPr sz="2772">
              <a:solidFill>
                <a:srgbClr val="FFFFFF"/>
              </a:solidFill>
            </a:endParaRPr>
          </a:p>
          <a:p>
            <a:pPr lvl="0" marL="44005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art. 68 disp. att. : il valore proporzionale di ciascuna unità è espresso in millesimi e contenuto in una tabella allegata al regolamento</a:t>
            </a:r>
            <a:endParaRPr sz="2772">
              <a:solidFill>
                <a:srgbClr val="FFFFFF"/>
              </a:solidFill>
            </a:endParaRPr>
          </a:p>
          <a:p>
            <a:pPr lvl="0" marL="44005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art. 1123: Il valore millesimale è anche il criterio per determinare il concorso negli oneri di conservazione e godimento delle parti comuni, per le prestazioni dei servizi nell’interesse comune e per le innovazioni deliberate dalla maggioranza </a:t>
            </a:r>
            <a:endParaRPr sz="2772">
              <a:solidFill>
                <a:srgbClr val="FFFFFF"/>
              </a:solidFill>
            </a:endParaRPr>
          </a:p>
          <a:p>
            <a:pPr lvl="2" marL="132016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≠ “cose destinate a servire i condomini in misura diversa”: spese sono ripartite in proporzione all’uso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body" idx="1"/>
          </p:nvPr>
        </p:nvSpPr>
        <p:spPr>
          <a:xfrm>
            <a:off x="350589" y="247451"/>
            <a:ext cx="12098041" cy="9362034"/>
          </a:xfrm>
          <a:prstGeom prst="rect">
            <a:avLst/>
          </a:prstGeom>
        </p:spPr>
        <p:txBody>
          <a:bodyPr/>
          <a:lstStyle/>
          <a:p>
            <a:pPr lvl="0" marL="0" indent="0" defTabSz="315468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Facoltà dei singoli nel godimento delle cose comuni e della cosa propria 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 art. 1102 (comunione) : ogni condomino può servirsi della cosa comune, della quale gli è consentito il massimo possibile godimento, purché non ne alteri la destinazione e non ne impedisca il pari uso da parte degli altri condomini.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opposizione a tutela di un uso delle parti comuni in conformità alla destinazione (cfr. art. 1120/2)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art. 1122: nelle parti di proprietà esclusiva è vietata l’esecuzione di “opere che rechino danno alle parti comuni dell’edificio” o possano pregiudicare la stabilità, la sicurezza o il decoro architettonico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1122-bis : installazioni di impianti non centralizzati per la ricezione radiotelevisiva e per l’accesso ai flussi informatici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1122-ter: impianti di video sorveglianza: maggioranza ex art. 1136/2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body" idx="1"/>
          </p:nvPr>
        </p:nvSpPr>
        <p:spPr>
          <a:xfrm>
            <a:off x="541833" y="417562"/>
            <a:ext cx="12107913" cy="9077574"/>
          </a:xfrm>
          <a:prstGeom prst="rect">
            <a:avLst/>
          </a:prstGeom>
        </p:spPr>
        <p:txBody>
          <a:bodyPr/>
          <a:lstStyle/>
          <a:p>
            <a:pPr lvl="0" marL="0" indent="0" defTabSz="374904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L’assemblea condominiale</a:t>
            </a:r>
            <a:endParaRPr sz="2952">
              <a:solidFill>
                <a:srgbClr val="FFFFFF"/>
              </a:solidFill>
            </a:endParaRPr>
          </a:p>
          <a:p>
            <a:pPr lvl="0" marL="0" indent="0" defTabSz="374904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 Organo deliberativo del condominio 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amministrazione straordinaria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manutenzione straordinaria (art. 1135, n. 4)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gestione economico-finanziaria (art. 1135, nn. 2 e 3) 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nomina, conferma, revoca dell’amministratore (artt. 1129/1-2, e 1135, n. 1) 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decisioni sui ricorsi contro i provvedimenti dell’amministratore (art. 1133) </a:t>
            </a:r>
            <a:endParaRPr sz="2952">
              <a:solidFill>
                <a:srgbClr val="FFFFFF"/>
              </a:solidFill>
            </a:endParaRPr>
          </a:p>
          <a:p>
            <a:pPr lvl="0" marL="468630" indent="-468630" defTabSz="37490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approvazione del regolamento (art. 1138/3) promozione o assunzione di liti (art. 1132)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idx="1"/>
          </p:nvPr>
        </p:nvSpPr>
        <p:spPr>
          <a:xfrm>
            <a:off x="222994" y="173930"/>
            <a:ext cx="12558812" cy="9405740"/>
          </a:xfrm>
          <a:prstGeom prst="rect">
            <a:avLst/>
          </a:prstGeom>
        </p:spPr>
        <p:txBody>
          <a:bodyPr/>
          <a:lstStyle/>
          <a:p>
            <a:pPr lvl="0" marL="0" indent="0" defTabSz="393192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46">
                <a:solidFill>
                  <a:srgbClr val="FFFFFF"/>
                </a:solidFill>
              </a:rPr>
              <a:t>Assemblea / 2 </a:t>
            </a:r>
            <a:endParaRPr sz="5246">
              <a:solidFill>
                <a:srgbClr val="FFFFFF"/>
              </a:solidFill>
            </a:endParaRPr>
          </a:p>
          <a:p>
            <a:pPr lvl="1" marL="98298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Convocazione ordinaria obbligatoria una volta all’anno :􏰁 delibere ex art. 1135</a:t>
            </a:r>
            <a:endParaRPr sz="3096">
              <a:solidFill>
                <a:srgbClr val="FFFFFF"/>
              </a:solidFill>
            </a:endParaRPr>
          </a:p>
          <a:p>
            <a:pPr lvl="2" marL="1474469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nomina (revoca) amministratore</a:t>
            </a:r>
            <a:endParaRPr sz="3096">
              <a:solidFill>
                <a:srgbClr val="FFFFFF"/>
              </a:solidFill>
            </a:endParaRPr>
          </a:p>
          <a:p>
            <a:pPr lvl="2" marL="1474469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preventivo di gestione</a:t>
            </a:r>
            <a:endParaRPr sz="3096">
              <a:solidFill>
                <a:srgbClr val="FFFFFF"/>
              </a:solidFill>
            </a:endParaRPr>
          </a:p>
          <a:p>
            <a:pPr lvl="2" marL="1474469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rendiconto annuale </a:t>
            </a:r>
            <a:endParaRPr sz="3096">
              <a:solidFill>
                <a:srgbClr val="FFFFFF"/>
              </a:solidFill>
            </a:endParaRPr>
          </a:p>
          <a:p>
            <a:pPr lvl="2" marL="1474469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manutenzione straord </a:t>
            </a:r>
            <a:endParaRPr sz="3096">
              <a:solidFill>
                <a:srgbClr val="FFFFFF"/>
              </a:solidFill>
            </a:endParaRPr>
          </a:p>
          <a:p>
            <a:pPr lvl="1" marL="98298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Convocazione straordinaria in caso di necessità o su richiesta di almeno due condomini che rappresentino almeno 1/6 del valore dell’edificio 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1"/>
          </p:nvPr>
        </p:nvSpPr>
        <p:spPr>
          <a:xfrm>
            <a:off x="236339" y="117326"/>
            <a:ext cx="12668002" cy="9518948"/>
          </a:xfrm>
          <a:prstGeom prst="rect">
            <a:avLst/>
          </a:prstGeom>
        </p:spPr>
        <p:txBody>
          <a:bodyPr/>
          <a:lstStyle/>
          <a:p>
            <a:pPr lvl="0" marL="0" indent="0" defTabSz="210311">
              <a:spcBef>
                <a:spcPts val="1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FFFFFF"/>
                </a:solidFill>
              </a:rPr>
              <a:t>ASSEMBLEA / 3</a:t>
            </a:r>
            <a:endParaRPr sz="3128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1136/6 : Tutti devono essere invitati, a pena di nullità, e devono essere preventivamente informati dell’o.d.g.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Costituzione dell’assemblea e approvazione delle delibere: numero dei condomini + valore delle quote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QUORUM COSTITUTIVO </a:t>
            </a:r>
            <a:endParaRPr sz="1656">
              <a:solidFill>
                <a:srgbClr val="FFFFFF"/>
              </a:solidFill>
            </a:endParaRPr>
          </a:p>
          <a:p>
            <a:pPr lvl="2" marL="78867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1a convocazione: la metà dei condomini rappresentativi dei 2/3 delle quote millesimali</a:t>
            </a:r>
            <a:endParaRPr sz="1656">
              <a:solidFill>
                <a:srgbClr val="FFFFFF"/>
              </a:solidFill>
            </a:endParaRPr>
          </a:p>
          <a:p>
            <a:pPr lvl="2" marL="78867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2a convocazione: 1/3 delle quote mill. e 1/3 dei condomini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QUORUM DELIBERATIVO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1a convocazione: maggioranza degli intervenuti e almeno la metà del valore dell’edificio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2a convocazione: maggioranza degli intervenuti e almeno un terzo del valore dell’edificio (art. 1136/2,3)</a:t>
            </a:r>
            <a:endParaRPr sz="1656">
              <a:solidFill>
                <a:srgbClr val="FFFFFF"/>
              </a:solidFill>
            </a:endParaRPr>
          </a:p>
          <a:p>
            <a:pPr lvl="2" marL="78867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QUORUM DELIBERATIVI SPECIALI (maggioranze qualificate) : art. 1136/4-5 in rel. a 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nomina e la revoca dell’amministratore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 liti attive e passive (materie sottratte alla competenza dell’amministratore)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ricostruzione dell'edificio o riparazioni straordinarie di notevole importanza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destinazioni d’uso</a:t>
            </a:r>
            <a:endParaRPr sz="1656">
              <a:solidFill>
                <a:srgbClr val="FFFFFF"/>
              </a:solidFill>
            </a:endParaRPr>
          </a:p>
          <a:p>
            <a:pPr lvl="3" marL="105156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innovazioni (art. 1120/1), ecc.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idx="1"/>
          </p:nvPr>
        </p:nvSpPr>
        <p:spPr>
          <a:xfrm>
            <a:off x="473223" y="354607"/>
            <a:ext cx="12305309" cy="9321752"/>
          </a:xfrm>
          <a:prstGeom prst="rect">
            <a:avLst/>
          </a:prstGeom>
        </p:spPr>
        <p:txBody>
          <a:bodyPr/>
          <a:lstStyle/>
          <a:p>
            <a:pPr lvl="0" marL="0" indent="0" defTabSz="342900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art. 1100: la proprietà o altro diritto reale spetta in comune a più persone</a:t>
            </a:r>
            <a:endParaRPr sz="2700">
              <a:solidFill>
                <a:srgbClr val="FFFFFF"/>
              </a:solidFill>
            </a:endParaRP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 Situazione di co-titolarità</a:t>
            </a:r>
            <a:endParaRPr sz="2700">
              <a:solidFill>
                <a:srgbClr val="FFFFFF"/>
              </a:solidFill>
            </a:endParaRPr>
          </a:p>
          <a:p>
            <a:pPr lvl="2" marL="128587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≠ proprietà riferibile a un ente collettivo </a:t>
            </a:r>
            <a:endParaRPr sz="2700">
              <a:solidFill>
                <a:srgbClr val="FFFFFF"/>
              </a:solidFill>
            </a:endParaRP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 Suddisione in quote: misura individuale della partecipazione alla proprietà della cosa comune </a:t>
            </a:r>
            <a:endParaRPr sz="2700">
              <a:solidFill>
                <a:srgbClr val="FFFFFF"/>
              </a:solidFill>
            </a:endParaRP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Transitorietà (cfr. art. 1111) </a:t>
            </a:r>
            <a:endParaRPr sz="2700">
              <a:solidFill>
                <a:srgbClr val="FFFFFF"/>
              </a:solidFill>
            </a:endParaRP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 Staticità (godimento del bene)</a:t>
            </a:r>
            <a:endParaRPr sz="2700">
              <a:solidFill>
                <a:srgbClr val="FFFFFF"/>
              </a:solidFill>
            </a:endParaRPr>
          </a:p>
          <a:p>
            <a:pPr lvl="3" marL="171450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 ≠ società, art. 2247: esercizio in comune di un’ATTIVITÀ economica allo scopo di dividerne gli utili  </a:t>
            </a:r>
            <a:endParaRPr sz="2700">
              <a:solidFill>
                <a:srgbClr val="FFFFFF"/>
              </a:solidFill>
            </a:endParaRP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Mancanza di autonomia patrimoniale rispetto al patrimonio dei comproprietari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288726" y="360709"/>
            <a:ext cx="12427348" cy="9032182"/>
          </a:xfrm>
          <a:prstGeom prst="rect">
            <a:avLst/>
          </a:prstGeom>
        </p:spPr>
        <p:txBody>
          <a:bodyPr/>
          <a:lstStyle/>
          <a:p>
            <a:pPr lvl="0" marL="0" indent="0" defTabSz="274320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Segue: Efficacia delle deliberazioni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art.: 1137: le delibere vincolano anche i condomini assenti o dissenzienti 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Annullabilità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contrarietà alla legge o al regolamento di condominio (art. 1137/2) 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irregolarità della convocazione (art. 66/3 disp. att.) 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legittimazione relativa, termine 30 gg. (comunicazione/approvazione)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Nullità assoluta 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mancanza degli elementi essenziali, 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oggetto impossibile o illecito (ordine pubblico, buon costume)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mancanza di competenza (es.: spazi di proprietà esclusiva)</a:t>
            </a:r>
            <a:endParaRPr sz="2160">
              <a:solidFill>
                <a:srgbClr val="FFFFFF"/>
              </a:solidFill>
            </a:endParaRPr>
          </a:p>
          <a:p>
            <a:pPr lvl="2" marL="10287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violazioni di diritti individuali dei condòmini sulle cose o servizi comuni (cfr. Cass., sez. un., 4806/2005) 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legittimazione assoluta, imprescrittibile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171053" y="57348"/>
            <a:ext cx="12662694" cy="9638904"/>
          </a:xfrm>
          <a:prstGeom prst="rect">
            <a:avLst/>
          </a:prstGeom>
        </p:spPr>
        <p:txBody>
          <a:bodyPr/>
          <a:lstStyle/>
          <a:p>
            <a:pPr lvl="0" marL="0" indent="0" defTabSz="210311">
              <a:spcBef>
                <a:spcPts val="1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74">
                <a:solidFill>
                  <a:srgbClr val="FFFFFF"/>
                </a:solidFill>
              </a:rPr>
              <a:t>Amministratore: artt. 1129, 1130, 1130 bis c.c.</a:t>
            </a:r>
            <a:endParaRPr sz="3174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organo esecutivo dell’assemblea e di rappresentanza del condominio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obblighi di trasparenza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luoghi di conservazione dei dati anagrafici e di gestione (luogo di conservazione delle scritture contabili, dell’anagrafe condominiale, del registro dei verbali)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 accessibilità dei condomini all’esame della documentazione di gestione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individuazione “pubblica” dell’amministratore (affissione della “targa”) 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importo del compenso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conservazione della documentazione, tenuta dei registri di nomina e revoca dell’amministrazione, contabilità, anagrafe dei condomini; 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convocazione annuale dell’assemblea e presentazione del rendiconto annuale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polizza individuale di assicurazione per la responsabilità civile, con massimali adeguati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l’assemblea può condizionare la nomina alla presentazione di una polizza assicurativa individuale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attivazione obbligatoria di un conto corrente : tutti i movimenti di denaro riferibili al condominio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obbligo di eseguire prontamente il “passaggio di consegne” nel caso di cessazione dall’incarico e di porre in essere le attività “urgenti”, senza compensi aggiuntivi</a:t>
            </a:r>
            <a:endParaRPr sz="1656">
              <a:solidFill>
                <a:srgbClr val="FFFFFF"/>
              </a:solidFill>
            </a:endParaRPr>
          </a:p>
          <a:p>
            <a:pPr lvl="0" marL="26289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regolamentazione della facoltà di revoca in caso di “gravi irregolarità”</a:t>
            </a:r>
            <a:endParaRPr sz="1656">
              <a:solidFill>
                <a:srgbClr val="FFFFFF"/>
              </a:solidFill>
            </a:endParaRPr>
          </a:p>
          <a:p>
            <a:pPr lvl="1" marL="525780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FFFFFF"/>
                </a:solidFill>
              </a:rPr>
              <a:t>art. 1129/12: ipotesi tipiche (non tassative)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body" idx="1"/>
          </p:nvPr>
        </p:nvSpPr>
        <p:spPr>
          <a:xfrm>
            <a:off x="383232" y="187225"/>
            <a:ext cx="12238336" cy="9201349"/>
          </a:xfrm>
          <a:prstGeom prst="rect">
            <a:avLst/>
          </a:prstGeom>
        </p:spPr>
        <p:txBody>
          <a:bodyPr/>
          <a:lstStyle/>
          <a:p>
            <a:pPr lvl="0" marL="0" indent="0" defTabSz="246888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62">
                <a:solidFill>
                  <a:srgbClr val="FFFFFF"/>
                </a:solidFill>
              </a:rPr>
              <a:t>In particolare: Il rendiconto annuale: art. 1130-bis</a:t>
            </a:r>
            <a:endParaRPr sz="2862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amministratore = gestore di patrimonio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voci di entrata e di uscita, situazione patrimoniale, fondi e/o riserve disponibili;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registro di contabilità, riepilogo finanziario, nota sintetica esplicativa della gestione, con indicazione anche dei rapporti in corso e dei rapporti pendenti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l’assemblea ha la facoltà, “in qualsiasi momento”, di nominare un revisore dei conti, anche con riferimento alle annualità precedenti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i documenti contabili sono sempre visionabili da parte dei condomini; obbligo di conservazione almeno decennale (dalla data di registrazione)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art. 71 bis disp. att. c.c.: “requisiti” necessari qualificanti sotto il profilo professionale e fiduciario:  godimento dei diritti civili; assenza di condanna per delitti contro la P.A., contro il patrimonio ed ogni altro delitto non colposo con pena non inferiore a cinque anni; capacità d’agire; mancanza di annotazione del nome nell'elenco dei protesti cambiari; diploma di scuola secondaria superiore di secondo grado; la frequenza dei corsi di formazione e aggiornamento. 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In caso di nomina di una società i requisiti vanno riferiti a una persona fisica specifica inserita nell’organizzazione (socio illimitatamente responsabile, amministratore, dipendente incaricato, ecc.).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idx="1"/>
          </p:nvPr>
        </p:nvSpPr>
        <p:spPr>
          <a:xfrm>
            <a:off x="382141" y="351829"/>
            <a:ext cx="12240518" cy="9049941"/>
          </a:xfrm>
          <a:prstGeom prst="rect">
            <a:avLst/>
          </a:prstGeom>
        </p:spPr>
        <p:txBody>
          <a:bodyPr/>
          <a:lstStyle/>
          <a:p>
            <a:pPr lvl="0" marL="0" indent="0" defTabSz="288036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</a:rPr>
              <a:t>Segue: amministratore:legittimazione processuale dell’amministratore (art. 1131) e rappresentanza</a:t>
            </a:r>
            <a:endParaRPr sz="3024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può agire e resistere in giudizio con autorizzazione assembleare e in certi casi autonomamente 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può costituirsi in giudizio e impugnare la sentenza sfavorevole senza previa autorizzazione dell’assemblea; in tal caso però deve ottenere la necessaria ratifica del suo operato da parte dell'assemblea a pena di inammissibilità dell'atto di costituzione o di impugnazione (v. SU n. 18331/2010)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responsabilità per le obbligazioni assunte dall’amministratore nell’interesse del condomini 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responsabilità pro quota dei condomini (c.d. obbligazione parziaria)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 i creditori possono agire nei confronti dei condomini in regola con i pagamenti dovuti al condominio, solo dopo avere escusso gli altri condomini (art. 63,/2, disp. att.): SU 2008, n. 9148/2008) 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body" idx="1"/>
          </p:nvPr>
        </p:nvSpPr>
        <p:spPr>
          <a:xfrm>
            <a:off x="347315" y="536376"/>
            <a:ext cx="12310170" cy="8919519"/>
          </a:xfrm>
          <a:prstGeom prst="rect">
            <a:avLst/>
          </a:prstGeom>
        </p:spPr>
        <p:txBody>
          <a:bodyPr/>
          <a:lstStyle/>
          <a:p>
            <a:pPr lvl="0" marL="0" indent="0" defTabSz="315468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54">
                <a:solidFill>
                  <a:srgbClr val="FFFFFF"/>
                </a:solidFill>
              </a:rPr>
              <a:t>Il regolamento condominiale</a:t>
            </a:r>
            <a:endParaRPr sz="4554">
              <a:solidFill>
                <a:srgbClr val="FFFFFF"/>
              </a:solidFill>
            </a:endParaRPr>
          </a:p>
          <a:p>
            <a:pPr lvl="0" marL="0" indent="0" defTabSz="315468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1138: “statuto”: organizzazione e funzionamento del condominio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maggioranza qualificata (= 1a convocazione) e forma scritta</a:t>
            </a:r>
            <a:endParaRPr sz="2484">
              <a:solidFill>
                <a:srgbClr val="FFFFFF"/>
              </a:solidFill>
            </a:endParaRPr>
          </a:p>
          <a:p>
            <a:pPr lvl="0" marL="394334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 art. 1138/4, 5 : limiti  </a:t>
            </a:r>
            <a:endParaRPr sz="2484">
              <a:solidFill>
                <a:srgbClr val="FFFFFF"/>
              </a:solidFill>
            </a:endParaRPr>
          </a:p>
          <a:p>
            <a:pPr lvl="1" marL="788669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non può ledere i diritti dei condomini risultanti dagli atti di acquisto o da accordi “contrattuali” approvati all’unanimità (: costituzione di servitù reciproche, modifica delle quote ecc.: 1350) </a:t>
            </a:r>
            <a:endParaRPr sz="2484">
              <a:solidFill>
                <a:srgbClr val="FFFFFF"/>
              </a:solidFill>
            </a:endParaRPr>
          </a:p>
          <a:p>
            <a:pPr lvl="1" marL="788669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non può derogare alle regole strutturali del condominio (artt. 1118/2, 1119 e 1120) e a quelle che ne caratterizzano il modello organizzativo e il modo di deliberare (artt. 1129, 1131, 1132, 1136 e 1137 c.c.) </a:t>
            </a:r>
            <a:endParaRPr sz="2484">
              <a:solidFill>
                <a:srgbClr val="FFFFFF"/>
              </a:solidFill>
            </a:endParaRPr>
          </a:p>
          <a:p>
            <a:pPr lvl="1" marL="788669" indent="-394334" defTabSz="315468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non può vietare di tenere animali domestici all’interno delle unità immobiliari di proprietà esclusiva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88168" y="139700"/>
            <a:ext cx="13004801" cy="8813800"/>
          </a:xfrm>
          <a:prstGeom prst="rect">
            <a:avLst/>
          </a:prstGeom>
        </p:spPr>
        <p:txBody>
          <a:bodyPr/>
          <a:lstStyle/>
          <a:p>
            <a:pPr lvl="0" marL="0" indent="0" defTabSz="38862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Costituzione della comunione </a:t>
            </a:r>
            <a:endParaRPr sz="3060">
              <a:solidFill>
                <a:srgbClr val="FFFFFF"/>
              </a:solidFill>
            </a:endParaRPr>
          </a:p>
          <a:p>
            <a:pPr lvl="0" marL="485775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Volontaria (: atto di autonomia privata) </a:t>
            </a:r>
            <a:endParaRPr sz="3060">
              <a:solidFill>
                <a:srgbClr val="FFFFFF"/>
              </a:solidFill>
            </a:endParaRPr>
          </a:p>
          <a:p>
            <a:pPr lvl="0" marL="485775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Incidentale (: fatto o un atto in senso stretto) </a:t>
            </a:r>
            <a:endParaRPr sz="3060">
              <a:solidFill>
                <a:srgbClr val="FFFFFF"/>
              </a:solidFill>
            </a:endParaRPr>
          </a:p>
          <a:p>
            <a:pPr lvl="1" marL="971550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	cfr. artt. 932 (tesoro), 939 (unione e commistione) ecc.</a:t>
            </a:r>
            <a:endParaRPr sz="3060">
              <a:solidFill>
                <a:srgbClr val="FFFFFF"/>
              </a:solidFill>
            </a:endParaRPr>
          </a:p>
          <a:p>
            <a:pPr lvl="1" marL="971550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	Comunione ereditaria </a:t>
            </a:r>
            <a:endParaRPr sz="3060">
              <a:solidFill>
                <a:srgbClr val="FFFFFF"/>
              </a:solidFill>
            </a:endParaRPr>
          </a:p>
          <a:p>
            <a:pPr lvl="0" marL="485775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Forzosa  </a:t>
            </a:r>
            <a:endParaRPr sz="3060">
              <a:solidFill>
                <a:srgbClr val="FFFFFF"/>
              </a:solidFill>
            </a:endParaRPr>
          </a:p>
          <a:p>
            <a:pPr lvl="1" marL="971550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per legge: cfr. artt. 1117 e 1119 (spazi condominiali) </a:t>
            </a:r>
            <a:endParaRPr sz="3060">
              <a:solidFill>
                <a:srgbClr val="FFFFFF"/>
              </a:solidFill>
            </a:endParaRPr>
          </a:p>
          <a:p>
            <a:pPr lvl="1" marL="971550" indent="-485775" defTabSz="38862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FFFFFF"/>
                </a:solidFill>
              </a:rPr>
              <a:t>esercizio di un diritto potestativo: cfr. art. 874 (muro sul confine)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439539" y="375642"/>
            <a:ext cx="12258279" cy="9118948"/>
          </a:xfrm>
          <a:prstGeom prst="rect">
            <a:avLst/>
          </a:prstGeom>
        </p:spPr>
        <p:txBody>
          <a:bodyPr/>
          <a:lstStyle/>
          <a:p>
            <a:pPr lvl="0" marL="0" indent="0" defTabSz="352043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FFFFFF"/>
                </a:solidFill>
              </a:rPr>
              <a:t>Principi di organizzazione della comunione</a:t>
            </a:r>
            <a:r>
              <a:rPr sz="2772">
                <a:solidFill>
                  <a:srgbClr val="FFFFFF"/>
                </a:solidFill>
              </a:rPr>
              <a:t> </a:t>
            </a:r>
            <a:endParaRPr sz="2772">
              <a:solidFill>
                <a:srgbClr val="FFFFFF"/>
              </a:solidFill>
            </a:endParaRPr>
          </a:p>
          <a:p>
            <a:pPr lvl="0" marL="0" indent="0" defTabSz="352043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A. Uso della cosa comune </a:t>
            </a:r>
            <a:endParaRPr sz="2772">
              <a:solidFill>
                <a:srgbClr val="FFFFFF"/>
              </a:solidFill>
            </a:endParaRPr>
          </a:p>
          <a:p>
            <a:pPr lvl="0" marL="44005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Art. 1102: il godimento spetta a ciascun partecipante, a due condizioni: </a:t>
            </a:r>
            <a:endParaRPr sz="2772">
              <a:solidFill>
                <a:srgbClr val="FFFFFF"/>
              </a:solidFill>
            </a:endParaRP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rispetto della destinazione del bene</a:t>
            </a:r>
            <a:endParaRPr sz="2772">
              <a:solidFill>
                <a:srgbClr val="FFFFFF"/>
              </a:solidFill>
            </a:endParaRP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divieto di frapporre impedimenti agli altri partecipanti </a:t>
            </a:r>
            <a:endParaRPr sz="2772">
              <a:solidFill>
                <a:srgbClr val="FFFFFF"/>
              </a:solidFill>
            </a:endParaRPr>
          </a:p>
          <a:p>
            <a:pPr lvl="0" marL="44005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Se l’uso comune è impossibile a maggioranza semplice si può deliberare l’uso separato o il godimento indiretto </a:t>
            </a:r>
            <a:endParaRPr sz="2772">
              <a:solidFill>
                <a:srgbClr val="FFFFFF"/>
              </a:solidFill>
            </a:endParaRPr>
          </a:p>
          <a:p>
            <a:pPr lvl="0" marL="440054" indent="-440054" defTabSz="35204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Ciascun compartecipe può chiedere al giudice l’intervento sostitutivo (art. 1105, ult. comma) </a:t>
            </a:r>
            <a:br>
              <a:rPr sz="2772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457249" y="404366"/>
            <a:ext cx="12090303" cy="8944868"/>
          </a:xfrm>
          <a:prstGeom prst="rect">
            <a:avLst/>
          </a:prstGeom>
        </p:spPr>
        <p:txBody>
          <a:bodyPr/>
          <a:lstStyle/>
          <a:p>
            <a:pPr lvl="0" marL="0" indent="0" defTabSz="224027">
              <a:spcBef>
                <a:spcPts val="1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FFFFFF"/>
                </a:solidFill>
              </a:rPr>
              <a:t>Organizzazione/2 </a:t>
            </a:r>
            <a:endParaRPr sz="3920">
              <a:solidFill>
                <a:srgbClr val="FFFFFF"/>
              </a:solidFill>
            </a:endParaRPr>
          </a:p>
          <a:p>
            <a:pPr lvl="0" marL="0" indent="0" defTabSz="224027">
              <a:spcBef>
                <a:spcPts val="1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B) Gestione</a:t>
            </a:r>
            <a:endParaRPr sz="1764">
              <a:solidFill>
                <a:srgbClr val="FFFFFF"/>
              </a:solidFill>
            </a:endParaRPr>
          </a:p>
          <a:p>
            <a:pPr lvl="0" marL="0" indent="0" defTabSz="224027">
              <a:spcBef>
                <a:spcPts val="1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art. 1105: “Tutti i partecipanti hanno diritto di concorrere all’amministrazione della cosa comune” (≠ art. 2247 s. semplice)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Maggioranza semplice (+ 1/2 valore) </a:t>
            </a:r>
            <a:endParaRPr sz="1764">
              <a:solidFill>
                <a:srgbClr val="FFFFFF"/>
              </a:solidFill>
            </a:endParaRPr>
          </a:p>
          <a:p>
            <a:pPr lvl="2" marL="84010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	Ordinaria amministrazione (1105) </a:t>
            </a:r>
            <a:endParaRPr sz="1764">
              <a:solidFill>
                <a:srgbClr val="FFFFFF"/>
              </a:solidFill>
            </a:endParaRPr>
          </a:p>
          <a:p>
            <a:pPr lvl="2" marL="84010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	Approvazione di un regolamento della C. (1106) </a:t>
            </a:r>
            <a:endParaRPr sz="1764">
              <a:solidFill>
                <a:srgbClr val="FFFFFF"/>
              </a:solidFill>
            </a:endParaRPr>
          </a:p>
          <a:p>
            <a:pPr lvl="2" marL="84010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	Nomina di un amministratore (1106) 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Maggioranza qualificata (2/3): art. 1108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 atti eccedenti l’ordinaria amministrazione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 innovazioni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Prerogative dei singoli comproprietari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Agire per la conservazione della cosa comune (art. 1110)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Ricorso giudiziale: disfunzioni, inerzie nell’amministrazione della cosa comune (1105/4)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Impugnazione delle delibere per vizi formali o sostanziali</a:t>
            </a:r>
            <a:br>
              <a:rPr sz="1764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493166" y="346323"/>
            <a:ext cx="12018468" cy="8957072"/>
          </a:xfrm>
          <a:prstGeom prst="rect">
            <a:avLst/>
          </a:prstGeom>
        </p:spPr>
        <p:txBody>
          <a:bodyPr/>
          <a:lstStyle/>
          <a:p>
            <a:pPr lvl="0" marL="0" indent="0" defTabSz="379475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FFFFFF"/>
                </a:solidFill>
              </a:rPr>
              <a:t>Organizzazione/3</a:t>
            </a:r>
            <a:endParaRPr sz="4150">
              <a:solidFill>
                <a:srgbClr val="FFFFFF"/>
              </a:solidFill>
            </a:endParaRPr>
          </a:p>
          <a:p>
            <a:pPr lvl="0" marL="0" indent="0" defTabSz="379475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C) Atti di disposizione 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oggetto : cosa comune : unanimità </a:t>
            </a:r>
            <a:endParaRPr sz="2988">
              <a:solidFill>
                <a:srgbClr val="FFFFFF"/>
              </a:solidFill>
            </a:endParaRP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costituzione di DRM, locazioni +9 anni</a:t>
            </a:r>
            <a:endParaRPr sz="2988">
              <a:solidFill>
                <a:srgbClr val="FFFFFF"/>
              </a:solidFill>
            </a:endParaRPr>
          </a:p>
          <a:p>
            <a:pPr lvl="2" marL="142303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 ≠ costituzione di ipoteca (art. 1108/3): “garantire la restituzione delle somme mutuate per la ricostruzione o per il miglioramento della cosa comune”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oggetto: quote individuali (art. 1103)</a:t>
            </a:r>
            <a:endParaRPr sz="2988">
              <a:solidFill>
                <a:srgbClr val="FFFFFF"/>
              </a:solidFill>
            </a:endParaRP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 Rinuncia (art. 1104) : espansione delle quote dei comproprietari 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body" idx="1"/>
          </p:nvPr>
        </p:nvSpPr>
        <p:spPr>
          <a:xfrm>
            <a:off x="325239" y="400496"/>
            <a:ext cx="12354322" cy="8952608"/>
          </a:xfrm>
          <a:prstGeom prst="rect">
            <a:avLst/>
          </a:prstGeom>
        </p:spPr>
        <p:txBody>
          <a:bodyPr/>
          <a:lstStyle/>
          <a:p>
            <a:pPr lvl="0" marL="0" indent="0" defTabSz="310895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Scioglimento della comunione </a:t>
            </a:r>
            <a:endParaRPr sz="3400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Art. 1111/1: potere conferito ai comproprietari di provocare lo scioglimento </a:t>
            </a:r>
            <a:endParaRPr sz="2448">
              <a:solidFill>
                <a:srgbClr val="FFFFFF"/>
              </a:solidFill>
            </a:endParaRPr>
          </a:p>
          <a:p>
            <a:pPr lvl="1" marL="77724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 disaccordo: divisione giudiziale </a:t>
            </a:r>
            <a:endParaRPr sz="2448">
              <a:solidFill>
                <a:srgbClr val="FFFFFF"/>
              </a:solidFill>
            </a:endParaRPr>
          </a:p>
          <a:p>
            <a:pPr lvl="1" marL="77724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 art. 1112: non si può chiedere lo scioglimento “quando si tratta di cose che, se divise, cesserebbero di servire all’uso a cui sono destinate” 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La divisione ha luogo in natura (art. 1114) se la cosa comune “può essere comodamente divisa” </a:t>
            </a:r>
            <a:endParaRPr sz="2448">
              <a:solidFill>
                <a:srgbClr val="FFFFFF"/>
              </a:solidFill>
            </a:endParaRPr>
          </a:p>
          <a:p>
            <a:pPr lvl="2" marL="116586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Se le parti non corrispondono alle quote: conguaglio (cfr. 728)  </a:t>
            </a:r>
            <a:endParaRPr sz="2448">
              <a:solidFill>
                <a:srgbClr val="FFFFFF"/>
              </a:solidFill>
            </a:endParaRPr>
          </a:p>
          <a:p>
            <a:pPr lvl="0" marL="388620" indent="-388620" defTabSz="31089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Se non è (comodamente) divisibile : attribuzione dell’intero a uno o più comproprietari con addebito dell’eccedenza o vendita del bene a un terzo con ripartizione del ricavato (art. 720)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395932" y="2616200"/>
            <a:ext cx="11338868" cy="1663700"/>
          </a:xfrm>
          <a:prstGeom prst="rect">
            <a:avLst/>
          </a:prstGeom>
        </p:spPr>
        <p:txBody>
          <a:bodyPr/>
          <a:lstStyle>
            <a:lvl1pPr defTabSz="301752">
              <a:defRPr sz="47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52">
                <a:solidFill>
                  <a:srgbClr val="FFFFFF"/>
                </a:solidFill>
              </a:rPr>
              <a:t>Il condominio degli edifici</a:t>
            </a:r>
            <a:endParaRPr sz="4752">
              <a:solidFill>
                <a:srgbClr val="FFFFFF"/>
              </a:solidFill>
            </a:endParaRP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647700" y="3746500"/>
            <a:ext cx="11338869" cy="1663700"/>
          </a:xfrm>
          <a:prstGeom prst="rect">
            <a:avLst/>
          </a:prstGeom>
        </p:spPr>
        <p:txBody>
          <a:bodyPr/>
          <a:lstStyle/>
          <a:p>
            <a:pPr lvl="0" defTabSz="182880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(L III, Tit VII, Capo II</a:t>
            </a:r>
            <a:endParaRPr sz="2880">
              <a:solidFill>
                <a:srgbClr val="FFFFFF"/>
              </a:solidFill>
            </a:endParaRPr>
          </a:p>
          <a:p>
            <a:pPr lvl="0" defTabSz="182880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  nov. da L. 11.12.2012, n. 230)</a:t>
            </a:r>
            <a:endParaRPr sz="288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7181850" y="1187450"/>
            <a:ext cx="5003800" cy="7086600"/>
            <a:chOff x="-44450" y="-44450"/>
            <a:chExt cx="5003800" cy="7086600"/>
          </a:xfrm>
        </p:grpSpPr>
        <p:pic>
          <p:nvPicPr>
            <p:cNvPr id="50" name="pasted-image.tif"/>
            <p:cNvPicPr/>
            <p:nvPr/>
          </p:nvPicPr>
          <p:blipFill>
            <a:blip r:embed="rId2">
              <a:extLst/>
            </a:blip>
            <a:srcRect l="0" t="4752" r="0" b="4752"/>
            <a:stretch>
              <a:fillRect/>
            </a:stretch>
          </p:blipFill>
          <p:spPr>
            <a:xfrm>
              <a:off x="0" y="0"/>
              <a:ext cx="4914900" cy="6997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5003800" cy="7086600"/>
            </a:xfrm>
            <a:prstGeom prst="rect">
              <a:avLst/>
            </a:prstGeom>
            <a:effectLst/>
          </p:spPr>
        </p:pic>
      </p:grpSp>
      <p:sp>
        <p:nvSpPr>
          <p:cNvPr id="52" name="Shape 52"/>
          <p:cNvSpPr/>
          <p:nvPr>
            <p:ph type="title"/>
          </p:nvPr>
        </p:nvSpPr>
        <p:spPr>
          <a:xfrm>
            <a:off x="336153" y="1155700"/>
            <a:ext cx="6433096" cy="5047754"/>
          </a:xfrm>
          <a:prstGeom prst="rect">
            <a:avLst/>
          </a:prstGeom>
        </p:spPr>
        <p:txBody>
          <a:bodyPr/>
          <a:lstStyle>
            <a:lvl1pPr defTabSz="320039">
              <a:defRPr sz="40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59">
                <a:solidFill>
                  <a:srgbClr val="FFFFFF"/>
                </a:solidFill>
              </a:rPr>
              <a:t>In many ways the High-Rise was a model of all that technology had done to make possible the expression of a truly free psychopathology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609600" y="6732785"/>
            <a:ext cx="5994400" cy="1598415"/>
          </a:xfrm>
          <a:prstGeom prst="rect">
            <a:avLst/>
          </a:prstGeom>
        </p:spPr>
        <p:txBody>
          <a:bodyPr/>
          <a:lstStyle>
            <a:lvl1pPr defTabSz="434340">
              <a:defRPr sz="34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James Graham Ballard, High Rise (1975)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