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1"/>
  </p:handoutMasterIdLst>
  <p:sldIdLst>
    <p:sldId id="256" r:id="rId2"/>
    <p:sldId id="257" r:id="rId3"/>
    <p:sldId id="279" r:id="rId4"/>
    <p:sldId id="280" r:id="rId5"/>
    <p:sldId id="284" r:id="rId6"/>
    <p:sldId id="286" r:id="rId7"/>
    <p:sldId id="258" r:id="rId8"/>
    <p:sldId id="259" r:id="rId9"/>
    <p:sldId id="287" r:id="rId10"/>
    <p:sldId id="260" r:id="rId11"/>
    <p:sldId id="261" r:id="rId12"/>
    <p:sldId id="262" r:id="rId13"/>
    <p:sldId id="263" r:id="rId14"/>
    <p:sldId id="288" r:id="rId15"/>
    <p:sldId id="285" r:id="rId16"/>
    <p:sldId id="264" r:id="rId17"/>
    <p:sldId id="265" r:id="rId18"/>
    <p:sldId id="266" r:id="rId19"/>
    <p:sldId id="281" r:id="rId20"/>
    <p:sldId id="282" r:id="rId21"/>
    <p:sldId id="283" r:id="rId22"/>
    <p:sldId id="292" r:id="rId23"/>
    <p:sldId id="267" r:id="rId24"/>
    <p:sldId id="293" r:id="rId25"/>
    <p:sldId id="268" r:id="rId26"/>
    <p:sldId id="269" r:id="rId27"/>
    <p:sldId id="289" r:id="rId28"/>
    <p:sldId id="270" r:id="rId29"/>
    <p:sldId id="271" r:id="rId30"/>
    <p:sldId id="272" r:id="rId31"/>
    <p:sldId id="273" r:id="rId32"/>
    <p:sldId id="274" r:id="rId33"/>
    <p:sldId id="275" r:id="rId34"/>
    <p:sldId id="276" r:id="rId35"/>
    <p:sldId id="290" r:id="rId36"/>
    <p:sldId id="277" r:id="rId37"/>
    <p:sldId id="291" r:id="rId38"/>
    <p:sldId id="278" r:id="rId39"/>
    <p:sldId id="294" r:id="rId40"/>
  </p:sldIdLst>
  <p:sldSz cx="9144000" cy="6858000" type="screen4x3"/>
  <p:notesSz cx="6854825" cy="9750425"/>
  <p:defaultTextStyle>
    <a:defPPr>
      <a:defRPr lang="it-IT"/>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280" autoAdjust="0"/>
  </p:normalViewPr>
  <p:slideViewPr>
    <p:cSldViewPr>
      <p:cViewPr varScale="1">
        <p:scale>
          <a:sx n="64" d="100"/>
          <a:sy n="64" d="100"/>
        </p:scale>
        <p:origin x="1268"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200"/>
            </a:lvl1pPr>
          </a:lstStyle>
          <a:p>
            <a:pPr>
              <a:defRPr/>
            </a:pPr>
            <a:endParaRPr lang="it-IT" altLang="en-US"/>
          </a:p>
        </p:txBody>
      </p:sp>
      <p:sp>
        <p:nvSpPr>
          <p:cNvPr id="34819" name="Rectangle 3"/>
          <p:cNvSpPr>
            <a:spLocks noGrp="1" noChangeArrowheads="1"/>
          </p:cNvSpPr>
          <p:nvPr>
            <p:ph type="dt" sz="quarter" idx="1"/>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it-IT" altLang="en-US"/>
          </a:p>
        </p:txBody>
      </p:sp>
      <p:sp>
        <p:nvSpPr>
          <p:cNvPr id="34820" name="Rectangle 4"/>
          <p:cNvSpPr>
            <a:spLocks noGrp="1" noChangeArrowheads="1"/>
          </p:cNvSpPr>
          <p:nvPr>
            <p:ph type="ftr" sz="quarter" idx="2"/>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200"/>
            </a:lvl1pPr>
          </a:lstStyle>
          <a:p>
            <a:pPr>
              <a:defRPr/>
            </a:pPr>
            <a:endParaRPr lang="it-IT" altLang="en-US"/>
          </a:p>
        </p:txBody>
      </p:sp>
      <p:sp>
        <p:nvSpPr>
          <p:cNvPr id="34821" name="Rectangle 5"/>
          <p:cNvSpPr>
            <a:spLocks noGrp="1" noChangeArrowheads="1"/>
          </p:cNvSpPr>
          <p:nvPr>
            <p:ph type="sldNum" sz="quarter" idx="3"/>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E16A525-D151-4022-A349-A7DEA4A3750E}"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endParaRPr lang="en-US"/>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57BFD113-CFE9-4F40-9F94-8D552C120307}" type="slidenum">
              <a:rPr lang="it-IT" altLang="en-US"/>
              <a:pPr>
                <a:defRPr/>
              </a:pPr>
              <a:t>‹N›</a:t>
            </a:fld>
            <a:endParaRPr lang="it-IT" altLang="en-US"/>
          </a:p>
        </p:txBody>
      </p:sp>
    </p:spTree>
    <p:extLst>
      <p:ext uri="{BB962C8B-B14F-4D97-AF65-F5344CB8AC3E}">
        <p14:creationId xmlns:p14="http://schemas.microsoft.com/office/powerpoint/2010/main" val="4213416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57F1286E-C956-4D18-814B-316223AA1034}" type="slidenum">
              <a:rPr lang="it-IT" altLang="en-US"/>
              <a:pPr>
                <a:defRPr/>
              </a:pPr>
              <a:t>‹N›</a:t>
            </a:fld>
            <a:endParaRPr lang="it-IT" altLang="en-US"/>
          </a:p>
        </p:txBody>
      </p:sp>
    </p:spTree>
    <p:extLst>
      <p:ext uri="{BB962C8B-B14F-4D97-AF65-F5344CB8AC3E}">
        <p14:creationId xmlns:p14="http://schemas.microsoft.com/office/powerpoint/2010/main" val="330822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CC816ECD-A3A0-4229-8EE0-48F944EE8457}" type="slidenum">
              <a:rPr lang="it-IT" altLang="en-US"/>
              <a:pPr>
                <a:defRPr/>
              </a:pPr>
              <a:t>‹N›</a:t>
            </a:fld>
            <a:endParaRPr lang="it-IT" altLang="en-US"/>
          </a:p>
        </p:txBody>
      </p:sp>
    </p:spTree>
    <p:extLst>
      <p:ext uri="{BB962C8B-B14F-4D97-AF65-F5344CB8AC3E}">
        <p14:creationId xmlns:p14="http://schemas.microsoft.com/office/powerpoint/2010/main" val="1134935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08749CFF-9BFC-4F28-944D-38320E2642CF}" type="slidenum">
              <a:rPr lang="it-IT" altLang="en-US"/>
              <a:pPr>
                <a:defRPr/>
              </a:pPr>
              <a:t>‹N›</a:t>
            </a:fld>
            <a:endParaRPr lang="it-IT" altLang="en-US"/>
          </a:p>
        </p:txBody>
      </p:sp>
    </p:spTree>
    <p:extLst>
      <p:ext uri="{BB962C8B-B14F-4D97-AF65-F5344CB8AC3E}">
        <p14:creationId xmlns:p14="http://schemas.microsoft.com/office/powerpoint/2010/main" val="1212945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endParaRPr lang="en-US"/>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CEFB2C14-1270-44E5-AC4B-DBF1DD9AE569}" type="slidenum">
              <a:rPr lang="it-IT" altLang="en-US"/>
              <a:pPr>
                <a:defRPr/>
              </a:pPr>
              <a:t>‹N›</a:t>
            </a:fld>
            <a:endParaRPr lang="it-IT" altLang="en-US"/>
          </a:p>
        </p:txBody>
      </p:sp>
    </p:spTree>
    <p:extLst>
      <p:ext uri="{BB962C8B-B14F-4D97-AF65-F5344CB8AC3E}">
        <p14:creationId xmlns:p14="http://schemas.microsoft.com/office/powerpoint/2010/main" val="488301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8357322B-4894-4A6E-9C1B-6A3044008351}" type="slidenum">
              <a:rPr lang="it-IT" altLang="en-US"/>
              <a:pPr>
                <a:defRPr/>
              </a:pPr>
              <a:t>‹N›</a:t>
            </a:fld>
            <a:endParaRPr lang="it-IT" altLang="en-US"/>
          </a:p>
        </p:txBody>
      </p:sp>
    </p:spTree>
    <p:extLst>
      <p:ext uri="{BB962C8B-B14F-4D97-AF65-F5344CB8AC3E}">
        <p14:creationId xmlns:p14="http://schemas.microsoft.com/office/powerpoint/2010/main" val="1639480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endParaRPr lang="en-US"/>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9" name="Rectangle 6"/>
          <p:cNvSpPr>
            <a:spLocks noGrp="1" noChangeArrowheads="1"/>
          </p:cNvSpPr>
          <p:nvPr>
            <p:ph type="sldNum" sz="quarter" idx="12"/>
          </p:nvPr>
        </p:nvSpPr>
        <p:spPr>
          <a:ln/>
        </p:spPr>
        <p:txBody>
          <a:bodyPr/>
          <a:lstStyle>
            <a:lvl1pPr>
              <a:defRPr/>
            </a:lvl1pPr>
          </a:lstStyle>
          <a:p>
            <a:pPr>
              <a:defRPr/>
            </a:pPr>
            <a:fld id="{96B6A6AE-5031-4B54-BC74-ABA5D6607DAD}" type="slidenum">
              <a:rPr lang="it-IT" altLang="en-US"/>
              <a:pPr>
                <a:defRPr/>
              </a:pPr>
              <a:t>‹N›</a:t>
            </a:fld>
            <a:endParaRPr lang="it-IT" altLang="en-US"/>
          </a:p>
        </p:txBody>
      </p:sp>
    </p:spTree>
    <p:extLst>
      <p:ext uri="{BB962C8B-B14F-4D97-AF65-F5344CB8AC3E}">
        <p14:creationId xmlns:p14="http://schemas.microsoft.com/office/powerpoint/2010/main" val="2987674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5" name="Rectangle 6"/>
          <p:cNvSpPr>
            <a:spLocks noGrp="1" noChangeArrowheads="1"/>
          </p:cNvSpPr>
          <p:nvPr>
            <p:ph type="sldNum" sz="quarter" idx="12"/>
          </p:nvPr>
        </p:nvSpPr>
        <p:spPr>
          <a:ln/>
        </p:spPr>
        <p:txBody>
          <a:bodyPr/>
          <a:lstStyle>
            <a:lvl1pPr>
              <a:defRPr/>
            </a:lvl1pPr>
          </a:lstStyle>
          <a:p>
            <a:pPr>
              <a:defRPr/>
            </a:pPr>
            <a:fld id="{148254BA-0AC4-47FF-ACDF-3472382FDD9C}" type="slidenum">
              <a:rPr lang="it-IT" altLang="en-US"/>
              <a:pPr>
                <a:defRPr/>
              </a:pPr>
              <a:t>‹N›</a:t>
            </a:fld>
            <a:endParaRPr lang="it-IT" altLang="en-US"/>
          </a:p>
        </p:txBody>
      </p:sp>
    </p:spTree>
    <p:extLst>
      <p:ext uri="{BB962C8B-B14F-4D97-AF65-F5344CB8AC3E}">
        <p14:creationId xmlns:p14="http://schemas.microsoft.com/office/powerpoint/2010/main" val="1536664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4" name="Rectangle 6"/>
          <p:cNvSpPr>
            <a:spLocks noGrp="1" noChangeArrowheads="1"/>
          </p:cNvSpPr>
          <p:nvPr>
            <p:ph type="sldNum" sz="quarter" idx="12"/>
          </p:nvPr>
        </p:nvSpPr>
        <p:spPr>
          <a:ln/>
        </p:spPr>
        <p:txBody>
          <a:bodyPr/>
          <a:lstStyle>
            <a:lvl1pPr>
              <a:defRPr/>
            </a:lvl1pPr>
          </a:lstStyle>
          <a:p>
            <a:pPr>
              <a:defRPr/>
            </a:pPr>
            <a:fld id="{8DE95C57-EC7E-4EC0-A2B8-F0C44C820A54}" type="slidenum">
              <a:rPr lang="it-IT" altLang="en-US"/>
              <a:pPr>
                <a:defRPr/>
              </a:pPr>
              <a:t>‹N›</a:t>
            </a:fld>
            <a:endParaRPr lang="it-IT" altLang="en-US"/>
          </a:p>
        </p:txBody>
      </p:sp>
    </p:spTree>
    <p:extLst>
      <p:ext uri="{BB962C8B-B14F-4D97-AF65-F5344CB8AC3E}">
        <p14:creationId xmlns:p14="http://schemas.microsoft.com/office/powerpoint/2010/main" val="1026574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7DEECBBD-0A15-40F1-AFCA-34B052AA3052}" type="slidenum">
              <a:rPr lang="it-IT" altLang="en-US"/>
              <a:pPr>
                <a:defRPr/>
              </a:pPr>
              <a:t>‹N›</a:t>
            </a:fld>
            <a:endParaRPr lang="it-IT" altLang="en-US"/>
          </a:p>
        </p:txBody>
      </p:sp>
    </p:spTree>
    <p:extLst>
      <p:ext uri="{BB962C8B-B14F-4D97-AF65-F5344CB8AC3E}">
        <p14:creationId xmlns:p14="http://schemas.microsoft.com/office/powerpoint/2010/main" val="1603839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10DD8182-66B6-4A51-B879-F369EA2EF2FB}" type="slidenum">
              <a:rPr lang="it-IT" altLang="en-US"/>
              <a:pPr>
                <a:defRPr/>
              </a:pPr>
              <a:t>‹N›</a:t>
            </a:fld>
            <a:endParaRPr lang="it-IT" altLang="en-US"/>
          </a:p>
        </p:txBody>
      </p:sp>
    </p:spTree>
    <p:extLst>
      <p:ext uri="{BB962C8B-B14F-4D97-AF65-F5344CB8AC3E}">
        <p14:creationId xmlns:p14="http://schemas.microsoft.com/office/powerpoint/2010/main" val="161117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en-US"/>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a:t>Fare clic per modificare gli stili del testo dello schema</a:t>
            </a:r>
          </a:p>
          <a:p>
            <a:pPr lvl="1"/>
            <a:r>
              <a:rPr lang="it-IT" altLang="en-US"/>
              <a:t>Secondo livello</a:t>
            </a:r>
          </a:p>
          <a:p>
            <a:pPr lvl="2"/>
            <a:r>
              <a:rPr lang="it-IT" altLang="en-US"/>
              <a:t>Terzo livello</a:t>
            </a:r>
          </a:p>
          <a:p>
            <a:pPr lvl="3"/>
            <a:r>
              <a:rPr lang="it-IT" altLang="en-US"/>
              <a:t>Quarto livello</a:t>
            </a:r>
          </a:p>
          <a:p>
            <a:pPr lvl="4"/>
            <a:r>
              <a:rPr lang="it-IT" altLang="en-US"/>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400"/>
            </a:lvl1pPr>
          </a:lstStyle>
          <a:p>
            <a:pPr>
              <a:defRPr/>
            </a:pPr>
            <a:endParaRPr lang="it-IT"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it-IT"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8B019701-1A82-4B1C-8FEC-19B26DC6853B}"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nchor="ctr"/>
          <a:lstStyle/>
          <a:p>
            <a:pPr eaLnBrk="1" hangingPunct="1"/>
            <a:r>
              <a:rPr lang="it-IT" altLang="en-US" sz="3600" dirty="0"/>
              <a:t>Diritto dei contratti</a:t>
            </a:r>
          </a:p>
        </p:txBody>
      </p:sp>
      <p:sp>
        <p:nvSpPr>
          <p:cNvPr id="3075" name="Rectangle 3"/>
          <p:cNvSpPr>
            <a:spLocks noGrp="1" noChangeArrowheads="1"/>
          </p:cNvSpPr>
          <p:nvPr>
            <p:ph type="subTitle" idx="1"/>
          </p:nvPr>
        </p:nvSpPr>
        <p:spPr>
          <a:xfrm>
            <a:off x="1371600" y="3886200"/>
            <a:ext cx="6400800" cy="1752600"/>
          </a:xfrm>
        </p:spPr>
        <p:txBody>
          <a:bodyPr/>
          <a:lstStyle/>
          <a:p>
            <a:pPr eaLnBrk="1" hangingPunct="1"/>
            <a:r>
              <a:rPr lang="it-IT" altLang="en-US" sz="2800" dirty="0"/>
              <a:t>Lezione 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95288" y="115888"/>
            <a:ext cx="8229600" cy="981075"/>
          </a:xfrm>
        </p:spPr>
        <p:txBody>
          <a:bodyPr/>
          <a:lstStyle/>
          <a:p>
            <a:pPr eaLnBrk="1" hangingPunct="1"/>
            <a:r>
              <a:rPr lang="it-IT" altLang="en-US" sz="3600"/>
              <a:t>Danni da aspettativa</a:t>
            </a:r>
          </a:p>
        </p:txBody>
      </p:sp>
      <p:sp>
        <p:nvSpPr>
          <p:cNvPr id="10243" name="Rectangle 3"/>
          <p:cNvSpPr>
            <a:spLocks noGrp="1" noChangeArrowheads="1"/>
          </p:cNvSpPr>
          <p:nvPr>
            <p:ph type="body" idx="1"/>
          </p:nvPr>
        </p:nvSpPr>
        <p:spPr>
          <a:xfrm>
            <a:off x="0" y="1052513"/>
            <a:ext cx="9144000" cy="5327650"/>
          </a:xfrm>
        </p:spPr>
        <p:txBody>
          <a:bodyPr/>
          <a:lstStyle/>
          <a:p>
            <a:pPr eaLnBrk="1" hangingPunct="1">
              <a:lnSpc>
                <a:spcPct val="90000"/>
              </a:lnSpc>
            </a:pPr>
            <a:r>
              <a:rPr lang="it-IT" altLang="en-US" sz="2400" dirty="0"/>
              <a:t>Definiamo </a:t>
            </a:r>
            <a:r>
              <a:rPr lang="it-IT" altLang="en-US" sz="2400" i="1" dirty="0"/>
              <a:t>b + d</a:t>
            </a:r>
            <a:r>
              <a:rPr lang="it-IT" altLang="en-US" sz="2400" dirty="0"/>
              <a:t>  </a:t>
            </a:r>
            <a:r>
              <a:rPr lang="it-IT" altLang="en-US" sz="2400" u="sng" dirty="0"/>
              <a:t>danni da aspettativa</a:t>
            </a:r>
            <a:r>
              <a:rPr lang="it-IT" altLang="en-US" sz="2400" dirty="0"/>
              <a:t> (</a:t>
            </a:r>
            <a:r>
              <a:rPr lang="it-IT" altLang="en-US" sz="2400" dirty="0" err="1"/>
              <a:t>dda</a:t>
            </a:r>
            <a:r>
              <a:rPr lang="it-IT" altLang="en-US" sz="2400" dirty="0"/>
              <a:t>),</a:t>
            </a:r>
            <a:endParaRPr lang="it-IT" altLang="en-US" sz="2400" u="sng" dirty="0"/>
          </a:p>
          <a:p>
            <a:pPr eaLnBrk="1" hangingPunct="1">
              <a:lnSpc>
                <a:spcPct val="90000"/>
              </a:lnSpc>
              <a:buFontTx/>
              <a:buNone/>
            </a:pPr>
            <a:r>
              <a:rPr lang="it-IT" altLang="en-US" sz="2400" dirty="0"/>
              <a:t>	dove </a:t>
            </a:r>
            <a:r>
              <a:rPr lang="it-IT" altLang="en-US" sz="2400" i="1" dirty="0"/>
              <a:t>b</a:t>
            </a:r>
            <a:r>
              <a:rPr lang="it-IT" altLang="en-US" sz="2400" dirty="0"/>
              <a:t> </a:t>
            </a:r>
            <a:r>
              <a:rPr lang="it-IT" altLang="en-US" sz="2400" dirty="0">
                <a:sym typeface="Symbol" panose="05050102010706020507" pitchFamily="18" charset="2"/>
              </a:rPr>
              <a:t> lucro cessante</a:t>
            </a:r>
          </a:p>
          <a:p>
            <a:pPr eaLnBrk="1" hangingPunct="1">
              <a:lnSpc>
                <a:spcPct val="90000"/>
              </a:lnSpc>
              <a:buFontTx/>
              <a:buNone/>
            </a:pPr>
            <a:r>
              <a:rPr lang="it-IT" altLang="en-US" sz="2400" dirty="0">
                <a:sym typeface="Symbol" panose="05050102010706020507" pitchFamily="18" charset="2"/>
              </a:rPr>
              <a:t>	   &amp;   </a:t>
            </a:r>
            <a:r>
              <a:rPr lang="it-IT" altLang="en-US" sz="2400" i="1" dirty="0">
                <a:sym typeface="Symbol" panose="05050102010706020507" pitchFamily="18" charset="2"/>
              </a:rPr>
              <a:t>d</a:t>
            </a:r>
            <a:r>
              <a:rPr lang="it-IT" altLang="en-US" sz="2400" dirty="0">
                <a:sym typeface="Symbol" panose="05050102010706020507" pitchFamily="18" charset="2"/>
              </a:rPr>
              <a:t>  danno emergente.</a:t>
            </a:r>
          </a:p>
          <a:p>
            <a:pPr eaLnBrk="1" hangingPunct="1">
              <a:lnSpc>
                <a:spcPct val="90000"/>
              </a:lnSpc>
            </a:pPr>
            <a:r>
              <a:rPr lang="it-IT" altLang="en-US" sz="2400" dirty="0">
                <a:sym typeface="Symbol" panose="05050102010706020507" pitchFamily="18" charset="2"/>
              </a:rPr>
              <a:t>Quindi: </a:t>
            </a:r>
          </a:p>
          <a:p>
            <a:pPr lvl="1" eaLnBrk="1" hangingPunct="1">
              <a:lnSpc>
                <a:spcPct val="90000"/>
              </a:lnSpc>
            </a:pPr>
            <a:r>
              <a:rPr lang="it-IT" altLang="en-US" sz="2400" dirty="0">
                <a:sym typeface="Symbol" panose="05050102010706020507" pitchFamily="18" charset="2"/>
              </a:rPr>
              <a:t>adempiere è efficiente se i </a:t>
            </a:r>
            <a:r>
              <a:rPr lang="it-IT" altLang="en-US" sz="2400" dirty="0" err="1">
                <a:sym typeface="Symbol" panose="05050102010706020507" pitchFamily="18" charset="2"/>
              </a:rPr>
              <a:t>dda</a:t>
            </a:r>
            <a:r>
              <a:rPr lang="it-IT" altLang="en-US" sz="2400" dirty="0">
                <a:sym typeface="Symbol" panose="05050102010706020507" pitchFamily="18" charset="2"/>
              </a:rPr>
              <a:t> </a:t>
            </a:r>
            <a:r>
              <a:rPr lang="it-IT" altLang="en-US" sz="2400" u="sng" dirty="0">
                <a:sym typeface="Symbol" panose="05050102010706020507" pitchFamily="18" charset="2"/>
              </a:rPr>
              <a:t>eccedono</a:t>
            </a:r>
            <a:r>
              <a:rPr lang="it-IT" altLang="en-US" sz="2400" dirty="0">
                <a:sym typeface="Symbol" panose="05050102010706020507" pitchFamily="18" charset="2"/>
              </a:rPr>
              <a:t> il costo di fornitura; </a:t>
            </a:r>
          </a:p>
          <a:p>
            <a:pPr lvl="1" eaLnBrk="1" hangingPunct="1">
              <a:lnSpc>
                <a:spcPct val="90000"/>
              </a:lnSpc>
            </a:pPr>
            <a:r>
              <a:rPr lang="it-IT" altLang="en-US" sz="2400" dirty="0">
                <a:sym typeface="Symbol" panose="05050102010706020507" pitchFamily="18" charset="2"/>
              </a:rPr>
              <a:t>non adempiere è efficiente se i </a:t>
            </a:r>
            <a:r>
              <a:rPr lang="it-IT" altLang="en-US" sz="2400" dirty="0" err="1">
                <a:sym typeface="Symbol" panose="05050102010706020507" pitchFamily="18" charset="2"/>
              </a:rPr>
              <a:t>dda</a:t>
            </a:r>
            <a:r>
              <a:rPr lang="it-IT" altLang="en-US" sz="2400" dirty="0">
                <a:sym typeface="Symbol" panose="05050102010706020507" pitchFamily="18" charset="2"/>
              </a:rPr>
              <a:t> </a:t>
            </a:r>
            <a:r>
              <a:rPr lang="it-IT" altLang="en-US" sz="2400" u="sng" dirty="0">
                <a:sym typeface="Symbol" panose="05050102010706020507" pitchFamily="18" charset="2"/>
              </a:rPr>
              <a:t>sono inferiori</a:t>
            </a:r>
            <a:r>
              <a:rPr lang="it-IT" altLang="en-US" sz="2400" dirty="0">
                <a:sym typeface="Symbol" panose="05050102010706020507" pitchFamily="18" charset="2"/>
              </a:rPr>
              <a:t> al costo di fornitura.</a:t>
            </a:r>
          </a:p>
          <a:p>
            <a:pPr eaLnBrk="1" hangingPunct="1">
              <a:lnSpc>
                <a:spcPct val="90000"/>
              </a:lnSpc>
            </a:pPr>
            <a:r>
              <a:rPr lang="it-IT" altLang="en-US" sz="2400" dirty="0">
                <a:sym typeface="Symbol" panose="05050102010706020507" pitchFamily="18" charset="2"/>
              </a:rPr>
              <a:t>Non c’è nulla di “immorale” nell’inadempimento: si tratta di una possibilità che promuove l’efficienza.</a:t>
            </a:r>
          </a:p>
          <a:p>
            <a:pPr eaLnBrk="1" hangingPunct="1">
              <a:lnSpc>
                <a:spcPct val="90000"/>
              </a:lnSpc>
            </a:pPr>
            <a:r>
              <a:rPr lang="it-IT" altLang="en-US" sz="2400" dirty="0">
                <a:sym typeface="Symbol" panose="05050102010706020507" pitchFamily="18" charset="2"/>
              </a:rPr>
              <a:t>Problema n.1: come garantire che gli agenti scelgano sempre la soluzione efficiente?</a:t>
            </a:r>
          </a:p>
          <a:p>
            <a:pPr eaLnBrk="1" hangingPunct="1">
              <a:lnSpc>
                <a:spcPct val="90000"/>
              </a:lnSpc>
            </a:pPr>
            <a:r>
              <a:rPr lang="it-IT" altLang="en-US" sz="2400" dirty="0">
                <a:sym typeface="Symbol" panose="05050102010706020507" pitchFamily="18" charset="2"/>
              </a:rPr>
              <a:t>Problema n.2: perché gli agenti razionali non hanno previsto già nel contratto come comportarsi in caso di un c?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4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4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188913"/>
            <a:ext cx="8229600" cy="792162"/>
          </a:xfrm>
        </p:spPr>
        <p:txBody>
          <a:bodyPr/>
          <a:lstStyle/>
          <a:p>
            <a:pPr eaLnBrk="1" hangingPunct="1"/>
            <a:r>
              <a:rPr lang="it-IT" altLang="en-US" sz="3600"/>
              <a:t>Il ruolo del risarcimento</a:t>
            </a:r>
          </a:p>
        </p:txBody>
      </p:sp>
      <p:sp>
        <p:nvSpPr>
          <p:cNvPr id="11267" name="Rectangle 3"/>
          <p:cNvSpPr>
            <a:spLocks noGrp="1" noChangeArrowheads="1"/>
          </p:cNvSpPr>
          <p:nvPr>
            <p:ph type="body" idx="1"/>
          </p:nvPr>
        </p:nvSpPr>
        <p:spPr>
          <a:xfrm>
            <a:off x="228600" y="1052736"/>
            <a:ext cx="8686800" cy="5112568"/>
          </a:xfrm>
        </p:spPr>
        <p:txBody>
          <a:bodyPr/>
          <a:lstStyle/>
          <a:p>
            <a:pPr eaLnBrk="1" hangingPunct="1">
              <a:lnSpc>
                <a:spcPct val="80000"/>
              </a:lnSpc>
            </a:pPr>
            <a:r>
              <a:rPr lang="it-IT" altLang="en-US" sz="2800" dirty="0"/>
              <a:t>La soluzione al problema dell’adempimento efficiente è la possibilità che il </a:t>
            </a:r>
            <a:r>
              <a:rPr lang="it-IT" altLang="en-US" sz="2800" dirty="0" err="1"/>
              <a:t>DdC</a:t>
            </a:r>
            <a:r>
              <a:rPr lang="it-IT" altLang="en-US" sz="2800" dirty="0"/>
              <a:t> concede al fornitore di non adempiere, a patto però di </a:t>
            </a:r>
            <a:r>
              <a:rPr lang="it-IT" altLang="en-US" sz="2800" u="sng" dirty="0"/>
              <a:t>risarcire</a:t>
            </a:r>
            <a:r>
              <a:rPr lang="it-IT" altLang="en-US" sz="2800" dirty="0"/>
              <a:t> il compratore per il danno subito.</a:t>
            </a:r>
          </a:p>
          <a:p>
            <a:pPr eaLnBrk="1" hangingPunct="1">
              <a:lnSpc>
                <a:spcPct val="80000"/>
              </a:lnSpc>
            </a:pPr>
            <a:r>
              <a:rPr lang="it-IT" altLang="en-US" sz="2800" dirty="0"/>
              <a:t>Il livello del risarcimento R è ciò che induce il fornitore alla scelta efficiente.</a:t>
            </a:r>
          </a:p>
          <a:p>
            <a:pPr eaLnBrk="1" hangingPunct="1">
              <a:lnSpc>
                <a:spcPct val="80000"/>
              </a:lnSpc>
            </a:pPr>
            <a:r>
              <a:rPr lang="it-IT" altLang="en-US" sz="2800" dirty="0"/>
              <a:t>Il risarcimento può essere stabilito dal giudice oppure essere fissato direttamente nel contratto mediante una c.d. </a:t>
            </a:r>
            <a:r>
              <a:rPr lang="it-IT" altLang="en-US" sz="2800" u="sng" dirty="0"/>
              <a:t>clausola penale</a:t>
            </a:r>
            <a:r>
              <a:rPr lang="it-IT" altLang="en-US" sz="2800" dirty="0"/>
              <a:t> (vedi più avanti). </a:t>
            </a:r>
          </a:p>
          <a:p>
            <a:pPr eaLnBrk="1" hangingPunct="1">
              <a:lnSpc>
                <a:spcPct val="80000"/>
              </a:lnSpc>
            </a:pPr>
            <a:r>
              <a:rPr lang="it-IT" altLang="en-US" sz="2800" dirty="0"/>
              <a:t>Due questioni:</a:t>
            </a:r>
          </a:p>
          <a:p>
            <a:pPr eaLnBrk="1" hangingPunct="1">
              <a:lnSpc>
                <a:spcPct val="80000"/>
              </a:lnSpc>
              <a:buFontTx/>
              <a:buNone/>
            </a:pPr>
            <a:r>
              <a:rPr lang="it-IT" altLang="en-US" sz="2800" dirty="0"/>
              <a:t>	- la regola di adempimento efficiente vale anche in presenza di R?</a:t>
            </a:r>
          </a:p>
          <a:p>
            <a:pPr eaLnBrk="1" hangingPunct="1">
              <a:lnSpc>
                <a:spcPct val="80000"/>
              </a:lnSpc>
              <a:buFontTx/>
              <a:buNone/>
            </a:pPr>
            <a:r>
              <a:rPr lang="it-IT" altLang="en-US" sz="2800" dirty="0"/>
              <a:t>	- in caso affermativo, quanto deve essere 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67">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2549" y="0"/>
            <a:ext cx="8229600" cy="922114"/>
          </a:xfrm>
        </p:spPr>
        <p:txBody>
          <a:bodyPr/>
          <a:lstStyle/>
          <a:p>
            <a:r>
              <a:rPr lang="it-IT" sz="3600" dirty="0"/>
              <a:t>La probabilità di adempiere</a:t>
            </a:r>
          </a:p>
        </p:txBody>
      </p:sp>
      <p:sp>
        <p:nvSpPr>
          <p:cNvPr id="12290" name="Rectangle 3"/>
          <p:cNvSpPr>
            <a:spLocks noGrp="1" noChangeArrowheads="1"/>
          </p:cNvSpPr>
          <p:nvPr>
            <p:ph idx="1"/>
          </p:nvPr>
        </p:nvSpPr>
        <p:spPr>
          <a:xfrm>
            <a:off x="-4650" y="764704"/>
            <a:ext cx="9143999" cy="5832648"/>
          </a:xfrm>
        </p:spPr>
        <p:txBody>
          <a:bodyPr/>
          <a:lstStyle/>
          <a:p>
            <a:pPr eaLnBrk="1" hangingPunct="1">
              <a:lnSpc>
                <a:spcPct val="80000"/>
              </a:lnSpc>
              <a:buFontTx/>
              <a:buNone/>
            </a:pPr>
            <a:r>
              <a:rPr lang="it-IT" altLang="en-US" sz="2800" dirty="0"/>
              <a:t>Generalizziamo l’analisi ipotizzando che l’adempimento avvenga con una certa probabilità.</a:t>
            </a:r>
          </a:p>
          <a:p>
            <a:pPr eaLnBrk="1" hangingPunct="1">
              <a:lnSpc>
                <a:spcPct val="80000"/>
              </a:lnSpc>
              <a:buFontTx/>
              <a:buNone/>
            </a:pPr>
            <a:r>
              <a:rPr lang="it-IT" altLang="en-US" sz="2800" dirty="0"/>
              <a:t>Definiamo </a:t>
            </a:r>
            <a:r>
              <a:rPr lang="it-IT" altLang="en-US" sz="2800" dirty="0" err="1"/>
              <a:t>pr</a:t>
            </a:r>
            <a:r>
              <a:rPr lang="it-IT" altLang="en-US" sz="2800" dirty="0"/>
              <a:t>(A) </a:t>
            </a:r>
            <a:r>
              <a:rPr lang="it-IT" altLang="en-US" sz="2800" dirty="0">
                <a:sym typeface="Symbol" panose="05050102010706020507" pitchFamily="18" charset="2"/>
              </a:rPr>
              <a:t> probabilità ex ante di adempimento</a:t>
            </a:r>
          </a:p>
          <a:p>
            <a:pPr eaLnBrk="1" hangingPunct="1">
              <a:lnSpc>
                <a:spcPct val="80000"/>
              </a:lnSpc>
              <a:buFontTx/>
              <a:buNone/>
            </a:pPr>
            <a:r>
              <a:rPr lang="it-IT" altLang="en-US" sz="2800" u="sng" dirty="0">
                <a:sym typeface="Symbol" panose="05050102010706020507" pitchFamily="18" charset="2"/>
              </a:rPr>
              <a:t>Payoff acquirente</a:t>
            </a:r>
            <a:r>
              <a:rPr lang="it-IT" altLang="en-US" sz="2800" dirty="0">
                <a:sym typeface="Symbol" panose="05050102010706020507" pitchFamily="18" charset="2"/>
              </a:rPr>
              <a:t>:</a:t>
            </a:r>
          </a:p>
          <a:p>
            <a:pPr algn="ctr" eaLnBrk="1" hangingPunct="1">
              <a:lnSpc>
                <a:spcPct val="80000"/>
              </a:lnSpc>
              <a:buFontTx/>
              <a:buNone/>
            </a:pPr>
            <a:r>
              <a:rPr lang="it-IT" altLang="en-US" sz="2800" dirty="0" err="1">
                <a:sym typeface="Symbol" panose="05050102010706020507" pitchFamily="18" charset="2"/>
              </a:rPr>
              <a:t>U</a:t>
            </a:r>
            <a:r>
              <a:rPr lang="it-IT" altLang="en-US" sz="2800" baseline="-25000" dirty="0" err="1">
                <a:sym typeface="Symbol" panose="05050102010706020507" pitchFamily="18" charset="2"/>
              </a:rPr>
              <a:t>a</a:t>
            </a:r>
            <a:r>
              <a:rPr lang="it-IT" altLang="en-US" sz="2800" dirty="0">
                <a:sym typeface="Symbol" panose="05050102010706020507" pitchFamily="18" charset="2"/>
              </a:rPr>
              <a:t> = </a:t>
            </a:r>
            <a:r>
              <a:rPr lang="it-IT" altLang="en-US" sz="2800" dirty="0" err="1">
                <a:sym typeface="Symbol" panose="05050102010706020507" pitchFamily="18" charset="2"/>
              </a:rPr>
              <a:t>pr</a:t>
            </a:r>
            <a:r>
              <a:rPr lang="it-IT" altLang="en-US" sz="2800" dirty="0">
                <a:sym typeface="Symbol" panose="05050102010706020507" pitchFamily="18" charset="2"/>
              </a:rPr>
              <a:t>(A)b – [1 – </a:t>
            </a:r>
            <a:r>
              <a:rPr lang="it-IT" altLang="en-US" sz="2800" dirty="0" err="1">
                <a:sym typeface="Symbol" panose="05050102010706020507" pitchFamily="18" charset="2"/>
              </a:rPr>
              <a:t>pr</a:t>
            </a:r>
            <a:r>
              <a:rPr lang="it-IT" altLang="en-US" sz="2800" dirty="0">
                <a:sym typeface="Symbol" panose="05050102010706020507" pitchFamily="18" charset="2"/>
              </a:rPr>
              <a:t>(A)](d – R) – p</a:t>
            </a:r>
          </a:p>
          <a:p>
            <a:pPr eaLnBrk="1" hangingPunct="1">
              <a:lnSpc>
                <a:spcPct val="80000"/>
              </a:lnSpc>
              <a:buFontTx/>
              <a:buNone/>
            </a:pPr>
            <a:r>
              <a:rPr lang="it-IT" altLang="en-US" sz="2800" u="sng" dirty="0">
                <a:sym typeface="Symbol" panose="05050102010706020507" pitchFamily="18" charset="2"/>
              </a:rPr>
              <a:t>Payoff fornitore</a:t>
            </a:r>
            <a:r>
              <a:rPr lang="it-IT" altLang="en-US" sz="2800" dirty="0">
                <a:sym typeface="Symbol" panose="05050102010706020507" pitchFamily="18" charset="2"/>
              </a:rPr>
              <a:t>:</a:t>
            </a:r>
          </a:p>
          <a:p>
            <a:pPr algn="ctr" eaLnBrk="1" hangingPunct="1">
              <a:lnSpc>
                <a:spcPct val="80000"/>
              </a:lnSpc>
              <a:buFontTx/>
              <a:buNone/>
            </a:pPr>
            <a:r>
              <a:rPr lang="it-IT" altLang="en-US" sz="2800" dirty="0" err="1">
                <a:sym typeface="Symbol" panose="05050102010706020507" pitchFamily="18" charset="2"/>
              </a:rPr>
              <a:t>U</a:t>
            </a:r>
            <a:r>
              <a:rPr lang="it-IT" altLang="en-US" sz="2800" baseline="-25000" dirty="0" err="1">
                <a:sym typeface="Symbol" panose="05050102010706020507" pitchFamily="18" charset="2"/>
              </a:rPr>
              <a:t>f</a:t>
            </a:r>
            <a:r>
              <a:rPr lang="it-IT" altLang="en-US" sz="2800" dirty="0">
                <a:sym typeface="Symbol" panose="05050102010706020507" pitchFamily="18" charset="2"/>
              </a:rPr>
              <a:t> = </a:t>
            </a:r>
            <a:r>
              <a:rPr lang="it-IT" altLang="en-US" sz="2800" dirty="0">
                <a:cs typeface="Arial" panose="020B0604020202020204" pitchFamily="34" charset="0"/>
                <a:sym typeface="Symbol" panose="05050102010706020507" pitchFamily="18" charset="2"/>
              </a:rPr>
              <a:t>–</a:t>
            </a:r>
            <a:r>
              <a:rPr lang="it-IT" altLang="en-US" sz="2800" dirty="0">
                <a:sym typeface="Symbol" panose="05050102010706020507" pitchFamily="18" charset="2"/>
              </a:rPr>
              <a:t> </a:t>
            </a:r>
            <a:r>
              <a:rPr lang="it-IT" altLang="en-US" sz="2800" dirty="0" err="1">
                <a:sym typeface="Symbol" panose="05050102010706020507" pitchFamily="18" charset="2"/>
              </a:rPr>
              <a:t>pr</a:t>
            </a:r>
            <a:r>
              <a:rPr lang="it-IT" altLang="en-US" sz="2800" dirty="0">
                <a:sym typeface="Symbol" panose="05050102010706020507" pitchFamily="18" charset="2"/>
              </a:rPr>
              <a:t>(A)c – [1 – </a:t>
            </a:r>
            <a:r>
              <a:rPr lang="it-IT" altLang="en-US" sz="2800" dirty="0" err="1">
                <a:sym typeface="Symbol" panose="05050102010706020507" pitchFamily="18" charset="2"/>
              </a:rPr>
              <a:t>pr</a:t>
            </a:r>
            <a:r>
              <a:rPr lang="it-IT" altLang="en-US" sz="2800" dirty="0">
                <a:sym typeface="Symbol" panose="05050102010706020507" pitchFamily="18" charset="2"/>
              </a:rPr>
              <a:t>(A)]R + p</a:t>
            </a:r>
          </a:p>
          <a:p>
            <a:pPr eaLnBrk="1" hangingPunct="1">
              <a:lnSpc>
                <a:spcPct val="80000"/>
              </a:lnSpc>
              <a:buFontTx/>
              <a:buNone/>
            </a:pPr>
            <a:r>
              <a:rPr lang="it-IT" altLang="en-US" sz="2800" u="sng" dirty="0">
                <a:sym typeface="Symbol" panose="05050102010706020507" pitchFamily="18" charset="2"/>
              </a:rPr>
              <a:t>Surplus totale del contratto</a:t>
            </a:r>
            <a:r>
              <a:rPr lang="it-IT" altLang="en-US" sz="2800" dirty="0">
                <a:sym typeface="Symbol" panose="05050102010706020507" pitchFamily="18" charset="2"/>
              </a:rPr>
              <a:t>:</a:t>
            </a:r>
          </a:p>
          <a:p>
            <a:pPr algn="ctr" eaLnBrk="1" hangingPunct="1">
              <a:lnSpc>
                <a:spcPct val="80000"/>
              </a:lnSpc>
              <a:buFontTx/>
              <a:buNone/>
            </a:pPr>
            <a:r>
              <a:rPr lang="it-IT" altLang="en-US" sz="2800" b="1" dirty="0">
                <a:sym typeface="Symbol" panose="05050102010706020507" pitchFamily="18" charset="2"/>
              </a:rPr>
              <a:t>S = </a:t>
            </a:r>
            <a:r>
              <a:rPr lang="it-IT" altLang="en-US" sz="2800" b="1" dirty="0" err="1">
                <a:sym typeface="Symbol" panose="05050102010706020507" pitchFamily="18" charset="2"/>
              </a:rPr>
              <a:t>U</a:t>
            </a:r>
            <a:r>
              <a:rPr lang="it-IT" altLang="en-US" sz="2800" b="1" baseline="-25000" dirty="0" err="1">
                <a:sym typeface="Symbol" panose="05050102010706020507" pitchFamily="18" charset="2"/>
              </a:rPr>
              <a:t>a</a:t>
            </a:r>
            <a:r>
              <a:rPr lang="it-IT" altLang="en-US" sz="2800" b="1" dirty="0">
                <a:sym typeface="Symbol" panose="05050102010706020507" pitchFamily="18" charset="2"/>
              </a:rPr>
              <a:t> + </a:t>
            </a:r>
            <a:r>
              <a:rPr lang="it-IT" altLang="en-US" sz="2800" b="1" dirty="0" err="1">
                <a:sym typeface="Symbol" panose="05050102010706020507" pitchFamily="18" charset="2"/>
              </a:rPr>
              <a:t>U</a:t>
            </a:r>
            <a:r>
              <a:rPr lang="it-IT" altLang="en-US" sz="2800" b="1" baseline="-25000" dirty="0" err="1">
                <a:sym typeface="Symbol" panose="05050102010706020507" pitchFamily="18" charset="2"/>
              </a:rPr>
              <a:t>f</a:t>
            </a:r>
            <a:r>
              <a:rPr lang="it-IT" altLang="en-US" sz="2800" b="1" dirty="0">
                <a:sym typeface="Symbol" panose="05050102010706020507" pitchFamily="18" charset="2"/>
              </a:rPr>
              <a:t> = </a:t>
            </a:r>
            <a:r>
              <a:rPr lang="it-IT" altLang="en-US" sz="2800" b="1" dirty="0">
                <a:cs typeface="Arial" panose="020B0604020202020204" pitchFamily="34" charset="0"/>
                <a:sym typeface="Symbol" panose="05050102010706020507" pitchFamily="18" charset="2"/>
              </a:rPr>
              <a:t>–</a:t>
            </a:r>
            <a:r>
              <a:rPr lang="it-IT" altLang="en-US" sz="2800" b="1" dirty="0">
                <a:sym typeface="Symbol" panose="05050102010706020507" pitchFamily="18" charset="2"/>
              </a:rPr>
              <a:t> d + </a:t>
            </a:r>
            <a:r>
              <a:rPr lang="it-IT" altLang="en-US" sz="2800" b="1" dirty="0" err="1">
                <a:sym typeface="Symbol" panose="05050102010706020507" pitchFamily="18" charset="2"/>
              </a:rPr>
              <a:t>pr</a:t>
            </a:r>
            <a:r>
              <a:rPr lang="it-IT" altLang="en-US" sz="2800" b="1" dirty="0">
                <a:sym typeface="Symbol" panose="05050102010706020507" pitchFamily="18" charset="2"/>
              </a:rPr>
              <a:t>(A)(b + d </a:t>
            </a:r>
            <a:r>
              <a:rPr lang="it-IT" altLang="en-US" sz="2800" b="1" dirty="0">
                <a:cs typeface="Arial" panose="020B0604020202020204" pitchFamily="34" charset="0"/>
                <a:sym typeface="Symbol" panose="05050102010706020507" pitchFamily="18" charset="2"/>
              </a:rPr>
              <a:t>–</a:t>
            </a:r>
            <a:r>
              <a:rPr lang="it-IT" altLang="en-US" sz="2800" b="1" dirty="0">
                <a:sym typeface="Symbol" panose="05050102010706020507" pitchFamily="18" charset="2"/>
              </a:rPr>
              <a:t> c)</a:t>
            </a:r>
          </a:p>
          <a:p>
            <a:pPr eaLnBrk="1" hangingPunct="1">
              <a:lnSpc>
                <a:spcPct val="80000"/>
              </a:lnSpc>
              <a:buNone/>
            </a:pPr>
            <a:r>
              <a:rPr lang="it-IT" altLang="en-US" sz="2800" dirty="0">
                <a:sym typeface="Symbol" panose="05050102010706020507" pitchFamily="18" charset="2"/>
              </a:rPr>
              <a:t>[</a:t>
            </a:r>
            <a:r>
              <a:rPr lang="it-IT" altLang="en-US" sz="2400" dirty="0">
                <a:sym typeface="Symbol" panose="05050102010706020507" pitchFamily="18" charset="2"/>
              </a:rPr>
              <a:t>Se </a:t>
            </a:r>
            <a:r>
              <a:rPr lang="it-IT" altLang="en-US" sz="2400" dirty="0" err="1">
                <a:sym typeface="Symbol" panose="05050102010706020507" pitchFamily="18" charset="2"/>
              </a:rPr>
              <a:t>pr</a:t>
            </a:r>
            <a:r>
              <a:rPr lang="it-IT" altLang="en-US" sz="2400" dirty="0">
                <a:sym typeface="Symbol" panose="05050102010706020507" pitchFamily="18" charset="2"/>
              </a:rPr>
              <a:t>(A) = 1, S = b – c  vedi esempio iniziale</a:t>
            </a:r>
            <a:r>
              <a:rPr lang="it-IT" altLang="en-US" sz="2800" dirty="0">
                <a:sym typeface="Symbol" panose="05050102010706020507" pitchFamily="18" charset="2"/>
              </a:rPr>
              <a:t>]</a:t>
            </a:r>
          </a:p>
          <a:p>
            <a:pPr eaLnBrk="1" hangingPunct="1">
              <a:lnSpc>
                <a:spcPct val="80000"/>
              </a:lnSpc>
              <a:buFontTx/>
              <a:buNone/>
            </a:pPr>
            <a:endParaRPr lang="it-IT" altLang="en-US" sz="1400" dirty="0">
              <a:sym typeface="Symbol" panose="05050102010706020507" pitchFamily="18" charset="2"/>
            </a:endParaRPr>
          </a:p>
          <a:p>
            <a:pPr eaLnBrk="1" hangingPunct="1">
              <a:lnSpc>
                <a:spcPct val="80000"/>
              </a:lnSpc>
              <a:buFontTx/>
              <a:buNone/>
            </a:pPr>
            <a:r>
              <a:rPr lang="it-IT" altLang="en-US" sz="2800" dirty="0">
                <a:sym typeface="Symbol" panose="05050102010706020507" pitchFamily="18" charset="2"/>
              </a:rPr>
              <a:t>Se c &gt; b + d, </a:t>
            </a:r>
            <a:r>
              <a:rPr lang="it-IT" altLang="en-US" sz="2800" b="1" dirty="0">
                <a:sym typeface="Symbol" panose="05050102010706020507" pitchFamily="18" charset="2"/>
              </a:rPr>
              <a:t>S &lt; 0 sempre </a:t>
            </a:r>
            <a:r>
              <a:rPr lang="it-IT" altLang="en-US" sz="2800" dirty="0">
                <a:sym typeface="Symbol" panose="05050102010706020507" pitchFamily="18" charset="2"/>
              </a:rPr>
              <a:t> inadempimento efficiente</a:t>
            </a:r>
          </a:p>
          <a:p>
            <a:pPr eaLnBrk="1" hangingPunct="1">
              <a:lnSpc>
                <a:spcPct val="80000"/>
              </a:lnSpc>
              <a:buFontTx/>
              <a:buNone/>
            </a:pPr>
            <a:r>
              <a:rPr lang="it-IT" altLang="en-US" sz="2800" dirty="0">
                <a:sym typeface="Symbol" panose="05050102010706020507" pitchFamily="18" charset="2"/>
              </a:rPr>
              <a:t>Quindi: </a:t>
            </a:r>
            <a:r>
              <a:rPr lang="it-IT" altLang="en-US" sz="2800" u="sng" dirty="0">
                <a:sym typeface="Symbol" panose="05050102010706020507" pitchFamily="18" charset="2"/>
              </a:rPr>
              <a:t>condizione necessaria</a:t>
            </a:r>
            <a:r>
              <a:rPr lang="it-IT" altLang="en-US" sz="2800" dirty="0">
                <a:sym typeface="Symbol" panose="05050102010706020507" pitchFamily="18" charset="2"/>
              </a:rPr>
              <a:t> per l’adempimento </a:t>
            </a:r>
          </a:p>
          <a:p>
            <a:pPr eaLnBrk="1" hangingPunct="1">
              <a:lnSpc>
                <a:spcPct val="80000"/>
              </a:lnSpc>
              <a:buFontTx/>
              <a:buNone/>
            </a:pPr>
            <a:r>
              <a:rPr lang="it-IT" altLang="en-US" sz="2800" dirty="0">
                <a:sym typeface="Symbol" panose="05050102010706020507" pitchFamily="18" charset="2"/>
              </a:rPr>
              <a:t>efficiente è che sia  </a:t>
            </a:r>
            <a:r>
              <a:rPr lang="it-IT" altLang="en-US" sz="2800" b="1" dirty="0">
                <a:sym typeface="Symbol" panose="05050102010706020507" pitchFamily="18" charset="2"/>
              </a:rPr>
              <a:t>c &lt; b + 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0">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0">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0">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0">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0">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0">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0">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0">
                                            <p:txEl>
                                              <p:pRg st="10" end="1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0">
                                            <p:txEl>
                                              <p:pRg st="11" end="1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290">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44624"/>
            <a:ext cx="8229600" cy="692150"/>
          </a:xfrm>
        </p:spPr>
        <p:txBody>
          <a:bodyPr/>
          <a:lstStyle/>
          <a:p>
            <a:pPr eaLnBrk="1" hangingPunct="1"/>
            <a:r>
              <a:rPr lang="it-IT" altLang="en-US" sz="3600" dirty="0"/>
              <a:t>Risarcimento efficiente</a:t>
            </a:r>
          </a:p>
        </p:txBody>
      </p:sp>
      <p:sp>
        <p:nvSpPr>
          <p:cNvPr id="13315" name="Rectangle 3"/>
          <p:cNvSpPr>
            <a:spLocks noGrp="1" noChangeArrowheads="1"/>
          </p:cNvSpPr>
          <p:nvPr>
            <p:ph type="body" idx="1"/>
          </p:nvPr>
        </p:nvSpPr>
        <p:spPr>
          <a:xfrm>
            <a:off x="0" y="678418"/>
            <a:ext cx="9144000" cy="5918934"/>
          </a:xfrm>
        </p:spPr>
        <p:txBody>
          <a:bodyPr/>
          <a:lstStyle/>
          <a:p>
            <a:pPr eaLnBrk="1" hangingPunct="1">
              <a:lnSpc>
                <a:spcPct val="90000"/>
              </a:lnSpc>
            </a:pPr>
            <a:r>
              <a:rPr lang="it-IT" altLang="en-US" sz="2800" dirty="0"/>
              <a:t>Chiamiamo </a:t>
            </a:r>
            <a:r>
              <a:rPr lang="it-IT" altLang="en-US" sz="2800" u="sng" dirty="0"/>
              <a:t>danni da aspettativa perfetti</a:t>
            </a:r>
            <a:r>
              <a:rPr lang="it-IT" altLang="en-US" sz="2800" dirty="0"/>
              <a:t> quelli che portano il promissario allo stesso benessere che avrebbe avuto in caso di adempimento.</a:t>
            </a:r>
          </a:p>
          <a:p>
            <a:pPr eaLnBrk="1" hangingPunct="1">
              <a:lnSpc>
                <a:spcPct val="90000"/>
              </a:lnSpc>
            </a:pPr>
            <a:r>
              <a:rPr lang="it-IT" altLang="en-US" sz="2800" dirty="0"/>
              <a:t>Si dimostra facilmente che il risarcimento efficiente è pari proprio ai </a:t>
            </a:r>
            <a:r>
              <a:rPr lang="it-IT" altLang="en-US" sz="2800" dirty="0" err="1"/>
              <a:t>dda</a:t>
            </a:r>
            <a:r>
              <a:rPr lang="it-IT" altLang="en-US" sz="2800" dirty="0"/>
              <a:t> perfetti: </a:t>
            </a:r>
          </a:p>
          <a:p>
            <a:pPr algn="ctr" eaLnBrk="1" hangingPunct="1">
              <a:lnSpc>
                <a:spcPct val="90000"/>
              </a:lnSpc>
              <a:buFontTx/>
              <a:buNone/>
            </a:pPr>
            <a:r>
              <a:rPr lang="it-IT" altLang="en-US" sz="2800" b="1" dirty="0"/>
              <a:t>R* = b + d</a:t>
            </a:r>
          </a:p>
          <a:p>
            <a:pPr eaLnBrk="1" hangingPunct="1">
              <a:lnSpc>
                <a:spcPct val="90000"/>
              </a:lnSpc>
            </a:pPr>
            <a:r>
              <a:rPr lang="it-IT" altLang="en-US" sz="2800" dirty="0"/>
              <a:t>Infatti se R* = b + d &gt; c, il fornitore preferisce adempiere piuttosto che risarcire, e viceversa.</a:t>
            </a:r>
          </a:p>
          <a:p>
            <a:pPr eaLnBrk="1" hangingPunct="1">
              <a:lnSpc>
                <a:spcPct val="90000"/>
              </a:lnSpc>
            </a:pPr>
            <a:r>
              <a:rPr lang="it-IT" altLang="en-US" sz="2800" dirty="0"/>
              <a:t>La regola di adempimento efficiente diviene così: </a:t>
            </a:r>
          </a:p>
          <a:p>
            <a:pPr algn="ctr" eaLnBrk="1" hangingPunct="1">
              <a:lnSpc>
                <a:spcPct val="90000"/>
              </a:lnSpc>
              <a:buFontTx/>
              <a:buNone/>
            </a:pPr>
            <a:r>
              <a:rPr lang="it-IT" altLang="en-US" sz="2800" b="1" dirty="0"/>
              <a:t>adempiere se c &lt; R*</a:t>
            </a:r>
          </a:p>
          <a:p>
            <a:pPr eaLnBrk="1" hangingPunct="1">
              <a:lnSpc>
                <a:spcPct val="90000"/>
              </a:lnSpc>
            </a:pPr>
            <a:r>
              <a:rPr lang="it-IT" altLang="en-US" sz="2800" dirty="0"/>
              <a:t>Il fornitore adempie solo quando è efficiente farlo perché risarcire il danno gli costerebbe più che adempiere. L’acquirente è invece </a:t>
            </a:r>
            <a:r>
              <a:rPr lang="it-IT" altLang="en-US" sz="2800" i="1" dirty="0"/>
              <a:t>indifferente</a:t>
            </a:r>
            <a:r>
              <a:rPr lang="it-IT" altLang="en-US" sz="2800" dirty="0"/>
              <a:t> tra ottenere R* oppure b + 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15">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315">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3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2048"/>
            <a:ext cx="8229600" cy="1143000"/>
          </a:xfrm>
        </p:spPr>
        <p:txBody>
          <a:bodyPr/>
          <a:lstStyle/>
          <a:p>
            <a:r>
              <a:rPr lang="it-IT" sz="3600" dirty="0"/>
              <a:t>Il risarcimento come «assicurazione»</a:t>
            </a:r>
          </a:p>
        </p:txBody>
      </p:sp>
      <p:sp>
        <p:nvSpPr>
          <p:cNvPr id="3" name="Segnaposto contenuto 2"/>
          <p:cNvSpPr>
            <a:spLocks noGrp="1"/>
          </p:cNvSpPr>
          <p:nvPr>
            <p:ph idx="1"/>
          </p:nvPr>
        </p:nvSpPr>
        <p:spPr>
          <a:xfrm>
            <a:off x="143508" y="1052736"/>
            <a:ext cx="8856984" cy="5112567"/>
          </a:xfrm>
        </p:spPr>
        <p:txBody>
          <a:bodyPr/>
          <a:lstStyle/>
          <a:p>
            <a:pPr eaLnBrk="1" hangingPunct="1">
              <a:lnSpc>
                <a:spcPct val="90000"/>
              </a:lnSpc>
            </a:pPr>
            <a:r>
              <a:rPr lang="it-IT" altLang="en-US" sz="2400" dirty="0"/>
              <a:t>Perché l’acquirente è indifferente tra adempimento e risarcimento in caso di risarcimento efficiente?</a:t>
            </a:r>
          </a:p>
          <a:p>
            <a:pPr eaLnBrk="1" hangingPunct="1">
              <a:lnSpc>
                <a:spcPct val="90000"/>
              </a:lnSpc>
            </a:pPr>
            <a:r>
              <a:rPr lang="it-IT" altLang="en-US" sz="2400" dirty="0"/>
              <a:t>Perché quando il </a:t>
            </a:r>
            <a:r>
              <a:rPr lang="it-IT" altLang="en-US" sz="2400" dirty="0" err="1"/>
              <a:t>DdC</a:t>
            </a:r>
            <a:r>
              <a:rPr lang="it-IT" altLang="en-US" sz="2400" dirty="0"/>
              <a:t> prevede il risarcimento efficiente R*, si realizza una completa «assicurazione» dell’acquirente: tutto il rischio di un </a:t>
            </a:r>
            <a:r>
              <a:rPr lang="it-IT" altLang="en-US" sz="2400" dirty="0">
                <a:sym typeface="Symbol" panose="05050102010706020507" pitchFamily="18" charset="2"/>
              </a:rPr>
              <a:t>c grava sul fornitore.</a:t>
            </a:r>
          </a:p>
          <a:p>
            <a:pPr eaLnBrk="1" hangingPunct="1">
              <a:lnSpc>
                <a:spcPct val="90000"/>
              </a:lnSpc>
            </a:pPr>
            <a:r>
              <a:rPr lang="it-IT" altLang="en-US" sz="2400" dirty="0">
                <a:sym typeface="Symbol" panose="05050102010706020507" pitchFamily="18" charset="2"/>
              </a:rPr>
              <a:t>Il risarcimento efficiente realizza in pratica la completa internalizzazione dei costi dell’inadempimento a carico della parte inadempiente: </a:t>
            </a:r>
          </a:p>
          <a:p>
            <a:pPr lvl="1" eaLnBrk="1" hangingPunct="1">
              <a:lnSpc>
                <a:spcPct val="90000"/>
              </a:lnSpc>
            </a:pPr>
            <a:r>
              <a:rPr lang="it-IT" altLang="en-US" sz="2400" dirty="0">
                <a:sym typeface="Symbol" panose="05050102010706020507" pitchFamily="18" charset="2"/>
              </a:rPr>
              <a:t>Il calcolo </a:t>
            </a:r>
            <a:r>
              <a:rPr lang="it-IT" altLang="en-US" sz="2400" i="1" dirty="0">
                <a:sym typeface="Symbol" panose="05050102010706020507" pitchFamily="18" charset="2"/>
              </a:rPr>
              <a:t>privato</a:t>
            </a:r>
            <a:r>
              <a:rPr lang="it-IT" altLang="en-US" sz="2400" dirty="0">
                <a:sym typeface="Symbol" panose="05050102010706020507" pitchFamily="18" charset="2"/>
              </a:rPr>
              <a:t> del fornitore (confronto tra costo della prestazione e sanzione per inadempimento) viene a coincidere con il calcolo </a:t>
            </a:r>
            <a:r>
              <a:rPr lang="it-IT" altLang="en-US" sz="2400" i="1" dirty="0">
                <a:sym typeface="Symbol" panose="05050102010706020507" pitchFamily="18" charset="2"/>
              </a:rPr>
              <a:t>sociale</a:t>
            </a:r>
            <a:r>
              <a:rPr lang="it-IT" altLang="en-US" sz="2400" dirty="0">
                <a:sym typeface="Symbol" panose="05050102010706020507" pitchFamily="18" charset="2"/>
              </a:rPr>
              <a:t> (confronto tra costo della prestazione e beneficio complessivo della stessa).</a:t>
            </a:r>
          </a:p>
          <a:p>
            <a:pPr lvl="1" eaLnBrk="1" hangingPunct="1">
              <a:lnSpc>
                <a:spcPct val="90000"/>
              </a:lnSpc>
            </a:pPr>
            <a:r>
              <a:rPr lang="it-IT" altLang="en-US" sz="2400" dirty="0">
                <a:sym typeface="Symbol" panose="05050102010706020507" pitchFamily="18" charset="2"/>
              </a:rPr>
              <a:t>Quindi la scelta tra adempimento e risarcimento è nelle mani di chi ha le informazioni (= conosce c).</a:t>
            </a:r>
          </a:p>
          <a:p>
            <a:pPr marL="0" indent="0">
              <a:buNone/>
            </a:pPr>
            <a:endParaRPr lang="it-IT" dirty="0"/>
          </a:p>
        </p:txBody>
      </p:sp>
    </p:spTree>
    <p:extLst>
      <p:ext uri="{BB962C8B-B14F-4D97-AF65-F5344CB8AC3E}">
        <p14:creationId xmlns:p14="http://schemas.microsoft.com/office/powerpoint/2010/main" val="3721140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0"/>
            <a:ext cx="8229600" cy="838200"/>
          </a:xfrm>
        </p:spPr>
        <p:txBody>
          <a:bodyPr/>
          <a:lstStyle/>
          <a:p>
            <a:pPr eaLnBrk="1" hangingPunct="1"/>
            <a:r>
              <a:rPr lang="it-IT" altLang="en-US" sz="3600" dirty="0"/>
              <a:t>Due chiarimenti</a:t>
            </a:r>
          </a:p>
        </p:txBody>
      </p:sp>
      <p:sp>
        <p:nvSpPr>
          <p:cNvPr id="14339" name="Rectangle 3"/>
          <p:cNvSpPr>
            <a:spLocks noGrp="1" noChangeArrowheads="1"/>
          </p:cNvSpPr>
          <p:nvPr>
            <p:ph type="body" idx="1"/>
          </p:nvPr>
        </p:nvSpPr>
        <p:spPr>
          <a:xfrm>
            <a:off x="228600" y="762000"/>
            <a:ext cx="8686800" cy="5943600"/>
          </a:xfrm>
        </p:spPr>
        <p:txBody>
          <a:bodyPr/>
          <a:lstStyle/>
          <a:p>
            <a:pPr eaLnBrk="1" hangingPunct="1">
              <a:lnSpc>
                <a:spcPct val="90000"/>
              </a:lnSpc>
              <a:buFontTx/>
              <a:buNone/>
            </a:pPr>
            <a:r>
              <a:rPr lang="it-IT" altLang="en-US" sz="2400" dirty="0"/>
              <a:t>1. Qual è il ruolo del prezzo p?</a:t>
            </a:r>
          </a:p>
          <a:p>
            <a:pPr eaLnBrk="1" hangingPunct="1">
              <a:lnSpc>
                <a:spcPct val="90000"/>
              </a:lnSpc>
            </a:pPr>
            <a:r>
              <a:rPr lang="it-IT" altLang="en-US" sz="2400" dirty="0"/>
              <a:t>Nessuno, perché p si elide in tutti i calcoli (è una mera redistribuzione di ricchezza tra compratore e venditore)</a:t>
            </a:r>
          </a:p>
          <a:p>
            <a:pPr eaLnBrk="1" hangingPunct="1">
              <a:lnSpc>
                <a:spcPct val="90000"/>
              </a:lnSpc>
            </a:pPr>
            <a:r>
              <a:rPr lang="it-IT" altLang="en-US" sz="2400" dirty="0"/>
              <a:t>Inoltre, dato che per </a:t>
            </a:r>
            <a:r>
              <a:rPr lang="it-IT" altLang="en-US" sz="2400" dirty="0" err="1"/>
              <a:t>hp</a:t>
            </a:r>
            <a:r>
              <a:rPr lang="it-IT" altLang="en-US" sz="2400" dirty="0"/>
              <a:t> b &gt; p, qualsiasi risarcimento pari almeno a b più che compensa il compratore per aver pagato anticipatamente un bene mai ricevuto (e penalizza il venditore più dell’“ingiusto” ricavo).</a:t>
            </a:r>
          </a:p>
          <a:p>
            <a:pPr eaLnBrk="1" hangingPunct="1">
              <a:lnSpc>
                <a:spcPct val="90000"/>
              </a:lnSpc>
              <a:buFontTx/>
              <a:buNone/>
            </a:pPr>
            <a:r>
              <a:rPr lang="it-IT" altLang="en-US" sz="2400" dirty="0"/>
              <a:t>2. Nel caso «</a:t>
            </a:r>
            <a:r>
              <a:rPr lang="it-IT" altLang="en-US" sz="2400" dirty="0" err="1"/>
              <a:t>probabilizzato</a:t>
            </a:r>
            <a:r>
              <a:rPr lang="it-IT" altLang="en-US" sz="2400" dirty="0"/>
              <a:t>», qual è la condizione </a:t>
            </a:r>
            <a:r>
              <a:rPr lang="it-IT" altLang="en-US" sz="2400" i="1" dirty="0"/>
              <a:t>sufficiente</a:t>
            </a:r>
            <a:r>
              <a:rPr lang="it-IT" altLang="en-US" sz="2400" dirty="0"/>
              <a:t> affinché sia S &gt; 0 in caso di adempimento?</a:t>
            </a:r>
          </a:p>
          <a:p>
            <a:pPr eaLnBrk="1" hangingPunct="1">
              <a:lnSpc>
                <a:spcPct val="90000"/>
              </a:lnSpc>
            </a:pPr>
            <a:r>
              <a:rPr lang="it-IT" altLang="en-US" sz="2400" dirty="0"/>
              <a:t>Sviluppiamo S = </a:t>
            </a:r>
            <a:r>
              <a:rPr lang="it-IT" altLang="en-US" sz="2400" dirty="0">
                <a:cs typeface="Arial" panose="020B0604020202020204" pitchFamily="34" charset="0"/>
              </a:rPr>
              <a:t>–</a:t>
            </a:r>
            <a:r>
              <a:rPr lang="it-IT" altLang="en-US" sz="2400" dirty="0"/>
              <a:t> d + </a:t>
            </a:r>
            <a:r>
              <a:rPr lang="it-IT" altLang="en-US" sz="2400" dirty="0" err="1"/>
              <a:t>pr</a:t>
            </a:r>
            <a:r>
              <a:rPr lang="it-IT" altLang="en-US" sz="2400" dirty="0"/>
              <a:t>(A) (b + d – c)</a:t>
            </a:r>
          </a:p>
          <a:p>
            <a:pPr eaLnBrk="1" hangingPunct="1">
              <a:lnSpc>
                <a:spcPct val="90000"/>
              </a:lnSpc>
              <a:buFontTx/>
              <a:buNone/>
            </a:pPr>
            <a:r>
              <a:rPr lang="it-IT" altLang="en-US" sz="2400" dirty="0"/>
              <a:t>			      = </a:t>
            </a:r>
            <a:r>
              <a:rPr lang="it-IT" altLang="en-US" sz="2400" dirty="0" err="1"/>
              <a:t>pr</a:t>
            </a:r>
            <a:r>
              <a:rPr lang="it-IT" altLang="en-US" sz="2400" dirty="0"/>
              <a:t>(A)d – d + </a:t>
            </a:r>
            <a:r>
              <a:rPr lang="it-IT" altLang="en-US" sz="2400" dirty="0" err="1"/>
              <a:t>pr</a:t>
            </a:r>
            <a:r>
              <a:rPr lang="it-IT" altLang="en-US" sz="2400" dirty="0"/>
              <a:t>(A) (b – c) </a:t>
            </a:r>
          </a:p>
          <a:p>
            <a:pPr eaLnBrk="1" hangingPunct="1">
              <a:lnSpc>
                <a:spcPct val="90000"/>
              </a:lnSpc>
              <a:buFontTx/>
              <a:buNone/>
            </a:pPr>
            <a:r>
              <a:rPr lang="it-IT" altLang="en-US" sz="2400" dirty="0"/>
              <a:t>			      = [1 </a:t>
            </a:r>
            <a:r>
              <a:rPr lang="it-IT" altLang="en-US" sz="2400" dirty="0">
                <a:cs typeface="Arial" panose="020B0604020202020204" pitchFamily="34" charset="0"/>
              </a:rPr>
              <a:t>–</a:t>
            </a:r>
            <a:r>
              <a:rPr lang="it-IT" altLang="en-US" sz="2400" dirty="0"/>
              <a:t> </a:t>
            </a:r>
            <a:r>
              <a:rPr lang="it-IT" altLang="en-US" sz="2400" dirty="0" err="1"/>
              <a:t>pr</a:t>
            </a:r>
            <a:r>
              <a:rPr lang="it-IT" altLang="en-US" sz="2400" dirty="0"/>
              <a:t>(A)] (</a:t>
            </a:r>
            <a:r>
              <a:rPr lang="it-IT" altLang="en-US" sz="2400" dirty="0">
                <a:cs typeface="Arial" panose="020B0604020202020204" pitchFamily="34" charset="0"/>
              </a:rPr>
              <a:t>–</a:t>
            </a:r>
            <a:r>
              <a:rPr lang="it-IT" altLang="en-US" sz="2400" dirty="0"/>
              <a:t> d) + </a:t>
            </a:r>
            <a:r>
              <a:rPr lang="it-IT" altLang="en-US" sz="2400" dirty="0" err="1"/>
              <a:t>pr</a:t>
            </a:r>
            <a:r>
              <a:rPr lang="it-IT" altLang="en-US" sz="2400" dirty="0"/>
              <a:t>(A) (b – c) &gt; 0</a:t>
            </a:r>
          </a:p>
          <a:p>
            <a:pPr eaLnBrk="1" hangingPunct="1">
              <a:lnSpc>
                <a:spcPct val="90000"/>
              </a:lnSpc>
            </a:pPr>
            <a:r>
              <a:rPr lang="it-IT" altLang="en-US" sz="2400" dirty="0"/>
              <a:t>Ma questa è una condizione nota: adempiere è efficiente </a:t>
            </a:r>
            <a:r>
              <a:rPr lang="it-IT" altLang="en-US" sz="2400" i="1" dirty="0"/>
              <a:t>se</a:t>
            </a:r>
            <a:r>
              <a:rPr lang="it-IT" altLang="en-US" sz="2400" dirty="0"/>
              <a:t> (= è sufficiente che) il contratto è vantaggioso:</a:t>
            </a:r>
          </a:p>
          <a:p>
            <a:pPr algn="ctr" eaLnBrk="1" hangingPunct="1">
              <a:lnSpc>
                <a:spcPct val="90000"/>
              </a:lnSpc>
              <a:buFontTx/>
              <a:buNone/>
            </a:pPr>
            <a:r>
              <a:rPr lang="it-IT" altLang="en-US" sz="2400" b="1" dirty="0" err="1"/>
              <a:t>pr</a:t>
            </a:r>
            <a:r>
              <a:rPr lang="it-IT" altLang="en-US" sz="2400" b="1" dirty="0"/>
              <a:t>(A) (b – c) &gt; [1 – </a:t>
            </a:r>
            <a:r>
              <a:rPr lang="it-IT" altLang="en-US" sz="2400" b="1" dirty="0" err="1"/>
              <a:t>pr</a:t>
            </a:r>
            <a:r>
              <a:rPr lang="it-IT" altLang="en-US" sz="2400" b="1" dirty="0"/>
              <a:t>(A)] d</a:t>
            </a:r>
          </a:p>
          <a:p>
            <a:pPr algn="ctr" eaLnBrk="1" hangingPunct="1">
              <a:lnSpc>
                <a:spcPct val="90000"/>
              </a:lnSpc>
              <a:buFontTx/>
              <a:buNone/>
            </a:pPr>
            <a:r>
              <a:rPr lang="it-IT" altLang="en-US" sz="2400" dirty="0"/>
              <a:t>beneficio netto atteso </a:t>
            </a:r>
            <a:r>
              <a:rPr lang="it-IT" altLang="en-US" sz="2400" dirty="0" err="1"/>
              <a:t>ademp</a:t>
            </a:r>
            <a:r>
              <a:rPr lang="it-IT" altLang="en-US" sz="2400" dirty="0"/>
              <a:t>. &gt; costo atteso </a:t>
            </a:r>
            <a:r>
              <a:rPr lang="it-IT" altLang="en-US" sz="2400" dirty="0" err="1"/>
              <a:t>inademp</a:t>
            </a:r>
            <a:r>
              <a:rPr lang="it-IT" altLang="en-US" sz="24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39">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339">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339">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39">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339">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33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188913"/>
            <a:ext cx="9144000" cy="576262"/>
          </a:xfrm>
        </p:spPr>
        <p:txBody>
          <a:bodyPr/>
          <a:lstStyle/>
          <a:p>
            <a:pPr eaLnBrk="1" hangingPunct="1"/>
            <a:r>
              <a:rPr lang="it-IT" altLang="en-US" sz="3600"/>
              <a:t>Altre forme di esecuzione efficiente</a:t>
            </a:r>
          </a:p>
        </p:txBody>
      </p:sp>
      <p:sp>
        <p:nvSpPr>
          <p:cNvPr id="15363" name="Rectangle 3"/>
          <p:cNvSpPr>
            <a:spLocks noGrp="1" noChangeArrowheads="1"/>
          </p:cNvSpPr>
          <p:nvPr>
            <p:ph type="body" idx="1"/>
          </p:nvPr>
        </p:nvSpPr>
        <p:spPr>
          <a:xfrm>
            <a:off x="0" y="908050"/>
            <a:ext cx="9144000" cy="5616575"/>
          </a:xfrm>
        </p:spPr>
        <p:txBody>
          <a:bodyPr/>
          <a:lstStyle/>
          <a:p>
            <a:pPr eaLnBrk="1" hangingPunct="1">
              <a:lnSpc>
                <a:spcPct val="80000"/>
              </a:lnSpc>
            </a:pPr>
            <a:r>
              <a:rPr lang="it-IT" altLang="en-US" sz="2800" dirty="0"/>
              <a:t>Il risarcimento per inadempimento è la soluzione preferita nei sistemi di common law. </a:t>
            </a:r>
          </a:p>
          <a:p>
            <a:pPr eaLnBrk="1" hangingPunct="1">
              <a:lnSpc>
                <a:spcPct val="80000"/>
              </a:lnSpc>
            </a:pPr>
            <a:r>
              <a:rPr lang="it-IT" altLang="en-US" sz="2800" dirty="0"/>
              <a:t>In Italia invece si predilige la soluzione dell’</a:t>
            </a:r>
            <a:r>
              <a:rPr lang="it-IT" altLang="en-US" sz="2800" u="sng" dirty="0"/>
              <a:t>esecuzione in forma specifica</a:t>
            </a:r>
            <a:r>
              <a:rPr lang="it-IT" altLang="en-US" sz="2800" dirty="0"/>
              <a:t> → il giudice obbliga ad adempiere.</a:t>
            </a:r>
          </a:p>
          <a:p>
            <a:pPr eaLnBrk="1" hangingPunct="1">
              <a:lnSpc>
                <a:spcPct val="80000"/>
              </a:lnSpc>
            </a:pPr>
            <a:r>
              <a:rPr lang="it-IT" altLang="en-US" sz="2800" dirty="0"/>
              <a:t>Entrambe possono essere soluzioni efficienti: basta porre R* = b + d oppure stabilire l’esecuzione in forma specifica solo se c &lt; b + d.</a:t>
            </a:r>
          </a:p>
          <a:p>
            <a:pPr eaLnBrk="1" hangingPunct="1">
              <a:lnSpc>
                <a:spcPct val="80000"/>
              </a:lnSpc>
            </a:pPr>
            <a:r>
              <a:rPr lang="it-IT" altLang="en-US" sz="2800" dirty="0"/>
              <a:t>Un’altra soluzione è la risoluzione del contratto per </a:t>
            </a:r>
            <a:r>
              <a:rPr lang="it-IT" altLang="en-US" sz="2800" u="sng" dirty="0"/>
              <a:t>eccessiva onerosità sopravvenuta</a:t>
            </a:r>
            <a:r>
              <a:rPr lang="it-IT" altLang="en-US" sz="2800" dirty="0"/>
              <a:t>. Anche qui si ha efficienza quando è consentito non adempiere solo se c &gt; b + d.</a:t>
            </a:r>
          </a:p>
          <a:p>
            <a:pPr eaLnBrk="1" hangingPunct="1">
              <a:lnSpc>
                <a:spcPct val="80000"/>
              </a:lnSpc>
            </a:pPr>
            <a:r>
              <a:rPr lang="it-IT" altLang="en-US" sz="2800" dirty="0"/>
              <a:t>Tuttavia, sul piano dei </a:t>
            </a:r>
            <a:r>
              <a:rPr lang="it-IT" altLang="en-US" sz="2800" u="sng" dirty="0"/>
              <a:t>costi di informazione</a:t>
            </a:r>
            <a:r>
              <a:rPr lang="it-IT" altLang="en-US" sz="2800" dirty="0"/>
              <a:t> per il giudice dei contratti, il risarcimento è meno oneroso: per trovare R* si devono conoscere solo b &amp; d, mentre nelle altre due soluzioni occorre sapere anche c.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117475"/>
            <a:ext cx="8229600" cy="836613"/>
          </a:xfrm>
        </p:spPr>
        <p:txBody>
          <a:bodyPr/>
          <a:lstStyle/>
          <a:p>
            <a:pPr eaLnBrk="1" hangingPunct="1"/>
            <a:r>
              <a:rPr lang="it-IT" altLang="en-US" sz="3600" dirty="0"/>
              <a:t>A cosa serve il giudice dei contratti?</a:t>
            </a:r>
          </a:p>
        </p:txBody>
      </p:sp>
      <p:sp>
        <p:nvSpPr>
          <p:cNvPr id="16387" name="Rectangle 3"/>
          <p:cNvSpPr>
            <a:spLocks noGrp="1" noChangeArrowheads="1"/>
          </p:cNvSpPr>
          <p:nvPr>
            <p:ph type="body" idx="1"/>
          </p:nvPr>
        </p:nvSpPr>
        <p:spPr>
          <a:xfrm>
            <a:off x="0" y="954088"/>
            <a:ext cx="9144000" cy="5499100"/>
          </a:xfrm>
        </p:spPr>
        <p:txBody>
          <a:bodyPr/>
          <a:lstStyle/>
          <a:p>
            <a:pPr eaLnBrk="1" hangingPunct="1">
              <a:lnSpc>
                <a:spcPct val="90000"/>
              </a:lnSpc>
            </a:pPr>
            <a:r>
              <a:rPr lang="it-IT" altLang="en-US" sz="2800" dirty="0"/>
              <a:t>Che le parti debbano ricorrere al giudice per far valere il contratto pare contraddire il teorema di </a:t>
            </a:r>
            <a:r>
              <a:rPr lang="it-IT" altLang="en-US" sz="2800" dirty="0" err="1"/>
              <a:t>Coase</a:t>
            </a:r>
            <a:r>
              <a:rPr lang="it-IT" altLang="en-US" sz="2800" dirty="0"/>
              <a:t>. </a:t>
            </a:r>
          </a:p>
          <a:p>
            <a:pPr eaLnBrk="1" hangingPunct="1">
              <a:lnSpc>
                <a:spcPct val="90000"/>
              </a:lnSpc>
            </a:pPr>
            <a:r>
              <a:rPr lang="it-IT" altLang="en-US" sz="2800" dirty="0"/>
              <a:t>Il teorema infatti implica che </a:t>
            </a:r>
            <a:r>
              <a:rPr lang="it-IT" altLang="en-US" sz="2800" i="1" dirty="0"/>
              <a:t>già nel contratto</a:t>
            </a:r>
            <a:r>
              <a:rPr lang="it-IT" altLang="en-US" sz="2800" dirty="0"/>
              <a:t> si potrebbe tener conto della possibilità di un </a:t>
            </a:r>
            <a:r>
              <a:rPr lang="it-IT" altLang="en-US" sz="2800" dirty="0">
                <a:sym typeface="Symbol" panose="05050102010706020507" pitchFamily="18" charset="2"/>
              </a:rPr>
              <a:t>c</a:t>
            </a:r>
            <a:r>
              <a:rPr lang="it-IT" altLang="en-US" sz="2800" dirty="0"/>
              <a:t>.</a:t>
            </a:r>
          </a:p>
          <a:p>
            <a:pPr eaLnBrk="1" hangingPunct="1">
              <a:lnSpc>
                <a:spcPct val="90000"/>
              </a:lnSpc>
            </a:pPr>
            <a:r>
              <a:rPr lang="it-IT" altLang="en-US" sz="2800" dirty="0"/>
              <a:t>P.e. le parti potrebbero prevedere nel contratto una </a:t>
            </a:r>
            <a:r>
              <a:rPr lang="it-IT" altLang="en-US" sz="2800" u="sng" dirty="0"/>
              <a:t>penale</a:t>
            </a:r>
            <a:r>
              <a:rPr lang="it-IT" altLang="en-US" sz="2800" dirty="0"/>
              <a:t> </a:t>
            </a:r>
            <a:r>
              <a:rPr lang="it-IT" altLang="en-US" sz="2800" b="1" dirty="0">
                <a:sym typeface="Symbol" panose="05050102010706020507" pitchFamily="18" charset="2"/>
              </a:rPr>
              <a:t></a:t>
            </a:r>
            <a:r>
              <a:rPr lang="it-IT" altLang="en-US" sz="2800" dirty="0">
                <a:sym typeface="Symbol" panose="05050102010706020507" pitchFamily="18" charset="2"/>
              </a:rPr>
              <a:t> </a:t>
            </a:r>
            <a:r>
              <a:rPr lang="it-IT" altLang="en-US" sz="2800" dirty="0"/>
              <a:t>di entità </a:t>
            </a:r>
            <a:r>
              <a:rPr lang="it-IT" altLang="en-US" sz="2800" b="1" dirty="0">
                <a:sym typeface="Symbol" panose="05050102010706020507" pitchFamily="18" charset="2"/>
              </a:rPr>
              <a:t> = b + d</a:t>
            </a:r>
            <a:r>
              <a:rPr lang="it-IT" altLang="en-US" sz="2800" dirty="0">
                <a:sym typeface="Symbol" panose="05050102010706020507" pitchFamily="18" charset="2"/>
              </a:rPr>
              <a:t>  nel caso di un c che provochi c &gt; b + d.</a:t>
            </a:r>
          </a:p>
          <a:p>
            <a:pPr eaLnBrk="1" hangingPunct="1">
              <a:lnSpc>
                <a:spcPct val="90000"/>
              </a:lnSpc>
            </a:pPr>
            <a:r>
              <a:rPr lang="it-IT" altLang="en-US" sz="2800" dirty="0">
                <a:sym typeface="Symbol" panose="05050102010706020507" pitchFamily="18" charset="2"/>
              </a:rPr>
              <a:t>Ma per fare ciò dovrebbero aver previsto </a:t>
            </a:r>
            <a:r>
              <a:rPr lang="it-IT" altLang="en-US" sz="2800" i="1" dirty="0">
                <a:sym typeface="Symbol" panose="05050102010706020507" pitchFamily="18" charset="2"/>
              </a:rPr>
              <a:t>ex ante</a:t>
            </a:r>
            <a:r>
              <a:rPr lang="it-IT" altLang="en-US" sz="2800" dirty="0">
                <a:sym typeface="Symbol" panose="05050102010706020507" pitchFamily="18" charset="2"/>
              </a:rPr>
              <a:t> c (ovvero un aumento di c tale da causare c &gt; b + d).</a:t>
            </a:r>
          </a:p>
          <a:p>
            <a:pPr eaLnBrk="1" hangingPunct="1">
              <a:lnSpc>
                <a:spcPct val="90000"/>
              </a:lnSpc>
            </a:pPr>
            <a:r>
              <a:rPr lang="it-IT" altLang="en-US" sz="2800" dirty="0">
                <a:sym typeface="Symbol" panose="05050102010706020507" pitchFamily="18" charset="2"/>
              </a:rPr>
              <a:t>Il fondamento per l’intervento del giudice (e della legge </a:t>
            </a:r>
            <a:r>
              <a:rPr lang="it-IT" altLang="en-US" sz="2800" i="1" dirty="0">
                <a:sym typeface="Symbol" panose="05050102010706020507" pitchFamily="18" charset="2"/>
              </a:rPr>
              <a:t>tout court</a:t>
            </a:r>
            <a:r>
              <a:rPr lang="it-IT" altLang="en-US" sz="2800" dirty="0">
                <a:sym typeface="Symbol" panose="05050102010706020507" pitchFamily="18" charset="2"/>
              </a:rPr>
              <a:t>) si trova nel fenomeno della </a:t>
            </a:r>
            <a:r>
              <a:rPr lang="it-IT" altLang="en-US" sz="2800" u="sng" dirty="0">
                <a:sym typeface="Symbol" panose="05050102010706020507" pitchFamily="18" charset="2"/>
              </a:rPr>
              <a:t>incompletezza dei contratti</a:t>
            </a:r>
            <a:r>
              <a:rPr lang="it-IT" altLang="en-US" sz="2800" dirty="0">
                <a:sym typeface="Symbol" panose="05050102010706020507" pitchFamily="18" charset="2"/>
              </a:rPr>
              <a:t>, ovvero nel fatto che le parti non possono (o non vogliono) prevedere c.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95288" y="188913"/>
            <a:ext cx="8229600" cy="719137"/>
          </a:xfrm>
        </p:spPr>
        <p:txBody>
          <a:bodyPr/>
          <a:lstStyle/>
          <a:p>
            <a:pPr eaLnBrk="1" hangingPunct="1"/>
            <a:r>
              <a:rPr lang="it-IT" altLang="en-US" sz="3600"/>
              <a:t>Contratti completi ed incompleti</a:t>
            </a:r>
          </a:p>
        </p:txBody>
      </p:sp>
      <p:sp>
        <p:nvSpPr>
          <p:cNvPr id="17411" name="Rectangle 3"/>
          <p:cNvSpPr>
            <a:spLocks noGrp="1" noChangeArrowheads="1"/>
          </p:cNvSpPr>
          <p:nvPr>
            <p:ph type="body" idx="1"/>
          </p:nvPr>
        </p:nvSpPr>
        <p:spPr>
          <a:xfrm>
            <a:off x="0" y="908050"/>
            <a:ext cx="9144000" cy="5616575"/>
          </a:xfrm>
        </p:spPr>
        <p:txBody>
          <a:bodyPr/>
          <a:lstStyle/>
          <a:p>
            <a:pPr marL="355600" indent="-266700" eaLnBrk="1" hangingPunct="1">
              <a:lnSpc>
                <a:spcPct val="80000"/>
              </a:lnSpc>
            </a:pPr>
            <a:r>
              <a:rPr lang="it-IT" altLang="en-US" sz="2400" u="sng" dirty="0"/>
              <a:t>Contratto completo</a:t>
            </a:r>
            <a:r>
              <a:rPr lang="it-IT" altLang="en-US" sz="2400" dirty="0"/>
              <a:t>: un contratto che soddisfa tre condizioni…</a:t>
            </a:r>
          </a:p>
          <a:p>
            <a:pPr marL="992188" lvl="1" indent="-457200" eaLnBrk="1" hangingPunct="1">
              <a:lnSpc>
                <a:spcPct val="80000"/>
              </a:lnSpc>
              <a:buFontTx/>
              <a:buAutoNum type="romanUcPeriod"/>
            </a:pPr>
            <a:r>
              <a:rPr lang="it-IT" altLang="en-US" sz="2400" u="sng" dirty="0"/>
              <a:t>Previsione, descrizione e verificabilità completa di tutte le possibili circostanze</a:t>
            </a:r>
            <a:r>
              <a:rPr lang="it-IT" altLang="en-US" sz="2400" dirty="0"/>
              <a:t> che possono venire in essere durante la durata del contratto;</a:t>
            </a:r>
          </a:p>
          <a:p>
            <a:pPr marL="992188" lvl="1" indent="-457200" eaLnBrk="1" hangingPunct="1">
              <a:lnSpc>
                <a:spcPct val="80000"/>
              </a:lnSpc>
              <a:buFontTx/>
              <a:buAutoNum type="romanUcPeriod"/>
            </a:pPr>
            <a:r>
              <a:rPr lang="it-IT" altLang="en-US" sz="2400" dirty="0"/>
              <a:t>Individuazione ed accordo perfetto tra tutte le parti riguardo a </a:t>
            </a:r>
            <a:r>
              <a:rPr lang="it-IT" altLang="en-US" sz="2400" u="sng" dirty="0"/>
              <a:t>quale sia l’azione ottimale</a:t>
            </a:r>
            <a:r>
              <a:rPr lang="it-IT" altLang="en-US" sz="2400" dirty="0"/>
              <a:t> da intraprendere sotto ciascuna di tali circostanze;</a:t>
            </a:r>
          </a:p>
          <a:p>
            <a:pPr marL="992188" lvl="1" indent="-457200" eaLnBrk="1" hangingPunct="1">
              <a:lnSpc>
                <a:spcPct val="80000"/>
              </a:lnSpc>
              <a:buFontTx/>
              <a:buAutoNum type="romanUcPeriod"/>
            </a:pPr>
            <a:r>
              <a:rPr lang="it-IT" altLang="en-US" sz="2400" u="sng" dirty="0"/>
              <a:t>Certezza di esecuzione</a:t>
            </a:r>
            <a:r>
              <a:rPr lang="it-IT" altLang="en-US" sz="2400" dirty="0"/>
              <a:t>, ovvero: </a:t>
            </a:r>
            <a:r>
              <a:rPr lang="it-IT" altLang="en-US" sz="2400" i="1" dirty="0" err="1"/>
              <a:t>enforcing</a:t>
            </a:r>
            <a:r>
              <a:rPr lang="it-IT" altLang="en-US" sz="2400" dirty="0"/>
              <a:t> ottimale ed impossibilità di rinegoziazione mutuamente benefica.</a:t>
            </a:r>
            <a:endParaRPr lang="it-IT" altLang="en-US" sz="2000" u="sng" dirty="0"/>
          </a:p>
          <a:p>
            <a:pPr marL="355600" indent="-266700" eaLnBrk="1" hangingPunct="1">
              <a:lnSpc>
                <a:spcPct val="80000"/>
              </a:lnSpc>
            </a:pPr>
            <a:r>
              <a:rPr lang="it-IT" altLang="en-US" sz="2400" dirty="0"/>
              <a:t>Il contratto completo è, per definizione, sempre </a:t>
            </a:r>
            <a:r>
              <a:rPr lang="it-IT" altLang="en-US" sz="2400" u="sng" dirty="0"/>
              <a:t>Pareto ottimale</a:t>
            </a:r>
            <a:r>
              <a:rPr lang="it-IT" altLang="en-US" sz="2400" dirty="0"/>
              <a:t> perché impone l’adempimento se e solo se è efficiente. </a:t>
            </a:r>
          </a:p>
          <a:p>
            <a:pPr marL="355600" indent="-266700" eaLnBrk="1" hangingPunct="1">
              <a:lnSpc>
                <a:spcPct val="80000"/>
              </a:lnSpc>
            </a:pPr>
            <a:r>
              <a:rPr lang="it-IT" altLang="en-US" sz="2400" u="sng" dirty="0"/>
              <a:t>Contratto incompleto</a:t>
            </a:r>
            <a:r>
              <a:rPr lang="it-IT" altLang="en-US" sz="2400" dirty="0"/>
              <a:t>: un contratto in cui risulti violata una o più di tali condizioni.</a:t>
            </a:r>
          </a:p>
          <a:p>
            <a:pPr marL="355600" indent="-266700" eaLnBrk="1" hangingPunct="1">
              <a:lnSpc>
                <a:spcPct val="80000"/>
              </a:lnSpc>
            </a:pPr>
            <a:r>
              <a:rPr lang="it-IT" altLang="en-US" sz="2400" dirty="0"/>
              <a:t>La presenza di contratti incompleti è il fulcro del c.d. </a:t>
            </a:r>
            <a:r>
              <a:rPr lang="it-IT" altLang="en-US" sz="2400" u="sng" dirty="0"/>
              <a:t>approccio neo-istituzionalista</a:t>
            </a:r>
            <a:r>
              <a:rPr lang="it-IT" altLang="en-US" sz="2400" dirty="0"/>
              <a:t> alla AED, in cui l’analisi si concentra sui modi in cui gli agenti economici e/o il sistema giuridico possono sopperire a tale incompletezza.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1">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82550"/>
            <a:ext cx="8229600" cy="706438"/>
          </a:xfrm>
        </p:spPr>
        <p:txBody>
          <a:bodyPr/>
          <a:lstStyle/>
          <a:p>
            <a:pPr eaLnBrk="1" hangingPunct="1"/>
            <a:r>
              <a:rPr lang="it-IT" altLang="en-US" sz="3600"/>
              <a:t>Clausola penale ed incompletezza</a:t>
            </a:r>
          </a:p>
        </p:txBody>
      </p:sp>
      <p:sp>
        <p:nvSpPr>
          <p:cNvPr id="23555" name="Rectangle 3"/>
          <p:cNvSpPr>
            <a:spLocks noGrp="1" noChangeArrowheads="1"/>
          </p:cNvSpPr>
          <p:nvPr>
            <p:ph type="body" idx="1"/>
          </p:nvPr>
        </p:nvSpPr>
        <p:spPr>
          <a:xfrm>
            <a:off x="0" y="765175"/>
            <a:ext cx="9144000" cy="5976938"/>
          </a:xfrm>
        </p:spPr>
        <p:txBody>
          <a:bodyPr/>
          <a:lstStyle/>
          <a:p>
            <a:pPr eaLnBrk="1" hangingPunct="1">
              <a:lnSpc>
                <a:spcPct val="80000"/>
              </a:lnSpc>
            </a:pPr>
            <a:r>
              <a:rPr lang="it-IT" altLang="en-US" sz="2000" dirty="0" err="1"/>
              <a:t>Hp</a:t>
            </a:r>
            <a:r>
              <a:rPr lang="it-IT" altLang="en-US" sz="2000" dirty="0"/>
              <a:t>: le parti fissano nel contratto una penale </a:t>
            </a:r>
            <a:r>
              <a:rPr lang="it-IT" altLang="en-US" sz="2000" b="1" dirty="0">
                <a:sym typeface="Symbol" panose="05050102010706020507" pitchFamily="18" charset="2"/>
              </a:rPr>
              <a:t></a:t>
            </a:r>
            <a:r>
              <a:rPr lang="it-IT" altLang="en-US" sz="2000" dirty="0"/>
              <a:t> da pagarsi in caso di inadempimento per eccessiva onerosità.</a:t>
            </a:r>
          </a:p>
          <a:p>
            <a:pPr eaLnBrk="1" hangingPunct="1">
              <a:lnSpc>
                <a:spcPct val="80000"/>
              </a:lnSpc>
            </a:pPr>
            <a:r>
              <a:rPr lang="it-IT" altLang="en-US" sz="2000" dirty="0"/>
              <a:t>Problema: a che livello fissare la penale per avere adempimento efficiente?</a:t>
            </a:r>
          </a:p>
          <a:p>
            <a:pPr eaLnBrk="1" hangingPunct="1">
              <a:lnSpc>
                <a:spcPct val="80000"/>
              </a:lnSpc>
            </a:pPr>
            <a:r>
              <a:rPr lang="it-IT" altLang="en-US" sz="2000" dirty="0">
                <a:sym typeface="Symbol" panose="05050102010706020507" pitchFamily="18" charset="2"/>
              </a:rPr>
              <a:t>Se </a:t>
            </a:r>
            <a:r>
              <a:rPr lang="it-IT" altLang="en-US" sz="2000" b="1" dirty="0">
                <a:sym typeface="Symbol" panose="05050102010706020507" pitchFamily="18" charset="2"/>
              </a:rPr>
              <a:t></a:t>
            </a:r>
            <a:r>
              <a:rPr lang="it-IT" altLang="en-US" sz="2000" dirty="0">
                <a:sym typeface="Symbol" panose="05050102010706020507" pitchFamily="18" charset="2"/>
              </a:rPr>
              <a:t> è fissata al livello efficiente, il promittente sceglierà in modo ottimale quando adempiere e quando pagare la penale.</a:t>
            </a:r>
            <a:endParaRPr lang="it-IT" altLang="en-US" sz="2000" dirty="0"/>
          </a:p>
          <a:p>
            <a:pPr eaLnBrk="1" hangingPunct="1">
              <a:lnSpc>
                <a:spcPct val="80000"/>
              </a:lnSpc>
            </a:pPr>
            <a:r>
              <a:rPr lang="it-IT" altLang="en-US" sz="2000" dirty="0"/>
              <a:t>Nel caso di un contratto </a:t>
            </a:r>
            <a:r>
              <a:rPr lang="it-IT" altLang="en-US" sz="2000" u="sng" dirty="0"/>
              <a:t>completo</a:t>
            </a:r>
            <a:r>
              <a:rPr lang="it-IT" altLang="en-US" sz="2000" dirty="0"/>
              <a:t>, una penale molto elevata (c.d. </a:t>
            </a:r>
            <a:r>
              <a:rPr lang="it-IT" altLang="en-US" sz="2000" i="1" dirty="0"/>
              <a:t>super penale </a:t>
            </a:r>
            <a:r>
              <a:rPr lang="it-IT" altLang="en-US" sz="2000" b="1" dirty="0">
                <a:sym typeface="Symbol" panose="05050102010706020507" pitchFamily="18" charset="2"/>
              </a:rPr>
              <a:t> &gt;&gt; b + d</a:t>
            </a:r>
            <a:r>
              <a:rPr lang="it-IT" altLang="en-US" sz="2000" dirty="0">
                <a:sym typeface="Symbol" panose="05050102010706020507" pitchFamily="18" charset="2"/>
              </a:rPr>
              <a:t>) è efficiente perché garantisce che non vi sarà mai inadempimento. Questo corrisponde al volere delle parti che hanno </a:t>
            </a:r>
            <a:r>
              <a:rPr lang="it-IT" altLang="en-US" sz="2000" u="sng" dirty="0">
                <a:sym typeface="Symbol" panose="05050102010706020507" pitchFamily="18" charset="2"/>
              </a:rPr>
              <a:t>già previsto nel contratto</a:t>
            </a:r>
            <a:r>
              <a:rPr lang="it-IT" altLang="en-US" sz="2000" dirty="0">
                <a:sym typeface="Symbol" panose="05050102010706020507" pitchFamily="18" charset="2"/>
              </a:rPr>
              <a:t> come agire in tutte le possibili circostanze.</a:t>
            </a:r>
          </a:p>
          <a:p>
            <a:pPr eaLnBrk="1" hangingPunct="1">
              <a:lnSpc>
                <a:spcPct val="80000"/>
              </a:lnSpc>
            </a:pPr>
            <a:r>
              <a:rPr lang="it-IT" altLang="en-US" sz="2000" dirty="0"/>
              <a:t>Nel caso di contratto </a:t>
            </a:r>
            <a:r>
              <a:rPr lang="it-IT" altLang="en-US" sz="2000" u="sng" dirty="0"/>
              <a:t>incompleto</a:t>
            </a:r>
            <a:r>
              <a:rPr lang="it-IT" altLang="en-US" sz="2000" dirty="0"/>
              <a:t>, fissare </a:t>
            </a:r>
            <a:r>
              <a:rPr lang="it-IT" altLang="en-US" sz="2000" b="1" dirty="0">
                <a:sym typeface="Symbol" panose="05050102010706020507" pitchFamily="18" charset="2"/>
              </a:rPr>
              <a:t> = b + d</a:t>
            </a:r>
            <a:r>
              <a:rPr lang="it-IT" altLang="en-US" sz="2000" dirty="0">
                <a:sym typeface="Symbol" panose="05050102010706020507" pitchFamily="18" charset="2"/>
              </a:rPr>
              <a:t> garantisce l’adempimento efficiente, proprio come </a:t>
            </a:r>
            <a:r>
              <a:rPr lang="it-IT" altLang="en-US" sz="2000" b="1" dirty="0">
                <a:sym typeface="Symbol" panose="05050102010706020507" pitchFamily="18" charset="2"/>
              </a:rPr>
              <a:t>R*</a:t>
            </a:r>
            <a:r>
              <a:rPr lang="it-IT" altLang="en-US" sz="2000" dirty="0">
                <a:sym typeface="Symbol" panose="05050102010706020507" pitchFamily="18" charset="2"/>
              </a:rPr>
              <a:t>. La penale fa da </a:t>
            </a:r>
            <a:r>
              <a:rPr lang="it-IT" altLang="en-US" sz="2000" u="sng" dirty="0">
                <a:sym typeface="Symbol" panose="05050102010706020507" pitchFamily="18" charset="2"/>
              </a:rPr>
              <a:t>sostituto</a:t>
            </a:r>
            <a:r>
              <a:rPr lang="it-IT" altLang="en-US" sz="2000" dirty="0">
                <a:sym typeface="Symbol" panose="05050102010706020507" pitchFamily="18" charset="2"/>
              </a:rPr>
              <a:t> del contratto completo.</a:t>
            </a:r>
          </a:p>
          <a:p>
            <a:pPr eaLnBrk="1" hangingPunct="1">
              <a:lnSpc>
                <a:spcPct val="80000"/>
              </a:lnSpc>
            </a:pPr>
            <a:r>
              <a:rPr lang="it-IT" altLang="en-US" sz="2000" dirty="0">
                <a:sym typeface="Symbol" panose="05050102010706020507" pitchFamily="18" charset="2"/>
              </a:rPr>
              <a:t>Tuttavia è proprio l’incompletezza che può rendere difficile stabilire in quali circostanze è dovuta la penale. E’ il c.d. </a:t>
            </a:r>
            <a:r>
              <a:rPr lang="it-IT" altLang="en-US" sz="2000" i="1" dirty="0">
                <a:sym typeface="Symbol" panose="05050102010706020507" pitchFamily="18" charset="2"/>
              </a:rPr>
              <a:t>paradosso della clausola penale</a:t>
            </a:r>
            <a:r>
              <a:rPr lang="it-IT" altLang="en-US" sz="2000" dirty="0">
                <a:sym typeface="Symbol" panose="05050102010706020507" pitchFamily="18" charset="2"/>
              </a:rPr>
              <a:t>.</a:t>
            </a:r>
          </a:p>
          <a:p>
            <a:pPr lvl="1" eaLnBrk="1" hangingPunct="1">
              <a:lnSpc>
                <a:spcPct val="80000"/>
              </a:lnSpc>
            </a:pPr>
            <a:r>
              <a:rPr lang="it-IT" altLang="en-US" sz="2000" dirty="0">
                <a:sym typeface="Symbol" panose="05050102010706020507" pitchFamily="18" charset="2"/>
              </a:rPr>
              <a:t>Se c è previsto </a:t>
            </a:r>
            <a:r>
              <a:rPr lang="it-IT" altLang="en-US" sz="2000" i="1" dirty="0">
                <a:sym typeface="Symbol" panose="05050102010706020507" pitchFamily="18" charset="2"/>
              </a:rPr>
              <a:t>ex ante</a:t>
            </a:r>
            <a:r>
              <a:rPr lang="it-IT" altLang="en-US" sz="2000" dirty="0">
                <a:sym typeface="Symbol" panose="05050102010706020507" pitchFamily="18" charset="2"/>
              </a:rPr>
              <a:t>, le parti possono aggiungere una </a:t>
            </a:r>
            <a:r>
              <a:rPr lang="it-IT" altLang="en-US" sz="2000" u="sng" dirty="0">
                <a:sym typeface="Symbol" panose="05050102010706020507" pitchFamily="18" charset="2"/>
              </a:rPr>
              <a:t>clausola esplicita</a:t>
            </a:r>
            <a:r>
              <a:rPr lang="it-IT" altLang="en-US" sz="2000" dirty="0">
                <a:sym typeface="Symbol" panose="05050102010706020507" pitchFamily="18" charset="2"/>
              </a:rPr>
              <a:t> al contratto piuttosto che prevedere la penale.</a:t>
            </a:r>
          </a:p>
          <a:p>
            <a:pPr lvl="1" eaLnBrk="1" hangingPunct="1">
              <a:lnSpc>
                <a:spcPct val="80000"/>
              </a:lnSpc>
            </a:pPr>
            <a:r>
              <a:rPr lang="it-IT" altLang="en-US" sz="2000" dirty="0">
                <a:sym typeface="Symbol" panose="05050102010706020507" pitchFamily="18" charset="2"/>
              </a:rPr>
              <a:t>Se c non è previsto </a:t>
            </a:r>
            <a:r>
              <a:rPr lang="it-IT" altLang="en-US" sz="2000" i="1" dirty="0">
                <a:sym typeface="Symbol" panose="05050102010706020507" pitchFamily="18" charset="2"/>
              </a:rPr>
              <a:t>ex ante</a:t>
            </a:r>
            <a:r>
              <a:rPr lang="it-IT" altLang="en-US" sz="2000" dirty="0">
                <a:sym typeface="Symbol" panose="05050102010706020507" pitchFamily="18" charset="2"/>
              </a:rPr>
              <a:t>, come si può subordinare a tale ignota circostanza l’efficacia della clausola penale?</a:t>
            </a:r>
          </a:p>
          <a:p>
            <a:pPr lvl="1" eaLnBrk="1" hangingPunct="1">
              <a:lnSpc>
                <a:spcPct val="80000"/>
              </a:lnSpc>
            </a:pPr>
            <a:r>
              <a:rPr lang="it-IT" altLang="en-US" sz="2000" dirty="0">
                <a:sym typeface="Symbol" panose="05050102010706020507" pitchFamily="18" charset="2"/>
              </a:rPr>
              <a:t>Inoltre, la penale rivela il “vero” valore del contratto per il promissario.</a:t>
            </a:r>
            <a:r>
              <a:rPr lang="it-IT" altLang="en-US" sz="2400" dirty="0">
                <a:sym typeface="Symbol" panose="05050102010706020507" pitchFamily="18" charset="2"/>
              </a:rPr>
              <a:t> </a:t>
            </a:r>
          </a:p>
          <a:p>
            <a:pPr eaLnBrk="1" hangingPunct="1">
              <a:lnSpc>
                <a:spcPct val="80000"/>
              </a:lnSpc>
            </a:pPr>
            <a:r>
              <a:rPr lang="it-IT" altLang="en-US" sz="2000" dirty="0">
                <a:sym typeface="Symbol" panose="05050102010706020507" pitchFamily="18" charset="2"/>
              </a:rPr>
              <a:t>Nella realtà, proprio perché il contratto è incompleto, la penale è legata al mero </a:t>
            </a:r>
            <a:r>
              <a:rPr lang="it-IT" altLang="en-US" sz="2000" u="sng" dirty="0">
                <a:sym typeface="Symbol" panose="05050102010706020507" pitchFamily="18" charset="2"/>
              </a:rPr>
              <a:t>fatto</a:t>
            </a:r>
            <a:r>
              <a:rPr lang="it-IT" altLang="en-US" sz="2000" dirty="0">
                <a:sym typeface="Symbol" panose="05050102010706020507" pitchFamily="18" charset="2"/>
              </a:rPr>
              <a:t> dell’inadempimento, senza indicare un motivo (cioè c) specifico (c.d. </a:t>
            </a:r>
            <a:r>
              <a:rPr lang="it-IT" altLang="en-US" sz="2000" i="1" dirty="0">
                <a:sym typeface="Symbol" panose="05050102010706020507" pitchFamily="18" charset="2"/>
              </a:rPr>
              <a:t>penale generica</a:t>
            </a:r>
            <a:r>
              <a:rPr lang="it-IT" altLang="en-US" sz="2000" dirty="0">
                <a:sym typeface="Symbol" panose="05050102010706020507" pitchFamily="18" charset="2"/>
              </a:rPr>
              <a:t>). Il ruolo del giudice è in questo caso solo di verificare il fatto ed assicurare l’</a:t>
            </a:r>
            <a:r>
              <a:rPr lang="it-IT" altLang="en-US" sz="2000" i="1" dirty="0" err="1">
                <a:sym typeface="Symbol" panose="05050102010706020507" pitchFamily="18" charset="2"/>
              </a:rPr>
              <a:t>enforcement</a:t>
            </a:r>
            <a:r>
              <a:rPr lang="it-IT" altLang="en-US" sz="2000" dirty="0">
                <a:sym typeface="Symbol" panose="05050102010706020507" pitchFamily="18" charset="2"/>
              </a:rPr>
              <a:t> di </a:t>
            </a:r>
            <a:r>
              <a:rPr lang="it-IT" altLang="en-US" sz="2000" b="1" dirty="0">
                <a:sym typeface="Symbol" panose="05050102010706020507" pitchFamily="18" charset="2"/>
              </a:rPr>
              <a:t>.</a:t>
            </a:r>
            <a:r>
              <a:rPr lang="it-IT" altLang="en-US" sz="2000" dirty="0">
                <a:sym typeface="Symbol" panose="05050102010706020507" pitchFamily="18" charset="2"/>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5">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3555">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3555">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355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95288" y="188913"/>
            <a:ext cx="8424862" cy="836612"/>
          </a:xfrm>
        </p:spPr>
        <p:txBody>
          <a:bodyPr/>
          <a:lstStyle/>
          <a:p>
            <a:pPr eaLnBrk="1" hangingPunct="1"/>
            <a:r>
              <a:rPr lang="it-IT" altLang="en-US" sz="3600" dirty="0"/>
              <a:t>AED e contratti</a:t>
            </a:r>
          </a:p>
        </p:txBody>
      </p:sp>
      <p:sp>
        <p:nvSpPr>
          <p:cNvPr id="4099" name="Rectangle 3"/>
          <p:cNvSpPr>
            <a:spLocks noGrp="1" noChangeArrowheads="1"/>
          </p:cNvSpPr>
          <p:nvPr>
            <p:ph type="body" idx="1"/>
          </p:nvPr>
        </p:nvSpPr>
        <p:spPr>
          <a:xfrm>
            <a:off x="0" y="908721"/>
            <a:ext cx="9144000" cy="5184575"/>
          </a:xfrm>
        </p:spPr>
        <p:txBody>
          <a:bodyPr/>
          <a:lstStyle/>
          <a:p>
            <a:pPr eaLnBrk="1" hangingPunct="1">
              <a:lnSpc>
                <a:spcPct val="90000"/>
              </a:lnSpc>
            </a:pPr>
            <a:r>
              <a:rPr lang="it-IT" altLang="en-US" sz="2400" u="sng" dirty="0"/>
              <a:t>Contratto come operazione economica</a:t>
            </a:r>
            <a:r>
              <a:rPr lang="it-IT" altLang="en-US" sz="2400" dirty="0"/>
              <a:t>: un contratto è la realizzazione di un miglioramento in senso paretiano.</a:t>
            </a:r>
          </a:p>
          <a:p>
            <a:pPr eaLnBrk="1" hangingPunct="1">
              <a:lnSpc>
                <a:spcPct val="90000"/>
              </a:lnSpc>
            </a:pPr>
            <a:r>
              <a:rPr lang="it-IT" altLang="en-US" sz="2400" dirty="0"/>
              <a:t>Quindi un contratto è per definizione mutuamente vantaggioso. </a:t>
            </a:r>
          </a:p>
          <a:p>
            <a:pPr eaLnBrk="1" hangingPunct="1">
              <a:lnSpc>
                <a:spcPct val="90000"/>
              </a:lnSpc>
            </a:pPr>
            <a:r>
              <a:rPr lang="it-IT" altLang="en-US" sz="2400" u="sng" dirty="0"/>
              <a:t>Definizione di contratto</a:t>
            </a:r>
            <a:r>
              <a:rPr lang="it-IT" altLang="en-US" sz="2400" dirty="0"/>
              <a:t>: accordo tra due o più agenti che riconoscono essere nel proprio mutuo interesse modificare in un certo modo il proprio comportamento o situazione economica.</a:t>
            </a:r>
          </a:p>
          <a:p>
            <a:pPr eaLnBrk="1" hangingPunct="1">
              <a:lnSpc>
                <a:spcPct val="90000"/>
              </a:lnSpc>
            </a:pPr>
            <a:r>
              <a:rPr lang="it-IT" altLang="en-US" sz="2400" u="sng" dirty="0"/>
              <a:t>Principio generale</a:t>
            </a:r>
            <a:r>
              <a:rPr lang="it-IT" altLang="en-US" sz="2400" dirty="0"/>
              <a:t>: dal punto di vista dell’AED, il diritto dei contratti (</a:t>
            </a:r>
            <a:r>
              <a:rPr lang="it-IT" altLang="en-US" sz="2400" dirty="0" err="1"/>
              <a:t>DdC</a:t>
            </a:r>
            <a:r>
              <a:rPr lang="it-IT" altLang="en-US" sz="2400" dirty="0"/>
              <a:t>) deve essere strutturato con l’obiettivo di promuovere lo scambio di mercato e quindi la massima efficienza.</a:t>
            </a:r>
          </a:p>
          <a:p>
            <a:pPr eaLnBrk="1" hangingPunct="1">
              <a:lnSpc>
                <a:spcPct val="90000"/>
              </a:lnSpc>
            </a:pPr>
            <a:r>
              <a:rPr lang="it-IT" altLang="en-US" sz="2400" dirty="0"/>
              <a:t>Ovvero: le parti stipulano i, ed adempiono ai, contratti perché esiste la possibilità di </a:t>
            </a:r>
            <a:r>
              <a:rPr lang="it-IT" altLang="en-US" sz="2400" i="1" dirty="0" err="1"/>
              <a:t>legal</a:t>
            </a:r>
            <a:r>
              <a:rPr lang="it-IT" altLang="en-US" sz="2400" i="1" dirty="0"/>
              <a:t> </a:t>
            </a:r>
            <a:r>
              <a:rPr lang="it-IT" altLang="en-US" sz="2400" i="1" dirty="0" err="1"/>
              <a:t>enforcing</a:t>
            </a:r>
            <a:r>
              <a:rPr lang="it-IT" altLang="en-US" sz="2400" dirty="0"/>
              <a:t> assicurata dal </a:t>
            </a:r>
            <a:r>
              <a:rPr lang="it-IT" altLang="en-US" sz="2400" dirty="0" err="1"/>
              <a:t>DdC</a:t>
            </a:r>
            <a:r>
              <a:rPr lang="it-IT" altLang="en-US" sz="2400" dirty="0"/>
              <a:t> (</a:t>
            </a:r>
            <a:r>
              <a:rPr lang="it-IT" altLang="en-US" sz="2400" i="1" dirty="0" err="1"/>
              <a:t>contracting</a:t>
            </a:r>
            <a:r>
              <a:rPr lang="it-IT" altLang="en-US" sz="2400" i="1" dirty="0"/>
              <a:t> in the </a:t>
            </a:r>
            <a:r>
              <a:rPr lang="it-IT" altLang="en-US" sz="2400" i="1" dirty="0" err="1"/>
              <a:t>shadow</a:t>
            </a:r>
            <a:r>
              <a:rPr lang="it-IT" altLang="en-US" sz="2400" i="1" dirty="0"/>
              <a:t> of the law</a:t>
            </a:r>
            <a:r>
              <a:rPr lang="it-IT" altLang="en-US" sz="24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68313" y="188913"/>
            <a:ext cx="8229600" cy="777875"/>
          </a:xfrm>
        </p:spPr>
        <p:txBody>
          <a:bodyPr/>
          <a:lstStyle/>
          <a:p>
            <a:pPr eaLnBrk="1" hangingPunct="1"/>
            <a:r>
              <a:rPr lang="it-IT" altLang="en-US" sz="3600"/>
              <a:t>La penale nel nostro codice</a:t>
            </a:r>
          </a:p>
        </p:txBody>
      </p:sp>
      <p:sp>
        <p:nvSpPr>
          <p:cNvPr id="24579" name="Rectangle 3"/>
          <p:cNvSpPr>
            <a:spLocks noGrp="1" noChangeArrowheads="1"/>
          </p:cNvSpPr>
          <p:nvPr>
            <p:ph type="body" idx="1"/>
          </p:nvPr>
        </p:nvSpPr>
        <p:spPr>
          <a:xfrm>
            <a:off x="190500" y="966788"/>
            <a:ext cx="8785225" cy="5400675"/>
          </a:xfrm>
        </p:spPr>
        <p:txBody>
          <a:bodyPr/>
          <a:lstStyle/>
          <a:p>
            <a:pPr eaLnBrk="1" hangingPunct="1">
              <a:lnSpc>
                <a:spcPct val="90000"/>
              </a:lnSpc>
            </a:pPr>
            <a:r>
              <a:rPr lang="it-IT" altLang="en-US" sz="2400" dirty="0"/>
              <a:t>Art.1382 c.c.: consente alle parti di stabilire una clausola penale in termini di “obbligo di prestazione determinata”.</a:t>
            </a:r>
          </a:p>
          <a:p>
            <a:pPr eaLnBrk="1" hangingPunct="1">
              <a:lnSpc>
                <a:spcPct val="90000"/>
              </a:lnSpc>
            </a:pPr>
            <a:r>
              <a:rPr lang="it-IT" altLang="en-US" sz="2400" dirty="0"/>
              <a:t>Art. 1384 c.c.: consente al giudice di ridurre, secondo equità, una penale ritenuta “eccessiva”.</a:t>
            </a:r>
          </a:p>
          <a:p>
            <a:pPr eaLnBrk="1" hangingPunct="1">
              <a:lnSpc>
                <a:spcPct val="90000"/>
              </a:lnSpc>
            </a:pPr>
            <a:r>
              <a:rPr lang="it-IT" altLang="en-US" sz="2400" dirty="0"/>
              <a:t>Dal punto di vista dell’AED, l’art.1384 è efficiente?</a:t>
            </a:r>
          </a:p>
          <a:p>
            <a:pPr eaLnBrk="1" hangingPunct="1">
              <a:lnSpc>
                <a:spcPct val="90000"/>
              </a:lnSpc>
            </a:pPr>
            <a:r>
              <a:rPr lang="it-IT" altLang="en-US" sz="2400" dirty="0"/>
              <a:t>La penale svolge diverse funzioni:</a:t>
            </a:r>
          </a:p>
          <a:p>
            <a:pPr lvl="1" eaLnBrk="1" hangingPunct="1">
              <a:lnSpc>
                <a:spcPct val="90000"/>
              </a:lnSpc>
            </a:pPr>
            <a:r>
              <a:rPr lang="it-IT" altLang="en-US" sz="2000" dirty="0"/>
              <a:t>Garantire l’adempimento efficiente.</a:t>
            </a:r>
          </a:p>
          <a:p>
            <a:pPr lvl="1" eaLnBrk="1" hangingPunct="1">
              <a:lnSpc>
                <a:spcPct val="90000"/>
              </a:lnSpc>
            </a:pPr>
            <a:r>
              <a:rPr lang="it-IT" altLang="en-US" sz="2000" dirty="0"/>
              <a:t>Allocare meglio il rischio contrattuale (assicurazione implicita di una parte avversa al rischio, al posto di un’assicurazione esplicita).</a:t>
            </a:r>
          </a:p>
          <a:p>
            <a:pPr lvl="1" eaLnBrk="1" hangingPunct="1">
              <a:lnSpc>
                <a:spcPct val="90000"/>
              </a:lnSpc>
            </a:pPr>
            <a:r>
              <a:rPr lang="it-IT" altLang="en-US" sz="2000" dirty="0"/>
              <a:t>Segnalare l’affidabilità del promittente.</a:t>
            </a:r>
          </a:p>
          <a:p>
            <a:pPr eaLnBrk="1" hangingPunct="1">
              <a:lnSpc>
                <a:spcPct val="90000"/>
              </a:lnSpc>
            </a:pPr>
            <a:r>
              <a:rPr lang="it-IT" altLang="en-US" sz="2400" dirty="0"/>
              <a:t>Quindi la risposta è no. La limitazione della penale ex 1384 c.c. impedisce lo svolgimento di tali funzioni.</a:t>
            </a:r>
          </a:p>
          <a:p>
            <a:pPr eaLnBrk="1" hangingPunct="1">
              <a:lnSpc>
                <a:spcPct val="90000"/>
              </a:lnSpc>
            </a:pPr>
            <a:r>
              <a:rPr lang="it-IT" altLang="en-US" sz="2400" dirty="0"/>
              <a:t>La limitazione è giustificata in termini di efficienza nei soli casi di forte asimmetria informativa tra le parti oppure di posizione di dominanza sul mercato di una delle parti.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579">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579">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579">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4579">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68313" y="188913"/>
            <a:ext cx="8229600" cy="692150"/>
          </a:xfrm>
        </p:spPr>
        <p:txBody>
          <a:bodyPr/>
          <a:lstStyle/>
          <a:p>
            <a:pPr eaLnBrk="1" hangingPunct="1"/>
            <a:r>
              <a:rPr lang="it-IT" altLang="en-US" sz="3600"/>
              <a:t>Esecuzione in forma specifica</a:t>
            </a:r>
          </a:p>
        </p:txBody>
      </p:sp>
      <p:sp>
        <p:nvSpPr>
          <p:cNvPr id="25603" name="Rectangle 3"/>
          <p:cNvSpPr>
            <a:spLocks noGrp="1" noChangeArrowheads="1"/>
          </p:cNvSpPr>
          <p:nvPr>
            <p:ph type="body" idx="1"/>
          </p:nvPr>
        </p:nvSpPr>
        <p:spPr>
          <a:xfrm>
            <a:off x="179388" y="908050"/>
            <a:ext cx="8785225" cy="5761038"/>
          </a:xfrm>
        </p:spPr>
        <p:txBody>
          <a:bodyPr/>
          <a:lstStyle/>
          <a:p>
            <a:pPr eaLnBrk="1" hangingPunct="1">
              <a:lnSpc>
                <a:spcPct val="80000"/>
              </a:lnSpc>
            </a:pPr>
            <a:r>
              <a:rPr lang="it-IT" altLang="en-US" sz="2000" dirty="0"/>
              <a:t>L’esecuzione in forma specifica (EFS) si riferisce ad una obbligazione di consegnare un bene o di prestare un servizio, oppure all’obbligo di contrarre in caso di inadempimento del contratto preliminare.</a:t>
            </a:r>
          </a:p>
          <a:p>
            <a:pPr lvl="1" eaLnBrk="1" hangingPunct="1">
              <a:lnSpc>
                <a:spcPct val="80000"/>
              </a:lnSpc>
            </a:pPr>
            <a:r>
              <a:rPr lang="it-IT" altLang="en-US" sz="2000" dirty="0"/>
              <a:t>In particolare, EFS è adatta ai casi di obbligazione a trasferire beni.</a:t>
            </a:r>
          </a:p>
          <a:p>
            <a:pPr lvl="1" eaLnBrk="1" hangingPunct="1">
              <a:lnSpc>
                <a:spcPct val="80000"/>
              </a:lnSpc>
            </a:pPr>
            <a:r>
              <a:rPr lang="it-IT" altLang="en-US" sz="2000" dirty="0"/>
              <a:t>Inoltre, rispetto al risarcimento o alla penale, non richiede l’individuazione del patrimonio del promittente su cui far gravare R.</a:t>
            </a:r>
          </a:p>
          <a:p>
            <a:pPr eaLnBrk="1" hangingPunct="1">
              <a:lnSpc>
                <a:spcPct val="80000"/>
              </a:lnSpc>
            </a:pPr>
            <a:r>
              <a:rPr lang="it-IT" altLang="en-US" sz="2000" dirty="0"/>
              <a:t>La legge può prevedere EFS in caso di inadempimento, </a:t>
            </a:r>
            <a:r>
              <a:rPr lang="it-IT" altLang="en-US" sz="2000" u="sng" dirty="0"/>
              <a:t>a prescindere </a:t>
            </a:r>
            <a:r>
              <a:rPr lang="it-IT" altLang="en-US" sz="2000" dirty="0"/>
              <a:t>dal fatto che valga c &lt; b + d (vedi p.e. art. 2930-2933 c.c.)</a:t>
            </a:r>
          </a:p>
          <a:p>
            <a:pPr eaLnBrk="1" hangingPunct="1">
              <a:lnSpc>
                <a:spcPct val="80000"/>
              </a:lnSpc>
            </a:pPr>
            <a:r>
              <a:rPr lang="it-IT" altLang="en-US" sz="2000" dirty="0"/>
              <a:t>In questo caso EFS equivale alla fissazione di una penale </a:t>
            </a:r>
            <a:r>
              <a:rPr lang="it-IT" altLang="en-US" sz="2000" b="1" dirty="0">
                <a:sym typeface="Symbol" panose="05050102010706020507" pitchFamily="18" charset="2"/>
              </a:rPr>
              <a:t> </a:t>
            </a:r>
            <a:r>
              <a:rPr lang="it-IT" altLang="en-US" sz="2000" dirty="0">
                <a:sym typeface="Symbol" panose="05050102010706020507" pitchFamily="18" charset="2"/>
              </a:rPr>
              <a:t>molto elevata perché di fatto impone sempre e comunque l’adempimento.</a:t>
            </a:r>
          </a:p>
          <a:p>
            <a:pPr eaLnBrk="1" hangingPunct="1">
              <a:lnSpc>
                <a:spcPct val="80000"/>
              </a:lnSpc>
            </a:pPr>
            <a:r>
              <a:rPr lang="it-IT" altLang="en-US" sz="2000" dirty="0">
                <a:sym typeface="Symbol" panose="05050102010706020507" pitchFamily="18" charset="2"/>
              </a:rPr>
              <a:t>EFS è quindi </a:t>
            </a:r>
            <a:r>
              <a:rPr lang="it-IT" altLang="en-US" sz="2000" u="sng" dirty="0">
                <a:sym typeface="Symbol" panose="05050102010706020507" pitchFamily="18" charset="2"/>
              </a:rPr>
              <a:t>efficiente</a:t>
            </a:r>
            <a:r>
              <a:rPr lang="it-IT" altLang="en-US" sz="2000" dirty="0">
                <a:sym typeface="Symbol" panose="05050102010706020507" pitchFamily="18" charset="2"/>
              </a:rPr>
              <a:t> in caso di contratto completo, ovvero quando le parti hanno già stabilito nel contratto tutti i casi di adempimento.</a:t>
            </a:r>
          </a:p>
          <a:p>
            <a:pPr eaLnBrk="1" hangingPunct="1">
              <a:lnSpc>
                <a:spcPct val="80000"/>
              </a:lnSpc>
            </a:pPr>
            <a:r>
              <a:rPr lang="it-IT" altLang="en-US" sz="2000" dirty="0">
                <a:sym typeface="Symbol" panose="05050102010706020507" pitchFamily="18" charset="2"/>
              </a:rPr>
              <a:t>Nel caso di contratto incompleto, invece, EFS è in generale </a:t>
            </a:r>
            <a:r>
              <a:rPr lang="it-IT" altLang="en-US" sz="2000" u="sng" dirty="0">
                <a:sym typeface="Symbol" panose="05050102010706020507" pitchFamily="18" charset="2"/>
              </a:rPr>
              <a:t>inefficiente</a:t>
            </a:r>
            <a:r>
              <a:rPr lang="it-IT" altLang="en-US" sz="2000" dirty="0">
                <a:sym typeface="Symbol" panose="05050102010706020507" pitchFamily="18" charset="2"/>
              </a:rPr>
              <a:t> proprio perché in talune circostanze non adempiere è efficiente.</a:t>
            </a:r>
          </a:p>
          <a:p>
            <a:pPr eaLnBrk="1" hangingPunct="1">
              <a:lnSpc>
                <a:spcPct val="80000"/>
              </a:lnSpc>
            </a:pPr>
            <a:r>
              <a:rPr lang="it-IT" altLang="en-US" sz="2000" dirty="0">
                <a:sym typeface="Symbol" panose="05050102010706020507" pitchFamily="18" charset="2"/>
              </a:rPr>
              <a:t>Ma allora in quali casi “reali” (cioè con incompletezza) EFS è efficiente?</a:t>
            </a:r>
          </a:p>
          <a:p>
            <a:pPr eaLnBrk="1" hangingPunct="1">
              <a:lnSpc>
                <a:spcPct val="80000"/>
              </a:lnSpc>
            </a:pPr>
            <a:r>
              <a:rPr lang="it-IT" altLang="en-US" sz="2000" dirty="0">
                <a:sym typeface="Symbol" panose="05050102010706020507" pitchFamily="18" charset="2"/>
              </a:rPr>
              <a:t>Il caso più frequente è quello in cui il bene è già esistente (= il costo dell’esecuzione è meno rilevante), l’eventuale risarcimento potrebbe essere sottostimato dal giudice e, soprattutto, l’acquirente non intende imporre una clausola penale per non dover rivelare alla controparte l’entità di b + d, cioè il “vero” valore che attribuisce al contratto.</a:t>
            </a:r>
          </a:p>
          <a:p>
            <a:pPr eaLnBrk="1" hangingPunct="1">
              <a:lnSpc>
                <a:spcPct val="80000"/>
              </a:lnSpc>
            </a:pPr>
            <a:r>
              <a:rPr lang="it-IT" altLang="en-US" sz="2000" dirty="0">
                <a:sym typeface="Symbol" panose="05050102010706020507" pitchFamily="18" charset="2"/>
              </a:rPr>
              <a:t>EFS completa la lacuna contrattuale dell’assenza di penale.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560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60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0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560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23172"/>
            <a:ext cx="8229600" cy="857556"/>
          </a:xfrm>
        </p:spPr>
        <p:txBody>
          <a:bodyPr/>
          <a:lstStyle/>
          <a:p>
            <a:r>
              <a:rPr lang="it-IT" sz="3600" dirty="0"/>
              <a:t>Contratti imperfetti ed incompleti</a:t>
            </a:r>
          </a:p>
        </p:txBody>
      </p:sp>
      <p:sp>
        <p:nvSpPr>
          <p:cNvPr id="3" name="Segnaposto contenuto 2"/>
          <p:cNvSpPr>
            <a:spLocks noGrp="1"/>
          </p:cNvSpPr>
          <p:nvPr>
            <p:ph idx="1"/>
          </p:nvPr>
        </p:nvSpPr>
        <p:spPr>
          <a:xfrm>
            <a:off x="0" y="980728"/>
            <a:ext cx="9144000" cy="5616624"/>
          </a:xfrm>
        </p:spPr>
        <p:txBody>
          <a:bodyPr/>
          <a:lstStyle/>
          <a:p>
            <a:r>
              <a:rPr lang="it-IT" dirty="0"/>
              <a:t>In senso stretto, occorre distinguere tra contratti imperfetti e contratti incompleti.</a:t>
            </a:r>
          </a:p>
          <a:p>
            <a:r>
              <a:rPr lang="it-IT" dirty="0"/>
              <a:t>I </a:t>
            </a:r>
            <a:r>
              <a:rPr lang="it-IT" u="sng" dirty="0"/>
              <a:t>contratti imperfetti</a:t>
            </a:r>
            <a:r>
              <a:rPr lang="it-IT" dirty="0"/>
              <a:t> sono quelli in cui è in realtà possibile colmare l’incompletezza del contratto, ma al costo di significativi </a:t>
            </a:r>
            <a:r>
              <a:rPr lang="it-IT" i="1" dirty="0"/>
              <a:t>costi di transazione</a:t>
            </a:r>
            <a:r>
              <a:rPr lang="it-IT" dirty="0"/>
              <a:t>.</a:t>
            </a:r>
          </a:p>
          <a:p>
            <a:pPr lvl="1"/>
            <a:r>
              <a:rPr lang="it-IT" dirty="0"/>
              <a:t>P.e. costi per prevedere e/o descrivere e/o verificare e/o osservare variabili rilevanti.</a:t>
            </a:r>
          </a:p>
          <a:p>
            <a:r>
              <a:rPr lang="it-IT" dirty="0"/>
              <a:t>I </a:t>
            </a:r>
            <a:r>
              <a:rPr lang="it-IT" u="sng" dirty="0"/>
              <a:t>contratti incompleti</a:t>
            </a:r>
            <a:r>
              <a:rPr lang="it-IT" dirty="0"/>
              <a:t> veri e propri sono invece quelli dove non esiste neppure tale possibilità.</a:t>
            </a:r>
          </a:p>
          <a:p>
            <a:pPr lvl="1"/>
            <a:r>
              <a:rPr lang="it-IT" dirty="0"/>
              <a:t>In quanto segue ignoreremo la distinzione e useremo sempre la dizione «contratti incompleti».</a:t>
            </a:r>
          </a:p>
        </p:txBody>
      </p:sp>
    </p:spTree>
    <p:extLst>
      <p:ext uri="{BB962C8B-B14F-4D97-AF65-F5344CB8AC3E}">
        <p14:creationId xmlns:p14="http://schemas.microsoft.com/office/powerpoint/2010/main" val="2017094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95536" y="260648"/>
            <a:ext cx="8229600" cy="576263"/>
          </a:xfrm>
        </p:spPr>
        <p:txBody>
          <a:bodyPr/>
          <a:lstStyle/>
          <a:p>
            <a:pPr eaLnBrk="1" hangingPunct="1"/>
            <a:r>
              <a:rPr lang="it-IT" altLang="en-US" sz="3600" dirty="0"/>
              <a:t>Perché l’incompletezza?</a:t>
            </a:r>
          </a:p>
        </p:txBody>
      </p:sp>
      <p:sp>
        <p:nvSpPr>
          <p:cNvPr id="18435" name="Rectangle 3"/>
          <p:cNvSpPr>
            <a:spLocks noGrp="1" noChangeArrowheads="1"/>
          </p:cNvSpPr>
          <p:nvPr>
            <p:ph type="body" idx="1"/>
          </p:nvPr>
        </p:nvSpPr>
        <p:spPr>
          <a:xfrm>
            <a:off x="179512" y="980728"/>
            <a:ext cx="8893175" cy="5544145"/>
          </a:xfrm>
        </p:spPr>
        <p:txBody>
          <a:bodyPr/>
          <a:lstStyle/>
          <a:p>
            <a:pPr eaLnBrk="1" hangingPunct="1">
              <a:lnSpc>
                <a:spcPct val="80000"/>
              </a:lnSpc>
            </a:pPr>
            <a:r>
              <a:rPr lang="it-IT" altLang="en-US" sz="2800" dirty="0"/>
              <a:t>Un contratto può essere incompleto per molti motivi. Ad esempio perché…</a:t>
            </a:r>
          </a:p>
          <a:p>
            <a:pPr eaLnBrk="1" hangingPunct="1">
              <a:lnSpc>
                <a:spcPct val="80000"/>
              </a:lnSpc>
            </a:pPr>
            <a:r>
              <a:rPr lang="it-IT" altLang="en-US" sz="2800" dirty="0"/>
              <a:t>… non prevede obblighi e diritti per tutte le possibili circostanze;</a:t>
            </a:r>
          </a:p>
          <a:p>
            <a:pPr eaLnBrk="1" hangingPunct="1">
              <a:lnSpc>
                <a:spcPct val="80000"/>
              </a:lnSpc>
            </a:pPr>
            <a:r>
              <a:rPr lang="it-IT" altLang="en-US" sz="2800" dirty="0"/>
              <a:t>… i costi e/o benefici delle diverse azioni possibili sono noti in tutto o in parte ad una sola delle parti;</a:t>
            </a:r>
          </a:p>
          <a:p>
            <a:pPr eaLnBrk="1" hangingPunct="1">
              <a:lnSpc>
                <a:spcPct val="80000"/>
              </a:lnSpc>
            </a:pPr>
            <a:r>
              <a:rPr lang="it-IT" altLang="en-US" sz="2800" dirty="0"/>
              <a:t>… la probabilità dei diversi esiti del contratto è nota ad una sola delle parti.</a:t>
            </a:r>
          </a:p>
          <a:p>
            <a:pPr eaLnBrk="1" hangingPunct="1">
              <a:lnSpc>
                <a:spcPct val="80000"/>
              </a:lnSpc>
            </a:pPr>
            <a:r>
              <a:rPr lang="it-IT" altLang="en-US" sz="2800" dirty="0"/>
              <a:t>Gli ultimi due sono casi di informazione asimmetrica </a:t>
            </a:r>
            <a:r>
              <a:rPr lang="it-IT" altLang="en-US" sz="2800" dirty="0">
                <a:cs typeface="Arial" panose="020B0604020202020204" pitchFamily="34" charset="0"/>
              </a:rPr>
              <a:t>→ fallimento del mercato a causa di possibili </a:t>
            </a:r>
            <a:r>
              <a:rPr lang="it-IT" altLang="en-US" sz="2800" u="sng" dirty="0">
                <a:cs typeface="Arial" panose="020B0604020202020204" pitchFamily="34" charset="0"/>
              </a:rPr>
              <a:t>comportamenti opportunistici</a:t>
            </a:r>
            <a:r>
              <a:rPr lang="it-IT" altLang="en-US" sz="2800" dirty="0">
                <a:cs typeface="Arial" panose="020B0604020202020204" pitchFamily="34" charset="0"/>
              </a:rPr>
              <a:t> </a:t>
            </a:r>
            <a:r>
              <a:rPr lang="it-IT" altLang="en-US" sz="2800" dirty="0" err="1">
                <a:cs typeface="Arial" panose="020B0604020202020204" pitchFamily="34" charset="0"/>
              </a:rPr>
              <a:t>pre</a:t>
            </a:r>
            <a:r>
              <a:rPr lang="it-IT" altLang="en-US" sz="2800" dirty="0">
                <a:cs typeface="Arial" panose="020B0604020202020204" pitchFamily="34" charset="0"/>
              </a:rPr>
              <a:t>- o post-contrattuali.</a:t>
            </a:r>
          </a:p>
          <a:p>
            <a:pPr eaLnBrk="1" hangingPunct="1">
              <a:lnSpc>
                <a:spcPct val="80000"/>
              </a:lnSpc>
            </a:pPr>
            <a:r>
              <a:rPr lang="it-IT" altLang="en-US" sz="2800" dirty="0">
                <a:cs typeface="Arial" panose="020B0604020202020204" pitchFamily="34" charset="0"/>
              </a:rPr>
              <a:t>Altre cause di incompletezza: vaghezza del linguaggio, omissioni ed errori, eccessiva onerosità di ulteriori clausole.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34BCAA-87A9-4A00-8539-9CDDC32A8A8A}"/>
              </a:ext>
            </a:extLst>
          </p:cNvPr>
          <p:cNvSpPr>
            <a:spLocks noGrp="1"/>
          </p:cNvSpPr>
          <p:nvPr>
            <p:ph type="title"/>
          </p:nvPr>
        </p:nvSpPr>
        <p:spPr>
          <a:xfrm>
            <a:off x="457200" y="68594"/>
            <a:ext cx="8229600" cy="1143000"/>
          </a:xfrm>
        </p:spPr>
        <p:txBody>
          <a:bodyPr/>
          <a:lstStyle/>
          <a:p>
            <a:r>
              <a:rPr lang="it-IT" sz="3600" dirty="0"/>
              <a:t>Incompletezza volontaria</a:t>
            </a:r>
          </a:p>
        </p:txBody>
      </p:sp>
      <p:sp>
        <p:nvSpPr>
          <p:cNvPr id="3" name="Segnaposto contenuto 2">
            <a:extLst>
              <a:ext uri="{FF2B5EF4-FFF2-40B4-BE49-F238E27FC236}">
                <a16:creationId xmlns:a16="http://schemas.microsoft.com/office/drawing/2014/main" id="{F3878745-8464-431A-900C-47E65B61AD6D}"/>
              </a:ext>
            </a:extLst>
          </p:cNvPr>
          <p:cNvSpPr>
            <a:spLocks noGrp="1"/>
          </p:cNvSpPr>
          <p:nvPr>
            <p:ph idx="1"/>
          </p:nvPr>
        </p:nvSpPr>
        <p:spPr>
          <a:xfrm>
            <a:off x="179512" y="1196752"/>
            <a:ext cx="8784976" cy="4824536"/>
          </a:xfrm>
        </p:spPr>
        <p:txBody>
          <a:bodyPr/>
          <a:lstStyle/>
          <a:p>
            <a:r>
              <a:rPr lang="it-IT" altLang="en-US" dirty="0">
                <a:cs typeface="Arial" panose="020B0604020202020204" pitchFamily="34" charset="0"/>
              </a:rPr>
              <a:t>Le parti possono lasciare il contratto volutamente incompleto. Perché?</a:t>
            </a:r>
          </a:p>
          <a:p>
            <a:r>
              <a:rPr lang="it-IT" altLang="en-US" dirty="0">
                <a:cs typeface="Arial" panose="020B0604020202020204" pitchFamily="34" charset="0"/>
              </a:rPr>
              <a:t>Ciò accade quando negoziare ed inserire le clausole necessarie a completare il contratto imporrebbe elevati </a:t>
            </a:r>
            <a:r>
              <a:rPr lang="it-IT" altLang="en-US" dirty="0" err="1">
                <a:cs typeface="Arial" panose="020B0604020202020204" pitchFamily="34" charset="0"/>
              </a:rPr>
              <a:t>CdT</a:t>
            </a:r>
            <a:r>
              <a:rPr lang="it-IT" altLang="en-US" dirty="0">
                <a:cs typeface="Arial" panose="020B0604020202020204" pitchFamily="34" charset="0"/>
              </a:rPr>
              <a:t>.</a:t>
            </a:r>
          </a:p>
          <a:p>
            <a:r>
              <a:rPr lang="it-IT" altLang="en-US" dirty="0">
                <a:cs typeface="Arial" panose="020B0604020202020204" pitchFamily="34" charset="0"/>
              </a:rPr>
              <a:t>L’</a:t>
            </a:r>
            <a:r>
              <a:rPr lang="it-IT" altLang="en-US" u="sng" dirty="0">
                <a:cs typeface="Arial" panose="020B0604020202020204" pitchFamily="34" charset="0"/>
              </a:rPr>
              <a:t>incompletezza volontaria</a:t>
            </a:r>
            <a:r>
              <a:rPr lang="it-IT" altLang="en-US" dirty="0">
                <a:cs typeface="Arial" panose="020B0604020202020204" pitchFamily="34" charset="0"/>
              </a:rPr>
              <a:t> è un fenomeno molto generale che riflette perfettamente il vero messaggio del teorema di </a:t>
            </a:r>
            <a:r>
              <a:rPr lang="it-IT" altLang="en-US" dirty="0" err="1">
                <a:cs typeface="Arial" panose="020B0604020202020204" pitchFamily="34" charset="0"/>
              </a:rPr>
              <a:t>Coase</a:t>
            </a:r>
            <a:r>
              <a:rPr lang="it-IT" altLang="en-US" dirty="0">
                <a:cs typeface="Arial" panose="020B0604020202020204" pitchFamily="34" charset="0"/>
              </a:rPr>
              <a:t>, ovvero che «negoziare costa!».</a:t>
            </a:r>
            <a:endParaRPr lang="it-IT" dirty="0"/>
          </a:p>
        </p:txBody>
      </p:sp>
    </p:spTree>
    <p:extLst>
      <p:ext uri="{BB962C8B-B14F-4D97-AF65-F5344CB8AC3E}">
        <p14:creationId xmlns:p14="http://schemas.microsoft.com/office/powerpoint/2010/main" val="3343481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8313" y="188913"/>
            <a:ext cx="8229600" cy="765175"/>
          </a:xfrm>
        </p:spPr>
        <p:txBody>
          <a:bodyPr/>
          <a:lstStyle/>
          <a:p>
            <a:pPr eaLnBrk="1" hangingPunct="1"/>
            <a:r>
              <a:rPr lang="it-IT" altLang="en-US" sz="3600"/>
              <a:t>Verificabilità ed osservabilità</a:t>
            </a:r>
          </a:p>
        </p:txBody>
      </p:sp>
      <p:sp>
        <p:nvSpPr>
          <p:cNvPr id="19459" name="Rectangle 3"/>
          <p:cNvSpPr>
            <a:spLocks noGrp="1" noChangeArrowheads="1"/>
          </p:cNvSpPr>
          <p:nvPr>
            <p:ph type="body" idx="1"/>
          </p:nvPr>
        </p:nvSpPr>
        <p:spPr>
          <a:xfrm>
            <a:off x="179388" y="1052513"/>
            <a:ext cx="8964612" cy="5616575"/>
          </a:xfrm>
        </p:spPr>
        <p:txBody>
          <a:bodyPr/>
          <a:lstStyle/>
          <a:p>
            <a:pPr eaLnBrk="1" hangingPunct="1">
              <a:lnSpc>
                <a:spcPct val="90000"/>
              </a:lnSpc>
            </a:pPr>
            <a:r>
              <a:rPr lang="it-IT" altLang="en-US" sz="2400" dirty="0"/>
              <a:t>In presenza di un contratto con informazione asimmetrica si può anche distinguere tra…</a:t>
            </a:r>
          </a:p>
          <a:p>
            <a:pPr eaLnBrk="1" hangingPunct="1">
              <a:lnSpc>
                <a:spcPct val="90000"/>
              </a:lnSpc>
            </a:pPr>
            <a:r>
              <a:rPr lang="it-IT" altLang="en-US" sz="2400" dirty="0"/>
              <a:t>… </a:t>
            </a:r>
            <a:r>
              <a:rPr lang="it-IT" altLang="en-US" sz="2400" u="sng" dirty="0"/>
              <a:t>variabili non verificabili</a:t>
            </a:r>
            <a:r>
              <a:rPr lang="it-IT" altLang="en-US" sz="2400" dirty="0"/>
              <a:t>: sono le variabili note alle parti, ma non dimostrabili verso terzi;</a:t>
            </a:r>
          </a:p>
          <a:p>
            <a:pPr lvl="1" eaLnBrk="1" hangingPunct="1">
              <a:lnSpc>
                <a:spcPct val="90000"/>
              </a:lnSpc>
            </a:pPr>
            <a:r>
              <a:rPr lang="it-IT" altLang="en-US" sz="2000" dirty="0"/>
              <a:t>P.e. uno scambio senza ricevuta o testimoni</a:t>
            </a:r>
          </a:p>
          <a:p>
            <a:pPr eaLnBrk="1" hangingPunct="1">
              <a:lnSpc>
                <a:spcPct val="90000"/>
              </a:lnSpc>
            </a:pPr>
            <a:r>
              <a:rPr lang="it-IT" altLang="en-US" sz="2400" dirty="0"/>
              <a:t>… </a:t>
            </a:r>
            <a:r>
              <a:rPr lang="it-IT" altLang="en-US" sz="2400" u="sng" dirty="0"/>
              <a:t>variabili non osservabili</a:t>
            </a:r>
            <a:r>
              <a:rPr lang="it-IT" altLang="en-US" sz="2400" dirty="0"/>
              <a:t>: sono le variabili ignote ad una delle parti, ma note all’altra;</a:t>
            </a:r>
          </a:p>
          <a:p>
            <a:pPr lvl="1" eaLnBrk="1" hangingPunct="1">
              <a:lnSpc>
                <a:spcPct val="90000"/>
              </a:lnSpc>
            </a:pPr>
            <a:r>
              <a:rPr lang="it-IT" altLang="en-US" sz="2000" dirty="0"/>
              <a:t>P.e. la qualità dell’auto usata</a:t>
            </a:r>
          </a:p>
          <a:p>
            <a:pPr eaLnBrk="1" hangingPunct="1">
              <a:lnSpc>
                <a:spcPct val="90000"/>
              </a:lnSpc>
            </a:pPr>
            <a:r>
              <a:rPr lang="it-IT" altLang="en-US" sz="2400" dirty="0"/>
              <a:t>E’ impossibile condizionare un contratto al manifestarsi di variabili non verificabili o non osservabili.</a:t>
            </a:r>
          </a:p>
          <a:p>
            <a:pPr lvl="1" eaLnBrk="1" hangingPunct="1">
              <a:lnSpc>
                <a:spcPct val="90000"/>
              </a:lnSpc>
            </a:pPr>
            <a:r>
              <a:rPr lang="it-IT" altLang="en-US" sz="2000" dirty="0"/>
              <a:t>P.e. come dimostrare o verificare un eventuale inadempimento?</a:t>
            </a:r>
          </a:p>
          <a:p>
            <a:pPr eaLnBrk="1" hangingPunct="1">
              <a:lnSpc>
                <a:spcPct val="90000"/>
              </a:lnSpc>
            </a:pPr>
            <a:r>
              <a:rPr lang="it-IT" altLang="en-US" sz="2400" dirty="0"/>
              <a:t>Esistono anche le c.d. </a:t>
            </a:r>
            <a:r>
              <a:rPr lang="it-IT" altLang="en-US" sz="2400" u="sng" dirty="0"/>
              <a:t>variabili accertabili</a:t>
            </a:r>
            <a:r>
              <a:rPr lang="it-IT" altLang="en-US" sz="2400" dirty="0"/>
              <a:t>: sono le variabili non osservabili da una parte, ma verificabili di fronte ad un giudice (previo sostenimento dei relativi costi di accertamento)</a:t>
            </a:r>
          </a:p>
          <a:p>
            <a:pPr lvl="1" eaLnBrk="1" hangingPunct="1">
              <a:lnSpc>
                <a:spcPct val="90000"/>
              </a:lnSpc>
            </a:pPr>
            <a:r>
              <a:rPr lang="it-IT" altLang="en-US" sz="2000" dirty="0"/>
              <a:t>P.e. mediante una perizia giurata.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945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45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59">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459">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459">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45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68313" y="0"/>
            <a:ext cx="8229600" cy="809625"/>
          </a:xfrm>
        </p:spPr>
        <p:txBody>
          <a:bodyPr/>
          <a:lstStyle/>
          <a:p>
            <a:pPr eaLnBrk="1" hangingPunct="1"/>
            <a:r>
              <a:rPr lang="it-IT" altLang="en-US" sz="3600"/>
              <a:t>Il diritto ed i contratti incompleti</a:t>
            </a:r>
          </a:p>
        </p:txBody>
      </p:sp>
      <p:sp>
        <p:nvSpPr>
          <p:cNvPr id="20483" name="Rectangle 3"/>
          <p:cNvSpPr>
            <a:spLocks noGrp="1" noChangeArrowheads="1"/>
          </p:cNvSpPr>
          <p:nvPr>
            <p:ph type="body" idx="1"/>
          </p:nvPr>
        </p:nvSpPr>
        <p:spPr>
          <a:xfrm>
            <a:off x="0" y="765175"/>
            <a:ext cx="9144000" cy="5760169"/>
          </a:xfrm>
        </p:spPr>
        <p:txBody>
          <a:bodyPr/>
          <a:lstStyle/>
          <a:p>
            <a:pPr eaLnBrk="1" hangingPunct="1">
              <a:lnSpc>
                <a:spcPct val="90000"/>
              </a:lnSpc>
            </a:pPr>
            <a:r>
              <a:rPr lang="it-IT" altLang="en-US" sz="2400" dirty="0"/>
              <a:t>Principio base: </a:t>
            </a:r>
            <a:r>
              <a:rPr lang="it-IT" altLang="en-US" sz="2400" u="sng" dirty="0"/>
              <a:t>il diritto completa il contratto</a:t>
            </a:r>
            <a:r>
              <a:rPr lang="it-IT" altLang="en-US" sz="2400" dirty="0"/>
              <a:t>.</a:t>
            </a:r>
          </a:p>
          <a:p>
            <a:pPr eaLnBrk="1" hangingPunct="1">
              <a:lnSpc>
                <a:spcPct val="90000"/>
              </a:lnSpc>
            </a:pPr>
            <a:r>
              <a:rPr lang="it-IT" altLang="en-US" sz="2400" dirty="0"/>
              <a:t>La legge può sopperire con le sue norme alle lacune contrattuali ... </a:t>
            </a:r>
          </a:p>
          <a:p>
            <a:pPr eaLnBrk="1" hangingPunct="1">
              <a:lnSpc>
                <a:spcPct val="90000"/>
              </a:lnSpc>
            </a:pPr>
            <a:r>
              <a:rPr lang="it-IT" altLang="en-US" sz="2400" dirty="0"/>
              <a:t>… ma non sempre è possibile, specie in caso di informazione asimmetrica.</a:t>
            </a:r>
          </a:p>
          <a:p>
            <a:pPr eaLnBrk="1" hangingPunct="1">
              <a:lnSpc>
                <a:spcPct val="90000"/>
              </a:lnSpc>
            </a:pPr>
            <a:r>
              <a:rPr lang="it-IT" altLang="en-US" sz="2400" dirty="0"/>
              <a:t>Quando il </a:t>
            </a:r>
            <a:r>
              <a:rPr lang="it-IT" altLang="en-US" sz="2400" dirty="0" err="1"/>
              <a:t>DdC</a:t>
            </a:r>
            <a:r>
              <a:rPr lang="it-IT" altLang="en-US" sz="2400" dirty="0"/>
              <a:t> non riesce a completare il contratto si parla di </a:t>
            </a:r>
            <a:r>
              <a:rPr lang="it-IT" altLang="en-US" sz="2400" u="sng" dirty="0"/>
              <a:t>incompletezza inevitabile</a:t>
            </a:r>
            <a:r>
              <a:rPr lang="it-IT" altLang="en-US" sz="2400" dirty="0"/>
              <a:t> e l’esito della negoziazione non potrà che essere di </a:t>
            </a:r>
            <a:r>
              <a:rPr lang="it-IT" altLang="en-US" sz="2400" i="1" dirty="0"/>
              <a:t>second best</a:t>
            </a:r>
            <a:r>
              <a:rPr lang="it-IT" altLang="en-US" sz="2400" dirty="0"/>
              <a:t>.</a:t>
            </a:r>
          </a:p>
          <a:p>
            <a:pPr eaLnBrk="1" hangingPunct="1">
              <a:lnSpc>
                <a:spcPct val="90000"/>
              </a:lnSpc>
            </a:pPr>
            <a:r>
              <a:rPr lang="it-IT" altLang="en-US" sz="2400" dirty="0"/>
              <a:t>Esempi di «completamento» realizzato dal </a:t>
            </a:r>
            <a:r>
              <a:rPr lang="it-IT" altLang="en-US" sz="2400" dirty="0" err="1"/>
              <a:t>DdC</a:t>
            </a:r>
            <a:r>
              <a:rPr lang="it-IT" altLang="en-US" sz="2400" dirty="0"/>
              <a:t>:</a:t>
            </a:r>
          </a:p>
          <a:p>
            <a:pPr lvl="1" eaLnBrk="1" hangingPunct="1">
              <a:lnSpc>
                <a:spcPct val="90000"/>
              </a:lnSpc>
            </a:pPr>
            <a:r>
              <a:rPr lang="it-IT" altLang="en-US" sz="2000" u="sng" dirty="0"/>
              <a:t>Costo c non osservabile</a:t>
            </a:r>
            <a:r>
              <a:rPr lang="it-IT" altLang="en-US" sz="2000" dirty="0"/>
              <a:t>: il </a:t>
            </a:r>
            <a:r>
              <a:rPr lang="it-IT" altLang="en-US" sz="2000" dirty="0" err="1"/>
              <a:t>DdC</a:t>
            </a:r>
            <a:r>
              <a:rPr lang="it-IT" altLang="en-US" sz="2000" dirty="0"/>
              <a:t> fissa R* = b + d, a prescindere dal costo c. In pratica, il risarcimento efficiente funge da </a:t>
            </a:r>
            <a:r>
              <a:rPr lang="it-IT" altLang="en-US" sz="2000" u="sng" dirty="0"/>
              <a:t>sostituto</a:t>
            </a:r>
            <a:r>
              <a:rPr lang="it-IT" altLang="en-US" sz="2000" dirty="0"/>
              <a:t> del contratto completo: si ha adempimento se e solo se è efficiente.</a:t>
            </a:r>
          </a:p>
          <a:p>
            <a:pPr lvl="1" eaLnBrk="1" hangingPunct="1">
              <a:lnSpc>
                <a:spcPct val="90000"/>
              </a:lnSpc>
            </a:pPr>
            <a:r>
              <a:rPr lang="it-IT" altLang="en-US" sz="2000" u="sng" dirty="0"/>
              <a:t>Danno d non osservabile</a:t>
            </a:r>
            <a:r>
              <a:rPr lang="it-IT" altLang="en-US" sz="2000" dirty="0"/>
              <a:t>: il </a:t>
            </a:r>
            <a:r>
              <a:rPr lang="it-IT" altLang="en-US" sz="2000" dirty="0" err="1"/>
              <a:t>DdC</a:t>
            </a:r>
            <a:r>
              <a:rPr lang="it-IT" altLang="en-US" sz="2000" dirty="0"/>
              <a:t> prevede l’esecuzione specifica al costo c per l’</a:t>
            </a:r>
            <a:r>
              <a:rPr lang="it-IT" altLang="en-US" sz="2000" i="1" dirty="0"/>
              <a:t>acquirente</a:t>
            </a:r>
            <a:r>
              <a:rPr lang="it-IT" altLang="en-US" sz="2000" dirty="0"/>
              <a:t>. Quest’ultimo (che conosce </a:t>
            </a:r>
            <a:r>
              <a:rPr lang="it-IT" altLang="en-US" sz="2000" dirty="0" err="1"/>
              <a:t>b+d</a:t>
            </a:r>
            <a:r>
              <a:rPr lang="it-IT" altLang="en-US" sz="2000" dirty="0"/>
              <a:t>) potrà scegliere tra inadempimento oppure esecuzione specifica con pagamento di c. Sceglierà l’esecuzione se e solo se </a:t>
            </a:r>
            <a:r>
              <a:rPr lang="it-IT" altLang="en-US" sz="2000" dirty="0">
                <a:cs typeface="Arial" panose="020B0604020202020204" pitchFamily="34" charset="0"/>
              </a:rPr>
              <a:t>adempiere sarebbe efficiente.</a:t>
            </a:r>
          </a:p>
          <a:p>
            <a:pPr lvl="1" eaLnBrk="1" hangingPunct="1">
              <a:lnSpc>
                <a:spcPct val="90000"/>
              </a:lnSpc>
            </a:pPr>
            <a:r>
              <a:rPr lang="it-IT" altLang="en-US" sz="2000" dirty="0">
                <a:cs typeface="Arial" panose="020B0604020202020204" pitchFamily="34" charset="0"/>
              </a:rPr>
              <a:t>Ma se costo </a:t>
            </a:r>
            <a:r>
              <a:rPr lang="it-IT" altLang="en-US" sz="2000" u="sng" dirty="0">
                <a:cs typeface="Arial" panose="020B0604020202020204" pitchFamily="34" charset="0"/>
              </a:rPr>
              <a:t>e</a:t>
            </a:r>
            <a:r>
              <a:rPr lang="it-IT" altLang="en-US" sz="2000" dirty="0">
                <a:cs typeface="Arial" panose="020B0604020202020204" pitchFamily="34" charset="0"/>
              </a:rPr>
              <a:t> danno non sono osservabili, l’efficienza è impossibile.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48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48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35958"/>
            <a:ext cx="8229600" cy="1002641"/>
          </a:xfrm>
        </p:spPr>
        <p:txBody>
          <a:bodyPr/>
          <a:lstStyle/>
          <a:p>
            <a:r>
              <a:rPr lang="it-IT" sz="3600" dirty="0"/>
              <a:t>La logica del secondo caso</a:t>
            </a:r>
          </a:p>
        </p:txBody>
      </p:sp>
      <p:sp>
        <p:nvSpPr>
          <p:cNvPr id="3" name="Segnaposto contenuto 2"/>
          <p:cNvSpPr>
            <a:spLocks noGrp="1"/>
          </p:cNvSpPr>
          <p:nvPr>
            <p:ph idx="1"/>
          </p:nvPr>
        </p:nvSpPr>
        <p:spPr>
          <a:xfrm>
            <a:off x="0" y="980728"/>
            <a:ext cx="9144000" cy="5256584"/>
          </a:xfrm>
        </p:spPr>
        <p:txBody>
          <a:bodyPr/>
          <a:lstStyle/>
          <a:p>
            <a:r>
              <a:rPr lang="it-IT" altLang="en-US" sz="2400" dirty="0"/>
              <a:t>Il </a:t>
            </a:r>
            <a:r>
              <a:rPr lang="it-IT" altLang="en-US" sz="2400" dirty="0" err="1"/>
              <a:t>DdC</a:t>
            </a:r>
            <a:r>
              <a:rPr lang="it-IT" altLang="en-US" sz="2400" dirty="0"/>
              <a:t> deve «trasferire» l’onere della scelta efficiente a chi possiede le informazioni.</a:t>
            </a:r>
          </a:p>
          <a:p>
            <a:r>
              <a:rPr lang="it-IT" altLang="en-US" sz="2400" u="sng" dirty="0"/>
              <a:t>Danno d non osservabile</a:t>
            </a:r>
            <a:r>
              <a:rPr lang="it-IT" altLang="en-US" sz="2400" dirty="0"/>
              <a:t>: il giudice prevede in questo caso l’esecuzione in forma specifica (EFS) dietro corrispettivo di c pagato </a:t>
            </a:r>
            <a:r>
              <a:rPr lang="it-IT" altLang="en-US" sz="2400" i="1" dirty="0"/>
              <a:t>dall’acquirente al venditore</a:t>
            </a:r>
            <a:r>
              <a:rPr lang="it-IT" altLang="en-US" sz="2400" dirty="0"/>
              <a:t>.</a:t>
            </a:r>
          </a:p>
          <a:p>
            <a:r>
              <a:rPr lang="it-IT" altLang="en-US" sz="2400" dirty="0"/>
              <a:t>Il punto chiave è proprio che EFS avverrebbe al costo c per l’acquirente, cioè colui che possiede le info su b &amp; d. </a:t>
            </a:r>
          </a:p>
          <a:p>
            <a:pPr lvl="1"/>
            <a:r>
              <a:rPr lang="it-IT" altLang="en-US" sz="2400" dirty="0"/>
              <a:t>Se l’acquirente accetta EFS, vuol dire che c &lt; b + d, e quindi che EFS è in effetti efficiente.</a:t>
            </a:r>
          </a:p>
          <a:p>
            <a:pPr lvl="1"/>
            <a:r>
              <a:rPr lang="it-IT" altLang="en-US" sz="2400" dirty="0"/>
              <a:t>Se l’acquirente preferisce l’inadempimento, vuol dire che non vuole pagare c e preferisce subire b + d. Ma questo vuol dire che c &gt; b + d, ovvero che </a:t>
            </a:r>
            <a:r>
              <a:rPr lang="it-IT" altLang="en-US" sz="2400" dirty="0">
                <a:sym typeface="Symbol" panose="05050102010706020507" pitchFamily="18" charset="2"/>
              </a:rPr>
              <a:t>adempiere non sarebbe comunque efficiente.</a:t>
            </a:r>
            <a:r>
              <a:rPr lang="it-IT" altLang="en-US" sz="2400" dirty="0"/>
              <a:t> </a:t>
            </a:r>
          </a:p>
          <a:p>
            <a:endParaRPr lang="it-IT" dirty="0"/>
          </a:p>
        </p:txBody>
      </p:sp>
    </p:spTree>
    <p:extLst>
      <p:ext uri="{BB962C8B-B14F-4D97-AF65-F5344CB8AC3E}">
        <p14:creationId xmlns:p14="http://schemas.microsoft.com/office/powerpoint/2010/main" val="2727654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8313" y="188913"/>
            <a:ext cx="8229600" cy="719137"/>
          </a:xfrm>
        </p:spPr>
        <p:txBody>
          <a:bodyPr/>
          <a:lstStyle/>
          <a:p>
            <a:pPr eaLnBrk="1" hangingPunct="1"/>
            <a:r>
              <a:rPr lang="it-IT" altLang="en-US" sz="3600" dirty="0"/>
              <a:t>Regole per l’integrazione dei contratti</a:t>
            </a:r>
          </a:p>
        </p:txBody>
      </p:sp>
      <p:sp>
        <p:nvSpPr>
          <p:cNvPr id="21507" name="Rectangle 3"/>
          <p:cNvSpPr>
            <a:spLocks noGrp="1" noChangeArrowheads="1"/>
          </p:cNvSpPr>
          <p:nvPr>
            <p:ph type="body" idx="1"/>
          </p:nvPr>
        </p:nvSpPr>
        <p:spPr>
          <a:xfrm>
            <a:off x="250825" y="981075"/>
            <a:ext cx="8642350" cy="5661025"/>
          </a:xfrm>
        </p:spPr>
        <p:txBody>
          <a:bodyPr/>
          <a:lstStyle/>
          <a:p>
            <a:pPr eaLnBrk="1" hangingPunct="1">
              <a:lnSpc>
                <a:spcPct val="80000"/>
              </a:lnSpc>
            </a:pPr>
            <a:r>
              <a:rPr lang="it-IT" altLang="en-US" sz="2800" u="sng" dirty="0"/>
              <a:t>Prevalenza delle clausole esplicite</a:t>
            </a:r>
            <a:r>
              <a:rPr lang="it-IT" altLang="en-US" sz="2800" dirty="0"/>
              <a:t> in caso di conflitto con le regole generali.</a:t>
            </a:r>
          </a:p>
          <a:p>
            <a:pPr eaLnBrk="1" hangingPunct="1">
              <a:lnSpc>
                <a:spcPct val="80000"/>
              </a:lnSpc>
            </a:pPr>
            <a:r>
              <a:rPr lang="it-IT" altLang="en-US" sz="2800" u="sng" dirty="0"/>
              <a:t>Regole dispositive</a:t>
            </a:r>
            <a:r>
              <a:rPr lang="it-IT" altLang="en-US" sz="2800" dirty="0"/>
              <a:t> (</a:t>
            </a:r>
            <a:r>
              <a:rPr lang="it-IT" altLang="en-US" sz="2800" i="1" dirty="0"/>
              <a:t>default </a:t>
            </a:r>
            <a:r>
              <a:rPr lang="it-IT" altLang="en-US" sz="2800" i="1" dirty="0" err="1"/>
              <a:t>rules</a:t>
            </a:r>
            <a:r>
              <a:rPr lang="it-IT" altLang="en-US" sz="2800" dirty="0"/>
              <a:t>, DR) da usare in caso di assenza di clausole esplicite.</a:t>
            </a:r>
          </a:p>
          <a:p>
            <a:pPr lvl="1" eaLnBrk="1" hangingPunct="1">
              <a:lnSpc>
                <a:spcPct val="80000"/>
              </a:lnSpc>
              <a:buFont typeface="Wingdings" panose="05000000000000000000" pitchFamily="2" charset="2"/>
              <a:buChar char="Ø"/>
            </a:pPr>
            <a:r>
              <a:rPr lang="it-IT" altLang="en-US" sz="2400" dirty="0"/>
              <a:t>Le DR colmano le lacune contrattuali </a:t>
            </a:r>
            <a:r>
              <a:rPr lang="it-IT" altLang="en-US" sz="2400" dirty="0">
                <a:cs typeface="Arial" panose="020B0604020202020204" pitchFamily="34" charset="0"/>
              </a:rPr>
              <a:t>→ </a:t>
            </a:r>
            <a:r>
              <a:rPr lang="it-IT" altLang="en-US" sz="2400" dirty="0"/>
              <a:t>c.d. “chiusura” dei contratti incompleti (p.e. criterio della buona fede). </a:t>
            </a:r>
          </a:p>
          <a:p>
            <a:pPr lvl="1" eaLnBrk="1" hangingPunct="1">
              <a:lnSpc>
                <a:spcPct val="80000"/>
              </a:lnSpc>
              <a:buFont typeface="Wingdings" panose="05000000000000000000" pitchFamily="2" charset="2"/>
              <a:buChar char="Ø"/>
            </a:pPr>
            <a:r>
              <a:rPr lang="it-IT" altLang="en-US" sz="2400" dirty="0"/>
              <a:t>Quindi DR efficienti massimizzano il benessere sociale evitando alle parti i </a:t>
            </a:r>
            <a:r>
              <a:rPr lang="it-IT" altLang="en-US" sz="2400" dirty="0" err="1"/>
              <a:t>CdT</a:t>
            </a:r>
            <a:r>
              <a:rPr lang="it-IT" altLang="en-US" sz="2400" dirty="0"/>
              <a:t> necessari per la stipula delle clausole mancanti.</a:t>
            </a:r>
          </a:p>
          <a:p>
            <a:pPr eaLnBrk="1" hangingPunct="1">
              <a:lnSpc>
                <a:spcPct val="80000"/>
              </a:lnSpc>
            </a:pPr>
            <a:r>
              <a:rPr lang="it-IT" altLang="en-US" sz="2800" u="sng" dirty="0"/>
              <a:t>Principio del contratto ipotetico</a:t>
            </a:r>
            <a:r>
              <a:rPr lang="it-IT" altLang="en-US" sz="2800" dirty="0"/>
              <a:t>: per individuare le DR efficienti si imputano alle parti le clausole che avrebbero redatto se avessero colmato tutte le lacune contrattuali</a:t>
            </a:r>
          </a:p>
          <a:p>
            <a:pPr lvl="1" eaLnBrk="1" hangingPunct="1">
              <a:lnSpc>
                <a:spcPct val="80000"/>
              </a:lnSpc>
            </a:pPr>
            <a:r>
              <a:rPr lang="it-IT" altLang="en-US" sz="2400" dirty="0"/>
              <a:t>P.e. il giudice estende il riparto dei rischi preferito dalle parti, che si evince dalle clausole esplicite del contratto, anche ai rischi che le parti </a:t>
            </a:r>
            <a:r>
              <a:rPr lang="it-IT" altLang="en-US" sz="2400" u="sng" dirty="0"/>
              <a:t>non</a:t>
            </a:r>
            <a:r>
              <a:rPr lang="it-IT" altLang="en-US" sz="2400" dirty="0"/>
              <a:t> hanno previsto.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507">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07">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68313" y="0"/>
            <a:ext cx="8229600" cy="777875"/>
          </a:xfrm>
        </p:spPr>
        <p:txBody>
          <a:bodyPr/>
          <a:lstStyle/>
          <a:p>
            <a:pPr eaLnBrk="1" hangingPunct="1"/>
            <a:r>
              <a:rPr lang="it-IT" altLang="en-US" sz="3600"/>
              <a:t>Gli obiettivi del DdC</a:t>
            </a:r>
          </a:p>
        </p:txBody>
      </p:sp>
      <p:sp>
        <p:nvSpPr>
          <p:cNvPr id="22531" name="Rectangle 3"/>
          <p:cNvSpPr>
            <a:spLocks noGrp="1" noChangeArrowheads="1"/>
          </p:cNvSpPr>
          <p:nvPr>
            <p:ph type="body" idx="1"/>
          </p:nvPr>
        </p:nvSpPr>
        <p:spPr>
          <a:xfrm>
            <a:off x="107504" y="908050"/>
            <a:ext cx="8856984" cy="5732463"/>
          </a:xfrm>
        </p:spPr>
        <p:txBody>
          <a:bodyPr/>
          <a:lstStyle/>
          <a:p>
            <a:pPr marL="609600" indent="-609600" eaLnBrk="1" hangingPunct="1">
              <a:lnSpc>
                <a:spcPct val="80000"/>
              </a:lnSpc>
            </a:pPr>
            <a:r>
              <a:rPr lang="it-IT" altLang="en-US" sz="2800" dirty="0"/>
              <a:t>Il </a:t>
            </a:r>
            <a:r>
              <a:rPr lang="it-IT" altLang="en-US" sz="2800" dirty="0" err="1"/>
              <a:t>DdC</a:t>
            </a:r>
            <a:r>
              <a:rPr lang="it-IT" altLang="en-US" sz="2800" dirty="0"/>
              <a:t> ha dunque quatto obiettivi:</a:t>
            </a:r>
          </a:p>
          <a:p>
            <a:pPr marL="609600" indent="-609600" eaLnBrk="1" hangingPunct="1">
              <a:lnSpc>
                <a:spcPct val="80000"/>
              </a:lnSpc>
              <a:buFontTx/>
              <a:buAutoNum type="arabicPeriod"/>
            </a:pPr>
            <a:r>
              <a:rPr lang="it-IT" altLang="en-US" sz="2800" dirty="0"/>
              <a:t>Facilitare la cooperazione tra gli agenti garantendo l’</a:t>
            </a:r>
            <a:r>
              <a:rPr lang="it-IT" altLang="en-US" sz="2800" i="1" dirty="0"/>
              <a:t>enforcement</a:t>
            </a:r>
            <a:r>
              <a:rPr lang="it-IT" altLang="en-US" sz="2800" dirty="0"/>
              <a:t> dei contratti.</a:t>
            </a:r>
          </a:p>
          <a:p>
            <a:pPr marL="609600" indent="-609600" eaLnBrk="1" hangingPunct="1">
              <a:lnSpc>
                <a:spcPct val="80000"/>
              </a:lnSpc>
              <a:buFontTx/>
              <a:buAutoNum type="arabicPeriod"/>
            </a:pPr>
            <a:r>
              <a:rPr lang="it-IT" altLang="en-US" sz="2800" dirty="0"/>
              <a:t>Assicurare l’adempimento efficiente.</a:t>
            </a:r>
          </a:p>
          <a:p>
            <a:pPr marL="609600" indent="-609600" eaLnBrk="1" hangingPunct="1">
              <a:lnSpc>
                <a:spcPct val="80000"/>
              </a:lnSpc>
              <a:buFontTx/>
              <a:buAutoNum type="arabicPeriod"/>
            </a:pPr>
            <a:r>
              <a:rPr lang="it-IT" altLang="en-US" sz="2800" dirty="0"/>
              <a:t>Minimizzare i costi della negoziazione prevedendo default </a:t>
            </a:r>
            <a:r>
              <a:rPr lang="it-IT" altLang="en-US" sz="2800" dirty="0" err="1"/>
              <a:t>rules</a:t>
            </a:r>
            <a:r>
              <a:rPr lang="it-IT" altLang="en-US" sz="2800" dirty="0"/>
              <a:t> efficienti.</a:t>
            </a:r>
          </a:p>
          <a:p>
            <a:pPr marL="609600" indent="-609600" eaLnBrk="1" hangingPunct="1">
              <a:lnSpc>
                <a:spcPct val="80000"/>
              </a:lnSpc>
              <a:buFontTx/>
              <a:buAutoNum type="arabicPeriod"/>
            </a:pPr>
            <a:r>
              <a:rPr lang="it-IT" altLang="en-US" sz="2800" dirty="0"/>
              <a:t>Correggere i fallimenti del mercato regolando l’efficacia delle clausole contrattuali (ad esempio disapplicandole o sostituendole; p.e. art.1384 cc).</a:t>
            </a:r>
          </a:p>
          <a:p>
            <a:pPr marL="609600" indent="-609600" eaLnBrk="1" hangingPunct="1">
              <a:lnSpc>
                <a:spcPct val="80000"/>
              </a:lnSpc>
            </a:pPr>
            <a:r>
              <a:rPr lang="it-IT" altLang="en-US" sz="2800" u="sng" dirty="0"/>
              <a:t>Contratto perfetto</a:t>
            </a:r>
            <a:r>
              <a:rPr lang="it-IT" altLang="en-US" sz="2800" dirty="0"/>
              <a:t>: è sinonimo di contratto completo (= efficiente). Non essendoci né asimmetrie informative né lacune, l’unico ruolo del </a:t>
            </a:r>
            <a:r>
              <a:rPr lang="it-IT" altLang="en-US" sz="2800" dirty="0" err="1"/>
              <a:t>DdC</a:t>
            </a:r>
            <a:r>
              <a:rPr lang="it-IT" altLang="en-US" sz="2800" dirty="0"/>
              <a:t> è quello dell’</a:t>
            </a:r>
            <a:r>
              <a:rPr lang="it-IT" altLang="en-US" sz="2800" i="1" dirty="0"/>
              <a:t>enforcement </a:t>
            </a:r>
            <a:r>
              <a:rPr lang="it-IT" altLang="en-US" sz="2800" i="1" dirty="0">
                <a:cs typeface="Arial" panose="020B0604020202020204" pitchFamily="34" charset="0"/>
              </a:rPr>
              <a:t>→ market </a:t>
            </a:r>
            <a:r>
              <a:rPr lang="it-IT" altLang="en-US" sz="2800" i="1" dirty="0" err="1">
                <a:cs typeface="Arial" panose="020B0604020202020204" pitchFamily="34" charset="0"/>
              </a:rPr>
              <a:t>eats</a:t>
            </a:r>
            <a:r>
              <a:rPr lang="it-IT" altLang="en-US" sz="2800" i="1" dirty="0">
                <a:cs typeface="Arial" panose="020B0604020202020204" pitchFamily="34" charset="0"/>
              </a:rPr>
              <a:t> law</a:t>
            </a:r>
            <a:r>
              <a:rPr lang="it-IT" altLang="en-US" sz="2800" dirty="0">
                <a:cs typeface="Arial" panose="020B0604020202020204" pitchFamily="34" charset="0"/>
              </a:rPr>
              <a:t>.</a:t>
            </a:r>
          </a:p>
          <a:p>
            <a:pPr marL="609600" indent="-609600" eaLnBrk="1" hangingPunct="1">
              <a:lnSpc>
                <a:spcPct val="80000"/>
              </a:lnSpc>
            </a:pPr>
            <a:r>
              <a:rPr lang="it-IT" altLang="en-US" sz="2800" u="sng" dirty="0">
                <a:cs typeface="Arial" panose="020B0604020202020204" pitchFamily="34" charset="0"/>
              </a:rPr>
              <a:t>Teorema di </a:t>
            </a:r>
            <a:r>
              <a:rPr lang="it-IT" altLang="en-US" sz="2800" u="sng" dirty="0" err="1">
                <a:cs typeface="Arial" panose="020B0604020202020204" pitchFamily="34" charset="0"/>
              </a:rPr>
              <a:t>Coase</a:t>
            </a:r>
            <a:r>
              <a:rPr lang="it-IT" altLang="en-US" sz="2800" u="sng" dirty="0">
                <a:cs typeface="Arial" panose="020B0604020202020204" pitchFamily="34" charset="0"/>
              </a:rPr>
              <a:t> «estremo»</a:t>
            </a:r>
            <a:r>
              <a:rPr lang="it-IT" altLang="en-US" sz="2800" dirty="0">
                <a:cs typeface="Arial" panose="020B0604020202020204" pitchFamily="34" charset="0"/>
              </a:rPr>
              <a:t>: se </a:t>
            </a:r>
            <a:r>
              <a:rPr lang="it-IT" altLang="en-US" sz="2800" dirty="0" err="1">
                <a:cs typeface="Arial" panose="020B0604020202020204" pitchFamily="34" charset="0"/>
              </a:rPr>
              <a:t>CdT</a:t>
            </a:r>
            <a:r>
              <a:rPr lang="it-IT" altLang="en-US" sz="2800" dirty="0">
                <a:cs typeface="Arial" panose="020B0604020202020204" pitchFamily="34" charset="0"/>
              </a:rPr>
              <a:t> = 0, agenti razionali stipuleranno sempre contratti perfetti.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2531">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53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68313" y="188913"/>
            <a:ext cx="8229600" cy="792162"/>
          </a:xfrm>
        </p:spPr>
        <p:txBody>
          <a:bodyPr/>
          <a:lstStyle/>
          <a:p>
            <a:pPr eaLnBrk="1" hangingPunct="1"/>
            <a:r>
              <a:rPr lang="it-IT" altLang="en-US" sz="3600"/>
              <a:t>Compiti del giudice dei contratti</a:t>
            </a:r>
          </a:p>
        </p:txBody>
      </p:sp>
      <p:sp>
        <p:nvSpPr>
          <p:cNvPr id="5123" name="Rectangle 3"/>
          <p:cNvSpPr>
            <a:spLocks noGrp="1" noChangeArrowheads="1"/>
          </p:cNvSpPr>
          <p:nvPr>
            <p:ph type="body" idx="1"/>
          </p:nvPr>
        </p:nvSpPr>
        <p:spPr>
          <a:xfrm>
            <a:off x="251520" y="981075"/>
            <a:ext cx="8680549" cy="5472261"/>
          </a:xfrm>
        </p:spPr>
        <p:txBody>
          <a:bodyPr/>
          <a:lstStyle/>
          <a:p>
            <a:pPr eaLnBrk="1" hangingPunct="1">
              <a:lnSpc>
                <a:spcPct val="90000"/>
              </a:lnSpc>
            </a:pPr>
            <a:r>
              <a:rPr lang="it-IT" altLang="en-US" sz="2800" dirty="0"/>
              <a:t>L’</a:t>
            </a:r>
            <a:r>
              <a:rPr lang="it-IT" altLang="en-US" sz="2800" i="1" dirty="0" err="1"/>
              <a:t>enforcement</a:t>
            </a:r>
            <a:r>
              <a:rPr lang="it-IT" altLang="en-US" sz="2800" dirty="0"/>
              <a:t> dei contratti da parte di un tribunale (= il giudice dei contratti) comporta lo svolgimento di una serie di funzioni:</a:t>
            </a:r>
          </a:p>
          <a:p>
            <a:pPr lvl="1" eaLnBrk="1" hangingPunct="1">
              <a:lnSpc>
                <a:spcPct val="90000"/>
              </a:lnSpc>
            </a:pPr>
            <a:r>
              <a:rPr lang="it-IT" altLang="en-US" dirty="0"/>
              <a:t>Decidere riguardo alla formazione del contratto (problema della validità).</a:t>
            </a:r>
          </a:p>
          <a:p>
            <a:pPr lvl="1" eaLnBrk="1" hangingPunct="1">
              <a:lnSpc>
                <a:spcPct val="90000"/>
              </a:lnSpc>
            </a:pPr>
            <a:r>
              <a:rPr lang="it-IT" altLang="en-US" dirty="0"/>
              <a:t>Interpretare il contratto (lacune, ambiguità).</a:t>
            </a:r>
          </a:p>
          <a:p>
            <a:pPr lvl="1" eaLnBrk="1" hangingPunct="1">
              <a:lnSpc>
                <a:spcPct val="90000"/>
              </a:lnSpc>
            </a:pPr>
            <a:r>
              <a:rPr lang="it-IT" altLang="en-US" dirty="0"/>
              <a:t>Valutare (e punire) l’inadempimento mediante... </a:t>
            </a:r>
          </a:p>
          <a:p>
            <a:pPr lvl="2" eaLnBrk="1" hangingPunct="1">
              <a:lnSpc>
                <a:spcPct val="90000"/>
              </a:lnSpc>
            </a:pPr>
            <a:r>
              <a:rPr lang="it-IT" altLang="en-US" sz="2800" dirty="0"/>
              <a:t>Risarcimento danno.</a:t>
            </a:r>
          </a:p>
          <a:p>
            <a:pPr lvl="2" eaLnBrk="1" hangingPunct="1">
              <a:lnSpc>
                <a:spcPct val="90000"/>
              </a:lnSpc>
            </a:pPr>
            <a:r>
              <a:rPr lang="it-IT" altLang="en-US" sz="2800" dirty="0"/>
              <a:t>Esecuzione in forma specifica.</a:t>
            </a:r>
          </a:p>
          <a:p>
            <a:pPr lvl="1" eaLnBrk="1" hangingPunct="1">
              <a:lnSpc>
                <a:spcPct val="90000"/>
              </a:lnSpc>
            </a:pPr>
            <a:r>
              <a:rPr lang="it-IT" altLang="en-US" dirty="0"/>
              <a:t>Annullare il contratto.</a:t>
            </a:r>
          </a:p>
          <a:p>
            <a:pPr lvl="1" eaLnBrk="1" hangingPunct="1">
              <a:lnSpc>
                <a:spcPct val="90000"/>
              </a:lnSpc>
            </a:pPr>
            <a:r>
              <a:rPr lang="it-IT" altLang="en-US" dirty="0"/>
              <a:t>Tutelare l’affidamento.</a:t>
            </a:r>
          </a:p>
          <a:p>
            <a:pPr eaLnBrk="1" hangingPunct="1">
              <a:lnSpc>
                <a:spcPct val="90000"/>
              </a:lnSpc>
            </a:pPr>
            <a:r>
              <a:rPr lang="it-IT" altLang="en-US" sz="2800" dirty="0"/>
              <a:t>Alcune di queste funzioni sono intuitive.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12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2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68313" y="188913"/>
            <a:ext cx="8229600" cy="620712"/>
          </a:xfrm>
        </p:spPr>
        <p:txBody>
          <a:bodyPr/>
          <a:lstStyle/>
          <a:p>
            <a:pPr eaLnBrk="1" hangingPunct="1"/>
            <a:r>
              <a:rPr lang="it-IT" altLang="en-US" sz="3600"/>
              <a:t>La durata del contratto</a:t>
            </a:r>
          </a:p>
        </p:txBody>
      </p:sp>
      <p:sp>
        <p:nvSpPr>
          <p:cNvPr id="26627" name="Rectangle 3"/>
          <p:cNvSpPr>
            <a:spLocks noGrp="1" noChangeArrowheads="1"/>
          </p:cNvSpPr>
          <p:nvPr>
            <p:ph type="body" idx="1"/>
          </p:nvPr>
        </p:nvSpPr>
        <p:spPr>
          <a:xfrm>
            <a:off x="0" y="764877"/>
            <a:ext cx="9144000" cy="5832475"/>
          </a:xfrm>
        </p:spPr>
        <p:txBody>
          <a:bodyPr/>
          <a:lstStyle/>
          <a:p>
            <a:pPr marL="609600" indent="-609600" eaLnBrk="1" hangingPunct="1">
              <a:lnSpc>
                <a:spcPct val="80000"/>
              </a:lnSpc>
            </a:pPr>
            <a:r>
              <a:rPr lang="it-IT" altLang="en-US" sz="2400" u="sng" dirty="0"/>
              <a:t>Principio di replicazione</a:t>
            </a:r>
            <a:r>
              <a:rPr lang="it-IT" altLang="en-US" sz="2400" dirty="0"/>
              <a:t>: un contratto lungo è sempre preferibile perché può sempre replicare qualsiasi sequenza di contratti brevi, mentre il viceversa vale solo in caso di contratti completi ma non in generale.</a:t>
            </a:r>
          </a:p>
          <a:p>
            <a:pPr marL="609600" indent="-609600" eaLnBrk="1" hangingPunct="1">
              <a:lnSpc>
                <a:spcPct val="80000"/>
              </a:lnSpc>
            </a:pPr>
            <a:r>
              <a:rPr lang="it-IT" altLang="en-US" sz="2400" dirty="0"/>
              <a:t>Perché una sequenza di contratti brevi </a:t>
            </a:r>
            <a:r>
              <a:rPr lang="it-IT" altLang="en-US" sz="2400" u="sng" dirty="0"/>
              <a:t>non</a:t>
            </a:r>
            <a:r>
              <a:rPr lang="it-IT" altLang="en-US" sz="2400" dirty="0"/>
              <a:t> può replicare un contratto lungo? Due motivi:</a:t>
            </a:r>
          </a:p>
          <a:p>
            <a:pPr marL="609600" indent="-609600" eaLnBrk="1" hangingPunct="1">
              <a:lnSpc>
                <a:spcPct val="80000"/>
              </a:lnSpc>
              <a:buFontTx/>
              <a:buAutoNum type="arabicPeriod"/>
            </a:pPr>
            <a:r>
              <a:rPr lang="it-IT" altLang="en-US" sz="2400" u="sng" dirty="0"/>
              <a:t>Imperfezioni nel mercato del credito</a:t>
            </a:r>
            <a:r>
              <a:rPr lang="it-IT" altLang="en-US" sz="2400" dirty="0"/>
              <a:t>: la separazione temporale tra prestazione e controprestazione, tipica dei contratti lunghi, non può essere replicata con contratti brevi se le parti non possono ottenere anticipi sulle entrate future.</a:t>
            </a:r>
          </a:p>
          <a:p>
            <a:pPr marL="609600" indent="-609600" eaLnBrk="1" hangingPunct="1">
              <a:lnSpc>
                <a:spcPct val="80000"/>
              </a:lnSpc>
              <a:buFontTx/>
              <a:buAutoNum type="arabicPeriod"/>
            </a:pPr>
            <a:r>
              <a:rPr lang="it-IT" altLang="en-US" sz="2400" u="sng" dirty="0"/>
              <a:t>Opportunismo contrattuale</a:t>
            </a:r>
            <a:r>
              <a:rPr lang="it-IT" altLang="en-US" sz="2400" dirty="0"/>
              <a:t>: solo con contratti lunghi si possono evitare fenomeni quali…</a:t>
            </a:r>
          </a:p>
          <a:p>
            <a:pPr marL="990600" lvl="1" indent="-533400" eaLnBrk="1" hangingPunct="1">
              <a:lnSpc>
                <a:spcPct val="80000"/>
              </a:lnSpc>
              <a:buFontTx/>
              <a:buAutoNum type="romanUcPeriod"/>
            </a:pPr>
            <a:r>
              <a:rPr lang="it-IT" altLang="en-US" sz="2400" dirty="0" err="1"/>
              <a:t>Ratchet</a:t>
            </a:r>
            <a:r>
              <a:rPr lang="it-IT" altLang="en-US" sz="2400" dirty="0"/>
              <a:t> </a:t>
            </a:r>
            <a:r>
              <a:rPr lang="it-IT" altLang="en-US" sz="2400" dirty="0" err="1"/>
              <a:t>effect</a:t>
            </a:r>
            <a:r>
              <a:rPr lang="it-IT" altLang="en-US" sz="2400" dirty="0"/>
              <a:t> </a:t>
            </a:r>
          </a:p>
          <a:p>
            <a:pPr marL="990600" lvl="1" indent="-533400" eaLnBrk="1" hangingPunct="1">
              <a:lnSpc>
                <a:spcPct val="80000"/>
              </a:lnSpc>
              <a:buFontTx/>
              <a:buAutoNum type="romanUcPeriod"/>
            </a:pPr>
            <a:r>
              <a:rPr lang="it-IT" altLang="en-US" sz="2400" dirty="0"/>
              <a:t>Lock-in </a:t>
            </a:r>
            <a:r>
              <a:rPr lang="it-IT" altLang="en-US" sz="2400" dirty="0" err="1"/>
              <a:t>effect</a:t>
            </a:r>
            <a:r>
              <a:rPr lang="it-IT" altLang="en-US" sz="2400" dirty="0"/>
              <a:t> </a:t>
            </a:r>
          </a:p>
          <a:p>
            <a:pPr marL="609600" indent="-609600" eaLnBrk="1" hangingPunct="1">
              <a:lnSpc>
                <a:spcPct val="80000"/>
              </a:lnSpc>
            </a:pPr>
            <a:r>
              <a:rPr lang="it-IT" altLang="en-US" sz="2400" dirty="0"/>
              <a:t>La controindicazione verso i contratti lunghi è che sono più esposti agli imprevisti: il grado di incompletezza rispetto alle possibili circostanze cresce con la durata del contratto.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7">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6627">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662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6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95288" y="0"/>
            <a:ext cx="8424862" cy="692150"/>
          </a:xfrm>
        </p:spPr>
        <p:txBody>
          <a:bodyPr/>
          <a:lstStyle/>
          <a:p>
            <a:pPr eaLnBrk="1" hangingPunct="1"/>
            <a:r>
              <a:rPr lang="it-IT" altLang="en-US" sz="3600" i="1"/>
              <a:t>Ratchet </a:t>
            </a:r>
            <a:r>
              <a:rPr lang="it-IT" altLang="en-US" sz="3600"/>
              <a:t>&amp;</a:t>
            </a:r>
            <a:r>
              <a:rPr lang="it-IT" altLang="en-US" sz="3600" i="1"/>
              <a:t> lock in</a:t>
            </a:r>
          </a:p>
        </p:txBody>
      </p:sp>
      <p:sp>
        <p:nvSpPr>
          <p:cNvPr id="27651" name="Rectangle 3"/>
          <p:cNvSpPr>
            <a:spLocks noGrp="1" noChangeArrowheads="1"/>
          </p:cNvSpPr>
          <p:nvPr>
            <p:ph type="body" idx="1"/>
          </p:nvPr>
        </p:nvSpPr>
        <p:spPr>
          <a:xfrm>
            <a:off x="0" y="765175"/>
            <a:ext cx="9144000" cy="6092825"/>
          </a:xfrm>
        </p:spPr>
        <p:txBody>
          <a:bodyPr/>
          <a:lstStyle/>
          <a:p>
            <a:pPr marL="609600" indent="-609600" eaLnBrk="1" hangingPunct="1">
              <a:lnSpc>
                <a:spcPct val="80000"/>
              </a:lnSpc>
            </a:pPr>
            <a:r>
              <a:rPr lang="it-IT" altLang="en-US" sz="2400" i="1" dirty="0" err="1"/>
              <a:t>Ratchet</a:t>
            </a:r>
            <a:r>
              <a:rPr lang="it-IT" altLang="en-US" sz="2400" i="1" dirty="0"/>
              <a:t> </a:t>
            </a:r>
            <a:r>
              <a:rPr lang="it-IT" altLang="en-US" sz="2400" i="1" dirty="0" err="1"/>
              <a:t>effect</a:t>
            </a:r>
            <a:r>
              <a:rPr lang="it-IT" altLang="en-US" sz="2400" dirty="0"/>
              <a:t>: una parte può distorcere (inefficientemente) il proprio comportamento al fine di evitare che la controparte acquisisca informazioni da usare in sede di rinegoziazione del contratto breve. Al contrario, un contratto lungo è un modo per impegnarsi a non usare opportunisticamente le informazioni acquisite durante il rapporto.</a:t>
            </a:r>
          </a:p>
          <a:p>
            <a:pPr marL="609600" indent="-609600" eaLnBrk="1" hangingPunct="1">
              <a:lnSpc>
                <a:spcPct val="80000"/>
              </a:lnSpc>
            </a:pPr>
            <a:r>
              <a:rPr lang="it-IT" altLang="en-US" sz="2400" i="1" dirty="0"/>
              <a:t>Lock-in </a:t>
            </a:r>
            <a:r>
              <a:rPr lang="it-IT" altLang="en-US" sz="2400" i="1" dirty="0" err="1"/>
              <a:t>effect</a:t>
            </a:r>
            <a:r>
              <a:rPr lang="it-IT" altLang="en-US" sz="2400" dirty="0"/>
              <a:t>: in generale il surplus derivante da un rapporto dipende dagli investimenti delle parti. Alcuni sono </a:t>
            </a:r>
            <a:r>
              <a:rPr lang="it-IT" altLang="en-US" sz="2400" u="sng" dirty="0"/>
              <a:t>investimenti specifici</a:t>
            </a:r>
            <a:r>
              <a:rPr lang="it-IT" altLang="en-US" sz="2400" dirty="0"/>
              <a:t> (IS), cioè capaci di dare frutti solo all’interno di quella particolare relazione contrattuale. Chi effettua tali IS è “bloccato” (</a:t>
            </a:r>
            <a:r>
              <a:rPr lang="it-IT" altLang="en-US" sz="2400" i="1" dirty="0" err="1"/>
              <a:t>locked</a:t>
            </a:r>
            <a:r>
              <a:rPr lang="it-IT" altLang="en-US" sz="2400" i="1" dirty="0"/>
              <a:t> in</a:t>
            </a:r>
            <a:r>
              <a:rPr lang="it-IT" altLang="en-US" sz="2400" dirty="0"/>
              <a:t>) in quella relazione e quindi è esposto al potere negoziale della controparte in caso di rinegoziazione del contratto breve. Ma se chi effettua IS non è sicuro di appropriarsi dei frutti dell’investimento al momento della stipula del nuovo contratto, l’incentivo ad investire viene meno. Un contratto lungo evita, o riduce, la espropriazione dei frutti dell’IS e quindi stimola l’investimento. </a:t>
            </a:r>
          </a:p>
          <a:p>
            <a:pPr marL="1371600" lvl="2" indent="-457200" eaLnBrk="1" hangingPunct="1">
              <a:lnSpc>
                <a:spcPct val="80000"/>
              </a:lnSpc>
              <a:buFont typeface="Wingdings" panose="05000000000000000000" pitchFamily="2" charset="2"/>
              <a:buChar char="Ø"/>
            </a:pPr>
            <a:r>
              <a:rPr lang="it-IT" altLang="en-US" sz="2000" dirty="0" err="1"/>
              <a:t>N.b.</a:t>
            </a:r>
            <a:r>
              <a:rPr lang="it-IT" altLang="en-US" sz="2000" dirty="0"/>
              <a:t>: il </a:t>
            </a:r>
            <a:r>
              <a:rPr lang="it-IT" altLang="en-US" sz="2000" i="1" dirty="0"/>
              <a:t>lock in</a:t>
            </a:r>
            <a:r>
              <a:rPr lang="it-IT" altLang="en-US" sz="2000" dirty="0"/>
              <a:t> è comunque un problema di incompletezza del contratto, perché se l’assegnazione dei frutti dell’IS fosse perfettamente contrattabile </a:t>
            </a:r>
            <a:r>
              <a:rPr lang="it-IT" altLang="en-US" sz="2000" i="1" dirty="0"/>
              <a:t>ex ante</a:t>
            </a:r>
            <a:r>
              <a:rPr lang="it-IT" altLang="en-US" sz="2000" dirty="0"/>
              <a:t> il problema non sussisterebbe.</a:t>
            </a:r>
            <a:endParaRPr lang="it-IT" altLang="en-US"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44450"/>
            <a:ext cx="8229600" cy="647700"/>
          </a:xfrm>
        </p:spPr>
        <p:txBody>
          <a:bodyPr/>
          <a:lstStyle/>
          <a:p>
            <a:pPr eaLnBrk="1" hangingPunct="1"/>
            <a:r>
              <a:rPr lang="it-IT" altLang="en-US" sz="3600" dirty="0"/>
              <a:t>Rinegoziazione</a:t>
            </a:r>
          </a:p>
        </p:txBody>
      </p:sp>
      <p:sp>
        <p:nvSpPr>
          <p:cNvPr id="28675" name="Rectangle 3"/>
          <p:cNvSpPr>
            <a:spLocks noGrp="1" noChangeArrowheads="1"/>
          </p:cNvSpPr>
          <p:nvPr>
            <p:ph type="body" idx="1"/>
          </p:nvPr>
        </p:nvSpPr>
        <p:spPr>
          <a:xfrm>
            <a:off x="0" y="673100"/>
            <a:ext cx="9144000" cy="6069013"/>
          </a:xfrm>
        </p:spPr>
        <p:txBody>
          <a:bodyPr/>
          <a:lstStyle/>
          <a:p>
            <a:pPr eaLnBrk="1" hangingPunct="1">
              <a:lnSpc>
                <a:spcPct val="75000"/>
              </a:lnSpc>
            </a:pPr>
            <a:r>
              <a:rPr lang="it-IT" altLang="en-US" sz="2400" dirty="0"/>
              <a:t>In assenza di informazione asimmetrica, una clausola che dia la possibilità di rinegoziare il contratto può evitare l’inefficienza.</a:t>
            </a:r>
          </a:p>
          <a:p>
            <a:pPr lvl="1" eaLnBrk="1" hangingPunct="1">
              <a:lnSpc>
                <a:spcPct val="75000"/>
              </a:lnSpc>
            </a:pPr>
            <a:r>
              <a:rPr lang="it-IT" altLang="en-US" sz="2000" dirty="0"/>
              <a:t>P.e. dopo un </a:t>
            </a:r>
            <a:r>
              <a:rPr lang="it-IT" altLang="en-US" sz="2000" dirty="0">
                <a:sym typeface="Symbol" panose="05050102010706020507" pitchFamily="18" charset="2"/>
              </a:rPr>
              <a:t>c (imprevisto), le parti trovano ex post l’accordo efficiente.</a:t>
            </a:r>
          </a:p>
          <a:p>
            <a:pPr eaLnBrk="1" hangingPunct="1">
              <a:lnSpc>
                <a:spcPct val="75000"/>
              </a:lnSpc>
            </a:pPr>
            <a:r>
              <a:rPr lang="it-IT" altLang="en-US" sz="2400" dirty="0">
                <a:sym typeface="Symbol" panose="05050102010706020507" pitchFamily="18" charset="2"/>
              </a:rPr>
              <a:t>In caso di contratto completo, rinegoziare non serve mai! </a:t>
            </a:r>
          </a:p>
          <a:p>
            <a:pPr eaLnBrk="1" hangingPunct="1">
              <a:lnSpc>
                <a:spcPct val="75000"/>
              </a:lnSpc>
            </a:pPr>
            <a:r>
              <a:rPr lang="it-IT" altLang="en-US" sz="2400" dirty="0">
                <a:sym typeface="Symbol" panose="05050102010706020507" pitchFamily="18" charset="2"/>
              </a:rPr>
              <a:t>In generale, la possibilità di rinegoziare può essere vista come un ulteriore </a:t>
            </a:r>
            <a:r>
              <a:rPr lang="it-IT" altLang="en-US" sz="2400" u="sng" dirty="0">
                <a:sym typeface="Symbol" panose="05050102010706020507" pitchFamily="18" charset="2"/>
              </a:rPr>
              <a:t>sostituto</a:t>
            </a:r>
            <a:r>
              <a:rPr lang="it-IT" altLang="en-US" sz="2400" dirty="0">
                <a:sym typeface="Symbol" panose="05050102010706020507" pitchFamily="18" charset="2"/>
              </a:rPr>
              <a:t> del contratto completo. In entrambi i casi, infatti, si avrà sempre adempimento efficiente. </a:t>
            </a:r>
          </a:p>
          <a:p>
            <a:pPr eaLnBrk="1" hangingPunct="1">
              <a:lnSpc>
                <a:spcPct val="75000"/>
              </a:lnSpc>
            </a:pPr>
            <a:r>
              <a:rPr lang="it-IT" altLang="en-US" sz="2400" dirty="0">
                <a:sym typeface="Symbol" panose="05050102010706020507" pitchFamily="18" charset="2"/>
              </a:rPr>
              <a:t>Ma la rinegoziazione riduce anche la possibilità delle parti di vincolarsi a piani di condotta ottimali (= </a:t>
            </a:r>
            <a:r>
              <a:rPr lang="it-IT" altLang="en-US" sz="2400" i="1" dirty="0">
                <a:sym typeface="Symbol" panose="05050102010706020507" pitchFamily="18" charset="2"/>
              </a:rPr>
              <a:t>opportunismo</a:t>
            </a:r>
            <a:r>
              <a:rPr lang="it-IT" altLang="en-US" sz="2400" dirty="0">
                <a:sym typeface="Symbol" panose="05050102010706020507" pitchFamily="18" charset="2"/>
              </a:rPr>
              <a:t>)</a:t>
            </a:r>
          </a:p>
          <a:p>
            <a:pPr lvl="1" eaLnBrk="1" hangingPunct="1">
              <a:lnSpc>
                <a:spcPct val="75000"/>
              </a:lnSpc>
            </a:pPr>
            <a:r>
              <a:rPr lang="it-IT" altLang="en-US" sz="2000" dirty="0">
                <a:sym typeface="Symbol" panose="05050102010706020507" pitchFamily="18" charset="2"/>
              </a:rPr>
              <a:t>P.e. una parte potrebbe «imporre» la rinegoziazione, minacciando la controparte di agire in modo da realizzare un esito inefficiente.</a:t>
            </a:r>
          </a:p>
          <a:p>
            <a:pPr eaLnBrk="1" hangingPunct="1">
              <a:lnSpc>
                <a:spcPct val="75000"/>
              </a:lnSpc>
            </a:pPr>
            <a:r>
              <a:rPr lang="it-IT" altLang="en-US" sz="2400" dirty="0">
                <a:sym typeface="Symbol" panose="05050102010706020507" pitchFamily="18" charset="2"/>
              </a:rPr>
              <a:t>Quindi può essere razionale impegnarsi a </a:t>
            </a:r>
            <a:r>
              <a:rPr lang="it-IT" altLang="en-US" sz="2400" u="sng" dirty="0">
                <a:sym typeface="Symbol" panose="05050102010706020507" pitchFamily="18" charset="2"/>
              </a:rPr>
              <a:t>non</a:t>
            </a:r>
            <a:r>
              <a:rPr lang="it-IT" altLang="en-US" sz="2400" dirty="0">
                <a:sym typeface="Symbol" panose="05050102010706020507" pitchFamily="18" charset="2"/>
              </a:rPr>
              <a:t> rinegoziare il contratto. Questo però è legalmente impossibile: se </a:t>
            </a:r>
            <a:r>
              <a:rPr lang="it-IT" altLang="en-US" sz="2400" u="sng" dirty="0">
                <a:sym typeface="Symbol" panose="05050102010706020507" pitchFamily="18" charset="2"/>
              </a:rPr>
              <a:t>entrambe</a:t>
            </a:r>
            <a:r>
              <a:rPr lang="it-IT" altLang="en-US" sz="2400" dirty="0">
                <a:sym typeface="Symbol" panose="05050102010706020507" pitchFamily="18" charset="2"/>
              </a:rPr>
              <a:t> le parti vogliono un nuovo contratto (regola dell’assenso), non è possibile obbligarle a mantenere quello vecchio!</a:t>
            </a:r>
          </a:p>
          <a:p>
            <a:pPr lvl="1" eaLnBrk="1" hangingPunct="1">
              <a:lnSpc>
                <a:spcPct val="75000"/>
              </a:lnSpc>
            </a:pPr>
            <a:r>
              <a:rPr lang="it-IT" altLang="en-US" sz="2000" dirty="0">
                <a:sym typeface="Symbol" panose="05050102010706020507" pitchFamily="18" charset="2"/>
              </a:rPr>
              <a:t>Sola la super «penale» può rendere credibile tale impegno.</a:t>
            </a:r>
          </a:p>
          <a:p>
            <a:pPr eaLnBrk="1" hangingPunct="1">
              <a:lnSpc>
                <a:spcPct val="75000"/>
              </a:lnSpc>
            </a:pPr>
            <a:r>
              <a:rPr lang="it-IT" altLang="en-US" sz="2400" dirty="0">
                <a:sym typeface="Symbol" panose="05050102010706020507" pitchFamily="18" charset="2"/>
              </a:rPr>
              <a:t>Comunque, la minaccia di richiedere il risarcimento per inadempimento delimita il potere negoziale in sede di rinegoziazione. In questo senso, quindi, il risarcimento ha anche la funzione di </a:t>
            </a:r>
            <a:r>
              <a:rPr lang="it-IT" altLang="en-US" sz="2400" u="sng" dirty="0">
                <a:sym typeface="Symbol" panose="05050102010706020507" pitchFamily="18" charset="2"/>
              </a:rPr>
              <a:t>limitare l’opportunismo</a:t>
            </a:r>
            <a:r>
              <a:rPr lang="it-IT" altLang="en-US" sz="2400" dirty="0">
                <a:sym typeface="Symbol" panose="05050102010706020507" pitchFamily="18" charset="2"/>
              </a:rPr>
              <a:t> delle parti.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675">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867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675">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675">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8675">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67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45120"/>
            <a:ext cx="8229600" cy="863600"/>
          </a:xfrm>
        </p:spPr>
        <p:txBody>
          <a:bodyPr/>
          <a:lstStyle/>
          <a:p>
            <a:pPr eaLnBrk="1" hangingPunct="1"/>
            <a:r>
              <a:rPr lang="it-IT" altLang="en-US" sz="3600" dirty="0"/>
              <a:t>Affidamento</a:t>
            </a:r>
          </a:p>
        </p:txBody>
      </p:sp>
      <p:sp>
        <p:nvSpPr>
          <p:cNvPr id="29699" name="Rectangle 3"/>
          <p:cNvSpPr>
            <a:spLocks noGrp="1" noChangeArrowheads="1"/>
          </p:cNvSpPr>
          <p:nvPr>
            <p:ph type="body" idx="1"/>
          </p:nvPr>
        </p:nvSpPr>
        <p:spPr>
          <a:xfrm>
            <a:off x="0" y="908720"/>
            <a:ext cx="9144000" cy="5689600"/>
          </a:xfrm>
        </p:spPr>
        <p:txBody>
          <a:bodyPr/>
          <a:lstStyle/>
          <a:p>
            <a:pPr eaLnBrk="1" hangingPunct="1">
              <a:lnSpc>
                <a:spcPct val="90000"/>
              </a:lnSpc>
            </a:pPr>
            <a:r>
              <a:rPr lang="it-IT" altLang="en-US" sz="2800" dirty="0"/>
              <a:t>Definizione: l’affidamento AFF è il cambiamento nella situazione del promissario indotta dalla promessa.</a:t>
            </a:r>
          </a:p>
          <a:p>
            <a:pPr eaLnBrk="1" hangingPunct="1">
              <a:lnSpc>
                <a:spcPct val="90000"/>
              </a:lnSpc>
            </a:pPr>
            <a:r>
              <a:rPr lang="it-IT" altLang="en-US" sz="2800" dirty="0"/>
              <a:t>AFF aumenta il valore della prestazione del promittente per il promissario e quindi rende più costoso per quest’ultimo l’eventuale inadempimento.</a:t>
            </a:r>
          </a:p>
          <a:p>
            <a:pPr eaLnBrk="1" hangingPunct="1">
              <a:lnSpc>
                <a:spcPct val="90000"/>
              </a:lnSpc>
            </a:pPr>
            <a:r>
              <a:rPr lang="it-IT" altLang="en-US" sz="2800" dirty="0"/>
              <a:t>5° obiettivo del </a:t>
            </a:r>
            <a:r>
              <a:rPr lang="it-IT" altLang="en-US" sz="2800" dirty="0" err="1"/>
              <a:t>DdC</a:t>
            </a:r>
            <a:r>
              <a:rPr lang="it-IT" altLang="en-US" sz="2800" dirty="0"/>
              <a:t>: promuovere AFF efficiente.</a:t>
            </a:r>
          </a:p>
          <a:p>
            <a:pPr eaLnBrk="1" hangingPunct="1">
              <a:lnSpc>
                <a:spcPct val="90000"/>
              </a:lnSpc>
            </a:pPr>
            <a:r>
              <a:rPr lang="it-IT" altLang="en-US" sz="2800" dirty="0"/>
              <a:t>Punto di vista AED: AFF è un investimento del promissario (così come l’adempimento è interpretabile come un investimento del promittente).</a:t>
            </a:r>
          </a:p>
          <a:p>
            <a:pPr eaLnBrk="1" hangingPunct="1">
              <a:lnSpc>
                <a:spcPct val="90000"/>
              </a:lnSpc>
            </a:pPr>
            <a:r>
              <a:rPr lang="it-IT" altLang="en-US" sz="2800" dirty="0"/>
              <a:t>I</a:t>
            </a:r>
            <a:r>
              <a:rPr lang="it-IT" altLang="en-US" sz="2800" baseline="-25000" dirty="0"/>
              <a:t>AFF</a:t>
            </a:r>
            <a:r>
              <a:rPr lang="it-IT" altLang="en-US" sz="2800" dirty="0"/>
              <a:t> </a:t>
            </a:r>
            <a:r>
              <a:rPr lang="it-IT" altLang="en-US" sz="2800" dirty="0">
                <a:cs typeface="Arial" panose="020B0604020202020204" pitchFamily="34" charset="0"/>
              </a:rPr>
              <a:t>→ investimento effettuato solo in vista 			     dell’esecuzione del contratto.</a:t>
            </a:r>
          </a:p>
          <a:p>
            <a:pPr eaLnBrk="1" hangingPunct="1">
              <a:lnSpc>
                <a:spcPct val="90000"/>
              </a:lnSpc>
            </a:pPr>
            <a:r>
              <a:rPr lang="it-IT" altLang="en-US" sz="2800" dirty="0">
                <a:cs typeface="Arial" panose="020B0604020202020204" pitchFamily="34" charset="0"/>
              </a:rPr>
              <a:t>b(I</a:t>
            </a:r>
            <a:r>
              <a:rPr lang="it-IT" altLang="en-US" sz="1800" dirty="0">
                <a:cs typeface="Arial" panose="020B0604020202020204" pitchFamily="34" charset="0"/>
              </a:rPr>
              <a:t>AFF</a:t>
            </a:r>
            <a:r>
              <a:rPr lang="it-IT" altLang="en-US" sz="2800" dirty="0">
                <a:cs typeface="Arial" panose="020B0604020202020204" pitchFamily="34" charset="0"/>
              </a:rPr>
              <a:t>) </a:t>
            </a:r>
            <a:r>
              <a:rPr lang="it-IT" altLang="en-US" sz="2800" dirty="0">
                <a:cs typeface="Arial" panose="020B0604020202020204" pitchFamily="34" charset="0"/>
                <a:sym typeface="Symbol" panose="05050102010706020507" pitchFamily="18" charset="2"/>
              </a:rPr>
              <a:t> beneficio adempimento cresce con AFF </a:t>
            </a:r>
          </a:p>
          <a:p>
            <a:pPr eaLnBrk="1" hangingPunct="1">
              <a:lnSpc>
                <a:spcPct val="90000"/>
              </a:lnSpc>
            </a:pPr>
            <a:r>
              <a:rPr lang="it-IT" altLang="en-US" sz="2800" dirty="0">
                <a:cs typeface="Arial" panose="020B0604020202020204" pitchFamily="34" charset="0"/>
                <a:sym typeface="Symbol" panose="05050102010706020507" pitchFamily="18" charset="2"/>
              </a:rPr>
              <a:t>Problema: il </a:t>
            </a:r>
            <a:r>
              <a:rPr lang="it-IT" altLang="en-US" sz="2800" dirty="0" err="1">
                <a:cs typeface="Arial" panose="020B0604020202020204" pitchFamily="34" charset="0"/>
                <a:sym typeface="Symbol" panose="05050102010706020507" pitchFamily="18" charset="2"/>
              </a:rPr>
              <a:t>DdC</a:t>
            </a:r>
            <a:r>
              <a:rPr lang="it-IT" altLang="en-US" sz="2800" dirty="0">
                <a:cs typeface="Arial" panose="020B0604020202020204" pitchFamily="34" charset="0"/>
                <a:sym typeface="Symbol" panose="05050102010706020507" pitchFamily="18" charset="2"/>
              </a:rPr>
              <a:t> deve tutelare </a:t>
            </a:r>
            <a:r>
              <a:rPr lang="it-IT" altLang="en-US" sz="2800" i="1" dirty="0">
                <a:cs typeface="Arial" panose="020B0604020202020204" pitchFamily="34" charset="0"/>
                <a:sym typeface="Symbol" panose="05050102010706020507" pitchFamily="18" charset="2"/>
              </a:rPr>
              <a:t>sempre tutto </a:t>
            </a:r>
            <a:r>
              <a:rPr lang="it-IT" altLang="en-US" sz="2800" dirty="0">
                <a:cs typeface="Arial" panose="020B0604020202020204" pitchFamily="34" charset="0"/>
                <a:sym typeface="Symbol" panose="05050102010706020507" pitchFamily="18" charset="2"/>
              </a:rPr>
              <a:t>l’AFF?</a:t>
            </a:r>
            <a:endParaRPr lang="it-IT" altLang="en-US" sz="2800" dirty="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699">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699">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6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68313" y="260648"/>
            <a:ext cx="8229600" cy="692150"/>
          </a:xfrm>
        </p:spPr>
        <p:txBody>
          <a:bodyPr/>
          <a:lstStyle/>
          <a:p>
            <a:pPr eaLnBrk="1" hangingPunct="1"/>
            <a:r>
              <a:rPr lang="it-IT" altLang="en-US" sz="3600" dirty="0"/>
              <a:t>Il modello dell’affidamento</a:t>
            </a:r>
          </a:p>
        </p:txBody>
      </p:sp>
      <p:sp>
        <p:nvSpPr>
          <p:cNvPr id="30723" name="Rectangle 3"/>
          <p:cNvSpPr>
            <a:spLocks noGrp="1" noChangeArrowheads="1"/>
          </p:cNvSpPr>
          <p:nvPr>
            <p:ph type="body" idx="1"/>
          </p:nvPr>
        </p:nvSpPr>
        <p:spPr>
          <a:xfrm>
            <a:off x="11113" y="952798"/>
            <a:ext cx="9144000" cy="5400600"/>
          </a:xfrm>
        </p:spPr>
        <p:txBody>
          <a:bodyPr/>
          <a:lstStyle/>
          <a:p>
            <a:pPr eaLnBrk="1" hangingPunct="1"/>
            <a:r>
              <a:rPr lang="it-IT" altLang="en-US" sz="2800" u="sng" dirty="0"/>
              <a:t>Guadagno atteso da AFF</a:t>
            </a:r>
            <a:r>
              <a:rPr lang="it-IT" altLang="en-US" sz="2800" dirty="0"/>
              <a:t>: aumento valore prestazione per promissario x probabilità adempimento.</a:t>
            </a:r>
          </a:p>
          <a:p>
            <a:pPr eaLnBrk="1" hangingPunct="1"/>
            <a:r>
              <a:rPr lang="it-IT" altLang="en-US" sz="2800" u="sng" dirty="0"/>
              <a:t>Perdita attesa da AFF</a:t>
            </a:r>
            <a:r>
              <a:rPr lang="it-IT" altLang="en-US" sz="2800" dirty="0"/>
              <a:t>: aumento costo inadempimento per promissario x probabilità inadempimento.</a:t>
            </a:r>
          </a:p>
          <a:p>
            <a:pPr eaLnBrk="1" hangingPunct="1"/>
            <a:r>
              <a:rPr lang="it-IT" altLang="en-US" sz="2800" dirty="0"/>
              <a:t>L’efficienza richiede che I</a:t>
            </a:r>
            <a:r>
              <a:rPr lang="it-IT" altLang="en-US" sz="2800" baseline="-25000" dirty="0"/>
              <a:t>AFF</a:t>
            </a:r>
            <a:r>
              <a:rPr lang="it-IT" altLang="en-US" sz="2800" dirty="0">
                <a:sym typeface="Symbol" panose="05050102010706020507" pitchFamily="18" charset="2"/>
              </a:rPr>
              <a:t> aumenti finché il guadagno atteso eccede la perdita attesa.</a:t>
            </a:r>
          </a:p>
          <a:p>
            <a:pPr eaLnBrk="1" hangingPunct="1"/>
            <a:r>
              <a:rPr lang="it-IT" altLang="en-US" sz="2800" dirty="0">
                <a:sym typeface="Symbol" panose="05050102010706020507" pitchFamily="18" charset="2"/>
              </a:rPr>
              <a:t>Quindi per trovare l’investimento ottimo </a:t>
            </a:r>
            <a:r>
              <a:rPr lang="it-IT" altLang="en-US" sz="2800" dirty="0"/>
              <a:t>I*</a:t>
            </a:r>
            <a:r>
              <a:rPr lang="it-IT" altLang="en-US" sz="2800" baseline="-25000" dirty="0"/>
              <a:t>AFF</a:t>
            </a:r>
            <a:r>
              <a:rPr lang="it-IT" altLang="en-US" sz="2800" dirty="0">
                <a:sym typeface="Symbol" panose="05050102010706020507" pitchFamily="18" charset="2"/>
              </a:rPr>
              <a:t> occorre uguagliare costo marginale e beneficio marginale dell’ investimento, ponderando le due grandezze marginali con la probabilità di adempimento/inadempimento. </a:t>
            </a:r>
          </a:p>
          <a:p>
            <a:pPr lvl="1" eaLnBrk="1" hangingPunct="1">
              <a:buFont typeface="Wingdings" panose="05000000000000000000" pitchFamily="2" charset="2"/>
              <a:buChar char="Ø"/>
            </a:pPr>
            <a:r>
              <a:rPr lang="it-IT" altLang="en-US" sz="2400" dirty="0">
                <a:sym typeface="Symbol" panose="05050102010706020507" pitchFamily="18" charset="2"/>
              </a:rPr>
              <a:t>La logica è che non conviene investire molto in affidamento se l’adempimento è poco probabile.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4674"/>
            <a:ext cx="8229600" cy="1143000"/>
          </a:xfrm>
        </p:spPr>
        <p:txBody>
          <a:bodyPr/>
          <a:lstStyle/>
          <a:p>
            <a:r>
              <a:rPr lang="it-IT" sz="3600" dirty="0"/>
              <a:t>L’eccesso di affidamento</a:t>
            </a:r>
          </a:p>
        </p:txBody>
      </p:sp>
      <p:sp>
        <p:nvSpPr>
          <p:cNvPr id="3" name="Segnaposto contenuto 2"/>
          <p:cNvSpPr>
            <a:spLocks noGrp="1"/>
          </p:cNvSpPr>
          <p:nvPr>
            <p:ph idx="1"/>
          </p:nvPr>
        </p:nvSpPr>
        <p:spPr>
          <a:xfrm>
            <a:off x="0" y="980728"/>
            <a:ext cx="9144000" cy="5544616"/>
          </a:xfrm>
        </p:spPr>
        <p:txBody>
          <a:bodyPr/>
          <a:lstStyle/>
          <a:p>
            <a:pPr eaLnBrk="1" hangingPunct="1">
              <a:lnSpc>
                <a:spcPct val="80000"/>
              </a:lnSpc>
            </a:pPr>
            <a:r>
              <a:rPr lang="it-IT" altLang="en-US" sz="2800" dirty="0">
                <a:sym typeface="Symbol" panose="05050102010706020507" pitchFamily="18" charset="2"/>
              </a:rPr>
              <a:t>Se il beneficio del contratto per il promissario cresce con I</a:t>
            </a:r>
            <a:r>
              <a:rPr lang="it-IT" altLang="en-US" sz="2800" baseline="-25000" dirty="0">
                <a:sym typeface="Symbol" panose="05050102010706020507" pitchFamily="18" charset="2"/>
              </a:rPr>
              <a:t>AFF </a:t>
            </a:r>
            <a:r>
              <a:rPr lang="it-IT" altLang="en-US" sz="2800" dirty="0">
                <a:sym typeface="Symbol" panose="05050102010706020507" pitchFamily="18" charset="2"/>
              </a:rPr>
              <a:t>(</a:t>
            </a:r>
            <a:r>
              <a:rPr lang="it-IT" altLang="en-US" sz="2800" dirty="0">
                <a:cs typeface="Arial" panose="020B0604020202020204" pitchFamily="34" charset="0"/>
                <a:sym typeface="Symbol" panose="05050102010706020507" pitchFamily="18" charset="2"/>
              </a:rPr>
              <a:t>→ </a:t>
            </a:r>
            <a:r>
              <a:rPr lang="it-IT" altLang="en-US" sz="2800" dirty="0">
                <a:sym typeface="Symbol" panose="05050102010706020507" pitchFamily="18" charset="2"/>
              </a:rPr>
              <a:t>b(I</a:t>
            </a:r>
            <a:r>
              <a:rPr lang="it-IT" altLang="en-US" sz="2800" baseline="-25000" dirty="0">
                <a:sym typeface="Symbol" panose="05050102010706020507" pitchFamily="18" charset="2"/>
              </a:rPr>
              <a:t>AFF</a:t>
            </a:r>
            <a:r>
              <a:rPr lang="it-IT" altLang="en-US" sz="2800" dirty="0">
                <a:sym typeface="Symbol" panose="05050102010706020507" pitchFamily="18" charset="2"/>
              </a:rPr>
              <a:t>)), l’efficienza richiede che si abbia esecuzione del contratto solo se  c &lt; b(I</a:t>
            </a:r>
            <a:r>
              <a:rPr lang="it-IT" altLang="en-US" sz="2800" baseline="-25000" dirty="0">
                <a:sym typeface="Symbol" panose="05050102010706020507" pitchFamily="18" charset="2"/>
              </a:rPr>
              <a:t>AFF</a:t>
            </a:r>
            <a:r>
              <a:rPr lang="it-IT" altLang="en-US" sz="2800" dirty="0">
                <a:sym typeface="Symbol" panose="05050102010706020507" pitchFamily="18" charset="2"/>
              </a:rPr>
              <a:t>) + d</a:t>
            </a:r>
          </a:p>
          <a:p>
            <a:pPr eaLnBrk="1" hangingPunct="1">
              <a:lnSpc>
                <a:spcPct val="80000"/>
              </a:lnSpc>
            </a:pPr>
            <a:r>
              <a:rPr lang="it-IT" altLang="en-US" sz="2800" dirty="0">
                <a:sym typeface="Symbol" panose="05050102010706020507" pitchFamily="18" charset="2"/>
              </a:rPr>
              <a:t>Ma se i </a:t>
            </a:r>
            <a:r>
              <a:rPr lang="it-IT" altLang="en-US" sz="2800" dirty="0" err="1">
                <a:sym typeface="Symbol" panose="05050102010706020507" pitchFamily="18" charset="2"/>
              </a:rPr>
              <a:t>dda</a:t>
            </a:r>
            <a:r>
              <a:rPr lang="it-IT" altLang="en-US" sz="2800" dirty="0">
                <a:sym typeface="Symbol" panose="05050102010706020507" pitchFamily="18" charset="2"/>
              </a:rPr>
              <a:t> b(I</a:t>
            </a:r>
            <a:r>
              <a:rPr lang="it-IT" altLang="en-US" sz="2800" baseline="-25000" dirty="0">
                <a:sym typeface="Symbol" panose="05050102010706020507" pitchFamily="18" charset="2"/>
              </a:rPr>
              <a:t>AFF</a:t>
            </a:r>
            <a:r>
              <a:rPr lang="it-IT" altLang="en-US" sz="2800" dirty="0">
                <a:sym typeface="Symbol" panose="05050102010706020507" pitchFamily="18" charset="2"/>
              </a:rPr>
              <a:t>) + d dipendono da I</a:t>
            </a:r>
            <a:r>
              <a:rPr lang="it-IT" altLang="en-US" sz="2800" baseline="-25000" dirty="0">
                <a:sym typeface="Symbol" panose="05050102010706020507" pitchFamily="18" charset="2"/>
              </a:rPr>
              <a:t>AFF</a:t>
            </a:r>
            <a:r>
              <a:rPr lang="it-IT" altLang="en-US" sz="2800" dirty="0">
                <a:sym typeface="Symbol" panose="05050102010706020507" pitchFamily="18" charset="2"/>
              </a:rPr>
              <a:t>, anche il risarcimento R dipende da I</a:t>
            </a:r>
            <a:r>
              <a:rPr lang="it-IT" altLang="en-US" sz="2800" baseline="-25000" dirty="0">
                <a:sym typeface="Symbol" panose="05050102010706020507" pitchFamily="18" charset="2"/>
              </a:rPr>
              <a:t>AFF</a:t>
            </a:r>
            <a:r>
              <a:rPr lang="it-IT" altLang="en-US" sz="2800" dirty="0">
                <a:sym typeface="Symbol" panose="05050102010706020507" pitchFamily="18" charset="2"/>
              </a:rPr>
              <a:t>.  </a:t>
            </a:r>
          </a:p>
          <a:p>
            <a:pPr eaLnBrk="1" hangingPunct="1">
              <a:lnSpc>
                <a:spcPct val="80000"/>
              </a:lnSpc>
              <a:buFont typeface="Arial" panose="020B0604020202020204" pitchFamily="34" charset="0"/>
              <a:buChar char="•"/>
            </a:pPr>
            <a:r>
              <a:rPr lang="it-IT" altLang="en-US" sz="2800" dirty="0">
                <a:sym typeface="Symbol" panose="05050102010706020507" pitchFamily="18" charset="2"/>
              </a:rPr>
              <a:t>Definiamo I</a:t>
            </a:r>
            <a:r>
              <a:rPr lang="it-IT" altLang="en-US" sz="2800" baseline="-25000" dirty="0">
                <a:sym typeface="Symbol" panose="05050102010706020507" pitchFamily="18" charset="2"/>
              </a:rPr>
              <a:t>AFF</a:t>
            </a:r>
            <a:r>
              <a:rPr lang="it-IT" altLang="en-US" sz="2800" dirty="0">
                <a:sym typeface="Symbol" panose="05050102010706020507" pitchFamily="18" charset="2"/>
              </a:rPr>
              <a:t> ottimo </a:t>
            </a:r>
            <a:r>
              <a:rPr lang="it-IT" altLang="en-US" sz="2800" dirty="0">
                <a:cs typeface="Arial" panose="020B0604020202020204" pitchFamily="34" charset="0"/>
                <a:sym typeface="Symbol" panose="05050102010706020507" pitchFamily="18" charset="2"/>
              </a:rPr>
              <a:t>→ </a:t>
            </a:r>
            <a:r>
              <a:rPr lang="it-IT" altLang="en-US" sz="2800" dirty="0"/>
              <a:t>I*</a:t>
            </a:r>
            <a:r>
              <a:rPr lang="it-IT" altLang="en-US" sz="2800" baseline="-25000" dirty="0"/>
              <a:t>AFF</a:t>
            </a:r>
            <a:r>
              <a:rPr lang="it-IT" altLang="en-US" sz="2800" dirty="0">
                <a:sym typeface="Symbol" panose="05050102010706020507" pitchFamily="18" charset="2"/>
              </a:rPr>
              <a:t> </a:t>
            </a:r>
          </a:p>
          <a:p>
            <a:pPr eaLnBrk="1" hangingPunct="1">
              <a:lnSpc>
                <a:spcPct val="80000"/>
              </a:lnSpc>
              <a:buFont typeface="Arial" panose="020B0604020202020204" pitchFamily="34" charset="0"/>
              <a:buChar char="•"/>
            </a:pPr>
            <a:r>
              <a:rPr lang="it-IT" dirty="0"/>
              <a:t>I*</a:t>
            </a:r>
            <a:r>
              <a:rPr lang="it-IT" sz="2000" dirty="0"/>
              <a:t>AFF</a:t>
            </a:r>
            <a:r>
              <a:rPr lang="it-IT" dirty="0"/>
              <a:t> </a:t>
            </a:r>
            <a:r>
              <a:rPr lang="it-IT" sz="2800" dirty="0"/>
              <a:t>è l’investimento che si trova uguagliando al margine guadagno atteso e perdita attesa.</a:t>
            </a:r>
          </a:p>
          <a:p>
            <a:r>
              <a:rPr lang="it-IT" sz="2800" dirty="0"/>
              <a:t>Problema: s</a:t>
            </a:r>
            <a:r>
              <a:rPr lang="it-IT" altLang="en-US" sz="2800" dirty="0"/>
              <a:t>e il </a:t>
            </a:r>
            <a:r>
              <a:rPr lang="it-IT" altLang="en-US" sz="2800" dirty="0" err="1"/>
              <a:t>DdC</a:t>
            </a:r>
            <a:r>
              <a:rPr lang="it-IT" altLang="en-US" sz="2800" dirty="0"/>
              <a:t> tutelasse sempre </a:t>
            </a:r>
            <a:r>
              <a:rPr lang="it-IT" altLang="en-US" sz="2800" u="sng" dirty="0"/>
              <a:t>tutto</a:t>
            </a:r>
            <a:r>
              <a:rPr lang="it-IT" altLang="en-US" sz="2800" dirty="0"/>
              <a:t> AFF (p.e. perché garantisce sempre il risarcimento di quanto investito in caso di inadempimento) il rischio sarebbe che il promissario investa «troppo» in AFF.</a:t>
            </a:r>
          </a:p>
          <a:p>
            <a:r>
              <a:rPr lang="it-IT" altLang="en-US" sz="2800" dirty="0"/>
              <a:t>E’ il c.d. problema dell’</a:t>
            </a:r>
            <a:r>
              <a:rPr lang="it-IT" altLang="en-US" sz="2800" u="sng" dirty="0"/>
              <a:t>eccesso di affidamento</a:t>
            </a:r>
            <a:r>
              <a:rPr lang="it-IT" altLang="en-US" sz="2800" dirty="0"/>
              <a:t>.</a:t>
            </a:r>
          </a:p>
          <a:p>
            <a:endParaRPr lang="it-IT" dirty="0"/>
          </a:p>
        </p:txBody>
      </p:sp>
    </p:spTree>
    <p:extLst>
      <p:ext uri="{BB962C8B-B14F-4D97-AF65-F5344CB8AC3E}">
        <p14:creationId xmlns:p14="http://schemas.microsoft.com/office/powerpoint/2010/main" val="3879772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88713" y="260648"/>
            <a:ext cx="8229600" cy="476250"/>
          </a:xfrm>
        </p:spPr>
        <p:txBody>
          <a:bodyPr/>
          <a:lstStyle/>
          <a:p>
            <a:pPr eaLnBrk="1" hangingPunct="1"/>
            <a:r>
              <a:rPr lang="it-IT" altLang="en-US" sz="3600" dirty="0"/>
              <a:t>Rimedi che portano all’eccesso di AFF</a:t>
            </a:r>
          </a:p>
        </p:txBody>
      </p:sp>
      <p:sp>
        <p:nvSpPr>
          <p:cNvPr id="31747" name="Rectangle 3"/>
          <p:cNvSpPr>
            <a:spLocks noGrp="1" noChangeArrowheads="1"/>
          </p:cNvSpPr>
          <p:nvPr>
            <p:ph type="body" idx="1"/>
          </p:nvPr>
        </p:nvSpPr>
        <p:spPr>
          <a:xfrm>
            <a:off x="0" y="908720"/>
            <a:ext cx="9144000" cy="5256584"/>
          </a:xfrm>
        </p:spPr>
        <p:txBody>
          <a:bodyPr/>
          <a:lstStyle/>
          <a:p>
            <a:pPr eaLnBrk="1" hangingPunct="1">
              <a:lnSpc>
                <a:spcPct val="80000"/>
              </a:lnSpc>
            </a:pPr>
            <a:r>
              <a:rPr lang="it-IT" altLang="en-US" sz="2800" dirty="0"/>
              <a:t>Il rischio di eccesso di affidamento va confrontato con l’esigenza di tutelare giuridicamente AFF, perché AFF aumenta il benessere del contratto.</a:t>
            </a:r>
          </a:p>
          <a:p>
            <a:pPr eaLnBrk="1" hangingPunct="1">
              <a:lnSpc>
                <a:spcPct val="80000"/>
              </a:lnSpc>
            </a:pPr>
            <a:r>
              <a:rPr lang="it-IT" altLang="en-US" sz="2800" dirty="0"/>
              <a:t>Ci sono due rimedi all’inadempimento che portano sempre ad un eccesso di AFF:</a:t>
            </a:r>
          </a:p>
          <a:p>
            <a:pPr eaLnBrk="1" hangingPunct="1">
              <a:lnSpc>
                <a:spcPct val="80000"/>
              </a:lnSpc>
            </a:pPr>
            <a:r>
              <a:rPr lang="it-IT" altLang="en-US" sz="2800" dirty="0"/>
              <a:t>… </a:t>
            </a:r>
            <a:r>
              <a:rPr lang="it-IT" altLang="en-US" sz="2800" u="sng" dirty="0"/>
              <a:t>l’esecuzione in forma specifica</a:t>
            </a:r>
            <a:r>
              <a:rPr lang="it-IT" altLang="en-US" sz="2800" dirty="0"/>
              <a:t>: la prestazione viene eseguita anche quando è inefficiente farlo; si ha eccesso di AFF: I</a:t>
            </a:r>
            <a:r>
              <a:rPr lang="it-IT" altLang="en-US" sz="2800" baseline="-25000" dirty="0"/>
              <a:t>AFF</a:t>
            </a:r>
            <a:r>
              <a:rPr lang="it-IT" altLang="en-US" sz="2800" dirty="0"/>
              <a:t> &gt; I*</a:t>
            </a:r>
            <a:r>
              <a:rPr lang="it-IT" altLang="en-US" sz="2800" baseline="-25000" dirty="0"/>
              <a:t>AFF</a:t>
            </a:r>
          </a:p>
          <a:p>
            <a:pPr eaLnBrk="1" hangingPunct="1">
              <a:lnSpc>
                <a:spcPct val="80000"/>
              </a:lnSpc>
            </a:pPr>
            <a:r>
              <a:rPr lang="it-IT" altLang="en-US" sz="2800" dirty="0"/>
              <a:t>… </a:t>
            </a:r>
            <a:r>
              <a:rPr lang="it-IT" altLang="en-US" sz="2800" u="sng" dirty="0"/>
              <a:t>l’esecuzione in forma specifica con possibilità di risarcimento</a:t>
            </a:r>
            <a:r>
              <a:rPr lang="it-IT" altLang="en-US" sz="2800" dirty="0"/>
              <a:t>: se eseguire è inefficiente, le parti si accordano per un risarcimento R; l’adempimento sarà efficiente (perché il promissario può sempre scegliere tra esecuzione e risarcimento), ma si genererà comunque un eccesso di AFF: I</a:t>
            </a:r>
            <a:r>
              <a:rPr lang="it-IT" altLang="en-US" sz="2800" baseline="-25000" dirty="0"/>
              <a:t>AFF</a:t>
            </a:r>
            <a:r>
              <a:rPr lang="it-IT" altLang="en-US" sz="2800" dirty="0"/>
              <a:t> &gt; I*</a:t>
            </a:r>
            <a:r>
              <a:rPr lang="it-IT" altLang="en-US" sz="2800" baseline="-25000" dirty="0"/>
              <a:t>AFF</a:t>
            </a:r>
            <a:r>
              <a:rPr lang="it-IT" alt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lstStyle/>
          <a:p>
            <a:r>
              <a:rPr lang="it-IT" sz="3600" dirty="0"/>
              <a:t>Il principio generale dell’eccesso di AFF</a:t>
            </a:r>
          </a:p>
        </p:txBody>
      </p:sp>
      <p:sp>
        <p:nvSpPr>
          <p:cNvPr id="3" name="Segnaposto contenuto 2"/>
          <p:cNvSpPr>
            <a:spLocks noGrp="1"/>
          </p:cNvSpPr>
          <p:nvPr>
            <p:ph idx="1"/>
          </p:nvPr>
        </p:nvSpPr>
        <p:spPr>
          <a:xfrm>
            <a:off x="0" y="1052736"/>
            <a:ext cx="9144000" cy="5544616"/>
          </a:xfrm>
        </p:spPr>
        <p:txBody>
          <a:bodyPr/>
          <a:lstStyle/>
          <a:p>
            <a:pPr eaLnBrk="1" hangingPunct="1"/>
            <a:r>
              <a:rPr lang="it-IT" altLang="en-US" sz="2800" dirty="0"/>
              <a:t>In realtà si ha I</a:t>
            </a:r>
            <a:r>
              <a:rPr lang="it-IT" altLang="en-US" sz="2800" baseline="-25000" dirty="0"/>
              <a:t>AFF</a:t>
            </a:r>
            <a:r>
              <a:rPr lang="it-IT" altLang="en-US" sz="2800" dirty="0"/>
              <a:t> &gt; I*</a:t>
            </a:r>
            <a:r>
              <a:rPr lang="it-IT" altLang="en-US" sz="2800" baseline="-25000" dirty="0"/>
              <a:t>AFF</a:t>
            </a:r>
            <a:r>
              <a:rPr lang="it-IT" altLang="en-US" sz="2800" dirty="0"/>
              <a:t> anche quando il promissario riceve i </a:t>
            </a:r>
            <a:r>
              <a:rPr lang="it-IT" altLang="en-US" sz="2800" dirty="0" err="1"/>
              <a:t>dda</a:t>
            </a:r>
            <a:r>
              <a:rPr lang="it-IT" altLang="en-US" sz="2800" dirty="0"/>
              <a:t> R* = b(I</a:t>
            </a:r>
            <a:r>
              <a:rPr lang="it-IT" altLang="en-US" sz="2800" baseline="-25000" dirty="0"/>
              <a:t>AFF</a:t>
            </a:r>
            <a:r>
              <a:rPr lang="it-IT" altLang="en-US" sz="2800" dirty="0"/>
              <a:t>) + d. Anche R* (pari ai </a:t>
            </a:r>
            <a:r>
              <a:rPr lang="it-IT" altLang="en-US" sz="2800" dirty="0" err="1"/>
              <a:t>dda</a:t>
            </a:r>
            <a:r>
              <a:rPr lang="it-IT" altLang="en-US" sz="2800" dirty="0"/>
              <a:t> perfetti) porta quindi ad un eccesso di AFF.</a:t>
            </a:r>
          </a:p>
          <a:p>
            <a:pPr eaLnBrk="1" hangingPunct="1"/>
            <a:r>
              <a:rPr lang="it-IT" altLang="en-US" sz="2800" dirty="0"/>
              <a:t>Il </a:t>
            </a:r>
            <a:r>
              <a:rPr lang="it-IT" altLang="en-US" sz="2800" u="sng" dirty="0"/>
              <a:t>principio generale</a:t>
            </a:r>
            <a:r>
              <a:rPr lang="it-IT" altLang="en-US" sz="2800" dirty="0"/>
              <a:t> è che si ha sovra-investimento in AFF in tutti i casi in cui I</a:t>
            </a:r>
            <a:r>
              <a:rPr lang="it-IT" altLang="en-US" sz="2800" baseline="-25000" dirty="0"/>
              <a:t>AFF</a:t>
            </a:r>
            <a:r>
              <a:rPr lang="it-IT" altLang="en-US" sz="2800" dirty="0"/>
              <a:t> è “incluso” nel (= entra nel calcolo del) risarcimento da inadempimento. </a:t>
            </a:r>
          </a:p>
          <a:p>
            <a:pPr lvl="1" eaLnBrk="1" hangingPunct="1"/>
            <a:r>
              <a:rPr lang="it-IT" altLang="en-US" sz="2400" dirty="0"/>
              <a:t>Si tratta di un caso di opportunismo post-contrattuale (azione nascosta). </a:t>
            </a:r>
          </a:p>
          <a:p>
            <a:pPr eaLnBrk="1" hangingPunct="1"/>
            <a:r>
              <a:rPr lang="it-IT" altLang="en-US" sz="2800" u="sng" dirty="0"/>
              <a:t>Soluzione efficiente</a:t>
            </a:r>
            <a:r>
              <a:rPr lang="it-IT" altLang="en-US" sz="2800" dirty="0"/>
              <a:t>: fissare ex ante il risarcimento al livello R** = b(I*</a:t>
            </a:r>
            <a:r>
              <a:rPr lang="it-IT" altLang="en-US" sz="2800" baseline="-25000" dirty="0"/>
              <a:t>AFF</a:t>
            </a:r>
            <a:r>
              <a:rPr lang="it-IT" altLang="en-US" sz="2800" dirty="0"/>
              <a:t>) + d , cioè commisurandolo all’AFF ottimale, non a quello effettivo. </a:t>
            </a:r>
            <a:r>
              <a:rPr lang="it-IT" altLang="en-US" sz="2800" dirty="0">
                <a:cs typeface="Arial" panose="020B0604020202020204" pitchFamily="34" charset="0"/>
              </a:rPr>
              <a:t>E’ la </a:t>
            </a:r>
            <a:r>
              <a:rPr lang="it-IT" altLang="en-US" sz="2800" dirty="0" err="1">
                <a:cs typeface="Arial" panose="020B0604020202020204" pitchFamily="34" charset="0"/>
              </a:rPr>
              <a:t>c.d.</a:t>
            </a:r>
            <a:r>
              <a:rPr lang="it-IT" altLang="en-US" sz="2800" i="1" dirty="0" err="1">
                <a:cs typeface="Arial" panose="020B0604020202020204" pitchFamily="34" charset="0"/>
              </a:rPr>
              <a:t>Hadley</a:t>
            </a:r>
            <a:r>
              <a:rPr lang="it-IT" altLang="en-US" sz="2800" i="1" dirty="0">
                <a:cs typeface="Arial" panose="020B0604020202020204" pitchFamily="34" charset="0"/>
              </a:rPr>
              <a:t> </a:t>
            </a:r>
            <a:r>
              <a:rPr lang="it-IT" altLang="en-US" sz="2800" i="1" dirty="0" err="1">
                <a:cs typeface="Arial" panose="020B0604020202020204" pitchFamily="34" charset="0"/>
              </a:rPr>
              <a:t>rule</a:t>
            </a:r>
            <a:r>
              <a:rPr lang="it-IT" altLang="en-US" sz="2800" dirty="0">
                <a:cs typeface="Arial" panose="020B0604020202020204" pitchFamily="34" charset="0"/>
              </a:rPr>
              <a:t>.</a:t>
            </a:r>
          </a:p>
          <a:p>
            <a:pPr eaLnBrk="1" hangingPunct="1"/>
            <a:r>
              <a:rPr lang="it-IT" altLang="en-US" sz="2800" dirty="0"/>
              <a:t>Ma come fa il giudice a conoscere l’AFF ottimo?</a:t>
            </a:r>
          </a:p>
          <a:p>
            <a:endParaRPr lang="it-IT" dirty="0"/>
          </a:p>
        </p:txBody>
      </p:sp>
    </p:spTree>
    <p:extLst>
      <p:ext uri="{BB962C8B-B14F-4D97-AF65-F5344CB8AC3E}">
        <p14:creationId xmlns:p14="http://schemas.microsoft.com/office/powerpoint/2010/main" val="767983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323528" y="188640"/>
            <a:ext cx="8229600" cy="647700"/>
          </a:xfrm>
        </p:spPr>
        <p:txBody>
          <a:bodyPr/>
          <a:lstStyle/>
          <a:p>
            <a:pPr eaLnBrk="1" hangingPunct="1"/>
            <a:r>
              <a:rPr lang="it-IT" altLang="en-US" sz="3600" dirty="0"/>
              <a:t>La </a:t>
            </a:r>
            <a:r>
              <a:rPr lang="it-IT" altLang="en-US" sz="3600" i="1" dirty="0" err="1"/>
              <a:t>Hadley</a:t>
            </a:r>
            <a:r>
              <a:rPr lang="it-IT" altLang="en-US" sz="3600" i="1" dirty="0"/>
              <a:t> rule</a:t>
            </a:r>
            <a:endParaRPr lang="it-IT" altLang="en-US" sz="3600" dirty="0"/>
          </a:p>
        </p:txBody>
      </p:sp>
      <p:sp>
        <p:nvSpPr>
          <p:cNvPr id="32771" name="Rectangle 3"/>
          <p:cNvSpPr>
            <a:spLocks noGrp="1" noChangeArrowheads="1"/>
          </p:cNvSpPr>
          <p:nvPr>
            <p:ph type="body" idx="1"/>
          </p:nvPr>
        </p:nvSpPr>
        <p:spPr>
          <a:xfrm>
            <a:off x="107727" y="980728"/>
            <a:ext cx="8928546" cy="4608512"/>
          </a:xfrm>
        </p:spPr>
        <p:txBody>
          <a:bodyPr/>
          <a:lstStyle/>
          <a:p>
            <a:pPr eaLnBrk="1" hangingPunct="1">
              <a:lnSpc>
                <a:spcPct val="90000"/>
              </a:lnSpc>
            </a:pPr>
            <a:r>
              <a:rPr lang="it-IT" altLang="en-US" sz="2400" i="1" u="sng" dirty="0" err="1"/>
              <a:t>Hadley</a:t>
            </a:r>
            <a:r>
              <a:rPr lang="it-IT" altLang="en-US" sz="2400" i="1" u="sng" dirty="0"/>
              <a:t> rule</a:t>
            </a:r>
            <a:r>
              <a:rPr lang="it-IT" altLang="en-US" sz="2400" dirty="0"/>
              <a:t>: </a:t>
            </a:r>
            <a:r>
              <a:rPr lang="it-IT" altLang="en-US" sz="2400" i="1" dirty="0"/>
              <a:t>il risarcimento danni va limitato a quanto ragionevolmente prevedibile.</a:t>
            </a:r>
            <a:endParaRPr lang="it-IT" altLang="en-US" sz="2800" dirty="0"/>
          </a:p>
          <a:p>
            <a:pPr eaLnBrk="1" hangingPunct="1">
              <a:lnSpc>
                <a:spcPct val="90000"/>
              </a:lnSpc>
            </a:pPr>
            <a:r>
              <a:rPr lang="en-US" altLang="en-US" sz="2400" dirty="0"/>
              <a:t>“Where two parties have made a contract which one of them has broken, the damages which the other party ought to receive in respect of such breach of contract </a:t>
            </a:r>
            <a:r>
              <a:rPr lang="en-US" altLang="en-US" sz="2400" u="sng" dirty="0"/>
              <a:t>should be such as may fairly and reasonably be considered</a:t>
            </a:r>
            <a:r>
              <a:rPr lang="en-US" altLang="en-US" sz="2400" dirty="0"/>
              <a:t> either arising naturally, i.e., according to the usual course of things, from such breach of contract itself, or such as may reasonably be supposed to have been in the contemplation of both parties, at the time they made the contract, as the probable result of the breach of it” (</a:t>
            </a:r>
            <a:r>
              <a:rPr lang="it-IT" altLang="en-US" sz="2400" i="1" dirty="0" err="1"/>
              <a:t>Hadley</a:t>
            </a:r>
            <a:r>
              <a:rPr lang="it-IT" altLang="en-US" sz="2400" i="1" dirty="0"/>
              <a:t> vs. </a:t>
            </a:r>
            <a:r>
              <a:rPr lang="it-IT" altLang="en-US" sz="2400" i="1" dirty="0" err="1"/>
              <a:t>Baxendale</a:t>
            </a:r>
            <a:r>
              <a:rPr lang="it-IT" altLang="en-US" sz="2400" dirty="0"/>
              <a:t>, 1854).</a:t>
            </a:r>
            <a:r>
              <a:rPr lang="it-IT" altLang="en-US" sz="2800" dirty="0"/>
              <a:t> </a:t>
            </a:r>
            <a:endParaRPr lang="it-IT" altLang="en-US" sz="2400" dirty="0"/>
          </a:p>
          <a:p>
            <a:pPr eaLnBrk="1" hangingPunct="1">
              <a:lnSpc>
                <a:spcPct val="90000"/>
              </a:lnSpc>
            </a:pPr>
            <a:r>
              <a:rPr lang="it-IT" altLang="en-US" sz="2400" dirty="0"/>
              <a:t>Il concetto di “previsione ragionevole” può essere inteso come sinonimo di “livello efficiente di AFF”. Perché?</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539552" y="117005"/>
            <a:ext cx="8229600" cy="647700"/>
          </a:xfrm>
        </p:spPr>
        <p:txBody>
          <a:bodyPr/>
          <a:lstStyle/>
          <a:p>
            <a:pPr eaLnBrk="1" hangingPunct="1"/>
            <a:r>
              <a:rPr lang="it-IT" altLang="en-US" sz="3600" i="1" dirty="0" err="1"/>
              <a:t>Hadley</a:t>
            </a:r>
            <a:r>
              <a:rPr lang="it-IT" altLang="en-US" sz="3600" i="1" dirty="0"/>
              <a:t> rule</a:t>
            </a:r>
            <a:r>
              <a:rPr lang="it-IT" altLang="en-US" sz="3600" dirty="0"/>
              <a:t> e doppia (in)efficienza </a:t>
            </a:r>
          </a:p>
        </p:txBody>
      </p:sp>
      <p:sp>
        <p:nvSpPr>
          <p:cNvPr id="32771" name="Rectangle 3"/>
          <p:cNvSpPr>
            <a:spLocks noGrp="1" noChangeArrowheads="1"/>
          </p:cNvSpPr>
          <p:nvPr>
            <p:ph type="body" idx="1"/>
          </p:nvPr>
        </p:nvSpPr>
        <p:spPr>
          <a:xfrm>
            <a:off x="107504" y="764704"/>
            <a:ext cx="8928546" cy="5688632"/>
          </a:xfrm>
        </p:spPr>
        <p:txBody>
          <a:bodyPr/>
          <a:lstStyle/>
          <a:p>
            <a:pPr eaLnBrk="1" hangingPunct="1">
              <a:lnSpc>
                <a:spcPct val="90000"/>
              </a:lnSpc>
            </a:pPr>
            <a:r>
              <a:rPr lang="it-IT" altLang="en-US" sz="2400" u="sng" dirty="0"/>
              <a:t>Risarcimento efficiente</a:t>
            </a:r>
            <a:r>
              <a:rPr lang="it-IT" altLang="en-US" sz="2400" dirty="0"/>
              <a:t>: come sappiamo, è il risarcimento pari ai </a:t>
            </a:r>
            <a:r>
              <a:rPr lang="it-IT" altLang="en-US" sz="2400" dirty="0" err="1"/>
              <a:t>dda</a:t>
            </a:r>
            <a:r>
              <a:rPr lang="it-IT" altLang="en-US" sz="2400" dirty="0"/>
              <a:t> perfetti, quello cioè che porta il promissario nella posizione (= livello di benessere) che avrebbe occupato in caso di adempimento. Se R = R* → adempimento efficiente.</a:t>
            </a:r>
          </a:p>
          <a:p>
            <a:pPr eaLnBrk="1" hangingPunct="1">
              <a:lnSpc>
                <a:spcPct val="90000"/>
              </a:lnSpc>
            </a:pPr>
            <a:r>
              <a:rPr lang="it-IT" altLang="en-US" sz="2400" dirty="0"/>
              <a:t>Ma tale posizione dipende anche da I</a:t>
            </a:r>
            <a:r>
              <a:rPr lang="it-IT" altLang="en-US" sz="2400" baseline="-25000" dirty="0"/>
              <a:t>AFF</a:t>
            </a:r>
            <a:r>
              <a:rPr lang="it-IT" altLang="en-US" sz="2400" dirty="0"/>
              <a:t>. Quindi, per avere adempimento efficiente, l’I</a:t>
            </a:r>
            <a:r>
              <a:rPr lang="it-IT" altLang="en-US" sz="2400" baseline="-25000" dirty="0"/>
              <a:t>AFF</a:t>
            </a:r>
            <a:r>
              <a:rPr lang="it-IT" altLang="en-US" sz="2400" dirty="0"/>
              <a:t> risarcito dovrebbe essere quello effettivo, che però non coincide con l’affidamento efficiente. </a:t>
            </a:r>
          </a:p>
          <a:p>
            <a:pPr eaLnBrk="1" hangingPunct="1">
              <a:lnSpc>
                <a:spcPct val="90000"/>
              </a:lnSpc>
            </a:pPr>
            <a:r>
              <a:rPr lang="it-IT" altLang="en-US" sz="2400" dirty="0"/>
              <a:t>Nessuna regola di risarcimento può assicurare la c.d. </a:t>
            </a:r>
            <a:r>
              <a:rPr lang="it-IT" altLang="en-US" sz="2400" u="sng" dirty="0"/>
              <a:t>«doppia efficienza»</a:t>
            </a:r>
            <a:r>
              <a:rPr lang="it-IT" altLang="en-US" sz="2400" dirty="0"/>
              <a:t>, ovvero adempimento efficiente &amp; affidamento efficiente. E’ un altro caso di «uno strumento, due obiettivi». </a:t>
            </a:r>
          </a:p>
          <a:p>
            <a:pPr eaLnBrk="1" hangingPunct="1">
              <a:lnSpc>
                <a:spcPct val="90000"/>
              </a:lnSpc>
            </a:pPr>
            <a:r>
              <a:rPr lang="it-IT" altLang="en-US" sz="2400" dirty="0"/>
              <a:t>L’unica eccezione (pratica, non teorica) è proprio la </a:t>
            </a:r>
            <a:r>
              <a:rPr lang="it-IT" altLang="en-US" sz="2400" i="1" dirty="0" err="1"/>
              <a:t>Hadley</a:t>
            </a:r>
            <a:r>
              <a:rPr lang="it-IT" altLang="en-US" sz="2400" i="1" dirty="0"/>
              <a:t> rule</a:t>
            </a:r>
            <a:r>
              <a:rPr lang="it-IT" altLang="en-US" sz="2400" dirty="0"/>
              <a:t>, a patto di interpretare il limite di ragionevolezza di R come commisurato proprio all’affidamento efficiente.</a:t>
            </a:r>
          </a:p>
          <a:p>
            <a:pPr lvl="1" eaLnBrk="1" hangingPunct="1">
              <a:lnSpc>
                <a:spcPct val="90000"/>
              </a:lnSpc>
            </a:pPr>
            <a:r>
              <a:rPr lang="it-IT" altLang="en-US" sz="2400" dirty="0"/>
              <a:t>In pratica la </a:t>
            </a:r>
            <a:r>
              <a:rPr lang="it-IT" altLang="en-US" sz="2400" dirty="0" err="1"/>
              <a:t>Hadley</a:t>
            </a:r>
            <a:r>
              <a:rPr lang="it-IT" altLang="en-US" sz="2400" dirty="0"/>
              <a:t> rule indica nella «ragionevolezza» un parametro esterno per soddisfare uno dei due criteri di efficienza (= </a:t>
            </a:r>
            <a:r>
              <a:rPr lang="it-IT" altLang="en-US" sz="2400" i="1" dirty="0" err="1"/>
              <a:t>what</a:t>
            </a:r>
            <a:r>
              <a:rPr lang="it-IT" altLang="en-US" sz="2400" i="1" dirty="0"/>
              <a:t> </a:t>
            </a:r>
            <a:r>
              <a:rPr lang="it-IT" altLang="en-US" sz="2400" i="1" dirty="0" err="1"/>
              <a:t>is</a:t>
            </a:r>
            <a:r>
              <a:rPr lang="it-IT" altLang="en-US" sz="2400" i="1" dirty="0"/>
              <a:t> </a:t>
            </a:r>
            <a:r>
              <a:rPr lang="it-IT" altLang="en-US" sz="2400" i="1" dirty="0" err="1"/>
              <a:t>reasonable</a:t>
            </a:r>
            <a:r>
              <a:rPr lang="it-IT" altLang="en-US" sz="2400" i="1" dirty="0"/>
              <a:t> </a:t>
            </a:r>
            <a:r>
              <a:rPr lang="it-IT" altLang="en-US" sz="2400" i="1" dirty="0" err="1"/>
              <a:t>is</a:t>
            </a:r>
            <a:r>
              <a:rPr lang="it-IT" altLang="en-US" sz="2400" i="1" dirty="0"/>
              <a:t> </a:t>
            </a:r>
            <a:r>
              <a:rPr lang="it-IT" altLang="en-US" sz="2400" i="1" dirty="0" err="1"/>
              <a:t>also</a:t>
            </a:r>
            <a:r>
              <a:rPr lang="it-IT" altLang="en-US" sz="2400" i="1" dirty="0"/>
              <a:t> </a:t>
            </a:r>
            <a:r>
              <a:rPr lang="it-IT" altLang="en-US" sz="2400" i="1" dirty="0" err="1"/>
              <a:t>efficient</a:t>
            </a:r>
            <a:r>
              <a:rPr lang="it-IT" altLang="en-US" sz="2400" dirty="0"/>
              <a:t>).</a:t>
            </a:r>
          </a:p>
        </p:txBody>
      </p:sp>
    </p:spTree>
    <p:extLst>
      <p:ext uri="{BB962C8B-B14F-4D97-AF65-F5344CB8AC3E}">
        <p14:creationId xmlns:p14="http://schemas.microsoft.com/office/powerpoint/2010/main" val="184758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it-IT" altLang="en-US" sz="3600"/>
              <a:t>Formazione del contratto: l’assenso</a:t>
            </a:r>
          </a:p>
        </p:txBody>
      </p:sp>
      <p:sp>
        <p:nvSpPr>
          <p:cNvPr id="6147" name="Rectangle 3"/>
          <p:cNvSpPr>
            <a:spLocks noGrp="1" noChangeArrowheads="1"/>
          </p:cNvSpPr>
          <p:nvPr>
            <p:ph type="body" idx="1"/>
          </p:nvPr>
        </p:nvSpPr>
        <p:spPr>
          <a:xfrm>
            <a:off x="323850" y="1412875"/>
            <a:ext cx="8640763" cy="4713288"/>
          </a:xfrm>
        </p:spPr>
        <p:txBody>
          <a:bodyPr/>
          <a:lstStyle/>
          <a:p>
            <a:pPr eaLnBrk="1" hangingPunct="1">
              <a:lnSpc>
                <a:spcPct val="80000"/>
              </a:lnSpc>
            </a:pPr>
            <a:r>
              <a:rPr lang="it-IT" altLang="en-US" sz="2800" dirty="0"/>
              <a:t>La regola generale è che il contratto è validamente formato se le parti hanno dato una chiara indicazione di assenso (1321 c.c., 1326</a:t>
            </a:r>
            <a:r>
              <a:rPr lang="it-IT" altLang="en-US" sz="2800" baseline="30000" dirty="0"/>
              <a:t>1</a:t>
            </a:r>
            <a:r>
              <a:rPr lang="it-IT" altLang="en-US" sz="2800" dirty="0"/>
              <a:t> c.c.).</a:t>
            </a:r>
          </a:p>
          <a:p>
            <a:pPr eaLnBrk="1" hangingPunct="1">
              <a:lnSpc>
                <a:spcPct val="80000"/>
              </a:lnSpc>
            </a:pPr>
            <a:r>
              <a:rPr lang="it-IT" altLang="en-US" sz="2800" dirty="0"/>
              <a:t>La c.d. “regola dell’assenso” ha due funzioni.</a:t>
            </a:r>
          </a:p>
          <a:p>
            <a:pPr eaLnBrk="1" hangingPunct="1">
              <a:lnSpc>
                <a:spcPct val="80000"/>
              </a:lnSpc>
              <a:buFontTx/>
              <a:buNone/>
            </a:pPr>
            <a:r>
              <a:rPr lang="it-IT" altLang="en-US" sz="2800" dirty="0"/>
              <a:t>1. Con l’assenso il contratto diviene soggetto ad esecuzione coattiva:</a:t>
            </a:r>
          </a:p>
          <a:p>
            <a:pPr lvl="1" eaLnBrk="1" hangingPunct="1">
              <a:lnSpc>
                <a:spcPct val="80000"/>
              </a:lnSpc>
            </a:pPr>
            <a:r>
              <a:rPr lang="it-IT" altLang="en-US" sz="2400" dirty="0"/>
              <a:t>Questo consente alle parti di compiere azioni che aumentano il valore del contratto (c.d. investimento in affidamento).</a:t>
            </a:r>
          </a:p>
          <a:p>
            <a:pPr eaLnBrk="1" hangingPunct="1">
              <a:lnSpc>
                <a:spcPct val="80000"/>
              </a:lnSpc>
              <a:buFontTx/>
              <a:buNone/>
            </a:pPr>
            <a:r>
              <a:rPr lang="it-IT" altLang="en-US" sz="2800" dirty="0"/>
              <a:t>2. L’assenso impedisce che una parte divenga giuridicamente obbligata verso l’altra senza volerlo (c.d. contratti indesiderabili).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7">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14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it-IT" altLang="en-US" sz="3600"/>
              <a:t>Annullamento del contratto</a:t>
            </a:r>
          </a:p>
        </p:txBody>
      </p:sp>
      <p:sp>
        <p:nvSpPr>
          <p:cNvPr id="7171" name="Rectangle 3"/>
          <p:cNvSpPr>
            <a:spLocks noGrp="1" noChangeArrowheads="1"/>
          </p:cNvSpPr>
          <p:nvPr>
            <p:ph type="body" idx="1"/>
          </p:nvPr>
        </p:nvSpPr>
        <p:spPr>
          <a:xfrm>
            <a:off x="250825" y="1412875"/>
            <a:ext cx="8642350" cy="4968875"/>
          </a:xfrm>
        </p:spPr>
        <p:txBody>
          <a:bodyPr/>
          <a:lstStyle/>
          <a:p>
            <a:pPr eaLnBrk="1" hangingPunct="1">
              <a:lnSpc>
                <a:spcPct val="80000"/>
              </a:lnSpc>
            </a:pPr>
            <a:r>
              <a:rPr lang="it-IT" altLang="en-US" sz="2800" dirty="0"/>
              <a:t>Dal punto di vista AED esistono due motivi fondamentali per i quali un giudice può annullare un contratto stipulato con l’assenso delle parti.</a:t>
            </a:r>
          </a:p>
          <a:p>
            <a:pPr eaLnBrk="1" hangingPunct="1">
              <a:lnSpc>
                <a:spcPct val="80000"/>
              </a:lnSpc>
            </a:pPr>
            <a:r>
              <a:rPr lang="it-IT" altLang="en-US" sz="2800" u="sng" dirty="0"/>
              <a:t>Esternalità negative</a:t>
            </a:r>
            <a:r>
              <a:rPr lang="it-IT" altLang="en-US" sz="2800" dirty="0"/>
              <a:t>: quando il danno inflitto a terzi è superiore al beneficio che traggono le parti.</a:t>
            </a:r>
          </a:p>
          <a:p>
            <a:pPr eaLnBrk="1" hangingPunct="1">
              <a:lnSpc>
                <a:spcPct val="80000"/>
              </a:lnSpc>
            </a:pPr>
            <a:r>
              <a:rPr lang="it-IT" altLang="en-US" sz="2800" u="sng" dirty="0"/>
              <a:t>Parte non informata</a:t>
            </a:r>
            <a:r>
              <a:rPr lang="it-IT" altLang="en-US" sz="2800" dirty="0"/>
              <a:t>: quando una parte subirebbe dal contratto una perdita di benessere a causa della mancanza di informazioni rilevanti o di una vera e propria incapacità a contrarre.</a:t>
            </a:r>
          </a:p>
          <a:p>
            <a:pPr eaLnBrk="1" hangingPunct="1">
              <a:lnSpc>
                <a:spcPct val="80000"/>
              </a:lnSpc>
            </a:pPr>
            <a:r>
              <a:rPr lang="it-IT" altLang="en-US" sz="2800" dirty="0"/>
              <a:t>Altri motivi di annullamento, quali la violazione delle regole di inalienabilità (p.e. vendita di organi) o il c.d. paternalismo (p.e. tutela dei minori), sono riconducibili a questi due.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 tre problemi principali</a:t>
            </a:r>
          </a:p>
        </p:txBody>
      </p:sp>
      <p:sp>
        <p:nvSpPr>
          <p:cNvPr id="3" name="Segnaposto contenuto 2"/>
          <p:cNvSpPr>
            <a:spLocks noGrp="1"/>
          </p:cNvSpPr>
          <p:nvPr>
            <p:ph idx="1"/>
          </p:nvPr>
        </p:nvSpPr>
        <p:spPr>
          <a:xfrm>
            <a:off x="457200" y="1600201"/>
            <a:ext cx="8229600" cy="3124944"/>
          </a:xfrm>
        </p:spPr>
        <p:txBody>
          <a:bodyPr/>
          <a:lstStyle/>
          <a:p>
            <a:r>
              <a:rPr lang="it-IT" dirty="0"/>
              <a:t>Le tre questioni principali per l’AED applicata al </a:t>
            </a:r>
            <a:r>
              <a:rPr lang="it-IT" dirty="0" err="1"/>
              <a:t>DdC</a:t>
            </a:r>
            <a:r>
              <a:rPr lang="it-IT" dirty="0"/>
              <a:t> sono:</a:t>
            </a:r>
          </a:p>
          <a:p>
            <a:pPr marL="514350" indent="-514350">
              <a:buFont typeface="+mj-lt"/>
              <a:buAutoNum type="arabicPeriod"/>
            </a:pPr>
            <a:r>
              <a:rPr lang="it-IT" dirty="0"/>
              <a:t>Problema dell’adempimento efficiente</a:t>
            </a:r>
          </a:p>
          <a:p>
            <a:pPr marL="514350" indent="-514350">
              <a:buFont typeface="+mj-lt"/>
              <a:buAutoNum type="arabicPeriod"/>
            </a:pPr>
            <a:r>
              <a:rPr lang="it-IT" dirty="0"/>
              <a:t>Problema dell’incompletezza del contratto</a:t>
            </a:r>
          </a:p>
          <a:p>
            <a:pPr marL="514350" indent="-514350">
              <a:buFont typeface="+mj-lt"/>
              <a:buAutoNum type="arabicPeriod"/>
            </a:pPr>
            <a:r>
              <a:rPr lang="it-IT" dirty="0"/>
              <a:t>Problema dell’affidamento efficiente.</a:t>
            </a:r>
          </a:p>
        </p:txBody>
      </p:sp>
    </p:spTree>
    <p:extLst>
      <p:ext uri="{BB962C8B-B14F-4D97-AF65-F5344CB8AC3E}">
        <p14:creationId xmlns:p14="http://schemas.microsoft.com/office/powerpoint/2010/main" val="3875527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68313" y="188913"/>
            <a:ext cx="8229600" cy="576262"/>
          </a:xfrm>
        </p:spPr>
        <p:txBody>
          <a:bodyPr/>
          <a:lstStyle/>
          <a:p>
            <a:pPr eaLnBrk="1" hangingPunct="1"/>
            <a:r>
              <a:rPr lang="it-IT" altLang="en-US" sz="3600"/>
              <a:t>Un semplice contratto</a:t>
            </a:r>
          </a:p>
        </p:txBody>
      </p:sp>
      <p:sp>
        <p:nvSpPr>
          <p:cNvPr id="8195" name="Rectangle 3"/>
          <p:cNvSpPr>
            <a:spLocks noGrp="1" noChangeArrowheads="1"/>
          </p:cNvSpPr>
          <p:nvPr>
            <p:ph type="body" idx="1"/>
          </p:nvPr>
        </p:nvSpPr>
        <p:spPr>
          <a:xfrm>
            <a:off x="0" y="731786"/>
            <a:ext cx="9144000" cy="5937574"/>
          </a:xfrm>
        </p:spPr>
        <p:txBody>
          <a:bodyPr/>
          <a:lstStyle/>
          <a:p>
            <a:pPr eaLnBrk="1" hangingPunct="1">
              <a:lnSpc>
                <a:spcPct val="90000"/>
              </a:lnSpc>
            </a:pPr>
            <a:r>
              <a:rPr lang="it-IT" altLang="en-US" sz="2400" dirty="0"/>
              <a:t>Elementi del contratto:</a:t>
            </a:r>
          </a:p>
          <a:p>
            <a:pPr eaLnBrk="1" hangingPunct="1">
              <a:lnSpc>
                <a:spcPct val="90000"/>
              </a:lnSpc>
              <a:buFontTx/>
              <a:buNone/>
            </a:pPr>
            <a:r>
              <a:rPr lang="it-IT" altLang="en-US" sz="2400" dirty="0"/>
              <a:t>	</a:t>
            </a:r>
            <a:r>
              <a:rPr lang="it-IT" altLang="en-US" sz="2400" b="1" dirty="0"/>
              <a:t>p</a:t>
            </a:r>
            <a:r>
              <a:rPr lang="it-IT" altLang="en-US" sz="2400" dirty="0"/>
              <a:t> </a:t>
            </a:r>
            <a:r>
              <a:rPr lang="it-IT" altLang="en-US" sz="2400" dirty="0">
                <a:sym typeface="Symbol" panose="05050102010706020507" pitchFamily="18" charset="2"/>
              </a:rPr>
              <a:t> </a:t>
            </a:r>
            <a:r>
              <a:rPr lang="it-IT" altLang="en-US" sz="2400" dirty="0"/>
              <a:t>prezzo (pagamento anticipato)</a:t>
            </a:r>
          </a:p>
          <a:p>
            <a:pPr eaLnBrk="1" hangingPunct="1">
              <a:lnSpc>
                <a:spcPct val="90000"/>
              </a:lnSpc>
              <a:buFontTx/>
              <a:buNone/>
            </a:pPr>
            <a:r>
              <a:rPr lang="it-IT" altLang="en-US" sz="2400" dirty="0"/>
              <a:t>	</a:t>
            </a:r>
            <a:r>
              <a:rPr lang="it-IT" altLang="en-US" sz="2400" b="1" dirty="0"/>
              <a:t>b</a:t>
            </a:r>
            <a:r>
              <a:rPr lang="it-IT" altLang="en-US" sz="2400" dirty="0"/>
              <a:t> </a:t>
            </a:r>
            <a:r>
              <a:rPr lang="it-IT" altLang="en-US" sz="2400" dirty="0">
                <a:sym typeface="Symbol" panose="05050102010706020507" pitchFamily="18" charset="2"/>
              </a:rPr>
              <a:t> </a:t>
            </a:r>
            <a:r>
              <a:rPr lang="it-IT" altLang="en-US" sz="2400" dirty="0"/>
              <a:t>beneficio per acquirente 	</a:t>
            </a:r>
          </a:p>
          <a:p>
            <a:pPr eaLnBrk="1" hangingPunct="1">
              <a:lnSpc>
                <a:spcPct val="90000"/>
              </a:lnSpc>
              <a:buFontTx/>
              <a:buNone/>
            </a:pPr>
            <a:r>
              <a:rPr lang="it-IT" altLang="en-US" sz="2400" dirty="0">
                <a:sym typeface="Symbol" panose="05050102010706020507" pitchFamily="18" charset="2"/>
              </a:rPr>
              <a:t>	</a:t>
            </a:r>
            <a:r>
              <a:rPr lang="it-IT" altLang="en-US" sz="2400" b="1" dirty="0"/>
              <a:t>c</a:t>
            </a:r>
            <a:r>
              <a:rPr lang="it-IT" altLang="en-US" sz="2400" dirty="0"/>
              <a:t> </a:t>
            </a:r>
            <a:r>
              <a:rPr lang="it-IT" altLang="en-US" sz="2400" dirty="0">
                <a:sym typeface="Symbol" panose="05050102010706020507" pitchFamily="18" charset="2"/>
              </a:rPr>
              <a:t></a:t>
            </a:r>
            <a:r>
              <a:rPr lang="it-IT" altLang="en-US" sz="2400" dirty="0"/>
              <a:t> costo di fornitura per venditore</a:t>
            </a:r>
          </a:p>
          <a:p>
            <a:pPr eaLnBrk="1" hangingPunct="1">
              <a:lnSpc>
                <a:spcPct val="90000"/>
              </a:lnSpc>
              <a:buFontTx/>
              <a:buNone/>
            </a:pPr>
            <a:r>
              <a:rPr lang="it-IT" altLang="en-US" sz="2400" dirty="0"/>
              <a:t>	Se c &lt; b, </a:t>
            </a:r>
            <a:r>
              <a:rPr lang="it-IT" altLang="en-US" sz="2400" dirty="0">
                <a:sym typeface="Symbol" panose="05050102010706020507" pitchFamily="18" charset="2"/>
              </a:rPr>
              <a:t> transazione di mutuo beneficio al prezzo p  (c, b).</a:t>
            </a:r>
          </a:p>
          <a:p>
            <a:pPr marL="0" indent="0" defTabSz="360363" eaLnBrk="1" hangingPunct="1">
              <a:lnSpc>
                <a:spcPct val="90000"/>
              </a:lnSpc>
              <a:buNone/>
            </a:pPr>
            <a:r>
              <a:rPr lang="it-IT" altLang="en-US" sz="2400" dirty="0">
                <a:sym typeface="Symbol" panose="05050102010706020507" pitchFamily="18" charset="2"/>
              </a:rPr>
              <a:t>	Il beneficio netto è ex ante pari a b  c &gt; 0.</a:t>
            </a:r>
          </a:p>
          <a:p>
            <a:pPr eaLnBrk="1" hangingPunct="1">
              <a:lnSpc>
                <a:spcPct val="90000"/>
              </a:lnSpc>
            </a:pPr>
            <a:r>
              <a:rPr lang="it-IT" altLang="en-US" sz="2400" dirty="0">
                <a:sym typeface="Symbol" panose="05050102010706020507" pitchFamily="18" charset="2"/>
              </a:rPr>
              <a:t>Ma se non esistesse un </a:t>
            </a:r>
            <a:r>
              <a:rPr lang="it-IT" altLang="en-US" sz="2400" dirty="0" err="1">
                <a:sym typeface="Symbol" panose="05050102010706020507" pitchFamily="18" charset="2"/>
              </a:rPr>
              <a:t>DdC</a:t>
            </a:r>
            <a:r>
              <a:rPr lang="it-IT" altLang="en-US" sz="2400" dirty="0">
                <a:sym typeface="Symbol" panose="05050102010706020507" pitchFamily="18" charset="2"/>
              </a:rPr>
              <a:t> in grado di costringerlo all’adempimento, il venditore potrebbe scegliere di </a:t>
            </a:r>
            <a:r>
              <a:rPr lang="it-IT" altLang="en-US" sz="2400" u="sng" dirty="0">
                <a:sym typeface="Symbol" panose="05050102010706020507" pitchFamily="18" charset="2"/>
              </a:rPr>
              <a:t>non adempiere</a:t>
            </a:r>
            <a:r>
              <a:rPr lang="it-IT" altLang="en-US" sz="2400" dirty="0">
                <a:sym typeface="Symbol" panose="05050102010706020507" pitchFamily="18" charset="2"/>
              </a:rPr>
              <a:t>, causando un danno </a:t>
            </a:r>
            <a:r>
              <a:rPr lang="it-IT" altLang="en-US" sz="2400" b="1" dirty="0">
                <a:sym typeface="Symbol" panose="05050102010706020507" pitchFamily="18" charset="2"/>
              </a:rPr>
              <a:t>d</a:t>
            </a:r>
            <a:r>
              <a:rPr lang="it-IT" altLang="en-US" sz="2400" dirty="0">
                <a:sym typeface="Symbol" panose="05050102010706020507" pitchFamily="18" charset="2"/>
              </a:rPr>
              <a:t> all’acquirente.</a:t>
            </a:r>
          </a:p>
          <a:p>
            <a:pPr lvl="1" eaLnBrk="1" hangingPunct="1">
              <a:lnSpc>
                <a:spcPct val="90000"/>
              </a:lnSpc>
            </a:pPr>
            <a:r>
              <a:rPr lang="it-IT" altLang="en-US" sz="2000" dirty="0">
                <a:sym typeface="Symbol" panose="05050102010706020507" pitchFamily="18" charset="2"/>
              </a:rPr>
              <a:t>L’adempimento evita che questo danno si verifichi.</a:t>
            </a:r>
          </a:p>
          <a:p>
            <a:pPr eaLnBrk="1" hangingPunct="1">
              <a:lnSpc>
                <a:spcPct val="90000"/>
              </a:lnSpc>
            </a:pPr>
            <a:r>
              <a:rPr lang="it-IT" altLang="en-US" sz="2400" dirty="0">
                <a:sym typeface="Symbol" panose="05050102010706020507" pitchFamily="18" charset="2"/>
              </a:rPr>
              <a:t>In un mondo simile, si avrebbero solo transazioni “a pronti” (cioè con prestazione simultanea ed in contanti), ovvero nessuno scambio che preveda prestazioni separata temporalmente. La perdita di efficienza sarebbe elevata.</a:t>
            </a:r>
          </a:p>
          <a:p>
            <a:pPr eaLnBrk="1" hangingPunct="1">
              <a:lnSpc>
                <a:spcPct val="90000"/>
              </a:lnSpc>
            </a:pPr>
            <a:r>
              <a:rPr lang="it-IT" altLang="en-US" sz="2400" dirty="0">
                <a:sym typeface="Symbol" panose="05050102010706020507" pitchFamily="18" charset="2"/>
              </a:rPr>
              <a:t>Quindi: compito del </a:t>
            </a:r>
            <a:r>
              <a:rPr lang="it-IT" altLang="en-US" sz="2400" dirty="0" err="1">
                <a:sym typeface="Symbol" panose="05050102010706020507" pitchFamily="18" charset="2"/>
              </a:rPr>
              <a:t>DdC</a:t>
            </a:r>
            <a:r>
              <a:rPr lang="it-IT" altLang="en-US" sz="2400" dirty="0">
                <a:sym typeface="Symbol" panose="05050102010706020507" pitchFamily="18" charset="2"/>
              </a:rPr>
              <a:t> è promuovere la fiducia (</a:t>
            </a:r>
            <a:r>
              <a:rPr lang="it-IT" altLang="en-US" sz="2400" i="1" dirty="0">
                <a:sym typeface="Symbol" panose="05050102010706020507" pitchFamily="18" charset="2"/>
              </a:rPr>
              <a:t>affidamento</a:t>
            </a:r>
            <a:r>
              <a:rPr lang="it-IT" altLang="en-US" sz="2400" dirty="0">
                <a:sym typeface="Symbol" panose="05050102010706020507" pitchFamily="18" charset="2"/>
              </a:rPr>
              <a:t>) di ciascuna parte nel corretto adempimento dell’altra.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5">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195">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19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7544" y="144463"/>
            <a:ext cx="8229600" cy="692150"/>
          </a:xfrm>
        </p:spPr>
        <p:txBody>
          <a:bodyPr/>
          <a:lstStyle/>
          <a:p>
            <a:pPr eaLnBrk="1" hangingPunct="1"/>
            <a:r>
              <a:rPr lang="it-IT" altLang="en-US" sz="3600" i="1" dirty="0"/>
              <a:t>In</a:t>
            </a:r>
            <a:r>
              <a:rPr lang="it-IT" altLang="en-US" sz="3600" dirty="0"/>
              <a:t>adempimento efficiente</a:t>
            </a:r>
          </a:p>
        </p:txBody>
      </p:sp>
      <p:sp>
        <p:nvSpPr>
          <p:cNvPr id="9219" name="Rectangle 3"/>
          <p:cNvSpPr>
            <a:spLocks noGrp="1" noChangeArrowheads="1"/>
          </p:cNvSpPr>
          <p:nvPr>
            <p:ph type="body" idx="1"/>
          </p:nvPr>
        </p:nvSpPr>
        <p:spPr>
          <a:xfrm>
            <a:off x="68239" y="836613"/>
            <a:ext cx="9075761" cy="5472707"/>
          </a:xfrm>
        </p:spPr>
        <p:txBody>
          <a:bodyPr/>
          <a:lstStyle/>
          <a:p>
            <a:pPr eaLnBrk="1" hangingPunct="1">
              <a:lnSpc>
                <a:spcPct val="90000"/>
              </a:lnSpc>
            </a:pPr>
            <a:r>
              <a:rPr lang="it-IT" altLang="en-US" sz="2800" dirty="0"/>
              <a:t>E’ possibile che adempiere </a:t>
            </a:r>
            <a:r>
              <a:rPr lang="it-IT" altLang="en-US" sz="2800" i="1" dirty="0"/>
              <a:t>non</a:t>
            </a:r>
            <a:r>
              <a:rPr lang="it-IT" altLang="en-US" sz="2800" dirty="0"/>
              <a:t> sia efficiente.</a:t>
            </a:r>
          </a:p>
          <a:p>
            <a:pPr eaLnBrk="1" hangingPunct="1">
              <a:lnSpc>
                <a:spcPct val="90000"/>
              </a:lnSpc>
            </a:pPr>
            <a:r>
              <a:rPr lang="it-IT" altLang="en-US" sz="2800" dirty="0" err="1"/>
              <a:t>Hp</a:t>
            </a:r>
            <a:r>
              <a:rPr lang="it-IT" altLang="en-US" sz="2800" dirty="0"/>
              <a:t>: </a:t>
            </a:r>
            <a:r>
              <a:rPr lang="it-IT" altLang="en-US" sz="2800" dirty="0">
                <a:sym typeface="Symbol" panose="05050102010706020507" pitchFamily="18" charset="2"/>
              </a:rPr>
              <a:t>c </a:t>
            </a:r>
            <a:r>
              <a:rPr lang="it-IT" altLang="en-US" sz="2800" dirty="0" err="1">
                <a:sym typeface="Symbol" panose="05050102010706020507" pitchFamily="18" charset="2"/>
              </a:rPr>
              <a:t>t.c</a:t>
            </a:r>
            <a:r>
              <a:rPr lang="it-IT" altLang="en-US" sz="2800" dirty="0">
                <a:sym typeface="Symbol" panose="05050102010706020507" pitchFamily="18" charset="2"/>
              </a:rPr>
              <a:t>. c</a:t>
            </a:r>
            <a:r>
              <a:rPr lang="it-IT" altLang="en-US" sz="2800" baseline="-25000" dirty="0">
                <a:sym typeface="Symbol" panose="05050102010706020507" pitchFamily="18" charset="2"/>
              </a:rPr>
              <a:t>1</a:t>
            </a:r>
            <a:r>
              <a:rPr lang="it-IT" altLang="en-US" sz="2800" dirty="0">
                <a:sym typeface="Symbol" panose="05050102010706020507" pitchFamily="18" charset="2"/>
              </a:rPr>
              <a:t> = c</a:t>
            </a:r>
            <a:r>
              <a:rPr lang="it-IT" altLang="en-US" sz="2800" baseline="-25000" dirty="0">
                <a:sym typeface="Symbol" panose="05050102010706020507" pitchFamily="18" charset="2"/>
              </a:rPr>
              <a:t>0</a:t>
            </a:r>
            <a:r>
              <a:rPr lang="it-IT" altLang="en-US" sz="2800" dirty="0">
                <a:sym typeface="Symbol" panose="05050102010706020507" pitchFamily="18" charset="2"/>
              </a:rPr>
              <a:t> + c &gt; p</a:t>
            </a:r>
          </a:p>
          <a:p>
            <a:pPr eaLnBrk="1" hangingPunct="1">
              <a:lnSpc>
                <a:spcPct val="90000"/>
              </a:lnSpc>
            </a:pPr>
            <a:r>
              <a:rPr lang="it-IT" altLang="en-US" sz="2800" dirty="0">
                <a:sym typeface="Symbol" panose="05050102010706020507" pitchFamily="18" charset="2"/>
              </a:rPr>
              <a:t>In caso di forte aumento dei costi post-contratto al fornitore conviene non adempiere. Ma questa scelta è anche efficiente?</a:t>
            </a:r>
            <a:r>
              <a:rPr lang="it-IT" altLang="en-US" sz="2800" dirty="0"/>
              <a:t> </a:t>
            </a:r>
          </a:p>
          <a:p>
            <a:pPr eaLnBrk="1" hangingPunct="1">
              <a:lnSpc>
                <a:spcPct val="90000"/>
              </a:lnSpc>
            </a:pPr>
            <a:r>
              <a:rPr lang="it-IT" altLang="en-US" sz="2800" dirty="0"/>
              <a:t>Efficienza </a:t>
            </a:r>
            <a:r>
              <a:rPr lang="it-IT" altLang="en-US" sz="2800" i="1" dirty="0"/>
              <a:t>ex post</a:t>
            </a:r>
            <a:r>
              <a:rPr lang="it-IT" altLang="en-US" sz="2800" dirty="0"/>
              <a:t>: il contratto va eseguito se e solo se i benefici eccedono i costi. Ma ex post va considerato anche il possibile danno da inadempimento.</a:t>
            </a:r>
          </a:p>
          <a:p>
            <a:pPr eaLnBrk="1" hangingPunct="1">
              <a:lnSpc>
                <a:spcPct val="90000"/>
              </a:lnSpc>
            </a:pPr>
            <a:r>
              <a:rPr lang="it-IT" altLang="en-US" sz="2800" dirty="0"/>
              <a:t>Beneficio netto in caso di adempimento: b </a:t>
            </a:r>
            <a:r>
              <a:rPr lang="it-IT" altLang="en-US" sz="2800" dirty="0">
                <a:cs typeface="Arial" panose="020B0604020202020204" pitchFamily="34" charset="0"/>
              </a:rPr>
              <a:t>–</a:t>
            </a:r>
            <a:r>
              <a:rPr lang="it-IT" altLang="en-US" sz="2800" dirty="0"/>
              <a:t> c + d</a:t>
            </a:r>
          </a:p>
          <a:p>
            <a:pPr eaLnBrk="1" hangingPunct="1">
              <a:lnSpc>
                <a:spcPct val="90000"/>
              </a:lnSpc>
              <a:buFontTx/>
              <a:buNone/>
            </a:pPr>
            <a:r>
              <a:rPr lang="it-IT" altLang="en-US" sz="2800" dirty="0"/>
              <a:t>	(dove d indica il danno </a:t>
            </a:r>
            <a:r>
              <a:rPr lang="it-IT" altLang="en-US" sz="2800" i="1" dirty="0"/>
              <a:t>evitato</a:t>
            </a:r>
            <a:r>
              <a:rPr lang="it-IT" altLang="en-US" sz="2800" dirty="0"/>
              <a:t> con l’adempimento)</a:t>
            </a:r>
          </a:p>
          <a:p>
            <a:pPr eaLnBrk="1" hangingPunct="1">
              <a:lnSpc>
                <a:spcPct val="90000"/>
              </a:lnSpc>
            </a:pPr>
            <a:r>
              <a:rPr lang="it-IT" altLang="en-US" sz="2800" i="1" dirty="0"/>
              <a:t>Adempiere</a:t>
            </a:r>
            <a:r>
              <a:rPr lang="it-IT" altLang="en-US" sz="2800" dirty="0"/>
              <a:t> è efficiente se: b – c + d &gt; 0 </a:t>
            </a:r>
            <a:r>
              <a:rPr lang="it-IT" altLang="en-US" sz="2800" dirty="0">
                <a:sym typeface="Symbol" panose="05050102010706020507" pitchFamily="18" charset="2"/>
              </a:rPr>
              <a:t> b + d &gt; c</a:t>
            </a:r>
            <a:r>
              <a:rPr lang="it-IT" altLang="en-US" sz="2800" dirty="0"/>
              <a:t>  </a:t>
            </a:r>
            <a:endParaRPr lang="it-IT" altLang="en-US" sz="2800" dirty="0">
              <a:sym typeface="Symbol" panose="05050102010706020507" pitchFamily="18" charset="2"/>
            </a:endParaRPr>
          </a:p>
          <a:p>
            <a:pPr eaLnBrk="1" hangingPunct="1">
              <a:lnSpc>
                <a:spcPct val="90000"/>
              </a:lnSpc>
              <a:buFontTx/>
              <a:buNone/>
            </a:pPr>
            <a:r>
              <a:rPr lang="it-IT" altLang="en-US" sz="2800" dirty="0">
                <a:sym typeface="Symbol" panose="05050102010706020507" pitchFamily="18" charset="2"/>
              </a:rPr>
              <a:t>	Quindi </a:t>
            </a:r>
            <a:r>
              <a:rPr lang="it-IT" altLang="en-US" sz="2800" i="1" u="sng" dirty="0">
                <a:sym typeface="Symbol" panose="05050102010706020507" pitchFamily="18" charset="2"/>
              </a:rPr>
              <a:t>non adempiere </a:t>
            </a:r>
            <a:r>
              <a:rPr lang="it-IT" altLang="en-US" sz="2800" dirty="0">
                <a:sym typeface="Symbol" panose="05050102010706020507" pitchFamily="18" charset="2"/>
              </a:rPr>
              <a:t>è efficiente se  </a:t>
            </a:r>
            <a:r>
              <a:rPr lang="it-IT" altLang="en-US" sz="2800" b="1" dirty="0">
                <a:sym typeface="Symbol" panose="05050102010706020507" pitchFamily="18" charset="2"/>
              </a:rPr>
              <a:t>c &gt; b + d</a:t>
            </a:r>
            <a:r>
              <a:rPr lang="it-IT" alt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19">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19">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79512" y="548680"/>
            <a:ext cx="8784976" cy="5544616"/>
          </a:xfrm>
        </p:spPr>
        <p:txBody>
          <a:bodyPr/>
          <a:lstStyle/>
          <a:p>
            <a:r>
              <a:rPr lang="it-IT" dirty="0"/>
              <a:t>Adempiere NON è sempre efficiente!</a:t>
            </a:r>
          </a:p>
          <a:p>
            <a:r>
              <a:rPr lang="it-IT" altLang="en-US" dirty="0">
                <a:sym typeface="Symbol" panose="05050102010706020507" pitchFamily="18" charset="2"/>
              </a:rPr>
              <a:t>Adempiere o </a:t>
            </a:r>
            <a:r>
              <a:rPr lang="it-IT" altLang="en-US" dirty="0" err="1">
                <a:sym typeface="Symbol" panose="05050102010706020507" pitchFamily="18" charset="2"/>
              </a:rPr>
              <a:t>inadempiere</a:t>
            </a:r>
            <a:r>
              <a:rPr lang="it-IT" altLang="en-US" dirty="0">
                <a:sym typeface="Symbol" panose="05050102010706020507" pitchFamily="18" charset="2"/>
              </a:rPr>
              <a:t> dipende da costi, benefici ed incentivi: non è questione di moralità, ma di efficienza!</a:t>
            </a:r>
          </a:p>
          <a:p>
            <a:r>
              <a:rPr lang="it-IT" dirty="0"/>
              <a:t>Ex ante (= costo c</a:t>
            </a:r>
            <a:r>
              <a:rPr lang="it-IT" sz="2000" dirty="0"/>
              <a:t>0</a:t>
            </a:r>
            <a:r>
              <a:rPr lang="it-IT" dirty="0"/>
              <a:t>) sì: adempiere è sempre efficiente, altrimenti le parti non avrebbero stipulato il contratto.</a:t>
            </a:r>
          </a:p>
          <a:p>
            <a:r>
              <a:rPr lang="it-IT" dirty="0"/>
              <a:t>Ma ex post (= costo c</a:t>
            </a:r>
            <a:r>
              <a:rPr lang="it-IT" sz="2000" dirty="0"/>
              <a:t>1</a:t>
            </a:r>
            <a:r>
              <a:rPr lang="it-IT" dirty="0"/>
              <a:t>) no: il costo di fornitura può essere cresciuto così tanto da realizzare:</a:t>
            </a:r>
          </a:p>
          <a:p>
            <a:pPr marL="0" indent="0" algn="ctr">
              <a:buNone/>
            </a:pPr>
            <a:r>
              <a:rPr lang="it-IT" dirty="0"/>
              <a:t>c</a:t>
            </a:r>
            <a:r>
              <a:rPr lang="it-IT" sz="2000" dirty="0"/>
              <a:t>1</a:t>
            </a:r>
            <a:r>
              <a:rPr lang="it-IT" dirty="0"/>
              <a:t> &gt; b + d </a:t>
            </a:r>
          </a:p>
        </p:txBody>
      </p:sp>
    </p:spTree>
    <p:extLst>
      <p:ext uri="{BB962C8B-B14F-4D97-AF65-F5344CB8AC3E}">
        <p14:creationId xmlns:p14="http://schemas.microsoft.com/office/powerpoint/2010/main" val="3919115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alt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alt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880</TotalTime>
  <Words>4769</Words>
  <Application>Microsoft Office PowerPoint</Application>
  <PresentationFormat>Presentazione su schermo (4:3)</PresentationFormat>
  <Paragraphs>288</Paragraphs>
  <Slides>39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39</vt:i4>
      </vt:variant>
    </vt:vector>
  </HeadingPairs>
  <TitlesOfParts>
    <vt:vector size="43" baseType="lpstr">
      <vt:lpstr>Arial</vt:lpstr>
      <vt:lpstr>Symbol</vt:lpstr>
      <vt:lpstr>Wingdings</vt:lpstr>
      <vt:lpstr>Struttura predefinita</vt:lpstr>
      <vt:lpstr>Diritto dei contratti</vt:lpstr>
      <vt:lpstr>AED e contratti</vt:lpstr>
      <vt:lpstr>Compiti del giudice dei contratti</vt:lpstr>
      <vt:lpstr>Formazione del contratto: l’assenso</vt:lpstr>
      <vt:lpstr>Annullamento del contratto</vt:lpstr>
      <vt:lpstr>I tre problemi principali</vt:lpstr>
      <vt:lpstr>Un semplice contratto</vt:lpstr>
      <vt:lpstr>Inadempimento efficiente</vt:lpstr>
      <vt:lpstr>Presentazione standard di PowerPoint</vt:lpstr>
      <vt:lpstr>Danni da aspettativa</vt:lpstr>
      <vt:lpstr>Il ruolo del risarcimento</vt:lpstr>
      <vt:lpstr>La probabilità di adempiere</vt:lpstr>
      <vt:lpstr>Risarcimento efficiente</vt:lpstr>
      <vt:lpstr>Il risarcimento come «assicurazione»</vt:lpstr>
      <vt:lpstr>Due chiarimenti</vt:lpstr>
      <vt:lpstr>Altre forme di esecuzione efficiente</vt:lpstr>
      <vt:lpstr>A cosa serve il giudice dei contratti?</vt:lpstr>
      <vt:lpstr>Contratti completi ed incompleti</vt:lpstr>
      <vt:lpstr>Clausola penale ed incompletezza</vt:lpstr>
      <vt:lpstr>La penale nel nostro codice</vt:lpstr>
      <vt:lpstr>Esecuzione in forma specifica</vt:lpstr>
      <vt:lpstr>Contratti imperfetti ed incompleti</vt:lpstr>
      <vt:lpstr>Perché l’incompletezza?</vt:lpstr>
      <vt:lpstr>Incompletezza volontaria</vt:lpstr>
      <vt:lpstr>Verificabilità ed osservabilità</vt:lpstr>
      <vt:lpstr>Il diritto ed i contratti incompleti</vt:lpstr>
      <vt:lpstr>La logica del secondo caso</vt:lpstr>
      <vt:lpstr>Regole per l’integrazione dei contratti</vt:lpstr>
      <vt:lpstr>Gli obiettivi del DdC</vt:lpstr>
      <vt:lpstr>La durata del contratto</vt:lpstr>
      <vt:lpstr>Ratchet &amp; lock in</vt:lpstr>
      <vt:lpstr>Rinegoziazione</vt:lpstr>
      <vt:lpstr>Affidamento</vt:lpstr>
      <vt:lpstr>Il modello dell’affidamento</vt:lpstr>
      <vt:lpstr>L’eccesso di affidamento</vt:lpstr>
      <vt:lpstr>Rimedi che portano all’eccesso di AFF</vt:lpstr>
      <vt:lpstr>Il principio generale dell’eccesso di AFF</vt:lpstr>
      <vt:lpstr>La Hadley rule</vt:lpstr>
      <vt:lpstr>Hadley rule e doppia (in)efficienza </vt:lpstr>
    </vt:vector>
  </TitlesOfParts>
  <Company>Università di Pisa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Contratto ed adempimento</dc:title>
  <dc:creator>Nicola Giocoli</dc:creator>
  <cp:lastModifiedBy>nicola giocoli</cp:lastModifiedBy>
  <cp:revision>75</cp:revision>
  <dcterms:created xsi:type="dcterms:W3CDTF">2006-10-31T16:55:29Z</dcterms:created>
  <dcterms:modified xsi:type="dcterms:W3CDTF">2018-10-31T07:46:36Z</dcterms:modified>
</cp:coreProperties>
</file>