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body" idx="1"/>
          </p:nvPr>
        </p:nvSpPr>
        <p:spPr>
          <a:xfrm>
            <a:off x="403621" y="374501"/>
            <a:ext cx="12197558" cy="8312299"/>
          </a:xfrm>
          <a:prstGeom prst="rect">
            <a:avLst/>
          </a:prstGeom>
        </p:spPr>
        <p:txBody>
          <a:bodyPr/>
          <a:lstStyle/>
          <a:p>
            <a:pPr lvl="0" marL="0" indent="0">
              <a:buSzTx/>
              <a:buNone/>
              <a:defRPr sz="1800">
                <a:solidFill>
                  <a:srgbClr val="000000"/>
                </a:solidFill>
              </a:defRPr>
            </a:pPr>
            <a:r>
              <a:rPr sz="3600">
                <a:solidFill>
                  <a:srgbClr val="FFFFFF"/>
                </a:solidFill>
              </a:rPr>
              <a:t>Limiti del diritto di proprietà: atti emulativi </a:t>
            </a:r>
            <a:endParaRPr sz="3600">
              <a:solidFill>
                <a:srgbClr val="FFFFFF"/>
              </a:solidFill>
            </a:endParaRPr>
          </a:p>
          <a:p>
            <a:pPr lvl="0" marL="0" indent="0">
              <a:buSzTx/>
              <a:buNone/>
              <a:defRPr sz="1800">
                <a:solidFill>
                  <a:srgbClr val="000000"/>
                </a:solidFill>
              </a:defRPr>
            </a:pPr>
            <a:r>
              <a:rPr sz="3600">
                <a:solidFill>
                  <a:srgbClr val="FFFFFF"/>
                </a:solidFill>
              </a:rPr>
              <a:t>art. 833: atti «i quali non abbiano altro scopo che quello di nuocere o recare molestia ad altri» </a:t>
            </a:r>
            <a:endParaRPr sz="3600">
              <a:solidFill>
                <a:srgbClr val="FFFFFF"/>
              </a:solidFill>
            </a:endParaRPr>
          </a:p>
          <a:p>
            <a:pPr lvl="0" marL="0" indent="0">
              <a:buSzTx/>
              <a:buNone/>
              <a:defRPr sz="1800">
                <a:solidFill>
                  <a:srgbClr val="000000"/>
                </a:solidFill>
              </a:defRPr>
            </a:pPr>
            <a:r>
              <a:rPr sz="3600">
                <a:solidFill>
                  <a:srgbClr val="FFFFFF"/>
                </a:solidFill>
              </a:rPr>
              <a:t>• A pianta alberi molto alti sul proprio confine, al solo scopo di impedire la vista a B </a:t>
            </a:r>
            <a:endParaRPr sz="3600">
              <a:solidFill>
                <a:srgbClr val="FFFFFF"/>
              </a:solidFill>
            </a:endParaRPr>
          </a:p>
          <a:p>
            <a:pPr lvl="0" marL="0" indent="0">
              <a:buSzTx/>
              <a:buNone/>
              <a:defRPr sz="1800">
                <a:solidFill>
                  <a:srgbClr val="000000"/>
                </a:solidFill>
              </a:defRPr>
            </a:pPr>
            <a:r>
              <a:rPr sz="3600">
                <a:solidFill>
                  <a:srgbClr val="FFFFFF"/>
                </a:solidFill>
              </a:rPr>
              <a:t>• Applicazione marginale: G. richiede il dolo specifico (animus nocendi) ed esclusivo </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body" idx="1"/>
          </p:nvPr>
        </p:nvSpPr>
        <p:spPr>
          <a:xfrm>
            <a:off x="290413" y="231378"/>
            <a:ext cx="12550478" cy="9462642"/>
          </a:xfrm>
          <a:prstGeom prst="rect">
            <a:avLst/>
          </a:prstGeom>
        </p:spPr>
        <p:txBody>
          <a:bodyPr/>
          <a:lstStyle/>
          <a:p>
            <a:pPr lvl="0" marL="0" indent="0" defTabSz="201168">
              <a:spcBef>
                <a:spcPts val="1500"/>
              </a:spcBef>
              <a:buSzTx/>
              <a:buNone/>
              <a:defRPr sz="1800">
                <a:solidFill>
                  <a:srgbClr val="000000"/>
                </a:solidFill>
              </a:defRPr>
            </a:pPr>
            <a:r>
              <a:rPr sz="3564">
                <a:solidFill>
                  <a:srgbClr val="FFFFFF"/>
                </a:solidFill>
              </a:rPr>
              <a:t>I limiti del diritto di proprietà</a:t>
            </a:r>
            <a:endParaRPr sz="3564">
              <a:solidFill>
                <a:srgbClr val="FFFFFF"/>
              </a:solidFill>
            </a:endParaRPr>
          </a:p>
          <a:p>
            <a:pPr lvl="0" marL="0" indent="0" defTabSz="201168">
              <a:spcBef>
                <a:spcPts val="1500"/>
              </a:spcBef>
              <a:buSzTx/>
              <a:buNone/>
              <a:defRPr sz="1800">
                <a:solidFill>
                  <a:srgbClr val="000000"/>
                </a:solidFill>
              </a:defRPr>
            </a:pPr>
            <a:r>
              <a:rPr sz="2552">
                <a:solidFill>
                  <a:srgbClr val="FFFFFF"/>
                </a:solidFill>
              </a:rPr>
              <a:t>Proprietà fondiaria: L III, T II, C III (artt. 840-921) </a:t>
            </a: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		•  Destinazione agricola: 846-848 </a:t>
            </a: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		•  Destinazione edilizia: artt. 869-908  </a:t>
            </a:r>
            <a:br>
              <a:rPr sz="2552">
                <a:solidFill>
                  <a:srgbClr val="FFFFFF"/>
                </a:solidFill>
              </a:rPr>
            </a:b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 art. 845: «regole particolari per il conseguimento di scopi di pubblico interesse nei casi previsti dalle leggi speciali e dalle disposizioni contenute nelle sezioni seguenti» </a:t>
            </a: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 art. 44 Cost. (e 42/2 Cost.): “obblighi e vincoli” allo scopo “di conseguire il razionale sfruttamento del suolo e di stabilire equi rapporti sociali” 􏰁 leggi di riforma fondiaria (1950)</a:t>
            </a:r>
            <a:endParaRPr sz="2552">
              <a:solidFill>
                <a:srgbClr val="FFFFFF"/>
              </a:solidFill>
            </a:endParaRPr>
          </a:p>
          <a:p>
            <a:pPr lvl="0" marL="251459" indent="-251459" defTabSz="201168">
              <a:spcBef>
                <a:spcPts val="1500"/>
              </a:spcBef>
              <a:buBlip>
                <a:blip r:embed="rId2"/>
              </a:buBlip>
              <a:defRPr sz="1800">
                <a:solidFill>
                  <a:srgbClr val="000000"/>
                </a:solidFill>
              </a:defRPr>
            </a:pPr>
            <a:r>
              <a:rPr sz="2552">
                <a:solidFill>
                  <a:srgbClr val="FFFFFF"/>
                </a:solidFill>
              </a:rPr>
              <a:t>leggi sull’edilizia economica e popolare </a:t>
            </a: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Prelazioni legali: affittuari di fondi commerciali o agricoli</a:t>
            </a:r>
            <a:endParaRPr sz="2552">
              <a:solidFill>
                <a:srgbClr val="FFFFFF"/>
              </a:solidFill>
            </a:endParaRPr>
          </a:p>
          <a:p>
            <a:pPr lvl="0" marL="0" indent="0" defTabSz="201168">
              <a:spcBef>
                <a:spcPts val="1500"/>
              </a:spcBef>
              <a:buSzTx/>
              <a:buNone/>
              <a:defRPr sz="1800">
                <a:solidFill>
                  <a:srgbClr val="000000"/>
                </a:solidFill>
              </a:defRPr>
            </a:pPr>
            <a:r>
              <a:rPr sz="2552">
                <a:solidFill>
                  <a:srgbClr val="FFFFFF"/>
                </a:solidFill>
              </a:rPr>
              <a:t>Incentivi fiscali e finanziamenti: acquisto prima casa</a:t>
            </a:r>
            <a:r>
              <a:rPr sz="1584">
                <a:solidFill>
                  <a:srgbClr val="FFFFFF"/>
                </a:solidFill>
              </a:rPr>
              <a:t> </a:t>
            </a:r>
            <a:endParaRPr sz="1584">
              <a:solidFill>
                <a:srgbClr val="FFFFFF"/>
              </a:solidFill>
            </a:endParaRP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body" idx="1"/>
          </p:nvPr>
        </p:nvSpPr>
        <p:spPr>
          <a:xfrm>
            <a:off x="373806" y="393700"/>
            <a:ext cx="12257188" cy="8764241"/>
          </a:xfrm>
          <a:prstGeom prst="rect">
            <a:avLst/>
          </a:prstGeom>
        </p:spPr>
        <p:txBody>
          <a:bodyPr/>
          <a:lstStyle/>
          <a:p>
            <a:pPr lvl="0" marL="0" indent="0" defTabSz="283463">
              <a:spcBef>
                <a:spcPts val="2200"/>
              </a:spcBef>
              <a:buSzTx/>
              <a:buNone/>
              <a:defRPr sz="1800">
                <a:solidFill>
                  <a:srgbClr val="000000"/>
                </a:solidFill>
              </a:defRPr>
            </a:pPr>
            <a:r>
              <a:rPr sz="3782">
                <a:solidFill>
                  <a:srgbClr val="FFFFFF"/>
                </a:solidFill>
              </a:rPr>
              <a:t>Limiti della proprietà: estensione </a:t>
            </a:r>
            <a:endParaRPr sz="3782">
              <a:solidFill>
                <a:srgbClr val="FFFFFF"/>
              </a:solidFill>
            </a:endParaRPr>
          </a:p>
          <a:p>
            <a:pPr lvl="0" marL="354329" indent="-354329" defTabSz="283463">
              <a:spcBef>
                <a:spcPts val="2200"/>
              </a:spcBef>
              <a:buBlip>
                <a:blip r:embed="rId2"/>
              </a:buBlip>
              <a:defRPr sz="1800">
                <a:solidFill>
                  <a:srgbClr val="000000"/>
                </a:solidFill>
              </a:defRPr>
            </a:pPr>
            <a:r>
              <a:rPr sz="2232">
                <a:solidFill>
                  <a:srgbClr val="FFFFFF"/>
                </a:solidFill>
              </a:rPr>
              <a:t>art. 840: limiti «verticali» della proprietà  </a:t>
            </a:r>
            <a:endParaRPr sz="2232">
              <a:solidFill>
                <a:srgbClr val="FFFFFF"/>
              </a:solidFill>
            </a:endParaRPr>
          </a:p>
          <a:p>
            <a:pPr lvl="1" marL="708659" indent="-354329" defTabSz="283463">
              <a:spcBef>
                <a:spcPts val="2200"/>
              </a:spcBef>
              <a:buBlip>
                <a:blip r:embed="rId2"/>
              </a:buBlip>
              <a:defRPr sz="1800">
                <a:solidFill>
                  <a:srgbClr val="000000"/>
                </a:solidFill>
              </a:defRPr>
            </a:pPr>
            <a:r>
              <a:rPr sz="2232">
                <a:solidFill>
                  <a:srgbClr val="FFFFFF"/>
                </a:solidFill>
              </a:rPr>
              <a:t>Cfr. art. 440 c. c. del 1865 «chi ha la proprietà del suolo ha pur quella dello spazio sovrastante e di tutto ciò che si trova sopra e sotto la superficie».  </a:t>
            </a:r>
            <a:endParaRPr sz="2232">
              <a:solidFill>
                <a:srgbClr val="FFFFFF"/>
              </a:solidFill>
            </a:endParaRPr>
          </a:p>
          <a:p>
            <a:pPr lvl="0" marL="354329" indent="-354329" defTabSz="283463">
              <a:spcBef>
                <a:spcPts val="2200"/>
              </a:spcBef>
              <a:buBlip>
                <a:blip r:embed="rId2"/>
              </a:buBlip>
              <a:defRPr sz="1800">
                <a:solidFill>
                  <a:srgbClr val="000000"/>
                </a:solidFill>
              </a:defRPr>
            </a:pPr>
            <a:r>
              <a:rPr sz="2232">
                <a:solidFill>
                  <a:srgbClr val="FFFFFF"/>
                </a:solidFill>
              </a:rPr>
              <a:t>≠ art. 840/1 </a:t>
            </a:r>
            <a:endParaRPr sz="2232">
              <a:solidFill>
                <a:srgbClr val="FFFFFF"/>
              </a:solidFill>
            </a:endParaRPr>
          </a:p>
          <a:p>
            <a:pPr lvl="1" marL="708659" indent="-354329" defTabSz="283463">
              <a:spcBef>
                <a:spcPts val="2200"/>
              </a:spcBef>
              <a:buBlip>
                <a:blip r:embed="rId2"/>
              </a:buBlip>
              <a:defRPr sz="1800">
                <a:solidFill>
                  <a:srgbClr val="000000"/>
                </a:solidFill>
              </a:defRPr>
            </a:pPr>
            <a:r>
              <a:rPr sz="2232">
                <a:solidFill>
                  <a:srgbClr val="FFFFFF"/>
                </a:solidFill>
              </a:rPr>
              <a:t>«Questa disposizione non si applica a quanto forma oggetto delle leggi sulle miniere, cave e torbiere [art. 826: patrimonio indisponibile]. Sono del pari salve le limitazioni derivanti dalle leggi sulle antichità e belle arti, sulle acque, sulle opere idrauliche e da altre leggi speciali,antichità e belle arti»</a:t>
            </a:r>
            <a:endParaRPr sz="2232">
              <a:solidFill>
                <a:srgbClr val="FFFFFF"/>
              </a:solidFill>
            </a:endParaRPr>
          </a:p>
          <a:p>
            <a:pPr lvl="0" marL="354329" indent="-354329" defTabSz="283463">
              <a:spcBef>
                <a:spcPts val="2200"/>
              </a:spcBef>
              <a:buBlip>
                <a:blip r:embed="rId2"/>
              </a:buBlip>
              <a:defRPr sz="1800">
                <a:solidFill>
                  <a:srgbClr val="000000"/>
                </a:solidFill>
              </a:defRPr>
            </a:pPr>
            <a:r>
              <a:rPr sz="2232">
                <a:solidFill>
                  <a:srgbClr val="FFFFFF"/>
                </a:solidFill>
              </a:rPr>
              <a:t>	art. 840/2: «interesse ad escluderle» </a:t>
            </a:r>
            <a:endParaRPr sz="2232">
              <a:solidFill>
                <a:srgbClr val="FFFFFF"/>
              </a:solidFill>
            </a:endParaRPr>
          </a:p>
          <a:p>
            <a:pPr lvl="1" marL="708659" indent="-354329" defTabSz="283463">
              <a:spcBef>
                <a:spcPts val="2200"/>
              </a:spcBef>
              <a:buBlip>
                <a:blip r:embed="rId2"/>
              </a:buBlip>
              <a:defRPr sz="1800">
                <a:solidFill>
                  <a:srgbClr val="000000"/>
                </a:solidFill>
              </a:defRPr>
            </a:pPr>
            <a:r>
              <a:rPr sz="2232">
                <a:solidFill>
                  <a:srgbClr val="FFFFFF"/>
                </a:solidFill>
              </a:rPr>
              <a:t>interesse: limiti dell'interesse dominicale protetto</a:t>
            </a:r>
            <a:endParaRPr sz="2232">
              <a:solidFill>
                <a:srgbClr val="FFFFFF"/>
              </a:solidFill>
            </a:endParaRPr>
          </a:p>
          <a:p>
            <a:pPr lvl="2" marL="1062989" indent="-354329" defTabSz="283463">
              <a:spcBef>
                <a:spcPts val="2200"/>
              </a:spcBef>
              <a:buBlip>
                <a:blip r:embed="rId2"/>
              </a:buBlip>
              <a:defRPr sz="1800">
                <a:solidFill>
                  <a:srgbClr val="000000"/>
                </a:solidFill>
              </a:defRPr>
            </a:pPr>
            <a:r>
              <a:rPr sz="2232">
                <a:solidFill>
                  <a:srgbClr val="FFFFFF"/>
                </a:solidFill>
              </a:rPr>
              <a:t>la tutela del proprietario è condizionata alla concretezza e attualità dell’interesse del proprietario</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body" idx="1"/>
          </p:nvPr>
        </p:nvSpPr>
        <p:spPr>
          <a:xfrm>
            <a:off x="323502" y="404911"/>
            <a:ext cx="12357797" cy="8943778"/>
          </a:xfrm>
          <a:prstGeom prst="rect">
            <a:avLst/>
          </a:prstGeom>
        </p:spPr>
        <p:txBody>
          <a:bodyPr/>
          <a:lstStyle/>
          <a:p>
            <a:pPr lvl="0" marL="0" indent="0">
              <a:buSzTx/>
              <a:buNone/>
              <a:defRPr sz="1800">
                <a:solidFill>
                  <a:srgbClr val="000000"/>
                </a:solidFill>
              </a:defRPr>
            </a:pPr>
            <a:r>
              <a:rPr sz="4800">
                <a:solidFill>
                  <a:srgbClr val="FFFFFF"/>
                </a:solidFill>
              </a:rPr>
              <a:t>Il diritto del proprietario di escludere i terzi</a:t>
            </a:r>
            <a:endParaRPr sz="4800">
              <a:solidFill>
                <a:srgbClr val="FFFFFF"/>
              </a:solidFill>
            </a:endParaRPr>
          </a:p>
          <a:p>
            <a:pPr lvl="0">
              <a:buBlip>
                <a:blip r:embed="rId2"/>
              </a:buBlip>
              <a:defRPr sz="1800">
                <a:solidFill>
                  <a:srgbClr val="000000"/>
                </a:solidFill>
              </a:defRPr>
            </a:pPr>
            <a:r>
              <a:rPr sz="3600">
                <a:solidFill>
                  <a:srgbClr val="FFFFFF"/>
                </a:solidFill>
              </a:rPr>
              <a:t>art. 841: esclusività e imprescrittibilità della proprietà </a:t>
            </a:r>
            <a:endParaRPr sz="3600">
              <a:solidFill>
                <a:srgbClr val="FFFFFF"/>
              </a:solidFill>
            </a:endParaRPr>
          </a:p>
          <a:p>
            <a:pPr lvl="1">
              <a:buBlip>
                <a:blip r:embed="rId2"/>
              </a:buBlip>
              <a:defRPr sz="1800">
                <a:solidFill>
                  <a:srgbClr val="000000"/>
                </a:solidFill>
              </a:defRPr>
            </a:pPr>
            <a:r>
              <a:rPr sz="3600">
                <a:solidFill>
                  <a:srgbClr val="FFFFFF"/>
                </a:solidFill>
              </a:rPr>
              <a:t> ≠ art. 841/1-2: attività venatorie  </a:t>
            </a:r>
            <a:endParaRPr sz="3600">
              <a:solidFill>
                <a:srgbClr val="FFFFFF"/>
              </a:solidFill>
            </a:endParaRPr>
          </a:p>
          <a:p>
            <a:pPr lvl="1">
              <a:buBlip>
                <a:blip r:embed="rId2"/>
              </a:buBlip>
              <a:defRPr sz="1800">
                <a:solidFill>
                  <a:srgbClr val="000000"/>
                </a:solidFill>
              </a:defRPr>
            </a:pPr>
            <a:r>
              <a:rPr sz="3600">
                <a:solidFill>
                  <a:srgbClr val="FFFFFF"/>
                </a:solidFill>
              </a:rPr>
              <a:t> ≠ art. 843 c.c.: accesso al fondo in caso di necessità </a:t>
            </a:r>
            <a:br>
              <a:rPr sz="3600">
                <a:solidFill>
                  <a:srgbClr val="FFFFFF"/>
                </a:solidFill>
              </a:rPr>
            </a:br>
            <a:r>
              <a:rPr sz="3600">
                <a:solidFill>
                  <a:srgbClr val="FFFFFF"/>
                </a:solidFill>
              </a:rPr>
              <a:t>• interpretazione razionale </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body" idx="1"/>
          </p:nvPr>
        </p:nvSpPr>
        <p:spPr>
          <a:xfrm>
            <a:off x="487064" y="346868"/>
            <a:ext cx="12361070" cy="9179224"/>
          </a:xfrm>
          <a:prstGeom prst="rect">
            <a:avLst/>
          </a:prstGeom>
        </p:spPr>
        <p:txBody>
          <a:bodyPr/>
          <a:lstStyle/>
          <a:p>
            <a:pPr lvl="0" marL="342900" indent="-342900" defTabSz="274320">
              <a:spcBef>
                <a:spcPts val="2100"/>
              </a:spcBef>
              <a:buBlip>
                <a:blip r:embed="rId2"/>
              </a:buBlip>
              <a:defRPr sz="1800">
                <a:solidFill>
                  <a:srgbClr val="000000"/>
                </a:solidFill>
              </a:defRPr>
            </a:pPr>
            <a:endParaRPr sz="2160">
              <a:solidFill>
                <a:srgbClr val="FFFFFF"/>
              </a:solidFill>
            </a:endParaRPr>
          </a:p>
          <a:p>
            <a:pPr lvl="0" marL="0" indent="0" defTabSz="274320">
              <a:spcBef>
                <a:spcPts val="2100"/>
              </a:spcBef>
              <a:buSzTx/>
              <a:buNone/>
              <a:defRPr sz="1800">
                <a:solidFill>
                  <a:srgbClr val="000000"/>
                </a:solidFill>
              </a:defRPr>
            </a:pPr>
            <a:r>
              <a:rPr sz="4920">
                <a:solidFill>
                  <a:srgbClr val="FFFFFF"/>
                </a:solidFill>
              </a:rPr>
              <a:t>Immissioni: art. 844</a:t>
            </a:r>
            <a:endParaRPr sz="4920">
              <a:solidFill>
                <a:srgbClr val="FFFFFF"/>
              </a:solidFill>
            </a:endParaRPr>
          </a:p>
          <a:p>
            <a:pPr lvl="0" marL="0" indent="0" defTabSz="274320">
              <a:spcBef>
                <a:spcPts val="2100"/>
              </a:spcBef>
              <a:buSzTx/>
              <a:buNone/>
              <a:defRPr sz="1800">
                <a:solidFill>
                  <a:srgbClr val="000000"/>
                </a:solidFill>
              </a:defRPr>
            </a:pPr>
            <a:r>
              <a:rPr sz="3900">
                <a:solidFill>
                  <a:srgbClr val="FFFFFF"/>
                </a:solidFill>
              </a:rPr>
              <a:t>usi incompatibili di fondi limitrofi </a:t>
            </a:r>
            <a:endParaRPr sz="390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caratteri dell’immissione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  materiale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  indiretta o mediata («propagazioni»)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  continuata o periodica</a:t>
            </a:r>
            <a:endParaRPr sz="2160">
              <a:solidFill>
                <a:srgbClr val="FFFFFF"/>
              </a:solidFill>
            </a:endParaRPr>
          </a:p>
          <a:p>
            <a:pPr lvl="7" marL="0" indent="960120" defTabSz="274320">
              <a:spcBef>
                <a:spcPts val="2100"/>
              </a:spcBef>
              <a:buSzTx/>
              <a:buNone/>
              <a:defRPr sz="1800">
                <a:solidFill>
                  <a:srgbClr val="000000"/>
                </a:solidFill>
              </a:defRPr>
            </a:pPr>
            <a:r>
              <a:rPr sz="2160">
                <a:solidFill>
                  <a:srgbClr val="FFFFFF"/>
                </a:solidFill>
              </a:rPr>
              <a:t> </a:t>
            </a:r>
            <a:br>
              <a:rPr sz="2160">
                <a:solidFill>
                  <a:srgbClr val="FFFFFF"/>
                </a:solidFill>
              </a:rPr>
            </a:br>
            <a:r>
              <a:rPr sz="2160">
                <a:solidFill>
                  <a:srgbClr val="FFFFFF"/>
                </a:solidFill>
              </a:rPr>
              <a:t>«normale tollerabilità» : relativizzazione del potere del proprietario  </a:t>
            </a:r>
            <a:br>
              <a:rPr sz="2160">
                <a:solidFill>
                  <a:srgbClr val="FFFFFF"/>
                </a:solidFill>
              </a:rPr>
            </a:br>
            <a:endParaRPr sz="2160">
              <a:solidFill>
                <a:srgbClr val="FFFFFF"/>
              </a:solidFill>
            </a:endParaRPr>
          </a:p>
          <a:p>
            <a:pPr lvl="8" marL="0" indent="1097280" defTabSz="274320">
              <a:spcBef>
                <a:spcPts val="2100"/>
              </a:spcBef>
              <a:buSzTx/>
              <a:buNone/>
              <a:defRPr sz="1800">
                <a:solidFill>
                  <a:srgbClr val="000000"/>
                </a:solidFill>
              </a:defRPr>
            </a:pPr>
            <a:r>
              <a:rPr sz="2160">
                <a:solidFill>
                  <a:srgbClr val="FFFFFF"/>
                </a:solidFill>
              </a:rPr>
              <a:t>		•  condizione dei luoghi (pianificazione territoriale) </a:t>
            </a:r>
            <a:endParaRPr sz="2160">
              <a:solidFill>
                <a:srgbClr val="FFFFFF"/>
              </a:solidFill>
            </a:endParaRPr>
          </a:p>
          <a:p>
            <a:pPr lvl="8" marL="0" indent="1097280" defTabSz="274320">
              <a:spcBef>
                <a:spcPts val="2100"/>
              </a:spcBef>
              <a:buSzTx/>
              <a:buNone/>
              <a:defRPr sz="1800">
                <a:solidFill>
                  <a:srgbClr val="000000"/>
                </a:solidFill>
              </a:defRPr>
            </a:pPr>
            <a:r>
              <a:rPr sz="2160">
                <a:solidFill>
                  <a:srgbClr val="FFFFFF"/>
                </a:solidFill>
              </a:rPr>
              <a:t>		•  utilità sociale </a:t>
            </a:r>
            <a:endParaRPr sz="2160">
              <a:solidFill>
                <a:srgbClr val="FFFFFF"/>
              </a:solidFill>
            </a:endParaRPr>
          </a:p>
          <a:p>
            <a:pPr lvl="8" marL="0" indent="1097280" defTabSz="274320">
              <a:spcBef>
                <a:spcPts val="2100"/>
              </a:spcBef>
              <a:buSzTx/>
              <a:buNone/>
              <a:defRPr sz="1800">
                <a:solidFill>
                  <a:srgbClr val="000000"/>
                </a:solidFill>
              </a:defRPr>
            </a:pPr>
            <a:r>
              <a:rPr sz="2160">
                <a:solidFill>
                  <a:srgbClr val="FFFFFF"/>
                </a:solidFill>
              </a:rPr>
              <a:t>		•  priorità dell’uso </a:t>
            </a:r>
          </a:p>
        </p:txBody>
      </p:sp>
      <p:pic>
        <p:nvPicPr>
          <p:cNvPr id="41" name=""/>
          <p:cNvPicPr/>
          <p:nvPr/>
        </p:nvPicPr>
        <p:blipFill>
          <a:blip r:embed="rId3">
            <a:extLst/>
          </a:blip>
          <a:stretch>
            <a:fillRect/>
          </a:stretch>
        </p:blipFill>
        <p:spPr>
          <a:xfrm rot="5400000">
            <a:off x="4248905" y="5646449"/>
            <a:ext cx="680709" cy="405070"/>
          </a:xfrm>
          <a:prstGeom prst="rect">
            <a:avLst/>
          </a:prstGeom>
        </p:spPr>
      </p:pic>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body" idx="1"/>
          </p:nvPr>
        </p:nvSpPr>
        <p:spPr>
          <a:xfrm>
            <a:off x="333474" y="341312"/>
            <a:ext cx="12496404" cy="9070975"/>
          </a:xfrm>
          <a:prstGeom prst="rect">
            <a:avLst/>
          </a:prstGeom>
        </p:spPr>
        <p:txBody>
          <a:bodyPr/>
          <a:lstStyle/>
          <a:p>
            <a:pPr lvl="0" marL="0" indent="0" defTabSz="429768">
              <a:spcBef>
                <a:spcPts val="3300"/>
              </a:spcBef>
              <a:buSzTx/>
              <a:buNone/>
              <a:defRPr sz="1800">
                <a:solidFill>
                  <a:srgbClr val="000000"/>
                </a:solidFill>
              </a:defRPr>
            </a:pPr>
            <a:r>
              <a:rPr sz="3384">
                <a:solidFill>
                  <a:srgbClr val="FFFFFF"/>
                </a:solidFill>
              </a:rPr>
              <a:t>Segue: la tutela contro le immissioni</a:t>
            </a:r>
            <a:endParaRPr sz="3384">
              <a:solidFill>
                <a:srgbClr val="FFFFFF"/>
              </a:solidFill>
            </a:endParaRPr>
          </a:p>
          <a:p>
            <a:pPr lvl="0" marL="537209" indent="-537209" defTabSz="429768">
              <a:spcBef>
                <a:spcPts val="3300"/>
              </a:spcBef>
              <a:buBlip>
                <a:blip r:embed="rId2"/>
              </a:buBlip>
              <a:defRPr sz="1800">
                <a:solidFill>
                  <a:srgbClr val="000000"/>
                </a:solidFill>
              </a:defRPr>
            </a:pPr>
            <a:r>
              <a:rPr sz="3384">
                <a:solidFill>
                  <a:srgbClr val="FFFFFF"/>
                </a:solidFill>
              </a:rPr>
              <a:t>Tutela inibitoria </a:t>
            </a:r>
            <a:endParaRPr sz="3384">
              <a:solidFill>
                <a:srgbClr val="FFFFFF"/>
              </a:solidFill>
            </a:endParaRPr>
          </a:p>
          <a:p>
            <a:pPr lvl="3" marL="0" indent="644651" defTabSz="429768">
              <a:spcBef>
                <a:spcPts val="3300"/>
              </a:spcBef>
              <a:buSzTx/>
              <a:buNone/>
              <a:defRPr sz="1800">
                <a:solidFill>
                  <a:srgbClr val="000000"/>
                </a:solidFill>
              </a:defRPr>
            </a:pPr>
            <a:r>
              <a:rPr sz="3384">
                <a:solidFill>
                  <a:srgbClr val="FFFFFF"/>
                </a:solidFill>
              </a:rPr>
              <a:t>		•  ridurre le immissioni: tollerabilità </a:t>
            </a:r>
            <a:endParaRPr sz="3384">
              <a:solidFill>
                <a:srgbClr val="FFFFFF"/>
              </a:solidFill>
            </a:endParaRPr>
          </a:p>
          <a:p>
            <a:pPr lvl="2" marL="0" indent="429768" defTabSz="429768">
              <a:spcBef>
                <a:spcPts val="3300"/>
              </a:spcBef>
              <a:buSzTx/>
              <a:buNone/>
              <a:defRPr sz="1800">
                <a:solidFill>
                  <a:srgbClr val="000000"/>
                </a:solidFill>
              </a:defRPr>
            </a:pPr>
            <a:r>
              <a:rPr sz="3384">
                <a:solidFill>
                  <a:srgbClr val="FFFFFF"/>
                </a:solidFill>
              </a:rPr>
              <a:t>		•  impedire le immissioni  </a:t>
            </a:r>
            <a:endParaRPr sz="3384">
              <a:solidFill>
                <a:srgbClr val="FFFFFF"/>
              </a:solidFill>
            </a:endParaRPr>
          </a:p>
          <a:p>
            <a:pPr lvl="0" marL="537209" indent="-537209" defTabSz="429768">
              <a:spcBef>
                <a:spcPts val="3300"/>
              </a:spcBef>
              <a:buBlip>
                <a:blip r:embed="rId2"/>
              </a:buBlip>
              <a:defRPr sz="1800">
                <a:solidFill>
                  <a:srgbClr val="000000"/>
                </a:solidFill>
              </a:defRPr>
            </a:pPr>
            <a:r>
              <a:rPr sz="3384">
                <a:solidFill>
                  <a:srgbClr val="FFFFFF"/>
                </a:solidFill>
              </a:rPr>
              <a:t> Tutela risarcitoria </a:t>
            </a:r>
            <a:endParaRPr sz="3384">
              <a:solidFill>
                <a:srgbClr val="FFFFFF"/>
              </a:solidFill>
            </a:endParaRPr>
          </a:p>
          <a:p>
            <a:pPr lvl="3" marL="2148839" indent="-537209" defTabSz="429768">
              <a:spcBef>
                <a:spcPts val="3300"/>
              </a:spcBef>
              <a:buBlip>
                <a:blip r:embed="rId2"/>
              </a:buBlip>
              <a:defRPr sz="1800">
                <a:solidFill>
                  <a:srgbClr val="000000"/>
                </a:solidFill>
              </a:defRPr>
            </a:pPr>
            <a:r>
              <a:rPr sz="3384">
                <a:solidFill>
                  <a:srgbClr val="FFFFFF"/>
                </a:solidFill>
              </a:rPr>
              <a:t> complementare </a:t>
            </a:r>
            <a:endParaRPr sz="3384">
              <a:solidFill>
                <a:srgbClr val="FFFFFF"/>
              </a:solidFill>
            </a:endParaRPr>
          </a:p>
          <a:p>
            <a:pPr lvl="3" marL="2148839" indent="-537209" defTabSz="429768">
              <a:spcBef>
                <a:spcPts val="3300"/>
              </a:spcBef>
              <a:buBlip>
                <a:blip r:embed="rId2"/>
              </a:buBlip>
              <a:defRPr sz="1800">
                <a:solidFill>
                  <a:srgbClr val="000000"/>
                </a:solidFill>
              </a:defRPr>
            </a:pPr>
            <a:r>
              <a:rPr sz="3384">
                <a:solidFill>
                  <a:srgbClr val="FFFFFF"/>
                </a:solidFill>
              </a:rPr>
              <a:t> esclusiva</a:t>
            </a:r>
            <a:endParaRPr sz="3384">
              <a:solidFill>
                <a:srgbClr val="FFFFFF"/>
              </a:solidFill>
            </a:endParaRPr>
          </a:p>
          <a:p>
            <a:pPr lvl="5" marL="3223260" indent="-537209" defTabSz="429768">
              <a:spcBef>
                <a:spcPts val="3300"/>
              </a:spcBef>
              <a:buBlip>
                <a:blip r:embed="rId2"/>
              </a:buBlip>
              <a:defRPr sz="1800">
                <a:solidFill>
                  <a:srgbClr val="000000"/>
                </a:solidFill>
              </a:defRPr>
            </a:pPr>
            <a:r>
              <a:rPr sz="3384">
                <a:solidFill>
                  <a:srgbClr val="FFFFFF"/>
                </a:solidFill>
              </a:rPr>
              <a:t>acquisto coattivo/asservimento del fondo immesso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body" idx="1"/>
          </p:nvPr>
        </p:nvSpPr>
        <p:spPr>
          <a:xfrm>
            <a:off x="289867" y="133777"/>
            <a:ext cx="12425066" cy="9486046"/>
          </a:xfrm>
          <a:prstGeom prst="rect">
            <a:avLst/>
          </a:prstGeom>
        </p:spPr>
        <p:txBody>
          <a:bodyPr/>
          <a:lstStyle/>
          <a:p>
            <a:pPr lvl="0" marL="0" indent="0" defTabSz="237743">
              <a:spcBef>
                <a:spcPts val="1800"/>
              </a:spcBef>
              <a:buSzTx/>
              <a:buNone/>
              <a:defRPr sz="1800">
                <a:solidFill>
                  <a:srgbClr val="000000"/>
                </a:solidFill>
              </a:defRPr>
            </a:pPr>
            <a:r>
              <a:rPr sz="2184">
                <a:solidFill>
                  <a:srgbClr val="FFFFFF"/>
                </a:solidFill>
              </a:rPr>
              <a:t>Segue: tutela inibitoria vs tutela risarcitoria (analisi economica)</a:t>
            </a:r>
            <a:endParaRPr sz="2184">
              <a:solidFill>
                <a:srgbClr val="FFFFFF"/>
              </a:solidFill>
            </a:endParaRPr>
          </a:p>
          <a:p>
            <a:pPr lvl="0" marL="0" indent="0" defTabSz="237743">
              <a:spcBef>
                <a:spcPts val="1800"/>
              </a:spcBef>
              <a:buSzTx/>
              <a:buNone/>
              <a:defRPr sz="1800">
                <a:solidFill>
                  <a:srgbClr val="000000"/>
                </a:solidFill>
              </a:defRPr>
            </a:pPr>
            <a:r>
              <a:rPr sz="1871">
                <a:solidFill>
                  <a:srgbClr val="FFFFFF"/>
                </a:solidFill>
              </a:rPr>
              <a:t>Qual è il criterio di scelta tra inibitoria e risarcimento?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uso “efficiente” delle norme: ridurre al minimo i costi sociali delle immissioni, senza deprimere le attività produttive</a:t>
            </a:r>
            <a:endParaRPr sz="1871">
              <a:solidFill>
                <a:srgbClr val="FFFFFF"/>
              </a:solidFill>
            </a:endParaRPr>
          </a:p>
          <a:p>
            <a:pPr lvl="0" marL="297179" indent="-297179" defTabSz="237743">
              <a:spcBef>
                <a:spcPts val="1800"/>
              </a:spcBef>
              <a:buBlip>
                <a:blip r:embed="rId2"/>
              </a:buBlip>
              <a:defRPr sz="1800">
                <a:solidFill>
                  <a:srgbClr val="000000"/>
                </a:solidFill>
              </a:defRPr>
            </a:pPr>
            <a:r>
              <a:rPr sz="1871">
                <a:solidFill>
                  <a:srgbClr val="FFFFFF"/>
                </a:solidFill>
              </a:rPr>
              <a:t>Se le voci di costo sono calcolabili con precisione, tutela inibitoria e tutela risarcitoria si equivalgono</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 C (I) &gt; C (E)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In tal caso, un risarcimento calcolato in modo da trasformare la disutilità sopportata dall'immesso in un costo per l’emittente avrebbe lo stesso effetto di una misura inibitoria. Infatti l’emittente sceglierà la misura MENO COSTOSA tra i danni e la cessazione/riduzione dell’attività fino a un livello pari a quello ottenuto con misure inibitorie </a:t>
            </a:r>
            <a:endParaRPr sz="1871">
              <a:solidFill>
                <a:srgbClr val="FFFFFF"/>
              </a:solidFill>
            </a:endParaRPr>
          </a:p>
          <a:p>
            <a:pPr lvl="0" marL="297179" indent="-297179" defTabSz="237743">
              <a:spcBef>
                <a:spcPts val="1800"/>
              </a:spcBef>
              <a:buBlip>
                <a:blip r:embed="rId2"/>
              </a:buBlip>
              <a:defRPr sz="1800">
                <a:solidFill>
                  <a:srgbClr val="000000"/>
                </a:solidFill>
              </a:defRPr>
            </a:pPr>
            <a:r>
              <a:rPr sz="1871">
                <a:solidFill>
                  <a:srgbClr val="FFFFFF"/>
                </a:solidFill>
              </a:rPr>
              <a:t>Se non è possibile calcolare i costi con precisione: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la tutela inibitoria è preferibile alla tutela risarcitoria, a due condizioni: </a:t>
            </a:r>
            <a:endParaRPr sz="1871">
              <a:solidFill>
                <a:srgbClr val="FFFFFF"/>
              </a:solidFill>
            </a:endParaRPr>
          </a:p>
          <a:p>
            <a:pPr lvl="6" marL="0" indent="713231" defTabSz="237743">
              <a:spcBef>
                <a:spcPts val="1800"/>
              </a:spcBef>
              <a:buSzTx/>
              <a:buNone/>
              <a:defRPr sz="1800">
                <a:solidFill>
                  <a:srgbClr val="000000"/>
                </a:solidFill>
              </a:defRPr>
            </a:pPr>
            <a:r>
              <a:rPr sz="1871">
                <a:solidFill>
                  <a:srgbClr val="FFFFFF"/>
                </a:solidFill>
              </a:rPr>
              <a:t>1. è probabile: C(I) &gt; C(E)</a:t>
            </a:r>
            <a:br>
              <a:rPr sz="1871">
                <a:solidFill>
                  <a:srgbClr val="FFFFFF"/>
                </a:solidFill>
              </a:rPr>
            </a:br>
            <a:r>
              <a:rPr sz="1871">
                <a:solidFill>
                  <a:srgbClr val="FFFFFF"/>
                </a:solidFill>
              </a:rPr>
              <a:t>2. è incerto: C(E) &gt; Profitto netto dell’attività</a:t>
            </a:r>
            <a:endParaRPr sz="1871">
              <a:solidFill>
                <a:srgbClr val="FFFFFF"/>
              </a:solidFill>
            </a:endParaRPr>
          </a:p>
          <a:p>
            <a:pPr lvl="8" marL="0" indent="950975" defTabSz="237743">
              <a:spcBef>
                <a:spcPts val="1800"/>
              </a:spcBef>
              <a:buSzTx/>
              <a:buNone/>
              <a:defRPr sz="1800">
                <a:solidFill>
                  <a:srgbClr val="000000"/>
                </a:solidFill>
              </a:defRPr>
            </a:pPr>
            <a:r>
              <a:rPr sz="1871">
                <a:solidFill>
                  <a:srgbClr val="FFFFFF"/>
                </a:solidFill>
              </a:rPr>
              <a:t> spetta all’emittente decidere se adottare le misure imposte dal provvedimento inibitorio o cessare/ridurre l’attività</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 C(I) = costo per l’immesso; C(E) = costo per l’emittente</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body" idx="1"/>
          </p:nvPr>
        </p:nvSpPr>
        <p:spPr>
          <a:xfrm>
            <a:off x="786283" y="483889"/>
            <a:ext cx="11830051" cy="8228311"/>
          </a:xfrm>
          <a:prstGeom prst="rect">
            <a:avLst/>
          </a:prstGeom>
        </p:spPr>
        <p:txBody>
          <a:bodyPr/>
          <a:lstStyle/>
          <a:p>
            <a:pPr lvl="0" marL="0" indent="0" defTabSz="269747">
              <a:spcBef>
                <a:spcPts val="2100"/>
              </a:spcBef>
              <a:buSzTx/>
              <a:buNone/>
              <a:defRPr sz="1800">
                <a:solidFill>
                  <a:srgbClr val="000000"/>
                </a:solidFill>
              </a:defRPr>
            </a:pPr>
            <a:r>
              <a:rPr sz="2124">
                <a:solidFill>
                  <a:srgbClr val="FFFFFF"/>
                </a:solidFill>
              </a:rPr>
              <a:t>La relativizzazione del diritto di proprietà nella disciplina delle immissioni </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Le immissioni tollerabili sono fuori del raggio di azione dello jus excludendi. </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Ma anche per le immissioni intollerabili esigenze di «contemperamento» possono imporre una degradazione della regola di proprietà a regola di responsabilità (tutela esclusivamente risarcitoria).</a:t>
            </a:r>
            <a:endParaRPr sz="2124">
              <a:solidFill>
                <a:srgbClr val="FFFFFF"/>
              </a:solidFill>
            </a:endParaRPr>
          </a:p>
          <a:p>
            <a:pPr lvl="1" marL="674369" indent="-337184" defTabSz="269747">
              <a:spcBef>
                <a:spcPts val="2100"/>
              </a:spcBef>
              <a:buBlip>
                <a:blip r:embed="rId2"/>
              </a:buBlip>
              <a:defRPr sz="1800">
                <a:solidFill>
                  <a:srgbClr val="000000"/>
                </a:solidFill>
              </a:defRPr>
            </a:pPr>
            <a:r>
              <a:rPr sz="2124">
                <a:solidFill>
                  <a:srgbClr val="FFFFFF"/>
                </a:solidFill>
              </a:rPr>
              <a:t>Il risarcimento dovuto all'immesso corrisponde all'acquisto coattivo della proprietà altrui o al suo parziale asservimento</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Regole di proprietà e regole di responsabilità come vasi comunicanti in relazione all’oggetto della tutela e al contesto economico e sociale - anziché come forme di tutela assolute</a:t>
            </a:r>
            <a:endParaRPr sz="2124">
              <a:solidFill>
                <a:srgbClr val="FFFFFF"/>
              </a:solidFill>
            </a:endParaRPr>
          </a:p>
          <a:p>
            <a:pPr lvl="2" marL="1011554" indent="-337184" defTabSz="269747">
              <a:spcBef>
                <a:spcPts val="2100"/>
              </a:spcBef>
              <a:buBlip>
                <a:blip r:embed="rId2"/>
              </a:buBlip>
              <a:defRPr sz="1800">
                <a:solidFill>
                  <a:srgbClr val="000000"/>
                </a:solidFill>
              </a:defRPr>
            </a:pPr>
            <a:r>
              <a:rPr sz="2124">
                <a:solidFill>
                  <a:srgbClr val="FFFFFF"/>
                </a:solidFill>
              </a:rPr>
              <a:t>cfr. Common Law: la tutela delle immissioni è “collocata” nella responsabilità civile (Tort of nuisance)</a:t>
            </a:r>
            <a:endParaRPr sz="2124">
              <a:solidFill>
                <a:srgbClr val="FFFFFF"/>
              </a:solidFill>
            </a:endParaRPr>
          </a:p>
          <a:p>
            <a:pPr lvl="3" marL="1348739" indent="-337184" defTabSz="269747">
              <a:spcBef>
                <a:spcPts val="2100"/>
              </a:spcBef>
              <a:buBlip>
                <a:blip r:embed="rId2"/>
              </a:buBlip>
              <a:defRPr sz="1800">
                <a:solidFill>
                  <a:srgbClr val="000000"/>
                </a:solidFill>
              </a:defRPr>
            </a:pPr>
            <a:r>
              <a:rPr sz="2124">
                <a:solidFill>
                  <a:srgbClr val="FFFFFF"/>
                </a:solidFill>
              </a:rPr>
              <a:t>valutazione comparativa degli interessi (test: ragionevolezza)</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