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lvl1pPr defTabSz="402336">
              <a:defRPr sz="6336"/>
            </a:lvl1pPr>
          </a:lstStyle>
          <a:p>
            <a:pPr lvl="0">
              <a:defRPr sz="1800">
                <a:solidFill>
                  <a:srgbClr val="000000"/>
                </a:solidFill>
              </a:defRPr>
            </a:pPr>
            <a:r>
              <a:rPr sz="6336">
                <a:solidFill>
                  <a:srgbClr val="FFFFFF"/>
                </a:solidFill>
              </a:rPr>
              <a:t>La proprietà: garanzia costituzionale e limiti </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body" idx="1"/>
          </p:nvPr>
        </p:nvSpPr>
        <p:spPr>
          <a:xfrm>
            <a:off x="443458" y="404316"/>
            <a:ext cx="12117885" cy="9118452"/>
          </a:xfrm>
          <a:prstGeom prst="rect">
            <a:avLst/>
          </a:prstGeom>
        </p:spPr>
        <p:txBody>
          <a:bodyPr/>
          <a:lstStyle/>
          <a:p>
            <a:pPr lvl="0" marL="0" indent="0" defTabSz="333756">
              <a:spcBef>
                <a:spcPts val="2600"/>
              </a:spcBef>
              <a:buSzTx/>
              <a:buNone/>
              <a:defRPr sz="1800">
                <a:solidFill>
                  <a:srgbClr val="000000"/>
                </a:solidFill>
              </a:defRPr>
            </a:pPr>
            <a:r>
              <a:rPr sz="2628">
                <a:solidFill>
                  <a:srgbClr val="FFFFFF"/>
                </a:solidFill>
              </a:rPr>
              <a:t>Cost. it., Parte I, Titolo III (Rapporti economici): art. 42</a:t>
            </a:r>
            <a:endParaRPr sz="2628">
              <a:solidFill>
                <a:srgbClr val="FFFFFF"/>
              </a:solidFill>
            </a:endParaRPr>
          </a:p>
          <a:p>
            <a:pPr lvl="0" marL="417195" indent="-417195" defTabSz="333756">
              <a:spcBef>
                <a:spcPts val="2600"/>
              </a:spcBef>
              <a:buBlip>
                <a:blip r:embed="rId2"/>
              </a:buBlip>
              <a:defRPr sz="1800">
                <a:solidFill>
                  <a:srgbClr val="000000"/>
                </a:solidFill>
              </a:defRPr>
            </a:pPr>
            <a:r>
              <a:rPr sz="2628">
                <a:solidFill>
                  <a:srgbClr val="FFFFFF"/>
                </a:solidFill>
              </a:rPr>
              <a:t>2c: La proprietà privata è riconosciuta e garantita dalla legge, che ne determina i modi di acquisto, di godimento e i limiti allo scopo di </a:t>
            </a:r>
            <a:r>
              <a:rPr sz="2628" u="sng">
                <a:solidFill>
                  <a:srgbClr val="FFFFFF"/>
                </a:solidFill>
              </a:rPr>
              <a:t>assicurarne la funzione sociale</a:t>
            </a:r>
            <a:r>
              <a:rPr sz="2628">
                <a:solidFill>
                  <a:srgbClr val="FFFFFF"/>
                </a:solidFill>
              </a:rPr>
              <a:t> e di </a:t>
            </a:r>
            <a:r>
              <a:rPr sz="2628" u="sng">
                <a:solidFill>
                  <a:srgbClr val="FFFFFF"/>
                </a:solidFill>
              </a:rPr>
              <a:t>renderla accessibile</a:t>
            </a:r>
            <a:r>
              <a:rPr sz="2628">
                <a:solidFill>
                  <a:srgbClr val="FFFFFF"/>
                </a:solidFill>
              </a:rPr>
              <a:t> a tutti.</a:t>
            </a:r>
            <a:endParaRPr sz="2628">
              <a:solidFill>
                <a:srgbClr val="FFFFFF"/>
              </a:solidFill>
            </a:endParaRPr>
          </a:p>
          <a:p>
            <a:pPr lvl="0" marL="417195" indent="-417195" defTabSz="333756">
              <a:spcBef>
                <a:spcPts val="2600"/>
              </a:spcBef>
              <a:buBlip>
                <a:blip r:embed="rId2"/>
              </a:buBlip>
              <a:defRPr sz="1800">
                <a:solidFill>
                  <a:srgbClr val="000000"/>
                </a:solidFill>
              </a:defRPr>
            </a:pPr>
            <a:r>
              <a:rPr sz="2628">
                <a:solidFill>
                  <a:srgbClr val="FFFFFF"/>
                </a:solidFill>
              </a:rPr>
              <a:t>3c: La proprietà privata può essere, nei casi preveduti dalla legge, e salvo indennizzo, espropriata per motivi d’interesse generale</a:t>
            </a:r>
            <a:endParaRPr sz="2628">
              <a:solidFill>
                <a:srgbClr val="FFFFFF"/>
              </a:solidFill>
            </a:endParaRPr>
          </a:p>
          <a:p>
            <a:pPr lvl="2" marL="1251585" indent="-417195" defTabSz="333756">
              <a:spcBef>
                <a:spcPts val="2600"/>
              </a:spcBef>
              <a:buBlip>
                <a:blip r:embed="rId2"/>
              </a:buBlip>
              <a:defRPr sz="1800">
                <a:solidFill>
                  <a:srgbClr val="000000"/>
                </a:solidFill>
              </a:defRPr>
            </a:pPr>
            <a:r>
              <a:rPr sz="2628">
                <a:solidFill>
                  <a:srgbClr val="FFFFFF"/>
                </a:solidFill>
              </a:rPr>
              <a:t>cfr. art. 14/3, Grundgesetz: “l’indennizzo deve essere stabilito mediante un giusto contemperamento tra gli interessi della collettività e gli interessi delle parti” </a:t>
            </a:r>
            <a:endParaRPr sz="2628">
              <a:solidFill>
                <a:srgbClr val="FFFFFF"/>
              </a:solidFill>
            </a:endParaRPr>
          </a:p>
          <a:p>
            <a:pPr lvl="1" marL="834390" indent="-417195" defTabSz="333756">
              <a:spcBef>
                <a:spcPts val="2600"/>
              </a:spcBef>
              <a:buBlip>
                <a:blip r:embed="rId2"/>
              </a:buBlip>
              <a:defRPr sz="1800">
                <a:solidFill>
                  <a:srgbClr val="000000"/>
                </a:solidFill>
              </a:defRPr>
            </a:pPr>
            <a:r>
              <a:rPr sz="2628">
                <a:solidFill>
                  <a:srgbClr val="FFFFFF"/>
                </a:solidFill>
              </a:rPr>
              <a:t>relativizzazione del diritto di proprietà</a:t>
            </a:r>
            <a:endParaRPr sz="2628">
              <a:solidFill>
                <a:srgbClr val="FFFFFF"/>
              </a:solidFill>
            </a:endParaRPr>
          </a:p>
          <a:p>
            <a:pPr lvl="0" marL="417195" indent="-417195" defTabSz="333756">
              <a:spcBef>
                <a:spcPts val="2600"/>
              </a:spcBef>
              <a:buBlip>
                <a:blip r:embed="rId2"/>
              </a:buBlip>
              <a:defRPr sz="1800">
                <a:solidFill>
                  <a:srgbClr val="000000"/>
                </a:solidFill>
              </a:defRPr>
            </a:pPr>
            <a:r>
              <a:rPr sz="2628">
                <a:solidFill>
                  <a:srgbClr val="FFFFFF"/>
                </a:solidFill>
              </a:rPr>
              <a:t> ≠ art. 29 St. alb.: proprietà: diritto fondamentale e inviolabile</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2" name="Shape 52"/>
          <p:cNvSpPr/>
          <p:nvPr>
            <p:ph type="body" idx="1"/>
          </p:nvPr>
        </p:nvSpPr>
        <p:spPr>
          <a:xfrm>
            <a:off x="161627" y="66229"/>
            <a:ext cx="12681545" cy="9621142"/>
          </a:xfrm>
          <a:prstGeom prst="rect">
            <a:avLst/>
          </a:prstGeom>
        </p:spPr>
        <p:txBody>
          <a:bodyPr/>
          <a:lstStyle/>
          <a:p>
            <a:pPr lvl="0" marL="0" indent="0" defTabSz="214884">
              <a:spcBef>
                <a:spcPts val="1600"/>
              </a:spcBef>
              <a:buSzTx/>
              <a:buNone/>
              <a:defRPr sz="1800">
                <a:solidFill>
                  <a:srgbClr val="000000"/>
                </a:solidFill>
              </a:defRPr>
            </a:pPr>
            <a:r>
              <a:rPr sz="2303">
                <a:solidFill>
                  <a:srgbClr val="FFFFFF"/>
                </a:solidFill>
              </a:rPr>
              <a:t>Segue: Il ripensamento delle basi giuridiche della proprietà nel XX secolo</a:t>
            </a:r>
            <a:endParaRPr sz="2303">
              <a:solidFill>
                <a:srgbClr val="FFFFFF"/>
              </a:solidFill>
            </a:endParaRPr>
          </a:p>
          <a:p>
            <a:pPr lvl="1" marL="537209" indent="-268604" defTabSz="214884">
              <a:spcBef>
                <a:spcPts val="1600"/>
              </a:spcBef>
              <a:buBlip>
                <a:blip r:embed="rId2"/>
              </a:buBlip>
              <a:defRPr sz="1800">
                <a:solidFill>
                  <a:srgbClr val="000000"/>
                </a:solidFill>
              </a:defRPr>
            </a:pPr>
            <a:r>
              <a:rPr sz="1692">
                <a:solidFill>
                  <a:srgbClr val="FFFFFF"/>
                </a:solidFill>
              </a:rPr>
              <a:t>produzione industriale di massa, urbanizzazione, I GM: </a:t>
            </a:r>
            <a:endParaRPr sz="1692">
              <a:solidFill>
                <a:srgbClr val="FFFFFF"/>
              </a:solidFill>
            </a:endParaRPr>
          </a:p>
          <a:p>
            <a:pPr lvl="2" marL="805815" indent="-268604" defTabSz="214884">
              <a:spcBef>
                <a:spcPts val="1600"/>
              </a:spcBef>
              <a:buBlip>
                <a:blip r:embed="rId2"/>
              </a:buBlip>
              <a:defRPr sz="1800">
                <a:solidFill>
                  <a:srgbClr val="000000"/>
                </a:solidFill>
              </a:defRPr>
            </a:pPr>
            <a:r>
              <a:rPr sz="1692">
                <a:solidFill>
                  <a:srgbClr val="FFFFFF"/>
                </a:solidFill>
              </a:rPr>
              <a:t>leggi a tutela della sicurezza e della salubrità dei luoghi di lavoro, legislazione urbanistica, ecc.</a:t>
            </a:r>
            <a:endParaRPr sz="1692">
              <a:solidFill>
                <a:srgbClr val="FFFFFF"/>
              </a:solidFill>
            </a:endParaRPr>
          </a:p>
          <a:p>
            <a:pPr lvl="0" marL="268604" indent="-268604" defTabSz="214884">
              <a:spcBef>
                <a:spcPts val="1600"/>
              </a:spcBef>
              <a:buBlip>
                <a:blip r:embed="rId2"/>
              </a:buBlip>
              <a:defRPr sz="1800">
                <a:solidFill>
                  <a:srgbClr val="000000"/>
                </a:solidFill>
              </a:defRPr>
            </a:pPr>
            <a:r>
              <a:rPr sz="1692">
                <a:solidFill>
                  <a:srgbClr val="FFFFFF"/>
                </a:solidFill>
              </a:rPr>
              <a:t>«Non v’è diritto (soggettivo) che possa concentrarsi unicamente nell’interesse privato, poiché il diritto (obiettivo) obbedisce fondamentalmente a finalità di interesse pubblico […] il diritto di proprietà, è, come diritto, una creazione della legge; questa, nel foggiarlo e definirlo, obbedisce ad esigenze d’indole generale; tali esigenze si riflettono inevitabilmente in quello» (S. Pugliatti, Interesse pubblico e interesse privato nel diritto di proprietà, 1934)</a:t>
            </a:r>
            <a:endParaRPr sz="1692">
              <a:solidFill>
                <a:srgbClr val="FFFFFF"/>
              </a:solidFill>
            </a:endParaRPr>
          </a:p>
          <a:p>
            <a:pPr lvl="0" marL="268604" indent="-268604" defTabSz="214884">
              <a:spcBef>
                <a:spcPts val="1600"/>
              </a:spcBef>
              <a:buBlip>
                <a:blip r:embed="rId2"/>
              </a:buBlip>
              <a:defRPr sz="1800">
                <a:solidFill>
                  <a:srgbClr val="000000"/>
                </a:solidFill>
              </a:defRPr>
            </a:pPr>
            <a:r>
              <a:rPr sz="1692">
                <a:solidFill>
                  <a:srgbClr val="FFFFFF"/>
                </a:solidFill>
              </a:rPr>
              <a:t>«È in fondo la morale del possesso produttivo che gradualmente si converte in norma giuridica positiva». « [La proprietà] accoglie in sé un nuovo elemento, sociale ed economico, che ne condiziona l’efficacia» (E. Finzi, le moderne trasformazioni del diritto di proprietà, 1923)</a:t>
            </a:r>
            <a:endParaRPr sz="1692">
              <a:solidFill>
                <a:srgbClr val="FFFFFF"/>
              </a:solidFill>
            </a:endParaRPr>
          </a:p>
          <a:p>
            <a:pPr lvl="1" marL="537209" indent="-268604" defTabSz="214884">
              <a:spcBef>
                <a:spcPts val="1600"/>
              </a:spcBef>
              <a:buBlip>
                <a:blip r:embed="rId2"/>
              </a:buBlip>
              <a:defRPr sz="1800">
                <a:solidFill>
                  <a:srgbClr val="000000"/>
                </a:solidFill>
              </a:defRPr>
            </a:pPr>
            <a:r>
              <a:rPr sz="1692">
                <a:solidFill>
                  <a:srgbClr val="FFFFFF"/>
                </a:solidFill>
              </a:rPr>
              <a:t> Mutamento strutturale del DP: da diritto assoluto a diritto/dovere: cfr. Cost. Weimar, art. 153 «La proprietà obbliga» (Eigentum verpflichtet)</a:t>
            </a:r>
            <a:endParaRPr sz="1692">
              <a:solidFill>
                <a:srgbClr val="FFFFFF"/>
              </a:solidFill>
            </a:endParaRPr>
          </a:p>
          <a:p>
            <a:pPr lvl="2" marL="805815" indent="-268604" defTabSz="214884">
              <a:spcBef>
                <a:spcPts val="1600"/>
              </a:spcBef>
              <a:buBlip>
                <a:blip r:embed="rId2"/>
              </a:buBlip>
              <a:defRPr sz="1800">
                <a:solidFill>
                  <a:srgbClr val="000000"/>
                </a:solidFill>
              </a:defRPr>
            </a:pPr>
            <a:r>
              <a:rPr sz="1692">
                <a:solidFill>
                  <a:srgbClr val="FFFFFF"/>
                </a:solidFill>
              </a:rPr>
              <a:t>cfr. Codice civile </a:t>
            </a:r>
            <a:endParaRPr sz="1692">
              <a:solidFill>
                <a:srgbClr val="FFFFFF"/>
              </a:solidFill>
            </a:endParaRPr>
          </a:p>
          <a:p>
            <a:pPr lvl="3" marL="1074419" indent="-268604" defTabSz="214884">
              <a:spcBef>
                <a:spcPts val="1600"/>
              </a:spcBef>
              <a:buBlip>
                <a:blip r:embed="rId2"/>
              </a:buBlip>
              <a:defRPr sz="1800">
                <a:solidFill>
                  <a:srgbClr val="000000"/>
                </a:solidFill>
              </a:defRPr>
            </a:pPr>
            <a:r>
              <a:rPr sz="1692">
                <a:solidFill>
                  <a:srgbClr val="FFFFFF"/>
                </a:solidFill>
              </a:rPr>
              <a:t>art. 811: beni produttivi ≠ beni destinati all’uso privato</a:t>
            </a:r>
            <a:endParaRPr sz="1692">
              <a:solidFill>
                <a:srgbClr val="FFFFFF"/>
              </a:solidFill>
            </a:endParaRPr>
          </a:p>
          <a:p>
            <a:pPr lvl="3" marL="1074419" indent="-268604" defTabSz="214884">
              <a:spcBef>
                <a:spcPts val="1600"/>
              </a:spcBef>
              <a:buBlip>
                <a:blip r:embed="rId2"/>
              </a:buBlip>
              <a:defRPr sz="1800">
                <a:solidFill>
                  <a:srgbClr val="000000"/>
                </a:solidFill>
              </a:defRPr>
            </a:pPr>
            <a:r>
              <a:rPr sz="1692">
                <a:solidFill>
                  <a:srgbClr val="FFFFFF"/>
                </a:solidFill>
              </a:rPr>
              <a:t>art. 838: espropriazione del proprietario inerte</a:t>
            </a:r>
            <a:endParaRPr sz="1692">
              <a:solidFill>
                <a:srgbClr val="FFFFFF"/>
              </a:solidFill>
            </a:endParaRPr>
          </a:p>
          <a:p>
            <a:pPr lvl="3" marL="1074419" indent="-268604" defTabSz="214884">
              <a:spcBef>
                <a:spcPts val="1600"/>
              </a:spcBef>
              <a:buBlip>
                <a:blip r:embed="rId2"/>
              </a:buBlip>
              <a:defRPr sz="1800">
                <a:solidFill>
                  <a:srgbClr val="000000"/>
                </a:solidFill>
              </a:defRPr>
            </a:pPr>
            <a:r>
              <a:rPr sz="1692">
                <a:solidFill>
                  <a:srgbClr val="FFFFFF"/>
                </a:solidFill>
              </a:rPr>
              <a:t>artt. 833 (divieto atti emulativi), 844 (c.d. limiti “verticali” al DP): limiti al diritto del proprietario nel nome di interessi altrui concorrenti/prevalenti</a:t>
            </a:r>
            <a:endParaRPr sz="1692">
              <a:solidFill>
                <a:srgbClr val="FFFFFF"/>
              </a:solidFill>
            </a:endParaRPr>
          </a:p>
          <a:p>
            <a:pPr lvl="3" marL="1074419" indent="-268604" defTabSz="214884">
              <a:spcBef>
                <a:spcPts val="1600"/>
              </a:spcBef>
              <a:buBlip>
                <a:blip r:embed="rId2"/>
              </a:buBlip>
              <a:defRPr sz="1800">
                <a:solidFill>
                  <a:srgbClr val="000000"/>
                </a:solidFill>
              </a:defRPr>
            </a:pPr>
            <a:r>
              <a:rPr sz="1692">
                <a:solidFill>
                  <a:srgbClr val="FFFFFF"/>
                </a:solidFill>
              </a:rPr>
              <a:t>art. 846: minima unità colturale: divieti di frazionamento</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body" idx="1"/>
          </p:nvPr>
        </p:nvSpPr>
        <p:spPr>
          <a:prstGeom prst="rect">
            <a:avLst/>
          </a:prstGeom>
        </p:spPr>
        <p:txBody>
          <a:bodyPr/>
          <a:lstStyle/>
          <a:p>
            <a:pPr lvl="0" marL="0" indent="0" defTabSz="379475">
              <a:spcBef>
                <a:spcPts val="2900"/>
              </a:spcBef>
              <a:buSzTx/>
              <a:buNone/>
              <a:defRPr sz="1800">
                <a:solidFill>
                  <a:srgbClr val="000000"/>
                </a:solidFill>
              </a:defRPr>
            </a:pPr>
            <a:r>
              <a:rPr sz="2988">
                <a:solidFill>
                  <a:srgbClr val="FFFFFF"/>
                </a:solidFill>
              </a:rPr>
              <a:t>Segue: dalla proprietà alle proprietà (la molteplicità degli statuti proprietari)</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«non vi è una sola proprietà, [ma] vi sono piuttosto delle proprietà, in quanto l'interesse pubblico è che l'appropriazione dei beni comporti statuti diversi in armonia con gli scopi perseguiti, i quali variano assai»</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(F. Vassalli, Per una definizione legislativa del diritto di proprietà, in Studi giur. II, 329 ss.)</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 </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body" idx="1"/>
          </p:nvPr>
        </p:nvSpPr>
        <p:spPr>
          <a:xfrm>
            <a:off x="71636" y="99466"/>
            <a:ext cx="12861528" cy="9554668"/>
          </a:xfrm>
          <a:prstGeom prst="rect">
            <a:avLst/>
          </a:prstGeom>
        </p:spPr>
        <p:txBody>
          <a:bodyPr/>
          <a:lstStyle/>
          <a:p>
            <a:pPr lvl="0" marL="0" indent="0" defTabSz="205739">
              <a:spcBef>
                <a:spcPts val="1600"/>
              </a:spcBef>
              <a:buSzTx/>
              <a:buNone/>
              <a:defRPr sz="1800">
                <a:solidFill>
                  <a:srgbClr val="000000"/>
                </a:solidFill>
              </a:defRPr>
            </a:pPr>
            <a:r>
              <a:rPr sz="2205">
                <a:solidFill>
                  <a:srgbClr val="FFFFFF"/>
                </a:solidFill>
              </a:rPr>
              <a:t>In particolare: l’indennità di esproprio nella giurisprudenza costituzionale</a:t>
            </a:r>
            <a:endParaRPr sz="2205">
              <a:solidFill>
                <a:srgbClr val="FFFFFF"/>
              </a:solidFill>
            </a:endParaRPr>
          </a:p>
          <a:p>
            <a:pPr lvl="0" marL="0" indent="0" defTabSz="205739">
              <a:spcBef>
                <a:spcPts val="1600"/>
              </a:spcBef>
              <a:buSzTx/>
              <a:buNone/>
              <a:defRPr sz="1800">
                <a:solidFill>
                  <a:srgbClr val="000000"/>
                </a:solidFill>
              </a:defRPr>
            </a:pPr>
            <a:r>
              <a:rPr>
                <a:solidFill>
                  <a:srgbClr val="FFFFFF"/>
                </a:solidFill>
              </a:rPr>
              <a:t>C.Cost. 61/1957: “indennizzo” (art. 42/3) non va interpretato letteralmente, ma come strumento di mediazione tra esigenze pubbliche e private : funzione sociale (art. 42 Cost.) </a:t>
            </a:r>
            <a:endParaRPr>
              <a:solidFill>
                <a:srgbClr val="FFFFFF"/>
              </a:solidFill>
            </a:endParaRPr>
          </a:p>
          <a:p>
            <a:pPr lvl="0" marL="257175" indent="-257175" defTabSz="205739">
              <a:spcBef>
                <a:spcPts val="1600"/>
              </a:spcBef>
              <a:buBlip>
                <a:blip r:embed="rId2"/>
              </a:buBlip>
              <a:defRPr sz="1800">
                <a:solidFill>
                  <a:srgbClr val="000000"/>
                </a:solidFill>
              </a:defRPr>
            </a:pPr>
            <a:r>
              <a:rPr>
                <a:solidFill>
                  <a:srgbClr val="FFFFFF"/>
                </a:solidFill>
              </a:rPr>
              <a:t>“la regola generale di integralità della riparazione non ha rilevanza costituzionale” (148/99) </a:t>
            </a:r>
            <a:endParaRPr>
              <a:solidFill>
                <a:srgbClr val="FFFFFF"/>
              </a:solidFill>
            </a:endParaRPr>
          </a:p>
          <a:p>
            <a:pPr lvl="0" marL="257175" indent="-257175" defTabSz="205739">
              <a:spcBef>
                <a:spcPts val="1600"/>
              </a:spcBef>
              <a:buBlip>
                <a:blip r:embed="rId2"/>
              </a:buBlip>
              <a:defRPr sz="1800">
                <a:solidFill>
                  <a:srgbClr val="000000"/>
                </a:solidFill>
              </a:defRPr>
            </a:pPr>
            <a:r>
              <a:rPr>
                <a:solidFill>
                  <a:srgbClr val="FFFFFF"/>
                </a:solidFill>
              </a:rPr>
              <a:t>“serio ristoro” (nn. 5/198080, 223/83): in relazione alle caratteristiche essenziali del bene, fatte palesi dalla potenziale utilizzazione economica (edificabile/non edificabile)</a:t>
            </a:r>
            <a:endParaRPr>
              <a:solidFill>
                <a:srgbClr val="FFFFFF"/>
              </a:solidFill>
            </a:endParaRPr>
          </a:p>
          <a:p>
            <a:pPr lvl="1" marL="514350" indent="-257175" defTabSz="205739">
              <a:spcBef>
                <a:spcPts val="1600"/>
              </a:spcBef>
              <a:buBlip>
                <a:blip r:embed="rId2"/>
              </a:buBlip>
              <a:defRPr sz="1800">
                <a:solidFill>
                  <a:srgbClr val="000000"/>
                </a:solidFill>
              </a:defRPr>
            </a:pPr>
            <a:r>
              <a:rPr>
                <a:solidFill>
                  <a:srgbClr val="FFFFFF"/>
                </a:solidFill>
              </a:rPr>
              <a:t>art. 37, d.p.r. 327/2001 (già art. 5 bis DL 332/92): indennità: media tra il valore commerciale del bene ed il reddito dominicale del terreno a fini fiscali, con una franchigia del 40%</a:t>
            </a:r>
            <a:endParaRPr>
              <a:solidFill>
                <a:srgbClr val="FFFFFF"/>
              </a:solidFill>
            </a:endParaRPr>
          </a:p>
          <a:p>
            <a:pPr lvl="1" marL="514350" indent="-257175" defTabSz="205739">
              <a:spcBef>
                <a:spcPts val="1600"/>
              </a:spcBef>
              <a:buBlip>
                <a:blip r:embed="rId2"/>
              </a:buBlip>
              <a:defRPr sz="1800">
                <a:solidFill>
                  <a:srgbClr val="000000"/>
                </a:solidFill>
              </a:defRPr>
            </a:pPr>
            <a:r>
              <a:rPr>
                <a:solidFill>
                  <a:srgbClr val="FFFFFF"/>
                </a:solidFill>
              </a:rPr>
              <a:t>art. 43, d.p.r. 327/01 (già art. 5-bis, comma 7-bis DL 332/92) “occupazione acquisitiva”: la PA può disporre che il fondo utilizzato e modificato «in assenza del valido ed efficace provvedimento di esproprio o dichiarativo della pubblica utilità» sia acquisito al patrimonio indisponibile (art. 826 cc), salvo risarcimento del danno (nei limiti dell’art. 37)</a:t>
            </a:r>
            <a:endParaRPr>
              <a:solidFill>
                <a:srgbClr val="FFFFFF"/>
              </a:solidFill>
            </a:endParaRPr>
          </a:p>
          <a:p>
            <a:pPr lvl="2" marL="771525" indent="-257175" defTabSz="205739">
              <a:spcBef>
                <a:spcPts val="1600"/>
              </a:spcBef>
              <a:buBlip>
                <a:blip r:embed="rId2"/>
              </a:buBlip>
              <a:defRPr sz="1800">
                <a:solidFill>
                  <a:srgbClr val="000000"/>
                </a:solidFill>
              </a:defRPr>
            </a:pPr>
            <a:r>
              <a:rPr>
                <a:solidFill>
                  <a:srgbClr val="FFFFFF"/>
                </a:solidFill>
              </a:rPr>
              <a:t>SU 1464/1983: inversione della fattispecie civilistica dell’accessione (superficies solo cedit): trasformazione irreversibile del fondo: acquisto (a titolo originario) a favore della PA</a:t>
            </a:r>
            <a:endParaRPr>
              <a:solidFill>
                <a:srgbClr val="FFFFFF"/>
              </a:solidFill>
            </a:endParaRPr>
          </a:p>
          <a:p>
            <a:pPr lvl="0" marL="257175" indent="-257175" defTabSz="205739">
              <a:spcBef>
                <a:spcPts val="1600"/>
              </a:spcBef>
              <a:buBlip>
                <a:blip r:embed="rId2"/>
              </a:buBlip>
              <a:defRPr sz="1800">
                <a:solidFill>
                  <a:srgbClr val="000000"/>
                </a:solidFill>
              </a:defRPr>
            </a:pPr>
            <a:r>
              <a:rPr>
                <a:solidFill>
                  <a:srgbClr val="FFFFFF"/>
                </a:solidFill>
              </a:rPr>
              <a:t>“Revirement” : Corte Cost., sentenze 348/2007, 349/2007, 293/2010</a:t>
            </a:r>
            <a:endParaRPr>
              <a:solidFill>
                <a:srgbClr val="FFFFFF"/>
              </a:solidFill>
            </a:endParaRPr>
          </a:p>
          <a:p>
            <a:pPr lvl="2" marL="771525" indent="-257175" defTabSz="205739">
              <a:spcBef>
                <a:spcPts val="1600"/>
              </a:spcBef>
              <a:buBlip>
                <a:blip r:embed="rId2"/>
              </a:buBlip>
              <a:defRPr sz="1800">
                <a:solidFill>
                  <a:srgbClr val="000000"/>
                </a:solidFill>
              </a:defRPr>
            </a:pPr>
            <a:r>
              <a:rPr>
                <a:solidFill>
                  <a:srgbClr val="FFFFFF"/>
                </a:solidFill>
              </a:rPr>
              <a:t>illegittimità costituzionale degli artt. 37 e 43 dr 327/2001 per contrasto con l’art. 117/1 Cost. in relazione all’art. 1, prot. 1 della Convenzione, </a:t>
            </a:r>
            <a:r>
              <a:rPr u="sng">
                <a:solidFill>
                  <a:srgbClr val="FFFFFF"/>
                </a:solidFill>
              </a:rPr>
              <a:t>nell’interpretazione della Corte EDU</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body" idx="1"/>
          </p:nvPr>
        </p:nvSpPr>
        <p:spPr>
          <a:xfrm>
            <a:off x="374401" y="218132"/>
            <a:ext cx="12255998" cy="9317336"/>
          </a:xfrm>
          <a:prstGeom prst="rect">
            <a:avLst/>
          </a:prstGeom>
        </p:spPr>
        <p:txBody>
          <a:bodyPr/>
          <a:lstStyle/>
          <a:p>
            <a:pPr lvl="0" marL="0" indent="0" defTabSz="242315">
              <a:spcBef>
                <a:spcPts val="1900"/>
              </a:spcBef>
              <a:buSzTx/>
              <a:buNone/>
              <a:defRPr sz="1800">
                <a:solidFill>
                  <a:srgbClr val="000000"/>
                </a:solidFill>
              </a:defRPr>
            </a:pPr>
            <a:r>
              <a:rPr sz="3180">
                <a:solidFill>
                  <a:srgbClr val="FFFFFF"/>
                </a:solidFill>
              </a:rPr>
              <a:t>Segue: … e nella giurisprudenza della Corte EDU</a:t>
            </a:r>
            <a:endParaRPr sz="3180">
              <a:solidFill>
                <a:srgbClr val="FFFFFF"/>
              </a:solidFill>
            </a:endParaRPr>
          </a:p>
          <a:p>
            <a:pPr lvl="1" marL="0" indent="121157" defTabSz="242315">
              <a:spcBef>
                <a:spcPts val="1900"/>
              </a:spcBef>
              <a:buSzTx/>
              <a:buNone/>
              <a:defRPr sz="1800">
                <a:solidFill>
                  <a:srgbClr val="000000"/>
                </a:solidFill>
              </a:defRPr>
            </a:pPr>
            <a:r>
              <a:rPr sz="1907">
                <a:solidFill>
                  <a:srgbClr val="FFFFFF"/>
                </a:solidFill>
              </a:rPr>
              <a:t>art. 1/1, I prot. CEDU (protezione della proprietà)</a:t>
            </a:r>
            <a:endParaRPr sz="1907">
              <a:solidFill>
                <a:srgbClr val="FFFFFF"/>
              </a:solidFill>
            </a:endParaRPr>
          </a:p>
          <a:p>
            <a:pPr lvl="0" marL="302894" indent="-302894" defTabSz="242315">
              <a:spcBef>
                <a:spcPts val="1900"/>
              </a:spcBef>
              <a:buBlip>
                <a:blip r:embed="rId2"/>
              </a:buBlip>
              <a:defRPr sz="1800">
                <a:solidFill>
                  <a:srgbClr val="000000"/>
                </a:solidFill>
              </a:defRPr>
            </a:pPr>
            <a:r>
              <a:rPr sz="1907">
                <a:solidFill>
                  <a:srgbClr val="FFFFFF"/>
                </a:solidFill>
              </a:rPr>
              <a:t>«Ogni persona fisica o giuridica ha diritto al rispetto dei suoi beni. Nessuno può essere privato della sua proprietà se non per causa di pubblica utilità e nelle condizioni previste dalla legge e dai principi generali del diritto internazionale»</a:t>
            </a:r>
            <a:endParaRPr sz="1907">
              <a:solidFill>
                <a:srgbClr val="FFFFFF"/>
              </a:solidFill>
            </a:endParaRPr>
          </a:p>
          <a:p>
            <a:pPr lvl="1" marL="605789" indent="-302894" defTabSz="242315">
              <a:spcBef>
                <a:spcPts val="1900"/>
              </a:spcBef>
              <a:buBlip>
                <a:blip r:embed="rId2"/>
              </a:buBlip>
              <a:defRPr sz="1800">
                <a:solidFill>
                  <a:srgbClr val="000000"/>
                </a:solidFill>
              </a:defRPr>
            </a:pPr>
            <a:r>
              <a:rPr sz="1907">
                <a:solidFill>
                  <a:srgbClr val="FFFFFF"/>
                </a:solidFill>
              </a:rPr>
              <a:t>Proprietà (non semplicemente come istituto giuridico, ma) come ISTITUZIONE</a:t>
            </a:r>
            <a:endParaRPr sz="1907">
              <a:solidFill>
                <a:srgbClr val="FFFFFF"/>
              </a:solidFill>
            </a:endParaRPr>
          </a:p>
          <a:p>
            <a:pPr lvl="1" marL="605789" indent="-302894" defTabSz="242315">
              <a:spcBef>
                <a:spcPts val="1900"/>
              </a:spcBef>
              <a:buBlip>
                <a:blip r:embed="rId2"/>
              </a:buBlip>
              <a:defRPr sz="1800">
                <a:solidFill>
                  <a:srgbClr val="000000"/>
                </a:solidFill>
              </a:defRPr>
            </a:pPr>
            <a:r>
              <a:rPr sz="1907">
                <a:solidFill>
                  <a:srgbClr val="FFFFFF"/>
                </a:solidFill>
              </a:rPr>
              <a:t>Corte EDU: contrasto della legislazione it. con la tutela dei diritti fondamentali </a:t>
            </a:r>
            <a:endParaRPr sz="1907">
              <a:solidFill>
                <a:srgbClr val="FFFFFF"/>
              </a:solidFill>
            </a:endParaRPr>
          </a:p>
          <a:p>
            <a:pPr lvl="0" marL="302894" indent="-302894" defTabSz="242315">
              <a:spcBef>
                <a:spcPts val="1900"/>
              </a:spcBef>
              <a:buBlip>
                <a:blip r:embed="rId2"/>
              </a:buBlip>
              <a:defRPr sz="1800">
                <a:solidFill>
                  <a:srgbClr val="000000"/>
                </a:solidFill>
              </a:defRPr>
            </a:pPr>
            <a:r>
              <a:rPr sz="1907">
                <a:solidFill>
                  <a:srgbClr val="FFFFFF"/>
                </a:solidFill>
              </a:rPr>
              <a:t>cfr. art. 17, Carta Eur. Dir. Fond.: «1. Ogni individuo ha il diritto di godere della proprietà dei beni che ha acquistato legalmente, di usarli, di disporne e di lasciarli in eredità. Nessuno può essere privato della proprietà se non per causa di pubblico interesse, nei casi e nei modi previsti dalla legge e contro il pagamento in tempo utile di una giusta indennità per la perdita della stessa. L’uso dei beni può essere regolato dalla legge nei limiti imposti dall’interesse generale».</a:t>
            </a:r>
            <a:endParaRPr sz="1907">
              <a:solidFill>
                <a:srgbClr val="FFFFFF"/>
              </a:solidFill>
            </a:endParaRPr>
          </a:p>
          <a:p>
            <a:pPr lvl="0" marL="302894" indent="-302894" defTabSz="242315">
              <a:spcBef>
                <a:spcPts val="1900"/>
              </a:spcBef>
              <a:buBlip>
                <a:blip r:embed="rId2"/>
              </a:buBlip>
              <a:defRPr sz="1800">
                <a:solidFill>
                  <a:srgbClr val="000000"/>
                </a:solidFill>
              </a:defRPr>
            </a:pPr>
            <a:r>
              <a:rPr sz="1907">
                <a:solidFill>
                  <a:srgbClr val="FFFFFF"/>
                </a:solidFill>
              </a:rPr>
              <a:t>CGE: Sentenza C 11/70, Internationale Handelsgesellschaft mbH : proprietà: diritti fondamentali comuni alle tradizioni giuridiche nazionali, tutelati dalla UE</a:t>
            </a:r>
            <a:endParaRPr sz="1907">
              <a:solidFill>
                <a:srgbClr val="FFFFFF"/>
              </a:solidFill>
            </a:endParaRPr>
          </a:p>
          <a:p>
            <a:pPr lvl="0" marL="302894" indent="-302894" defTabSz="242315">
              <a:spcBef>
                <a:spcPts val="1900"/>
              </a:spcBef>
              <a:buBlip>
                <a:blip r:embed="rId2"/>
              </a:buBlip>
              <a:defRPr sz="1800">
                <a:solidFill>
                  <a:srgbClr val="000000"/>
                </a:solidFill>
              </a:defRPr>
            </a:pPr>
            <a:r>
              <a:rPr sz="1907">
                <a:solidFill>
                  <a:srgbClr val="FFFFFF"/>
                </a:solidFill>
              </a:rPr>
              <a:t> Sentenza C 4/73, C 44/79: funzione sociale della proprietà: principio comune alle tradizioni costituzionali degli Stati membri, insito nel potere conferito al legislatore di disciplinare l’uso della proprietà privata nell’interesse generale </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body" idx="1"/>
          </p:nvPr>
        </p:nvSpPr>
        <p:spPr>
          <a:xfrm>
            <a:off x="177204" y="70842"/>
            <a:ext cx="12650392" cy="9507340"/>
          </a:xfrm>
          <a:prstGeom prst="rect">
            <a:avLst/>
          </a:prstGeom>
        </p:spPr>
        <p:txBody>
          <a:bodyPr/>
          <a:lstStyle/>
          <a:p>
            <a:pPr lvl="0" marL="0" indent="0" defTabSz="306324">
              <a:spcBef>
                <a:spcPts val="2400"/>
              </a:spcBef>
              <a:buSzTx/>
              <a:buNone/>
              <a:defRPr sz="1800">
                <a:solidFill>
                  <a:srgbClr val="000000"/>
                </a:solidFill>
              </a:defRPr>
            </a:pPr>
            <a:r>
              <a:rPr sz="2412">
                <a:solidFill>
                  <a:srgbClr val="FFFFFF"/>
                </a:solidFill>
              </a:rPr>
              <a:t>Segue: Corte EDU 29 marzo 2006, Scordino c. Italia</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giusto equilibrio tra interesse generale e la tutela dei diritti fondamentali</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indennizzo: «rapporto ragionevole con il valore del bene»</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in caso di «espropriazione isolata» solo la riparazione integrale può essere considerata in rapporto ragionevole con il valore del bene </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«obiettivi legittimi di utilità pubblica, come quelli perseguiti da misure di riforma economica o di giustizia sociale possono giustificare un indennizzo inferiore al valore di mercato effettivo»</a:t>
            </a:r>
            <a:endParaRPr sz="2412">
              <a:solidFill>
                <a:srgbClr val="FFFFFF"/>
              </a:solidFill>
            </a:endParaRPr>
          </a:p>
          <a:p>
            <a:pPr lvl="1" marL="765810" indent="-382905" defTabSz="306324">
              <a:spcBef>
                <a:spcPts val="2400"/>
              </a:spcBef>
              <a:buBlip>
                <a:blip r:embed="rId2"/>
              </a:buBlip>
              <a:defRPr sz="1800">
                <a:solidFill>
                  <a:srgbClr val="000000"/>
                </a:solidFill>
              </a:defRPr>
            </a:pPr>
            <a:r>
              <a:rPr sz="2412">
                <a:solidFill>
                  <a:srgbClr val="FFFFFF"/>
                </a:solidFill>
              </a:rPr>
              <a:t>illegittimità dell’accessione invertita: contrasto col principio di legalità</a:t>
            </a:r>
            <a:endParaRPr sz="2412">
              <a:solidFill>
                <a:srgbClr val="FFFFFF"/>
              </a:solidFill>
            </a:endParaRPr>
          </a:p>
          <a:p>
            <a:pPr lvl="1" marL="765810" indent="-382905" defTabSz="306324">
              <a:spcBef>
                <a:spcPts val="2400"/>
              </a:spcBef>
              <a:buBlip>
                <a:blip r:embed="rId2"/>
              </a:buBlip>
              <a:defRPr sz="1800">
                <a:solidFill>
                  <a:srgbClr val="000000"/>
                </a:solidFill>
              </a:defRPr>
            </a:pPr>
            <a:r>
              <a:rPr sz="2412">
                <a:solidFill>
                  <a:srgbClr val="FFFFFF"/>
                </a:solidFill>
              </a:rPr>
              <a:t>la riparazione integrale è il principio generale da applicare in materia di espropriazione, salvi i casi di riforme strutturali </a:t>
            </a:r>
            <a:endParaRPr sz="2412">
              <a:solidFill>
                <a:srgbClr val="FFFFFF"/>
              </a:solidFill>
            </a:endParaRPr>
          </a:p>
          <a:p>
            <a:pPr lvl="2" marL="1148715" indent="-382905" defTabSz="306324">
              <a:spcBef>
                <a:spcPts val="2400"/>
              </a:spcBef>
              <a:buBlip>
                <a:blip r:embed="rId2"/>
              </a:buBlip>
              <a:defRPr sz="1800">
                <a:solidFill>
                  <a:srgbClr val="000000"/>
                </a:solidFill>
              </a:defRPr>
            </a:pPr>
            <a:r>
              <a:rPr sz="2412">
                <a:solidFill>
                  <a:srgbClr val="FFFFFF"/>
                </a:solidFill>
              </a:rPr>
              <a:t> la pianificazione territoriale è una riforma strutturale?</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Shape 62"/>
          <p:cNvSpPr/>
          <p:nvPr>
            <p:ph type="body" idx="1"/>
          </p:nvPr>
        </p:nvSpPr>
        <p:spPr>
          <a:xfrm>
            <a:off x="174376" y="120848"/>
            <a:ext cx="12630648" cy="9511904"/>
          </a:xfrm>
          <a:prstGeom prst="rect">
            <a:avLst/>
          </a:prstGeom>
        </p:spPr>
        <p:txBody>
          <a:bodyPr/>
          <a:lstStyle/>
          <a:p>
            <a:pPr lvl="0" marL="0" indent="0" defTabSz="274320">
              <a:spcBef>
                <a:spcPts val="2100"/>
              </a:spcBef>
              <a:buSzTx/>
              <a:buNone/>
              <a:defRPr sz="1800">
                <a:solidFill>
                  <a:srgbClr val="000000"/>
                </a:solidFill>
              </a:defRPr>
            </a:pPr>
            <a:r>
              <a:rPr sz="2460">
                <a:solidFill>
                  <a:srgbClr val="FFFFFF"/>
                </a:solidFill>
              </a:rPr>
              <a:t>La nuova giurisprudenza costituzionale in materia di espropriazione</a:t>
            </a:r>
            <a:endParaRPr sz="246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Art. 117/1 Cost.: l’interpretazione “ufficiale” della Convenzione EDU dalla parte della Corte di Strasburgo ha valore di “norma interposta”. </a:t>
            </a:r>
            <a:endParaRPr sz="216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348/07: «Un’indennità «congrua, seria ed adeguata» (C.Cost n. 283/1993) non può adottare il valore di mercato del bene come mero punto di partenza per calcoli successivi che si avvalgono di elementi del tutto sganciati da tale dato, concepiti in modo tale da lasciare alle spalle la valutazione iniziale, per attingere risultati marcatamente lontani da essa»: illegittimità costituzionale dell’art. 37 d.p.r. 327/2001.</a:t>
            </a:r>
            <a:endParaRPr sz="2160">
              <a:solidFill>
                <a:srgbClr val="FFFFFF"/>
              </a:solidFill>
            </a:endParaRPr>
          </a:p>
          <a:p>
            <a:pPr lvl="1" marL="685800" indent="-342900" defTabSz="274320">
              <a:spcBef>
                <a:spcPts val="2100"/>
              </a:spcBef>
              <a:buBlip>
                <a:blip r:embed="rId2"/>
              </a:buBlip>
              <a:defRPr sz="1800">
                <a:solidFill>
                  <a:srgbClr val="000000"/>
                </a:solidFill>
              </a:defRPr>
            </a:pPr>
            <a:r>
              <a:rPr sz="2160">
                <a:solidFill>
                  <a:srgbClr val="FFFFFF"/>
                </a:solidFill>
              </a:rPr>
              <a:t> Tuttavia «il legislatore non ha il dovere di commisurare integralmente l'indennità di espropriazione al valore di mercato del bene». La «funzione sociale» del diritto di proprietà «deve essere posta dal legislatore e dagli interpreti in stretta relazione all'art. 2 Cost. […]»</a:t>
            </a:r>
            <a:endParaRPr sz="216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349/07: «il giusto equilibrio tra interesse pubblico ed interesse privato non può ritenersi soddisfatto da una disciplina che permette alla PA di acquisire un bene in difformità dallo schema legale e di conservare l'opera pubblica realizzata, senza che almeno il danno cagionato, corrispondente al valore di mercato del bene, sia integralmente risarcito»</a:t>
            </a:r>
            <a:endParaRPr sz="216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293/2010: illegittimità dell’art. 43: eccesso di delega (76 Cost) </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body" idx="1"/>
          </p:nvPr>
        </p:nvSpPr>
        <p:spPr>
          <a:xfrm>
            <a:off x="173781" y="338038"/>
            <a:ext cx="12657238" cy="9077524"/>
          </a:xfrm>
          <a:prstGeom prst="rect">
            <a:avLst/>
          </a:prstGeom>
        </p:spPr>
        <p:txBody>
          <a:bodyPr/>
          <a:lstStyle/>
          <a:p>
            <a:pPr lvl="0" marL="0" indent="0" defTabSz="306324">
              <a:spcBef>
                <a:spcPts val="2400"/>
              </a:spcBef>
              <a:buSzTx/>
              <a:buNone/>
              <a:defRPr sz="1800">
                <a:solidFill>
                  <a:srgbClr val="000000"/>
                </a:solidFill>
              </a:defRPr>
            </a:pPr>
            <a:r>
              <a:rPr sz="2412">
                <a:solidFill>
                  <a:srgbClr val="FFFFFF"/>
                </a:solidFill>
              </a:rPr>
              <a:t> Le ripercussioni della giurisprudenza della C. Cost e della Corte EDU sul diritto legislativo </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nuovo art. 37: «l’indennità di espropriazione di un’area edificabile è determinata nella misura pari al valore venale del bene»; «quando l’espropriazione è finalizzata ad attuare interventi di riforma economico-sociale, l’indennità è ridotta del 25 per cento». </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nuovo art. 42 bis:</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 […] indennizzo per il pregiudizio patrimoniale e non patrimoniale </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l'indennizzo per il pregiudizio patrimoniale è determinato in misura corrispondente al valore venale del bene utilizzato per scopi di pubblica utilità</a:t>
            </a:r>
            <a:endParaRPr sz="2412">
              <a:solidFill>
                <a:srgbClr val="FFFFFF"/>
              </a:solidFill>
            </a:endParaRPr>
          </a:p>
          <a:p>
            <a:pPr lvl="0" marL="382905" indent="-382905" defTabSz="306324">
              <a:spcBef>
                <a:spcPts val="2400"/>
              </a:spcBef>
              <a:buBlip>
                <a:blip r:embed="rId2"/>
              </a:buBlip>
              <a:defRPr sz="1800">
                <a:solidFill>
                  <a:srgbClr val="000000"/>
                </a:solidFill>
              </a:defRPr>
            </a:pPr>
            <a:r>
              <a:rPr sz="2412">
                <a:solidFill>
                  <a:srgbClr val="FFFFFF"/>
                </a:solidFill>
              </a:rPr>
              <a:t>il provvedimento deve «specificamente» indicare le «attuali ed eccezionali ragioni di interesse pubblico» che inducono alla sanatoria ed evidenziare «l’assenza di ragionevoli alternative» all’esproprio</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6" name="Shape 66"/>
          <p:cNvSpPr/>
          <p:nvPr>
            <p:ph type="body" idx="1"/>
          </p:nvPr>
        </p:nvSpPr>
        <p:spPr>
          <a:xfrm>
            <a:off x="412005" y="158501"/>
            <a:ext cx="12180790" cy="9436598"/>
          </a:xfrm>
          <a:prstGeom prst="rect">
            <a:avLst/>
          </a:prstGeom>
        </p:spPr>
        <p:txBody>
          <a:bodyPr/>
          <a:lstStyle/>
          <a:p>
            <a:pPr lvl="0" marL="0" indent="0" defTabSz="274320">
              <a:spcBef>
                <a:spcPts val="2100"/>
              </a:spcBef>
              <a:buSzTx/>
              <a:buNone/>
              <a:defRPr sz="1800">
                <a:solidFill>
                  <a:srgbClr val="000000"/>
                </a:solidFill>
              </a:defRPr>
            </a:pPr>
            <a:r>
              <a:rPr sz="3900">
                <a:solidFill>
                  <a:srgbClr val="FFFFFF"/>
                </a:solidFill>
              </a:rPr>
              <a:t>Due prospettive sul mutamento</a:t>
            </a:r>
            <a:endParaRPr sz="390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«per la CEDU il principio generale è il diritto del proprietario alla riparazione integrale in caso di espropriazione o di limiti sostanziali; per il nostro ordinamento, almeno finora, il principio generale è la funzione sociale, che impone, anche nel determinare la misura dell’indennità, il contemperamento con altri interessi e diritti» (C. Salvi, Libertà economiche, funzione sociale e libertà fondamentali tra diritto europeo e diritti nazionali)</a:t>
            </a:r>
            <a:endParaRPr sz="2160">
              <a:solidFill>
                <a:srgbClr val="FFFFFF"/>
              </a:solidFill>
            </a:endParaRPr>
          </a:p>
          <a:p>
            <a:pPr lvl="0" marL="342900" indent="-342900" defTabSz="274320">
              <a:spcBef>
                <a:spcPts val="2100"/>
              </a:spcBef>
              <a:buBlip>
                <a:blip r:embed="rId2"/>
              </a:buBlip>
              <a:defRPr sz="1800">
                <a:solidFill>
                  <a:srgbClr val="000000"/>
                </a:solidFill>
              </a:defRPr>
            </a:pPr>
            <a:r>
              <a:rPr sz="2160">
                <a:solidFill>
                  <a:srgbClr val="FFFFFF"/>
                </a:solidFill>
              </a:rPr>
              <a:t>«Il profilo che prevale nella regolazione dell’uso dei suoli è ormai quello del contratto e del governo delle imprese pubbliche o private che dirigono la loro attività alla trasformazione e gestione del territorio, sicché la proprietà immobiliare in sé ha cessato di costituire il paradigma fondamentale della proprietà in generale. […] L’accento posto sulle attivita` di carattere imprenditoriale comporta un accresciuto bisogno di certezza giuridica che si esprime mediante una più attenta tutela del diritto di proprietà visto come base formale di quell’esercizio. Non sorprende quindi che le tendenze della giurisprudenza si muovano  nella direzione di una più stretta vigilanza sull’uso del potere pubblico imponendo un equo equilibrio tra il perseguimento dell’interesse generale e la salvaguardia dei diritti dell’individuo» (A. Gambaro, Diritti reali, Ann. Enc. dir., VII, 473 ss., 482)    </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Shape 68"/>
          <p:cNvSpPr/>
          <p:nvPr>
            <p:ph type="body" idx="1"/>
          </p:nvPr>
        </p:nvSpPr>
        <p:spPr>
          <a:xfrm>
            <a:off x="214710" y="342453"/>
            <a:ext cx="12575381" cy="9068695"/>
          </a:xfrm>
          <a:prstGeom prst="rect">
            <a:avLst/>
          </a:prstGeom>
        </p:spPr>
        <p:txBody>
          <a:bodyPr/>
          <a:lstStyle/>
          <a:p>
            <a:pPr lvl="0" marL="0" indent="0" defTabSz="251460">
              <a:spcBef>
                <a:spcPts val="1900"/>
              </a:spcBef>
              <a:buSzTx/>
              <a:buNone/>
              <a:defRPr sz="1800">
                <a:solidFill>
                  <a:srgbClr val="000000"/>
                </a:solidFill>
              </a:defRPr>
            </a:pPr>
            <a:r>
              <a:rPr sz="4345">
                <a:solidFill>
                  <a:srgbClr val="FFFFFF"/>
                </a:solidFill>
              </a:rPr>
              <a:t>La funzione sociale della proprietà</a:t>
            </a:r>
            <a:endParaRPr sz="4345">
              <a:solidFill>
                <a:srgbClr val="FFFFFF"/>
              </a:solidFill>
            </a:endParaRPr>
          </a:p>
          <a:p>
            <a:pPr lvl="0" marL="0" indent="0" defTabSz="251460">
              <a:spcBef>
                <a:spcPts val="1900"/>
              </a:spcBef>
              <a:buSzTx/>
              <a:buNone/>
              <a:defRPr sz="1800">
                <a:solidFill>
                  <a:srgbClr val="000000"/>
                </a:solidFill>
              </a:defRPr>
            </a:pPr>
            <a:r>
              <a:rPr sz="1980">
                <a:solidFill>
                  <a:srgbClr val="FFFFFF"/>
                </a:solidFill>
              </a:rPr>
              <a:t>«Funzione sociale della proprietà» : principi di solidarietà e eguaglianza sostanziale </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Art. 2 Cost.: La Repubblica </a:t>
            </a:r>
            <a:r>
              <a:rPr sz="1980" u="sng">
                <a:solidFill>
                  <a:srgbClr val="FFFFFF"/>
                </a:solidFill>
              </a:rPr>
              <a:t>riconosce e garantisce</a:t>
            </a:r>
            <a:r>
              <a:rPr sz="1980">
                <a:solidFill>
                  <a:srgbClr val="FFFFFF"/>
                </a:solidFill>
              </a:rPr>
              <a:t> i diritti inviolabili dell'uomo [...] e richiede l'adempimento dei doveri inderogabili di solidarietà politica, economica e sociale.</a:t>
            </a:r>
            <a:endParaRPr sz="1980">
              <a:solidFill>
                <a:srgbClr val="FFFFFF"/>
              </a:solidFill>
            </a:endParaRPr>
          </a:p>
          <a:p>
            <a:pPr lvl="1" marL="628650" indent="-314325" defTabSz="251460">
              <a:spcBef>
                <a:spcPts val="1900"/>
              </a:spcBef>
              <a:buBlip>
                <a:blip r:embed="rId2"/>
              </a:buBlip>
              <a:defRPr sz="1800">
                <a:solidFill>
                  <a:srgbClr val="000000"/>
                </a:solidFill>
              </a:defRPr>
            </a:pPr>
            <a:r>
              <a:rPr sz="1980">
                <a:solidFill>
                  <a:srgbClr val="FFFFFF"/>
                </a:solidFill>
              </a:rPr>
              <a:t> cfr. art. 42 «La proprietà è riconosciuta e garantita dalla legge»: eco dell’idea giusnaturalistica di proprietà come diritto innato, scrigno protettivo della libertà e dell’autonomia individuale</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Art. 3/2 Cost.: è compito della Repubblica rimuovere gli “ostacoli di ordine economico e sociale” che “limitan[o] di fatto la libertà e l’eguaglianza dei cittadini” </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cfr. artt. 43-47 Cost.:</a:t>
            </a:r>
            <a:endParaRPr sz="1980">
              <a:solidFill>
                <a:srgbClr val="FFFFFF"/>
              </a:solidFill>
            </a:endParaRPr>
          </a:p>
          <a:p>
            <a:pPr lvl="1" marL="628650" indent="-314325" defTabSz="251460">
              <a:spcBef>
                <a:spcPts val="1900"/>
              </a:spcBef>
              <a:buBlip>
                <a:blip r:embed="rId2"/>
              </a:buBlip>
              <a:defRPr sz="1800">
                <a:solidFill>
                  <a:srgbClr val="000000"/>
                </a:solidFill>
              </a:defRPr>
            </a:pPr>
            <a:r>
              <a:rPr sz="1980">
                <a:solidFill>
                  <a:srgbClr val="FFFFFF"/>
                </a:solidFill>
              </a:rPr>
              <a:t>art. 43: servizi pubblici essenziali con carattere di preminente interesse generale</a:t>
            </a:r>
            <a:endParaRPr sz="1980">
              <a:solidFill>
                <a:srgbClr val="FFFFFF"/>
              </a:solidFill>
            </a:endParaRPr>
          </a:p>
          <a:p>
            <a:pPr lvl="1" marL="628650" indent="-314325" defTabSz="251460">
              <a:spcBef>
                <a:spcPts val="1900"/>
              </a:spcBef>
              <a:buBlip>
                <a:blip r:embed="rId2"/>
              </a:buBlip>
              <a:defRPr sz="1800">
                <a:solidFill>
                  <a:srgbClr val="000000"/>
                </a:solidFill>
              </a:defRPr>
            </a:pPr>
            <a:r>
              <a:rPr sz="1980">
                <a:solidFill>
                  <a:srgbClr val="FFFFFF"/>
                </a:solidFill>
              </a:rPr>
              <a:t>art. 44: obblighi e vincoli imposti alla proprietà terriera</a:t>
            </a:r>
            <a:endParaRPr sz="1980">
              <a:solidFill>
                <a:srgbClr val="FFFFFF"/>
              </a:solidFill>
            </a:endParaRPr>
          </a:p>
          <a:p>
            <a:pPr lvl="1" marL="628650" indent="-314325" defTabSz="251460">
              <a:spcBef>
                <a:spcPts val="1900"/>
              </a:spcBef>
              <a:buBlip>
                <a:blip r:embed="rId2"/>
              </a:buBlip>
              <a:defRPr sz="1800">
                <a:solidFill>
                  <a:srgbClr val="000000"/>
                </a:solidFill>
              </a:defRPr>
            </a:pPr>
            <a:r>
              <a:rPr sz="1980">
                <a:solidFill>
                  <a:srgbClr val="FFFFFF"/>
                </a:solidFill>
              </a:rPr>
              <a:t>art. 47/2 Cost.: accesso del risparmio alla proprietà dell’abitazione, ecc.</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body" idx="1"/>
          </p:nvPr>
        </p:nvSpPr>
        <p:spPr>
          <a:xfrm>
            <a:off x="244475" y="409326"/>
            <a:ext cx="12515850" cy="9107935"/>
          </a:xfrm>
          <a:prstGeom prst="rect">
            <a:avLst/>
          </a:prstGeom>
        </p:spPr>
        <p:txBody>
          <a:bodyPr/>
          <a:lstStyle/>
          <a:p>
            <a:pPr lvl="0" marL="0" indent="0" defTabSz="301752">
              <a:spcBef>
                <a:spcPts val="2300"/>
              </a:spcBef>
              <a:buSzTx/>
              <a:buNone/>
              <a:defRPr sz="1800">
                <a:solidFill>
                  <a:srgbClr val="000000"/>
                </a:solidFill>
              </a:defRPr>
            </a:pPr>
            <a:r>
              <a:rPr sz="4158">
                <a:solidFill>
                  <a:srgbClr val="FFFFFF"/>
                </a:solidFill>
              </a:rPr>
              <a:t>Il diritto di proprietà : LIII, T II, C I  </a:t>
            </a:r>
            <a:endParaRPr sz="4158">
              <a:solidFill>
                <a:srgbClr val="FFFFFF"/>
              </a:solidFill>
            </a:endParaRPr>
          </a:p>
          <a:p>
            <a:pPr lvl="0" marL="0" indent="0" defTabSz="301752">
              <a:spcBef>
                <a:spcPts val="2300"/>
              </a:spcBef>
              <a:buSzTx/>
              <a:buNone/>
              <a:defRPr sz="1800">
                <a:solidFill>
                  <a:srgbClr val="000000"/>
                </a:solidFill>
              </a:defRPr>
            </a:pPr>
            <a:r>
              <a:rPr sz="2376">
                <a:solidFill>
                  <a:srgbClr val="FFFFFF"/>
                </a:solidFill>
              </a:rPr>
              <a:t>art. 832: Il proprietario ha diritto di godere e disporre delle cose in modo pieno ed esclusivo, entro i limiti e con l'osservanza degli obblighi stabiliti dall'ordinamento giuridico. </a:t>
            </a:r>
            <a:endParaRPr sz="2376">
              <a:solidFill>
                <a:srgbClr val="FFFFFF"/>
              </a:solidFill>
            </a:endParaRPr>
          </a:p>
          <a:p>
            <a:pPr lvl="0" marL="0" indent="0" defTabSz="301752">
              <a:spcBef>
                <a:spcPts val="2300"/>
              </a:spcBef>
              <a:buSzTx/>
              <a:buNone/>
              <a:defRPr sz="1800">
                <a:solidFill>
                  <a:srgbClr val="000000"/>
                </a:solidFill>
              </a:defRPr>
            </a:pPr>
            <a:r>
              <a:rPr sz="2376">
                <a:solidFill>
                  <a:srgbClr val="FFFFFF"/>
                </a:solidFill>
              </a:rPr>
              <a:t>cfr. art. 436 c. c. 1865 : La proprietà è il diritto di godere e disporre della cosa nella maniera più assoluta, purché non se ne faccia un uso vietato dalle leggi o dai regolamenti </a:t>
            </a:r>
            <a:endParaRPr sz="2376">
              <a:solidFill>
                <a:srgbClr val="FFFFFF"/>
              </a:solidFill>
            </a:endParaRPr>
          </a:p>
          <a:p>
            <a:pPr lvl="1" marL="754380" indent="-377190" defTabSz="301752">
              <a:spcBef>
                <a:spcPts val="2300"/>
              </a:spcBef>
              <a:buBlip>
                <a:blip r:embed="rId2"/>
              </a:buBlip>
              <a:defRPr sz="1800">
                <a:solidFill>
                  <a:srgbClr val="000000"/>
                </a:solidFill>
              </a:defRPr>
            </a:pPr>
            <a:r>
              <a:rPr sz="2376">
                <a:solidFill>
                  <a:srgbClr val="FFFFFF"/>
                </a:solidFill>
              </a:rPr>
              <a:t>esempio tecnica “liberale” di legislazione: tutto quello che non è espressamente vietato, è permesso  </a:t>
            </a:r>
            <a:endParaRPr sz="2376">
              <a:solidFill>
                <a:srgbClr val="FFFFFF"/>
              </a:solidFill>
            </a:endParaRPr>
          </a:p>
          <a:p>
            <a:pPr lvl="0" marL="0" indent="0" defTabSz="301752">
              <a:spcBef>
                <a:spcPts val="2300"/>
              </a:spcBef>
              <a:buSzTx/>
              <a:buNone/>
              <a:defRPr sz="1800">
                <a:solidFill>
                  <a:srgbClr val="000000"/>
                </a:solidFill>
              </a:defRPr>
            </a:pPr>
            <a:r>
              <a:rPr sz="2376">
                <a:solidFill>
                  <a:srgbClr val="FFFFFF"/>
                </a:solidFill>
              </a:rPr>
              <a:t>• art. 832 ≠ art. 436 c.c. 1865 </a:t>
            </a:r>
            <a:endParaRPr sz="2376">
              <a:solidFill>
                <a:srgbClr val="FFFFFF"/>
              </a:solidFill>
            </a:endParaRPr>
          </a:p>
          <a:p>
            <a:pPr lvl="0" marL="0" indent="0" defTabSz="301752">
              <a:spcBef>
                <a:spcPts val="2300"/>
              </a:spcBef>
              <a:buSzTx/>
              <a:buNone/>
              <a:defRPr sz="1800">
                <a:solidFill>
                  <a:srgbClr val="000000"/>
                </a:solidFill>
              </a:defRPr>
            </a:pPr>
            <a:r>
              <a:rPr sz="2376">
                <a:solidFill>
                  <a:srgbClr val="FFFFFF"/>
                </a:solidFill>
              </a:rPr>
              <a:t>		•  “relativizzazione” del diritto di proprietà</a:t>
            </a:r>
            <a:endParaRPr sz="2376">
              <a:solidFill>
                <a:srgbClr val="FFFFFF"/>
              </a:solidFill>
            </a:endParaRPr>
          </a:p>
          <a:p>
            <a:pPr lvl="4" marL="0" indent="603504" defTabSz="301752">
              <a:spcBef>
                <a:spcPts val="2300"/>
              </a:spcBef>
              <a:buSzTx/>
              <a:buNone/>
              <a:defRPr sz="1800">
                <a:solidFill>
                  <a:srgbClr val="000000"/>
                </a:solidFill>
              </a:defRPr>
            </a:pPr>
            <a:r>
              <a:rPr sz="2376">
                <a:solidFill>
                  <a:srgbClr val="FFFFFF"/>
                </a:solidFill>
              </a:rPr>
              <a:t>		•  i limiti al DP non discendono più esclusivamente da divieti espressi, ma possono essere ricostruiti in via di interpretazione sistematica: cfr. 844 </a:t>
            </a:r>
            <a:br>
              <a:rPr sz="2376">
                <a:solidFill>
                  <a:srgbClr val="FFFFFF"/>
                </a:solidFill>
              </a:rPr>
            </a:b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0" name="Shape 70"/>
          <p:cNvSpPr/>
          <p:nvPr>
            <p:ph type="body" idx="1"/>
          </p:nvPr>
        </p:nvSpPr>
        <p:spPr>
          <a:prstGeom prst="rect">
            <a:avLst/>
          </a:prstGeom>
        </p:spPr>
        <p:txBody>
          <a:bodyPr/>
          <a:lstStyle/>
          <a:p>
            <a:pPr lvl="0" marL="0" indent="0" defTabSz="333756">
              <a:spcBef>
                <a:spcPts val="2600"/>
              </a:spcBef>
              <a:buSzTx/>
              <a:buNone/>
              <a:defRPr sz="1800">
                <a:solidFill>
                  <a:srgbClr val="000000"/>
                </a:solidFill>
              </a:defRPr>
            </a:pPr>
            <a:r>
              <a:rPr sz="2628">
                <a:solidFill>
                  <a:srgbClr val="FFFFFF"/>
                </a:solidFill>
              </a:rPr>
              <a:t>Segue: Modalità di attuazione della funzione sociale</a:t>
            </a:r>
            <a:endParaRPr sz="2628">
              <a:solidFill>
                <a:srgbClr val="FFFFFF"/>
              </a:solidFill>
            </a:endParaRPr>
          </a:p>
          <a:p>
            <a:pPr lvl="0" marL="417195" indent="-417195" defTabSz="333756">
              <a:spcBef>
                <a:spcPts val="2600"/>
              </a:spcBef>
              <a:buBlip>
                <a:blip r:embed="rId2"/>
              </a:buBlip>
              <a:defRPr sz="1800">
                <a:solidFill>
                  <a:srgbClr val="000000"/>
                </a:solidFill>
              </a:defRPr>
            </a:pPr>
            <a:r>
              <a:rPr sz="2628">
                <a:solidFill>
                  <a:srgbClr val="FFFFFF"/>
                </a:solidFill>
              </a:rPr>
              <a:t>Conformazione diretta del Diritto </a:t>
            </a:r>
            <a:endParaRPr sz="2628">
              <a:solidFill>
                <a:srgbClr val="FFFFFF"/>
              </a:solidFill>
            </a:endParaRPr>
          </a:p>
          <a:p>
            <a:pPr lvl="1" marL="834390" indent="-417195" defTabSz="333756">
              <a:spcBef>
                <a:spcPts val="2600"/>
              </a:spcBef>
              <a:buBlip>
                <a:blip r:embed="rId2"/>
              </a:buBlip>
              <a:defRPr sz="1800">
                <a:solidFill>
                  <a:srgbClr val="000000"/>
                </a:solidFill>
              </a:defRPr>
            </a:pPr>
            <a:r>
              <a:rPr sz="2628">
                <a:solidFill>
                  <a:srgbClr val="FFFFFF"/>
                </a:solidFill>
              </a:rPr>
              <a:t>Urbanistica, beni culturali, ambiente</a:t>
            </a:r>
            <a:endParaRPr sz="2628">
              <a:solidFill>
                <a:srgbClr val="FFFFFF"/>
              </a:solidFill>
            </a:endParaRPr>
          </a:p>
          <a:p>
            <a:pPr lvl="5" marL="0" indent="834390" defTabSz="333756">
              <a:spcBef>
                <a:spcPts val="2600"/>
              </a:spcBef>
              <a:buSzTx/>
              <a:buNone/>
              <a:defRPr sz="1800">
                <a:solidFill>
                  <a:srgbClr val="000000"/>
                </a:solidFill>
              </a:defRPr>
            </a:pPr>
            <a:r>
              <a:rPr sz="2628">
                <a:solidFill>
                  <a:srgbClr val="FFFFFF"/>
                </a:solidFill>
              </a:rPr>
              <a:t>C Cost 179/99 definisce «normali e connaturali alla proprietà i limiti non ablatori posti normalmente nei regolamenti edilizi o nella pianificazione e programmazione urbanistica» </a:t>
            </a:r>
            <a:endParaRPr sz="2628">
              <a:solidFill>
                <a:srgbClr val="FFFFFF"/>
              </a:solidFill>
            </a:endParaRPr>
          </a:p>
          <a:p>
            <a:pPr lvl="0" marL="417195" indent="-417195" defTabSz="333756">
              <a:spcBef>
                <a:spcPts val="2600"/>
              </a:spcBef>
              <a:buBlip>
                <a:blip r:embed="rId2"/>
              </a:buBlip>
              <a:defRPr sz="1800">
                <a:solidFill>
                  <a:srgbClr val="000000"/>
                </a:solidFill>
              </a:defRPr>
            </a:pPr>
            <a:r>
              <a:rPr sz="2628">
                <a:solidFill>
                  <a:srgbClr val="FFFFFF"/>
                </a:solidFill>
              </a:rPr>
              <a:t>Disciplina degli atti di autonomia privata che si riferiscono ai beni</a:t>
            </a:r>
            <a:endParaRPr sz="2628">
              <a:solidFill>
                <a:srgbClr val="FFFFFF"/>
              </a:solidFill>
            </a:endParaRPr>
          </a:p>
          <a:p>
            <a:pPr lvl="1" marL="834390" indent="-417195" defTabSz="333756">
              <a:spcBef>
                <a:spcPts val="2600"/>
              </a:spcBef>
              <a:buBlip>
                <a:blip r:embed="rId2"/>
              </a:buBlip>
              <a:defRPr sz="1800">
                <a:solidFill>
                  <a:srgbClr val="000000"/>
                </a:solidFill>
              </a:defRPr>
            </a:pPr>
            <a:r>
              <a:rPr sz="2628">
                <a:solidFill>
                  <a:srgbClr val="FFFFFF"/>
                </a:solidFill>
              </a:rPr>
              <a:t>Locazione immobili urbani, contratti agrari</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ph type="body" idx="1"/>
          </p:nvPr>
        </p:nvSpPr>
        <p:spPr>
          <a:xfrm>
            <a:off x="316358" y="277862"/>
            <a:ext cx="12372083" cy="9197876"/>
          </a:xfrm>
          <a:prstGeom prst="rect">
            <a:avLst/>
          </a:prstGeom>
        </p:spPr>
        <p:txBody>
          <a:bodyPr/>
          <a:lstStyle/>
          <a:p>
            <a:pPr lvl="0" marL="0" indent="0" defTabSz="365760">
              <a:spcBef>
                <a:spcPts val="2800"/>
              </a:spcBef>
              <a:buSzTx/>
              <a:buNone/>
              <a:defRPr sz="1800">
                <a:solidFill>
                  <a:srgbClr val="000000"/>
                </a:solidFill>
              </a:defRPr>
            </a:pPr>
            <a:r>
              <a:rPr sz="2880">
                <a:solidFill>
                  <a:srgbClr val="FFFFFF"/>
                </a:solidFill>
              </a:rPr>
              <a:t>I poteri del proprietario: art. 832 </a:t>
            </a:r>
            <a:endParaRPr sz="2880">
              <a:solidFill>
                <a:srgbClr val="FFFFFF"/>
              </a:solidFill>
            </a:endParaRPr>
          </a:p>
          <a:p>
            <a:pPr lvl="1" marL="0" indent="182880" defTabSz="365760">
              <a:spcBef>
                <a:spcPts val="2800"/>
              </a:spcBef>
              <a:buSzTx/>
              <a:buNone/>
              <a:defRPr sz="1800">
                <a:solidFill>
                  <a:srgbClr val="000000"/>
                </a:solidFill>
              </a:defRPr>
            </a:pPr>
            <a:r>
              <a:rPr sz="2880">
                <a:solidFill>
                  <a:srgbClr val="FFFFFF"/>
                </a:solidFill>
              </a:rPr>
              <a:t>		•  Godimento : tutte le possibili forme di utilizzazione del bene praticamente prospettabili, dirette o indirette (frutti civili) - non esplicitamente o implicitamente vietate  </a:t>
            </a:r>
            <a:endParaRPr sz="2880">
              <a:solidFill>
                <a:srgbClr val="FFFFFF"/>
              </a:solidFill>
            </a:endParaRPr>
          </a:p>
          <a:p>
            <a:pPr lvl="3" marL="1828800" indent="-457200" defTabSz="365760">
              <a:spcBef>
                <a:spcPts val="2800"/>
              </a:spcBef>
              <a:buBlip>
                <a:blip r:embed="rId2"/>
              </a:buBlip>
              <a:defRPr sz="1800">
                <a:solidFill>
                  <a:srgbClr val="000000"/>
                </a:solidFill>
              </a:defRPr>
            </a:pPr>
            <a:r>
              <a:rPr sz="2880">
                <a:solidFill>
                  <a:srgbClr val="FFFFFF"/>
                </a:solidFill>
              </a:rPr>
              <a:t>non uso ? cfr. art. 948/3 </a:t>
            </a:r>
            <a:endParaRPr sz="2880">
              <a:solidFill>
                <a:srgbClr val="FFFFFF"/>
              </a:solidFill>
            </a:endParaRPr>
          </a:p>
          <a:p>
            <a:pPr lvl="1" marL="914400" indent="-457200" defTabSz="365760">
              <a:spcBef>
                <a:spcPts val="2800"/>
              </a:spcBef>
              <a:buBlip>
                <a:blip r:embed="rId2"/>
              </a:buBlip>
              <a:defRPr sz="1800">
                <a:solidFill>
                  <a:srgbClr val="000000"/>
                </a:solidFill>
              </a:defRPr>
            </a:pPr>
            <a:r>
              <a:rPr sz="2880">
                <a:solidFill>
                  <a:srgbClr val="FFFFFF"/>
                </a:solidFill>
              </a:rPr>
              <a:t>Disposizione: facoltà di provocare una modificazione della condizione giuridica della cosa</a:t>
            </a:r>
            <a:endParaRPr sz="2880">
              <a:solidFill>
                <a:srgbClr val="FFFFFF"/>
              </a:solidFill>
            </a:endParaRPr>
          </a:p>
          <a:p>
            <a:pPr lvl="3" marL="1828800" indent="-457200" defTabSz="365760">
              <a:spcBef>
                <a:spcPts val="2800"/>
              </a:spcBef>
              <a:buBlip>
                <a:blip r:embed="rId2"/>
              </a:buBlip>
              <a:defRPr sz="1800">
                <a:solidFill>
                  <a:srgbClr val="000000"/>
                </a:solidFill>
              </a:defRPr>
            </a:pPr>
            <a:r>
              <a:rPr sz="2880">
                <a:solidFill>
                  <a:srgbClr val="FFFFFF"/>
                </a:solidFill>
              </a:rPr>
              <a:t> mutamento della titolarità del diritto     (alienazione: vendita, donazione) </a:t>
            </a:r>
            <a:endParaRPr sz="2880">
              <a:solidFill>
                <a:srgbClr val="FFFFFF"/>
              </a:solidFill>
            </a:endParaRPr>
          </a:p>
          <a:p>
            <a:pPr lvl="3" marL="1828800" indent="-457200" defTabSz="365760">
              <a:spcBef>
                <a:spcPts val="2800"/>
              </a:spcBef>
              <a:buBlip>
                <a:blip r:embed="rId2"/>
              </a:buBlip>
              <a:defRPr sz="1800">
                <a:solidFill>
                  <a:srgbClr val="000000"/>
                </a:solidFill>
              </a:defRPr>
            </a:pPr>
            <a:r>
              <a:rPr sz="2880">
                <a:solidFill>
                  <a:srgbClr val="FFFFFF"/>
                </a:solidFill>
              </a:rPr>
              <a:t> costituzione di diritti reali minori </a:t>
            </a:r>
            <a:br>
              <a:rPr sz="2880">
                <a:solidFill>
                  <a:srgbClr val="FFFFFF"/>
                </a:solidFill>
              </a:rPr>
            </a:b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body" idx="1"/>
          </p:nvPr>
        </p:nvSpPr>
        <p:spPr>
          <a:xfrm>
            <a:off x="290041" y="546298"/>
            <a:ext cx="12547899" cy="8661004"/>
          </a:xfrm>
          <a:prstGeom prst="rect">
            <a:avLst/>
          </a:prstGeom>
        </p:spPr>
        <p:txBody>
          <a:bodyPr/>
          <a:lstStyle/>
          <a:p>
            <a:pPr lvl="0" marL="0" indent="0" defTabSz="388620">
              <a:spcBef>
                <a:spcPts val="3000"/>
              </a:spcBef>
              <a:buSzTx/>
              <a:buNone/>
              <a:defRPr sz="1800">
                <a:solidFill>
                  <a:srgbClr val="000000"/>
                </a:solidFill>
              </a:defRPr>
            </a:pPr>
            <a:r>
              <a:rPr sz="3825">
                <a:solidFill>
                  <a:srgbClr val="FFFFFF"/>
                </a:solidFill>
              </a:rPr>
              <a:t>Segue: struttura dell’appartenenza (art. 832)</a:t>
            </a:r>
            <a:endParaRPr sz="4590">
              <a:solidFill>
                <a:srgbClr val="FFFFFF"/>
              </a:solidFill>
            </a:endParaRPr>
          </a:p>
          <a:p>
            <a:pPr lvl="2" marL="1457325" indent="-485775" defTabSz="388620">
              <a:spcBef>
                <a:spcPts val="3000"/>
              </a:spcBef>
              <a:buBlip>
                <a:blip r:embed="rId2"/>
              </a:buBlip>
              <a:defRPr sz="1800">
                <a:solidFill>
                  <a:srgbClr val="000000"/>
                </a:solidFill>
              </a:defRPr>
            </a:pPr>
            <a:r>
              <a:rPr sz="3060">
                <a:solidFill>
                  <a:srgbClr val="FFFFFF"/>
                </a:solidFill>
              </a:rPr>
              <a:t>Immediatezza: possibilità di ottenere una utilità dalla relazione diretta col bene, senza necessità della cooperazione altrui  (≠ diritti di credito) </a:t>
            </a:r>
            <a:endParaRPr sz="3060">
              <a:solidFill>
                <a:srgbClr val="FFFFFF"/>
              </a:solidFill>
            </a:endParaRPr>
          </a:p>
          <a:p>
            <a:pPr lvl="2" marL="1457325" indent="-485775" defTabSz="388620">
              <a:spcBef>
                <a:spcPts val="3000"/>
              </a:spcBef>
              <a:buBlip>
                <a:blip r:embed="rId2"/>
              </a:buBlip>
              <a:defRPr sz="1800">
                <a:solidFill>
                  <a:srgbClr val="000000"/>
                </a:solidFill>
              </a:defRPr>
            </a:pPr>
            <a:r>
              <a:rPr sz="3060">
                <a:solidFill>
                  <a:srgbClr val="FFFFFF"/>
                </a:solidFill>
              </a:rPr>
              <a:t>Assolutezza </a:t>
            </a:r>
            <a:endParaRPr sz="3060">
              <a:solidFill>
                <a:srgbClr val="FFFFFF"/>
              </a:solidFill>
            </a:endParaRPr>
          </a:p>
          <a:p>
            <a:pPr lvl="3" marL="1943100" indent="-485775" defTabSz="388620">
              <a:spcBef>
                <a:spcPts val="3000"/>
              </a:spcBef>
              <a:buBlip>
                <a:blip r:embed="rId2"/>
              </a:buBlip>
              <a:defRPr sz="1800">
                <a:solidFill>
                  <a:srgbClr val="000000"/>
                </a:solidFill>
              </a:defRPr>
            </a:pPr>
            <a:r>
              <a:rPr sz="3060">
                <a:solidFill>
                  <a:srgbClr val="FFFFFF"/>
                </a:solidFill>
              </a:rPr>
              <a:t>obbligo negativo di astensione </a:t>
            </a:r>
            <a:endParaRPr sz="3060">
              <a:solidFill>
                <a:srgbClr val="FFFFFF"/>
              </a:solidFill>
            </a:endParaRPr>
          </a:p>
          <a:p>
            <a:pPr lvl="3" marL="1943100" indent="-485775" defTabSz="388620">
              <a:spcBef>
                <a:spcPts val="3000"/>
              </a:spcBef>
              <a:buBlip>
                <a:blip r:embed="rId2"/>
              </a:buBlip>
              <a:defRPr sz="1800">
                <a:solidFill>
                  <a:srgbClr val="000000"/>
                </a:solidFill>
              </a:defRPr>
            </a:pPr>
            <a:r>
              <a:rPr sz="3060">
                <a:solidFill>
                  <a:srgbClr val="FFFFFF"/>
                </a:solidFill>
              </a:rPr>
              <a:t>opponibilità del diritto nei confronti di chiunque possieda il bene o vanti sullo stesso un diritto incompatibile con la proprietà piena</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body" idx="1"/>
          </p:nvPr>
        </p:nvSpPr>
        <p:spPr>
          <a:xfrm>
            <a:off x="299243" y="360709"/>
            <a:ext cx="12406314" cy="9201846"/>
          </a:xfrm>
          <a:prstGeom prst="rect">
            <a:avLst/>
          </a:prstGeom>
        </p:spPr>
        <p:txBody>
          <a:bodyPr/>
          <a:lstStyle/>
          <a:p>
            <a:pPr lvl="0" marL="0" indent="0" defTabSz="374904">
              <a:spcBef>
                <a:spcPts val="2900"/>
              </a:spcBef>
              <a:buSzTx/>
              <a:buNone/>
              <a:defRPr sz="1800">
                <a:solidFill>
                  <a:srgbClr val="000000"/>
                </a:solidFill>
              </a:defRPr>
            </a:pPr>
            <a:r>
              <a:rPr sz="2952">
                <a:solidFill>
                  <a:srgbClr val="FFFFFF"/>
                </a:solidFill>
              </a:rPr>
              <a:t>Segue: La «struttura» dell’appartenenza /2 </a:t>
            </a:r>
            <a:endParaRPr sz="2952">
              <a:solidFill>
                <a:srgbClr val="FFFFFF"/>
              </a:solidFill>
            </a:endParaRPr>
          </a:p>
          <a:p>
            <a:pPr lvl="0" marL="0" indent="0" defTabSz="374904">
              <a:spcBef>
                <a:spcPts val="2900"/>
              </a:spcBef>
              <a:buSzTx/>
              <a:buNone/>
              <a:defRPr sz="1800">
                <a:solidFill>
                  <a:srgbClr val="000000"/>
                </a:solidFill>
              </a:defRPr>
            </a:pPr>
            <a:r>
              <a:rPr sz="2952">
                <a:solidFill>
                  <a:srgbClr val="FFFFFF"/>
                </a:solidFill>
              </a:rPr>
              <a:t>Art. 832 «facoltà di godere e di disporre in modo pieno ed esclusivo» </a:t>
            </a:r>
            <a:endParaRPr sz="2952">
              <a:solidFill>
                <a:srgbClr val="FFFFFF"/>
              </a:solidFill>
            </a:endParaRPr>
          </a:p>
          <a:p>
            <a:pPr lvl="2" marL="0" indent="374904" defTabSz="374904">
              <a:spcBef>
                <a:spcPts val="2900"/>
              </a:spcBef>
              <a:buSzTx/>
              <a:buNone/>
              <a:defRPr sz="1800">
                <a:solidFill>
                  <a:srgbClr val="000000"/>
                </a:solidFill>
              </a:defRPr>
            </a:pPr>
            <a:r>
              <a:rPr sz="2952">
                <a:solidFill>
                  <a:srgbClr val="FFFFFF"/>
                </a:solidFill>
              </a:rPr>
              <a:t>• «pienezza»: il DP conferisce un potere generale di godimento e disposizione </a:t>
            </a:r>
            <a:endParaRPr sz="2952">
              <a:solidFill>
                <a:srgbClr val="FFFFFF"/>
              </a:solidFill>
            </a:endParaRPr>
          </a:p>
          <a:p>
            <a:pPr lvl="0" marL="0" indent="0" defTabSz="374904">
              <a:spcBef>
                <a:spcPts val="2900"/>
              </a:spcBef>
              <a:buSzTx/>
              <a:buNone/>
              <a:defRPr sz="1800">
                <a:solidFill>
                  <a:srgbClr val="000000"/>
                </a:solidFill>
              </a:defRPr>
            </a:pPr>
            <a:r>
              <a:rPr sz="2952">
                <a:solidFill>
                  <a:srgbClr val="FFFFFF"/>
                </a:solidFill>
              </a:rPr>
              <a:t>		•  DP ≠ DRM : cfr. usufrutto (981 c.c.) 	</a:t>
            </a:r>
            <a:endParaRPr sz="2952">
              <a:solidFill>
                <a:srgbClr val="FFFFFF"/>
              </a:solidFill>
            </a:endParaRPr>
          </a:p>
          <a:p>
            <a:pPr lvl="1" marL="937260" indent="-468630" defTabSz="374904">
              <a:spcBef>
                <a:spcPts val="2900"/>
              </a:spcBef>
              <a:buBlip>
                <a:blip r:embed="rId2"/>
              </a:buBlip>
              <a:defRPr sz="1800">
                <a:solidFill>
                  <a:srgbClr val="000000"/>
                </a:solidFill>
              </a:defRPr>
            </a:pPr>
            <a:r>
              <a:rPr sz="2952">
                <a:solidFill>
                  <a:srgbClr val="FFFFFF"/>
                </a:solidFill>
              </a:rPr>
              <a:t>«elasticità»: la pienezza viene meno se è costituito un DRM di godimento, tuttavia il DP si «riespande» non appena cessa il vincolo alla base del DRM </a:t>
            </a:r>
            <a:endParaRPr sz="2952">
              <a:solidFill>
                <a:srgbClr val="FFFFFF"/>
              </a:solidFill>
            </a:endParaRPr>
          </a:p>
          <a:p>
            <a:pPr lvl="1" marL="937260" indent="-468630" defTabSz="374904">
              <a:spcBef>
                <a:spcPts val="2900"/>
              </a:spcBef>
              <a:buBlip>
                <a:blip r:embed="rId2"/>
              </a:buBlip>
              <a:defRPr sz="1800">
                <a:solidFill>
                  <a:srgbClr val="000000"/>
                </a:solidFill>
              </a:defRPr>
            </a:pPr>
            <a:r>
              <a:rPr sz="2952">
                <a:solidFill>
                  <a:srgbClr val="FFFFFF"/>
                </a:solidFill>
              </a:rPr>
              <a:t>«esclusività»: il proprietario può vietare i comportamenti e impedire l’ingerenza altrui sulla cosa: cfr. 841, 842/3 (ma 842/1)</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Shape 42"/>
          <p:cNvSpPr/>
          <p:nvPr>
            <p:ph type="body" idx="1"/>
          </p:nvPr>
        </p:nvSpPr>
        <p:spPr>
          <a:xfrm>
            <a:off x="563909" y="413146"/>
            <a:ext cx="11876982" cy="8927308"/>
          </a:xfrm>
          <a:prstGeom prst="rect">
            <a:avLst/>
          </a:prstGeom>
        </p:spPr>
        <p:txBody>
          <a:bodyPr/>
          <a:lstStyle/>
          <a:p>
            <a:pPr lvl="0" marL="0" indent="0" defTabSz="329184">
              <a:spcBef>
                <a:spcPts val="2500"/>
              </a:spcBef>
              <a:buSzTx/>
              <a:buNone/>
              <a:defRPr sz="1800">
                <a:solidFill>
                  <a:srgbClr val="000000"/>
                </a:solidFill>
              </a:defRPr>
            </a:pPr>
            <a:r>
              <a:rPr sz="2592">
                <a:solidFill>
                  <a:srgbClr val="FFFFFF"/>
                </a:solidFill>
              </a:rPr>
              <a:t>art. 832 : “entro i limiti e con l’osservanza degli obblighi stabiliti dall’ordinamento giuridico”</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art. 833: divieto atti emulativi</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art. 838: obblighi di mantenere in efficienza la coltivazione e l’esercizio dei beni che interessano la produzione nazionale e di non lasciare deperire i propri beni con grave pregiudizio per il decoro cittadino, gli interessi dell’arte, della storia e della sanità pubblica</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art. 839: regime di limiti, vincoli e obblighi dettato, dalle leggi di settore, per i beni d’interesse storico e artistico; </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840: c.d. proprietà fondiaria verticale</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844: immissioni</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artt. 869 e 871: rinvio agli strumenti urbanistici e alle leggi speciali. </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body" idx="1"/>
          </p:nvPr>
        </p:nvSpPr>
        <p:spPr>
          <a:xfrm>
            <a:off x="257770" y="202703"/>
            <a:ext cx="12489261" cy="9348194"/>
          </a:xfrm>
          <a:prstGeom prst="rect">
            <a:avLst/>
          </a:prstGeom>
        </p:spPr>
        <p:txBody>
          <a:bodyPr/>
          <a:lstStyle/>
          <a:p>
            <a:pPr lvl="0" marL="0" indent="0" defTabSz="384047">
              <a:spcBef>
                <a:spcPts val="3000"/>
              </a:spcBef>
              <a:buSzTx/>
              <a:buNone/>
              <a:defRPr sz="1800">
                <a:solidFill>
                  <a:srgbClr val="000000"/>
                </a:solidFill>
              </a:defRPr>
            </a:pPr>
            <a:r>
              <a:rPr sz="2772">
                <a:solidFill>
                  <a:srgbClr val="FFFFFF"/>
                </a:solidFill>
              </a:rPr>
              <a:t>La garanzia costituzionale della proprietà privata</a:t>
            </a:r>
            <a:endParaRPr sz="2772">
              <a:solidFill>
                <a:srgbClr val="FFFFFF"/>
              </a:solidFill>
            </a:endParaRPr>
          </a:p>
          <a:p>
            <a:pPr lvl="1" marL="0" indent="192023" defTabSz="384047">
              <a:spcBef>
                <a:spcPts val="3000"/>
              </a:spcBef>
              <a:buSzTx/>
              <a:buNone/>
              <a:defRPr sz="1800">
                <a:solidFill>
                  <a:srgbClr val="000000"/>
                </a:solidFill>
              </a:defRPr>
            </a:pPr>
            <a:r>
              <a:rPr sz="3024">
                <a:solidFill>
                  <a:srgbClr val="FFFFFF"/>
                </a:solidFill>
              </a:rPr>
              <a:t> «ogni esperienza storica plasma a sua immagine e secondo le sue esigenze un istituto [la proprietà] che non si è mai risolto in una scelta puramente tecnica ma che è sempre stato, inevitabilmente, lo specchio fedele di progetti politici, di idealità e, quindi, anche di opzioni ideologiche» (P. Grossi, La proprietà e le proprietà nell’officina dello storico, Napoli, 2006, 14)</a:t>
            </a:r>
            <a:endParaRPr sz="3024">
              <a:solidFill>
                <a:srgbClr val="FFFFFF"/>
              </a:solidFill>
            </a:endParaRPr>
          </a:p>
          <a:p>
            <a:pPr lvl="1" marL="960119" indent="-480059" defTabSz="384047">
              <a:spcBef>
                <a:spcPts val="3000"/>
              </a:spcBef>
              <a:buBlip>
                <a:blip r:embed="rId2"/>
              </a:buBlip>
              <a:defRPr sz="1800">
                <a:solidFill>
                  <a:srgbClr val="000000"/>
                </a:solidFill>
              </a:defRPr>
            </a:pPr>
            <a:r>
              <a:rPr sz="3024">
                <a:solidFill>
                  <a:srgbClr val="FFFFFF"/>
                </a:solidFill>
              </a:rPr>
              <a:t>sec. XIX-XX: proprietà come «grande campo di battaglia» tra le classi sociali (Tocqueville): liberalismo vs socialismo</a:t>
            </a:r>
            <a:endParaRPr sz="3024">
              <a:solidFill>
                <a:srgbClr val="FFFFFF"/>
              </a:solidFill>
            </a:endParaRPr>
          </a:p>
          <a:p>
            <a:pPr lvl="1" marL="960119" indent="-480059" defTabSz="384047">
              <a:spcBef>
                <a:spcPts val="3000"/>
              </a:spcBef>
              <a:buBlip>
                <a:blip r:embed="rId2"/>
              </a:buBlip>
              <a:defRPr sz="1800">
                <a:solidFill>
                  <a:srgbClr val="000000"/>
                </a:solidFill>
              </a:defRPr>
            </a:pPr>
            <a:r>
              <a:rPr sz="3024">
                <a:solidFill>
                  <a:srgbClr val="FFFFFF"/>
                </a:solidFill>
              </a:rPr>
              <a:t>proprietà come istituzione (non semplicemente come istituto giuridico) </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Shape 46"/>
          <p:cNvSpPr/>
          <p:nvPr>
            <p:ph type="body" idx="1"/>
          </p:nvPr>
        </p:nvSpPr>
        <p:spPr>
          <a:xfrm>
            <a:off x="360288" y="195510"/>
            <a:ext cx="12284225" cy="9362580"/>
          </a:xfrm>
          <a:prstGeom prst="rect">
            <a:avLst/>
          </a:prstGeom>
        </p:spPr>
        <p:txBody>
          <a:bodyPr/>
          <a:lstStyle/>
          <a:p>
            <a:pPr lvl="0" marL="0" indent="0" defTabSz="379475">
              <a:spcBef>
                <a:spcPts val="2900"/>
              </a:spcBef>
              <a:buSzTx/>
              <a:buNone/>
              <a:defRPr sz="1800">
                <a:solidFill>
                  <a:srgbClr val="000000"/>
                </a:solidFill>
              </a:defRPr>
            </a:pPr>
            <a:r>
              <a:rPr sz="2988">
                <a:solidFill>
                  <a:srgbClr val="FFFFFF"/>
                </a:solidFill>
              </a:rPr>
              <a:t>I fondamenti ideologici della tutela della proprietà nelle costituzioni e nelle carte dei diritti moderne</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Scuola del diritto naturale (XVII secolo)</a:t>
            </a:r>
            <a:endParaRPr sz="2988">
              <a:solidFill>
                <a:srgbClr val="FFFFFF"/>
              </a:solidFill>
            </a:endParaRPr>
          </a:p>
          <a:p>
            <a:pPr lvl="0" marL="474344" indent="-474344" defTabSz="379475">
              <a:spcBef>
                <a:spcPts val="2900"/>
              </a:spcBef>
              <a:buBlip>
                <a:blip r:embed="rId2"/>
              </a:buBlip>
              <a:defRPr sz="1800">
                <a:solidFill>
                  <a:srgbClr val="000000"/>
                </a:solidFill>
              </a:defRPr>
            </a:pPr>
            <a:r>
              <a:rPr sz="2988">
                <a:solidFill>
                  <a:srgbClr val="FFFFFF"/>
                </a:solidFill>
              </a:rPr>
              <a:t>giustificazione filosofica (razionale) del diritto : fondamento della società e limiti del potere sovrano</a:t>
            </a:r>
            <a:endParaRPr sz="2988">
              <a:solidFill>
                <a:srgbClr val="FFFFFF"/>
              </a:solidFill>
            </a:endParaRPr>
          </a:p>
          <a:p>
            <a:pPr lvl="1" marL="948689" indent="-474344" defTabSz="379475">
              <a:spcBef>
                <a:spcPts val="2900"/>
              </a:spcBef>
              <a:buBlip>
                <a:blip r:embed="rId2"/>
              </a:buBlip>
              <a:defRPr sz="1800">
                <a:solidFill>
                  <a:srgbClr val="000000"/>
                </a:solidFill>
              </a:defRPr>
            </a:pPr>
            <a:r>
              <a:rPr sz="2988">
                <a:solidFill>
                  <a:srgbClr val="FFFFFF"/>
                </a:solidFill>
              </a:rPr>
              <a:t>legittimità della proprietà privata, intesa come diritto di escludere gli altri dal godimento di un determinato spazio terrestre che era stato dato agli uomini in comune </a:t>
            </a:r>
            <a:endParaRPr sz="2988">
              <a:solidFill>
                <a:srgbClr val="FFFFFF"/>
              </a:solidFill>
            </a:endParaRPr>
          </a:p>
          <a:p>
            <a:pPr lvl="2" marL="1423034" indent="-474344" defTabSz="379475">
              <a:spcBef>
                <a:spcPts val="2900"/>
              </a:spcBef>
              <a:buBlip>
                <a:blip r:embed="rId2"/>
              </a:buBlip>
              <a:defRPr sz="1800">
                <a:solidFill>
                  <a:srgbClr val="000000"/>
                </a:solidFill>
              </a:defRPr>
            </a:pPr>
            <a:r>
              <a:rPr sz="2988">
                <a:solidFill>
                  <a:srgbClr val="FFFFFF"/>
                </a:solidFill>
              </a:rPr>
              <a:t>paradigma: proprietà individuale di un fondo nel diritto romano - che non esisteva più nel XVII secolo </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body" idx="1"/>
          </p:nvPr>
        </p:nvSpPr>
        <p:spPr>
          <a:xfrm>
            <a:off x="1270000" y="337492"/>
            <a:ext cx="10464800" cy="9078616"/>
          </a:xfrm>
          <a:prstGeom prst="rect">
            <a:avLst/>
          </a:prstGeom>
        </p:spPr>
        <p:txBody>
          <a:bodyPr/>
          <a:lstStyle/>
          <a:p>
            <a:pPr lvl="0" marL="0" indent="0" defTabSz="329184">
              <a:spcBef>
                <a:spcPts val="2500"/>
              </a:spcBef>
              <a:buSzTx/>
              <a:buNone/>
              <a:defRPr sz="1800">
                <a:solidFill>
                  <a:srgbClr val="000000"/>
                </a:solidFill>
              </a:defRPr>
            </a:pPr>
            <a:r>
              <a:rPr sz="2592">
                <a:solidFill>
                  <a:srgbClr val="FFFFFF"/>
                </a:solidFill>
              </a:rPr>
              <a:t>Segue: i fondamenti della tutela della proprietà</a:t>
            </a:r>
            <a:endParaRPr sz="2592">
              <a:solidFill>
                <a:srgbClr val="FFFFFF"/>
              </a:solidFill>
            </a:endParaRPr>
          </a:p>
          <a:p>
            <a:pPr lvl="0" marL="411480" indent="-411480" defTabSz="329184">
              <a:spcBef>
                <a:spcPts val="2500"/>
              </a:spcBef>
              <a:buBlip>
                <a:blip r:embed="rId2"/>
              </a:buBlip>
              <a:defRPr sz="1800">
                <a:solidFill>
                  <a:srgbClr val="000000"/>
                </a:solidFill>
              </a:defRPr>
            </a:pPr>
            <a:r>
              <a:rPr sz="2592">
                <a:solidFill>
                  <a:srgbClr val="FFFFFF"/>
                </a:solidFill>
              </a:rPr>
              <a:t>Locke, Two Treaties on Government (1690) </a:t>
            </a:r>
            <a:endParaRPr sz="2592">
              <a:solidFill>
                <a:srgbClr val="FFFFFF"/>
              </a:solidFill>
            </a:endParaRPr>
          </a:p>
          <a:p>
            <a:pPr lvl="1" marL="822960" indent="-411480" defTabSz="329184">
              <a:spcBef>
                <a:spcPts val="2500"/>
              </a:spcBef>
              <a:buBlip>
                <a:blip r:embed="rId2"/>
              </a:buBlip>
              <a:defRPr sz="1800">
                <a:solidFill>
                  <a:srgbClr val="000000"/>
                </a:solidFill>
              </a:defRPr>
            </a:pPr>
            <a:r>
              <a:rPr sz="2592">
                <a:solidFill>
                  <a:srgbClr val="FFFFFF"/>
                </a:solidFill>
              </a:rPr>
              <a:t>Cost. USA, V em. : «No person shall [...] be deprived of life, liberty, or property without due process of law; nor shall private property be taken for public use without just compensation»</a:t>
            </a:r>
            <a:endParaRPr sz="2592">
              <a:solidFill>
                <a:srgbClr val="FFFFFF"/>
              </a:solidFill>
            </a:endParaRPr>
          </a:p>
          <a:p>
            <a:pPr lvl="1" marL="822960" indent="-411480" defTabSz="329184">
              <a:spcBef>
                <a:spcPts val="2500"/>
              </a:spcBef>
              <a:buBlip>
                <a:blip r:embed="rId2"/>
              </a:buBlip>
              <a:defRPr sz="1800">
                <a:solidFill>
                  <a:srgbClr val="000000"/>
                </a:solidFill>
              </a:defRPr>
            </a:pPr>
            <a:r>
              <a:rPr sz="2592">
                <a:solidFill>
                  <a:srgbClr val="FFFFFF"/>
                </a:solidFill>
              </a:rPr>
              <a:t>Decl. Droits de Homme et du Citoyen, artt. 2, 17: «Le but de toute association politique est la conservation des droits naturels et imprescriptibles de l’homme: ces droits sont la liberté, la propriété et la résistance à l’oppression »; « Les propriétés étant inviolables et sacrées, nul ne peut en être privé, si ce n’est quand la nécessité publique légalement constatée, l’exige évidemment, et sous condition d’une juste et préalable indemnité». </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